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handoutMasterIdLst>
    <p:handoutMasterId r:id="rId34"/>
  </p:handoutMasterIdLst>
  <p:sldIdLst>
    <p:sldId id="256" r:id="rId2"/>
    <p:sldId id="277" r:id="rId3"/>
    <p:sldId id="339" r:id="rId4"/>
    <p:sldId id="283" r:id="rId5"/>
    <p:sldId id="321" r:id="rId6"/>
    <p:sldId id="340" r:id="rId7"/>
    <p:sldId id="284" r:id="rId8"/>
    <p:sldId id="322" r:id="rId9"/>
    <p:sldId id="318" r:id="rId10"/>
    <p:sldId id="323" r:id="rId11"/>
    <p:sldId id="324" r:id="rId12"/>
    <p:sldId id="337" r:id="rId13"/>
    <p:sldId id="325" r:id="rId14"/>
    <p:sldId id="285" r:id="rId15"/>
    <p:sldId id="330" r:id="rId16"/>
    <p:sldId id="331" r:id="rId17"/>
    <p:sldId id="332" r:id="rId18"/>
    <p:sldId id="333" r:id="rId19"/>
    <p:sldId id="334" r:id="rId20"/>
    <p:sldId id="328" r:id="rId21"/>
    <p:sldId id="317" r:id="rId22"/>
    <p:sldId id="341" r:id="rId23"/>
    <p:sldId id="326" r:id="rId24"/>
    <p:sldId id="319" r:id="rId25"/>
    <p:sldId id="338" r:id="rId26"/>
    <p:sldId id="327" r:id="rId27"/>
    <p:sldId id="320" r:id="rId28"/>
    <p:sldId id="335" r:id="rId29"/>
    <p:sldId id="342" r:id="rId30"/>
    <p:sldId id="329" r:id="rId31"/>
    <p:sldId id="306" r:id="rId32"/>
    <p:sldId id="336"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5D419"/>
    <a:srgbClr val="6CB255"/>
    <a:srgbClr val="212F62"/>
    <a:srgbClr val="72A510"/>
    <a:srgbClr val="A4EC1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AAD5CE4-3FA1-F5F5-0BED-628D7C530191}" v="6" dt="2024-08-08T14:43:34.870"/>
    <p1510:client id="{D8D141B3-D20C-430B-676C-1B408EB6F0F9}" v="14" dt="2024-08-08T13:34:37.84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2880"/>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6/11/relationships/changesInfo" Target="changesInfos/changesInfo1.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tiana F. Sega" userId="S::msega@ega.edu::b7820880-429f-4cb3-8f96-63b87552a746" providerId="AD" clId="Web-{58CA0C08-A756-DA6E-A430-91EF50917510}"/>
    <pc:docChg chg="modSld">
      <pc:chgData name="Martiana F. Sega" userId="S::msega@ega.edu::b7820880-429f-4cb3-8f96-63b87552a746" providerId="AD" clId="Web-{58CA0C08-A756-DA6E-A430-91EF50917510}" dt="2022-03-14T14:31:07.222" v="1"/>
      <pc:docMkLst>
        <pc:docMk/>
      </pc:docMkLst>
      <pc:sldChg chg="addSp delSp">
        <pc:chgData name="Martiana F. Sega" userId="S::msega@ega.edu::b7820880-429f-4cb3-8f96-63b87552a746" providerId="AD" clId="Web-{58CA0C08-A756-DA6E-A430-91EF50917510}" dt="2022-03-14T14:31:07.222" v="1"/>
        <pc:sldMkLst>
          <pc:docMk/>
          <pc:sldMk cId="1322443130" sldId="256"/>
        </pc:sldMkLst>
        <pc:spChg chg="del">
          <ac:chgData name="Martiana F. Sega" userId="S::msega@ega.edu::b7820880-429f-4cb3-8f96-63b87552a746" providerId="AD" clId="Web-{58CA0C08-A756-DA6E-A430-91EF50917510}" dt="2022-03-14T14:31:05.285" v="0"/>
          <ac:spMkLst>
            <pc:docMk/>
            <pc:sldMk cId="1322443130" sldId="256"/>
            <ac:spMk id="7" creationId="{E797D4AD-BEC5-4213-89C5-056B8FE14FCA}"/>
          </ac:spMkLst>
        </pc:spChg>
        <pc:spChg chg="add">
          <ac:chgData name="Martiana F. Sega" userId="S::msega@ega.edu::b7820880-429f-4cb3-8f96-63b87552a746" providerId="AD" clId="Web-{58CA0C08-A756-DA6E-A430-91EF50917510}" dt="2022-03-14T14:31:07.222" v="1"/>
          <ac:spMkLst>
            <pc:docMk/>
            <pc:sldMk cId="1322443130" sldId="256"/>
            <ac:spMk id="10" creationId="{5988E002-3F34-48F5-8496-51B4B4670D72}"/>
          </ac:spMkLst>
        </pc:spChg>
      </pc:sldChg>
    </pc:docChg>
  </pc:docChgLst>
  <pc:docChgLst>
    <pc:chgData name="Martiana F. Sega" userId="S::msega@ega.edu::b7820880-429f-4cb3-8f96-63b87552a746" providerId="AD" clId="Web-{D8D141B3-D20C-430B-676C-1B408EB6F0F9}"/>
    <pc:docChg chg="modSld">
      <pc:chgData name="Martiana F. Sega" userId="S::msega@ega.edu::b7820880-429f-4cb3-8f96-63b87552a746" providerId="AD" clId="Web-{D8D141B3-D20C-430B-676C-1B408EB6F0F9}" dt="2024-08-08T13:34:37.847" v="12" actId="20577"/>
      <pc:docMkLst>
        <pc:docMk/>
      </pc:docMkLst>
      <pc:sldChg chg="modSp">
        <pc:chgData name="Martiana F. Sega" userId="S::msega@ega.edu::b7820880-429f-4cb3-8f96-63b87552a746" providerId="AD" clId="Web-{D8D141B3-D20C-430B-676C-1B408EB6F0F9}" dt="2024-08-08T13:34:37.847" v="12" actId="20577"/>
        <pc:sldMkLst>
          <pc:docMk/>
          <pc:sldMk cId="1729662114" sldId="322"/>
        </pc:sldMkLst>
        <pc:spChg chg="mod">
          <ac:chgData name="Martiana F. Sega" userId="S::msega@ega.edu::b7820880-429f-4cb3-8f96-63b87552a746" providerId="AD" clId="Web-{D8D141B3-D20C-430B-676C-1B408EB6F0F9}" dt="2024-08-08T13:34:37.847" v="12" actId="20577"/>
          <ac:spMkLst>
            <pc:docMk/>
            <pc:sldMk cId="1729662114" sldId="322"/>
            <ac:spMk id="4" creationId="{00000000-0000-0000-0000-000000000000}"/>
          </ac:spMkLst>
        </pc:spChg>
      </pc:sldChg>
      <pc:sldChg chg="modSp">
        <pc:chgData name="Martiana F. Sega" userId="S::msega@ega.edu::b7820880-429f-4cb3-8f96-63b87552a746" providerId="AD" clId="Web-{D8D141B3-D20C-430B-676C-1B408EB6F0F9}" dt="2024-08-08T13:31:42.029" v="1" actId="14100"/>
        <pc:sldMkLst>
          <pc:docMk/>
          <pc:sldMk cId="565236664" sldId="339"/>
        </pc:sldMkLst>
        <pc:spChg chg="mod">
          <ac:chgData name="Martiana F. Sega" userId="S::msega@ega.edu::b7820880-429f-4cb3-8f96-63b87552a746" providerId="AD" clId="Web-{D8D141B3-D20C-430B-676C-1B408EB6F0F9}" dt="2024-08-08T13:31:42.029" v="1" actId="14100"/>
          <ac:spMkLst>
            <pc:docMk/>
            <pc:sldMk cId="565236664" sldId="339"/>
            <ac:spMk id="2" creationId="{00000000-0000-0000-0000-000000000000}"/>
          </ac:spMkLst>
        </pc:spChg>
        <pc:spChg chg="mod">
          <ac:chgData name="Martiana F. Sega" userId="S::msega@ega.edu::b7820880-429f-4cb3-8f96-63b87552a746" providerId="AD" clId="Web-{D8D141B3-D20C-430B-676C-1B408EB6F0F9}" dt="2024-08-08T13:31:38.763" v="0" actId="14100"/>
          <ac:spMkLst>
            <pc:docMk/>
            <pc:sldMk cId="565236664" sldId="339"/>
            <ac:spMk id="4" creationId="{00000000-0000-0000-0000-000000000000}"/>
          </ac:spMkLst>
        </pc:spChg>
      </pc:sldChg>
    </pc:docChg>
  </pc:docChgLst>
  <pc:docChgLst>
    <pc:chgData name="Martiana F. Sega" userId="b7820880-429f-4cb3-8f96-63b87552a746" providerId="ADAL" clId="{37B19D6F-0988-45C4-8E01-DFF0C741E9D0}"/>
    <pc:docChg chg="undo custSel modSld">
      <pc:chgData name="Martiana F. Sega" userId="b7820880-429f-4cb3-8f96-63b87552a746" providerId="ADAL" clId="{37B19D6F-0988-45C4-8E01-DFF0C741E9D0}" dt="2024-08-08T13:55:13.238" v="343" actId="20577"/>
      <pc:docMkLst>
        <pc:docMk/>
      </pc:docMkLst>
      <pc:sldChg chg="modSp mod">
        <pc:chgData name="Martiana F. Sega" userId="b7820880-429f-4cb3-8f96-63b87552a746" providerId="ADAL" clId="{37B19D6F-0988-45C4-8E01-DFF0C741E9D0}" dt="2024-08-08T13:35:45.105" v="18" actId="13926"/>
        <pc:sldMkLst>
          <pc:docMk/>
          <pc:sldMk cId="1729662114" sldId="322"/>
        </pc:sldMkLst>
        <pc:spChg chg="mod">
          <ac:chgData name="Martiana F. Sega" userId="b7820880-429f-4cb3-8f96-63b87552a746" providerId="ADAL" clId="{37B19D6F-0988-45C4-8E01-DFF0C741E9D0}" dt="2024-08-08T13:35:45.105" v="18" actId="13926"/>
          <ac:spMkLst>
            <pc:docMk/>
            <pc:sldMk cId="1729662114" sldId="322"/>
            <ac:spMk id="4" creationId="{00000000-0000-0000-0000-000000000000}"/>
          </ac:spMkLst>
        </pc:spChg>
      </pc:sldChg>
      <pc:sldChg chg="modSp mod">
        <pc:chgData name="Martiana F. Sega" userId="b7820880-429f-4cb3-8f96-63b87552a746" providerId="ADAL" clId="{37B19D6F-0988-45C4-8E01-DFF0C741E9D0}" dt="2024-08-08T13:37:15.697" v="36" actId="13926"/>
        <pc:sldMkLst>
          <pc:docMk/>
          <pc:sldMk cId="3818654226" sldId="323"/>
        </pc:sldMkLst>
        <pc:spChg chg="mod">
          <ac:chgData name="Martiana F. Sega" userId="b7820880-429f-4cb3-8f96-63b87552a746" providerId="ADAL" clId="{37B19D6F-0988-45C4-8E01-DFF0C741E9D0}" dt="2024-08-08T13:37:15.697" v="36" actId="13926"/>
          <ac:spMkLst>
            <pc:docMk/>
            <pc:sldMk cId="3818654226" sldId="323"/>
            <ac:spMk id="5" creationId="{00000000-0000-0000-0000-000000000000}"/>
          </ac:spMkLst>
        </pc:spChg>
      </pc:sldChg>
      <pc:sldChg chg="modSp mod">
        <pc:chgData name="Martiana F. Sega" userId="b7820880-429f-4cb3-8f96-63b87552a746" providerId="ADAL" clId="{37B19D6F-0988-45C4-8E01-DFF0C741E9D0}" dt="2024-08-08T13:42:08.671" v="61" actId="13926"/>
        <pc:sldMkLst>
          <pc:docMk/>
          <pc:sldMk cId="656220186" sldId="324"/>
        </pc:sldMkLst>
        <pc:spChg chg="mod">
          <ac:chgData name="Martiana F. Sega" userId="b7820880-429f-4cb3-8f96-63b87552a746" providerId="ADAL" clId="{37B19D6F-0988-45C4-8E01-DFF0C741E9D0}" dt="2024-08-08T13:42:08.671" v="61" actId="13926"/>
          <ac:spMkLst>
            <pc:docMk/>
            <pc:sldMk cId="656220186" sldId="324"/>
            <ac:spMk id="4" creationId="{00000000-0000-0000-0000-000000000000}"/>
          </ac:spMkLst>
        </pc:spChg>
      </pc:sldChg>
      <pc:sldChg chg="modSp mod">
        <pc:chgData name="Martiana F. Sega" userId="b7820880-429f-4cb3-8f96-63b87552a746" providerId="ADAL" clId="{37B19D6F-0988-45C4-8E01-DFF0C741E9D0}" dt="2024-08-08T13:43:52.702" v="63" actId="20577"/>
        <pc:sldMkLst>
          <pc:docMk/>
          <pc:sldMk cId="3740835401" sldId="325"/>
        </pc:sldMkLst>
        <pc:spChg chg="mod">
          <ac:chgData name="Martiana F. Sega" userId="b7820880-429f-4cb3-8f96-63b87552a746" providerId="ADAL" clId="{37B19D6F-0988-45C4-8E01-DFF0C741E9D0}" dt="2024-08-08T13:43:52.702" v="63" actId="20577"/>
          <ac:spMkLst>
            <pc:docMk/>
            <pc:sldMk cId="3740835401" sldId="325"/>
            <ac:spMk id="6" creationId="{7DDBDBBE-169C-47F0-977F-5504F451BE18}"/>
          </ac:spMkLst>
        </pc:spChg>
      </pc:sldChg>
      <pc:sldChg chg="modSp mod">
        <pc:chgData name="Martiana F. Sega" userId="b7820880-429f-4cb3-8f96-63b87552a746" providerId="ADAL" clId="{37B19D6F-0988-45C4-8E01-DFF0C741E9D0}" dt="2024-08-08T13:51:02.598" v="208" actId="313"/>
        <pc:sldMkLst>
          <pc:docMk/>
          <pc:sldMk cId="3115407947" sldId="327"/>
        </pc:sldMkLst>
        <pc:spChg chg="mod">
          <ac:chgData name="Martiana F. Sega" userId="b7820880-429f-4cb3-8f96-63b87552a746" providerId="ADAL" clId="{37B19D6F-0988-45C4-8E01-DFF0C741E9D0}" dt="2024-08-08T13:51:02.598" v="208" actId="313"/>
          <ac:spMkLst>
            <pc:docMk/>
            <pc:sldMk cId="3115407947" sldId="327"/>
            <ac:spMk id="4" creationId="{00000000-0000-0000-0000-000000000000}"/>
          </ac:spMkLst>
        </pc:spChg>
      </pc:sldChg>
      <pc:sldChg chg="modSp mod">
        <pc:chgData name="Martiana F. Sega" userId="b7820880-429f-4cb3-8f96-63b87552a746" providerId="ADAL" clId="{37B19D6F-0988-45C4-8E01-DFF0C741E9D0}" dt="2024-08-08T13:46:15.644" v="95" actId="13926"/>
        <pc:sldMkLst>
          <pc:docMk/>
          <pc:sldMk cId="1962523038" sldId="328"/>
        </pc:sldMkLst>
        <pc:spChg chg="mod">
          <ac:chgData name="Martiana F. Sega" userId="b7820880-429f-4cb3-8f96-63b87552a746" providerId="ADAL" clId="{37B19D6F-0988-45C4-8E01-DFF0C741E9D0}" dt="2024-08-08T13:46:15.644" v="95" actId="13926"/>
          <ac:spMkLst>
            <pc:docMk/>
            <pc:sldMk cId="1962523038" sldId="328"/>
            <ac:spMk id="4" creationId="{00000000-0000-0000-0000-000000000000}"/>
          </ac:spMkLst>
        </pc:spChg>
      </pc:sldChg>
      <pc:sldChg chg="modSp mod">
        <pc:chgData name="Martiana F. Sega" userId="b7820880-429f-4cb3-8f96-63b87552a746" providerId="ADAL" clId="{37B19D6F-0988-45C4-8E01-DFF0C741E9D0}" dt="2024-08-08T13:54:32.965" v="341" actId="13926"/>
        <pc:sldMkLst>
          <pc:docMk/>
          <pc:sldMk cId="2792692697" sldId="335"/>
        </pc:sldMkLst>
        <pc:spChg chg="mod">
          <ac:chgData name="Martiana F. Sega" userId="b7820880-429f-4cb3-8f96-63b87552a746" providerId="ADAL" clId="{37B19D6F-0988-45C4-8E01-DFF0C741E9D0}" dt="2024-08-08T13:54:32.965" v="341" actId="13926"/>
          <ac:spMkLst>
            <pc:docMk/>
            <pc:sldMk cId="2792692697" sldId="335"/>
            <ac:spMk id="4" creationId="{00000000-0000-0000-0000-000000000000}"/>
          </ac:spMkLst>
        </pc:spChg>
      </pc:sldChg>
      <pc:sldChg chg="modSp mod">
        <pc:chgData name="Martiana F. Sega" userId="b7820880-429f-4cb3-8f96-63b87552a746" providerId="ADAL" clId="{37B19D6F-0988-45C4-8E01-DFF0C741E9D0}" dt="2024-08-08T13:55:13.238" v="343" actId="20577"/>
        <pc:sldMkLst>
          <pc:docMk/>
          <pc:sldMk cId="467178639" sldId="336"/>
        </pc:sldMkLst>
        <pc:spChg chg="mod">
          <ac:chgData name="Martiana F. Sega" userId="b7820880-429f-4cb3-8f96-63b87552a746" providerId="ADAL" clId="{37B19D6F-0988-45C4-8E01-DFF0C741E9D0}" dt="2024-08-08T13:55:13.238" v="343" actId="20577"/>
          <ac:spMkLst>
            <pc:docMk/>
            <pc:sldMk cId="467178639" sldId="336"/>
            <ac:spMk id="4" creationId="{00000000-0000-0000-0000-000000000000}"/>
          </ac:spMkLst>
        </pc:spChg>
      </pc:sldChg>
      <pc:sldChg chg="modSp mod">
        <pc:chgData name="Martiana F. Sega" userId="b7820880-429f-4cb3-8f96-63b87552a746" providerId="ADAL" clId="{37B19D6F-0988-45C4-8E01-DFF0C741E9D0}" dt="2024-08-08T13:47:38.709" v="172" actId="20577"/>
        <pc:sldMkLst>
          <pc:docMk/>
          <pc:sldMk cId="173549535" sldId="338"/>
        </pc:sldMkLst>
        <pc:spChg chg="mod">
          <ac:chgData name="Martiana F. Sega" userId="b7820880-429f-4cb3-8f96-63b87552a746" providerId="ADAL" clId="{37B19D6F-0988-45C4-8E01-DFF0C741E9D0}" dt="2024-08-08T13:47:38.709" v="172" actId="20577"/>
          <ac:spMkLst>
            <pc:docMk/>
            <pc:sldMk cId="173549535" sldId="338"/>
            <ac:spMk id="4" creationId="{F60AAD87-502A-41C6-B622-F82F2954962C}"/>
          </ac:spMkLst>
        </pc:spChg>
      </pc:sldChg>
    </pc:docChg>
  </pc:docChgLst>
  <pc:docChgLst>
    <pc:chgData name="Martiana F. Sega" userId="S::msega@ega.edu::b7820880-429f-4cb3-8f96-63b87552a746" providerId="AD" clId="Web-{CAAD5CE4-3FA1-F5F5-0BED-628D7C530191}"/>
    <pc:docChg chg="modSld">
      <pc:chgData name="Martiana F. Sega" userId="S::msega@ega.edu::b7820880-429f-4cb3-8f96-63b87552a746" providerId="AD" clId="Web-{CAAD5CE4-3FA1-F5F5-0BED-628D7C530191}" dt="2024-08-08T14:43:34.870" v="5" actId="20577"/>
      <pc:docMkLst>
        <pc:docMk/>
      </pc:docMkLst>
      <pc:sldChg chg="modSp">
        <pc:chgData name="Martiana F. Sega" userId="S::msega@ega.edu::b7820880-429f-4cb3-8f96-63b87552a746" providerId="AD" clId="Web-{CAAD5CE4-3FA1-F5F5-0BED-628D7C530191}" dt="2024-08-08T14:43:01.341" v="0" actId="20577"/>
        <pc:sldMkLst>
          <pc:docMk/>
          <pc:sldMk cId="1729662114" sldId="322"/>
        </pc:sldMkLst>
        <pc:spChg chg="mod">
          <ac:chgData name="Martiana F. Sega" userId="S::msega@ega.edu::b7820880-429f-4cb3-8f96-63b87552a746" providerId="AD" clId="Web-{CAAD5CE4-3FA1-F5F5-0BED-628D7C530191}" dt="2024-08-08T14:43:01.341" v="0" actId="20577"/>
          <ac:spMkLst>
            <pc:docMk/>
            <pc:sldMk cId="1729662114" sldId="322"/>
            <ac:spMk id="4" creationId="{00000000-0000-0000-0000-000000000000}"/>
          </ac:spMkLst>
        </pc:spChg>
      </pc:sldChg>
      <pc:sldChg chg="modSp">
        <pc:chgData name="Martiana F. Sega" userId="S::msega@ega.edu::b7820880-429f-4cb3-8f96-63b87552a746" providerId="AD" clId="Web-{CAAD5CE4-3FA1-F5F5-0BED-628D7C530191}" dt="2024-08-08T14:43:07.088" v="1" actId="20577"/>
        <pc:sldMkLst>
          <pc:docMk/>
          <pc:sldMk cId="3818654226" sldId="323"/>
        </pc:sldMkLst>
        <pc:spChg chg="mod">
          <ac:chgData name="Martiana F. Sega" userId="S::msega@ega.edu::b7820880-429f-4cb3-8f96-63b87552a746" providerId="AD" clId="Web-{CAAD5CE4-3FA1-F5F5-0BED-628D7C530191}" dt="2024-08-08T14:43:07.088" v="1" actId="20577"/>
          <ac:spMkLst>
            <pc:docMk/>
            <pc:sldMk cId="3818654226" sldId="323"/>
            <ac:spMk id="5" creationId="{00000000-0000-0000-0000-000000000000}"/>
          </ac:spMkLst>
        </pc:spChg>
      </pc:sldChg>
      <pc:sldChg chg="modSp">
        <pc:chgData name="Martiana F. Sega" userId="S::msega@ega.edu::b7820880-429f-4cb3-8f96-63b87552a746" providerId="AD" clId="Web-{CAAD5CE4-3FA1-F5F5-0BED-628D7C530191}" dt="2024-08-08T14:43:11.432" v="2" actId="20577"/>
        <pc:sldMkLst>
          <pc:docMk/>
          <pc:sldMk cId="656220186" sldId="324"/>
        </pc:sldMkLst>
        <pc:spChg chg="mod">
          <ac:chgData name="Martiana F. Sega" userId="S::msega@ega.edu::b7820880-429f-4cb3-8f96-63b87552a746" providerId="AD" clId="Web-{CAAD5CE4-3FA1-F5F5-0BED-628D7C530191}" dt="2024-08-08T14:43:11.432" v="2" actId="20577"/>
          <ac:spMkLst>
            <pc:docMk/>
            <pc:sldMk cId="656220186" sldId="324"/>
            <ac:spMk id="4" creationId="{00000000-0000-0000-0000-000000000000}"/>
          </ac:spMkLst>
        </pc:spChg>
      </pc:sldChg>
      <pc:sldChg chg="modSp">
        <pc:chgData name="Martiana F. Sega" userId="S::msega@ega.edu::b7820880-429f-4cb3-8f96-63b87552a746" providerId="AD" clId="Web-{CAAD5CE4-3FA1-F5F5-0BED-628D7C530191}" dt="2024-08-08T14:43:29.541" v="4" actId="20577"/>
        <pc:sldMkLst>
          <pc:docMk/>
          <pc:sldMk cId="3115407947" sldId="327"/>
        </pc:sldMkLst>
        <pc:spChg chg="mod">
          <ac:chgData name="Martiana F. Sega" userId="S::msega@ega.edu::b7820880-429f-4cb3-8f96-63b87552a746" providerId="AD" clId="Web-{CAAD5CE4-3FA1-F5F5-0BED-628D7C530191}" dt="2024-08-08T14:43:29.541" v="4" actId="20577"/>
          <ac:spMkLst>
            <pc:docMk/>
            <pc:sldMk cId="3115407947" sldId="327"/>
            <ac:spMk id="4" creationId="{00000000-0000-0000-0000-000000000000}"/>
          </ac:spMkLst>
        </pc:spChg>
      </pc:sldChg>
      <pc:sldChg chg="modSp">
        <pc:chgData name="Martiana F. Sega" userId="S::msega@ega.edu::b7820880-429f-4cb3-8f96-63b87552a746" providerId="AD" clId="Web-{CAAD5CE4-3FA1-F5F5-0BED-628D7C530191}" dt="2024-08-08T14:43:21.838" v="3" actId="20577"/>
        <pc:sldMkLst>
          <pc:docMk/>
          <pc:sldMk cId="1962523038" sldId="328"/>
        </pc:sldMkLst>
        <pc:spChg chg="mod">
          <ac:chgData name="Martiana F. Sega" userId="S::msega@ega.edu::b7820880-429f-4cb3-8f96-63b87552a746" providerId="AD" clId="Web-{CAAD5CE4-3FA1-F5F5-0BED-628D7C530191}" dt="2024-08-08T14:43:21.838" v="3" actId="20577"/>
          <ac:spMkLst>
            <pc:docMk/>
            <pc:sldMk cId="1962523038" sldId="328"/>
            <ac:spMk id="4" creationId="{00000000-0000-0000-0000-000000000000}"/>
          </ac:spMkLst>
        </pc:spChg>
      </pc:sldChg>
      <pc:sldChg chg="modSp">
        <pc:chgData name="Martiana F. Sega" userId="S::msega@ega.edu::b7820880-429f-4cb3-8f96-63b87552a746" providerId="AD" clId="Web-{CAAD5CE4-3FA1-F5F5-0BED-628D7C530191}" dt="2024-08-08T14:43:34.870" v="5" actId="20577"/>
        <pc:sldMkLst>
          <pc:docMk/>
          <pc:sldMk cId="2792692697" sldId="335"/>
        </pc:sldMkLst>
        <pc:spChg chg="mod">
          <ac:chgData name="Martiana F. Sega" userId="S::msega@ega.edu::b7820880-429f-4cb3-8f96-63b87552a746" providerId="AD" clId="Web-{CAAD5CE4-3FA1-F5F5-0BED-628D7C530191}" dt="2024-08-08T14:43:34.870" v="5" actId="20577"/>
          <ac:spMkLst>
            <pc:docMk/>
            <pc:sldMk cId="2792692697" sldId="335"/>
            <ac:spMk id="4"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48D041A-73BB-E643-A8C7-50D88C2F22F5}" type="datetimeFigureOut">
              <a:rPr lang="en-US" smtClean="0"/>
              <a:t>8/8/2024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36EFEC5-3018-A548-B247-453C6EC1EC1A}" type="slidenum">
              <a:rPr lang="en-US" smtClean="0"/>
              <a:t>‹#›</a:t>
            </a:fld>
            <a:endParaRPr lang="en-US"/>
          </a:p>
        </p:txBody>
      </p:sp>
    </p:spTree>
    <p:extLst>
      <p:ext uri="{BB962C8B-B14F-4D97-AF65-F5344CB8AC3E}">
        <p14:creationId xmlns:p14="http://schemas.microsoft.com/office/powerpoint/2010/main" val="133005721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1326"/>
            <a:ext cx="8062912" cy="659535"/>
          </a:xfrm>
        </p:spPr>
        <p:txBody>
          <a:bodyPr/>
          <a:lstStyle/>
          <a:p>
            <a:r>
              <a:rPr lang="en-US"/>
              <a:t>Click to edit</a:t>
            </a:r>
          </a:p>
        </p:txBody>
      </p:sp>
      <p:sp>
        <p:nvSpPr>
          <p:cNvPr id="5" name="Date Placeholder 4"/>
          <p:cNvSpPr>
            <a:spLocks noGrp="1"/>
          </p:cNvSpPr>
          <p:nvPr>
            <p:ph type="dt" sz="half" idx="10"/>
          </p:nvPr>
        </p:nvSpPr>
        <p:spPr/>
        <p:txBody>
          <a:bodyPr/>
          <a:lstStyle/>
          <a:p>
            <a:fld id="{79B19C71-EC74-44AF-B27E-FC7DC3C3A61D}" type="datetime4">
              <a:rPr lang="en-US" smtClean="0"/>
              <a:pPr/>
              <a:t>August 8, 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a:p>
        </p:txBody>
      </p:sp>
      <p:sp>
        <p:nvSpPr>
          <p:cNvPr id="9" name="Picture Placeholder 8"/>
          <p:cNvSpPr>
            <a:spLocks noGrp="1"/>
          </p:cNvSpPr>
          <p:nvPr>
            <p:ph type="pic" sz="quarter" idx="13"/>
          </p:nvPr>
        </p:nvSpPr>
        <p:spPr>
          <a:xfrm>
            <a:off x="457199" y="1107618"/>
            <a:ext cx="4031619" cy="4607689"/>
          </a:xfrm>
        </p:spPr>
        <p:txBody>
          <a:bodyPr/>
          <a:lstStyle/>
          <a:p>
            <a:endParaRPr lang="en-US"/>
          </a:p>
        </p:txBody>
      </p:sp>
      <p:sp>
        <p:nvSpPr>
          <p:cNvPr id="11" name="Text Placeholder 10"/>
          <p:cNvSpPr>
            <a:spLocks noGrp="1"/>
          </p:cNvSpPr>
          <p:nvPr>
            <p:ph type="body" sz="quarter" idx="14"/>
          </p:nvPr>
        </p:nvSpPr>
        <p:spPr>
          <a:xfrm>
            <a:off x="4606925" y="1107618"/>
            <a:ext cx="3913188" cy="4607382"/>
          </a:xfrm>
        </p:spPr>
        <p:txBody>
          <a:bodyPr/>
          <a:lstStyle>
            <a:lvl1pPr>
              <a:buClr>
                <a:srgbClr val="6CB255"/>
              </a:buClr>
              <a:defRPr>
                <a:solidFill>
                  <a:srgbClr val="212F62"/>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3333F43-3E86-47E4-BFBB-2476D384E1C6}" type="datetime4">
              <a:rPr lang="en-US" smtClean="0"/>
              <a:pPr/>
              <a:t>August 8, 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457200" y="241326"/>
            <a:ext cx="8062912" cy="659535"/>
          </a:xfrm>
        </p:spPr>
        <p:txBody>
          <a:bodyPr/>
          <a:lstStyle/>
          <a:p>
            <a:r>
              <a:rPr lang="en-US"/>
              <a:t>Click to edit</a:t>
            </a:r>
          </a:p>
        </p:txBody>
      </p:sp>
      <p:sp>
        <p:nvSpPr>
          <p:cNvPr id="8" name="Picture Placeholder 8"/>
          <p:cNvSpPr>
            <a:spLocks noGrp="1"/>
          </p:cNvSpPr>
          <p:nvPr>
            <p:ph type="pic" sz="quarter" idx="13"/>
          </p:nvPr>
        </p:nvSpPr>
        <p:spPr>
          <a:xfrm>
            <a:off x="457199" y="1122386"/>
            <a:ext cx="8062913" cy="3500071"/>
          </a:xfrm>
        </p:spPr>
        <p:txBody>
          <a:bodyPr/>
          <a:lstStyle/>
          <a:p>
            <a:endParaRPr lang="en-US"/>
          </a:p>
        </p:txBody>
      </p:sp>
      <p:sp>
        <p:nvSpPr>
          <p:cNvPr id="9" name="Text Placeholder 10"/>
          <p:cNvSpPr>
            <a:spLocks noGrp="1"/>
          </p:cNvSpPr>
          <p:nvPr>
            <p:ph type="body" sz="quarter" idx="14"/>
          </p:nvPr>
        </p:nvSpPr>
        <p:spPr>
          <a:xfrm>
            <a:off x="457200" y="4843982"/>
            <a:ext cx="8062912"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marL="788670" indent="-514350">
              <a:buFont typeface="+mj-lt"/>
              <a:buAutoNum type="alphaLcParenR"/>
              <a:defRPr sz="2800"/>
            </a:lvl2pPr>
            <a:lvl3pPr marL="1371600" indent="-457200">
              <a:buFont typeface="+mj-lt"/>
              <a:buAutoNum type="alphaLcParenR"/>
              <a:defRPr sz="2400"/>
            </a:lvl3pPr>
            <a:lvl4pPr marL="1828800" indent="-457200">
              <a:buFont typeface="+mj-lt"/>
              <a:buAutoNum type="alphaLcParenR"/>
              <a:defRPr sz="2000"/>
            </a:lvl4pPr>
            <a:lvl5pPr marL="2286000" indent="-457200">
              <a:buFont typeface="+mj-lt"/>
              <a:buAutoNum type="alphaLcParen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EAD5615-7F4F-4584-84D5-CC95918C321F}" type="datetime4">
              <a:rPr lang="en-US" smtClean="0"/>
              <a:pPr/>
              <a:t>August 8, 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a:p>
        </p:txBody>
      </p:sp>
      <p:sp>
        <p:nvSpPr>
          <p:cNvPr id="9" name="Title 1"/>
          <p:cNvSpPr>
            <a:spLocks noGrp="1"/>
          </p:cNvSpPr>
          <p:nvPr>
            <p:ph type="title"/>
          </p:nvPr>
        </p:nvSpPr>
        <p:spPr>
          <a:xfrm>
            <a:off x="457200" y="241326"/>
            <a:ext cx="8062912" cy="659535"/>
          </a:xfrm>
        </p:spPr>
        <p:txBody>
          <a:bodyPr/>
          <a:lstStyle/>
          <a:p>
            <a:r>
              <a:rPr lang="en-US"/>
              <a:t>Click to edit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51DEABC-D766-4322-8E78-B830FAE35C72}" type="datetime4">
              <a:rPr lang="en-US" smtClean="0"/>
              <a:pPr/>
              <a:t>August 8, 2024</a:t>
            </a:fld>
            <a:endParaRPr lang="en-US"/>
          </a:p>
        </p:txBody>
      </p:sp>
      <p:sp>
        <p:nvSpPr>
          <p:cNvPr id="5" name="Footer Placeholder 4"/>
          <p:cNvSpPr>
            <a:spLocks noGrp="1"/>
          </p:cNvSpPr>
          <p:nvPr>
            <p:ph type="ftr" sz="quarter" idx="11"/>
          </p:nvPr>
        </p:nvSpPr>
        <p:spPr/>
        <p:txBody>
          <a:bodyPr/>
          <a:lstStyle/>
          <a:p>
            <a:endParaRPr lang="en-US"/>
          </a:p>
        </p:txBody>
      </p:sp>
      <p:sp>
        <p:nvSpPr>
          <p:cNvPr id="8" name="Title 1"/>
          <p:cNvSpPr txBox="1">
            <a:spLocks/>
          </p:cNvSpPr>
          <p:nvPr userDrawn="1"/>
        </p:nvSpPr>
        <p:spPr>
          <a:xfrm>
            <a:off x="0" y="789677"/>
            <a:ext cx="9144000" cy="709154"/>
          </a:xfrm>
          <a:prstGeom prst="rect">
            <a:avLst/>
          </a:prstGeom>
        </p:spPr>
        <p:txBody>
          <a:bodyPr/>
          <a:lstStyle>
            <a:lvl1pPr algn="l" defTabSz="914400" rtl="0" eaLnBrk="1" latinLnBrk="0" hangingPunct="1">
              <a:spcBef>
                <a:spcPct val="0"/>
              </a:spcBef>
              <a:buNone/>
              <a:defRPr sz="3600" kern="1200" cap="all" spc="-60" baseline="0">
                <a:solidFill>
                  <a:srgbClr val="6CB255"/>
                </a:solidFill>
                <a:latin typeface="+mj-lt"/>
                <a:ea typeface="+mj-ea"/>
                <a:cs typeface="+mj-cs"/>
              </a:defRPr>
            </a:lvl1pPr>
          </a:lstStyle>
          <a:p>
            <a:pPr algn="ctr"/>
            <a:r>
              <a:rPr lang="en-US" sz="3500"/>
              <a:t>College Physics</a:t>
            </a:r>
          </a:p>
          <a:p>
            <a:pPr algn="ctr"/>
            <a:endParaRPr lang="en-US" sz="1800" cap="none">
              <a:solidFill>
                <a:schemeClr val="accent3">
                  <a:lumMod val="20000"/>
                  <a:lumOff val="80000"/>
                </a:schemeClr>
              </a:solidFill>
              <a:latin typeface="+mn-lt"/>
            </a:endParaRPr>
          </a:p>
          <a:p>
            <a:pPr algn="ctr"/>
            <a:r>
              <a:rPr lang="en-US" sz="2000" b="1" cap="none">
                <a:solidFill>
                  <a:srgbClr val="212F62"/>
                </a:solidFill>
                <a:latin typeface="+mn-lt"/>
              </a:rPr>
              <a:t>Chapter # Chapter Title</a:t>
            </a:r>
          </a:p>
          <a:p>
            <a:pPr algn="ctr"/>
            <a:r>
              <a:rPr lang="en-US" sz="1600" cap="none">
                <a:solidFill>
                  <a:schemeClr val="tx1"/>
                </a:solidFill>
                <a:latin typeface="+mn-lt"/>
              </a:rPr>
              <a:t>PowerPoint Image Slideshow</a:t>
            </a:r>
          </a:p>
        </p:txBody>
      </p:sp>
      <p:pic>
        <p:nvPicPr>
          <p:cNvPr id="9" name="Picture 8" descr="medium_covers_Page_2.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562758" y="2517424"/>
            <a:ext cx="2010682" cy="2603836"/>
          </a:xfrm>
          <a:prstGeom prst="rect">
            <a:avLst/>
          </a:prstGeom>
          <a:effectLst>
            <a:reflection blurRad="6350" stA="52000" endA="300" endPos="35000" dir="5400000" sy="-100000" algn="bl" rotWithShape="0"/>
          </a:effectLst>
          <a:scene3d>
            <a:camera prst="obliqueTopLeft"/>
            <a:lightRig rig="threePt" dir="t"/>
          </a:scene3d>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6"/>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en-US"/>
              <a:t>Click to edit Master title style</a:t>
            </a:r>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17D0EFEE-2756-4A20-BF2A-63F0A94F99AC}" type="datetime4">
              <a:rPr lang="en-US" smtClean="0"/>
              <a:pPr/>
              <a:t>August 8, 2024</a:t>
            </a:fld>
            <a:endParaRPr lang="en-US"/>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en-US"/>
          </a:p>
        </p:txBody>
      </p:sp>
      <p:sp>
        <p:nvSpPr>
          <p:cNvPr id="6" name="Slide Number Placeholder 5"/>
          <p:cNvSpPr>
            <a:spLocks noGrp="1"/>
          </p:cNvSpPr>
          <p:nvPr>
            <p:ph type="sldNum" sz="quarter" idx="4"/>
          </p:nvPr>
        </p:nvSpPr>
        <p:spPr>
          <a:xfrm rot="16200000">
            <a:off x="8044814" y="683895"/>
            <a:ext cx="1315721" cy="365125"/>
          </a:xfrm>
          <a:prstGeom prst="rect">
            <a:avLst/>
          </a:prstGeom>
        </p:spPr>
        <p:txBody>
          <a:bodyPr vert="horz" lIns="91440" tIns="45720" rIns="91440" bIns="45720" rtlCol="0" anchor="ctr"/>
          <a:lstStyle>
            <a:lvl1pPr algn="r">
              <a:defRPr sz="2400" b="1">
                <a:solidFill>
                  <a:srgbClr val="FFFFFF"/>
                </a:solidFill>
              </a:defRPr>
            </a:lvl1pPr>
          </a:lstStyle>
          <a:p>
            <a:fld id="{F38DF745-7D3F-47F4-83A3-874385CFAA6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916" r:id="rId1"/>
    <p:sldLayoutId id="2147483914" r:id="rId2"/>
    <p:sldLayoutId id="2147483920" r:id="rId3"/>
    <p:sldLayoutId id="2147483913" r:id="rId4"/>
  </p:sldLayoutIdLst>
  <p:hf sldNum="0" hdr="0" ftr="0" dt="0"/>
  <p:txStyles>
    <p:titleStyle>
      <a:lvl1pPr algn="l" defTabSz="914400" rtl="0" eaLnBrk="1" latinLnBrk="0" hangingPunct="1">
        <a:spcBef>
          <a:spcPct val="0"/>
        </a:spcBef>
        <a:buNone/>
        <a:defRPr sz="2400" kern="1200" cap="all" spc="-60" baseline="0">
          <a:solidFill>
            <a:srgbClr val="6CB255"/>
          </a:solidFill>
          <a:latin typeface="+mj-lt"/>
          <a:ea typeface="+mj-ea"/>
          <a:cs typeface="+mj-cs"/>
        </a:defRPr>
      </a:lvl1pPr>
    </p:titleStyle>
    <p:body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chemeClr val="tx1"/>
          </a:solidFill>
          <a:latin typeface="+mn-lt"/>
          <a:ea typeface="+mn-ea"/>
          <a:cs typeface="+mn-cs"/>
        </a:defRPr>
      </a:lvl1pPr>
      <a:lvl2pPr marL="457200" indent="-182880" algn="l" defTabSz="914400" rtl="0" eaLnBrk="1" latinLnBrk="0" hangingPunct="1">
        <a:spcBef>
          <a:spcPct val="20000"/>
        </a:spcBef>
        <a:buClr>
          <a:srgbClr val="6CB255"/>
        </a:buClr>
        <a:buFont typeface="Arial" pitchFamily="34" charset="0"/>
        <a:buChar char="•"/>
        <a:defRPr sz="2000" kern="1200">
          <a:solidFill>
            <a:srgbClr val="000000"/>
          </a:solidFill>
          <a:latin typeface="+mn-lt"/>
          <a:ea typeface="+mn-ea"/>
          <a:cs typeface="+mn-cs"/>
        </a:defRPr>
      </a:lvl2pPr>
      <a:lvl3pPr marL="11430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3pPr>
      <a:lvl4pPr marL="16002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4pPr>
      <a:lvl5pPr marL="2057400" indent="-228600" algn="l" defTabSz="914400" rtl="0" eaLnBrk="1" latinLnBrk="0" hangingPunct="1">
        <a:spcBef>
          <a:spcPct val="20000"/>
        </a:spcBef>
        <a:buClr>
          <a:srgbClr val="6CB255"/>
        </a:buClr>
        <a:buFont typeface="Arial" pitchFamily="34" charset="0"/>
        <a:buChar char="•"/>
        <a:defRPr sz="1800" kern="1200" baseline="0">
          <a:solidFill>
            <a:srgbClr val="000000"/>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 Id="rId4" Type="http://schemas.openxmlformats.org/officeDocument/2006/relationships/hyperlink" Target="http://creativecommons.org/licenses/by-nc-sa/4.0/"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Figure" descr="Concepts of Biology">
            <a:extLst>
              <a:ext uri="{FF2B5EF4-FFF2-40B4-BE49-F238E27FC236}">
                <a16:creationId xmlns:a16="http://schemas.microsoft.com/office/drawing/2014/main" id="{43FBCC1D-9690-43B8-93D0-7E3F6037AF03}"/>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562758" y="2518312"/>
            <a:ext cx="2010681" cy="2602059"/>
          </a:xfrm>
          <a:prstGeom prst="rect">
            <a:avLst/>
          </a:prstGeom>
          <a:effectLst>
            <a:reflection blurRad="6350" stA="52000" endA="300" endPos="35000" dir="5400000" sy="-100000" algn="bl" rotWithShape="0"/>
          </a:effectLst>
          <a:scene3d>
            <a:camera prst="obliqueTopLeft"/>
            <a:lightRig rig="threePt" dir="t"/>
          </a:scene3d>
        </p:spPr>
      </p:pic>
      <p:sp>
        <p:nvSpPr>
          <p:cNvPr id="5" name="Chapter Title"/>
          <p:cNvSpPr txBox="1">
            <a:spLocks/>
          </p:cNvSpPr>
          <p:nvPr/>
        </p:nvSpPr>
        <p:spPr>
          <a:xfrm>
            <a:off x="0" y="1612637"/>
            <a:ext cx="9144000" cy="709154"/>
          </a:xfrm>
          <a:prstGeom prst="rect">
            <a:avLst/>
          </a:prstGeom>
        </p:spPr>
        <p:txBody>
          <a:bodyPr/>
          <a:lstStyle>
            <a:lvl1pPr algn="l" defTabSz="914400" rtl="0" eaLnBrk="1" latinLnBrk="0" hangingPunct="1">
              <a:spcBef>
                <a:spcPct val="0"/>
              </a:spcBef>
              <a:buNone/>
              <a:defRPr sz="3600" kern="1200" cap="all" spc="-60" baseline="0">
                <a:solidFill>
                  <a:srgbClr val="6CB255"/>
                </a:solidFill>
                <a:latin typeface="+mj-lt"/>
                <a:ea typeface="+mj-ea"/>
                <a:cs typeface="+mj-cs"/>
              </a:defRPr>
            </a:lvl1pPr>
          </a:lstStyle>
          <a:p>
            <a:pPr algn="ctr"/>
            <a:r>
              <a:rPr lang="en-US" sz="2000" b="1" cap="none">
                <a:solidFill>
                  <a:srgbClr val="212F62"/>
                </a:solidFill>
                <a:latin typeface="+mn-lt"/>
              </a:rPr>
              <a:t>Chapter 6 REPRODUCTION AT THE CELLULAR LEVEL</a:t>
            </a:r>
          </a:p>
          <a:p>
            <a:pPr algn="ctr"/>
            <a:r>
              <a:rPr lang="en-US" sz="1600" cap="none">
                <a:solidFill>
                  <a:schemeClr val="tx1"/>
                </a:solidFill>
                <a:latin typeface="+mn-lt"/>
              </a:rPr>
              <a:t>PowerPoint Image Slideshow</a:t>
            </a:r>
          </a:p>
        </p:txBody>
      </p:sp>
      <p:sp>
        <p:nvSpPr>
          <p:cNvPr id="9" name="Title">
            <a:extLst>
              <a:ext uri="{FF2B5EF4-FFF2-40B4-BE49-F238E27FC236}">
                <a16:creationId xmlns:a16="http://schemas.microsoft.com/office/drawing/2014/main" id="{511EDF82-B60B-4C77-B16B-44F8F022F7A7}"/>
              </a:ext>
            </a:extLst>
          </p:cNvPr>
          <p:cNvSpPr>
            <a:spLocks noGrp="1"/>
          </p:cNvSpPr>
          <p:nvPr>
            <p:ph type="title" idx="4294967295"/>
          </p:nvPr>
        </p:nvSpPr>
        <p:spPr>
          <a:xfrm>
            <a:off x="0" y="690286"/>
            <a:ext cx="9144000" cy="734641"/>
          </a:xfrm>
        </p:spPr>
        <p:txBody>
          <a:bodyPr>
            <a:normAutofit/>
          </a:bodyPr>
          <a:lstStyle/>
          <a:p>
            <a:pPr algn="ctr"/>
            <a:r>
              <a:rPr lang="en-US" sz="3600"/>
              <a:t>Concepts of Biology</a:t>
            </a:r>
          </a:p>
        </p:txBody>
      </p:sp>
      <p:pic>
        <p:nvPicPr>
          <p:cNvPr id="8" name="Picture 7">
            <a:extLst>
              <a:ext uri="{FF2B5EF4-FFF2-40B4-BE49-F238E27FC236}">
                <a16:creationId xmlns:a16="http://schemas.microsoft.com/office/drawing/2014/main" id="{C1613F2B-AB58-284A-842D-70A883BCBF4C}"/>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
        <p:nvSpPr>
          <p:cNvPr id="10" name="TextBox 1">
            <a:extLst>
              <a:ext uri="{FF2B5EF4-FFF2-40B4-BE49-F238E27FC236}">
                <a16:creationId xmlns:a16="http://schemas.microsoft.com/office/drawing/2014/main" id="{5988E002-3F34-48F5-8496-51B4B4670D72}"/>
              </a:ext>
            </a:extLst>
          </p:cNvPr>
          <p:cNvSpPr txBox="1"/>
          <p:nvPr/>
        </p:nvSpPr>
        <p:spPr>
          <a:xfrm>
            <a:off x="412596" y="6397083"/>
            <a:ext cx="8300223" cy="338554"/>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800"/>
              <a:t>This work is licensed under </a:t>
            </a:r>
            <a:r>
              <a:rPr lang="en-US" sz="800">
                <a:solidFill>
                  <a:srgbClr val="0000FF"/>
                </a:solidFill>
                <a:cs typeface="Segoe UI"/>
                <a:hlinkClick r:id="rId4"/>
              </a:rPr>
              <a:t>cc by 4.0 license</a:t>
            </a:r>
            <a:r>
              <a:rPr lang="en-US" sz="800"/>
              <a:t>. Credit: OpenStax: modified by M. F. Sega &amp; J. </a:t>
            </a:r>
            <a:r>
              <a:rPr lang="en-US" sz="800" err="1"/>
              <a:t>Wedincamp</a:t>
            </a:r>
            <a:r>
              <a:rPr lang="en-US" sz="800"/>
              <a:t> for ALG 18 grant through addition of ppt slides with texts made using </a:t>
            </a:r>
            <a:r>
              <a:rPr lang="en-US" sz="800" err="1"/>
              <a:t>Openstax</a:t>
            </a:r>
            <a:r>
              <a:rPr lang="en-US" sz="800"/>
              <a:t> textbook information.</a:t>
            </a:r>
          </a:p>
        </p:txBody>
      </p:sp>
    </p:spTree>
    <p:extLst>
      <p:ext uri="{BB962C8B-B14F-4D97-AF65-F5344CB8AC3E}">
        <p14:creationId xmlns:p14="http://schemas.microsoft.com/office/powerpoint/2010/main" val="13224431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Cell cycle – interphase </a:t>
            </a:r>
          </a:p>
        </p:txBody>
      </p:sp>
      <p:sp>
        <p:nvSpPr>
          <p:cNvPr id="5" name="Text Placeholder 4"/>
          <p:cNvSpPr>
            <a:spLocks noGrp="1"/>
          </p:cNvSpPr>
          <p:nvPr>
            <p:ph type="body" sz="quarter" idx="14"/>
          </p:nvPr>
        </p:nvSpPr>
        <p:spPr>
          <a:xfrm>
            <a:off x="457200" y="1216479"/>
            <a:ext cx="8062912" cy="4793885"/>
          </a:xfrm>
        </p:spPr>
        <p:txBody>
          <a:bodyPr vert="horz" lIns="91440" tIns="45720" rIns="91440" bIns="45720" rtlCol="0" anchor="t">
            <a:normAutofit/>
          </a:bodyPr>
          <a:lstStyle/>
          <a:p>
            <a:r>
              <a:rPr lang="en-US"/>
              <a:t>Non-dividing stage or Interphase includes:</a:t>
            </a:r>
          </a:p>
          <a:p>
            <a:pPr marL="1074420" lvl="1">
              <a:buFontTx/>
              <a:buChar char="-"/>
            </a:pPr>
            <a:r>
              <a:rPr lang="en-US"/>
              <a:t>G0 –phase - Cells are not actively preparing to divide</a:t>
            </a:r>
          </a:p>
          <a:p>
            <a:pPr marL="1074420" lvl="1">
              <a:buFontTx/>
              <a:buChar char="-"/>
            </a:pPr>
            <a:r>
              <a:rPr lang="en-US"/>
              <a:t>G1-phase - involves cell growth and protein synthesis</a:t>
            </a:r>
          </a:p>
          <a:p>
            <a:pPr marL="1074420" lvl="1">
              <a:buFontTx/>
              <a:buChar char="-"/>
            </a:pPr>
            <a:r>
              <a:rPr lang="en-US"/>
              <a:t>S-phase - the replication of the DNA &amp; centrosome</a:t>
            </a:r>
            <a:endParaRPr lang="en-US">
              <a:cs typeface="Arial"/>
            </a:endParaRPr>
          </a:p>
          <a:p>
            <a:pPr marL="1074420" lvl="1">
              <a:buFontTx/>
              <a:buChar char="-"/>
            </a:pPr>
            <a:r>
              <a:rPr lang="en-US"/>
              <a:t>G2-phase - involves further growth and protein synthesis</a:t>
            </a:r>
          </a:p>
        </p:txBody>
      </p:sp>
    </p:spTree>
    <p:extLst>
      <p:ext uri="{BB962C8B-B14F-4D97-AF65-F5344CB8AC3E}">
        <p14:creationId xmlns:p14="http://schemas.microsoft.com/office/powerpoint/2010/main" val="38186542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S-phase </a:t>
            </a:r>
          </a:p>
        </p:txBody>
      </p:sp>
      <p:sp>
        <p:nvSpPr>
          <p:cNvPr id="4" name="Text Placeholder 3"/>
          <p:cNvSpPr>
            <a:spLocks noGrp="1"/>
          </p:cNvSpPr>
          <p:nvPr>
            <p:ph type="body" sz="quarter" idx="14"/>
          </p:nvPr>
        </p:nvSpPr>
        <p:spPr>
          <a:xfrm>
            <a:off x="457200" y="1281793"/>
            <a:ext cx="8062912" cy="5359152"/>
          </a:xfrm>
        </p:spPr>
        <p:txBody>
          <a:bodyPr vert="horz" lIns="91440" tIns="45720" rIns="91440" bIns="45720" rtlCol="0" anchor="t">
            <a:normAutofit/>
          </a:bodyPr>
          <a:lstStyle/>
          <a:p>
            <a:pPr marL="342900" indent="-342900">
              <a:buFont typeface="Wingdings" panose="05000000000000000000" pitchFamily="2" charset="2"/>
              <a:buChar char="q"/>
            </a:pPr>
            <a:r>
              <a:rPr lang="en-US"/>
              <a:t>Consists of making an identical copy (replica) of DNA through </a:t>
            </a:r>
            <a:r>
              <a:rPr lang="en-US" i="1" u="sng"/>
              <a:t>DNA replication</a:t>
            </a:r>
            <a:r>
              <a:rPr lang="en-US" u="sng"/>
              <a:t> (duplication, doubling</a:t>
            </a:r>
            <a:r>
              <a:rPr lang="en-US"/>
              <a:t>) </a:t>
            </a:r>
            <a:endParaRPr lang="en-US">
              <a:cs typeface="Arial"/>
            </a:endParaRPr>
          </a:p>
          <a:p>
            <a:pPr marL="1074420" lvl="1" indent="-342900">
              <a:buFont typeface="Wingdings" panose="05000000000000000000" pitchFamily="2" charset="2"/>
              <a:buChar char="q"/>
            </a:pPr>
            <a:r>
              <a:rPr lang="en-US">
                <a:sym typeface="Wingdings" panose="05000000000000000000" pitchFamily="2" charset="2"/>
              </a:rPr>
              <a:t>since </a:t>
            </a:r>
            <a:r>
              <a:rPr lang="en-US"/>
              <a:t>DNA is organized in chromosomes </a:t>
            </a:r>
            <a:r>
              <a:rPr lang="en-US">
                <a:sym typeface="Wingdings" panose="05000000000000000000" pitchFamily="2" charset="2"/>
              </a:rPr>
              <a:t> making copies of chromosomes</a:t>
            </a:r>
            <a:r>
              <a:rPr lang="en-US"/>
              <a:t> </a:t>
            </a:r>
          </a:p>
          <a:p>
            <a:pPr marL="342900" indent="-342900">
              <a:buFont typeface="Wingdings" panose="05000000000000000000" pitchFamily="2" charset="2"/>
              <a:buChar char="q"/>
            </a:pPr>
            <a:endParaRPr lang="en-US">
              <a:sym typeface="Wingdings" panose="05000000000000000000" pitchFamily="2" charset="2"/>
            </a:endParaRPr>
          </a:p>
          <a:p>
            <a:pPr marL="342900" indent="-342900">
              <a:buFont typeface="Wingdings" panose="05000000000000000000" pitchFamily="2" charset="2"/>
              <a:buChar char="q"/>
            </a:pPr>
            <a:r>
              <a:rPr lang="en-US"/>
              <a:t>Each species has a specific number of chromosomes in each cell: humans have 46:</a:t>
            </a:r>
          </a:p>
          <a:p>
            <a:pPr marL="1074420" lvl="1" indent="-342900">
              <a:buFont typeface="Wingdings" panose="05000000000000000000" pitchFamily="2" charset="2"/>
              <a:buChar char="q"/>
            </a:pPr>
            <a:r>
              <a:rPr lang="en-US"/>
              <a:t>44 autosomes – chromosomes responsible for body’s traits</a:t>
            </a:r>
          </a:p>
          <a:p>
            <a:pPr marL="1074420" lvl="1" indent="-342900">
              <a:buFont typeface="Wingdings" panose="05000000000000000000" pitchFamily="2" charset="2"/>
              <a:buChar char="q"/>
            </a:pPr>
            <a:r>
              <a:rPr lang="en-US"/>
              <a:t>2 sex chromosomes – responsible for body’s sex traits </a:t>
            </a:r>
          </a:p>
          <a:p>
            <a:pPr lvl="1" indent="0">
              <a:buNone/>
            </a:pPr>
            <a:endParaRPr lang="en-US"/>
          </a:p>
          <a:p>
            <a:r>
              <a:rPr lang="en-US"/>
              <a:t> </a:t>
            </a:r>
          </a:p>
        </p:txBody>
      </p:sp>
    </p:spTree>
    <p:extLst>
      <p:ext uri="{BB962C8B-B14F-4D97-AF65-F5344CB8AC3E}">
        <p14:creationId xmlns:p14="http://schemas.microsoft.com/office/powerpoint/2010/main" val="6562201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64C807-FD78-4BE5-AE1E-99B54CA3021F}"/>
              </a:ext>
            </a:extLst>
          </p:cNvPr>
          <p:cNvSpPr>
            <a:spLocks noGrp="1"/>
          </p:cNvSpPr>
          <p:nvPr>
            <p:ph type="title"/>
          </p:nvPr>
        </p:nvSpPr>
        <p:spPr/>
        <p:txBody>
          <a:bodyPr/>
          <a:lstStyle/>
          <a:p>
            <a:r>
              <a:rPr lang="en-US"/>
              <a:t>S-phase</a:t>
            </a:r>
          </a:p>
        </p:txBody>
      </p:sp>
      <p:sp>
        <p:nvSpPr>
          <p:cNvPr id="4" name="Text Placeholder 3">
            <a:extLst>
              <a:ext uri="{FF2B5EF4-FFF2-40B4-BE49-F238E27FC236}">
                <a16:creationId xmlns:a16="http://schemas.microsoft.com/office/drawing/2014/main" id="{E44E4EB5-2614-4438-BA99-27F60094C9C1}"/>
              </a:ext>
            </a:extLst>
          </p:cNvPr>
          <p:cNvSpPr>
            <a:spLocks noGrp="1"/>
          </p:cNvSpPr>
          <p:nvPr>
            <p:ph type="body" sz="quarter" idx="14"/>
          </p:nvPr>
        </p:nvSpPr>
        <p:spPr>
          <a:xfrm>
            <a:off x="525101" y="1107618"/>
            <a:ext cx="7995012" cy="4607382"/>
          </a:xfrm>
        </p:spPr>
        <p:txBody>
          <a:bodyPr/>
          <a:lstStyle/>
          <a:p>
            <a:pPr marL="342900" indent="-342900">
              <a:buFont typeface="Wingdings" panose="05000000000000000000" pitchFamily="2" charset="2"/>
              <a:buChar char="q"/>
            </a:pPr>
            <a:r>
              <a:rPr lang="en-US">
                <a:sym typeface="Wingdings" panose="05000000000000000000" pitchFamily="2" charset="2"/>
              </a:rPr>
              <a:t>At the end of S-phase t</a:t>
            </a:r>
            <a:r>
              <a:rPr lang="en-US"/>
              <a:t>he identical copies will remain connected at the centromere: </a:t>
            </a:r>
          </a:p>
          <a:p>
            <a:pPr marL="1074420" lvl="1" indent="-342900">
              <a:buFont typeface="Wingdings" panose="05000000000000000000" pitchFamily="2" charset="2"/>
              <a:buChar char="q"/>
            </a:pPr>
            <a:r>
              <a:rPr lang="en-US">
                <a:sym typeface="Wingdings" panose="05000000000000000000" pitchFamily="2" charset="2"/>
              </a:rPr>
              <a:t>Hence, the same number of chromosomes (46) before and after S-phase. </a:t>
            </a:r>
          </a:p>
          <a:p>
            <a:pPr marL="1074420" lvl="1" indent="-342900">
              <a:buFont typeface="Wingdings" panose="05000000000000000000" pitchFamily="2" charset="2"/>
              <a:buChar char="q"/>
            </a:pPr>
            <a:r>
              <a:rPr lang="en-US">
                <a:sym typeface="Wingdings" panose="05000000000000000000" pitchFamily="2" charset="2"/>
              </a:rPr>
              <a:t>Hence, before S-phase are called un-replicated chromosomes versus after S-phase, replicated chromosomes</a:t>
            </a:r>
          </a:p>
          <a:p>
            <a:endParaRPr lang="en-US"/>
          </a:p>
        </p:txBody>
      </p:sp>
    </p:spTree>
    <p:extLst>
      <p:ext uri="{BB962C8B-B14F-4D97-AF65-F5344CB8AC3E}">
        <p14:creationId xmlns:p14="http://schemas.microsoft.com/office/powerpoint/2010/main" val="2407663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Chromosomes &amp; s-phase</a:t>
            </a:r>
          </a:p>
        </p:txBody>
      </p:sp>
      <p:pic>
        <p:nvPicPr>
          <p:cNvPr id="9" name="Picture Placeholder 8" descr="Simplified drawing of 1 chromosome before and after S-phase figure; before the chromosome is made of 1 DNA molecule and hence it is called un-replicated; after, the chromosome is made of 2 DNA molecules connected at the centromere; each of these connected DNA molecules are called sister chromatids; the after chromosome is called replicated since it has undergone replication.  ">
            <a:extLst>
              <a:ext uri="{FF2B5EF4-FFF2-40B4-BE49-F238E27FC236}">
                <a16:creationId xmlns:a16="http://schemas.microsoft.com/office/drawing/2014/main" id="{96D75C0A-51E9-4B98-B1FE-11FCC98A6CCE}"/>
              </a:ext>
            </a:extLst>
          </p:cNvPr>
          <p:cNvPicPr>
            <a:picLocks noGrp="1" noChangeAspect="1"/>
          </p:cNvPicPr>
          <p:nvPr>
            <p:ph type="pic" sz="quarter" idx="13"/>
          </p:nvPr>
        </p:nvPicPr>
        <p:blipFill rotWithShape="1">
          <a:blip r:embed="rId2" cstate="email">
            <a:extLst>
              <a:ext uri="{28A0092B-C50C-407E-A947-70E740481C1C}">
                <a14:useLocalDpi xmlns:a14="http://schemas.microsoft.com/office/drawing/2010/main" val="0"/>
              </a:ext>
            </a:extLst>
          </a:blip>
          <a:srcRect l="103" r="3788"/>
          <a:stretch/>
        </p:blipFill>
        <p:spPr>
          <a:xfrm>
            <a:off x="477009" y="1120123"/>
            <a:ext cx="8203802" cy="3424717"/>
          </a:xfrm>
        </p:spPr>
      </p:pic>
      <p:sp>
        <p:nvSpPr>
          <p:cNvPr id="6" name="Text Placeholder 5">
            <a:extLst>
              <a:ext uri="{FF2B5EF4-FFF2-40B4-BE49-F238E27FC236}">
                <a16:creationId xmlns:a16="http://schemas.microsoft.com/office/drawing/2014/main" id="{7DDBDBBE-169C-47F0-977F-5504F451BE18}"/>
              </a:ext>
            </a:extLst>
          </p:cNvPr>
          <p:cNvSpPr>
            <a:spLocks noGrp="1"/>
          </p:cNvSpPr>
          <p:nvPr>
            <p:ph type="body" sz="quarter" idx="14"/>
          </p:nvPr>
        </p:nvSpPr>
        <p:spPr>
          <a:xfrm>
            <a:off x="457200" y="4843981"/>
            <a:ext cx="8062912" cy="1511551"/>
          </a:xfrm>
        </p:spPr>
        <p:txBody>
          <a:bodyPr>
            <a:normAutofit fontScale="77500" lnSpcReduction="20000"/>
          </a:bodyPr>
          <a:lstStyle/>
          <a:p>
            <a:pPr marL="342900" indent="-342900">
              <a:buFont typeface="Wingdings" panose="05000000000000000000" pitchFamily="2" charset="2"/>
              <a:buChar char="q"/>
            </a:pPr>
            <a:r>
              <a:rPr lang="en-US"/>
              <a:t>Chromosome before and after replication in S-phase:</a:t>
            </a:r>
          </a:p>
          <a:p>
            <a:pPr marL="1074420" lvl="1" indent="-342900">
              <a:buFont typeface="Wingdings" panose="05000000000000000000" pitchFamily="2" charset="2"/>
              <a:buChar char="q"/>
            </a:pPr>
            <a:r>
              <a:rPr lang="en-US"/>
              <a:t>Before – made of 1 DNA molecule hence called un-replicated chromosome</a:t>
            </a:r>
          </a:p>
          <a:p>
            <a:pPr marL="1074420" lvl="1" indent="-342900">
              <a:buFont typeface="Wingdings" panose="05000000000000000000" pitchFamily="2" charset="2"/>
              <a:buChar char="q"/>
            </a:pPr>
            <a:r>
              <a:rPr lang="en-US"/>
              <a:t>After – made of 2 identical DNA molecules hence called replicated chromosome; each DNA molecule is called a sister chromatid; the chromatids are attached at the centromere.  </a:t>
            </a:r>
          </a:p>
        </p:txBody>
      </p:sp>
    </p:spTree>
    <p:extLst>
      <p:ext uri="{BB962C8B-B14F-4D97-AF65-F5344CB8AC3E}">
        <p14:creationId xmlns:p14="http://schemas.microsoft.com/office/powerpoint/2010/main" val="37408354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Disclaimer">
            <a:extLst>
              <a:ext uri="{FF2B5EF4-FFF2-40B4-BE49-F238E27FC236}">
                <a16:creationId xmlns:a16="http://schemas.microsoft.com/office/drawing/2014/main" id="{9F6D5B23-35CA-42C6-B603-52859F21A3F4}"/>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This </a:t>
            </a:r>
            <a:r>
              <a:rPr lang="en-US" err="1"/>
              <a:t>OpenStax</a:t>
            </a:r>
            <a:r>
              <a:rPr lang="en-US"/>
              <a:t> ancillary resource is © Rice University under a CC-BY 4.0 International license; it may be reproduced or modified but must be attributed to </a:t>
            </a:r>
            <a:r>
              <a:rPr lang="en-US" err="1"/>
              <a:t>OpenStax</a:t>
            </a:r>
            <a:r>
              <a:rPr lang="en-US"/>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a:xfrm>
            <a:off x="457200" y="5268707"/>
            <a:ext cx="8062912" cy="1166382"/>
          </a:xfrm>
        </p:spPr>
        <p:txBody>
          <a:bodyPr>
            <a:noAutofit/>
          </a:bodyPr>
          <a:lstStyle/>
          <a:p>
            <a:r>
              <a:rPr lang="en-US" sz="1220"/>
              <a:t>Animal cell mitosis is divided into five stages—prophase, </a:t>
            </a:r>
            <a:r>
              <a:rPr lang="en-US" sz="1220" err="1"/>
              <a:t>prometaphase</a:t>
            </a:r>
            <a:r>
              <a:rPr lang="en-US" sz="1220"/>
              <a:t>, metaphase, anaphase, and </a:t>
            </a:r>
            <a:r>
              <a:rPr lang="en-US" sz="1220" err="1"/>
              <a:t>telophase</a:t>
            </a:r>
            <a:r>
              <a:rPr lang="en-US" sz="1220"/>
              <a:t>—visualized here by light microscopy with fluorescence. Mitosis is usually accompanied by cytokinesis, shown here by a transmission electron microscope. (credit “diagrams”: modification of work by Mariana Ruiz </a:t>
            </a:r>
            <a:r>
              <a:rPr lang="en-US" sz="1220" err="1"/>
              <a:t>Villareal</a:t>
            </a:r>
            <a:r>
              <a:rPr lang="en-US" sz="1220"/>
              <a:t>; credit “mitosis micrographs”: modification of work by Roy van </a:t>
            </a:r>
            <a:r>
              <a:rPr lang="en-US" sz="1220" err="1"/>
              <a:t>Heesbeen</a:t>
            </a:r>
            <a:r>
              <a:rPr lang="en-US" sz="1220"/>
              <a:t>; credit “cytokinesis micrograph”: modification of work by the Wadsworth Center, NY State Department of Health; donated to the Wikimedia foundation; scale-bar data from Matt Russell)</a:t>
            </a:r>
          </a:p>
        </p:txBody>
      </p:sp>
      <p:pic>
        <p:nvPicPr>
          <p:cNvPr id="9" name="Figure" descr="This diagram shows the five phases of mitosis, and cytokinesis. During prophase, the chromosomes condense and become visible, spindle fibers emerge from the centrosomes, the centrosomes move toward opposite poles, and the nuclear envelope breaks down. During prometaphase, the chromosomes continue to condense and kinetochores appear at the centromeres. Mitotic spindle microtubules attach to the kinetochores. During metaphase, the centrosomes are at opposite poles of the cell. Chromosomes line up at the metaphase plate and each sister chromatid is attached to spindle fibers originating from the opposite poles. During anaphase, the centromeres split in two. The sister chromatids, which are now called chromosomes, move toward opposite poles of the cell. Certain spindle fibers lengthen, elongating the cell. During telophase, the chromosomes arrive at the opposite poles and begin to decondense. The nuclear envelope re-forms. During cytokinesis in animals, a cleavage furrow separates the two daughter cells. In plants, a cell plate—the precursor to a new cell wall—separates the two daughter cells."/>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38784" r="-38784"/>
          <a:stretch>
            <a:fillRect/>
          </a:stretch>
        </p:blipFill>
        <p:spPr>
          <a:xfrm>
            <a:off x="457199" y="1122386"/>
            <a:ext cx="8062913" cy="3911432"/>
          </a:xfrm>
        </p:spPr>
      </p:pic>
      <p:sp>
        <p:nvSpPr>
          <p:cNvPr id="5" name="Figure Number"/>
          <p:cNvSpPr>
            <a:spLocks noGrp="1"/>
          </p:cNvSpPr>
          <p:nvPr>
            <p:ph type="title"/>
          </p:nvPr>
        </p:nvSpPr>
        <p:spPr/>
        <p:txBody>
          <a:bodyPr/>
          <a:lstStyle/>
          <a:p>
            <a:r>
              <a:rPr lang="en-US"/>
              <a:t>Figure 6.4 – mitosis: P,PM,M,A,T </a:t>
            </a:r>
          </a:p>
        </p:txBody>
      </p:sp>
      <p:pic>
        <p:nvPicPr>
          <p:cNvPr id="8" name="Picture 7">
            <a:extLst>
              <a:ext uri="{FF2B5EF4-FFF2-40B4-BE49-F238E27FC236}">
                <a16:creationId xmlns:a16="http://schemas.microsoft.com/office/drawing/2014/main" id="{5BEF564D-7AC2-8841-9BDA-AF81BEAAEF30}"/>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20237190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prophase</a:t>
            </a:r>
          </a:p>
        </p:txBody>
      </p:sp>
      <p:sp>
        <p:nvSpPr>
          <p:cNvPr id="4" name="Text Placeholder 3"/>
          <p:cNvSpPr>
            <a:spLocks noGrp="1"/>
          </p:cNvSpPr>
          <p:nvPr>
            <p:ph type="body" sz="quarter" idx="14"/>
          </p:nvPr>
        </p:nvSpPr>
        <p:spPr>
          <a:xfrm>
            <a:off x="822036" y="5190836"/>
            <a:ext cx="7288034" cy="969818"/>
          </a:xfrm>
        </p:spPr>
        <p:txBody>
          <a:bodyPr/>
          <a:lstStyle/>
          <a:p>
            <a:pPr marL="342900" indent="-342900">
              <a:buFont typeface="Arial" panose="020B0604020202020204" pitchFamily="34" charset="0"/>
              <a:buChar char="•"/>
            </a:pPr>
            <a:r>
              <a:rPr lang="en-US"/>
              <a:t>Chromosomes become visible (due to condensation)</a:t>
            </a:r>
          </a:p>
          <a:p>
            <a:pPr marL="342900" indent="-342900">
              <a:buFont typeface="Arial" panose="020B0604020202020204" pitchFamily="34" charset="0"/>
              <a:buChar char="•"/>
            </a:pPr>
            <a:r>
              <a:rPr lang="en-US"/>
              <a:t>Mitotic spindle starts forming </a:t>
            </a:r>
          </a:p>
        </p:txBody>
      </p:sp>
      <p:pic>
        <p:nvPicPr>
          <p:cNvPr id="7" name="Figure" descr="This diagram shows the prophase. During prophase, the chromosomes condense and become visible, spindle fibers emerge from the centrosomes, the centrosomes move toward opposite poles, and the nuclear envelope breaks down."/>
          <p:cNvPicPr>
            <a:picLocks noGrp="1" noChangeAspect="1"/>
          </p:cNvPicPr>
          <p:nvPr>
            <p:ph type="pic" sz="quarter" idx="13"/>
          </p:nvPr>
        </p:nvPicPr>
        <p:blipFill rotWithShape="1">
          <a:blip r:embed="rId2" cstate="email">
            <a:extLst>
              <a:ext uri="{28A0092B-C50C-407E-A947-70E740481C1C}">
                <a14:useLocalDpi xmlns:a14="http://schemas.microsoft.com/office/drawing/2010/main" val="0"/>
              </a:ext>
            </a:extLst>
          </a:blip>
          <a:srcRect l="-1306" t="-4770" r="82308" b="75859"/>
          <a:stretch/>
        </p:blipFill>
        <p:spPr>
          <a:xfrm>
            <a:off x="2332182" y="1159568"/>
            <a:ext cx="3485072" cy="3294571"/>
          </a:xfrm>
        </p:spPr>
      </p:pic>
    </p:spTree>
    <p:extLst>
      <p:ext uri="{BB962C8B-B14F-4D97-AF65-F5344CB8AC3E}">
        <p14:creationId xmlns:p14="http://schemas.microsoft.com/office/powerpoint/2010/main" val="35781336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Pro-metaphase</a:t>
            </a:r>
          </a:p>
        </p:txBody>
      </p:sp>
      <p:sp>
        <p:nvSpPr>
          <p:cNvPr id="4" name="Text Placeholder 3"/>
          <p:cNvSpPr>
            <a:spLocks noGrp="1"/>
          </p:cNvSpPr>
          <p:nvPr>
            <p:ph type="body" sz="quarter" idx="14"/>
          </p:nvPr>
        </p:nvSpPr>
        <p:spPr>
          <a:xfrm>
            <a:off x="457200" y="5152803"/>
            <a:ext cx="8062912" cy="1166382"/>
          </a:xfrm>
        </p:spPr>
        <p:txBody>
          <a:bodyPr>
            <a:normAutofit fontScale="92500" lnSpcReduction="10000"/>
          </a:bodyPr>
          <a:lstStyle/>
          <a:p>
            <a:pPr marL="342900" indent="-342900">
              <a:buFont typeface="Arial" panose="020B0604020202020204" pitchFamily="34" charset="0"/>
              <a:buChar char="•"/>
            </a:pPr>
            <a:r>
              <a:rPr lang="en-US"/>
              <a:t>Nuclear membrane breaks down</a:t>
            </a:r>
          </a:p>
          <a:p>
            <a:pPr marL="342900" indent="-342900">
              <a:buFont typeface="Arial" panose="020B0604020202020204" pitchFamily="34" charset="0"/>
              <a:buChar char="•"/>
            </a:pPr>
            <a:r>
              <a:rPr lang="en-US"/>
              <a:t>Mitotic spindles attach to the centromere of each chromosome</a:t>
            </a:r>
          </a:p>
          <a:p>
            <a:pPr marL="1074420" lvl="1" indent="-342900">
              <a:buFont typeface="Arial" panose="020B0604020202020204" pitchFamily="34" charset="0"/>
              <a:buChar char="•"/>
            </a:pPr>
            <a:r>
              <a:rPr lang="en-US"/>
              <a:t>Spindles attach to each chromatid</a:t>
            </a:r>
          </a:p>
        </p:txBody>
      </p:sp>
      <p:pic>
        <p:nvPicPr>
          <p:cNvPr id="5" name="Figure" descr="This diagram shows pro-metaphase. During prometaphase, the chromosomes continue to condense and kinetochores appear at the centromeres. Mitotic spindle microtubules attach to the kinetochores. "/>
          <p:cNvPicPr>
            <a:picLocks noGrp="1" noChangeAspect="1"/>
          </p:cNvPicPr>
          <p:nvPr>
            <p:ph type="pic" sz="quarter" idx="13"/>
          </p:nvPr>
        </p:nvPicPr>
        <p:blipFill rotWithShape="1">
          <a:blip r:embed="rId2" cstate="email">
            <a:extLst>
              <a:ext uri="{28A0092B-C50C-407E-A947-70E740481C1C}">
                <a14:useLocalDpi xmlns:a14="http://schemas.microsoft.com/office/drawing/2010/main" val="0"/>
              </a:ext>
            </a:extLst>
          </a:blip>
          <a:srcRect l="16848" r="66269" b="76272"/>
          <a:stretch/>
        </p:blipFill>
        <p:spPr>
          <a:xfrm>
            <a:off x="988290" y="1279351"/>
            <a:ext cx="2789382" cy="3376891"/>
          </a:xfrm>
        </p:spPr>
      </p:pic>
      <p:pic>
        <p:nvPicPr>
          <p:cNvPr id="6" name="Picture Placeholder 2" descr="this diagram shows the chromosome in prometaphase: the mitotic spindles are attached on both sides of the chromosome to each sister chromatid; "/>
          <p:cNvPicPr>
            <a:picLocks noChangeAspect="1"/>
          </p:cNvPicPr>
          <p:nvPr/>
        </p:nvPicPr>
        <p:blipFill rotWithShape="1">
          <a:blip r:embed="rId3" cstate="email">
            <a:extLst>
              <a:ext uri="{28A0092B-C50C-407E-A947-70E740481C1C}">
                <a14:useLocalDpi xmlns:a14="http://schemas.microsoft.com/office/drawing/2010/main" val="0"/>
              </a:ext>
            </a:extLst>
          </a:blip>
          <a:srcRect l="-1751" r="-4034"/>
          <a:stretch/>
        </p:blipFill>
        <p:spPr>
          <a:xfrm>
            <a:off x="4230254" y="1279351"/>
            <a:ext cx="3685309" cy="3500071"/>
          </a:xfrm>
          <a:prstGeom prst="rect">
            <a:avLst/>
          </a:prstGeom>
        </p:spPr>
      </p:pic>
    </p:spTree>
    <p:extLst>
      <p:ext uri="{BB962C8B-B14F-4D97-AF65-F5344CB8AC3E}">
        <p14:creationId xmlns:p14="http://schemas.microsoft.com/office/powerpoint/2010/main" val="31063251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metaphase</a:t>
            </a:r>
          </a:p>
        </p:txBody>
      </p:sp>
      <p:sp>
        <p:nvSpPr>
          <p:cNvPr id="4" name="Text Placeholder 3"/>
          <p:cNvSpPr>
            <a:spLocks noGrp="1"/>
          </p:cNvSpPr>
          <p:nvPr>
            <p:ph type="body" sz="quarter" idx="14"/>
          </p:nvPr>
        </p:nvSpPr>
        <p:spPr>
          <a:xfrm>
            <a:off x="545163" y="5037946"/>
            <a:ext cx="8062912" cy="1166382"/>
          </a:xfrm>
        </p:spPr>
        <p:txBody>
          <a:bodyPr/>
          <a:lstStyle/>
          <a:p>
            <a:pPr marL="342900" indent="-342900">
              <a:buFont typeface="Arial" panose="020B0604020202020204" pitchFamily="34" charset="0"/>
              <a:buChar char="•"/>
            </a:pPr>
            <a:r>
              <a:rPr lang="en-US"/>
              <a:t>Chromosomes line up in the middle of the cell forming the metaphase plate</a:t>
            </a:r>
          </a:p>
          <a:p>
            <a:pPr marL="342900" indent="-342900">
              <a:buFont typeface="Arial" panose="020B0604020202020204" pitchFamily="34" charset="0"/>
              <a:buChar char="•"/>
            </a:pPr>
            <a:r>
              <a:rPr lang="en-US"/>
              <a:t>Each chromatid should be attached to spindle fibers (!)</a:t>
            </a:r>
          </a:p>
        </p:txBody>
      </p:sp>
      <p:pic>
        <p:nvPicPr>
          <p:cNvPr id="5" name="Figure" descr="This diagram shows the metaphase. During metaphase, the centrosomes are at opposite poles of the cell. Chromosomes line up at the metaphase plate and each sister chromatid is attached to spindle fibers originating from the opposite poles. "/>
          <p:cNvPicPr>
            <a:picLocks noChangeAspect="1"/>
          </p:cNvPicPr>
          <p:nvPr/>
        </p:nvPicPr>
        <p:blipFill rotWithShape="1">
          <a:blip r:embed="rId2" cstate="email">
            <a:extLst>
              <a:ext uri="{28A0092B-C50C-407E-A947-70E740481C1C}">
                <a14:useLocalDpi xmlns:a14="http://schemas.microsoft.com/office/drawing/2010/main" val="0"/>
              </a:ext>
            </a:extLst>
          </a:blip>
          <a:srcRect l="33325" r="49589" b="75328"/>
          <a:stretch/>
        </p:blipFill>
        <p:spPr>
          <a:xfrm>
            <a:off x="3241965" y="1122385"/>
            <a:ext cx="2669308" cy="3320171"/>
          </a:xfrm>
          <a:prstGeom prst="rect">
            <a:avLst/>
          </a:prstGeom>
        </p:spPr>
      </p:pic>
    </p:spTree>
    <p:extLst>
      <p:ext uri="{BB962C8B-B14F-4D97-AF65-F5344CB8AC3E}">
        <p14:creationId xmlns:p14="http://schemas.microsoft.com/office/powerpoint/2010/main" val="41714574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anaphase</a:t>
            </a:r>
          </a:p>
        </p:txBody>
      </p:sp>
      <p:sp>
        <p:nvSpPr>
          <p:cNvPr id="4" name="Text Placeholder 3"/>
          <p:cNvSpPr>
            <a:spLocks noGrp="1"/>
          </p:cNvSpPr>
          <p:nvPr>
            <p:ph type="body" sz="quarter" idx="14"/>
          </p:nvPr>
        </p:nvSpPr>
        <p:spPr/>
        <p:txBody>
          <a:bodyPr/>
          <a:lstStyle/>
          <a:p>
            <a:pPr marL="342900" indent="-342900">
              <a:buFont typeface="Arial" panose="020B0604020202020204" pitchFamily="34" charset="0"/>
              <a:buChar char="•"/>
            </a:pPr>
            <a:r>
              <a:rPr lang="en-US"/>
              <a:t>Sister chromatids separate from each other due to mitotic spindle fiber action</a:t>
            </a:r>
          </a:p>
          <a:p>
            <a:pPr marL="342900" indent="-342900">
              <a:buFont typeface="Arial" panose="020B0604020202020204" pitchFamily="34" charset="0"/>
              <a:buChar char="•"/>
            </a:pPr>
            <a:r>
              <a:rPr lang="en-US"/>
              <a:t>Spindle fibers pull chromatids towards opposing poles of the cell</a:t>
            </a:r>
          </a:p>
        </p:txBody>
      </p:sp>
      <p:pic>
        <p:nvPicPr>
          <p:cNvPr id="5" name="Figure" descr="This diagram shows the anaphase. During anaphase, the centromeres split in two. The sister chromatids, which are now called chromosomes, move toward opposite poles of the cell. Certain spindle fibers lengthen, elongating the cell."/>
          <p:cNvPicPr>
            <a:picLocks noGrp="1" noChangeAspect="1"/>
          </p:cNvPicPr>
          <p:nvPr>
            <p:ph type="pic" sz="quarter" idx="13"/>
          </p:nvPr>
        </p:nvPicPr>
        <p:blipFill rotWithShape="1">
          <a:blip r:embed="rId2" cstate="email">
            <a:extLst>
              <a:ext uri="{28A0092B-C50C-407E-A947-70E740481C1C}">
                <a14:useLocalDpi xmlns:a14="http://schemas.microsoft.com/office/drawing/2010/main" val="0"/>
              </a:ext>
            </a:extLst>
          </a:blip>
          <a:srcRect l="49801" r="32502" b="75092"/>
          <a:stretch/>
        </p:blipFill>
        <p:spPr>
          <a:xfrm>
            <a:off x="3241963" y="1122386"/>
            <a:ext cx="2475346" cy="3001196"/>
          </a:xfrm>
        </p:spPr>
      </p:pic>
    </p:spTree>
    <p:extLst>
      <p:ext uri="{BB962C8B-B14F-4D97-AF65-F5344CB8AC3E}">
        <p14:creationId xmlns:p14="http://schemas.microsoft.com/office/powerpoint/2010/main" val="6552196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telophase</a:t>
            </a:r>
          </a:p>
        </p:txBody>
      </p:sp>
      <p:sp>
        <p:nvSpPr>
          <p:cNvPr id="4" name="Text Placeholder 3"/>
          <p:cNvSpPr>
            <a:spLocks noGrp="1"/>
          </p:cNvSpPr>
          <p:nvPr>
            <p:ph type="body" sz="quarter" idx="14"/>
          </p:nvPr>
        </p:nvSpPr>
        <p:spPr>
          <a:xfrm>
            <a:off x="457200" y="4843982"/>
            <a:ext cx="8062912" cy="1806200"/>
          </a:xfrm>
        </p:spPr>
        <p:txBody>
          <a:bodyPr>
            <a:normAutofit/>
          </a:bodyPr>
          <a:lstStyle/>
          <a:p>
            <a:pPr marL="342900" indent="-342900">
              <a:buFont typeface="Arial" panose="020B0604020202020204" pitchFamily="34" charset="0"/>
              <a:buChar char="•"/>
            </a:pPr>
            <a:r>
              <a:rPr lang="en-US"/>
              <a:t>Nuclear membrane re-forms around each group of chromosomes; these are the nuclei of the future daughter cells</a:t>
            </a:r>
          </a:p>
          <a:p>
            <a:pPr marL="342900" indent="-342900">
              <a:buFont typeface="Arial" panose="020B0604020202020204" pitchFamily="34" charset="0"/>
              <a:buChar char="•"/>
            </a:pPr>
            <a:r>
              <a:rPr lang="en-US"/>
              <a:t>Mitotic spindles break down</a:t>
            </a:r>
          </a:p>
          <a:p>
            <a:pPr marL="342900" indent="-342900">
              <a:buFont typeface="Arial" panose="020B0604020202020204" pitchFamily="34" charset="0"/>
              <a:buChar char="•"/>
            </a:pPr>
            <a:r>
              <a:rPr lang="en-US"/>
              <a:t>Nuclear division is over, next the cytoplasm will divide</a:t>
            </a:r>
          </a:p>
        </p:txBody>
      </p:sp>
      <p:pic>
        <p:nvPicPr>
          <p:cNvPr id="5" name="Figure" descr="This diagram shows the telophase. During telophase, the chromosomes arrive at the opposite poles and begin to decondense. The nuclear envelope re-forms. "/>
          <p:cNvPicPr>
            <a:picLocks noGrp="1" noChangeAspect="1"/>
          </p:cNvPicPr>
          <p:nvPr>
            <p:ph type="pic" sz="quarter" idx="13"/>
          </p:nvPr>
        </p:nvPicPr>
        <p:blipFill rotWithShape="1">
          <a:blip r:embed="rId2" cstate="email">
            <a:extLst>
              <a:ext uri="{28A0092B-C50C-407E-A947-70E740481C1C}">
                <a14:useLocalDpi xmlns:a14="http://schemas.microsoft.com/office/drawing/2010/main" val="0"/>
              </a:ext>
            </a:extLst>
          </a:blip>
          <a:srcRect l="66278" r="16025" b="75092"/>
          <a:stretch/>
        </p:blipFill>
        <p:spPr>
          <a:xfrm>
            <a:off x="3103418" y="1122386"/>
            <a:ext cx="2761673" cy="3348353"/>
          </a:xfrm>
        </p:spPr>
      </p:pic>
    </p:spTree>
    <p:extLst>
      <p:ext uri="{BB962C8B-B14F-4D97-AF65-F5344CB8AC3E}">
        <p14:creationId xmlns:p14="http://schemas.microsoft.com/office/powerpoint/2010/main" val="16413926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Disclaimer">
            <a:extLst>
              <a:ext uri="{FF2B5EF4-FFF2-40B4-BE49-F238E27FC236}">
                <a16:creationId xmlns:a16="http://schemas.microsoft.com/office/drawing/2014/main" id="{EEE7A892-CDAC-43B0-B75B-00ACC7863B85}"/>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This </a:t>
            </a:r>
            <a:r>
              <a:rPr lang="en-US" err="1"/>
              <a:t>OpenStax</a:t>
            </a:r>
            <a:r>
              <a:rPr lang="en-US"/>
              <a:t> ancillary resource is © Rice University under a CC-BY 4.0 International license; it may be reproduced or modified but must be attributed to </a:t>
            </a:r>
            <a:r>
              <a:rPr lang="en-US" err="1"/>
              <a:t>OpenStax</a:t>
            </a:r>
            <a:r>
              <a:rPr lang="en-US"/>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fontScale="85000" lnSpcReduction="20000"/>
          </a:bodyPr>
          <a:lstStyle/>
          <a:p>
            <a:r>
              <a:rPr lang="en-US" sz="1600"/>
              <a:t>A sea urchin begins life as a single cell that </a:t>
            </a:r>
            <a:r>
              <a:rPr lang="en-US" sz="1600">
                <a:solidFill>
                  <a:srgbClr val="6CB255"/>
                </a:solidFill>
              </a:rPr>
              <a:t>(a) </a:t>
            </a:r>
            <a:r>
              <a:rPr lang="en-US" sz="1600"/>
              <a:t>divides to form two cells, visible by scanning electron microscopy. After four rounds of cell division, </a:t>
            </a:r>
            <a:r>
              <a:rPr lang="en-US" sz="1600">
                <a:solidFill>
                  <a:srgbClr val="6CB255"/>
                </a:solidFill>
              </a:rPr>
              <a:t>(b) </a:t>
            </a:r>
            <a:r>
              <a:rPr lang="en-US" sz="1600"/>
              <a:t>there are 16 cells, as seen in this SEM image. After many rounds of cell division, the individual develops into a complex, multicellular organism, as seen in this </a:t>
            </a:r>
            <a:r>
              <a:rPr lang="en-US" sz="1600">
                <a:solidFill>
                  <a:srgbClr val="6CB255"/>
                </a:solidFill>
              </a:rPr>
              <a:t>(c) </a:t>
            </a:r>
            <a:r>
              <a:rPr lang="en-US" sz="1600"/>
              <a:t>mature sea urchin. (credit a: modification of work by Evelyn Spiegel, Louisa Howard; credit b: modification of work by Evelyn Spiegel, Louisa Howard; credit c: modification of work by Marco </a:t>
            </a:r>
            <a:r>
              <a:rPr lang="en-US" sz="1600" err="1"/>
              <a:t>Busdraghi</a:t>
            </a:r>
            <a:r>
              <a:rPr lang="en-US" sz="1600"/>
              <a:t>; scale-bar data from Matt Russell)</a:t>
            </a:r>
          </a:p>
        </p:txBody>
      </p:sp>
      <p:pic>
        <p:nvPicPr>
          <p:cNvPr id="9" name="Figure" descr="Image A shows two conjoined cells forming a dumbbell shape; the fertilization envelope has been removed so that the mesh-like outer layer can be seen. Image B shows the sea urchin embryo when it has divided into 16 conjoined cells; the overall shape is rounder than in image A. Image C shows a “water melon” sea urchin which appears as a peach-colored ball covered in white protruding spines."/>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t="-24542" b="-24542"/>
          <a:stretch>
            <a:fillRect/>
          </a:stretch>
        </p:blipFill>
        <p:spPr>
          <a:xfrm>
            <a:off x="457199" y="1146879"/>
            <a:ext cx="8062913" cy="3500071"/>
          </a:xfrm>
        </p:spPr>
      </p:pic>
      <p:sp>
        <p:nvSpPr>
          <p:cNvPr id="5" name="Figure Number"/>
          <p:cNvSpPr>
            <a:spLocks noGrp="1"/>
          </p:cNvSpPr>
          <p:nvPr>
            <p:ph type="title"/>
          </p:nvPr>
        </p:nvSpPr>
        <p:spPr/>
        <p:txBody>
          <a:bodyPr/>
          <a:lstStyle/>
          <a:p>
            <a:r>
              <a:rPr lang="en-US"/>
              <a:t>Figure 6.1 – Cell division </a:t>
            </a:r>
          </a:p>
        </p:txBody>
      </p:sp>
      <p:pic>
        <p:nvPicPr>
          <p:cNvPr id="8" name="Picture 7">
            <a:extLst>
              <a:ext uri="{FF2B5EF4-FFF2-40B4-BE49-F238E27FC236}">
                <a16:creationId xmlns:a16="http://schemas.microsoft.com/office/drawing/2014/main" id="{945A9872-D228-3B4B-86C9-F50C6AD19405}"/>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10399969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cytokinesis</a:t>
            </a:r>
          </a:p>
        </p:txBody>
      </p:sp>
      <p:sp>
        <p:nvSpPr>
          <p:cNvPr id="4" name="Text Placeholder 3"/>
          <p:cNvSpPr>
            <a:spLocks noGrp="1"/>
          </p:cNvSpPr>
          <p:nvPr>
            <p:ph type="body" sz="quarter" idx="14"/>
          </p:nvPr>
        </p:nvSpPr>
        <p:spPr>
          <a:xfrm>
            <a:off x="457200" y="4843981"/>
            <a:ext cx="8062912" cy="1676891"/>
          </a:xfrm>
        </p:spPr>
        <p:txBody>
          <a:bodyPr vert="horz" lIns="91440" tIns="45720" rIns="91440" bIns="45720" rtlCol="0" anchor="t">
            <a:normAutofit/>
          </a:bodyPr>
          <a:lstStyle/>
          <a:p>
            <a:pPr marL="342900" indent="-342900">
              <a:buFont typeface="Arial" panose="020B0604020202020204" pitchFamily="34" charset="0"/>
              <a:buChar char="•"/>
            </a:pPr>
            <a:r>
              <a:rPr lang="en-US"/>
              <a:t>Cytoplasm divides resulting into 2 identical daughter cells through different mechanisms:</a:t>
            </a:r>
          </a:p>
          <a:p>
            <a:pPr marL="1074420" lvl="1" indent="-342900">
              <a:buFont typeface="Arial" panose="020B0604020202020204" pitchFamily="34" charset="0"/>
              <a:buChar char="•"/>
            </a:pPr>
            <a:r>
              <a:rPr lang="en-US"/>
              <a:t>Cleavage furrow – animals </a:t>
            </a:r>
          </a:p>
          <a:p>
            <a:pPr marL="1074420" lvl="1" indent="-342900">
              <a:buFont typeface="Arial" panose="020B0604020202020204" pitchFamily="34" charset="0"/>
              <a:buChar char="•"/>
            </a:pPr>
            <a:r>
              <a:rPr lang="en-US"/>
              <a:t>Cell plate – plants </a:t>
            </a:r>
          </a:p>
        </p:txBody>
      </p:sp>
      <p:pic>
        <p:nvPicPr>
          <p:cNvPr id="5" name="Figure" descr="this diagram shows the cytokinesis. During cytokinesis in animals, a cleavage furrow separates the two daughter cells. In plants, a cell plate—the precursor to a new cell wall—separates the two daughter cells."/>
          <p:cNvPicPr>
            <a:picLocks noGrp="1" noChangeAspect="1"/>
          </p:cNvPicPr>
          <p:nvPr>
            <p:ph type="pic" sz="quarter" idx="13"/>
          </p:nvPr>
        </p:nvPicPr>
        <p:blipFill rotWithShape="1">
          <a:blip r:embed="rId2" cstate="email">
            <a:extLst>
              <a:ext uri="{28A0092B-C50C-407E-A947-70E740481C1C}">
                <a14:useLocalDpi xmlns:a14="http://schemas.microsoft.com/office/drawing/2010/main" val="0"/>
              </a:ext>
            </a:extLst>
          </a:blip>
          <a:srcRect l="82958" r="-655" b="75328"/>
          <a:stretch/>
        </p:blipFill>
        <p:spPr>
          <a:xfrm>
            <a:off x="3400431" y="1122385"/>
            <a:ext cx="2649388" cy="3181759"/>
          </a:xfrm>
        </p:spPr>
      </p:pic>
    </p:spTree>
    <p:extLst>
      <p:ext uri="{BB962C8B-B14F-4D97-AF65-F5344CB8AC3E}">
        <p14:creationId xmlns:p14="http://schemas.microsoft.com/office/powerpoint/2010/main" val="19625230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isclaimer">
            <a:extLst>
              <a:ext uri="{FF2B5EF4-FFF2-40B4-BE49-F238E27FC236}">
                <a16:creationId xmlns:a16="http://schemas.microsoft.com/office/drawing/2014/main" id="{39BF8197-140F-448B-A6B0-3CA000A10843}"/>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This </a:t>
            </a:r>
            <a:r>
              <a:rPr lang="en-US" err="1"/>
              <a:t>OpenStax</a:t>
            </a:r>
            <a:r>
              <a:rPr lang="en-US"/>
              <a:t> ancillary resource is © Rice University under a CC-BY 4.0 International license; it may be reproduced or modified but must be attributed to </a:t>
            </a:r>
            <a:r>
              <a:rPr lang="en-US" err="1"/>
              <a:t>OpenStax</a:t>
            </a:r>
            <a:r>
              <a:rPr lang="en-US"/>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a:xfrm>
            <a:off x="457201" y="4613073"/>
            <a:ext cx="8062912" cy="1662260"/>
          </a:xfrm>
        </p:spPr>
        <p:txBody>
          <a:bodyPr>
            <a:normAutofit/>
          </a:bodyPr>
          <a:lstStyle/>
          <a:p>
            <a:pPr marL="285750" indent="-285750">
              <a:buFont typeface="Arial" panose="020B0604020202020204" pitchFamily="34" charset="0"/>
              <a:buChar char="•"/>
            </a:pPr>
            <a:r>
              <a:rPr lang="en-US" sz="1400"/>
              <a:t>In part </a:t>
            </a:r>
            <a:r>
              <a:rPr lang="en-US" sz="1400">
                <a:solidFill>
                  <a:srgbClr val="6CB255"/>
                </a:solidFill>
              </a:rPr>
              <a:t>(a)</a:t>
            </a:r>
            <a:r>
              <a:rPr lang="en-US" sz="1400"/>
              <a:t>, a cleavage furrow forms at the former metaphase plate in the animal cell. The plasma membrane is drawn in by a ring of actin fibers contracting just inside the membrane. The cleavage furrow deepens until the cells are pinched in two. </a:t>
            </a:r>
          </a:p>
          <a:p>
            <a:pPr marL="285750" indent="-285750">
              <a:buFont typeface="Arial" panose="020B0604020202020204" pitchFamily="34" charset="0"/>
              <a:buChar char="•"/>
            </a:pPr>
            <a:r>
              <a:rPr lang="en-US" sz="1400"/>
              <a:t>In part</a:t>
            </a:r>
            <a:r>
              <a:rPr lang="en-US" sz="1400">
                <a:solidFill>
                  <a:srgbClr val="6CB255"/>
                </a:solidFill>
              </a:rPr>
              <a:t> (b)</a:t>
            </a:r>
            <a:r>
              <a:rPr lang="en-US" sz="1400"/>
              <a:t>, Golgi vesicles coalesce at the former metaphase plate in a plant cell. The vesicles fuse and form the cell plate. The cell plate grows from the center toward the cell walls. New cell walls are made from the vesicle contents.</a:t>
            </a:r>
          </a:p>
        </p:txBody>
      </p:sp>
      <p:pic>
        <p:nvPicPr>
          <p:cNvPr id="3" name="Figure" descr="This illustration shows cytokinesis in a typical animal cell and a typical plant cell. In an animal cell, a contractile ring of actin filaments forms a cleavage furrow that divides the cell in two. In a plant cell, Golgi vesicles coalesce at the metaphase plate. A cell plate grows from the center outward, and the vesicles form a plasma membrane that divides the cytoplasm."/>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65182" r="-65182"/>
          <a:stretch>
            <a:fillRect/>
          </a:stretch>
        </p:blipFill>
        <p:spPr>
          <a:xfrm>
            <a:off x="457199" y="1122387"/>
            <a:ext cx="8062913" cy="3043214"/>
          </a:xfrm>
        </p:spPr>
      </p:pic>
      <p:sp>
        <p:nvSpPr>
          <p:cNvPr id="5" name="Figure Number"/>
          <p:cNvSpPr>
            <a:spLocks noGrp="1"/>
          </p:cNvSpPr>
          <p:nvPr>
            <p:ph type="title"/>
          </p:nvPr>
        </p:nvSpPr>
        <p:spPr/>
        <p:txBody>
          <a:bodyPr/>
          <a:lstStyle/>
          <a:p>
            <a:r>
              <a:rPr lang="en-US"/>
              <a:t>Figure 6.5 – cytokinesis </a:t>
            </a:r>
          </a:p>
        </p:txBody>
      </p:sp>
      <p:pic>
        <p:nvPicPr>
          <p:cNvPr id="8" name="Picture 7">
            <a:extLst>
              <a:ext uri="{FF2B5EF4-FFF2-40B4-BE49-F238E27FC236}">
                <a16:creationId xmlns:a16="http://schemas.microsoft.com/office/drawing/2014/main" id="{13766465-BC7C-F346-95FA-E10283CD8731}"/>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7474240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6.3. cancer &amp; cell cycle</a:t>
            </a:r>
          </a:p>
        </p:txBody>
      </p:sp>
      <p:sp>
        <p:nvSpPr>
          <p:cNvPr id="4" name="Text Placeholder 3"/>
          <p:cNvSpPr>
            <a:spLocks noGrp="1"/>
          </p:cNvSpPr>
          <p:nvPr>
            <p:ph type="body" sz="quarter" idx="14"/>
          </p:nvPr>
        </p:nvSpPr>
        <p:spPr>
          <a:xfrm>
            <a:off x="457200" y="1062182"/>
            <a:ext cx="8062912" cy="4948182"/>
          </a:xfrm>
        </p:spPr>
        <p:txBody>
          <a:bodyPr/>
          <a:lstStyle/>
          <a:p>
            <a:r>
              <a:rPr lang="en-US"/>
              <a:t>Learning outcomes:</a:t>
            </a:r>
          </a:p>
          <a:p>
            <a:pPr marL="342900" lvl="0" indent="-342900">
              <a:buFont typeface="Arial" panose="020B0604020202020204" pitchFamily="34" charset="0"/>
              <a:buChar char="•"/>
            </a:pPr>
            <a:r>
              <a:rPr lang="en-US"/>
              <a:t>Explain how cancer is caused by uncontrolled cell division</a:t>
            </a:r>
          </a:p>
          <a:p>
            <a:pPr marL="342900" lvl="0" indent="-342900">
              <a:buFont typeface="Arial" panose="020B0604020202020204" pitchFamily="34" charset="0"/>
              <a:buChar char="•"/>
            </a:pPr>
            <a:r>
              <a:rPr lang="en-US"/>
              <a:t>Understand how proto-oncogenes are normal cell genes that, when mutated, become oncogenes</a:t>
            </a:r>
          </a:p>
          <a:p>
            <a:pPr marL="342900" lvl="0" indent="-342900">
              <a:buFont typeface="Arial" panose="020B0604020202020204" pitchFamily="34" charset="0"/>
              <a:buChar char="•"/>
            </a:pPr>
            <a:r>
              <a:rPr lang="en-US"/>
              <a:t>Describe how tumor suppressors function to stop the cell cycle until certain events are completed</a:t>
            </a:r>
          </a:p>
          <a:p>
            <a:pPr marL="342900" lvl="0" indent="-342900">
              <a:buFont typeface="Arial" panose="020B0604020202020204" pitchFamily="34" charset="0"/>
              <a:buChar char="•"/>
            </a:pPr>
            <a:r>
              <a:rPr lang="en-US"/>
              <a:t>Explain how mutant tumor suppressors cause cancer</a:t>
            </a:r>
          </a:p>
          <a:p>
            <a:endParaRPr lang="en-US"/>
          </a:p>
        </p:txBody>
      </p:sp>
    </p:spTree>
    <p:extLst>
      <p:ext uri="{BB962C8B-B14F-4D97-AF65-F5344CB8AC3E}">
        <p14:creationId xmlns:p14="http://schemas.microsoft.com/office/powerpoint/2010/main" val="30449800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Cancer and cell cycle</a:t>
            </a:r>
          </a:p>
        </p:txBody>
      </p:sp>
      <p:sp>
        <p:nvSpPr>
          <p:cNvPr id="4" name="Text Placeholder 3"/>
          <p:cNvSpPr>
            <a:spLocks noGrp="1"/>
          </p:cNvSpPr>
          <p:nvPr>
            <p:ph type="body" sz="quarter" idx="14"/>
          </p:nvPr>
        </p:nvSpPr>
        <p:spPr>
          <a:xfrm>
            <a:off x="457200" y="1273629"/>
            <a:ext cx="8062912" cy="5228771"/>
          </a:xfrm>
        </p:spPr>
        <p:txBody>
          <a:bodyPr>
            <a:normAutofit/>
          </a:bodyPr>
          <a:lstStyle/>
          <a:p>
            <a:pPr marL="342900" indent="-342900">
              <a:buFont typeface="Arial" panose="020B0604020202020204" pitchFamily="34" charset="0"/>
              <a:buChar char="•"/>
            </a:pPr>
            <a:r>
              <a:rPr lang="en-US"/>
              <a:t>Cancer is the result of MUTATIONS (changes) in our DNA. </a:t>
            </a:r>
          </a:p>
          <a:p>
            <a:pPr marL="342900" indent="-342900">
              <a:buFont typeface="Arial" panose="020B0604020202020204" pitchFamily="34" charset="0"/>
              <a:buChar char="•"/>
            </a:pPr>
            <a:r>
              <a:rPr lang="en-US"/>
              <a:t>Cancer result in uncontrolled divisions </a:t>
            </a:r>
          </a:p>
          <a:p>
            <a:pPr marL="342900" indent="-342900">
              <a:buFont typeface="Arial" panose="020B0604020202020204" pitchFamily="34" charset="0"/>
              <a:buChar char="•"/>
            </a:pPr>
            <a:endParaRPr lang="en-US"/>
          </a:p>
          <a:p>
            <a:pPr marL="342900" indent="-342900">
              <a:buFont typeface="Arial" panose="020B0604020202020204" pitchFamily="34" charset="0"/>
              <a:buChar char="•"/>
            </a:pPr>
            <a:r>
              <a:rPr lang="en-US"/>
              <a:t>Normally, cancer is avoided by checking cell cycle progression.</a:t>
            </a:r>
          </a:p>
          <a:p>
            <a:pPr marL="342900" indent="-342900">
              <a:buFont typeface="Arial" panose="020B0604020202020204" pitchFamily="34" charset="0"/>
              <a:buChar char="•"/>
            </a:pPr>
            <a:r>
              <a:rPr lang="en-US" u="sng"/>
              <a:t>Checkpoints</a:t>
            </a:r>
            <a:r>
              <a:rPr lang="en-US"/>
              <a:t> during the cell cycle are: </a:t>
            </a:r>
          </a:p>
          <a:p>
            <a:pPr marL="1074420" lvl="1" indent="-342900">
              <a:buFontTx/>
              <a:buChar char="-"/>
            </a:pPr>
            <a:r>
              <a:rPr lang="en-US"/>
              <a:t>G1 – checkpoint for DNA integrity  </a:t>
            </a:r>
          </a:p>
          <a:p>
            <a:pPr marL="1074420" lvl="1" indent="-342900">
              <a:buFontTx/>
              <a:buChar char="-"/>
            </a:pPr>
            <a:r>
              <a:rPr lang="en-US"/>
              <a:t>G2 – checkpoint for correct DNA replication (duplication) </a:t>
            </a:r>
          </a:p>
          <a:p>
            <a:pPr marL="1074420" lvl="1" indent="-342900">
              <a:buFontTx/>
              <a:buChar char="-"/>
            </a:pPr>
            <a:r>
              <a:rPr lang="en-US"/>
              <a:t>M – (</a:t>
            </a:r>
            <a:r>
              <a:rPr lang="en-US" u="sng"/>
              <a:t>m</a:t>
            </a:r>
            <a:r>
              <a:rPr lang="en-US"/>
              <a:t>itosis) checkpoint for correct spindle attachment to each sister chromatid</a:t>
            </a:r>
          </a:p>
        </p:txBody>
      </p:sp>
    </p:spTree>
    <p:extLst>
      <p:ext uri="{BB962C8B-B14F-4D97-AF65-F5344CB8AC3E}">
        <p14:creationId xmlns:p14="http://schemas.microsoft.com/office/powerpoint/2010/main" val="18601834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isclaimer">
            <a:extLst>
              <a:ext uri="{FF2B5EF4-FFF2-40B4-BE49-F238E27FC236}">
                <a16:creationId xmlns:a16="http://schemas.microsoft.com/office/drawing/2014/main" id="{11C07D87-C5AE-4F3E-9777-8CB3222A59DA}"/>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This </a:t>
            </a:r>
            <a:r>
              <a:rPr lang="en-US" err="1"/>
              <a:t>OpenStax</a:t>
            </a:r>
            <a:r>
              <a:rPr lang="en-US"/>
              <a:t> ancillary resource is © Rice University under a CC-BY 4.0 International license; it may be reproduced or modified but must be attributed to </a:t>
            </a:r>
            <a:r>
              <a:rPr lang="en-US" err="1"/>
              <a:t>OpenStax</a:t>
            </a:r>
            <a:r>
              <a:rPr lang="en-US"/>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a:t>The cell cycle is controlled at three checkpoints. Integrity of the DNA is assessed at the G</a:t>
            </a:r>
            <a:r>
              <a:rPr lang="en-US" sz="1600" baseline="-25000"/>
              <a:t>1</a:t>
            </a:r>
            <a:r>
              <a:rPr lang="en-US" sz="1600"/>
              <a:t> checkpoint. Proper chromosome duplication is assessed at the G</a:t>
            </a:r>
            <a:r>
              <a:rPr lang="en-US" sz="1600" baseline="-25000"/>
              <a:t>2</a:t>
            </a:r>
            <a:r>
              <a:rPr lang="en-US" sz="1600"/>
              <a:t> checkpoint. Attachment of each kinetochore to a spindle fiber is assessed at the M checkpoint.</a:t>
            </a:r>
            <a:endParaRPr lang="en-US" sz="1600">
              <a:solidFill>
                <a:schemeClr val="tx1"/>
              </a:solidFill>
            </a:endParaRPr>
          </a:p>
        </p:txBody>
      </p:sp>
      <p:pic>
        <p:nvPicPr>
          <p:cNvPr id="3" name="Figure" descr="This illustration shows the three major check points of the cell cycle, which occur in G1, G2, and mitosis."/>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37970" r="-37970"/>
          <a:stretch>
            <a:fillRect/>
          </a:stretch>
        </p:blipFill>
        <p:spPr/>
      </p:pic>
      <p:sp>
        <p:nvSpPr>
          <p:cNvPr id="5" name="Figure Number"/>
          <p:cNvSpPr>
            <a:spLocks noGrp="1"/>
          </p:cNvSpPr>
          <p:nvPr>
            <p:ph type="title"/>
          </p:nvPr>
        </p:nvSpPr>
        <p:spPr/>
        <p:txBody>
          <a:bodyPr/>
          <a:lstStyle/>
          <a:p>
            <a:r>
              <a:rPr lang="en-US"/>
              <a:t>Figure 6.7 – cell cycle control</a:t>
            </a:r>
          </a:p>
        </p:txBody>
      </p:sp>
      <p:pic>
        <p:nvPicPr>
          <p:cNvPr id="8" name="Picture 7">
            <a:extLst>
              <a:ext uri="{FF2B5EF4-FFF2-40B4-BE49-F238E27FC236}">
                <a16:creationId xmlns:a16="http://schemas.microsoft.com/office/drawing/2014/main" id="{CB3B3409-8912-4B45-B858-049216716BB5}"/>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6364858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582B29-4DFA-414D-B159-C8E1D95A85D3}"/>
              </a:ext>
            </a:extLst>
          </p:cNvPr>
          <p:cNvSpPr>
            <a:spLocks noGrp="1"/>
          </p:cNvSpPr>
          <p:nvPr>
            <p:ph type="title"/>
          </p:nvPr>
        </p:nvSpPr>
        <p:spPr/>
        <p:txBody>
          <a:bodyPr/>
          <a:lstStyle/>
          <a:p>
            <a:r>
              <a:rPr lang="en-US"/>
              <a:t>Cancer &amp; cell cycle</a:t>
            </a:r>
          </a:p>
        </p:txBody>
      </p:sp>
      <p:sp>
        <p:nvSpPr>
          <p:cNvPr id="4" name="Text Placeholder 3">
            <a:extLst>
              <a:ext uri="{FF2B5EF4-FFF2-40B4-BE49-F238E27FC236}">
                <a16:creationId xmlns:a16="http://schemas.microsoft.com/office/drawing/2014/main" id="{F60AAD87-502A-41C6-B622-F82F2954962C}"/>
              </a:ext>
            </a:extLst>
          </p:cNvPr>
          <p:cNvSpPr>
            <a:spLocks noGrp="1"/>
          </p:cNvSpPr>
          <p:nvPr>
            <p:ph type="body" sz="quarter" idx="14"/>
          </p:nvPr>
        </p:nvSpPr>
        <p:spPr>
          <a:xfrm>
            <a:off x="457200" y="1466661"/>
            <a:ext cx="8062912" cy="4543703"/>
          </a:xfrm>
        </p:spPr>
        <p:txBody>
          <a:bodyPr>
            <a:normAutofit/>
          </a:bodyPr>
          <a:lstStyle/>
          <a:p>
            <a:pPr marL="342900" indent="-342900">
              <a:buFont typeface="Arial" panose="020B0604020202020204" pitchFamily="34" charset="0"/>
              <a:buChar char="•"/>
            </a:pPr>
            <a:r>
              <a:rPr lang="en-US"/>
              <a:t>If any problems were detected in any of the checkpoints, then cell cycle stops (i.e., </a:t>
            </a:r>
            <a:r>
              <a:rPr lang="en-US" u="sng"/>
              <a:t>cell cycle arrest</a:t>
            </a:r>
            <a:r>
              <a:rPr lang="en-US"/>
              <a:t>) and cell tries to fix the problem</a:t>
            </a:r>
          </a:p>
          <a:p>
            <a:pPr marL="342900" indent="-342900">
              <a:buFont typeface="Arial" panose="020B0604020202020204" pitchFamily="34" charset="0"/>
              <a:buChar char="•"/>
            </a:pPr>
            <a:r>
              <a:rPr lang="en-US"/>
              <a:t>If problem cannot be solved, the cell enters </a:t>
            </a:r>
            <a:r>
              <a:rPr lang="en-US" u="sng"/>
              <a:t>apoptosis</a:t>
            </a:r>
            <a:r>
              <a:rPr lang="en-US"/>
              <a:t> (a type of “suicidal” death also called “programmed cell death” since it is programmed in your DNA) which prevents cancer from developing</a:t>
            </a:r>
          </a:p>
          <a:p>
            <a:endParaRPr lang="en-US"/>
          </a:p>
        </p:txBody>
      </p:sp>
    </p:spTree>
    <p:extLst>
      <p:ext uri="{BB962C8B-B14F-4D97-AF65-F5344CB8AC3E}">
        <p14:creationId xmlns:p14="http://schemas.microsoft.com/office/powerpoint/2010/main" val="1735495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Cell cycle control proteins</a:t>
            </a:r>
          </a:p>
        </p:txBody>
      </p:sp>
      <p:sp>
        <p:nvSpPr>
          <p:cNvPr id="4" name="Text Placeholder 3"/>
          <p:cNvSpPr>
            <a:spLocks noGrp="1"/>
          </p:cNvSpPr>
          <p:nvPr>
            <p:ph type="body" sz="quarter" idx="14"/>
          </p:nvPr>
        </p:nvSpPr>
        <p:spPr>
          <a:xfrm>
            <a:off x="457200" y="1257300"/>
            <a:ext cx="8062912" cy="4753064"/>
          </a:xfrm>
        </p:spPr>
        <p:txBody>
          <a:bodyPr vert="horz" lIns="91440" tIns="45720" rIns="91440" bIns="45720" rtlCol="0" anchor="t">
            <a:normAutofit lnSpcReduction="10000"/>
          </a:bodyPr>
          <a:lstStyle/>
          <a:p>
            <a:pPr marL="342900" indent="-342900">
              <a:buFont typeface="Arial" panose="020B0604020202020204" pitchFamily="34" charset="0"/>
              <a:buChar char="•"/>
            </a:pPr>
            <a:r>
              <a:rPr lang="en-US"/>
              <a:t>Tumor suppressor proteins/genes – see fig. 6.8</a:t>
            </a:r>
          </a:p>
          <a:p>
            <a:pPr marL="1074420" lvl="1" indent="-342900">
              <a:buFont typeface="Arial" panose="020B0604020202020204" pitchFamily="34" charset="0"/>
              <a:buChar char="•"/>
            </a:pPr>
            <a:r>
              <a:rPr lang="en-US"/>
              <a:t>They are “-” (negative) regulators of the cell cycle because they will stop the cycle to check for mistakes. Hence, they will suppress (stop) tumor or cancer growth</a:t>
            </a:r>
          </a:p>
          <a:p>
            <a:pPr marL="1074420" lvl="1" indent="-342900">
              <a:buFont typeface="Arial" panose="020B0604020202020204" pitchFamily="34" charset="0"/>
              <a:buChar char="•"/>
            </a:pPr>
            <a:endParaRPr lang="en-US"/>
          </a:p>
          <a:p>
            <a:pPr marL="1074420" lvl="1" indent="-342900">
              <a:buFont typeface="Arial" panose="020B0604020202020204" pitchFamily="34" charset="0"/>
              <a:buChar char="•"/>
            </a:pPr>
            <a:r>
              <a:rPr lang="en-US"/>
              <a:t>When the suppressor protein/gene is abnormal/mutated, it cannot stop the cell with damaged DNA from proceeding through the cycle</a:t>
            </a:r>
          </a:p>
          <a:p>
            <a:pPr marL="1600200" lvl="2">
              <a:buFont typeface="Arial" panose="020B0604020202020204" pitchFamily="34" charset="0"/>
              <a:buChar char="•"/>
            </a:pPr>
            <a:r>
              <a:rPr lang="en-US"/>
              <a:t>This will result in the accumulations of more mutations in the daughter cells’ DNA</a:t>
            </a:r>
          </a:p>
          <a:p>
            <a:pPr marL="1600200" lvl="2">
              <a:buFont typeface="Arial" panose="020B0604020202020204" pitchFamily="34" charset="0"/>
              <a:buChar char="•"/>
            </a:pPr>
            <a:r>
              <a:rPr lang="en-US"/>
              <a:t>And the cycle continues: daughter cells will divide without stopping and keep accumulate mutations</a:t>
            </a:r>
          </a:p>
          <a:p>
            <a:pPr marL="1600200" lvl="2">
              <a:buFont typeface="Arial" panose="020B0604020202020204" pitchFamily="34" charset="0"/>
              <a:buChar char="•"/>
            </a:pPr>
            <a:r>
              <a:rPr lang="en-US"/>
              <a:t>Once a threshold of certain number of mutations is reached, the cancer/tumor commences</a:t>
            </a:r>
          </a:p>
          <a:p>
            <a:pPr lvl="1" indent="0">
              <a:buNone/>
            </a:pPr>
            <a:r>
              <a:rPr lang="en-US"/>
              <a:t> </a:t>
            </a:r>
          </a:p>
        </p:txBody>
      </p:sp>
    </p:spTree>
    <p:extLst>
      <p:ext uri="{BB962C8B-B14F-4D97-AF65-F5344CB8AC3E}">
        <p14:creationId xmlns:p14="http://schemas.microsoft.com/office/powerpoint/2010/main" val="31154079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isclaimer">
            <a:extLst>
              <a:ext uri="{FF2B5EF4-FFF2-40B4-BE49-F238E27FC236}">
                <a16:creationId xmlns:a16="http://schemas.microsoft.com/office/drawing/2014/main" id="{540CD30E-ACE3-4465-94C4-D722F1DE6596}"/>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This </a:t>
            </a:r>
            <a:r>
              <a:rPr lang="en-US" err="1"/>
              <a:t>OpenStax</a:t>
            </a:r>
            <a:r>
              <a:rPr lang="en-US"/>
              <a:t> ancillary resource is © Rice University under a CC-BY 4.0 International license; it may be reproduced or modified but must be attributed to </a:t>
            </a:r>
            <a:r>
              <a:rPr lang="en-US" err="1"/>
              <a:t>OpenStax</a:t>
            </a:r>
            <a:r>
              <a:rPr lang="en-US"/>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fontScale="92500" lnSpcReduction="20000"/>
          </a:bodyPr>
          <a:lstStyle/>
          <a:p>
            <a:pPr marL="342900" indent="-342900">
              <a:buAutoNum type="alphaLcParenBoth"/>
            </a:pPr>
            <a:r>
              <a:rPr lang="en-US" sz="1600"/>
              <a:t>The role of p53 is to monitor DNA. If damage is detected, p53 triggers repair mechanisms. If repairs are unsuccessful, p53 signals apoptosis.</a:t>
            </a:r>
          </a:p>
          <a:p>
            <a:pPr marL="342900" indent="-342900">
              <a:buAutoNum type="alphaLcParenBoth"/>
            </a:pPr>
            <a:r>
              <a:rPr lang="en-US" sz="1600"/>
              <a:t>A cell with an abnormal p53 protein cannot repair damaged DNA and cannot signal apoptosis. Cells with abnormal p53 can become cancerous. (credit: modification of work by Thierry </a:t>
            </a:r>
            <a:r>
              <a:rPr lang="en-US" sz="1600" err="1"/>
              <a:t>Soussi</a:t>
            </a:r>
            <a:r>
              <a:rPr lang="en-US" sz="1600"/>
              <a:t>)</a:t>
            </a:r>
            <a:endParaRPr lang="en-US" sz="1600">
              <a:solidFill>
                <a:schemeClr val="tx1"/>
              </a:solidFill>
            </a:endParaRPr>
          </a:p>
        </p:txBody>
      </p:sp>
      <p:pic>
        <p:nvPicPr>
          <p:cNvPr id="4" name="Figure" descr="This illustration shows cell cycle regulation by p53. The p53 protein normally arrests the cell cycle in response to DNA damage, cell cycle abnormalities, or hypoxia. Once the damage is repaired, the cell cycle restarts. If the damage cannot be repaired, apoptosis (programmed cell death) occurs. Mutated p53 does not arrest the cell cycle in response to cellular damage. As a result, the cell cycle continues and the cell may become cancerous."/>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36099" r="-36099"/>
          <a:stretch>
            <a:fillRect/>
          </a:stretch>
        </p:blipFill>
        <p:spPr/>
      </p:pic>
      <p:sp>
        <p:nvSpPr>
          <p:cNvPr id="5" name="Figure Number"/>
          <p:cNvSpPr>
            <a:spLocks noGrp="1"/>
          </p:cNvSpPr>
          <p:nvPr>
            <p:ph type="title"/>
          </p:nvPr>
        </p:nvSpPr>
        <p:spPr>
          <a:xfrm>
            <a:off x="531091" y="250945"/>
            <a:ext cx="8062912" cy="659535"/>
          </a:xfrm>
        </p:spPr>
        <p:txBody>
          <a:bodyPr/>
          <a:lstStyle/>
          <a:p>
            <a:r>
              <a:rPr lang="en-US"/>
              <a:t>Figure 6.8 – tumor suppressor protein</a:t>
            </a:r>
          </a:p>
        </p:txBody>
      </p:sp>
      <p:pic>
        <p:nvPicPr>
          <p:cNvPr id="8" name="Picture 7">
            <a:extLst>
              <a:ext uri="{FF2B5EF4-FFF2-40B4-BE49-F238E27FC236}">
                <a16:creationId xmlns:a16="http://schemas.microsoft.com/office/drawing/2014/main" id="{51C80EAD-7C92-3744-B046-5FB94C7C5DAC}"/>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955698"/>
            <a:ext cx="1693024" cy="409803"/>
          </a:xfrm>
          <a:prstGeom prst="rect">
            <a:avLst/>
          </a:prstGeom>
        </p:spPr>
      </p:pic>
    </p:spTree>
    <p:extLst>
      <p:ext uri="{BB962C8B-B14F-4D97-AF65-F5344CB8AC3E}">
        <p14:creationId xmlns:p14="http://schemas.microsoft.com/office/powerpoint/2010/main" val="27944382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Cell cycle control proteins</a:t>
            </a:r>
          </a:p>
        </p:txBody>
      </p:sp>
      <p:sp>
        <p:nvSpPr>
          <p:cNvPr id="4" name="Text Placeholder 3"/>
          <p:cNvSpPr>
            <a:spLocks noGrp="1"/>
          </p:cNvSpPr>
          <p:nvPr>
            <p:ph type="body" sz="quarter" idx="14"/>
          </p:nvPr>
        </p:nvSpPr>
        <p:spPr>
          <a:xfrm>
            <a:off x="457200" y="1385455"/>
            <a:ext cx="8062912" cy="4624909"/>
          </a:xfrm>
        </p:spPr>
        <p:txBody>
          <a:bodyPr vert="horz" lIns="91440" tIns="45720" rIns="91440" bIns="45720" rtlCol="0" anchor="t">
            <a:normAutofit/>
          </a:bodyPr>
          <a:lstStyle/>
          <a:p>
            <a:pPr marL="342900" indent="-342900">
              <a:buFont typeface="Arial" panose="020B0604020202020204" pitchFamily="34" charset="0"/>
              <a:buChar char="•"/>
            </a:pPr>
            <a:r>
              <a:rPr lang="en-US"/>
              <a:t>Proto-oncogenes proteins/genes</a:t>
            </a:r>
          </a:p>
          <a:p>
            <a:pPr marL="1074420" lvl="1" indent="-342900">
              <a:buFont typeface="Arial" panose="020B0604020202020204" pitchFamily="34" charset="0"/>
              <a:buChar char="•"/>
            </a:pPr>
            <a:r>
              <a:rPr lang="en-US"/>
              <a:t>They are called “+” (positive) regulators because they promote cell cycle progression instead of stopping it as the “-” regulators do.</a:t>
            </a:r>
            <a:endParaRPr lang="en-US">
              <a:cs typeface="Arial"/>
            </a:endParaRPr>
          </a:p>
          <a:p>
            <a:pPr marL="1074420" lvl="1" indent="-342900">
              <a:buFont typeface="Arial" panose="020B0604020202020204" pitchFamily="34" charset="0"/>
              <a:buChar char="•"/>
            </a:pPr>
            <a:endParaRPr lang="en-US"/>
          </a:p>
          <a:p>
            <a:pPr marL="1074420" lvl="1" indent="-342900">
              <a:buFont typeface="Arial" panose="020B0604020202020204" pitchFamily="34" charset="0"/>
              <a:buChar char="•"/>
            </a:pPr>
            <a:r>
              <a:rPr lang="en-US"/>
              <a:t>When they become mutated (now called oncogenes), they will make the cell cycle go too fast and skip the checkpoints </a:t>
            </a:r>
            <a:endParaRPr lang="en-US">
              <a:cs typeface="Arial"/>
            </a:endParaRPr>
          </a:p>
          <a:p>
            <a:pPr marL="1600200" lvl="2">
              <a:buFont typeface="Arial" panose="020B0604020202020204" pitchFamily="34" charset="0"/>
              <a:buChar char="•"/>
            </a:pPr>
            <a:r>
              <a:rPr lang="en-US"/>
              <a:t>Which will result in proliferation of cells with damaged DNA and further accumulation of mutations</a:t>
            </a:r>
          </a:p>
          <a:p>
            <a:pPr marL="1600200" lvl="2">
              <a:buFont typeface="Arial" panose="020B0604020202020204" pitchFamily="34" charset="0"/>
              <a:buChar char="•"/>
            </a:pPr>
            <a:endParaRPr lang="en-US"/>
          </a:p>
          <a:p>
            <a:pPr marL="342900">
              <a:buFont typeface="Arial" panose="020B0604020202020204" pitchFamily="34" charset="0"/>
              <a:buChar char="•"/>
            </a:pPr>
            <a:r>
              <a:rPr lang="en-US"/>
              <a:t> Oncogenes = mutated genes that promotes cancer</a:t>
            </a:r>
          </a:p>
          <a:p>
            <a:pPr lvl="1" indent="0">
              <a:buNone/>
            </a:pPr>
            <a:r>
              <a:rPr lang="en-US"/>
              <a:t> </a:t>
            </a:r>
          </a:p>
        </p:txBody>
      </p:sp>
    </p:spTree>
    <p:extLst>
      <p:ext uri="{BB962C8B-B14F-4D97-AF65-F5344CB8AC3E}">
        <p14:creationId xmlns:p14="http://schemas.microsoft.com/office/powerpoint/2010/main" val="279269269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6.4. prokaryotic division</a:t>
            </a:r>
          </a:p>
        </p:txBody>
      </p:sp>
      <p:sp>
        <p:nvSpPr>
          <p:cNvPr id="4" name="Text Placeholder 3"/>
          <p:cNvSpPr>
            <a:spLocks noGrp="1"/>
          </p:cNvSpPr>
          <p:nvPr>
            <p:ph type="body" sz="quarter" idx="14"/>
          </p:nvPr>
        </p:nvSpPr>
        <p:spPr>
          <a:xfrm>
            <a:off x="457200" y="1330036"/>
            <a:ext cx="8062912" cy="4680328"/>
          </a:xfrm>
        </p:spPr>
        <p:txBody>
          <a:bodyPr/>
          <a:lstStyle/>
          <a:p>
            <a:r>
              <a:rPr lang="en-US"/>
              <a:t>Learning outcomes:</a:t>
            </a:r>
          </a:p>
          <a:p>
            <a:pPr marL="342900" lvl="0" indent="-342900">
              <a:buFont typeface="Arial" panose="020B0604020202020204" pitchFamily="34" charset="0"/>
              <a:buChar char="•"/>
            </a:pPr>
            <a:r>
              <a:rPr lang="en-US"/>
              <a:t>Describe the process of binary fission in prokaryotes</a:t>
            </a:r>
          </a:p>
          <a:p>
            <a:pPr marL="342900" lvl="0" indent="-342900">
              <a:buFont typeface="Arial" panose="020B0604020202020204" pitchFamily="34" charset="0"/>
              <a:buChar char="•"/>
            </a:pPr>
            <a:r>
              <a:rPr lang="en-US"/>
              <a:t>Explain how </a:t>
            </a:r>
            <a:r>
              <a:rPr lang="en-US" err="1"/>
              <a:t>FtsZ</a:t>
            </a:r>
            <a:r>
              <a:rPr lang="en-US"/>
              <a:t> and tubulin proteins are examples of homology</a:t>
            </a:r>
          </a:p>
          <a:p>
            <a:endParaRPr lang="en-US"/>
          </a:p>
        </p:txBody>
      </p:sp>
    </p:spTree>
    <p:extLst>
      <p:ext uri="{BB962C8B-B14F-4D97-AF65-F5344CB8AC3E}">
        <p14:creationId xmlns:p14="http://schemas.microsoft.com/office/powerpoint/2010/main" val="8154268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1326"/>
            <a:ext cx="8062912" cy="852330"/>
          </a:xfrm>
        </p:spPr>
        <p:txBody>
          <a:bodyPr/>
          <a:lstStyle/>
          <a:p>
            <a:r>
              <a:rPr lang="en-US"/>
              <a:t>6.1. the genome</a:t>
            </a:r>
          </a:p>
        </p:txBody>
      </p:sp>
      <p:sp>
        <p:nvSpPr>
          <p:cNvPr id="4" name="Text Placeholder 3"/>
          <p:cNvSpPr>
            <a:spLocks noGrp="1"/>
          </p:cNvSpPr>
          <p:nvPr>
            <p:ph type="body" sz="quarter" idx="14"/>
          </p:nvPr>
        </p:nvSpPr>
        <p:spPr>
          <a:xfrm>
            <a:off x="457200" y="1576024"/>
            <a:ext cx="8062912" cy="4434340"/>
          </a:xfrm>
        </p:spPr>
        <p:txBody>
          <a:bodyPr/>
          <a:lstStyle/>
          <a:p>
            <a:r>
              <a:rPr lang="en-US"/>
              <a:t>Learning outcomes:</a:t>
            </a:r>
          </a:p>
          <a:p>
            <a:pPr marL="342900" lvl="0" indent="-342900">
              <a:buFont typeface="Arial" panose="020B0604020202020204" pitchFamily="34" charset="0"/>
              <a:buChar char="•"/>
            </a:pPr>
            <a:r>
              <a:rPr lang="en-US"/>
              <a:t>Describe the prokaryotic and eukaryotic genome</a:t>
            </a:r>
          </a:p>
          <a:p>
            <a:pPr marL="342900" lvl="0" indent="-342900">
              <a:buFont typeface="Arial" panose="020B0604020202020204" pitchFamily="34" charset="0"/>
              <a:buChar char="•"/>
            </a:pPr>
            <a:r>
              <a:rPr lang="en-US"/>
              <a:t>Distinguish between chromosomes, genes, and traits</a:t>
            </a:r>
          </a:p>
          <a:p>
            <a:endParaRPr lang="en-US"/>
          </a:p>
        </p:txBody>
      </p:sp>
    </p:spTree>
    <p:extLst>
      <p:ext uri="{BB962C8B-B14F-4D97-AF65-F5344CB8AC3E}">
        <p14:creationId xmlns:p14="http://schemas.microsoft.com/office/powerpoint/2010/main" val="5652366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Prokaryote division</a:t>
            </a:r>
          </a:p>
        </p:txBody>
      </p:sp>
      <p:sp>
        <p:nvSpPr>
          <p:cNvPr id="4" name="Text Placeholder 3"/>
          <p:cNvSpPr>
            <a:spLocks noGrp="1"/>
          </p:cNvSpPr>
          <p:nvPr>
            <p:ph type="body" sz="quarter" idx="14"/>
          </p:nvPr>
        </p:nvSpPr>
        <p:spPr>
          <a:xfrm>
            <a:off x="457200" y="1191986"/>
            <a:ext cx="8062912" cy="4818378"/>
          </a:xfrm>
        </p:spPr>
        <p:txBody>
          <a:bodyPr/>
          <a:lstStyle/>
          <a:p>
            <a:pPr marL="342900" indent="-342900">
              <a:buFont typeface="Arial" panose="020B0604020202020204" pitchFamily="34" charset="0"/>
              <a:buChar char="•"/>
            </a:pPr>
            <a:r>
              <a:rPr lang="en-US"/>
              <a:t>PK division is called Binary fission.</a:t>
            </a:r>
          </a:p>
          <a:p>
            <a:pPr marL="342900" indent="-342900">
              <a:buFont typeface="Arial" panose="020B0604020202020204" pitchFamily="34" charset="0"/>
              <a:buChar char="•"/>
            </a:pPr>
            <a:r>
              <a:rPr lang="en-US"/>
              <a:t>PK cell division is like EK cell division but not identical</a:t>
            </a:r>
          </a:p>
          <a:p>
            <a:pPr marL="1074420" lvl="1" indent="-342900">
              <a:buFont typeface="Arial" panose="020B0604020202020204" pitchFamily="34" charset="0"/>
              <a:buChar char="•"/>
            </a:pPr>
            <a:r>
              <a:rPr lang="en-US"/>
              <a:t>It is like EK mitotic division because they both result in identical daughter cells</a:t>
            </a:r>
          </a:p>
          <a:p>
            <a:pPr marL="1074420" lvl="1" indent="-342900">
              <a:buFont typeface="Arial" panose="020B0604020202020204" pitchFamily="34" charset="0"/>
              <a:buChar char="•"/>
            </a:pPr>
            <a:r>
              <a:rPr lang="en-US"/>
              <a:t>But Mitosis is not present since there is no nucleus or multiple chromosomes; they only have 1 circular chromosome</a:t>
            </a:r>
          </a:p>
        </p:txBody>
      </p:sp>
    </p:spTree>
    <p:extLst>
      <p:ext uri="{BB962C8B-B14F-4D97-AF65-F5344CB8AC3E}">
        <p14:creationId xmlns:p14="http://schemas.microsoft.com/office/powerpoint/2010/main" val="27780111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sclaimer">
            <a:extLst>
              <a:ext uri="{FF2B5EF4-FFF2-40B4-BE49-F238E27FC236}">
                <a16:creationId xmlns:a16="http://schemas.microsoft.com/office/drawing/2014/main" id="{807B5E49-BCBE-4B60-93EC-57C3D375D8E5}"/>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This </a:t>
            </a:r>
            <a:r>
              <a:rPr lang="en-US" err="1"/>
              <a:t>OpenStax</a:t>
            </a:r>
            <a:r>
              <a:rPr lang="en-US"/>
              <a:t> ancillary resource is © Rice University under a CC-BY 4.0 International license; it may be reproduced or modified but must be attributed to </a:t>
            </a:r>
            <a:r>
              <a:rPr lang="en-US" err="1"/>
              <a:t>OpenStax</a:t>
            </a:r>
            <a:r>
              <a:rPr lang="en-US"/>
              <a:t>, Rice University and any changes must be noted. Any images credited to other sources are similarly available for reproduction, but must be attributed to their sources.</a:t>
            </a:r>
          </a:p>
        </p:txBody>
      </p:sp>
      <p:sp>
        <p:nvSpPr>
          <p:cNvPr id="14" name="Figure Legend"/>
          <p:cNvSpPr>
            <a:spLocks noGrp="1"/>
          </p:cNvSpPr>
          <p:nvPr>
            <p:ph type="body" sz="quarter" idx="14"/>
          </p:nvPr>
        </p:nvSpPr>
        <p:spPr>
          <a:xfrm>
            <a:off x="4606925" y="1107617"/>
            <a:ext cx="3913188" cy="5256973"/>
          </a:xfrm>
        </p:spPr>
        <p:txBody>
          <a:bodyPr>
            <a:noAutofit/>
          </a:bodyPr>
          <a:lstStyle/>
          <a:p>
            <a:r>
              <a:rPr lang="en-US" sz="1600">
                <a:solidFill>
                  <a:schemeClr val="tx1"/>
                </a:solidFill>
              </a:rPr>
              <a:t>The binary fission of a bacterium is outlined in five steps. (credit: modification of work by “</a:t>
            </a:r>
            <a:r>
              <a:rPr lang="en-US" sz="1600" err="1">
                <a:solidFill>
                  <a:schemeClr val="tx1"/>
                </a:solidFill>
              </a:rPr>
              <a:t>Mcstrother</a:t>
            </a:r>
            <a:r>
              <a:rPr lang="en-US" sz="1600">
                <a:solidFill>
                  <a:schemeClr val="tx1"/>
                </a:solidFill>
              </a:rPr>
              <a:t>”/Wikimedia Commons)</a:t>
            </a:r>
            <a:endParaRPr lang="en-US" sz="1600" b="0">
              <a:solidFill>
                <a:schemeClr val="tx1"/>
              </a:solidFill>
            </a:endParaRPr>
          </a:p>
        </p:txBody>
      </p:sp>
      <p:pic>
        <p:nvPicPr>
          <p:cNvPr id="2" name="Figure" descr="This illustration shows binary fission in prokaryotes. Replication of the single, circular chromosome begins at the origin of replication and continues simultaneously in both directions. As the DNA is replicated, the cell elongates and FtsZ proteins migrate toward the center of the cell, where they form a ring. The FtsZ ring directs the formation of a septum that divides the cell in two once DNA replication is complete."/>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a:stretch>
            <a:fillRect/>
          </a:stretch>
        </p:blipFill>
        <p:spPr>
          <a:xfrm>
            <a:off x="805421" y="930925"/>
            <a:ext cx="3527228" cy="5321706"/>
          </a:xfrm>
        </p:spPr>
      </p:pic>
      <p:sp>
        <p:nvSpPr>
          <p:cNvPr id="5" name="Figure Number"/>
          <p:cNvSpPr>
            <a:spLocks noGrp="1"/>
          </p:cNvSpPr>
          <p:nvPr>
            <p:ph type="title"/>
          </p:nvPr>
        </p:nvSpPr>
        <p:spPr/>
        <p:txBody>
          <a:bodyPr>
            <a:normAutofit/>
          </a:bodyPr>
          <a:lstStyle/>
          <a:p>
            <a:r>
              <a:rPr lang="en-US" sz="2400">
                <a:solidFill>
                  <a:srgbClr val="6CB255"/>
                </a:solidFill>
              </a:rPr>
              <a:t>Figure </a:t>
            </a:r>
            <a:r>
              <a:rPr lang="en-US"/>
              <a:t>6.9 – binary fission</a:t>
            </a:r>
            <a:endParaRPr lang="en-US" sz="2400">
              <a:solidFill>
                <a:srgbClr val="6CB255"/>
              </a:solidFill>
            </a:endParaRPr>
          </a:p>
        </p:txBody>
      </p:sp>
      <p:pic>
        <p:nvPicPr>
          <p:cNvPr id="8" name="Picture 7">
            <a:extLst>
              <a:ext uri="{FF2B5EF4-FFF2-40B4-BE49-F238E27FC236}">
                <a16:creationId xmlns:a16="http://schemas.microsoft.com/office/drawing/2014/main" id="{CD7E6C42-99A1-9546-83B4-43BE97716379}"/>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20466632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Binary fission &amp; reproduction</a:t>
            </a:r>
          </a:p>
        </p:txBody>
      </p:sp>
      <p:sp>
        <p:nvSpPr>
          <p:cNvPr id="4" name="Text Placeholder 3"/>
          <p:cNvSpPr>
            <a:spLocks noGrp="1"/>
          </p:cNvSpPr>
          <p:nvPr>
            <p:ph type="body" sz="quarter" idx="14"/>
          </p:nvPr>
        </p:nvSpPr>
        <p:spPr>
          <a:xfrm>
            <a:off x="457200" y="1459345"/>
            <a:ext cx="8062912" cy="4551019"/>
          </a:xfrm>
        </p:spPr>
        <p:txBody>
          <a:bodyPr>
            <a:normAutofit/>
          </a:bodyPr>
          <a:lstStyle/>
          <a:p>
            <a:pPr marL="342900" indent="-342900">
              <a:buFont typeface="Arial" panose="020B0604020202020204" pitchFamily="34" charset="0"/>
              <a:buChar char="•"/>
            </a:pPr>
            <a:r>
              <a:rPr lang="en-US"/>
              <a:t>This is the only way PK reproduce which starts with 1 cell (so, </a:t>
            </a:r>
            <a:r>
              <a:rPr lang="en-US" i="1" u="sng"/>
              <a:t>no</a:t>
            </a:r>
            <a:r>
              <a:rPr lang="en-US"/>
              <a:t> sexes involved, hence the name </a:t>
            </a:r>
            <a:r>
              <a:rPr lang="en-US" i="1" u="sng"/>
              <a:t>a</a:t>
            </a:r>
            <a:r>
              <a:rPr lang="en-US"/>
              <a:t>sexual reproduction)</a:t>
            </a:r>
          </a:p>
          <a:p>
            <a:pPr marL="1074420" lvl="1" indent="-342900">
              <a:buFont typeface="Arial" panose="020B0604020202020204" pitchFamily="34" charset="0"/>
              <a:buChar char="•"/>
            </a:pPr>
            <a:r>
              <a:rPr lang="en-US"/>
              <a:t>And results in 2 identical daughter cells i.e., 2 clones of the parent cell</a:t>
            </a:r>
          </a:p>
          <a:p>
            <a:pPr marL="1074420" lvl="1" indent="-342900">
              <a:buFont typeface="Arial" panose="020B0604020202020204" pitchFamily="34" charset="0"/>
              <a:buChar char="•"/>
            </a:pPr>
            <a:endParaRPr lang="en-US"/>
          </a:p>
          <a:p>
            <a:pPr marL="342900" indent="-342900">
              <a:buFont typeface="Arial" panose="020B0604020202020204" pitchFamily="34" charset="0"/>
              <a:buChar char="•"/>
            </a:pPr>
            <a:r>
              <a:rPr lang="en-US"/>
              <a:t>Examples of PK: bacteria</a:t>
            </a:r>
          </a:p>
        </p:txBody>
      </p:sp>
    </p:spTree>
    <p:extLst>
      <p:ext uri="{BB962C8B-B14F-4D97-AF65-F5344CB8AC3E}">
        <p14:creationId xmlns:p14="http://schemas.microsoft.com/office/powerpoint/2010/main" val="4671786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Disclaimer">
            <a:extLst>
              <a:ext uri="{FF2B5EF4-FFF2-40B4-BE49-F238E27FC236}">
                <a16:creationId xmlns:a16="http://schemas.microsoft.com/office/drawing/2014/main" id="{F7602930-8155-44E6-9E8E-B85E66AC4B12}"/>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This </a:t>
            </a:r>
            <a:r>
              <a:rPr lang="en-US" err="1"/>
              <a:t>OpenStax</a:t>
            </a:r>
            <a:r>
              <a:rPr lang="en-US"/>
              <a:t> ancillary resource is © Rice University under a CC-BY 4.0 International license; it may be reproduced or modified but must be attributed to </a:t>
            </a:r>
            <a:r>
              <a:rPr lang="en-US" err="1"/>
              <a:t>OpenStax</a:t>
            </a:r>
            <a:r>
              <a:rPr lang="en-US"/>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fontScale="92500" lnSpcReduction="10000"/>
          </a:bodyPr>
          <a:lstStyle/>
          <a:p>
            <a:r>
              <a:rPr lang="en-US" sz="1600"/>
              <a:t>There are 23 pairs of homologous chromosomes in a female human somatic cell. These chromosomes are viewed within the nucleus (top), removed from a cell in mitosis (right), and arranged according to length (left) in an arrangement called a karyotype. In this image, the chromosomes were exposed to fluorescent stains to distinguish them. (credit: “718 Bot”/Wikimedia Commons, National Human Genome Research)</a:t>
            </a:r>
          </a:p>
        </p:txBody>
      </p:sp>
      <p:pic>
        <p:nvPicPr>
          <p:cNvPr id="6" name="Figure" descr="Chromosomes from a human female are shown in a nucleus, scattered outside the nucleus, and arranged in numerical order, from 1–22 followed by X. Each chromosome is stained a different color."/>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40833" r="-40833"/>
          <a:stretch>
            <a:fillRect/>
          </a:stretch>
        </p:blipFill>
        <p:spPr/>
      </p:pic>
      <p:sp>
        <p:nvSpPr>
          <p:cNvPr id="5" name="Figure Number"/>
          <p:cNvSpPr>
            <a:spLocks noGrp="1"/>
          </p:cNvSpPr>
          <p:nvPr>
            <p:ph type="title"/>
          </p:nvPr>
        </p:nvSpPr>
        <p:spPr/>
        <p:txBody>
          <a:bodyPr/>
          <a:lstStyle/>
          <a:p>
            <a:r>
              <a:rPr lang="en-US"/>
              <a:t>Figure 6.2 – human chromosomes</a:t>
            </a:r>
          </a:p>
        </p:txBody>
      </p:sp>
      <p:pic>
        <p:nvPicPr>
          <p:cNvPr id="8" name="Picture 7">
            <a:extLst>
              <a:ext uri="{FF2B5EF4-FFF2-40B4-BE49-F238E27FC236}">
                <a16:creationId xmlns:a16="http://schemas.microsoft.com/office/drawing/2014/main" id="{A0719657-AFE3-A141-8D90-1E4F33B9C836}"/>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3014537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Cell division</a:t>
            </a:r>
          </a:p>
        </p:txBody>
      </p:sp>
      <p:pic>
        <p:nvPicPr>
          <p:cNvPr id="6" name="Picture Placeholder 5" descr="Diagram of a simplified drawing of EK cell showing main components: membrane, cytoplasm, nucleus. &#10;&#10;Description automatically generated">
            <a:extLst>
              <a:ext uri="{FF2B5EF4-FFF2-40B4-BE49-F238E27FC236}">
                <a16:creationId xmlns:a16="http://schemas.microsoft.com/office/drawing/2014/main" id="{12890561-FB3E-45A2-87A2-BF4379547FC8}"/>
              </a:ext>
            </a:extLst>
          </p:cNvPr>
          <p:cNvPicPr>
            <a:picLocks noGrp="1" noChangeAspect="1"/>
          </p:cNvPicPr>
          <p:nvPr>
            <p:ph type="pic" sz="quarter" idx="13"/>
          </p:nvPr>
        </p:nvPicPr>
        <p:blipFill rotWithShape="1">
          <a:blip r:embed="rId2" cstate="email">
            <a:extLst>
              <a:ext uri="{28A0092B-C50C-407E-A947-70E740481C1C}">
                <a14:useLocalDpi xmlns:a14="http://schemas.microsoft.com/office/drawing/2010/main" val="0"/>
              </a:ext>
            </a:extLst>
          </a:blip>
          <a:srcRect t="-593" b="1356"/>
          <a:stretch/>
        </p:blipFill>
        <p:spPr>
          <a:xfrm>
            <a:off x="457037" y="1107618"/>
            <a:ext cx="3754745" cy="4991574"/>
          </a:xfrm>
        </p:spPr>
      </p:pic>
      <p:sp>
        <p:nvSpPr>
          <p:cNvPr id="4" name="Text Placeholder 3"/>
          <p:cNvSpPr>
            <a:spLocks noGrp="1"/>
          </p:cNvSpPr>
          <p:nvPr>
            <p:ph type="body" sz="quarter" idx="14"/>
          </p:nvPr>
        </p:nvSpPr>
        <p:spPr/>
        <p:txBody>
          <a:bodyPr>
            <a:normAutofit fontScale="77500" lnSpcReduction="20000"/>
          </a:bodyPr>
          <a:lstStyle/>
          <a:p>
            <a:r>
              <a:rPr lang="en-US"/>
              <a:t>Cell division involves:</a:t>
            </a:r>
          </a:p>
          <a:p>
            <a:pPr marL="342900" indent="-342900">
              <a:buFontTx/>
              <a:buChar char="-"/>
            </a:pPr>
            <a:r>
              <a:rPr lang="en-US"/>
              <a:t>Nuclear division</a:t>
            </a:r>
          </a:p>
          <a:p>
            <a:pPr marL="342900" indent="-342900">
              <a:buFontTx/>
              <a:buChar char="-"/>
            </a:pPr>
            <a:r>
              <a:rPr lang="en-US"/>
              <a:t>Cytoplasm division or Cytokinesis </a:t>
            </a:r>
          </a:p>
          <a:p>
            <a:endParaRPr lang="en-US"/>
          </a:p>
          <a:p>
            <a:r>
              <a:rPr lang="en-US"/>
              <a:t>Nuclear division can be:</a:t>
            </a:r>
          </a:p>
          <a:p>
            <a:pPr marL="342900" indent="-342900">
              <a:buFontTx/>
              <a:buChar char="-"/>
            </a:pPr>
            <a:r>
              <a:rPr lang="en-US"/>
              <a:t>Mitosis – creates identical body cells</a:t>
            </a:r>
          </a:p>
          <a:p>
            <a:pPr marL="1074420" lvl="1">
              <a:buFontTx/>
              <a:buChar char="-"/>
            </a:pPr>
            <a:r>
              <a:rPr lang="en-US"/>
              <a:t>Role in development, wound healing </a:t>
            </a:r>
          </a:p>
          <a:p>
            <a:pPr marL="1074420" lvl="1">
              <a:buFontTx/>
              <a:buChar char="-"/>
            </a:pPr>
            <a:r>
              <a:rPr lang="en-US"/>
              <a:t>Takes place in all your organs</a:t>
            </a:r>
          </a:p>
          <a:p>
            <a:pPr marL="342900" indent="-342900">
              <a:buFontTx/>
              <a:buChar char="-"/>
            </a:pPr>
            <a:r>
              <a:rPr lang="en-US"/>
              <a:t>Meiosis – creates different sex cells</a:t>
            </a:r>
          </a:p>
          <a:p>
            <a:pPr marL="1074420" lvl="1">
              <a:buFontTx/>
              <a:buChar char="-"/>
            </a:pPr>
            <a:r>
              <a:rPr lang="en-US"/>
              <a:t>Role in reproduction of organisms</a:t>
            </a:r>
          </a:p>
          <a:p>
            <a:pPr marL="1074420" lvl="1">
              <a:buFontTx/>
              <a:buChar char="-"/>
            </a:pPr>
            <a:r>
              <a:rPr lang="en-US"/>
              <a:t>Takes place only in our reproductive organs</a:t>
            </a:r>
          </a:p>
          <a:p>
            <a:pPr marL="342900" indent="-342900">
              <a:buFontTx/>
              <a:buChar char="-"/>
            </a:pPr>
            <a:endParaRPr lang="en-US"/>
          </a:p>
        </p:txBody>
      </p:sp>
    </p:spTree>
    <p:extLst>
      <p:ext uri="{BB962C8B-B14F-4D97-AF65-F5344CB8AC3E}">
        <p14:creationId xmlns:p14="http://schemas.microsoft.com/office/powerpoint/2010/main" val="37433821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6.2. The cell cycle</a:t>
            </a:r>
          </a:p>
        </p:txBody>
      </p:sp>
      <p:sp>
        <p:nvSpPr>
          <p:cNvPr id="4" name="Text Placeholder 3"/>
          <p:cNvSpPr>
            <a:spLocks noGrp="1"/>
          </p:cNvSpPr>
          <p:nvPr>
            <p:ph type="body" sz="quarter" idx="14"/>
          </p:nvPr>
        </p:nvSpPr>
        <p:spPr>
          <a:xfrm>
            <a:off x="457200" y="1089891"/>
            <a:ext cx="8062912" cy="4920473"/>
          </a:xfrm>
        </p:spPr>
        <p:txBody>
          <a:bodyPr/>
          <a:lstStyle/>
          <a:p>
            <a:r>
              <a:rPr lang="en-US"/>
              <a:t>Learning outcomes:</a:t>
            </a:r>
          </a:p>
          <a:p>
            <a:pPr marL="342900" lvl="0" indent="-342900">
              <a:buFont typeface="Arial" panose="020B0604020202020204" pitchFamily="34" charset="0"/>
              <a:buChar char="•"/>
            </a:pPr>
            <a:r>
              <a:rPr lang="en-US"/>
              <a:t>Describe the three stages of interphase</a:t>
            </a:r>
          </a:p>
          <a:p>
            <a:pPr marL="342900" lvl="0" indent="-342900">
              <a:buFont typeface="Arial" panose="020B0604020202020204" pitchFamily="34" charset="0"/>
              <a:buChar char="•"/>
            </a:pPr>
            <a:r>
              <a:rPr lang="en-US"/>
              <a:t>Define the quiescent G</a:t>
            </a:r>
            <a:r>
              <a:rPr lang="en-US" baseline="-25000"/>
              <a:t>0</a:t>
            </a:r>
            <a:r>
              <a:rPr lang="en-US"/>
              <a:t> phase</a:t>
            </a:r>
          </a:p>
          <a:p>
            <a:pPr marL="342900" indent="-342900">
              <a:buFont typeface="Arial" panose="020B0604020202020204" pitchFamily="34" charset="0"/>
              <a:buChar char="•"/>
            </a:pPr>
            <a:r>
              <a:rPr lang="en-US"/>
              <a:t>Discuss the behavior of chromosomes during mitosis and how the cytoplasmic content divides during cytokinesis</a:t>
            </a:r>
          </a:p>
          <a:p>
            <a:pPr marL="342900" lvl="0" indent="-342900">
              <a:buFont typeface="Arial" panose="020B0604020202020204" pitchFamily="34" charset="0"/>
              <a:buChar char="•"/>
            </a:pPr>
            <a:r>
              <a:rPr lang="en-US"/>
              <a:t>Explain how the three internal control checkpoints occur at the end of G</a:t>
            </a:r>
            <a:r>
              <a:rPr lang="en-US" baseline="-25000"/>
              <a:t>1</a:t>
            </a:r>
            <a:r>
              <a:rPr lang="en-US"/>
              <a:t>, at the G</a:t>
            </a:r>
            <a:r>
              <a:rPr lang="en-US" baseline="-25000"/>
              <a:t>2</a:t>
            </a:r>
            <a:r>
              <a:rPr lang="en-US"/>
              <a:t>–M transition, and during metaphase</a:t>
            </a:r>
          </a:p>
          <a:p>
            <a:endParaRPr lang="en-US"/>
          </a:p>
        </p:txBody>
      </p:sp>
    </p:spTree>
    <p:extLst>
      <p:ext uri="{BB962C8B-B14F-4D97-AF65-F5344CB8AC3E}">
        <p14:creationId xmlns:p14="http://schemas.microsoft.com/office/powerpoint/2010/main" val="30250152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Disclaimer">
            <a:extLst>
              <a:ext uri="{FF2B5EF4-FFF2-40B4-BE49-F238E27FC236}">
                <a16:creationId xmlns:a16="http://schemas.microsoft.com/office/drawing/2014/main" id="{25394268-1CA1-4F35-AC0F-CAC97F48773B}"/>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This </a:t>
            </a:r>
            <a:r>
              <a:rPr lang="en-US" err="1"/>
              <a:t>OpenStax</a:t>
            </a:r>
            <a:r>
              <a:rPr lang="en-US"/>
              <a:t> ancillary resource is © Rice University under a CC-BY 4.0 International license; it may be reproduced or modified but must be attributed to </a:t>
            </a:r>
            <a:r>
              <a:rPr lang="en-US" err="1"/>
              <a:t>OpenStax</a:t>
            </a:r>
            <a:r>
              <a:rPr lang="en-US"/>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fontScale="85000" lnSpcReduction="20000"/>
          </a:bodyPr>
          <a:lstStyle/>
          <a:p>
            <a:r>
              <a:rPr lang="en-US" sz="1600"/>
              <a:t>A cell moves through a series of phases in an orderly manner. During interphase, G</a:t>
            </a:r>
            <a:r>
              <a:rPr lang="en-US" sz="1600" baseline="-25000"/>
              <a:t>1</a:t>
            </a:r>
            <a:r>
              <a:rPr lang="en-US" sz="1600"/>
              <a:t> involves cell growth and protein synthesis, the S phase involves DNA replication and the replication of the centrosome, and G</a:t>
            </a:r>
            <a:r>
              <a:rPr lang="en-US" sz="1600" baseline="-25000"/>
              <a:t>2</a:t>
            </a:r>
            <a:r>
              <a:rPr lang="en-US" sz="1600"/>
              <a:t> involves further growth and protein synthesis. The mitotic phase follows interphase. Mitosis is nuclear division during which duplicated chromosomes are segregated and distributed into daughter nuclei. Usually the cell will divide after mitosis in a process called cytokinesis in which the cytoplasm is divided and two daughter cells are formed.</a:t>
            </a:r>
          </a:p>
        </p:txBody>
      </p:sp>
      <p:pic>
        <p:nvPicPr>
          <p:cNvPr id="9" name="Figure" descr="This illustration shows the cell cycle, which consists of interphase and the mitotic phase. Interphase is subdivided into G1, S, and G2 phases. Cell growth occurs during G1 and G2, and DNA synthesis occurs during S. The mitotic phase consists of mitosis, in which the nuclear chromatin is divided, and cytokinesis, in which the cytoplasm is divided resulting in two daughter cells."/>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30771" r="-30771"/>
          <a:stretch>
            <a:fillRect/>
          </a:stretch>
        </p:blipFill>
        <p:spPr/>
      </p:pic>
      <p:sp>
        <p:nvSpPr>
          <p:cNvPr id="5" name="Figure Number"/>
          <p:cNvSpPr>
            <a:spLocks noGrp="1"/>
          </p:cNvSpPr>
          <p:nvPr>
            <p:ph type="title"/>
          </p:nvPr>
        </p:nvSpPr>
        <p:spPr/>
        <p:txBody>
          <a:bodyPr/>
          <a:lstStyle/>
          <a:p>
            <a:r>
              <a:rPr lang="en-US"/>
              <a:t>Figure 6.3 – cell cycle </a:t>
            </a:r>
          </a:p>
        </p:txBody>
      </p:sp>
      <p:pic>
        <p:nvPicPr>
          <p:cNvPr id="8" name="Picture 7">
            <a:extLst>
              <a:ext uri="{FF2B5EF4-FFF2-40B4-BE49-F238E27FC236}">
                <a16:creationId xmlns:a16="http://schemas.microsoft.com/office/drawing/2014/main" id="{5600E855-8BC2-9840-844C-5B2455750EF1}"/>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40431178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Cell cycle (life of a cell)</a:t>
            </a:r>
          </a:p>
        </p:txBody>
      </p:sp>
      <p:sp>
        <p:nvSpPr>
          <p:cNvPr id="4" name="Text Placeholder 3"/>
          <p:cNvSpPr>
            <a:spLocks noGrp="1"/>
          </p:cNvSpPr>
          <p:nvPr>
            <p:ph type="body" sz="quarter" idx="14"/>
          </p:nvPr>
        </p:nvSpPr>
        <p:spPr>
          <a:xfrm>
            <a:off x="457200" y="1077686"/>
            <a:ext cx="8062912" cy="4932678"/>
          </a:xfrm>
        </p:spPr>
        <p:txBody>
          <a:bodyPr vert="horz" lIns="91440" tIns="45720" rIns="91440" bIns="45720" rtlCol="0" anchor="t">
            <a:normAutofit/>
          </a:bodyPr>
          <a:lstStyle/>
          <a:p>
            <a:pPr marL="342900" indent="-342900">
              <a:buFont typeface="Arial"/>
              <a:buChar char="•"/>
            </a:pPr>
            <a:r>
              <a:rPr lang="en-US"/>
              <a:t>Comprise the stages in the life of a cell.</a:t>
            </a:r>
            <a:endParaRPr lang="en-US">
              <a:cs typeface="Arial"/>
            </a:endParaRPr>
          </a:p>
          <a:p>
            <a:pPr marL="1074420" lvl="1" indent="-342900">
              <a:buFont typeface="Arial"/>
              <a:buChar char="•"/>
            </a:pPr>
            <a:r>
              <a:rPr lang="en-US"/>
              <a:t>Cell division is a stage in the cell cycle as seen bellow. </a:t>
            </a:r>
            <a:endParaRPr lang="en-US">
              <a:cs typeface="Arial"/>
            </a:endParaRPr>
          </a:p>
          <a:p>
            <a:endParaRPr lang="en-US">
              <a:cs typeface="Arial"/>
            </a:endParaRPr>
          </a:p>
          <a:p>
            <a:pPr marL="342900" indent="-342900">
              <a:buFontTx/>
              <a:buChar char="-"/>
            </a:pPr>
            <a:r>
              <a:rPr lang="en-US"/>
              <a:t>Stages: </a:t>
            </a:r>
          </a:p>
          <a:p>
            <a:pPr marL="1074420" lvl="1" indent="-342900">
              <a:buFontTx/>
              <a:buChar char="-"/>
            </a:pPr>
            <a:r>
              <a:rPr lang="en-US"/>
              <a:t>Non-dividing stage or Interphase:</a:t>
            </a:r>
          </a:p>
          <a:p>
            <a:pPr marL="1600200" lvl="2">
              <a:buFontTx/>
              <a:buChar char="-"/>
            </a:pPr>
            <a:r>
              <a:rPr lang="en-US"/>
              <a:t>G0 -phase</a:t>
            </a:r>
          </a:p>
          <a:p>
            <a:pPr marL="1600200" lvl="2">
              <a:buFontTx/>
              <a:buChar char="-"/>
            </a:pPr>
            <a:r>
              <a:rPr lang="en-US"/>
              <a:t>G1-phase</a:t>
            </a:r>
          </a:p>
          <a:p>
            <a:pPr marL="1600200" lvl="2">
              <a:buFontTx/>
              <a:buChar char="-"/>
            </a:pPr>
            <a:r>
              <a:rPr lang="en-US"/>
              <a:t>S-phase</a:t>
            </a:r>
          </a:p>
          <a:p>
            <a:pPr marL="1600200" lvl="2">
              <a:buFontTx/>
              <a:buChar char="-"/>
            </a:pPr>
            <a:r>
              <a:rPr lang="en-US"/>
              <a:t>G2-phase</a:t>
            </a:r>
          </a:p>
          <a:p>
            <a:pPr marL="1074420" lvl="1">
              <a:buFontTx/>
              <a:buChar char="-"/>
            </a:pPr>
            <a:r>
              <a:rPr lang="en-US"/>
              <a:t>Dividing stage: </a:t>
            </a:r>
          </a:p>
          <a:p>
            <a:pPr marL="1600200" lvl="2">
              <a:buFontTx/>
              <a:buChar char="-"/>
            </a:pPr>
            <a:r>
              <a:rPr lang="en-US"/>
              <a:t>Nucleus division</a:t>
            </a:r>
          </a:p>
          <a:p>
            <a:pPr marL="1600200" lvl="2">
              <a:buFontTx/>
              <a:buChar char="-"/>
            </a:pPr>
            <a:r>
              <a:rPr lang="en-US"/>
              <a:t>Cytoplasm division </a:t>
            </a:r>
          </a:p>
        </p:txBody>
      </p:sp>
    </p:spTree>
    <p:extLst>
      <p:ext uri="{BB962C8B-B14F-4D97-AF65-F5344CB8AC3E}">
        <p14:creationId xmlns:p14="http://schemas.microsoft.com/office/powerpoint/2010/main" val="17296621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isclaimer">
            <a:extLst>
              <a:ext uri="{FF2B5EF4-FFF2-40B4-BE49-F238E27FC236}">
                <a16:creationId xmlns:a16="http://schemas.microsoft.com/office/drawing/2014/main" id="{554E3996-DEA6-43F3-84C6-CFB65A16C253}"/>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This </a:t>
            </a:r>
            <a:r>
              <a:rPr lang="en-US" err="1"/>
              <a:t>OpenStax</a:t>
            </a:r>
            <a:r>
              <a:rPr lang="en-US"/>
              <a:t> ancillary resource is © Rice University under a CC-BY 4.0 International license; it may be reproduced or modified but must be attributed to </a:t>
            </a:r>
            <a:r>
              <a:rPr lang="en-US" err="1"/>
              <a:t>OpenStax</a:t>
            </a:r>
            <a:r>
              <a:rPr lang="en-US"/>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a:xfrm>
            <a:off x="457200" y="4843982"/>
            <a:ext cx="8062912" cy="1464454"/>
          </a:xfrm>
        </p:spPr>
        <p:txBody>
          <a:bodyPr>
            <a:normAutofit/>
          </a:bodyPr>
          <a:lstStyle/>
          <a:p>
            <a:pPr marL="285750" indent="-285750">
              <a:buFont typeface="Arial" panose="020B0604020202020204" pitchFamily="34" charset="0"/>
              <a:buChar char="•"/>
            </a:pPr>
            <a:r>
              <a:rPr lang="en-US" sz="1600">
                <a:solidFill>
                  <a:schemeClr val="tx1"/>
                </a:solidFill>
              </a:rPr>
              <a:t>Cells that are not actively preparing to divide enter an alternate phase called G</a:t>
            </a:r>
            <a:r>
              <a:rPr lang="en-US" sz="1600" baseline="-25000">
                <a:solidFill>
                  <a:schemeClr val="tx1"/>
                </a:solidFill>
              </a:rPr>
              <a:t>0</a:t>
            </a:r>
            <a:r>
              <a:rPr lang="en-US" sz="1600">
                <a:solidFill>
                  <a:schemeClr val="tx1"/>
                </a:solidFill>
              </a:rPr>
              <a:t>. </a:t>
            </a:r>
          </a:p>
          <a:p>
            <a:pPr marL="1017270" lvl="1" indent="-285750">
              <a:buFont typeface="Arial" panose="020B0604020202020204" pitchFamily="34" charset="0"/>
              <a:buChar char="•"/>
            </a:pPr>
            <a:r>
              <a:rPr lang="en-US" sz="1600">
                <a:solidFill>
                  <a:schemeClr val="tx1"/>
                </a:solidFill>
              </a:rPr>
              <a:t>In some cases, this is a temporary condition until triggered to enter G</a:t>
            </a:r>
            <a:r>
              <a:rPr lang="en-US" sz="1600" baseline="-25000">
                <a:solidFill>
                  <a:schemeClr val="tx1"/>
                </a:solidFill>
              </a:rPr>
              <a:t>1</a:t>
            </a:r>
            <a:r>
              <a:rPr lang="en-US" sz="1600">
                <a:solidFill>
                  <a:schemeClr val="tx1"/>
                </a:solidFill>
              </a:rPr>
              <a:t>. </a:t>
            </a:r>
          </a:p>
          <a:p>
            <a:pPr marL="1017270" lvl="1" indent="-285750">
              <a:buFont typeface="Arial" panose="020B0604020202020204" pitchFamily="34" charset="0"/>
              <a:buChar char="•"/>
            </a:pPr>
            <a:r>
              <a:rPr lang="en-US" sz="1600">
                <a:solidFill>
                  <a:schemeClr val="tx1"/>
                </a:solidFill>
              </a:rPr>
              <a:t>In other cases, the cell will remain in G</a:t>
            </a:r>
            <a:r>
              <a:rPr lang="en-US" sz="1600" baseline="-25000">
                <a:solidFill>
                  <a:schemeClr val="tx1"/>
                </a:solidFill>
              </a:rPr>
              <a:t>0</a:t>
            </a:r>
            <a:r>
              <a:rPr lang="en-US" sz="1600">
                <a:solidFill>
                  <a:schemeClr val="tx1"/>
                </a:solidFill>
              </a:rPr>
              <a:t> permanently.</a:t>
            </a:r>
          </a:p>
          <a:p>
            <a:pPr marL="285750" indent="-285750">
              <a:buFont typeface="Arial" panose="020B0604020202020204" pitchFamily="34" charset="0"/>
              <a:buChar char="•"/>
            </a:pPr>
            <a:r>
              <a:rPr lang="en-US" sz="1600">
                <a:solidFill>
                  <a:schemeClr val="tx1"/>
                </a:solidFill>
              </a:rPr>
              <a:t>Cells are spending most of their time in INTERPHASE</a:t>
            </a:r>
          </a:p>
        </p:txBody>
      </p:sp>
      <p:pic>
        <p:nvPicPr>
          <p:cNvPr id="4" name="Figure" descr="The cell cycle is shown in a circular graphic, with four stages. The S stage accounts for about 40 percent of the cycle. The G2 stage accounts for about 19 percent. Mitosis accounts for 2 percent, and G1 accounts for 39 percent. An arrow is shown exiting the G1 stage that points to the G0 stage outside the circle, in which cells are not actively dividing. Another arrow points from the G0 stage back into the G1 stage, where cells may re-enter the cycle."/>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50149" r="-50149"/>
          <a:stretch>
            <a:fillRect/>
          </a:stretch>
        </p:blipFill>
        <p:spPr/>
      </p:pic>
      <p:sp>
        <p:nvSpPr>
          <p:cNvPr id="5" name="Figure Number"/>
          <p:cNvSpPr>
            <a:spLocks noGrp="1"/>
          </p:cNvSpPr>
          <p:nvPr>
            <p:ph type="title"/>
          </p:nvPr>
        </p:nvSpPr>
        <p:spPr/>
        <p:txBody>
          <a:bodyPr/>
          <a:lstStyle/>
          <a:p>
            <a:r>
              <a:rPr lang="en-US"/>
              <a:t>Figure 6.6 – cell cycle </a:t>
            </a:r>
          </a:p>
        </p:txBody>
      </p:sp>
      <p:pic>
        <p:nvPicPr>
          <p:cNvPr id="8" name="Picture 7">
            <a:extLst>
              <a:ext uri="{FF2B5EF4-FFF2-40B4-BE49-F238E27FC236}">
                <a16:creationId xmlns:a16="http://schemas.microsoft.com/office/drawing/2014/main" id="{DFA7696E-EEB7-6D4D-9024-4C4FA761B4E0}"/>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225196611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a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Application>Microsoft Office PowerPoint</Application>
  <PresentationFormat>On-screen Show (4:3)</PresentationFormat>
  <Slides>32</Slides>
  <Notes>0</Notes>
  <HiddenSlides>0</HiddenSlide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Essential</vt:lpstr>
      <vt:lpstr>Concepts of Biology</vt:lpstr>
      <vt:lpstr>Figure 6.1 – Cell division </vt:lpstr>
      <vt:lpstr>6.1. the genome</vt:lpstr>
      <vt:lpstr>Figure 6.2 – human chromosomes</vt:lpstr>
      <vt:lpstr>Cell division</vt:lpstr>
      <vt:lpstr>6.2. The cell cycle</vt:lpstr>
      <vt:lpstr>Figure 6.3 – cell cycle </vt:lpstr>
      <vt:lpstr>Cell cycle (life of a cell)</vt:lpstr>
      <vt:lpstr>Figure 6.6 – cell cycle </vt:lpstr>
      <vt:lpstr>Cell cycle – interphase </vt:lpstr>
      <vt:lpstr>S-phase </vt:lpstr>
      <vt:lpstr>S-phase</vt:lpstr>
      <vt:lpstr>Chromosomes &amp; s-phase</vt:lpstr>
      <vt:lpstr>Figure 6.4 – mitosis: P,PM,M,A,T </vt:lpstr>
      <vt:lpstr>prophase</vt:lpstr>
      <vt:lpstr>Pro-metaphase</vt:lpstr>
      <vt:lpstr>metaphase</vt:lpstr>
      <vt:lpstr>anaphase</vt:lpstr>
      <vt:lpstr>telophase</vt:lpstr>
      <vt:lpstr>cytokinesis</vt:lpstr>
      <vt:lpstr>Figure 6.5 – cytokinesis </vt:lpstr>
      <vt:lpstr>6.3. cancer &amp; cell cycle</vt:lpstr>
      <vt:lpstr>Cancer and cell cycle</vt:lpstr>
      <vt:lpstr>Figure 6.7 – cell cycle control</vt:lpstr>
      <vt:lpstr>Cancer &amp; cell cycle</vt:lpstr>
      <vt:lpstr>Cell cycle control proteins</vt:lpstr>
      <vt:lpstr>Figure 6.8 – tumor suppressor protein</vt:lpstr>
      <vt:lpstr>Cell cycle control proteins</vt:lpstr>
      <vt:lpstr>6.4. prokaryotic division</vt:lpstr>
      <vt:lpstr>Prokaryote division</vt:lpstr>
      <vt:lpstr>Figure 6.9 – binary fission</vt:lpstr>
      <vt:lpstr>Binary fission &amp; reproduction</vt:lpstr>
    </vt:vector>
  </TitlesOfParts>
  <Company>WNI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Concepts of Biology - Chapter 6 - REPRODUCTION AT THE CELLULAR LEVEL</dc:title>
  <dc:creator>Spuddy McSpare</dc:creator>
  <cp:revision>1</cp:revision>
  <cp:lastPrinted>2013-07-08T20:18:38Z</cp:lastPrinted>
  <dcterms:created xsi:type="dcterms:W3CDTF">2012-06-04T02:13:36Z</dcterms:created>
  <dcterms:modified xsi:type="dcterms:W3CDTF">2024-08-08T14:44:21Z</dcterms:modified>
</cp:coreProperties>
</file>