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36"/>
  </p:handoutMasterIdLst>
  <p:sldIdLst>
    <p:sldId id="256" r:id="rId2"/>
    <p:sldId id="330" r:id="rId3"/>
    <p:sldId id="277" r:id="rId4"/>
    <p:sldId id="285" r:id="rId5"/>
    <p:sldId id="317" r:id="rId6"/>
    <p:sldId id="318" r:id="rId7"/>
    <p:sldId id="283" r:id="rId8"/>
    <p:sldId id="284" r:id="rId9"/>
    <p:sldId id="319" r:id="rId10"/>
    <p:sldId id="306" r:id="rId11"/>
    <p:sldId id="300" r:id="rId12"/>
    <p:sldId id="320" r:id="rId13"/>
    <p:sldId id="307" r:id="rId14"/>
    <p:sldId id="329" r:id="rId15"/>
    <p:sldId id="321" r:id="rId16"/>
    <p:sldId id="273" r:id="rId17"/>
    <p:sldId id="331" r:id="rId18"/>
    <p:sldId id="322" r:id="rId19"/>
    <p:sldId id="309" r:id="rId20"/>
    <p:sldId id="323" r:id="rId21"/>
    <p:sldId id="310" r:id="rId22"/>
    <p:sldId id="324" r:id="rId23"/>
    <p:sldId id="311" r:id="rId24"/>
    <p:sldId id="325" r:id="rId25"/>
    <p:sldId id="312" r:id="rId26"/>
    <p:sldId id="326" r:id="rId27"/>
    <p:sldId id="332" r:id="rId28"/>
    <p:sldId id="313" r:id="rId29"/>
    <p:sldId id="327" r:id="rId30"/>
    <p:sldId id="314" r:id="rId31"/>
    <p:sldId id="278" r:id="rId32"/>
    <p:sldId id="315" r:id="rId33"/>
    <p:sldId id="328" r:id="rId34"/>
    <p:sldId id="31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E76BA2-C57F-2ADA-2855-8E6E4212C83D}" v="3" dt="2024-08-08T14:42:28.998"/>
    <p1510:client id="{A01B3143-1A3B-DE0A-6E64-DF2E0E105899}" v="34" dt="2024-08-07T22:28:51.246"/>
    <p1510:client id="{DAC26C32-CEB2-CCDE-BD2A-5BBAFF775EE0}" v="3" dt="2024-08-07T18:47:13.3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674"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86E76BA2-C57F-2ADA-2855-8E6E4212C83D}"/>
    <pc:docChg chg="modSld">
      <pc:chgData name="Martiana F. Sega" userId="S::msega@ega.edu::b7820880-429f-4cb3-8f96-63b87552a746" providerId="AD" clId="Web-{86E76BA2-C57F-2ADA-2855-8E6E4212C83D}" dt="2024-08-08T14:42:28.998" v="2" actId="20577"/>
      <pc:docMkLst>
        <pc:docMk/>
      </pc:docMkLst>
      <pc:sldChg chg="modSp">
        <pc:chgData name="Martiana F. Sega" userId="S::msega@ega.edu::b7820880-429f-4cb3-8f96-63b87552a746" providerId="AD" clId="Web-{86E76BA2-C57F-2ADA-2855-8E6E4212C83D}" dt="2024-08-08T14:42:28.998" v="2" actId="20577"/>
        <pc:sldMkLst>
          <pc:docMk/>
          <pc:sldMk cId="1137774305" sldId="325"/>
        </pc:sldMkLst>
        <pc:spChg chg="mod">
          <ac:chgData name="Martiana F. Sega" userId="S::msega@ega.edu::b7820880-429f-4cb3-8f96-63b87552a746" providerId="AD" clId="Web-{86E76BA2-C57F-2ADA-2855-8E6E4212C83D}" dt="2024-08-08T14:42:28.998" v="2" actId="20577"/>
          <ac:spMkLst>
            <pc:docMk/>
            <pc:sldMk cId="1137774305" sldId="325"/>
            <ac:spMk id="4" creationId="{00000000-0000-0000-0000-000000000000}"/>
          </ac:spMkLst>
        </pc:spChg>
      </pc:sldChg>
      <pc:sldChg chg="modSp">
        <pc:chgData name="Martiana F. Sega" userId="S::msega@ega.edu::b7820880-429f-4cb3-8f96-63b87552a746" providerId="AD" clId="Web-{86E76BA2-C57F-2ADA-2855-8E6E4212C83D}" dt="2024-08-08T14:42:15.153" v="0" actId="20577"/>
        <pc:sldMkLst>
          <pc:docMk/>
          <pc:sldMk cId="3910810802" sldId="329"/>
        </pc:sldMkLst>
        <pc:spChg chg="mod">
          <ac:chgData name="Martiana F. Sega" userId="S::msega@ega.edu::b7820880-429f-4cb3-8f96-63b87552a746" providerId="AD" clId="Web-{86E76BA2-C57F-2ADA-2855-8E6E4212C83D}" dt="2024-08-08T14:42:15.153" v="0" actId="20577"/>
          <ac:spMkLst>
            <pc:docMk/>
            <pc:sldMk cId="3910810802" sldId="329"/>
            <ac:spMk id="4" creationId="{00000000-0000-0000-0000-000000000000}"/>
          </ac:spMkLst>
        </pc:spChg>
      </pc:sldChg>
    </pc:docChg>
  </pc:docChgLst>
  <pc:docChgLst>
    <pc:chgData name="Martiana F. Sega" userId="S::msega@ega.edu::b7820880-429f-4cb3-8f96-63b87552a746" providerId="AD" clId="Web-{52D92C8E-D1DD-79C1-8038-0ADD13F79C98}"/>
    <pc:docChg chg="modSld">
      <pc:chgData name="Martiana F. Sega" userId="S::msega@ega.edu::b7820880-429f-4cb3-8f96-63b87552a746" providerId="AD" clId="Web-{52D92C8E-D1DD-79C1-8038-0ADD13F79C98}" dt="2022-03-14T14:30:47.185" v="2"/>
      <pc:docMkLst>
        <pc:docMk/>
      </pc:docMkLst>
      <pc:sldChg chg="addSp delSp modSp">
        <pc:chgData name="Martiana F. Sega" userId="S::msega@ega.edu::b7820880-429f-4cb3-8f96-63b87552a746" providerId="AD" clId="Web-{52D92C8E-D1DD-79C1-8038-0ADD13F79C98}" dt="2022-03-14T14:30:47.185" v="2"/>
        <pc:sldMkLst>
          <pc:docMk/>
          <pc:sldMk cId="1322443130" sldId="256"/>
        </pc:sldMkLst>
        <pc:spChg chg="del mod">
          <ac:chgData name="Martiana F. Sega" userId="S::msega@ega.edu::b7820880-429f-4cb3-8f96-63b87552a746" providerId="AD" clId="Web-{52D92C8E-D1DD-79C1-8038-0ADD13F79C98}" dt="2022-03-14T14:30:45.466" v="1"/>
          <ac:spMkLst>
            <pc:docMk/>
            <pc:sldMk cId="1322443130" sldId="256"/>
            <ac:spMk id="7" creationId="{539E5A10-3CA6-4798-99BD-FA6283B5FF1E}"/>
          </ac:spMkLst>
        </pc:spChg>
        <pc:spChg chg="add">
          <ac:chgData name="Martiana F. Sega" userId="S::msega@ega.edu::b7820880-429f-4cb3-8f96-63b87552a746" providerId="AD" clId="Web-{52D92C8E-D1DD-79C1-8038-0ADD13F79C98}" dt="2022-03-14T14:30:47.185" v="2"/>
          <ac:spMkLst>
            <pc:docMk/>
            <pc:sldMk cId="1322443130" sldId="256"/>
            <ac:spMk id="9" creationId="{5988E002-3F34-48F5-8496-51B4B4670D72}"/>
          </ac:spMkLst>
        </pc:spChg>
      </pc:sldChg>
    </pc:docChg>
  </pc:docChgLst>
  <pc:docChgLst>
    <pc:chgData name="Martiana F. Sega" userId="S::msega@ega.edu::b7820880-429f-4cb3-8f96-63b87552a746" providerId="AD" clId="Web-{DAC26C32-CEB2-CCDE-BD2A-5BBAFF775EE0}"/>
    <pc:docChg chg="modSld">
      <pc:chgData name="Martiana F. Sega" userId="S::msega@ega.edu::b7820880-429f-4cb3-8f96-63b87552a746" providerId="AD" clId="Web-{DAC26C32-CEB2-CCDE-BD2A-5BBAFF775EE0}" dt="2024-08-07T18:47:13.389" v="2" actId="20577"/>
      <pc:docMkLst>
        <pc:docMk/>
      </pc:docMkLst>
      <pc:sldChg chg="modSp">
        <pc:chgData name="Martiana F. Sega" userId="S::msega@ega.edu::b7820880-429f-4cb3-8f96-63b87552a746" providerId="AD" clId="Web-{DAC26C32-CEB2-CCDE-BD2A-5BBAFF775EE0}" dt="2024-08-07T18:47:13.389" v="2" actId="20577"/>
        <pc:sldMkLst>
          <pc:docMk/>
          <pc:sldMk cId="1137774305" sldId="325"/>
        </pc:sldMkLst>
        <pc:spChg chg="mod">
          <ac:chgData name="Martiana F. Sega" userId="S::msega@ega.edu::b7820880-429f-4cb3-8f96-63b87552a746" providerId="AD" clId="Web-{DAC26C32-CEB2-CCDE-BD2A-5BBAFF775EE0}" dt="2024-08-07T18:47:13.389" v="2" actId="20577"/>
          <ac:spMkLst>
            <pc:docMk/>
            <pc:sldMk cId="1137774305" sldId="325"/>
            <ac:spMk id="4" creationId="{00000000-0000-0000-0000-000000000000}"/>
          </ac:spMkLst>
        </pc:spChg>
      </pc:sldChg>
    </pc:docChg>
  </pc:docChgLst>
  <pc:docChgLst>
    <pc:chgData name="Aaron L. Taylor" userId="S::altaylor@ega.edu::a36d9f03-d011-46af-b8f8-96f604348e49" providerId="AD" clId="Web-{CE7A4658-BF0E-B26E-5253-53B24FD6C28B}"/>
    <pc:docChg chg="modSld">
      <pc:chgData name="Aaron L. Taylor" userId="S::altaylor@ega.edu::a36d9f03-d011-46af-b8f8-96f604348e49" providerId="AD" clId="Web-{CE7A4658-BF0E-B26E-5253-53B24FD6C28B}" dt="2024-08-06T04:33:59.607" v="11" actId="20577"/>
      <pc:docMkLst>
        <pc:docMk/>
      </pc:docMkLst>
      <pc:sldChg chg="modSp">
        <pc:chgData name="Aaron L. Taylor" userId="S::altaylor@ega.edu::a36d9f03-d011-46af-b8f8-96f604348e49" providerId="AD" clId="Web-{CE7A4658-BF0E-B26E-5253-53B24FD6C28B}" dt="2024-08-06T04:33:59.607" v="11" actId="20577"/>
        <pc:sldMkLst>
          <pc:docMk/>
          <pc:sldMk cId="1137774305" sldId="325"/>
        </pc:sldMkLst>
        <pc:spChg chg="mod">
          <ac:chgData name="Aaron L. Taylor" userId="S::altaylor@ega.edu::a36d9f03-d011-46af-b8f8-96f604348e49" providerId="AD" clId="Web-{CE7A4658-BF0E-B26E-5253-53B24FD6C28B}" dt="2024-08-06T04:33:59.607" v="11" actId="20577"/>
          <ac:spMkLst>
            <pc:docMk/>
            <pc:sldMk cId="1137774305" sldId="325"/>
            <ac:spMk id="4" creationId="{00000000-0000-0000-0000-000000000000}"/>
          </ac:spMkLst>
        </pc:spChg>
      </pc:sldChg>
    </pc:docChg>
  </pc:docChgLst>
  <pc:docChgLst>
    <pc:chgData name="Martiana F. Sega" userId="S::msega@ega.edu::b7820880-429f-4cb3-8f96-63b87552a746" providerId="AD" clId="Web-{A01B3143-1A3B-DE0A-6E64-DF2E0E105899}"/>
    <pc:docChg chg="modSld">
      <pc:chgData name="Martiana F. Sega" userId="S::msega@ega.edu::b7820880-429f-4cb3-8f96-63b87552a746" providerId="AD" clId="Web-{A01B3143-1A3B-DE0A-6E64-DF2E0E105899}" dt="2024-08-07T22:28:50.980" v="31" actId="20577"/>
      <pc:docMkLst>
        <pc:docMk/>
      </pc:docMkLst>
      <pc:sldChg chg="modSp">
        <pc:chgData name="Martiana F. Sega" userId="S::msega@ega.edu::b7820880-429f-4cb3-8f96-63b87552a746" providerId="AD" clId="Web-{A01B3143-1A3B-DE0A-6E64-DF2E0E105899}" dt="2024-08-07T22:25:12.332" v="1" actId="20577"/>
        <pc:sldMkLst>
          <pc:docMk/>
          <pc:sldMk cId="4259909618" sldId="320"/>
        </pc:sldMkLst>
        <pc:spChg chg="mod">
          <ac:chgData name="Martiana F. Sega" userId="S::msega@ega.edu::b7820880-429f-4cb3-8f96-63b87552a746" providerId="AD" clId="Web-{A01B3143-1A3B-DE0A-6E64-DF2E0E105899}" dt="2024-08-07T22:25:12.332" v="1" actId="20577"/>
          <ac:spMkLst>
            <pc:docMk/>
            <pc:sldMk cId="4259909618" sldId="320"/>
            <ac:spMk id="4" creationId="{00000000-0000-0000-0000-000000000000}"/>
          </ac:spMkLst>
        </pc:spChg>
      </pc:sldChg>
      <pc:sldChg chg="modSp">
        <pc:chgData name="Martiana F. Sega" userId="S::msega@ega.edu::b7820880-429f-4cb3-8f96-63b87552a746" providerId="AD" clId="Web-{A01B3143-1A3B-DE0A-6E64-DF2E0E105899}" dt="2024-08-07T22:27:02.227" v="17" actId="20577"/>
        <pc:sldMkLst>
          <pc:docMk/>
          <pc:sldMk cId="2459153383" sldId="324"/>
        </pc:sldMkLst>
        <pc:spChg chg="mod">
          <ac:chgData name="Martiana F. Sega" userId="S::msega@ega.edu::b7820880-429f-4cb3-8f96-63b87552a746" providerId="AD" clId="Web-{A01B3143-1A3B-DE0A-6E64-DF2E0E105899}" dt="2024-08-07T22:27:02.227" v="17" actId="20577"/>
          <ac:spMkLst>
            <pc:docMk/>
            <pc:sldMk cId="2459153383" sldId="324"/>
            <ac:spMk id="4" creationId="{00000000-0000-0000-0000-000000000000}"/>
          </ac:spMkLst>
        </pc:spChg>
      </pc:sldChg>
      <pc:sldChg chg="modSp">
        <pc:chgData name="Martiana F. Sega" userId="S::msega@ega.edu::b7820880-429f-4cb3-8f96-63b87552a746" providerId="AD" clId="Web-{A01B3143-1A3B-DE0A-6E64-DF2E0E105899}" dt="2024-08-07T22:27:38.853" v="23" actId="20577"/>
        <pc:sldMkLst>
          <pc:docMk/>
          <pc:sldMk cId="1137774305" sldId="325"/>
        </pc:sldMkLst>
        <pc:spChg chg="mod">
          <ac:chgData name="Martiana F. Sega" userId="S::msega@ega.edu::b7820880-429f-4cb3-8f96-63b87552a746" providerId="AD" clId="Web-{A01B3143-1A3B-DE0A-6E64-DF2E0E105899}" dt="2024-08-07T22:27:38.853" v="23" actId="20577"/>
          <ac:spMkLst>
            <pc:docMk/>
            <pc:sldMk cId="1137774305" sldId="325"/>
            <ac:spMk id="4" creationId="{00000000-0000-0000-0000-000000000000}"/>
          </ac:spMkLst>
        </pc:spChg>
      </pc:sldChg>
      <pc:sldChg chg="modSp">
        <pc:chgData name="Martiana F. Sega" userId="S::msega@ega.edu::b7820880-429f-4cb3-8f96-63b87552a746" providerId="AD" clId="Web-{A01B3143-1A3B-DE0A-6E64-DF2E0E105899}" dt="2024-08-07T22:28:50.980" v="31" actId="20577"/>
        <pc:sldMkLst>
          <pc:docMk/>
          <pc:sldMk cId="2847596322" sldId="327"/>
        </pc:sldMkLst>
        <pc:spChg chg="mod">
          <ac:chgData name="Martiana F. Sega" userId="S::msega@ega.edu::b7820880-429f-4cb3-8f96-63b87552a746" providerId="AD" clId="Web-{A01B3143-1A3B-DE0A-6E64-DF2E0E105899}" dt="2024-08-07T22:28:50.980" v="31" actId="20577"/>
          <ac:spMkLst>
            <pc:docMk/>
            <pc:sldMk cId="2847596322" sldId="327"/>
            <ac:spMk id="4" creationId="{00000000-0000-0000-0000-000000000000}"/>
          </ac:spMkLst>
        </pc:spChg>
      </pc:sldChg>
      <pc:sldChg chg="modSp">
        <pc:chgData name="Martiana F. Sega" userId="S::msega@ega.edu::b7820880-429f-4cb3-8f96-63b87552a746" providerId="AD" clId="Web-{A01B3143-1A3B-DE0A-6E64-DF2E0E105899}" dt="2024-08-07T22:26:37.867" v="16" actId="20577"/>
        <pc:sldMkLst>
          <pc:docMk/>
          <pc:sldMk cId="3910810802" sldId="329"/>
        </pc:sldMkLst>
        <pc:spChg chg="mod">
          <ac:chgData name="Martiana F. Sega" userId="S::msega@ega.edu::b7820880-429f-4cb3-8f96-63b87552a746" providerId="AD" clId="Web-{A01B3143-1A3B-DE0A-6E64-DF2E0E105899}" dt="2024-08-07T22:26:37.867" v="16" actId="20577"/>
          <ac:spMkLst>
            <pc:docMk/>
            <pc:sldMk cId="3910810802" sldId="329"/>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C609E59C-A477-400C-8272-E7EE6CA0489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4622"/>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5 PHOTOSYNTHESIS</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4907743A-5C38-41BB-B930-ED0CC846DD37}"/>
              </a:ext>
            </a:extLst>
          </p:cNvPr>
          <p:cNvSpPr>
            <a:spLocks noGrp="1"/>
          </p:cNvSpPr>
          <p:nvPr>
            <p:ph type="title" idx="4294967295"/>
          </p:nvPr>
        </p:nvSpPr>
        <p:spPr>
          <a:xfrm>
            <a:off x="0" y="775252"/>
            <a:ext cx="9144000" cy="649675"/>
          </a:xfrm>
        </p:spPr>
        <p:txBody>
          <a:bodyPr>
            <a:normAutofit/>
          </a:bodyPr>
          <a:lstStyle/>
          <a:p>
            <a:pPr algn="ctr"/>
            <a:r>
              <a:rPr lang="en-US" sz="3600" dirty="0"/>
              <a:t>Concepts of</a:t>
            </a:r>
            <a:r>
              <a:rPr lang="en-US" sz="3600" baseline="0" dirty="0"/>
              <a:t> Biology</a:t>
            </a:r>
            <a:endParaRPr lang="en-US" sz="3600" dirty="0"/>
          </a:p>
        </p:txBody>
      </p:sp>
      <p:pic>
        <p:nvPicPr>
          <p:cNvPr id="8" name="Picture 7">
            <a:extLst>
              <a:ext uri="{FF2B5EF4-FFF2-40B4-BE49-F238E27FC236}">
                <a16:creationId xmlns:a16="http://schemas.microsoft.com/office/drawing/2014/main" id="{F0084E75-CC21-2E40-BCF8-6B9957EA65C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9"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F2D5F793-C42F-43FA-A382-D63CC3C27BE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Photosynthesis uses solar energy, carbon dioxide, and water to release oxygen and to </a:t>
            </a:r>
            <a:r>
              <a:rPr lang="hu-HU" sz="1600" dirty="0">
                <a:solidFill>
                  <a:schemeClr val="tx1"/>
                </a:solidFill>
              </a:rPr>
              <a:t>produce energy-storing sugar molecules.</a:t>
            </a:r>
            <a:endParaRPr lang="en-US" sz="1600" b="0" dirty="0">
              <a:solidFill>
                <a:schemeClr val="tx1"/>
              </a:solidFill>
            </a:endParaRPr>
          </a:p>
        </p:txBody>
      </p:sp>
      <p:pic>
        <p:nvPicPr>
          <p:cNvPr id="2" name="Figure" descr="This photo shows a tree. Arrows indicate that the tree uses carbon dioxide, water, and sunlight to make sugars and release oxyge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585120" y="1219731"/>
            <a:ext cx="3776410" cy="5032900"/>
          </a:xfrm>
        </p:spPr>
      </p:pic>
      <p:sp>
        <p:nvSpPr>
          <p:cNvPr id="5" name="Figure Number"/>
          <p:cNvSpPr>
            <a:spLocks noGrp="1"/>
          </p:cNvSpPr>
          <p:nvPr>
            <p:ph type="title"/>
          </p:nvPr>
        </p:nvSpPr>
        <p:spPr/>
        <p:txBody>
          <a:bodyPr>
            <a:normAutofit/>
          </a:bodyPr>
          <a:lstStyle/>
          <a:p>
            <a:r>
              <a:rPr lang="en-US" sz="2400" dirty="0">
                <a:solidFill>
                  <a:srgbClr val="6CB255"/>
                </a:solidFill>
              </a:rPr>
              <a:t>Figure 5.5 - photosynthesis</a:t>
            </a:r>
          </a:p>
        </p:txBody>
      </p:sp>
      <p:pic>
        <p:nvPicPr>
          <p:cNvPr id="8" name="Picture 7">
            <a:extLst>
              <a:ext uri="{FF2B5EF4-FFF2-40B4-BE49-F238E27FC236}">
                <a16:creationId xmlns:a16="http://schemas.microsoft.com/office/drawing/2014/main" id="{395B5D96-FA53-5A4E-AA74-C81D0C0C48C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46663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6A4A33D9-4AFD-40AB-BFD9-571A911B08E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process of photosynthesis can be represented by an equation, wherein carbon dioxide and water produce sugar and oxygen using energy from sunlight.</a:t>
            </a:r>
          </a:p>
        </p:txBody>
      </p:sp>
      <p:pic>
        <p:nvPicPr>
          <p:cNvPr id="4" name="Figure" descr="The photosynthesis equation is shown. According to this equation, six carbon dioxide molecules and six water molecules produce one sugar molecule and one oxygen molecule. The sugar molecule is made of 6 carbons, 12 hydrogens, and 6 oxygens. Sunlight is used as an energy sourc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3814" b="-33814"/>
          <a:stretch>
            <a:fillRect/>
          </a:stretch>
        </p:blipFill>
        <p:spPr/>
      </p:pic>
      <p:sp>
        <p:nvSpPr>
          <p:cNvPr id="5" name="Figure Number"/>
          <p:cNvSpPr>
            <a:spLocks noGrp="1"/>
          </p:cNvSpPr>
          <p:nvPr>
            <p:ph type="title"/>
          </p:nvPr>
        </p:nvSpPr>
        <p:spPr>
          <a:xfrm>
            <a:off x="318656" y="352160"/>
            <a:ext cx="8062912" cy="659535"/>
          </a:xfrm>
        </p:spPr>
        <p:txBody>
          <a:bodyPr/>
          <a:lstStyle/>
          <a:p>
            <a:r>
              <a:rPr lang="en-US" dirty="0"/>
              <a:t>Figure 5.6 – photosynthesis equation</a:t>
            </a:r>
          </a:p>
        </p:txBody>
      </p:sp>
      <p:pic>
        <p:nvPicPr>
          <p:cNvPr id="8" name="Picture 7">
            <a:extLst>
              <a:ext uri="{FF2B5EF4-FFF2-40B4-BE49-F238E27FC236}">
                <a16:creationId xmlns:a16="http://schemas.microsoft.com/office/drawing/2014/main" id="{E840E0EA-A673-7B4A-B90C-2B7B382439C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46870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380"/>
            <a:ext cx="8062912" cy="659535"/>
          </a:xfrm>
        </p:spPr>
        <p:txBody>
          <a:bodyPr>
            <a:normAutofit fontScale="90000"/>
          </a:bodyPr>
          <a:lstStyle/>
          <a:p>
            <a:r>
              <a:rPr lang="en-US" dirty="0"/>
              <a:t>Photosynthesis – where does it take place?</a:t>
            </a:r>
          </a:p>
        </p:txBody>
      </p:sp>
      <p:sp>
        <p:nvSpPr>
          <p:cNvPr id="4" name="Text Placeholder 3"/>
          <p:cNvSpPr>
            <a:spLocks noGrp="1"/>
          </p:cNvSpPr>
          <p:nvPr>
            <p:ph type="body" sz="quarter" idx="14"/>
          </p:nvPr>
        </p:nvSpPr>
        <p:spPr>
          <a:xfrm>
            <a:off x="457200" y="1348509"/>
            <a:ext cx="8062912" cy="4661855"/>
          </a:xfrm>
        </p:spPr>
        <p:txBody>
          <a:bodyPr vert="horz" lIns="91440" tIns="45720" rIns="91440" bIns="45720" rtlCol="0" anchor="t">
            <a:normAutofit/>
          </a:bodyPr>
          <a:lstStyle/>
          <a:p>
            <a:pPr marL="342900" indent="-342900">
              <a:buFont typeface="Arial" panose="020B0604020202020204" pitchFamily="34" charset="0"/>
              <a:buChar char="•"/>
            </a:pPr>
            <a:r>
              <a:rPr lang="en-US" dirty="0"/>
              <a:t>Photosynthesis takes place in:</a:t>
            </a:r>
          </a:p>
          <a:p>
            <a:pPr marL="1074420" lvl="1" indent="-342900">
              <a:buFont typeface="Arial" panose="020B0604020202020204" pitchFamily="34" charset="0"/>
              <a:buChar char="•"/>
            </a:pPr>
            <a:r>
              <a:rPr lang="en-US" dirty="0"/>
              <a:t>Thylakoid membrane &amp; lumen (space) – light-dependent phase </a:t>
            </a:r>
          </a:p>
          <a:p>
            <a:pPr marL="1074420" lvl="1" indent="-342900">
              <a:buFont typeface="Arial" panose="020B0604020202020204" pitchFamily="34" charset="0"/>
              <a:buChar char="•"/>
            </a:pPr>
            <a:r>
              <a:rPr lang="en-US" dirty="0"/>
              <a:t>Stroma – Calvin cycle phase</a:t>
            </a:r>
          </a:p>
          <a:p>
            <a:pPr marL="342900" indent="-342900">
              <a:buFont typeface="Arial" panose="020B0604020202020204" pitchFamily="34" charset="0"/>
              <a:buChar char="•"/>
            </a:pPr>
            <a:r>
              <a:rPr lang="en-US" dirty="0"/>
              <a:t>Main structures needed for the photosynthesis are pigments called chlorophylls. </a:t>
            </a:r>
          </a:p>
          <a:p>
            <a:pPr marL="342900" indent="-342900">
              <a:buFont typeface="Arial" panose="020B0604020202020204" pitchFamily="34" charset="0"/>
              <a:buChar char="•"/>
            </a:pPr>
            <a:r>
              <a:rPr lang="en-US" dirty="0"/>
              <a:t>Chlorophylls are present in the membrane of the thylakoids.</a:t>
            </a:r>
          </a:p>
          <a:p>
            <a:pPr marL="342900" indent="-342900">
              <a:buFont typeface="Arial" panose="020B0604020202020204" pitchFamily="34" charset="0"/>
              <a:buChar char="•"/>
            </a:pPr>
            <a:r>
              <a:rPr lang="en-US" dirty="0"/>
              <a:t>Stomata – structure of the leaf that allows gas exchange (CO</a:t>
            </a:r>
            <a:r>
              <a:rPr lang="en-US" baseline="-25000" dirty="0"/>
              <a:t>2</a:t>
            </a:r>
            <a:r>
              <a:rPr lang="en-US" dirty="0"/>
              <a:t> enters, O</a:t>
            </a:r>
            <a:r>
              <a:rPr lang="en-US" baseline="-25000" dirty="0"/>
              <a:t>2</a:t>
            </a:r>
            <a:r>
              <a:rPr lang="en-US" dirty="0"/>
              <a:t> exits during photosynthesis) and water evaporation </a:t>
            </a:r>
          </a:p>
          <a:p>
            <a:pPr marL="342900" indent="-342900">
              <a:buFont typeface="Arial" panose="020B0604020202020204" pitchFamily="34" charset="0"/>
              <a:buChar char="•"/>
            </a:pPr>
            <a:r>
              <a:rPr lang="en-US" dirty="0"/>
              <a:t>(see pictures in figure 5.7, next slide)</a:t>
            </a:r>
          </a:p>
        </p:txBody>
      </p:sp>
    </p:spTree>
    <p:extLst>
      <p:ext uri="{BB962C8B-B14F-4D97-AF65-F5344CB8AC3E}">
        <p14:creationId xmlns:p14="http://schemas.microsoft.com/office/powerpoint/2010/main" val="4259909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420D3149-C3D5-48A4-AC1A-EDA99B1ED24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8" name="Figure" descr="The upper part of this illustration shows a leaf cross-section. In the cross-section, the mesophyll is sandwiched between an upper epidermis and a lower epidermis. The mesophyll has an upper part with rectangular cells aligned in a row, and a lower part with oval-shaped cells. An opening called a stomata exists in the lower epidermis. The middle part of this illustration shows a plant cell with a prominent central vacuole, a nucleus, ribosomes, mitochondria, and chloroplasts. The lower part of this illustration shows the chloroplast, which has pancake-like stacks of membranes insid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630" r="-1630"/>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Not all cells of a leaf carry out photosynthesis. Cells within the middle layer of a leaf have chloroplasts, which contain the photosynthetic apparatus. (credit “leaf”: modification of work by Cory </a:t>
            </a:r>
            <a:r>
              <a:rPr lang="en-US" sz="1600" dirty="0" err="1">
                <a:solidFill>
                  <a:schemeClr val="tx1"/>
                </a:solidFill>
              </a:rPr>
              <a:t>Zanker</a:t>
            </a:r>
            <a:r>
              <a:rPr lang="en-US" sz="1600" dirty="0">
                <a:solidFill>
                  <a:schemeClr val="tx1"/>
                </a:solidFill>
              </a:rPr>
              <a:t>)</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5.7</a:t>
            </a:r>
          </a:p>
        </p:txBody>
      </p:sp>
      <p:pic>
        <p:nvPicPr>
          <p:cNvPr id="9" name="Picture 8">
            <a:extLst>
              <a:ext uri="{FF2B5EF4-FFF2-40B4-BE49-F238E27FC236}">
                <a16:creationId xmlns:a16="http://schemas.microsoft.com/office/drawing/2014/main" id="{ECA86896-FFE4-4F4C-B674-0FAB12E713D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691958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381"/>
            <a:ext cx="8062912" cy="659535"/>
          </a:xfrm>
        </p:spPr>
        <p:txBody>
          <a:bodyPr/>
          <a:lstStyle/>
          <a:p>
            <a:r>
              <a:rPr lang="en-US" dirty="0"/>
              <a:t>Chloroplast</a:t>
            </a:r>
          </a:p>
        </p:txBody>
      </p:sp>
      <p:sp>
        <p:nvSpPr>
          <p:cNvPr id="4" name="Text Placeholder 3"/>
          <p:cNvSpPr>
            <a:spLocks noGrp="1"/>
          </p:cNvSpPr>
          <p:nvPr>
            <p:ph type="body" sz="quarter" idx="14"/>
          </p:nvPr>
        </p:nvSpPr>
        <p:spPr>
          <a:xfrm>
            <a:off x="457200" y="1228436"/>
            <a:ext cx="8062912" cy="4781928"/>
          </a:xfrm>
        </p:spPr>
        <p:txBody>
          <a:bodyPr vert="horz" lIns="91440" tIns="45720" rIns="91440" bIns="45720" rtlCol="0" anchor="t">
            <a:normAutofit/>
          </a:bodyPr>
          <a:lstStyle/>
          <a:p>
            <a:pPr marL="342900" indent="-342900">
              <a:buFont typeface="Arial" panose="020B0604020202020204" pitchFamily="34" charset="0"/>
              <a:buChar char="•"/>
            </a:pPr>
            <a:r>
              <a:rPr lang="en-US" dirty="0"/>
              <a:t>Structure:</a:t>
            </a:r>
          </a:p>
          <a:p>
            <a:pPr marL="1074420" lvl="1" indent="-342900">
              <a:buFont typeface="Arial" panose="020B0604020202020204" pitchFamily="34" charset="0"/>
              <a:buChar char="•"/>
            </a:pPr>
            <a:r>
              <a:rPr lang="en-US" dirty="0"/>
              <a:t>Two membrane: inner &amp; outer </a:t>
            </a:r>
          </a:p>
          <a:p>
            <a:pPr marL="1074420" lvl="1" indent="-342900">
              <a:buFont typeface="Arial" panose="020B0604020202020204" pitchFamily="34" charset="0"/>
              <a:buChar char="•"/>
            </a:pPr>
            <a:r>
              <a:rPr lang="en-US" dirty="0"/>
              <a:t>Intermembrane space</a:t>
            </a:r>
          </a:p>
          <a:p>
            <a:pPr marL="1074420" lvl="1" indent="-342900">
              <a:buFont typeface="Arial" panose="020B0604020202020204" pitchFamily="34" charset="0"/>
              <a:buChar char="•"/>
            </a:pPr>
            <a:r>
              <a:rPr lang="en-US" dirty="0"/>
              <a:t>Stroma </a:t>
            </a:r>
          </a:p>
          <a:p>
            <a:pPr marL="1074420" lvl="1" indent="-342900">
              <a:buFont typeface="Arial" panose="020B0604020202020204" pitchFamily="34" charset="0"/>
              <a:buChar char="•"/>
            </a:pPr>
            <a:r>
              <a:rPr lang="en-US" dirty="0"/>
              <a:t>Thylakoid vesicles </a:t>
            </a:r>
          </a:p>
          <a:p>
            <a:pPr marL="1600200" lvl="2">
              <a:buFont typeface="Arial" panose="020B0604020202020204" pitchFamily="34" charset="0"/>
              <a:buChar char="•"/>
            </a:pPr>
            <a:r>
              <a:rPr lang="en-US" dirty="0"/>
              <a:t>Arranged in groups called granum</a:t>
            </a:r>
          </a:p>
          <a:p>
            <a:pPr marL="1600200" lvl="2">
              <a:buFont typeface="Arial" panose="020B0604020202020204" pitchFamily="34" charset="0"/>
              <a:buChar char="•"/>
            </a:pPr>
            <a:r>
              <a:rPr lang="en-US" dirty="0"/>
              <a:t>Have:</a:t>
            </a:r>
          </a:p>
          <a:p>
            <a:pPr marL="2057400" lvl="3">
              <a:buFont typeface="Arial" panose="020B0604020202020204" pitchFamily="34" charset="0"/>
              <a:buChar char="•"/>
            </a:pPr>
            <a:r>
              <a:rPr lang="en-US" dirty="0"/>
              <a:t>Membrane – contains chlorophyll pigments</a:t>
            </a:r>
            <a:endParaRPr lang="en-US">
              <a:cs typeface="Arial"/>
            </a:endParaRPr>
          </a:p>
          <a:p>
            <a:pPr marL="2057400" lvl="3">
              <a:buFont typeface="Arial" panose="020B0604020202020204" pitchFamily="34" charset="0"/>
              <a:buChar char="•"/>
            </a:pPr>
            <a:r>
              <a:rPr lang="en-US" dirty="0"/>
              <a:t>Lumen/space - the inside of the vesicle </a:t>
            </a:r>
            <a:endParaRPr lang="en-US" dirty="0">
              <a:cs typeface="Arial"/>
            </a:endParaRPr>
          </a:p>
        </p:txBody>
      </p:sp>
    </p:spTree>
    <p:extLst>
      <p:ext uri="{BB962C8B-B14F-4D97-AF65-F5344CB8AC3E}">
        <p14:creationId xmlns:p14="http://schemas.microsoft.com/office/powerpoint/2010/main" val="3910810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Photosynthesis process</a:t>
            </a:r>
          </a:p>
        </p:txBody>
      </p:sp>
      <p:sp>
        <p:nvSpPr>
          <p:cNvPr id="4" name="Text Placeholder 3"/>
          <p:cNvSpPr>
            <a:spLocks noGrp="1"/>
          </p:cNvSpPr>
          <p:nvPr>
            <p:ph type="body" sz="quarter" idx="14"/>
          </p:nvPr>
        </p:nvSpPr>
        <p:spPr>
          <a:xfrm>
            <a:off x="457200" y="1311564"/>
            <a:ext cx="8062912" cy="4698800"/>
          </a:xfrm>
        </p:spPr>
        <p:txBody>
          <a:bodyPr/>
          <a:lstStyle/>
          <a:p>
            <a:pPr marL="342900" indent="-342900">
              <a:buFont typeface="Arial" panose="020B0604020202020204" pitchFamily="34" charset="0"/>
              <a:buChar char="•"/>
            </a:pPr>
            <a:r>
              <a:rPr lang="en-US" dirty="0"/>
              <a:t>Step 1: light – dependent reactions</a:t>
            </a:r>
          </a:p>
          <a:p>
            <a:pPr marL="1074420" lvl="1" indent="-342900">
              <a:buFont typeface="Arial" panose="020B0604020202020204" pitchFamily="34" charset="0"/>
              <a:buChar char="•"/>
            </a:pPr>
            <a:r>
              <a:rPr lang="en-US" dirty="0"/>
              <a:t>Solar energy is transformed into chemical energy or ATP and NADPH</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Step 2: Calvin cycle</a:t>
            </a:r>
          </a:p>
          <a:p>
            <a:pPr marL="1074420" lvl="1" indent="-342900">
              <a:buFont typeface="Arial" panose="020B0604020202020204" pitchFamily="34" charset="0"/>
              <a:buChar char="•"/>
            </a:pPr>
            <a:r>
              <a:rPr lang="en-US" dirty="0"/>
              <a:t>Chemical energy obtained in step 1 is used to make sugar from CO</a:t>
            </a:r>
            <a:r>
              <a:rPr lang="en-US" baseline="-25000" dirty="0"/>
              <a:t>2</a:t>
            </a:r>
            <a:r>
              <a:rPr lang="en-US" dirty="0"/>
              <a:t>. </a:t>
            </a:r>
          </a:p>
        </p:txBody>
      </p:sp>
    </p:spTree>
    <p:extLst>
      <p:ext uri="{BB962C8B-B14F-4D97-AF65-F5344CB8AC3E}">
        <p14:creationId xmlns:p14="http://schemas.microsoft.com/office/powerpoint/2010/main" val="2724974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5C1760EE-5A85-4DE7-8A8D-D624EF0E3BA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Autotrophs can capture light energy from the sun, converting it into chemical energy used to build food molecules. (credit: modification of work by Gerry Atwell, U.S. Fish and Wildlife Service)</a:t>
            </a:r>
            <a:endParaRPr lang="en-US" sz="1600" b="0" dirty="0">
              <a:solidFill>
                <a:srgbClr val="000000"/>
              </a:solidFill>
            </a:endParaRPr>
          </a:p>
        </p:txBody>
      </p:sp>
      <p:pic>
        <p:nvPicPr>
          <p:cNvPr id="2" name="Figure" descr="A photo shows the silhouette of a grassy plant against the sun at sunse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60165" y="1219731"/>
            <a:ext cx="4026320" cy="5032900"/>
          </a:xfrm>
        </p:spPr>
      </p:pic>
      <p:sp>
        <p:nvSpPr>
          <p:cNvPr id="5" name="Figure Number"/>
          <p:cNvSpPr>
            <a:spLocks noGrp="1"/>
          </p:cNvSpPr>
          <p:nvPr>
            <p:ph type="title"/>
          </p:nvPr>
        </p:nvSpPr>
        <p:spPr/>
        <p:txBody>
          <a:bodyPr>
            <a:normAutofit/>
          </a:bodyPr>
          <a:lstStyle/>
          <a:p>
            <a:r>
              <a:rPr lang="en-US" sz="2400" dirty="0">
                <a:solidFill>
                  <a:srgbClr val="6CB255"/>
                </a:solidFill>
              </a:rPr>
              <a:t>Figure 5.8</a:t>
            </a:r>
          </a:p>
        </p:txBody>
      </p:sp>
      <p:pic>
        <p:nvPicPr>
          <p:cNvPr id="8" name="Picture 7">
            <a:extLst>
              <a:ext uri="{FF2B5EF4-FFF2-40B4-BE49-F238E27FC236}">
                <a16:creationId xmlns:a16="http://schemas.microsoft.com/office/drawing/2014/main" id="{54D4376F-F2A9-EB41-87A1-F8011FB9D98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5.2. light – dependent reactions</a:t>
            </a:r>
          </a:p>
        </p:txBody>
      </p:sp>
      <p:sp>
        <p:nvSpPr>
          <p:cNvPr id="4" name="Text Placeholder 3"/>
          <p:cNvSpPr>
            <a:spLocks noGrp="1"/>
          </p:cNvSpPr>
          <p:nvPr>
            <p:ph type="body" sz="quarter" idx="14"/>
          </p:nvPr>
        </p:nvSpPr>
        <p:spPr>
          <a:xfrm>
            <a:off x="457200" y="1025236"/>
            <a:ext cx="8062912" cy="4985128"/>
          </a:xfrm>
        </p:spPr>
        <p:txBody>
          <a:bodyPr/>
          <a:lstStyle/>
          <a:p>
            <a:r>
              <a:rPr lang="en-US" dirty="0"/>
              <a:t>Learning outcomes:</a:t>
            </a:r>
          </a:p>
          <a:p>
            <a:pPr marL="342900" lvl="0" indent="-342900">
              <a:buFont typeface="Arial" panose="020B0604020202020204" pitchFamily="34" charset="0"/>
              <a:buChar char="•"/>
            </a:pPr>
            <a:r>
              <a:rPr lang="en-US" dirty="0"/>
              <a:t>Explain how plants absorb energy from sunlight</a:t>
            </a:r>
          </a:p>
          <a:p>
            <a:pPr marL="342900" lvl="0" indent="-342900">
              <a:buFont typeface="Arial" panose="020B0604020202020204" pitchFamily="34" charset="0"/>
              <a:buChar char="•"/>
            </a:pPr>
            <a:r>
              <a:rPr lang="en-US" dirty="0"/>
              <a:t>Describe how the wavelength of light affects its energy and color</a:t>
            </a:r>
          </a:p>
          <a:p>
            <a:pPr marL="342900" indent="-342900">
              <a:buFont typeface="Arial" panose="020B0604020202020204" pitchFamily="34" charset="0"/>
              <a:buChar char="•"/>
            </a:pPr>
            <a:r>
              <a:rPr lang="en-US" dirty="0"/>
              <a:t>Describe how and where photosynthesis takes place within a plant</a:t>
            </a:r>
          </a:p>
        </p:txBody>
      </p:sp>
    </p:spTree>
    <p:extLst>
      <p:ext uri="{BB962C8B-B14F-4D97-AF65-F5344CB8AC3E}">
        <p14:creationId xmlns:p14="http://schemas.microsoft.com/office/powerpoint/2010/main" val="499143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 light-dependent reactions</a:t>
            </a:r>
          </a:p>
        </p:txBody>
      </p:sp>
      <p:sp>
        <p:nvSpPr>
          <p:cNvPr id="4" name="Text Placeholder 3"/>
          <p:cNvSpPr>
            <a:spLocks noGrp="1"/>
          </p:cNvSpPr>
          <p:nvPr>
            <p:ph type="body" sz="quarter" idx="14"/>
          </p:nvPr>
        </p:nvSpPr>
        <p:spPr>
          <a:xfrm>
            <a:off x="457200" y="1265382"/>
            <a:ext cx="8215745" cy="4744982"/>
          </a:xfrm>
        </p:spPr>
        <p:txBody>
          <a:bodyPr>
            <a:normAutofit/>
          </a:bodyPr>
          <a:lstStyle/>
          <a:p>
            <a:pPr marL="342900" indent="-342900">
              <a:buFont typeface="Arial" panose="020B0604020202020204" pitchFamily="34" charset="0"/>
              <a:buChar char="•"/>
            </a:pPr>
            <a:r>
              <a:rPr lang="en-US" dirty="0"/>
              <a:t>Step 1: solar energy is transformed into chemical energy (ATP, NADPH)</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SOLAR energy:</a:t>
            </a:r>
          </a:p>
          <a:p>
            <a:pPr marL="342900" indent="-342900">
              <a:buFont typeface="Arial" panose="020B0604020202020204" pitchFamily="34" charset="0"/>
              <a:buChar char="•"/>
            </a:pPr>
            <a:r>
              <a:rPr lang="en-US" dirty="0"/>
              <a:t>The Visible light is one type of solar energy that we can see and is being used in photosynthesis. </a:t>
            </a:r>
          </a:p>
          <a:p>
            <a:pPr marL="342900" indent="-342900">
              <a:buFont typeface="Arial" panose="020B0604020202020204" pitchFamily="34" charset="0"/>
              <a:buChar char="•"/>
            </a:pPr>
            <a:r>
              <a:rPr lang="en-US" dirty="0"/>
              <a:t>(See fig 5.10)</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Light is made of waves, each with a specific energy:</a:t>
            </a:r>
          </a:p>
          <a:p>
            <a:pPr marL="1074420" lvl="1" indent="-342900">
              <a:buFont typeface="Arial" panose="020B0604020202020204" pitchFamily="34" charset="0"/>
              <a:buChar char="•"/>
            </a:pPr>
            <a:r>
              <a:rPr lang="en-US" dirty="0"/>
              <a:t>Lower wavelengths (violet) have more energy than higher wavelengths (red). </a:t>
            </a:r>
          </a:p>
          <a:p>
            <a:endParaRPr lang="en-US" dirty="0"/>
          </a:p>
        </p:txBody>
      </p:sp>
    </p:spTree>
    <p:extLst>
      <p:ext uri="{BB962C8B-B14F-4D97-AF65-F5344CB8AC3E}">
        <p14:creationId xmlns:p14="http://schemas.microsoft.com/office/powerpoint/2010/main" val="2658315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3EBC368E-939F-47AA-8CD5-6BDA6FF0997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sun emits energy in the form of electromagnetic radiation. This radiation exists in different wavelengths, each of which has its own characteristic energy. Visible light is one type of energy emitted from the sun.</a:t>
            </a:r>
          </a:p>
        </p:txBody>
      </p:sp>
      <p:pic>
        <p:nvPicPr>
          <p:cNvPr id="4" name="Figure" descr="This illustration lists the types of electromagnetic radiation in order of decreasing wavelength. These are gamma rays, X-rays, ultraviolet, visible, infrared, and radio"/>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890" r="-5890"/>
          <a:stretch>
            <a:fillRect/>
          </a:stretch>
        </p:blipFill>
        <p:spPr/>
      </p:pic>
      <p:sp>
        <p:nvSpPr>
          <p:cNvPr id="5" name="Figure Number"/>
          <p:cNvSpPr>
            <a:spLocks noGrp="1"/>
          </p:cNvSpPr>
          <p:nvPr>
            <p:ph type="title"/>
          </p:nvPr>
        </p:nvSpPr>
        <p:spPr/>
        <p:txBody>
          <a:bodyPr/>
          <a:lstStyle/>
          <a:p>
            <a:r>
              <a:rPr lang="en-US" dirty="0"/>
              <a:t>Figure 5.10 – solar energy</a:t>
            </a:r>
          </a:p>
        </p:txBody>
      </p:sp>
      <p:pic>
        <p:nvPicPr>
          <p:cNvPr id="8" name="Picture 7">
            <a:extLst>
              <a:ext uri="{FF2B5EF4-FFF2-40B4-BE49-F238E27FC236}">
                <a16:creationId xmlns:a16="http://schemas.microsoft.com/office/drawing/2014/main" id="{9905A1EB-65F7-204F-9C95-48C1B84FC6C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918358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5.1. overview of photosynthesis</a:t>
            </a:r>
          </a:p>
        </p:txBody>
      </p:sp>
      <p:sp>
        <p:nvSpPr>
          <p:cNvPr id="4" name="Text Placeholder 3"/>
          <p:cNvSpPr>
            <a:spLocks noGrp="1"/>
          </p:cNvSpPr>
          <p:nvPr>
            <p:ph type="body" sz="quarter" idx="14"/>
          </p:nvPr>
        </p:nvSpPr>
        <p:spPr>
          <a:xfrm>
            <a:off x="457200" y="1246909"/>
            <a:ext cx="8062912" cy="4763455"/>
          </a:xfrm>
        </p:spPr>
        <p:txBody>
          <a:bodyPr/>
          <a:lstStyle/>
          <a:p>
            <a:r>
              <a:rPr lang="en-US" dirty="0"/>
              <a:t>Learning outcomes:</a:t>
            </a:r>
          </a:p>
          <a:p>
            <a:pPr marL="342900" lvl="0" indent="-342900">
              <a:buFont typeface="Arial" panose="020B0604020202020204" pitchFamily="34" charset="0"/>
              <a:buChar char="•"/>
            </a:pPr>
            <a:r>
              <a:rPr lang="en-US" dirty="0"/>
              <a:t>Summarize the process of photosynthesis</a:t>
            </a:r>
          </a:p>
          <a:p>
            <a:pPr marL="342900" lvl="0" indent="-342900">
              <a:buFont typeface="Arial" panose="020B0604020202020204" pitchFamily="34" charset="0"/>
              <a:buChar char="•"/>
            </a:pPr>
            <a:r>
              <a:rPr lang="en-US" dirty="0"/>
              <a:t>Explain the relevance of photosynthesis to other living things</a:t>
            </a:r>
          </a:p>
          <a:p>
            <a:pPr marL="342900" lvl="0" indent="-342900">
              <a:buFont typeface="Arial" panose="020B0604020202020204" pitchFamily="34" charset="0"/>
              <a:buChar char="•"/>
            </a:pPr>
            <a:r>
              <a:rPr lang="en-US" dirty="0"/>
              <a:t>Identify the reactants and products of photosynthesis</a:t>
            </a:r>
          </a:p>
          <a:p>
            <a:pPr marL="342900" lvl="0" indent="-342900">
              <a:buFont typeface="Arial" panose="020B0604020202020204" pitchFamily="34" charset="0"/>
              <a:buChar char="•"/>
            </a:pPr>
            <a:r>
              <a:rPr lang="en-US" dirty="0"/>
              <a:t>Describe the main structures involved in photosynthesis</a:t>
            </a:r>
          </a:p>
          <a:p>
            <a:endParaRPr lang="en-US" dirty="0"/>
          </a:p>
        </p:txBody>
      </p:sp>
    </p:spTree>
    <p:extLst>
      <p:ext uri="{BB962C8B-B14F-4D97-AF65-F5344CB8AC3E}">
        <p14:creationId xmlns:p14="http://schemas.microsoft.com/office/powerpoint/2010/main" val="886754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energy &amp; chlorophyll pigments</a:t>
            </a:r>
          </a:p>
        </p:txBody>
      </p:sp>
      <p:sp>
        <p:nvSpPr>
          <p:cNvPr id="4" name="Text Placeholder 3"/>
          <p:cNvSpPr>
            <a:spLocks noGrp="1"/>
          </p:cNvSpPr>
          <p:nvPr>
            <p:ph type="body" sz="quarter" idx="14"/>
          </p:nvPr>
        </p:nvSpPr>
        <p:spPr>
          <a:xfrm>
            <a:off x="457200" y="1283855"/>
            <a:ext cx="8062912" cy="4726509"/>
          </a:xfrm>
        </p:spPr>
        <p:txBody>
          <a:bodyPr/>
          <a:lstStyle/>
          <a:p>
            <a:pPr marL="342900" indent="-342900">
              <a:buFont typeface="Arial" panose="020B0604020202020204" pitchFamily="34" charset="0"/>
              <a:buChar char="•"/>
            </a:pPr>
            <a:r>
              <a:rPr lang="en-US" dirty="0"/>
              <a:t>Solar energy is first absorbed by the pigments called chlorophylls.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Chlorophyll </a:t>
            </a:r>
            <a:r>
              <a:rPr lang="en-US" u="sng" dirty="0"/>
              <a:t>a</a:t>
            </a:r>
            <a:r>
              <a:rPr lang="en-US" dirty="0"/>
              <a:t> – absorbs blue and red light</a:t>
            </a:r>
          </a:p>
          <a:p>
            <a:pPr marL="342900" indent="-342900">
              <a:buFont typeface="Arial" panose="020B0604020202020204" pitchFamily="34" charset="0"/>
              <a:buChar char="•"/>
            </a:pPr>
            <a:r>
              <a:rPr lang="en-US" dirty="0"/>
              <a:t>Chlorophyll </a:t>
            </a:r>
            <a:r>
              <a:rPr lang="en-US" u="sng" dirty="0"/>
              <a:t>b</a:t>
            </a:r>
            <a:r>
              <a:rPr lang="en-US" dirty="0"/>
              <a:t> – absorbs blue and orange light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Pigments do not absorb green light (!), they reflect it back and this is how they get the green color. </a:t>
            </a:r>
          </a:p>
        </p:txBody>
      </p:sp>
    </p:spTree>
    <p:extLst>
      <p:ext uri="{BB962C8B-B14F-4D97-AF65-F5344CB8AC3E}">
        <p14:creationId xmlns:p14="http://schemas.microsoft.com/office/powerpoint/2010/main" val="106228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3A70A852-6827-4CD4-AAF0-43A83A83EDA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Plants that commonly grow in the shade benefit from having a variety of light-absorbing pigments. Each pigment can absorb different wavelengths of light, which allows the plant to absorb any light that passes through the taller trees. (credit: Jason Hollinger)</a:t>
            </a:r>
          </a:p>
        </p:txBody>
      </p:sp>
      <p:pic>
        <p:nvPicPr>
          <p:cNvPr id="3" name="Figure" descr="This photo shows undergrowth in a fores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59" r="-26859"/>
          <a:stretch>
            <a:fillRect/>
          </a:stretch>
        </p:blipFill>
        <p:spPr/>
      </p:pic>
      <p:sp>
        <p:nvSpPr>
          <p:cNvPr id="5" name="Figure Number"/>
          <p:cNvSpPr>
            <a:spLocks noGrp="1"/>
          </p:cNvSpPr>
          <p:nvPr>
            <p:ph type="title"/>
          </p:nvPr>
        </p:nvSpPr>
        <p:spPr/>
        <p:txBody>
          <a:bodyPr/>
          <a:lstStyle/>
          <a:p>
            <a:r>
              <a:rPr lang="en-US" dirty="0"/>
              <a:t>Figure 5.11</a:t>
            </a:r>
          </a:p>
        </p:txBody>
      </p:sp>
      <p:pic>
        <p:nvPicPr>
          <p:cNvPr id="8" name="Picture 7">
            <a:extLst>
              <a:ext uri="{FF2B5EF4-FFF2-40B4-BE49-F238E27FC236}">
                <a16:creationId xmlns:a16="http://schemas.microsoft.com/office/drawing/2014/main" id="{E55435A0-4340-5247-8823-65F19A64FB4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519685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photosystem</a:t>
            </a:r>
          </a:p>
        </p:txBody>
      </p:sp>
      <p:sp>
        <p:nvSpPr>
          <p:cNvPr id="4" name="Text Placeholder 3"/>
          <p:cNvSpPr>
            <a:spLocks noGrp="1"/>
          </p:cNvSpPr>
          <p:nvPr>
            <p:ph type="body" sz="quarter" idx="14"/>
          </p:nvPr>
        </p:nvSpPr>
        <p:spPr>
          <a:xfrm>
            <a:off x="457200" y="1440873"/>
            <a:ext cx="8062912" cy="4978400"/>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US" dirty="0"/>
              <a:t>The pigments are organized into groups called Photosystems. </a:t>
            </a:r>
          </a:p>
          <a:p>
            <a:pPr marL="1074420" lvl="1" indent="-342900">
              <a:buFont typeface="Arial" panose="020B0604020202020204" pitchFamily="34" charset="0"/>
              <a:buChar char="•"/>
            </a:pPr>
            <a:r>
              <a:rPr lang="en-US" dirty="0"/>
              <a:t>There are two systems: PSII and PSI. </a:t>
            </a:r>
          </a:p>
          <a:p>
            <a:pPr marL="342900" indent="-342900">
              <a:buFont typeface="Arial" panose="020B0604020202020204" pitchFamily="34" charset="0"/>
              <a:buChar char="•"/>
            </a:pPr>
            <a:r>
              <a:rPr lang="en-US" dirty="0"/>
              <a:t>Solar energy is absorbed by the systems’ pigments and that makes  electrons “jump” out of the pigment’s atom.</a:t>
            </a:r>
          </a:p>
          <a:p>
            <a:pPr marL="1074420" lvl="1" indent="-342900">
              <a:buFont typeface="Arial" panose="020B0604020202020204" pitchFamily="34" charset="0"/>
              <a:buChar char="•"/>
            </a:pPr>
            <a:r>
              <a:rPr lang="en-US" dirty="0"/>
              <a:t>The electron is full of energy from the SUN.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Photosynthesis starts with PSII:</a:t>
            </a:r>
          </a:p>
          <a:p>
            <a:pPr marL="1074420" lvl="1" indent="-342900">
              <a:buFont typeface="Arial" panose="020B0604020202020204" pitchFamily="34" charset="0"/>
              <a:buChar char="•"/>
            </a:pPr>
            <a:r>
              <a:rPr lang="en-US" dirty="0"/>
              <a:t>The “lost” electron have to be replaced in the pigment’s atom by another electron. Water is here to help and donate its own electron to the pigment; as a result H</a:t>
            </a:r>
            <a:r>
              <a:rPr lang="en-US" baseline="-25000" dirty="0"/>
              <a:t>2</a:t>
            </a:r>
            <a:r>
              <a:rPr lang="en-US" dirty="0"/>
              <a:t>O molecule is split into electrons, protons (H+) and O</a:t>
            </a:r>
            <a:r>
              <a:rPr lang="en-US" baseline="-25000" dirty="0"/>
              <a:t>2</a:t>
            </a:r>
            <a:r>
              <a:rPr lang="en-US" dirty="0"/>
              <a:t>; O</a:t>
            </a:r>
            <a:r>
              <a:rPr lang="en-US" baseline="-25000" dirty="0"/>
              <a:t>2</a:t>
            </a:r>
            <a:r>
              <a:rPr lang="en-US" dirty="0"/>
              <a:t> is a waste that will be released into the atmosphere.</a:t>
            </a:r>
          </a:p>
          <a:p>
            <a:pPr marL="1074420" lvl="1" indent="-342900">
              <a:buFont typeface="Arial" panose="020B0604020202020204" pitchFamily="34" charset="0"/>
              <a:buChar char="•"/>
            </a:pPr>
            <a:r>
              <a:rPr lang="en-US" dirty="0"/>
              <a:t>Pigments will recover their electrons and can restart the process.</a:t>
            </a:r>
          </a:p>
          <a:p>
            <a:endParaRPr lang="en-US" dirty="0"/>
          </a:p>
          <a:p>
            <a:endParaRPr lang="en-US" dirty="0"/>
          </a:p>
        </p:txBody>
      </p:sp>
    </p:spTree>
    <p:extLst>
      <p:ext uri="{BB962C8B-B14F-4D97-AF65-F5344CB8AC3E}">
        <p14:creationId xmlns:p14="http://schemas.microsoft.com/office/powerpoint/2010/main" val="2459153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906ACB4F-97EE-4FBE-80D6-9112E82CE90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a:bodyPr>
          <a:lstStyle/>
          <a:p>
            <a:r>
              <a:rPr lang="en-US" sz="1420" dirty="0"/>
              <a:t>Light energy is absorbed by a chlorophyll molecule and is passed along a pathway to other chlorophyll molecules. The energy culminates in a molecule of chlorophyll found in the reaction center. The energy “excites” one of its electrons enough to leave the molecule and be transferred to a nearby primary electron acceptor. A molecule of water splits to release an electron, which is needed to replace the one donated. Oxygen and hydrogen ions are also formed from the splitting of </a:t>
            </a:r>
            <a:r>
              <a:rPr lang="nl-NL" sz="1420" dirty="0"/>
              <a:t>water.</a:t>
            </a:r>
            <a:endParaRPr lang="en-US" sz="1420" dirty="0"/>
          </a:p>
        </p:txBody>
      </p:sp>
      <p:pic>
        <p:nvPicPr>
          <p:cNvPr id="4" name="Figure" descr="This illustration shows photosystem II, which has a light-harvesting complex surrounding the reaction center. Chlorophyll molecules&amp;nbsp;are found in the light-harvesting complex. In the reaction center, an excited electron is passed to the primary electron acceptor. A molecule of water is split, releasing one oxygen, two protons, and an electron. The electron replaces the one donated to the primary electron accept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7329" r="-47329"/>
          <a:stretch>
            <a:fillRect/>
          </a:stretch>
        </p:blipFill>
        <p:spPr/>
      </p:pic>
      <p:sp>
        <p:nvSpPr>
          <p:cNvPr id="5" name="Figure Number"/>
          <p:cNvSpPr>
            <a:spLocks noGrp="1"/>
          </p:cNvSpPr>
          <p:nvPr>
            <p:ph type="title"/>
          </p:nvPr>
        </p:nvSpPr>
        <p:spPr/>
        <p:txBody>
          <a:bodyPr/>
          <a:lstStyle/>
          <a:p>
            <a:r>
              <a:rPr lang="en-US" dirty="0"/>
              <a:t>Figure 5.12 -  a photosystem</a:t>
            </a:r>
          </a:p>
        </p:txBody>
      </p:sp>
      <p:pic>
        <p:nvPicPr>
          <p:cNvPr id="8" name="Picture 7">
            <a:extLst>
              <a:ext uri="{FF2B5EF4-FFF2-40B4-BE49-F238E27FC236}">
                <a16:creationId xmlns:a16="http://schemas.microsoft.com/office/drawing/2014/main" id="{F55AD86E-6484-6A45-A777-93089CB02F0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940673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PSII &amp; ATP </a:t>
            </a:r>
          </a:p>
        </p:txBody>
      </p:sp>
      <p:sp>
        <p:nvSpPr>
          <p:cNvPr id="4" name="Text Placeholder 3"/>
          <p:cNvSpPr>
            <a:spLocks noGrp="1"/>
          </p:cNvSpPr>
          <p:nvPr>
            <p:ph type="body" sz="quarter" idx="14"/>
          </p:nvPr>
        </p:nvSpPr>
        <p:spPr>
          <a:xfrm>
            <a:off x="457200" y="1366982"/>
            <a:ext cx="8062912" cy="4643382"/>
          </a:xfrm>
        </p:spPr>
        <p:txBody>
          <a:bodyPr vert="horz" lIns="91440" tIns="45720" rIns="91440" bIns="45720" rtlCol="0" anchor="t">
            <a:normAutofit/>
          </a:bodyPr>
          <a:lstStyle/>
          <a:p>
            <a:pPr marL="342900" indent="-342900">
              <a:buFont typeface="Arial" panose="020B0604020202020204" pitchFamily="34" charset="0"/>
              <a:buChar char="•"/>
            </a:pPr>
            <a:r>
              <a:rPr lang="en-US" dirty="0"/>
              <a:t>The electron moves through a chain of proteins called </a:t>
            </a:r>
            <a:r>
              <a:rPr lang="en-US" u="sng" dirty="0"/>
              <a:t>electron transport chain (ETC)</a:t>
            </a:r>
            <a:r>
              <a:rPr lang="en-US" dirty="0"/>
              <a:t>.  </a:t>
            </a:r>
          </a:p>
          <a:p>
            <a:pPr marL="342900" indent="-342900">
              <a:buFont typeface="Arial" panose="020B0604020202020204" pitchFamily="34" charset="0"/>
              <a:buChar char="•"/>
            </a:pPr>
            <a:r>
              <a:rPr lang="en-US" dirty="0"/>
              <a:t>As the electron moves, its energy is used by the proteins in the ETC to </a:t>
            </a:r>
            <a:r>
              <a:rPr lang="en-US" u="sng" dirty="0"/>
              <a:t>transport H</a:t>
            </a:r>
            <a:r>
              <a:rPr lang="en-US" baseline="30000" dirty="0"/>
              <a:t>+</a:t>
            </a:r>
            <a:r>
              <a:rPr lang="en-US" dirty="0"/>
              <a:t> from the chloroplast inside the thylakoid. </a:t>
            </a:r>
          </a:p>
          <a:p>
            <a:pPr marL="342900" indent="-342900">
              <a:buFont typeface="Arial" panose="020B0604020202020204" pitchFamily="34" charset="0"/>
              <a:buChar char="•"/>
            </a:pPr>
            <a:r>
              <a:rPr lang="en-US" dirty="0">
                <a:solidFill>
                  <a:schemeClr val="tx1"/>
                </a:solidFill>
              </a:rPr>
              <a:t>This results in</a:t>
            </a:r>
            <a:r>
              <a:rPr lang="en-US" dirty="0"/>
              <a:t> more H</a:t>
            </a:r>
            <a:r>
              <a:rPr lang="en-US" baseline="30000" dirty="0"/>
              <a:t>+</a:t>
            </a:r>
            <a:r>
              <a:rPr lang="en-US" dirty="0"/>
              <a:t> inside the thylakoid space than outside of it; </a:t>
            </a:r>
          </a:p>
          <a:p>
            <a:pPr marL="342900" indent="-342900">
              <a:buFont typeface="Arial" panose="020B0604020202020204" pitchFamily="34" charset="0"/>
              <a:buChar char="•"/>
            </a:pPr>
            <a:r>
              <a:rPr lang="en-US" dirty="0"/>
              <a:t>This difference in concentration triggers H</a:t>
            </a:r>
            <a:r>
              <a:rPr lang="en-US" baseline="30000" dirty="0"/>
              <a:t>+</a:t>
            </a:r>
            <a:r>
              <a:rPr lang="en-US" dirty="0"/>
              <a:t> movement through </a:t>
            </a:r>
            <a:r>
              <a:rPr lang="en-US" u="sng" dirty="0"/>
              <a:t>diffusion</a:t>
            </a:r>
            <a:r>
              <a:rPr lang="en-US" dirty="0"/>
              <a:t> from the HIGH concentration (inside the thylakoid) to LOW (stroma).</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H</a:t>
            </a:r>
            <a:r>
              <a:rPr lang="en-US" baseline="30000" dirty="0"/>
              <a:t>+</a:t>
            </a:r>
            <a:r>
              <a:rPr lang="en-US" dirty="0"/>
              <a:t> will move back into the chloroplast stroma through the </a:t>
            </a:r>
            <a:r>
              <a:rPr lang="en-US" u="sng" dirty="0"/>
              <a:t>ATP-synthase</a:t>
            </a:r>
            <a:r>
              <a:rPr lang="en-US" dirty="0"/>
              <a:t> protein which will make ATP (!) = chemical energy</a:t>
            </a:r>
          </a:p>
        </p:txBody>
      </p:sp>
    </p:spTree>
    <p:extLst>
      <p:ext uri="{BB962C8B-B14F-4D97-AF65-F5344CB8AC3E}">
        <p14:creationId xmlns:p14="http://schemas.microsoft.com/office/powerpoint/2010/main" val="1137774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E990E388-2F85-4A25-8AD3-164B6FF8D09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From photosystem II, the excited electron travels along a series of proteins. This electron transport system uses the energy from the electron to pump hydrogen ions into the interior of the thylakoid. A pigment molecule in photosystem I accepts the electron.</a:t>
            </a:r>
          </a:p>
        </p:txBody>
      </p:sp>
      <p:pic>
        <p:nvPicPr>
          <p:cNvPr id="3" name="Figure" descr="This illustration shows the components involved in the light reactions. Photosystem II uses light to excite an electron, which is passed on to the chloroplast electron transport chain. The electron is then passed on to photosystem I and to NADP+ reductase, which makes NADPH. This process forms an electrochemical gradient that is used by ATP synthase enzyme to make ATP."/>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8965" r="-18965"/>
          <a:stretch>
            <a:fillRect/>
          </a:stretch>
        </p:blipFill>
        <p:spPr/>
      </p:pic>
      <p:sp>
        <p:nvSpPr>
          <p:cNvPr id="5" name="Figure Number"/>
          <p:cNvSpPr>
            <a:spLocks noGrp="1"/>
          </p:cNvSpPr>
          <p:nvPr>
            <p:ph type="title"/>
          </p:nvPr>
        </p:nvSpPr>
        <p:spPr>
          <a:xfrm>
            <a:off x="81231" y="-37289"/>
            <a:ext cx="8062912" cy="659535"/>
          </a:xfrm>
        </p:spPr>
        <p:txBody>
          <a:bodyPr/>
          <a:lstStyle/>
          <a:p>
            <a:r>
              <a:rPr lang="en-US" dirty="0"/>
              <a:t>Figure 5.13 – light-dependent reactions</a:t>
            </a:r>
          </a:p>
        </p:txBody>
      </p:sp>
      <p:pic>
        <p:nvPicPr>
          <p:cNvPr id="8" name="Picture 7">
            <a:extLst>
              <a:ext uri="{FF2B5EF4-FFF2-40B4-BE49-F238E27FC236}">
                <a16:creationId xmlns:a16="http://schemas.microsoft.com/office/drawing/2014/main" id="{2F36455D-3983-3C4D-8FFA-44749F9DAC9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943273" y="118304"/>
            <a:ext cx="982758" cy="409803"/>
          </a:xfrm>
          <a:prstGeom prst="rect">
            <a:avLst/>
          </a:prstGeom>
        </p:spPr>
      </p:pic>
    </p:spTree>
    <p:extLst>
      <p:ext uri="{BB962C8B-B14F-4D97-AF65-F5344CB8AC3E}">
        <p14:creationId xmlns:p14="http://schemas.microsoft.com/office/powerpoint/2010/main" val="12991417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PSI &amp; NADPH</a:t>
            </a:r>
          </a:p>
        </p:txBody>
      </p:sp>
      <p:sp>
        <p:nvSpPr>
          <p:cNvPr id="4" name="Text Placeholder 3"/>
          <p:cNvSpPr>
            <a:spLocks noGrp="1"/>
          </p:cNvSpPr>
          <p:nvPr>
            <p:ph type="body" sz="quarter" idx="14"/>
          </p:nvPr>
        </p:nvSpPr>
        <p:spPr>
          <a:xfrm>
            <a:off x="457200" y="1283855"/>
            <a:ext cx="8062912" cy="4726509"/>
          </a:xfrm>
        </p:spPr>
        <p:txBody>
          <a:bodyPr/>
          <a:lstStyle/>
          <a:p>
            <a:pPr marL="342900" indent="-342900">
              <a:buFont typeface="Arial" panose="020B0604020202020204" pitchFamily="34" charset="0"/>
              <a:buChar char="•"/>
            </a:pPr>
            <a:r>
              <a:rPr lang="en-US" dirty="0"/>
              <a:t>PSI absorbs energy and loses an electron in a similar way with PSII.</a:t>
            </a:r>
          </a:p>
          <a:p>
            <a:pPr marL="342900" indent="-342900">
              <a:buFont typeface="Arial" panose="020B0604020202020204" pitchFamily="34" charset="0"/>
              <a:buChar char="•"/>
            </a:pPr>
            <a:r>
              <a:rPr lang="en-US" dirty="0"/>
              <a:t>Its lost electron is replaced by the electron from the PSII coming down from the ETC (see fig 5.13). </a:t>
            </a:r>
          </a:p>
          <a:p>
            <a:pPr marL="342900" indent="-342900">
              <a:buFont typeface="Arial" panose="020B0604020202020204" pitchFamily="34" charset="0"/>
              <a:buChar char="•"/>
            </a:pPr>
            <a:r>
              <a:rPr lang="en-US" dirty="0"/>
              <a:t>PSI electron will eventually end up in a molecule called NADPH (!) = chemical energy.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NOW that we have both, ATP &amp; NADPH, step 2 or Calvin cycle can start. </a:t>
            </a:r>
          </a:p>
        </p:txBody>
      </p:sp>
    </p:spTree>
    <p:extLst>
      <p:ext uri="{BB962C8B-B14F-4D97-AF65-F5344CB8AC3E}">
        <p14:creationId xmlns:p14="http://schemas.microsoft.com/office/powerpoint/2010/main" val="3946334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5.3. Calvin cycle </a:t>
            </a:r>
          </a:p>
        </p:txBody>
      </p:sp>
      <p:sp>
        <p:nvSpPr>
          <p:cNvPr id="4" name="Text Placeholder 3"/>
          <p:cNvSpPr>
            <a:spLocks noGrp="1"/>
          </p:cNvSpPr>
          <p:nvPr>
            <p:ph type="body" sz="quarter" idx="14"/>
          </p:nvPr>
        </p:nvSpPr>
        <p:spPr>
          <a:xfrm>
            <a:off x="457200" y="1099127"/>
            <a:ext cx="8062912" cy="4911237"/>
          </a:xfrm>
        </p:spPr>
        <p:txBody>
          <a:bodyPr/>
          <a:lstStyle/>
          <a:p>
            <a:r>
              <a:rPr lang="en-US" dirty="0"/>
              <a:t>Learning outcomes:</a:t>
            </a:r>
          </a:p>
          <a:p>
            <a:pPr marL="342900" lvl="0" indent="-342900">
              <a:buFont typeface="Arial" panose="020B0604020202020204" pitchFamily="34" charset="0"/>
              <a:buChar char="•"/>
            </a:pPr>
            <a:r>
              <a:rPr lang="en-US" dirty="0"/>
              <a:t>Describe the Calvin cycle</a:t>
            </a:r>
          </a:p>
          <a:p>
            <a:pPr marL="342900" lvl="0" indent="-342900">
              <a:buFont typeface="Arial" panose="020B0604020202020204" pitchFamily="34" charset="0"/>
              <a:buChar char="•"/>
            </a:pPr>
            <a:r>
              <a:rPr lang="en-US" dirty="0"/>
              <a:t>Define carbon fixation</a:t>
            </a:r>
          </a:p>
          <a:p>
            <a:pPr marL="342900" indent="-342900">
              <a:buFont typeface="Arial" panose="020B0604020202020204" pitchFamily="34" charset="0"/>
              <a:buChar char="•"/>
            </a:pPr>
            <a:r>
              <a:rPr lang="en-US" dirty="0"/>
              <a:t>Explain how photosynthesis works in the energy cycle of all living organisms</a:t>
            </a:r>
          </a:p>
        </p:txBody>
      </p:sp>
    </p:spTree>
    <p:extLst>
      <p:ext uri="{BB962C8B-B14F-4D97-AF65-F5344CB8AC3E}">
        <p14:creationId xmlns:p14="http://schemas.microsoft.com/office/powerpoint/2010/main" val="1500856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4460A5E0-CFCE-442E-BA9B-109C687C498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Light-dependent reactions harness energy from the sun to produce ATP and NADPH. These energy-carrying molecules travel into the </a:t>
            </a:r>
            <a:r>
              <a:rPr lang="en-US" sz="1600" dirty="0" err="1"/>
              <a:t>stroma</a:t>
            </a:r>
            <a:r>
              <a:rPr lang="en-US" sz="1600" dirty="0"/>
              <a:t> where the Calvin cycle reactions take place</a:t>
            </a:r>
            <a:r>
              <a:rPr lang="en-US" sz="1400" dirty="0"/>
              <a:t>.</a:t>
            </a:r>
            <a:endParaRPr lang="en-US" sz="1600" dirty="0"/>
          </a:p>
        </p:txBody>
      </p:sp>
      <p:pic>
        <p:nvPicPr>
          <p:cNvPr id="4" name="Figure" descr="This illustration shows that ATP and NADPH produced in the light reactions are used in the Calvin cycle to make sug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5392" r="-55392"/>
          <a:stretch>
            <a:fillRect/>
          </a:stretch>
        </p:blipFill>
        <p:spPr/>
      </p:pic>
      <p:sp>
        <p:nvSpPr>
          <p:cNvPr id="5" name="Figure Number"/>
          <p:cNvSpPr>
            <a:spLocks noGrp="1"/>
          </p:cNvSpPr>
          <p:nvPr>
            <p:ph type="title"/>
          </p:nvPr>
        </p:nvSpPr>
        <p:spPr/>
        <p:txBody>
          <a:bodyPr/>
          <a:lstStyle/>
          <a:p>
            <a:r>
              <a:rPr lang="en-US" dirty="0"/>
              <a:t>Figure 5.14 – Step 1 &amp; 2 link</a:t>
            </a:r>
          </a:p>
        </p:txBody>
      </p:sp>
      <p:pic>
        <p:nvPicPr>
          <p:cNvPr id="8" name="Picture 7">
            <a:extLst>
              <a:ext uri="{FF2B5EF4-FFF2-40B4-BE49-F238E27FC236}">
                <a16:creationId xmlns:a16="http://schemas.microsoft.com/office/drawing/2014/main" id="{CDDAA6AE-DBCD-C84F-9939-53BB3CA7DD2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802518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2 - Calvin cycle</a:t>
            </a:r>
          </a:p>
        </p:txBody>
      </p:sp>
      <p:sp>
        <p:nvSpPr>
          <p:cNvPr id="4" name="Text Placeholder 3"/>
          <p:cNvSpPr>
            <a:spLocks noGrp="1"/>
          </p:cNvSpPr>
          <p:nvPr>
            <p:ph type="body" sz="quarter" idx="14"/>
          </p:nvPr>
        </p:nvSpPr>
        <p:spPr>
          <a:xfrm>
            <a:off x="457200" y="1099127"/>
            <a:ext cx="8062912" cy="4911237"/>
          </a:xfrm>
        </p:spPr>
        <p:txBody>
          <a:bodyPr vert="horz" lIns="91440" tIns="45720" rIns="91440" bIns="45720" rtlCol="0" anchor="t">
            <a:normAutofit/>
          </a:bodyPr>
          <a:lstStyle/>
          <a:p>
            <a:r>
              <a:rPr lang="en-US" dirty="0"/>
              <a:t>ATP and NADPH is used as energy for making SUGAR from CO</a:t>
            </a:r>
            <a:r>
              <a:rPr lang="en-US" baseline="-25000" dirty="0"/>
              <a:t>2</a:t>
            </a:r>
            <a:r>
              <a:rPr lang="en-US" dirty="0"/>
              <a:t>.</a:t>
            </a:r>
          </a:p>
          <a:p>
            <a:endParaRPr lang="en-US" dirty="0"/>
          </a:p>
          <a:p>
            <a:r>
              <a:rPr lang="en-US" dirty="0"/>
              <a:t>Calvin cycle stages:</a:t>
            </a:r>
          </a:p>
          <a:p>
            <a:pPr marL="457200" indent="-457200">
              <a:buAutoNum type="arabicPeriod"/>
            </a:pPr>
            <a:r>
              <a:rPr lang="en-US" dirty="0"/>
              <a:t>Carbon fixation</a:t>
            </a:r>
          </a:p>
          <a:p>
            <a:pPr marL="457200" indent="-457200">
              <a:buAutoNum type="arabicPeriod"/>
            </a:pPr>
            <a:r>
              <a:rPr lang="en-US" dirty="0"/>
              <a:t>Reduction</a:t>
            </a:r>
          </a:p>
          <a:p>
            <a:pPr marL="457200" indent="-457200">
              <a:buAutoNum type="arabicPeriod"/>
            </a:pPr>
            <a:r>
              <a:rPr lang="en-US" dirty="0"/>
              <a:t>Regeneration </a:t>
            </a:r>
          </a:p>
          <a:p>
            <a:pPr marL="457200" indent="-457200">
              <a:buAutoNum type="arabicPeriod"/>
            </a:pPr>
            <a:endParaRPr lang="en-US" dirty="0"/>
          </a:p>
          <a:p>
            <a:r>
              <a:rPr lang="en-US" dirty="0"/>
              <a:t>1 molecule CO</a:t>
            </a:r>
            <a:r>
              <a:rPr lang="en-US" baseline="-25000" dirty="0"/>
              <a:t>2</a:t>
            </a:r>
            <a:r>
              <a:rPr lang="en-US" dirty="0"/>
              <a:t> per cycle; how many cycles until we make a glucose molecule?  </a:t>
            </a:r>
          </a:p>
          <a:p>
            <a:endParaRPr lang="en-US" dirty="0"/>
          </a:p>
          <a:p>
            <a:endParaRPr lang="en-US" dirty="0"/>
          </a:p>
        </p:txBody>
      </p:sp>
    </p:spTree>
    <p:extLst>
      <p:ext uri="{BB962C8B-B14F-4D97-AF65-F5344CB8AC3E}">
        <p14:creationId xmlns:p14="http://schemas.microsoft.com/office/powerpoint/2010/main" val="2847596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B359D15-1089-499B-A9C3-FBBB1A3A2A1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sage thrasher’s diet, like that of almost all organisms, depends on photosynthesis. (credit: modification of work by Dave </a:t>
            </a:r>
            <a:r>
              <a:rPr lang="en-US" sz="1600" dirty="0" err="1"/>
              <a:t>Menke</a:t>
            </a:r>
            <a:r>
              <a:rPr lang="en-US" sz="1600" dirty="0"/>
              <a:t>, U.S. Fish and Wildlife Service)</a:t>
            </a:r>
          </a:p>
        </p:txBody>
      </p:sp>
      <p:pic>
        <p:nvPicPr>
          <p:cNvPr id="4" name="Figure" descr="This photo shows a sage thrasher eating a berr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840" r="-5840"/>
          <a:stretch>
            <a:fillRect/>
          </a:stretch>
        </p:blipFill>
        <p:spPr/>
      </p:pic>
      <p:sp>
        <p:nvSpPr>
          <p:cNvPr id="5" name="Figure Number"/>
          <p:cNvSpPr>
            <a:spLocks noGrp="1"/>
          </p:cNvSpPr>
          <p:nvPr>
            <p:ph type="title"/>
          </p:nvPr>
        </p:nvSpPr>
        <p:spPr/>
        <p:txBody>
          <a:bodyPr/>
          <a:lstStyle/>
          <a:p>
            <a:r>
              <a:rPr lang="en-US" dirty="0"/>
              <a:t>Figure 5.1</a:t>
            </a:r>
          </a:p>
        </p:txBody>
      </p:sp>
      <p:pic>
        <p:nvPicPr>
          <p:cNvPr id="8" name="Picture 7">
            <a:extLst>
              <a:ext uri="{FF2B5EF4-FFF2-40B4-BE49-F238E27FC236}">
                <a16:creationId xmlns:a16="http://schemas.microsoft.com/office/drawing/2014/main" id="{F6084F0B-39DB-C64C-9EAC-C0C3437D2FA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A19DD24-85ED-41BE-8564-C30703DF639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550" dirty="0"/>
              <a:t>The Calvin cycle has three stages. In stage 1, the enzyme </a:t>
            </a:r>
            <a:r>
              <a:rPr lang="en-US" sz="1550" dirty="0" err="1"/>
              <a:t>RuBisCO</a:t>
            </a:r>
            <a:r>
              <a:rPr lang="en-US" sz="1550" dirty="0"/>
              <a:t> incorporates carbon dioxide into an organic molecule. In stage 2, the organic molecule is reduced. In stage 3, </a:t>
            </a:r>
            <a:r>
              <a:rPr lang="en-US" sz="1550" dirty="0" err="1"/>
              <a:t>RuBP</a:t>
            </a:r>
            <a:r>
              <a:rPr lang="en-US" sz="1550" dirty="0"/>
              <a:t>, the molecule that starts the cycle, is regenerated so that the cycle can continue.</a:t>
            </a:r>
          </a:p>
        </p:txBody>
      </p:sp>
      <p:pic>
        <p:nvPicPr>
          <p:cNvPr id="3" name="Figure" descr="This illustration shows a circular cycle with three stages. Three molecules of carbon dioxide enter the cycle. In the first stage, the enzyme RuBisCO incorporates the carbon dioxide into an organic molecule. Six ATP molecules are converted into six ADP molecules. In the second stage, the organic molecule is reduced. Six NADPH molecules are converted into six NADP+ ions and one hydrogen ion. Sugar is produced. In stage three, RuBP is regenerated, and three ATP molecules are converted into three ADP molecules. RuBP then starts the cycle agai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6033" r="-46033"/>
          <a:stretch>
            <a:fillRect/>
          </a:stretch>
        </p:blipFill>
        <p:spPr/>
      </p:pic>
      <p:sp>
        <p:nvSpPr>
          <p:cNvPr id="5" name="Figure Number"/>
          <p:cNvSpPr>
            <a:spLocks noGrp="1"/>
          </p:cNvSpPr>
          <p:nvPr>
            <p:ph type="title"/>
          </p:nvPr>
        </p:nvSpPr>
        <p:spPr/>
        <p:txBody>
          <a:bodyPr/>
          <a:lstStyle/>
          <a:p>
            <a:r>
              <a:rPr lang="en-US" dirty="0"/>
              <a:t>Figure 5.15 – Calvin cycle</a:t>
            </a:r>
          </a:p>
        </p:txBody>
      </p:sp>
      <p:pic>
        <p:nvPicPr>
          <p:cNvPr id="8" name="Picture 7">
            <a:extLst>
              <a:ext uri="{FF2B5EF4-FFF2-40B4-BE49-F238E27FC236}">
                <a16:creationId xmlns:a16="http://schemas.microsoft.com/office/drawing/2014/main" id="{EC8923F0-0F87-8A46-B499-F268266633C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868144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E87C39CA-2491-4846-88AD-F5B5555DE92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This photo shows a cactu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4514800" y="1107617"/>
            <a:ext cx="4005313" cy="525697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Living in the harsh conditions of the desert has led plants like this cactus to evolve variations in reactions outside the Calvin cycle. </a:t>
            </a:r>
          </a:p>
          <a:p>
            <a:r>
              <a:rPr lang="en-US" sz="1600" dirty="0">
                <a:solidFill>
                  <a:srgbClr val="000000"/>
                </a:solidFill>
              </a:rPr>
              <a:t>These variations increase efficiency and help </a:t>
            </a:r>
            <a:r>
              <a:rPr lang="pl-PL" sz="1600" dirty="0" err="1">
                <a:solidFill>
                  <a:srgbClr val="000000"/>
                </a:solidFill>
              </a:rPr>
              <a:t>conserve</a:t>
            </a:r>
            <a:r>
              <a:rPr lang="pl-PL" sz="1600" dirty="0">
                <a:solidFill>
                  <a:srgbClr val="000000"/>
                </a:solidFill>
              </a:rPr>
              <a:t> </a:t>
            </a:r>
            <a:r>
              <a:rPr lang="pl-PL" sz="1600" dirty="0" err="1">
                <a:solidFill>
                  <a:srgbClr val="000000"/>
                </a:solidFill>
              </a:rPr>
              <a:t>water</a:t>
            </a:r>
            <a:r>
              <a:rPr lang="pl-PL" sz="1600" dirty="0">
                <a:solidFill>
                  <a:srgbClr val="000000"/>
                </a:solidFill>
              </a:rPr>
              <a:t> and </a:t>
            </a:r>
            <a:r>
              <a:rPr lang="pl-PL" sz="1600" dirty="0" err="1">
                <a:solidFill>
                  <a:srgbClr val="000000"/>
                </a:solidFill>
              </a:rPr>
              <a:t>energy</a:t>
            </a:r>
            <a:r>
              <a:rPr lang="pl-PL" sz="1600" dirty="0">
                <a:solidFill>
                  <a:srgbClr val="000000"/>
                </a:solidFill>
              </a:rPr>
              <a:t>. (</a:t>
            </a:r>
            <a:r>
              <a:rPr lang="pl-PL" sz="1600" dirty="0" err="1">
                <a:solidFill>
                  <a:srgbClr val="000000"/>
                </a:solidFill>
              </a:rPr>
              <a:t>credit</a:t>
            </a:r>
            <a:r>
              <a:rPr lang="pl-PL" sz="1600" dirty="0">
                <a:solidFill>
                  <a:srgbClr val="000000"/>
                </a:solidFill>
              </a:rPr>
              <a:t>: Piotr Wojtkowski)</a:t>
            </a:r>
            <a:endParaRPr lang="en-US" sz="1600" dirty="0">
              <a:solidFill>
                <a:srgbClr val="000000"/>
              </a:solidFill>
            </a:endParaRPr>
          </a:p>
        </p:txBody>
      </p:sp>
      <p:sp>
        <p:nvSpPr>
          <p:cNvPr id="5" name="Figure Number"/>
          <p:cNvSpPr>
            <a:spLocks noGrp="1"/>
          </p:cNvSpPr>
          <p:nvPr>
            <p:ph type="title"/>
          </p:nvPr>
        </p:nvSpPr>
        <p:spPr/>
        <p:txBody>
          <a:bodyPr>
            <a:normAutofit/>
          </a:bodyPr>
          <a:lstStyle/>
          <a:p>
            <a:pPr algn="r"/>
            <a:r>
              <a:rPr lang="en-US" sz="2400" dirty="0">
                <a:solidFill>
                  <a:srgbClr val="6CB255"/>
                </a:solidFill>
              </a:rPr>
              <a:t>Calvin cycle adaptations - Figure 5.16</a:t>
            </a:r>
          </a:p>
        </p:txBody>
      </p:sp>
      <p:pic>
        <p:nvPicPr>
          <p:cNvPr id="8" name="Picture 7">
            <a:extLst>
              <a:ext uri="{FF2B5EF4-FFF2-40B4-BE49-F238E27FC236}">
                <a16:creationId xmlns:a16="http://schemas.microsoft.com/office/drawing/2014/main" id="{4A113748-F682-DC46-A639-0B402F32C3F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5454" y="99674"/>
            <a:ext cx="1693024" cy="409803"/>
          </a:xfrm>
          <a:prstGeom prst="rect">
            <a:avLst/>
          </a:prstGeom>
        </p:spPr>
      </p:pic>
    </p:spTree>
    <p:extLst>
      <p:ext uri="{BB962C8B-B14F-4D97-AF65-F5344CB8AC3E}">
        <p14:creationId xmlns:p14="http://schemas.microsoft.com/office/powerpoint/2010/main" val="1793688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930885B7-4FA7-4928-883E-AE3757798DA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 photosynthetic prokaryote has </a:t>
            </a:r>
            <a:r>
              <a:rPr lang="en-US" sz="1600" dirty="0" err="1"/>
              <a:t>infolded</a:t>
            </a:r>
            <a:r>
              <a:rPr lang="en-US" sz="1600" dirty="0"/>
              <a:t> regions of the plasma membrane that function like thylakoids. Although these are not contained in an organelle, such as a chloroplast, all of the necessary components are present to carry out photosynthesis. (credit: scale-bar data from Matt </a:t>
            </a:r>
            <a:r>
              <a:rPr lang="de-DE" sz="1600" dirty="0"/>
              <a:t>Russell)</a:t>
            </a:r>
            <a:endParaRPr lang="en-US" sz="1600" dirty="0"/>
          </a:p>
        </p:txBody>
      </p:sp>
      <p:pic>
        <p:nvPicPr>
          <p:cNvPr id="9" name="Figure" descr="This illustration shows a green ribbon, representing a folded membrane, with many folds stacked on top of another like a rope or hose. The photo shows an electron micrograph of a cleaved thylakoid membrane with similar folds from a unicellular organis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5703" r="-45703"/>
          <a:stretch>
            <a:fillRect/>
          </a:stretch>
        </p:blipFill>
        <p:spPr/>
      </p:pic>
      <p:sp>
        <p:nvSpPr>
          <p:cNvPr id="5" name="Figure Number"/>
          <p:cNvSpPr>
            <a:spLocks noGrp="1"/>
          </p:cNvSpPr>
          <p:nvPr>
            <p:ph type="title"/>
          </p:nvPr>
        </p:nvSpPr>
        <p:spPr/>
        <p:txBody>
          <a:bodyPr/>
          <a:lstStyle/>
          <a:p>
            <a:r>
              <a:rPr lang="en-US" dirty="0"/>
              <a:t>Figure 5.17 – Prokaryotes (bacteria)</a:t>
            </a:r>
          </a:p>
        </p:txBody>
      </p:sp>
      <p:pic>
        <p:nvPicPr>
          <p:cNvPr id="8" name="Picture 7">
            <a:extLst>
              <a:ext uri="{FF2B5EF4-FFF2-40B4-BE49-F238E27FC236}">
                <a16:creationId xmlns:a16="http://schemas.microsoft.com/office/drawing/2014/main" id="{51251515-5B36-B946-8A0F-D4BAEBE28CE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916957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Carbon cycle</a:t>
            </a:r>
          </a:p>
        </p:txBody>
      </p:sp>
      <p:sp>
        <p:nvSpPr>
          <p:cNvPr id="5" name="Rectangle 1"/>
          <p:cNvSpPr>
            <a:spLocks noGrp="1" noChangeArrowheads="1"/>
          </p:cNvSpPr>
          <p:nvPr>
            <p:ph type="body" sz="quarter" idx="14"/>
          </p:nvPr>
        </p:nvSpPr>
        <p:spPr bwMode="auto">
          <a:xfrm>
            <a:off x="647322" y="1303700"/>
            <a:ext cx="8062912" cy="462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latin typeface="Neue Helvetica W01"/>
              </a:rPr>
              <a:t>You may have noticed that the overall reaction for photosynthesis:</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rgbClr val="424242"/>
              </a:solidFill>
              <a:effectLst/>
              <a:latin typeface="MathJax_Main"/>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latin typeface="MathJax_Main"/>
              </a:rPr>
              <a:t>	6CO</a:t>
            </a:r>
            <a:r>
              <a:rPr kumimoji="0" lang="en-US" altLang="en-US" sz="1600" b="0" i="0" u="none" strike="noStrike" cap="none" normalizeH="0" baseline="-25000" dirty="0">
                <a:ln>
                  <a:noFill/>
                </a:ln>
                <a:solidFill>
                  <a:srgbClr val="424242"/>
                </a:solidFill>
                <a:effectLst/>
                <a:latin typeface="MathJax_Main"/>
              </a:rPr>
              <a:t>2</a:t>
            </a:r>
            <a:r>
              <a:rPr kumimoji="0" lang="en-US" altLang="en-US" sz="1600" b="0" i="0" u="none" strike="noStrike" cap="none" normalizeH="0" baseline="0" dirty="0">
                <a:ln>
                  <a:noFill/>
                </a:ln>
                <a:solidFill>
                  <a:srgbClr val="424242"/>
                </a:solidFill>
                <a:effectLst/>
                <a:latin typeface="MathJax_Main"/>
              </a:rPr>
              <a:t>+6H</a:t>
            </a:r>
            <a:r>
              <a:rPr kumimoji="0" lang="en-US" altLang="en-US" sz="1600" b="0" i="0" u="none" strike="noStrike" cap="none" normalizeH="0" baseline="-25000" dirty="0">
                <a:ln>
                  <a:noFill/>
                </a:ln>
                <a:solidFill>
                  <a:srgbClr val="424242"/>
                </a:solidFill>
                <a:effectLst/>
                <a:latin typeface="MathJax_Main"/>
              </a:rPr>
              <a:t>2</a:t>
            </a:r>
            <a:r>
              <a:rPr kumimoji="0" lang="en-US" altLang="en-US" sz="1600" b="0" i="0" u="none" strike="noStrike" cap="none" normalizeH="0" baseline="0" dirty="0">
                <a:ln>
                  <a:noFill/>
                </a:ln>
                <a:solidFill>
                  <a:srgbClr val="424242"/>
                </a:solidFill>
                <a:effectLst/>
                <a:latin typeface="MathJax_Main"/>
              </a:rPr>
              <a:t>O + energy (sun)→</a:t>
            </a:r>
            <a:r>
              <a:rPr kumimoji="0" lang="en-US" altLang="en-US" sz="1600" b="0" i="0" u="none" strike="noStrike" cap="none" normalizeH="0" baseline="0" dirty="0">
                <a:ln>
                  <a:noFill/>
                </a:ln>
                <a:solidFill>
                  <a:srgbClr val="424242"/>
                </a:solidFill>
                <a:effectLst/>
                <a:latin typeface="Neue Helvetica W01"/>
              </a:rPr>
              <a:t>C</a:t>
            </a:r>
            <a:r>
              <a:rPr kumimoji="0" lang="en-US" altLang="en-US" sz="1600" b="0" i="0" u="none" strike="noStrike" cap="none" normalizeH="0" baseline="-25000" dirty="0">
                <a:ln>
                  <a:noFill/>
                </a:ln>
                <a:solidFill>
                  <a:srgbClr val="424242"/>
                </a:solidFill>
                <a:effectLst/>
                <a:latin typeface="Neue Helvetica W01"/>
              </a:rPr>
              <a:t>6</a:t>
            </a:r>
            <a:r>
              <a:rPr kumimoji="0" lang="en-US" altLang="en-US" sz="1600" b="0" i="0" u="none" strike="noStrike" cap="none" normalizeH="0" baseline="0" dirty="0">
                <a:ln>
                  <a:noFill/>
                </a:ln>
                <a:solidFill>
                  <a:srgbClr val="424242"/>
                </a:solidFill>
                <a:effectLst/>
                <a:latin typeface="Neue Helvetica W01"/>
              </a:rPr>
              <a:t>H</a:t>
            </a:r>
            <a:r>
              <a:rPr kumimoji="0" lang="en-US" altLang="en-US" sz="1600" b="0" i="0" u="none" strike="noStrike" cap="none" normalizeH="0" baseline="-25000" dirty="0">
                <a:ln>
                  <a:noFill/>
                </a:ln>
                <a:solidFill>
                  <a:srgbClr val="424242"/>
                </a:solidFill>
                <a:effectLst/>
                <a:latin typeface="Neue Helvetica W01"/>
              </a:rPr>
              <a:t>12</a:t>
            </a:r>
            <a:r>
              <a:rPr kumimoji="0" lang="en-US" altLang="en-US" sz="1600" b="0" i="0" u="none" strike="noStrike" cap="none" normalizeH="0" baseline="0" dirty="0">
                <a:ln>
                  <a:noFill/>
                </a:ln>
                <a:solidFill>
                  <a:srgbClr val="424242"/>
                </a:solidFill>
                <a:effectLst/>
                <a:latin typeface="Neue Helvetica W01"/>
              </a:rPr>
              <a:t>O</a:t>
            </a:r>
            <a:r>
              <a:rPr kumimoji="0" lang="en-US" altLang="en-US" sz="1600" b="0" i="0" u="none" strike="noStrike" cap="none" normalizeH="0" baseline="-25000" dirty="0">
                <a:ln>
                  <a:noFill/>
                </a:ln>
                <a:solidFill>
                  <a:srgbClr val="424242"/>
                </a:solidFill>
                <a:effectLst/>
                <a:latin typeface="Neue Helvetica W01"/>
              </a:rPr>
              <a:t>6</a:t>
            </a:r>
            <a:r>
              <a:rPr kumimoji="0" lang="en-US" altLang="en-US" sz="1600" b="0" i="0" u="none" strike="noStrike" cap="none" normalizeH="0" baseline="0" dirty="0">
                <a:ln>
                  <a:noFill/>
                </a:ln>
                <a:solidFill>
                  <a:srgbClr val="424242"/>
                </a:solidFill>
                <a:effectLst/>
                <a:latin typeface="Neue Helvetica W01"/>
              </a:rPr>
              <a:t>+6O</a:t>
            </a:r>
            <a:r>
              <a:rPr kumimoji="0" lang="en-US" altLang="en-US" sz="1600" b="0" i="0" u="none" strike="noStrike" cap="none" normalizeH="0" baseline="-25000" dirty="0">
                <a:ln>
                  <a:noFill/>
                </a:ln>
                <a:solidFill>
                  <a:srgbClr val="424242"/>
                </a:solidFill>
                <a:effectLst/>
                <a:latin typeface="Neue Helvetica W01"/>
              </a:rPr>
              <a:t>2</a:t>
            </a:r>
            <a:endParaRPr kumimoji="0" lang="en-US" altLang="en-US" sz="1600" b="0" i="0" u="none" strike="noStrike" cap="none" normalizeH="0" baseline="-2500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rgbClr val="424242"/>
              </a:solidFill>
              <a:effectLst/>
              <a:latin typeface="Neue Helvetica W01"/>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latin typeface="Neue Helvetica W01"/>
              </a:rPr>
              <a:t>is the reverse of the overall reaction for cellular respiration:</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rgbClr val="424242"/>
              </a:solidFill>
              <a:effectLst/>
              <a:latin typeface="MathJax_Main"/>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24242"/>
                </a:solidFill>
                <a:effectLst/>
                <a:latin typeface="MathJax_Main"/>
              </a:rPr>
              <a:t>	6O</a:t>
            </a:r>
            <a:r>
              <a:rPr kumimoji="0" lang="en-US" altLang="en-US" sz="1600" b="0" i="0" u="none" strike="noStrike" cap="none" normalizeH="0" baseline="-25000" dirty="0">
                <a:ln>
                  <a:noFill/>
                </a:ln>
                <a:solidFill>
                  <a:srgbClr val="424242"/>
                </a:solidFill>
                <a:effectLst/>
                <a:latin typeface="MathJax_Main"/>
              </a:rPr>
              <a:t>2</a:t>
            </a:r>
            <a:r>
              <a:rPr kumimoji="0" lang="en-US" altLang="en-US" sz="1600" b="0" i="0" u="none" strike="noStrike" cap="none" normalizeH="0" baseline="0" dirty="0">
                <a:ln>
                  <a:noFill/>
                </a:ln>
                <a:solidFill>
                  <a:srgbClr val="424242"/>
                </a:solidFill>
                <a:effectLst/>
                <a:latin typeface="MathJax_Main"/>
              </a:rPr>
              <a:t>+C</a:t>
            </a:r>
            <a:r>
              <a:rPr kumimoji="0" lang="en-US" altLang="en-US" sz="1600" b="0" i="0" u="none" strike="noStrike" cap="none" normalizeH="0" baseline="-25000" dirty="0">
                <a:ln>
                  <a:noFill/>
                </a:ln>
                <a:solidFill>
                  <a:srgbClr val="424242"/>
                </a:solidFill>
                <a:effectLst/>
                <a:latin typeface="MathJax_Main"/>
              </a:rPr>
              <a:t>6</a:t>
            </a:r>
            <a:r>
              <a:rPr kumimoji="0" lang="en-US" altLang="en-US" sz="1600" b="0" i="0" u="none" strike="noStrike" cap="none" normalizeH="0" baseline="0" dirty="0">
                <a:ln>
                  <a:noFill/>
                </a:ln>
                <a:solidFill>
                  <a:srgbClr val="424242"/>
                </a:solidFill>
                <a:effectLst/>
                <a:latin typeface="MathJax_Main"/>
              </a:rPr>
              <a:t>H</a:t>
            </a:r>
            <a:r>
              <a:rPr kumimoji="0" lang="en-US" altLang="en-US" sz="1600" b="0" i="0" u="none" strike="noStrike" cap="none" normalizeH="0" baseline="-25000" dirty="0">
                <a:ln>
                  <a:noFill/>
                </a:ln>
                <a:solidFill>
                  <a:srgbClr val="424242"/>
                </a:solidFill>
                <a:effectLst/>
                <a:latin typeface="MathJax_Main"/>
              </a:rPr>
              <a:t>12</a:t>
            </a:r>
            <a:r>
              <a:rPr kumimoji="0" lang="en-US" altLang="en-US" sz="1600" b="0" i="0" u="none" strike="noStrike" cap="none" normalizeH="0" baseline="0" dirty="0">
                <a:ln>
                  <a:noFill/>
                </a:ln>
                <a:solidFill>
                  <a:srgbClr val="424242"/>
                </a:solidFill>
                <a:effectLst/>
                <a:latin typeface="MathJax_Main"/>
              </a:rPr>
              <a:t>O</a:t>
            </a:r>
            <a:r>
              <a:rPr kumimoji="0" lang="en-US" altLang="en-US" sz="1600" b="0" i="0" u="none" strike="noStrike" cap="none" normalizeH="0" baseline="-25000" dirty="0">
                <a:ln>
                  <a:noFill/>
                </a:ln>
                <a:solidFill>
                  <a:srgbClr val="424242"/>
                </a:solidFill>
                <a:effectLst/>
                <a:latin typeface="MathJax_Main"/>
              </a:rPr>
              <a:t>6</a:t>
            </a:r>
            <a:r>
              <a:rPr kumimoji="0" lang="en-US" altLang="en-US" sz="1600" b="0" i="0" u="none" strike="noStrike" cap="none" normalizeH="0" baseline="0" dirty="0">
                <a:ln>
                  <a:noFill/>
                </a:ln>
                <a:solidFill>
                  <a:srgbClr val="424242"/>
                </a:solidFill>
                <a:effectLst/>
                <a:latin typeface="Neue Helvetica W01"/>
              </a:rPr>
              <a:t>→6CO</a:t>
            </a:r>
            <a:r>
              <a:rPr kumimoji="0" lang="en-US" altLang="en-US" sz="1600" b="0" i="0" u="none" strike="noStrike" cap="none" normalizeH="0" baseline="-25000" dirty="0">
                <a:ln>
                  <a:noFill/>
                </a:ln>
                <a:solidFill>
                  <a:srgbClr val="424242"/>
                </a:solidFill>
                <a:effectLst/>
                <a:latin typeface="Neue Helvetica W01"/>
              </a:rPr>
              <a:t>2</a:t>
            </a:r>
            <a:r>
              <a:rPr kumimoji="0" lang="en-US" altLang="en-US" sz="1600" b="0" i="0" u="none" strike="noStrike" cap="none" normalizeH="0" baseline="0" dirty="0">
                <a:ln>
                  <a:noFill/>
                </a:ln>
                <a:solidFill>
                  <a:srgbClr val="424242"/>
                </a:solidFill>
                <a:effectLst/>
                <a:latin typeface="Neue Helvetica W01"/>
              </a:rPr>
              <a:t>+6H</a:t>
            </a:r>
            <a:r>
              <a:rPr kumimoji="0" lang="en-US" altLang="en-US" sz="1600" b="0" i="0" u="none" strike="noStrike" cap="none" normalizeH="0" baseline="-25000" dirty="0">
                <a:ln>
                  <a:noFill/>
                </a:ln>
                <a:solidFill>
                  <a:srgbClr val="424242"/>
                </a:solidFill>
                <a:effectLst/>
                <a:latin typeface="Neue Helvetica W01"/>
              </a:rPr>
              <a:t>2</a:t>
            </a:r>
            <a:r>
              <a:rPr kumimoji="0" lang="en-US" altLang="en-US" sz="1600" b="0" i="0" u="none" strike="noStrike" cap="none" normalizeH="0" baseline="0" dirty="0">
                <a:ln>
                  <a:noFill/>
                </a:ln>
                <a:solidFill>
                  <a:srgbClr val="424242"/>
                </a:solidFill>
                <a:effectLst/>
                <a:latin typeface="Neue Helvetica W01"/>
              </a:rPr>
              <a:t>O + energy (ATP)</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t>These two processes participate in the recycling of Carbon through the environment. </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50372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1EFF170-BD11-498F-A5D3-9A37AC39E47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In the carbon cycle, the reactions of photosynthesis and cellular respiration share reciprocal reactants and products. (credit: modification of work by Stuart </a:t>
            </a:r>
            <a:r>
              <a:rPr lang="en-US" sz="1600" dirty="0" err="1"/>
              <a:t>Bassil</a:t>
            </a:r>
            <a:r>
              <a:rPr lang="en-US" sz="1600" dirty="0"/>
              <a:t>)</a:t>
            </a:r>
          </a:p>
        </p:txBody>
      </p:sp>
      <p:pic>
        <p:nvPicPr>
          <p:cNvPr id="3" name="Figure" descr="This photograph shows a giraffe eating leaves from a tree. Labels indicate that the giraffe consumes oxygen and releases carbon dioxide, whereas the tree consumes carbon dioxide and releases oxyge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6033" r="-46033"/>
          <a:stretch>
            <a:fillRect/>
          </a:stretch>
        </p:blipFill>
        <p:spPr/>
      </p:pic>
      <p:sp>
        <p:nvSpPr>
          <p:cNvPr id="5" name="Figure Number"/>
          <p:cNvSpPr>
            <a:spLocks noGrp="1"/>
          </p:cNvSpPr>
          <p:nvPr>
            <p:ph type="title"/>
          </p:nvPr>
        </p:nvSpPr>
        <p:spPr>
          <a:xfrm>
            <a:off x="81231" y="32738"/>
            <a:ext cx="8062912" cy="659535"/>
          </a:xfrm>
        </p:spPr>
        <p:txBody>
          <a:bodyPr>
            <a:normAutofit fontScale="90000"/>
          </a:bodyPr>
          <a:lstStyle/>
          <a:p>
            <a:r>
              <a:rPr lang="en-US" dirty="0"/>
              <a:t>Figure 5.18 – respiration &amp; photosynthesis</a:t>
            </a:r>
          </a:p>
        </p:txBody>
      </p:sp>
      <p:pic>
        <p:nvPicPr>
          <p:cNvPr id="8" name="Picture 7">
            <a:extLst>
              <a:ext uri="{FF2B5EF4-FFF2-40B4-BE49-F238E27FC236}">
                <a16:creationId xmlns:a16="http://schemas.microsoft.com/office/drawing/2014/main" id="{BB553D57-4BF5-BF46-AC11-DC61F792847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786254" y="224767"/>
            <a:ext cx="1278322" cy="409803"/>
          </a:xfrm>
          <a:prstGeom prst="rect">
            <a:avLst/>
          </a:prstGeom>
        </p:spPr>
      </p:pic>
    </p:spTree>
    <p:extLst>
      <p:ext uri="{BB962C8B-B14F-4D97-AF65-F5344CB8AC3E}">
        <p14:creationId xmlns:p14="http://schemas.microsoft.com/office/powerpoint/2010/main" val="3756116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9A627782-6E19-400C-99A3-F4ED521A1B8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Photosynthesis is the origin of the products that comprise the main elements of the </a:t>
            </a:r>
            <a:r>
              <a:rPr lang="pt-BR" sz="1600" dirty="0" err="1"/>
              <a:t>human</a:t>
            </a:r>
            <a:r>
              <a:rPr lang="pt-BR" sz="1600" dirty="0"/>
              <a:t> diet. (</a:t>
            </a:r>
            <a:r>
              <a:rPr lang="pt-BR" sz="1600" dirty="0" err="1"/>
              <a:t>credit</a:t>
            </a:r>
            <a:r>
              <a:rPr lang="pt-BR" sz="1600" dirty="0"/>
              <a:t>: Associação Brasileira de Supermercados)</a:t>
            </a:r>
            <a:endParaRPr lang="en-US" sz="1600" dirty="0"/>
          </a:p>
        </p:txBody>
      </p:sp>
      <p:pic>
        <p:nvPicPr>
          <p:cNvPr id="3" name="Figure" descr="This photo shows people shopping in a grocery stor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2369" r="-22369"/>
          <a:stretch>
            <a:fillRect/>
          </a:stretch>
        </p:blipFill>
        <p:spPr/>
      </p:pic>
      <p:sp>
        <p:nvSpPr>
          <p:cNvPr id="5" name="Figure Number"/>
          <p:cNvSpPr>
            <a:spLocks noGrp="1"/>
          </p:cNvSpPr>
          <p:nvPr>
            <p:ph type="title"/>
          </p:nvPr>
        </p:nvSpPr>
        <p:spPr/>
        <p:txBody>
          <a:bodyPr/>
          <a:lstStyle/>
          <a:p>
            <a:r>
              <a:rPr lang="en-US" dirty="0"/>
              <a:t>Figure 5.4</a:t>
            </a:r>
          </a:p>
        </p:txBody>
      </p:sp>
      <p:pic>
        <p:nvPicPr>
          <p:cNvPr id="8" name="Picture 7">
            <a:extLst>
              <a:ext uri="{FF2B5EF4-FFF2-40B4-BE49-F238E27FC236}">
                <a16:creationId xmlns:a16="http://schemas.microsoft.com/office/drawing/2014/main" id="{B53E890A-C504-534A-A8D4-B4FF45ED5F1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dependence &amp; Food production</a:t>
            </a:r>
          </a:p>
        </p:txBody>
      </p:sp>
      <p:sp>
        <p:nvSpPr>
          <p:cNvPr id="4" name="Text Placeholder 3"/>
          <p:cNvSpPr>
            <a:spLocks noGrp="1"/>
          </p:cNvSpPr>
          <p:nvPr>
            <p:ph type="body" sz="quarter" idx="14"/>
          </p:nvPr>
        </p:nvSpPr>
        <p:spPr>
          <a:xfrm>
            <a:off x="457200" y="1209964"/>
            <a:ext cx="8062912" cy="4922982"/>
          </a:xfrm>
        </p:spPr>
        <p:txBody>
          <a:bodyPr>
            <a:normAutofit lnSpcReduction="10000"/>
          </a:bodyPr>
          <a:lstStyle/>
          <a:p>
            <a:pPr marL="342900" indent="-342900">
              <a:buFont typeface="Arial" panose="020B0604020202020204" pitchFamily="34" charset="0"/>
              <a:buChar char="•"/>
            </a:pPr>
            <a:r>
              <a:rPr lang="en-US" dirty="0"/>
              <a:t>Living organisms need energy for life; energy comes from their food:</a:t>
            </a:r>
          </a:p>
          <a:p>
            <a:pPr marL="1074420" lvl="1" indent="-342900">
              <a:buFontTx/>
              <a:buChar char="-"/>
            </a:pPr>
            <a:r>
              <a:rPr lang="en-US" dirty="0"/>
              <a:t>Plants: veggies, fruits, seeds </a:t>
            </a:r>
          </a:p>
          <a:p>
            <a:pPr marL="1074420" lvl="1" indent="-342900">
              <a:buFontTx/>
              <a:buChar char="-"/>
            </a:pPr>
            <a:r>
              <a:rPr lang="en-US" dirty="0"/>
              <a:t>Animal products </a:t>
            </a:r>
            <a:r>
              <a:rPr lang="en-US" dirty="0">
                <a:sym typeface="Wingdings" panose="05000000000000000000" pitchFamily="2" charset="2"/>
              </a:rPr>
              <a:t> animals feed on plants or other animals </a:t>
            </a:r>
          </a:p>
          <a:p>
            <a:pPr marL="342900" indent="-342900">
              <a:buFontTx/>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All organisms depend on (directly or indirectly) plants to survive.</a:t>
            </a:r>
          </a:p>
          <a:p>
            <a:pPr marL="342900" indent="-342900">
              <a:buFont typeface="Arial" panose="020B0604020202020204" pitchFamily="34" charset="0"/>
              <a:buChar char="•"/>
            </a:pPr>
            <a:r>
              <a:rPr lang="en-US" dirty="0">
                <a:sym typeface="Wingdings" panose="05000000000000000000" pitchFamily="2" charset="2"/>
              </a:rPr>
              <a:t>Plants make their own food using energy from the SUN in the process called photosynthesis.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Conclusion: all living organisms depend on the SUN and photosynthesis!</a:t>
            </a:r>
          </a:p>
          <a:p>
            <a:endParaRPr lang="en-US" dirty="0"/>
          </a:p>
          <a:p>
            <a:r>
              <a:rPr lang="en-US" dirty="0"/>
              <a:t> </a:t>
            </a:r>
          </a:p>
        </p:txBody>
      </p:sp>
    </p:spTree>
    <p:extLst>
      <p:ext uri="{BB962C8B-B14F-4D97-AF65-F5344CB8AC3E}">
        <p14:creationId xmlns:p14="http://schemas.microsoft.com/office/powerpoint/2010/main" val="3230574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Autotrophs vs. heterotrophs </a:t>
            </a:r>
          </a:p>
        </p:txBody>
      </p:sp>
      <p:sp>
        <p:nvSpPr>
          <p:cNvPr id="4" name="Text Placeholder 3"/>
          <p:cNvSpPr>
            <a:spLocks noGrp="1"/>
          </p:cNvSpPr>
          <p:nvPr>
            <p:ph type="body" sz="quarter" idx="14"/>
          </p:nvPr>
        </p:nvSpPr>
        <p:spPr>
          <a:xfrm>
            <a:off x="457200" y="1339273"/>
            <a:ext cx="8062912" cy="4671091"/>
          </a:xfrm>
        </p:spPr>
        <p:txBody>
          <a:bodyPr/>
          <a:lstStyle/>
          <a:p>
            <a:pPr marL="342900" indent="-342900">
              <a:buFont typeface="Arial" panose="020B0604020202020204" pitchFamily="34" charset="0"/>
              <a:buChar char="•"/>
            </a:pPr>
            <a:r>
              <a:rPr lang="en-US" dirty="0"/>
              <a:t>Photosynthesis – the process of producing one’s own food using green pigments called chlorophylls </a:t>
            </a:r>
            <a:r>
              <a:rPr lang="en-US" dirty="0">
                <a:sym typeface="Wingdings" panose="05000000000000000000" pitchFamily="2" charset="2"/>
              </a:rPr>
              <a:t> organisms called autotrophs</a:t>
            </a:r>
          </a:p>
          <a:p>
            <a:pPr marL="1074420" lvl="1" indent="-342900">
              <a:buFont typeface="Arial" panose="020B0604020202020204" pitchFamily="34" charset="0"/>
              <a:buChar char="•"/>
            </a:pPr>
            <a:r>
              <a:rPr lang="en-US" dirty="0">
                <a:sym typeface="Wingdings" panose="05000000000000000000" pitchFamily="2" charset="2"/>
              </a:rPr>
              <a:t>Examples: ……………</a:t>
            </a: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Heterotrophs  organism getting their food from other organisms</a:t>
            </a:r>
            <a:r>
              <a:rPr lang="en-US" dirty="0"/>
              <a:t> (plants or animals)</a:t>
            </a:r>
          </a:p>
          <a:p>
            <a:pPr marL="1074420" lvl="1" indent="-342900">
              <a:buFont typeface="Arial" panose="020B0604020202020204" pitchFamily="34" charset="0"/>
              <a:buChar char="•"/>
            </a:pPr>
            <a:r>
              <a:rPr lang="en-US" dirty="0"/>
              <a:t>Examples: ………………</a:t>
            </a:r>
          </a:p>
        </p:txBody>
      </p:sp>
    </p:spTree>
    <p:extLst>
      <p:ext uri="{BB962C8B-B14F-4D97-AF65-F5344CB8AC3E}">
        <p14:creationId xmlns:p14="http://schemas.microsoft.com/office/powerpoint/2010/main" val="56997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5558A57-78E8-4757-BC38-1256B7185E3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a:bodyPr>
          <a:lstStyle/>
          <a:p>
            <a:r>
              <a:rPr lang="en-US" sz="1600" dirty="0">
                <a:solidFill>
                  <a:srgbClr val="6CB255"/>
                </a:solidFill>
              </a:rPr>
              <a:t>(a) </a:t>
            </a:r>
            <a:r>
              <a:rPr lang="en-US" sz="1600" dirty="0"/>
              <a:t>Plants,</a:t>
            </a:r>
            <a:r>
              <a:rPr lang="en-US" sz="1600" dirty="0">
                <a:solidFill>
                  <a:srgbClr val="6CB255"/>
                </a:solidFill>
              </a:rPr>
              <a:t> (b) </a:t>
            </a:r>
            <a:r>
              <a:rPr lang="en-US" sz="1600" dirty="0"/>
              <a:t>algae, and </a:t>
            </a:r>
            <a:r>
              <a:rPr lang="en-US" sz="1600" dirty="0">
                <a:solidFill>
                  <a:srgbClr val="6CB255"/>
                </a:solidFill>
              </a:rPr>
              <a:t>(c) </a:t>
            </a:r>
            <a:r>
              <a:rPr lang="en-US" sz="1600" dirty="0"/>
              <a:t>certain bacteria, called cyanobacteria, are photoautotrophs that can carry out photosynthesis. Algae can grow over enormous areas in water, at times completely covering the surface. (credit a: Steve </a:t>
            </a:r>
            <a:r>
              <a:rPr lang="en-US" sz="1600" dirty="0" err="1"/>
              <a:t>Hillebrand</a:t>
            </a:r>
            <a:r>
              <a:rPr lang="en-US" sz="1600" dirty="0"/>
              <a:t>, U.S. Fish and Wildlife Service; credit b: “</a:t>
            </a:r>
            <a:r>
              <a:rPr lang="en-US" sz="1600" dirty="0" err="1"/>
              <a:t>eutrophication&amp;hypoxia</a:t>
            </a:r>
            <a:r>
              <a:rPr lang="en-US" sz="1600" dirty="0"/>
              <a:t>”/Flickr; credit c: NASA; scale-bar data from Matt Russell)</a:t>
            </a:r>
          </a:p>
        </p:txBody>
      </p:sp>
      <p:pic>
        <p:nvPicPr>
          <p:cNvPr id="4" name="Figure" descr="Photo a shows a green fern leaf. Photo b shows a pier protruding into a large body of still water; the water near the pier is colored green with visible algae. Photo c is a micrograph of cyanobacteria."/>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57199" y="1844725"/>
            <a:ext cx="8062913" cy="2055393"/>
          </a:xfrm>
        </p:spPr>
      </p:pic>
      <p:sp>
        <p:nvSpPr>
          <p:cNvPr id="5" name="Figure Number"/>
          <p:cNvSpPr>
            <a:spLocks noGrp="1"/>
          </p:cNvSpPr>
          <p:nvPr>
            <p:ph type="title"/>
          </p:nvPr>
        </p:nvSpPr>
        <p:spPr/>
        <p:txBody>
          <a:bodyPr/>
          <a:lstStyle/>
          <a:p>
            <a:r>
              <a:rPr lang="en-US" dirty="0"/>
              <a:t>Figure 5.2 - autotrophs</a:t>
            </a:r>
          </a:p>
        </p:txBody>
      </p:sp>
      <p:pic>
        <p:nvPicPr>
          <p:cNvPr id="8" name="Picture 7">
            <a:extLst>
              <a:ext uri="{FF2B5EF4-FFF2-40B4-BE49-F238E27FC236}">
                <a16:creationId xmlns:a16="http://schemas.microsoft.com/office/drawing/2014/main" id="{0CED0F3F-086D-2A4D-BA7D-C3C3493FDF5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70AF8F81-338E-4AB4-A9BD-B377FD48499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energy stored in carbohydrate molecules from photosynthesis passes through the food chain. The predator that eats these deer is getting energy that originated in the photosynthetic vegetation that the deer consumed. (credit: Steve </a:t>
            </a:r>
            <a:r>
              <a:rPr lang="en-US" sz="1600" dirty="0" err="1"/>
              <a:t>VanRiper</a:t>
            </a:r>
            <a:r>
              <a:rPr lang="en-US" sz="1600" dirty="0"/>
              <a:t>, U.S. Fish and Wildlife Service)</a:t>
            </a:r>
          </a:p>
        </p:txBody>
      </p:sp>
      <p:pic>
        <p:nvPicPr>
          <p:cNvPr id="3" name="Figure" descr="This photo shows deer running through tall grass at the edge of a fores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59" r="-26859"/>
          <a:stretch>
            <a:fillRect/>
          </a:stretch>
        </p:blipFill>
        <p:spPr/>
      </p:pic>
      <p:sp>
        <p:nvSpPr>
          <p:cNvPr id="5" name="Figure Number"/>
          <p:cNvSpPr>
            <a:spLocks noGrp="1"/>
          </p:cNvSpPr>
          <p:nvPr>
            <p:ph type="title"/>
          </p:nvPr>
        </p:nvSpPr>
        <p:spPr/>
        <p:txBody>
          <a:bodyPr/>
          <a:lstStyle/>
          <a:p>
            <a:r>
              <a:rPr lang="en-US" dirty="0"/>
              <a:t>Figure 5.3 – heterotrophs </a:t>
            </a:r>
          </a:p>
        </p:txBody>
      </p:sp>
      <p:pic>
        <p:nvPicPr>
          <p:cNvPr id="8" name="Picture 7">
            <a:extLst>
              <a:ext uri="{FF2B5EF4-FFF2-40B4-BE49-F238E27FC236}">
                <a16:creationId xmlns:a16="http://schemas.microsoft.com/office/drawing/2014/main" id="{8C6BB643-C7CF-604B-B810-7836C6DB9F9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Photosynthesis summary</a:t>
            </a:r>
          </a:p>
        </p:txBody>
      </p:sp>
      <p:sp>
        <p:nvSpPr>
          <p:cNvPr id="4" name="Text Placeholder 3"/>
          <p:cNvSpPr>
            <a:spLocks noGrp="1"/>
          </p:cNvSpPr>
          <p:nvPr>
            <p:ph type="body" sz="quarter" idx="14"/>
          </p:nvPr>
        </p:nvSpPr>
        <p:spPr>
          <a:xfrm>
            <a:off x="457200" y="1339273"/>
            <a:ext cx="8062912" cy="4671091"/>
          </a:xfrm>
        </p:spPr>
        <p:txBody>
          <a:bodyPr/>
          <a:lstStyle/>
          <a:p>
            <a:pPr marL="342900" indent="-342900">
              <a:buFont typeface="Arial" panose="020B0604020202020204" pitchFamily="34" charset="0"/>
              <a:buChar char="•"/>
            </a:pPr>
            <a:r>
              <a:rPr lang="en-US" dirty="0"/>
              <a:t>What goes in: energy from the sun, CO2, water</a:t>
            </a:r>
          </a:p>
          <a:p>
            <a:pPr marL="342900" indent="-342900">
              <a:buFont typeface="Arial" panose="020B0604020202020204" pitchFamily="34" charset="0"/>
              <a:buChar char="•"/>
            </a:pPr>
            <a:r>
              <a:rPr lang="en-US" dirty="0"/>
              <a:t>What comes out: sugar (food), oxygen (as a waste)</a:t>
            </a:r>
          </a:p>
          <a:p>
            <a:pPr marL="342900" indent="-342900">
              <a:buFont typeface="Arial" panose="020B0604020202020204" pitchFamily="34" charset="0"/>
              <a:buChar char="•"/>
            </a:pPr>
            <a:r>
              <a:rPr lang="en-US" dirty="0"/>
              <a:t>See next few slides………….</a:t>
            </a:r>
          </a:p>
        </p:txBody>
      </p:sp>
    </p:spTree>
    <p:extLst>
      <p:ext uri="{BB962C8B-B14F-4D97-AF65-F5344CB8AC3E}">
        <p14:creationId xmlns:p14="http://schemas.microsoft.com/office/powerpoint/2010/main" val="34167454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827</TotalTime>
  <Words>2755</Words>
  <Application>Microsoft Office PowerPoint</Application>
  <PresentationFormat>On-screen Show (4:3)</PresentationFormat>
  <Paragraphs>178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Essential</vt:lpstr>
      <vt:lpstr>Concepts of Biology</vt:lpstr>
      <vt:lpstr>5.1. overview of photosynthesis</vt:lpstr>
      <vt:lpstr>Figure 5.1</vt:lpstr>
      <vt:lpstr>Figure 5.4</vt:lpstr>
      <vt:lpstr>Solar dependence &amp; Food production</vt:lpstr>
      <vt:lpstr>Autotrophs vs. heterotrophs </vt:lpstr>
      <vt:lpstr>Figure 5.2 - autotrophs</vt:lpstr>
      <vt:lpstr>Figure 5.3 – heterotrophs </vt:lpstr>
      <vt:lpstr>Photosynthesis summary</vt:lpstr>
      <vt:lpstr>Figure 5.5 - photosynthesis</vt:lpstr>
      <vt:lpstr>Figure 5.6 – photosynthesis equation</vt:lpstr>
      <vt:lpstr>Photosynthesis – where does it take place?</vt:lpstr>
      <vt:lpstr>Figure 5.7</vt:lpstr>
      <vt:lpstr>Chloroplast</vt:lpstr>
      <vt:lpstr>Photosynthesis process</vt:lpstr>
      <vt:lpstr>Figure 5.8</vt:lpstr>
      <vt:lpstr>5.2. light – dependent reactions</vt:lpstr>
      <vt:lpstr>Step 1: light-dependent reactions</vt:lpstr>
      <vt:lpstr>Figure 5.10 – solar energy</vt:lpstr>
      <vt:lpstr>Solar energy &amp; chlorophyll pigments</vt:lpstr>
      <vt:lpstr>Figure 5.11</vt:lpstr>
      <vt:lpstr>photosystem</vt:lpstr>
      <vt:lpstr>Figure 5.12 -  a photosystem</vt:lpstr>
      <vt:lpstr>PSII &amp; ATP </vt:lpstr>
      <vt:lpstr>Figure 5.13 – light-dependent reactions</vt:lpstr>
      <vt:lpstr>PSI &amp; NADPH</vt:lpstr>
      <vt:lpstr>5.3. Calvin cycle </vt:lpstr>
      <vt:lpstr>Figure 5.14 – Step 1 &amp; 2 link</vt:lpstr>
      <vt:lpstr>Step 2 - Calvin cycle</vt:lpstr>
      <vt:lpstr>Figure 5.15 – Calvin cycle</vt:lpstr>
      <vt:lpstr>Calvin cycle adaptations - Figure 5.16</vt:lpstr>
      <vt:lpstr>Figure 5.17 – Prokaryotes (bacteria)</vt:lpstr>
      <vt:lpstr>Carbon cycle</vt:lpstr>
      <vt:lpstr>Figure 5.18 – respiration &amp; photosynthesis</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5 - PHOTOSYNTHESIS</dc:title>
  <dc:creator>Spuddy McSpare</dc:creator>
  <cp:lastModifiedBy>Martiana F. Sega</cp:lastModifiedBy>
  <cp:revision>187</cp:revision>
  <dcterms:created xsi:type="dcterms:W3CDTF">2012-06-04T02:13:36Z</dcterms:created>
  <dcterms:modified xsi:type="dcterms:W3CDTF">2024-08-08T14:42:30Z</dcterms:modified>
</cp:coreProperties>
</file>