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handoutMasterIdLst>
    <p:handoutMasterId r:id="rId44"/>
  </p:handoutMasterIdLst>
  <p:sldIdLst>
    <p:sldId id="256" r:id="rId2"/>
    <p:sldId id="277" r:id="rId3"/>
    <p:sldId id="363" r:id="rId4"/>
    <p:sldId id="345" r:id="rId5"/>
    <p:sldId id="333" r:id="rId6"/>
    <p:sldId id="346" r:id="rId7"/>
    <p:sldId id="347" r:id="rId8"/>
    <p:sldId id="283" r:id="rId9"/>
    <p:sldId id="348" r:id="rId10"/>
    <p:sldId id="341" r:id="rId11"/>
    <p:sldId id="349" r:id="rId12"/>
    <p:sldId id="284" r:id="rId13"/>
    <p:sldId id="350" r:id="rId14"/>
    <p:sldId id="335" r:id="rId15"/>
    <p:sldId id="351" r:id="rId16"/>
    <p:sldId id="285" r:id="rId17"/>
    <p:sldId id="352" r:id="rId18"/>
    <p:sldId id="300" r:id="rId19"/>
    <p:sldId id="353" r:id="rId20"/>
    <p:sldId id="336" r:id="rId21"/>
    <p:sldId id="306" r:id="rId22"/>
    <p:sldId id="354" r:id="rId23"/>
    <p:sldId id="337" r:id="rId24"/>
    <p:sldId id="364" r:id="rId25"/>
    <p:sldId id="355" r:id="rId26"/>
    <p:sldId id="338" r:id="rId27"/>
    <p:sldId id="356" r:id="rId28"/>
    <p:sldId id="342" r:id="rId29"/>
    <p:sldId id="357" r:id="rId30"/>
    <p:sldId id="307" r:id="rId31"/>
    <p:sldId id="358" r:id="rId32"/>
    <p:sldId id="344" r:id="rId33"/>
    <p:sldId id="359" r:id="rId34"/>
    <p:sldId id="365" r:id="rId35"/>
    <p:sldId id="360" r:id="rId36"/>
    <p:sldId id="343" r:id="rId37"/>
    <p:sldId id="311" r:id="rId38"/>
    <p:sldId id="323" r:id="rId39"/>
    <p:sldId id="361" r:id="rId40"/>
    <p:sldId id="339" r:id="rId41"/>
    <p:sldId id="362" r:id="rId42"/>
    <p:sldId id="340"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D419"/>
    <a:srgbClr val="6CB255"/>
    <a:srgbClr val="212F62"/>
    <a:srgbClr val="72A510"/>
    <a:srgbClr val="A4EC1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9ED11D3-9FBC-0F2B-75D2-373406257033}" v="4" dt="2024-08-08T14:41:23.472"/>
    <p1510:client id="{7E57F4D7-3A49-CBD8-C3B3-F92005F802B7}" v="15" dt="2024-08-07T18:46:18.834"/>
    <p1510:client id="{A78303CD-DA9B-C104-23D7-F8EB1DD1D76F}" v="232" dt="2024-08-07T22:20:38.76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autoAdjust="0"/>
    <p:restoredTop sz="94674" autoAdjust="0"/>
  </p:normalViewPr>
  <p:slideViewPr>
    <p:cSldViewPr snapToGrid="0" snapToObjects="1">
      <p:cViewPr varScale="1">
        <p:scale>
          <a:sx n="83" d="100"/>
          <a:sy n="83" d="100"/>
        </p:scale>
        <p:origin x="1450"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50"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tiana F. Sega" userId="S::msega@ega.edu::b7820880-429f-4cb3-8f96-63b87552a746" providerId="AD" clId="Web-{55F6691B-C2EC-386F-0F98-875947D6D159}"/>
    <pc:docChg chg="modSld">
      <pc:chgData name="Martiana F. Sega" userId="S::msega@ega.edu::b7820880-429f-4cb3-8f96-63b87552a746" providerId="AD" clId="Web-{55F6691B-C2EC-386F-0F98-875947D6D159}" dt="2022-03-14T14:30:29.620" v="3"/>
      <pc:docMkLst>
        <pc:docMk/>
      </pc:docMkLst>
      <pc:sldChg chg="addSp delSp modSp">
        <pc:chgData name="Martiana F. Sega" userId="S::msega@ega.edu::b7820880-429f-4cb3-8f96-63b87552a746" providerId="AD" clId="Web-{55F6691B-C2EC-386F-0F98-875947D6D159}" dt="2022-03-14T14:30:29.620" v="3"/>
        <pc:sldMkLst>
          <pc:docMk/>
          <pc:sldMk cId="1322443130" sldId="256"/>
        </pc:sldMkLst>
        <pc:spChg chg="del mod">
          <ac:chgData name="Martiana F. Sega" userId="S::msega@ega.edu::b7820880-429f-4cb3-8f96-63b87552a746" providerId="AD" clId="Web-{55F6691B-C2EC-386F-0F98-875947D6D159}" dt="2022-03-14T14:30:28.276" v="2"/>
          <ac:spMkLst>
            <pc:docMk/>
            <pc:sldMk cId="1322443130" sldId="256"/>
            <ac:spMk id="7" creationId="{B87394DB-095A-4027-AE35-A12EE278705E}"/>
          </ac:spMkLst>
        </pc:spChg>
        <pc:spChg chg="add">
          <ac:chgData name="Martiana F. Sega" userId="S::msega@ega.edu::b7820880-429f-4cb3-8f96-63b87552a746" providerId="AD" clId="Web-{55F6691B-C2EC-386F-0F98-875947D6D159}" dt="2022-03-14T14:30:29.620" v="3"/>
          <ac:spMkLst>
            <pc:docMk/>
            <pc:sldMk cId="1322443130" sldId="256"/>
            <ac:spMk id="8" creationId="{5988E002-3F34-48F5-8496-51B4B4670D72}"/>
          </ac:spMkLst>
        </pc:spChg>
      </pc:sldChg>
    </pc:docChg>
  </pc:docChgLst>
  <pc:docChgLst>
    <pc:chgData name="Martiana F. Sega" userId="S::msega@ega.edu::b7820880-429f-4cb3-8f96-63b87552a746" providerId="AD" clId="Web-{A78303CD-DA9B-C104-23D7-F8EB1DD1D76F}"/>
    <pc:docChg chg="modSld">
      <pc:chgData name="Martiana F. Sega" userId="S::msega@ega.edu::b7820880-429f-4cb3-8f96-63b87552a746" providerId="AD" clId="Web-{A78303CD-DA9B-C104-23D7-F8EB1DD1D76F}" dt="2024-08-07T22:20:38.763" v="224" actId="14100"/>
      <pc:docMkLst>
        <pc:docMk/>
      </pc:docMkLst>
      <pc:sldChg chg="modSp">
        <pc:chgData name="Martiana F. Sega" userId="S::msega@ega.edu::b7820880-429f-4cb3-8f96-63b87552a746" providerId="AD" clId="Web-{A78303CD-DA9B-C104-23D7-F8EB1DD1D76F}" dt="2024-08-07T22:14:56.297" v="201" actId="20577"/>
        <pc:sldMkLst>
          <pc:docMk/>
          <pc:sldMk cId="2285252442" sldId="337"/>
        </pc:sldMkLst>
        <pc:spChg chg="mod">
          <ac:chgData name="Martiana F. Sega" userId="S::msega@ega.edu::b7820880-429f-4cb3-8f96-63b87552a746" providerId="AD" clId="Web-{A78303CD-DA9B-C104-23D7-F8EB1DD1D76F}" dt="2024-08-07T22:14:56.297" v="201" actId="20577"/>
          <ac:spMkLst>
            <pc:docMk/>
            <pc:sldMk cId="2285252442" sldId="337"/>
            <ac:spMk id="7" creationId="{00000000-0000-0000-0000-000000000000}"/>
          </ac:spMkLst>
        </pc:spChg>
      </pc:sldChg>
      <pc:sldChg chg="modSp">
        <pc:chgData name="Martiana F. Sega" userId="S::msega@ega.edu::b7820880-429f-4cb3-8f96-63b87552a746" providerId="AD" clId="Web-{A78303CD-DA9B-C104-23D7-F8EB1DD1D76F}" dt="2024-08-07T21:45:51.120" v="60" actId="20577"/>
        <pc:sldMkLst>
          <pc:docMk/>
          <pc:sldMk cId="1507250915" sldId="345"/>
        </pc:sldMkLst>
        <pc:spChg chg="mod">
          <ac:chgData name="Martiana F. Sega" userId="S::msega@ega.edu::b7820880-429f-4cb3-8f96-63b87552a746" providerId="AD" clId="Web-{A78303CD-DA9B-C104-23D7-F8EB1DD1D76F}" dt="2024-08-07T21:45:51.120" v="60" actId="20577"/>
          <ac:spMkLst>
            <pc:docMk/>
            <pc:sldMk cId="1507250915" sldId="345"/>
            <ac:spMk id="4" creationId="{00000000-0000-0000-0000-000000000000}"/>
          </ac:spMkLst>
        </pc:spChg>
      </pc:sldChg>
      <pc:sldChg chg="modSp">
        <pc:chgData name="Martiana F. Sega" userId="S::msega@ega.edu::b7820880-429f-4cb3-8f96-63b87552a746" providerId="AD" clId="Web-{A78303CD-DA9B-C104-23D7-F8EB1DD1D76F}" dt="2024-08-07T21:47:12.217" v="65" actId="20577"/>
        <pc:sldMkLst>
          <pc:docMk/>
          <pc:sldMk cId="3095487280" sldId="346"/>
        </pc:sldMkLst>
        <pc:spChg chg="mod">
          <ac:chgData name="Martiana F. Sega" userId="S::msega@ega.edu::b7820880-429f-4cb3-8f96-63b87552a746" providerId="AD" clId="Web-{A78303CD-DA9B-C104-23D7-F8EB1DD1D76F}" dt="2024-08-07T21:47:12.217" v="65" actId="20577"/>
          <ac:spMkLst>
            <pc:docMk/>
            <pc:sldMk cId="3095487280" sldId="346"/>
            <ac:spMk id="4" creationId="{00000000-0000-0000-0000-000000000000}"/>
          </ac:spMkLst>
        </pc:spChg>
      </pc:sldChg>
      <pc:sldChg chg="modSp">
        <pc:chgData name="Martiana F. Sega" userId="S::msega@ega.edu::b7820880-429f-4cb3-8f96-63b87552a746" providerId="AD" clId="Web-{A78303CD-DA9B-C104-23D7-F8EB1DD1D76F}" dt="2024-08-07T22:05:14.150" v="126" actId="20577"/>
        <pc:sldMkLst>
          <pc:docMk/>
          <pc:sldMk cId="436164706" sldId="348"/>
        </pc:sldMkLst>
        <pc:spChg chg="mod">
          <ac:chgData name="Martiana F. Sega" userId="S::msega@ega.edu::b7820880-429f-4cb3-8f96-63b87552a746" providerId="AD" clId="Web-{A78303CD-DA9B-C104-23D7-F8EB1DD1D76F}" dt="2024-08-07T22:05:14.150" v="126" actId="20577"/>
          <ac:spMkLst>
            <pc:docMk/>
            <pc:sldMk cId="436164706" sldId="348"/>
            <ac:spMk id="4" creationId="{00000000-0000-0000-0000-000000000000}"/>
          </ac:spMkLst>
        </pc:spChg>
      </pc:sldChg>
      <pc:sldChg chg="modSp">
        <pc:chgData name="Martiana F. Sega" userId="S::msega@ega.edu::b7820880-429f-4cb3-8f96-63b87552a746" providerId="AD" clId="Web-{A78303CD-DA9B-C104-23D7-F8EB1DD1D76F}" dt="2024-08-07T22:08:30.345" v="140" actId="20577"/>
        <pc:sldMkLst>
          <pc:docMk/>
          <pc:sldMk cId="4029865712" sldId="352"/>
        </pc:sldMkLst>
        <pc:spChg chg="mod">
          <ac:chgData name="Martiana F. Sega" userId="S::msega@ega.edu::b7820880-429f-4cb3-8f96-63b87552a746" providerId="AD" clId="Web-{A78303CD-DA9B-C104-23D7-F8EB1DD1D76F}" dt="2024-08-07T22:08:30.345" v="140" actId="20577"/>
          <ac:spMkLst>
            <pc:docMk/>
            <pc:sldMk cId="4029865712" sldId="352"/>
            <ac:spMk id="4" creationId="{00000000-0000-0000-0000-000000000000}"/>
          </ac:spMkLst>
        </pc:spChg>
      </pc:sldChg>
      <pc:sldChg chg="modSp">
        <pc:chgData name="Martiana F. Sega" userId="S::msega@ega.edu::b7820880-429f-4cb3-8f96-63b87552a746" providerId="AD" clId="Web-{A78303CD-DA9B-C104-23D7-F8EB1DD1D76F}" dt="2024-08-07T22:13:51.576" v="186" actId="20577"/>
        <pc:sldMkLst>
          <pc:docMk/>
          <pc:sldMk cId="3806799731" sldId="354"/>
        </pc:sldMkLst>
        <pc:spChg chg="mod">
          <ac:chgData name="Martiana F. Sega" userId="S::msega@ega.edu::b7820880-429f-4cb3-8f96-63b87552a746" providerId="AD" clId="Web-{A78303CD-DA9B-C104-23D7-F8EB1DD1D76F}" dt="2024-08-07T22:13:51.576" v="186" actId="20577"/>
          <ac:spMkLst>
            <pc:docMk/>
            <pc:sldMk cId="3806799731" sldId="354"/>
            <ac:spMk id="4" creationId="{00000000-0000-0000-0000-000000000000}"/>
          </ac:spMkLst>
        </pc:spChg>
      </pc:sldChg>
      <pc:sldChg chg="modSp">
        <pc:chgData name="Martiana F. Sega" userId="S::msega@ega.edu::b7820880-429f-4cb3-8f96-63b87552a746" providerId="AD" clId="Web-{A78303CD-DA9B-C104-23D7-F8EB1DD1D76F}" dt="2024-08-07T22:16:20.722" v="207" actId="20577"/>
        <pc:sldMkLst>
          <pc:docMk/>
          <pc:sldMk cId="1389195012" sldId="355"/>
        </pc:sldMkLst>
        <pc:spChg chg="mod">
          <ac:chgData name="Martiana F. Sega" userId="S::msega@ega.edu::b7820880-429f-4cb3-8f96-63b87552a746" providerId="AD" clId="Web-{A78303CD-DA9B-C104-23D7-F8EB1DD1D76F}" dt="2024-08-07T22:16:20.722" v="207" actId="20577"/>
          <ac:spMkLst>
            <pc:docMk/>
            <pc:sldMk cId="1389195012" sldId="355"/>
            <ac:spMk id="4" creationId="{00000000-0000-0000-0000-000000000000}"/>
          </ac:spMkLst>
        </pc:spChg>
      </pc:sldChg>
      <pc:sldChg chg="modSp">
        <pc:chgData name="Martiana F. Sega" userId="S::msega@ega.edu::b7820880-429f-4cb3-8f96-63b87552a746" providerId="AD" clId="Web-{A78303CD-DA9B-C104-23D7-F8EB1DD1D76F}" dt="2024-08-07T22:18:20.305" v="219" actId="20577"/>
        <pc:sldMkLst>
          <pc:docMk/>
          <pc:sldMk cId="2124663661" sldId="360"/>
        </pc:sldMkLst>
        <pc:spChg chg="mod">
          <ac:chgData name="Martiana F. Sega" userId="S::msega@ega.edu::b7820880-429f-4cb3-8f96-63b87552a746" providerId="AD" clId="Web-{A78303CD-DA9B-C104-23D7-F8EB1DD1D76F}" dt="2024-08-07T22:18:20.305" v="219" actId="20577"/>
          <ac:spMkLst>
            <pc:docMk/>
            <pc:sldMk cId="2124663661" sldId="360"/>
            <ac:spMk id="4" creationId="{00000000-0000-0000-0000-000000000000}"/>
          </ac:spMkLst>
        </pc:spChg>
      </pc:sldChg>
      <pc:sldChg chg="modSp">
        <pc:chgData name="Martiana F. Sega" userId="S::msega@ega.edu::b7820880-429f-4cb3-8f96-63b87552a746" providerId="AD" clId="Web-{A78303CD-DA9B-C104-23D7-F8EB1DD1D76F}" dt="2024-08-07T22:20:38.763" v="224" actId="14100"/>
        <pc:sldMkLst>
          <pc:docMk/>
          <pc:sldMk cId="4070404563" sldId="361"/>
        </pc:sldMkLst>
        <pc:spChg chg="mod">
          <ac:chgData name="Martiana F. Sega" userId="S::msega@ega.edu::b7820880-429f-4cb3-8f96-63b87552a746" providerId="AD" clId="Web-{A78303CD-DA9B-C104-23D7-F8EB1DD1D76F}" dt="2024-08-07T22:20:38.763" v="224" actId="14100"/>
          <ac:spMkLst>
            <pc:docMk/>
            <pc:sldMk cId="4070404563" sldId="361"/>
            <ac:spMk id="4" creationId="{00000000-0000-0000-0000-000000000000}"/>
          </ac:spMkLst>
        </pc:spChg>
      </pc:sldChg>
    </pc:docChg>
  </pc:docChgLst>
  <pc:docChgLst>
    <pc:chgData name="Martiana F. Sega" userId="S::msega@ega.edu::b7820880-429f-4cb3-8f96-63b87552a746" providerId="AD" clId="Web-{7E57F4D7-3A49-CBD8-C3B3-F92005F802B7}"/>
    <pc:docChg chg="modSld">
      <pc:chgData name="Martiana F. Sega" userId="S::msega@ega.edu::b7820880-429f-4cb3-8f96-63b87552a746" providerId="AD" clId="Web-{7E57F4D7-3A49-CBD8-C3B3-F92005F802B7}" dt="2024-08-07T18:46:18.834" v="14" actId="20577"/>
      <pc:docMkLst>
        <pc:docMk/>
      </pc:docMkLst>
      <pc:sldChg chg="modSp">
        <pc:chgData name="Martiana F. Sega" userId="S::msega@ega.edu::b7820880-429f-4cb3-8f96-63b87552a746" providerId="AD" clId="Web-{7E57F4D7-3A49-CBD8-C3B3-F92005F802B7}" dt="2024-08-07T18:45:37.458" v="7" actId="20577"/>
        <pc:sldMkLst>
          <pc:docMk/>
          <pc:sldMk cId="2571114853" sldId="353"/>
        </pc:sldMkLst>
        <pc:spChg chg="mod">
          <ac:chgData name="Martiana F. Sega" userId="S::msega@ega.edu::b7820880-429f-4cb3-8f96-63b87552a746" providerId="AD" clId="Web-{7E57F4D7-3A49-CBD8-C3B3-F92005F802B7}" dt="2024-08-07T18:45:37.458" v="7" actId="20577"/>
          <ac:spMkLst>
            <pc:docMk/>
            <pc:sldMk cId="2571114853" sldId="353"/>
            <ac:spMk id="4" creationId="{00000000-0000-0000-0000-000000000000}"/>
          </ac:spMkLst>
        </pc:spChg>
      </pc:sldChg>
      <pc:sldChg chg="modSp">
        <pc:chgData name="Martiana F. Sega" userId="S::msega@ega.edu::b7820880-429f-4cb3-8f96-63b87552a746" providerId="AD" clId="Web-{7E57F4D7-3A49-CBD8-C3B3-F92005F802B7}" dt="2024-08-07T18:45:19.660" v="3" actId="20577"/>
        <pc:sldMkLst>
          <pc:docMk/>
          <pc:sldMk cId="3806799731" sldId="354"/>
        </pc:sldMkLst>
        <pc:spChg chg="mod">
          <ac:chgData name="Martiana F. Sega" userId="S::msega@ega.edu::b7820880-429f-4cb3-8f96-63b87552a746" providerId="AD" clId="Web-{7E57F4D7-3A49-CBD8-C3B3-F92005F802B7}" dt="2024-08-07T18:45:19.660" v="3" actId="20577"/>
          <ac:spMkLst>
            <pc:docMk/>
            <pc:sldMk cId="3806799731" sldId="354"/>
            <ac:spMk id="4" creationId="{00000000-0000-0000-0000-000000000000}"/>
          </ac:spMkLst>
        </pc:spChg>
      </pc:sldChg>
      <pc:sldChg chg="modSp">
        <pc:chgData name="Martiana F. Sega" userId="S::msega@ega.edu::b7820880-429f-4cb3-8f96-63b87552a746" providerId="AD" clId="Web-{7E57F4D7-3A49-CBD8-C3B3-F92005F802B7}" dt="2024-08-07T18:46:18.834" v="14" actId="20577"/>
        <pc:sldMkLst>
          <pc:docMk/>
          <pc:sldMk cId="855069404" sldId="356"/>
        </pc:sldMkLst>
        <pc:spChg chg="mod">
          <ac:chgData name="Martiana F. Sega" userId="S::msega@ega.edu::b7820880-429f-4cb3-8f96-63b87552a746" providerId="AD" clId="Web-{7E57F4D7-3A49-CBD8-C3B3-F92005F802B7}" dt="2024-08-07T18:46:18.834" v="14" actId="20577"/>
          <ac:spMkLst>
            <pc:docMk/>
            <pc:sldMk cId="855069404" sldId="356"/>
            <ac:spMk id="4" creationId="{00000000-0000-0000-0000-000000000000}"/>
          </ac:spMkLst>
        </pc:spChg>
      </pc:sldChg>
    </pc:docChg>
  </pc:docChgLst>
  <pc:docChgLst>
    <pc:chgData name="Aaron L. Taylor" userId="S::altaylor@ega.edu::a36d9f03-d011-46af-b8f8-96f604348e49" providerId="AD" clId="Web-{836D32DE-0FDD-F4E3-4D2B-0F096068DCB9}"/>
    <pc:docChg chg="modSld">
      <pc:chgData name="Aaron L. Taylor" userId="S::altaylor@ega.edu::a36d9f03-d011-46af-b8f8-96f604348e49" providerId="AD" clId="Web-{836D32DE-0FDD-F4E3-4D2B-0F096068DCB9}" dt="2024-08-06T04:13:01.774" v="74" actId="20577"/>
      <pc:docMkLst>
        <pc:docMk/>
      </pc:docMkLst>
      <pc:sldChg chg="modSp">
        <pc:chgData name="Aaron L. Taylor" userId="S::altaylor@ega.edu::a36d9f03-d011-46af-b8f8-96f604348e49" providerId="AD" clId="Web-{836D32DE-0FDD-F4E3-4D2B-0F096068DCB9}" dt="2024-08-06T04:01:06.591" v="0" actId="20577"/>
        <pc:sldMkLst>
          <pc:docMk/>
          <pc:sldMk cId="3497972527" sldId="350"/>
        </pc:sldMkLst>
        <pc:spChg chg="mod">
          <ac:chgData name="Aaron L. Taylor" userId="S::altaylor@ega.edu::a36d9f03-d011-46af-b8f8-96f604348e49" providerId="AD" clId="Web-{836D32DE-0FDD-F4E3-4D2B-0F096068DCB9}" dt="2024-08-06T04:01:06.591" v="0" actId="20577"/>
          <ac:spMkLst>
            <pc:docMk/>
            <pc:sldMk cId="3497972527" sldId="350"/>
            <ac:spMk id="4" creationId="{00000000-0000-0000-0000-000000000000}"/>
          </ac:spMkLst>
        </pc:spChg>
      </pc:sldChg>
      <pc:sldChg chg="modSp">
        <pc:chgData name="Aaron L. Taylor" userId="S::altaylor@ega.edu::a36d9f03-d011-46af-b8f8-96f604348e49" providerId="AD" clId="Web-{836D32DE-0FDD-F4E3-4D2B-0F096068DCB9}" dt="2024-08-06T04:02:01.484" v="2" actId="20577"/>
        <pc:sldMkLst>
          <pc:docMk/>
          <pc:sldMk cId="4029865712" sldId="352"/>
        </pc:sldMkLst>
        <pc:spChg chg="mod">
          <ac:chgData name="Aaron L. Taylor" userId="S::altaylor@ega.edu::a36d9f03-d011-46af-b8f8-96f604348e49" providerId="AD" clId="Web-{836D32DE-0FDD-F4E3-4D2B-0F096068DCB9}" dt="2024-08-06T04:02:01.484" v="2" actId="20577"/>
          <ac:spMkLst>
            <pc:docMk/>
            <pc:sldMk cId="4029865712" sldId="352"/>
            <ac:spMk id="4" creationId="{00000000-0000-0000-0000-000000000000}"/>
          </ac:spMkLst>
        </pc:spChg>
      </pc:sldChg>
      <pc:sldChg chg="modSp">
        <pc:chgData name="Aaron L. Taylor" userId="S::altaylor@ega.edu::a36d9f03-d011-46af-b8f8-96f604348e49" providerId="AD" clId="Web-{836D32DE-0FDD-F4E3-4D2B-0F096068DCB9}" dt="2024-08-06T04:06:30.240" v="34" actId="20577"/>
        <pc:sldMkLst>
          <pc:docMk/>
          <pc:sldMk cId="2571114853" sldId="353"/>
        </pc:sldMkLst>
        <pc:spChg chg="mod">
          <ac:chgData name="Aaron L. Taylor" userId="S::altaylor@ega.edu::a36d9f03-d011-46af-b8f8-96f604348e49" providerId="AD" clId="Web-{836D32DE-0FDD-F4E3-4D2B-0F096068DCB9}" dt="2024-08-06T04:06:30.240" v="34" actId="20577"/>
          <ac:spMkLst>
            <pc:docMk/>
            <pc:sldMk cId="2571114853" sldId="353"/>
            <ac:spMk id="4" creationId="{00000000-0000-0000-0000-000000000000}"/>
          </ac:spMkLst>
        </pc:spChg>
      </pc:sldChg>
      <pc:sldChg chg="modSp">
        <pc:chgData name="Aaron L. Taylor" userId="S::altaylor@ega.edu::a36d9f03-d011-46af-b8f8-96f604348e49" providerId="AD" clId="Web-{836D32DE-0FDD-F4E3-4D2B-0F096068DCB9}" dt="2024-08-06T04:13:01.774" v="74" actId="20577"/>
        <pc:sldMkLst>
          <pc:docMk/>
          <pc:sldMk cId="3806799731" sldId="354"/>
        </pc:sldMkLst>
        <pc:spChg chg="mod">
          <ac:chgData name="Aaron L. Taylor" userId="S::altaylor@ega.edu::a36d9f03-d011-46af-b8f8-96f604348e49" providerId="AD" clId="Web-{836D32DE-0FDD-F4E3-4D2B-0F096068DCB9}" dt="2024-08-06T04:13:01.774" v="74" actId="20577"/>
          <ac:spMkLst>
            <pc:docMk/>
            <pc:sldMk cId="3806799731" sldId="354"/>
            <ac:spMk id="4" creationId="{00000000-0000-0000-0000-000000000000}"/>
          </ac:spMkLst>
        </pc:spChg>
      </pc:sldChg>
    </pc:docChg>
  </pc:docChgLst>
  <pc:docChgLst>
    <pc:chgData name="Martiana F. Sega" userId="S::msega@ega.edu::b7820880-429f-4cb3-8f96-63b87552a746" providerId="AD" clId="Web-{79ED11D3-9FBC-0F2B-75D2-373406257033}"/>
    <pc:docChg chg="modSld">
      <pc:chgData name="Martiana F. Sega" userId="S::msega@ega.edu::b7820880-429f-4cb3-8f96-63b87552a746" providerId="AD" clId="Web-{79ED11D3-9FBC-0F2B-75D2-373406257033}" dt="2024-08-08T14:41:23.472" v="3" actId="20577"/>
      <pc:docMkLst>
        <pc:docMk/>
      </pc:docMkLst>
      <pc:sldChg chg="modSp">
        <pc:chgData name="Martiana F. Sega" userId="S::msega@ega.edu::b7820880-429f-4cb3-8f96-63b87552a746" providerId="AD" clId="Web-{79ED11D3-9FBC-0F2B-75D2-373406257033}" dt="2024-08-08T14:40:52.690" v="0" actId="20577"/>
        <pc:sldMkLst>
          <pc:docMk/>
          <pc:sldMk cId="1507250915" sldId="345"/>
        </pc:sldMkLst>
        <pc:spChg chg="mod">
          <ac:chgData name="Martiana F. Sega" userId="S::msega@ega.edu::b7820880-429f-4cb3-8f96-63b87552a746" providerId="AD" clId="Web-{79ED11D3-9FBC-0F2B-75D2-373406257033}" dt="2024-08-08T14:40:52.690" v="0" actId="20577"/>
          <ac:spMkLst>
            <pc:docMk/>
            <pc:sldMk cId="1507250915" sldId="345"/>
            <ac:spMk id="4" creationId="{00000000-0000-0000-0000-000000000000}"/>
          </ac:spMkLst>
        </pc:spChg>
      </pc:sldChg>
      <pc:sldChg chg="modSp">
        <pc:chgData name="Martiana F. Sega" userId="S::msega@ega.edu::b7820880-429f-4cb3-8f96-63b87552a746" providerId="AD" clId="Web-{79ED11D3-9FBC-0F2B-75D2-373406257033}" dt="2024-08-08T14:41:04.597" v="1" actId="20577"/>
        <pc:sldMkLst>
          <pc:docMk/>
          <pc:sldMk cId="436164706" sldId="348"/>
        </pc:sldMkLst>
        <pc:spChg chg="mod">
          <ac:chgData name="Martiana F. Sega" userId="S::msega@ega.edu::b7820880-429f-4cb3-8f96-63b87552a746" providerId="AD" clId="Web-{79ED11D3-9FBC-0F2B-75D2-373406257033}" dt="2024-08-08T14:41:04.597" v="1" actId="20577"/>
          <ac:spMkLst>
            <pc:docMk/>
            <pc:sldMk cId="436164706" sldId="348"/>
            <ac:spMk id="4" creationId="{00000000-0000-0000-0000-000000000000}"/>
          </ac:spMkLst>
        </pc:spChg>
      </pc:sldChg>
      <pc:sldChg chg="modSp">
        <pc:chgData name="Martiana F. Sega" userId="S::msega@ega.edu::b7820880-429f-4cb3-8f96-63b87552a746" providerId="AD" clId="Web-{79ED11D3-9FBC-0F2B-75D2-373406257033}" dt="2024-08-08T14:41:16.972" v="2" actId="20577"/>
        <pc:sldMkLst>
          <pc:docMk/>
          <pc:sldMk cId="2571114853" sldId="353"/>
        </pc:sldMkLst>
        <pc:spChg chg="mod">
          <ac:chgData name="Martiana F. Sega" userId="S::msega@ega.edu::b7820880-429f-4cb3-8f96-63b87552a746" providerId="AD" clId="Web-{79ED11D3-9FBC-0F2B-75D2-373406257033}" dt="2024-08-08T14:41:16.972" v="2" actId="20577"/>
          <ac:spMkLst>
            <pc:docMk/>
            <pc:sldMk cId="2571114853" sldId="353"/>
            <ac:spMk id="4" creationId="{00000000-0000-0000-0000-000000000000}"/>
          </ac:spMkLst>
        </pc:spChg>
      </pc:sldChg>
      <pc:sldChg chg="modSp">
        <pc:chgData name="Martiana F. Sega" userId="S::msega@ega.edu::b7820880-429f-4cb3-8f96-63b87552a746" providerId="AD" clId="Web-{79ED11D3-9FBC-0F2B-75D2-373406257033}" dt="2024-08-08T14:41:23.472" v="3" actId="20577"/>
        <pc:sldMkLst>
          <pc:docMk/>
          <pc:sldMk cId="3806799731" sldId="354"/>
        </pc:sldMkLst>
        <pc:spChg chg="mod">
          <ac:chgData name="Martiana F. Sega" userId="S::msega@ega.edu::b7820880-429f-4cb3-8f96-63b87552a746" providerId="AD" clId="Web-{79ED11D3-9FBC-0F2B-75D2-373406257033}" dt="2024-08-08T14:41:23.472" v="3" actId="20577"/>
          <ac:spMkLst>
            <pc:docMk/>
            <pc:sldMk cId="3806799731" sldId="354"/>
            <ac:spMk id="4"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48D041A-73BB-E643-A8C7-50D88C2F22F5}" type="datetimeFigureOut">
              <a:rPr lang="en-US" smtClean="0"/>
              <a:t>8/8/2024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36EFEC5-3018-A548-B247-453C6EC1EC1A}" type="slidenum">
              <a:rPr lang="en-US" smtClean="0"/>
              <a:t>‹#›</a:t>
            </a:fld>
            <a:endParaRPr lang="en-US"/>
          </a:p>
        </p:txBody>
      </p:sp>
    </p:spTree>
    <p:extLst>
      <p:ext uri="{BB962C8B-B14F-4D97-AF65-F5344CB8AC3E}">
        <p14:creationId xmlns:p14="http://schemas.microsoft.com/office/powerpoint/2010/main" val="133005721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1326"/>
            <a:ext cx="8062912" cy="659535"/>
          </a:xfrm>
        </p:spPr>
        <p:txBody>
          <a:bodyPr/>
          <a:lstStyle/>
          <a:p>
            <a:r>
              <a:rPr lang="en-US" dirty="0"/>
              <a:t>Click to edit</a:t>
            </a:r>
          </a:p>
        </p:txBody>
      </p:sp>
      <p:sp>
        <p:nvSpPr>
          <p:cNvPr id="5" name="Date Placeholder 4"/>
          <p:cNvSpPr>
            <a:spLocks noGrp="1"/>
          </p:cNvSpPr>
          <p:nvPr>
            <p:ph type="dt" sz="half" idx="10"/>
          </p:nvPr>
        </p:nvSpPr>
        <p:spPr/>
        <p:txBody>
          <a:bodyPr/>
          <a:lstStyle/>
          <a:p>
            <a:fld id="{79B19C71-EC74-44AF-B27E-FC7DC3C3A61D}" type="datetime4">
              <a:rPr lang="en-US" smtClean="0"/>
              <a:pPr/>
              <a:t>August 8,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
        <p:nvSpPr>
          <p:cNvPr id="9" name="Picture Placeholder 8"/>
          <p:cNvSpPr>
            <a:spLocks noGrp="1"/>
          </p:cNvSpPr>
          <p:nvPr>
            <p:ph type="pic" sz="quarter" idx="13"/>
          </p:nvPr>
        </p:nvSpPr>
        <p:spPr>
          <a:xfrm>
            <a:off x="457199" y="1107618"/>
            <a:ext cx="4031619" cy="4607689"/>
          </a:xfrm>
        </p:spPr>
        <p:txBody>
          <a:bodyPr/>
          <a:lstStyle/>
          <a:p>
            <a:endParaRPr lang="en-US" dirty="0"/>
          </a:p>
        </p:txBody>
      </p:sp>
      <p:sp>
        <p:nvSpPr>
          <p:cNvPr id="11" name="Text Placeholder 10"/>
          <p:cNvSpPr>
            <a:spLocks noGrp="1"/>
          </p:cNvSpPr>
          <p:nvPr>
            <p:ph type="body" sz="quarter" idx="14"/>
          </p:nvPr>
        </p:nvSpPr>
        <p:spPr>
          <a:xfrm>
            <a:off x="4606925" y="1107618"/>
            <a:ext cx="3913188" cy="4607382"/>
          </a:xfrm>
        </p:spPr>
        <p:txBody>
          <a:bodyPr/>
          <a:lstStyle>
            <a:lvl1pPr>
              <a:buClr>
                <a:srgbClr val="6CB255"/>
              </a:buClr>
              <a:defRPr>
                <a:solidFill>
                  <a:srgbClr val="212F62"/>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3333F43-3E86-47E4-BFBB-2476D384E1C6}" type="datetime4">
              <a:rPr lang="en-US" smtClean="0"/>
              <a:pPr/>
              <a:t>August 8, 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457200" y="241326"/>
            <a:ext cx="8062912" cy="659535"/>
          </a:xfrm>
        </p:spPr>
        <p:txBody>
          <a:bodyPr/>
          <a:lstStyle/>
          <a:p>
            <a:r>
              <a:rPr lang="en-US" dirty="0"/>
              <a:t>Click to edit</a:t>
            </a:r>
          </a:p>
        </p:txBody>
      </p:sp>
      <p:sp>
        <p:nvSpPr>
          <p:cNvPr id="8" name="Picture Placeholder 8"/>
          <p:cNvSpPr>
            <a:spLocks noGrp="1"/>
          </p:cNvSpPr>
          <p:nvPr>
            <p:ph type="pic" sz="quarter" idx="13"/>
          </p:nvPr>
        </p:nvSpPr>
        <p:spPr>
          <a:xfrm>
            <a:off x="457199" y="1122386"/>
            <a:ext cx="8062913" cy="3500071"/>
          </a:xfrm>
        </p:spPr>
        <p:txBody>
          <a:bodyPr/>
          <a:lstStyle/>
          <a:p>
            <a:endParaRPr lang="en-US" dirty="0"/>
          </a:p>
        </p:txBody>
      </p:sp>
      <p:sp>
        <p:nvSpPr>
          <p:cNvPr id="9" name="Text Placeholder 10"/>
          <p:cNvSpPr>
            <a:spLocks noGrp="1"/>
          </p:cNvSpPr>
          <p:nvPr>
            <p:ph type="body" sz="quarter" idx="14"/>
          </p:nvPr>
        </p:nvSpPr>
        <p:spPr>
          <a:xfrm>
            <a:off x="457200" y="4843982"/>
            <a:ext cx="8062912"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marL="788670" indent="-514350">
              <a:buFont typeface="+mj-lt"/>
              <a:buAutoNum type="alphaLcParenR"/>
              <a:defRPr sz="2800"/>
            </a:lvl2pPr>
            <a:lvl3pPr marL="1371600" indent="-457200">
              <a:buFont typeface="+mj-lt"/>
              <a:buAutoNum type="alphaLcParenR"/>
              <a:defRPr sz="2400"/>
            </a:lvl3pPr>
            <a:lvl4pPr marL="1828800" indent="-457200">
              <a:buFont typeface="+mj-lt"/>
              <a:buAutoNum type="alphaLcParenR"/>
              <a:defRPr sz="2000"/>
            </a:lvl4pPr>
            <a:lvl5pPr marL="2286000" indent="-457200">
              <a:buFont typeface="+mj-lt"/>
              <a:buAutoNum type="alphaLcParen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6EAD5615-7F4F-4584-84D5-CC95918C321F}" type="datetime4">
              <a:rPr lang="en-US" smtClean="0"/>
              <a:pPr/>
              <a:t>August 8,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
        <p:nvSpPr>
          <p:cNvPr id="9" name="Title 1"/>
          <p:cNvSpPr>
            <a:spLocks noGrp="1"/>
          </p:cNvSpPr>
          <p:nvPr>
            <p:ph type="title"/>
          </p:nvPr>
        </p:nvSpPr>
        <p:spPr>
          <a:xfrm>
            <a:off x="457200" y="241326"/>
            <a:ext cx="8062912" cy="659535"/>
          </a:xfrm>
        </p:spPr>
        <p:txBody>
          <a:bodyPr/>
          <a:lstStyle/>
          <a:p>
            <a:r>
              <a:rPr lang="en-US" dirty="0"/>
              <a:t>Click to edit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51DEABC-D766-4322-8E78-B830FAE35C72}" type="datetime4">
              <a:rPr lang="en-US" smtClean="0"/>
              <a:pPr/>
              <a:t>August 8, 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Title 1"/>
          <p:cNvSpPr txBox="1">
            <a:spLocks/>
          </p:cNvSpPr>
          <p:nvPr userDrawn="1"/>
        </p:nvSpPr>
        <p:spPr>
          <a:xfrm>
            <a:off x="0" y="789677"/>
            <a:ext cx="9144000" cy="709154"/>
          </a:xfrm>
          <a:prstGeom prst="rect">
            <a:avLst/>
          </a:prstGeom>
        </p:spPr>
        <p:txBody>
          <a:bodyPr/>
          <a:lstStyle>
            <a:lvl1pPr algn="l" defTabSz="914400" rtl="0" eaLnBrk="1" latinLnBrk="0" hangingPunct="1">
              <a:spcBef>
                <a:spcPct val="0"/>
              </a:spcBef>
              <a:buNone/>
              <a:defRPr sz="3600" kern="1200" cap="all" spc="-60" baseline="0">
                <a:solidFill>
                  <a:srgbClr val="6CB255"/>
                </a:solidFill>
                <a:latin typeface="+mj-lt"/>
                <a:ea typeface="+mj-ea"/>
                <a:cs typeface="+mj-cs"/>
              </a:defRPr>
            </a:lvl1pPr>
          </a:lstStyle>
          <a:p>
            <a:pPr algn="ctr"/>
            <a:r>
              <a:rPr lang="en-US" sz="3500" dirty="0"/>
              <a:t>College Physics</a:t>
            </a:r>
          </a:p>
          <a:p>
            <a:pPr algn="ctr"/>
            <a:endParaRPr lang="en-US" sz="1800" cap="none" dirty="0">
              <a:solidFill>
                <a:schemeClr val="accent3">
                  <a:lumMod val="20000"/>
                  <a:lumOff val="80000"/>
                </a:schemeClr>
              </a:solidFill>
              <a:latin typeface="+mn-lt"/>
            </a:endParaRPr>
          </a:p>
          <a:p>
            <a:pPr algn="ctr"/>
            <a:r>
              <a:rPr lang="en-US" sz="2000" b="1" cap="none" dirty="0">
                <a:solidFill>
                  <a:srgbClr val="212F62"/>
                </a:solidFill>
                <a:latin typeface="+mn-lt"/>
              </a:rPr>
              <a:t>Chapter # Chapter Title</a:t>
            </a:r>
          </a:p>
          <a:p>
            <a:pPr algn="ctr"/>
            <a:r>
              <a:rPr lang="en-US" sz="1600" cap="none" dirty="0">
                <a:solidFill>
                  <a:schemeClr val="tx1"/>
                </a:solidFill>
                <a:latin typeface="+mn-lt"/>
              </a:rPr>
              <a:t>PowerPoint Image Slideshow</a:t>
            </a:r>
          </a:p>
        </p:txBody>
      </p:sp>
      <p:pic>
        <p:nvPicPr>
          <p:cNvPr id="9" name="Picture 8" descr="medium_covers_Page_2.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562758" y="2517424"/>
            <a:ext cx="2010682" cy="2603836"/>
          </a:xfrm>
          <a:prstGeom prst="rect">
            <a:avLst/>
          </a:prstGeom>
          <a:effectLst>
            <a:reflection blurRad="6350" stA="52000" endA="300" endPos="35000" dir="5400000" sy="-100000" algn="bl" rotWithShape="0"/>
          </a:effectLst>
          <a:scene3d>
            <a:camera prst="obliqueTopLeft"/>
            <a:lightRig rig="threePt" dir="t"/>
          </a:scene3d>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6"/>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17D0EFEE-2756-4A20-BF2A-63F0A94F99AC}" type="datetime4">
              <a:rPr lang="en-US" smtClean="0"/>
              <a:pPr/>
              <a:t>August 8, 2024</a:t>
            </a:fld>
            <a:endParaRPr lang="en-US" dirty="0"/>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rot="16200000">
            <a:off x="8044814" y="683895"/>
            <a:ext cx="1315721" cy="365125"/>
          </a:xfrm>
          <a:prstGeom prst="rect">
            <a:avLst/>
          </a:prstGeom>
        </p:spPr>
        <p:txBody>
          <a:bodyPr vert="horz" lIns="91440" tIns="45720" rIns="91440" bIns="45720" rtlCol="0" anchor="ctr"/>
          <a:lstStyle>
            <a:lvl1pPr algn="r">
              <a:defRPr sz="2400" b="1">
                <a:solidFill>
                  <a:srgbClr val="FFFFFF"/>
                </a:solidFill>
              </a:defRPr>
            </a:lvl1pPr>
          </a:lstStyle>
          <a:p>
            <a:fld id="{F38DF745-7D3F-47F4-83A3-874385CFAA6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16" r:id="rId1"/>
    <p:sldLayoutId id="2147483914" r:id="rId2"/>
    <p:sldLayoutId id="2147483920" r:id="rId3"/>
    <p:sldLayoutId id="2147483913" r:id="rId4"/>
  </p:sldLayoutIdLst>
  <p:hf sldNum="0" hdr="0" ftr="0" dt="0"/>
  <p:txStyles>
    <p:titleStyle>
      <a:lvl1pPr algn="l" defTabSz="914400" rtl="0" eaLnBrk="1" latinLnBrk="0" hangingPunct="1">
        <a:spcBef>
          <a:spcPct val="0"/>
        </a:spcBef>
        <a:buNone/>
        <a:defRPr sz="2400" kern="1200" cap="all" spc="-60" baseline="0">
          <a:solidFill>
            <a:srgbClr val="6CB255"/>
          </a:solidFill>
          <a:latin typeface="+mj-lt"/>
          <a:ea typeface="+mj-ea"/>
          <a:cs typeface="+mj-cs"/>
        </a:defRPr>
      </a:lvl1pPr>
    </p:titleStyle>
    <p:body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chemeClr val="tx1"/>
          </a:solidFill>
          <a:latin typeface="+mn-lt"/>
          <a:ea typeface="+mn-ea"/>
          <a:cs typeface="+mn-cs"/>
        </a:defRPr>
      </a:lvl1pPr>
      <a:lvl2pPr marL="457200" indent="-182880" algn="l" defTabSz="914400" rtl="0" eaLnBrk="1" latinLnBrk="0" hangingPunct="1">
        <a:spcBef>
          <a:spcPct val="20000"/>
        </a:spcBef>
        <a:buClr>
          <a:srgbClr val="6CB255"/>
        </a:buClr>
        <a:buFont typeface="Arial" pitchFamily="34" charset="0"/>
        <a:buChar char="•"/>
        <a:defRPr sz="2000" kern="1200">
          <a:solidFill>
            <a:srgbClr val="000000"/>
          </a:solidFill>
          <a:latin typeface="+mn-lt"/>
          <a:ea typeface="+mn-ea"/>
          <a:cs typeface="+mn-cs"/>
        </a:defRPr>
      </a:lvl2pPr>
      <a:lvl3pPr marL="11430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3pPr>
      <a:lvl4pPr marL="16002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4pPr>
      <a:lvl5pPr marL="2057400" indent="-228600" algn="l" defTabSz="914400" rtl="0" eaLnBrk="1" latinLnBrk="0" hangingPunct="1">
        <a:spcBef>
          <a:spcPct val="20000"/>
        </a:spcBef>
        <a:buClr>
          <a:srgbClr val="6CB255"/>
        </a:buClr>
        <a:buFont typeface="Arial" pitchFamily="34" charset="0"/>
        <a:buChar char="•"/>
        <a:defRPr sz="1800" kern="1200" baseline="0">
          <a:solidFill>
            <a:srgbClr val="000000"/>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 Id="rId4" Type="http://schemas.openxmlformats.org/officeDocument/2006/relationships/hyperlink" Target="http://creativecommons.org/licenses/by-nc-sa/4.0/"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Figure" descr="Concepts of Biology">
            <a:extLst>
              <a:ext uri="{FF2B5EF4-FFF2-40B4-BE49-F238E27FC236}">
                <a16:creationId xmlns:a16="http://schemas.microsoft.com/office/drawing/2014/main" id="{E7B88E8B-14C4-46E3-B91E-005068CFC3B4}"/>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562758" y="2518312"/>
            <a:ext cx="2010681" cy="2602059"/>
          </a:xfrm>
          <a:prstGeom prst="rect">
            <a:avLst/>
          </a:prstGeom>
          <a:effectLst>
            <a:reflection blurRad="6350" stA="52000" endA="300" endPos="35000" dir="5400000" sy="-100000" algn="bl" rotWithShape="0"/>
          </a:effectLst>
          <a:scene3d>
            <a:camera prst="obliqueTopLeft"/>
            <a:lightRig rig="threePt" dir="t"/>
          </a:scene3d>
        </p:spPr>
      </p:pic>
      <p:sp>
        <p:nvSpPr>
          <p:cNvPr id="5" name="Chapter Title"/>
          <p:cNvSpPr txBox="1">
            <a:spLocks/>
          </p:cNvSpPr>
          <p:nvPr/>
        </p:nvSpPr>
        <p:spPr>
          <a:xfrm>
            <a:off x="0" y="1614626"/>
            <a:ext cx="9144000" cy="709154"/>
          </a:xfrm>
          <a:prstGeom prst="rect">
            <a:avLst/>
          </a:prstGeom>
        </p:spPr>
        <p:txBody>
          <a:bodyPr/>
          <a:lstStyle>
            <a:lvl1pPr algn="l" defTabSz="914400" rtl="0" eaLnBrk="1" latinLnBrk="0" hangingPunct="1">
              <a:spcBef>
                <a:spcPct val="0"/>
              </a:spcBef>
              <a:buNone/>
              <a:defRPr sz="3600" kern="1200" cap="all" spc="-60" baseline="0">
                <a:solidFill>
                  <a:srgbClr val="6CB255"/>
                </a:solidFill>
                <a:latin typeface="+mj-lt"/>
                <a:ea typeface="+mj-ea"/>
                <a:cs typeface="+mj-cs"/>
              </a:defRPr>
            </a:lvl1pPr>
          </a:lstStyle>
          <a:p>
            <a:pPr algn="ctr"/>
            <a:r>
              <a:rPr lang="en-US" sz="2000" b="1" cap="none" dirty="0">
                <a:solidFill>
                  <a:srgbClr val="212F62"/>
                </a:solidFill>
                <a:latin typeface="+mn-lt"/>
              </a:rPr>
              <a:t>Chapter 4 HOW CELLS OBTAIN ENERGY</a:t>
            </a:r>
          </a:p>
          <a:p>
            <a:pPr algn="ctr"/>
            <a:r>
              <a:rPr lang="en-US" sz="1600" cap="none" dirty="0">
                <a:solidFill>
                  <a:schemeClr val="tx1"/>
                </a:solidFill>
                <a:latin typeface="+mn-lt"/>
              </a:rPr>
              <a:t>PowerPoint Image Slideshow</a:t>
            </a:r>
          </a:p>
          <a:p>
            <a:pPr algn="ctr"/>
            <a:endParaRPr lang="en-US" sz="1600" cap="none" dirty="0">
              <a:solidFill>
                <a:schemeClr val="tx1"/>
              </a:solidFill>
              <a:latin typeface="+mn-lt"/>
            </a:endParaRPr>
          </a:p>
        </p:txBody>
      </p:sp>
      <p:sp>
        <p:nvSpPr>
          <p:cNvPr id="2" name="Title">
            <a:extLst>
              <a:ext uri="{FF2B5EF4-FFF2-40B4-BE49-F238E27FC236}">
                <a16:creationId xmlns:a16="http://schemas.microsoft.com/office/drawing/2014/main" id="{54385CD7-D915-48BE-9881-F3936848A2B8}"/>
              </a:ext>
            </a:extLst>
          </p:cNvPr>
          <p:cNvSpPr>
            <a:spLocks noGrp="1"/>
          </p:cNvSpPr>
          <p:nvPr>
            <p:ph type="title" idx="4294967295"/>
          </p:nvPr>
        </p:nvSpPr>
        <p:spPr>
          <a:xfrm>
            <a:off x="0" y="795132"/>
            <a:ext cx="9144000" cy="629796"/>
          </a:xfrm>
        </p:spPr>
        <p:txBody>
          <a:bodyPr>
            <a:noAutofit/>
          </a:bodyPr>
          <a:lstStyle/>
          <a:p>
            <a:pPr algn="ctr"/>
            <a:r>
              <a:rPr lang="en-US" sz="3600" dirty="0"/>
              <a:t>Concepts of Biology</a:t>
            </a:r>
          </a:p>
        </p:txBody>
      </p:sp>
      <p:pic>
        <p:nvPicPr>
          <p:cNvPr id="6" name="Picture 5">
            <a:extLst>
              <a:ext uri="{FF2B5EF4-FFF2-40B4-BE49-F238E27FC236}">
                <a16:creationId xmlns:a16="http://schemas.microsoft.com/office/drawing/2014/main" id="{04807ED9-3D6A-AE4C-B501-382490E29100}"/>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
        <p:nvSpPr>
          <p:cNvPr id="8" name="TextBox 1">
            <a:extLst>
              <a:ext uri="{FF2B5EF4-FFF2-40B4-BE49-F238E27FC236}">
                <a16:creationId xmlns:a16="http://schemas.microsoft.com/office/drawing/2014/main" id="{5988E002-3F34-48F5-8496-51B4B4670D72}"/>
              </a:ext>
            </a:extLst>
          </p:cNvPr>
          <p:cNvSpPr txBox="1"/>
          <p:nvPr/>
        </p:nvSpPr>
        <p:spPr>
          <a:xfrm>
            <a:off x="412596" y="6397083"/>
            <a:ext cx="8300223" cy="338554"/>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800" dirty="0"/>
              <a:t>This work is licensed under </a:t>
            </a:r>
            <a:r>
              <a:rPr lang="en-US" sz="800" dirty="0">
                <a:solidFill>
                  <a:srgbClr val="0000FF"/>
                </a:solidFill>
                <a:cs typeface="Segoe UI"/>
                <a:hlinkClick r:id="rId4"/>
              </a:rPr>
              <a:t>cc by 4.0 license</a:t>
            </a:r>
            <a:r>
              <a:rPr lang="en-US" sz="800" dirty="0"/>
              <a:t>. Credit: OpenStax: modified by M. F. Sega &amp; J. </a:t>
            </a:r>
            <a:r>
              <a:rPr lang="en-US" sz="800" dirty="0" err="1"/>
              <a:t>Wedincamp</a:t>
            </a:r>
            <a:r>
              <a:rPr lang="en-US" sz="800" dirty="0"/>
              <a:t> for ALG 18 grant through addition of ppt slides with texts made using </a:t>
            </a:r>
            <a:r>
              <a:rPr lang="en-US" sz="800" dirty="0" err="1"/>
              <a:t>Openstax</a:t>
            </a:r>
            <a:r>
              <a:rPr lang="en-US" sz="800" dirty="0"/>
              <a:t> textbook information.</a:t>
            </a:r>
          </a:p>
        </p:txBody>
      </p:sp>
    </p:spTree>
    <p:extLst>
      <p:ext uri="{BB962C8B-B14F-4D97-AF65-F5344CB8AC3E}">
        <p14:creationId xmlns:p14="http://schemas.microsoft.com/office/powerpoint/2010/main" val="13224431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8E3D46A7-17F1-42CD-AC9E-11F2DDFF582B}"/>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pic>
        <p:nvPicPr>
          <p:cNvPr id="2" name="Figure" descr="The left side of this diagram depicts energy being transferred from an ice cream cone to two boys riding bikes. The right side depicts a plant converting light energy into chemical energy: Light energy is represented by the sun, and the chemical energy is represented by a green leaf on a branch."/>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1874" r="-1874"/>
          <a:stretch>
            <a:fillRect/>
          </a:stretch>
        </p:blipFill>
        <p:spPr>
          <a:xfrm>
            <a:off x="4489450" y="1108075"/>
            <a:ext cx="4030663" cy="5256213"/>
          </a:xfrm>
        </p:spPr>
      </p:pic>
      <p:sp>
        <p:nvSpPr>
          <p:cNvPr id="14" name="Figure Legend"/>
          <p:cNvSpPr>
            <a:spLocks noGrp="1"/>
          </p:cNvSpPr>
          <p:nvPr>
            <p:ph type="body" sz="quarter" idx="14"/>
          </p:nvPr>
        </p:nvSpPr>
        <p:spPr>
          <a:xfrm>
            <a:off x="457200" y="1107617"/>
            <a:ext cx="3913188" cy="5256973"/>
          </a:xfrm>
        </p:spPr>
        <p:txBody>
          <a:bodyPr>
            <a:noAutofit/>
          </a:bodyPr>
          <a:lstStyle/>
          <a:p>
            <a:r>
              <a:rPr lang="en-US" sz="1600" dirty="0">
                <a:solidFill>
                  <a:schemeClr val="tx1"/>
                </a:solidFill>
              </a:rPr>
              <a:t>Shown are some examples of energy transferred and transformed from one system to another and from one form to another. The food we consume provides our cells with the energy required to carry out bodily functions, just as light energy provides plants with the means to create the chemical energy they need. (credit “ice cream”: modification of work by D. Sharon Pruitt; credit “kids”: modification of work by Max from Providence; credit “leaf”: modification of work by Cory </a:t>
            </a:r>
            <a:r>
              <a:rPr lang="en-US" sz="1600" dirty="0" err="1">
                <a:solidFill>
                  <a:schemeClr val="tx1"/>
                </a:solidFill>
              </a:rPr>
              <a:t>Zanker</a:t>
            </a:r>
            <a:r>
              <a:rPr lang="en-US" sz="1600" dirty="0">
                <a:solidFill>
                  <a:schemeClr val="tx1"/>
                </a:solidFill>
              </a:rPr>
              <a:t>)</a:t>
            </a:r>
          </a:p>
        </p:txBody>
      </p:sp>
      <p:sp>
        <p:nvSpPr>
          <p:cNvPr id="5" name="Figure Number"/>
          <p:cNvSpPr>
            <a:spLocks noGrp="1"/>
          </p:cNvSpPr>
          <p:nvPr>
            <p:ph type="title"/>
          </p:nvPr>
        </p:nvSpPr>
        <p:spPr>
          <a:xfrm>
            <a:off x="817418" y="306128"/>
            <a:ext cx="8062912" cy="659535"/>
          </a:xfrm>
        </p:spPr>
        <p:txBody>
          <a:bodyPr>
            <a:normAutofit/>
          </a:bodyPr>
          <a:lstStyle/>
          <a:p>
            <a:pPr algn="r"/>
            <a:r>
              <a:rPr lang="en-US" sz="2400" dirty="0">
                <a:solidFill>
                  <a:srgbClr val="6CB255"/>
                </a:solidFill>
              </a:rPr>
              <a:t>Energy transformations - Figure 4.4</a:t>
            </a:r>
          </a:p>
        </p:txBody>
      </p:sp>
      <p:pic>
        <p:nvPicPr>
          <p:cNvPr id="8" name="Picture 7">
            <a:extLst>
              <a:ext uri="{FF2B5EF4-FFF2-40B4-BE49-F238E27FC236}">
                <a16:creationId xmlns:a16="http://schemas.microsoft.com/office/drawing/2014/main" id="{14AA9089-AF03-1649-B7BC-DB268EE82C16}"/>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57200" y="241326"/>
            <a:ext cx="1693024" cy="409803"/>
          </a:xfrm>
          <a:prstGeom prst="rect">
            <a:avLst/>
          </a:prstGeom>
        </p:spPr>
      </p:pic>
    </p:spTree>
    <p:extLst>
      <p:ext uri="{BB962C8B-B14F-4D97-AF65-F5344CB8AC3E}">
        <p14:creationId xmlns:p14="http://schemas.microsoft.com/office/powerpoint/2010/main" val="1847597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Energy transformations</a:t>
            </a:r>
          </a:p>
        </p:txBody>
      </p:sp>
      <p:sp>
        <p:nvSpPr>
          <p:cNvPr id="4" name="Text Placeholder 3"/>
          <p:cNvSpPr>
            <a:spLocks noGrp="1"/>
          </p:cNvSpPr>
          <p:nvPr>
            <p:ph type="body" sz="quarter" idx="14"/>
          </p:nvPr>
        </p:nvSpPr>
        <p:spPr>
          <a:xfrm>
            <a:off x="457200" y="1117599"/>
            <a:ext cx="8062912" cy="5135419"/>
          </a:xfrm>
        </p:spPr>
        <p:txBody>
          <a:bodyPr>
            <a:normAutofit/>
          </a:bodyPr>
          <a:lstStyle/>
          <a:p>
            <a:pPr marL="342900" indent="-342900">
              <a:buFont typeface="Arial" panose="020B0604020202020204" pitchFamily="34" charset="0"/>
              <a:buChar char="•"/>
            </a:pPr>
            <a:r>
              <a:rPr lang="en-US" dirty="0"/>
              <a:t>Types of energy:</a:t>
            </a:r>
          </a:p>
          <a:p>
            <a:pPr marL="1074420" lvl="1" indent="-342900">
              <a:buFont typeface="Arial" panose="020B0604020202020204" pitchFamily="34" charset="0"/>
              <a:buChar char="•"/>
            </a:pPr>
            <a:r>
              <a:rPr lang="en-US" dirty="0"/>
              <a:t>Potential energy – energy within a system that will result into a change of the system</a:t>
            </a:r>
          </a:p>
          <a:p>
            <a:pPr marL="1600200" lvl="2">
              <a:buFont typeface="Arial" panose="020B0604020202020204" pitchFamily="34" charset="0"/>
              <a:buChar char="•"/>
            </a:pPr>
            <a:r>
              <a:rPr lang="en-US" dirty="0"/>
              <a:t>Example: Chemical energy – this is the energy contained within a chemical (i.e. molecule)</a:t>
            </a:r>
          </a:p>
          <a:p>
            <a:pPr marL="1074420" lvl="1" indent="-342900">
              <a:buFont typeface="Arial" panose="020B0604020202020204" pitchFamily="34" charset="0"/>
              <a:buChar char="•"/>
            </a:pPr>
            <a:r>
              <a:rPr lang="en-US" dirty="0"/>
              <a:t>Kinetic energy – energy associated with movement </a:t>
            </a:r>
          </a:p>
          <a:p>
            <a:pPr marL="1600200" lvl="2">
              <a:buFont typeface="Arial" panose="020B0604020202020204" pitchFamily="34" charset="0"/>
              <a:buChar char="•"/>
            </a:pPr>
            <a:r>
              <a:rPr lang="en-US" dirty="0"/>
              <a:t>Example: …………….</a:t>
            </a:r>
          </a:p>
          <a:p>
            <a:pPr marL="342900" indent="-342900">
              <a:buFont typeface="Arial" panose="020B0604020202020204" pitchFamily="34" charset="0"/>
              <a:buChar char="•"/>
            </a:pPr>
            <a:endParaRPr lang="en-US" dirty="0"/>
          </a:p>
        </p:txBody>
      </p:sp>
    </p:spTree>
    <p:extLst>
      <p:ext uri="{BB962C8B-B14F-4D97-AF65-F5344CB8AC3E}">
        <p14:creationId xmlns:p14="http://schemas.microsoft.com/office/powerpoint/2010/main" val="16756662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EB31A912-1420-40D9-8CB3-39D62A68D485}"/>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Still water has potential energy; moving water, such as in a waterfall or a rapidly flowing river, has kinetic energy. (credit </a:t>
            </a:r>
            <a:r>
              <a:rPr lang="en-US" sz="1600" dirty="0">
                <a:solidFill>
                  <a:schemeClr val="tx1"/>
                </a:solidFill>
              </a:rPr>
              <a:t>“</a:t>
            </a:r>
            <a:r>
              <a:rPr lang="en-US" sz="1600" dirty="0"/>
              <a:t>dam”: modification of work by </a:t>
            </a:r>
            <a:r>
              <a:rPr lang="en-US" sz="1600" dirty="0">
                <a:solidFill>
                  <a:schemeClr val="tx1"/>
                </a:solidFill>
              </a:rPr>
              <a:t>“</a:t>
            </a:r>
            <a:r>
              <a:rPr lang="en-US" sz="1600" dirty="0"/>
              <a:t>Pascal”/Flickr; credit </a:t>
            </a:r>
            <a:r>
              <a:rPr lang="en-US" sz="1600" dirty="0">
                <a:solidFill>
                  <a:schemeClr val="tx1"/>
                </a:solidFill>
              </a:rPr>
              <a:t>“</a:t>
            </a:r>
            <a:r>
              <a:rPr lang="en-US" sz="1600" dirty="0"/>
              <a:t>waterfall”: modification of work by Frank </a:t>
            </a:r>
            <a:r>
              <a:rPr lang="en-US" sz="1600" dirty="0" err="1"/>
              <a:t>Gualtieri</a:t>
            </a:r>
            <a:r>
              <a:rPr lang="en-US" sz="1600" dirty="0"/>
              <a:t>)</a:t>
            </a:r>
          </a:p>
        </p:txBody>
      </p:sp>
      <p:pic>
        <p:nvPicPr>
          <p:cNvPr id="13" name="Figure" descr="The photo on the left shows water behind a dam as potential energy. The photo on the right shows a waterfall as kinetic energy."/>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256" r="-1256"/>
          <a:stretch>
            <a:fillRect/>
          </a:stretch>
        </p:blipFill>
        <p:spPr/>
      </p:pic>
      <p:sp>
        <p:nvSpPr>
          <p:cNvPr id="5" name="Figure Number"/>
          <p:cNvSpPr>
            <a:spLocks noGrp="1"/>
          </p:cNvSpPr>
          <p:nvPr>
            <p:ph type="title"/>
          </p:nvPr>
        </p:nvSpPr>
        <p:spPr/>
        <p:txBody>
          <a:bodyPr/>
          <a:lstStyle/>
          <a:p>
            <a:r>
              <a:rPr lang="en-US" dirty="0"/>
              <a:t>Figure 4.5 – potential vs. kinetic</a:t>
            </a:r>
          </a:p>
        </p:txBody>
      </p:sp>
      <p:pic>
        <p:nvPicPr>
          <p:cNvPr id="8" name="Picture 7">
            <a:extLst>
              <a:ext uri="{FF2B5EF4-FFF2-40B4-BE49-F238E27FC236}">
                <a16:creationId xmlns:a16="http://schemas.microsoft.com/office/drawing/2014/main" id="{771FB427-5149-CE41-8985-9CC974108866}"/>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40431178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Exergonic vs. endergonic</a:t>
            </a:r>
          </a:p>
        </p:txBody>
      </p:sp>
      <p:pic>
        <p:nvPicPr>
          <p:cNvPr id="6" name="Picture Placeholder 5" descr="Shows 2 chemical reactions equations: first, reactants A and B makes the product C; second, reactant A makes the products B and C. &#10;&#10;Description automatically generated">
            <a:extLst>
              <a:ext uri="{FF2B5EF4-FFF2-40B4-BE49-F238E27FC236}">
                <a16:creationId xmlns:a16="http://schemas.microsoft.com/office/drawing/2014/main" id="{E4486A05-04ED-4BD1-BA30-C1EDD00AFD4E}"/>
              </a:ext>
            </a:extLst>
          </p:cNvPr>
          <p:cNvPicPr>
            <a:picLocks noGrp="1" noChangeAspect="1"/>
          </p:cNvPicPr>
          <p:nvPr>
            <p:ph type="pic" sz="quarter" idx="13"/>
          </p:nvPr>
        </p:nvPicPr>
        <p:blipFill rotWithShape="1">
          <a:blip r:embed="rId2" cstate="email">
            <a:extLst>
              <a:ext uri="{28A0092B-C50C-407E-A947-70E740481C1C}">
                <a14:useLocalDpi xmlns:a14="http://schemas.microsoft.com/office/drawing/2010/main" val="0"/>
              </a:ext>
            </a:extLst>
          </a:blip>
          <a:srcRect l="25384" r="10606"/>
          <a:stretch/>
        </p:blipFill>
        <p:spPr>
          <a:xfrm>
            <a:off x="457199" y="1107618"/>
            <a:ext cx="4784757" cy="4607689"/>
          </a:xfrm>
        </p:spPr>
      </p:pic>
      <p:sp>
        <p:nvSpPr>
          <p:cNvPr id="4" name="Text Placeholder 3"/>
          <p:cNvSpPr>
            <a:spLocks noGrp="1"/>
          </p:cNvSpPr>
          <p:nvPr>
            <p:ph type="body" sz="quarter" idx="14"/>
          </p:nvPr>
        </p:nvSpPr>
        <p:spPr/>
        <p:txBody>
          <a:bodyPr vert="horz" lIns="91440" tIns="45720" rIns="91440" bIns="45720" rtlCol="0" anchor="t">
            <a:normAutofit fontScale="92500"/>
          </a:bodyPr>
          <a:lstStyle/>
          <a:p>
            <a:r>
              <a:rPr lang="en-US" dirty="0"/>
              <a:t>Measuring Energy associated with reactions:</a:t>
            </a:r>
            <a:endParaRPr lang="en-US"/>
          </a:p>
          <a:p>
            <a:pPr marL="1074420" lvl="1" indent="-342900">
              <a:buFont typeface="Arial" panose="020B0604020202020204" pitchFamily="34" charset="0"/>
              <a:buChar char="•"/>
            </a:pPr>
            <a:r>
              <a:rPr lang="en-US" dirty="0"/>
              <a:t>Free energy – usable available energy</a:t>
            </a:r>
          </a:p>
          <a:p>
            <a:pPr marL="1600200" lvl="2">
              <a:buFont typeface="Arial" panose="020B0604020202020204" pitchFamily="34" charset="0"/>
              <a:buChar char="•"/>
            </a:pPr>
            <a:r>
              <a:rPr lang="en-US" dirty="0"/>
              <a:t>Exergonic reactions – release energy</a:t>
            </a:r>
          </a:p>
          <a:p>
            <a:pPr marL="1600200" lvl="2">
              <a:buFont typeface="Arial" panose="020B0604020202020204" pitchFamily="34" charset="0"/>
              <a:buChar char="•"/>
            </a:pPr>
            <a:r>
              <a:rPr lang="en-US" dirty="0"/>
              <a:t>Endergonic reactions – require usable energy to proceed</a:t>
            </a:r>
          </a:p>
          <a:p>
            <a:pPr marL="1600200" lvl="2">
              <a:buFont typeface="Arial" panose="020B0604020202020204" pitchFamily="34" charset="0"/>
              <a:buChar char="•"/>
            </a:pPr>
            <a:endParaRPr lang="en-US" dirty="0"/>
          </a:p>
          <a:p>
            <a:pPr marL="1074420" lvl="1">
              <a:buFont typeface="Arial" panose="020B0604020202020204" pitchFamily="34" charset="0"/>
              <a:buChar char="•"/>
            </a:pPr>
            <a:r>
              <a:rPr lang="en-US" dirty="0"/>
              <a:t>Reaction: </a:t>
            </a:r>
          </a:p>
          <a:p>
            <a:pPr marL="1600200" lvl="2">
              <a:buFont typeface="Arial" panose="020B0604020202020204" pitchFamily="34" charset="0"/>
              <a:buChar char="•"/>
            </a:pPr>
            <a:r>
              <a:rPr lang="en-US" dirty="0"/>
              <a:t>Reactant/-s enter/-s the reaction</a:t>
            </a:r>
          </a:p>
          <a:p>
            <a:pPr marL="1600200" lvl="2">
              <a:buFont typeface="Arial" panose="020B0604020202020204" pitchFamily="34" charset="0"/>
              <a:buChar char="•"/>
            </a:pPr>
            <a:r>
              <a:rPr lang="en-US" dirty="0"/>
              <a:t>Product/-s exit/-s the reaction</a:t>
            </a:r>
          </a:p>
          <a:p>
            <a:pPr lvl="2" indent="0">
              <a:buNone/>
            </a:pPr>
            <a:endParaRPr lang="en-US" sz="2800" dirty="0"/>
          </a:p>
          <a:p>
            <a:pPr marL="1600200" lvl="2">
              <a:buFont typeface="Arial" panose="020B0604020202020204" pitchFamily="34" charset="0"/>
              <a:buChar char="•"/>
            </a:pPr>
            <a:endParaRPr lang="en-US" dirty="0"/>
          </a:p>
        </p:txBody>
      </p:sp>
    </p:spTree>
    <p:extLst>
      <p:ext uri="{BB962C8B-B14F-4D97-AF65-F5344CB8AC3E}">
        <p14:creationId xmlns:p14="http://schemas.microsoft.com/office/powerpoint/2010/main" val="34979725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09ADBC89-3FBE-4A24-8E43-457A3EB2E3DB}"/>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Shown are some examples of endergonic processes (ones that require energy) and exergonic processes (ones that release energy). (credit a: modification of work by Natalie </a:t>
            </a:r>
            <a:r>
              <a:rPr lang="en-US" sz="1600" dirty="0" err="1"/>
              <a:t>Maynor</a:t>
            </a:r>
            <a:r>
              <a:rPr lang="en-US" sz="1600" dirty="0"/>
              <a:t>; credit b: modification of work by USDA; credit c: modification of work by Cory </a:t>
            </a:r>
            <a:r>
              <a:rPr lang="en-US" sz="1600" dirty="0" err="1"/>
              <a:t>Zanker</a:t>
            </a:r>
            <a:r>
              <a:rPr lang="en-US" sz="1600" dirty="0"/>
              <a:t>; credit d: modification of work by Harry </a:t>
            </a:r>
            <a:r>
              <a:rPr lang="en-US" sz="1600" dirty="0" err="1"/>
              <a:t>Malsch</a:t>
            </a:r>
            <a:r>
              <a:rPr lang="en-US" sz="1600" dirty="0"/>
              <a:t>)</a:t>
            </a:r>
          </a:p>
        </p:txBody>
      </p:sp>
      <p:pic>
        <p:nvPicPr>
          <p:cNvPr id="3" name="Figure" descr="Four photos, from left to right, show a compost pile, a baby chick emerging from a fertilized egg, a teabag’s dark-colored contents diffusing into a clear mug of water, and a ball rolling downhill."/>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43048" r="-43048"/>
          <a:stretch>
            <a:fillRect/>
          </a:stretch>
        </p:blipFill>
        <p:spPr/>
      </p:pic>
      <p:sp>
        <p:nvSpPr>
          <p:cNvPr id="5" name="Figure Number"/>
          <p:cNvSpPr>
            <a:spLocks noGrp="1"/>
          </p:cNvSpPr>
          <p:nvPr>
            <p:ph type="title"/>
          </p:nvPr>
        </p:nvSpPr>
        <p:spPr>
          <a:xfrm>
            <a:off x="145916" y="86395"/>
            <a:ext cx="8062912" cy="659535"/>
          </a:xfrm>
        </p:spPr>
        <p:txBody>
          <a:bodyPr/>
          <a:lstStyle/>
          <a:p>
            <a:r>
              <a:rPr lang="en-US" dirty="0"/>
              <a:t>Figure 4.6 – endergonic vs. exergonic</a:t>
            </a:r>
          </a:p>
        </p:txBody>
      </p:sp>
      <p:pic>
        <p:nvPicPr>
          <p:cNvPr id="8" name="Picture 7">
            <a:extLst>
              <a:ext uri="{FF2B5EF4-FFF2-40B4-BE49-F238E27FC236}">
                <a16:creationId xmlns:a16="http://schemas.microsoft.com/office/drawing/2014/main" id="{131F4259-C69F-A947-BC7F-082D1163B19D}"/>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362316" y="259743"/>
            <a:ext cx="1693024" cy="409803"/>
          </a:xfrm>
          <a:prstGeom prst="rect">
            <a:avLst/>
          </a:prstGeom>
        </p:spPr>
      </p:pic>
    </p:spTree>
    <p:extLst>
      <p:ext uri="{BB962C8B-B14F-4D97-AF65-F5344CB8AC3E}">
        <p14:creationId xmlns:p14="http://schemas.microsoft.com/office/powerpoint/2010/main" val="23343945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enzymes</a:t>
            </a:r>
          </a:p>
        </p:txBody>
      </p:sp>
      <p:pic>
        <p:nvPicPr>
          <p:cNvPr id="10" name="Picture Placeholder 9" descr="Shows 2 chemical reactions equations: first, reactants A and B makes the product C; second, reactant A makes the products B and C. &#10;&#10;Description automatically generated">
            <a:extLst>
              <a:ext uri="{FF2B5EF4-FFF2-40B4-BE49-F238E27FC236}">
                <a16:creationId xmlns:a16="http://schemas.microsoft.com/office/drawing/2014/main" id="{0BD103E3-9FB3-4C79-BA50-B09E86D8C4E1}"/>
              </a:ext>
            </a:extLst>
          </p:cNvPr>
          <p:cNvPicPr>
            <a:picLocks noGrp="1" noChangeAspect="1"/>
          </p:cNvPicPr>
          <p:nvPr>
            <p:ph type="pic" sz="quarter" idx="13"/>
          </p:nvPr>
        </p:nvPicPr>
        <p:blipFill rotWithShape="1">
          <a:blip r:embed="rId2" cstate="email">
            <a:extLst>
              <a:ext uri="{28A0092B-C50C-407E-A947-70E740481C1C}">
                <a14:useLocalDpi xmlns:a14="http://schemas.microsoft.com/office/drawing/2010/main" val="0"/>
              </a:ext>
            </a:extLst>
          </a:blip>
          <a:srcRect t="11410" b="11410"/>
          <a:stretch/>
        </p:blipFill>
        <p:spPr/>
      </p:pic>
      <p:sp>
        <p:nvSpPr>
          <p:cNvPr id="4" name="Text Placeholder 3"/>
          <p:cNvSpPr>
            <a:spLocks noGrp="1"/>
          </p:cNvSpPr>
          <p:nvPr>
            <p:ph type="body" sz="quarter" idx="14"/>
          </p:nvPr>
        </p:nvSpPr>
        <p:spPr>
          <a:xfrm>
            <a:off x="457200" y="4490519"/>
            <a:ext cx="8062912" cy="1691861"/>
          </a:xfrm>
        </p:spPr>
        <p:txBody>
          <a:bodyPr>
            <a:normAutofit/>
          </a:bodyPr>
          <a:lstStyle/>
          <a:p>
            <a:pPr marL="342900" indent="-342900">
              <a:buFont typeface="Arial" panose="020B0604020202020204" pitchFamily="34" charset="0"/>
              <a:buChar char="•"/>
            </a:pPr>
            <a:r>
              <a:rPr lang="en-US" dirty="0"/>
              <a:t>Proteins that speed up chemical reactions:</a:t>
            </a:r>
          </a:p>
          <a:p>
            <a:pPr marL="1074420" lvl="1" indent="-342900">
              <a:buFont typeface="Arial" panose="020B0604020202020204" pitchFamily="34" charset="0"/>
              <a:buChar char="•"/>
            </a:pPr>
            <a:r>
              <a:rPr lang="en-US" sz="1900" dirty="0"/>
              <a:t>They do not add any energy to reactions (hence cannot make an endergonic reaction work!); </a:t>
            </a:r>
          </a:p>
          <a:p>
            <a:pPr marL="1074420" lvl="1" indent="-342900">
              <a:buFont typeface="Arial" panose="020B0604020202020204" pitchFamily="34" charset="0"/>
              <a:buChar char="•"/>
            </a:pPr>
            <a:r>
              <a:rPr lang="en-US" sz="1900" dirty="0"/>
              <a:t>They change the configuration of reactants (activate them)</a:t>
            </a:r>
          </a:p>
          <a:p>
            <a:pPr marL="1074420" lvl="1" indent="-342900">
              <a:buFont typeface="Arial" panose="020B0604020202020204" pitchFamily="34" charset="0"/>
              <a:buChar char="•"/>
            </a:pPr>
            <a:endParaRPr lang="en-US" dirty="0"/>
          </a:p>
          <a:p>
            <a:pPr marL="1074420" lvl="1" indent="-342900">
              <a:buFont typeface="Arial" panose="020B0604020202020204" pitchFamily="34" charset="0"/>
              <a:buChar char="•"/>
            </a:pPr>
            <a:endParaRPr lang="en-US" dirty="0"/>
          </a:p>
          <a:p>
            <a:pPr lvl="1" indent="0">
              <a:buNone/>
            </a:pPr>
            <a:endParaRPr lang="en-US" dirty="0"/>
          </a:p>
        </p:txBody>
      </p:sp>
    </p:spTree>
    <p:extLst>
      <p:ext uri="{BB962C8B-B14F-4D97-AF65-F5344CB8AC3E}">
        <p14:creationId xmlns:p14="http://schemas.microsoft.com/office/powerpoint/2010/main" val="1798344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791267F5-AC63-4CD3-A935-1626EEF86B73}"/>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a:xfrm>
            <a:off x="1546278" y="4844360"/>
            <a:ext cx="5884754" cy="1166382"/>
          </a:xfrm>
        </p:spPr>
        <p:txBody>
          <a:bodyPr>
            <a:normAutofit/>
          </a:bodyPr>
          <a:lstStyle/>
          <a:p>
            <a:r>
              <a:rPr lang="en-US" sz="1600" dirty="0"/>
              <a:t>Enzymes lower the activation energy of the reaction but do not change the free energy of the reaction.</a:t>
            </a:r>
          </a:p>
        </p:txBody>
      </p:sp>
      <p:pic>
        <p:nvPicPr>
          <p:cNvPr id="13" name="Figure" descr="This plot shows that a catalyst decreases the activation energy for a reaction but does not change the Gibbs free energy."/>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48667" r="-48667"/>
          <a:stretch>
            <a:fillRect/>
          </a:stretch>
        </p:blipFill>
        <p:spPr/>
      </p:pic>
      <p:sp>
        <p:nvSpPr>
          <p:cNvPr id="5" name="Figure Number"/>
          <p:cNvSpPr>
            <a:spLocks noGrp="1"/>
          </p:cNvSpPr>
          <p:nvPr>
            <p:ph type="title"/>
          </p:nvPr>
        </p:nvSpPr>
        <p:spPr/>
        <p:txBody>
          <a:bodyPr/>
          <a:lstStyle/>
          <a:p>
            <a:r>
              <a:rPr lang="en-US" dirty="0"/>
              <a:t>Figure 4.7</a:t>
            </a:r>
          </a:p>
        </p:txBody>
      </p:sp>
      <p:pic>
        <p:nvPicPr>
          <p:cNvPr id="8" name="Picture 7">
            <a:extLst>
              <a:ext uri="{FF2B5EF4-FFF2-40B4-BE49-F238E27FC236}">
                <a16:creationId xmlns:a16="http://schemas.microsoft.com/office/drawing/2014/main" id="{6EEEF444-12D9-0441-921C-AFC60ECD9B9E}"/>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20237190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enzymes</a:t>
            </a:r>
          </a:p>
        </p:txBody>
      </p:sp>
      <p:sp>
        <p:nvSpPr>
          <p:cNvPr id="4" name="Text Placeholder 3"/>
          <p:cNvSpPr>
            <a:spLocks noGrp="1"/>
          </p:cNvSpPr>
          <p:nvPr>
            <p:ph type="body" sz="quarter" idx="14"/>
          </p:nvPr>
        </p:nvSpPr>
        <p:spPr>
          <a:xfrm>
            <a:off x="457200" y="1200727"/>
            <a:ext cx="8062912" cy="4809637"/>
          </a:xfrm>
        </p:spPr>
        <p:txBody>
          <a:bodyPr vert="horz" lIns="91440" tIns="45720" rIns="91440" bIns="45720" rtlCol="0" anchor="t">
            <a:normAutofit/>
          </a:bodyPr>
          <a:lstStyle/>
          <a:p>
            <a:r>
              <a:rPr lang="en-US" dirty="0"/>
              <a:t> Enzymes:</a:t>
            </a:r>
            <a:endParaRPr lang="en-US"/>
          </a:p>
          <a:p>
            <a:pPr marL="1074420" lvl="1" indent="-342900">
              <a:buFont typeface="Arial" panose="020B0604020202020204" pitchFamily="34" charset="0"/>
              <a:buChar char="•"/>
            </a:pPr>
            <a:r>
              <a:rPr lang="en-US" dirty="0"/>
              <a:t>Are Proteins </a:t>
            </a:r>
          </a:p>
          <a:p>
            <a:pPr marL="1074420" lvl="1" indent="-342900">
              <a:buFont typeface="Arial" panose="020B0604020202020204" pitchFamily="34" charset="0"/>
              <a:buChar char="•"/>
            </a:pPr>
            <a:r>
              <a:rPr lang="en-US" dirty="0"/>
              <a:t>Have </a:t>
            </a:r>
            <a:r>
              <a:rPr lang="en-US" i="1" dirty="0"/>
              <a:t>active site/-s </a:t>
            </a:r>
            <a:r>
              <a:rPr lang="en-US" dirty="0"/>
              <a:t>where reactants bind</a:t>
            </a:r>
          </a:p>
          <a:p>
            <a:pPr marL="1074420" lvl="1" indent="-342900">
              <a:buFont typeface="Arial" panose="020B0604020202020204" pitchFamily="34" charset="0"/>
              <a:buChar char="•"/>
            </a:pPr>
            <a:r>
              <a:rPr lang="en-US" dirty="0"/>
              <a:t>Reactants that bind to an enzyme are called substrates</a:t>
            </a:r>
          </a:p>
          <a:p>
            <a:pPr marL="1600200" lvl="2">
              <a:buFont typeface="Arial" panose="020B0604020202020204" pitchFamily="34" charset="0"/>
              <a:buChar char="•"/>
            </a:pPr>
            <a:r>
              <a:rPr lang="en-US" dirty="0"/>
              <a:t>Substrates are VERY specific to an enzyme (hence, in medicine </a:t>
            </a:r>
            <a:r>
              <a:rPr lang="en-US"/>
              <a:t>it's</a:t>
            </a:r>
            <a:r>
              <a:rPr lang="en-US" dirty="0"/>
              <a:t> easy to control a reaction by controlling an enzyme)</a:t>
            </a:r>
          </a:p>
          <a:p>
            <a:pPr marL="2057400" lvl="3">
              <a:buFont typeface="Arial" panose="020B0604020202020204" pitchFamily="34" charset="0"/>
              <a:buChar char="•"/>
            </a:pPr>
            <a:r>
              <a:rPr lang="en-US" dirty="0"/>
              <a:t>Specificity also known as Lock-and-Key model (lock is the enzyme, key is the substrate)</a:t>
            </a:r>
          </a:p>
        </p:txBody>
      </p:sp>
    </p:spTree>
    <p:extLst>
      <p:ext uri="{BB962C8B-B14F-4D97-AF65-F5344CB8AC3E}">
        <p14:creationId xmlns:p14="http://schemas.microsoft.com/office/powerpoint/2010/main" val="40298657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1EEF46DB-CADE-42D3-ABF0-D1CDF00E1CAC}"/>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The induced-fit model is an adjustment to the lock-and-key model and explains how enzymes and substrates undergo dynamic modifications during the transition state to increase the affinity of the substrate for the active site.</a:t>
            </a:r>
          </a:p>
        </p:txBody>
      </p:sp>
      <p:pic>
        <p:nvPicPr>
          <p:cNvPr id="13" name="Figure" descr="In this diagram, a substrate binds the active site of an enzyme and, in the process, both the shape of the enzyme and the shape of the substrate change. The substrate is converted to product, which leaves the active site."/>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4775" b="-4775"/>
          <a:stretch>
            <a:fillRect/>
          </a:stretch>
        </p:blipFill>
        <p:spPr/>
      </p:pic>
      <p:sp>
        <p:nvSpPr>
          <p:cNvPr id="5" name="Figure Number"/>
          <p:cNvSpPr>
            <a:spLocks noGrp="1"/>
          </p:cNvSpPr>
          <p:nvPr>
            <p:ph type="title"/>
          </p:nvPr>
        </p:nvSpPr>
        <p:spPr/>
        <p:txBody>
          <a:bodyPr/>
          <a:lstStyle/>
          <a:p>
            <a:r>
              <a:rPr lang="en-US" dirty="0"/>
              <a:t>Figure 4.8</a:t>
            </a:r>
          </a:p>
        </p:txBody>
      </p:sp>
      <p:pic>
        <p:nvPicPr>
          <p:cNvPr id="8" name="Picture 7">
            <a:extLst>
              <a:ext uri="{FF2B5EF4-FFF2-40B4-BE49-F238E27FC236}">
                <a16:creationId xmlns:a16="http://schemas.microsoft.com/office/drawing/2014/main" id="{F3E8F99A-C603-9343-83E0-5AD31222FDB7}"/>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23468703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Enzyme regulation</a:t>
            </a:r>
          </a:p>
        </p:txBody>
      </p:sp>
      <p:sp>
        <p:nvSpPr>
          <p:cNvPr id="4" name="Text Placeholder 3"/>
          <p:cNvSpPr>
            <a:spLocks noGrp="1"/>
          </p:cNvSpPr>
          <p:nvPr>
            <p:ph type="body" sz="quarter" idx="14"/>
          </p:nvPr>
        </p:nvSpPr>
        <p:spPr>
          <a:xfrm>
            <a:off x="457200" y="1237673"/>
            <a:ext cx="8062912" cy="4772691"/>
          </a:xfrm>
        </p:spPr>
        <p:txBody>
          <a:bodyPr vert="horz" lIns="91440" tIns="45720" rIns="91440" bIns="45720" rtlCol="0" anchor="t">
            <a:normAutofit/>
          </a:bodyPr>
          <a:lstStyle/>
          <a:p>
            <a:pPr marL="342900" indent="-342900">
              <a:buFont typeface="Arial" panose="020B0604020202020204" pitchFamily="34" charset="0"/>
              <a:buChar char="•"/>
            </a:pPr>
            <a:r>
              <a:rPr lang="en-US" dirty="0">
                <a:solidFill>
                  <a:schemeClr val="tx1"/>
                </a:solidFill>
              </a:rPr>
              <a:t>Controls chemical reactions by</a:t>
            </a:r>
            <a:r>
              <a:rPr lang="en-US" dirty="0"/>
              <a:t> changing the enzyme activity (!)</a:t>
            </a:r>
            <a:endParaRPr lang="en-US" dirty="0">
              <a:cs typeface="Arial"/>
            </a:endParaRPr>
          </a:p>
          <a:p>
            <a:pPr marL="1074420" lvl="1" indent="-342900">
              <a:buFont typeface="Arial" panose="020B0604020202020204" pitchFamily="34" charset="0"/>
              <a:buChar char="•"/>
            </a:pPr>
            <a:r>
              <a:rPr lang="en-US" dirty="0"/>
              <a:t>Enzyme activation – by favoring the binding of substrate to the active site </a:t>
            </a:r>
          </a:p>
          <a:p>
            <a:pPr marL="1074420" lvl="1" indent="-342900">
              <a:buFont typeface="Arial" panose="020B0604020202020204" pitchFamily="34" charset="0"/>
              <a:buChar char="•"/>
            </a:pPr>
            <a:r>
              <a:rPr lang="en-US" dirty="0"/>
              <a:t>Enzyme inactivation (inhibition) – by blocking the substrate from binding to active site</a:t>
            </a:r>
          </a:p>
          <a:p>
            <a:pPr marL="1074420" lvl="1"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solidFill>
                  <a:schemeClr val="tx1"/>
                </a:solidFill>
              </a:rPr>
              <a:t>Helps treat</a:t>
            </a:r>
            <a:r>
              <a:rPr lang="en-US" dirty="0"/>
              <a:t> diseases by developing drugs that can change the enzyme activity</a:t>
            </a:r>
          </a:p>
          <a:p>
            <a:pPr marL="1074420" lvl="1" indent="-342900">
              <a:buFont typeface="Arial" panose="020B0604020202020204" pitchFamily="34" charset="0"/>
              <a:buChar char="•"/>
            </a:pPr>
            <a:r>
              <a:rPr lang="en-US" dirty="0"/>
              <a:t>Very efficient since substrates and enzymes are HIGHLY specific</a:t>
            </a:r>
          </a:p>
        </p:txBody>
      </p:sp>
    </p:spTree>
    <p:extLst>
      <p:ext uri="{BB962C8B-B14F-4D97-AF65-F5344CB8AC3E}">
        <p14:creationId xmlns:p14="http://schemas.microsoft.com/office/powerpoint/2010/main" val="25711148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D4CBB1A2-1B55-4425-A3B7-118A35931FFD}"/>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A hummingbird needs energy to maintain prolonged flight. The bird obtains its energy from taking in food and transforming the energy contained in food molecules into forms of energy to power its flight through a series of biochemical reactions. (credit: modification of work by Cory </a:t>
            </a:r>
            <a:r>
              <a:rPr lang="en-US" sz="1600" dirty="0" err="1"/>
              <a:t>Zanker</a:t>
            </a:r>
            <a:r>
              <a:rPr lang="en-US" sz="1600" dirty="0"/>
              <a:t>)</a:t>
            </a:r>
          </a:p>
        </p:txBody>
      </p:sp>
      <p:pic>
        <p:nvPicPr>
          <p:cNvPr id="11" name="Figure" descr="In this photo, a hummingbird drinks from a feeder."/>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12227" r="-12227"/>
          <a:stretch>
            <a:fillRect/>
          </a:stretch>
        </p:blipFill>
        <p:spPr/>
      </p:pic>
      <p:sp>
        <p:nvSpPr>
          <p:cNvPr id="5" name="Figure Number"/>
          <p:cNvSpPr>
            <a:spLocks noGrp="1"/>
          </p:cNvSpPr>
          <p:nvPr>
            <p:ph type="title"/>
          </p:nvPr>
        </p:nvSpPr>
        <p:spPr/>
        <p:txBody>
          <a:bodyPr/>
          <a:lstStyle/>
          <a:p>
            <a:r>
              <a:rPr lang="en-US" dirty="0"/>
              <a:t>Figure 4.1 – energy = life </a:t>
            </a:r>
          </a:p>
        </p:txBody>
      </p:sp>
      <p:pic>
        <p:nvPicPr>
          <p:cNvPr id="8" name="Picture 7">
            <a:extLst>
              <a:ext uri="{FF2B5EF4-FFF2-40B4-BE49-F238E27FC236}">
                <a16:creationId xmlns:a16="http://schemas.microsoft.com/office/drawing/2014/main" id="{1B99252E-0662-284B-9F54-D7E00BE0732A}"/>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10399969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9E11DD56-72B1-4EDF-BA64-A453AA3FF8E7}"/>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Have you ever wondered how pharmaceutical drugs are developed? (credit: </a:t>
            </a:r>
            <a:r>
              <a:rPr lang="de-DE" sz="1600" dirty="0"/>
              <a:t>Deborah Austin)</a:t>
            </a:r>
            <a:endParaRPr lang="en-US" sz="1600" dirty="0"/>
          </a:p>
        </p:txBody>
      </p:sp>
      <p:pic>
        <p:nvPicPr>
          <p:cNvPr id="3" name="Figure" descr="This photo shows several red capsule pills."/>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6515" r="-36515"/>
          <a:stretch>
            <a:fillRect/>
          </a:stretch>
        </p:blipFill>
        <p:spPr/>
      </p:pic>
      <p:sp>
        <p:nvSpPr>
          <p:cNvPr id="5" name="Figure Number"/>
          <p:cNvSpPr>
            <a:spLocks noGrp="1"/>
          </p:cNvSpPr>
          <p:nvPr>
            <p:ph type="title"/>
          </p:nvPr>
        </p:nvSpPr>
        <p:spPr/>
        <p:txBody>
          <a:bodyPr/>
          <a:lstStyle/>
          <a:p>
            <a:r>
              <a:rPr lang="en-US" dirty="0"/>
              <a:t>Figure 4.10</a:t>
            </a:r>
          </a:p>
        </p:txBody>
      </p:sp>
      <p:pic>
        <p:nvPicPr>
          <p:cNvPr id="8" name="Picture 7">
            <a:extLst>
              <a:ext uri="{FF2B5EF4-FFF2-40B4-BE49-F238E27FC236}">
                <a16:creationId xmlns:a16="http://schemas.microsoft.com/office/drawing/2014/main" id="{5A09DA99-F7D4-1E4F-B42F-4C1B0C619DE1}"/>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5304237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ADFC90C2-619F-4542-91DB-CE98E3773751}"/>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Allosteric inhibition works by indirectly inducing a conformational change to the active site such that the substrate no longer fits. In contrast, in allosteric activation, the activator molecule modifies the shape of the active site to allow a better fit of the substrate.</a:t>
            </a:r>
          </a:p>
        </p:txBody>
      </p:sp>
      <p:pic>
        <p:nvPicPr>
          <p:cNvPr id="11" name="Figure" descr="The left part of this diagram shows allosteric inhibition. The allosteric inhibitor binds to the enzyme at a site other than the active site. The shape of the active site is altered so that the enzyme can no longer bind to the substrate. The right part of this diagram shows allosteric activation. The allosteric activator binds to the enzyme at a site other than the active site. The shape of the active site is changed, allowing substrate to bind."/>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28324" r="-28324"/>
          <a:stretch>
            <a:fillRect/>
          </a:stretch>
        </p:blipFill>
        <p:spPr/>
      </p:pic>
      <p:sp>
        <p:nvSpPr>
          <p:cNvPr id="5" name="Figure Number"/>
          <p:cNvSpPr>
            <a:spLocks noGrp="1"/>
          </p:cNvSpPr>
          <p:nvPr>
            <p:ph type="title"/>
          </p:nvPr>
        </p:nvSpPr>
        <p:spPr/>
        <p:txBody>
          <a:bodyPr/>
          <a:lstStyle/>
          <a:p>
            <a:r>
              <a:rPr lang="en-US" dirty="0"/>
              <a:t>Figure 4.9 – allosteric regulation</a:t>
            </a:r>
          </a:p>
        </p:txBody>
      </p:sp>
      <p:pic>
        <p:nvPicPr>
          <p:cNvPr id="8" name="Picture 7">
            <a:extLst>
              <a:ext uri="{FF2B5EF4-FFF2-40B4-BE49-F238E27FC236}">
                <a16:creationId xmlns:a16="http://schemas.microsoft.com/office/drawing/2014/main" id="{B58D1FD3-908B-A446-9292-1A7CBB2EBD81}"/>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26133349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Enzyme regulation</a:t>
            </a:r>
          </a:p>
        </p:txBody>
      </p:sp>
      <p:sp>
        <p:nvSpPr>
          <p:cNvPr id="4" name="Text Placeholder 3"/>
          <p:cNvSpPr>
            <a:spLocks noGrp="1"/>
          </p:cNvSpPr>
          <p:nvPr>
            <p:ph type="body" sz="quarter" idx="14"/>
          </p:nvPr>
        </p:nvSpPr>
        <p:spPr>
          <a:xfrm>
            <a:off x="457200" y="1256145"/>
            <a:ext cx="8062912" cy="4754219"/>
          </a:xfrm>
        </p:spPr>
        <p:txBody>
          <a:bodyPr vert="horz" lIns="91440" tIns="45720" rIns="91440" bIns="45720" rtlCol="0" anchor="t">
            <a:normAutofit/>
          </a:bodyPr>
          <a:lstStyle/>
          <a:p>
            <a:r>
              <a:rPr lang="en-US" dirty="0">
                <a:cs typeface="Arial"/>
              </a:rPr>
              <a:t>Regulation of enzymes can be categorized in:</a:t>
            </a:r>
          </a:p>
          <a:p>
            <a:pPr marL="342900" indent="-342900">
              <a:buFont typeface="Arial" panose="020B0604020202020204" pitchFamily="34" charset="0"/>
              <a:buChar char="•"/>
            </a:pPr>
            <a:r>
              <a:rPr lang="en-US" dirty="0"/>
              <a:t>Allosteric = </a:t>
            </a:r>
            <a:r>
              <a:rPr lang="en-US" dirty="0">
                <a:solidFill>
                  <a:schemeClr val="tx1"/>
                </a:solidFill>
              </a:rPr>
              <a:t>indirectly regulates</a:t>
            </a:r>
            <a:r>
              <a:rPr lang="en-US" dirty="0"/>
              <a:t> the active site by binding to another site in the enzyme resulting in:</a:t>
            </a:r>
            <a:endParaRPr lang="en-US" dirty="0">
              <a:cs typeface="Arial"/>
            </a:endParaRPr>
          </a:p>
          <a:p>
            <a:pPr marL="1074420" lvl="1" indent="-342900">
              <a:buFont typeface="Arial" panose="020B0604020202020204" pitchFamily="34" charset="0"/>
              <a:buChar char="•"/>
            </a:pPr>
            <a:r>
              <a:rPr lang="en-US" dirty="0"/>
              <a:t>blocking it – allosteric (non-competitive) inhibition</a:t>
            </a:r>
          </a:p>
          <a:p>
            <a:pPr marL="1074420" lvl="1" indent="-342900">
              <a:buFont typeface="Arial" panose="020B0604020202020204" pitchFamily="34" charset="0"/>
              <a:buChar char="•"/>
            </a:pPr>
            <a:r>
              <a:rPr lang="en-US" dirty="0"/>
              <a:t>Enlarging it – allosteric activation</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Non – allosteric = </a:t>
            </a:r>
            <a:r>
              <a:rPr lang="en-US" dirty="0">
                <a:solidFill>
                  <a:schemeClr val="tx1"/>
                </a:solidFill>
              </a:rPr>
              <a:t>directly  regulates the active site </a:t>
            </a:r>
            <a:r>
              <a:rPr lang="en-US" dirty="0">
                <a:solidFill>
                  <a:srgbClr val="FF0000"/>
                </a:solidFill>
              </a:rPr>
              <a:t> </a:t>
            </a:r>
            <a:endParaRPr lang="en-US">
              <a:solidFill>
                <a:srgbClr val="FF0000"/>
              </a:solidFill>
              <a:cs typeface="Arial"/>
            </a:endParaRPr>
          </a:p>
          <a:p>
            <a:pPr marL="1074420" lvl="1" indent="-342900">
              <a:buFont typeface="Arial" panose="020B0604020202020204" pitchFamily="34" charset="0"/>
              <a:buChar char="•"/>
            </a:pPr>
            <a:r>
              <a:rPr lang="en-US" dirty="0"/>
              <a:t>Blocking it – competitive inhibition </a:t>
            </a:r>
          </a:p>
        </p:txBody>
      </p:sp>
    </p:spTree>
    <p:extLst>
      <p:ext uri="{BB962C8B-B14F-4D97-AF65-F5344CB8AC3E}">
        <p14:creationId xmlns:p14="http://schemas.microsoft.com/office/powerpoint/2010/main" val="38067997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4A122456-6209-4F0C-B32D-67F6220E3ABF}"/>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vert="horz" lIns="91440" tIns="45720" rIns="91440" bIns="45720" rtlCol="0" anchor="t">
            <a:normAutofit/>
          </a:bodyPr>
          <a:lstStyle/>
          <a:p>
            <a:pPr marL="285750" indent="-285750">
              <a:buChar char="•"/>
            </a:pPr>
            <a:r>
              <a:rPr lang="en-US" sz="1600" dirty="0"/>
              <a:t>Metabolic pathways are a series of reactions catalyzed by multiple enzymes. </a:t>
            </a:r>
            <a:endParaRPr lang="en-US"/>
          </a:p>
          <a:p>
            <a:pPr marL="285750" indent="-285750">
              <a:buChar char="•"/>
            </a:pPr>
            <a:r>
              <a:rPr lang="en-US" sz="1600" dirty="0"/>
              <a:t>Feedback inhibition, where the product of the pathway inhibits an upstream process.</a:t>
            </a:r>
            <a:endParaRPr lang="en-US" sz="1600" dirty="0">
              <a:cs typeface="Arial"/>
            </a:endParaRPr>
          </a:p>
          <a:p>
            <a:pPr marL="285750" indent="-285750">
              <a:buChar char="•"/>
            </a:pPr>
            <a:r>
              <a:rPr lang="en-US" sz="1600" i="1" dirty="0"/>
              <a:t>It happens WHEN the product is not needed anymore (!)</a:t>
            </a:r>
            <a:endParaRPr lang="en-US" sz="1600" i="1" dirty="0">
              <a:cs typeface="Arial"/>
            </a:endParaRPr>
          </a:p>
        </p:txBody>
      </p:sp>
      <p:pic>
        <p:nvPicPr>
          <p:cNvPr id="4" name="Figure" descr="This diagram shows a metabolic pathway in which three enzymes convert a substrate, in three steps, into a final product. The final product inhibits the first enzyme in the pathway by feedback inhibition."/>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t="-18171" b="-18171"/>
          <a:stretch>
            <a:fillRect/>
          </a:stretch>
        </p:blipFill>
        <p:spPr/>
      </p:pic>
      <p:sp>
        <p:nvSpPr>
          <p:cNvPr id="5" name="Figure Number"/>
          <p:cNvSpPr>
            <a:spLocks noGrp="1"/>
          </p:cNvSpPr>
          <p:nvPr>
            <p:ph type="title"/>
          </p:nvPr>
        </p:nvSpPr>
        <p:spPr/>
        <p:txBody>
          <a:bodyPr/>
          <a:lstStyle/>
          <a:p>
            <a:r>
              <a:rPr lang="en-US" dirty="0"/>
              <a:t>Figure 4.11 – feed-back inhibition</a:t>
            </a:r>
          </a:p>
        </p:txBody>
      </p:sp>
      <p:pic>
        <p:nvPicPr>
          <p:cNvPr id="8" name="Picture 7">
            <a:extLst>
              <a:ext uri="{FF2B5EF4-FFF2-40B4-BE49-F238E27FC236}">
                <a16:creationId xmlns:a16="http://schemas.microsoft.com/office/drawing/2014/main" id="{DA8A0BF2-1201-0B4D-9C57-8794AAA5435A}"/>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22852524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4.2. &amp; 4.3. Cellular respiration</a:t>
            </a:r>
          </a:p>
        </p:txBody>
      </p:sp>
      <p:sp>
        <p:nvSpPr>
          <p:cNvPr id="4" name="Text Placeholder 3"/>
          <p:cNvSpPr>
            <a:spLocks noGrp="1"/>
          </p:cNvSpPr>
          <p:nvPr>
            <p:ph type="body" sz="quarter" idx="14"/>
          </p:nvPr>
        </p:nvSpPr>
        <p:spPr>
          <a:xfrm>
            <a:off x="457200" y="1062182"/>
            <a:ext cx="8062912" cy="4948182"/>
          </a:xfrm>
        </p:spPr>
        <p:txBody>
          <a:bodyPr/>
          <a:lstStyle/>
          <a:p>
            <a:r>
              <a:rPr lang="en-US" dirty="0"/>
              <a:t>Learning outcomes</a:t>
            </a:r>
          </a:p>
          <a:p>
            <a:pPr marL="342900" lvl="0" indent="-342900">
              <a:buFont typeface="Arial" panose="020B0604020202020204" pitchFamily="34" charset="0"/>
              <a:buChar char="•"/>
            </a:pPr>
            <a:r>
              <a:rPr lang="en-US" dirty="0"/>
              <a:t>Explain how ATP is used by the cell as an energy source</a:t>
            </a:r>
          </a:p>
          <a:p>
            <a:pPr marL="342900" lvl="0" indent="-342900">
              <a:buFont typeface="Arial" panose="020B0604020202020204" pitchFamily="34" charset="0"/>
              <a:buChar char="•"/>
            </a:pPr>
            <a:r>
              <a:rPr lang="en-US" dirty="0"/>
              <a:t>Describe the overall result in terms of molecules produced of the breakdown of glucose by glycolysis</a:t>
            </a:r>
          </a:p>
          <a:p>
            <a:pPr marL="342900" lvl="0" indent="-342900">
              <a:buFont typeface="Arial" panose="020B0604020202020204" pitchFamily="34" charset="0"/>
              <a:buChar char="•"/>
            </a:pPr>
            <a:r>
              <a:rPr lang="en-US" dirty="0"/>
              <a:t>Describe the location of the citric acid cycle and oxidative phosphorylation in the cell</a:t>
            </a:r>
          </a:p>
          <a:p>
            <a:pPr marL="342900" lvl="0" indent="-342900">
              <a:buFont typeface="Arial" panose="020B0604020202020204" pitchFamily="34" charset="0"/>
              <a:buChar char="•"/>
            </a:pPr>
            <a:r>
              <a:rPr lang="en-US" dirty="0"/>
              <a:t>Describe the overall outcome of the citric acid cycle and oxidative phosphorylation in terms of the products of each</a:t>
            </a:r>
          </a:p>
          <a:p>
            <a:pPr marL="342900" lvl="0" indent="-342900">
              <a:buFont typeface="Arial" panose="020B0604020202020204" pitchFamily="34" charset="0"/>
              <a:buChar char="•"/>
            </a:pPr>
            <a:r>
              <a:rPr lang="en-US" dirty="0"/>
              <a:t>Describe the relationships of glycolysis, the citric acid cycle, and oxidative phosphorylation in terms of their inputs and outputs.</a:t>
            </a:r>
          </a:p>
          <a:p>
            <a:endParaRPr lang="en-US" dirty="0"/>
          </a:p>
        </p:txBody>
      </p:sp>
    </p:spTree>
    <p:extLst>
      <p:ext uri="{BB962C8B-B14F-4D97-AF65-F5344CB8AC3E}">
        <p14:creationId xmlns:p14="http://schemas.microsoft.com/office/powerpoint/2010/main" val="18666588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Energy &amp; the cell</a:t>
            </a:r>
          </a:p>
        </p:txBody>
      </p:sp>
      <p:sp>
        <p:nvSpPr>
          <p:cNvPr id="4" name="Text Placeholder 3"/>
          <p:cNvSpPr>
            <a:spLocks noGrp="1"/>
          </p:cNvSpPr>
          <p:nvPr>
            <p:ph type="body" sz="quarter" idx="14"/>
          </p:nvPr>
        </p:nvSpPr>
        <p:spPr>
          <a:xfrm>
            <a:off x="457200" y="1265383"/>
            <a:ext cx="8062912" cy="4744982"/>
          </a:xfrm>
        </p:spPr>
        <p:txBody>
          <a:bodyPr vert="horz" lIns="91440" tIns="45720" rIns="91440" bIns="45720" rtlCol="0" anchor="t">
            <a:normAutofit/>
          </a:bodyPr>
          <a:lstStyle/>
          <a:p>
            <a:pPr marL="342900" indent="-342900">
              <a:buFont typeface="Arial" panose="020B0604020202020204" pitchFamily="34" charset="0"/>
              <a:buChar char="•"/>
            </a:pPr>
            <a:r>
              <a:rPr lang="en-US" dirty="0"/>
              <a:t>Food </a:t>
            </a:r>
            <a:r>
              <a:rPr lang="en-US" dirty="0">
                <a:sym typeface="Wingdings" panose="05000000000000000000" pitchFamily="2" charset="2"/>
              </a:rPr>
              <a:t> provides energy for the cell</a:t>
            </a:r>
          </a:p>
          <a:p>
            <a:pPr marL="1074420" lvl="1" indent="-342900">
              <a:buFont typeface="Arial" panose="020B0604020202020204" pitchFamily="34" charset="0"/>
              <a:buChar char="•"/>
            </a:pPr>
            <a:r>
              <a:rPr lang="en-US" dirty="0">
                <a:sym typeface="Wingdings" panose="05000000000000000000" pitchFamily="2" charset="2"/>
              </a:rPr>
              <a:t>Energy from food is being extracted and stored as molecules of ATP – adenosine triphosphate </a:t>
            </a:r>
          </a:p>
          <a:p>
            <a:pPr marL="1074420" lvl="1" indent="-342900">
              <a:buFont typeface="Arial" panose="020B0604020202020204" pitchFamily="34" charset="0"/>
              <a:buChar char="•"/>
            </a:pPr>
            <a:r>
              <a:rPr lang="en-US" dirty="0">
                <a:sym typeface="Wingdings" panose="05000000000000000000" pitchFamily="2" charset="2"/>
              </a:rPr>
              <a:t>When cells needs energy, it will use ATP</a:t>
            </a:r>
          </a:p>
          <a:p>
            <a:pPr marL="1074420" lvl="1" indent="-342900">
              <a:buFont typeface="Arial" panose="020B0604020202020204" pitchFamily="34" charset="0"/>
              <a:buChar char="•"/>
            </a:pPr>
            <a:endParaRPr lang="en-US" dirty="0">
              <a:sym typeface="Wingdings" panose="05000000000000000000" pitchFamily="2" charset="2"/>
            </a:endParaRPr>
          </a:p>
          <a:p>
            <a:pPr marL="342900" indent="-342900">
              <a:buFont typeface="Arial" panose="020B0604020202020204" pitchFamily="34" charset="0"/>
              <a:buChar char="•"/>
            </a:pPr>
            <a:r>
              <a:rPr lang="en-US" dirty="0">
                <a:sym typeface="Wingdings" panose="05000000000000000000" pitchFamily="2" charset="2"/>
              </a:rPr>
              <a:t>ATP is made in the cell during:</a:t>
            </a:r>
          </a:p>
          <a:p>
            <a:pPr marL="1188720" lvl="1">
              <a:buFont typeface="Arial" panose="020B0604020202020204" pitchFamily="34" charset="0"/>
              <a:buChar char="•"/>
            </a:pPr>
            <a:r>
              <a:rPr lang="en-US" dirty="0">
                <a:sym typeface="Wingdings" panose="05000000000000000000" pitchFamily="2" charset="2"/>
              </a:rPr>
              <a:t>Cellular respiration – from food macromolecules with the help of O</a:t>
            </a:r>
            <a:r>
              <a:rPr lang="en-US" baseline="-25000" dirty="0">
                <a:sym typeface="Wingdings" panose="05000000000000000000" pitchFamily="2" charset="2"/>
              </a:rPr>
              <a:t>2</a:t>
            </a:r>
            <a:endParaRPr lang="en-US" baseline="-25000" dirty="0">
              <a:cs typeface="Arial"/>
            </a:endParaRPr>
          </a:p>
          <a:p>
            <a:pPr marL="1600200" lvl="2">
              <a:buFont typeface="Arial" panose="020B0604020202020204" pitchFamily="34" charset="0"/>
              <a:buChar char="•"/>
            </a:pPr>
            <a:r>
              <a:rPr lang="en-US" dirty="0">
                <a:sym typeface="Wingdings" panose="05000000000000000000" pitchFamily="2" charset="2"/>
              </a:rPr>
              <a:t>It happens in the mitochondria </a:t>
            </a:r>
          </a:p>
          <a:p>
            <a:pPr marL="1188720" lvl="1">
              <a:buFont typeface="Arial" panose="020B0604020202020204" pitchFamily="34" charset="0"/>
              <a:buChar char="•"/>
            </a:pPr>
            <a:r>
              <a:rPr lang="en-US" dirty="0">
                <a:sym typeface="Wingdings" panose="05000000000000000000" pitchFamily="2" charset="2"/>
              </a:rPr>
              <a:t>Fermentation – from food macromolecules (when O</a:t>
            </a:r>
            <a:r>
              <a:rPr lang="en-US" baseline="-25000" dirty="0">
                <a:sym typeface="Wingdings" panose="05000000000000000000" pitchFamily="2" charset="2"/>
              </a:rPr>
              <a:t>2</a:t>
            </a:r>
            <a:r>
              <a:rPr lang="en-US" dirty="0">
                <a:sym typeface="Wingdings" panose="05000000000000000000" pitchFamily="2" charset="2"/>
              </a:rPr>
              <a:t> not present)</a:t>
            </a:r>
            <a:r>
              <a:rPr lang="en-US" dirty="0"/>
              <a:t> </a:t>
            </a:r>
          </a:p>
          <a:p>
            <a:pPr marL="1600200" lvl="2">
              <a:buFont typeface="Arial" panose="020B0604020202020204" pitchFamily="34" charset="0"/>
              <a:buChar char="•"/>
            </a:pPr>
            <a:r>
              <a:rPr lang="en-US" dirty="0"/>
              <a:t>It happens in the cytoplasm </a:t>
            </a:r>
          </a:p>
        </p:txBody>
      </p:sp>
    </p:spTree>
    <p:extLst>
      <p:ext uri="{BB962C8B-B14F-4D97-AF65-F5344CB8AC3E}">
        <p14:creationId xmlns:p14="http://schemas.microsoft.com/office/powerpoint/2010/main" val="13891950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A8BF20E7-5932-4475-A92E-F3477470BF33}"/>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The structure of ATP shows the basic components of a two-ring adenine, five-carbon ribose, and three phosphate groups.</a:t>
            </a:r>
          </a:p>
        </p:txBody>
      </p:sp>
      <p:pic>
        <p:nvPicPr>
          <p:cNvPr id="3" name="Figure" descr="This illustration shows the molecular structure of ATP. This molecule is an adenine nucleotide with ribose and a string of three phosphate groups attached to it. The phosphate groups are named alpha, beta, and gamma in order of increasing distance from the ribose sugar to which they are attached."/>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8029" r="-18029"/>
          <a:stretch>
            <a:fillRect/>
          </a:stretch>
        </p:blipFill>
        <p:spPr/>
      </p:pic>
      <p:sp>
        <p:nvSpPr>
          <p:cNvPr id="5" name="Figure Number"/>
          <p:cNvSpPr>
            <a:spLocks noGrp="1"/>
          </p:cNvSpPr>
          <p:nvPr>
            <p:ph type="title"/>
          </p:nvPr>
        </p:nvSpPr>
        <p:spPr/>
        <p:txBody>
          <a:bodyPr/>
          <a:lstStyle/>
          <a:p>
            <a:r>
              <a:rPr lang="en-US" dirty="0"/>
              <a:t>Figure 4.12</a:t>
            </a:r>
          </a:p>
        </p:txBody>
      </p:sp>
      <p:pic>
        <p:nvPicPr>
          <p:cNvPr id="8" name="Picture 7">
            <a:extLst>
              <a:ext uri="{FF2B5EF4-FFF2-40B4-BE49-F238E27FC236}">
                <a16:creationId xmlns:a16="http://schemas.microsoft.com/office/drawing/2014/main" id="{B6371F42-1D39-0148-AF75-38644048206D}"/>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24970066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Cellular respiration</a:t>
            </a:r>
          </a:p>
        </p:txBody>
      </p:sp>
      <p:sp>
        <p:nvSpPr>
          <p:cNvPr id="4" name="Text Placeholder 3"/>
          <p:cNvSpPr>
            <a:spLocks noGrp="1"/>
          </p:cNvSpPr>
          <p:nvPr>
            <p:ph type="body" sz="quarter" idx="14"/>
          </p:nvPr>
        </p:nvSpPr>
        <p:spPr>
          <a:xfrm>
            <a:off x="457200" y="1246909"/>
            <a:ext cx="8062912" cy="4763455"/>
          </a:xfrm>
        </p:spPr>
        <p:txBody>
          <a:bodyPr vert="horz" lIns="91440" tIns="45720" rIns="91440" bIns="45720" rtlCol="0" anchor="t">
            <a:normAutofit/>
          </a:bodyPr>
          <a:lstStyle/>
          <a:p>
            <a:r>
              <a:rPr lang="en-US" dirty="0"/>
              <a:t>Steps:</a:t>
            </a:r>
          </a:p>
          <a:p>
            <a:pPr marL="457200" indent="-457200">
              <a:buAutoNum type="arabicPeriod"/>
            </a:pPr>
            <a:r>
              <a:rPr lang="en-US" dirty="0"/>
              <a:t>Glycolysis </a:t>
            </a:r>
          </a:p>
          <a:p>
            <a:pPr marL="457200" indent="-457200">
              <a:buAutoNum type="arabicPeriod"/>
            </a:pPr>
            <a:r>
              <a:rPr lang="en-US">
                <a:solidFill>
                  <a:schemeClr val="tx1"/>
                </a:solidFill>
              </a:rPr>
              <a:t>Pyruvate processing</a:t>
            </a:r>
            <a:endParaRPr lang="en-US">
              <a:solidFill>
                <a:schemeClr val="tx1"/>
              </a:solidFill>
              <a:cs typeface="Arial"/>
            </a:endParaRPr>
          </a:p>
          <a:p>
            <a:pPr marL="457200" indent="-457200">
              <a:buAutoNum type="arabicPeriod"/>
            </a:pPr>
            <a:r>
              <a:rPr lang="en-US" dirty="0">
                <a:solidFill>
                  <a:schemeClr val="tx1"/>
                </a:solidFill>
              </a:rPr>
              <a:t>Citric cycle</a:t>
            </a:r>
            <a:r>
              <a:rPr lang="en-US" dirty="0">
                <a:solidFill>
                  <a:srgbClr val="FF0000"/>
                </a:solidFill>
              </a:rPr>
              <a:t> </a:t>
            </a:r>
            <a:endParaRPr lang="en-US"/>
          </a:p>
          <a:p>
            <a:pPr marL="457200" indent="-457200">
              <a:buAutoNum type="arabicPeriod"/>
            </a:pPr>
            <a:r>
              <a:rPr lang="en-US" dirty="0"/>
              <a:t>Oxidative phosphorylation </a:t>
            </a:r>
          </a:p>
        </p:txBody>
      </p:sp>
    </p:spTree>
    <p:extLst>
      <p:ext uri="{BB962C8B-B14F-4D97-AF65-F5344CB8AC3E}">
        <p14:creationId xmlns:p14="http://schemas.microsoft.com/office/powerpoint/2010/main" val="8550694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BC49E70C-B051-44C3-8840-7F6FC4261F0C}"/>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14" name="Figure Legend"/>
          <p:cNvSpPr>
            <a:spLocks noGrp="1"/>
          </p:cNvSpPr>
          <p:nvPr>
            <p:ph type="body" sz="quarter" idx="14"/>
          </p:nvPr>
        </p:nvSpPr>
        <p:spPr>
          <a:xfrm>
            <a:off x="4606925" y="1107617"/>
            <a:ext cx="3913188" cy="5256973"/>
          </a:xfrm>
        </p:spPr>
        <p:txBody>
          <a:bodyPr>
            <a:noAutofit/>
          </a:bodyPr>
          <a:lstStyle/>
          <a:p>
            <a:pPr marL="285750" indent="-285750">
              <a:buFont typeface="Arial" panose="020B0604020202020204" pitchFamily="34" charset="0"/>
              <a:buChar char="•"/>
            </a:pPr>
            <a:r>
              <a:rPr lang="en-US" sz="1600" dirty="0">
                <a:solidFill>
                  <a:srgbClr val="000000"/>
                </a:solidFill>
              </a:rPr>
              <a:t>In glycolysis, a glucose molecule is converted into two pyruvate molecules</a:t>
            </a:r>
            <a:r>
              <a:rPr lang="en-US" sz="1600" dirty="0"/>
              <a:t>.</a:t>
            </a:r>
          </a:p>
          <a:p>
            <a:pPr marL="285750" indent="-285750">
              <a:buFont typeface="Arial" panose="020B0604020202020204" pitchFamily="34" charset="0"/>
              <a:buChar char="•"/>
            </a:pPr>
            <a:endParaRPr lang="en-US" sz="1600" dirty="0">
              <a:solidFill>
                <a:schemeClr val="tx1"/>
              </a:solidFill>
            </a:endParaRPr>
          </a:p>
          <a:p>
            <a:pPr marL="285750" indent="-285750">
              <a:buFont typeface="Arial" panose="020B0604020202020204" pitchFamily="34" charset="0"/>
              <a:buChar char="•"/>
            </a:pPr>
            <a:r>
              <a:rPr lang="en-US" sz="1600" dirty="0">
                <a:solidFill>
                  <a:schemeClr val="tx1"/>
                </a:solidFill>
              </a:rPr>
              <a:t>6 carbons-molecule (glucose) is transformed into 2 pyruvates (3-carbon-molecules)</a:t>
            </a:r>
          </a:p>
          <a:p>
            <a:pPr marL="285750" indent="-285750">
              <a:buFont typeface="Arial" panose="020B0604020202020204" pitchFamily="34" charset="0"/>
              <a:buChar char="•"/>
            </a:pPr>
            <a:endParaRPr lang="en-US" sz="1600" dirty="0">
              <a:solidFill>
                <a:schemeClr val="tx1"/>
              </a:solidFill>
            </a:endParaRPr>
          </a:p>
          <a:p>
            <a:pPr marL="285750" indent="-285750">
              <a:buFont typeface="Arial" panose="020B0604020202020204" pitchFamily="34" charset="0"/>
              <a:buChar char="•"/>
            </a:pPr>
            <a:r>
              <a:rPr lang="en-US" sz="1600" dirty="0">
                <a:solidFill>
                  <a:schemeClr val="tx1"/>
                </a:solidFill>
              </a:rPr>
              <a:t>1</a:t>
            </a:r>
            <a:r>
              <a:rPr lang="en-US" sz="1600" baseline="30000" dirty="0">
                <a:solidFill>
                  <a:schemeClr val="tx1"/>
                </a:solidFill>
              </a:rPr>
              <a:t>st</a:t>
            </a:r>
            <a:r>
              <a:rPr lang="en-US" sz="1600" dirty="0">
                <a:solidFill>
                  <a:schemeClr val="tx1"/>
                </a:solidFill>
              </a:rPr>
              <a:t> phase – requires energy input </a:t>
            </a:r>
          </a:p>
          <a:p>
            <a:pPr marL="285750" indent="-285750">
              <a:buFont typeface="Arial" panose="020B0604020202020204" pitchFamily="34" charset="0"/>
              <a:buChar char="•"/>
            </a:pPr>
            <a:r>
              <a:rPr lang="en-US" sz="1600" dirty="0">
                <a:solidFill>
                  <a:schemeClr val="tx1"/>
                </a:solidFill>
              </a:rPr>
              <a:t>2</a:t>
            </a:r>
            <a:r>
              <a:rPr lang="en-US" sz="1600" baseline="30000" dirty="0">
                <a:solidFill>
                  <a:schemeClr val="tx1"/>
                </a:solidFill>
              </a:rPr>
              <a:t>nd</a:t>
            </a:r>
            <a:r>
              <a:rPr lang="en-US" sz="1600" dirty="0">
                <a:solidFill>
                  <a:schemeClr val="tx1"/>
                </a:solidFill>
              </a:rPr>
              <a:t> phase – makes energy (ATP, NADH)</a:t>
            </a:r>
          </a:p>
        </p:txBody>
      </p:sp>
      <p:pic>
        <p:nvPicPr>
          <p:cNvPr id="2" name="Figure" descr="A graphic shows glucose at the top with an arrow pointing down to fructose diphosphate, which then splits into two glyceraldehyde 3-phosphate molecules. Each of these forms one NADH and two ATP molecules in the process of each becoming a pyruvate molecule."/>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3869" r="-3869"/>
          <a:stretch>
            <a:fillRect/>
          </a:stretch>
        </p:blipFill>
        <p:spPr>
          <a:xfrm>
            <a:off x="457200" y="1108075"/>
            <a:ext cx="4032250" cy="5256213"/>
          </a:xfrm>
        </p:spPr>
      </p:pic>
      <p:sp>
        <p:nvSpPr>
          <p:cNvPr id="5" name="Figure Number"/>
          <p:cNvSpPr>
            <a:spLocks noGrp="1"/>
          </p:cNvSpPr>
          <p:nvPr>
            <p:ph type="title"/>
          </p:nvPr>
        </p:nvSpPr>
        <p:spPr/>
        <p:txBody>
          <a:bodyPr>
            <a:normAutofit/>
          </a:bodyPr>
          <a:lstStyle/>
          <a:p>
            <a:r>
              <a:rPr lang="en-US" sz="2400" dirty="0">
                <a:solidFill>
                  <a:srgbClr val="6CB255"/>
                </a:solidFill>
              </a:rPr>
              <a:t>Figure 4.13 – glycolysis </a:t>
            </a:r>
          </a:p>
        </p:txBody>
      </p:sp>
      <p:pic>
        <p:nvPicPr>
          <p:cNvPr id="8" name="Picture 7">
            <a:extLst>
              <a:ext uri="{FF2B5EF4-FFF2-40B4-BE49-F238E27FC236}">
                <a16:creationId xmlns:a16="http://schemas.microsoft.com/office/drawing/2014/main" id="{9EFDC36F-751F-5142-B210-8EFB75378846}"/>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11747224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Pyruvate processing &amp; citric cycle </a:t>
            </a:r>
          </a:p>
        </p:txBody>
      </p:sp>
      <p:sp>
        <p:nvSpPr>
          <p:cNvPr id="4" name="Text Placeholder 3"/>
          <p:cNvSpPr>
            <a:spLocks noGrp="1"/>
          </p:cNvSpPr>
          <p:nvPr>
            <p:ph type="body" sz="quarter" idx="14"/>
          </p:nvPr>
        </p:nvSpPr>
        <p:spPr>
          <a:xfrm>
            <a:off x="457200" y="1126836"/>
            <a:ext cx="8062912" cy="4883528"/>
          </a:xfrm>
        </p:spPr>
        <p:txBody>
          <a:bodyPr/>
          <a:lstStyle/>
          <a:p>
            <a:pPr marL="342900" indent="-342900">
              <a:buFont typeface="Arial" panose="020B0604020202020204" pitchFamily="34" charset="0"/>
              <a:buChar char="•"/>
            </a:pPr>
            <a:r>
              <a:rPr lang="en-US" dirty="0"/>
              <a:t>EACH Pyruvate molecule is processed:</a:t>
            </a:r>
          </a:p>
          <a:p>
            <a:pPr marL="1074420" lvl="1" indent="-342900">
              <a:buFont typeface="Arial" panose="020B0604020202020204" pitchFamily="34" charset="0"/>
              <a:buChar char="•"/>
            </a:pPr>
            <a:r>
              <a:rPr lang="en-US" dirty="0"/>
              <a:t>1 carbon is lost as CO2</a:t>
            </a:r>
          </a:p>
          <a:p>
            <a:pPr marL="1074420" lvl="1" indent="-342900">
              <a:buFont typeface="Arial" panose="020B0604020202020204" pitchFamily="34" charset="0"/>
              <a:buChar char="•"/>
            </a:pPr>
            <a:r>
              <a:rPr lang="en-US" dirty="0"/>
              <a:t>2 carbons are transformed into Acetyl-Coenzyme A</a:t>
            </a:r>
          </a:p>
          <a:p>
            <a:pPr marL="1074420" lvl="1" indent="-342900">
              <a:buFont typeface="Arial" panose="020B0604020202020204" pitchFamily="34" charset="0"/>
              <a:buChar char="•"/>
            </a:pPr>
            <a:r>
              <a:rPr lang="en-US" dirty="0"/>
              <a:t>Makes energy as NADH</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Citric cycle:</a:t>
            </a:r>
          </a:p>
          <a:p>
            <a:pPr marL="1074420" lvl="1" indent="-342900">
              <a:buFont typeface="Arial" panose="020B0604020202020204" pitchFamily="34" charset="0"/>
              <a:buChar char="•"/>
            </a:pPr>
            <a:r>
              <a:rPr lang="en-US" dirty="0"/>
              <a:t>Each carbon from Acetyl-CoA is lost as CO2</a:t>
            </a:r>
          </a:p>
          <a:p>
            <a:pPr marL="1074420" lvl="1" indent="-342900">
              <a:buFont typeface="Arial" panose="020B0604020202020204" pitchFamily="34" charset="0"/>
              <a:buChar char="•"/>
            </a:pPr>
            <a:r>
              <a:rPr lang="en-US" dirty="0"/>
              <a:t>Makes energy as ATP, NADH, FADH2</a:t>
            </a:r>
          </a:p>
        </p:txBody>
      </p:sp>
    </p:spTree>
    <p:extLst>
      <p:ext uri="{BB962C8B-B14F-4D97-AF65-F5344CB8AC3E}">
        <p14:creationId xmlns:p14="http://schemas.microsoft.com/office/powerpoint/2010/main" val="3806060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4.1. energy &amp; metabolism</a:t>
            </a:r>
          </a:p>
        </p:txBody>
      </p:sp>
      <p:sp>
        <p:nvSpPr>
          <p:cNvPr id="4" name="Text Placeholder 3"/>
          <p:cNvSpPr>
            <a:spLocks noGrp="1"/>
          </p:cNvSpPr>
          <p:nvPr>
            <p:ph type="body" sz="quarter" idx="14"/>
          </p:nvPr>
        </p:nvSpPr>
        <p:spPr>
          <a:xfrm>
            <a:off x="457200" y="1311564"/>
            <a:ext cx="8062912" cy="4698800"/>
          </a:xfrm>
        </p:spPr>
        <p:txBody>
          <a:bodyPr/>
          <a:lstStyle/>
          <a:p>
            <a:r>
              <a:rPr lang="en-US" dirty="0"/>
              <a:t>Learning outcomes:</a:t>
            </a:r>
          </a:p>
          <a:p>
            <a:pPr marL="342900" lvl="0" indent="-342900">
              <a:buFont typeface="Arial" panose="020B0604020202020204" pitchFamily="34" charset="0"/>
              <a:buChar char="•"/>
            </a:pPr>
            <a:r>
              <a:rPr lang="en-US" dirty="0"/>
              <a:t>Explain what metabolic pathways are</a:t>
            </a:r>
          </a:p>
          <a:p>
            <a:pPr marL="342900" lvl="0" indent="-342900">
              <a:buFont typeface="Arial" panose="020B0604020202020204" pitchFamily="34" charset="0"/>
              <a:buChar char="•"/>
            </a:pPr>
            <a:r>
              <a:rPr lang="en-US" dirty="0"/>
              <a:t>State the first and second laws of thermodynamics</a:t>
            </a:r>
          </a:p>
          <a:p>
            <a:pPr marL="342900" lvl="0" indent="-342900">
              <a:buFont typeface="Arial" panose="020B0604020202020204" pitchFamily="34" charset="0"/>
              <a:buChar char="•"/>
            </a:pPr>
            <a:r>
              <a:rPr lang="en-US" dirty="0"/>
              <a:t>Explain the difference between kinetic and potential energy</a:t>
            </a:r>
          </a:p>
          <a:p>
            <a:pPr marL="342900" lvl="0" indent="-342900">
              <a:buFont typeface="Arial" panose="020B0604020202020204" pitchFamily="34" charset="0"/>
              <a:buChar char="•"/>
            </a:pPr>
            <a:r>
              <a:rPr lang="en-US" dirty="0"/>
              <a:t>Describe endergonic and exergonic reactions</a:t>
            </a:r>
          </a:p>
          <a:p>
            <a:pPr marL="342900" lvl="0" indent="-342900">
              <a:buFont typeface="Arial" panose="020B0604020202020204" pitchFamily="34" charset="0"/>
              <a:buChar char="•"/>
            </a:pPr>
            <a:r>
              <a:rPr lang="en-US" dirty="0"/>
              <a:t>Discuss how enzymes function as molecular catalysts</a:t>
            </a:r>
          </a:p>
          <a:p>
            <a:endParaRPr lang="en-US" dirty="0"/>
          </a:p>
        </p:txBody>
      </p:sp>
    </p:spTree>
    <p:extLst>
      <p:ext uri="{BB962C8B-B14F-4D97-AF65-F5344CB8AC3E}">
        <p14:creationId xmlns:p14="http://schemas.microsoft.com/office/powerpoint/2010/main" val="37024506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9AFA3CF7-89F6-4DDF-A97C-B56294A7A21A}"/>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Pyruvate is converted into acetyl-CoA before entering the citric acid cycle.</a:t>
            </a:r>
          </a:p>
        </p:txBody>
      </p:sp>
      <p:pic>
        <p:nvPicPr>
          <p:cNvPr id="11" name="Figure" descr="A graphic shows pyruvate becoming a two-carbon acetyl group by removing one molecule of carbon dioxide. The two-carbon acetyl group is picked up by coenzyme A to become acetyl CoA. The acetyl CoA then enters the citric acid cycle. Three NADH, one FADH2, one ATP, and two carbon dioxide molecules are produced during this cycle."/>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2459" b="-2459"/>
          <a:stretch>
            <a:fillRect/>
          </a:stretch>
        </p:blipFill>
        <p:spPr/>
      </p:pic>
      <p:sp>
        <p:nvSpPr>
          <p:cNvPr id="5" name="Figure Number"/>
          <p:cNvSpPr>
            <a:spLocks noGrp="1"/>
          </p:cNvSpPr>
          <p:nvPr>
            <p:ph type="title"/>
          </p:nvPr>
        </p:nvSpPr>
        <p:spPr/>
        <p:txBody>
          <a:bodyPr/>
          <a:lstStyle/>
          <a:p>
            <a:r>
              <a:rPr lang="en-US" dirty="0"/>
              <a:t>Figure 4.14 – pyruvate &amp; Citric Cycle</a:t>
            </a:r>
          </a:p>
        </p:txBody>
      </p:sp>
      <p:pic>
        <p:nvPicPr>
          <p:cNvPr id="8" name="Picture 7">
            <a:extLst>
              <a:ext uri="{FF2B5EF4-FFF2-40B4-BE49-F238E27FC236}">
                <a16:creationId xmlns:a16="http://schemas.microsoft.com/office/drawing/2014/main" id="{1A08AC88-238F-C84A-BAAB-AE670B207DE8}"/>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9502908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Glycolysis, Pyruvate processing &amp; citric cycle</a:t>
            </a:r>
          </a:p>
        </p:txBody>
      </p:sp>
      <p:sp>
        <p:nvSpPr>
          <p:cNvPr id="4" name="Text Placeholder 3"/>
          <p:cNvSpPr>
            <a:spLocks noGrp="1"/>
          </p:cNvSpPr>
          <p:nvPr>
            <p:ph type="body" sz="quarter" idx="14"/>
          </p:nvPr>
        </p:nvSpPr>
        <p:spPr>
          <a:xfrm>
            <a:off x="457200" y="1330036"/>
            <a:ext cx="8062912" cy="4680328"/>
          </a:xfrm>
        </p:spPr>
        <p:txBody>
          <a:bodyPr/>
          <a:lstStyle/>
          <a:p>
            <a:pPr marL="342900" indent="-342900">
              <a:buFont typeface="Arial" panose="020B0604020202020204" pitchFamily="34" charset="0"/>
              <a:buChar char="•"/>
            </a:pPr>
            <a:r>
              <a:rPr lang="en-US" dirty="0"/>
              <a:t>Overall:</a:t>
            </a:r>
          </a:p>
          <a:p>
            <a:pPr marL="1074420" lvl="1" indent="-342900">
              <a:buFont typeface="Arial" panose="020B0604020202020204" pitchFamily="34" charset="0"/>
              <a:buChar char="•"/>
            </a:pPr>
            <a:r>
              <a:rPr lang="en-US" dirty="0"/>
              <a:t>Follow the carbon: 6-carbon atoms in 1 glucose molecule becomes 6 CO2 molecules (exhaled out during respiration)</a:t>
            </a:r>
          </a:p>
          <a:p>
            <a:pPr marL="342900" indent="-342900">
              <a:buFont typeface="Arial" panose="020B0604020202020204" pitchFamily="34" charset="0"/>
              <a:buChar char="•"/>
            </a:pPr>
            <a:endParaRPr lang="en-US" dirty="0"/>
          </a:p>
          <a:p>
            <a:pPr marL="1074420" lvl="1" indent="-342900">
              <a:buFont typeface="Arial" panose="020B0604020202020204" pitchFamily="34" charset="0"/>
              <a:buChar char="•"/>
            </a:pPr>
            <a:r>
              <a:rPr lang="en-US" dirty="0"/>
              <a:t>Energy-containing molecules are made:</a:t>
            </a:r>
          </a:p>
          <a:p>
            <a:pPr marL="1600200" lvl="2">
              <a:buFont typeface="Arial" panose="020B0604020202020204" pitchFamily="34" charset="0"/>
              <a:buChar char="•"/>
            </a:pPr>
            <a:r>
              <a:rPr lang="en-US" dirty="0"/>
              <a:t>ATP </a:t>
            </a:r>
          </a:p>
          <a:p>
            <a:pPr marL="1600200" lvl="2">
              <a:buFont typeface="Arial" panose="020B0604020202020204" pitchFamily="34" charset="0"/>
              <a:buChar char="•"/>
            </a:pPr>
            <a:r>
              <a:rPr lang="en-US" dirty="0"/>
              <a:t>NADH, FADH2</a:t>
            </a:r>
          </a:p>
          <a:p>
            <a:pPr marL="2057400" lvl="3">
              <a:buFont typeface="Arial" panose="020B0604020202020204" pitchFamily="34" charset="0"/>
              <a:buChar char="•"/>
            </a:pPr>
            <a:r>
              <a:rPr lang="en-US" dirty="0"/>
              <a:t>These will provide energy for the next step (!)</a:t>
            </a:r>
          </a:p>
          <a:p>
            <a:endParaRPr lang="en-US" dirty="0"/>
          </a:p>
          <a:p>
            <a:endParaRPr lang="en-US" dirty="0"/>
          </a:p>
        </p:txBody>
      </p:sp>
    </p:spTree>
    <p:extLst>
      <p:ext uri="{BB962C8B-B14F-4D97-AF65-F5344CB8AC3E}">
        <p14:creationId xmlns:p14="http://schemas.microsoft.com/office/powerpoint/2010/main" val="5306595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8EBEE1D5-89D3-4C26-80C4-5240719F9915}"/>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a:xfrm>
            <a:off x="457200" y="5252027"/>
            <a:ext cx="8062912" cy="273470"/>
          </a:xfrm>
        </p:spPr>
        <p:txBody>
          <a:bodyPr>
            <a:noAutofit/>
          </a:bodyPr>
          <a:lstStyle/>
          <a:p>
            <a:pPr marL="342900" indent="-342900">
              <a:buAutoNum type="alphaLcParenBoth"/>
            </a:pPr>
            <a:r>
              <a:rPr lang="en-US" sz="1300" dirty="0"/>
              <a:t>The electron transport chain is a set of molecules that supports a series of oxidation-reduction reactions.</a:t>
            </a:r>
          </a:p>
          <a:p>
            <a:pPr marL="342900" indent="-342900">
              <a:buAutoNum type="alphaLcParenBoth"/>
            </a:pPr>
            <a:r>
              <a:rPr lang="en-US" sz="1300" dirty="0"/>
              <a:t>ATP synthase is a complex, molecular machine that uses an H</a:t>
            </a:r>
            <a:r>
              <a:rPr lang="en-US" sz="1300" baseline="30000" dirty="0"/>
              <a:t>+</a:t>
            </a:r>
            <a:r>
              <a:rPr lang="en-US" sz="1300" dirty="0"/>
              <a:t> gradient to regenerate ATP from ADP.</a:t>
            </a:r>
          </a:p>
          <a:p>
            <a:pPr marL="342900" indent="-342900">
              <a:buAutoNum type="alphaLcParenBoth"/>
            </a:pPr>
            <a:r>
              <a:rPr lang="en-US" sz="1300" dirty="0"/>
              <a:t>Chemiosmosis relies on the potential energy provided by the H</a:t>
            </a:r>
            <a:r>
              <a:rPr lang="en-US" sz="1300" baseline="30000" dirty="0"/>
              <a:t>+</a:t>
            </a:r>
            <a:r>
              <a:rPr lang="en-US" sz="1300" dirty="0"/>
              <a:t> gradient across the membrane.</a:t>
            </a:r>
          </a:p>
        </p:txBody>
      </p:sp>
      <p:sp>
        <p:nvSpPr>
          <p:cNvPr id="5" name="Figure Number"/>
          <p:cNvSpPr>
            <a:spLocks noGrp="1"/>
          </p:cNvSpPr>
          <p:nvPr>
            <p:ph type="title"/>
          </p:nvPr>
        </p:nvSpPr>
        <p:spPr/>
        <p:txBody>
          <a:bodyPr/>
          <a:lstStyle/>
          <a:p>
            <a:r>
              <a:rPr lang="en-US" dirty="0"/>
              <a:t>Figure 4.15 – oxidative phosphorylation </a:t>
            </a:r>
          </a:p>
        </p:txBody>
      </p:sp>
      <p:pic>
        <p:nvPicPr>
          <p:cNvPr id="8" name="Picture 7">
            <a:extLst>
              <a:ext uri="{FF2B5EF4-FFF2-40B4-BE49-F238E27FC236}">
                <a16:creationId xmlns:a16="http://schemas.microsoft.com/office/drawing/2014/main" id="{789CCE5D-7DE4-2A4A-9C62-3C658C76C3E9}"/>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297631" y="116289"/>
            <a:ext cx="1693024" cy="409803"/>
          </a:xfrm>
          <a:prstGeom prst="rect">
            <a:avLst/>
          </a:prstGeom>
        </p:spPr>
      </p:pic>
      <p:pic>
        <p:nvPicPr>
          <p:cNvPr id="9" name="Picture 2" descr="Part a: This illustration shows the electron transport chain embedded in the inner mitochondrial membrane. The electron transport chain consists of four electron complexes. Complex I oxidizes NADH to NAD+ and simultaneously pumps a proton across the membrane into the intermembrane space. The two electrons released from NADH are shuttled to coenzyme Q, then to complex III, to cytochrome c, to complex IV, then to molecular oxygen. In the process, two more protons are pumped across the membrane into the intermembrane space, and molecular oxygen is reduced to form water. Complex II removes two electrons from FADH2, thereby forming FAD. The electrons are shuttled to coenzyme Q, then to complex III, cytochrome c, complex I, and molecular oxygen as in the case of NADH oxidation. Part b: This illustration shows an ATP synthase enzyme embedded in the inner mitochondrial membrane. ATP synthase allows protons to move from an area of high concentration in the intermembrane space to an area of low concentration in the mitochondrial matrix. The energy derived from this exergonic process is used to synthesize ATP from ADP and inorganic phosphate. Part c: This illustration shows the electron transport chain and ATP synthase enzyme embedded in the inner mitochondrial membrane, and the citric acid cycle in the mitochondrial matrix. The citric acid cycle feeds NADH and FADH2 into the electron transport chain. The electron transport chain oxidizes these substrates and, in the process, pumps protons into the intermembrane space. ATP synthase allows protons to leak back into the matrix and synthesizes ATP. "/>
          <p:cNvPicPr>
            <a:picLocks noGrp="1" noChangeAspect="1" noChangeArrowheads="1"/>
          </p:cNvPicPr>
          <p:nvPr>
            <p:ph type="pic" sz="quarter" idx="13"/>
          </p:nvPr>
        </p:nvPicPr>
        <p:blipFill rotWithShape="1">
          <a:blip r:embed="rId3" cstate="email">
            <a:extLst>
              <a:ext uri="{28A0092B-C50C-407E-A947-70E740481C1C}">
                <a14:useLocalDpi xmlns:a14="http://schemas.microsoft.com/office/drawing/2010/main" val="0"/>
              </a:ext>
            </a:extLst>
          </a:blip>
          <a:srcRect l="-9463" r="-7590"/>
          <a:stretch/>
        </p:blipFill>
        <p:spPr bwMode="auto">
          <a:xfrm>
            <a:off x="914399" y="1023746"/>
            <a:ext cx="6160655" cy="41053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123885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Oxidative phosphorylation </a:t>
            </a:r>
          </a:p>
        </p:txBody>
      </p:sp>
      <p:sp>
        <p:nvSpPr>
          <p:cNvPr id="4" name="Text Placeholder 3"/>
          <p:cNvSpPr>
            <a:spLocks noGrp="1"/>
          </p:cNvSpPr>
          <p:nvPr>
            <p:ph type="body" sz="quarter" idx="14"/>
          </p:nvPr>
        </p:nvSpPr>
        <p:spPr>
          <a:xfrm>
            <a:off x="457200" y="1256145"/>
            <a:ext cx="8062912" cy="5135419"/>
          </a:xfrm>
        </p:spPr>
        <p:txBody>
          <a:bodyPr>
            <a:normAutofit fontScale="85000" lnSpcReduction="20000"/>
          </a:bodyPr>
          <a:lstStyle/>
          <a:p>
            <a:pPr marL="342900" indent="-342900">
              <a:buFont typeface="Arial" panose="020B0604020202020204" pitchFamily="34" charset="0"/>
              <a:buChar char="•"/>
            </a:pPr>
            <a:r>
              <a:rPr lang="en-US" dirty="0"/>
              <a:t>Oxidation:</a:t>
            </a:r>
          </a:p>
          <a:p>
            <a:pPr marL="1074420" lvl="1" indent="-342900">
              <a:buFont typeface="Arial" panose="020B0604020202020204" pitchFamily="34" charset="0"/>
              <a:buChar char="•"/>
            </a:pPr>
            <a:r>
              <a:rPr lang="en-US" dirty="0"/>
              <a:t>Losing electrons</a:t>
            </a:r>
          </a:p>
          <a:p>
            <a:pPr marL="1074420" lvl="1" indent="-342900">
              <a:buFont typeface="Arial" panose="020B0604020202020204" pitchFamily="34" charset="0"/>
              <a:buChar char="•"/>
            </a:pPr>
            <a:r>
              <a:rPr lang="en-US" dirty="0"/>
              <a:t>NADH &amp; FADH2 will donate (this is oxidation) electrons to the ETC</a:t>
            </a:r>
          </a:p>
          <a:p>
            <a:pPr marL="1074420" lvl="1" indent="-342900">
              <a:buFont typeface="Arial" panose="020B0604020202020204" pitchFamily="34" charset="0"/>
              <a:buChar char="•"/>
            </a:pPr>
            <a:r>
              <a:rPr lang="en-US" dirty="0"/>
              <a:t>ETC = </a:t>
            </a:r>
            <a:r>
              <a:rPr lang="en-US" u="sng" dirty="0"/>
              <a:t>e</a:t>
            </a:r>
            <a:r>
              <a:rPr lang="en-US" dirty="0"/>
              <a:t>lectron </a:t>
            </a:r>
            <a:r>
              <a:rPr lang="en-US" u="sng" dirty="0"/>
              <a:t>t</a:t>
            </a:r>
            <a:r>
              <a:rPr lang="en-US" dirty="0"/>
              <a:t>ransport </a:t>
            </a:r>
            <a:r>
              <a:rPr lang="en-US" u="sng" dirty="0"/>
              <a:t>c</a:t>
            </a:r>
            <a:r>
              <a:rPr lang="en-US" dirty="0"/>
              <a:t>hain </a:t>
            </a:r>
          </a:p>
          <a:p>
            <a:pPr marL="1600200" lvl="2">
              <a:buFont typeface="Arial" panose="020B0604020202020204" pitchFamily="34" charset="0"/>
              <a:buChar char="•"/>
            </a:pPr>
            <a:r>
              <a:rPr lang="en-US" dirty="0"/>
              <a:t>Made of a chain of proteins</a:t>
            </a:r>
          </a:p>
          <a:p>
            <a:pPr marL="1600200" lvl="2">
              <a:buFont typeface="Arial" panose="020B0604020202020204" pitchFamily="34" charset="0"/>
              <a:buChar char="•"/>
            </a:pPr>
            <a:r>
              <a:rPr lang="en-US" dirty="0"/>
              <a:t>Will use the energy of the electrons to create a H+ gradient</a:t>
            </a:r>
          </a:p>
          <a:p>
            <a:pPr marL="2057400" lvl="3">
              <a:buFont typeface="Arial" panose="020B0604020202020204" pitchFamily="34" charset="0"/>
              <a:buChar char="•"/>
            </a:pPr>
            <a:r>
              <a:rPr lang="en-US" dirty="0"/>
              <a:t>Moves H+  across the membrane resulting in higher concentration in the intermembrane space than the matrix</a:t>
            </a:r>
          </a:p>
          <a:p>
            <a:pPr marL="1600200" lvl="2">
              <a:buFont typeface="Arial" panose="020B0604020202020204" pitchFamily="34" charset="0"/>
              <a:buChar char="•"/>
            </a:pPr>
            <a:r>
              <a:rPr lang="en-US" dirty="0"/>
              <a:t>Will transport the electrons to O2 making H2O</a:t>
            </a:r>
          </a:p>
          <a:p>
            <a:pPr marL="1600200" lvl="2">
              <a:buFont typeface="Arial" panose="020B0604020202020204" pitchFamily="34" charset="0"/>
              <a:buChar char="•"/>
            </a:pPr>
            <a:endParaRPr lang="en-US" dirty="0"/>
          </a:p>
          <a:p>
            <a:pPr marL="342900" indent="-342900">
              <a:buFont typeface="Arial" panose="020B0604020202020204" pitchFamily="34" charset="0"/>
              <a:buChar char="•"/>
            </a:pPr>
            <a:r>
              <a:rPr lang="en-US" dirty="0"/>
              <a:t>Phosphorylation:</a:t>
            </a:r>
          </a:p>
          <a:p>
            <a:pPr marL="1074420" lvl="1" indent="-342900">
              <a:buFont typeface="Arial" panose="020B0604020202020204" pitchFamily="34" charset="0"/>
              <a:buChar char="•"/>
            </a:pPr>
            <a:r>
              <a:rPr lang="en-US" dirty="0"/>
              <a:t>Process of adding phosphate to a molecule</a:t>
            </a:r>
          </a:p>
          <a:p>
            <a:pPr marL="1074420" lvl="1" indent="-342900">
              <a:buFont typeface="Arial" panose="020B0604020202020204" pitchFamily="34" charset="0"/>
              <a:buChar char="•"/>
            </a:pPr>
            <a:r>
              <a:rPr lang="en-US" dirty="0"/>
              <a:t>H+ will passively move down the gradient through ATP-synthase (from intermembrane space back to matrix)</a:t>
            </a:r>
          </a:p>
          <a:p>
            <a:pPr marL="1074420" lvl="1" indent="-342900">
              <a:buFont typeface="Arial" panose="020B0604020202020204" pitchFamily="34" charset="0"/>
              <a:buChar char="•"/>
            </a:pPr>
            <a:r>
              <a:rPr lang="en-US" dirty="0"/>
              <a:t>This makes ATP-synthase create ATP from ADP + 1 P</a:t>
            </a:r>
          </a:p>
          <a:p>
            <a:pPr marL="1600200" lvl="2">
              <a:buFont typeface="Arial" panose="020B0604020202020204" pitchFamily="34" charset="0"/>
              <a:buChar char="•"/>
            </a:pPr>
            <a:r>
              <a:rPr lang="en-US" dirty="0"/>
              <a:t>90% of ATP (energy) is made this way</a:t>
            </a:r>
          </a:p>
          <a:p>
            <a:pPr marL="1600200" lvl="2">
              <a:buFont typeface="Arial" panose="020B0604020202020204" pitchFamily="34" charset="0"/>
              <a:buChar char="•"/>
            </a:pPr>
            <a:endParaRPr lang="en-US" dirty="0"/>
          </a:p>
          <a:p>
            <a:pPr marL="1074420" lvl="1" indent="-342900">
              <a:buFont typeface="Arial" panose="020B0604020202020204" pitchFamily="34" charset="0"/>
              <a:buChar char="•"/>
            </a:pPr>
            <a:r>
              <a:rPr lang="en-US" dirty="0"/>
              <a:t>Chemiosmosis = coupling of chemical reaction of making ATP to passive transport of H+ down their concentration gradient</a:t>
            </a:r>
          </a:p>
        </p:txBody>
      </p:sp>
    </p:spTree>
    <p:extLst>
      <p:ext uri="{BB962C8B-B14F-4D97-AF65-F5344CB8AC3E}">
        <p14:creationId xmlns:p14="http://schemas.microsoft.com/office/powerpoint/2010/main" val="173639021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4.4. &amp; 4.5. Anaerobic respiration</a:t>
            </a:r>
          </a:p>
        </p:txBody>
      </p:sp>
      <p:sp>
        <p:nvSpPr>
          <p:cNvPr id="4" name="Text Placeholder 3"/>
          <p:cNvSpPr>
            <a:spLocks noGrp="1"/>
          </p:cNvSpPr>
          <p:nvPr>
            <p:ph type="body" sz="quarter" idx="14"/>
          </p:nvPr>
        </p:nvSpPr>
        <p:spPr>
          <a:xfrm>
            <a:off x="457200" y="1080655"/>
            <a:ext cx="8062912" cy="4929709"/>
          </a:xfrm>
        </p:spPr>
        <p:txBody>
          <a:bodyPr/>
          <a:lstStyle/>
          <a:p>
            <a:r>
              <a:rPr lang="en-US" dirty="0"/>
              <a:t>Learning outcomes:</a:t>
            </a:r>
          </a:p>
          <a:p>
            <a:pPr marL="342900" lvl="0" indent="-342900">
              <a:buFont typeface="Arial" panose="020B0604020202020204" pitchFamily="34" charset="0"/>
              <a:buChar char="•"/>
            </a:pPr>
            <a:r>
              <a:rPr lang="en-US" dirty="0"/>
              <a:t>Discuss the fundamental difference between anaerobic cellular respiration and fermentation</a:t>
            </a:r>
          </a:p>
          <a:p>
            <a:pPr marL="342900" lvl="0" indent="-342900">
              <a:buFont typeface="Arial" panose="020B0604020202020204" pitchFamily="34" charset="0"/>
              <a:buChar char="•"/>
            </a:pPr>
            <a:r>
              <a:rPr lang="en-US" dirty="0"/>
              <a:t>Describe the type of fermentation that readily occurs in animal cells and the conditions that initiate that fermentation</a:t>
            </a:r>
          </a:p>
          <a:p>
            <a:pPr marL="342900" lvl="0" indent="-342900">
              <a:buFont typeface="Arial" panose="020B0604020202020204" pitchFamily="34" charset="0"/>
              <a:buChar char="•"/>
            </a:pPr>
            <a:r>
              <a:rPr lang="en-US" dirty="0"/>
              <a:t>Discuss the way in which carbohydrate metabolic pathways, glycolysis, and the citric acid cycle interrelate with protein and lipid metabolic pathways</a:t>
            </a:r>
          </a:p>
          <a:p>
            <a:pPr marL="342900" lvl="0" indent="-342900">
              <a:buFont typeface="Arial" panose="020B0604020202020204" pitchFamily="34" charset="0"/>
              <a:buChar char="•"/>
            </a:pPr>
            <a:r>
              <a:rPr lang="en-US" dirty="0"/>
              <a:t>Explain why metabolic pathways are not considered closed systems</a:t>
            </a:r>
          </a:p>
          <a:p>
            <a:endParaRPr lang="en-US" dirty="0"/>
          </a:p>
        </p:txBody>
      </p:sp>
    </p:spTree>
    <p:extLst>
      <p:ext uri="{BB962C8B-B14F-4D97-AF65-F5344CB8AC3E}">
        <p14:creationId xmlns:p14="http://schemas.microsoft.com/office/powerpoint/2010/main" val="11587409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Fermentation &amp; energy</a:t>
            </a:r>
          </a:p>
        </p:txBody>
      </p:sp>
      <p:sp>
        <p:nvSpPr>
          <p:cNvPr id="4" name="Text Placeholder 3"/>
          <p:cNvSpPr>
            <a:spLocks noGrp="1"/>
          </p:cNvSpPr>
          <p:nvPr>
            <p:ph type="body" sz="quarter" idx="14"/>
          </p:nvPr>
        </p:nvSpPr>
        <p:spPr>
          <a:xfrm>
            <a:off x="457200" y="1136073"/>
            <a:ext cx="8062912" cy="4874291"/>
          </a:xfrm>
        </p:spPr>
        <p:txBody>
          <a:bodyPr vert="horz" lIns="91440" tIns="45720" rIns="91440" bIns="45720" rtlCol="0" anchor="t">
            <a:normAutofit/>
          </a:bodyPr>
          <a:lstStyle/>
          <a:p>
            <a:pPr marL="342900" indent="-342900">
              <a:buFont typeface="Arial" panose="020B0604020202020204" pitchFamily="34" charset="0"/>
              <a:buChar char="•"/>
            </a:pPr>
            <a:r>
              <a:rPr lang="en-US" dirty="0"/>
              <a:t>Fermentation – obtaining energy without the need of O2</a:t>
            </a:r>
          </a:p>
          <a:p>
            <a:pPr marL="1074420" lvl="1" indent="-342900">
              <a:buFont typeface="Arial" panose="020B0604020202020204" pitchFamily="34" charset="0"/>
              <a:buChar char="•"/>
            </a:pPr>
            <a:r>
              <a:rPr lang="en-US" dirty="0"/>
              <a:t>Makes less ATP than cellular respiration</a:t>
            </a:r>
          </a:p>
          <a:p>
            <a:pPr marL="1074420" lvl="1" indent="-342900">
              <a:buFont typeface="Arial" panose="020B0604020202020204" pitchFamily="34" charset="0"/>
              <a:buChar char="•"/>
            </a:pPr>
            <a:r>
              <a:rPr lang="en-US" dirty="0"/>
              <a:t>Sugar goes only through glycolysis (!)</a:t>
            </a:r>
          </a:p>
          <a:p>
            <a:pPr marL="342900" indent="-342900">
              <a:buFont typeface="Arial" panose="020B0604020202020204" pitchFamily="34" charset="0"/>
              <a:buChar char="•"/>
            </a:pPr>
            <a:r>
              <a:rPr lang="en-US" dirty="0"/>
              <a:t>Two types:</a:t>
            </a:r>
          </a:p>
          <a:p>
            <a:pPr marL="1074420" lvl="1" indent="-342900">
              <a:buFont typeface="Arial" panose="020B0604020202020204" pitchFamily="34" charset="0"/>
              <a:buChar char="•"/>
            </a:pPr>
            <a:r>
              <a:rPr lang="en-US" dirty="0"/>
              <a:t>Lactic acid fermentation – in muscles – makes lactic acid</a:t>
            </a:r>
            <a:endParaRPr lang="en-US" dirty="0">
              <a:cs typeface="Arial"/>
            </a:endParaRPr>
          </a:p>
          <a:p>
            <a:pPr marL="1074420" lvl="1" indent="-342900">
              <a:buFont typeface="Arial" panose="020B0604020202020204" pitchFamily="34" charset="0"/>
              <a:buChar char="•"/>
            </a:pPr>
            <a:r>
              <a:rPr lang="en-US" dirty="0"/>
              <a:t>Alcohol fermentation – in yeast – makes alcohol and CO</a:t>
            </a:r>
            <a:r>
              <a:rPr lang="en-US" baseline="-25000" dirty="0"/>
              <a:t>2</a:t>
            </a:r>
            <a:r>
              <a:rPr lang="en-US" dirty="0"/>
              <a:t> gas </a:t>
            </a:r>
            <a:endParaRPr lang="en-US" dirty="0">
              <a:cs typeface="Arial"/>
            </a:endParaRPr>
          </a:p>
        </p:txBody>
      </p:sp>
    </p:spTree>
    <p:extLst>
      <p:ext uri="{BB962C8B-B14F-4D97-AF65-F5344CB8AC3E}">
        <p14:creationId xmlns:p14="http://schemas.microsoft.com/office/powerpoint/2010/main" val="212466366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D488D512-A128-4461-9722-C047A10083B4}"/>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pic>
        <p:nvPicPr>
          <p:cNvPr id="3" name="Figure" descr="A graphic shows glucose undergoing glycolysis to become two pyruvate molecules, which then undergo fermentation to become two lactate molecules. During glycolysis, two NAD+ are converted into two high-energy NADH molecules, but during fermentation, these two NADH molecules are reoxidized to become two NAD+ again. NAD+ can then be used in glycolysis."/>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t="-890" b="-890"/>
          <a:stretch>
            <a:fillRect/>
          </a:stretch>
        </p:blipFill>
        <p:spPr>
          <a:xfrm>
            <a:off x="4489450" y="1108075"/>
            <a:ext cx="4030663" cy="5256213"/>
          </a:xfrm>
        </p:spPr>
      </p:pic>
      <p:sp>
        <p:nvSpPr>
          <p:cNvPr id="14" name="Figure Legend"/>
          <p:cNvSpPr>
            <a:spLocks noGrp="1"/>
          </p:cNvSpPr>
          <p:nvPr>
            <p:ph type="body" sz="quarter" idx="14"/>
          </p:nvPr>
        </p:nvSpPr>
        <p:spPr>
          <a:xfrm>
            <a:off x="457200" y="1107617"/>
            <a:ext cx="3913188" cy="5256973"/>
          </a:xfrm>
        </p:spPr>
        <p:txBody>
          <a:bodyPr>
            <a:noAutofit/>
          </a:bodyPr>
          <a:lstStyle/>
          <a:p>
            <a:r>
              <a:rPr lang="en-US" sz="1600" dirty="0">
                <a:solidFill>
                  <a:schemeClr val="tx1"/>
                </a:solidFill>
              </a:rPr>
              <a:t>Lactic acid fermentation is common in muscles that have become exhausted by use.</a:t>
            </a:r>
          </a:p>
        </p:txBody>
      </p:sp>
      <p:sp>
        <p:nvSpPr>
          <p:cNvPr id="5" name="Figure Number"/>
          <p:cNvSpPr>
            <a:spLocks noGrp="1"/>
          </p:cNvSpPr>
          <p:nvPr>
            <p:ph type="title"/>
          </p:nvPr>
        </p:nvSpPr>
        <p:spPr/>
        <p:txBody>
          <a:bodyPr>
            <a:normAutofit/>
          </a:bodyPr>
          <a:lstStyle/>
          <a:p>
            <a:pPr algn="r"/>
            <a:r>
              <a:rPr lang="en-US" sz="2400" dirty="0">
                <a:solidFill>
                  <a:srgbClr val="6CB255"/>
                </a:solidFill>
              </a:rPr>
              <a:t>Figure 4.16</a:t>
            </a:r>
          </a:p>
        </p:txBody>
      </p:sp>
      <p:pic>
        <p:nvPicPr>
          <p:cNvPr id="8" name="Picture 7">
            <a:extLst>
              <a:ext uri="{FF2B5EF4-FFF2-40B4-BE49-F238E27FC236}">
                <a16:creationId xmlns:a16="http://schemas.microsoft.com/office/drawing/2014/main" id="{7C1A6A3F-6D09-CE46-80CD-39FE40254230}"/>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57200" y="241326"/>
            <a:ext cx="1693024" cy="409803"/>
          </a:xfrm>
          <a:prstGeom prst="rect">
            <a:avLst/>
          </a:prstGeom>
        </p:spPr>
      </p:pic>
    </p:spTree>
    <p:extLst>
      <p:ext uri="{BB962C8B-B14F-4D97-AF65-F5344CB8AC3E}">
        <p14:creationId xmlns:p14="http://schemas.microsoft.com/office/powerpoint/2010/main" val="71899049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5DB782BE-1238-4D39-80C2-866881FD9D69}"/>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The reaction resulting in alcohol fermentation is shown.</a:t>
            </a:r>
          </a:p>
        </p:txBody>
      </p:sp>
      <p:pic>
        <p:nvPicPr>
          <p:cNvPr id="11" name="Figure" descr="Graphic showing the alcohol fermentation reaction in an equation."/>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2144" b="-12144"/>
          <a:stretch>
            <a:fillRect/>
          </a:stretch>
        </p:blipFill>
        <p:spPr/>
      </p:pic>
      <p:sp>
        <p:nvSpPr>
          <p:cNvPr id="5" name="Figure Number"/>
          <p:cNvSpPr>
            <a:spLocks noGrp="1"/>
          </p:cNvSpPr>
          <p:nvPr>
            <p:ph type="title"/>
          </p:nvPr>
        </p:nvSpPr>
        <p:spPr/>
        <p:txBody>
          <a:bodyPr/>
          <a:lstStyle/>
          <a:p>
            <a:r>
              <a:rPr lang="en-US" dirty="0"/>
              <a:t>Figure 4.17</a:t>
            </a:r>
          </a:p>
        </p:txBody>
      </p:sp>
      <p:pic>
        <p:nvPicPr>
          <p:cNvPr id="8" name="Picture 7">
            <a:extLst>
              <a:ext uri="{FF2B5EF4-FFF2-40B4-BE49-F238E27FC236}">
                <a16:creationId xmlns:a16="http://schemas.microsoft.com/office/drawing/2014/main" id="{678FD6B7-7791-9743-84FD-B89A76A18A72}"/>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1856883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isclaimer">
            <a:extLst>
              <a:ext uri="{FF2B5EF4-FFF2-40B4-BE49-F238E27FC236}">
                <a16:creationId xmlns:a16="http://schemas.microsoft.com/office/drawing/2014/main" id="{CD5452C3-1D26-41DF-A67A-0D45CF0490AE}"/>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Fermentation of grape juice to make wine produces CO</a:t>
            </a:r>
            <a:r>
              <a:rPr lang="en-US" sz="1600" baseline="-25000" dirty="0"/>
              <a:t>2</a:t>
            </a:r>
            <a:r>
              <a:rPr lang="en-US" sz="1600" dirty="0"/>
              <a:t> as a byproduct. Fermentation tanks have valves so that pressure inside the tanks can be released.</a:t>
            </a:r>
          </a:p>
        </p:txBody>
      </p:sp>
      <p:pic>
        <p:nvPicPr>
          <p:cNvPr id="6" name="Figure" descr="This photo shows large, silver-colored, cylindrical fermentation tanks."/>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41468" r="-41468"/>
          <a:stretch>
            <a:fillRect/>
          </a:stretch>
        </p:blipFill>
        <p:spPr/>
      </p:pic>
      <p:sp>
        <p:nvSpPr>
          <p:cNvPr id="5" name="Figure Number"/>
          <p:cNvSpPr>
            <a:spLocks noGrp="1"/>
          </p:cNvSpPr>
          <p:nvPr>
            <p:ph type="title"/>
          </p:nvPr>
        </p:nvSpPr>
        <p:spPr/>
        <p:txBody>
          <a:bodyPr/>
          <a:lstStyle/>
          <a:p>
            <a:r>
              <a:rPr lang="en-US" dirty="0"/>
              <a:t>Figure 4.18</a:t>
            </a:r>
          </a:p>
        </p:txBody>
      </p:sp>
      <p:pic>
        <p:nvPicPr>
          <p:cNvPr id="8" name="Picture 7">
            <a:extLst>
              <a:ext uri="{FF2B5EF4-FFF2-40B4-BE49-F238E27FC236}">
                <a16:creationId xmlns:a16="http://schemas.microsoft.com/office/drawing/2014/main" id="{25A8E51E-6634-6742-BC7C-CB80DA46CD5D}"/>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183207881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Anaerobic respiration</a:t>
            </a:r>
          </a:p>
        </p:txBody>
      </p:sp>
      <p:sp>
        <p:nvSpPr>
          <p:cNvPr id="4" name="Text Placeholder 3"/>
          <p:cNvSpPr>
            <a:spLocks noGrp="1"/>
          </p:cNvSpPr>
          <p:nvPr>
            <p:ph type="body" sz="quarter" idx="14"/>
          </p:nvPr>
        </p:nvSpPr>
        <p:spPr>
          <a:xfrm>
            <a:off x="457200" y="1209964"/>
            <a:ext cx="8283249" cy="4800400"/>
          </a:xfrm>
        </p:spPr>
        <p:txBody>
          <a:bodyPr vert="horz" lIns="91440" tIns="45720" rIns="91440" bIns="45720" rtlCol="0" anchor="t">
            <a:normAutofit/>
          </a:bodyPr>
          <a:lstStyle/>
          <a:p>
            <a:pPr marL="342900" indent="-342900">
              <a:buFont typeface="Arial" panose="020B0604020202020204" pitchFamily="34" charset="0"/>
              <a:buChar char="•"/>
            </a:pPr>
            <a:r>
              <a:rPr lang="en-US" dirty="0"/>
              <a:t>Making energy without the use of O</a:t>
            </a:r>
            <a:r>
              <a:rPr lang="en-US" baseline="-25000" dirty="0"/>
              <a:t>2</a:t>
            </a:r>
          </a:p>
          <a:p>
            <a:pPr marL="342900" indent="-342900">
              <a:buFont typeface="Arial" panose="020B0604020202020204" pitchFamily="34" charset="0"/>
              <a:buChar char="•"/>
            </a:pPr>
            <a:r>
              <a:rPr lang="en-US" dirty="0"/>
              <a:t>Uses inorganic molecules like:</a:t>
            </a:r>
          </a:p>
          <a:p>
            <a:pPr marL="1074420" lvl="1" indent="-342900">
              <a:buFont typeface="Arial" panose="020B0604020202020204" pitchFamily="34" charset="0"/>
              <a:buChar char="•"/>
            </a:pPr>
            <a:r>
              <a:rPr lang="en-US" dirty="0"/>
              <a:t>Sulfates to make sulfide gas (H</a:t>
            </a:r>
            <a:r>
              <a:rPr lang="en-US" baseline="-25000" dirty="0"/>
              <a:t>2</a:t>
            </a:r>
            <a:r>
              <a:rPr lang="en-US" dirty="0"/>
              <a:t>S) – bacteria in water wells</a:t>
            </a:r>
          </a:p>
          <a:p>
            <a:pPr marL="1074420" lvl="1" indent="-342900">
              <a:buFont typeface="Arial" panose="020B0604020202020204" pitchFamily="34" charset="0"/>
              <a:buChar char="•"/>
            </a:pPr>
            <a:r>
              <a:rPr lang="en-US" dirty="0"/>
              <a:t>CO</a:t>
            </a:r>
            <a:r>
              <a:rPr lang="en-US" baseline="-25000" dirty="0"/>
              <a:t>2</a:t>
            </a:r>
            <a:r>
              <a:rPr lang="en-US" dirty="0"/>
              <a:t> to make methane gas (CH</a:t>
            </a:r>
            <a:r>
              <a:rPr lang="en-US" baseline="-25000" dirty="0"/>
              <a:t>4</a:t>
            </a:r>
            <a:r>
              <a:rPr lang="en-US" dirty="0"/>
              <a:t>) – stomach ruminants (cows)</a:t>
            </a:r>
          </a:p>
          <a:p>
            <a:pPr marL="342900" indent="-342900">
              <a:buFont typeface="Arial" panose="020B0604020202020204" pitchFamily="34" charset="0"/>
              <a:buChar char="•"/>
            </a:pPr>
            <a:r>
              <a:rPr lang="en-US" dirty="0"/>
              <a:t>Present in bacteria &amp; archaea </a:t>
            </a:r>
          </a:p>
        </p:txBody>
      </p:sp>
    </p:spTree>
    <p:extLst>
      <p:ext uri="{BB962C8B-B14F-4D97-AF65-F5344CB8AC3E}">
        <p14:creationId xmlns:p14="http://schemas.microsoft.com/office/powerpoint/2010/main" val="40704045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7436"/>
            <a:ext cx="8062912" cy="659535"/>
          </a:xfrm>
        </p:spPr>
        <p:txBody>
          <a:bodyPr/>
          <a:lstStyle/>
          <a:p>
            <a:r>
              <a:rPr lang="en-US" dirty="0"/>
              <a:t>Energy = life</a:t>
            </a:r>
          </a:p>
        </p:txBody>
      </p:sp>
      <p:sp>
        <p:nvSpPr>
          <p:cNvPr id="4" name="Text Placeholder 3"/>
          <p:cNvSpPr>
            <a:spLocks noGrp="1"/>
          </p:cNvSpPr>
          <p:nvPr>
            <p:ph type="body" sz="quarter" idx="14"/>
          </p:nvPr>
        </p:nvSpPr>
        <p:spPr>
          <a:xfrm>
            <a:off x="457200" y="1320800"/>
            <a:ext cx="8062912" cy="4781928"/>
          </a:xfrm>
        </p:spPr>
        <p:txBody>
          <a:bodyPr vert="horz" lIns="91440" tIns="45720" rIns="91440" bIns="45720" rtlCol="0" anchor="t">
            <a:normAutofit/>
          </a:bodyPr>
          <a:lstStyle/>
          <a:p>
            <a:pPr marL="342900" indent="-342900">
              <a:buFont typeface="Arial" panose="020B0604020202020204" pitchFamily="34" charset="0"/>
              <a:buChar char="•"/>
            </a:pPr>
            <a:r>
              <a:rPr lang="en-US" dirty="0"/>
              <a:t>Life is the result of chemical reactions happening inside of your cells.</a:t>
            </a:r>
            <a:endParaRPr lang="en-US">
              <a:cs typeface="Arial"/>
            </a:endParaRPr>
          </a:p>
          <a:p>
            <a:pPr marL="342900" indent="-342900">
              <a:buFont typeface="Arial" panose="020B0604020202020204" pitchFamily="34" charset="0"/>
              <a:buChar char="•"/>
            </a:pPr>
            <a:r>
              <a:rPr lang="en-US" dirty="0"/>
              <a:t>Some reactions require energy that we obtain from food. </a:t>
            </a:r>
            <a:endParaRPr lang="en-US">
              <a:cs typeface="Arial"/>
            </a:endParaRPr>
          </a:p>
          <a:p>
            <a:pPr marL="342900" indent="-342900">
              <a:buFont typeface="Arial" panose="020B0604020202020204" pitchFamily="34" charset="0"/>
              <a:buChar char="•"/>
            </a:pPr>
            <a:r>
              <a:rPr lang="en-US" dirty="0"/>
              <a:t>Food is made of molecules (see previous chapters) that must be transformed into energy in the form of ATP (a molecule, hence it is called chemical energy).</a:t>
            </a:r>
            <a:endParaRPr lang="en-US">
              <a:cs typeface="Arial"/>
            </a:endParaRPr>
          </a:p>
          <a:p>
            <a:pPr marL="342900" indent="-342900">
              <a:buFont typeface="Arial" panose="020B0604020202020204" pitchFamily="34" charset="0"/>
              <a:buChar char="•"/>
            </a:pPr>
            <a:r>
              <a:rPr lang="en-US" dirty="0"/>
              <a:t>ATP is the energy currency for the cell.</a:t>
            </a:r>
            <a:endParaRPr lang="en-US" dirty="0">
              <a:cs typeface="Arial"/>
            </a:endParaRPr>
          </a:p>
        </p:txBody>
      </p:sp>
    </p:spTree>
    <p:extLst>
      <p:ext uri="{BB962C8B-B14F-4D97-AF65-F5344CB8AC3E}">
        <p14:creationId xmlns:p14="http://schemas.microsoft.com/office/powerpoint/2010/main" val="150725091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92D19E6C-49F6-49B0-A74F-92ABF513135E}"/>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The green color seen in these coastal waters is from an eruption of hydrogen sulfide. Anaerobic, sulfate-reducing bacteria release hydrogen sulfide gas as they decompose algae in the water. (credit: NASA image courtesy Jeff Schmaltz, MODIS Land Rapid Response Team at NASA GSFC)</a:t>
            </a:r>
          </a:p>
        </p:txBody>
      </p:sp>
      <p:pic>
        <p:nvPicPr>
          <p:cNvPr id="3" name="Figure" descr="This photo shows a bloom of green bacteria in water."/>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39563" r="-39563"/>
          <a:stretch>
            <a:fillRect/>
          </a:stretch>
        </p:blipFill>
        <p:spPr/>
      </p:pic>
      <p:sp>
        <p:nvSpPr>
          <p:cNvPr id="5" name="Figure Number"/>
          <p:cNvSpPr>
            <a:spLocks noGrp="1"/>
          </p:cNvSpPr>
          <p:nvPr>
            <p:ph type="title"/>
          </p:nvPr>
        </p:nvSpPr>
        <p:spPr/>
        <p:txBody>
          <a:bodyPr/>
          <a:lstStyle/>
          <a:p>
            <a:r>
              <a:rPr lang="en-US" dirty="0"/>
              <a:t>Figure 4.19</a:t>
            </a:r>
          </a:p>
        </p:txBody>
      </p:sp>
      <p:pic>
        <p:nvPicPr>
          <p:cNvPr id="8" name="Picture 7">
            <a:extLst>
              <a:ext uri="{FF2B5EF4-FFF2-40B4-BE49-F238E27FC236}">
                <a16:creationId xmlns:a16="http://schemas.microsoft.com/office/drawing/2014/main" id="{69676030-623E-2045-9228-61332F5C87B5}"/>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218062156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Macromolecules &amp; energy</a:t>
            </a:r>
          </a:p>
        </p:txBody>
      </p:sp>
      <p:sp>
        <p:nvSpPr>
          <p:cNvPr id="4" name="Text Placeholder 3"/>
          <p:cNvSpPr>
            <a:spLocks noGrp="1"/>
          </p:cNvSpPr>
          <p:nvPr>
            <p:ph type="body" sz="quarter" idx="14"/>
          </p:nvPr>
        </p:nvSpPr>
        <p:spPr>
          <a:xfrm>
            <a:off x="457200" y="1163782"/>
            <a:ext cx="8062912" cy="4846582"/>
          </a:xfrm>
        </p:spPr>
        <p:txBody>
          <a:bodyPr/>
          <a:lstStyle/>
          <a:p>
            <a:pPr marL="342900" indent="-342900">
              <a:buFont typeface="Arial" panose="020B0604020202020204" pitchFamily="34" charset="0"/>
              <a:buChar char="•"/>
            </a:pPr>
            <a:r>
              <a:rPr lang="en-US" dirty="0"/>
              <a:t>How does a turkey sandwich, which contains protein, provide energy to your cells? </a:t>
            </a:r>
          </a:p>
          <a:p>
            <a:pPr marL="1074420" lvl="1" indent="-342900">
              <a:buFont typeface="Arial" panose="020B0604020202020204" pitchFamily="34" charset="0"/>
              <a:buChar char="•"/>
            </a:pPr>
            <a:r>
              <a:rPr lang="en-US" dirty="0"/>
              <a:t>This happens because all the catabolic pathways for carbohydrates, proteins, and lipids eventually connect into glycolysis and the citric acid cycle pathways (fig 4.20)</a:t>
            </a:r>
            <a:endParaRPr lang="en-US" u="sng" dirty="0"/>
          </a:p>
          <a:p>
            <a:pPr marL="342900" indent="-342900">
              <a:buFont typeface="Arial" panose="020B0604020202020204" pitchFamily="34" charset="0"/>
              <a:buChar char="•"/>
            </a:pPr>
            <a:endParaRPr lang="en-US" u="sng" dirty="0"/>
          </a:p>
          <a:p>
            <a:pPr marL="342900" indent="-342900">
              <a:buFont typeface="Arial" panose="020B0604020202020204" pitchFamily="34" charset="0"/>
              <a:buChar char="•"/>
            </a:pPr>
            <a:r>
              <a:rPr lang="en-US" dirty="0"/>
              <a:t>Carbohydrates – first choice of cellular respiration </a:t>
            </a:r>
          </a:p>
          <a:p>
            <a:pPr marL="342900" indent="-342900">
              <a:buFont typeface="Arial" panose="020B0604020202020204" pitchFamily="34" charset="0"/>
              <a:buChar char="•"/>
            </a:pPr>
            <a:r>
              <a:rPr lang="en-US" dirty="0"/>
              <a:t>Lipids and Proteins – have different entry points into cellular respiration</a:t>
            </a:r>
          </a:p>
        </p:txBody>
      </p:sp>
    </p:spTree>
    <p:extLst>
      <p:ext uri="{BB962C8B-B14F-4D97-AF65-F5344CB8AC3E}">
        <p14:creationId xmlns:p14="http://schemas.microsoft.com/office/powerpoint/2010/main" val="137871103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3CE420CD-4F02-4D16-8EAB-1DCD91C620FE}"/>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Glycogen from the liver and muscles, together with fats, can feed into the catabolic pathways for carbohydrates.</a:t>
            </a:r>
          </a:p>
        </p:txBody>
      </p:sp>
      <p:pic>
        <p:nvPicPr>
          <p:cNvPr id="4" name="Figure" descr="This illustration shows that glycogen, fats, and proteins can be catabolized via aerobic respiration. Glycogen is broken down into glucose, which feeds into glycolysis. Fats are broken down into glycerol, which is processed by glycolysis, and fatty acids, which are converted into acetyl CoA. Proteins are broken down into amino acids, which are processed at various stages of aerobic respiration, including glycolysis, acetyl CoA formation, and the citric acid cycle."/>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92" r="-392"/>
          <a:stretch>
            <a:fillRect/>
          </a:stretch>
        </p:blipFill>
        <p:spPr/>
      </p:pic>
      <p:sp>
        <p:nvSpPr>
          <p:cNvPr id="5" name="Figure Number"/>
          <p:cNvSpPr>
            <a:spLocks noGrp="1"/>
          </p:cNvSpPr>
          <p:nvPr>
            <p:ph type="title"/>
          </p:nvPr>
        </p:nvSpPr>
        <p:spPr/>
        <p:txBody>
          <a:bodyPr/>
          <a:lstStyle/>
          <a:p>
            <a:r>
              <a:rPr lang="en-US" dirty="0"/>
              <a:t>Figure 4.20</a:t>
            </a:r>
          </a:p>
        </p:txBody>
      </p:sp>
      <p:pic>
        <p:nvPicPr>
          <p:cNvPr id="8" name="Picture 7">
            <a:extLst>
              <a:ext uri="{FF2B5EF4-FFF2-40B4-BE49-F238E27FC236}">
                <a16:creationId xmlns:a16="http://schemas.microsoft.com/office/drawing/2014/main" id="{BC8D4E2C-F0A5-C540-9E1D-83C749E19BDD}"/>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27548841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7AE36A5A-E696-4A97-9ED7-1F48EE2BEEE1}"/>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14" name="Figure Legend"/>
          <p:cNvSpPr>
            <a:spLocks noGrp="1"/>
          </p:cNvSpPr>
          <p:nvPr>
            <p:ph type="body" sz="quarter" idx="14"/>
          </p:nvPr>
        </p:nvSpPr>
        <p:spPr>
          <a:xfrm>
            <a:off x="4606925" y="1107617"/>
            <a:ext cx="3913188" cy="5256973"/>
          </a:xfrm>
        </p:spPr>
        <p:txBody>
          <a:bodyPr>
            <a:noAutofit/>
          </a:bodyPr>
          <a:lstStyle/>
          <a:p>
            <a:r>
              <a:rPr lang="en-US" sz="1600" dirty="0">
                <a:solidFill>
                  <a:srgbClr val="000000"/>
                </a:solidFill>
              </a:rPr>
              <a:t>Ultimately, most life forms get their energy from the sun. Plants use photosynthesis to capture sunlight, and herbivores eat the plants to obtain energy. Carnivores eat the herbivores, and eventual decomposition of plant and animal material contributes to the nutrient pool.</a:t>
            </a:r>
            <a:endParaRPr lang="en-US" sz="1600" b="0" dirty="0">
              <a:solidFill>
                <a:srgbClr val="000000"/>
              </a:solidFill>
            </a:endParaRPr>
          </a:p>
        </p:txBody>
      </p:sp>
      <p:pic>
        <p:nvPicPr>
          <p:cNvPr id="2" name="Figure" descr="This diagram shows energy from the sun being transferred to producers, such as plants. The producers in turn transfer energy to consumers and decomposers. Animals also transfer energy to decomposers."/>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tretch>
            <a:fillRect/>
          </a:stretch>
        </p:blipFill>
        <p:spPr>
          <a:xfrm>
            <a:off x="309111" y="1107617"/>
            <a:ext cx="4297814" cy="4923896"/>
          </a:xfrm>
        </p:spPr>
      </p:pic>
      <p:sp>
        <p:nvSpPr>
          <p:cNvPr id="5" name="Figure Number"/>
          <p:cNvSpPr>
            <a:spLocks noGrp="1"/>
          </p:cNvSpPr>
          <p:nvPr>
            <p:ph type="title"/>
          </p:nvPr>
        </p:nvSpPr>
        <p:spPr/>
        <p:txBody>
          <a:bodyPr>
            <a:normAutofit/>
          </a:bodyPr>
          <a:lstStyle/>
          <a:p>
            <a:r>
              <a:rPr lang="en-US" sz="2400" dirty="0">
                <a:solidFill>
                  <a:srgbClr val="6CB255"/>
                </a:solidFill>
              </a:rPr>
              <a:t>Figure </a:t>
            </a:r>
            <a:r>
              <a:rPr lang="en-US" dirty="0"/>
              <a:t>4.2 – energy &amp; the sun</a:t>
            </a:r>
            <a:endParaRPr lang="en-US" sz="2400" dirty="0">
              <a:solidFill>
                <a:srgbClr val="6CB255"/>
              </a:solidFill>
            </a:endParaRPr>
          </a:p>
        </p:txBody>
      </p:sp>
      <p:pic>
        <p:nvPicPr>
          <p:cNvPr id="8" name="Picture 7">
            <a:extLst>
              <a:ext uri="{FF2B5EF4-FFF2-40B4-BE49-F238E27FC236}">
                <a16:creationId xmlns:a16="http://schemas.microsoft.com/office/drawing/2014/main" id="{6709AC71-3CC9-8746-A3A0-9F337EBF8FE6}"/>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16689033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Energy &amp; the sun</a:t>
            </a:r>
          </a:p>
        </p:txBody>
      </p:sp>
      <p:sp>
        <p:nvSpPr>
          <p:cNvPr id="4" name="Text Placeholder 3"/>
          <p:cNvSpPr>
            <a:spLocks noGrp="1"/>
          </p:cNvSpPr>
          <p:nvPr>
            <p:ph type="body" sz="quarter" idx="14"/>
          </p:nvPr>
        </p:nvSpPr>
        <p:spPr>
          <a:xfrm>
            <a:off x="457200" y="1330036"/>
            <a:ext cx="8062912" cy="4680328"/>
          </a:xfrm>
        </p:spPr>
        <p:txBody>
          <a:bodyPr vert="horz" lIns="91440" tIns="45720" rIns="91440" bIns="45720" rtlCol="0" anchor="t">
            <a:normAutofit/>
          </a:bodyPr>
          <a:lstStyle/>
          <a:p>
            <a:pPr marL="342900" indent="-342900">
              <a:buFont typeface="Arial" panose="020B0604020202020204" pitchFamily="34" charset="0"/>
              <a:buChar char="•"/>
            </a:pPr>
            <a:r>
              <a:rPr lang="en-US" dirty="0"/>
              <a:t>Producers = transform the energy from the sun into molecules containing energy (chemical energy) in the process of photosynthesis; molecules are used to grow the plant, make fruits etc.; these will be used by consumers as food. </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Consumers = use producers as food to obtain energy; hence, the solar energy is transferred to consumers.</a:t>
            </a:r>
            <a:endParaRPr lang="en-US" dirty="0">
              <a:cs typeface="Arial"/>
            </a:endParaRPr>
          </a:p>
          <a:p>
            <a:endParaRPr lang="en-US" dirty="0"/>
          </a:p>
          <a:p>
            <a:endParaRPr lang="en-US" dirty="0"/>
          </a:p>
          <a:p>
            <a:endParaRPr lang="en-US" dirty="0"/>
          </a:p>
        </p:txBody>
      </p:sp>
    </p:spTree>
    <p:extLst>
      <p:ext uri="{BB962C8B-B14F-4D97-AF65-F5344CB8AC3E}">
        <p14:creationId xmlns:p14="http://schemas.microsoft.com/office/powerpoint/2010/main" val="30954872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metabolism</a:t>
            </a:r>
          </a:p>
        </p:txBody>
      </p:sp>
      <p:sp>
        <p:nvSpPr>
          <p:cNvPr id="4" name="Text Placeholder 3"/>
          <p:cNvSpPr>
            <a:spLocks noGrp="1"/>
          </p:cNvSpPr>
          <p:nvPr>
            <p:ph type="body" sz="quarter" idx="14"/>
          </p:nvPr>
        </p:nvSpPr>
        <p:spPr>
          <a:xfrm>
            <a:off x="457200" y="1246909"/>
            <a:ext cx="8062912" cy="4763455"/>
          </a:xfrm>
        </p:spPr>
        <p:txBody>
          <a:bodyPr/>
          <a:lstStyle/>
          <a:p>
            <a:pPr marL="342900" indent="-342900">
              <a:buFont typeface="Arial" panose="020B0604020202020204" pitchFamily="34" charset="0"/>
              <a:buChar char="•"/>
            </a:pPr>
            <a:r>
              <a:rPr lang="en-US" dirty="0"/>
              <a:t>Metabolism = represents all the chemical reactions and processes taking place inside your cells resulting in LIFE. </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Catabolism = chemical reactions resulting in breaking down big molecules</a:t>
            </a:r>
          </a:p>
          <a:p>
            <a:pPr marL="1074420" lvl="1" indent="-342900">
              <a:buFont typeface="Arial" panose="020B0604020202020204" pitchFamily="34" charset="0"/>
              <a:buChar char="•"/>
            </a:pPr>
            <a:r>
              <a:rPr lang="en-US" dirty="0"/>
              <a:t>releases energy</a:t>
            </a:r>
          </a:p>
          <a:p>
            <a:pPr marL="342900" indent="-342900">
              <a:buFont typeface="Arial" panose="020B0604020202020204" pitchFamily="34" charset="0"/>
              <a:buChar char="•"/>
            </a:pPr>
            <a:r>
              <a:rPr lang="en-US" dirty="0"/>
              <a:t>Anabolism = chemical reactions resulting in building up molecules</a:t>
            </a:r>
          </a:p>
          <a:p>
            <a:pPr marL="1074420" lvl="1" indent="-342900">
              <a:buFont typeface="Arial" panose="020B0604020202020204" pitchFamily="34" charset="0"/>
              <a:buChar char="•"/>
            </a:pPr>
            <a:r>
              <a:rPr lang="en-US" dirty="0"/>
              <a:t>requires energy</a:t>
            </a:r>
          </a:p>
          <a:p>
            <a:endParaRPr lang="en-US" dirty="0"/>
          </a:p>
          <a:p>
            <a:pPr marL="342900" indent="-342900">
              <a:buFont typeface="Arial" panose="020B0604020202020204" pitchFamily="34" charset="0"/>
              <a:buChar char="•"/>
            </a:pPr>
            <a:r>
              <a:rPr lang="en-US" dirty="0"/>
              <a:t>Metabolic pathway = all the consecutive reactions resulting in a specific product</a:t>
            </a:r>
          </a:p>
          <a:p>
            <a:pPr marL="1074420" lvl="1" indent="-342900">
              <a:buFont typeface="Arial" panose="020B0604020202020204" pitchFamily="34" charset="0"/>
              <a:buChar char="•"/>
            </a:pPr>
            <a:r>
              <a:rPr lang="en-US" dirty="0"/>
              <a:t>Examples:……….</a:t>
            </a:r>
          </a:p>
          <a:p>
            <a:endParaRPr lang="en-US" dirty="0"/>
          </a:p>
        </p:txBody>
      </p:sp>
    </p:spTree>
    <p:extLst>
      <p:ext uri="{BB962C8B-B14F-4D97-AF65-F5344CB8AC3E}">
        <p14:creationId xmlns:p14="http://schemas.microsoft.com/office/powerpoint/2010/main" val="14364840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D7D25D02-3F9B-472F-A873-EDEB234B6E8F}"/>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Catabolic pathways are those that generate energy by breaking down larger molecules. Anabolic pathways are those that require energy to synthesize larger molecules. Both types of pathways are required for maintaining the cell’s energy balance.</a:t>
            </a:r>
          </a:p>
        </p:txBody>
      </p:sp>
      <p:pic>
        <p:nvPicPr>
          <p:cNvPr id="13" name="Figure" descr="Anabolic and metabolic pathways are shown. In the anabolic pathway, four small molecules have energy added to them to make one large molecule. In the catabolic pathway, one large molecule is broken down into two components: four small molecules plus energy."/>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7827" b="-17827"/>
          <a:stretch>
            <a:fillRect/>
          </a:stretch>
        </p:blipFill>
        <p:spPr/>
      </p:pic>
      <p:sp>
        <p:nvSpPr>
          <p:cNvPr id="5" name="Figure Number"/>
          <p:cNvSpPr>
            <a:spLocks noGrp="1"/>
          </p:cNvSpPr>
          <p:nvPr>
            <p:ph type="title"/>
          </p:nvPr>
        </p:nvSpPr>
        <p:spPr>
          <a:xfrm>
            <a:off x="81231" y="241326"/>
            <a:ext cx="8062912" cy="659535"/>
          </a:xfrm>
        </p:spPr>
        <p:txBody>
          <a:bodyPr/>
          <a:lstStyle/>
          <a:p>
            <a:r>
              <a:rPr lang="en-US" dirty="0"/>
              <a:t>Figure 4.3 – Anabolism vs. catabolism </a:t>
            </a:r>
          </a:p>
        </p:txBody>
      </p:sp>
      <p:pic>
        <p:nvPicPr>
          <p:cNvPr id="8" name="Picture 7">
            <a:extLst>
              <a:ext uri="{FF2B5EF4-FFF2-40B4-BE49-F238E27FC236}">
                <a16:creationId xmlns:a16="http://schemas.microsoft.com/office/drawing/2014/main" id="{3D9FB7C0-8901-4C48-97C5-1FD73A86A262}"/>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3014537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Energy &amp; Thermodynamics</a:t>
            </a:r>
          </a:p>
        </p:txBody>
      </p:sp>
      <p:sp>
        <p:nvSpPr>
          <p:cNvPr id="4" name="Text Placeholder 3"/>
          <p:cNvSpPr>
            <a:spLocks noGrp="1"/>
          </p:cNvSpPr>
          <p:nvPr>
            <p:ph type="body" sz="quarter" idx="14"/>
          </p:nvPr>
        </p:nvSpPr>
        <p:spPr>
          <a:xfrm>
            <a:off x="457200" y="1219200"/>
            <a:ext cx="8062912" cy="5375564"/>
          </a:xfrm>
        </p:spPr>
        <p:txBody>
          <a:bodyPr vert="horz" lIns="91440" tIns="45720" rIns="91440" bIns="45720" rtlCol="0" anchor="t">
            <a:normAutofit lnSpcReduction="10000"/>
          </a:bodyPr>
          <a:lstStyle/>
          <a:p>
            <a:pPr marL="342900" indent="-342900">
              <a:buFont typeface="Arial" panose="020B0604020202020204" pitchFamily="34" charset="0"/>
              <a:buChar char="•"/>
            </a:pPr>
            <a:r>
              <a:rPr lang="en-US" dirty="0"/>
              <a:t>1</a:t>
            </a:r>
            <a:r>
              <a:rPr lang="en-US" baseline="30000" dirty="0"/>
              <a:t>st</a:t>
            </a:r>
            <a:r>
              <a:rPr lang="en-US" dirty="0"/>
              <a:t> Thermodynamics law:</a:t>
            </a:r>
          </a:p>
          <a:p>
            <a:pPr marL="1074420" lvl="1" indent="-342900">
              <a:buFont typeface="Arial" panose="020B0604020202020204" pitchFamily="34" charset="0"/>
              <a:buChar char="•"/>
            </a:pPr>
            <a:r>
              <a:rPr lang="en-US" dirty="0"/>
              <a:t>the amount of energy in the universe is constant &amp; conserved;</a:t>
            </a:r>
          </a:p>
          <a:p>
            <a:pPr marL="1600200" lvl="2">
              <a:buFont typeface="Arial" panose="020B0604020202020204" pitchFamily="34" charset="0"/>
              <a:buChar char="•"/>
            </a:pPr>
            <a:r>
              <a:rPr lang="en-US" dirty="0"/>
              <a:t>the energy can only transform from one type into another while transferring between systems but will never disappear from the universe.</a:t>
            </a:r>
          </a:p>
          <a:p>
            <a:pPr marL="1600200" lvl="2">
              <a:buFont typeface="Arial" panose="020B0604020202020204" pitchFamily="34" charset="0"/>
              <a:buChar char="•"/>
            </a:pPr>
            <a:r>
              <a:rPr lang="en-US" dirty="0"/>
              <a:t>Examples:……………</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2</a:t>
            </a:r>
            <a:r>
              <a:rPr lang="en-US" baseline="30000" dirty="0"/>
              <a:t>nd</a:t>
            </a:r>
            <a:r>
              <a:rPr lang="en-US" dirty="0"/>
              <a:t> Thermodynamics law: </a:t>
            </a:r>
          </a:p>
          <a:p>
            <a:pPr marL="1074420" lvl="1" indent="-342900">
              <a:buFont typeface="Arial" panose="020B0604020202020204" pitchFamily="34" charset="0"/>
              <a:buChar char="•"/>
            </a:pPr>
            <a:r>
              <a:rPr lang="en-US" dirty="0"/>
              <a:t>when energy transfers between systems some will be lost as heat; </a:t>
            </a:r>
            <a:endParaRPr lang="en-US">
              <a:cs typeface="Arial"/>
            </a:endParaRPr>
          </a:p>
          <a:p>
            <a:pPr marL="1600200" lvl="2">
              <a:buFont typeface="Arial" panose="020B0604020202020204" pitchFamily="34" charset="0"/>
              <a:buChar char="•"/>
            </a:pPr>
            <a:r>
              <a:rPr lang="en-US" dirty="0"/>
              <a:t>ENTROPY = the order/disorder of the molecules: a highly-ordered system has low entropy and vice-versa. </a:t>
            </a:r>
            <a:endParaRPr lang="en-US" dirty="0">
              <a:cs typeface="Arial"/>
            </a:endParaRPr>
          </a:p>
          <a:p>
            <a:pPr marL="2057400" lvl="3">
              <a:buFont typeface="Arial" panose="020B0604020202020204" pitchFamily="34" charset="0"/>
              <a:buChar char="•"/>
            </a:pPr>
            <a:r>
              <a:rPr lang="en-US" dirty="0"/>
              <a:t>input of energy is required to keep a system in a high ordered state or low entropy</a:t>
            </a:r>
            <a:endParaRPr lang="en-US" dirty="0">
              <a:cs typeface="Arial"/>
            </a:endParaRPr>
          </a:p>
          <a:p>
            <a:pPr marL="2057400" lvl="3">
              <a:buFont typeface="Arial" panose="020B0604020202020204" pitchFamily="34" charset="0"/>
              <a:buChar char="•"/>
            </a:pPr>
            <a:r>
              <a:rPr lang="en-US" dirty="0"/>
              <a:t>Examples:……….</a:t>
            </a:r>
          </a:p>
        </p:txBody>
      </p:sp>
    </p:spTree>
    <p:extLst>
      <p:ext uri="{BB962C8B-B14F-4D97-AF65-F5344CB8AC3E}">
        <p14:creationId xmlns:p14="http://schemas.microsoft.com/office/powerpoint/2010/main" val="43616470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a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5766</TotalTime>
  <Words>3305</Words>
  <Application>Microsoft Office PowerPoint</Application>
  <PresentationFormat>On-screen Show (4:3)</PresentationFormat>
  <Paragraphs>236</Paragraphs>
  <Slides>42</Slides>
  <Notes>0</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Essential</vt:lpstr>
      <vt:lpstr>Concepts of Biology</vt:lpstr>
      <vt:lpstr>Figure 4.1 – energy = life </vt:lpstr>
      <vt:lpstr>4.1. energy &amp; metabolism</vt:lpstr>
      <vt:lpstr>Energy = life</vt:lpstr>
      <vt:lpstr>Figure 4.2 – energy &amp; the sun</vt:lpstr>
      <vt:lpstr>Energy &amp; the sun</vt:lpstr>
      <vt:lpstr>metabolism</vt:lpstr>
      <vt:lpstr>Figure 4.3 – Anabolism vs. catabolism </vt:lpstr>
      <vt:lpstr>Energy &amp; Thermodynamics</vt:lpstr>
      <vt:lpstr>Energy transformations - Figure 4.4</vt:lpstr>
      <vt:lpstr>Energy transformations</vt:lpstr>
      <vt:lpstr>Figure 4.5 – potential vs. kinetic</vt:lpstr>
      <vt:lpstr>Exergonic vs. endergonic</vt:lpstr>
      <vt:lpstr>Figure 4.6 – endergonic vs. exergonic</vt:lpstr>
      <vt:lpstr>enzymes</vt:lpstr>
      <vt:lpstr>Figure 4.7</vt:lpstr>
      <vt:lpstr>enzymes</vt:lpstr>
      <vt:lpstr>Figure 4.8</vt:lpstr>
      <vt:lpstr>Enzyme regulation</vt:lpstr>
      <vt:lpstr>Figure 4.10</vt:lpstr>
      <vt:lpstr>Figure 4.9 – allosteric regulation</vt:lpstr>
      <vt:lpstr>Enzyme regulation</vt:lpstr>
      <vt:lpstr>Figure 4.11 – feed-back inhibition</vt:lpstr>
      <vt:lpstr>4.2. &amp; 4.3. Cellular respiration</vt:lpstr>
      <vt:lpstr>Energy &amp; the cell</vt:lpstr>
      <vt:lpstr>Figure 4.12</vt:lpstr>
      <vt:lpstr>Cellular respiration</vt:lpstr>
      <vt:lpstr>Figure 4.13 – glycolysis </vt:lpstr>
      <vt:lpstr>Pyruvate processing &amp; citric cycle </vt:lpstr>
      <vt:lpstr>Figure 4.14 – pyruvate &amp; Citric Cycle</vt:lpstr>
      <vt:lpstr>Glycolysis, Pyruvate processing &amp; citric cycle</vt:lpstr>
      <vt:lpstr>Figure 4.15 – oxidative phosphorylation </vt:lpstr>
      <vt:lpstr>Oxidative phosphorylation </vt:lpstr>
      <vt:lpstr>4.4. &amp; 4.5. Anaerobic respiration</vt:lpstr>
      <vt:lpstr>Fermentation &amp; energy</vt:lpstr>
      <vt:lpstr>Figure 4.16</vt:lpstr>
      <vt:lpstr>Figure 4.17</vt:lpstr>
      <vt:lpstr>Figure 4.18</vt:lpstr>
      <vt:lpstr>Anaerobic respiration</vt:lpstr>
      <vt:lpstr>Figure 4.19</vt:lpstr>
      <vt:lpstr>Macromolecules &amp; energy</vt:lpstr>
      <vt:lpstr>Figure 4.20</vt:lpstr>
    </vt:vector>
  </TitlesOfParts>
  <Company>WNI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Concepts of Biology - Chapter 4 - HOW CELLS OBTAIN ENERGY</dc:title>
  <dc:creator>Spuddy McSpare</dc:creator>
  <cp:lastModifiedBy>Martiana F. Sega</cp:lastModifiedBy>
  <cp:revision>368</cp:revision>
  <cp:lastPrinted>2013-07-05T20:40:46Z</cp:lastPrinted>
  <dcterms:created xsi:type="dcterms:W3CDTF">2012-06-04T02:13:36Z</dcterms:created>
  <dcterms:modified xsi:type="dcterms:W3CDTF">2024-08-08T14:41:24Z</dcterms:modified>
</cp:coreProperties>
</file>