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63"/>
  </p:handoutMasterIdLst>
  <p:sldIdLst>
    <p:sldId id="256" r:id="rId2"/>
    <p:sldId id="368" r:id="rId3"/>
    <p:sldId id="333" r:id="rId4"/>
    <p:sldId id="340" r:id="rId5"/>
    <p:sldId id="283" r:id="rId6"/>
    <p:sldId id="334" r:id="rId7"/>
    <p:sldId id="285" r:id="rId8"/>
    <p:sldId id="339" r:id="rId9"/>
    <p:sldId id="369" r:id="rId10"/>
    <p:sldId id="344" r:id="rId11"/>
    <p:sldId id="300" r:id="rId12"/>
    <p:sldId id="306" r:id="rId13"/>
    <p:sldId id="370" r:id="rId14"/>
    <p:sldId id="345" r:id="rId15"/>
    <p:sldId id="335" r:id="rId16"/>
    <p:sldId id="346" r:id="rId17"/>
    <p:sldId id="307" r:id="rId18"/>
    <p:sldId id="347" r:id="rId19"/>
    <p:sldId id="336" r:id="rId20"/>
    <p:sldId id="366" r:id="rId21"/>
    <p:sldId id="348" r:id="rId22"/>
    <p:sldId id="308" r:id="rId23"/>
    <p:sldId id="354" r:id="rId24"/>
    <p:sldId id="355" r:id="rId25"/>
    <p:sldId id="349" r:id="rId26"/>
    <p:sldId id="309" r:id="rId27"/>
    <p:sldId id="352" r:id="rId28"/>
    <p:sldId id="310" r:id="rId29"/>
    <p:sldId id="353" r:id="rId30"/>
    <p:sldId id="322" r:id="rId31"/>
    <p:sldId id="356" r:id="rId32"/>
    <p:sldId id="350" r:id="rId33"/>
    <p:sldId id="311" r:id="rId34"/>
    <p:sldId id="351" r:id="rId35"/>
    <p:sldId id="323" r:id="rId36"/>
    <p:sldId id="367" r:id="rId37"/>
    <p:sldId id="357" r:id="rId38"/>
    <p:sldId id="337" r:id="rId39"/>
    <p:sldId id="358" r:id="rId40"/>
    <p:sldId id="325" r:id="rId41"/>
    <p:sldId id="371" r:id="rId42"/>
    <p:sldId id="342" r:id="rId43"/>
    <p:sldId id="326" r:id="rId44"/>
    <p:sldId id="359" r:id="rId45"/>
    <p:sldId id="273" r:id="rId46"/>
    <p:sldId id="372" r:id="rId47"/>
    <p:sldId id="360" r:id="rId48"/>
    <p:sldId id="361" r:id="rId49"/>
    <p:sldId id="312" r:id="rId50"/>
    <p:sldId id="363" r:id="rId51"/>
    <p:sldId id="327" r:id="rId52"/>
    <p:sldId id="364" r:id="rId53"/>
    <p:sldId id="328" r:id="rId54"/>
    <p:sldId id="329" r:id="rId55"/>
    <p:sldId id="373" r:id="rId56"/>
    <p:sldId id="365" r:id="rId57"/>
    <p:sldId id="330" r:id="rId58"/>
    <p:sldId id="331" r:id="rId59"/>
    <p:sldId id="362" r:id="rId60"/>
    <p:sldId id="332" r:id="rId61"/>
    <p:sldId id="338"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C3305E-4EBE-0E0A-0A35-E3335D573C36}" v="7" dt="2024-08-08T14:40:28.807"/>
    <p1510:client id="{D050135C-B226-5CE5-3DCA-42BFB091113E}" v="383" dt="2024-08-07T18:38:08.5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94674" autoAdjust="0"/>
  </p:normalViewPr>
  <p:slideViewPr>
    <p:cSldViewPr snapToGrid="0" snapToObjects="1">
      <p:cViewPr varScale="1">
        <p:scale>
          <a:sx n="83" d="100"/>
          <a:sy n="83" d="100"/>
        </p:scale>
        <p:origin x="1450"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handoutMaster" Target="handoutMasters/handoutMaster1.xml"/><Relationship Id="rId68"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69"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ana F. Sega" userId="S::msega@ega.edu::b7820880-429f-4cb3-8f96-63b87552a746" providerId="AD" clId="Web-{DC541EDA-8684-9403-3023-4B6DC13DA3B0}"/>
    <pc:docChg chg="modSld">
      <pc:chgData name="Martiana F. Sega" userId="S::msega@ega.edu::b7820880-429f-4cb3-8f96-63b87552a746" providerId="AD" clId="Web-{DC541EDA-8684-9403-3023-4B6DC13DA3B0}" dt="2022-03-14T14:29:24.704" v="9" actId="1076"/>
      <pc:docMkLst>
        <pc:docMk/>
      </pc:docMkLst>
      <pc:sldChg chg="addSp delSp modSp">
        <pc:chgData name="Martiana F. Sega" userId="S::msega@ega.edu::b7820880-429f-4cb3-8f96-63b87552a746" providerId="AD" clId="Web-{DC541EDA-8684-9403-3023-4B6DC13DA3B0}" dt="2022-03-14T14:29:24.704" v="9" actId="1076"/>
        <pc:sldMkLst>
          <pc:docMk/>
          <pc:sldMk cId="1322443130" sldId="256"/>
        </pc:sldMkLst>
        <pc:spChg chg="add mod">
          <ac:chgData name="Martiana F. Sega" userId="S::msega@ega.edu::b7820880-429f-4cb3-8f96-63b87552a746" providerId="AD" clId="Web-{DC541EDA-8684-9403-3023-4B6DC13DA3B0}" dt="2022-03-14T14:29:24.704" v="9" actId="1076"/>
          <ac:spMkLst>
            <pc:docMk/>
            <pc:sldMk cId="1322443130" sldId="256"/>
            <ac:spMk id="3" creationId="{4EFC9735-8111-4D34-AF6D-E2B85425585B}"/>
          </ac:spMkLst>
        </pc:spChg>
        <pc:spChg chg="del">
          <ac:chgData name="Martiana F. Sega" userId="S::msega@ega.edu::b7820880-429f-4cb3-8f96-63b87552a746" providerId="AD" clId="Web-{DC541EDA-8684-9403-3023-4B6DC13DA3B0}" dt="2022-03-14T14:28:55.282" v="0"/>
          <ac:spMkLst>
            <pc:docMk/>
            <pc:sldMk cId="1322443130" sldId="256"/>
            <ac:spMk id="7" creationId="{6DBEA909-2708-4109-8166-812459DD4BC4}"/>
          </ac:spMkLst>
        </pc:spChg>
      </pc:sldChg>
    </pc:docChg>
  </pc:docChgLst>
  <pc:docChgLst>
    <pc:chgData name="Martiana F. Sega" userId="S::msega@ega.edu::b7820880-429f-4cb3-8f96-63b87552a746" providerId="AD" clId="Web-{D050135C-B226-5CE5-3DCA-42BFB091113E}"/>
    <pc:docChg chg="modSld">
      <pc:chgData name="Martiana F. Sega" userId="S::msega@ega.edu::b7820880-429f-4cb3-8f96-63b87552a746" providerId="AD" clId="Web-{D050135C-B226-5CE5-3DCA-42BFB091113E}" dt="2024-08-07T18:38:08.519" v="379" actId="20577"/>
      <pc:docMkLst>
        <pc:docMk/>
      </pc:docMkLst>
      <pc:sldChg chg="modSp">
        <pc:chgData name="Martiana F. Sega" userId="S::msega@ega.edu::b7820880-429f-4cb3-8f96-63b87552a746" providerId="AD" clId="Web-{D050135C-B226-5CE5-3DCA-42BFB091113E}" dt="2024-08-07T18:38:08.519" v="379" actId="20577"/>
        <pc:sldMkLst>
          <pc:docMk/>
          <pc:sldMk cId="1286476088" sldId="327"/>
        </pc:sldMkLst>
        <pc:spChg chg="mod">
          <ac:chgData name="Martiana F. Sega" userId="S::msega@ega.edu::b7820880-429f-4cb3-8f96-63b87552a746" providerId="AD" clId="Web-{D050135C-B226-5CE5-3DCA-42BFB091113E}" dt="2024-08-07T18:38:08.519" v="379" actId="20577"/>
          <ac:spMkLst>
            <pc:docMk/>
            <pc:sldMk cId="1286476088" sldId="327"/>
            <ac:spMk id="7" creationId="{00000000-0000-0000-0000-000000000000}"/>
          </ac:spMkLst>
        </pc:spChg>
      </pc:sldChg>
      <pc:sldChg chg="modSp">
        <pc:chgData name="Martiana F. Sega" userId="S::msega@ega.edu::b7820880-429f-4cb3-8f96-63b87552a746" providerId="AD" clId="Web-{D050135C-B226-5CE5-3DCA-42BFB091113E}" dt="2024-08-07T18:34:36.748" v="288" actId="20577"/>
        <pc:sldMkLst>
          <pc:docMk/>
          <pc:sldMk cId="3856290584" sldId="328"/>
        </pc:sldMkLst>
        <pc:spChg chg="mod">
          <ac:chgData name="Martiana F. Sega" userId="S::msega@ega.edu::b7820880-429f-4cb3-8f96-63b87552a746" providerId="AD" clId="Web-{D050135C-B226-5CE5-3DCA-42BFB091113E}" dt="2024-08-07T18:34:36.748" v="288" actId="20577"/>
          <ac:spMkLst>
            <pc:docMk/>
            <pc:sldMk cId="3856290584" sldId="328"/>
            <ac:spMk id="7" creationId="{00000000-0000-0000-0000-000000000000}"/>
          </ac:spMkLst>
        </pc:spChg>
      </pc:sldChg>
      <pc:sldChg chg="modSp">
        <pc:chgData name="Martiana F. Sega" userId="S::msega@ega.edu::b7820880-429f-4cb3-8f96-63b87552a746" providerId="AD" clId="Web-{D050135C-B226-5CE5-3DCA-42BFB091113E}" dt="2024-08-07T18:19:15.136" v="55" actId="20577"/>
        <pc:sldMkLst>
          <pc:docMk/>
          <pc:sldMk cId="512163783" sldId="339"/>
        </pc:sldMkLst>
        <pc:spChg chg="mod">
          <ac:chgData name="Martiana F. Sega" userId="S::msega@ega.edu::b7820880-429f-4cb3-8f96-63b87552a746" providerId="AD" clId="Web-{D050135C-B226-5CE5-3DCA-42BFB091113E}" dt="2024-08-07T18:19:15.136" v="55" actId="20577"/>
          <ac:spMkLst>
            <pc:docMk/>
            <pc:sldMk cId="512163783" sldId="339"/>
            <ac:spMk id="4" creationId="{00000000-0000-0000-0000-000000000000}"/>
          </ac:spMkLst>
        </pc:spChg>
      </pc:sldChg>
      <pc:sldChg chg="modSp">
        <pc:chgData name="Martiana F. Sega" userId="S::msega@ega.edu::b7820880-429f-4cb3-8f96-63b87552a746" providerId="AD" clId="Web-{D050135C-B226-5CE5-3DCA-42BFB091113E}" dt="2024-08-07T18:19:57.778" v="71" actId="20577"/>
        <pc:sldMkLst>
          <pc:docMk/>
          <pc:sldMk cId="2299986579" sldId="344"/>
        </pc:sldMkLst>
        <pc:spChg chg="mod">
          <ac:chgData name="Martiana F. Sega" userId="S::msega@ega.edu::b7820880-429f-4cb3-8f96-63b87552a746" providerId="AD" clId="Web-{D050135C-B226-5CE5-3DCA-42BFB091113E}" dt="2024-08-07T18:19:57.778" v="71" actId="20577"/>
          <ac:spMkLst>
            <pc:docMk/>
            <pc:sldMk cId="2299986579" sldId="344"/>
            <ac:spMk id="4" creationId="{00000000-0000-0000-0000-000000000000}"/>
          </ac:spMkLst>
        </pc:spChg>
      </pc:sldChg>
      <pc:sldChg chg="modSp">
        <pc:chgData name="Martiana F. Sega" userId="S::msega@ega.edu::b7820880-429f-4cb3-8f96-63b87552a746" providerId="AD" clId="Web-{D050135C-B226-5CE5-3DCA-42BFB091113E}" dt="2024-08-07T18:20:58.545" v="77" actId="20577"/>
        <pc:sldMkLst>
          <pc:docMk/>
          <pc:sldMk cId="2879024640" sldId="347"/>
        </pc:sldMkLst>
        <pc:spChg chg="mod">
          <ac:chgData name="Martiana F. Sega" userId="S::msega@ega.edu::b7820880-429f-4cb3-8f96-63b87552a746" providerId="AD" clId="Web-{D050135C-B226-5CE5-3DCA-42BFB091113E}" dt="2024-08-07T18:20:58.545" v="77" actId="20577"/>
          <ac:spMkLst>
            <pc:docMk/>
            <pc:sldMk cId="2879024640" sldId="347"/>
            <ac:spMk id="4" creationId="{00000000-0000-0000-0000-000000000000}"/>
          </ac:spMkLst>
        </pc:spChg>
      </pc:sldChg>
      <pc:sldChg chg="modSp">
        <pc:chgData name="Martiana F. Sega" userId="S::msega@ega.edu::b7820880-429f-4cb3-8f96-63b87552a746" providerId="AD" clId="Web-{D050135C-B226-5CE5-3DCA-42BFB091113E}" dt="2024-08-07T18:22:50.298" v="87" actId="20577"/>
        <pc:sldMkLst>
          <pc:docMk/>
          <pc:sldMk cId="1829010248" sldId="353"/>
        </pc:sldMkLst>
        <pc:spChg chg="mod">
          <ac:chgData name="Martiana F. Sega" userId="S::msega@ega.edu::b7820880-429f-4cb3-8f96-63b87552a746" providerId="AD" clId="Web-{D050135C-B226-5CE5-3DCA-42BFB091113E}" dt="2024-08-07T18:22:50.298" v="87" actId="20577"/>
          <ac:spMkLst>
            <pc:docMk/>
            <pc:sldMk cId="1829010248" sldId="353"/>
            <ac:spMk id="4" creationId="{00000000-0000-0000-0000-000000000000}"/>
          </ac:spMkLst>
        </pc:spChg>
      </pc:sldChg>
      <pc:sldChg chg="modSp">
        <pc:chgData name="Martiana F. Sega" userId="S::msega@ega.edu::b7820880-429f-4cb3-8f96-63b87552a746" providerId="AD" clId="Web-{D050135C-B226-5CE5-3DCA-42BFB091113E}" dt="2024-08-07T18:25:04.998" v="107" actId="20577"/>
        <pc:sldMkLst>
          <pc:docMk/>
          <pc:sldMk cId="36594687" sldId="363"/>
        </pc:sldMkLst>
        <pc:spChg chg="mod">
          <ac:chgData name="Martiana F. Sega" userId="S::msega@ega.edu::b7820880-429f-4cb3-8f96-63b87552a746" providerId="AD" clId="Web-{D050135C-B226-5CE5-3DCA-42BFB091113E}" dt="2024-08-07T18:25:04.998" v="107" actId="20577"/>
          <ac:spMkLst>
            <pc:docMk/>
            <pc:sldMk cId="36594687" sldId="363"/>
            <ac:spMk id="4" creationId="{00000000-0000-0000-0000-000000000000}"/>
          </ac:spMkLst>
        </pc:spChg>
      </pc:sldChg>
      <pc:sldChg chg="modSp">
        <pc:chgData name="Martiana F. Sega" userId="S::msega@ega.edu::b7820880-429f-4cb3-8f96-63b87552a746" providerId="AD" clId="Web-{D050135C-B226-5CE5-3DCA-42BFB091113E}" dt="2024-08-07T18:26:58.267" v="118" actId="20577"/>
        <pc:sldMkLst>
          <pc:docMk/>
          <pc:sldMk cId="1988386037" sldId="364"/>
        </pc:sldMkLst>
        <pc:spChg chg="mod">
          <ac:chgData name="Martiana F. Sega" userId="S::msega@ega.edu::b7820880-429f-4cb3-8f96-63b87552a746" providerId="AD" clId="Web-{D050135C-B226-5CE5-3DCA-42BFB091113E}" dt="2024-08-07T18:26:58.267" v="118" actId="20577"/>
          <ac:spMkLst>
            <pc:docMk/>
            <pc:sldMk cId="1988386037" sldId="364"/>
            <ac:spMk id="4" creationId="{00000000-0000-0000-0000-000000000000}"/>
          </ac:spMkLst>
        </pc:spChg>
      </pc:sldChg>
    </pc:docChg>
  </pc:docChgLst>
  <pc:docChgLst>
    <pc:chgData name="Aaron L. Taylor" userId="S::altaylor@ega.edu::a36d9f03-d011-46af-b8f8-96f604348e49" providerId="AD" clId="Web-{087356F3-474D-42B3-75B8-6632F3BE8CEF}"/>
    <pc:docChg chg="modSld">
      <pc:chgData name="Aaron L. Taylor" userId="S::altaylor@ega.edu::a36d9f03-d011-46af-b8f8-96f604348e49" providerId="AD" clId="Web-{087356F3-474D-42B3-75B8-6632F3BE8CEF}" dt="2024-08-06T03:41:16.801" v="36" actId="20577"/>
      <pc:docMkLst>
        <pc:docMk/>
      </pc:docMkLst>
      <pc:sldChg chg="modSp">
        <pc:chgData name="Aaron L. Taylor" userId="S::altaylor@ega.edu::a36d9f03-d011-46af-b8f8-96f604348e49" providerId="AD" clId="Web-{087356F3-474D-42B3-75B8-6632F3BE8CEF}" dt="2024-08-06T03:29:13.702" v="19" actId="20577"/>
        <pc:sldMkLst>
          <pc:docMk/>
          <pc:sldMk cId="512163783" sldId="339"/>
        </pc:sldMkLst>
        <pc:spChg chg="mod">
          <ac:chgData name="Aaron L. Taylor" userId="S::altaylor@ega.edu::a36d9f03-d011-46af-b8f8-96f604348e49" providerId="AD" clId="Web-{087356F3-474D-42B3-75B8-6632F3BE8CEF}" dt="2024-08-06T03:29:13.702" v="19" actId="20577"/>
          <ac:spMkLst>
            <pc:docMk/>
            <pc:sldMk cId="512163783" sldId="339"/>
            <ac:spMk id="4" creationId="{00000000-0000-0000-0000-000000000000}"/>
          </ac:spMkLst>
        </pc:spChg>
      </pc:sldChg>
      <pc:sldChg chg="modSp">
        <pc:chgData name="Aaron L. Taylor" userId="S::altaylor@ega.edu::a36d9f03-d011-46af-b8f8-96f604348e49" providerId="AD" clId="Web-{087356F3-474D-42B3-75B8-6632F3BE8CEF}" dt="2024-08-06T03:38:45.826" v="32" actId="20577"/>
        <pc:sldMkLst>
          <pc:docMk/>
          <pc:sldMk cId="3530509411" sldId="342"/>
        </pc:sldMkLst>
        <pc:spChg chg="mod">
          <ac:chgData name="Aaron L. Taylor" userId="S::altaylor@ega.edu::a36d9f03-d011-46af-b8f8-96f604348e49" providerId="AD" clId="Web-{087356F3-474D-42B3-75B8-6632F3BE8CEF}" dt="2024-08-06T03:38:45.826" v="32" actId="20577"/>
          <ac:spMkLst>
            <pc:docMk/>
            <pc:sldMk cId="3530509411" sldId="342"/>
            <ac:spMk id="4" creationId="{00000000-0000-0000-0000-000000000000}"/>
          </ac:spMkLst>
        </pc:spChg>
      </pc:sldChg>
      <pc:sldChg chg="modSp">
        <pc:chgData name="Aaron L. Taylor" userId="S::altaylor@ega.edu::a36d9f03-d011-46af-b8f8-96f604348e49" providerId="AD" clId="Web-{087356F3-474D-42B3-75B8-6632F3BE8CEF}" dt="2024-08-06T03:36:25.501" v="23" actId="20577"/>
        <pc:sldMkLst>
          <pc:docMk/>
          <pc:sldMk cId="330378348" sldId="350"/>
        </pc:sldMkLst>
        <pc:spChg chg="mod">
          <ac:chgData name="Aaron L. Taylor" userId="S::altaylor@ega.edu::a36d9f03-d011-46af-b8f8-96f604348e49" providerId="AD" clId="Web-{087356F3-474D-42B3-75B8-6632F3BE8CEF}" dt="2024-08-06T03:36:25.501" v="23" actId="20577"/>
          <ac:spMkLst>
            <pc:docMk/>
            <pc:sldMk cId="330378348" sldId="350"/>
            <ac:spMk id="4" creationId="{00000000-0000-0000-0000-000000000000}"/>
          </ac:spMkLst>
        </pc:spChg>
      </pc:sldChg>
      <pc:sldChg chg="modSp">
        <pc:chgData name="Aaron L. Taylor" userId="S::altaylor@ega.edu::a36d9f03-d011-46af-b8f8-96f604348e49" providerId="AD" clId="Web-{087356F3-474D-42B3-75B8-6632F3BE8CEF}" dt="2024-08-06T03:36:54.112" v="25" actId="20577"/>
        <pc:sldMkLst>
          <pc:docMk/>
          <pc:sldMk cId="3741175900" sldId="351"/>
        </pc:sldMkLst>
        <pc:spChg chg="mod">
          <ac:chgData name="Aaron L. Taylor" userId="S::altaylor@ega.edu::a36d9f03-d011-46af-b8f8-96f604348e49" providerId="AD" clId="Web-{087356F3-474D-42B3-75B8-6632F3BE8CEF}" dt="2024-08-06T03:36:54.112" v="25" actId="20577"/>
          <ac:spMkLst>
            <pc:docMk/>
            <pc:sldMk cId="3741175900" sldId="351"/>
            <ac:spMk id="4" creationId="{00000000-0000-0000-0000-000000000000}"/>
          </ac:spMkLst>
        </pc:spChg>
      </pc:sldChg>
      <pc:sldChg chg="modSp">
        <pc:chgData name="Aaron L. Taylor" userId="S::altaylor@ega.edu::a36d9f03-d011-46af-b8f8-96f604348e49" providerId="AD" clId="Web-{087356F3-474D-42B3-75B8-6632F3BE8CEF}" dt="2024-08-06T03:39:52.141" v="33" actId="20577"/>
        <pc:sldMkLst>
          <pc:docMk/>
          <pc:sldMk cId="2702328077" sldId="361"/>
        </pc:sldMkLst>
        <pc:spChg chg="mod">
          <ac:chgData name="Aaron L. Taylor" userId="S::altaylor@ega.edu::a36d9f03-d011-46af-b8f8-96f604348e49" providerId="AD" clId="Web-{087356F3-474D-42B3-75B8-6632F3BE8CEF}" dt="2024-08-06T03:39:52.141" v="33" actId="20577"/>
          <ac:spMkLst>
            <pc:docMk/>
            <pc:sldMk cId="2702328077" sldId="361"/>
            <ac:spMk id="4" creationId="{00000000-0000-0000-0000-000000000000}"/>
          </ac:spMkLst>
        </pc:spChg>
      </pc:sldChg>
      <pc:sldChg chg="modSp">
        <pc:chgData name="Aaron L. Taylor" userId="S::altaylor@ega.edu::a36d9f03-d011-46af-b8f8-96f604348e49" providerId="AD" clId="Web-{087356F3-474D-42B3-75B8-6632F3BE8CEF}" dt="2024-08-06T03:41:16.801" v="36" actId="20577"/>
        <pc:sldMkLst>
          <pc:docMk/>
          <pc:sldMk cId="2247173959" sldId="365"/>
        </pc:sldMkLst>
        <pc:spChg chg="mod">
          <ac:chgData name="Aaron L. Taylor" userId="S::altaylor@ega.edu::a36d9f03-d011-46af-b8f8-96f604348e49" providerId="AD" clId="Web-{087356F3-474D-42B3-75B8-6632F3BE8CEF}" dt="2024-08-06T03:41:16.801" v="36" actId="20577"/>
          <ac:spMkLst>
            <pc:docMk/>
            <pc:sldMk cId="2247173959" sldId="365"/>
            <ac:spMk id="4" creationId="{00000000-0000-0000-0000-000000000000}"/>
          </ac:spMkLst>
        </pc:spChg>
      </pc:sldChg>
    </pc:docChg>
  </pc:docChgLst>
  <pc:docChgLst>
    <pc:chgData name="Martiana F. Sega" userId="S::msega@ega.edu::b7820880-429f-4cb3-8f96-63b87552a746" providerId="AD" clId="Web-{13C3305E-4EBE-0E0A-0A35-E3335D573C36}"/>
    <pc:docChg chg="modSld">
      <pc:chgData name="Martiana F. Sega" userId="S::msega@ega.edu::b7820880-429f-4cb3-8f96-63b87552a746" providerId="AD" clId="Web-{13C3305E-4EBE-0E0A-0A35-E3335D573C36}" dt="2024-08-08T14:40:28.807" v="6" actId="20577"/>
      <pc:docMkLst>
        <pc:docMk/>
      </pc:docMkLst>
      <pc:sldChg chg="modSp">
        <pc:chgData name="Martiana F. Sega" userId="S::msega@ega.edu::b7820880-429f-4cb3-8f96-63b87552a746" providerId="AD" clId="Web-{13C3305E-4EBE-0E0A-0A35-E3335D573C36}" dt="2024-08-08T14:40:18.260" v="4" actId="20577"/>
        <pc:sldMkLst>
          <pc:docMk/>
          <pc:sldMk cId="1286476088" sldId="327"/>
        </pc:sldMkLst>
        <pc:spChg chg="mod">
          <ac:chgData name="Martiana F. Sega" userId="S::msega@ega.edu::b7820880-429f-4cb3-8f96-63b87552a746" providerId="AD" clId="Web-{13C3305E-4EBE-0E0A-0A35-E3335D573C36}" dt="2024-08-08T14:40:18.260" v="4" actId="20577"/>
          <ac:spMkLst>
            <pc:docMk/>
            <pc:sldMk cId="1286476088" sldId="327"/>
            <ac:spMk id="7" creationId="{00000000-0000-0000-0000-000000000000}"/>
          </ac:spMkLst>
        </pc:spChg>
      </pc:sldChg>
      <pc:sldChg chg="modSp">
        <pc:chgData name="Martiana F. Sega" userId="S::msega@ega.edu::b7820880-429f-4cb3-8f96-63b87552a746" providerId="AD" clId="Web-{13C3305E-4EBE-0E0A-0A35-E3335D573C36}" dt="2024-08-08T14:40:28.807" v="6" actId="20577"/>
        <pc:sldMkLst>
          <pc:docMk/>
          <pc:sldMk cId="3856290584" sldId="328"/>
        </pc:sldMkLst>
        <pc:spChg chg="mod">
          <ac:chgData name="Martiana F. Sega" userId="S::msega@ega.edu::b7820880-429f-4cb3-8f96-63b87552a746" providerId="AD" clId="Web-{13C3305E-4EBE-0E0A-0A35-E3335D573C36}" dt="2024-08-08T14:40:28.807" v="6" actId="20577"/>
          <ac:spMkLst>
            <pc:docMk/>
            <pc:sldMk cId="3856290584" sldId="328"/>
            <ac:spMk id="7" creationId="{00000000-0000-0000-0000-000000000000}"/>
          </ac:spMkLst>
        </pc:spChg>
      </pc:sldChg>
      <pc:sldChg chg="modSp">
        <pc:chgData name="Martiana F. Sega" userId="S::msega@ega.edu::b7820880-429f-4cb3-8f96-63b87552a746" providerId="AD" clId="Web-{13C3305E-4EBE-0E0A-0A35-E3335D573C36}" dt="2024-08-08T14:39:34.509" v="1" actId="20577"/>
        <pc:sldMkLst>
          <pc:docMk/>
          <pc:sldMk cId="512163783" sldId="339"/>
        </pc:sldMkLst>
        <pc:spChg chg="mod">
          <ac:chgData name="Martiana F. Sega" userId="S::msega@ega.edu::b7820880-429f-4cb3-8f96-63b87552a746" providerId="AD" clId="Web-{13C3305E-4EBE-0E0A-0A35-E3335D573C36}" dt="2024-08-08T14:39:34.509" v="1" actId="20577"/>
          <ac:spMkLst>
            <pc:docMk/>
            <pc:sldMk cId="512163783" sldId="339"/>
            <ac:spMk id="4" creationId="{00000000-0000-0000-0000-000000000000}"/>
          </ac:spMkLst>
        </pc:spChg>
      </pc:sldChg>
      <pc:sldChg chg="modSp">
        <pc:chgData name="Martiana F. Sega" userId="S::msega@ega.edu::b7820880-429f-4cb3-8f96-63b87552a746" providerId="AD" clId="Web-{13C3305E-4EBE-0E0A-0A35-E3335D573C36}" dt="2024-08-08T14:39:52.228" v="2" actId="20577"/>
        <pc:sldMkLst>
          <pc:docMk/>
          <pc:sldMk cId="1829010248" sldId="353"/>
        </pc:sldMkLst>
        <pc:spChg chg="mod">
          <ac:chgData name="Martiana F. Sega" userId="S::msega@ega.edu::b7820880-429f-4cb3-8f96-63b87552a746" providerId="AD" clId="Web-{13C3305E-4EBE-0E0A-0A35-E3335D573C36}" dt="2024-08-08T14:39:52.228" v="2" actId="20577"/>
          <ac:spMkLst>
            <pc:docMk/>
            <pc:sldMk cId="1829010248" sldId="353"/>
            <ac:spMk id="4" creationId="{00000000-0000-0000-0000-000000000000}"/>
          </ac:spMkLst>
        </pc:spChg>
      </pc:sldChg>
      <pc:sldChg chg="modSp">
        <pc:chgData name="Martiana F. Sega" userId="S::msega@ega.edu::b7820880-429f-4cb3-8f96-63b87552a746" providerId="AD" clId="Web-{13C3305E-4EBE-0E0A-0A35-E3335D573C36}" dt="2024-08-08T14:40:11.666" v="3" actId="20577"/>
        <pc:sldMkLst>
          <pc:docMk/>
          <pc:sldMk cId="36594687" sldId="363"/>
        </pc:sldMkLst>
        <pc:spChg chg="mod">
          <ac:chgData name="Martiana F. Sega" userId="S::msega@ega.edu::b7820880-429f-4cb3-8f96-63b87552a746" providerId="AD" clId="Web-{13C3305E-4EBE-0E0A-0A35-E3335D573C36}" dt="2024-08-08T14:40:11.666" v="3" actId="20577"/>
          <ac:spMkLst>
            <pc:docMk/>
            <pc:sldMk cId="36594687" sldId="363"/>
            <ac:spMk id="4" creationId="{00000000-0000-0000-0000-000000000000}"/>
          </ac:spMkLst>
        </pc:spChg>
      </pc:sldChg>
      <pc:sldChg chg="modSp">
        <pc:chgData name="Martiana F. Sega" userId="S::msega@ega.edu::b7820880-429f-4cb3-8f96-63b87552a746" providerId="AD" clId="Web-{13C3305E-4EBE-0E0A-0A35-E3335D573C36}" dt="2024-08-08T14:40:23.932" v="5" actId="20577"/>
        <pc:sldMkLst>
          <pc:docMk/>
          <pc:sldMk cId="1988386037" sldId="364"/>
        </pc:sldMkLst>
        <pc:spChg chg="mod">
          <ac:chgData name="Martiana F. Sega" userId="S::msega@ega.edu::b7820880-429f-4cb3-8f96-63b87552a746" providerId="AD" clId="Web-{13C3305E-4EBE-0E0A-0A35-E3335D573C36}" dt="2024-08-08T14:40:23.932" v="5" actId="20577"/>
          <ac:spMkLst>
            <pc:docMk/>
            <pc:sldMk cId="1988386037" sldId="364"/>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8/8/2024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August 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August 8, 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dirty="0"/>
              <a:t>College Physics</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 Chapter Title</a:t>
            </a:r>
          </a:p>
          <a:p>
            <a:pPr algn="ctr"/>
            <a:r>
              <a:rPr lang="en-US" sz="1600" cap="none" dirty="0">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August 8, 2024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youtube.com/watch?v=sVHUO89-sX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www.youtube.com/watch?v=8oSqXAwLsZc"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Figure" descr="Concepts of Biology">
            <a:extLst>
              <a:ext uri="{FF2B5EF4-FFF2-40B4-BE49-F238E27FC236}">
                <a16:creationId xmlns:a16="http://schemas.microsoft.com/office/drawing/2014/main" id="{40F01BE7-BC8D-440F-99F9-A5E3D1DE8BDF}"/>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62758" y="2518312"/>
            <a:ext cx="2010681" cy="2602059"/>
          </a:xfrm>
          <a:prstGeom prst="rect">
            <a:avLst/>
          </a:prstGeom>
          <a:effectLst>
            <a:reflection blurRad="6350" stA="52000" endA="300" endPos="35000" dir="5400000" sy="-100000" algn="bl" rotWithShape="0"/>
          </a:effectLst>
          <a:scene3d>
            <a:camera prst="obliqueTopLeft"/>
            <a:lightRig rig="threePt" dir="t"/>
          </a:scene3d>
        </p:spPr>
      </p:pic>
      <p:sp>
        <p:nvSpPr>
          <p:cNvPr id="5" name="Chapter Title"/>
          <p:cNvSpPr txBox="1">
            <a:spLocks/>
          </p:cNvSpPr>
          <p:nvPr/>
        </p:nvSpPr>
        <p:spPr>
          <a:xfrm>
            <a:off x="0" y="161263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2000" b="1" cap="none" dirty="0">
                <a:solidFill>
                  <a:srgbClr val="212F62"/>
                </a:solidFill>
                <a:latin typeface="+mn-lt"/>
              </a:rPr>
              <a:t>Chapter 3 CELL STRUCTURE AND FUNCTION</a:t>
            </a:r>
          </a:p>
          <a:p>
            <a:pPr algn="ctr"/>
            <a:r>
              <a:rPr lang="en-US" sz="1600" cap="none" dirty="0">
                <a:solidFill>
                  <a:schemeClr val="tx1"/>
                </a:solidFill>
                <a:latin typeface="+mn-lt"/>
              </a:rPr>
              <a:t>PowerPoint Image Slideshow</a:t>
            </a:r>
          </a:p>
          <a:p>
            <a:pPr algn="ctr"/>
            <a:endParaRPr lang="en-US" sz="1600" cap="none" dirty="0">
              <a:solidFill>
                <a:schemeClr val="tx1"/>
              </a:solidFill>
              <a:latin typeface="+mn-lt"/>
            </a:endParaRPr>
          </a:p>
        </p:txBody>
      </p:sp>
      <p:sp>
        <p:nvSpPr>
          <p:cNvPr id="2" name="Title">
            <a:extLst>
              <a:ext uri="{FF2B5EF4-FFF2-40B4-BE49-F238E27FC236}">
                <a16:creationId xmlns:a16="http://schemas.microsoft.com/office/drawing/2014/main" id="{3C3DC0C0-8880-46C9-84B0-A69FE786C67B}"/>
              </a:ext>
            </a:extLst>
          </p:cNvPr>
          <p:cNvSpPr>
            <a:spLocks noGrp="1"/>
          </p:cNvSpPr>
          <p:nvPr>
            <p:ph type="title" idx="4294967295"/>
          </p:nvPr>
        </p:nvSpPr>
        <p:spPr>
          <a:xfrm>
            <a:off x="0" y="690286"/>
            <a:ext cx="9144000" cy="734641"/>
          </a:xfrm>
        </p:spPr>
        <p:txBody>
          <a:bodyPr>
            <a:normAutofit/>
          </a:bodyPr>
          <a:lstStyle/>
          <a:p>
            <a:pPr algn="ctr"/>
            <a:r>
              <a:rPr lang="en-US" sz="3600" dirty="0"/>
              <a:t>Concepts</a:t>
            </a:r>
            <a:r>
              <a:rPr lang="en-US" sz="3600" baseline="0" dirty="0"/>
              <a:t> of Biology</a:t>
            </a:r>
            <a:endParaRPr lang="en-US" sz="3600" dirty="0"/>
          </a:p>
        </p:txBody>
      </p:sp>
      <p:pic>
        <p:nvPicPr>
          <p:cNvPr id="8" name="Picture 7">
            <a:extLst>
              <a:ext uri="{FF2B5EF4-FFF2-40B4-BE49-F238E27FC236}">
                <a16:creationId xmlns:a16="http://schemas.microsoft.com/office/drawing/2014/main" id="{1ECBD090-CAFA-C846-BDE8-D5C1B0FE7BD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
        <p:nvSpPr>
          <p:cNvPr id="3" name="TextBox 2">
            <a:extLst>
              <a:ext uri="{FF2B5EF4-FFF2-40B4-BE49-F238E27FC236}">
                <a16:creationId xmlns:a16="http://schemas.microsoft.com/office/drawing/2014/main" id="{4EFC9735-8111-4D34-AF6D-E2B85425585B}"/>
              </a:ext>
            </a:extLst>
          </p:cNvPr>
          <p:cNvSpPr txBox="1"/>
          <p:nvPr/>
        </p:nvSpPr>
        <p:spPr>
          <a:xfrm>
            <a:off x="412596" y="6397083"/>
            <a:ext cx="830022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t>This work is licensed under </a:t>
            </a:r>
            <a:r>
              <a:rPr lang="en-US" sz="800" dirty="0">
                <a:solidFill>
                  <a:srgbClr val="0000FF"/>
                </a:solidFill>
                <a:cs typeface="Segoe UI"/>
                <a:hlinkClick r:id="rId4"/>
              </a:rPr>
              <a:t>cc by 4.0 license</a:t>
            </a:r>
            <a:r>
              <a:rPr lang="en-US" sz="800" dirty="0"/>
              <a:t>. Credit: OpenStax: modified by M. F. Sega &amp; J. </a:t>
            </a:r>
            <a:r>
              <a:rPr lang="en-US" sz="800" dirty="0" err="1"/>
              <a:t>Wedincamp</a:t>
            </a:r>
            <a:r>
              <a:rPr lang="en-US" sz="800" dirty="0"/>
              <a:t> for ALG 18 grant through addition of ppt slides with texts made using </a:t>
            </a:r>
            <a:r>
              <a:rPr lang="en-US" sz="800" dirty="0" err="1"/>
              <a:t>Openstax</a:t>
            </a:r>
            <a:r>
              <a:rPr lang="en-US" sz="800" dirty="0"/>
              <a:t> textbook information.</a:t>
            </a:r>
          </a:p>
        </p:txBody>
      </p:sp>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Cell types </a:t>
            </a:r>
          </a:p>
        </p:txBody>
      </p:sp>
      <p:sp>
        <p:nvSpPr>
          <p:cNvPr id="4" name="Text Placeholder 3"/>
          <p:cNvSpPr>
            <a:spLocks noGrp="1"/>
          </p:cNvSpPr>
          <p:nvPr>
            <p:ph type="body" sz="quarter" idx="14"/>
          </p:nvPr>
        </p:nvSpPr>
        <p:spPr>
          <a:xfrm>
            <a:off x="457200" y="1145309"/>
            <a:ext cx="8062912" cy="4865055"/>
          </a:xfrm>
        </p:spPr>
        <p:txBody>
          <a:bodyPr vert="horz" lIns="91440" tIns="45720" rIns="91440" bIns="45720" rtlCol="0" anchor="t">
            <a:normAutofit/>
          </a:bodyPr>
          <a:lstStyle/>
          <a:p>
            <a:pPr marL="342900" indent="-342900">
              <a:buFont typeface="Arial" panose="020B0604020202020204" pitchFamily="34" charset="0"/>
              <a:buChar char="•"/>
            </a:pPr>
            <a:r>
              <a:rPr lang="en-US" dirty="0"/>
              <a:t>Cells types:</a:t>
            </a:r>
          </a:p>
          <a:p>
            <a:pPr marL="1074420" lvl="1" indent="-342900">
              <a:buFont typeface="Arial" panose="020B0604020202020204" pitchFamily="34" charset="0"/>
              <a:buChar char="•"/>
            </a:pPr>
            <a:r>
              <a:rPr lang="en-US" dirty="0"/>
              <a:t>Prokaryotic cells: bacteria</a:t>
            </a:r>
          </a:p>
          <a:p>
            <a:pPr marL="1600200" lvl="2">
              <a:buFont typeface="Arial" panose="020B0604020202020204" pitchFamily="34" charset="0"/>
              <a:buChar char="•"/>
            </a:pPr>
            <a:r>
              <a:rPr lang="en-US" dirty="0"/>
              <a:t>Do not have nucleus, however, have DNA </a:t>
            </a:r>
          </a:p>
          <a:p>
            <a:pPr marL="1600200" lvl="2">
              <a:buFont typeface="Arial" panose="020B0604020202020204" pitchFamily="34" charset="0"/>
              <a:buChar char="•"/>
            </a:pPr>
            <a:r>
              <a:rPr lang="en-US" dirty="0"/>
              <a:t>10x smaller  </a:t>
            </a:r>
          </a:p>
          <a:p>
            <a:pPr marL="1074420" lvl="1" indent="-342900">
              <a:buFont typeface="Arial" panose="020B0604020202020204" pitchFamily="34" charset="0"/>
              <a:buChar char="•"/>
            </a:pPr>
            <a:r>
              <a:rPr lang="en-US" dirty="0"/>
              <a:t>Eukaryotic cells: </a:t>
            </a:r>
          </a:p>
          <a:p>
            <a:pPr marL="1600200" lvl="2">
              <a:buFont typeface="Arial" panose="020B0604020202020204" pitchFamily="34" charset="0"/>
              <a:buChar char="•"/>
            </a:pPr>
            <a:r>
              <a:rPr lang="en-US" dirty="0"/>
              <a:t>Animal cells</a:t>
            </a:r>
          </a:p>
          <a:p>
            <a:pPr marL="1600200" lvl="2">
              <a:buFont typeface="Arial" panose="020B0604020202020204" pitchFamily="34" charset="0"/>
              <a:buChar char="•"/>
            </a:pPr>
            <a:r>
              <a:rPr lang="en-US" dirty="0"/>
              <a:t>Plant cells </a:t>
            </a:r>
          </a:p>
          <a:p>
            <a:pPr lvl="2" indent="0">
              <a:buNone/>
            </a:pPr>
            <a:endParaRPr lang="en-US" dirty="0"/>
          </a:p>
          <a:p>
            <a:pPr marL="342900" indent="-342900">
              <a:buFont typeface="Arial,Sans-Serif"/>
              <a:buChar char="•"/>
            </a:pPr>
            <a:r>
              <a:rPr lang="en-US">
                <a:cs typeface="Arial"/>
              </a:rPr>
              <a:t>Main eukaryotic cell components:</a:t>
            </a:r>
          </a:p>
          <a:p>
            <a:pPr marL="1074420" lvl="1" indent="-342900">
              <a:buFont typeface="Arial,Sans-Serif"/>
              <a:buChar char="•"/>
            </a:pPr>
            <a:r>
              <a:rPr lang="en-US">
                <a:cs typeface="Arial"/>
              </a:rPr>
              <a:t>Membrane – boundary </a:t>
            </a:r>
          </a:p>
          <a:p>
            <a:pPr marL="1074420" lvl="1" indent="-342900">
              <a:buFont typeface="Arial,Sans-Serif"/>
              <a:buChar char="•"/>
            </a:pPr>
            <a:r>
              <a:rPr lang="en-US">
                <a:cs typeface="Arial"/>
              </a:rPr>
              <a:t>Cytoplasm – contains organelles </a:t>
            </a:r>
          </a:p>
          <a:p>
            <a:pPr marL="1074420" lvl="1" indent="-342900">
              <a:buFont typeface="Arial,Sans-Serif"/>
              <a:buChar char="•"/>
            </a:pPr>
            <a:r>
              <a:rPr lang="en-US" dirty="0">
                <a:cs typeface="Arial"/>
              </a:rPr>
              <a:t>Nucleus – contains DNA </a:t>
            </a:r>
            <a:endParaRPr lang="en-US" dirty="0"/>
          </a:p>
        </p:txBody>
      </p:sp>
    </p:spTree>
    <p:extLst>
      <p:ext uri="{BB962C8B-B14F-4D97-AF65-F5344CB8AC3E}">
        <p14:creationId xmlns:p14="http://schemas.microsoft.com/office/powerpoint/2010/main" val="2299986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4E2FD5DE-16CC-4319-AD9F-B6C8A32F1072}"/>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This figure shows the generalized structure of a prokaryotic cell.</a:t>
            </a:r>
          </a:p>
        </p:txBody>
      </p:sp>
      <p:pic>
        <p:nvPicPr>
          <p:cNvPr id="11" name="Figure" descr="In this illustration, the prokaryotic cell has an oval shape. The circular chromosome is concentrated in a region called the nucleoid. The fluid inside the cell is called the cytoplasm. Ribosomes, depicted as small circles, float in the cytoplasm. The cytoplasm is encased in a plasma membrane, which in turn is encased by a cell wall. A capsule surrounds the cell wall. The bacterium depicted has a flagellum protruding from one narrow end. Pili are small protrusions that extend from the capsule in all direction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0670" r="-30670"/>
          <a:stretch>
            <a:fillRect/>
          </a:stretch>
        </p:blipFill>
        <p:spPr/>
      </p:pic>
      <p:sp>
        <p:nvSpPr>
          <p:cNvPr id="5" name="Figure Number"/>
          <p:cNvSpPr>
            <a:spLocks noGrp="1"/>
          </p:cNvSpPr>
          <p:nvPr>
            <p:ph type="title"/>
          </p:nvPr>
        </p:nvSpPr>
        <p:spPr/>
        <p:txBody>
          <a:bodyPr/>
          <a:lstStyle/>
          <a:p>
            <a:r>
              <a:rPr lang="en-US" dirty="0"/>
              <a:t>Figure 3.5 – prokaryotic cell </a:t>
            </a:r>
          </a:p>
        </p:txBody>
      </p:sp>
      <p:pic>
        <p:nvPicPr>
          <p:cNvPr id="8" name="Picture 7">
            <a:extLst>
              <a:ext uri="{FF2B5EF4-FFF2-40B4-BE49-F238E27FC236}">
                <a16:creationId xmlns:a16="http://schemas.microsoft.com/office/drawing/2014/main" id="{1FB09AF0-55F2-F84B-BA68-A3E076AD1FD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346870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4764295C-12D0-457D-ABF8-5CBDECD6E4C0}"/>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This figure shows the relative sizes of different kinds of cells and cellular components. An adult human is shown for comparison.</a:t>
            </a:r>
          </a:p>
        </p:txBody>
      </p:sp>
      <p:pic>
        <p:nvPicPr>
          <p:cNvPr id="6" name="Figure" descr="Relative sizes on a logarithmic scale, from 0.1 nm to 1 m, are shown. Objects are shown from smallest to largest. The smallest object shown, an atom, is about 1 nm in size. The next largest objects shown are lipids and proteins; these molecules are between 1 and 10 nm. Bacteria are about 100 nm, and mitochondria are about 1 µm. Plant and animal cells are both between 10 and 100 µm. A human egg is between 100 µm and 1 mm. A frog egg is about 1 mm, a chicken egg and an ostrich egg are both between 10 and 100 mm, but a chicken egg is larger. For comparison, a human is approximately 1 m tall."/>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1873" r="-21873"/>
          <a:stretch>
            <a:fillRect/>
          </a:stretch>
        </p:blipFill>
        <p:spPr/>
      </p:pic>
      <p:sp>
        <p:nvSpPr>
          <p:cNvPr id="5" name="Figure Number"/>
          <p:cNvSpPr>
            <a:spLocks noGrp="1"/>
          </p:cNvSpPr>
          <p:nvPr>
            <p:ph type="title"/>
          </p:nvPr>
        </p:nvSpPr>
        <p:spPr/>
        <p:txBody>
          <a:bodyPr/>
          <a:lstStyle/>
          <a:p>
            <a:r>
              <a:rPr lang="en-US" dirty="0"/>
              <a:t>Figure 3.6 – cell size </a:t>
            </a:r>
          </a:p>
        </p:txBody>
      </p:sp>
      <p:pic>
        <p:nvPicPr>
          <p:cNvPr id="8" name="Picture 7">
            <a:extLst>
              <a:ext uri="{FF2B5EF4-FFF2-40B4-BE49-F238E27FC236}">
                <a16:creationId xmlns:a16="http://schemas.microsoft.com/office/drawing/2014/main" id="{F0F7D3E3-26B2-B442-9036-73F97B01B64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6133349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eukaryotic cells</a:t>
            </a:r>
          </a:p>
        </p:txBody>
      </p:sp>
      <p:sp>
        <p:nvSpPr>
          <p:cNvPr id="4" name="Text Placeholder 3"/>
          <p:cNvSpPr>
            <a:spLocks noGrp="1"/>
          </p:cNvSpPr>
          <p:nvPr>
            <p:ph type="body" sz="quarter" idx="14"/>
          </p:nvPr>
        </p:nvSpPr>
        <p:spPr>
          <a:xfrm>
            <a:off x="457200" y="1283855"/>
            <a:ext cx="8062912" cy="4726509"/>
          </a:xfrm>
        </p:spPr>
        <p:txBody>
          <a:bodyPr/>
          <a:lstStyle/>
          <a:p>
            <a:r>
              <a:rPr lang="en-US" dirty="0"/>
              <a:t>Learning outcomes:</a:t>
            </a:r>
          </a:p>
          <a:p>
            <a:pPr marL="342900" lvl="0" indent="-342900">
              <a:buFont typeface="Arial" panose="020B0604020202020204" pitchFamily="34" charset="0"/>
              <a:buChar char="•"/>
            </a:pPr>
            <a:r>
              <a:rPr lang="en-US" dirty="0"/>
              <a:t>Describe the structure of eukaryotic plant and animal cells</a:t>
            </a:r>
          </a:p>
          <a:p>
            <a:pPr marL="342900" lvl="0" indent="-342900">
              <a:buFont typeface="Arial" panose="020B0604020202020204" pitchFamily="34" charset="0"/>
              <a:buChar char="•"/>
            </a:pPr>
            <a:r>
              <a:rPr lang="en-US" dirty="0"/>
              <a:t>State the role of the plasma membrane</a:t>
            </a:r>
          </a:p>
          <a:p>
            <a:pPr marL="342900" lvl="0" indent="-342900">
              <a:buFont typeface="Arial" panose="020B0604020202020204" pitchFamily="34" charset="0"/>
              <a:buChar char="•"/>
            </a:pPr>
            <a:r>
              <a:rPr lang="en-US" dirty="0"/>
              <a:t>Summarize the functions of the major cell organelles</a:t>
            </a:r>
          </a:p>
          <a:p>
            <a:pPr marL="342900" lvl="0" indent="-342900">
              <a:buFont typeface="Arial" panose="020B0604020202020204" pitchFamily="34" charset="0"/>
              <a:buChar char="•"/>
            </a:pPr>
            <a:r>
              <a:rPr lang="en-US" dirty="0"/>
              <a:t>Describe the cytoskeleton and extracellular matrix</a:t>
            </a:r>
          </a:p>
          <a:p>
            <a:endParaRPr lang="en-US" dirty="0"/>
          </a:p>
        </p:txBody>
      </p:sp>
    </p:spTree>
    <p:extLst>
      <p:ext uri="{BB962C8B-B14F-4D97-AF65-F5344CB8AC3E}">
        <p14:creationId xmlns:p14="http://schemas.microsoft.com/office/powerpoint/2010/main" val="42036000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Eukaryotic cell</a:t>
            </a:r>
          </a:p>
        </p:txBody>
      </p:sp>
      <p:sp>
        <p:nvSpPr>
          <p:cNvPr id="4" name="Text Placeholder 3"/>
          <p:cNvSpPr>
            <a:spLocks noGrp="1"/>
          </p:cNvSpPr>
          <p:nvPr>
            <p:ph type="body" sz="quarter" idx="14"/>
          </p:nvPr>
        </p:nvSpPr>
        <p:spPr>
          <a:xfrm>
            <a:off x="457200" y="1052945"/>
            <a:ext cx="8062912" cy="4957419"/>
          </a:xfrm>
        </p:spPr>
        <p:txBody>
          <a:bodyPr>
            <a:normAutofit fontScale="92500" lnSpcReduction="10000"/>
          </a:bodyPr>
          <a:lstStyle/>
          <a:p>
            <a:pPr marL="342900" indent="-342900">
              <a:buFont typeface="Arial" panose="020B0604020202020204" pitchFamily="34" charset="0"/>
              <a:buChar char="•"/>
            </a:pPr>
            <a:r>
              <a:rPr lang="en-US" dirty="0"/>
              <a:t>Components:</a:t>
            </a:r>
          </a:p>
          <a:p>
            <a:pPr marL="457200" indent="-457200">
              <a:buFont typeface="+mj-lt"/>
              <a:buAutoNum type="arabicPeriod"/>
            </a:pPr>
            <a:r>
              <a:rPr lang="en-US" dirty="0"/>
              <a:t>Plasma Membrane </a:t>
            </a:r>
          </a:p>
          <a:p>
            <a:pPr lvl="1" indent="0">
              <a:buNone/>
            </a:pPr>
            <a:r>
              <a:rPr lang="en-US" dirty="0"/>
              <a:t>- And a Cell wall in plants, yeast </a:t>
            </a:r>
          </a:p>
          <a:p>
            <a:pPr marL="457200" indent="-457200">
              <a:buFont typeface="+mj-lt"/>
              <a:buAutoNum type="arabicPeriod"/>
            </a:pPr>
            <a:r>
              <a:rPr lang="en-US" dirty="0"/>
              <a:t>Nucleus </a:t>
            </a:r>
          </a:p>
          <a:p>
            <a:pPr marL="457200" indent="-457200">
              <a:buFont typeface="+mj-lt"/>
              <a:buAutoNum type="arabicPeriod"/>
            </a:pPr>
            <a:r>
              <a:rPr lang="en-US" dirty="0"/>
              <a:t>Cytoplasm </a:t>
            </a:r>
          </a:p>
          <a:p>
            <a:pPr marL="1074420" lvl="1" indent="-342900">
              <a:buFont typeface="Arial" panose="020B0604020202020204" pitchFamily="34" charset="0"/>
              <a:buChar char="•"/>
            </a:pPr>
            <a:r>
              <a:rPr lang="en-US" dirty="0"/>
              <a:t>Organelles:</a:t>
            </a:r>
          </a:p>
          <a:p>
            <a:pPr marL="1600200" lvl="2">
              <a:buFont typeface="Arial" panose="020B0604020202020204" pitchFamily="34" charset="0"/>
              <a:buChar char="•"/>
            </a:pPr>
            <a:r>
              <a:rPr lang="en-US" dirty="0"/>
              <a:t>Mitochondria</a:t>
            </a:r>
          </a:p>
          <a:p>
            <a:pPr marL="1600200" lvl="2">
              <a:buFont typeface="Arial" panose="020B0604020202020204" pitchFamily="34" charset="0"/>
              <a:buChar char="•"/>
            </a:pPr>
            <a:r>
              <a:rPr lang="en-US" dirty="0"/>
              <a:t>Ribosomes</a:t>
            </a:r>
          </a:p>
          <a:p>
            <a:pPr marL="1600200" lvl="2">
              <a:buFont typeface="Arial" panose="020B0604020202020204" pitchFamily="34" charset="0"/>
              <a:buChar char="•"/>
            </a:pPr>
            <a:r>
              <a:rPr lang="en-US" dirty="0"/>
              <a:t>Endoplasmic reticulum</a:t>
            </a:r>
          </a:p>
          <a:p>
            <a:pPr marL="1600200" lvl="2">
              <a:buFont typeface="Arial" panose="020B0604020202020204" pitchFamily="34" charset="0"/>
              <a:buChar char="•"/>
            </a:pPr>
            <a:r>
              <a:rPr lang="en-US" dirty="0"/>
              <a:t>Golgi apparatus</a:t>
            </a:r>
          </a:p>
          <a:p>
            <a:pPr marL="1600200" lvl="2">
              <a:buFont typeface="Arial" panose="020B0604020202020204" pitchFamily="34" charset="0"/>
              <a:buChar char="•"/>
            </a:pPr>
            <a:r>
              <a:rPr lang="en-US" dirty="0"/>
              <a:t>Lysosomes</a:t>
            </a:r>
          </a:p>
          <a:p>
            <a:pPr marL="1600200" lvl="2">
              <a:buFont typeface="Arial" panose="020B0604020202020204" pitchFamily="34" charset="0"/>
              <a:buChar char="•"/>
            </a:pPr>
            <a:r>
              <a:rPr lang="en-US" dirty="0"/>
              <a:t>Peroxisomes</a:t>
            </a:r>
          </a:p>
          <a:p>
            <a:pPr marL="1600200" lvl="2">
              <a:buFont typeface="Arial" panose="020B0604020202020204" pitchFamily="34" charset="0"/>
              <a:buChar char="•"/>
            </a:pPr>
            <a:r>
              <a:rPr lang="en-US" dirty="0"/>
              <a:t>Cytoskeleton </a:t>
            </a:r>
          </a:p>
          <a:p>
            <a:pPr marL="1600200" lvl="2">
              <a:buFont typeface="Arial" panose="020B0604020202020204" pitchFamily="34" charset="0"/>
              <a:buChar char="•"/>
            </a:pPr>
            <a:r>
              <a:rPr lang="en-US" dirty="0"/>
              <a:t>Vacuoles (plants)</a:t>
            </a:r>
          </a:p>
          <a:p>
            <a:pPr marL="1600200" lvl="2">
              <a:buFont typeface="Arial" panose="020B0604020202020204" pitchFamily="34" charset="0"/>
              <a:buChar char="•"/>
            </a:pPr>
            <a:r>
              <a:rPr lang="en-US" dirty="0"/>
              <a:t>Chloroplast  (plants)</a:t>
            </a:r>
          </a:p>
        </p:txBody>
      </p:sp>
    </p:spTree>
    <p:extLst>
      <p:ext uri="{BB962C8B-B14F-4D97-AF65-F5344CB8AC3E}">
        <p14:creationId xmlns:p14="http://schemas.microsoft.com/office/powerpoint/2010/main" val="1503459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878475B7-B97D-4760-A186-91D87D8CCB4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chemeClr val="tx1"/>
                </a:solidFill>
              </a:rPr>
              <a:t>This figure shows </a:t>
            </a:r>
            <a:r>
              <a:rPr lang="en-US" sz="1600" dirty="0">
                <a:solidFill>
                  <a:srgbClr val="6CB255"/>
                </a:solidFill>
              </a:rPr>
              <a:t>(a) </a:t>
            </a:r>
            <a:r>
              <a:rPr lang="en-US" sz="1600" dirty="0">
                <a:solidFill>
                  <a:schemeClr val="tx1"/>
                </a:solidFill>
              </a:rPr>
              <a:t>a typical animal cell and </a:t>
            </a:r>
            <a:r>
              <a:rPr lang="en-US" sz="1600" dirty="0">
                <a:solidFill>
                  <a:srgbClr val="6CB255"/>
                </a:solidFill>
              </a:rPr>
              <a:t>(b) </a:t>
            </a:r>
            <a:r>
              <a:rPr lang="en-US" sz="1600" dirty="0">
                <a:solidFill>
                  <a:schemeClr val="tx1"/>
                </a:solidFill>
              </a:rPr>
              <a:t>a typical plant cell.</a:t>
            </a:r>
          </a:p>
        </p:txBody>
      </p:sp>
      <p:pic>
        <p:nvPicPr>
          <p:cNvPr id="2" name="Figure" descr="Part b: This illustration depicts a typical eukaryotic plant cell. The nucleus of a plant cell contains chromatin and a nucleolus, the same as in an animal cell. Other structures that a plant cell has in common with an animal cell include rough and smooth ER, the Golgi apparatus, mitochondria, peroxisomes, and ribosomes. The fluid inside the plant cell is called the cytoplasm, just as in an animal cell. The plant cell has three of the four cytoskeletal components found in animal cells: microtubules, intermediate filaments, and microfilaments. Plant cells do not have centrosomes. Plants have five structures not found in animals cells: plasmodesmata, chloroplasts, plastids, a central vacuole, and a cell wall. Plasmodesmata form channels between adjacent plant cells. Chloroplasts are responsible for photosynthesis; they have an outer membrane, an inner membrane, and stack of membranes inside the inner membrane. The central vacuole is a very large, fluid-filled structure that maintains pressure against the cell wall. Plastids store pigments. The cell wall is localized outside the cell membran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3887" r="-33887"/>
          <a:stretch>
            <a:fillRect/>
          </a:stretch>
        </p:blipFill>
        <p:spPr>
          <a:xfrm>
            <a:off x="457200" y="1108075"/>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3.7 – eukaryotic cells</a:t>
            </a:r>
          </a:p>
        </p:txBody>
      </p:sp>
      <p:pic>
        <p:nvPicPr>
          <p:cNvPr id="8" name="Picture 7">
            <a:extLst>
              <a:ext uri="{FF2B5EF4-FFF2-40B4-BE49-F238E27FC236}">
                <a16:creationId xmlns:a16="http://schemas.microsoft.com/office/drawing/2014/main" id="{927FE43B-15DF-BC46-8217-15CBC590495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904319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Plasma membrane</a:t>
            </a:r>
          </a:p>
        </p:txBody>
      </p:sp>
      <p:sp>
        <p:nvSpPr>
          <p:cNvPr id="4" name="Text Placeholder 3"/>
          <p:cNvSpPr>
            <a:spLocks noGrp="1"/>
          </p:cNvSpPr>
          <p:nvPr>
            <p:ph type="body" sz="quarter" idx="14"/>
          </p:nvPr>
        </p:nvSpPr>
        <p:spPr>
          <a:xfrm>
            <a:off x="457200" y="1173018"/>
            <a:ext cx="8062912" cy="4837346"/>
          </a:xfrm>
        </p:spPr>
        <p:txBody>
          <a:bodyPr/>
          <a:lstStyle/>
          <a:p>
            <a:pPr marL="342900" indent="-342900">
              <a:buFont typeface="Arial" panose="020B0604020202020204" pitchFamily="34" charset="0"/>
              <a:buChar char="•"/>
            </a:pPr>
            <a:r>
              <a:rPr lang="en-US" dirty="0"/>
              <a:t>Components:</a:t>
            </a:r>
          </a:p>
          <a:p>
            <a:pPr marL="1074420" lvl="1" indent="-342900">
              <a:buFont typeface="Arial" panose="020B0604020202020204" pitchFamily="34" charset="0"/>
              <a:buChar char="•"/>
            </a:pPr>
            <a:r>
              <a:rPr lang="en-US" dirty="0"/>
              <a:t>Lipids</a:t>
            </a:r>
          </a:p>
          <a:p>
            <a:pPr marL="1600200" lvl="2">
              <a:buFont typeface="Arial" panose="020B0604020202020204" pitchFamily="34" charset="0"/>
              <a:buChar char="•"/>
            </a:pPr>
            <a:r>
              <a:rPr lang="en-US" dirty="0"/>
              <a:t>Double layer of phospholipids</a:t>
            </a:r>
          </a:p>
          <a:p>
            <a:pPr marL="1600200" lvl="2">
              <a:buFont typeface="Arial" panose="020B0604020202020204" pitchFamily="34" charset="0"/>
              <a:buChar char="•"/>
            </a:pPr>
            <a:r>
              <a:rPr lang="en-US" dirty="0"/>
              <a:t>and cholesterol &amp; other lipids </a:t>
            </a:r>
          </a:p>
          <a:p>
            <a:pPr marL="1074420" lvl="1" indent="-342900">
              <a:buFont typeface="Arial" panose="020B0604020202020204" pitchFamily="34" charset="0"/>
              <a:buChar char="•"/>
            </a:pPr>
            <a:r>
              <a:rPr lang="en-US" dirty="0"/>
              <a:t>Proteins</a:t>
            </a:r>
          </a:p>
          <a:p>
            <a:pPr marL="1074420" lvl="1" indent="-342900">
              <a:buFont typeface="Arial" panose="020B0604020202020204" pitchFamily="34" charset="0"/>
              <a:buChar char="•"/>
            </a:pPr>
            <a:r>
              <a:rPr lang="en-US" dirty="0"/>
              <a:t>Carbohydrates </a:t>
            </a:r>
          </a:p>
          <a:p>
            <a:pPr marL="1600200" lvl="2">
              <a:buFont typeface="Arial" panose="020B0604020202020204" pitchFamily="34" charset="0"/>
              <a:buChar char="•"/>
            </a:pPr>
            <a:r>
              <a:rPr lang="en-US" dirty="0"/>
              <a:t>Attached to either lipids or proteins </a:t>
            </a:r>
          </a:p>
          <a:p>
            <a:pPr marL="1600200" lvl="2">
              <a:buFont typeface="Arial" panose="020B0604020202020204" pitchFamily="34" charset="0"/>
              <a:buChar char="•"/>
            </a:pPr>
            <a:endParaRPr lang="en-US" dirty="0"/>
          </a:p>
          <a:p>
            <a:pPr marL="342900" indent="-342900">
              <a:buFont typeface="Arial" panose="020B0604020202020204" pitchFamily="34" charset="0"/>
              <a:buChar char="•"/>
            </a:pPr>
            <a:r>
              <a:rPr lang="en-US" dirty="0"/>
              <a:t>Function </a:t>
            </a:r>
          </a:p>
          <a:p>
            <a:pPr marL="1074420" lvl="1">
              <a:buFont typeface="Arial" panose="020B0604020202020204" pitchFamily="34" charset="0"/>
              <a:buChar char="•"/>
            </a:pPr>
            <a:r>
              <a:rPr lang="en-US" dirty="0"/>
              <a:t>Allows selective passage in &amp; out the cell</a:t>
            </a:r>
          </a:p>
          <a:p>
            <a:pPr lvl="2" indent="0">
              <a:buNone/>
            </a:pPr>
            <a:endParaRPr lang="en-US" dirty="0"/>
          </a:p>
        </p:txBody>
      </p:sp>
    </p:spTree>
    <p:extLst>
      <p:ext uri="{BB962C8B-B14F-4D97-AF65-F5344CB8AC3E}">
        <p14:creationId xmlns:p14="http://schemas.microsoft.com/office/powerpoint/2010/main" val="197485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815E3F96-051B-4519-BFEE-E0A26B2F94C8}"/>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plasma membrane is a phospholipid bilayer with embedded proteins. There are other components, such as cholesterol and carbohydrates, which can be found in the membrane in addition to phospholipids and protein.</a:t>
            </a:r>
          </a:p>
        </p:txBody>
      </p:sp>
      <p:pic>
        <p:nvPicPr>
          <p:cNvPr id="9" name="Figure" descr="the plasma membrane is composed of a phospholipid bilayer. in the bilayer, the two long hydrophobic tails of phospholipids face toward the center, and the hydrophilic head group faces the exterior. Integral membrane proteins and protein channels span the entire bilayer. Protein channels have a pore in the middle. Peripheral membrane proteins sit on the surface of the phospholipids and are associated with the head groups. On the exterior side of the membrane, carbohydrates are attached to certain proteins and lipids. Filaments of the cytoskeleton line the interior of the membran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727" r="-6727"/>
          <a:stretch>
            <a:fillRect/>
          </a:stretch>
        </p:blipFill>
        <p:spPr/>
      </p:pic>
      <p:sp>
        <p:nvSpPr>
          <p:cNvPr id="5" name="Figure Number"/>
          <p:cNvSpPr>
            <a:spLocks noGrp="1"/>
          </p:cNvSpPr>
          <p:nvPr>
            <p:ph type="title"/>
          </p:nvPr>
        </p:nvSpPr>
        <p:spPr/>
        <p:txBody>
          <a:bodyPr/>
          <a:lstStyle/>
          <a:p>
            <a:r>
              <a:rPr lang="en-US" dirty="0"/>
              <a:t>Figure 3.8 – plasma membrane </a:t>
            </a:r>
          </a:p>
        </p:txBody>
      </p:sp>
      <p:pic>
        <p:nvPicPr>
          <p:cNvPr id="8" name="Picture 7">
            <a:extLst>
              <a:ext uri="{FF2B5EF4-FFF2-40B4-BE49-F238E27FC236}">
                <a16:creationId xmlns:a16="http://schemas.microsoft.com/office/drawing/2014/main" id="{38F14D2C-2253-6B44-82E5-031FCDFA077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950290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Cytoskeleton </a:t>
            </a:r>
          </a:p>
        </p:txBody>
      </p:sp>
      <p:sp>
        <p:nvSpPr>
          <p:cNvPr id="4" name="Text Placeholder 3"/>
          <p:cNvSpPr>
            <a:spLocks noGrp="1"/>
          </p:cNvSpPr>
          <p:nvPr>
            <p:ph type="body" sz="quarter" idx="14"/>
          </p:nvPr>
        </p:nvSpPr>
        <p:spPr>
          <a:xfrm>
            <a:off x="457200" y="1302327"/>
            <a:ext cx="8062912" cy="4708037"/>
          </a:xfrm>
        </p:spPr>
        <p:txBody>
          <a:bodyPr vert="horz" lIns="91440" tIns="45720" rIns="91440" bIns="45720" rtlCol="0" anchor="t">
            <a:normAutofit/>
          </a:bodyPr>
          <a:lstStyle/>
          <a:p>
            <a:pPr marL="342900" indent="-342900">
              <a:buFont typeface="Arial" panose="020B0604020202020204" pitchFamily="34" charset="0"/>
              <a:buChar char="•"/>
            </a:pPr>
            <a:r>
              <a:rPr lang="en-US" dirty="0"/>
              <a:t>It is composed of proteins and assembled into 3 different types:</a:t>
            </a:r>
          </a:p>
          <a:p>
            <a:pPr marL="1074420" lvl="1" indent="-342900">
              <a:buFont typeface="Arial" panose="020B0604020202020204" pitchFamily="34" charset="0"/>
              <a:buChar char="•"/>
            </a:pPr>
            <a:r>
              <a:rPr lang="en-US" dirty="0"/>
              <a:t>Microtubules – made of tubulin proteins</a:t>
            </a:r>
          </a:p>
          <a:p>
            <a:pPr marL="1600200" lvl="2" indent="-342900">
              <a:buFont typeface="Arial" panose="020B0604020202020204" pitchFamily="34" charset="0"/>
              <a:buChar char="•"/>
            </a:pPr>
            <a:r>
              <a:rPr lang="en-US" dirty="0"/>
              <a:t>helps with:</a:t>
            </a:r>
            <a:endParaRPr lang="en-US" dirty="0">
              <a:cs typeface="Arial"/>
            </a:endParaRPr>
          </a:p>
          <a:p>
            <a:pPr marL="2057400" lvl="3">
              <a:buFont typeface="Arial" panose="020B0604020202020204" pitchFamily="34" charset="0"/>
              <a:buChar char="•"/>
            </a:pPr>
            <a:r>
              <a:rPr lang="en-US" dirty="0"/>
              <a:t>transporting vesicles/organelles within the cell, </a:t>
            </a:r>
            <a:endParaRPr lang="en-US" dirty="0">
              <a:cs typeface="Arial"/>
            </a:endParaRPr>
          </a:p>
          <a:p>
            <a:pPr marL="2057400" lvl="3">
              <a:buFont typeface="Arial" panose="020B0604020202020204" pitchFamily="34" charset="0"/>
              <a:buChar char="•"/>
            </a:pPr>
            <a:r>
              <a:rPr lang="en-US" dirty="0"/>
              <a:t>mitotic spindle (in cell division), </a:t>
            </a:r>
            <a:endParaRPr lang="en-US" dirty="0">
              <a:cs typeface="Arial"/>
            </a:endParaRPr>
          </a:p>
          <a:p>
            <a:pPr marL="2057400" lvl="3">
              <a:buFont typeface="Arial" panose="020B0604020202020204" pitchFamily="34" charset="0"/>
              <a:buChar char="•"/>
            </a:pPr>
            <a:r>
              <a:rPr lang="en-US" dirty="0"/>
              <a:t>movement of cells (see flagellum, cilia) </a:t>
            </a:r>
            <a:endParaRPr lang="en-US" dirty="0">
              <a:cs typeface="Arial"/>
            </a:endParaRPr>
          </a:p>
          <a:p>
            <a:pPr marL="1074420" lvl="1" indent="-342900">
              <a:buFont typeface="Arial" panose="020B0604020202020204" pitchFamily="34" charset="0"/>
              <a:buChar char="•"/>
            </a:pPr>
            <a:r>
              <a:rPr lang="en-US" dirty="0"/>
              <a:t>Intermediate filaments – helps with the shape of the cells</a:t>
            </a:r>
          </a:p>
          <a:p>
            <a:pPr marL="1600200" lvl="2">
              <a:buFont typeface="Arial" panose="020B0604020202020204" pitchFamily="34" charset="0"/>
              <a:buChar char="•"/>
            </a:pPr>
            <a:r>
              <a:rPr lang="en-US" dirty="0"/>
              <a:t>Example: Keratin </a:t>
            </a:r>
          </a:p>
          <a:p>
            <a:pPr marL="1074420" lvl="1" indent="-342900">
              <a:buFont typeface="Arial" panose="020B0604020202020204" pitchFamily="34" charset="0"/>
              <a:buChar char="•"/>
            </a:pPr>
            <a:r>
              <a:rPr lang="en-US" dirty="0"/>
              <a:t>Microfilaments – made of actin proteins </a:t>
            </a:r>
          </a:p>
          <a:p>
            <a:pPr marL="1600200" lvl="2" indent="-342900">
              <a:buFont typeface="Arial" panose="020B0604020202020204" pitchFamily="34" charset="0"/>
              <a:buChar char="•"/>
            </a:pPr>
            <a:r>
              <a:rPr lang="en-US" dirty="0"/>
              <a:t>helps with:</a:t>
            </a:r>
            <a:endParaRPr lang="en-US" dirty="0">
              <a:cs typeface="Arial"/>
            </a:endParaRPr>
          </a:p>
          <a:p>
            <a:pPr marL="2000250" lvl="3" indent="-285750">
              <a:buFont typeface="Arial"/>
              <a:buChar char="•"/>
            </a:pPr>
            <a:r>
              <a:rPr lang="en-US" dirty="0"/>
              <a:t>movement of cells (see pseudopods), </a:t>
            </a:r>
            <a:endParaRPr lang="en-US" dirty="0">
              <a:cs typeface="Arial"/>
            </a:endParaRPr>
          </a:p>
          <a:p>
            <a:pPr marL="2000250" lvl="3" indent="-285750">
              <a:buFont typeface="Arial"/>
              <a:buChar char="•"/>
            </a:pPr>
            <a:r>
              <a:rPr lang="en-US" dirty="0"/>
              <a:t>contraction in the muscle cells, </a:t>
            </a:r>
            <a:endParaRPr lang="en-US" dirty="0">
              <a:cs typeface="Arial"/>
            </a:endParaRPr>
          </a:p>
          <a:p>
            <a:pPr marL="2000250" lvl="3" indent="-285750">
              <a:buFont typeface="Arial"/>
              <a:buChar char="•"/>
            </a:pPr>
            <a:r>
              <a:rPr lang="en-US" dirty="0"/>
              <a:t>Cleavage furrow during Cell division   </a:t>
            </a:r>
            <a:endParaRPr lang="en-US" dirty="0">
              <a:cs typeface="Arial"/>
            </a:endParaRPr>
          </a:p>
          <a:p>
            <a:endParaRPr lang="en-US" dirty="0"/>
          </a:p>
          <a:p>
            <a:endParaRPr lang="en-US" dirty="0"/>
          </a:p>
        </p:txBody>
      </p:sp>
    </p:spTree>
    <p:extLst>
      <p:ext uri="{BB962C8B-B14F-4D97-AF65-F5344CB8AC3E}">
        <p14:creationId xmlns:p14="http://schemas.microsoft.com/office/powerpoint/2010/main" val="28790246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7985202D-A170-4160-930B-3E349EB5DE6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2" name="Figure" descr="Microfilaments line the inside of the plasma membrane, whereas microfilaments radiate out from the center of the cell. Intermediate filaments form a network throughout the cell that holds organelles in plac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110" b="-1110"/>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chemeClr val="tx1"/>
                </a:solidFill>
              </a:rPr>
              <a:t>Microfilaments, intermediate filaments, and microtubules compose a cell’s cytoskeleton.</a:t>
            </a:r>
          </a:p>
        </p:txBody>
      </p:sp>
      <p:sp>
        <p:nvSpPr>
          <p:cNvPr id="5" name="Figure Number"/>
          <p:cNvSpPr>
            <a:spLocks noGrp="1"/>
          </p:cNvSpPr>
          <p:nvPr>
            <p:ph type="title"/>
          </p:nvPr>
        </p:nvSpPr>
        <p:spPr/>
        <p:txBody>
          <a:bodyPr>
            <a:normAutofit/>
          </a:bodyPr>
          <a:lstStyle/>
          <a:p>
            <a:pPr algn="r"/>
            <a:r>
              <a:rPr lang="en-US" sz="2400" dirty="0">
                <a:solidFill>
                  <a:srgbClr val="6CB255"/>
                </a:solidFill>
              </a:rPr>
              <a:t>Cytoskeleton - Figure 3.9</a:t>
            </a:r>
          </a:p>
        </p:txBody>
      </p:sp>
      <p:pic>
        <p:nvPicPr>
          <p:cNvPr id="8" name="Picture 7">
            <a:extLst>
              <a:ext uri="{FF2B5EF4-FFF2-40B4-BE49-F238E27FC236}">
                <a16:creationId xmlns:a16="http://schemas.microsoft.com/office/drawing/2014/main" id="{7AF9AC2E-8AE9-334D-8D25-61307685966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1843496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how cells are studied </a:t>
            </a:r>
          </a:p>
        </p:txBody>
      </p:sp>
      <p:sp>
        <p:nvSpPr>
          <p:cNvPr id="4" name="Text Placeholder 3"/>
          <p:cNvSpPr>
            <a:spLocks noGrp="1"/>
          </p:cNvSpPr>
          <p:nvPr>
            <p:ph type="body" sz="quarter" idx="14"/>
          </p:nvPr>
        </p:nvSpPr>
        <p:spPr>
          <a:xfrm>
            <a:off x="457200" y="1311564"/>
            <a:ext cx="8062912" cy="4698800"/>
          </a:xfrm>
        </p:spPr>
        <p:txBody>
          <a:bodyPr/>
          <a:lstStyle/>
          <a:p>
            <a:r>
              <a:rPr lang="en-US" dirty="0"/>
              <a:t>Learning outcomes:</a:t>
            </a:r>
          </a:p>
          <a:p>
            <a:pPr marL="342900" lvl="0" indent="-342900">
              <a:buFont typeface="Arial" panose="020B0604020202020204" pitchFamily="34" charset="0"/>
              <a:buChar char="•"/>
            </a:pPr>
            <a:r>
              <a:rPr lang="en-US" dirty="0"/>
              <a:t>Describe the roles of cells in organisms</a:t>
            </a:r>
          </a:p>
          <a:p>
            <a:pPr marL="342900" lvl="0" indent="-342900">
              <a:buFont typeface="Arial" panose="020B0604020202020204" pitchFamily="34" charset="0"/>
              <a:buChar char="•"/>
            </a:pPr>
            <a:r>
              <a:rPr lang="en-US" dirty="0"/>
              <a:t>Compare and contrast light microscopy and electron microscopy</a:t>
            </a:r>
          </a:p>
          <a:p>
            <a:pPr marL="342900" lvl="0" indent="-342900">
              <a:buFont typeface="Arial" panose="020B0604020202020204" pitchFamily="34" charset="0"/>
              <a:buChar char="•"/>
            </a:pPr>
            <a:r>
              <a:rPr lang="en-US" dirty="0"/>
              <a:t>Summarize the cell theory</a:t>
            </a:r>
          </a:p>
          <a:p>
            <a:endParaRPr lang="en-US" dirty="0"/>
          </a:p>
        </p:txBody>
      </p:sp>
    </p:spTree>
    <p:extLst>
      <p:ext uri="{BB962C8B-B14F-4D97-AF65-F5344CB8AC3E}">
        <p14:creationId xmlns:p14="http://schemas.microsoft.com/office/powerpoint/2010/main" val="24181820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Cilia and flagellum </a:t>
            </a:r>
          </a:p>
        </p:txBody>
      </p:sp>
      <p:sp>
        <p:nvSpPr>
          <p:cNvPr id="4" name="Text Placeholder 3"/>
          <p:cNvSpPr>
            <a:spLocks noGrp="1"/>
          </p:cNvSpPr>
          <p:nvPr>
            <p:ph type="body" sz="quarter" idx="14"/>
          </p:nvPr>
        </p:nvSpPr>
        <p:spPr>
          <a:xfrm>
            <a:off x="457200" y="1191491"/>
            <a:ext cx="8062912" cy="4818873"/>
          </a:xfrm>
        </p:spPr>
        <p:txBody>
          <a:bodyPr/>
          <a:lstStyle/>
          <a:p>
            <a:pPr marL="342900" indent="-342900">
              <a:buFont typeface="Arial" panose="020B0604020202020204" pitchFamily="34" charset="0"/>
              <a:buChar char="•"/>
            </a:pPr>
            <a:r>
              <a:rPr lang="en-US" dirty="0"/>
              <a:t>More on this visit YouTube video: </a:t>
            </a:r>
            <a:r>
              <a:rPr lang="en-US" dirty="0">
                <a:hlinkClick r:id="rId2"/>
              </a:rPr>
              <a:t>Cilia and flagella </a:t>
            </a: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Cilia – many in number, size: short, hair-like </a:t>
            </a:r>
          </a:p>
          <a:p>
            <a:pPr marL="1074420" lvl="1" indent="-342900">
              <a:buFont typeface="Arial" panose="020B0604020202020204" pitchFamily="34" charset="0"/>
              <a:buChar char="•"/>
            </a:pPr>
            <a:r>
              <a:rPr lang="en-US" dirty="0"/>
              <a:t>Helps in movement of cells or substances (mucus)</a:t>
            </a:r>
          </a:p>
          <a:p>
            <a:pPr marL="342900" indent="-342900">
              <a:buFont typeface="Arial" panose="020B0604020202020204" pitchFamily="34" charset="0"/>
              <a:buChar char="•"/>
            </a:pPr>
            <a:r>
              <a:rPr lang="en-US" dirty="0"/>
              <a:t>Flagellum – 1 or 2 on cell surface; very long </a:t>
            </a:r>
          </a:p>
          <a:p>
            <a:pPr marL="1074420" lvl="1" indent="-342900">
              <a:buFont typeface="Arial" panose="020B0604020202020204" pitchFamily="34" charset="0"/>
              <a:buChar char="•"/>
            </a:pPr>
            <a:r>
              <a:rPr lang="en-US" dirty="0"/>
              <a:t>Helps in movement of cells </a:t>
            </a:r>
          </a:p>
          <a:p>
            <a:pPr marL="1074420" lvl="1" indent="-342900">
              <a:buFont typeface="Arial" panose="020B0604020202020204" pitchFamily="34" charset="0"/>
              <a:buChar char="•"/>
            </a:pPr>
            <a:endParaRPr lang="en-US" dirty="0"/>
          </a:p>
          <a:p>
            <a:pPr lvl="1" indent="0">
              <a:buNone/>
            </a:pPr>
            <a:endParaRPr lang="en-US" dirty="0"/>
          </a:p>
        </p:txBody>
      </p:sp>
    </p:spTree>
    <p:extLst>
      <p:ext uri="{BB962C8B-B14F-4D97-AF65-F5344CB8AC3E}">
        <p14:creationId xmlns:p14="http://schemas.microsoft.com/office/powerpoint/2010/main" val="36296511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Nucleus </a:t>
            </a:r>
          </a:p>
        </p:txBody>
      </p:sp>
      <p:sp>
        <p:nvSpPr>
          <p:cNvPr id="4" name="Text Placeholder 3"/>
          <p:cNvSpPr>
            <a:spLocks noGrp="1"/>
          </p:cNvSpPr>
          <p:nvPr>
            <p:ph type="body" sz="quarter" idx="14"/>
          </p:nvPr>
        </p:nvSpPr>
        <p:spPr>
          <a:xfrm>
            <a:off x="457200" y="1163782"/>
            <a:ext cx="8062912" cy="4846582"/>
          </a:xfrm>
        </p:spPr>
        <p:txBody>
          <a:bodyPr/>
          <a:lstStyle/>
          <a:p>
            <a:pPr marL="342900" indent="-342900">
              <a:buFont typeface="Arial" panose="020B0604020202020204" pitchFamily="34" charset="0"/>
              <a:buChar char="•"/>
            </a:pPr>
            <a:r>
              <a:rPr lang="en-US" dirty="0"/>
              <a:t>Structure:</a:t>
            </a:r>
          </a:p>
          <a:p>
            <a:pPr marL="342900" indent="-342900">
              <a:buFont typeface="Arial" panose="020B0604020202020204" pitchFamily="34" charset="0"/>
              <a:buChar char="•"/>
            </a:pPr>
            <a:r>
              <a:rPr lang="en-US" dirty="0"/>
              <a:t>Nuclear membrane – envelope</a:t>
            </a:r>
          </a:p>
          <a:p>
            <a:pPr marL="1074420" lvl="1" indent="-342900">
              <a:buFont typeface="Arial" panose="020B0604020202020204" pitchFamily="34" charset="0"/>
              <a:buChar char="•"/>
            </a:pPr>
            <a:r>
              <a:rPr lang="en-US" dirty="0"/>
              <a:t>Nuclear pores – allows passage in &amp; out </a:t>
            </a:r>
          </a:p>
          <a:p>
            <a:pPr marL="1074420" lvl="1" indent="-342900">
              <a:buFont typeface="Arial" panose="020B0604020202020204" pitchFamily="34" charset="0"/>
              <a:buChar char="•"/>
            </a:pPr>
            <a:r>
              <a:rPr lang="en-US" dirty="0"/>
              <a:t>Surrounded by rough endoplasmic reticulum </a:t>
            </a:r>
          </a:p>
          <a:p>
            <a:pPr marL="342900" indent="-342900">
              <a:buFont typeface="Arial" panose="020B0604020202020204" pitchFamily="34" charset="0"/>
              <a:buChar char="•"/>
            </a:pPr>
            <a:r>
              <a:rPr lang="en-US" dirty="0"/>
              <a:t>Nucleoplasm – inside the nucleus</a:t>
            </a:r>
          </a:p>
          <a:p>
            <a:pPr marL="1074420" lvl="1" indent="-342900">
              <a:buFont typeface="Arial" panose="020B0604020202020204" pitchFamily="34" charset="0"/>
              <a:buChar char="•"/>
            </a:pPr>
            <a:r>
              <a:rPr lang="en-US" dirty="0"/>
              <a:t>Contains:</a:t>
            </a:r>
          </a:p>
          <a:p>
            <a:pPr marL="1600200" lvl="2">
              <a:buFont typeface="Arial" panose="020B0604020202020204" pitchFamily="34" charset="0"/>
              <a:buChar char="•"/>
            </a:pPr>
            <a:r>
              <a:rPr lang="en-US" dirty="0"/>
              <a:t>the nucleolus – where </a:t>
            </a:r>
            <a:r>
              <a:rPr lang="en-US" dirty="0" err="1"/>
              <a:t>rRNA</a:t>
            </a:r>
            <a:r>
              <a:rPr lang="en-US" dirty="0"/>
              <a:t> is made </a:t>
            </a:r>
          </a:p>
          <a:p>
            <a:pPr marL="1600200" lvl="2">
              <a:buFont typeface="Arial" panose="020B0604020202020204" pitchFamily="34" charset="0"/>
              <a:buChar char="•"/>
            </a:pPr>
            <a:r>
              <a:rPr lang="en-US" dirty="0"/>
              <a:t>DNA – under the form of chromatin </a:t>
            </a:r>
          </a:p>
        </p:txBody>
      </p:sp>
    </p:spTree>
    <p:extLst>
      <p:ext uri="{BB962C8B-B14F-4D97-AF65-F5344CB8AC3E}">
        <p14:creationId xmlns:p14="http://schemas.microsoft.com/office/powerpoint/2010/main" val="35821210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67D39E5B-65CF-4630-A5C6-BB2952420DF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outermost boundary of the nucleus is the nuclear envelope. Notice that the nuclear envelope consists of two phospholipid bilayers (membranes)—an outer membrane and an inner membrane—in contrast to the plasma membrane (</a:t>
            </a:r>
            <a:r>
              <a:rPr lang="en-US" sz="1600" dirty="0">
                <a:solidFill>
                  <a:srgbClr val="212F62"/>
                </a:solidFill>
              </a:rPr>
              <a:t>Figure 3.8</a:t>
            </a:r>
            <a:r>
              <a:rPr lang="en-US" sz="1600" dirty="0"/>
              <a:t>), which consists of only one phospholipid bilayer. (credit: modification of work by NIGMS, NIH)</a:t>
            </a:r>
          </a:p>
        </p:txBody>
      </p:sp>
      <p:pic>
        <p:nvPicPr>
          <p:cNvPr id="9" name="Figure" descr="In this illustration, chromatin floats in the nucleoplasm. The nucleoid is depicted as a dense, circular region inside the nucleus. The double nuclear membrane is perforated with protein-lined pore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7706" r="-27706"/>
          <a:stretch>
            <a:fillRect/>
          </a:stretch>
        </p:blipFill>
        <p:spPr/>
      </p:pic>
      <p:sp>
        <p:nvSpPr>
          <p:cNvPr id="5" name="Figure Number"/>
          <p:cNvSpPr>
            <a:spLocks noGrp="1"/>
          </p:cNvSpPr>
          <p:nvPr>
            <p:ph type="title"/>
          </p:nvPr>
        </p:nvSpPr>
        <p:spPr/>
        <p:txBody>
          <a:bodyPr/>
          <a:lstStyle/>
          <a:p>
            <a:r>
              <a:rPr lang="en-US" dirty="0"/>
              <a:t>Figure 3.10 – nucleus </a:t>
            </a:r>
          </a:p>
        </p:txBody>
      </p:sp>
      <p:pic>
        <p:nvPicPr>
          <p:cNvPr id="8" name="Picture 7">
            <a:extLst>
              <a:ext uri="{FF2B5EF4-FFF2-40B4-BE49-F238E27FC236}">
                <a16:creationId xmlns:a16="http://schemas.microsoft.com/office/drawing/2014/main" id="{750505CF-A003-924E-97EE-8CDA8624DF1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160719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Endoplasmic reticulum (ER)</a:t>
            </a:r>
          </a:p>
        </p:txBody>
      </p:sp>
      <p:sp>
        <p:nvSpPr>
          <p:cNvPr id="4" name="Text Placeholder 3"/>
          <p:cNvSpPr>
            <a:spLocks noGrp="1"/>
          </p:cNvSpPr>
          <p:nvPr>
            <p:ph type="body" sz="quarter" idx="14"/>
          </p:nvPr>
        </p:nvSpPr>
        <p:spPr>
          <a:xfrm>
            <a:off x="457200" y="1182255"/>
            <a:ext cx="8062912" cy="4828109"/>
          </a:xfrm>
        </p:spPr>
        <p:txBody>
          <a:bodyPr/>
          <a:lstStyle/>
          <a:p>
            <a:pPr marL="342900" indent="-342900">
              <a:buFont typeface="Arial" panose="020B0604020202020204" pitchFamily="34" charset="0"/>
              <a:buChar char="•"/>
            </a:pPr>
            <a:r>
              <a:rPr lang="en-US" dirty="0"/>
              <a:t>ER structure: made of membranes as boundary</a:t>
            </a:r>
          </a:p>
          <a:p>
            <a:pPr marL="342900" indent="-342900">
              <a:buFont typeface="Arial" panose="020B0604020202020204" pitchFamily="34" charset="0"/>
              <a:buChar char="•"/>
            </a:pPr>
            <a:r>
              <a:rPr lang="en-US" dirty="0"/>
              <a:t>Two types:</a:t>
            </a:r>
          </a:p>
          <a:p>
            <a:pPr marL="1074420" lvl="1" indent="-342900">
              <a:buFont typeface="Arial" panose="020B0604020202020204" pitchFamily="34" charset="0"/>
              <a:buChar char="•"/>
            </a:pPr>
            <a:r>
              <a:rPr lang="en-US" dirty="0"/>
              <a:t>Rough ER (RER) – has ribosomes attached to their surfaces on the membrane</a:t>
            </a:r>
          </a:p>
          <a:p>
            <a:pPr marL="1600200" lvl="2">
              <a:buFont typeface="Arial" panose="020B0604020202020204" pitchFamily="34" charset="0"/>
              <a:buChar char="•"/>
            </a:pPr>
            <a:r>
              <a:rPr lang="en-US" dirty="0"/>
              <a:t>Made of flatten vesicle and attached to the nuclear envelope </a:t>
            </a:r>
          </a:p>
          <a:p>
            <a:pPr marL="1600200" lvl="2">
              <a:buFont typeface="Arial" panose="020B0604020202020204" pitchFamily="34" charset="0"/>
              <a:buChar char="•"/>
            </a:pPr>
            <a:r>
              <a:rPr lang="en-US" dirty="0"/>
              <a:t>Role in modifying proteins  </a:t>
            </a:r>
          </a:p>
          <a:p>
            <a:pPr marL="1074420" lvl="1" indent="-342900">
              <a:buFont typeface="Arial" panose="020B0604020202020204" pitchFamily="34" charset="0"/>
              <a:buChar char="•"/>
            </a:pPr>
            <a:r>
              <a:rPr lang="en-US" dirty="0"/>
              <a:t>Smooth ER (SER) – shaped as tubules</a:t>
            </a:r>
          </a:p>
          <a:p>
            <a:pPr marL="1600200" lvl="2">
              <a:buFont typeface="Arial" panose="020B0604020202020204" pitchFamily="34" charset="0"/>
              <a:buChar char="•"/>
            </a:pPr>
            <a:r>
              <a:rPr lang="en-US" dirty="0"/>
              <a:t>Role in storage of calcium ions (Ca+), synthesize lipids, steroid hormones, carbohydrates </a:t>
            </a:r>
          </a:p>
        </p:txBody>
      </p:sp>
    </p:spTree>
    <p:extLst>
      <p:ext uri="{BB962C8B-B14F-4D97-AF65-F5344CB8AC3E}">
        <p14:creationId xmlns:p14="http://schemas.microsoft.com/office/powerpoint/2010/main" val="3726535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92B3BC7E-AB08-41B8-9D25-2E4CB80EB9B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rgbClr val="000000"/>
                </a:solidFill>
              </a:rPr>
              <a:t>The endomembrane system works to modify, package, and transport lipids and proteins. (credit: modification of work by Magnus </a:t>
            </a:r>
            <a:r>
              <a:rPr lang="en-US" sz="1600" dirty="0" err="1">
                <a:solidFill>
                  <a:srgbClr val="000000"/>
                </a:solidFill>
              </a:rPr>
              <a:t>Manske</a:t>
            </a:r>
            <a:r>
              <a:rPr lang="en-US" sz="1600" dirty="0">
                <a:solidFill>
                  <a:srgbClr val="000000"/>
                </a:solidFill>
              </a:rPr>
              <a:t>)</a:t>
            </a:r>
            <a:endParaRPr lang="en-US" sz="1600" b="0" dirty="0">
              <a:solidFill>
                <a:srgbClr val="000000"/>
              </a:solidFill>
            </a:endParaRPr>
          </a:p>
        </p:txBody>
      </p:sp>
      <p:pic>
        <p:nvPicPr>
          <p:cNvPr id="2" name="Figure" descr="This figure shows the nucleus, rough ER, Golgi apparatus, vesicles, and plasma membrane. The right side of the rough ER is shown with an integral membrane protein embedded in it. The part of the protein facing the inside of the ER has a carbohydrate attached to it. The protein is shown leaving the ER in a vesicle that fuses with the cis face of the Golgi apparatus. The Golgi apparatus consists of several layers of membranes, called cisternae. As the protein passes through the cisternae, it is further modified by the addition of more carbohydrates. Eventually, it leaves the trans face of the Golgi in a vesicle. The vesicle fuses with the cell membrane so that the carbohydrate that was on the inside of the vesicle faces the outside of the membrane. At the same time, the contents of the vesicle are released from the cell."/>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473330" y="1312384"/>
            <a:ext cx="3999990" cy="4847594"/>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3.13 – ER: SER &amp; RER</a:t>
            </a:r>
            <a:endParaRPr lang="en-US" sz="2400" dirty="0">
              <a:solidFill>
                <a:srgbClr val="6CB255"/>
              </a:solidFill>
            </a:endParaRPr>
          </a:p>
        </p:txBody>
      </p:sp>
      <p:pic>
        <p:nvPicPr>
          <p:cNvPr id="8" name="Picture 7">
            <a:extLst>
              <a:ext uri="{FF2B5EF4-FFF2-40B4-BE49-F238E27FC236}">
                <a16:creationId xmlns:a16="http://schemas.microsoft.com/office/drawing/2014/main" id="{7591CA96-2B43-A24D-956A-BC00C8A014B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8329377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Golgi apparatus</a:t>
            </a:r>
          </a:p>
        </p:txBody>
      </p:sp>
      <p:sp>
        <p:nvSpPr>
          <p:cNvPr id="4" name="Text Placeholder 3"/>
          <p:cNvSpPr>
            <a:spLocks noGrp="1"/>
          </p:cNvSpPr>
          <p:nvPr>
            <p:ph type="body" sz="quarter" idx="14"/>
          </p:nvPr>
        </p:nvSpPr>
        <p:spPr>
          <a:xfrm>
            <a:off x="457200" y="1136073"/>
            <a:ext cx="8062912" cy="4874291"/>
          </a:xfrm>
        </p:spPr>
        <p:txBody>
          <a:bodyPr/>
          <a:lstStyle/>
          <a:p>
            <a:pPr marL="342900" indent="-342900">
              <a:buFont typeface="Arial" panose="020B0604020202020204" pitchFamily="34" charset="0"/>
              <a:buChar char="•"/>
            </a:pPr>
            <a:r>
              <a:rPr lang="en-US" dirty="0"/>
              <a:t>Structure:</a:t>
            </a:r>
          </a:p>
          <a:p>
            <a:pPr marL="342900" indent="-342900">
              <a:buFont typeface="Arial" panose="020B0604020202020204" pitchFamily="34" charset="0"/>
              <a:buChar char="•"/>
            </a:pPr>
            <a:r>
              <a:rPr lang="en-US" dirty="0"/>
              <a:t>Flatten big vesicles or sacs </a:t>
            </a:r>
          </a:p>
          <a:p>
            <a:pPr marL="342900" indent="-342900">
              <a:buFont typeface="Arial" panose="020B0604020202020204" pitchFamily="34" charset="0"/>
              <a:buChar char="•"/>
            </a:pPr>
            <a:r>
              <a:rPr lang="en-US" dirty="0"/>
              <a:t>Have two faces </a:t>
            </a:r>
          </a:p>
          <a:p>
            <a:pPr marL="1074420" lvl="1" indent="-342900">
              <a:buFont typeface="Arial" panose="020B0604020202020204" pitchFamily="34" charset="0"/>
              <a:buChar char="•"/>
            </a:pPr>
            <a:r>
              <a:rPr lang="en-US" dirty="0"/>
              <a:t>Trans face – Receiving face towards the ER and nucleus </a:t>
            </a:r>
          </a:p>
          <a:p>
            <a:pPr marL="1074420" lvl="1" indent="-342900">
              <a:buFont typeface="Arial" panose="020B0604020202020204" pitchFamily="34" charset="0"/>
              <a:buChar char="•"/>
            </a:pPr>
            <a:r>
              <a:rPr lang="en-US" dirty="0"/>
              <a:t>Cis face – Releasing face towards the cell plasma membrane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Function:</a:t>
            </a:r>
          </a:p>
          <a:p>
            <a:pPr marL="1074420" lvl="1" indent="-342900">
              <a:buFont typeface="Arial" panose="020B0604020202020204" pitchFamily="34" charset="0"/>
              <a:buChar char="•"/>
            </a:pPr>
            <a:r>
              <a:rPr lang="en-US" dirty="0"/>
              <a:t>Modifies proteins, lipids </a:t>
            </a:r>
          </a:p>
          <a:p>
            <a:endParaRPr lang="en-US" dirty="0"/>
          </a:p>
        </p:txBody>
      </p:sp>
    </p:spTree>
    <p:extLst>
      <p:ext uri="{BB962C8B-B14F-4D97-AF65-F5344CB8AC3E}">
        <p14:creationId xmlns:p14="http://schemas.microsoft.com/office/powerpoint/2010/main" val="32014717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74704A09-943E-4775-B640-2C078F4802E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Golgi apparatus in this transmission electron micrograph of a white blood cell is visible as a stack of semicircular flattened rings in the lower portion of this image. Several vesicles can be seen near the Golgi apparatus. (credit: modification of work by Louisa Howard; scale-bar data from Matt Russell)</a:t>
            </a:r>
          </a:p>
        </p:txBody>
      </p:sp>
      <p:pic>
        <p:nvPicPr>
          <p:cNvPr id="9" name="Figure" descr="In this transmission electron micrograph, the Golgi apparatus appears as a stack of membranes surrounded by unnamed organelle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8015" r="-8015"/>
          <a:stretch>
            <a:fillRect/>
          </a:stretch>
        </p:blipFill>
        <p:spPr/>
      </p:pic>
      <p:sp>
        <p:nvSpPr>
          <p:cNvPr id="5" name="Figure Number"/>
          <p:cNvSpPr>
            <a:spLocks noGrp="1"/>
          </p:cNvSpPr>
          <p:nvPr>
            <p:ph type="title"/>
          </p:nvPr>
        </p:nvSpPr>
        <p:spPr/>
        <p:txBody>
          <a:bodyPr/>
          <a:lstStyle/>
          <a:p>
            <a:r>
              <a:rPr lang="en-US" dirty="0"/>
              <a:t>Figure 3.11 – Golgi apparatus </a:t>
            </a:r>
          </a:p>
        </p:txBody>
      </p:sp>
      <p:pic>
        <p:nvPicPr>
          <p:cNvPr id="8" name="Picture 7">
            <a:extLst>
              <a:ext uri="{FF2B5EF4-FFF2-40B4-BE49-F238E27FC236}">
                <a16:creationId xmlns:a16="http://schemas.microsoft.com/office/drawing/2014/main" id="{61B5FEFA-EA2C-E04F-815D-DE41FA09FA1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2920904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lysosomes</a:t>
            </a:r>
          </a:p>
        </p:txBody>
      </p:sp>
      <p:sp>
        <p:nvSpPr>
          <p:cNvPr id="4" name="Text Placeholder 3"/>
          <p:cNvSpPr>
            <a:spLocks noGrp="1"/>
          </p:cNvSpPr>
          <p:nvPr>
            <p:ph type="body" sz="quarter" idx="14"/>
          </p:nvPr>
        </p:nvSpPr>
        <p:spPr>
          <a:xfrm>
            <a:off x="457200" y="1394691"/>
            <a:ext cx="8062912" cy="4615673"/>
          </a:xfrm>
        </p:spPr>
        <p:txBody>
          <a:bodyPr/>
          <a:lstStyle/>
          <a:p>
            <a:pPr marL="342900" indent="-342900">
              <a:buFont typeface="Arial" panose="020B0604020202020204" pitchFamily="34" charset="0"/>
              <a:buChar char="•"/>
            </a:pPr>
            <a:r>
              <a:rPr lang="en-US" dirty="0"/>
              <a:t>Structures: </a:t>
            </a:r>
          </a:p>
          <a:p>
            <a:pPr marL="1074420" lvl="1" indent="-342900">
              <a:buFont typeface="Arial" panose="020B0604020202020204" pitchFamily="34" charset="0"/>
              <a:buChar char="•"/>
            </a:pPr>
            <a:r>
              <a:rPr lang="en-US" dirty="0"/>
              <a:t>membranous vesicle</a:t>
            </a:r>
          </a:p>
          <a:p>
            <a:pPr marL="1074420" lvl="1" indent="-342900">
              <a:buFont typeface="Arial" panose="020B0604020202020204" pitchFamily="34" charset="0"/>
              <a:buChar char="•"/>
            </a:pPr>
            <a:r>
              <a:rPr lang="en-US" dirty="0"/>
              <a:t>Containing enzymes and low pH  </a:t>
            </a:r>
          </a:p>
          <a:p>
            <a:pPr marL="342900" indent="-342900">
              <a:buFont typeface="Arial" panose="020B0604020202020204" pitchFamily="34" charset="0"/>
              <a:buChar char="•"/>
            </a:pPr>
            <a:r>
              <a:rPr lang="en-US" dirty="0"/>
              <a:t>Role as “garbage disposal” by removing any broken organelles, pathogens etc.</a:t>
            </a:r>
          </a:p>
          <a:p>
            <a:pPr marL="1074420" lvl="1" indent="-342900">
              <a:buFont typeface="Arial" panose="020B0604020202020204" pitchFamily="34" charset="0"/>
              <a:buChar char="•"/>
            </a:pPr>
            <a:r>
              <a:rPr lang="en-US" dirty="0"/>
              <a:t>In Macrophages (a type of white blood cells)</a:t>
            </a:r>
          </a:p>
          <a:p>
            <a:endParaRPr lang="en-US" dirty="0"/>
          </a:p>
        </p:txBody>
      </p:sp>
    </p:spTree>
    <p:extLst>
      <p:ext uri="{BB962C8B-B14F-4D97-AF65-F5344CB8AC3E}">
        <p14:creationId xmlns:p14="http://schemas.microsoft.com/office/powerpoint/2010/main" val="35384826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860E350C-732A-4411-8C5D-67914F3D0532}"/>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A macrophage has phagocytized a potentially pathogenic bacterium into a vesicle, which then fuses with a lysosome within the cell so that the pathogen can be destroyed. Other organelles are present in the cell, but for simplicity, are not shown.</a:t>
            </a:r>
          </a:p>
        </p:txBody>
      </p:sp>
      <p:pic>
        <p:nvPicPr>
          <p:cNvPr id="9" name="Figure" descr="In this illustration, a eukaryotic cell is shown consuming a bacterium. As the bacterium is consumed, it is encapsulated into a vesicle. The vesicle fuses with a lysosome, and proteins inside the lysosome digest the bacterium."/>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7119" r="-17119"/>
          <a:stretch>
            <a:fillRect/>
          </a:stretch>
        </p:blipFill>
        <p:spPr/>
      </p:pic>
      <p:sp>
        <p:nvSpPr>
          <p:cNvPr id="5" name="Figure Number"/>
          <p:cNvSpPr>
            <a:spLocks noGrp="1"/>
          </p:cNvSpPr>
          <p:nvPr>
            <p:ph type="title"/>
          </p:nvPr>
        </p:nvSpPr>
        <p:spPr/>
        <p:txBody>
          <a:bodyPr/>
          <a:lstStyle/>
          <a:p>
            <a:r>
              <a:rPr lang="en-US" dirty="0"/>
              <a:t>Figure 3.12 - lysosomes </a:t>
            </a:r>
          </a:p>
        </p:txBody>
      </p:sp>
      <p:pic>
        <p:nvPicPr>
          <p:cNvPr id="8" name="Picture 7">
            <a:extLst>
              <a:ext uri="{FF2B5EF4-FFF2-40B4-BE49-F238E27FC236}">
                <a16:creationId xmlns:a16="http://schemas.microsoft.com/office/drawing/2014/main" id="{24FC15F9-0EE1-EF4A-9E29-F395B3194A0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3959959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Endomembrane system</a:t>
            </a:r>
          </a:p>
        </p:txBody>
      </p:sp>
      <p:sp>
        <p:nvSpPr>
          <p:cNvPr id="4" name="Text Placeholder 3"/>
          <p:cNvSpPr>
            <a:spLocks noGrp="1"/>
          </p:cNvSpPr>
          <p:nvPr>
            <p:ph type="body" sz="quarter" idx="14"/>
          </p:nvPr>
        </p:nvSpPr>
        <p:spPr>
          <a:xfrm>
            <a:off x="457200" y="1394691"/>
            <a:ext cx="8062912" cy="4615673"/>
          </a:xfrm>
        </p:spPr>
        <p:txBody>
          <a:bodyPr vert="horz" lIns="91440" tIns="45720" rIns="91440" bIns="45720" rtlCol="0" anchor="t">
            <a:normAutofit/>
          </a:bodyPr>
          <a:lstStyle/>
          <a:p>
            <a:pPr marL="342900" indent="-342900">
              <a:buChar char="•"/>
            </a:pPr>
            <a:r>
              <a:rPr lang="en-US" dirty="0"/>
              <a:t>A system of structures made of membranes;</a:t>
            </a:r>
            <a:endParaRPr lang="en-US" dirty="0">
              <a:cs typeface="Arial"/>
            </a:endParaRPr>
          </a:p>
          <a:p>
            <a:pPr marL="342900" indent="-342900">
              <a:buChar char="•"/>
            </a:pPr>
            <a:r>
              <a:rPr lang="en-US" dirty="0"/>
              <a:t>Role: in making and modifying proteins and lipids;</a:t>
            </a:r>
            <a:endParaRPr lang="en-US" dirty="0">
              <a:cs typeface="Arial"/>
            </a:endParaRPr>
          </a:p>
          <a:p>
            <a:pPr marL="342900" indent="-342900">
              <a:buChar char="•"/>
            </a:pPr>
            <a:r>
              <a:rPr lang="en-US" dirty="0"/>
              <a:t>It includes:</a:t>
            </a:r>
            <a:endParaRPr lang="en-US" dirty="0">
              <a:cs typeface="Arial"/>
            </a:endParaRPr>
          </a:p>
          <a:p>
            <a:pPr marL="1074420" lvl="1" indent="-342900">
              <a:spcAft>
                <a:spcPts val="600"/>
              </a:spcAft>
              <a:buFont typeface="Courier New" pitchFamily="34" charset="0"/>
              <a:buChar char="o"/>
            </a:pPr>
            <a:r>
              <a:rPr lang="en-US" dirty="0"/>
              <a:t>Plasma membrane, nuclear envelope, RER, SER, Golgi, lysosomes</a:t>
            </a:r>
            <a:endParaRPr lang="en-US" dirty="0">
              <a:cs typeface="Arial"/>
            </a:endParaRPr>
          </a:p>
        </p:txBody>
      </p:sp>
    </p:spTree>
    <p:extLst>
      <p:ext uri="{BB962C8B-B14F-4D97-AF65-F5344CB8AC3E}">
        <p14:creationId xmlns:p14="http://schemas.microsoft.com/office/powerpoint/2010/main" val="1829010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57428C47-091D-42BB-A3F3-F376696DD03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4622457"/>
            <a:ext cx="8062912" cy="1166382"/>
          </a:xfrm>
        </p:spPr>
        <p:txBody>
          <a:bodyPr>
            <a:noAutofit/>
          </a:bodyPr>
          <a:lstStyle/>
          <a:p>
            <a:pPr marL="342900" indent="-342900">
              <a:buAutoNum type="alphaLcParenBoth"/>
            </a:pPr>
            <a:r>
              <a:rPr lang="en-US" sz="1370" dirty="0"/>
              <a:t>Nasal sinus cells (viewed with a light microscope), </a:t>
            </a:r>
          </a:p>
          <a:p>
            <a:pPr marL="342900" indent="-342900">
              <a:buAutoNum type="alphaLcParenBoth"/>
            </a:pPr>
            <a:r>
              <a:rPr lang="en-US" sz="1370" dirty="0"/>
              <a:t>onion cells (viewed with a light microscope), and</a:t>
            </a:r>
            <a:r>
              <a:rPr lang="en-US" sz="1370" dirty="0">
                <a:solidFill>
                  <a:srgbClr val="6CB255"/>
                </a:solidFill>
              </a:rPr>
              <a:t> </a:t>
            </a:r>
          </a:p>
          <a:p>
            <a:pPr marL="342900" indent="-342900">
              <a:buAutoNum type="alphaLcParenBoth"/>
            </a:pPr>
            <a:r>
              <a:rPr lang="en-US" sz="1370" i="1" dirty="0"/>
              <a:t>vibrio </a:t>
            </a:r>
            <a:r>
              <a:rPr lang="en-US" sz="1370" i="1" dirty="0" err="1"/>
              <a:t>tasmaniensis</a:t>
            </a:r>
            <a:r>
              <a:rPr lang="en-US" sz="1370" i="1" dirty="0"/>
              <a:t> </a:t>
            </a:r>
            <a:r>
              <a:rPr lang="en-US" sz="1370" dirty="0"/>
              <a:t>bacterial cells (viewed using a scanning electron microscope) are from very different organism, yet all share certain characteristics of basic cell structure. </a:t>
            </a:r>
          </a:p>
          <a:p>
            <a:r>
              <a:rPr lang="en-US" sz="1370" dirty="0"/>
              <a:t>(credit a: modification of work by Ed </a:t>
            </a:r>
            <a:r>
              <a:rPr lang="en-US" sz="1370" dirty="0" err="1"/>
              <a:t>Uthman</a:t>
            </a:r>
            <a:r>
              <a:rPr lang="en-US" sz="1370" dirty="0"/>
              <a:t>, MD; credit b: modification of work by Umberto </a:t>
            </a:r>
            <a:r>
              <a:rPr lang="en-US" sz="1370" dirty="0" err="1"/>
              <a:t>Salvagnin</a:t>
            </a:r>
            <a:r>
              <a:rPr lang="en-US" sz="1370" dirty="0"/>
              <a:t>; credit c: modification of work by Anthony </a:t>
            </a:r>
            <a:r>
              <a:rPr lang="en-US" sz="1370" dirty="0" err="1"/>
              <a:t>D'Onofrio</a:t>
            </a:r>
            <a:r>
              <a:rPr lang="en-US" sz="1370" dirty="0"/>
              <a:t>; scale-bar data from Matt </a:t>
            </a:r>
            <a:r>
              <a:rPr lang="de-DE" sz="1370" dirty="0"/>
              <a:t>Russell)</a:t>
            </a:r>
            <a:endParaRPr lang="en-US" sz="1370" dirty="0"/>
          </a:p>
        </p:txBody>
      </p:sp>
      <p:pic>
        <p:nvPicPr>
          <p:cNvPr id="2" name="Figure" descr="Left: Human nasal sinus cells as viewed by light microscopy have an irregular round shape and a well-defined nucleus that takes up about one-half of the cell. Middle: Onion skin cells, also viewed by light microscopy, are long and thin with a rectangular shape defined by a cell wall. They are about as wide as a nasal sinus cell, but at least five times as long. The cell wall and nucleus are well defined in the micrograph. The onion skin nucleus is about the same size as the nasal sinus cell nucleus. Right: In this scanning electron micrograph of bacterial cells, the cell surface has a three-dimensional shape. Three of the bacteria are oval in shape. The fourth is round and has protrusions called pili. One pilus connects this bacterium to anothe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4709" b="-14709"/>
          <a:stretch>
            <a:fillRect/>
          </a:stretch>
        </p:blipFill>
        <p:spPr/>
      </p:pic>
      <p:sp>
        <p:nvSpPr>
          <p:cNvPr id="5" name="Figure Number"/>
          <p:cNvSpPr>
            <a:spLocks noGrp="1"/>
          </p:cNvSpPr>
          <p:nvPr>
            <p:ph type="title"/>
          </p:nvPr>
        </p:nvSpPr>
        <p:spPr/>
        <p:txBody>
          <a:bodyPr/>
          <a:lstStyle/>
          <a:p>
            <a:r>
              <a:rPr lang="en-US" dirty="0"/>
              <a:t>Figure 3.1 – cells </a:t>
            </a:r>
          </a:p>
        </p:txBody>
      </p:sp>
      <p:pic>
        <p:nvPicPr>
          <p:cNvPr id="8" name="Picture 7">
            <a:extLst>
              <a:ext uri="{FF2B5EF4-FFF2-40B4-BE49-F238E27FC236}">
                <a16:creationId xmlns:a16="http://schemas.microsoft.com/office/drawing/2014/main" id="{7411C6A9-1AB5-0241-80E4-B8AE889B2E4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2493308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92B3BC7E-AB08-41B8-9D25-2E4CB80EB9B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rgbClr val="000000"/>
                </a:solidFill>
              </a:rPr>
              <a:t>The endomembrane system works to modify, package, and transport lipids and proteins. (credit: modification of work by Magnus </a:t>
            </a:r>
            <a:r>
              <a:rPr lang="en-US" sz="1600" dirty="0" err="1">
                <a:solidFill>
                  <a:srgbClr val="000000"/>
                </a:solidFill>
              </a:rPr>
              <a:t>Manske</a:t>
            </a:r>
            <a:r>
              <a:rPr lang="en-US" sz="1600" dirty="0">
                <a:solidFill>
                  <a:srgbClr val="000000"/>
                </a:solidFill>
              </a:rPr>
              <a:t>)</a:t>
            </a:r>
            <a:endParaRPr lang="en-US" sz="1600" b="0" dirty="0">
              <a:solidFill>
                <a:srgbClr val="000000"/>
              </a:solidFill>
            </a:endParaRPr>
          </a:p>
        </p:txBody>
      </p:sp>
      <p:pic>
        <p:nvPicPr>
          <p:cNvPr id="2" name="Figure" descr="This figure shows the nucleus, rough ER, Golgi apparatus, vesicles, and plasma membrane. The right side of the rough ER is shown with an integral membrane protein embedded in it. The part of the protein facing the inside of the ER has a carbohydrate attached to it. The protein is shown leaving the ER in a vesicle that fuses with the cis face of the Golgi apparatus. The Golgi apparatus consists of several layers of membranes, called cisternae. As the protein passes through the cisternae, it is further modified by the addition of more carbohydrates. Eventually, it leaves the trans face of the Golgi in a vesicle. The vesicle fuses with the cell membrane so that the carbohydrate that was on the inside of the vesicle faces the outside of the membrane. At the same time, the contents of the vesicle are released from the cell."/>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473330" y="1312384"/>
            <a:ext cx="3999990" cy="4847594"/>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3.13</a:t>
            </a:r>
            <a:endParaRPr lang="en-US" sz="2400" dirty="0">
              <a:solidFill>
                <a:srgbClr val="6CB255"/>
              </a:solidFill>
            </a:endParaRPr>
          </a:p>
        </p:txBody>
      </p:sp>
      <p:pic>
        <p:nvPicPr>
          <p:cNvPr id="8" name="Picture 7">
            <a:extLst>
              <a:ext uri="{FF2B5EF4-FFF2-40B4-BE49-F238E27FC236}">
                <a16:creationId xmlns:a16="http://schemas.microsoft.com/office/drawing/2014/main" id="{7591CA96-2B43-A24D-956A-BC00C8A014B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80728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ribosomes</a:t>
            </a:r>
          </a:p>
        </p:txBody>
      </p:sp>
      <p:sp>
        <p:nvSpPr>
          <p:cNvPr id="4" name="Text Placeholder 3"/>
          <p:cNvSpPr>
            <a:spLocks noGrp="1"/>
          </p:cNvSpPr>
          <p:nvPr>
            <p:ph type="body" sz="quarter" idx="14"/>
          </p:nvPr>
        </p:nvSpPr>
        <p:spPr>
          <a:xfrm>
            <a:off x="457200" y="1136073"/>
            <a:ext cx="8062912" cy="4874291"/>
          </a:xfrm>
        </p:spPr>
        <p:txBody>
          <a:bodyPr/>
          <a:lstStyle/>
          <a:p>
            <a:pPr marL="342900" indent="-342900">
              <a:buFont typeface="Arial" panose="020B0604020202020204" pitchFamily="34" charset="0"/>
              <a:buChar char="•"/>
            </a:pPr>
            <a:r>
              <a:rPr lang="en-US" dirty="0"/>
              <a:t>Organelles not made of membranes</a:t>
            </a:r>
          </a:p>
          <a:p>
            <a:pPr marL="342900" indent="-342900">
              <a:buFont typeface="Arial" panose="020B0604020202020204" pitchFamily="34" charset="0"/>
              <a:buChar char="•"/>
            </a:pPr>
            <a:r>
              <a:rPr lang="en-US" dirty="0"/>
              <a:t>Made of </a:t>
            </a:r>
            <a:r>
              <a:rPr lang="en-US" dirty="0" err="1"/>
              <a:t>rRNA</a:t>
            </a:r>
            <a:r>
              <a:rPr lang="en-US" dirty="0"/>
              <a:t> and proteins</a:t>
            </a:r>
          </a:p>
          <a:p>
            <a:pPr marL="342900" indent="-342900">
              <a:buFont typeface="Arial" panose="020B0604020202020204" pitchFamily="34" charset="0"/>
              <a:buChar char="•"/>
            </a:pPr>
            <a:r>
              <a:rPr lang="en-US" dirty="0"/>
              <a:t>Attached to RER or free in the cytoplasm</a:t>
            </a:r>
          </a:p>
          <a:p>
            <a:pPr marL="342900" indent="-342900">
              <a:buFont typeface="Arial" panose="020B0604020202020204" pitchFamily="34" charset="0"/>
              <a:buChar char="•"/>
            </a:pPr>
            <a:r>
              <a:rPr lang="en-US" dirty="0"/>
              <a:t>Roundly shape</a:t>
            </a:r>
          </a:p>
          <a:p>
            <a:pPr marL="342900" indent="-342900">
              <a:buFont typeface="Arial" panose="020B0604020202020204" pitchFamily="34" charset="0"/>
              <a:buChar char="•"/>
            </a:pPr>
            <a:r>
              <a:rPr lang="en-US" dirty="0"/>
              <a:t>Function in synthesizing proteins</a:t>
            </a:r>
          </a:p>
        </p:txBody>
      </p:sp>
    </p:spTree>
    <p:extLst>
      <p:ext uri="{BB962C8B-B14F-4D97-AF65-F5344CB8AC3E}">
        <p14:creationId xmlns:p14="http://schemas.microsoft.com/office/powerpoint/2010/main" val="12669036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Mitochondria </a:t>
            </a:r>
          </a:p>
        </p:txBody>
      </p:sp>
      <p:sp>
        <p:nvSpPr>
          <p:cNvPr id="4" name="Text Placeholder 3"/>
          <p:cNvSpPr>
            <a:spLocks noGrp="1"/>
          </p:cNvSpPr>
          <p:nvPr>
            <p:ph type="body" sz="quarter" idx="14"/>
          </p:nvPr>
        </p:nvSpPr>
        <p:spPr>
          <a:xfrm>
            <a:off x="457200" y="1117600"/>
            <a:ext cx="8062912" cy="4892764"/>
          </a:xfrm>
        </p:spPr>
        <p:txBody>
          <a:bodyPr vert="horz" lIns="91440" tIns="45720" rIns="91440" bIns="45720" rtlCol="0" anchor="t">
            <a:normAutofit/>
          </a:bodyPr>
          <a:lstStyle/>
          <a:p>
            <a:pPr marL="342900" indent="-342900">
              <a:buFont typeface="Arial" panose="020B0604020202020204" pitchFamily="34" charset="0"/>
              <a:buChar char="•"/>
            </a:pPr>
            <a:r>
              <a:rPr lang="en-US" dirty="0"/>
              <a:t>“powerhouse” or “energy factories” </a:t>
            </a:r>
            <a:r>
              <a:rPr lang="en-US" dirty="0">
                <a:sym typeface="Wingdings" panose="05000000000000000000" pitchFamily="2" charset="2"/>
              </a:rPr>
              <a:t> function in making ATP (chemical energy) from food</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Structure: oval-shaped vesicles, made of two membranes</a:t>
            </a:r>
          </a:p>
          <a:p>
            <a:pPr marL="1074420" lvl="1" indent="-342900">
              <a:buFont typeface="Arial" panose="020B0604020202020204" pitchFamily="34" charset="0"/>
              <a:buChar char="•"/>
            </a:pPr>
            <a:r>
              <a:rPr lang="en-US" dirty="0"/>
              <a:t>Outer membrane </a:t>
            </a:r>
          </a:p>
          <a:p>
            <a:pPr marL="1074420" lvl="1" indent="-342900">
              <a:buFont typeface="Arial" panose="020B0604020202020204" pitchFamily="34" charset="0"/>
              <a:buChar char="•"/>
            </a:pPr>
            <a:r>
              <a:rPr lang="en-US" dirty="0"/>
              <a:t>Inner membrane – with folds called cristae</a:t>
            </a:r>
          </a:p>
          <a:p>
            <a:pPr marL="1074420" lvl="1" indent="-342900">
              <a:buFont typeface="Arial" panose="020B0604020202020204" pitchFamily="34" charset="0"/>
              <a:buChar char="•"/>
            </a:pPr>
            <a:r>
              <a:rPr lang="en-US" dirty="0"/>
              <a:t>Intermembrane space</a:t>
            </a:r>
          </a:p>
          <a:p>
            <a:pPr marL="1074420" lvl="1" indent="-342900">
              <a:buFont typeface="Arial" panose="020B0604020202020204" pitchFamily="34" charset="0"/>
              <a:buChar char="•"/>
            </a:pPr>
            <a:r>
              <a:rPr lang="en-US" dirty="0"/>
              <a:t>Matrix</a:t>
            </a:r>
            <a:endParaRPr lang="en-US" dirty="0">
              <a:cs typeface="Arial"/>
            </a:endParaRPr>
          </a:p>
        </p:txBody>
      </p:sp>
    </p:spTree>
    <p:extLst>
      <p:ext uri="{BB962C8B-B14F-4D97-AF65-F5344CB8AC3E}">
        <p14:creationId xmlns:p14="http://schemas.microsoft.com/office/powerpoint/2010/main" val="3303783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EB58887D-4C82-4922-BE08-F89983F0F0C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This transmission electron micrograph shows a mitochondrion as viewed with an electron microscope. Notice the inner and outer membranes, the cristae, and the mitochondrial matrix. (credit: modification of work by Matthew Britton; scale-bar data from Matt Russell)</a:t>
            </a:r>
          </a:p>
        </p:txBody>
      </p:sp>
      <p:pic>
        <p:nvPicPr>
          <p:cNvPr id="9" name="Figure" descr="This transmission electron micrograph of a mitochondrion shows an oval, outer membrane and an inner membrane with many folds called cristae. Inside of the inner membrane is a space called the mitochondrial matrix."/>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9463" r="-9463"/>
          <a:stretch>
            <a:fillRect/>
          </a:stretch>
        </p:blipFill>
        <p:spPr/>
      </p:pic>
      <p:sp>
        <p:nvSpPr>
          <p:cNvPr id="5" name="Figure Number"/>
          <p:cNvSpPr>
            <a:spLocks noGrp="1"/>
          </p:cNvSpPr>
          <p:nvPr>
            <p:ph type="title"/>
          </p:nvPr>
        </p:nvSpPr>
        <p:spPr/>
        <p:txBody>
          <a:bodyPr/>
          <a:lstStyle/>
          <a:p>
            <a:r>
              <a:rPr lang="en-US" dirty="0"/>
              <a:t>Figure 3.14 – mitochondria </a:t>
            </a:r>
          </a:p>
        </p:txBody>
      </p:sp>
      <p:pic>
        <p:nvPicPr>
          <p:cNvPr id="8" name="Picture 7">
            <a:extLst>
              <a:ext uri="{FF2B5EF4-FFF2-40B4-BE49-F238E27FC236}">
                <a16:creationId xmlns:a16="http://schemas.microsoft.com/office/drawing/2014/main" id="{BF75A9E9-7EE0-034C-9803-D75FAEB7C45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85688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Chloroplasts </a:t>
            </a:r>
          </a:p>
        </p:txBody>
      </p:sp>
      <p:sp>
        <p:nvSpPr>
          <p:cNvPr id="4" name="Text Placeholder 3"/>
          <p:cNvSpPr>
            <a:spLocks noGrp="1"/>
          </p:cNvSpPr>
          <p:nvPr>
            <p:ph type="body" sz="quarter" idx="14"/>
          </p:nvPr>
        </p:nvSpPr>
        <p:spPr>
          <a:xfrm>
            <a:off x="457200" y="1228436"/>
            <a:ext cx="8062912" cy="4781928"/>
          </a:xfrm>
        </p:spPr>
        <p:txBody>
          <a:bodyPr vert="horz" lIns="91440" tIns="45720" rIns="91440" bIns="45720" rtlCol="0" anchor="t">
            <a:normAutofit/>
          </a:bodyPr>
          <a:lstStyle/>
          <a:p>
            <a:pPr marL="342900" indent="-342900">
              <a:buFont typeface="Arial" panose="020B0604020202020204" pitchFamily="34" charset="0"/>
              <a:buChar char="•"/>
            </a:pPr>
            <a:r>
              <a:rPr lang="en-US" dirty="0"/>
              <a:t>Vesicle with two membranes: </a:t>
            </a:r>
          </a:p>
          <a:p>
            <a:pPr marL="1074420" lvl="1" indent="-342900">
              <a:buFont typeface="Arial" panose="020B0604020202020204" pitchFamily="34" charset="0"/>
              <a:buChar char="•"/>
            </a:pPr>
            <a:r>
              <a:rPr lang="en-US" dirty="0"/>
              <a:t>Inner and outer</a:t>
            </a:r>
          </a:p>
          <a:p>
            <a:pPr marL="1074420" lvl="1" indent="-342900">
              <a:buFont typeface="Arial" panose="020B0604020202020204" pitchFamily="34" charset="0"/>
              <a:buChar char="•"/>
            </a:pPr>
            <a:r>
              <a:rPr lang="en-US" dirty="0"/>
              <a:t>Stroma – inside the chloroplast</a:t>
            </a:r>
          </a:p>
          <a:p>
            <a:pPr marL="1600200" lvl="2">
              <a:buFont typeface="Arial" panose="020B0604020202020204" pitchFamily="34" charset="0"/>
              <a:buChar char="•"/>
            </a:pPr>
            <a:r>
              <a:rPr lang="en-US" dirty="0"/>
              <a:t>Thylakoids – flatten vesicles inside the stroma</a:t>
            </a:r>
          </a:p>
          <a:p>
            <a:pPr marL="2057400" lvl="3">
              <a:buFont typeface="Arial" panose="020B0604020202020204" pitchFamily="34" charset="0"/>
              <a:buChar char="•"/>
            </a:pPr>
            <a:r>
              <a:rPr lang="en-US" dirty="0"/>
              <a:t>Organized in stacks called grana</a:t>
            </a:r>
          </a:p>
          <a:p>
            <a:pPr marL="2057400" lvl="3">
              <a:buFont typeface="Arial" panose="020B0604020202020204" pitchFamily="34" charset="0"/>
              <a:buChar char="•"/>
            </a:pPr>
            <a:r>
              <a:rPr lang="en-US" dirty="0"/>
              <a:t>Made of</a:t>
            </a:r>
          </a:p>
          <a:p>
            <a:pPr marL="2514600" lvl="4">
              <a:buFont typeface="Arial" panose="020B0604020202020204" pitchFamily="34" charset="0"/>
              <a:buChar char="•"/>
            </a:pPr>
            <a:r>
              <a:rPr lang="en-US" dirty="0"/>
              <a:t>membrane boundary – contains green pigments or chlorophylls </a:t>
            </a:r>
          </a:p>
          <a:p>
            <a:pPr marL="2514600" lvl="4">
              <a:buFont typeface="Arial" panose="020B0604020202020204" pitchFamily="34" charset="0"/>
              <a:buChar char="•"/>
            </a:pPr>
            <a:r>
              <a:rPr lang="en-US" dirty="0"/>
              <a:t>lumen </a:t>
            </a:r>
          </a:p>
          <a:p>
            <a:pPr marL="342900" indent="-342900">
              <a:buFont typeface="Arial" panose="020B0604020202020204" pitchFamily="34" charset="0"/>
              <a:buChar char="•"/>
            </a:pPr>
            <a:r>
              <a:rPr lang="en-US" dirty="0"/>
              <a:t>Role in photosynthesis – transforming solar energy into food (chemical energy)</a:t>
            </a:r>
          </a:p>
          <a:p>
            <a:endParaRPr lang="en-US" dirty="0"/>
          </a:p>
        </p:txBody>
      </p:sp>
    </p:spTree>
    <p:extLst>
      <p:ext uri="{BB962C8B-B14F-4D97-AF65-F5344CB8AC3E}">
        <p14:creationId xmlns:p14="http://schemas.microsoft.com/office/powerpoint/2010/main" val="37411759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126FA03E-6A13-4FC1-A6CA-72C2A2F7A2E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This simplified diagram of a chloroplast shows the outer membrane, inner membrane, </a:t>
            </a:r>
            <a:r>
              <a:rPr lang="fi-FI" sz="1600" dirty="0" err="1"/>
              <a:t>thylakoids</a:t>
            </a:r>
            <a:r>
              <a:rPr lang="fi-FI" sz="1600" dirty="0"/>
              <a:t>, </a:t>
            </a:r>
            <a:r>
              <a:rPr lang="fi-FI" sz="1600" dirty="0" err="1"/>
              <a:t>grana</a:t>
            </a:r>
            <a:r>
              <a:rPr lang="fi-FI" sz="1600" dirty="0"/>
              <a:t>, and </a:t>
            </a:r>
            <a:r>
              <a:rPr lang="fi-FI" sz="1600" dirty="0" err="1"/>
              <a:t>stroma</a:t>
            </a:r>
            <a:r>
              <a:rPr lang="fi-FI" sz="1600" dirty="0"/>
              <a:t>.</a:t>
            </a:r>
            <a:endParaRPr lang="en-US" sz="1600" dirty="0"/>
          </a:p>
        </p:txBody>
      </p:sp>
      <p:pic>
        <p:nvPicPr>
          <p:cNvPr id="3" name="Figure" descr="This illustration shows a chloroplast, which has an outer membrane and an inner membrane. The space between the outer and inner membranes is called the intermembrane space. Inside the inner membrane are flat, pancake-like structures called thylakoids. The thylakoids form stacks called grana. The liquid inside the inner membrane is called the stroma, and the space inside the thylakoid is called the thylakoid spac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7070" r="-27070"/>
          <a:stretch>
            <a:fillRect/>
          </a:stretch>
        </p:blipFill>
        <p:spPr/>
      </p:pic>
      <p:sp>
        <p:nvSpPr>
          <p:cNvPr id="5" name="Figure Number"/>
          <p:cNvSpPr>
            <a:spLocks noGrp="1"/>
          </p:cNvSpPr>
          <p:nvPr>
            <p:ph type="title"/>
          </p:nvPr>
        </p:nvSpPr>
        <p:spPr/>
        <p:txBody>
          <a:bodyPr/>
          <a:lstStyle/>
          <a:p>
            <a:r>
              <a:rPr lang="en-US" dirty="0"/>
              <a:t>Figure 3.15 – chloroplasts </a:t>
            </a:r>
          </a:p>
        </p:txBody>
      </p:sp>
      <p:pic>
        <p:nvPicPr>
          <p:cNvPr id="8" name="Picture 7">
            <a:extLst>
              <a:ext uri="{FF2B5EF4-FFF2-40B4-BE49-F238E27FC236}">
                <a16:creationId xmlns:a16="http://schemas.microsoft.com/office/drawing/2014/main" id="{387B5022-C586-BC45-B1D7-9E58F32A8AD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8320788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Endosymbiosis &amp; evolution</a:t>
            </a:r>
          </a:p>
        </p:txBody>
      </p:sp>
      <p:sp>
        <p:nvSpPr>
          <p:cNvPr id="4" name="Text Placeholder 3"/>
          <p:cNvSpPr>
            <a:spLocks noGrp="1"/>
          </p:cNvSpPr>
          <p:nvPr>
            <p:ph type="body" sz="quarter" idx="14"/>
          </p:nvPr>
        </p:nvSpPr>
        <p:spPr>
          <a:xfrm>
            <a:off x="457200" y="1191491"/>
            <a:ext cx="8062912" cy="4818873"/>
          </a:xfrm>
        </p:spPr>
        <p:txBody>
          <a:bodyPr/>
          <a:lstStyle/>
          <a:p>
            <a:pPr marL="342900" indent="-342900">
              <a:buFont typeface="Arial" panose="020B0604020202020204" pitchFamily="34" charset="0"/>
              <a:buChar char="•"/>
            </a:pPr>
            <a:r>
              <a:rPr lang="en-US" dirty="0"/>
              <a:t>Symbiosis = living together</a:t>
            </a:r>
          </a:p>
          <a:p>
            <a:pPr marL="342900" indent="-342900">
              <a:buFont typeface="Arial" panose="020B0604020202020204" pitchFamily="34" charset="0"/>
              <a:buChar char="•"/>
            </a:pPr>
            <a:r>
              <a:rPr lang="en-US" dirty="0"/>
              <a:t>Mitochondria and chloroplasts are organelles that in the past were independent organisms (i.e. bacteria) living outside the cells. </a:t>
            </a:r>
          </a:p>
          <a:p>
            <a:pPr marL="342900" indent="-342900">
              <a:buFont typeface="Arial" panose="020B0604020202020204" pitchFamily="34" charset="0"/>
              <a:buChar char="•"/>
            </a:pPr>
            <a:r>
              <a:rPr lang="en-US" dirty="0"/>
              <a:t>Proofs: 1 circular DNA, ribosomes, binary division</a:t>
            </a:r>
          </a:p>
          <a:p>
            <a:pPr marL="342900" indent="-342900">
              <a:buFont typeface="Arial" panose="020B0604020202020204" pitchFamily="34" charset="0"/>
              <a:buChar char="•"/>
            </a:pPr>
            <a:r>
              <a:rPr lang="en-US" dirty="0"/>
              <a:t>For more details, please watch this YouTube video: </a:t>
            </a:r>
            <a:r>
              <a:rPr lang="en-US" dirty="0">
                <a:hlinkClick r:id="rId2"/>
              </a:rPr>
              <a:t>Endosymbiosis</a:t>
            </a:r>
            <a:r>
              <a:rPr lang="en-US" dirty="0"/>
              <a:t> </a:t>
            </a:r>
          </a:p>
        </p:txBody>
      </p:sp>
    </p:spTree>
    <p:extLst>
      <p:ext uri="{BB962C8B-B14F-4D97-AF65-F5344CB8AC3E}">
        <p14:creationId xmlns:p14="http://schemas.microsoft.com/office/powerpoint/2010/main" val="24707237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Outside the cells</a:t>
            </a:r>
          </a:p>
        </p:txBody>
      </p:sp>
      <p:sp>
        <p:nvSpPr>
          <p:cNvPr id="4" name="Text Placeholder 3"/>
          <p:cNvSpPr>
            <a:spLocks noGrp="1"/>
          </p:cNvSpPr>
          <p:nvPr>
            <p:ph type="body" sz="quarter" idx="14"/>
          </p:nvPr>
        </p:nvSpPr>
        <p:spPr>
          <a:xfrm>
            <a:off x="457200" y="1265382"/>
            <a:ext cx="8062912" cy="4744982"/>
          </a:xfrm>
        </p:spPr>
        <p:txBody>
          <a:bodyPr/>
          <a:lstStyle/>
          <a:p>
            <a:pPr marL="342900" indent="-342900">
              <a:buFont typeface="Arial" panose="020B0604020202020204" pitchFamily="34" charset="0"/>
              <a:buChar char="•"/>
            </a:pPr>
            <a:r>
              <a:rPr lang="en-US" dirty="0"/>
              <a:t>Protection against tension and compression</a:t>
            </a:r>
          </a:p>
          <a:p>
            <a:pPr marL="342900" indent="-342900">
              <a:buFont typeface="Arial" panose="020B0604020202020204" pitchFamily="34" charset="0"/>
              <a:buChar char="•"/>
            </a:pPr>
            <a:r>
              <a:rPr lang="en-US" dirty="0"/>
              <a:t>Extracellular matrix (ECM) – animals</a:t>
            </a:r>
          </a:p>
          <a:p>
            <a:pPr marL="1074420" lvl="1" indent="-342900">
              <a:buFont typeface="Arial" panose="020B0604020202020204" pitchFamily="34" charset="0"/>
              <a:buChar char="•"/>
            </a:pPr>
            <a:r>
              <a:rPr lang="en-US" dirty="0"/>
              <a:t>Made of protein collagen and glycoproteins (sugar + protein)</a:t>
            </a:r>
          </a:p>
          <a:p>
            <a:pPr marL="342900" indent="-342900">
              <a:buFont typeface="Arial" panose="020B0604020202020204" pitchFamily="34" charset="0"/>
              <a:buChar char="•"/>
            </a:pPr>
            <a:r>
              <a:rPr lang="en-US" dirty="0"/>
              <a:t>Cell wall – plant cells</a:t>
            </a:r>
          </a:p>
          <a:p>
            <a:pPr marL="1074420" lvl="1" indent="-342900">
              <a:buFont typeface="Arial" panose="020B0604020202020204" pitchFamily="34" charset="0"/>
              <a:buChar char="•"/>
            </a:pPr>
            <a:r>
              <a:rPr lang="en-US" dirty="0"/>
              <a:t>Made of carbohydrates like pectin</a:t>
            </a:r>
          </a:p>
        </p:txBody>
      </p:sp>
    </p:spTree>
    <p:extLst>
      <p:ext uri="{BB962C8B-B14F-4D97-AF65-F5344CB8AC3E}">
        <p14:creationId xmlns:p14="http://schemas.microsoft.com/office/powerpoint/2010/main" val="15063345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88D0F331-4D2C-48AD-9461-155B8321F892}"/>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2" name="Figure" descr="This illustration shows the plasma membrane. Embedded in the plasma membrane are integral membrane proteins called integrins. On the exterior of the cell is a vast network of collagen fibers, which are attached to the integrins via a protein called fibronectin. Proteoglycan complexes also extend from the plasma membrane into the extracellular matrix. A magnified view shows that each proteoglycan complex is composed of a polysaccharide core. Proteins branch from this core, and carbohydrates branch from the proteins. The inside of the cytoplasmic membrane is lined with microfilaments of the cytoskeleto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0018" b="-10018"/>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rgbClr val="000000"/>
                </a:solidFill>
              </a:rPr>
              <a:t>The extracellular matrix consists of a network of substances secreted by cells</a:t>
            </a:r>
            <a:r>
              <a:rPr lang="en-US" sz="1600" dirty="0"/>
              <a:t>.</a:t>
            </a:r>
            <a:endParaRPr lang="en-US" sz="1600" dirty="0">
              <a:solidFill>
                <a:srgbClr val="000000"/>
              </a:solidFill>
            </a:endParaRPr>
          </a:p>
        </p:txBody>
      </p:sp>
      <p:sp>
        <p:nvSpPr>
          <p:cNvPr id="5" name="Figure Number"/>
          <p:cNvSpPr>
            <a:spLocks noGrp="1"/>
          </p:cNvSpPr>
          <p:nvPr>
            <p:ph type="title"/>
          </p:nvPr>
        </p:nvSpPr>
        <p:spPr/>
        <p:txBody>
          <a:bodyPr>
            <a:normAutofit/>
          </a:bodyPr>
          <a:lstStyle/>
          <a:p>
            <a:pPr algn="r"/>
            <a:r>
              <a:rPr lang="en-US" sz="2400" dirty="0" err="1">
                <a:solidFill>
                  <a:srgbClr val="6CB255"/>
                </a:solidFill>
              </a:rPr>
              <a:t>Ecm</a:t>
            </a:r>
            <a:r>
              <a:rPr lang="en-US" sz="2400" dirty="0">
                <a:solidFill>
                  <a:srgbClr val="6CB255"/>
                </a:solidFill>
              </a:rPr>
              <a:t> - Figure 3.16</a:t>
            </a:r>
          </a:p>
        </p:txBody>
      </p:sp>
      <p:pic>
        <p:nvPicPr>
          <p:cNvPr id="8" name="Picture 7">
            <a:extLst>
              <a:ext uri="{FF2B5EF4-FFF2-40B4-BE49-F238E27FC236}">
                <a16:creationId xmlns:a16="http://schemas.microsoft.com/office/drawing/2014/main" id="{1B2B3177-7BDF-144D-AA07-F4216353419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17655647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Cells Connections </a:t>
            </a:r>
          </a:p>
        </p:txBody>
      </p:sp>
      <p:sp>
        <p:nvSpPr>
          <p:cNvPr id="4" name="Text Placeholder 3"/>
          <p:cNvSpPr>
            <a:spLocks noGrp="1"/>
          </p:cNvSpPr>
          <p:nvPr>
            <p:ph type="body" sz="quarter" idx="14"/>
          </p:nvPr>
        </p:nvSpPr>
        <p:spPr>
          <a:xfrm>
            <a:off x="457200" y="1200727"/>
            <a:ext cx="8062912" cy="4809637"/>
          </a:xfrm>
        </p:spPr>
        <p:txBody>
          <a:bodyPr/>
          <a:lstStyle/>
          <a:p>
            <a:pPr marL="342900" indent="-342900">
              <a:buFont typeface="Arial" panose="020B0604020202020204" pitchFamily="34" charset="0"/>
              <a:buChar char="•"/>
            </a:pPr>
            <a:r>
              <a:rPr lang="en-US" dirty="0"/>
              <a:t>Connections:</a:t>
            </a:r>
          </a:p>
          <a:p>
            <a:pPr marL="342900" indent="-342900">
              <a:buFont typeface="Arial" panose="020B0604020202020204" pitchFamily="34" charset="0"/>
              <a:buChar char="•"/>
            </a:pPr>
            <a:r>
              <a:rPr lang="en-US" dirty="0"/>
              <a:t>Holds the cells together</a:t>
            </a:r>
          </a:p>
          <a:p>
            <a:pPr marL="1074420" lvl="1" indent="-342900">
              <a:buFont typeface="Arial" panose="020B0604020202020204" pitchFamily="34" charset="0"/>
              <a:buChar char="•"/>
            </a:pPr>
            <a:r>
              <a:rPr lang="en-US" dirty="0"/>
              <a:t>Tight junctions – prevents leaking between cells</a:t>
            </a:r>
          </a:p>
          <a:p>
            <a:pPr marL="1074420" lvl="1" indent="-342900">
              <a:buFont typeface="Arial" panose="020B0604020202020204" pitchFamily="34" charset="0"/>
              <a:buChar char="•"/>
            </a:pPr>
            <a:r>
              <a:rPr lang="en-US" dirty="0"/>
              <a:t>Desmosomes – spot welds in muscles, skin </a:t>
            </a:r>
          </a:p>
          <a:p>
            <a:pPr marL="1074420" lvl="1" indent="-342900">
              <a:buFont typeface="Arial" panose="020B0604020202020204" pitchFamily="34" charset="0"/>
              <a:buChar char="•"/>
            </a:pPr>
            <a:r>
              <a:rPr lang="en-US" dirty="0"/>
              <a:t>ECM</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Communicate between cells through exchanging materials:</a:t>
            </a:r>
          </a:p>
          <a:p>
            <a:pPr marL="1074420" lvl="1" indent="-342900">
              <a:buFont typeface="Arial" panose="020B0604020202020204" pitchFamily="34" charset="0"/>
              <a:buChar char="•"/>
            </a:pPr>
            <a:r>
              <a:rPr lang="en-US" dirty="0" err="1"/>
              <a:t>Plasmodesmata</a:t>
            </a:r>
            <a:r>
              <a:rPr lang="en-US" dirty="0"/>
              <a:t> – in plants </a:t>
            </a:r>
          </a:p>
          <a:p>
            <a:pPr marL="1074420" lvl="1" indent="-342900">
              <a:buFont typeface="Arial" panose="020B0604020202020204" pitchFamily="34" charset="0"/>
              <a:buChar char="•"/>
            </a:pPr>
            <a:r>
              <a:rPr lang="en-US" dirty="0"/>
              <a:t>Gap junctions – in animals </a:t>
            </a:r>
          </a:p>
          <a:p>
            <a:endParaRPr lang="en-US" dirty="0"/>
          </a:p>
        </p:txBody>
      </p:sp>
    </p:spTree>
    <p:extLst>
      <p:ext uri="{BB962C8B-B14F-4D97-AF65-F5344CB8AC3E}">
        <p14:creationId xmlns:p14="http://schemas.microsoft.com/office/powerpoint/2010/main" val="2995069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Microscope to study cells</a:t>
            </a:r>
          </a:p>
        </p:txBody>
      </p:sp>
      <p:sp>
        <p:nvSpPr>
          <p:cNvPr id="4" name="Text Placeholder 3"/>
          <p:cNvSpPr>
            <a:spLocks noGrp="1"/>
          </p:cNvSpPr>
          <p:nvPr>
            <p:ph type="body" sz="quarter" idx="14"/>
          </p:nvPr>
        </p:nvSpPr>
        <p:spPr>
          <a:xfrm>
            <a:off x="457200" y="1126836"/>
            <a:ext cx="8062912" cy="4883528"/>
          </a:xfrm>
        </p:spPr>
        <p:txBody>
          <a:bodyPr/>
          <a:lstStyle/>
          <a:p>
            <a:pPr marL="342900" indent="-342900">
              <a:buFont typeface="Arial" panose="020B0604020202020204" pitchFamily="34" charset="0"/>
              <a:buChar char="•"/>
            </a:pPr>
            <a:r>
              <a:rPr lang="en-US" dirty="0"/>
              <a:t>Studying cells using microscopes</a:t>
            </a:r>
          </a:p>
          <a:p>
            <a:pPr marL="1074420" lvl="1" indent="-342900">
              <a:buFont typeface="Arial" panose="020B0604020202020204" pitchFamily="34" charset="0"/>
              <a:buChar char="•"/>
            </a:pPr>
            <a:r>
              <a:rPr lang="en-US" dirty="0"/>
              <a:t>Electron – 10,000,000x magnification</a:t>
            </a:r>
          </a:p>
          <a:p>
            <a:pPr marL="1074420" lvl="1" indent="-342900">
              <a:buFont typeface="Arial" panose="020B0604020202020204" pitchFamily="34" charset="0"/>
              <a:buChar char="•"/>
            </a:pPr>
            <a:r>
              <a:rPr lang="en-US" dirty="0"/>
              <a:t>Light – 1000X magnification </a:t>
            </a:r>
          </a:p>
          <a:p>
            <a:pPr marL="1074420" lvl="1" indent="-342900">
              <a:buFont typeface="Arial" panose="020B0604020202020204" pitchFamily="34" charset="0"/>
              <a:buChar char="•"/>
            </a:pPr>
            <a:r>
              <a:rPr lang="en-US" dirty="0"/>
              <a:t>Dissecting – 100x magnification </a:t>
            </a:r>
          </a:p>
          <a:p>
            <a:pPr lvl="1" indent="0">
              <a:buNone/>
            </a:pPr>
            <a:endParaRPr lang="en-US" dirty="0"/>
          </a:p>
          <a:p>
            <a:pPr lvl="2" indent="0">
              <a:buNone/>
            </a:pPr>
            <a:endParaRPr lang="en-US" dirty="0"/>
          </a:p>
          <a:p>
            <a:pPr lvl="2" indent="0">
              <a:buNone/>
            </a:pPr>
            <a:endParaRPr lang="en-US" dirty="0"/>
          </a:p>
          <a:p>
            <a:pPr lvl="2" indent="0">
              <a:buNone/>
            </a:pPr>
            <a:endParaRPr lang="en-US" dirty="0"/>
          </a:p>
          <a:p>
            <a:pPr lvl="2" indent="0">
              <a:buNone/>
            </a:pPr>
            <a:endParaRPr lang="en-US" dirty="0"/>
          </a:p>
          <a:p>
            <a:pPr marL="1600200" lvl="2">
              <a:buFont typeface="Arial" panose="020B0604020202020204" pitchFamily="34" charset="0"/>
              <a:buChar char="•"/>
            </a:pPr>
            <a:endParaRPr lang="en-US" dirty="0"/>
          </a:p>
        </p:txBody>
      </p:sp>
    </p:spTree>
    <p:extLst>
      <p:ext uri="{BB962C8B-B14F-4D97-AF65-F5344CB8AC3E}">
        <p14:creationId xmlns:p14="http://schemas.microsoft.com/office/powerpoint/2010/main" val="39925949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E71CB00-5CC6-4258-8DFC-9B207FE42CC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550" dirty="0"/>
              <a:t>There are four kinds of connections between cells. </a:t>
            </a:r>
            <a:r>
              <a:rPr lang="en-US" sz="1550" dirty="0">
                <a:solidFill>
                  <a:srgbClr val="6CB255"/>
                </a:solidFill>
              </a:rPr>
              <a:t>(a) </a:t>
            </a:r>
            <a:r>
              <a:rPr lang="en-US" sz="1550" dirty="0"/>
              <a:t>A </a:t>
            </a:r>
            <a:r>
              <a:rPr lang="en-US" sz="1550" dirty="0" err="1"/>
              <a:t>plasmodesma</a:t>
            </a:r>
            <a:r>
              <a:rPr lang="en-US" sz="1550" dirty="0"/>
              <a:t> is a channel between the cell walls of two adjacent plant cells. </a:t>
            </a:r>
            <a:r>
              <a:rPr lang="en-US" sz="1550" dirty="0">
                <a:solidFill>
                  <a:srgbClr val="6CB255"/>
                </a:solidFill>
              </a:rPr>
              <a:t>(b) </a:t>
            </a:r>
            <a:r>
              <a:rPr lang="en-US" sz="1550" dirty="0"/>
              <a:t>Tight junctions join adjacent animal cells.</a:t>
            </a:r>
            <a:r>
              <a:rPr lang="en-US" sz="1550" dirty="0">
                <a:solidFill>
                  <a:srgbClr val="6CB255"/>
                </a:solidFill>
              </a:rPr>
              <a:t> (c) </a:t>
            </a:r>
            <a:r>
              <a:rPr lang="en-US" sz="1550" dirty="0"/>
              <a:t>Desmosomes join two animal cells together. </a:t>
            </a:r>
            <a:r>
              <a:rPr lang="en-US" sz="1550" dirty="0">
                <a:solidFill>
                  <a:srgbClr val="6CB255"/>
                </a:solidFill>
              </a:rPr>
              <a:t>(d)</a:t>
            </a:r>
            <a:r>
              <a:rPr lang="en-US" sz="1550" dirty="0"/>
              <a:t> Gap junctions act as channels between animal cells. (credit b, c, d: modification of work by Mariana Ruiz </a:t>
            </a:r>
            <a:r>
              <a:rPr lang="en-US" sz="1550" dirty="0" err="1"/>
              <a:t>Villareal</a:t>
            </a:r>
            <a:r>
              <a:rPr lang="en-US" sz="1550" dirty="0"/>
              <a:t>)</a:t>
            </a:r>
          </a:p>
        </p:txBody>
      </p:sp>
      <p:pic>
        <p:nvPicPr>
          <p:cNvPr id="4" name="Figure" descr="Part a shows two plant cells side-by-side. A channel, or plasmodesma, in the cell wall allows fluid and small molecules to pass from the cytoplasm of one cell to the cytoplasm of another. Part b shows two cell membranes joined together by a matrix of tight junctions. Part c shows two cells fused together by a desmosome. Cadherins extend out from each cell and join the two cells together. Intermediate filaments connect to cadherins on the inside of the cell. Part d shows two cells joined together with protein pores called gap junctions that allow water and small molecules to pass through."/>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2559" r="-42559"/>
          <a:stretch>
            <a:fillRect/>
          </a:stretch>
        </p:blipFill>
        <p:spPr/>
      </p:pic>
      <p:sp>
        <p:nvSpPr>
          <p:cNvPr id="5" name="Figure Number"/>
          <p:cNvSpPr>
            <a:spLocks noGrp="1"/>
          </p:cNvSpPr>
          <p:nvPr>
            <p:ph type="title"/>
          </p:nvPr>
        </p:nvSpPr>
        <p:spPr/>
        <p:txBody>
          <a:bodyPr/>
          <a:lstStyle/>
          <a:p>
            <a:r>
              <a:rPr lang="en-US" dirty="0"/>
              <a:t>Figure 3.17</a:t>
            </a:r>
          </a:p>
        </p:txBody>
      </p:sp>
      <p:pic>
        <p:nvPicPr>
          <p:cNvPr id="8" name="Picture 7">
            <a:extLst>
              <a:ext uri="{FF2B5EF4-FFF2-40B4-BE49-F238E27FC236}">
                <a16:creationId xmlns:a16="http://schemas.microsoft.com/office/drawing/2014/main" id="{423ED612-157C-E242-BB58-B6707ED2995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3812197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3.4. the cell membrane</a:t>
            </a:r>
          </a:p>
        </p:txBody>
      </p:sp>
      <p:sp>
        <p:nvSpPr>
          <p:cNvPr id="4" name="Text Placeholder 3"/>
          <p:cNvSpPr>
            <a:spLocks noGrp="1"/>
          </p:cNvSpPr>
          <p:nvPr>
            <p:ph type="body" sz="quarter" idx="14"/>
          </p:nvPr>
        </p:nvSpPr>
        <p:spPr>
          <a:xfrm>
            <a:off x="457200" y="1302327"/>
            <a:ext cx="8062912" cy="4708037"/>
          </a:xfrm>
        </p:spPr>
        <p:txBody>
          <a:bodyPr/>
          <a:lstStyle/>
          <a:p>
            <a:r>
              <a:rPr lang="en-US" dirty="0"/>
              <a:t>Learning outcomes:</a:t>
            </a:r>
          </a:p>
          <a:p>
            <a:pPr marL="342900" lvl="0" indent="-342900">
              <a:buFont typeface="Arial" panose="020B0604020202020204" pitchFamily="34" charset="0"/>
              <a:buChar char="•"/>
            </a:pPr>
            <a:r>
              <a:rPr lang="en-US" dirty="0"/>
              <a:t>Understand the fluid mosaic model of membranes</a:t>
            </a:r>
          </a:p>
          <a:p>
            <a:pPr marL="342900" lvl="0" indent="-342900">
              <a:buFont typeface="Arial" panose="020B0604020202020204" pitchFamily="34" charset="0"/>
              <a:buChar char="•"/>
            </a:pPr>
            <a:r>
              <a:rPr lang="en-US" dirty="0"/>
              <a:t>Describe the functions of phospholipids, proteins, and carbohydrates in membranes</a:t>
            </a:r>
          </a:p>
          <a:p>
            <a:endParaRPr lang="en-US" dirty="0"/>
          </a:p>
        </p:txBody>
      </p:sp>
    </p:spTree>
    <p:extLst>
      <p:ext uri="{BB962C8B-B14F-4D97-AF65-F5344CB8AC3E}">
        <p14:creationId xmlns:p14="http://schemas.microsoft.com/office/powerpoint/2010/main" val="36825098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Plasma membrane  </a:t>
            </a:r>
          </a:p>
        </p:txBody>
      </p:sp>
      <p:sp>
        <p:nvSpPr>
          <p:cNvPr id="4" name="Text Placeholder 3"/>
          <p:cNvSpPr>
            <a:spLocks noGrp="1"/>
          </p:cNvSpPr>
          <p:nvPr>
            <p:ph type="body" sz="quarter" idx="14"/>
          </p:nvPr>
        </p:nvSpPr>
        <p:spPr>
          <a:xfrm>
            <a:off x="457200" y="1108364"/>
            <a:ext cx="8062912" cy="4902000"/>
          </a:xfrm>
        </p:spPr>
        <p:txBody>
          <a:bodyPr vert="horz" lIns="91440" tIns="45720" rIns="91440" bIns="45720" rtlCol="0" anchor="t">
            <a:normAutofit/>
          </a:bodyPr>
          <a:lstStyle/>
          <a:p>
            <a:pPr marL="342900" indent="-342900">
              <a:buFont typeface="Arial" panose="020B0604020202020204" pitchFamily="34" charset="0"/>
              <a:buChar char="•"/>
            </a:pPr>
            <a:r>
              <a:rPr lang="en-US" dirty="0"/>
              <a:t>Components:</a:t>
            </a:r>
          </a:p>
          <a:p>
            <a:pPr marL="1074420" lvl="1" indent="-342900">
              <a:buFont typeface="Arial" panose="020B0604020202020204" pitchFamily="34" charset="0"/>
              <a:buChar char="•"/>
            </a:pPr>
            <a:r>
              <a:rPr lang="en-US" dirty="0"/>
              <a:t>Lipids </a:t>
            </a:r>
          </a:p>
          <a:p>
            <a:pPr marL="1074420" lvl="1" indent="-342900">
              <a:buFont typeface="Arial" panose="020B0604020202020204" pitchFamily="34" charset="0"/>
              <a:buChar char="•"/>
            </a:pPr>
            <a:r>
              <a:rPr lang="en-US" dirty="0"/>
              <a:t>Proteins</a:t>
            </a:r>
          </a:p>
          <a:p>
            <a:pPr marL="1074420" lvl="1" indent="-342900">
              <a:buFont typeface="Arial" panose="020B0604020202020204" pitchFamily="34" charset="0"/>
              <a:buChar char="•"/>
            </a:pPr>
            <a:r>
              <a:rPr lang="en-US" dirty="0"/>
              <a:t>Glycoproteins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Fluid Mosaic model – explains the organization of the membrane components as a “mosaic” of many types of molecules (see above) that are in constant movement (making the membrane look like a fluid)</a:t>
            </a:r>
            <a:endParaRPr lang="en-US">
              <a:cs typeface="Arial"/>
            </a:endParaRPr>
          </a:p>
        </p:txBody>
      </p:sp>
    </p:spTree>
    <p:extLst>
      <p:ext uri="{BB962C8B-B14F-4D97-AF65-F5344CB8AC3E}">
        <p14:creationId xmlns:p14="http://schemas.microsoft.com/office/powerpoint/2010/main" val="35305094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2CEBD0EC-8A5D-4406-927F-5D63904DCF7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fluid mosaic model of the plasma membrane structure describes the plasma membrane as a fluid combination of phospholipids, cholesterol, proteins, and carbohydrates.</a:t>
            </a:r>
          </a:p>
        </p:txBody>
      </p:sp>
      <p:pic>
        <p:nvPicPr>
          <p:cNvPr id="3" name="Figure" descr="Illustration of components of the plasma membrane, including integral and peripheral proteins, cytoskeletal filaments, cholesterol, carbohydrates, and channel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727" r="-6727"/>
          <a:stretch>
            <a:fillRect/>
          </a:stretch>
        </p:blipFill>
        <p:spPr/>
      </p:pic>
      <p:sp>
        <p:nvSpPr>
          <p:cNvPr id="5" name="Figure Number"/>
          <p:cNvSpPr>
            <a:spLocks noGrp="1"/>
          </p:cNvSpPr>
          <p:nvPr>
            <p:ph type="title"/>
          </p:nvPr>
        </p:nvSpPr>
        <p:spPr/>
        <p:txBody>
          <a:bodyPr/>
          <a:lstStyle/>
          <a:p>
            <a:r>
              <a:rPr lang="en-US" dirty="0"/>
              <a:t>Figure 3.18</a:t>
            </a:r>
          </a:p>
        </p:txBody>
      </p:sp>
      <p:pic>
        <p:nvPicPr>
          <p:cNvPr id="8" name="Picture 7">
            <a:extLst>
              <a:ext uri="{FF2B5EF4-FFF2-40B4-BE49-F238E27FC236}">
                <a16:creationId xmlns:a16="http://schemas.microsoft.com/office/drawing/2014/main" id="{4302258D-E7F0-0C43-A65B-D9C64341718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1948099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Plasma membrane functions</a:t>
            </a:r>
          </a:p>
        </p:txBody>
      </p:sp>
      <p:sp>
        <p:nvSpPr>
          <p:cNvPr id="4" name="Text Placeholder 3"/>
          <p:cNvSpPr>
            <a:spLocks noGrp="1"/>
          </p:cNvSpPr>
          <p:nvPr>
            <p:ph type="body" sz="quarter" idx="14"/>
          </p:nvPr>
        </p:nvSpPr>
        <p:spPr>
          <a:xfrm>
            <a:off x="457200" y="1348509"/>
            <a:ext cx="8062912" cy="4661855"/>
          </a:xfrm>
        </p:spPr>
        <p:txBody>
          <a:bodyPr>
            <a:normAutofit/>
          </a:bodyPr>
          <a:lstStyle/>
          <a:p>
            <a:pPr marL="342900" indent="-342900">
              <a:buFont typeface="Arial" panose="020B0604020202020204" pitchFamily="34" charset="0"/>
              <a:buChar char="•"/>
            </a:pPr>
            <a:r>
              <a:rPr lang="en-US" dirty="0"/>
              <a:t>It is a boundary of the cell with many functions:</a:t>
            </a:r>
          </a:p>
          <a:p>
            <a:pPr marL="1074420" lvl="1" indent="-342900">
              <a:buFont typeface="Arial" panose="020B0604020202020204" pitchFamily="34" charset="0"/>
              <a:buChar char="•"/>
            </a:pPr>
            <a:r>
              <a:rPr lang="en-US" dirty="0"/>
              <a:t>Selective permeability – allow </a:t>
            </a:r>
            <a:r>
              <a:rPr lang="en-US" i="1" u="sng" dirty="0"/>
              <a:t>some</a:t>
            </a:r>
            <a:r>
              <a:rPr lang="en-US" dirty="0"/>
              <a:t> substances in and out the cell</a:t>
            </a:r>
          </a:p>
          <a:p>
            <a:pPr marL="1074420" lvl="1" indent="-342900">
              <a:buFont typeface="Arial" panose="020B0604020202020204" pitchFamily="34" charset="0"/>
              <a:buChar char="•"/>
            </a:pPr>
            <a:r>
              <a:rPr lang="en-US" dirty="0"/>
              <a:t>Immunity – distinguish between “self” and “non-self”</a:t>
            </a:r>
          </a:p>
          <a:p>
            <a:pPr marL="1600200" lvl="2">
              <a:buFont typeface="Arial" panose="020B0604020202020204" pitchFamily="34" charset="0"/>
              <a:buChar char="•"/>
            </a:pPr>
            <a:r>
              <a:rPr lang="en-US" dirty="0"/>
              <a:t>Blood transfusion</a:t>
            </a:r>
          </a:p>
          <a:p>
            <a:pPr marL="1600200" lvl="2">
              <a:buFont typeface="Arial" panose="020B0604020202020204" pitchFamily="34" charset="0"/>
              <a:buChar char="•"/>
            </a:pPr>
            <a:r>
              <a:rPr lang="en-US" dirty="0"/>
              <a:t>Organ transplant </a:t>
            </a:r>
          </a:p>
          <a:p>
            <a:pPr marL="1600200" lvl="2">
              <a:buFont typeface="Arial" panose="020B0604020202020204" pitchFamily="34" charset="0"/>
              <a:buChar char="•"/>
            </a:pPr>
            <a:r>
              <a:rPr lang="en-US" dirty="0"/>
              <a:t>Viral/ bacterial infection </a:t>
            </a:r>
          </a:p>
          <a:p>
            <a:pPr marL="1074420" lvl="1" indent="-342900">
              <a:buFont typeface="Arial" panose="020B0604020202020204" pitchFamily="34" charset="0"/>
              <a:buChar char="•"/>
            </a:pPr>
            <a:r>
              <a:rPr lang="en-US" dirty="0"/>
              <a:t>Change in shape – immune cells squeeze between the blood vessels’ cells and go to the pathogen location (skin etc.)</a:t>
            </a:r>
          </a:p>
        </p:txBody>
      </p:sp>
    </p:spTree>
    <p:extLst>
      <p:ext uri="{BB962C8B-B14F-4D97-AF65-F5344CB8AC3E}">
        <p14:creationId xmlns:p14="http://schemas.microsoft.com/office/powerpoint/2010/main" val="17107053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F7DA0121-B968-4482-B1FF-F38E841F9B0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chemeClr val="tx1"/>
                </a:solidFill>
              </a:rPr>
              <a:t>HIV docks at and binds to the CD4 receptor, a glycoprotein on the surface of T cells, before entering, or infecting, the cell. (credit: modification of work by US National Institutes of Health/National Institute of Allergy and Infectious Diseases)</a:t>
            </a:r>
            <a:endParaRPr lang="en-US" sz="1600" b="0" dirty="0">
              <a:solidFill>
                <a:schemeClr val="tx1"/>
              </a:solidFill>
            </a:endParaRPr>
          </a:p>
        </p:txBody>
      </p:sp>
      <p:pic>
        <p:nvPicPr>
          <p:cNvPr id="2" name="Figure" descr="This illustration shows the plasma membrane of a T cell. CD4 receptors extend from the membrane into the extracellular space. The HIV virus recognizes part of the CD4 receptor and attaches to i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457201" y="1390212"/>
            <a:ext cx="4032250" cy="4691937"/>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3.19</a:t>
            </a:r>
            <a:endParaRPr lang="en-US" sz="2400" dirty="0">
              <a:solidFill>
                <a:srgbClr val="6CB255"/>
              </a:solidFill>
            </a:endParaRPr>
          </a:p>
        </p:txBody>
      </p:sp>
      <p:pic>
        <p:nvPicPr>
          <p:cNvPr id="8" name="Picture 7">
            <a:extLst>
              <a:ext uri="{FF2B5EF4-FFF2-40B4-BE49-F238E27FC236}">
                <a16:creationId xmlns:a16="http://schemas.microsoft.com/office/drawing/2014/main" id="{0604C085-E1D8-A34C-BD0A-A936626BEE1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2850963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3.5. passive transport</a:t>
            </a:r>
          </a:p>
        </p:txBody>
      </p:sp>
      <p:sp>
        <p:nvSpPr>
          <p:cNvPr id="4" name="Text Placeholder 3"/>
          <p:cNvSpPr>
            <a:spLocks noGrp="1"/>
          </p:cNvSpPr>
          <p:nvPr>
            <p:ph type="body" sz="quarter" idx="14"/>
          </p:nvPr>
        </p:nvSpPr>
        <p:spPr>
          <a:xfrm>
            <a:off x="457200" y="1099127"/>
            <a:ext cx="8062912" cy="4911237"/>
          </a:xfrm>
        </p:spPr>
        <p:txBody>
          <a:bodyPr/>
          <a:lstStyle/>
          <a:p>
            <a:r>
              <a:rPr lang="en-US" dirty="0"/>
              <a:t>Learning outcomes:</a:t>
            </a:r>
          </a:p>
          <a:p>
            <a:pPr marL="342900" lvl="0" indent="-342900">
              <a:buFont typeface="Arial" panose="020B0604020202020204" pitchFamily="34" charset="0"/>
              <a:buChar char="•"/>
            </a:pPr>
            <a:r>
              <a:rPr lang="en-US" dirty="0"/>
              <a:t>Explain why and how passive transport occurs</a:t>
            </a:r>
          </a:p>
          <a:p>
            <a:pPr marL="342900" lvl="0" indent="-342900">
              <a:buFont typeface="Arial" panose="020B0604020202020204" pitchFamily="34" charset="0"/>
              <a:buChar char="•"/>
            </a:pPr>
            <a:r>
              <a:rPr lang="en-US" dirty="0"/>
              <a:t>Understand the processes of osmosis and diffusion</a:t>
            </a:r>
          </a:p>
          <a:p>
            <a:pPr marL="342900" lvl="0" indent="-342900">
              <a:buFont typeface="Arial" panose="020B0604020202020204" pitchFamily="34" charset="0"/>
              <a:buChar char="•"/>
            </a:pPr>
            <a:r>
              <a:rPr lang="en-US" dirty="0"/>
              <a:t>Define tonicity and describe its relevance to passive transport</a:t>
            </a:r>
          </a:p>
          <a:p>
            <a:endParaRPr lang="en-US" dirty="0"/>
          </a:p>
        </p:txBody>
      </p:sp>
    </p:spTree>
    <p:extLst>
      <p:ext uri="{BB962C8B-B14F-4D97-AF65-F5344CB8AC3E}">
        <p14:creationId xmlns:p14="http://schemas.microsoft.com/office/powerpoint/2010/main" val="16866793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Membrane transport </a:t>
            </a:r>
          </a:p>
        </p:txBody>
      </p:sp>
      <p:sp>
        <p:nvSpPr>
          <p:cNvPr id="4" name="Text Placeholder 3"/>
          <p:cNvSpPr>
            <a:spLocks noGrp="1"/>
          </p:cNvSpPr>
          <p:nvPr>
            <p:ph type="body" sz="quarter" idx="14"/>
          </p:nvPr>
        </p:nvSpPr>
        <p:spPr>
          <a:xfrm>
            <a:off x="457200" y="1274618"/>
            <a:ext cx="8062912" cy="4735746"/>
          </a:xfrm>
        </p:spPr>
        <p:txBody>
          <a:bodyPr/>
          <a:lstStyle/>
          <a:p>
            <a:pPr marL="342900" indent="-342900">
              <a:buFont typeface="Arial" panose="020B0604020202020204" pitchFamily="34" charset="0"/>
              <a:buChar char="•"/>
            </a:pPr>
            <a:r>
              <a:rPr lang="en-US" dirty="0"/>
              <a:t>Membrane transport types:</a:t>
            </a:r>
          </a:p>
          <a:p>
            <a:pPr marL="342900" indent="-342900">
              <a:buFont typeface="Arial" panose="020B0604020202020204" pitchFamily="34" charset="0"/>
              <a:buChar char="•"/>
            </a:pPr>
            <a:r>
              <a:rPr lang="en-US" dirty="0"/>
              <a:t>Passive </a:t>
            </a:r>
          </a:p>
          <a:p>
            <a:pPr marL="1074420" lvl="1" indent="-342900">
              <a:buFont typeface="Arial" panose="020B0604020202020204" pitchFamily="34" charset="0"/>
              <a:buChar char="•"/>
            </a:pPr>
            <a:r>
              <a:rPr lang="en-US" dirty="0"/>
              <a:t>Doesn’t use energy</a:t>
            </a:r>
          </a:p>
          <a:p>
            <a:pPr marL="1074420" lvl="1" indent="-342900">
              <a:buFont typeface="Arial" panose="020B0604020202020204" pitchFamily="34" charset="0"/>
              <a:buChar char="•"/>
            </a:pPr>
            <a:r>
              <a:rPr lang="en-US" dirty="0"/>
              <a:t>Molecules are moving from high concentration to low</a:t>
            </a:r>
          </a:p>
          <a:p>
            <a:pPr marL="342900" indent="-342900">
              <a:buFont typeface="Arial" panose="020B0604020202020204" pitchFamily="34" charset="0"/>
              <a:buChar char="•"/>
            </a:pPr>
            <a:r>
              <a:rPr lang="en-US" dirty="0"/>
              <a:t>Active </a:t>
            </a:r>
          </a:p>
          <a:p>
            <a:pPr marL="1074420" lvl="1" indent="-342900">
              <a:buFont typeface="Arial" panose="020B0604020202020204" pitchFamily="34" charset="0"/>
              <a:buChar char="•"/>
            </a:pPr>
            <a:r>
              <a:rPr lang="en-US" dirty="0"/>
              <a:t>Requires energy </a:t>
            </a:r>
          </a:p>
          <a:p>
            <a:pPr marL="1074420" lvl="1" indent="-342900">
              <a:buFont typeface="Arial" panose="020B0604020202020204" pitchFamily="34" charset="0"/>
              <a:buChar char="•"/>
            </a:pPr>
            <a:r>
              <a:rPr lang="en-US" dirty="0"/>
              <a:t>Molecules are moving from low concentration to high</a:t>
            </a:r>
          </a:p>
          <a:p>
            <a:pPr marL="1074420" lvl="1" indent="-342900">
              <a:buFont typeface="Arial" panose="020B0604020202020204" pitchFamily="34" charset="0"/>
              <a:buChar char="•"/>
            </a:pPr>
            <a:r>
              <a:rPr lang="en-US" dirty="0"/>
              <a:t>Done with the help of proteins called pumps</a:t>
            </a:r>
          </a:p>
        </p:txBody>
      </p:sp>
    </p:spTree>
    <p:extLst>
      <p:ext uri="{BB962C8B-B14F-4D97-AF65-F5344CB8AC3E}">
        <p14:creationId xmlns:p14="http://schemas.microsoft.com/office/powerpoint/2010/main" val="11872082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Passive transport </a:t>
            </a:r>
          </a:p>
        </p:txBody>
      </p:sp>
      <p:sp>
        <p:nvSpPr>
          <p:cNvPr id="4" name="Text Placeholder 3"/>
          <p:cNvSpPr>
            <a:spLocks noGrp="1"/>
          </p:cNvSpPr>
          <p:nvPr>
            <p:ph type="body" sz="quarter" idx="14"/>
          </p:nvPr>
        </p:nvSpPr>
        <p:spPr>
          <a:xfrm>
            <a:off x="457200" y="1136073"/>
            <a:ext cx="8062912" cy="4874291"/>
          </a:xfrm>
        </p:spPr>
        <p:txBody>
          <a:bodyPr vert="horz" lIns="91440" tIns="45720" rIns="91440" bIns="45720" rtlCol="0" anchor="t">
            <a:normAutofit/>
          </a:bodyPr>
          <a:lstStyle/>
          <a:p>
            <a:r>
              <a:rPr lang="en-US" dirty="0"/>
              <a:t>Types of passive transport:</a:t>
            </a:r>
            <a:endParaRPr lang="en-US"/>
          </a:p>
          <a:p>
            <a:pPr marL="1074420" lvl="1" indent="-342900">
              <a:buFont typeface="Arial" panose="020B0604020202020204" pitchFamily="34" charset="0"/>
              <a:buChar char="•"/>
            </a:pPr>
            <a:r>
              <a:rPr lang="en-US" dirty="0"/>
              <a:t>Diffusion – transport of substances (or solute when in solution)</a:t>
            </a:r>
          </a:p>
          <a:p>
            <a:pPr marL="1074420" lvl="1" indent="-342900">
              <a:buFont typeface="Arial" panose="020B0604020202020204" pitchFamily="34" charset="0"/>
              <a:buChar char="•"/>
            </a:pPr>
            <a:r>
              <a:rPr lang="en-US" dirty="0"/>
              <a:t>Osmosis or Diffusion of water – transport of solvent molecules (water)</a:t>
            </a:r>
          </a:p>
          <a:p>
            <a:pPr marL="1074420" lvl="1" indent="-342900">
              <a:buFont typeface="Arial" panose="020B0604020202020204" pitchFamily="34" charset="0"/>
              <a:buChar char="•"/>
            </a:pPr>
            <a:r>
              <a:rPr lang="en-US" dirty="0"/>
              <a:t>Facilitated diffusion – transport of solute with help from membrane proteins:</a:t>
            </a:r>
          </a:p>
          <a:p>
            <a:pPr marL="1600200" lvl="2">
              <a:buFont typeface="Arial" panose="020B0604020202020204" pitchFamily="34" charset="0"/>
              <a:buChar char="•"/>
            </a:pPr>
            <a:r>
              <a:rPr lang="en-US" dirty="0"/>
              <a:t>Channels </a:t>
            </a:r>
          </a:p>
          <a:p>
            <a:pPr marL="1600200" lvl="2">
              <a:buFont typeface="Arial" panose="020B0604020202020204" pitchFamily="34" charset="0"/>
              <a:buChar char="•"/>
            </a:pPr>
            <a:r>
              <a:rPr lang="en-US" dirty="0"/>
              <a:t>Transporters </a:t>
            </a:r>
          </a:p>
          <a:p>
            <a:r>
              <a:rPr lang="en-US" dirty="0"/>
              <a:t> </a:t>
            </a:r>
          </a:p>
          <a:p>
            <a:r>
              <a:rPr lang="en-US" dirty="0"/>
              <a:t>Solution = solvent + solutes</a:t>
            </a:r>
          </a:p>
          <a:p>
            <a:endParaRPr lang="en-US" dirty="0"/>
          </a:p>
        </p:txBody>
      </p:sp>
    </p:spTree>
    <p:extLst>
      <p:ext uri="{BB962C8B-B14F-4D97-AF65-F5344CB8AC3E}">
        <p14:creationId xmlns:p14="http://schemas.microsoft.com/office/powerpoint/2010/main" val="27023280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E044FB73-641D-4190-A85E-5B949298961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Diffusion through a permeable membrane follows the concentration gradient of a substance, moving the substance from an area of high concentration to one of low concentration. (credit: modification of work by Mariana Ruiz Villarreal)</a:t>
            </a:r>
          </a:p>
        </p:txBody>
      </p:sp>
      <p:pic>
        <p:nvPicPr>
          <p:cNvPr id="9" name="Figure" descr="The left part of this illustration shows a substance on one side of a membrane only. The middle part shows that, after some time, some of the substance has diffused across the plasma membrane. The right part shows that, after more time, an equal amount of the substance is on each side of the membran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4" r="-104"/>
          <a:stretch>
            <a:fillRect/>
          </a:stretch>
        </p:blipFill>
        <p:spPr/>
      </p:pic>
      <p:sp>
        <p:nvSpPr>
          <p:cNvPr id="5" name="Figure Number"/>
          <p:cNvSpPr>
            <a:spLocks noGrp="1"/>
          </p:cNvSpPr>
          <p:nvPr>
            <p:ph type="title"/>
          </p:nvPr>
        </p:nvSpPr>
        <p:spPr/>
        <p:txBody>
          <a:bodyPr/>
          <a:lstStyle/>
          <a:p>
            <a:r>
              <a:rPr lang="en-US" dirty="0"/>
              <a:t>Figure 3.20 – diffusion </a:t>
            </a:r>
          </a:p>
        </p:txBody>
      </p:sp>
      <p:pic>
        <p:nvPicPr>
          <p:cNvPr id="8" name="Picture 7">
            <a:extLst>
              <a:ext uri="{FF2B5EF4-FFF2-40B4-BE49-F238E27FC236}">
                <a16:creationId xmlns:a16="http://schemas.microsoft.com/office/drawing/2014/main" id="{79A902BD-BC26-3E4F-A717-FFC07F26F5F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248993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EAFF3E97-BFBE-46CA-9828-89E04F05CFBB}"/>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lnSpcReduction="10000"/>
          </a:bodyPr>
          <a:lstStyle/>
          <a:p>
            <a:pPr marL="342900" indent="-342900">
              <a:buAutoNum type="alphaLcParenBoth"/>
            </a:pPr>
            <a:r>
              <a:rPr lang="en-US" sz="1600" dirty="0"/>
              <a:t>Most light microscopes used in a college biology lab can magnify cells up to approximately 400 times.</a:t>
            </a:r>
          </a:p>
          <a:p>
            <a:pPr marL="342900" indent="-342900">
              <a:buAutoNum type="alphaLcParenBoth"/>
            </a:pPr>
            <a:r>
              <a:rPr lang="en-US" sz="1600" dirty="0"/>
              <a:t>Dissecting microscopes have a lower magnification than light microscopes and are used to examine larger objects, such as tissues.</a:t>
            </a:r>
          </a:p>
        </p:txBody>
      </p:sp>
      <p:pic>
        <p:nvPicPr>
          <p:cNvPr id="11" name="Figure" descr="Part a: This light microscope has binocular lenses and three objective lenses. The sample stage is directly beneath the objective lens. The light microscope sits on a tabletop. Part b: The dissecting microscope has binocular eyepieces, one objective lens, and light sources from both above and below the sample stage. There is room on the stage for a three-dimensional specime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7439" r="-17439"/>
          <a:stretch>
            <a:fillRect/>
          </a:stretch>
        </p:blipFill>
        <p:spPr/>
      </p:pic>
      <p:sp>
        <p:nvSpPr>
          <p:cNvPr id="5" name="Figure Number"/>
          <p:cNvSpPr>
            <a:spLocks noGrp="1"/>
          </p:cNvSpPr>
          <p:nvPr>
            <p:ph type="title"/>
          </p:nvPr>
        </p:nvSpPr>
        <p:spPr/>
        <p:txBody>
          <a:bodyPr>
            <a:normAutofit fontScale="90000"/>
          </a:bodyPr>
          <a:lstStyle/>
          <a:p>
            <a:r>
              <a:rPr lang="en-US" dirty="0"/>
              <a:t>Figure 3.2 – light vs. dissecting microscope</a:t>
            </a:r>
          </a:p>
        </p:txBody>
      </p:sp>
      <p:pic>
        <p:nvPicPr>
          <p:cNvPr id="8" name="Picture 7">
            <a:extLst>
              <a:ext uri="{FF2B5EF4-FFF2-40B4-BE49-F238E27FC236}">
                <a16:creationId xmlns:a16="http://schemas.microsoft.com/office/drawing/2014/main" id="{800C03BC-F34C-A34D-95FB-5C4D687F509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014537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Osmosis </a:t>
            </a:r>
          </a:p>
        </p:txBody>
      </p:sp>
      <p:sp>
        <p:nvSpPr>
          <p:cNvPr id="4" name="Text Placeholder 3"/>
          <p:cNvSpPr>
            <a:spLocks noGrp="1"/>
          </p:cNvSpPr>
          <p:nvPr>
            <p:ph type="body" sz="quarter" idx="14"/>
          </p:nvPr>
        </p:nvSpPr>
        <p:spPr>
          <a:xfrm>
            <a:off x="457200" y="1385455"/>
            <a:ext cx="8274068" cy="4624909"/>
          </a:xfrm>
        </p:spPr>
        <p:txBody>
          <a:bodyPr vert="horz" lIns="91440" tIns="45720" rIns="91440" bIns="45720" rtlCol="0" anchor="t">
            <a:normAutofit/>
          </a:bodyPr>
          <a:lstStyle/>
          <a:p>
            <a:pPr marL="342900" indent="-342900">
              <a:buFont typeface="Arial" panose="020B0604020202020204" pitchFamily="34" charset="0"/>
              <a:buChar char="•"/>
            </a:pPr>
            <a:r>
              <a:rPr lang="en-US" dirty="0"/>
              <a:t>Osmosis is the diffusion of water molecules (solvent) until the concentration of the solute is equal on both sides of the membrane.</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dirty="0"/>
              <a:t>Direction of water flow could be described either way:</a:t>
            </a:r>
            <a:endParaRPr lang="en-US">
              <a:cs typeface="Arial"/>
            </a:endParaRPr>
          </a:p>
          <a:p>
            <a:pPr marL="1074420" lvl="1" indent="-342900">
              <a:buFontTx/>
              <a:buChar char="-"/>
            </a:pPr>
            <a:r>
              <a:rPr lang="en-US" dirty="0"/>
              <a:t>From higher concentration of </a:t>
            </a:r>
            <a:r>
              <a:rPr lang="en-US" i="1" dirty="0"/>
              <a:t>free</a:t>
            </a:r>
            <a:r>
              <a:rPr lang="en-US" dirty="0"/>
              <a:t> water (solvent) molecules to low</a:t>
            </a:r>
            <a:endParaRPr lang="en-US" dirty="0">
              <a:cs typeface="Arial"/>
            </a:endParaRPr>
          </a:p>
          <a:p>
            <a:pPr marL="1074420" lvl="1" indent="-342900">
              <a:buFontTx/>
              <a:buChar char="-"/>
            </a:pPr>
            <a:r>
              <a:rPr lang="en-US" dirty="0"/>
              <a:t>Or, from low concentration of solute molecules to high solute</a:t>
            </a:r>
            <a:endParaRPr lang="en-US" dirty="0">
              <a:cs typeface="Arial"/>
            </a:endParaRPr>
          </a:p>
        </p:txBody>
      </p:sp>
    </p:spTree>
    <p:extLst>
      <p:ext uri="{BB962C8B-B14F-4D97-AF65-F5344CB8AC3E}">
        <p14:creationId xmlns:p14="http://schemas.microsoft.com/office/powerpoint/2010/main" val="365946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23C189FA-B1A3-4F31-BF97-501BF6F19C6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4843982"/>
            <a:ext cx="8154719" cy="1414261"/>
          </a:xfrm>
        </p:spPr>
        <p:txBody>
          <a:bodyPr vert="horz" lIns="91440" tIns="45720" rIns="91440" bIns="45720" rtlCol="0" anchor="t">
            <a:normAutofit fontScale="92500"/>
          </a:bodyPr>
          <a:lstStyle/>
          <a:p>
            <a:pPr marL="285750" indent="-285750">
              <a:buChar char="•"/>
            </a:pPr>
            <a:r>
              <a:rPr lang="en-US" sz="1600" dirty="0"/>
              <a:t>In osmosis, water always moves from an area of higher concentration (of water) to one of lower concentration (of water); or low solute (purple dots) to high solute concentration. </a:t>
            </a:r>
            <a:endParaRPr lang="en-US">
              <a:cs typeface="Arial"/>
            </a:endParaRPr>
          </a:p>
          <a:p>
            <a:pPr marL="285750" indent="-285750">
              <a:buChar char="•"/>
            </a:pPr>
            <a:r>
              <a:rPr lang="en-US" sz="1600" dirty="0"/>
              <a:t>In this system, the solute cannot pass through the selectively permeable membrane, as a result the water must move through osmosis to make up for the difference in the solute. </a:t>
            </a:r>
            <a:endParaRPr lang="en-US" sz="1600" dirty="0">
              <a:cs typeface="Arial"/>
            </a:endParaRPr>
          </a:p>
        </p:txBody>
      </p:sp>
      <p:pic>
        <p:nvPicPr>
          <p:cNvPr id="3" name="Figure" descr="Two beakers are shown, each divided into left and right halves by a semipermeable membrane. The first beaker has the same amount of water on both sides, but more solute in the water on the right side of the membrane and less solute in the water on the left side. In the second beaker, the water has moved from the left side of the membrane to the right side, making the solute concentration the same on both sides, but the water level much lower on the left sid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5213" r="-15213"/>
          <a:stretch>
            <a:fillRect/>
          </a:stretch>
        </p:blipFill>
        <p:spPr/>
      </p:pic>
      <p:sp>
        <p:nvSpPr>
          <p:cNvPr id="5" name="Figure Number"/>
          <p:cNvSpPr>
            <a:spLocks noGrp="1"/>
          </p:cNvSpPr>
          <p:nvPr>
            <p:ph type="title"/>
          </p:nvPr>
        </p:nvSpPr>
        <p:spPr/>
        <p:txBody>
          <a:bodyPr/>
          <a:lstStyle/>
          <a:p>
            <a:r>
              <a:rPr lang="en-US" dirty="0"/>
              <a:t>Figure 3.21 – osmosis </a:t>
            </a:r>
          </a:p>
        </p:txBody>
      </p:sp>
      <p:pic>
        <p:nvPicPr>
          <p:cNvPr id="8" name="Picture 7">
            <a:extLst>
              <a:ext uri="{FF2B5EF4-FFF2-40B4-BE49-F238E27FC236}">
                <a16:creationId xmlns:a16="http://schemas.microsoft.com/office/drawing/2014/main" id="{C5A26176-E7BB-354B-8FB3-20BAF492CA9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2864760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Osmosis </a:t>
            </a:r>
          </a:p>
        </p:txBody>
      </p:sp>
      <p:sp>
        <p:nvSpPr>
          <p:cNvPr id="4" name="Text Placeholder 3"/>
          <p:cNvSpPr>
            <a:spLocks noGrp="1"/>
          </p:cNvSpPr>
          <p:nvPr>
            <p:ph type="body" sz="quarter" idx="14"/>
          </p:nvPr>
        </p:nvSpPr>
        <p:spPr>
          <a:xfrm>
            <a:off x="457200" y="1200727"/>
            <a:ext cx="8062912" cy="5412509"/>
          </a:xfrm>
        </p:spPr>
        <p:txBody>
          <a:bodyPr vert="horz" lIns="91440" tIns="45720" rIns="91440" bIns="45720" rtlCol="0" anchor="t">
            <a:normAutofit/>
          </a:bodyPr>
          <a:lstStyle/>
          <a:p>
            <a:pPr marL="342900" indent="-342900">
              <a:buFont typeface="Arial" panose="020B0604020202020204" pitchFamily="34" charset="0"/>
              <a:buChar char="•"/>
            </a:pPr>
            <a:r>
              <a:rPr lang="en-US" dirty="0"/>
              <a:t>Solutions with higher concentrations of solute are called hypertonic</a:t>
            </a:r>
          </a:p>
          <a:p>
            <a:pPr marL="342900" indent="-342900">
              <a:buFont typeface="Arial" panose="020B0604020202020204" pitchFamily="34" charset="0"/>
              <a:buChar char="•"/>
            </a:pPr>
            <a:r>
              <a:rPr lang="en-US" dirty="0"/>
              <a:t>Solutions with lower concentrations of solute are called hypotonic</a:t>
            </a:r>
          </a:p>
          <a:p>
            <a:pPr marL="342900" indent="-342900">
              <a:buFont typeface="Arial" panose="020B0604020202020204" pitchFamily="34" charset="0"/>
              <a:buChar char="•"/>
            </a:pPr>
            <a:r>
              <a:rPr lang="en-US" dirty="0"/>
              <a:t>Solutions with the equal concentrations of solute are called isotonic</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What is the direction of H</a:t>
            </a:r>
            <a:r>
              <a:rPr lang="en-US" baseline="-25000" dirty="0"/>
              <a:t>2</a:t>
            </a:r>
            <a:r>
              <a:rPr lang="en-US" dirty="0"/>
              <a:t>O flow (in terms of tonicity of solutions)?</a:t>
            </a:r>
          </a:p>
          <a:p>
            <a:pPr marL="1074420" lvl="1" indent="-342900">
              <a:buFont typeface="Arial" panose="020B0604020202020204" pitchFamily="34" charset="0"/>
              <a:buChar char="•"/>
            </a:pPr>
            <a:r>
              <a:rPr lang="en-US" dirty="0"/>
              <a:t>In the previous slide (fig 3.21) identify which solutions are hyper- hypo- or isotonic:</a:t>
            </a:r>
          </a:p>
          <a:p>
            <a:pPr marL="1600200" lvl="2">
              <a:buFont typeface="Arial" panose="020B0604020202020204" pitchFamily="34" charset="0"/>
              <a:buChar char="•"/>
            </a:pPr>
            <a:r>
              <a:rPr lang="en-US" dirty="0"/>
              <a:t>Left Beaker </a:t>
            </a:r>
            <a:endParaRPr lang="en-US">
              <a:cs typeface="Arial"/>
            </a:endParaRPr>
          </a:p>
          <a:p>
            <a:pPr marL="2057400" lvl="3">
              <a:buFont typeface="Arial" panose="020B0604020202020204" pitchFamily="34" charset="0"/>
              <a:buChar char="•"/>
            </a:pPr>
            <a:r>
              <a:rPr lang="en-US" dirty="0"/>
              <a:t>left side -?</a:t>
            </a:r>
            <a:endParaRPr lang="en-US">
              <a:cs typeface="Arial"/>
            </a:endParaRPr>
          </a:p>
          <a:p>
            <a:pPr marL="2057400" lvl="3">
              <a:buFont typeface="Arial" panose="020B0604020202020204" pitchFamily="34" charset="0"/>
              <a:buChar char="•"/>
            </a:pPr>
            <a:r>
              <a:rPr lang="en-US" dirty="0"/>
              <a:t>Right side -?</a:t>
            </a:r>
            <a:endParaRPr lang="en-US">
              <a:cs typeface="Arial"/>
            </a:endParaRPr>
          </a:p>
          <a:p>
            <a:pPr marL="1600200" lvl="2">
              <a:buFont typeface="Arial" panose="020B0604020202020204" pitchFamily="34" charset="0"/>
              <a:buChar char="•"/>
            </a:pPr>
            <a:r>
              <a:rPr lang="en-US" dirty="0"/>
              <a:t>Right beaker</a:t>
            </a:r>
          </a:p>
          <a:p>
            <a:pPr marL="2057400" lvl="3">
              <a:buFont typeface="Arial" panose="020B0604020202020204" pitchFamily="34" charset="0"/>
              <a:buChar char="•"/>
            </a:pPr>
            <a:r>
              <a:rPr lang="en-US" dirty="0"/>
              <a:t>Left side -?</a:t>
            </a:r>
            <a:endParaRPr lang="en-US">
              <a:cs typeface="Arial"/>
            </a:endParaRPr>
          </a:p>
          <a:p>
            <a:pPr marL="2057400" lvl="3">
              <a:buFont typeface="Arial" panose="020B0604020202020204" pitchFamily="34" charset="0"/>
              <a:buChar char="•"/>
            </a:pPr>
            <a:r>
              <a:rPr lang="en-US" dirty="0"/>
              <a:t>Right side -?</a:t>
            </a:r>
            <a:endParaRPr lang="en-US" dirty="0">
              <a:cs typeface="Arial"/>
            </a:endParaRPr>
          </a:p>
        </p:txBody>
      </p:sp>
    </p:spTree>
    <p:extLst>
      <p:ext uri="{BB962C8B-B14F-4D97-AF65-F5344CB8AC3E}">
        <p14:creationId xmlns:p14="http://schemas.microsoft.com/office/powerpoint/2010/main" val="198838603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E552EFD7-1BE7-4479-B66A-D31E6A8EAB28}"/>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5073500"/>
            <a:ext cx="8062912" cy="936864"/>
          </a:xfrm>
        </p:spPr>
        <p:txBody>
          <a:bodyPr vert="horz" lIns="91440" tIns="45720" rIns="91440" bIns="45720" rtlCol="0" anchor="t">
            <a:normAutofit fontScale="92500" lnSpcReduction="10000"/>
          </a:bodyPr>
          <a:lstStyle/>
          <a:p>
            <a:r>
              <a:rPr lang="en-US" sz="1600" dirty="0"/>
              <a:t>The shape of red blood cells changes because of the difference in solute concentration between the inside and outside of the cells (in picture </a:t>
            </a:r>
            <a:r>
              <a:rPr lang="en-US" sz="1600" i="1" u="sng" dirty="0"/>
              <a:t>only</a:t>
            </a:r>
            <a:r>
              <a:rPr lang="en-US" sz="1600" dirty="0"/>
              <a:t> the outside solute concentration is shown as</a:t>
            </a:r>
            <a:r>
              <a:rPr lang="en-US" sz="1500" dirty="0"/>
              <a:t> hypertonic, isotonic, and hypotonic)</a:t>
            </a:r>
            <a:r>
              <a:rPr lang="en-US" sz="1600" dirty="0"/>
              <a:t>. (credit: modification of work by Mariana Ruiz Villarreal)</a:t>
            </a:r>
          </a:p>
        </p:txBody>
      </p:sp>
      <p:pic>
        <p:nvPicPr>
          <p:cNvPr id="9" name="Figure" descr="Illustration of red blood cells in hypotonic, isotonic, and hypertonic solutions. In the hypertonic solution, the cells shrivel and take on a spiky appearance. In the isotonic solution, the cells are normal in appearance. In the hypotonic solution, the cells swell and one has ruptured."/>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9433" r="-9433"/>
          <a:stretch>
            <a:fillRect/>
          </a:stretch>
        </p:blipFill>
        <p:spPr/>
      </p:pic>
      <p:sp>
        <p:nvSpPr>
          <p:cNvPr id="5" name="Figure Number"/>
          <p:cNvSpPr>
            <a:spLocks noGrp="1"/>
          </p:cNvSpPr>
          <p:nvPr>
            <p:ph type="title"/>
          </p:nvPr>
        </p:nvSpPr>
        <p:spPr/>
        <p:txBody>
          <a:bodyPr/>
          <a:lstStyle/>
          <a:p>
            <a:r>
              <a:rPr lang="en-US" dirty="0"/>
              <a:t>Figure 3.22 – osmosis &amp; animal cells </a:t>
            </a:r>
          </a:p>
        </p:txBody>
      </p:sp>
      <p:pic>
        <p:nvPicPr>
          <p:cNvPr id="8" name="Picture 7">
            <a:extLst>
              <a:ext uri="{FF2B5EF4-FFF2-40B4-BE49-F238E27FC236}">
                <a16:creationId xmlns:a16="http://schemas.microsoft.com/office/drawing/2014/main" id="{A3F791E3-5527-584E-8E43-E01EE57D6FF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8562905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E4C338F1-EA15-4F96-9D72-469CE1A43BF8}"/>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turgor pressure within a plant cell depends on the tonicity of the solution that it is bathed in. (credit: modification of work by Mariana Ruiz Villarreal)</a:t>
            </a:r>
          </a:p>
        </p:txBody>
      </p:sp>
      <p:pic>
        <p:nvPicPr>
          <p:cNvPr id="3" name="Figure" descr="The left part of this image shows a plant cell bathed in a hypertonic solution so that the plasma membrane has pulled away completely from the cell wall, and the central vacuole has shrunk. The middle part shows a plant cell bathed in an isotonic solution; the plasma membrane has pulled away from the cell wall a bit, and the central vacuole has shrunk. The right part shows a plant cell in a hypotonic solution. The central vacuole is large, and the plasma membrane is pressed against the cell wall."/>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805" b="-12805"/>
          <a:stretch>
            <a:fillRect/>
          </a:stretch>
        </p:blipFill>
        <p:spPr/>
      </p:pic>
      <p:sp>
        <p:nvSpPr>
          <p:cNvPr id="5" name="Figure Number"/>
          <p:cNvSpPr>
            <a:spLocks noGrp="1"/>
          </p:cNvSpPr>
          <p:nvPr>
            <p:ph type="title"/>
          </p:nvPr>
        </p:nvSpPr>
        <p:spPr/>
        <p:txBody>
          <a:bodyPr/>
          <a:lstStyle/>
          <a:p>
            <a:r>
              <a:rPr lang="en-US" dirty="0"/>
              <a:t>Figure 3.23 – osmosis &amp; plant cells</a:t>
            </a:r>
          </a:p>
        </p:txBody>
      </p:sp>
      <p:pic>
        <p:nvPicPr>
          <p:cNvPr id="8" name="Picture 7">
            <a:extLst>
              <a:ext uri="{FF2B5EF4-FFF2-40B4-BE49-F238E27FC236}">
                <a16:creationId xmlns:a16="http://schemas.microsoft.com/office/drawing/2014/main" id="{8D129FEA-431C-304A-BB9D-464BAA77117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5765123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active transport </a:t>
            </a:r>
          </a:p>
        </p:txBody>
      </p:sp>
      <p:sp>
        <p:nvSpPr>
          <p:cNvPr id="4" name="Text Placeholder 3"/>
          <p:cNvSpPr>
            <a:spLocks noGrp="1"/>
          </p:cNvSpPr>
          <p:nvPr>
            <p:ph type="body" sz="quarter" idx="14"/>
          </p:nvPr>
        </p:nvSpPr>
        <p:spPr>
          <a:xfrm>
            <a:off x="457200" y="1330036"/>
            <a:ext cx="8062912" cy="4680328"/>
          </a:xfrm>
        </p:spPr>
        <p:txBody>
          <a:bodyPr/>
          <a:lstStyle/>
          <a:p>
            <a:r>
              <a:rPr lang="en-US" dirty="0"/>
              <a:t>Learning outcomes:</a:t>
            </a:r>
          </a:p>
          <a:p>
            <a:pPr marL="342900" lvl="0" indent="-342900">
              <a:buFont typeface="Arial" panose="020B0604020202020204" pitchFamily="34" charset="0"/>
              <a:buChar char="•"/>
            </a:pPr>
            <a:r>
              <a:rPr lang="en-US" dirty="0"/>
              <a:t>Understand how electrochemical gradients affect ions</a:t>
            </a:r>
          </a:p>
          <a:p>
            <a:pPr marL="342900" lvl="0" indent="-342900">
              <a:buFont typeface="Arial" panose="020B0604020202020204" pitchFamily="34" charset="0"/>
              <a:buChar char="•"/>
            </a:pPr>
            <a:r>
              <a:rPr lang="en-US" dirty="0"/>
              <a:t>Describe endocytosis, including phagocytosis, pinocytosis, and receptor-mediated endocytosis</a:t>
            </a:r>
          </a:p>
          <a:p>
            <a:pPr marL="342900" lvl="0" indent="-342900">
              <a:buFont typeface="Arial" panose="020B0604020202020204" pitchFamily="34" charset="0"/>
              <a:buChar char="•"/>
            </a:pPr>
            <a:r>
              <a:rPr lang="en-US" dirty="0"/>
              <a:t>Understand the process of exocytosis</a:t>
            </a:r>
          </a:p>
          <a:p>
            <a:endParaRPr lang="en-US" dirty="0"/>
          </a:p>
        </p:txBody>
      </p:sp>
    </p:spTree>
    <p:extLst>
      <p:ext uri="{BB962C8B-B14F-4D97-AF65-F5344CB8AC3E}">
        <p14:creationId xmlns:p14="http://schemas.microsoft.com/office/powerpoint/2010/main" val="23911500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Active transport </a:t>
            </a:r>
          </a:p>
        </p:txBody>
      </p:sp>
      <p:sp>
        <p:nvSpPr>
          <p:cNvPr id="4" name="Text Placeholder 3"/>
          <p:cNvSpPr>
            <a:spLocks noGrp="1"/>
          </p:cNvSpPr>
          <p:nvPr>
            <p:ph type="body" sz="quarter" idx="14"/>
          </p:nvPr>
        </p:nvSpPr>
        <p:spPr>
          <a:xfrm>
            <a:off x="457200" y="1209964"/>
            <a:ext cx="8062912" cy="4800400"/>
          </a:xfrm>
        </p:spPr>
        <p:txBody>
          <a:bodyPr vert="horz" lIns="91440" tIns="45720" rIns="91440" bIns="45720" rtlCol="0" anchor="t">
            <a:normAutofit/>
          </a:bodyPr>
          <a:lstStyle/>
          <a:p>
            <a:pPr marL="342900" indent="-342900">
              <a:buFont typeface="Arial" panose="020B0604020202020204" pitchFamily="34" charset="0"/>
              <a:buChar char="•"/>
            </a:pPr>
            <a:r>
              <a:rPr lang="en-US" dirty="0"/>
              <a:t>Moving molecules against their concentration gradient; can be done only using energy (ATP).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Proteins in the membrane called pumps can use ATP to push chemicals from low concentration to high concentration.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Example: NA/K-pump</a:t>
            </a:r>
          </a:p>
        </p:txBody>
      </p:sp>
    </p:spTree>
    <p:extLst>
      <p:ext uri="{BB962C8B-B14F-4D97-AF65-F5344CB8AC3E}">
        <p14:creationId xmlns:p14="http://schemas.microsoft.com/office/powerpoint/2010/main" val="224717395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3E78885-5CA6-40D2-B93D-4A5A7B80D318}"/>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Electrochemical gradients arise from the combined effects of concentration gradients and electrical gradients. (credit: modification of work by “</a:t>
            </a:r>
            <a:r>
              <a:rPr lang="en-US" sz="1600" dirty="0" err="1"/>
              <a:t>Synaptitude</a:t>
            </a:r>
            <a:r>
              <a:rPr lang="en-US" sz="1600" dirty="0"/>
              <a:t>”/Wikimedia Commons)</a:t>
            </a:r>
          </a:p>
        </p:txBody>
      </p:sp>
      <p:pic>
        <p:nvPicPr>
          <p:cNvPr id="4" name="Figure" descr="A cell membrane is shown with a protein channel that allows passage of ions into and out of the cell. The cytoplasm has a higher concentration of potassium, and the extracellular fluid has a higher concentration of sodium. An arrow shows movement of a potassium ion out of the cell through the protein channel."/>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6963" r="-36963"/>
          <a:stretch>
            <a:fillRect/>
          </a:stretch>
        </p:blipFill>
        <p:spPr/>
      </p:pic>
      <p:sp>
        <p:nvSpPr>
          <p:cNvPr id="5" name="Figure Number"/>
          <p:cNvSpPr>
            <a:spLocks noGrp="1"/>
          </p:cNvSpPr>
          <p:nvPr>
            <p:ph type="title"/>
          </p:nvPr>
        </p:nvSpPr>
        <p:spPr/>
        <p:txBody>
          <a:bodyPr/>
          <a:lstStyle/>
          <a:p>
            <a:r>
              <a:rPr lang="en-US" dirty="0"/>
              <a:t>Figure 3.24 </a:t>
            </a:r>
          </a:p>
        </p:txBody>
      </p:sp>
      <p:pic>
        <p:nvPicPr>
          <p:cNvPr id="8" name="Picture 7">
            <a:extLst>
              <a:ext uri="{FF2B5EF4-FFF2-40B4-BE49-F238E27FC236}">
                <a16:creationId xmlns:a16="http://schemas.microsoft.com/office/drawing/2014/main" id="{B44B1CCC-0FC7-5740-9110-75D78231EDB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11850707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6D1FABB4-2CC5-49DA-9DED-99D04F1FC60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sodium-potassium pump move potassium and sodium ions across the plasma membrane. (credit: modification of work by Mariana Ruiz Villarreal)</a:t>
            </a:r>
          </a:p>
        </p:txBody>
      </p:sp>
      <p:pic>
        <p:nvPicPr>
          <p:cNvPr id="3" name="Figure" descr="This illustration shows the sodium-potassium pump. Initially, the pump’s opening faces the cytoplasm, where three sodium ions bind to it. The pump hydrolyzes ATP to ADP and, as a result, undergoes a conformational change. The sodium ions are released into the extracellular space. Two potassium ions from the extracellular space now bind the pump, which changes conformation again, releasing the potassium ions into the cytoplasm."/>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758" r="-2758"/>
          <a:stretch>
            <a:fillRect/>
          </a:stretch>
        </p:blipFill>
        <p:spPr/>
      </p:pic>
      <p:sp>
        <p:nvSpPr>
          <p:cNvPr id="5" name="Figure Number"/>
          <p:cNvSpPr>
            <a:spLocks noGrp="1"/>
          </p:cNvSpPr>
          <p:nvPr>
            <p:ph type="title"/>
          </p:nvPr>
        </p:nvSpPr>
        <p:spPr/>
        <p:txBody>
          <a:bodyPr/>
          <a:lstStyle/>
          <a:p>
            <a:r>
              <a:rPr lang="en-US" dirty="0"/>
              <a:t>Figure 3.25 – active transport</a:t>
            </a:r>
          </a:p>
        </p:txBody>
      </p:sp>
      <p:pic>
        <p:nvPicPr>
          <p:cNvPr id="8" name="Picture 7">
            <a:extLst>
              <a:ext uri="{FF2B5EF4-FFF2-40B4-BE49-F238E27FC236}">
                <a16:creationId xmlns:a16="http://schemas.microsoft.com/office/drawing/2014/main" id="{34262542-757A-FE4C-B004-332F1946BF9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97885040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Bulk transport </a:t>
            </a:r>
          </a:p>
        </p:txBody>
      </p:sp>
      <p:sp>
        <p:nvSpPr>
          <p:cNvPr id="4" name="Text Placeholder 3"/>
          <p:cNvSpPr>
            <a:spLocks noGrp="1"/>
          </p:cNvSpPr>
          <p:nvPr>
            <p:ph type="body" sz="quarter" idx="14"/>
          </p:nvPr>
        </p:nvSpPr>
        <p:spPr>
          <a:xfrm>
            <a:off x="457200" y="1154545"/>
            <a:ext cx="8062912" cy="4855819"/>
          </a:xfrm>
        </p:spPr>
        <p:txBody>
          <a:bodyPr/>
          <a:lstStyle/>
          <a:p>
            <a:pPr marL="342900" indent="-342900">
              <a:buFont typeface="Arial" panose="020B0604020202020204" pitchFamily="34" charset="0"/>
              <a:buChar char="•"/>
            </a:pPr>
            <a:r>
              <a:rPr lang="en-US" dirty="0"/>
              <a:t>Moving big particles, fragments of cells, is called bulk transport. </a:t>
            </a:r>
          </a:p>
          <a:p>
            <a:pPr marL="342900" indent="-342900">
              <a:buFont typeface="Arial" panose="020B0604020202020204" pitchFamily="34" charset="0"/>
              <a:buChar char="•"/>
            </a:pPr>
            <a:r>
              <a:rPr lang="en-US" dirty="0"/>
              <a:t>Endocytosis – bringing them into the cells</a:t>
            </a:r>
          </a:p>
          <a:p>
            <a:pPr marL="1074420" lvl="1" indent="-342900">
              <a:buFont typeface="Arial" panose="020B0604020202020204" pitchFamily="34" charset="0"/>
              <a:buChar char="•"/>
            </a:pPr>
            <a:r>
              <a:rPr lang="en-US" dirty="0"/>
              <a:t>Phagocytosis – when big molecules/particles are brought inside </a:t>
            </a:r>
          </a:p>
          <a:p>
            <a:pPr marL="1074420" lvl="1" indent="-342900">
              <a:buFont typeface="Arial" panose="020B0604020202020204" pitchFamily="34" charset="0"/>
              <a:buChar char="•"/>
            </a:pPr>
            <a:r>
              <a:rPr lang="en-US" dirty="0"/>
              <a:t>Pinocytosis – when large amount of liquid in brought in</a:t>
            </a:r>
          </a:p>
          <a:p>
            <a:pPr marL="1074420" lvl="1" indent="-342900">
              <a:buFont typeface="Arial" panose="020B0604020202020204" pitchFamily="34" charset="0"/>
              <a:buChar char="•"/>
            </a:pPr>
            <a:r>
              <a:rPr lang="en-US" dirty="0"/>
              <a:t>Receptor-mediated endocytosis – when only </a:t>
            </a:r>
            <a:r>
              <a:rPr lang="en-US" i="1" u="sng" dirty="0"/>
              <a:t>specific</a:t>
            </a:r>
            <a:r>
              <a:rPr lang="en-US" dirty="0"/>
              <a:t> molecules enter the cell (the ones that matches with the receptors in the membrane, see fig. 3.26).</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Exocytosis – taking them out the cell</a:t>
            </a:r>
          </a:p>
        </p:txBody>
      </p:sp>
    </p:spTree>
    <p:extLst>
      <p:ext uri="{BB962C8B-B14F-4D97-AF65-F5344CB8AC3E}">
        <p14:creationId xmlns:p14="http://schemas.microsoft.com/office/powerpoint/2010/main" val="1149121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F0EF6C1D-C3B0-4F12-974B-03A643949E60}"/>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lnSpcReduction="20000"/>
          </a:bodyPr>
          <a:lstStyle/>
          <a:p>
            <a:pPr marL="342900" indent="-342900">
              <a:buAutoNum type="alphaLcParenBoth"/>
            </a:pPr>
            <a:r>
              <a:rPr lang="en-US" sz="1600" dirty="0"/>
              <a:t> </a:t>
            </a:r>
            <a:r>
              <a:rPr lang="en-US" sz="1600" i="1" dirty="0"/>
              <a:t>Salmonella </a:t>
            </a:r>
            <a:r>
              <a:rPr lang="en-US" sz="1600" dirty="0"/>
              <a:t>bacteria are viewed with a light microscope.</a:t>
            </a:r>
            <a:endParaRPr lang="en-US" sz="1600" dirty="0">
              <a:solidFill>
                <a:srgbClr val="6CB255"/>
              </a:solidFill>
            </a:endParaRPr>
          </a:p>
          <a:p>
            <a:pPr marL="342900" indent="-342900">
              <a:buAutoNum type="alphaLcParenBoth"/>
            </a:pPr>
            <a:r>
              <a:rPr lang="en-US" sz="1600" dirty="0"/>
              <a:t>This scanning electron micrograph shows </a:t>
            </a:r>
            <a:r>
              <a:rPr lang="en-US" sz="1600" i="1" dirty="0"/>
              <a:t>Salmonella </a:t>
            </a:r>
            <a:r>
              <a:rPr lang="en-US" sz="1600" dirty="0"/>
              <a:t>bacteria (in red) invading human cells. (credit a: modification of work by CDC, Armed Forces Institute of Pathology, Charles N. Farmer; credit b: modification of work by Rocky Mountain Laboratories, NIAID, NIH; scale-bar data from Matt Russell)</a:t>
            </a:r>
          </a:p>
        </p:txBody>
      </p:sp>
      <p:pic>
        <p:nvPicPr>
          <p:cNvPr id="2" name="Figure" descr="Part b: In this scanning electron micrograph, the bacteria appear as three-dimensional red ovals. The human cells are much larger with a complex, folded appearance. Some of the bacteria lie on the surfaces of the human cells, and some are squeezed between them."/>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623" b="-623"/>
          <a:stretch>
            <a:fillRect/>
          </a:stretch>
        </p:blipFill>
        <p:spPr/>
      </p:pic>
      <p:sp>
        <p:nvSpPr>
          <p:cNvPr id="5" name="Figure Number"/>
          <p:cNvSpPr>
            <a:spLocks noGrp="1"/>
          </p:cNvSpPr>
          <p:nvPr>
            <p:ph type="title"/>
          </p:nvPr>
        </p:nvSpPr>
        <p:spPr/>
        <p:txBody>
          <a:bodyPr>
            <a:normAutofit fontScale="90000"/>
          </a:bodyPr>
          <a:lstStyle/>
          <a:p>
            <a:r>
              <a:rPr lang="en-US" dirty="0"/>
              <a:t>Figure 3.3 – light vs. electron microscope</a:t>
            </a:r>
          </a:p>
        </p:txBody>
      </p:sp>
      <p:pic>
        <p:nvPicPr>
          <p:cNvPr id="8" name="Picture 7">
            <a:extLst>
              <a:ext uri="{FF2B5EF4-FFF2-40B4-BE49-F238E27FC236}">
                <a16:creationId xmlns:a16="http://schemas.microsoft.com/office/drawing/2014/main" id="{16CFC310-C096-3D47-999A-8E69DD0B7F4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57955603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B972907B-DF34-4BCF-BEA8-328B701DD72E}"/>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Autofit/>
          </a:bodyPr>
          <a:lstStyle/>
          <a:p>
            <a:r>
              <a:rPr lang="en-US" sz="1020" dirty="0"/>
              <a:t>Three variations of endocytosis are shown.</a:t>
            </a:r>
          </a:p>
          <a:p>
            <a:pPr marL="342900" indent="-342900">
              <a:buAutoNum type="alphaLcParenBoth"/>
            </a:pPr>
            <a:r>
              <a:rPr lang="en-US" sz="1020" dirty="0"/>
              <a:t>In one form of endocytosis, phagocytosis, the cell membrane surrounds the particle and pinches off to form an intracellular vacuole.</a:t>
            </a:r>
          </a:p>
          <a:p>
            <a:pPr marL="342900" indent="-342900">
              <a:buAutoNum type="alphaLcParenBoth"/>
            </a:pPr>
            <a:r>
              <a:rPr lang="en-US" sz="1020" dirty="0"/>
              <a:t>In another type of endocytosis, pinocytosis, the cell membrane surrounds a small volume of fluid and pinches off, forming a vesicle.</a:t>
            </a:r>
            <a:endParaRPr lang="en-US" sz="1020" dirty="0">
              <a:solidFill>
                <a:srgbClr val="6CB255"/>
              </a:solidFill>
            </a:endParaRPr>
          </a:p>
          <a:p>
            <a:pPr marL="342900" indent="-342900">
              <a:buAutoNum type="alphaLcParenBoth"/>
            </a:pPr>
            <a:r>
              <a:rPr lang="en-US" sz="1020" dirty="0"/>
              <a:t>In receptor-mediated endocytosis, uptake of substances by the cell is targeted to a single type of substance that binds at the receptor on the external cell membrane. (credit: modification of work by Mariana Ruiz Villarreal)</a:t>
            </a:r>
          </a:p>
        </p:txBody>
      </p:sp>
      <p:pic>
        <p:nvPicPr>
          <p:cNvPr id="9" name="Figure" descr="Three types of endocytosis are shown: (a) phagocytosis, (b) pinocytosis, and (c) receptor-mediated endocytosis. Part a shows the plasma membrane forming a pocket around a particle in the extracellular fluid. The membrane subsequently engulfs the particle, which becomes trapped in a vacuole. Part b shows a plasma membrane forming a pocket around fluid in the extracellular fluid. The membrane subsequently engulfs the fluid, which becomes trapped in a vacuole. Part c shows a part of the plasma membrane that is clathrin-coated on the cytoplasmic side and has receptors on the extracellular side. The receptors bind a substance, then pinch off to form a coated vesicl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2138" b="-2138"/>
          <a:stretch>
            <a:fillRect/>
          </a:stretch>
        </p:blipFill>
        <p:spPr/>
      </p:pic>
      <p:sp>
        <p:nvSpPr>
          <p:cNvPr id="5" name="Figure Number"/>
          <p:cNvSpPr>
            <a:spLocks noGrp="1"/>
          </p:cNvSpPr>
          <p:nvPr>
            <p:ph type="title"/>
          </p:nvPr>
        </p:nvSpPr>
        <p:spPr/>
        <p:txBody>
          <a:bodyPr/>
          <a:lstStyle/>
          <a:p>
            <a:r>
              <a:rPr lang="en-US" dirty="0"/>
              <a:t>Figure 3.26 – endocytosis </a:t>
            </a:r>
          </a:p>
        </p:txBody>
      </p:sp>
      <p:pic>
        <p:nvPicPr>
          <p:cNvPr id="8" name="Picture 7">
            <a:extLst>
              <a:ext uri="{FF2B5EF4-FFF2-40B4-BE49-F238E27FC236}">
                <a16:creationId xmlns:a16="http://schemas.microsoft.com/office/drawing/2014/main" id="{F35D7E5A-60B8-3243-9E44-56A6CC55289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55917665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43559FE1-4CBA-4C31-BE7C-2F314B0794C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2" name="Figure" descr="A vesicle containing waste products is shown in the cytoplasm. The vesicle migrates to the cell membrane. The membrane of the vesicle fuses with the cell membrane, and the contents of the vesicle are released to the extracellular flui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7488" b="-7488"/>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chemeClr val="tx1"/>
                </a:solidFill>
              </a:rPr>
              <a:t>In exocytosis, a vesicle migrates to the plasma membrane, binds, and releases its contents to the outside of the cell. (credit: modification of work by Mariana Ruiz Villarreal)</a:t>
            </a:r>
          </a:p>
        </p:txBody>
      </p:sp>
      <p:sp>
        <p:nvSpPr>
          <p:cNvPr id="5" name="Figure Number"/>
          <p:cNvSpPr>
            <a:spLocks noGrp="1"/>
          </p:cNvSpPr>
          <p:nvPr>
            <p:ph type="title"/>
          </p:nvPr>
        </p:nvSpPr>
        <p:spPr/>
        <p:txBody>
          <a:bodyPr>
            <a:normAutofit/>
          </a:bodyPr>
          <a:lstStyle/>
          <a:p>
            <a:pPr algn="r"/>
            <a:r>
              <a:rPr lang="en-US" sz="2400" dirty="0">
                <a:solidFill>
                  <a:srgbClr val="6CB255"/>
                </a:solidFill>
              </a:rPr>
              <a:t>Exocytosis - Figure 3.27</a:t>
            </a:r>
          </a:p>
        </p:txBody>
      </p:sp>
      <p:pic>
        <p:nvPicPr>
          <p:cNvPr id="8" name="Picture 7">
            <a:extLst>
              <a:ext uri="{FF2B5EF4-FFF2-40B4-BE49-F238E27FC236}">
                <a16:creationId xmlns:a16="http://schemas.microsoft.com/office/drawing/2014/main" id="{34CD699B-6A08-8943-87B1-772542D5333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2251443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CD3DFC0F-7F06-4CF9-8C9E-8371B403A3CC}"/>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These uterine cervix cells, viewed through a light microscope, were obtained from a </a:t>
            </a:r>
            <a:r>
              <a:rPr lang="en-US" sz="1600" b="1" dirty="0"/>
              <a:t>Pap smear. </a:t>
            </a:r>
            <a:r>
              <a:rPr lang="en-US" sz="1600" dirty="0"/>
              <a:t>Normal cells are on the left. The cells on the right are infected with human papillomavirus (</a:t>
            </a:r>
            <a:r>
              <a:rPr lang="en-US" sz="1600" b="1" dirty="0"/>
              <a:t>HPV</a:t>
            </a:r>
            <a:r>
              <a:rPr lang="en-US" sz="1600" dirty="0"/>
              <a:t>). (credit: modification of work by Ed </a:t>
            </a:r>
            <a:r>
              <a:rPr lang="en-US" sz="1600" dirty="0" err="1"/>
              <a:t>Uthman</a:t>
            </a:r>
            <a:r>
              <a:rPr lang="en-US" sz="1600" dirty="0"/>
              <a:t>; scale-bar data from Matt Russell)</a:t>
            </a:r>
          </a:p>
        </p:txBody>
      </p:sp>
      <p:pic>
        <p:nvPicPr>
          <p:cNvPr id="11" name="Figure" descr="Both normal cells and cells infected with HPV have an irregular, round shape and a well-defined nucleus. The infected cells, however, are two to three times as large as uninfected cells, and some have two nuclei."/>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3471" r="-23471"/>
          <a:stretch>
            <a:fillRect/>
          </a:stretch>
        </p:blipFill>
        <p:spPr/>
      </p:pic>
      <p:sp>
        <p:nvSpPr>
          <p:cNvPr id="5" name="Figure Number"/>
          <p:cNvSpPr>
            <a:spLocks noGrp="1"/>
          </p:cNvSpPr>
          <p:nvPr>
            <p:ph type="title"/>
          </p:nvPr>
        </p:nvSpPr>
        <p:spPr/>
        <p:txBody>
          <a:bodyPr/>
          <a:lstStyle/>
          <a:p>
            <a:r>
              <a:rPr lang="en-US" dirty="0"/>
              <a:t>Figure 3.4 – diagnosis using microscope </a:t>
            </a:r>
          </a:p>
        </p:txBody>
      </p:sp>
      <p:pic>
        <p:nvPicPr>
          <p:cNvPr id="8" name="Picture 7">
            <a:extLst>
              <a:ext uri="{FF2B5EF4-FFF2-40B4-BE49-F238E27FC236}">
                <a16:creationId xmlns:a16="http://schemas.microsoft.com/office/drawing/2014/main" id="{66791912-8C18-C540-BEDE-7EBED91D66A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23719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Cell theory</a:t>
            </a:r>
          </a:p>
        </p:txBody>
      </p:sp>
      <p:sp>
        <p:nvSpPr>
          <p:cNvPr id="4" name="Text Placeholder 3"/>
          <p:cNvSpPr>
            <a:spLocks noGrp="1"/>
          </p:cNvSpPr>
          <p:nvPr>
            <p:ph type="body" sz="quarter" idx="14"/>
          </p:nvPr>
        </p:nvSpPr>
        <p:spPr>
          <a:xfrm>
            <a:off x="457200" y="1256145"/>
            <a:ext cx="8062912" cy="4754219"/>
          </a:xfrm>
        </p:spPr>
        <p:txBody>
          <a:bodyPr vert="horz" lIns="91440" tIns="45720" rIns="91440" bIns="45720" rtlCol="0" anchor="t">
            <a:normAutofit/>
          </a:bodyPr>
          <a:lstStyle/>
          <a:p>
            <a:pPr marL="342900" indent="-342900">
              <a:buFont typeface="Arial" panose="020B0604020202020204" pitchFamily="34" charset="0"/>
              <a:buChar char="•"/>
            </a:pPr>
            <a:r>
              <a:rPr lang="en-US" dirty="0"/>
              <a:t>According to the cell theory:</a:t>
            </a:r>
            <a:endParaRPr lang="en-US">
              <a:cs typeface="Arial"/>
            </a:endParaRPr>
          </a:p>
          <a:p>
            <a:pPr marL="1074420" lvl="1" indent="-342900">
              <a:buFont typeface="Arial" panose="020B0604020202020204" pitchFamily="34" charset="0"/>
              <a:buChar char="•"/>
            </a:pPr>
            <a:r>
              <a:rPr lang="en-US" dirty="0"/>
              <a:t>A cell is the Basic unit of life because all chemical reactions required for life occur in the cell</a:t>
            </a:r>
            <a:endParaRPr lang="en-US">
              <a:cs typeface="Arial"/>
            </a:endParaRPr>
          </a:p>
          <a:p>
            <a:pPr marL="1074420" lvl="1" indent="-342900">
              <a:buFont typeface="Arial" panose="020B0604020202020204" pitchFamily="34" charset="0"/>
              <a:buChar char="•"/>
            </a:pPr>
            <a:r>
              <a:rPr lang="en-US" dirty="0"/>
              <a:t>All cells arrives from existing cells </a:t>
            </a:r>
            <a:endParaRPr lang="en-US">
              <a:cs typeface="Arial"/>
            </a:endParaRPr>
          </a:p>
          <a:p>
            <a:pPr marL="1074420" lvl="1" indent="-342900">
              <a:buFont typeface="Arial" panose="020B0604020202020204" pitchFamily="34" charset="0"/>
              <a:buChar char="•"/>
            </a:pPr>
            <a:r>
              <a:rPr lang="en-US" dirty="0"/>
              <a:t>A cell is a building block for all living organisms:</a:t>
            </a:r>
            <a:endParaRPr lang="en-US">
              <a:cs typeface="Arial"/>
            </a:endParaRPr>
          </a:p>
          <a:p>
            <a:pPr marL="1600200" lvl="2">
              <a:buFont typeface="Arial" panose="020B0604020202020204" pitchFamily="34" charset="0"/>
              <a:buChar char="•"/>
            </a:pPr>
            <a:r>
              <a:rPr lang="en-US" dirty="0"/>
              <a:t>Unicellular = definition? </a:t>
            </a:r>
            <a:endParaRPr lang="en-US">
              <a:cs typeface="Arial"/>
            </a:endParaRPr>
          </a:p>
          <a:p>
            <a:pPr marL="1600200" lvl="2">
              <a:buFont typeface="Arial" panose="020B0604020202020204" pitchFamily="34" charset="0"/>
              <a:buChar char="•"/>
            </a:pPr>
            <a:r>
              <a:rPr lang="en-US" dirty="0"/>
              <a:t>Multicellular = definition?</a:t>
            </a:r>
            <a:endParaRPr lang="en-US" dirty="0">
              <a:highlight>
                <a:srgbClr val="FFFF00"/>
              </a:highlight>
              <a:cs typeface="Arial"/>
            </a:endParaRPr>
          </a:p>
          <a:p>
            <a:pPr marL="2057400" lvl="3">
              <a:buFont typeface="Arial" panose="020B0604020202020204" pitchFamily="34" charset="0"/>
              <a:buChar char="•"/>
            </a:pPr>
            <a:r>
              <a:rPr lang="en-US" dirty="0"/>
              <a:t>Each type of cell serves</a:t>
            </a:r>
            <a:r>
              <a:rPr lang="en-US" dirty="0">
                <a:solidFill>
                  <a:srgbClr val="FF0000"/>
                </a:solidFill>
              </a:rPr>
              <a:t> </a:t>
            </a:r>
            <a:r>
              <a:rPr lang="en-US" dirty="0"/>
              <a:t>a specific function </a:t>
            </a:r>
            <a:endParaRPr lang="en-US" dirty="0">
              <a:cs typeface="Arial"/>
            </a:endParaRPr>
          </a:p>
          <a:p>
            <a:pPr marL="2514600" lvl="4">
              <a:buFont typeface="Arial" panose="020B0604020202020204" pitchFamily="34" charset="0"/>
              <a:buChar char="•"/>
            </a:pPr>
            <a:r>
              <a:rPr lang="en-US" dirty="0"/>
              <a:t>Example: Immune cells fight against pathogens </a:t>
            </a:r>
            <a:endParaRPr lang="en-US" dirty="0">
              <a:cs typeface="Arial"/>
            </a:endParaRPr>
          </a:p>
        </p:txBody>
      </p:sp>
    </p:spTree>
    <p:extLst>
      <p:ext uri="{BB962C8B-B14F-4D97-AF65-F5344CB8AC3E}">
        <p14:creationId xmlns:p14="http://schemas.microsoft.com/office/powerpoint/2010/main" val="512163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3.2. prokaryotic vs. eukaryotic cells</a:t>
            </a:r>
          </a:p>
        </p:txBody>
      </p:sp>
      <p:sp>
        <p:nvSpPr>
          <p:cNvPr id="4" name="Text Placeholder 3"/>
          <p:cNvSpPr>
            <a:spLocks noGrp="1"/>
          </p:cNvSpPr>
          <p:nvPr>
            <p:ph type="body" sz="quarter" idx="14"/>
          </p:nvPr>
        </p:nvSpPr>
        <p:spPr>
          <a:xfrm>
            <a:off x="457200" y="1080655"/>
            <a:ext cx="8062912" cy="4929709"/>
          </a:xfrm>
        </p:spPr>
        <p:txBody>
          <a:bodyPr/>
          <a:lstStyle/>
          <a:p>
            <a:r>
              <a:rPr lang="en-US" dirty="0"/>
              <a:t>Learning outcomes:</a:t>
            </a:r>
          </a:p>
          <a:p>
            <a:pPr marL="342900" lvl="0" indent="-342900">
              <a:buFont typeface="Arial" panose="020B0604020202020204" pitchFamily="34" charset="0"/>
              <a:buChar char="•"/>
            </a:pPr>
            <a:r>
              <a:rPr lang="en-US" dirty="0"/>
              <a:t>Name examples of prokaryotic and eukaryotic organisms</a:t>
            </a:r>
          </a:p>
          <a:p>
            <a:pPr marL="342900" lvl="0" indent="-342900">
              <a:buFont typeface="Arial" panose="020B0604020202020204" pitchFamily="34" charset="0"/>
              <a:buChar char="•"/>
            </a:pPr>
            <a:r>
              <a:rPr lang="en-US" dirty="0"/>
              <a:t>Compare and contrast prokaryotic cells and eukaryotic cells</a:t>
            </a:r>
          </a:p>
          <a:p>
            <a:pPr marL="342900" lvl="0" indent="-342900">
              <a:buFont typeface="Arial" panose="020B0604020202020204" pitchFamily="34" charset="0"/>
              <a:buChar char="•"/>
            </a:pPr>
            <a:r>
              <a:rPr lang="en-US" dirty="0"/>
              <a:t>Describe the relative sizes of different kinds of cells</a:t>
            </a:r>
          </a:p>
          <a:p>
            <a:endParaRPr lang="en-US" dirty="0"/>
          </a:p>
        </p:txBody>
      </p:sp>
    </p:spTree>
    <p:extLst>
      <p:ext uri="{BB962C8B-B14F-4D97-AF65-F5344CB8AC3E}">
        <p14:creationId xmlns:p14="http://schemas.microsoft.com/office/powerpoint/2010/main" val="21635088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1575</TotalTime>
  <Words>4292</Words>
  <Application>Microsoft Office PowerPoint</Application>
  <PresentationFormat>On-screen Show (4:3)</PresentationFormat>
  <Paragraphs>354</Paragraphs>
  <Slides>61</Slides>
  <Notes>0</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Essential</vt:lpstr>
      <vt:lpstr>Concepts of Biology</vt:lpstr>
      <vt:lpstr>3.1. how cells are studied </vt:lpstr>
      <vt:lpstr>Figure 3.1 – cells </vt:lpstr>
      <vt:lpstr>Microscope to study cells</vt:lpstr>
      <vt:lpstr>Figure 3.2 – light vs. dissecting microscope</vt:lpstr>
      <vt:lpstr>Figure 3.3 – light vs. electron microscope</vt:lpstr>
      <vt:lpstr>Figure 3.4 – diagnosis using microscope </vt:lpstr>
      <vt:lpstr>The Cell theory</vt:lpstr>
      <vt:lpstr>3.2. prokaryotic vs. eukaryotic cells</vt:lpstr>
      <vt:lpstr>Cell types </vt:lpstr>
      <vt:lpstr>Figure 3.5 – prokaryotic cell </vt:lpstr>
      <vt:lpstr>Figure 3.6 – cell size </vt:lpstr>
      <vt:lpstr>3.3. eukaryotic cells</vt:lpstr>
      <vt:lpstr>Eukaryotic cell</vt:lpstr>
      <vt:lpstr>Figure 3.7 – eukaryotic cells</vt:lpstr>
      <vt:lpstr>Plasma membrane</vt:lpstr>
      <vt:lpstr>Figure 3.8 – plasma membrane </vt:lpstr>
      <vt:lpstr>Cytoskeleton </vt:lpstr>
      <vt:lpstr>Cytoskeleton - Figure 3.9</vt:lpstr>
      <vt:lpstr>Cilia and flagellum </vt:lpstr>
      <vt:lpstr>The Nucleus </vt:lpstr>
      <vt:lpstr>Figure 3.10 – nucleus </vt:lpstr>
      <vt:lpstr>Endoplasmic reticulum (ER)</vt:lpstr>
      <vt:lpstr>Figure 3.13 – ER: SER &amp; RER</vt:lpstr>
      <vt:lpstr>Golgi apparatus</vt:lpstr>
      <vt:lpstr>Figure 3.11 – Golgi apparatus </vt:lpstr>
      <vt:lpstr>lysosomes</vt:lpstr>
      <vt:lpstr>Figure 3.12 - lysosomes </vt:lpstr>
      <vt:lpstr>Endomembrane system</vt:lpstr>
      <vt:lpstr>Figure 3.13</vt:lpstr>
      <vt:lpstr>ribosomes</vt:lpstr>
      <vt:lpstr>Mitochondria </vt:lpstr>
      <vt:lpstr>Figure 3.14 – mitochondria </vt:lpstr>
      <vt:lpstr>Chloroplasts </vt:lpstr>
      <vt:lpstr>Figure 3.15 – chloroplasts </vt:lpstr>
      <vt:lpstr>Endosymbiosis &amp; evolution</vt:lpstr>
      <vt:lpstr>Outside the cells</vt:lpstr>
      <vt:lpstr>Ecm - Figure 3.16</vt:lpstr>
      <vt:lpstr>Cells Connections </vt:lpstr>
      <vt:lpstr>Figure 3.17</vt:lpstr>
      <vt:lpstr>3.4. the cell membrane</vt:lpstr>
      <vt:lpstr>Plasma membrane  </vt:lpstr>
      <vt:lpstr>Figure 3.18</vt:lpstr>
      <vt:lpstr>Plasma membrane functions</vt:lpstr>
      <vt:lpstr>Figure 3.19</vt:lpstr>
      <vt:lpstr>3.5. passive transport</vt:lpstr>
      <vt:lpstr>Membrane transport </vt:lpstr>
      <vt:lpstr>Passive transport </vt:lpstr>
      <vt:lpstr>Figure 3.20 – diffusion </vt:lpstr>
      <vt:lpstr>Osmosis </vt:lpstr>
      <vt:lpstr>Figure 3.21 – osmosis </vt:lpstr>
      <vt:lpstr>Osmosis </vt:lpstr>
      <vt:lpstr>Figure 3.22 – osmosis &amp; animal cells </vt:lpstr>
      <vt:lpstr>Figure 3.23 – osmosis &amp; plant cells</vt:lpstr>
      <vt:lpstr>3.6. active transport </vt:lpstr>
      <vt:lpstr>Active transport </vt:lpstr>
      <vt:lpstr>Figure 3.24 </vt:lpstr>
      <vt:lpstr>Figure 3.25 – active transport</vt:lpstr>
      <vt:lpstr>Bulk transport </vt:lpstr>
      <vt:lpstr>Figure 3.26 – endocytosis </vt:lpstr>
      <vt:lpstr>Exocytosis - Figure 3.27</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 of Biology - Chapter 3 - CELL STRUCTURE AND FUNCTION</dc:title>
  <dc:creator>Spuddy McSpare</dc:creator>
  <cp:lastModifiedBy>Martiana F. Sega</cp:lastModifiedBy>
  <cp:revision>358</cp:revision>
  <cp:lastPrinted>2013-07-05T18:10:32Z</cp:lastPrinted>
  <dcterms:created xsi:type="dcterms:W3CDTF">2012-06-04T02:13:36Z</dcterms:created>
  <dcterms:modified xsi:type="dcterms:W3CDTF">2024-08-08T14:40:34Z</dcterms:modified>
</cp:coreProperties>
</file>