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35"/>
  </p:handoutMasterIdLst>
  <p:sldIdLst>
    <p:sldId id="256" r:id="rId2"/>
    <p:sldId id="320" r:id="rId3"/>
    <p:sldId id="277" r:id="rId4"/>
    <p:sldId id="306" r:id="rId5"/>
    <p:sldId id="283" r:id="rId6"/>
    <p:sldId id="284" r:id="rId7"/>
    <p:sldId id="285" r:id="rId8"/>
    <p:sldId id="300" r:id="rId9"/>
    <p:sldId id="273" r:id="rId10"/>
    <p:sldId id="307" r:id="rId11"/>
    <p:sldId id="278" r:id="rId12"/>
    <p:sldId id="286" r:id="rId13"/>
    <p:sldId id="308" r:id="rId14"/>
    <p:sldId id="287" r:id="rId15"/>
    <p:sldId id="311" r:id="rId16"/>
    <p:sldId id="288" r:id="rId17"/>
    <p:sldId id="316" r:id="rId18"/>
    <p:sldId id="309" r:id="rId19"/>
    <p:sldId id="290" r:id="rId20"/>
    <p:sldId id="291" r:id="rId21"/>
    <p:sldId id="321" r:id="rId22"/>
    <p:sldId id="312" r:id="rId23"/>
    <p:sldId id="301" r:id="rId24"/>
    <p:sldId id="302" r:id="rId25"/>
    <p:sldId id="319" r:id="rId26"/>
    <p:sldId id="305" r:id="rId27"/>
    <p:sldId id="313" r:id="rId28"/>
    <p:sldId id="303" r:id="rId29"/>
    <p:sldId id="310" r:id="rId30"/>
    <p:sldId id="304" r:id="rId31"/>
    <p:sldId id="315" r:id="rId32"/>
    <p:sldId id="317" r:id="rId33"/>
    <p:sldId id="31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16F31B-59B7-C005-CD28-B591B65B1425}" v="34" dt="2024-08-08T14:36:28.8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77" autoAdjust="0"/>
    <p:restoredTop sz="94674" autoAdjust="0"/>
  </p:normalViewPr>
  <p:slideViewPr>
    <p:cSldViewPr snapToGrid="0" snapToObjects="1">
      <p:cViewPr>
        <p:scale>
          <a:sx n="69" d="100"/>
          <a:sy n="69" d="100"/>
        </p:scale>
        <p:origin x="2174" y="3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9454E614-EF75-BCC7-EEEB-FF69F5157A03}"/>
    <pc:docChg chg="modSld">
      <pc:chgData name="Martiana F. Sega" userId="S::msega@ega.edu::b7820880-429f-4cb3-8f96-63b87552a746" providerId="AD" clId="Web-{9454E614-EF75-BCC7-EEEB-FF69F5157A03}" dt="2022-03-14T14:23:31.812" v="34" actId="1076"/>
      <pc:docMkLst>
        <pc:docMk/>
      </pc:docMkLst>
      <pc:sldChg chg="modSp">
        <pc:chgData name="Martiana F. Sega" userId="S::msega@ega.edu::b7820880-429f-4cb3-8f96-63b87552a746" providerId="AD" clId="Web-{9454E614-EF75-BCC7-EEEB-FF69F5157A03}" dt="2022-03-14T14:23:31.812" v="34" actId="1076"/>
        <pc:sldMkLst>
          <pc:docMk/>
          <pc:sldMk cId="1322443130" sldId="256"/>
        </pc:sldMkLst>
        <pc:spChg chg="mod">
          <ac:chgData name="Martiana F. Sega" userId="S::msega@ega.edu::b7820880-429f-4cb3-8f96-63b87552a746" providerId="AD" clId="Web-{9454E614-EF75-BCC7-EEEB-FF69F5157A03}" dt="2022-03-14T14:23:31.812" v="34" actId="1076"/>
          <ac:spMkLst>
            <pc:docMk/>
            <pc:sldMk cId="1322443130" sldId="256"/>
            <ac:spMk id="7" creationId="{B380644E-83B9-4DD3-A9B5-A2BB9FFDCFED}"/>
          </ac:spMkLst>
        </pc:spChg>
      </pc:sldChg>
    </pc:docChg>
  </pc:docChgLst>
  <pc:docChgLst>
    <pc:chgData name="Martiana F. Sega" userId="S::msega@ega.edu::b7820880-429f-4cb3-8f96-63b87552a746" providerId="AD" clId="Web-{2616F31B-59B7-C005-CD28-B591B65B1425}"/>
    <pc:docChg chg="modSld">
      <pc:chgData name="Martiana F. Sega" userId="S::msega@ega.edu::b7820880-429f-4cb3-8f96-63b87552a746" providerId="AD" clId="Web-{2616F31B-59B7-C005-CD28-B591B65B1425}" dt="2024-08-08T14:36:26.715" v="33" actId="20577"/>
      <pc:docMkLst>
        <pc:docMk/>
      </pc:docMkLst>
      <pc:sldChg chg="modSp">
        <pc:chgData name="Martiana F. Sega" userId="S::msega@ega.edu::b7820880-429f-4cb3-8f96-63b87552a746" providerId="AD" clId="Web-{2616F31B-59B7-C005-CD28-B591B65B1425}" dt="2024-08-08T14:34:22.682" v="30" actId="20577"/>
        <pc:sldMkLst>
          <pc:docMk/>
          <pc:sldMk cId="2367422797" sldId="306"/>
        </pc:sldMkLst>
        <pc:spChg chg="mod">
          <ac:chgData name="Martiana F. Sega" userId="S::msega@ega.edu::b7820880-429f-4cb3-8f96-63b87552a746" providerId="AD" clId="Web-{2616F31B-59B7-C005-CD28-B591B65B1425}" dt="2024-08-08T14:34:22.682" v="30" actId="20577"/>
          <ac:spMkLst>
            <pc:docMk/>
            <pc:sldMk cId="2367422797" sldId="306"/>
            <ac:spMk id="4" creationId="{00000000-0000-0000-0000-000000000000}"/>
          </ac:spMkLst>
        </pc:spChg>
      </pc:sldChg>
      <pc:sldChg chg="modSp">
        <pc:chgData name="Martiana F. Sega" userId="S::msega@ega.edu::b7820880-429f-4cb3-8f96-63b87552a746" providerId="AD" clId="Web-{2616F31B-59B7-C005-CD28-B591B65B1425}" dt="2024-08-08T14:36:26.715" v="33" actId="20577"/>
        <pc:sldMkLst>
          <pc:docMk/>
          <pc:sldMk cId="2269202784" sldId="317"/>
        </pc:sldMkLst>
        <pc:spChg chg="mod">
          <ac:chgData name="Martiana F. Sega" userId="S::msega@ega.edu::b7820880-429f-4cb3-8f96-63b87552a746" providerId="AD" clId="Web-{2616F31B-59B7-C005-CD28-B591B65B1425}" dt="2024-08-08T14:36:26.715" v="33" actId="20577"/>
          <ac:spMkLst>
            <pc:docMk/>
            <pc:sldMk cId="2269202784" sldId="317"/>
            <ac:spMk id="4" creationId="{00000000-0000-0000-0000-000000000000}"/>
          </ac:spMkLst>
        </pc:spChg>
      </pc:sldChg>
    </pc:docChg>
  </pc:docChgLst>
  <pc:docChgLst>
    <pc:chgData name="Martiana F. Sega" userId="S::msega@ega.edu::b7820880-429f-4cb3-8f96-63b87552a746" providerId="AD" clId="Web-{13333A4B-092B-D5FA-269E-DE34B8789E95}"/>
    <pc:docChg chg="modSld">
      <pc:chgData name="Martiana F. Sega" userId="S::msega@ega.edu::b7820880-429f-4cb3-8f96-63b87552a746" providerId="AD" clId="Web-{13333A4B-092B-D5FA-269E-DE34B8789E95}" dt="2022-03-14T14:28:31.576" v="10" actId="20577"/>
      <pc:docMkLst>
        <pc:docMk/>
      </pc:docMkLst>
      <pc:sldChg chg="addSp delSp modSp">
        <pc:chgData name="Martiana F. Sega" userId="S::msega@ega.edu::b7820880-429f-4cb3-8f96-63b87552a746" providerId="AD" clId="Web-{13333A4B-092B-D5FA-269E-DE34B8789E95}" dt="2022-03-14T14:28:31.576" v="10" actId="20577"/>
        <pc:sldMkLst>
          <pc:docMk/>
          <pc:sldMk cId="1322443130" sldId="256"/>
        </pc:sldMkLst>
        <pc:spChg chg="add mod">
          <ac:chgData name="Martiana F. Sega" userId="S::msega@ega.edu::b7820880-429f-4cb3-8f96-63b87552a746" providerId="AD" clId="Web-{13333A4B-092B-D5FA-269E-DE34B8789E95}" dt="2022-03-14T14:28:31.576" v="10" actId="20577"/>
          <ac:spMkLst>
            <pc:docMk/>
            <pc:sldMk cId="1322443130" sldId="256"/>
            <ac:spMk id="3" creationId="{3D7887C0-A674-402D-9A4A-8B395DAEFE0C}"/>
          </ac:spMkLst>
        </pc:spChg>
        <pc:spChg chg="del">
          <ac:chgData name="Martiana F. Sega" userId="S::msega@ega.edu::b7820880-429f-4cb3-8f96-63b87552a746" providerId="AD" clId="Web-{13333A4B-092B-D5FA-269E-DE34B8789E95}" dt="2022-03-14T14:26:15.619" v="0"/>
          <ac:spMkLst>
            <pc:docMk/>
            <pc:sldMk cId="1322443130" sldId="256"/>
            <ac:spMk id="7" creationId="{B380644E-83B9-4DD3-A9B5-A2BB9FFDCFED}"/>
          </ac:spMkLst>
        </pc:spChg>
      </pc:sldChg>
    </pc:docChg>
  </pc:docChgLst>
  <pc:docChgLst>
    <pc:chgData name="Aaron L. Taylor" userId="S::altaylor@ega.edu::a36d9f03-d011-46af-b8f8-96f604348e49" providerId="AD" clId="Web-{8C8B2D9B-C271-6263-54B0-BAE277E8F28F}"/>
    <pc:docChg chg="modSld">
      <pc:chgData name="Aaron L. Taylor" userId="S::altaylor@ega.edu::a36d9f03-d011-46af-b8f8-96f604348e49" providerId="AD" clId="Web-{8C8B2D9B-C271-6263-54B0-BAE277E8F28F}" dt="2024-08-05T19:00:48.209" v="2" actId="20577"/>
      <pc:docMkLst>
        <pc:docMk/>
      </pc:docMkLst>
      <pc:sldChg chg="modSp">
        <pc:chgData name="Aaron L. Taylor" userId="S::altaylor@ega.edu::a36d9f03-d011-46af-b8f8-96f604348e49" providerId="AD" clId="Web-{8C8B2D9B-C271-6263-54B0-BAE277E8F28F}" dt="2024-08-05T19:00:48.209" v="2" actId="20577"/>
        <pc:sldMkLst>
          <pc:docMk/>
          <pc:sldMk cId="3271979929" sldId="312"/>
        </pc:sldMkLst>
        <pc:spChg chg="mod">
          <ac:chgData name="Aaron L. Taylor" userId="S::altaylor@ega.edu::a36d9f03-d011-46af-b8f8-96f604348e49" providerId="AD" clId="Web-{8C8B2D9B-C271-6263-54B0-BAE277E8F28F}" dt="2024-08-05T19:00:48.209" v="2" actId="20577"/>
          <ac:spMkLst>
            <pc:docMk/>
            <pc:sldMk cId="3271979929" sldId="312"/>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vnktXHBvE8s"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Figure" descr="Concepts of Biology"/>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33632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1 INTRODUCTION TO BIOLOGY</a:t>
            </a:r>
          </a:p>
          <a:p>
            <a:pPr algn="ctr"/>
            <a:r>
              <a:rPr lang="en-US" sz="1600" cap="none" dirty="0">
                <a:solidFill>
                  <a:schemeClr val="tx1"/>
                </a:solidFill>
                <a:latin typeface="+mn-lt"/>
              </a:rPr>
              <a:t>PowerPoint Image Slideshow</a:t>
            </a:r>
          </a:p>
        </p:txBody>
      </p:sp>
      <p:sp>
        <p:nvSpPr>
          <p:cNvPr id="2" name="Title">
            <a:extLst>
              <a:ext uri="{FF2B5EF4-FFF2-40B4-BE49-F238E27FC236}">
                <a16:creationId xmlns:a16="http://schemas.microsoft.com/office/drawing/2014/main" id="{10401DAC-2230-4FB5-AF9C-C9B27A384926}"/>
              </a:ext>
            </a:extLst>
          </p:cNvPr>
          <p:cNvSpPr>
            <a:spLocks noGrp="1"/>
          </p:cNvSpPr>
          <p:nvPr>
            <p:ph type="title" idx="4294967295"/>
          </p:nvPr>
        </p:nvSpPr>
        <p:spPr>
          <a:xfrm>
            <a:off x="0" y="616226"/>
            <a:ext cx="9144000" cy="808701"/>
          </a:xfrm>
        </p:spPr>
        <p:txBody>
          <a:bodyPr>
            <a:normAutofit/>
          </a:bodyPr>
          <a:lstStyle/>
          <a:p>
            <a:pPr algn="ctr"/>
            <a:r>
              <a:rPr lang="en-US" sz="3600" dirty="0"/>
              <a:t>Concepts of Biology</a:t>
            </a:r>
          </a:p>
        </p:txBody>
      </p:sp>
      <p:pic>
        <p:nvPicPr>
          <p:cNvPr id="6" name="Picture 5">
            <a:extLst>
              <a:ext uri="{FF2B5EF4-FFF2-40B4-BE49-F238E27FC236}">
                <a16:creationId xmlns:a16="http://schemas.microsoft.com/office/drawing/2014/main" id="{3E4D79BE-E16F-0944-B9A0-23D5363C69D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3" name="TextBox 2">
            <a:extLst>
              <a:ext uri="{FF2B5EF4-FFF2-40B4-BE49-F238E27FC236}">
                <a16:creationId xmlns:a16="http://schemas.microsoft.com/office/drawing/2014/main" id="{3D7887C0-A674-402D-9A4A-8B395DAEFE0C}"/>
              </a:ext>
            </a:extLst>
          </p:cNvPr>
          <p:cNvSpPr txBox="1"/>
          <p:nvPr/>
        </p:nvSpPr>
        <p:spPr>
          <a:xfrm>
            <a:off x="1276815" y="6304156"/>
            <a:ext cx="6508648"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 Additional modifications done for ALG round 25 by MF Sega. </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Levels of organization </a:t>
            </a:r>
          </a:p>
        </p:txBody>
      </p:sp>
      <p:sp>
        <p:nvSpPr>
          <p:cNvPr id="4" name="Text Placeholder 3"/>
          <p:cNvSpPr>
            <a:spLocks noGrp="1"/>
          </p:cNvSpPr>
          <p:nvPr>
            <p:ph type="body" sz="quarter" idx="14"/>
          </p:nvPr>
        </p:nvSpPr>
        <p:spPr>
          <a:xfrm>
            <a:off x="457200" y="1154545"/>
            <a:ext cx="8062912" cy="5541819"/>
          </a:xfrm>
        </p:spPr>
        <p:txBody>
          <a:bodyPr>
            <a:normAutofit lnSpcReduction="10000"/>
          </a:bodyPr>
          <a:lstStyle/>
          <a:p>
            <a:r>
              <a:rPr lang="en-US" dirty="0"/>
              <a:t>From complex (inclusive) to simple (exclusive):</a:t>
            </a:r>
          </a:p>
          <a:p>
            <a:pPr marL="342900" indent="-342900">
              <a:buFont typeface="Arial" panose="020B0604020202020204" pitchFamily="34" charset="0"/>
              <a:buChar char="•"/>
            </a:pPr>
            <a:r>
              <a:rPr lang="en-US" dirty="0"/>
              <a:t>Biosphere</a:t>
            </a:r>
          </a:p>
          <a:p>
            <a:pPr marL="342900" indent="-342900">
              <a:buFont typeface="Arial" panose="020B0604020202020204" pitchFamily="34" charset="0"/>
              <a:buChar char="•"/>
            </a:pPr>
            <a:r>
              <a:rPr lang="en-US" dirty="0"/>
              <a:t>Ecosystems </a:t>
            </a:r>
          </a:p>
          <a:p>
            <a:pPr marL="342900" indent="-342900">
              <a:buFont typeface="Arial" panose="020B0604020202020204" pitchFamily="34" charset="0"/>
              <a:buChar char="•"/>
            </a:pPr>
            <a:r>
              <a:rPr lang="en-US" dirty="0"/>
              <a:t>Communities </a:t>
            </a:r>
          </a:p>
          <a:p>
            <a:pPr marL="342900" indent="-342900">
              <a:buFont typeface="Arial" panose="020B0604020202020204" pitchFamily="34" charset="0"/>
              <a:buChar char="•"/>
            </a:pPr>
            <a:r>
              <a:rPr lang="en-US" dirty="0"/>
              <a:t>Population </a:t>
            </a:r>
          </a:p>
          <a:p>
            <a:pPr marL="342900" indent="-342900">
              <a:buFont typeface="Arial" panose="020B0604020202020204" pitchFamily="34" charset="0"/>
              <a:buChar char="•"/>
            </a:pPr>
            <a:r>
              <a:rPr lang="en-US" dirty="0"/>
              <a:t>Organism </a:t>
            </a:r>
          </a:p>
          <a:p>
            <a:pPr marL="342900" indent="-342900">
              <a:buFont typeface="Arial" panose="020B0604020202020204" pitchFamily="34" charset="0"/>
              <a:buChar char="•"/>
            </a:pPr>
            <a:r>
              <a:rPr lang="en-US" dirty="0"/>
              <a:t>Organ system</a:t>
            </a:r>
          </a:p>
          <a:p>
            <a:pPr marL="342900" indent="-342900">
              <a:buFont typeface="Arial" panose="020B0604020202020204" pitchFamily="34" charset="0"/>
              <a:buChar char="•"/>
            </a:pPr>
            <a:r>
              <a:rPr lang="en-US" dirty="0"/>
              <a:t>Organs</a:t>
            </a:r>
          </a:p>
          <a:p>
            <a:pPr marL="342900" indent="-342900">
              <a:buFont typeface="Arial" panose="020B0604020202020204" pitchFamily="34" charset="0"/>
              <a:buChar char="•"/>
            </a:pPr>
            <a:r>
              <a:rPr lang="en-US" dirty="0"/>
              <a:t>Tissue </a:t>
            </a:r>
          </a:p>
          <a:p>
            <a:pPr marL="342900" indent="-342900">
              <a:buFont typeface="Arial" panose="020B0604020202020204" pitchFamily="34" charset="0"/>
              <a:buChar char="•"/>
            </a:pPr>
            <a:r>
              <a:rPr lang="en-US" dirty="0"/>
              <a:t>Cells </a:t>
            </a:r>
          </a:p>
          <a:p>
            <a:pPr marL="342900" indent="-342900">
              <a:buFont typeface="Arial" panose="020B0604020202020204" pitchFamily="34" charset="0"/>
              <a:buChar char="•"/>
            </a:pPr>
            <a:r>
              <a:rPr lang="en-US" dirty="0"/>
              <a:t>Organelles </a:t>
            </a:r>
          </a:p>
          <a:p>
            <a:pPr marL="342900" indent="-342900">
              <a:buFont typeface="Arial" panose="020B0604020202020204" pitchFamily="34" charset="0"/>
              <a:buChar char="•"/>
            </a:pPr>
            <a:r>
              <a:rPr lang="en-US" dirty="0"/>
              <a:t>Molecules </a:t>
            </a:r>
          </a:p>
          <a:p>
            <a:pPr marL="342900" indent="-342900">
              <a:buFont typeface="Arial" panose="020B0604020202020204" pitchFamily="34" charset="0"/>
              <a:buChar char="•"/>
            </a:pPr>
            <a:r>
              <a:rPr lang="en-US" dirty="0"/>
              <a:t>atoms</a:t>
            </a:r>
          </a:p>
        </p:txBody>
      </p:sp>
    </p:spTree>
    <p:extLst>
      <p:ext uri="{BB962C8B-B14F-4D97-AF65-F5344CB8AC3E}">
        <p14:creationId xmlns:p14="http://schemas.microsoft.com/office/powerpoint/2010/main" val="3959409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3458D17-B849-43EC-8BE7-9B8CA10ED13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3" name="Figure" descr="Molecular model depicts a DNA molecule, showing its double helix structur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tretch>
            <a:fillRect/>
          </a:stretch>
        </p:blipFill>
        <p:spPr>
          <a:xfrm>
            <a:off x="5478219" y="1108075"/>
            <a:ext cx="304189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A molecule, like this large DNA molecule, is composed of atoms. (credit: “Brian0918”/Wikimedia Commons)</a:t>
            </a:r>
          </a:p>
        </p:txBody>
      </p:sp>
      <p:sp>
        <p:nvSpPr>
          <p:cNvPr id="5" name="Figure Number"/>
          <p:cNvSpPr>
            <a:spLocks noGrp="1"/>
          </p:cNvSpPr>
          <p:nvPr>
            <p:ph type="title"/>
          </p:nvPr>
        </p:nvSpPr>
        <p:spPr/>
        <p:txBody>
          <a:bodyPr>
            <a:normAutofit/>
          </a:bodyPr>
          <a:lstStyle/>
          <a:p>
            <a:pPr algn="r"/>
            <a:r>
              <a:rPr lang="en-US" sz="2400" dirty="0">
                <a:solidFill>
                  <a:srgbClr val="6CB255"/>
                </a:solidFill>
              </a:rPr>
              <a:t>Molecule - Figure 1.7</a:t>
            </a:r>
          </a:p>
        </p:txBody>
      </p:sp>
      <p:pic>
        <p:nvPicPr>
          <p:cNvPr id="7" name="Picture 6">
            <a:extLst>
              <a:ext uri="{FF2B5EF4-FFF2-40B4-BE49-F238E27FC236}">
                <a16:creationId xmlns:a16="http://schemas.microsoft.com/office/drawing/2014/main" id="{D2F41706-28C8-0148-A619-9E81591E157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793688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A82822A2-260E-4A3D-87E9-2F289EFCE44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From an atom to the entire Earth, biology examines all aspects of life. (credit “molecule”: modification of work by Jane Whitney; credit “organelles”: modification of work by Louisa Howard; credit “cells”: modification of work by Bruce Wetzel, Harry Schaefer, National Cancer Institute; credit “tissue”: modification of work by “</a:t>
            </a:r>
            <a:r>
              <a:rPr lang="en-US" sz="1600" dirty="0" err="1">
                <a:solidFill>
                  <a:srgbClr val="000000"/>
                </a:solidFill>
              </a:rPr>
              <a:t>Kilbad</a:t>
            </a:r>
            <a:r>
              <a:rPr lang="en-US" sz="1600" dirty="0">
                <a:solidFill>
                  <a:srgbClr val="000000"/>
                </a:solidFill>
              </a:rPr>
              <a:t>”/Wikimedia Commons; credit “organs”: modification of work by Mariana Ruiz </a:t>
            </a:r>
            <a:r>
              <a:rPr lang="en-US" sz="1600" dirty="0" err="1">
                <a:solidFill>
                  <a:srgbClr val="000000"/>
                </a:solidFill>
              </a:rPr>
              <a:t>Villareal</a:t>
            </a:r>
            <a:r>
              <a:rPr lang="en-US" sz="1600" dirty="0">
                <a:solidFill>
                  <a:srgbClr val="000000"/>
                </a:solidFill>
              </a:rPr>
              <a:t>, </a:t>
            </a:r>
            <a:r>
              <a:rPr lang="en-US" sz="1600" dirty="0" err="1">
                <a:solidFill>
                  <a:srgbClr val="000000"/>
                </a:solidFill>
              </a:rPr>
              <a:t>Joaquim</a:t>
            </a:r>
            <a:r>
              <a:rPr lang="en-US" sz="1600" dirty="0">
                <a:solidFill>
                  <a:srgbClr val="000000"/>
                </a:solidFill>
              </a:rPr>
              <a:t> </a:t>
            </a:r>
            <a:r>
              <a:rPr lang="en-US" sz="1600" dirty="0" err="1">
                <a:solidFill>
                  <a:srgbClr val="000000"/>
                </a:solidFill>
              </a:rPr>
              <a:t>Alves</a:t>
            </a:r>
            <a:r>
              <a:rPr lang="en-US" sz="1600" dirty="0">
                <a:solidFill>
                  <a:srgbClr val="000000"/>
                </a:solidFill>
              </a:rPr>
              <a:t> Gaspar; credit “organisms”: modification of work by Peter Dutton; credit “ecosystem”: modification of work by “gigi4791”/Flickr; credit “biosphere”: modification of work by NASA)</a:t>
            </a:r>
            <a:endParaRPr lang="en-US" sz="1600" b="0" dirty="0">
              <a:solidFill>
                <a:srgbClr val="000000"/>
              </a:solidFill>
            </a:endParaRPr>
          </a:p>
        </p:txBody>
      </p:sp>
      <p:pic>
        <p:nvPicPr>
          <p:cNvPr id="2" name="Figure" descr="A flow chart shows the hierarchy of living organisms. From smallest to largest, this hierarchy includes: 1 An atom, with protons, neutrons and electrons. 2 Molecules such as the phospholipid shown, made up of atoms. 3 Organelles, such as Golgi apparatus and nuclei, that exist inside cells. 4 Cells, such as a red blood cell. 5 Tissues, such as human skin tissue. 6 Organs such as the stomach and intestine make up the human digestive system, an example of an organ system. 7 Organisms, populations and communities. In a park, each person is an organism. Together, all the people make up a population. All the plant and animal species in the park comprise a community. 8 Ecosystems: The ecosystem of Central Park in New York includes living organisms and the environment in which they live. 9 The biosphere: encompasses all the ecosystems on Earth."/>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1564431" y="1108075"/>
            <a:ext cx="1817787" cy="5256213"/>
          </a:xfrm>
        </p:spPr>
      </p:pic>
      <p:sp>
        <p:nvSpPr>
          <p:cNvPr id="5" name="Figure Number"/>
          <p:cNvSpPr>
            <a:spLocks noGrp="1"/>
          </p:cNvSpPr>
          <p:nvPr>
            <p:ph type="title"/>
          </p:nvPr>
        </p:nvSpPr>
        <p:spPr/>
        <p:txBody>
          <a:bodyPr>
            <a:normAutofit/>
          </a:bodyPr>
          <a:lstStyle/>
          <a:p>
            <a:r>
              <a:rPr lang="en-US" sz="2400" dirty="0">
                <a:solidFill>
                  <a:srgbClr val="6CB255"/>
                </a:solidFill>
              </a:rPr>
              <a:t>Figure 1.8 – levels of organization</a:t>
            </a:r>
          </a:p>
        </p:txBody>
      </p:sp>
      <p:pic>
        <p:nvPicPr>
          <p:cNvPr id="8" name="Picture 7">
            <a:extLst>
              <a:ext uri="{FF2B5EF4-FFF2-40B4-BE49-F238E27FC236}">
                <a16:creationId xmlns:a16="http://schemas.microsoft.com/office/drawing/2014/main" id="{E0FB16A8-2D26-B94E-884F-D2133B82E8A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192181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Diversity of life </a:t>
            </a:r>
          </a:p>
        </p:txBody>
      </p:sp>
      <p:sp>
        <p:nvSpPr>
          <p:cNvPr id="4" name="Text Placeholder 3"/>
          <p:cNvSpPr>
            <a:spLocks noGrp="1"/>
          </p:cNvSpPr>
          <p:nvPr>
            <p:ph type="body" sz="quarter" idx="14"/>
          </p:nvPr>
        </p:nvSpPr>
        <p:spPr>
          <a:xfrm>
            <a:off x="554182" y="1107617"/>
            <a:ext cx="7965931" cy="5228527"/>
          </a:xfrm>
        </p:spPr>
        <p:txBody>
          <a:bodyPr>
            <a:normAutofit fontScale="85000" lnSpcReduction="20000"/>
          </a:bodyPr>
          <a:lstStyle/>
          <a:p>
            <a:pPr marL="342900" indent="-342900">
              <a:buFont typeface="Arial" panose="020B0604020202020204" pitchFamily="34" charset="0"/>
              <a:buChar char="•"/>
            </a:pPr>
            <a:r>
              <a:rPr lang="en-US" dirty="0"/>
              <a:t>Diversity of life – result of evolution in different environments</a:t>
            </a:r>
          </a:p>
          <a:p>
            <a:pPr marL="1074420" lvl="1" indent="-342900">
              <a:buFont typeface="Arial" panose="020B0604020202020204" pitchFamily="34" charset="0"/>
              <a:buChar char="•"/>
            </a:pPr>
            <a:r>
              <a:rPr lang="en-US" dirty="0"/>
              <a:t>Theory of evolution – developed by Charles Darwin </a:t>
            </a:r>
          </a:p>
          <a:p>
            <a:pPr marL="1074420" lvl="1" indent="-342900">
              <a:buFont typeface="Arial" panose="020B0604020202020204" pitchFamily="34" charset="0"/>
              <a:buChar char="•"/>
            </a:pPr>
            <a:r>
              <a:rPr lang="en-US" dirty="0"/>
              <a:t>Natural selection – one mechanism of evolution = the environment selects the fittest organism to survive </a:t>
            </a:r>
          </a:p>
          <a:p>
            <a:pPr marL="1074420" lvl="1" indent="-342900">
              <a:buFont typeface="Arial" panose="020B0604020202020204" pitchFamily="34" charset="0"/>
              <a:buChar char="•"/>
            </a:pPr>
            <a:r>
              <a:rPr lang="en-US" dirty="0"/>
              <a:t>Check this video on YouTube for more details: </a:t>
            </a:r>
            <a:r>
              <a:rPr lang="en-US" dirty="0">
                <a:hlinkClick r:id="rId2"/>
              </a:rPr>
              <a:t>Charles Darwin &amp; Natural selection</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Organisms are organized using a Taxonomic hierarchy (most inclusive to exclusive):</a:t>
            </a:r>
          </a:p>
          <a:p>
            <a:pPr marL="1074420" lvl="1" indent="-342900">
              <a:buFont typeface="Arial" panose="020B0604020202020204" pitchFamily="34" charset="0"/>
              <a:buChar char="•"/>
            </a:pPr>
            <a:r>
              <a:rPr lang="en-US" dirty="0"/>
              <a:t>Domain </a:t>
            </a:r>
          </a:p>
          <a:p>
            <a:pPr marL="1074420" lvl="1" indent="-342900">
              <a:buFont typeface="Arial" panose="020B0604020202020204" pitchFamily="34" charset="0"/>
              <a:buChar char="•"/>
            </a:pPr>
            <a:r>
              <a:rPr lang="en-US" dirty="0"/>
              <a:t>Kingdom</a:t>
            </a:r>
          </a:p>
          <a:p>
            <a:pPr marL="1074420" lvl="1" indent="-342900">
              <a:buFont typeface="Arial" panose="020B0604020202020204" pitchFamily="34" charset="0"/>
              <a:buChar char="•"/>
            </a:pPr>
            <a:r>
              <a:rPr lang="en-US" dirty="0"/>
              <a:t>Phylum</a:t>
            </a:r>
          </a:p>
          <a:p>
            <a:pPr marL="1074420" lvl="1" indent="-342900">
              <a:buFont typeface="Arial" panose="020B0604020202020204" pitchFamily="34" charset="0"/>
              <a:buChar char="•"/>
            </a:pPr>
            <a:r>
              <a:rPr lang="en-US" dirty="0"/>
              <a:t>Class</a:t>
            </a:r>
          </a:p>
          <a:p>
            <a:pPr marL="1074420" lvl="1" indent="-342900">
              <a:buFont typeface="Arial" panose="020B0604020202020204" pitchFamily="34" charset="0"/>
              <a:buChar char="•"/>
            </a:pPr>
            <a:r>
              <a:rPr lang="en-US" dirty="0"/>
              <a:t>Order </a:t>
            </a:r>
          </a:p>
          <a:p>
            <a:pPr marL="1074420" lvl="1" indent="-342900">
              <a:buFont typeface="Arial" panose="020B0604020202020204" pitchFamily="34" charset="0"/>
              <a:buChar char="•"/>
            </a:pPr>
            <a:r>
              <a:rPr lang="en-US" dirty="0"/>
              <a:t>Family </a:t>
            </a:r>
          </a:p>
          <a:p>
            <a:pPr marL="1074420" lvl="1" indent="-342900">
              <a:buFont typeface="Arial" panose="020B0604020202020204" pitchFamily="34" charset="0"/>
              <a:buChar char="•"/>
            </a:pPr>
            <a:r>
              <a:rPr lang="en-US" dirty="0"/>
              <a:t>Genus </a:t>
            </a:r>
          </a:p>
          <a:p>
            <a:pPr marL="1074420" lvl="1" indent="-342900">
              <a:buFont typeface="Arial" panose="020B0604020202020204" pitchFamily="34" charset="0"/>
              <a:buChar char="•"/>
            </a:pPr>
            <a:r>
              <a:rPr lang="en-US" dirty="0"/>
              <a:t>Species </a:t>
            </a:r>
          </a:p>
          <a:p>
            <a:pPr marL="342900" indent="-342900">
              <a:buFont typeface="Arial" panose="020B0604020202020204" pitchFamily="34" charset="0"/>
              <a:buChar char="•"/>
            </a:pPr>
            <a:r>
              <a:rPr lang="en-US" dirty="0"/>
              <a:t>Dun- King Philip Came Over For Genius Spaghetti </a:t>
            </a:r>
            <a:r>
              <a:rPr lang="en-US" dirty="0">
                <a:sym typeface="Wingdings" panose="05000000000000000000" pitchFamily="2" charset="2"/>
              </a:rPr>
              <a:t> </a:t>
            </a:r>
            <a:r>
              <a:rPr lang="en-US" dirty="0"/>
              <a:t> </a:t>
            </a:r>
          </a:p>
        </p:txBody>
      </p:sp>
    </p:spTree>
    <p:extLst>
      <p:ext uri="{BB962C8B-B14F-4D97-AF65-F5344CB8AC3E}">
        <p14:creationId xmlns:p14="http://schemas.microsoft.com/office/powerpoint/2010/main" val="3294575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71CA984F-FC3D-4501-999B-F960A7B4B6D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diagram shows the levels of taxonomic hierarchy for a dog, from the broadest category—domain—to the most specific—species.</a:t>
            </a:r>
          </a:p>
        </p:txBody>
      </p:sp>
      <p:pic>
        <p:nvPicPr>
          <p:cNvPr id="4" name="Figure" descr="A chart shows the eight levels of taxonomic hierarchy for the dog, Canis lupu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477" r="-5477"/>
          <a:stretch>
            <a:fillRect/>
          </a:stretch>
        </p:blipFill>
        <p:spPr/>
      </p:pic>
      <p:sp>
        <p:nvSpPr>
          <p:cNvPr id="5" name="Figure Number"/>
          <p:cNvSpPr>
            <a:spLocks noGrp="1"/>
          </p:cNvSpPr>
          <p:nvPr>
            <p:ph type="title"/>
          </p:nvPr>
        </p:nvSpPr>
        <p:spPr/>
        <p:txBody>
          <a:bodyPr/>
          <a:lstStyle/>
          <a:p>
            <a:r>
              <a:rPr lang="en-US" dirty="0"/>
              <a:t>Figure 1.9 – taxonomic hierarchy </a:t>
            </a:r>
          </a:p>
        </p:txBody>
      </p:sp>
      <p:pic>
        <p:nvPicPr>
          <p:cNvPr id="8" name="Picture 7">
            <a:extLst>
              <a:ext uri="{FF2B5EF4-FFF2-40B4-BE49-F238E27FC236}">
                <a16:creationId xmlns:a16="http://schemas.microsoft.com/office/drawing/2014/main" id="{6BA4E137-0A8C-3849-82C0-A45CEF9CDA6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547117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Domains </a:t>
            </a:r>
          </a:p>
        </p:txBody>
      </p:sp>
      <p:sp>
        <p:nvSpPr>
          <p:cNvPr id="4" name="Text Placeholder 3"/>
          <p:cNvSpPr>
            <a:spLocks noGrp="1"/>
          </p:cNvSpPr>
          <p:nvPr>
            <p:ph type="body" sz="quarter" idx="14"/>
          </p:nvPr>
        </p:nvSpPr>
        <p:spPr>
          <a:xfrm>
            <a:off x="457200" y="1209964"/>
            <a:ext cx="8062912" cy="4800400"/>
          </a:xfrm>
        </p:spPr>
        <p:txBody>
          <a:bodyPr/>
          <a:lstStyle/>
          <a:p>
            <a:pPr marL="342900" indent="-342900">
              <a:buFont typeface="Arial" panose="020B0604020202020204" pitchFamily="34" charset="0"/>
              <a:buChar char="•"/>
            </a:pPr>
            <a:r>
              <a:rPr lang="en-US" dirty="0"/>
              <a:t>Organisms pertain to 3 domains:</a:t>
            </a:r>
          </a:p>
          <a:p>
            <a:pPr marL="1074420" lvl="1" indent="-342900">
              <a:buFont typeface="Arial" panose="020B0604020202020204" pitchFamily="34" charset="0"/>
              <a:buChar char="•"/>
            </a:pPr>
            <a:r>
              <a:rPr lang="en-US" dirty="0"/>
              <a:t>Archaea – unicellular organisms living in extreme environments; without a real nucleus  </a:t>
            </a:r>
          </a:p>
          <a:p>
            <a:pPr marL="1074420" lvl="1" indent="-342900">
              <a:buFont typeface="Arial" panose="020B0604020202020204" pitchFamily="34" charset="0"/>
              <a:buChar char="•"/>
            </a:pPr>
            <a:r>
              <a:rPr lang="en-US" dirty="0"/>
              <a:t>Bacteria – unicellular organisms without a real nucleus </a:t>
            </a:r>
          </a:p>
          <a:p>
            <a:pPr marL="1074420" lvl="1" indent="-342900">
              <a:buFont typeface="Arial" panose="020B0604020202020204" pitchFamily="34" charset="0"/>
              <a:buChar char="•"/>
            </a:pPr>
            <a:r>
              <a:rPr lang="en-US" dirty="0"/>
              <a:t>Eukarya – </a:t>
            </a:r>
            <a:r>
              <a:rPr lang="en-US" dirty="0" err="1"/>
              <a:t>uni</a:t>
            </a:r>
            <a:r>
              <a:rPr lang="en-US" dirty="0"/>
              <a:t>- or multicellular organisms with a real nucleus</a:t>
            </a:r>
          </a:p>
          <a:p>
            <a:pPr marL="1600200" lvl="2">
              <a:buFont typeface="Arial" panose="020B0604020202020204" pitchFamily="34" charset="0"/>
              <a:buChar char="•"/>
            </a:pPr>
            <a:r>
              <a:rPr lang="en-US" dirty="0"/>
              <a:t>Kingdoms:</a:t>
            </a:r>
          </a:p>
          <a:p>
            <a:pPr marL="2057400" lvl="3">
              <a:buFont typeface="Arial" panose="020B0604020202020204" pitchFamily="34" charset="0"/>
              <a:buChar char="•"/>
            </a:pPr>
            <a:r>
              <a:rPr lang="en-US" dirty="0"/>
              <a:t>Animals </a:t>
            </a:r>
          </a:p>
          <a:p>
            <a:pPr marL="2057400" lvl="3">
              <a:buFont typeface="Arial" panose="020B0604020202020204" pitchFamily="34" charset="0"/>
              <a:buChar char="•"/>
            </a:pPr>
            <a:r>
              <a:rPr lang="en-US" dirty="0"/>
              <a:t>Plants </a:t>
            </a:r>
          </a:p>
          <a:p>
            <a:pPr marL="2057400" lvl="3">
              <a:buFont typeface="Arial" panose="020B0604020202020204" pitchFamily="34" charset="0"/>
              <a:buChar char="•"/>
            </a:pPr>
            <a:r>
              <a:rPr lang="en-US" dirty="0"/>
              <a:t>Fungi </a:t>
            </a:r>
          </a:p>
          <a:p>
            <a:pPr marL="2057400" lvl="3">
              <a:buFont typeface="Arial" panose="020B0604020202020204" pitchFamily="34" charset="0"/>
              <a:buChar char="•"/>
            </a:pPr>
            <a:r>
              <a:rPr lang="en-US" dirty="0"/>
              <a:t>Protista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Examples:………..</a:t>
            </a:r>
          </a:p>
          <a:p>
            <a:endParaRPr lang="en-US" dirty="0"/>
          </a:p>
        </p:txBody>
      </p:sp>
    </p:spTree>
    <p:extLst>
      <p:ext uri="{BB962C8B-B14F-4D97-AF65-F5344CB8AC3E}">
        <p14:creationId xmlns:p14="http://schemas.microsoft.com/office/powerpoint/2010/main" val="2090426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2B89295B-DADE-4925-8582-E115A6F0DEE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20000"/>
          </a:bodyPr>
          <a:lstStyle/>
          <a:p>
            <a:r>
              <a:rPr lang="en-US" sz="1500" dirty="0"/>
              <a:t>These images represent different domains. The scanning electron micrograph shows  </a:t>
            </a:r>
            <a:r>
              <a:rPr lang="en-US" sz="1500" dirty="0">
                <a:solidFill>
                  <a:srgbClr val="6CB255"/>
                </a:solidFill>
              </a:rPr>
              <a:t>(a) </a:t>
            </a:r>
            <a:r>
              <a:rPr lang="en-US" sz="1500" dirty="0"/>
              <a:t>bacterial cells belong to the domain Bacteria, while the </a:t>
            </a:r>
            <a:r>
              <a:rPr lang="en-US" sz="1500" dirty="0">
                <a:solidFill>
                  <a:srgbClr val="6CB255"/>
                </a:solidFill>
              </a:rPr>
              <a:t>(b) </a:t>
            </a:r>
            <a:r>
              <a:rPr lang="en-US" sz="1500" dirty="0"/>
              <a:t>extremophiles, seen all together as colored mats in this hot spring, belong to domain </a:t>
            </a:r>
            <a:r>
              <a:rPr lang="en-US" sz="1500" dirty="0" err="1"/>
              <a:t>Archaea</a:t>
            </a:r>
            <a:r>
              <a:rPr lang="en-US" sz="1500" dirty="0"/>
              <a:t>. Both the </a:t>
            </a:r>
            <a:r>
              <a:rPr lang="en-US" sz="1500" dirty="0">
                <a:solidFill>
                  <a:srgbClr val="6CB255"/>
                </a:solidFill>
              </a:rPr>
              <a:t>(c) </a:t>
            </a:r>
            <a:r>
              <a:rPr lang="en-US" sz="1500" dirty="0"/>
              <a:t>sunflower and </a:t>
            </a:r>
            <a:r>
              <a:rPr lang="en-US" sz="1500" dirty="0">
                <a:solidFill>
                  <a:srgbClr val="6CB255"/>
                </a:solidFill>
              </a:rPr>
              <a:t>(d) </a:t>
            </a:r>
            <a:r>
              <a:rPr lang="en-US" sz="1500" dirty="0"/>
              <a:t>lion are part of domain </a:t>
            </a:r>
            <a:r>
              <a:rPr lang="en-US" sz="1500" dirty="0" err="1"/>
              <a:t>Eukarya</a:t>
            </a:r>
            <a:r>
              <a:rPr lang="en-US" sz="1500" dirty="0"/>
              <a:t>. (credit a: modification of work by Rocky Mountain Laboratories, NIAID, NIH; credit b: modification of work by Steve </a:t>
            </a:r>
            <a:r>
              <a:rPr lang="en-US" sz="1500" dirty="0" err="1"/>
              <a:t>Jurvetson</a:t>
            </a:r>
            <a:r>
              <a:rPr lang="en-US" sz="1500" dirty="0"/>
              <a:t>; credit c: modification of work by Michael </a:t>
            </a:r>
            <a:r>
              <a:rPr lang="en-US" sz="1500" dirty="0" err="1"/>
              <a:t>Arrighi</a:t>
            </a:r>
            <a:r>
              <a:rPr lang="en-US" sz="1500" dirty="0"/>
              <a:t>; credit d: modification of work by Frank </a:t>
            </a:r>
            <a:r>
              <a:rPr lang="en-US" sz="1500" dirty="0" err="1"/>
              <a:t>Vassen</a:t>
            </a:r>
            <a:r>
              <a:rPr lang="en-US" sz="1500" dirty="0"/>
              <a:t>)</a:t>
            </a:r>
          </a:p>
        </p:txBody>
      </p:sp>
      <p:pic>
        <p:nvPicPr>
          <p:cNvPr id="4" name="Figure" descr="Photos depict: A: bacterial cells. B: a natural hot vent. C: a sunflower. D: a l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36897" b="-36897"/>
          <a:stretch>
            <a:fillRect/>
          </a:stretch>
        </p:blipFill>
        <p:spPr/>
      </p:pic>
      <p:sp>
        <p:nvSpPr>
          <p:cNvPr id="5" name="Figure Number"/>
          <p:cNvSpPr>
            <a:spLocks noGrp="1"/>
          </p:cNvSpPr>
          <p:nvPr>
            <p:ph type="title"/>
          </p:nvPr>
        </p:nvSpPr>
        <p:spPr/>
        <p:txBody>
          <a:bodyPr/>
          <a:lstStyle/>
          <a:p>
            <a:r>
              <a:rPr lang="en-US" dirty="0"/>
              <a:t>Figure 1.10 – domains </a:t>
            </a:r>
          </a:p>
        </p:txBody>
      </p:sp>
      <p:pic>
        <p:nvPicPr>
          <p:cNvPr id="8" name="Picture 7">
            <a:extLst>
              <a:ext uri="{FF2B5EF4-FFF2-40B4-BE49-F238E27FC236}">
                <a16:creationId xmlns:a16="http://schemas.microsoft.com/office/drawing/2014/main" id="{507ED35A-785A-624B-9B77-287232590B6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596000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AFE5E56-2ABE-4406-9A66-FBF14272A4D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10000"/>
          </a:bodyPr>
          <a:lstStyle/>
          <a:p>
            <a:r>
              <a:rPr lang="en-US" sz="1600" dirty="0"/>
              <a:t>This phylogenetic tree was constructed by microbiologist Carl </a:t>
            </a:r>
            <a:r>
              <a:rPr lang="en-US" sz="1600" dirty="0" err="1"/>
              <a:t>Woese</a:t>
            </a:r>
            <a:r>
              <a:rPr lang="en-US" sz="1600" dirty="0"/>
              <a:t> using genetic relationships. The tree shows the separation of living organisms into three domains: Bacteria, </a:t>
            </a:r>
            <a:r>
              <a:rPr lang="en-US" sz="1600" dirty="0" err="1"/>
              <a:t>Archaea</a:t>
            </a:r>
            <a:r>
              <a:rPr lang="en-US" sz="1600" dirty="0"/>
              <a:t>, and </a:t>
            </a:r>
            <a:r>
              <a:rPr lang="en-US" sz="1600" dirty="0" err="1"/>
              <a:t>Eukarya</a:t>
            </a:r>
            <a:r>
              <a:rPr lang="en-US" sz="1600" dirty="0"/>
              <a:t>. Bacteria and </a:t>
            </a:r>
            <a:r>
              <a:rPr lang="en-US" sz="1600" dirty="0" err="1"/>
              <a:t>Archaea</a:t>
            </a:r>
            <a:r>
              <a:rPr lang="en-US" sz="1600" dirty="0"/>
              <a:t> are organisms without a nucleus or other organelles surrounded by a membrane and, therefore, are prokaryotes. (credit: modification of work by Eric </a:t>
            </a:r>
            <a:r>
              <a:rPr lang="en-US" sz="1600" dirty="0" err="1"/>
              <a:t>Gaba</a:t>
            </a:r>
            <a:r>
              <a:rPr lang="en-US" sz="1600" dirty="0"/>
              <a:t>)</a:t>
            </a:r>
          </a:p>
        </p:txBody>
      </p:sp>
      <p:pic>
        <p:nvPicPr>
          <p:cNvPr id="4" name="Figure" descr="This phylogenetic tree shows that the three domains of life, bacteria, archaea and eukarya, all arose from a common ancesto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7748" r="-27748"/>
          <a:stretch>
            <a:fillRect/>
          </a:stretch>
        </p:blipFill>
        <p:spPr/>
      </p:pic>
      <p:sp>
        <p:nvSpPr>
          <p:cNvPr id="5" name="Figure Number"/>
          <p:cNvSpPr>
            <a:spLocks noGrp="1"/>
          </p:cNvSpPr>
          <p:nvPr>
            <p:ph type="title"/>
          </p:nvPr>
        </p:nvSpPr>
        <p:spPr/>
        <p:txBody>
          <a:bodyPr/>
          <a:lstStyle/>
          <a:p>
            <a:r>
              <a:rPr lang="en-US" dirty="0"/>
              <a:t>Figure 1.11 – domains </a:t>
            </a:r>
          </a:p>
        </p:txBody>
      </p:sp>
      <p:pic>
        <p:nvPicPr>
          <p:cNvPr id="8" name="Picture 7">
            <a:extLst>
              <a:ext uri="{FF2B5EF4-FFF2-40B4-BE49-F238E27FC236}">
                <a16:creationId xmlns:a16="http://schemas.microsoft.com/office/drawing/2014/main" id="{4B5DFD1D-12DA-8C41-8BCB-F658EC7D4AE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68133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Branches of Biology </a:t>
            </a:r>
          </a:p>
        </p:txBody>
      </p:sp>
      <p:sp>
        <p:nvSpPr>
          <p:cNvPr id="4" name="Text Placeholder 3"/>
          <p:cNvSpPr>
            <a:spLocks noGrp="1"/>
          </p:cNvSpPr>
          <p:nvPr>
            <p:ph type="body" sz="quarter" idx="14"/>
          </p:nvPr>
        </p:nvSpPr>
        <p:spPr>
          <a:xfrm>
            <a:off x="457200" y="1219200"/>
            <a:ext cx="8062912" cy="4791164"/>
          </a:xfrm>
        </p:spPr>
        <p:txBody>
          <a:bodyPr/>
          <a:lstStyle/>
          <a:p>
            <a:r>
              <a:rPr lang="en-US" dirty="0"/>
              <a:t>Molecular biology - </a:t>
            </a:r>
          </a:p>
          <a:p>
            <a:r>
              <a:rPr lang="en-US" dirty="0"/>
              <a:t>Neurobiology - </a:t>
            </a:r>
          </a:p>
          <a:p>
            <a:r>
              <a:rPr lang="en-US" dirty="0"/>
              <a:t>Paleontology - </a:t>
            </a:r>
          </a:p>
          <a:p>
            <a:r>
              <a:rPr lang="en-US" dirty="0"/>
              <a:t>Zoology - </a:t>
            </a:r>
          </a:p>
          <a:p>
            <a:r>
              <a:rPr lang="en-US" dirty="0"/>
              <a:t>Ecology - </a:t>
            </a:r>
          </a:p>
          <a:p>
            <a:r>
              <a:rPr lang="en-US" dirty="0"/>
              <a:t>Physiology - </a:t>
            </a:r>
          </a:p>
          <a:p>
            <a:endParaRPr lang="en-US" dirty="0"/>
          </a:p>
        </p:txBody>
      </p:sp>
    </p:spTree>
    <p:extLst>
      <p:ext uri="{BB962C8B-B14F-4D97-AF65-F5344CB8AC3E}">
        <p14:creationId xmlns:p14="http://schemas.microsoft.com/office/powerpoint/2010/main" val="1395134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4C8B578-7CDC-4AC3-9BF5-ED38CBB884E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Researchers work on excavating dinosaur fossils at a site in </a:t>
            </a:r>
            <a:r>
              <a:rPr lang="en-US" sz="1600" dirty="0" err="1"/>
              <a:t>Castellón</a:t>
            </a:r>
            <a:r>
              <a:rPr lang="en-US" sz="1600" dirty="0"/>
              <a:t>, Spain. (credit: </a:t>
            </a:r>
            <a:r>
              <a:rPr lang="it-IT" sz="1600" dirty="0"/>
              <a:t>Mario Modesto)</a:t>
            </a:r>
            <a:endParaRPr lang="en-US" sz="1600" dirty="0"/>
          </a:p>
        </p:txBody>
      </p:sp>
      <p:pic>
        <p:nvPicPr>
          <p:cNvPr id="4" name="Figure" descr="Photo depicts scientists digging fossils out of the dir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8504" r="-38504"/>
          <a:stretch>
            <a:fillRect/>
          </a:stretch>
        </p:blipFill>
        <p:spPr/>
      </p:pic>
      <p:sp>
        <p:nvSpPr>
          <p:cNvPr id="5" name="Figure Number"/>
          <p:cNvSpPr>
            <a:spLocks noGrp="1"/>
          </p:cNvSpPr>
          <p:nvPr>
            <p:ph type="title"/>
          </p:nvPr>
        </p:nvSpPr>
        <p:spPr/>
        <p:txBody>
          <a:bodyPr/>
          <a:lstStyle/>
          <a:p>
            <a:r>
              <a:rPr lang="en-US" dirty="0"/>
              <a:t>Figure 1.12 – paleontology </a:t>
            </a:r>
          </a:p>
        </p:txBody>
      </p:sp>
      <p:pic>
        <p:nvPicPr>
          <p:cNvPr id="8" name="Picture 7">
            <a:extLst>
              <a:ext uri="{FF2B5EF4-FFF2-40B4-BE49-F238E27FC236}">
                <a16:creationId xmlns:a16="http://schemas.microsoft.com/office/drawing/2014/main" id="{E2FA7CCE-C938-E34B-9DED-625D304AD06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680320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1.1. Themes &amp; Concepts in biology</a:t>
            </a:r>
          </a:p>
        </p:txBody>
      </p:sp>
      <p:sp>
        <p:nvSpPr>
          <p:cNvPr id="4" name="Text Placeholder 3"/>
          <p:cNvSpPr>
            <a:spLocks noGrp="1"/>
          </p:cNvSpPr>
          <p:nvPr>
            <p:ph type="body" sz="quarter" idx="14"/>
          </p:nvPr>
        </p:nvSpPr>
        <p:spPr>
          <a:xfrm>
            <a:off x="457200" y="1191986"/>
            <a:ext cx="8062912" cy="4818378"/>
          </a:xfrm>
        </p:spPr>
        <p:txBody>
          <a:bodyPr/>
          <a:lstStyle/>
          <a:p>
            <a:pPr lvl="0"/>
            <a:r>
              <a:rPr lang="en-US" b="1" dirty="0"/>
              <a:t>Learning objectives</a:t>
            </a:r>
          </a:p>
          <a:p>
            <a:pPr marL="342900" lvl="0" indent="-342900">
              <a:buFont typeface="Arial" panose="020B0604020202020204" pitchFamily="34" charset="0"/>
              <a:buChar char="•"/>
            </a:pPr>
            <a:r>
              <a:rPr lang="en-US" dirty="0"/>
              <a:t>Identify and describe the properties of life</a:t>
            </a:r>
          </a:p>
          <a:p>
            <a:pPr marL="342900" lvl="0" indent="-342900">
              <a:buFont typeface="Arial" panose="020B0604020202020204" pitchFamily="34" charset="0"/>
              <a:buChar char="•"/>
            </a:pPr>
            <a:r>
              <a:rPr lang="en-US" dirty="0"/>
              <a:t>Describe the levels of organization among living things</a:t>
            </a:r>
          </a:p>
          <a:p>
            <a:pPr marL="342900" indent="-342900">
              <a:buFont typeface="Arial" panose="020B0604020202020204" pitchFamily="34" charset="0"/>
              <a:buChar char="•"/>
            </a:pPr>
            <a:r>
              <a:rPr lang="en-US" dirty="0"/>
              <a:t>Understanding natural selection &amp; evolution </a:t>
            </a:r>
          </a:p>
          <a:p>
            <a:pPr marL="342900" lvl="0" indent="-342900">
              <a:buFont typeface="Arial" panose="020B0604020202020204" pitchFamily="34" charset="0"/>
              <a:buChar char="•"/>
            </a:pPr>
            <a:r>
              <a:rPr lang="en-US" dirty="0"/>
              <a:t>List examples of different sub disciplines in biology</a:t>
            </a:r>
          </a:p>
          <a:p>
            <a:r>
              <a:rPr lang="en-US" dirty="0"/>
              <a:t> </a:t>
            </a:r>
          </a:p>
        </p:txBody>
      </p:sp>
    </p:spTree>
    <p:extLst>
      <p:ext uri="{BB962C8B-B14F-4D97-AF65-F5344CB8AC3E}">
        <p14:creationId xmlns:p14="http://schemas.microsoft.com/office/powerpoint/2010/main" val="1195269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E7058CE-98EC-42F1-B876-A2BF89713AD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forensic scientist works in a DNA extraction room at the U.S. Army Criminal Investigation Laboratory. (credit: U.S. Army CID Command Public Affairs)</a:t>
            </a:r>
          </a:p>
        </p:txBody>
      </p:sp>
      <p:pic>
        <p:nvPicPr>
          <p:cNvPr id="4" name="Figure" descr="Photo depicts a scientist working in a lab."/>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0246" r="-30246"/>
          <a:stretch>
            <a:fillRect/>
          </a:stretch>
        </p:blipFill>
        <p:spPr/>
      </p:pic>
      <p:sp>
        <p:nvSpPr>
          <p:cNvPr id="5" name="Figure Number"/>
          <p:cNvSpPr>
            <a:spLocks noGrp="1"/>
          </p:cNvSpPr>
          <p:nvPr>
            <p:ph type="title"/>
          </p:nvPr>
        </p:nvSpPr>
        <p:spPr/>
        <p:txBody>
          <a:bodyPr/>
          <a:lstStyle/>
          <a:p>
            <a:r>
              <a:rPr lang="en-US" dirty="0"/>
              <a:t>Figure 1.13 – forensic science </a:t>
            </a:r>
          </a:p>
        </p:txBody>
      </p:sp>
      <p:pic>
        <p:nvPicPr>
          <p:cNvPr id="8" name="Picture 7">
            <a:extLst>
              <a:ext uri="{FF2B5EF4-FFF2-40B4-BE49-F238E27FC236}">
                <a16:creationId xmlns:a16="http://schemas.microsoft.com/office/drawing/2014/main" id="{BDED2DF6-B125-4543-8D62-EE11FDF7287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81646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7"/>
            <a:ext cx="8062912" cy="580710"/>
          </a:xfrm>
        </p:spPr>
        <p:txBody>
          <a:bodyPr>
            <a:normAutofit/>
          </a:bodyPr>
          <a:lstStyle/>
          <a:p>
            <a:r>
              <a:rPr lang="en-US" dirty="0"/>
              <a:t>1.2 The process of science: </a:t>
            </a:r>
          </a:p>
        </p:txBody>
      </p:sp>
      <p:sp>
        <p:nvSpPr>
          <p:cNvPr id="4" name="Text Placeholder 3"/>
          <p:cNvSpPr>
            <a:spLocks noGrp="1"/>
          </p:cNvSpPr>
          <p:nvPr>
            <p:ph type="body" sz="quarter" idx="14"/>
          </p:nvPr>
        </p:nvSpPr>
        <p:spPr>
          <a:xfrm>
            <a:off x="457200" y="1773382"/>
            <a:ext cx="8062912" cy="3581200"/>
          </a:xfrm>
        </p:spPr>
        <p:txBody>
          <a:bodyPr>
            <a:normAutofit/>
          </a:bodyPr>
          <a:lstStyle/>
          <a:p>
            <a:pPr lvl="0"/>
            <a:r>
              <a:rPr lang="en-US" b="1" dirty="0"/>
              <a:t>Learning objectives</a:t>
            </a:r>
            <a:endParaRPr lang="en-US" b="1" strike="sngStrike" dirty="0"/>
          </a:p>
          <a:p>
            <a:pPr marL="342900" lvl="0" indent="-342900">
              <a:buFont typeface="Arial" panose="020B0604020202020204" pitchFamily="34" charset="0"/>
              <a:buChar char="•"/>
            </a:pPr>
            <a:r>
              <a:rPr lang="en-US" dirty="0"/>
              <a:t>Identify the shared characteristics of the natural sciences</a:t>
            </a:r>
          </a:p>
          <a:p>
            <a:pPr marL="342900" lvl="0" indent="-342900">
              <a:buFont typeface="Arial" panose="020B0604020202020204" pitchFamily="34" charset="0"/>
              <a:buChar char="•"/>
            </a:pPr>
            <a:r>
              <a:rPr lang="en-US" dirty="0"/>
              <a:t>Understand the process of scientific inquiry</a:t>
            </a:r>
          </a:p>
          <a:p>
            <a:pPr marL="342900" lvl="0" indent="-342900">
              <a:buFont typeface="Arial" panose="020B0604020202020204" pitchFamily="34" charset="0"/>
              <a:buChar char="•"/>
            </a:pPr>
            <a:r>
              <a:rPr lang="en-US" dirty="0"/>
              <a:t>Compare inductive reasoning with deductive reasoning</a:t>
            </a:r>
          </a:p>
          <a:p>
            <a:pPr marL="342900" lvl="0" indent="-342900">
              <a:buFont typeface="Arial" panose="020B0604020202020204" pitchFamily="34" charset="0"/>
              <a:buChar char="•"/>
            </a:pPr>
            <a:r>
              <a:rPr lang="en-US" dirty="0"/>
              <a:t>Describe the goals of basic science and applied science</a:t>
            </a:r>
          </a:p>
        </p:txBody>
      </p:sp>
    </p:spTree>
    <p:extLst>
      <p:ext uri="{BB962C8B-B14F-4D97-AF65-F5344CB8AC3E}">
        <p14:creationId xmlns:p14="http://schemas.microsoft.com/office/powerpoint/2010/main" val="355387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Natural sciences </a:t>
            </a:r>
          </a:p>
        </p:txBody>
      </p:sp>
      <p:sp>
        <p:nvSpPr>
          <p:cNvPr id="4" name="Text Placeholder 3"/>
          <p:cNvSpPr>
            <a:spLocks noGrp="1"/>
          </p:cNvSpPr>
          <p:nvPr>
            <p:ph type="body" sz="quarter" idx="14"/>
          </p:nvPr>
        </p:nvSpPr>
        <p:spPr>
          <a:xfrm>
            <a:off x="457200" y="1209964"/>
            <a:ext cx="8062912" cy="4800400"/>
          </a:xfrm>
        </p:spPr>
        <p:txBody>
          <a:bodyPr vert="horz" lIns="91440" tIns="45720" rIns="91440" bIns="45720" rtlCol="0" anchor="t">
            <a:normAutofit/>
          </a:bodyPr>
          <a:lstStyle/>
          <a:p>
            <a:pPr marL="342900" indent="-342900">
              <a:buFont typeface="Arial" panose="020B0604020202020204" pitchFamily="34" charset="0"/>
              <a:buChar char="•"/>
            </a:pPr>
            <a:r>
              <a:rPr lang="en-US" dirty="0"/>
              <a:t>Natural sciences characteristics:</a:t>
            </a:r>
          </a:p>
          <a:p>
            <a:pPr marL="1074420" lvl="1" indent="-342900">
              <a:buFont typeface="Arial" panose="020B0604020202020204" pitchFamily="34" charset="0"/>
              <a:buChar char="•"/>
            </a:pPr>
            <a:r>
              <a:rPr lang="en-US" dirty="0"/>
              <a:t>Studies everything related to organisms</a:t>
            </a:r>
          </a:p>
          <a:p>
            <a:pPr marL="1600200" lvl="2">
              <a:buFont typeface="Arial" panose="020B0604020202020204" pitchFamily="34" charset="0"/>
              <a:buChar char="•"/>
            </a:pPr>
            <a:r>
              <a:rPr lang="en-US" dirty="0"/>
              <a:t>Living things – biology, chemistry </a:t>
            </a:r>
          </a:p>
          <a:p>
            <a:pPr marL="1600200" lvl="2">
              <a:buFont typeface="Arial" panose="020B0604020202020204" pitchFamily="34" charset="0"/>
              <a:buChar char="•"/>
            </a:pPr>
            <a:r>
              <a:rPr lang="en-US" dirty="0"/>
              <a:t>Non-living things – math, computer science </a:t>
            </a:r>
            <a:r>
              <a:rPr lang="en-US" dirty="0" err="1"/>
              <a:t>etc</a:t>
            </a:r>
            <a:r>
              <a:rPr lang="en-US" dirty="0"/>
              <a:t> </a:t>
            </a:r>
          </a:p>
          <a:p>
            <a:pPr marL="1074420" lvl="1" indent="-342900">
              <a:buFont typeface="Arial" panose="020B0604020202020204" pitchFamily="34" charset="0"/>
              <a:buChar char="•"/>
            </a:pPr>
            <a:r>
              <a:rPr lang="en-US" dirty="0"/>
              <a:t>Research involves asking questions, forming logical answers, performing experiments, collecting and analyzing data, share with others</a:t>
            </a:r>
          </a:p>
          <a:p>
            <a:pPr marL="1074420" lvl="1" indent="-342900">
              <a:buFont typeface="Arial" panose="020B0604020202020204" pitchFamily="34" charset="0"/>
              <a:buChar char="•"/>
            </a:pPr>
            <a:r>
              <a:rPr lang="en-US" dirty="0"/>
              <a:t>Why study natural sciences?</a:t>
            </a:r>
          </a:p>
          <a:p>
            <a:pPr marL="1600200" lvl="2">
              <a:buFont typeface="Arial" panose="020B0604020202020204" pitchFamily="34" charset="0"/>
              <a:buChar char="•"/>
            </a:pPr>
            <a:r>
              <a:rPr lang="en-US" dirty="0"/>
              <a:t>Practical applications – treat diseases, find life on another planet etc.</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271979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2FE89BB5-1E4A-40C0-9018-7467D935739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10000"/>
          </a:bodyPr>
          <a:lstStyle/>
          <a:p>
            <a:r>
              <a:rPr lang="en-US" sz="1600" dirty="0"/>
              <a:t>Biologists may choose to study </a:t>
            </a:r>
            <a:r>
              <a:rPr lang="en-US" sz="1600" i="1" dirty="0"/>
              <a:t>Escherichia coli </a:t>
            </a:r>
            <a:r>
              <a:rPr lang="en-US" sz="1600" dirty="0"/>
              <a:t>(</a:t>
            </a:r>
            <a:r>
              <a:rPr lang="en-US" sz="1600" i="1" dirty="0"/>
              <a:t>E. coli</a:t>
            </a:r>
            <a:r>
              <a:rPr lang="en-US" sz="1600" dirty="0"/>
              <a:t>), a bacterium that is a normal resident of our digestive tracts but which is also sometimes responsible for disease outbreaks. In this micrograph, the bacterium is visualized using a scanning electron microscope and digital colorization. (credit: Eric </a:t>
            </a:r>
            <a:r>
              <a:rPr lang="en-US" sz="1600" dirty="0" err="1"/>
              <a:t>Erbe</a:t>
            </a:r>
            <a:r>
              <a:rPr lang="en-US" sz="1600" dirty="0"/>
              <a:t>; digital colorization by Christopher </a:t>
            </a:r>
            <a:r>
              <a:rPr lang="en-US" sz="1600" dirty="0" err="1"/>
              <a:t>Pooley</a:t>
            </a:r>
            <a:r>
              <a:rPr lang="en-US" sz="1600" dirty="0"/>
              <a:t>, USDA-ARS)</a:t>
            </a:r>
          </a:p>
        </p:txBody>
      </p:sp>
      <p:pic>
        <p:nvPicPr>
          <p:cNvPr id="3" name="Figure" descr="Scanning electronic micrograph depicts E. coli bacteria aggregated togeth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3634" r="-33634"/>
          <a:stretch>
            <a:fillRect/>
          </a:stretch>
        </p:blipFill>
        <p:spPr/>
      </p:pic>
      <p:sp>
        <p:nvSpPr>
          <p:cNvPr id="5" name="Figure Number"/>
          <p:cNvSpPr>
            <a:spLocks noGrp="1"/>
          </p:cNvSpPr>
          <p:nvPr>
            <p:ph type="title"/>
          </p:nvPr>
        </p:nvSpPr>
        <p:spPr/>
        <p:txBody>
          <a:bodyPr/>
          <a:lstStyle/>
          <a:p>
            <a:r>
              <a:rPr lang="en-US" dirty="0"/>
              <a:t>Figure 1.15 – treat diseases</a:t>
            </a:r>
          </a:p>
        </p:txBody>
      </p:sp>
      <p:pic>
        <p:nvPicPr>
          <p:cNvPr id="8" name="Picture 7">
            <a:extLst>
              <a:ext uri="{FF2B5EF4-FFF2-40B4-BE49-F238E27FC236}">
                <a16:creationId xmlns:a16="http://schemas.microsoft.com/office/drawing/2014/main" id="{C88A991C-D372-0748-9DC3-1C918A30062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8894984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66C6D65-BEC0-4BE4-B00E-56A8EE735DC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Some fields of science include astronomy, biology, computer science, geology, logic, physics, chemistry, and mathematics. (credit: </a:t>
            </a:r>
            <a:r>
              <a:rPr lang="en-US" sz="1600" dirty="0">
                <a:solidFill>
                  <a:schemeClr val="tx1"/>
                </a:solidFill>
              </a:rPr>
              <a:t>“</a:t>
            </a:r>
            <a:r>
              <a:rPr lang="en-US" sz="1600" dirty="0"/>
              <a:t>Image Editor</a:t>
            </a:r>
            <a:r>
              <a:rPr lang="en-US" sz="1600" dirty="0">
                <a:solidFill>
                  <a:schemeClr val="tx1"/>
                </a:solidFill>
              </a:rPr>
              <a:t>”</a:t>
            </a:r>
            <a:r>
              <a:rPr lang="en-US" sz="1600" dirty="0"/>
              <a:t>/Flickr)</a:t>
            </a:r>
          </a:p>
        </p:txBody>
      </p:sp>
      <p:pic>
        <p:nvPicPr>
          <p:cNvPr id="4" name="Figure" descr="Some fields of science include astronomy, biology, computer science, geology, logic, physics, chemistry, and mathematics. (credit: &quot;Image Editor/Flickr)&quo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5182" r="-65182"/>
          <a:stretch>
            <a:fillRect/>
          </a:stretch>
        </p:blipFill>
        <p:spPr/>
      </p:pic>
      <p:sp>
        <p:nvSpPr>
          <p:cNvPr id="5" name="Figure Number"/>
          <p:cNvSpPr>
            <a:spLocks noGrp="1"/>
          </p:cNvSpPr>
          <p:nvPr>
            <p:ph type="title"/>
          </p:nvPr>
        </p:nvSpPr>
        <p:spPr/>
        <p:txBody>
          <a:bodyPr/>
          <a:lstStyle/>
          <a:p>
            <a:r>
              <a:rPr lang="en-US" dirty="0"/>
              <a:t>Figure 1.16 – natural sciences </a:t>
            </a:r>
          </a:p>
        </p:txBody>
      </p:sp>
      <p:pic>
        <p:nvPicPr>
          <p:cNvPr id="8" name="Picture 7">
            <a:extLst>
              <a:ext uri="{FF2B5EF4-FFF2-40B4-BE49-F238E27FC236}">
                <a16:creationId xmlns:a16="http://schemas.microsoft.com/office/drawing/2014/main" id="{EFAE8AED-2A7C-4940-91F7-9A98A982ED9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515647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vs. applied science</a:t>
            </a:r>
          </a:p>
        </p:txBody>
      </p:sp>
      <p:sp>
        <p:nvSpPr>
          <p:cNvPr id="4" name="Text Placeholder 3"/>
          <p:cNvSpPr>
            <a:spLocks noGrp="1"/>
          </p:cNvSpPr>
          <p:nvPr>
            <p:ph type="body" sz="quarter" idx="14"/>
          </p:nvPr>
        </p:nvSpPr>
        <p:spPr>
          <a:xfrm>
            <a:off x="457200" y="1173018"/>
            <a:ext cx="8062912" cy="4837346"/>
          </a:xfrm>
        </p:spPr>
        <p:txBody>
          <a:bodyPr/>
          <a:lstStyle/>
          <a:p>
            <a:pPr marL="342900" indent="-342900">
              <a:buFont typeface="Arial" panose="020B0604020202020204" pitchFamily="34" charset="0"/>
              <a:buChar char="•"/>
            </a:pPr>
            <a:r>
              <a:rPr lang="en-US" dirty="0"/>
              <a:t>Science and technology are interdependent: </a:t>
            </a:r>
          </a:p>
          <a:p>
            <a:pPr marL="1074420" lvl="1" indent="-342900">
              <a:buFont typeface="Arial" panose="020B0604020202020204" pitchFamily="34" charset="0"/>
              <a:buChar char="•"/>
            </a:pPr>
            <a:r>
              <a:rPr lang="en-US" dirty="0"/>
              <a:t>Basic science – discovers new knowledge about nature</a:t>
            </a:r>
          </a:p>
          <a:p>
            <a:pPr marL="1600200" lvl="2">
              <a:buFont typeface="Arial" panose="020B0604020202020204" pitchFamily="34" charset="0"/>
              <a:buChar char="•"/>
            </a:pPr>
            <a:r>
              <a:rPr lang="en-US" dirty="0"/>
              <a:t>Knowledge can be used to create technology </a:t>
            </a:r>
          </a:p>
          <a:p>
            <a:pPr marL="1074420" lvl="1" indent="-342900">
              <a:buFont typeface="Arial" panose="020B0604020202020204" pitchFamily="34" charset="0"/>
              <a:buChar char="•"/>
            </a:pPr>
            <a:r>
              <a:rPr lang="en-US" dirty="0"/>
              <a:t>Applied science – discovers new techniques or technology </a:t>
            </a:r>
          </a:p>
          <a:p>
            <a:pPr marL="1600200" lvl="2">
              <a:buFont typeface="Arial" panose="020B0604020202020204" pitchFamily="34" charset="0"/>
              <a:buChar char="•"/>
            </a:pPr>
            <a:r>
              <a:rPr lang="en-US" dirty="0"/>
              <a:t>Can be used to advance basic science </a:t>
            </a:r>
          </a:p>
          <a:p>
            <a:pPr marL="1600200" lvl="2">
              <a:buFont typeface="Arial" panose="020B0604020202020204" pitchFamily="34" charset="0"/>
              <a:buChar char="•"/>
            </a:pPr>
            <a:endParaRPr lang="en-US" dirty="0"/>
          </a:p>
          <a:p>
            <a:pPr marL="342900" indent="-342900">
              <a:buFont typeface="Arial" panose="020B0604020202020204" pitchFamily="34" charset="0"/>
              <a:buChar char="•"/>
            </a:pPr>
            <a:r>
              <a:rPr lang="en-US" dirty="0"/>
              <a:t>Human genome project – example of interdependence </a:t>
            </a:r>
          </a:p>
          <a:p>
            <a:pPr marL="1074420" lvl="1" indent="-342900">
              <a:buFont typeface="Arial" panose="020B0604020202020204" pitchFamily="34" charset="0"/>
              <a:buChar char="•"/>
            </a:pPr>
            <a:r>
              <a:rPr lang="en-US" dirty="0"/>
              <a:t>Basic knowledge about DNA structure and functions was used to initiate ideas about creating techniques to use in forensic science etc.</a:t>
            </a:r>
          </a:p>
          <a:p>
            <a:pPr marL="1074420" lvl="1" indent="-342900">
              <a:buFont typeface="Arial" panose="020B0604020202020204" pitchFamily="34" charset="0"/>
              <a:buChar char="•"/>
            </a:pPr>
            <a:r>
              <a:rPr lang="en-US" dirty="0"/>
              <a:t>Applied science – developed PCR machines etc. to be used in forensic science, medicine and basic biology science </a:t>
            </a:r>
          </a:p>
        </p:txBody>
      </p:sp>
    </p:spTree>
    <p:extLst>
      <p:ext uri="{BB962C8B-B14F-4D97-AF65-F5344CB8AC3E}">
        <p14:creationId xmlns:p14="http://schemas.microsoft.com/office/powerpoint/2010/main" val="2048555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C03CFBD6-AB5E-41AA-ADF2-C231A246468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Human Genome Project was a 13-year collaborative effort among researchers working in several different fields of science. The project was completed in 2003. (credit: the U.S. Department of Energy Genome Programs)</a:t>
            </a:r>
          </a:p>
        </p:txBody>
      </p:sp>
      <p:pic>
        <p:nvPicPr>
          <p:cNvPr id="3" name="Figure" descr="The human genome project’s logo is shown, depicting a human being inside a DNA double helix. The words chemistry, biology, physics, ethics, informatics and engineering surround the circular imag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5606" r="-65606"/>
          <a:stretch>
            <a:fillRect/>
          </a:stretch>
        </p:blipFill>
        <p:spPr/>
      </p:pic>
      <p:sp>
        <p:nvSpPr>
          <p:cNvPr id="5" name="Figure Number"/>
          <p:cNvSpPr>
            <a:spLocks noGrp="1"/>
          </p:cNvSpPr>
          <p:nvPr>
            <p:ph type="title"/>
          </p:nvPr>
        </p:nvSpPr>
        <p:spPr/>
        <p:txBody>
          <a:bodyPr/>
          <a:lstStyle/>
          <a:p>
            <a:r>
              <a:rPr lang="en-US" dirty="0"/>
              <a:t>Figure 1.19 – applied science </a:t>
            </a:r>
          </a:p>
        </p:txBody>
      </p:sp>
      <p:pic>
        <p:nvPicPr>
          <p:cNvPr id="8" name="Picture 7">
            <a:extLst>
              <a:ext uri="{FF2B5EF4-FFF2-40B4-BE49-F238E27FC236}">
                <a16:creationId xmlns:a16="http://schemas.microsoft.com/office/drawing/2014/main" id="{DF4F8AC8-0427-9144-895D-692E53F64D0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447966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Inductive vs. deductive reasoning</a:t>
            </a:r>
          </a:p>
        </p:txBody>
      </p:sp>
      <p:sp>
        <p:nvSpPr>
          <p:cNvPr id="4" name="Text Placeholder 3"/>
          <p:cNvSpPr>
            <a:spLocks noGrp="1"/>
          </p:cNvSpPr>
          <p:nvPr>
            <p:ph type="body" sz="quarter" idx="14"/>
          </p:nvPr>
        </p:nvSpPr>
        <p:spPr>
          <a:xfrm>
            <a:off x="457200" y="1237673"/>
            <a:ext cx="8251902" cy="4772691"/>
          </a:xfrm>
        </p:spPr>
        <p:txBody>
          <a:bodyPr/>
          <a:lstStyle/>
          <a:p>
            <a:pPr marL="342900" indent="-342900">
              <a:buFont typeface="Arial" panose="020B0604020202020204" pitchFamily="34" charset="0"/>
              <a:buChar char="•"/>
            </a:pPr>
            <a:r>
              <a:rPr lang="en-US" dirty="0"/>
              <a:t>Inductive – use observations to draw a conclusion</a:t>
            </a:r>
          </a:p>
          <a:p>
            <a:pPr marL="1074420" lvl="1" indent="-342900">
              <a:buFont typeface="Arial" panose="020B0604020202020204" pitchFamily="34" charset="0"/>
              <a:buChar char="•"/>
            </a:pPr>
            <a:r>
              <a:rPr lang="en-US" dirty="0"/>
              <a:t>My skin is itchy every time I go outside. I must be allergic.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Deductive – use principles to predict results of experiment</a:t>
            </a:r>
          </a:p>
          <a:p>
            <a:pPr marL="1074420" lvl="1" indent="-342900">
              <a:buFont typeface="Arial" panose="020B0604020202020204" pitchFamily="34" charset="0"/>
              <a:buChar char="•"/>
            </a:pPr>
            <a:r>
              <a:rPr lang="en-US" dirty="0"/>
              <a:t>All men have black hair. John is a man. John must have black hair. </a:t>
            </a:r>
          </a:p>
          <a:p>
            <a:pPr marL="1074420" lvl="1" indent="-342900">
              <a:buFont typeface="Arial" panose="020B0604020202020204" pitchFamily="34" charset="0"/>
              <a:buChar char="•"/>
            </a:pPr>
            <a:r>
              <a:rPr lang="en-US" dirty="0"/>
              <a:t>(does John really have black hair? Is the principle “all men have black hair” correct?) </a:t>
            </a:r>
          </a:p>
        </p:txBody>
      </p:sp>
    </p:spTree>
    <p:extLst>
      <p:ext uri="{BB962C8B-B14F-4D97-AF65-F5344CB8AC3E}">
        <p14:creationId xmlns:p14="http://schemas.microsoft.com/office/powerpoint/2010/main" val="2757027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187AF59D-AE80-4E8A-9AEC-E4BECE4BD2D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3" name="Figure" descr="Painting depicts Sir Francis Bacon in a long cloak."/>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5324111" y="989585"/>
            <a:ext cx="3196001" cy="5240501"/>
          </a:xfrm>
        </p:spPr>
      </p:pic>
      <p:sp>
        <p:nvSpPr>
          <p:cNvPr id="14" name="Figure Legend"/>
          <p:cNvSpPr>
            <a:spLocks noGrp="1"/>
          </p:cNvSpPr>
          <p:nvPr>
            <p:ph type="body" sz="quarter" idx="14"/>
          </p:nvPr>
        </p:nvSpPr>
        <p:spPr>
          <a:xfrm>
            <a:off x="457200" y="1107617"/>
            <a:ext cx="3913188" cy="5256973"/>
          </a:xfrm>
        </p:spPr>
        <p:txBody>
          <a:bodyPr>
            <a:noAutofit/>
          </a:bodyPr>
          <a:lstStyle/>
          <a:p>
            <a:pPr marL="285750" indent="-285750">
              <a:buFont typeface="Arial" panose="020B0604020202020204" pitchFamily="34" charset="0"/>
              <a:buChar char="•"/>
            </a:pPr>
            <a:r>
              <a:rPr lang="en-US" sz="1600" dirty="0">
                <a:solidFill>
                  <a:schemeClr val="tx1"/>
                </a:solidFill>
              </a:rPr>
              <a:t>Sir Francis Bacon </a:t>
            </a:r>
            <a:r>
              <a:rPr lang="en-US" sz="1600" dirty="0">
                <a:solidFill>
                  <a:schemeClr val="tx1"/>
                </a:solidFill>
                <a:sym typeface="Wingdings" panose="05000000000000000000" pitchFamily="2" charset="2"/>
              </a:rPr>
              <a:t></a:t>
            </a:r>
            <a:r>
              <a:rPr lang="en-US" sz="1600" dirty="0">
                <a:solidFill>
                  <a:schemeClr val="tx1"/>
                </a:solidFill>
              </a:rPr>
              <a:t> is credited with being the first to document the scientific method.</a:t>
            </a:r>
          </a:p>
          <a:p>
            <a:pPr marL="285750" indent="-285750">
              <a:buFont typeface="Arial" panose="020B0604020202020204" pitchFamily="34" charset="0"/>
              <a:buChar char="•"/>
            </a:pPr>
            <a:r>
              <a:rPr lang="en-US" sz="1600" dirty="0">
                <a:solidFill>
                  <a:schemeClr val="tx1"/>
                </a:solidFill>
              </a:rPr>
              <a:t>Logical way of problem solving used not only in science</a:t>
            </a:r>
          </a:p>
        </p:txBody>
      </p:sp>
      <p:sp>
        <p:nvSpPr>
          <p:cNvPr id="5" name="Figure Number"/>
          <p:cNvSpPr>
            <a:spLocks noGrp="1"/>
          </p:cNvSpPr>
          <p:nvPr>
            <p:ph type="title"/>
          </p:nvPr>
        </p:nvSpPr>
        <p:spPr/>
        <p:txBody>
          <a:bodyPr>
            <a:normAutofit/>
          </a:bodyPr>
          <a:lstStyle/>
          <a:p>
            <a:pPr algn="r"/>
            <a:r>
              <a:rPr lang="en-US" sz="2400" dirty="0">
                <a:solidFill>
                  <a:srgbClr val="6CB255"/>
                </a:solidFill>
              </a:rPr>
              <a:t>Scientific method - Figure 1.17</a:t>
            </a:r>
          </a:p>
        </p:txBody>
      </p:sp>
      <p:pic>
        <p:nvPicPr>
          <p:cNvPr id="7" name="Picture 6">
            <a:extLst>
              <a:ext uri="{FF2B5EF4-FFF2-40B4-BE49-F238E27FC236}">
                <a16:creationId xmlns:a16="http://schemas.microsoft.com/office/drawing/2014/main" id="{21B8B151-C6DD-D546-8003-B9B80FF5535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3406839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scientific method </a:t>
            </a:r>
          </a:p>
        </p:txBody>
      </p:sp>
      <p:sp>
        <p:nvSpPr>
          <p:cNvPr id="4" name="Text Placeholder 3"/>
          <p:cNvSpPr>
            <a:spLocks noGrp="1"/>
          </p:cNvSpPr>
          <p:nvPr>
            <p:ph type="body" sz="quarter" idx="14"/>
          </p:nvPr>
        </p:nvSpPr>
        <p:spPr>
          <a:xfrm>
            <a:off x="457200" y="1182255"/>
            <a:ext cx="8062912" cy="4828109"/>
          </a:xfrm>
        </p:spPr>
        <p:txBody>
          <a:bodyPr>
            <a:normAutofit/>
          </a:bodyPr>
          <a:lstStyle/>
          <a:p>
            <a:r>
              <a:rPr lang="en-US" dirty="0"/>
              <a:t>Scientific method steps:</a:t>
            </a:r>
          </a:p>
          <a:p>
            <a:pPr marL="457200" indent="-457200">
              <a:buAutoNum type="arabicPeriod"/>
            </a:pPr>
            <a:r>
              <a:rPr lang="en-US" dirty="0"/>
              <a:t>Observations</a:t>
            </a:r>
          </a:p>
          <a:p>
            <a:pPr marL="457200" indent="-457200">
              <a:buAutoNum type="arabicPeriod"/>
            </a:pPr>
            <a:r>
              <a:rPr lang="en-US" dirty="0"/>
              <a:t>Question/problem</a:t>
            </a:r>
          </a:p>
          <a:p>
            <a:pPr marL="457200" indent="-457200">
              <a:buAutoNum type="arabicPeriod"/>
            </a:pPr>
            <a:r>
              <a:rPr lang="en-US" dirty="0"/>
              <a:t>Hypothesis (answer to the question)</a:t>
            </a:r>
          </a:p>
          <a:p>
            <a:pPr marL="457200" indent="-457200">
              <a:buAutoNum type="arabicPeriod"/>
            </a:pPr>
            <a:r>
              <a:rPr lang="en-US" dirty="0"/>
              <a:t>Prediction </a:t>
            </a:r>
          </a:p>
          <a:p>
            <a:pPr lvl="1" indent="0">
              <a:buNone/>
            </a:pPr>
            <a:r>
              <a:rPr lang="en-US" dirty="0"/>
              <a:t>– like a hypothesis but more </a:t>
            </a:r>
            <a:r>
              <a:rPr lang="en-US" u="sng" dirty="0"/>
              <a:t>specific;</a:t>
            </a:r>
            <a:r>
              <a:rPr lang="en-US" dirty="0"/>
              <a:t> predicts the results that will show if hypothesis is correct</a:t>
            </a:r>
          </a:p>
          <a:p>
            <a:pPr lvl="1" indent="0">
              <a:buNone/>
            </a:pPr>
            <a:r>
              <a:rPr lang="en-US" dirty="0"/>
              <a:t>- Often uses sentence like “if…..then…..”</a:t>
            </a:r>
          </a:p>
          <a:p>
            <a:pPr marL="457200" indent="-457200">
              <a:buAutoNum type="arabicPeriod"/>
            </a:pPr>
            <a:r>
              <a:rPr lang="en-US" dirty="0"/>
              <a:t>Experiment </a:t>
            </a:r>
          </a:p>
          <a:p>
            <a:pPr marL="457200" indent="-457200">
              <a:buAutoNum type="arabicPeriod"/>
            </a:pPr>
            <a:r>
              <a:rPr lang="en-US" dirty="0"/>
              <a:t>Analyze Data</a:t>
            </a:r>
          </a:p>
          <a:p>
            <a:pPr marL="457200" indent="-457200">
              <a:buAutoNum type="arabicPeriod"/>
            </a:pPr>
            <a:r>
              <a:rPr lang="en-US" dirty="0"/>
              <a:t>Conclusion</a:t>
            </a:r>
          </a:p>
        </p:txBody>
      </p:sp>
    </p:spTree>
    <p:extLst>
      <p:ext uri="{BB962C8B-B14F-4D97-AF65-F5344CB8AC3E}">
        <p14:creationId xmlns:p14="http://schemas.microsoft.com/office/powerpoint/2010/main" val="1670007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150DA40-2C9E-44D3-ADD2-5180537A3C7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1" y="3791036"/>
            <a:ext cx="8062912" cy="2715206"/>
          </a:xfrm>
        </p:spPr>
        <p:txBody>
          <a:bodyPr>
            <a:normAutofit lnSpcReduction="10000"/>
          </a:bodyPr>
          <a:lstStyle/>
          <a:p>
            <a:pPr marL="285750" indent="-285750">
              <a:buFont typeface="Arial" panose="020B0604020202020204" pitchFamily="34" charset="0"/>
              <a:buChar char="•"/>
            </a:pPr>
            <a:r>
              <a:rPr lang="en-US" sz="1600" dirty="0"/>
              <a:t>This NASA image is a composite of several satellite-based views of Earth. To make the whole-Earth image, NASA scientists combine observations of different parts of the planet. (credit: modification of work by NASA)</a:t>
            </a:r>
          </a:p>
          <a:p>
            <a:pPr marL="285750" indent="-285750">
              <a:buFont typeface="Arial" panose="020B0604020202020204" pitchFamily="34" charset="0"/>
              <a:buChar char="•"/>
            </a:pPr>
            <a:r>
              <a:rPr lang="en-US" sz="1600" dirty="0"/>
              <a:t>LIFE = “bio-” (Greek word)</a:t>
            </a:r>
          </a:p>
          <a:p>
            <a:pPr marL="285750" indent="-285750">
              <a:buFont typeface="Arial" panose="020B0604020202020204" pitchFamily="34" charset="0"/>
              <a:buChar char="•"/>
            </a:pPr>
            <a:r>
              <a:rPr lang="en-US" sz="1600" dirty="0"/>
              <a:t>Evolution timeline:</a:t>
            </a:r>
          </a:p>
          <a:p>
            <a:pPr marL="1017270" lvl="1" indent="-285750">
              <a:buFont typeface="Arial" panose="020B0604020202020204" pitchFamily="34" charset="0"/>
              <a:buChar char="•"/>
            </a:pPr>
            <a:r>
              <a:rPr lang="en-US" sz="1600" dirty="0"/>
              <a:t>Billions  – first forms of life: unicellular organisms </a:t>
            </a:r>
          </a:p>
          <a:p>
            <a:pPr marL="1017270" lvl="1" indent="-285750">
              <a:buFont typeface="Arial" panose="020B0604020202020204" pitchFamily="34" charset="0"/>
              <a:buChar char="•"/>
            </a:pPr>
            <a:r>
              <a:rPr lang="en-US" sz="1600" dirty="0"/>
              <a:t>200 mil. – mammals</a:t>
            </a:r>
          </a:p>
          <a:p>
            <a:pPr marL="1017270" lvl="1" indent="-285750">
              <a:buFont typeface="Arial" panose="020B0604020202020204" pitchFamily="34" charset="0"/>
              <a:buChar char="•"/>
            </a:pPr>
            <a:r>
              <a:rPr lang="en-US" sz="1600" dirty="0"/>
              <a:t>2.5 mil.  – humans' lineage </a:t>
            </a:r>
          </a:p>
          <a:p>
            <a:pPr marL="1017270" lvl="1" indent="-285750">
              <a:buFont typeface="Arial" panose="020B0604020202020204" pitchFamily="34" charset="0"/>
              <a:buChar char="•"/>
            </a:pPr>
            <a:r>
              <a:rPr lang="en-US" sz="1600" dirty="0"/>
              <a:t>300 thousands – present humans  </a:t>
            </a:r>
          </a:p>
          <a:p>
            <a:endParaRPr lang="en-US" sz="1600" dirty="0"/>
          </a:p>
          <a:p>
            <a:endParaRPr lang="en-US" sz="1600" dirty="0"/>
          </a:p>
        </p:txBody>
      </p:sp>
      <p:pic>
        <p:nvPicPr>
          <p:cNvPr id="2" name="Figure" descr="A photo depicts Earth from spac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815" r="-11815"/>
          <a:stretch>
            <a:fillRect/>
          </a:stretch>
        </p:blipFill>
        <p:spPr>
          <a:xfrm>
            <a:off x="1474568" y="1033470"/>
            <a:ext cx="5758439" cy="2499710"/>
          </a:xfrm>
        </p:spPr>
      </p:pic>
      <p:sp>
        <p:nvSpPr>
          <p:cNvPr id="5" name="Figure Number"/>
          <p:cNvSpPr>
            <a:spLocks noGrp="1"/>
          </p:cNvSpPr>
          <p:nvPr>
            <p:ph type="title"/>
          </p:nvPr>
        </p:nvSpPr>
        <p:spPr/>
        <p:txBody>
          <a:bodyPr/>
          <a:lstStyle/>
          <a:p>
            <a:r>
              <a:rPr lang="en-US" dirty="0"/>
              <a:t>Figure 1.1 – life on earth </a:t>
            </a:r>
          </a:p>
        </p:txBody>
      </p:sp>
      <p:pic>
        <p:nvPicPr>
          <p:cNvPr id="9" name="Picture 8">
            <a:extLst>
              <a:ext uri="{FF2B5EF4-FFF2-40B4-BE49-F238E27FC236}">
                <a16:creationId xmlns:a16="http://schemas.microsoft.com/office/drawing/2014/main" id="{A573A6D3-58EC-3B47-8945-196D4DD4911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416B5C16-25B2-490A-835D-489B2D2730A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The scientific method is a series of defined steps that include experiments and careful observation. If a hypothesis is not supported by data, a new hypothesis can be proposed.</a:t>
            </a:r>
            <a:endParaRPr lang="en-US" sz="1600" b="0" dirty="0">
              <a:solidFill>
                <a:srgbClr val="000000"/>
              </a:solidFill>
            </a:endParaRPr>
          </a:p>
        </p:txBody>
      </p:sp>
      <p:pic>
        <p:nvPicPr>
          <p:cNvPr id="2" name="Figure" descr="A flow chart shows the steps in the scientific method. In step 1, an observation is made. In step 2, a question is asked about the observation. In step 3, an answer to the question, called a hypothesis, is proposed. In step 4, a prediction is made based on the hypothesis. In step 5, an experiment is done to test the prediction. In step 6, the results are analyzed to determine whether or not the hypothesis is supported. If the hypothesis is not supported, another hypothesis is made. In either case, the results are reporte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903890" y="1219731"/>
            <a:ext cx="3138870" cy="5032900"/>
          </a:xfrm>
        </p:spPr>
      </p:pic>
      <p:sp>
        <p:nvSpPr>
          <p:cNvPr id="5" name="Figure Number"/>
          <p:cNvSpPr>
            <a:spLocks noGrp="1"/>
          </p:cNvSpPr>
          <p:nvPr>
            <p:ph type="title"/>
          </p:nvPr>
        </p:nvSpPr>
        <p:spPr>
          <a:xfrm>
            <a:off x="170873" y="194471"/>
            <a:ext cx="8062912" cy="659535"/>
          </a:xfrm>
        </p:spPr>
        <p:txBody>
          <a:bodyPr>
            <a:normAutofit/>
          </a:bodyPr>
          <a:lstStyle/>
          <a:p>
            <a:r>
              <a:rPr lang="en-US" sz="2400" dirty="0">
                <a:solidFill>
                  <a:srgbClr val="6CB255"/>
                </a:solidFill>
              </a:rPr>
              <a:t>Figure 1.18 – steps of scientific method</a:t>
            </a:r>
          </a:p>
        </p:txBody>
      </p:sp>
      <p:pic>
        <p:nvPicPr>
          <p:cNvPr id="8" name="Picture 7">
            <a:extLst>
              <a:ext uri="{FF2B5EF4-FFF2-40B4-BE49-F238E27FC236}">
                <a16:creationId xmlns:a16="http://schemas.microsoft.com/office/drawing/2014/main" id="{ACEDB091-1E00-4A4B-91F3-771DA7BC061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804727" y="211262"/>
            <a:ext cx="1121304" cy="409803"/>
          </a:xfrm>
          <a:prstGeom prst="rect">
            <a:avLst/>
          </a:prstGeom>
        </p:spPr>
      </p:pic>
    </p:spTree>
    <p:extLst>
      <p:ext uri="{BB962C8B-B14F-4D97-AF65-F5344CB8AC3E}">
        <p14:creationId xmlns:p14="http://schemas.microsoft.com/office/powerpoint/2010/main" val="3504725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4" name="Text Placeholder 3"/>
          <p:cNvSpPr>
            <a:spLocks noGrp="1"/>
          </p:cNvSpPr>
          <p:nvPr>
            <p:ph type="body" sz="quarter" idx="14"/>
          </p:nvPr>
        </p:nvSpPr>
        <p:spPr>
          <a:xfrm>
            <a:off x="457200" y="1163782"/>
            <a:ext cx="8062912" cy="5259320"/>
          </a:xfrm>
        </p:spPr>
        <p:txBody>
          <a:bodyPr>
            <a:normAutofit lnSpcReduction="10000"/>
          </a:bodyPr>
          <a:lstStyle/>
          <a:p>
            <a:r>
              <a:rPr lang="en-US" dirty="0"/>
              <a:t>In the example below, the scientific method is used to solve an everyday problem. Which part in the example below is the hypothesis? Which is the prediction? Based on the results of the experiment, is the hypothesis supported? If it is not supported, propose some alternative hypotheses.</a:t>
            </a:r>
          </a:p>
          <a:p>
            <a:endParaRPr lang="en-US" dirty="0"/>
          </a:p>
          <a:p>
            <a:pPr marL="457200" indent="-457200">
              <a:buFont typeface="+mj-lt"/>
              <a:buAutoNum type="arabicPeriod"/>
            </a:pPr>
            <a:r>
              <a:rPr lang="en-US" dirty="0"/>
              <a:t>My toaster doesn’t toast the bread.</a:t>
            </a:r>
          </a:p>
          <a:p>
            <a:pPr marL="457200" indent="-457200">
              <a:buFont typeface="+mj-lt"/>
              <a:buAutoNum type="arabicPeriod"/>
            </a:pPr>
            <a:r>
              <a:rPr lang="en-US" dirty="0"/>
              <a:t>Why doesn’t my toaster work?</a:t>
            </a:r>
          </a:p>
          <a:p>
            <a:pPr marL="457200" indent="-457200">
              <a:buFont typeface="+mj-lt"/>
              <a:buAutoNum type="arabicPeriod"/>
            </a:pPr>
            <a:r>
              <a:rPr lang="en-US" dirty="0"/>
              <a:t>There is something wrong with the electrical outlet.</a:t>
            </a:r>
          </a:p>
          <a:p>
            <a:pPr marL="457200" indent="-457200">
              <a:buFont typeface="+mj-lt"/>
              <a:buAutoNum type="arabicPeriod"/>
            </a:pPr>
            <a:r>
              <a:rPr lang="en-US" i="1" dirty="0"/>
              <a:t>If</a:t>
            </a:r>
            <a:r>
              <a:rPr lang="en-US" dirty="0"/>
              <a:t> something is wrong with the outlet, </a:t>
            </a:r>
            <a:r>
              <a:rPr lang="en-US" i="1" dirty="0"/>
              <a:t>then</a:t>
            </a:r>
            <a:r>
              <a:rPr lang="en-US" dirty="0"/>
              <a:t> my coffeemaker also won’t work when plugged into it.</a:t>
            </a:r>
          </a:p>
          <a:p>
            <a:pPr marL="457200" indent="-457200">
              <a:buFont typeface="+mj-lt"/>
              <a:buAutoNum type="arabicPeriod"/>
            </a:pPr>
            <a:r>
              <a:rPr lang="en-US" dirty="0"/>
              <a:t>I plug my coffeemaker into the outlet.</a:t>
            </a:r>
          </a:p>
          <a:p>
            <a:pPr marL="457200" indent="-457200">
              <a:buFont typeface="+mj-lt"/>
              <a:buAutoNum type="arabicPeriod"/>
            </a:pPr>
            <a:r>
              <a:rPr lang="en-US" dirty="0"/>
              <a:t>My coffeemaker works.</a:t>
            </a:r>
          </a:p>
          <a:p>
            <a:pPr marL="457200" indent="-457200">
              <a:buFont typeface="+mj-lt"/>
              <a:buAutoNum type="arabicPeriod"/>
            </a:pPr>
            <a:r>
              <a:rPr lang="en-US" dirty="0"/>
              <a:t>My hypothesis (see # 3) is ____________.</a:t>
            </a:r>
          </a:p>
        </p:txBody>
      </p:sp>
    </p:spTree>
    <p:extLst>
      <p:ext uri="{BB962C8B-B14F-4D97-AF65-F5344CB8AC3E}">
        <p14:creationId xmlns:p14="http://schemas.microsoft.com/office/powerpoint/2010/main" val="36093037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hypothesis</a:t>
            </a:r>
          </a:p>
        </p:txBody>
      </p:sp>
      <p:sp>
        <p:nvSpPr>
          <p:cNvPr id="4" name="Text Placeholder 3"/>
          <p:cNvSpPr>
            <a:spLocks noGrp="1"/>
          </p:cNvSpPr>
          <p:nvPr>
            <p:ph type="body" sz="quarter" idx="14"/>
          </p:nvPr>
        </p:nvSpPr>
        <p:spPr>
          <a:xfrm>
            <a:off x="457200" y="1071418"/>
            <a:ext cx="8062912" cy="5421746"/>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US" dirty="0"/>
              <a:t>Hypothesis vs. theory:</a:t>
            </a:r>
          </a:p>
          <a:p>
            <a:pPr marL="1074420" lvl="1" indent="-342900">
              <a:buFont typeface="Arial" panose="020B0604020202020204" pitchFamily="34" charset="0"/>
              <a:buChar char="•"/>
            </a:pPr>
            <a:r>
              <a:rPr lang="en-US" dirty="0"/>
              <a:t>A </a:t>
            </a:r>
            <a:r>
              <a:rPr lang="en-US" b="1" dirty="0"/>
              <a:t>hypothesis</a:t>
            </a:r>
            <a:r>
              <a:rPr lang="en-US" dirty="0"/>
              <a:t> is a suggested explanation for an event, which can be tested.</a:t>
            </a:r>
          </a:p>
          <a:p>
            <a:pPr marL="1074420" lvl="1" indent="-342900">
              <a:buFont typeface="Arial" panose="020B0604020202020204" pitchFamily="34" charset="0"/>
              <a:buChar char="•"/>
            </a:pPr>
            <a:r>
              <a:rPr lang="en-US" dirty="0"/>
              <a:t>A </a:t>
            </a:r>
            <a:r>
              <a:rPr lang="en-US" b="1" dirty="0"/>
              <a:t>scientific theory </a:t>
            </a:r>
            <a:r>
              <a:rPr lang="en-US" dirty="0"/>
              <a:t>is a generally accepted, thoroughly tested and confirmed explanation for a set of observations or phenomena.</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Features of hypothesis:</a:t>
            </a:r>
          </a:p>
          <a:p>
            <a:pPr marL="1074420" lvl="1" indent="-342900">
              <a:buFont typeface="Arial" panose="020B0604020202020204" pitchFamily="34" charset="0"/>
              <a:buChar char="•"/>
            </a:pPr>
            <a:r>
              <a:rPr lang="en-US" b="1" dirty="0"/>
              <a:t>Testable</a:t>
            </a:r>
            <a:r>
              <a:rPr lang="en-US" dirty="0"/>
              <a:t> – the hypothesis can be tested using an experiment</a:t>
            </a:r>
          </a:p>
          <a:p>
            <a:pPr marL="1600200" lvl="2">
              <a:buFont typeface="Arial" panose="020B0604020202020204" pitchFamily="34" charset="0"/>
              <a:buChar char="•"/>
            </a:pPr>
            <a:r>
              <a:rPr lang="en-US" dirty="0"/>
              <a:t>As a result, you can find if the hypothesis is correct or not</a:t>
            </a:r>
          </a:p>
          <a:p>
            <a:pPr marL="1600200" lvl="2">
              <a:buFont typeface="Arial" panose="020B0604020202020204" pitchFamily="34" charset="0"/>
              <a:buChar char="•"/>
            </a:pPr>
            <a:r>
              <a:rPr lang="en-US" dirty="0"/>
              <a:t>A bear think that ….- cannot be a hypothesis </a:t>
            </a:r>
          </a:p>
          <a:p>
            <a:pPr marL="1074420" lvl="1" indent="-342900">
              <a:buFont typeface="Arial" panose="020B0604020202020204" pitchFamily="34" charset="0"/>
              <a:buChar char="•"/>
            </a:pPr>
            <a:r>
              <a:rPr lang="en-US" b="1" dirty="0"/>
              <a:t>Falsifiable</a:t>
            </a:r>
            <a:r>
              <a:rPr lang="en-US" dirty="0"/>
              <a:t> – there is a possibility the hypothesis is incorrect, and we have to be able to find out </a:t>
            </a:r>
          </a:p>
          <a:p>
            <a:pPr marL="1600200" lvl="2">
              <a:buFont typeface="Arial" panose="020B0604020202020204" pitchFamily="34" charset="0"/>
              <a:buChar char="•"/>
            </a:pPr>
            <a:r>
              <a:rPr lang="en-US" dirty="0"/>
              <a:t>Often, new technology will help show old hypotheses to be incorrect/false </a:t>
            </a:r>
          </a:p>
          <a:p>
            <a:pPr marL="1600200" lvl="2">
              <a:buFont typeface="Arial" panose="020B0604020202020204" pitchFamily="34" charset="0"/>
              <a:buChar char="•"/>
            </a:pPr>
            <a:endParaRPr lang="en-US" dirty="0"/>
          </a:p>
        </p:txBody>
      </p:sp>
    </p:spTree>
    <p:extLst>
      <p:ext uri="{BB962C8B-B14F-4D97-AF65-F5344CB8AC3E}">
        <p14:creationId xmlns:p14="http://schemas.microsoft.com/office/powerpoint/2010/main" val="2269202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Experiment </a:t>
            </a:r>
          </a:p>
        </p:txBody>
      </p:sp>
      <p:sp>
        <p:nvSpPr>
          <p:cNvPr id="4" name="Text Placeholder 3"/>
          <p:cNvSpPr>
            <a:spLocks noGrp="1"/>
          </p:cNvSpPr>
          <p:nvPr>
            <p:ph type="body" sz="quarter" idx="14"/>
          </p:nvPr>
        </p:nvSpPr>
        <p:spPr>
          <a:xfrm>
            <a:off x="457200" y="1459345"/>
            <a:ext cx="8062912" cy="4551019"/>
          </a:xfrm>
        </p:spPr>
        <p:txBody>
          <a:bodyPr/>
          <a:lstStyle/>
          <a:p>
            <a:pPr marL="342900" indent="-342900">
              <a:buFont typeface="Arial" panose="020B0604020202020204" pitchFamily="34" charset="0"/>
              <a:buChar char="•"/>
            </a:pPr>
            <a:r>
              <a:rPr lang="en-US" dirty="0"/>
              <a:t>Variables – factors investigated by experiment</a:t>
            </a:r>
          </a:p>
          <a:p>
            <a:pPr marL="1074420" lvl="1" indent="-342900">
              <a:buFont typeface="Arial" panose="020B0604020202020204" pitchFamily="34" charset="0"/>
              <a:buChar char="•"/>
            </a:pPr>
            <a:r>
              <a:rPr lang="en-US" dirty="0"/>
              <a:t>Examples: corn syrup and body weight </a:t>
            </a:r>
          </a:p>
          <a:p>
            <a:pPr marL="342900" indent="-342900">
              <a:buFont typeface="Arial" panose="020B0604020202020204" pitchFamily="34" charset="0"/>
              <a:buChar char="•"/>
            </a:pPr>
            <a:r>
              <a:rPr lang="en-US" dirty="0"/>
              <a:t>Control – experiment set up without the main factor under investigation</a:t>
            </a:r>
          </a:p>
          <a:p>
            <a:pPr marL="1074420" lvl="1" indent="-342900">
              <a:buFont typeface="Arial" panose="020B0604020202020204" pitchFamily="34" charset="0"/>
              <a:buChar char="•"/>
            </a:pPr>
            <a:r>
              <a:rPr lang="en-US" dirty="0"/>
              <a:t>Purpose: to account for other factors not included into experiment (gaining weight to due hormonal issues not corn syrup)</a:t>
            </a:r>
          </a:p>
          <a:p>
            <a:pPr marL="1074420" lvl="1" indent="-342900">
              <a:buFont typeface="Arial" panose="020B0604020202020204" pitchFamily="34" charset="0"/>
              <a:buChar char="•"/>
            </a:pPr>
            <a:r>
              <a:rPr lang="en-US" dirty="0"/>
              <a:t>Example: group of people on a diet without corn syrup </a:t>
            </a:r>
          </a:p>
          <a:p>
            <a:pPr marL="342900" indent="-342900">
              <a:buFont typeface="Arial" panose="020B0604020202020204" pitchFamily="34" charset="0"/>
              <a:buChar char="•"/>
            </a:pPr>
            <a:r>
              <a:rPr lang="en-US" dirty="0"/>
              <a:t>Data – as a result of experiment you collect different type of data: </a:t>
            </a:r>
          </a:p>
          <a:p>
            <a:pPr marL="1188720" lvl="1">
              <a:buFont typeface="Arial" panose="020B0604020202020204" pitchFamily="34" charset="0"/>
              <a:buChar char="•"/>
            </a:pPr>
            <a:r>
              <a:rPr lang="en-US" dirty="0"/>
              <a:t>Qualitative: Descriptive (color </a:t>
            </a:r>
            <a:r>
              <a:rPr lang="en-US" dirty="0" err="1"/>
              <a:t>etc</a:t>
            </a:r>
            <a:r>
              <a:rPr lang="en-US" dirty="0"/>
              <a:t>)</a:t>
            </a:r>
          </a:p>
          <a:p>
            <a:pPr marL="1188720" lvl="1">
              <a:buFont typeface="Arial" panose="020B0604020202020204" pitchFamily="34" charset="0"/>
              <a:buChar char="•"/>
            </a:pPr>
            <a:r>
              <a:rPr lang="en-US" dirty="0"/>
              <a:t>Quantitative: numbers</a:t>
            </a:r>
            <a:r>
              <a:rPr lang="en-US" dirty="0">
                <a:sym typeface="Wingdings" panose="05000000000000000000" pitchFamily="2" charset="2"/>
              </a:rPr>
              <a:t> (weight </a:t>
            </a:r>
            <a:r>
              <a:rPr lang="en-US" dirty="0" err="1">
                <a:sym typeface="Wingdings" panose="05000000000000000000" pitchFamily="2" charset="2"/>
              </a:rPr>
              <a:t>etc</a:t>
            </a:r>
            <a:r>
              <a:rPr lang="en-US" dirty="0">
                <a:sym typeface="Wingdings" panose="05000000000000000000" pitchFamily="2" charset="2"/>
              </a:rPr>
              <a:t>)</a:t>
            </a:r>
            <a:endParaRPr lang="en-US" dirty="0"/>
          </a:p>
          <a:p>
            <a:r>
              <a:rPr lang="en-US" dirty="0"/>
              <a:t> </a:t>
            </a:r>
          </a:p>
        </p:txBody>
      </p:sp>
    </p:spTree>
    <p:extLst>
      <p:ext uri="{BB962C8B-B14F-4D97-AF65-F5344CB8AC3E}">
        <p14:creationId xmlns:p14="http://schemas.microsoft.com/office/powerpoint/2010/main" val="3637200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Properties of life</a:t>
            </a:r>
          </a:p>
        </p:txBody>
      </p:sp>
      <p:sp>
        <p:nvSpPr>
          <p:cNvPr id="4" name="Text Placeholder 3"/>
          <p:cNvSpPr>
            <a:spLocks noGrp="1"/>
          </p:cNvSpPr>
          <p:nvPr>
            <p:ph type="body" sz="quarter" idx="14"/>
          </p:nvPr>
        </p:nvSpPr>
        <p:spPr>
          <a:xfrm>
            <a:off x="457200" y="1246909"/>
            <a:ext cx="8062912" cy="5237018"/>
          </a:xfrm>
        </p:spPr>
        <p:txBody>
          <a:bodyPr vert="horz" lIns="91440" tIns="45720" rIns="91440" bIns="45720" rtlCol="0" anchor="t">
            <a:normAutofit fontScale="85000" lnSpcReduction="10000"/>
          </a:bodyPr>
          <a:lstStyle/>
          <a:p>
            <a:pPr marL="342900" indent="-342900">
              <a:buFont typeface="Arial" panose="020B0604020202020204" pitchFamily="34" charset="0"/>
              <a:buChar char="•"/>
            </a:pPr>
            <a:r>
              <a:rPr lang="en-US" dirty="0"/>
              <a:t>Order – organisms are organized structures (see levels of organization)</a:t>
            </a:r>
          </a:p>
          <a:p>
            <a:pPr marL="342900" indent="-342900">
              <a:buFont typeface="Arial" panose="020B0604020202020204" pitchFamily="34" charset="0"/>
              <a:buChar char="•"/>
            </a:pPr>
            <a:r>
              <a:rPr lang="en-US" dirty="0"/>
              <a:t>Sensitivity – ability to respond to the changes in the environment</a:t>
            </a:r>
          </a:p>
          <a:p>
            <a:pPr marL="1074420" lvl="1" indent="-342900">
              <a:buFont typeface="Arial" panose="020B0604020202020204" pitchFamily="34" charset="0"/>
              <a:buChar char="•"/>
            </a:pPr>
            <a:r>
              <a:rPr lang="en-US" dirty="0"/>
              <a:t>taste, smell, hearing – animals </a:t>
            </a:r>
          </a:p>
          <a:p>
            <a:pPr marL="1074420" lvl="1" indent="-342900">
              <a:buFont typeface="Arial" panose="020B0604020202020204" pitchFamily="34" charset="0"/>
              <a:buChar char="•"/>
            </a:pPr>
            <a:r>
              <a:rPr lang="en-US" dirty="0"/>
              <a:t>bend towards the light – plants </a:t>
            </a:r>
          </a:p>
          <a:p>
            <a:pPr marL="342900" indent="-342900">
              <a:buFont typeface="Arial" panose="020B0604020202020204" pitchFamily="34" charset="0"/>
              <a:buChar char="•"/>
            </a:pPr>
            <a:r>
              <a:rPr lang="en-US" dirty="0"/>
              <a:t>Reproduction – ability to have offspring </a:t>
            </a:r>
          </a:p>
          <a:p>
            <a:pPr marL="342900" indent="-342900">
              <a:buFont typeface="Arial" panose="020B0604020202020204" pitchFamily="34" charset="0"/>
              <a:buChar char="•"/>
            </a:pPr>
            <a:r>
              <a:rPr lang="en-US" dirty="0"/>
              <a:t>Adaptation – ability to survive into a specific environment</a:t>
            </a:r>
          </a:p>
          <a:p>
            <a:pPr marL="342900" indent="-342900">
              <a:buFont typeface="Arial" panose="020B0604020202020204" pitchFamily="34" charset="0"/>
              <a:buChar char="•"/>
            </a:pPr>
            <a:r>
              <a:rPr lang="en-US" dirty="0"/>
              <a:t>Growth and development – ability to grow (baby </a:t>
            </a:r>
            <a:r>
              <a:rPr lang="en-US" dirty="0">
                <a:sym typeface="Wingdings" panose="05000000000000000000" pitchFamily="2" charset="2"/>
              </a:rPr>
              <a:t> adult)</a:t>
            </a:r>
          </a:p>
          <a:p>
            <a:pPr marL="342900" indent="-342900">
              <a:buFont typeface="Arial" panose="020B0604020202020204" pitchFamily="34" charset="0"/>
              <a:buChar char="•"/>
            </a:pPr>
            <a:r>
              <a:rPr lang="en-US" dirty="0">
                <a:sym typeface="Wingdings" panose="05000000000000000000" pitchFamily="2" charset="2"/>
              </a:rPr>
              <a:t>Homeostasis – ability to keep bodily functions normal by using complex control mechanisms</a:t>
            </a:r>
          </a:p>
          <a:p>
            <a:pPr marL="1074420" lvl="1" indent="-342900">
              <a:buFont typeface="Arial" panose="020B0604020202020204" pitchFamily="34" charset="0"/>
              <a:buChar char="•"/>
            </a:pPr>
            <a:r>
              <a:rPr lang="en-US" dirty="0">
                <a:sym typeface="Wingdings" panose="05000000000000000000" pitchFamily="2" charset="2"/>
              </a:rPr>
              <a:t>Normal oxygen level (breath faster when running) </a:t>
            </a:r>
          </a:p>
          <a:p>
            <a:pPr marL="1074420" lvl="1" indent="-342900">
              <a:buFont typeface="Arial" panose="020B0604020202020204" pitchFamily="34" charset="0"/>
              <a:buChar char="•"/>
            </a:pPr>
            <a:r>
              <a:rPr lang="en-US" dirty="0">
                <a:sym typeface="Wingdings" panose="05000000000000000000" pitchFamily="2" charset="2"/>
              </a:rPr>
              <a:t>Normal body temperature (sweat when is hot)</a:t>
            </a:r>
          </a:p>
          <a:p>
            <a:pPr marL="342900" indent="-342900">
              <a:buFont typeface="Arial" panose="020B0604020202020204" pitchFamily="34" charset="0"/>
              <a:buChar char="•"/>
            </a:pPr>
            <a:r>
              <a:rPr lang="en-US" dirty="0">
                <a:sym typeface="Wingdings" panose="05000000000000000000" pitchFamily="2" charset="2"/>
              </a:rPr>
              <a:t>Energy processing – life depends on energy </a:t>
            </a:r>
          </a:p>
          <a:p>
            <a:pPr marL="1074420" lvl="1" indent="-342900">
              <a:buFont typeface="Arial" panose="020B0604020202020204" pitchFamily="34" charset="0"/>
              <a:buChar char="•"/>
            </a:pPr>
            <a:r>
              <a:rPr lang="en-US" dirty="0">
                <a:sym typeface="Wingdings" panose="05000000000000000000" pitchFamily="2" charset="2"/>
              </a:rPr>
              <a:t>Living things can transform one type of energy into another one</a:t>
            </a:r>
          </a:p>
          <a:p>
            <a:pPr marL="1600200" lvl="2">
              <a:buFont typeface="Arial" panose="020B0604020202020204" pitchFamily="34" charset="0"/>
              <a:buChar char="•"/>
            </a:pPr>
            <a:r>
              <a:rPr lang="en-US" dirty="0">
                <a:sym typeface="Wingdings" panose="05000000000000000000" pitchFamily="2" charset="2"/>
              </a:rPr>
              <a:t>Food energy into energy for our body</a:t>
            </a:r>
          </a:p>
          <a:p>
            <a:pPr marL="1600200" lvl="2">
              <a:buFont typeface="Arial" panose="020B0604020202020204" pitchFamily="34" charset="0"/>
              <a:buChar char="•"/>
            </a:pPr>
            <a:r>
              <a:rPr lang="en-US" dirty="0">
                <a:sym typeface="Wingdings" panose="05000000000000000000" pitchFamily="2" charset="2"/>
              </a:rPr>
              <a:t>Solar energy into food energy</a:t>
            </a:r>
          </a:p>
          <a:p>
            <a:pPr marL="342900" indent="-342900">
              <a:buFont typeface="Arial" panose="020B0604020202020204" pitchFamily="34" charset="0"/>
              <a:buChar char="•"/>
            </a:pPr>
            <a:r>
              <a:rPr lang="en-US" dirty="0">
                <a:sym typeface="Wingdings" panose="05000000000000000000" pitchFamily="2" charset="2"/>
              </a:rPr>
              <a:t>Evolution – creating new species as a result of adaptation </a:t>
            </a:r>
            <a:endParaRPr lang="en-US" dirty="0"/>
          </a:p>
        </p:txBody>
      </p:sp>
    </p:spTree>
    <p:extLst>
      <p:ext uri="{BB962C8B-B14F-4D97-AF65-F5344CB8AC3E}">
        <p14:creationId xmlns:p14="http://schemas.microsoft.com/office/powerpoint/2010/main" val="2367422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B7E45E9D-04CD-40CA-9E18-B84EB2FB1F0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036291"/>
            <a:ext cx="8062912" cy="2469951"/>
          </a:xfrm>
        </p:spPr>
        <p:txBody>
          <a:bodyPr>
            <a:normAutofit fontScale="92500" lnSpcReduction="20000"/>
          </a:bodyPr>
          <a:lstStyle/>
          <a:p>
            <a:r>
              <a:rPr lang="en-US" sz="1600" dirty="0"/>
              <a:t>A toad represents a highly organized structure consisting of cells, tissues, organs, and </a:t>
            </a:r>
            <a:r>
              <a:rPr lang="it-IT" sz="1600" dirty="0" err="1"/>
              <a:t>organ</a:t>
            </a:r>
            <a:r>
              <a:rPr lang="it-IT" sz="1600" dirty="0"/>
              <a:t> </a:t>
            </a:r>
            <a:r>
              <a:rPr lang="it-IT" sz="1600" dirty="0" err="1"/>
              <a:t>systems</a:t>
            </a:r>
            <a:r>
              <a:rPr lang="it-IT" sz="1600" dirty="0"/>
              <a:t>. (credit: </a:t>
            </a:r>
            <a:r>
              <a:rPr lang="en-US" sz="1600" dirty="0"/>
              <a:t>“</a:t>
            </a:r>
            <a:r>
              <a:rPr lang="it-IT" sz="1600" dirty="0"/>
              <a:t>Ivengo(RUS)</a:t>
            </a:r>
            <a:r>
              <a:rPr lang="en-US" sz="1600" dirty="0"/>
              <a:t>”</a:t>
            </a:r>
            <a:r>
              <a:rPr lang="it-IT" sz="1600" dirty="0"/>
              <a:t>/Wikimedia Commons)</a:t>
            </a:r>
          </a:p>
          <a:p>
            <a:endParaRPr lang="it-IT" sz="1600" dirty="0"/>
          </a:p>
          <a:p>
            <a:endParaRPr lang="it-IT" sz="1600" dirty="0"/>
          </a:p>
          <a:p>
            <a:pPr marL="1074420" lvl="1" indent="-342900">
              <a:buFont typeface="Arial" panose="020B0604020202020204" pitchFamily="34" charset="0"/>
              <a:buChar char="•"/>
            </a:pPr>
            <a:r>
              <a:rPr lang="en-US" dirty="0"/>
              <a:t>Organism (the body) is made of organ systems</a:t>
            </a:r>
          </a:p>
          <a:p>
            <a:pPr marL="1074420" lvl="1" indent="-342900">
              <a:buFont typeface="Arial" panose="020B0604020202020204" pitchFamily="34" charset="0"/>
              <a:buChar char="•"/>
            </a:pPr>
            <a:r>
              <a:rPr lang="en-US" dirty="0"/>
              <a:t>Organ systems are made of organs</a:t>
            </a:r>
          </a:p>
          <a:p>
            <a:pPr marL="1074420" lvl="1" indent="-342900">
              <a:buFont typeface="Arial" panose="020B0604020202020204" pitchFamily="34" charset="0"/>
              <a:buChar char="•"/>
            </a:pPr>
            <a:r>
              <a:rPr lang="en-US" dirty="0"/>
              <a:t>Organs are made of tissues </a:t>
            </a:r>
          </a:p>
          <a:p>
            <a:pPr marL="1074420" lvl="1" indent="-342900">
              <a:buFont typeface="Arial" panose="020B0604020202020204" pitchFamily="34" charset="0"/>
              <a:buChar char="•"/>
            </a:pPr>
            <a:r>
              <a:rPr lang="en-US" dirty="0"/>
              <a:t>Tissues are made of cells </a:t>
            </a:r>
          </a:p>
          <a:p>
            <a:endParaRPr lang="en-US" sz="1600" dirty="0"/>
          </a:p>
        </p:txBody>
      </p:sp>
      <p:pic>
        <p:nvPicPr>
          <p:cNvPr id="4" name="Figure" descr="A photo shows a light-colored toad covered in bright green spot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4953" r="-24953"/>
          <a:stretch>
            <a:fillRect/>
          </a:stretch>
        </p:blipFill>
        <p:spPr>
          <a:xfrm>
            <a:off x="951345" y="1122386"/>
            <a:ext cx="6506585" cy="2824477"/>
          </a:xfrm>
        </p:spPr>
      </p:pic>
      <p:sp>
        <p:nvSpPr>
          <p:cNvPr id="5" name="Figure Number"/>
          <p:cNvSpPr>
            <a:spLocks noGrp="1"/>
          </p:cNvSpPr>
          <p:nvPr>
            <p:ph type="title"/>
          </p:nvPr>
        </p:nvSpPr>
        <p:spPr/>
        <p:txBody>
          <a:bodyPr/>
          <a:lstStyle/>
          <a:p>
            <a:r>
              <a:rPr lang="en-US" dirty="0"/>
              <a:t>Figure 1.2 – order </a:t>
            </a:r>
          </a:p>
        </p:txBody>
      </p:sp>
      <p:pic>
        <p:nvPicPr>
          <p:cNvPr id="8" name="Picture 7">
            <a:extLst>
              <a:ext uri="{FF2B5EF4-FFF2-40B4-BE49-F238E27FC236}">
                <a16:creationId xmlns:a16="http://schemas.microsoft.com/office/drawing/2014/main" id="{1353ABAA-3E43-554A-8396-236B9E4396B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453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15411A1-2088-4041-B433-8E83C4A9E54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leaves of this sensitive plant (</a:t>
            </a:r>
            <a:r>
              <a:rPr lang="en-US" sz="1600" i="1" dirty="0"/>
              <a:t>Mimosa </a:t>
            </a:r>
            <a:r>
              <a:rPr lang="en-US" sz="1600" i="1" dirty="0" err="1"/>
              <a:t>pudica</a:t>
            </a:r>
            <a:r>
              <a:rPr lang="en-US" sz="1600" dirty="0"/>
              <a:t>) will instantly droop and fold when touched. After a few minutes, the plant returns to its normal state. (credit: Alex Lomas)</a:t>
            </a:r>
          </a:p>
        </p:txBody>
      </p:sp>
      <p:pic>
        <p:nvPicPr>
          <p:cNvPr id="4" name="Figure" descr="A photograph of the Mimosa pudica shows a plant with many tiny leav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6387" r="-36387"/>
          <a:stretch>
            <a:fillRect/>
          </a:stretch>
        </p:blipFill>
        <p:spPr/>
      </p:pic>
      <p:sp>
        <p:nvSpPr>
          <p:cNvPr id="5" name="Figure Number"/>
          <p:cNvSpPr>
            <a:spLocks noGrp="1"/>
          </p:cNvSpPr>
          <p:nvPr>
            <p:ph type="title"/>
          </p:nvPr>
        </p:nvSpPr>
        <p:spPr/>
        <p:txBody>
          <a:bodyPr/>
          <a:lstStyle/>
          <a:p>
            <a:r>
              <a:rPr lang="en-US" dirty="0"/>
              <a:t>Figure 1.3 – sensitivity </a:t>
            </a:r>
          </a:p>
        </p:txBody>
      </p:sp>
      <p:pic>
        <p:nvPicPr>
          <p:cNvPr id="8" name="Picture 7">
            <a:extLst>
              <a:ext uri="{FF2B5EF4-FFF2-40B4-BE49-F238E27FC236}">
                <a16:creationId xmlns:a16="http://schemas.microsoft.com/office/drawing/2014/main" id="{0EF572F6-0F84-5643-9ECB-3BB5F29E43B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4311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49D4520F-9DE0-4B1D-AD76-5D2DBFCD9C7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Although no two look alike, these kittens have inherited genes from both parents and share many of the same characteristics. (credit: Pieter &amp; Renée </a:t>
            </a:r>
            <a:r>
              <a:rPr lang="en-US" sz="1600" dirty="0" err="1"/>
              <a:t>Lanser</a:t>
            </a:r>
            <a:r>
              <a:rPr lang="en-US" sz="1600" dirty="0"/>
              <a:t>)</a:t>
            </a:r>
          </a:p>
        </p:txBody>
      </p:sp>
      <p:pic>
        <p:nvPicPr>
          <p:cNvPr id="4" name="Figure" descr="A photograph depicts four kittens: one has an orange and white tabby coat, another is entirely black, the third and fourth have a black, white and orange tabby coat but with different patterni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647" r="-26647"/>
          <a:stretch>
            <a:fillRect/>
          </a:stretch>
        </p:blipFill>
        <p:spPr/>
      </p:pic>
      <p:sp>
        <p:nvSpPr>
          <p:cNvPr id="5" name="Figure Number"/>
          <p:cNvSpPr>
            <a:spLocks noGrp="1"/>
          </p:cNvSpPr>
          <p:nvPr>
            <p:ph type="title"/>
          </p:nvPr>
        </p:nvSpPr>
        <p:spPr/>
        <p:txBody>
          <a:bodyPr/>
          <a:lstStyle/>
          <a:p>
            <a:r>
              <a:rPr lang="en-US" dirty="0"/>
              <a:t>Figure 1.4 – growth &amp; development</a:t>
            </a:r>
          </a:p>
        </p:txBody>
      </p:sp>
      <p:pic>
        <p:nvPicPr>
          <p:cNvPr id="8" name="Picture 7">
            <a:extLst>
              <a:ext uri="{FF2B5EF4-FFF2-40B4-BE49-F238E27FC236}">
                <a16:creationId xmlns:a16="http://schemas.microsoft.com/office/drawing/2014/main" id="{BA27E462-1A99-094B-99C1-D7391C7A8E9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2371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791D643-E9A4-4952-A94E-FA3E8A7EBD5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Polar bears and other mammals living in ice-covered regions maintain their body temperature by generating heat and reducing heat loss through thick fur and a dense layer of fat under their skin. (credit: “</a:t>
            </a:r>
            <a:r>
              <a:rPr lang="en-US" sz="1600" dirty="0" err="1"/>
              <a:t>longhorndave</a:t>
            </a:r>
            <a:r>
              <a:rPr lang="en-US" sz="1600" dirty="0"/>
              <a:t>”/Flickr)</a:t>
            </a:r>
          </a:p>
        </p:txBody>
      </p:sp>
      <p:pic>
        <p:nvPicPr>
          <p:cNvPr id="3" name="Figure" descr="This photo shows a white, furry polar bea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2152" r="-32152"/>
          <a:stretch>
            <a:fillRect/>
          </a:stretch>
        </p:blipFill>
        <p:spPr/>
      </p:pic>
      <p:sp>
        <p:nvSpPr>
          <p:cNvPr id="5" name="Figure Number"/>
          <p:cNvSpPr>
            <a:spLocks noGrp="1"/>
          </p:cNvSpPr>
          <p:nvPr>
            <p:ph type="title"/>
          </p:nvPr>
        </p:nvSpPr>
        <p:spPr/>
        <p:txBody>
          <a:bodyPr/>
          <a:lstStyle/>
          <a:p>
            <a:r>
              <a:rPr lang="en-US" dirty="0"/>
              <a:t>Figure 1.5 – homeostasis </a:t>
            </a:r>
          </a:p>
        </p:txBody>
      </p:sp>
      <p:pic>
        <p:nvPicPr>
          <p:cNvPr id="8" name="Picture 7">
            <a:extLst>
              <a:ext uri="{FF2B5EF4-FFF2-40B4-BE49-F238E27FC236}">
                <a16:creationId xmlns:a16="http://schemas.microsoft.com/office/drawing/2014/main" id="{11331B77-8FEA-2B41-9CEB-7219C81F97C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34687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7DCB5F6-032A-4379-BEC2-47C7E3E7507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A lot of energy is required for a California condor to fly. Chemical energy derived from food is used to power flight. California condors are an endangered species; scientists have strived to place a wing tag on each bird to help them identify and locate each individual bird. (credit: Pacific Southwest Region U.S. Fish and Wildlife)</a:t>
            </a:r>
            <a:endParaRPr lang="en-US" sz="1600" b="0" dirty="0">
              <a:solidFill>
                <a:schemeClr val="tx1"/>
              </a:solidFill>
            </a:endParaRPr>
          </a:p>
        </p:txBody>
      </p:sp>
      <p:pic>
        <p:nvPicPr>
          <p:cNvPr id="2" name="Figure" descr="This photo shows a California condor in flight with a tag on its wing."/>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tretch>
            <a:fillRect/>
          </a:stretch>
        </p:blipFill>
        <p:spPr>
          <a:xfrm>
            <a:off x="457200" y="1219731"/>
            <a:ext cx="4032250" cy="5032900"/>
          </a:xfrm>
        </p:spPr>
      </p:pic>
      <p:sp>
        <p:nvSpPr>
          <p:cNvPr id="5" name="Figure Number"/>
          <p:cNvSpPr>
            <a:spLocks noGrp="1"/>
          </p:cNvSpPr>
          <p:nvPr>
            <p:ph type="title"/>
          </p:nvPr>
        </p:nvSpPr>
        <p:spPr/>
        <p:txBody>
          <a:bodyPr>
            <a:normAutofit/>
          </a:bodyPr>
          <a:lstStyle/>
          <a:p>
            <a:r>
              <a:rPr lang="en-US" sz="2400" dirty="0">
                <a:solidFill>
                  <a:srgbClr val="6CB255"/>
                </a:solidFill>
              </a:rPr>
              <a:t>Figure 1.6 – energy processing </a:t>
            </a:r>
          </a:p>
        </p:txBody>
      </p:sp>
      <p:pic>
        <p:nvPicPr>
          <p:cNvPr id="8" name="Picture 7">
            <a:extLst>
              <a:ext uri="{FF2B5EF4-FFF2-40B4-BE49-F238E27FC236}">
                <a16:creationId xmlns:a16="http://schemas.microsoft.com/office/drawing/2014/main" id="{A0C64A85-C86C-B04B-B507-6A6AA6563E4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1215</TotalTime>
  <Words>3048</Words>
  <Application>Microsoft Office PowerPoint</Application>
  <PresentationFormat>On-screen Show (4:3)</PresentationFormat>
  <Paragraphs>218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Essential</vt:lpstr>
      <vt:lpstr>Concepts of Biology</vt:lpstr>
      <vt:lpstr>1.1. Themes &amp; Concepts in biology</vt:lpstr>
      <vt:lpstr>Figure 1.1 – life on earth </vt:lpstr>
      <vt:lpstr>Properties of life</vt:lpstr>
      <vt:lpstr>Figure 1.2 – order </vt:lpstr>
      <vt:lpstr>Figure 1.3 – sensitivity </vt:lpstr>
      <vt:lpstr>Figure 1.4 – growth &amp; development</vt:lpstr>
      <vt:lpstr>Figure 1.5 – homeostasis </vt:lpstr>
      <vt:lpstr>Figure 1.6 – energy processing </vt:lpstr>
      <vt:lpstr>Levels of organization </vt:lpstr>
      <vt:lpstr>Molecule - Figure 1.7</vt:lpstr>
      <vt:lpstr>Figure 1.8 – levels of organization</vt:lpstr>
      <vt:lpstr>Diversity of life </vt:lpstr>
      <vt:lpstr>Figure 1.9 – taxonomic hierarchy </vt:lpstr>
      <vt:lpstr>Domains </vt:lpstr>
      <vt:lpstr>Figure 1.10 – domains </vt:lpstr>
      <vt:lpstr>Figure 1.11 – domains </vt:lpstr>
      <vt:lpstr>Branches of Biology </vt:lpstr>
      <vt:lpstr>Figure 1.12 – paleontology </vt:lpstr>
      <vt:lpstr>Figure 1.13 – forensic science </vt:lpstr>
      <vt:lpstr>1.2 The process of science: </vt:lpstr>
      <vt:lpstr>Natural sciences </vt:lpstr>
      <vt:lpstr>Figure 1.15 – treat diseases</vt:lpstr>
      <vt:lpstr>Figure 1.16 – natural sciences </vt:lpstr>
      <vt:lpstr>Basic vs. applied science</vt:lpstr>
      <vt:lpstr>Figure 1.19 – applied science </vt:lpstr>
      <vt:lpstr>Inductive vs. deductive reasoning</vt:lpstr>
      <vt:lpstr>Scientific method - Figure 1.17</vt:lpstr>
      <vt:lpstr>The scientific method </vt:lpstr>
      <vt:lpstr>Figure 1.18 – steps of scientific method</vt:lpstr>
      <vt:lpstr>example</vt:lpstr>
      <vt:lpstr>hypothesis</vt:lpstr>
      <vt:lpstr>Experiment </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1 - INTRODUCTION TO BIOLOGY</dc:title>
  <dc:creator>Spuddy McSpare</dc:creator>
  <cp:lastModifiedBy>Martiana F. Sega</cp:lastModifiedBy>
  <cp:revision>180</cp:revision>
  <dcterms:created xsi:type="dcterms:W3CDTF">2012-06-04T02:13:36Z</dcterms:created>
  <dcterms:modified xsi:type="dcterms:W3CDTF">2024-08-08T14:36:32Z</dcterms:modified>
</cp:coreProperties>
</file>