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handoutMasterIdLst>
    <p:handoutMasterId r:id="rId39"/>
  </p:handoutMasterIdLst>
  <p:sldIdLst>
    <p:sldId id="256" r:id="rId2"/>
    <p:sldId id="277" r:id="rId3"/>
    <p:sldId id="347" r:id="rId4"/>
    <p:sldId id="333" r:id="rId5"/>
    <p:sldId id="327" r:id="rId6"/>
    <p:sldId id="334" r:id="rId7"/>
    <p:sldId id="328" r:id="rId8"/>
    <p:sldId id="335" r:id="rId9"/>
    <p:sldId id="329" r:id="rId10"/>
    <p:sldId id="348" r:id="rId11"/>
    <p:sldId id="350" r:id="rId12"/>
    <p:sldId id="351" r:id="rId13"/>
    <p:sldId id="349" r:id="rId14"/>
    <p:sldId id="330" r:id="rId15"/>
    <p:sldId id="332" r:id="rId16"/>
    <p:sldId id="336" r:id="rId17"/>
    <p:sldId id="337" r:id="rId18"/>
    <p:sldId id="322" r:id="rId19"/>
    <p:sldId id="338" r:id="rId20"/>
    <p:sldId id="283" r:id="rId21"/>
    <p:sldId id="284" r:id="rId22"/>
    <p:sldId id="339" r:id="rId23"/>
    <p:sldId id="340" r:id="rId24"/>
    <p:sldId id="323" r:id="rId25"/>
    <p:sldId id="346" r:id="rId26"/>
    <p:sldId id="341" r:id="rId27"/>
    <p:sldId id="352" r:id="rId28"/>
    <p:sldId id="342" r:id="rId29"/>
    <p:sldId id="285" r:id="rId30"/>
    <p:sldId id="343" r:id="rId31"/>
    <p:sldId id="324" r:id="rId32"/>
    <p:sldId id="345" r:id="rId33"/>
    <p:sldId id="317" r:id="rId34"/>
    <p:sldId id="325" r:id="rId35"/>
    <p:sldId id="344" r:id="rId36"/>
    <p:sldId id="326" r:id="rId37"/>
    <p:sldId id="318"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C696DF-5B6B-4428-824D-CAE146D7E247}" v="213" dt="2024-08-08T14:02:15.408"/>
    <p1510:client id="{43B37505-7492-34BC-B5F8-9B20735D3F49}" v="4" dt="2024-08-08T14:44:31.2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64" autoAdjust="0"/>
    <p:restoredTop sz="94674" autoAdjust="0"/>
  </p:normalViewPr>
  <p:slideViewPr>
    <p:cSldViewPr snapToGrid="0" snapToObjects="1">
      <p:cViewPr varScale="1">
        <p:scale>
          <a:sx n="106" d="100"/>
          <a:sy n="106" d="100"/>
        </p:scale>
        <p:origin x="148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ana F. Sega" userId="S::msega@ega.edu::b7820880-429f-4cb3-8f96-63b87552a746" providerId="AD" clId="Web-{ED61BF28-603C-DACB-50B6-7E272AE66D53}"/>
    <pc:docChg chg="modSld">
      <pc:chgData name="Martiana F. Sega" userId="S::msega@ega.edu::b7820880-429f-4cb3-8f96-63b87552a746" providerId="AD" clId="Web-{ED61BF28-603C-DACB-50B6-7E272AE66D53}" dt="2022-03-14T14:31:21.969" v="1"/>
      <pc:docMkLst>
        <pc:docMk/>
      </pc:docMkLst>
      <pc:sldChg chg="addSp delSp">
        <pc:chgData name="Martiana F. Sega" userId="S::msega@ega.edu::b7820880-429f-4cb3-8f96-63b87552a746" providerId="AD" clId="Web-{ED61BF28-603C-DACB-50B6-7E272AE66D53}" dt="2022-03-14T14:31:21.969" v="1"/>
        <pc:sldMkLst>
          <pc:docMk/>
          <pc:sldMk cId="1322443130" sldId="256"/>
        </pc:sldMkLst>
        <pc:spChg chg="del">
          <ac:chgData name="Martiana F. Sega" userId="S::msega@ega.edu::b7820880-429f-4cb3-8f96-63b87552a746" providerId="AD" clId="Web-{ED61BF28-603C-DACB-50B6-7E272AE66D53}" dt="2022-03-14T14:31:19.938" v="0"/>
          <ac:spMkLst>
            <pc:docMk/>
            <pc:sldMk cId="1322443130" sldId="256"/>
            <ac:spMk id="7" creationId="{6770B130-F594-4E07-A2FB-66A4EA2A9EE6}"/>
          </ac:spMkLst>
        </pc:spChg>
        <pc:spChg chg="add">
          <ac:chgData name="Martiana F. Sega" userId="S::msega@ega.edu::b7820880-429f-4cb3-8f96-63b87552a746" providerId="AD" clId="Web-{ED61BF28-603C-DACB-50B6-7E272AE66D53}" dt="2022-03-14T14:31:21.969" v="1"/>
          <ac:spMkLst>
            <pc:docMk/>
            <pc:sldMk cId="1322443130" sldId="256"/>
            <ac:spMk id="9" creationId="{5988E002-3F34-48F5-8496-51B4B4670D72}"/>
          </ac:spMkLst>
        </pc:spChg>
      </pc:sldChg>
    </pc:docChg>
  </pc:docChgLst>
  <pc:docChgLst>
    <pc:chgData name="Martiana F. Sega" userId="b7820880-429f-4cb3-8f96-63b87552a746" providerId="ADAL" clId="{16C696DF-5B6B-4428-824D-CAE146D7E247}"/>
    <pc:docChg chg="custSel modSld">
      <pc:chgData name="Martiana F. Sega" userId="b7820880-429f-4cb3-8f96-63b87552a746" providerId="ADAL" clId="{16C696DF-5B6B-4428-824D-CAE146D7E247}" dt="2024-08-08T14:02:21.370" v="219" actId="13926"/>
      <pc:docMkLst>
        <pc:docMk/>
      </pc:docMkLst>
      <pc:sldChg chg="modSp mod">
        <pc:chgData name="Martiana F. Sega" userId="b7820880-429f-4cb3-8f96-63b87552a746" providerId="ADAL" clId="{16C696DF-5B6B-4428-824D-CAE146D7E247}" dt="2024-08-08T14:01:24.039" v="211" actId="13926"/>
        <pc:sldMkLst>
          <pc:docMk/>
          <pc:sldMk cId="1117042514" sldId="329"/>
        </pc:sldMkLst>
        <pc:spChg chg="mod">
          <ac:chgData name="Martiana F. Sega" userId="b7820880-429f-4cb3-8f96-63b87552a746" providerId="ADAL" clId="{16C696DF-5B6B-4428-824D-CAE146D7E247}" dt="2024-08-08T14:01:24.039" v="211" actId="13926"/>
          <ac:spMkLst>
            <pc:docMk/>
            <pc:sldMk cId="1117042514" sldId="329"/>
            <ac:spMk id="4" creationId="{00000000-0000-0000-0000-000000000000}"/>
          </ac:spMkLst>
        </pc:spChg>
      </pc:sldChg>
      <pc:sldChg chg="modSp mod">
        <pc:chgData name="Martiana F. Sega" userId="b7820880-429f-4cb3-8f96-63b87552a746" providerId="ADAL" clId="{16C696DF-5B6B-4428-824D-CAE146D7E247}" dt="2024-08-08T13:57:29.363" v="20" actId="13926"/>
        <pc:sldMkLst>
          <pc:docMk/>
          <pc:sldMk cId="1745366885" sldId="333"/>
        </pc:sldMkLst>
        <pc:spChg chg="mod">
          <ac:chgData name="Martiana F. Sega" userId="b7820880-429f-4cb3-8f96-63b87552a746" providerId="ADAL" clId="{16C696DF-5B6B-4428-824D-CAE146D7E247}" dt="2024-08-08T13:57:29.363" v="20" actId="13926"/>
          <ac:spMkLst>
            <pc:docMk/>
            <pc:sldMk cId="1745366885" sldId="333"/>
            <ac:spMk id="4" creationId="{00000000-0000-0000-0000-000000000000}"/>
          </ac:spMkLst>
        </pc:spChg>
      </pc:sldChg>
      <pc:sldChg chg="modSp mod">
        <pc:chgData name="Martiana F. Sega" userId="b7820880-429f-4cb3-8f96-63b87552a746" providerId="ADAL" clId="{16C696DF-5B6B-4428-824D-CAE146D7E247}" dt="2024-08-08T13:59:14.342" v="153" actId="20577"/>
        <pc:sldMkLst>
          <pc:docMk/>
          <pc:sldMk cId="579499541" sldId="334"/>
        </pc:sldMkLst>
        <pc:spChg chg="mod">
          <ac:chgData name="Martiana F. Sega" userId="b7820880-429f-4cb3-8f96-63b87552a746" providerId="ADAL" clId="{16C696DF-5B6B-4428-824D-CAE146D7E247}" dt="2024-08-08T13:59:14.342" v="153" actId="20577"/>
          <ac:spMkLst>
            <pc:docMk/>
            <pc:sldMk cId="579499541" sldId="334"/>
            <ac:spMk id="4" creationId="{00000000-0000-0000-0000-000000000000}"/>
          </ac:spMkLst>
        </pc:spChg>
      </pc:sldChg>
      <pc:sldChg chg="modSp mod">
        <pc:chgData name="Martiana F. Sega" userId="b7820880-429f-4cb3-8f96-63b87552a746" providerId="ADAL" clId="{16C696DF-5B6B-4428-824D-CAE146D7E247}" dt="2024-08-08T13:59:59.517" v="176" actId="20577"/>
        <pc:sldMkLst>
          <pc:docMk/>
          <pc:sldMk cId="2502521846" sldId="335"/>
        </pc:sldMkLst>
        <pc:spChg chg="mod">
          <ac:chgData name="Martiana F. Sega" userId="b7820880-429f-4cb3-8f96-63b87552a746" providerId="ADAL" clId="{16C696DF-5B6B-4428-824D-CAE146D7E247}" dt="2024-08-08T13:59:59.517" v="176" actId="20577"/>
          <ac:spMkLst>
            <pc:docMk/>
            <pc:sldMk cId="2502521846" sldId="335"/>
            <ac:spMk id="4" creationId="{00000000-0000-0000-0000-000000000000}"/>
          </ac:spMkLst>
        </pc:spChg>
      </pc:sldChg>
      <pc:sldChg chg="modSp mod">
        <pc:chgData name="Martiana F. Sega" userId="b7820880-429f-4cb3-8f96-63b87552a746" providerId="ADAL" clId="{16C696DF-5B6B-4428-824D-CAE146D7E247}" dt="2024-08-08T14:02:21.370" v="219" actId="13926"/>
        <pc:sldMkLst>
          <pc:docMk/>
          <pc:sldMk cId="2544996129" sldId="344"/>
        </pc:sldMkLst>
        <pc:spChg chg="mod">
          <ac:chgData name="Martiana F. Sega" userId="b7820880-429f-4cb3-8f96-63b87552a746" providerId="ADAL" clId="{16C696DF-5B6B-4428-824D-CAE146D7E247}" dt="2024-08-08T14:02:21.370" v="219" actId="13926"/>
          <ac:spMkLst>
            <pc:docMk/>
            <pc:sldMk cId="2544996129" sldId="344"/>
            <ac:spMk id="4" creationId="{00000000-0000-0000-0000-000000000000}"/>
          </ac:spMkLst>
        </pc:spChg>
      </pc:sldChg>
    </pc:docChg>
  </pc:docChgLst>
  <pc:docChgLst>
    <pc:chgData name="Martiana F. Sega" userId="S::msega@ega.edu::b7820880-429f-4cb3-8f96-63b87552a746" providerId="AD" clId="Web-{43B37505-7492-34BC-B5F8-9B20735D3F49}"/>
    <pc:docChg chg="modSld">
      <pc:chgData name="Martiana F. Sega" userId="S::msega@ega.edu::b7820880-429f-4cb3-8f96-63b87552a746" providerId="AD" clId="Web-{43B37505-7492-34BC-B5F8-9B20735D3F49}" dt="2024-08-08T14:44:31.256" v="3" actId="20577"/>
      <pc:docMkLst>
        <pc:docMk/>
      </pc:docMkLst>
      <pc:sldChg chg="modSp">
        <pc:chgData name="Martiana F. Sega" userId="S::msega@ega.edu::b7820880-429f-4cb3-8f96-63b87552a746" providerId="AD" clId="Web-{43B37505-7492-34BC-B5F8-9B20735D3F49}" dt="2024-08-08T14:44:01.724" v="2" actId="20577"/>
        <pc:sldMkLst>
          <pc:docMk/>
          <pc:sldMk cId="1117042514" sldId="329"/>
        </pc:sldMkLst>
        <pc:spChg chg="mod">
          <ac:chgData name="Martiana F. Sega" userId="S::msega@ega.edu::b7820880-429f-4cb3-8f96-63b87552a746" providerId="AD" clId="Web-{43B37505-7492-34BC-B5F8-9B20735D3F49}" dt="2024-08-08T14:44:01.724" v="2" actId="20577"/>
          <ac:spMkLst>
            <pc:docMk/>
            <pc:sldMk cId="1117042514" sldId="329"/>
            <ac:spMk id="4" creationId="{00000000-0000-0000-0000-000000000000}"/>
          </ac:spMkLst>
        </pc:spChg>
      </pc:sldChg>
      <pc:sldChg chg="modSp">
        <pc:chgData name="Martiana F. Sega" userId="S::msega@ega.edu::b7820880-429f-4cb3-8f96-63b87552a746" providerId="AD" clId="Web-{43B37505-7492-34BC-B5F8-9B20735D3F49}" dt="2024-08-08T14:43:50.427" v="0" actId="20577"/>
        <pc:sldMkLst>
          <pc:docMk/>
          <pc:sldMk cId="1745366885" sldId="333"/>
        </pc:sldMkLst>
        <pc:spChg chg="mod">
          <ac:chgData name="Martiana F. Sega" userId="S::msega@ega.edu::b7820880-429f-4cb3-8f96-63b87552a746" providerId="AD" clId="Web-{43B37505-7492-34BC-B5F8-9B20735D3F49}" dt="2024-08-08T14:43:50.427" v="0" actId="20577"/>
          <ac:spMkLst>
            <pc:docMk/>
            <pc:sldMk cId="1745366885" sldId="333"/>
            <ac:spMk id="4" creationId="{00000000-0000-0000-0000-000000000000}"/>
          </ac:spMkLst>
        </pc:spChg>
      </pc:sldChg>
      <pc:sldChg chg="modSp">
        <pc:chgData name="Martiana F. Sega" userId="S::msega@ega.edu::b7820880-429f-4cb3-8f96-63b87552a746" providerId="AD" clId="Web-{43B37505-7492-34BC-B5F8-9B20735D3F49}" dt="2024-08-08T14:43:55.724" v="1" actId="20577"/>
        <pc:sldMkLst>
          <pc:docMk/>
          <pc:sldMk cId="579499541" sldId="334"/>
        </pc:sldMkLst>
        <pc:spChg chg="mod">
          <ac:chgData name="Martiana F. Sega" userId="S::msega@ega.edu::b7820880-429f-4cb3-8f96-63b87552a746" providerId="AD" clId="Web-{43B37505-7492-34BC-B5F8-9B20735D3F49}" dt="2024-08-08T14:43:55.724" v="1" actId="20577"/>
          <ac:spMkLst>
            <pc:docMk/>
            <pc:sldMk cId="579499541" sldId="334"/>
            <ac:spMk id="4" creationId="{00000000-0000-0000-0000-000000000000}"/>
          </ac:spMkLst>
        </pc:spChg>
      </pc:sldChg>
      <pc:sldChg chg="modSp">
        <pc:chgData name="Martiana F. Sega" userId="S::msega@ega.edu::b7820880-429f-4cb3-8f96-63b87552a746" providerId="AD" clId="Web-{43B37505-7492-34BC-B5F8-9B20735D3F49}" dt="2024-08-08T14:44:31.256" v="3" actId="20577"/>
        <pc:sldMkLst>
          <pc:docMk/>
          <pc:sldMk cId="2544996129" sldId="344"/>
        </pc:sldMkLst>
        <pc:spChg chg="mod">
          <ac:chgData name="Martiana F. Sega" userId="S::msega@ega.edu::b7820880-429f-4cb3-8f96-63b87552a746" providerId="AD" clId="Web-{43B37505-7492-34BC-B5F8-9B20735D3F49}" dt="2024-08-08T14:44:31.256" v="3" actId="20577"/>
          <ac:spMkLst>
            <pc:docMk/>
            <pc:sldMk cId="2544996129" sldId="344"/>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8/8/2024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August 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marL="788670" indent="-514350">
              <a:buFont typeface="+mj-lt"/>
              <a:buAutoNum type="alphaLcParenR"/>
              <a:defRPr sz="2800"/>
            </a:lvl2pPr>
            <a:lvl3pPr marL="1371600" indent="-457200">
              <a:buFont typeface="+mj-lt"/>
              <a:buAutoNum type="alphaLcParenR"/>
              <a:defRPr sz="2400"/>
            </a:lvl3pPr>
            <a:lvl4pPr marL="1828800" indent="-457200">
              <a:buFont typeface="+mj-lt"/>
              <a:buAutoNum type="alphaLcParenR"/>
              <a:defRPr sz="2000"/>
            </a:lvl4pPr>
            <a:lvl5pPr marL="2286000" indent="-457200">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1DEABC-D766-4322-8E78-B830FAE35C72}" type="datetime4">
              <a:rPr lang="en-US" smtClean="0"/>
              <a:pPr/>
              <a:t>August 8, 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Title 1"/>
          <p:cNvSpPr txBox="1">
            <a:spLocks/>
          </p:cNvSpPr>
          <p:nvPr userDrawn="1"/>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3500" dirty="0"/>
              <a:t>College Physics</a:t>
            </a:r>
          </a:p>
          <a:p>
            <a:pPr algn="ctr"/>
            <a:endParaRPr lang="en-US" sz="1800" cap="none" dirty="0">
              <a:solidFill>
                <a:schemeClr val="accent3">
                  <a:lumMod val="20000"/>
                  <a:lumOff val="80000"/>
                </a:schemeClr>
              </a:solidFill>
              <a:latin typeface="+mn-lt"/>
            </a:endParaRPr>
          </a:p>
          <a:p>
            <a:pPr algn="ctr"/>
            <a:r>
              <a:rPr lang="en-US" sz="2000" b="1" cap="none" dirty="0">
                <a:solidFill>
                  <a:srgbClr val="212F62"/>
                </a:solidFill>
                <a:latin typeface="+mn-lt"/>
              </a:rPr>
              <a:t>Chapter # Chapter Title</a:t>
            </a:r>
          </a:p>
          <a:p>
            <a:pPr algn="ctr"/>
            <a:r>
              <a:rPr lang="en-US" sz="1600" cap="none" dirty="0">
                <a:solidFill>
                  <a:schemeClr val="tx1"/>
                </a:solidFill>
                <a:latin typeface="+mn-lt"/>
              </a:rPr>
              <a:t>PowerPoint Image Slideshow</a:t>
            </a:r>
          </a:p>
        </p:txBody>
      </p:sp>
      <p:pic>
        <p:nvPicPr>
          <p:cNvPr id="9" name="Picture 8" descr="medium_covers_Page_2.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62758" y="2517424"/>
            <a:ext cx="2010682" cy="2603836"/>
          </a:xfrm>
          <a:prstGeom prst="rect">
            <a:avLst/>
          </a:prstGeom>
          <a:effectLst>
            <a:reflection blurRad="6350" stA="52000" endA="300" endPos="35000" dir="5400000" sy="-100000" algn="bl" rotWithShape="0"/>
          </a:effectLst>
          <a:scene3d>
            <a:camera prst="obliqueTopLeft"/>
            <a:lightRig rig="threePt" dir="t"/>
          </a:scene3d>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August 8, 2024</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Figure" descr="Concepts of Biology">
            <a:extLst>
              <a:ext uri="{FF2B5EF4-FFF2-40B4-BE49-F238E27FC236}">
                <a16:creationId xmlns:a16="http://schemas.microsoft.com/office/drawing/2014/main" id="{983E382C-94D1-405D-8553-1104658EF86B}"/>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62758" y="2518312"/>
            <a:ext cx="2010681" cy="2602059"/>
          </a:xfrm>
          <a:prstGeom prst="rect">
            <a:avLst/>
          </a:prstGeom>
          <a:effectLst>
            <a:reflection blurRad="6350" stA="52000" endA="300" endPos="35000" dir="5400000" sy="-100000" algn="bl" rotWithShape="0"/>
          </a:effectLst>
          <a:scene3d>
            <a:camera prst="obliqueTopLeft"/>
            <a:lightRig rig="threePt" dir="t"/>
          </a:scene3d>
        </p:spPr>
      </p:pic>
      <p:sp>
        <p:nvSpPr>
          <p:cNvPr id="5" name="Chapter Title"/>
          <p:cNvSpPr txBox="1">
            <a:spLocks/>
          </p:cNvSpPr>
          <p:nvPr/>
        </p:nvSpPr>
        <p:spPr>
          <a:xfrm>
            <a:off x="0" y="161263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2000" b="1" cap="none" dirty="0">
                <a:solidFill>
                  <a:srgbClr val="212F62"/>
                </a:solidFill>
                <a:latin typeface="+mn-lt"/>
              </a:rPr>
              <a:t>Chapter 7 THE CELLULAR BASIS OF INHERITANCE</a:t>
            </a:r>
          </a:p>
          <a:p>
            <a:pPr algn="ctr"/>
            <a:r>
              <a:rPr lang="en-US" sz="1600" cap="none" dirty="0">
                <a:solidFill>
                  <a:schemeClr val="tx1"/>
                </a:solidFill>
                <a:latin typeface="+mn-lt"/>
              </a:rPr>
              <a:t>PowerPoint Image Slideshow</a:t>
            </a:r>
          </a:p>
        </p:txBody>
      </p:sp>
      <p:sp>
        <p:nvSpPr>
          <p:cNvPr id="2" name="Title">
            <a:extLst>
              <a:ext uri="{FF2B5EF4-FFF2-40B4-BE49-F238E27FC236}">
                <a16:creationId xmlns:a16="http://schemas.microsoft.com/office/drawing/2014/main" id="{2731EF99-B8D9-43EE-9D53-2D302CB39D1C}"/>
              </a:ext>
            </a:extLst>
          </p:cNvPr>
          <p:cNvSpPr>
            <a:spLocks noGrp="1"/>
          </p:cNvSpPr>
          <p:nvPr>
            <p:ph type="title" idx="4294967295"/>
          </p:nvPr>
        </p:nvSpPr>
        <p:spPr>
          <a:xfrm>
            <a:off x="0" y="690286"/>
            <a:ext cx="9144000" cy="734641"/>
          </a:xfrm>
        </p:spPr>
        <p:txBody>
          <a:bodyPr>
            <a:normAutofit/>
          </a:bodyPr>
          <a:lstStyle/>
          <a:p>
            <a:pPr algn="ctr"/>
            <a:r>
              <a:rPr lang="en-US" sz="3600" dirty="0"/>
              <a:t>Concepts of Biology</a:t>
            </a:r>
          </a:p>
        </p:txBody>
      </p:sp>
      <p:pic>
        <p:nvPicPr>
          <p:cNvPr id="8" name="Picture 7">
            <a:extLst>
              <a:ext uri="{FF2B5EF4-FFF2-40B4-BE49-F238E27FC236}">
                <a16:creationId xmlns:a16="http://schemas.microsoft.com/office/drawing/2014/main" id="{F357DCC6-2F53-0D44-911E-11BC10EFD5F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
        <p:nvSpPr>
          <p:cNvPr id="9" name="TextBox 1">
            <a:extLst>
              <a:ext uri="{FF2B5EF4-FFF2-40B4-BE49-F238E27FC236}">
                <a16:creationId xmlns:a16="http://schemas.microsoft.com/office/drawing/2014/main" id="{5988E002-3F34-48F5-8496-51B4B4670D72}"/>
              </a:ext>
            </a:extLst>
          </p:cNvPr>
          <p:cNvSpPr txBox="1"/>
          <p:nvPr/>
        </p:nvSpPr>
        <p:spPr>
          <a:xfrm>
            <a:off x="412596" y="6397083"/>
            <a:ext cx="8300223" cy="33855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This work is licensed under </a:t>
            </a:r>
            <a:r>
              <a:rPr lang="en-US" sz="800" dirty="0">
                <a:solidFill>
                  <a:srgbClr val="0000FF"/>
                </a:solidFill>
                <a:cs typeface="Segoe UI"/>
                <a:hlinkClick r:id="rId4"/>
              </a:rPr>
              <a:t>cc by 4.0 license</a:t>
            </a:r>
            <a:r>
              <a:rPr lang="en-US" sz="800" dirty="0"/>
              <a:t>. Credit: OpenStax: modified by M. F. Sega &amp; J. </a:t>
            </a:r>
            <a:r>
              <a:rPr lang="en-US" sz="800" dirty="0" err="1"/>
              <a:t>Wedincamp</a:t>
            </a:r>
            <a:r>
              <a:rPr lang="en-US" sz="800" dirty="0"/>
              <a:t> for ALG 18 grant through addition of ppt slides with texts made using </a:t>
            </a:r>
            <a:r>
              <a:rPr lang="en-US" sz="800" dirty="0" err="1"/>
              <a:t>Openstax</a:t>
            </a:r>
            <a:r>
              <a:rPr lang="en-US" sz="800" dirty="0"/>
              <a:t> textbook information.</a:t>
            </a:r>
          </a:p>
        </p:txBody>
      </p:sp>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DE832B8E-FB5F-4EA6-A03B-87CDB5168FD9}"/>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5957455" y="2477193"/>
            <a:ext cx="2562658" cy="3887397"/>
          </a:xfrm>
        </p:spPr>
        <p:txBody>
          <a:bodyPr>
            <a:noAutofit/>
          </a:bodyPr>
          <a:lstStyle/>
          <a:p>
            <a:pPr marL="342900" indent="-342900">
              <a:buAutoNum type="alphaLcParenBoth"/>
            </a:pPr>
            <a:r>
              <a:rPr lang="en-US" sz="1550" dirty="0">
                <a:solidFill>
                  <a:srgbClr val="000000"/>
                </a:solidFill>
              </a:rPr>
              <a:t>In animals, sexually reproducing adults form haploid gametes from diploid germ cells.</a:t>
            </a:r>
          </a:p>
        </p:txBody>
      </p:sp>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7.2 – life cycles</a:t>
            </a:r>
            <a:endParaRPr lang="en-US" sz="2400" dirty="0">
              <a:solidFill>
                <a:srgbClr val="6CB255"/>
              </a:solidFill>
            </a:endParaRPr>
          </a:p>
        </p:txBody>
      </p:sp>
      <p:pic>
        <p:nvPicPr>
          <p:cNvPr id="8" name="Picture 7">
            <a:extLst>
              <a:ext uri="{FF2B5EF4-FFF2-40B4-BE49-F238E27FC236}">
                <a16:creationId xmlns:a16="http://schemas.microsoft.com/office/drawing/2014/main" id="{6722229C-B496-AF44-A98B-833BF801C3A4}"/>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pic>
        <p:nvPicPr>
          <p:cNvPr id="9" name="Picture 2" descr="Part a shows the life cycle of animals. Through meiosis, adult males produce haploid (1n) sperm, and adult females produce haploid eggs. Upon fertilization, a diploid (2n) zygote forms, which grows into an adult through mitosis and cell division. Part b shows the life cycle of fungi. In fungi, the diploid (2n) zygospore undergoes meiosis to form haploid (1n) spores. Mitosis of the spores occurs to form hyphae. Hyphae can undergo asexual reproduction to form more spores, or they form plus and minus mating types that undergo nuclear fusion to form a zygospore. Part c shows the life cycle of fern plants. The diploid (2n) zygote undergoes mitosis to produce the sphorophyte, which is the familiar, leafy plant. Sporangia form on the underside of the leaves of the sphorophyte. Sporangia undergo meiosis to form haploid (1n) spores. The spores germinate and undergo mitosis to form a multicellular, leafy gametophyte. The gametophyte produces eggs and sperm. Upon fertilization, the egg and sperm form a diploid zygote."/>
          <p:cNvPicPr>
            <a:picLocks noGrp="1" noChangeAspect="1" noChangeArrowheads="1"/>
          </p:cNvPicPr>
          <p:nvPr>
            <p:ph type="pic" sz="quarter" idx="13"/>
          </p:nvPr>
        </p:nvPicPr>
        <p:blipFill rotWithShape="1">
          <a:blip r:embed="rId3" cstate="email">
            <a:extLst>
              <a:ext uri="{28A0092B-C50C-407E-A947-70E740481C1C}">
                <a14:useLocalDpi xmlns:a14="http://schemas.microsoft.com/office/drawing/2010/main" val="0"/>
              </a:ext>
            </a:extLst>
          </a:blip>
          <a:srcRect l="-1209" t="60" r="1209" b="65636"/>
          <a:stretch/>
        </p:blipFill>
        <p:spPr bwMode="auto">
          <a:xfrm>
            <a:off x="307571" y="1542499"/>
            <a:ext cx="5500256" cy="4272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40359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DE832B8E-FB5F-4EA6-A03B-87CDB5168FD9}"/>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6350923" y="2610196"/>
            <a:ext cx="2575107" cy="3754394"/>
          </a:xfrm>
        </p:spPr>
        <p:txBody>
          <a:bodyPr>
            <a:noAutofit/>
          </a:bodyPr>
          <a:lstStyle/>
          <a:p>
            <a:endParaRPr lang="en-US" sz="1550" dirty="0">
              <a:solidFill>
                <a:srgbClr val="000000"/>
              </a:solidFill>
            </a:endParaRPr>
          </a:p>
          <a:p>
            <a:pPr marL="342900" indent="-342900">
              <a:buAutoNum type="alphaLcParenBoth"/>
            </a:pPr>
            <a:r>
              <a:rPr lang="en-US" sz="1550" dirty="0">
                <a:solidFill>
                  <a:srgbClr val="000000"/>
                </a:solidFill>
              </a:rPr>
              <a:t>Fungi, such as black bread mold (</a:t>
            </a:r>
            <a:r>
              <a:rPr lang="en-US" sz="1550" i="1" dirty="0" err="1">
                <a:solidFill>
                  <a:srgbClr val="000000"/>
                </a:solidFill>
              </a:rPr>
              <a:t>Rhizopus</a:t>
            </a:r>
            <a:r>
              <a:rPr lang="en-US" sz="1550" i="1" dirty="0">
                <a:solidFill>
                  <a:srgbClr val="000000"/>
                </a:solidFill>
              </a:rPr>
              <a:t> </a:t>
            </a:r>
            <a:r>
              <a:rPr lang="en-US" sz="1550" i="1" dirty="0" err="1">
                <a:solidFill>
                  <a:srgbClr val="000000"/>
                </a:solidFill>
              </a:rPr>
              <a:t>nigricans</a:t>
            </a:r>
            <a:r>
              <a:rPr lang="en-US" sz="1550" dirty="0">
                <a:solidFill>
                  <a:srgbClr val="000000"/>
                </a:solidFill>
              </a:rPr>
              <a:t>), have haploid-dominant life cycles.</a:t>
            </a:r>
          </a:p>
        </p:txBody>
      </p:sp>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7.2 – life cycles</a:t>
            </a:r>
            <a:endParaRPr lang="en-US" sz="2400" dirty="0">
              <a:solidFill>
                <a:srgbClr val="6CB255"/>
              </a:solidFill>
            </a:endParaRPr>
          </a:p>
        </p:txBody>
      </p:sp>
      <p:pic>
        <p:nvPicPr>
          <p:cNvPr id="8" name="Picture 7">
            <a:extLst>
              <a:ext uri="{FF2B5EF4-FFF2-40B4-BE49-F238E27FC236}">
                <a16:creationId xmlns:a16="http://schemas.microsoft.com/office/drawing/2014/main" id="{6722229C-B496-AF44-A98B-833BF801C3A4}"/>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pic>
        <p:nvPicPr>
          <p:cNvPr id="9" name="Picture 2" descr="Part a shows the life cycle of animals. Through meiosis, adult males produce haploid (1n) sperm, and adult females produce haploid eggs. Upon fertilization, a diploid (2n) zygote forms, which grows into an adult through mitosis and cell division. Part b shows the life cycle of fungi. In fungi, the diploid (2n) zygospore undergoes meiosis to form haploid (1n) spores. Mitosis of the spores occurs to form hyphae. Hyphae can undergo asexual reproduction to form more spores, or they form plus and minus mating types that undergo nuclear fusion to form a zygospore. Part c shows the life cycle of fern plants. The diploid (2n) zygote undergoes mitosis to produce the sphorophyte, which is the familiar, leafy plant. Sporangia form on the underside of the leaves of the sphorophyte. Sporangia undergo meiosis to form haploid (1n) spores. The spores germinate and undergo mitosis to form a multicellular, leafy gametophyte. The gametophyte produces eggs and sperm. Upon fertilization, the egg and sperm form a diploid zygote."/>
          <p:cNvPicPr>
            <a:picLocks noGrp="1" noChangeAspect="1" noChangeArrowheads="1"/>
          </p:cNvPicPr>
          <p:nvPr>
            <p:ph type="pic" sz="quarter" idx="13"/>
          </p:nvPr>
        </p:nvPicPr>
        <p:blipFill rotWithShape="1">
          <a:blip r:embed="rId3" cstate="email">
            <a:extLst>
              <a:ext uri="{28A0092B-C50C-407E-A947-70E740481C1C}">
                <a14:useLocalDpi xmlns:a14="http://schemas.microsoft.com/office/drawing/2010/main" val="0"/>
              </a:ext>
            </a:extLst>
          </a:blip>
          <a:srcRect t="34365" b="29865"/>
          <a:stretch/>
        </p:blipFill>
        <p:spPr bwMode="auto">
          <a:xfrm>
            <a:off x="157941" y="1479666"/>
            <a:ext cx="5943601" cy="44556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2582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DE832B8E-FB5F-4EA6-A03B-87CDB5168FD9}"/>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5957455" y="1107617"/>
            <a:ext cx="2562658" cy="5256973"/>
          </a:xfrm>
        </p:spPr>
        <p:txBody>
          <a:bodyPr>
            <a:noAutofit/>
          </a:bodyPr>
          <a:lstStyle/>
          <a:p>
            <a:pPr marL="342900" indent="-342900">
              <a:buAutoNum type="alphaLcParenBoth"/>
            </a:pPr>
            <a:r>
              <a:rPr lang="en-US" sz="1550" dirty="0">
                <a:solidFill>
                  <a:srgbClr val="000000"/>
                </a:solidFill>
              </a:rPr>
              <a:t>Plants have a life cycle that alternates between a multicellular haploid organism and a multicellular diploid organism. (credit c “fern”: modification of work by Cory </a:t>
            </a:r>
            <a:r>
              <a:rPr lang="en-US" sz="1550" dirty="0" err="1">
                <a:solidFill>
                  <a:srgbClr val="000000"/>
                </a:solidFill>
              </a:rPr>
              <a:t>Zanker</a:t>
            </a:r>
            <a:r>
              <a:rPr lang="en-US" sz="1550" dirty="0">
                <a:solidFill>
                  <a:srgbClr val="000000"/>
                </a:solidFill>
              </a:rPr>
              <a:t>; credit c “gametophyte”: modification of work by “</a:t>
            </a:r>
            <a:r>
              <a:rPr lang="en-US" sz="1550" dirty="0" err="1">
                <a:solidFill>
                  <a:srgbClr val="000000"/>
                </a:solidFill>
              </a:rPr>
              <a:t>Vlmastra</a:t>
            </a:r>
            <a:r>
              <a:rPr lang="en-US" sz="1550" dirty="0">
                <a:solidFill>
                  <a:srgbClr val="000000"/>
                </a:solidFill>
              </a:rPr>
              <a:t>”/Wikimedia Commons)</a:t>
            </a:r>
            <a:endParaRPr lang="en-US" sz="1550" b="0" dirty="0">
              <a:solidFill>
                <a:srgbClr val="000000"/>
              </a:solidFill>
            </a:endParaRPr>
          </a:p>
        </p:txBody>
      </p:sp>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7.2 – life cycles</a:t>
            </a:r>
            <a:endParaRPr lang="en-US" sz="2400" dirty="0">
              <a:solidFill>
                <a:srgbClr val="6CB255"/>
              </a:solidFill>
            </a:endParaRPr>
          </a:p>
        </p:txBody>
      </p:sp>
      <p:pic>
        <p:nvPicPr>
          <p:cNvPr id="8" name="Picture 7">
            <a:extLst>
              <a:ext uri="{FF2B5EF4-FFF2-40B4-BE49-F238E27FC236}">
                <a16:creationId xmlns:a16="http://schemas.microsoft.com/office/drawing/2014/main" id="{6722229C-B496-AF44-A98B-833BF801C3A4}"/>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pic>
        <p:nvPicPr>
          <p:cNvPr id="9" name="Picture 2" descr="Part a shows the life cycle of animals. Through meiosis, adult males produce haploid (1n) sperm, and adult females produce haploid eggs. Upon fertilization, a diploid (2n) zygote forms, which grows into an adult through mitosis and cell division. Part b shows the life cycle of fungi. In fungi, the diploid (2n) zygospore undergoes meiosis to form haploid (1n) spores. Mitosis of the spores occurs to form hyphae. Hyphae can undergo asexual reproduction to form more spores, or they form plus and minus mating types that undergo nuclear fusion to form a zygospore. Part c shows the life cycle of fern plants. The diploid (2n) zygote undergoes mitosis to produce the sphorophyte, which is the familiar, leafy plant. Sporangia form on the underside of the leaves of the sphorophyte. Sporangia undergo meiosis to form haploid (1n) spores. The spores germinate and undergo mitosis to form a multicellular, leafy gametophyte. The gametophyte produces eggs and sperm. Upon fertilization, the egg and sperm form a diploid zygote."/>
          <p:cNvPicPr>
            <a:picLocks noGrp="1" noChangeAspect="1" noChangeArrowheads="1"/>
          </p:cNvPicPr>
          <p:nvPr>
            <p:ph type="pic" sz="quarter" idx="13"/>
          </p:nvPr>
        </p:nvPicPr>
        <p:blipFill rotWithShape="1">
          <a:blip r:embed="rId3" cstate="email">
            <a:extLst>
              <a:ext uri="{28A0092B-C50C-407E-A947-70E740481C1C}">
                <a14:useLocalDpi xmlns:a14="http://schemas.microsoft.com/office/drawing/2010/main" val="0"/>
              </a:ext>
            </a:extLst>
          </a:blip>
          <a:srcRect l="-2376" t="70269" r="-1399" b="-568"/>
          <a:stretch/>
        </p:blipFill>
        <p:spPr bwMode="auto">
          <a:xfrm>
            <a:off x="0" y="1849114"/>
            <a:ext cx="5957455" cy="3773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4106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605"/>
            <a:ext cx="8062912" cy="659535"/>
          </a:xfrm>
        </p:spPr>
        <p:txBody>
          <a:bodyPr/>
          <a:lstStyle/>
          <a:p>
            <a:r>
              <a:rPr lang="en-US" dirty="0"/>
              <a:t>7.2. meiosis</a:t>
            </a:r>
          </a:p>
        </p:txBody>
      </p:sp>
      <p:sp>
        <p:nvSpPr>
          <p:cNvPr id="4" name="Text Placeholder 3"/>
          <p:cNvSpPr>
            <a:spLocks noGrp="1"/>
          </p:cNvSpPr>
          <p:nvPr>
            <p:ph type="body" sz="quarter" idx="14"/>
          </p:nvPr>
        </p:nvSpPr>
        <p:spPr>
          <a:xfrm>
            <a:off x="457200" y="1034473"/>
            <a:ext cx="8062912" cy="4975891"/>
          </a:xfrm>
        </p:spPr>
        <p:txBody>
          <a:bodyPr/>
          <a:lstStyle/>
          <a:p>
            <a:r>
              <a:rPr lang="en-US" dirty="0"/>
              <a:t>Learning outcomes:</a:t>
            </a:r>
          </a:p>
          <a:p>
            <a:pPr marL="342900" lvl="0" indent="-342900">
              <a:buFont typeface="Arial" panose="020B0604020202020204" pitchFamily="34" charset="0"/>
              <a:buChar char="•"/>
            </a:pPr>
            <a:r>
              <a:rPr lang="en-US" dirty="0"/>
              <a:t>Describe the behavior of chromosomes during meiosis</a:t>
            </a:r>
          </a:p>
          <a:p>
            <a:pPr marL="342900" lvl="0" indent="-342900">
              <a:buFont typeface="Arial" panose="020B0604020202020204" pitchFamily="34" charset="0"/>
              <a:buChar char="•"/>
            </a:pPr>
            <a:r>
              <a:rPr lang="en-US" dirty="0"/>
              <a:t>Describe cellular events during meiosis</a:t>
            </a:r>
          </a:p>
          <a:p>
            <a:pPr marL="342900" lvl="0" indent="-342900">
              <a:buFont typeface="Arial" panose="020B0604020202020204" pitchFamily="34" charset="0"/>
              <a:buChar char="•"/>
            </a:pPr>
            <a:r>
              <a:rPr lang="en-US" dirty="0"/>
              <a:t>Explain the differences between meiosis and mitosis</a:t>
            </a:r>
          </a:p>
          <a:p>
            <a:pPr marL="342900" lvl="0" indent="-342900">
              <a:buFont typeface="Arial" panose="020B0604020202020204" pitchFamily="34" charset="0"/>
              <a:buChar char="•"/>
            </a:pPr>
            <a:r>
              <a:rPr lang="en-US" dirty="0"/>
              <a:t>Explain the mechanisms within meiosis that generate genetic variation among the products of meiosis</a:t>
            </a:r>
          </a:p>
          <a:p>
            <a:endParaRPr lang="en-US" dirty="0"/>
          </a:p>
        </p:txBody>
      </p:sp>
    </p:spTree>
    <p:extLst>
      <p:ext uri="{BB962C8B-B14F-4D97-AF65-F5344CB8AC3E}">
        <p14:creationId xmlns:p14="http://schemas.microsoft.com/office/powerpoint/2010/main" val="24705478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Meiosis &amp; sex cells</a:t>
            </a:r>
          </a:p>
        </p:txBody>
      </p:sp>
      <p:sp>
        <p:nvSpPr>
          <p:cNvPr id="4" name="Text Placeholder 3"/>
          <p:cNvSpPr>
            <a:spLocks noGrp="1"/>
          </p:cNvSpPr>
          <p:nvPr>
            <p:ph type="body" sz="quarter" idx="14"/>
          </p:nvPr>
        </p:nvSpPr>
        <p:spPr>
          <a:xfrm>
            <a:off x="457200" y="1293091"/>
            <a:ext cx="8062912" cy="4717273"/>
          </a:xfrm>
        </p:spPr>
        <p:txBody>
          <a:bodyPr>
            <a:normAutofit/>
          </a:bodyPr>
          <a:lstStyle/>
          <a:p>
            <a:pPr marL="342900" indent="-342900">
              <a:buFont typeface="Arial" panose="020B0604020202020204" pitchFamily="34" charset="0"/>
              <a:buChar char="•"/>
            </a:pPr>
            <a:r>
              <a:rPr lang="en-US" dirty="0"/>
              <a:t>Meiosis is referring to the nucleus division (see previous chapter)</a:t>
            </a:r>
          </a:p>
          <a:p>
            <a:pPr marL="342900" indent="-342900">
              <a:buFont typeface="Arial" panose="020B0604020202020204" pitchFamily="34" charset="0"/>
              <a:buChar char="•"/>
            </a:pPr>
            <a:r>
              <a:rPr lang="en-US" dirty="0"/>
              <a:t>It is preceded by INTERPHASE (see previous chapter)</a:t>
            </a:r>
          </a:p>
          <a:p>
            <a:pPr lvl="1" indent="0">
              <a:buNone/>
            </a:pPr>
            <a:endParaRPr lang="en-US" dirty="0"/>
          </a:p>
          <a:p>
            <a:pPr marL="342900" indent="-342900">
              <a:buFont typeface="Arial" panose="020B0604020202020204" pitchFamily="34" charset="0"/>
              <a:buChar char="•"/>
            </a:pPr>
            <a:r>
              <a:rPr lang="en-US" dirty="0"/>
              <a:t>It involves 2 successive divisions without s-phase in between: </a:t>
            </a:r>
          </a:p>
          <a:p>
            <a:pPr marL="1074420" lvl="1" indent="-342900">
              <a:buFont typeface="Arial" panose="020B0604020202020204" pitchFamily="34" charset="0"/>
              <a:buChar char="•"/>
            </a:pPr>
            <a:r>
              <a:rPr lang="en-US" dirty="0"/>
              <a:t>Meiosis I: starts with 1 cell that is</a:t>
            </a:r>
            <a:r>
              <a:rPr lang="en-US" i="1" dirty="0"/>
              <a:t> 2n</a:t>
            </a:r>
            <a:r>
              <a:rPr lang="en-US" dirty="0"/>
              <a:t> and makes 2 cells that are 1n</a:t>
            </a:r>
          </a:p>
          <a:p>
            <a:pPr marL="1074420" lvl="1" indent="-342900">
              <a:buFont typeface="Arial" panose="020B0604020202020204" pitchFamily="34" charset="0"/>
              <a:buChar char="•"/>
            </a:pPr>
            <a:r>
              <a:rPr lang="en-US" dirty="0"/>
              <a:t>Meiosis II: the cells resulted from Meiosis I divide again forming 2 cells each, so a total of 4 haploid cells (these are the sex cells) </a:t>
            </a:r>
          </a:p>
          <a:p>
            <a:pPr marL="1074420" lvl="1" indent="-342900">
              <a:buFont typeface="Arial" panose="020B0604020202020204" pitchFamily="34" charset="0"/>
              <a:buChar char="•"/>
            </a:pPr>
            <a:endParaRPr lang="en-US" dirty="0"/>
          </a:p>
          <a:p>
            <a:pPr marL="1074420" lvl="1" indent="-342900">
              <a:buFont typeface="Arial" panose="020B0604020202020204" pitchFamily="34" charset="0"/>
              <a:buChar char="•"/>
            </a:pPr>
            <a:endParaRPr lang="en-US" i="1" dirty="0"/>
          </a:p>
        </p:txBody>
      </p:sp>
    </p:spTree>
    <p:extLst>
      <p:ext uri="{BB962C8B-B14F-4D97-AF65-F5344CB8AC3E}">
        <p14:creationId xmlns:p14="http://schemas.microsoft.com/office/powerpoint/2010/main" val="1132732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33" y="227357"/>
            <a:ext cx="8062912" cy="659535"/>
          </a:xfrm>
        </p:spPr>
        <p:txBody>
          <a:bodyPr/>
          <a:lstStyle/>
          <a:p>
            <a:r>
              <a:rPr lang="en-US" dirty="0"/>
              <a:t>meiosis</a:t>
            </a:r>
          </a:p>
        </p:txBody>
      </p:sp>
      <p:sp>
        <p:nvSpPr>
          <p:cNvPr id="4" name="Text Placeholder 3"/>
          <p:cNvSpPr>
            <a:spLocks noGrp="1"/>
          </p:cNvSpPr>
          <p:nvPr>
            <p:ph type="body" sz="quarter" idx="14"/>
          </p:nvPr>
        </p:nvSpPr>
        <p:spPr>
          <a:xfrm>
            <a:off x="681922" y="5141660"/>
            <a:ext cx="7919749" cy="694710"/>
          </a:xfrm>
        </p:spPr>
        <p:txBody>
          <a:bodyPr>
            <a:normAutofit fontScale="92500" lnSpcReduction="20000"/>
          </a:bodyPr>
          <a:lstStyle/>
          <a:p>
            <a:pPr marL="342900" indent="-342900">
              <a:buFont typeface="Arial" panose="020B0604020202020204" pitchFamily="34" charset="0"/>
              <a:buChar char="•"/>
            </a:pPr>
            <a:r>
              <a:rPr lang="en-US" dirty="0"/>
              <a:t>Parent cell goes through S-phase once during the interphase; </a:t>
            </a:r>
          </a:p>
          <a:p>
            <a:pPr marL="342900" indent="-342900">
              <a:buFont typeface="Arial" panose="020B0604020202020204" pitchFamily="34" charset="0"/>
              <a:buChar char="•"/>
            </a:pPr>
            <a:r>
              <a:rPr lang="en-US" dirty="0"/>
              <a:t>Then, it goes through 2 successive divisions: meiosis I &amp; II </a:t>
            </a:r>
          </a:p>
        </p:txBody>
      </p:sp>
      <p:pic>
        <p:nvPicPr>
          <p:cNvPr id="12" name="Picture 11" descr="meiosis; this diagram shows a parent diploid (2n) cell forming 2 haploid daughter cells through Meiosis I; then each daughter cell forms 2 more daughter haploid cells as a result of Meiosis II. "/>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54662" y="398005"/>
            <a:ext cx="6634676" cy="4408677"/>
          </a:xfrm>
          <a:prstGeom prst="rect">
            <a:avLst/>
          </a:prstGeom>
        </p:spPr>
      </p:pic>
    </p:spTree>
    <p:extLst>
      <p:ext uri="{BB962C8B-B14F-4D97-AF65-F5344CB8AC3E}">
        <p14:creationId xmlns:p14="http://schemas.microsoft.com/office/powerpoint/2010/main" val="2185736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Meiosis I &amp; II</a:t>
            </a:r>
          </a:p>
        </p:txBody>
      </p:sp>
      <p:sp>
        <p:nvSpPr>
          <p:cNvPr id="4" name="Text Placeholder 3"/>
          <p:cNvSpPr>
            <a:spLocks noGrp="1"/>
          </p:cNvSpPr>
          <p:nvPr>
            <p:ph type="body" sz="quarter" idx="14"/>
          </p:nvPr>
        </p:nvSpPr>
        <p:spPr>
          <a:xfrm>
            <a:off x="457200" y="1348509"/>
            <a:ext cx="8062912" cy="4661855"/>
          </a:xfrm>
        </p:spPr>
        <p:txBody>
          <a:bodyPr/>
          <a:lstStyle/>
          <a:p>
            <a:pPr marL="342900" indent="-342900">
              <a:buFont typeface="Arial" panose="020B0604020202020204" pitchFamily="34" charset="0"/>
              <a:buChar char="•"/>
            </a:pPr>
            <a:r>
              <a:rPr lang="en-US" dirty="0"/>
              <a:t>Preceded by Interphase (review S-phase previous chapter):</a:t>
            </a:r>
          </a:p>
          <a:p>
            <a:pPr marL="1074420" lvl="1"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Meiosis I:</a:t>
            </a:r>
          </a:p>
          <a:p>
            <a:pPr marL="1074420" lvl="1" indent="-342900">
              <a:buFont typeface="Arial" panose="020B0604020202020204" pitchFamily="34" charset="0"/>
              <a:buChar char="•"/>
            </a:pPr>
            <a:r>
              <a:rPr lang="en-US" dirty="0"/>
              <a:t>Prophase I, </a:t>
            </a:r>
            <a:r>
              <a:rPr lang="en-US" dirty="0" err="1"/>
              <a:t>Prometaphase</a:t>
            </a:r>
            <a:r>
              <a:rPr lang="en-US" dirty="0"/>
              <a:t> I, Metaphase I, Anaphase I, Telophase I</a:t>
            </a:r>
          </a:p>
          <a:p>
            <a:pPr marL="1074420" lvl="1"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Meiosis II:</a:t>
            </a:r>
          </a:p>
          <a:p>
            <a:pPr marL="1074420" lvl="1" indent="-342900">
              <a:buFont typeface="Arial" panose="020B0604020202020204" pitchFamily="34" charset="0"/>
              <a:buChar char="•"/>
            </a:pPr>
            <a:r>
              <a:rPr lang="en-US" dirty="0"/>
              <a:t>Prophase II, </a:t>
            </a:r>
            <a:r>
              <a:rPr lang="en-US" dirty="0" err="1"/>
              <a:t>Prometaphase</a:t>
            </a:r>
            <a:r>
              <a:rPr lang="en-US" dirty="0"/>
              <a:t> II, Metaphase II, Anaphase II, Telophase II</a:t>
            </a:r>
          </a:p>
          <a:p>
            <a:pPr marL="342900" indent="-342900">
              <a:buFont typeface="Arial" panose="020B0604020202020204" pitchFamily="34" charset="0"/>
              <a:buChar char="•"/>
            </a:pPr>
            <a:endParaRPr lang="en-US" dirty="0"/>
          </a:p>
          <a:p>
            <a:pPr marL="1074420" lvl="1" indent="-342900">
              <a:buFont typeface="Arial" panose="020B0604020202020204" pitchFamily="34" charset="0"/>
              <a:buChar char="•"/>
            </a:pPr>
            <a:endParaRPr lang="en-US" dirty="0"/>
          </a:p>
        </p:txBody>
      </p:sp>
    </p:spTree>
    <p:extLst>
      <p:ext uri="{BB962C8B-B14F-4D97-AF65-F5344CB8AC3E}">
        <p14:creationId xmlns:p14="http://schemas.microsoft.com/office/powerpoint/2010/main" val="1372400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Prophase I </a:t>
            </a:r>
          </a:p>
        </p:txBody>
      </p:sp>
      <p:sp>
        <p:nvSpPr>
          <p:cNvPr id="4" name="Text Placeholder 3"/>
          <p:cNvSpPr>
            <a:spLocks noGrp="1"/>
          </p:cNvSpPr>
          <p:nvPr>
            <p:ph type="body" sz="quarter" idx="14"/>
          </p:nvPr>
        </p:nvSpPr>
        <p:spPr>
          <a:xfrm>
            <a:off x="363797" y="4843982"/>
            <a:ext cx="8465127" cy="1713836"/>
          </a:xfrm>
        </p:spPr>
        <p:txBody>
          <a:bodyPr>
            <a:normAutofit fontScale="85000" lnSpcReduction="10000"/>
          </a:bodyPr>
          <a:lstStyle/>
          <a:p>
            <a:pPr marL="342900" indent="-342900">
              <a:buFont typeface="Arial" panose="020B0604020202020204" pitchFamily="34" charset="0"/>
              <a:buChar char="•"/>
            </a:pPr>
            <a:r>
              <a:rPr lang="en-US" dirty="0"/>
              <a:t>In prophase I unlike in the prophase of mitosis the homologous chromosomes:</a:t>
            </a:r>
          </a:p>
          <a:p>
            <a:pPr marL="1074420" lvl="1" indent="-342900">
              <a:buFont typeface="Arial" panose="020B0604020202020204" pitchFamily="34" charset="0"/>
              <a:buChar char="•"/>
            </a:pPr>
            <a:r>
              <a:rPr lang="en-US" dirty="0"/>
              <a:t>Find each other and go through </a:t>
            </a:r>
            <a:r>
              <a:rPr lang="en-US" u="sng" dirty="0"/>
              <a:t>synapsis</a:t>
            </a:r>
            <a:r>
              <a:rPr lang="en-US" dirty="0"/>
              <a:t> = aligned in a tight pairing with each other (maternal (red) &amp; paternal (blue))</a:t>
            </a:r>
          </a:p>
          <a:p>
            <a:pPr marL="1074420" lvl="1" indent="-342900">
              <a:buFont typeface="Arial" panose="020B0604020202020204" pitchFamily="34" charset="0"/>
              <a:buChar char="•"/>
            </a:pPr>
            <a:r>
              <a:rPr lang="en-US" dirty="0"/>
              <a:t>Exchange DNA pieces through </a:t>
            </a:r>
            <a:r>
              <a:rPr lang="en-US" u="sng" dirty="0"/>
              <a:t>crossing-over </a:t>
            </a:r>
            <a:r>
              <a:rPr lang="en-US" dirty="0"/>
              <a:t>at places called </a:t>
            </a:r>
            <a:r>
              <a:rPr lang="en-US" u="sng" dirty="0"/>
              <a:t>chiasmata</a:t>
            </a:r>
            <a:r>
              <a:rPr lang="en-US" dirty="0"/>
              <a:t> resulting in </a:t>
            </a:r>
            <a:r>
              <a:rPr lang="en-US" u="sng" dirty="0"/>
              <a:t>recombinant</a:t>
            </a:r>
            <a:r>
              <a:rPr lang="en-US" dirty="0"/>
              <a:t> sister chromatids (containing a mixture of maternal and paternal DNA) </a:t>
            </a:r>
          </a:p>
          <a:p>
            <a:pPr marL="1074420" lvl="1" indent="-342900">
              <a:buFont typeface="Arial" panose="020B0604020202020204" pitchFamily="34" charset="0"/>
              <a:buChar char="•"/>
            </a:pPr>
            <a:endParaRPr lang="en-US" dirty="0"/>
          </a:p>
        </p:txBody>
      </p:sp>
      <p:pic>
        <p:nvPicPr>
          <p:cNvPr id="5" name="Figure" descr="This illustration shows a pair of homologous chromosomes that are aligned. this happens during prophase-I"/>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l="-3727" r="49571" b="59227"/>
          <a:stretch/>
        </p:blipFill>
        <p:spPr>
          <a:xfrm>
            <a:off x="3142902" y="1228148"/>
            <a:ext cx="2906918" cy="3066761"/>
          </a:xfrm>
        </p:spPr>
      </p:pic>
    </p:spTree>
    <p:extLst>
      <p:ext uri="{BB962C8B-B14F-4D97-AF65-F5344CB8AC3E}">
        <p14:creationId xmlns:p14="http://schemas.microsoft.com/office/powerpoint/2010/main" val="36335433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3B718A5A-3390-4B28-AC43-AE5047586DB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4" name="Figure" descr="This illustration shows a pair of homologous chromosomes that are aligned. the ends of two non-sister chromatids of the homologous chromosomes cross over, and genetic material is exchanged. the non-sister chromatids between which genetic material was exchanged are called recombinant chromosomes. the other pair of non-sister chromatids that did not exchange genetic material are called non-recombinant chromosom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727" r="-3727"/>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550" dirty="0">
                <a:solidFill>
                  <a:srgbClr val="000000"/>
                </a:solidFill>
              </a:rPr>
              <a:t>In this illustration of the effects of crossing over, the blue chromosome came from the individual’s father and the red chromosome came from the individual’s mother. </a:t>
            </a:r>
            <a:r>
              <a:rPr lang="en-US" sz="1550" u="sng" dirty="0">
                <a:solidFill>
                  <a:srgbClr val="000000"/>
                </a:solidFill>
              </a:rPr>
              <a:t>Crossover occurs between non-sister chromatids of homologous chromosomes</a:t>
            </a:r>
            <a:r>
              <a:rPr lang="en-US" sz="1550" dirty="0">
                <a:solidFill>
                  <a:srgbClr val="000000"/>
                </a:solidFill>
              </a:rPr>
              <a:t>. The result is an exchange of genetic material between homologous chromosomes. The chromosomes that have a mixture of maternal and paternal sequence are called </a:t>
            </a:r>
            <a:r>
              <a:rPr lang="en-US" sz="1550" u="sng" dirty="0">
                <a:solidFill>
                  <a:srgbClr val="000000"/>
                </a:solidFill>
              </a:rPr>
              <a:t>recombinan</a:t>
            </a:r>
            <a:r>
              <a:rPr lang="en-US" sz="1550" dirty="0">
                <a:solidFill>
                  <a:srgbClr val="000000"/>
                </a:solidFill>
              </a:rPr>
              <a:t>t and the chromosomes that are completely paternal or maternal are called non-recombinant.</a:t>
            </a:r>
          </a:p>
        </p:txBody>
      </p:sp>
      <p:sp>
        <p:nvSpPr>
          <p:cNvPr id="5" name="Figure Number"/>
          <p:cNvSpPr>
            <a:spLocks noGrp="1"/>
          </p:cNvSpPr>
          <p:nvPr>
            <p:ph type="title"/>
          </p:nvPr>
        </p:nvSpPr>
        <p:spPr/>
        <p:txBody>
          <a:bodyPr>
            <a:normAutofit/>
          </a:bodyPr>
          <a:lstStyle/>
          <a:p>
            <a:pPr algn="r"/>
            <a:r>
              <a:rPr lang="en-US" sz="2400" dirty="0">
                <a:solidFill>
                  <a:srgbClr val="6CB255"/>
                </a:solidFill>
              </a:rPr>
              <a:t>Prophase-I &amp; Crossover - Figure </a:t>
            </a:r>
            <a:r>
              <a:rPr lang="en-US" dirty="0"/>
              <a:t>7.3</a:t>
            </a:r>
            <a:endParaRPr lang="en-US" sz="2400" dirty="0">
              <a:solidFill>
                <a:srgbClr val="6CB255"/>
              </a:solidFill>
            </a:endParaRPr>
          </a:p>
        </p:txBody>
      </p:sp>
      <p:pic>
        <p:nvPicPr>
          <p:cNvPr id="8" name="Picture 7">
            <a:extLst>
              <a:ext uri="{FF2B5EF4-FFF2-40B4-BE49-F238E27FC236}">
                <a16:creationId xmlns:a16="http://schemas.microsoft.com/office/drawing/2014/main" id="{A5736DAB-B754-2742-8F6F-E0737AC60BB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6291" y="99674"/>
            <a:ext cx="1693024" cy="409803"/>
          </a:xfrm>
          <a:prstGeom prst="rect">
            <a:avLst/>
          </a:prstGeom>
        </p:spPr>
      </p:pic>
    </p:spTree>
    <p:extLst>
      <p:ext uri="{BB962C8B-B14F-4D97-AF65-F5344CB8AC3E}">
        <p14:creationId xmlns:p14="http://schemas.microsoft.com/office/powerpoint/2010/main" val="33999737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Metaphase I</a:t>
            </a:r>
          </a:p>
        </p:txBody>
      </p:sp>
      <p:sp>
        <p:nvSpPr>
          <p:cNvPr id="4" name="Text Placeholder 3"/>
          <p:cNvSpPr>
            <a:spLocks noGrp="1"/>
          </p:cNvSpPr>
          <p:nvPr>
            <p:ph type="body" sz="quarter" idx="14"/>
          </p:nvPr>
        </p:nvSpPr>
        <p:spPr>
          <a:xfrm>
            <a:off x="540544" y="4608214"/>
            <a:ext cx="8062912" cy="1267786"/>
          </a:xfrm>
        </p:spPr>
        <p:txBody>
          <a:bodyPr>
            <a:normAutofit fontScale="92500" lnSpcReduction="20000"/>
          </a:bodyPr>
          <a:lstStyle/>
          <a:p>
            <a:pPr marL="342900" indent="-342900">
              <a:buFont typeface="Arial" panose="020B0604020202020204" pitchFamily="34" charset="0"/>
              <a:buChar char="•"/>
            </a:pPr>
            <a:r>
              <a:rPr lang="en-US" sz="1600" dirty="0"/>
              <a:t>In metaphase-I unlike in mitosis’s metaphase:</a:t>
            </a:r>
          </a:p>
          <a:p>
            <a:pPr marL="1074420" lvl="1" indent="-342900">
              <a:buFont typeface="Arial" panose="020B0604020202020204" pitchFamily="34" charset="0"/>
              <a:buChar char="•"/>
            </a:pPr>
            <a:r>
              <a:rPr lang="en-US" sz="1600" dirty="0"/>
              <a:t>The pairs of Chromosomes line up in the center of the cell forming the metaphase plate</a:t>
            </a:r>
          </a:p>
          <a:p>
            <a:pPr marL="1074420" lvl="1" indent="-342900">
              <a:buFont typeface="Arial" panose="020B0604020202020204" pitchFamily="34" charset="0"/>
              <a:buChar char="•"/>
            </a:pPr>
            <a:r>
              <a:rPr lang="en-US" sz="1600" dirty="0"/>
              <a:t>Chromosomes line up with maternal vs. paternal homolog randomly on the left or right (hence the process is called random assortment)</a:t>
            </a:r>
          </a:p>
        </p:txBody>
      </p:sp>
      <p:pic>
        <p:nvPicPr>
          <p:cNvPr id="3" name="Picture 2" descr="metaphase I plate; this diagram shows metaphase-I plate with 4 pairs of chromosomes lining up in the center of the cell forming the metaphase plate; "/>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210225" y="798440"/>
            <a:ext cx="3603048" cy="3609145"/>
          </a:xfrm>
          <a:prstGeom prst="rect">
            <a:avLst/>
          </a:prstGeom>
        </p:spPr>
      </p:pic>
    </p:spTree>
    <p:extLst>
      <p:ext uri="{BB962C8B-B14F-4D97-AF65-F5344CB8AC3E}">
        <p14:creationId xmlns:p14="http://schemas.microsoft.com/office/powerpoint/2010/main" val="2399904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6E112641-154B-4566-8510-6B5459F5811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Each of us, like these other large multicellular organisms, begins life as a fertilized egg. After trillions of cell divisions, each of us develops into a complex, multicellular organism. (credit a: modification of work by Frank </a:t>
            </a:r>
            <a:r>
              <a:rPr lang="en-US" sz="1600" dirty="0" err="1"/>
              <a:t>Wouters</a:t>
            </a:r>
            <a:r>
              <a:rPr lang="en-US" sz="1600" dirty="0"/>
              <a:t>; credit b: modification of work by Ken Cole, USGS; credit c: modification of work by Martin </a:t>
            </a:r>
            <a:r>
              <a:rPr lang="en-US" sz="1600" dirty="0" err="1"/>
              <a:t>Pettitt</a:t>
            </a:r>
            <a:r>
              <a:rPr lang="en-US" sz="1600" dirty="0"/>
              <a:t>)</a:t>
            </a:r>
          </a:p>
        </p:txBody>
      </p:sp>
      <p:pic>
        <p:nvPicPr>
          <p:cNvPr id="11" name="Figure" descr="Three images are shown. Part a shows a mother and baby hippopotamus. In part b, mature Joshua trees are pictured next to saplings. In part c, a mother and baby flamingo are show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1886" b="-11886"/>
          <a:stretch>
            <a:fillRect/>
          </a:stretch>
        </p:blipFill>
        <p:spPr/>
      </p:pic>
      <p:sp>
        <p:nvSpPr>
          <p:cNvPr id="5" name="Figure Number"/>
          <p:cNvSpPr>
            <a:spLocks noGrp="1"/>
          </p:cNvSpPr>
          <p:nvPr>
            <p:ph type="title"/>
          </p:nvPr>
        </p:nvSpPr>
        <p:spPr/>
        <p:txBody>
          <a:bodyPr/>
          <a:lstStyle/>
          <a:p>
            <a:r>
              <a:rPr lang="en-US" dirty="0"/>
              <a:t>Figure 7.1 – from gametes to adults</a:t>
            </a:r>
          </a:p>
        </p:txBody>
      </p:sp>
      <p:pic>
        <p:nvPicPr>
          <p:cNvPr id="8" name="Picture 7">
            <a:extLst>
              <a:ext uri="{FF2B5EF4-FFF2-40B4-BE49-F238E27FC236}">
                <a16:creationId xmlns:a16="http://schemas.microsoft.com/office/drawing/2014/main" id="{EAF30E36-41AA-EC4C-BEFA-1D34EAD46B6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232083"/>
          </a:xfrm>
          <a:prstGeom prst="rect">
            <a:avLst/>
          </a:prstGeom>
        </p:spPr>
      </p:pic>
    </p:spTree>
    <p:extLst>
      <p:ext uri="{BB962C8B-B14F-4D97-AF65-F5344CB8AC3E}">
        <p14:creationId xmlns:p14="http://schemas.microsoft.com/office/powerpoint/2010/main" val="1039996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01C7FC32-E517-42E8-BC89-A7A4A362FEC4}"/>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Autofit/>
          </a:bodyPr>
          <a:lstStyle/>
          <a:p>
            <a:r>
              <a:rPr lang="en-US" sz="1520" dirty="0"/>
              <a:t>To demonstrate random, independent assortment at metaphase I, consider a cell with </a:t>
            </a:r>
            <a:r>
              <a:rPr lang="en-US" sz="1520" i="1" dirty="0"/>
              <a:t>n </a:t>
            </a:r>
            <a:r>
              <a:rPr lang="en-US" sz="1520" dirty="0"/>
              <a:t>= 2. In this case, there are two possible arrangements at the equatorial plane in metaphase I, as shown in the upper cell of each panel. These two possible orientations lead to the production  of genetically different gametes. With more chromosomes, the number of possible arrangements increases dramatically.</a:t>
            </a:r>
          </a:p>
        </p:txBody>
      </p:sp>
      <p:pic>
        <p:nvPicPr>
          <p:cNvPr id="10" name="Figure" descr="This illustration shows that, in a cell with a set of two chromosomes, four possible arrangements of chromosomes can give rise to eight different kinds of gamete. These are the eight possible arrangements of chromosomes that can occur during meiosis of two chromosom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1686" r="-51686"/>
          <a:stretch>
            <a:fillRect/>
          </a:stretch>
        </p:blipFill>
        <p:spPr/>
      </p:pic>
      <p:sp>
        <p:nvSpPr>
          <p:cNvPr id="5" name="Figure Number"/>
          <p:cNvSpPr>
            <a:spLocks noGrp="1"/>
          </p:cNvSpPr>
          <p:nvPr>
            <p:ph type="title"/>
          </p:nvPr>
        </p:nvSpPr>
        <p:spPr>
          <a:xfrm>
            <a:off x="269215" y="203206"/>
            <a:ext cx="8656815" cy="659535"/>
          </a:xfrm>
        </p:spPr>
        <p:txBody>
          <a:bodyPr>
            <a:normAutofit fontScale="90000"/>
          </a:bodyPr>
          <a:lstStyle/>
          <a:p>
            <a:r>
              <a:rPr lang="en-US" dirty="0"/>
              <a:t>Figure 7.4 – metaphase-I &amp; random assortment</a:t>
            </a:r>
          </a:p>
        </p:txBody>
      </p:sp>
      <p:pic>
        <p:nvPicPr>
          <p:cNvPr id="8" name="Picture 7">
            <a:extLst>
              <a:ext uri="{FF2B5EF4-FFF2-40B4-BE49-F238E27FC236}">
                <a16:creationId xmlns:a16="http://schemas.microsoft.com/office/drawing/2014/main" id="{E7ABF974-F9CD-9F4E-8A97-1EEB0A99DE8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948816"/>
            <a:ext cx="1693024" cy="409803"/>
          </a:xfrm>
          <a:prstGeom prst="rect">
            <a:avLst/>
          </a:prstGeom>
        </p:spPr>
      </p:pic>
    </p:spTree>
    <p:extLst>
      <p:ext uri="{BB962C8B-B14F-4D97-AF65-F5344CB8AC3E}">
        <p14:creationId xmlns:p14="http://schemas.microsoft.com/office/powerpoint/2010/main" val="3014537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A35C56EE-1057-449A-B40A-5A2091C705F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5015345"/>
            <a:ext cx="8062912" cy="1257863"/>
          </a:xfrm>
        </p:spPr>
        <p:txBody>
          <a:bodyPr>
            <a:normAutofit lnSpcReduction="10000"/>
          </a:bodyPr>
          <a:lstStyle/>
          <a:p>
            <a:r>
              <a:rPr lang="en-US" sz="1600" dirty="0"/>
              <a:t>In </a:t>
            </a:r>
            <a:r>
              <a:rPr lang="en-US" sz="1600" dirty="0" err="1"/>
              <a:t>prometaphase</a:t>
            </a:r>
            <a:r>
              <a:rPr lang="en-US" sz="1600" dirty="0"/>
              <a:t> I, microtubules attach to the fused kinetochores of homologous chromosomes. </a:t>
            </a:r>
          </a:p>
          <a:p>
            <a:r>
              <a:rPr lang="en-US" sz="1600" dirty="0"/>
              <a:t>In anaphase I, the </a:t>
            </a:r>
            <a:r>
              <a:rPr lang="en-US" sz="1600" u="sng" dirty="0"/>
              <a:t>homologous chromosomes are separated</a:t>
            </a:r>
            <a:r>
              <a:rPr lang="en-US" sz="1600" dirty="0"/>
              <a:t>. </a:t>
            </a:r>
          </a:p>
          <a:p>
            <a:r>
              <a:rPr lang="en-US" sz="1600" dirty="0"/>
              <a:t>Unlike in meiosis, in mitosis the sister chromatids are separated.</a:t>
            </a:r>
          </a:p>
        </p:txBody>
      </p:sp>
      <p:sp>
        <p:nvSpPr>
          <p:cNvPr id="5" name="Figure Number"/>
          <p:cNvSpPr>
            <a:spLocks noGrp="1"/>
          </p:cNvSpPr>
          <p:nvPr>
            <p:ph type="title"/>
          </p:nvPr>
        </p:nvSpPr>
        <p:spPr/>
        <p:txBody>
          <a:bodyPr/>
          <a:lstStyle/>
          <a:p>
            <a:r>
              <a:rPr lang="en-US" dirty="0"/>
              <a:t>Figure 7.5 – Anaphase I </a:t>
            </a:r>
          </a:p>
        </p:txBody>
      </p:sp>
      <p:pic>
        <p:nvPicPr>
          <p:cNvPr id="8" name="Picture 2" descr="This illustration compares chromosome alignment in meiosis I. In prometaphase I, homologous pairs of chromosomes are held together by chiasmata. In anaphase I, the homologous pair separates and the connections at the chiasmata are broken, but the sister chromatids remain attached at the centromere."/>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b="50209"/>
          <a:stretch/>
        </p:blipFill>
        <p:spPr bwMode="auto">
          <a:xfrm>
            <a:off x="1992086" y="1698860"/>
            <a:ext cx="5128986" cy="20511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51D19074-BE32-8445-A4F9-18F898FC04F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40431178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Telophase-I &amp; cytokinesis</a:t>
            </a:r>
          </a:p>
        </p:txBody>
      </p:sp>
      <p:sp>
        <p:nvSpPr>
          <p:cNvPr id="4" name="Text Placeholder 3"/>
          <p:cNvSpPr>
            <a:spLocks noGrp="1"/>
          </p:cNvSpPr>
          <p:nvPr>
            <p:ph type="body" sz="quarter" idx="14"/>
          </p:nvPr>
        </p:nvSpPr>
        <p:spPr>
          <a:xfrm>
            <a:off x="457200" y="1431636"/>
            <a:ext cx="8062912" cy="4578728"/>
          </a:xfrm>
        </p:spPr>
        <p:txBody>
          <a:bodyPr/>
          <a:lstStyle/>
          <a:p>
            <a:pPr marL="342900" indent="-342900">
              <a:buFont typeface="Arial" panose="020B0604020202020204" pitchFamily="34" charset="0"/>
              <a:buChar char="•"/>
            </a:pPr>
            <a:r>
              <a:rPr lang="en-US" dirty="0"/>
              <a:t>Telophase I – chromosomes arrive at the poles of the cell </a:t>
            </a:r>
          </a:p>
          <a:p>
            <a:pPr marL="342900" indent="-342900">
              <a:buFont typeface="Arial" panose="020B0604020202020204" pitchFamily="34" charset="0"/>
              <a:buChar char="•"/>
            </a:pPr>
            <a:r>
              <a:rPr lang="en-US" dirty="0"/>
              <a:t>Cytokinesis – follows telophase and ends the meiosis I process. </a:t>
            </a:r>
          </a:p>
          <a:p>
            <a:pPr marL="342900" indent="-342900">
              <a:buFont typeface="Arial" panose="020B0604020202020204" pitchFamily="34" charset="0"/>
              <a:buChar char="•"/>
            </a:pPr>
            <a:r>
              <a:rPr lang="en-US" dirty="0"/>
              <a:t>The result is:</a:t>
            </a:r>
          </a:p>
          <a:p>
            <a:pPr marL="1074420" lvl="1" indent="-342900">
              <a:buFont typeface="Arial" panose="020B0604020202020204" pitchFamily="34" charset="0"/>
              <a:buChar char="•"/>
            </a:pPr>
            <a:r>
              <a:rPr lang="en-US" dirty="0"/>
              <a:t>Two daughter cells</a:t>
            </a:r>
          </a:p>
          <a:p>
            <a:pPr marL="1074420" lvl="1" indent="-342900">
              <a:buFont typeface="Arial" panose="020B0604020202020204" pitchFamily="34" charset="0"/>
              <a:buChar char="•"/>
            </a:pPr>
            <a:r>
              <a:rPr lang="en-US" dirty="0"/>
              <a:t>Each daughter cell is haploid</a:t>
            </a:r>
          </a:p>
          <a:p>
            <a:pPr marL="342900" indent="-342900">
              <a:buFont typeface="Arial" panose="020B0604020202020204" pitchFamily="34" charset="0"/>
              <a:buChar char="•"/>
            </a:pPr>
            <a:r>
              <a:rPr lang="en-US" dirty="0"/>
              <a:t>Interkinesis (i.e. a period of rest) follows shortly and then Meiosis II begins</a:t>
            </a:r>
          </a:p>
        </p:txBody>
      </p:sp>
    </p:spTree>
    <p:extLst>
      <p:ext uri="{BB962C8B-B14F-4D97-AF65-F5344CB8AC3E}">
        <p14:creationId xmlns:p14="http://schemas.microsoft.com/office/powerpoint/2010/main" val="14705573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Meiosis – II </a:t>
            </a:r>
          </a:p>
        </p:txBody>
      </p:sp>
      <p:sp>
        <p:nvSpPr>
          <p:cNvPr id="4" name="Text Placeholder 3"/>
          <p:cNvSpPr>
            <a:spLocks noGrp="1"/>
          </p:cNvSpPr>
          <p:nvPr>
            <p:ph type="body" sz="quarter" idx="14"/>
          </p:nvPr>
        </p:nvSpPr>
        <p:spPr>
          <a:xfrm>
            <a:off x="457200" y="1403927"/>
            <a:ext cx="8062912" cy="4606437"/>
          </a:xfrm>
        </p:spPr>
        <p:txBody>
          <a:bodyPr/>
          <a:lstStyle/>
          <a:p>
            <a:pPr marL="342900" indent="-342900">
              <a:buFont typeface="Arial" panose="020B0604020202020204" pitchFamily="34" charset="0"/>
              <a:buChar char="•"/>
            </a:pPr>
            <a:r>
              <a:rPr lang="en-US" dirty="0"/>
              <a:t>The events of Meiosis II are identical with mitosis; briefly:</a:t>
            </a:r>
          </a:p>
          <a:p>
            <a:pPr marL="1074420" lvl="1" indent="-342900">
              <a:buFont typeface="Arial" panose="020B0604020202020204" pitchFamily="34" charset="0"/>
              <a:buChar char="•"/>
            </a:pPr>
            <a:r>
              <a:rPr lang="en-US" dirty="0"/>
              <a:t>Prophase II – chromosomes condense </a:t>
            </a:r>
          </a:p>
          <a:p>
            <a:pPr marL="1074420" lvl="1" indent="-342900">
              <a:buFont typeface="Arial" panose="020B0604020202020204" pitchFamily="34" charset="0"/>
              <a:buChar char="•"/>
            </a:pPr>
            <a:r>
              <a:rPr lang="en-US" dirty="0" err="1"/>
              <a:t>Prometaphase</a:t>
            </a:r>
            <a:r>
              <a:rPr lang="en-US" dirty="0"/>
              <a:t> II – mitotic spindles attaches to each chromatid of each chromosome; nuclear membrane breaks down</a:t>
            </a:r>
          </a:p>
          <a:p>
            <a:pPr marL="1074420" lvl="1" indent="-342900">
              <a:buFont typeface="Arial" panose="020B0604020202020204" pitchFamily="34" charset="0"/>
              <a:buChar char="•"/>
            </a:pPr>
            <a:r>
              <a:rPr lang="en-US" dirty="0"/>
              <a:t>Metaphase II – the chromosomes individually line up forming metaphase plate</a:t>
            </a:r>
          </a:p>
          <a:p>
            <a:pPr marL="1074420" lvl="1" indent="-342900">
              <a:buFont typeface="Arial" panose="020B0604020202020204" pitchFamily="34" charset="0"/>
              <a:buChar char="•"/>
            </a:pPr>
            <a:r>
              <a:rPr lang="en-US" dirty="0"/>
              <a:t>Anaphase II – spindles pull the sister chromatids apart </a:t>
            </a:r>
          </a:p>
          <a:p>
            <a:pPr marL="1074420" lvl="1" indent="-342900">
              <a:buFont typeface="Arial" panose="020B0604020202020204" pitchFamily="34" charset="0"/>
              <a:buChar char="•"/>
            </a:pPr>
            <a:r>
              <a:rPr lang="en-US" dirty="0"/>
              <a:t>Telophase II – nuclei of the future daughter cells form</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Followed by cytokinesis. </a:t>
            </a:r>
          </a:p>
        </p:txBody>
      </p:sp>
    </p:spTree>
    <p:extLst>
      <p:ext uri="{BB962C8B-B14F-4D97-AF65-F5344CB8AC3E}">
        <p14:creationId xmlns:p14="http://schemas.microsoft.com/office/powerpoint/2010/main" val="29147784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CEEC5522-2C42-4B1D-A5EB-9E36B4E2FA9D}"/>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5339860"/>
            <a:ext cx="8062912" cy="1166382"/>
          </a:xfrm>
        </p:spPr>
        <p:txBody>
          <a:bodyPr>
            <a:normAutofit/>
          </a:bodyPr>
          <a:lstStyle/>
          <a:p>
            <a:r>
              <a:rPr lang="en-US" sz="1600" dirty="0"/>
              <a:t>Meiosis and mitosis are both preceded by one round of DNA replication; however, meiosis includes two nuclear divisions. The four daughter cells resulting from meiosis are haploid and genetically distinct. The daughter cells resulting from mitosis are diploid and identical to the </a:t>
            </a:r>
            <a:r>
              <a:rPr lang="fr-FR" sz="1600" dirty="0"/>
              <a:t>parent </a:t>
            </a:r>
            <a:r>
              <a:rPr lang="fr-FR" sz="1600" dirty="0" err="1"/>
              <a:t>cell</a:t>
            </a:r>
            <a:r>
              <a:rPr lang="fr-FR" sz="1600" dirty="0"/>
              <a:t>.</a:t>
            </a:r>
            <a:endParaRPr lang="en-US" sz="1600" dirty="0"/>
          </a:p>
        </p:txBody>
      </p:sp>
      <p:pic>
        <p:nvPicPr>
          <p:cNvPr id="3" name="Figure" descr="This illustration compares meiosis and mitosis. In meiosis, there are two rounds of cell division, whereas there is only one round of cell division in mitosis. In both mitosis and meiosis, DNA synthesis occurs during S phase. Synapsis of homologous chromosomes occurs in prophase I of meiosis, but does not occur in mitosis. Crossover of chromosomes occurs in prophase I of meiosis, but does not occur in mitosis. Homologous pairs of chromosomes line up at the metaphase plate during metaphase I of meiosis, but not during mitosis. Sister chromatids line up at the metaphase plate during metaphase II of meiosis and metaphase of mitosis. The result of meiosis is four haploid daughter cells, and the result of mitosis is two diploid daughter cells."/>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l="-2895" r="-4617"/>
          <a:stretch/>
        </p:blipFill>
        <p:spPr>
          <a:xfrm>
            <a:off x="1117600" y="1122386"/>
            <a:ext cx="6832600" cy="4217474"/>
          </a:xfrm>
        </p:spPr>
      </p:pic>
      <p:sp>
        <p:nvSpPr>
          <p:cNvPr id="5" name="Figure Number"/>
          <p:cNvSpPr>
            <a:spLocks noGrp="1"/>
          </p:cNvSpPr>
          <p:nvPr>
            <p:ph type="title"/>
          </p:nvPr>
        </p:nvSpPr>
        <p:spPr/>
        <p:txBody>
          <a:bodyPr/>
          <a:lstStyle/>
          <a:p>
            <a:r>
              <a:rPr lang="en-US" dirty="0"/>
              <a:t>Figure 7.6 – meiosis vs. mitosis</a:t>
            </a:r>
          </a:p>
        </p:txBody>
      </p:sp>
      <p:pic>
        <p:nvPicPr>
          <p:cNvPr id="8" name="Picture 7">
            <a:extLst>
              <a:ext uri="{FF2B5EF4-FFF2-40B4-BE49-F238E27FC236}">
                <a16:creationId xmlns:a16="http://schemas.microsoft.com/office/drawing/2014/main" id="{0D691544-23E6-C743-9711-063D1B3C58D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4805063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Meiosis vs. mitosis</a:t>
            </a:r>
          </a:p>
        </p:txBody>
      </p:sp>
      <p:graphicFrame>
        <p:nvGraphicFramePr>
          <p:cNvPr id="3" name="Table 2"/>
          <p:cNvGraphicFramePr>
            <a:graphicFrameLocks noGrp="1"/>
          </p:cNvGraphicFramePr>
          <p:nvPr>
            <p:extLst>
              <p:ext uri="{D42A27DB-BD31-4B8C-83A1-F6EECF244321}">
                <p14:modId xmlns:p14="http://schemas.microsoft.com/office/powerpoint/2010/main" val="2999361788"/>
              </p:ext>
            </p:extLst>
          </p:nvPr>
        </p:nvGraphicFramePr>
        <p:xfrm>
          <a:off x="1062181" y="996890"/>
          <a:ext cx="6668655" cy="5240179"/>
        </p:xfrm>
        <a:graphic>
          <a:graphicData uri="http://schemas.openxmlformats.org/drawingml/2006/table">
            <a:tbl>
              <a:tblPr firstRow="1" bandRow="1">
                <a:tableStyleId>{5C22544A-7EE6-4342-B048-85BDC9FD1C3A}</a:tableStyleId>
              </a:tblPr>
              <a:tblGrid>
                <a:gridCol w="2817091">
                  <a:extLst>
                    <a:ext uri="{9D8B030D-6E8A-4147-A177-3AD203B41FA5}">
                      <a16:colId xmlns:a16="http://schemas.microsoft.com/office/drawing/2014/main" val="1236538972"/>
                    </a:ext>
                  </a:extLst>
                </a:gridCol>
                <a:gridCol w="1874982">
                  <a:extLst>
                    <a:ext uri="{9D8B030D-6E8A-4147-A177-3AD203B41FA5}">
                      <a16:colId xmlns:a16="http://schemas.microsoft.com/office/drawing/2014/main" val="1779472105"/>
                    </a:ext>
                  </a:extLst>
                </a:gridCol>
                <a:gridCol w="1976582">
                  <a:extLst>
                    <a:ext uri="{9D8B030D-6E8A-4147-A177-3AD203B41FA5}">
                      <a16:colId xmlns:a16="http://schemas.microsoft.com/office/drawing/2014/main" val="1966455094"/>
                    </a:ext>
                  </a:extLst>
                </a:gridCol>
              </a:tblGrid>
              <a:tr h="344217">
                <a:tc>
                  <a:txBody>
                    <a:bodyPr/>
                    <a:lstStyle/>
                    <a:p>
                      <a:endParaRPr lang="en-US" sz="1000" dirty="0"/>
                    </a:p>
                  </a:txBody>
                  <a:tcPr/>
                </a:tc>
                <a:tc>
                  <a:txBody>
                    <a:bodyPr/>
                    <a:lstStyle/>
                    <a:p>
                      <a:r>
                        <a:rPr lang="en-US" dirty="0"/>
                        <a:t>Meiosis</a:t>
                      </a:r>
                    </a:p>
                  </a:txBody>
                  <a:tcPr/>
                </a:tc>
                <a:tc>
                  <a:txBody>
                    <a:bodyPr/>
                    <a:lstStyle/>
                    <a:p>
                      <a:r>
                        <a:rPr lang="en-US" dirty="0"/>
                        <a:t>Mitosis</a:t>
                      </a:r>
                    </a:p>
                  </a:txBody>
                  <a:tcPr/>
                </a:tc>
                <a:extLst>
                  <a:ext uri="{0D108BD9-81ED-4DB2-BD59-A6C34878D82A}">
                    <a16:rowId xmlns:a16="http://schemas.microsoft.com/office/drawing/2014/main" val="1221585214"/>
                  </a:ext>
                </a:extLst>
              </a:tr>
              <a:tr h="344217">
                <a:tc>
                  <a:txBody>
                    <a:bodyPr/>
                    <a:lstStyle/>
                    <a:p>
                      <a:r>
                        <a:rPr lang="en-US" sz="1000" dirty="0"/>
                        <a:t>Location</a:t>
                      </a:r>
                      <a:r>
                        <a:rPr lang="en-US" sz="1000" baseline="0" dirty="0"/>
                        <a:t> (sex versus body cells)</a:t>
                      </a:r>
                      <a:endParaRPr lang="en-US" sz="1000" dirty="0"/>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2334685452"/>
                  </a:ext>
                </a:extLst>
              </a:tr>
              <a:tr h="344217">
                <a:tc>
                  <a:txBody>
                    <a:bodyPr/>
                    <a:lstStyle/>
                    <a:p>
                      <a:r>
                        <a:rPr lang="en-US" sz="1000" dirty="0"/>
                        <a:t>S-phase (or DNA replication)</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121976033"/>
                  </a:ext>
                </a:extLst>
              </a:tr>
              <a:tr h="344217">
                <a:tc>
                  <a:txBody>
                    <a:bodyPr/>
                    <a:lstStyle/>
                    <a:p>
                      <a:r>
                        <a:rPr lang="en-US" sz="1000" dirty="0"/>
                        <a:t>Synapsis </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0812278"/>
                  </a:ext>
                </a:extLst>
              </a:tr>
              <a:tr h="344217">
                <a:tc>
                  <a:txBody>
                    <a:bodyPr/>
                    <a:lstStyle/>
                    <a:p>
                      <a:r>
                        <a:rPr lang="en-US" sz="1000" dirty="0"/>
                        <a:t>Crossing-over</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85582187"/>
                  </a:ext>
                </a:extLst>
              </a:tr>
              <a:tr h="344217">
                <a:tc>
                  <a:txBody>
                    <a:bodyPr/>
                    <a:lstStyle/>
                    <a:p>
                      <a:r>
                        <a:rPr lang="en-US" sz="1000" dirty="0"/>
                        <a:t>Random assortment</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55016536"/>
                  </a:ext>
                </a:extLst>
              </a:tr>
              <a:tr h="344217">
                <a:tc>
                  <a:txBody>
                    <a:bodyPr/>
                    <a:lstStyle/>
                    <a:p>
                      <a:r>
                        <a:rPr lang="en-US" sz="1000" dirty="0"/>
                        <a:t>Homologs in</a:t>
                      </a:r>
                      <a:r>
                        <a:rPr lang="en-US" sz="1000" baseline="0" dirty="0"/>
                        <a:t> metaphase plate</a:t>
                      </a:r>
                      <a:endParaRPr lang="en-US" sz="1000" dirty="0"/>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618560121"/>
                  </a:ext>
                </a:extLst>
              </a:tr>
              <a:tr h="372902">
                <a:tc>
                  <a:txBody>
                    <a:bodyPr/>
                    <a:lstStyle/>
                    <a:p>
                      <a:r>
                        <a:rPr lang="en-US" sz="1000" dirty="0"/>
                        <a:t>Individual chromosomes in metaphase plate</a:t>
                      </a:r>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236984180"/>
                  </a:ext>
                </a:extLst>
              </a:tr>
              <a:tr h="344217">
                <a:tc>
                  <a:txBody>
                    <a:bodyPr/>
                    <a:lstStyle/>
                    <a:p>
                      <a:r>
                        <a:rPr lang="en-US" sz="1000" dirty="0"/>
                        <a:t>Homologs pairs</a:t>
                      </a:r>
                      <a:r>
                        <a:rPr lang="en-US" sz="1000" baseline="0" dirty="0"/>
                        <a:t> separate in anaphase </a:t>
                      </a:r>
                      <a:endParaRPr lang="en-US" sz="1000"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648676674"/>
                  </a:ext>
                </a:extLst>
              </a:tr>
              <a:tr h="344217">
                <a:tc>
                  <a:txBody>
                    <a:bodyPr/>
                    <a:lstStyle/>
                    <a:p>
                      <a:r>
                        <a:rPr lang="en-US" sz="1000" dirty="0"/>
                        <a:t>Sister</a:t>
                      </a:r>
                      <a:r>
                        <a:rPr lang="en-US" sz="1000" baseline="0" dirty="0"/>
                        <a:t> chromatids separate in anaphase </a:t>
                      </a:r>
                      <a:endParaRPr lang="en-US" sz="1000"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814281126"/>
                  </a:ext>
                </a:extLst>
              </a:tr>
              <a:tr h="441212">
                <a:tc>
                  <a:txBody>
                    <a:bodyPr/>
                    <a:lstStyle/>
                    <a:p>
                      <a:r>
                        <a:rPr lang="en-US" sz="1000" dirty="0"/>
                        <a:t>Half</a:t>
                      </a:r>
                      <a:r>
                        <a:rPr lang="en-US" sz="1000" baseline="0" dirty="0"/>
                        <a:t> Nr. Of chromosomes in </a:t>
                      </a:r>
                      <a:r>
                        <a:rPr lang="en-US" sz="1000" dirty="0"/>
                        <a:t> daughter</a:t>
                      </a:r>
                      <a:r>
                        <a:rPr lang="en-US" sz="1000" baseline="0" dirty="0"/>
                        <a:t> cells </a:t>
                      </a:r>
                      <a:endParaRPr lang="en-US" sz="1000"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2606061792"/>
                  </a:ext>
                </a:extLst>
              </a:tr>
              <a:tr h="402705">
                <a:tc>
                  <a:txBody>
                    <a:bodyPr/>
                    <a:lstStyle/>
                    <a:p>
                      <a:r>
                        <a:rPr lang="en-US" sz="1000" dirty="0"/>
                        <a:t>Same </a:t>
                      </a:r>
                      <a:r>
                        <a:rPr lang="en-US" sz="1000" dirty="0" err="1"/>
                        <a:t>Nr</a:t>
                      </a:r>
                      <a:r>
                        <a:rPr lang="en-US" sz="1000" dirty="0"/>
                        <a:t>.</a:t>
                      </a:r>
                      <a:r>
                        <a:rPr lang="en-US" sz="1000" baseline="0" dirty="0"/>
                        <a:t> Of chromosomes in</a:t>
                      </a:r>
                      <a:r>
                        <a:rPr lang="en-US" sz="1000" dirty="0"/>
                        <a:t> daughter cells </a:t>
                      </a:r>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96012119"/>
                  </a:ext>
                </a:extLst>
              </a:tr>
              <a:tr h="323272">
                <a:tc>
                  <a:txBody>
                    <a:bodyPr/>
                    <a:lstStyle/>
                    <a:p>
                      <a:r>
                        <a:rPr lang="en-US" sz="1000" dirty="0"/>
                        <a:t>Recombinant</a:t>
                      </a:r>
                      <a:r>
                        <a:rPr lang="en-US" sz="1000" baseline="0" dirty="0"/>
                        <a:t> DNA in daughter cells </a:t>
                      </a:r>
                      <a:endParaRPr lang="en-US" sz="1000"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2827853393"/>
                  </a:ext>
                </a:extLst>
              </a:tr>
              <a:tr h="344217">
                <a:tc>
                  <a:txBody>
                    <a:bodyPr/>
                    <a:lstStyle/>
                    <a:p>
                      <a:r>
                        <a:rPr lang="en-US" sz="1000" dirty="0"/>
                        <a:t>Replicated chromosomes in daughter cells </a:t>
                      </a:r>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815137503"/>
                  </a:ext>
                </a:extLst>
              </a:tr>
            </a:tbl>
          </a:graphicData>
        </a:graphic>
      </p:graphicFrame>
    </p:spTree>
    <p:extLst>
      <p:ext uri="{BB962C8B-B14F-4D97-AF65-F5344CB8AC3E}">
        <p14:creationId xmlns:p14="http://schemas.microsoft.com/office/powerpoint/2010/main" val="38885461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Meiosis and evolution</a:t>
            </a:r>
          </a:p>
        </p:txBody>
      </p:sp>
      <p:sp>
        <p:nvSpPr>
          <p:cNvPr id="4" name="Text Placeholder 3"/>
          <p:cNvSpPr>
            <a:spLocks noGrp="1"/>
          </p:cNvSpPr>
          <p:nvPr>
            <p:ph type="body" sz="quarter" idx="14"/>
          </p:nvPr>
        </p:nvSpPr>
        <p:spPr>
          <a:xfrm>
            <a:off x="457200" y="1348509"/>
            <a:ext cx="8062912" cy="4661855"/>
          </a:xfrm>
        </p:spPr>
        <p:txBody>
          <a:bodyPr/>
          <a:lstStyle/>
          <a:p>
            <a:pPr marL="342900" indent="-342900">
              <a:buFont typeface="Arial" panose="020B0604020202020204" pitchFamily="34" charset="0"/>
              <a:buChar char="•"/>
            </a:pPr>
            <a:r>
              <a:rPr lang="en-US" dirty="0"/>
              <a:t>Meiosis results in sex cells that have different DNA compared to the parent cells; this is the result of:</a:t>
            </a:r>
          </a:p>
          <a:p>
            <a:pPr marL="1074420" lvl="1" indent="-342900">
              <a:buFont typeface="Arial" panose="020B0604020202020204" pitchFamily="34" charset="0"/>
              <a:buChar char="•"/>
            </a:pPr>
            <a:r>
              <a:rPr lang="en-US" dirty="0"/>
              <a:t>Crossing-over </a:t>
            </a:r>
          </a:p>
          <a:p>
            <a:pPr marL="1074420" lvl="1" indent="-342900">
              <a:buFont typeface="Arial" panose="020B0604020202020204" pitchFamily="34" charset="0"/>
              <a:buChar char="•"/>
            </a:pPr>
            <a:r>
              <a:rPr lang="en-US" dirty="0"/>
              <a:t>Random assortment</a:t>
            </a:r>
          </a:p>
          <a:p>
            <a:pPr marL="342900" indent="-342900">
              <a:buFont typeface="Arial" panose="020B0604020202020204" pitchFamily="34" charset="0"/>
              <a:buChar char="•"/>
            </a:pPr>
            <a:r>
              <a:rPr lang="en-US" dirty="0"/>
              <a:t>Additional variability comes from the randomness of fertilization. </a:t>
            </a:r>
          </a:p>
          <a:p>
            <a:pPr marL="342900" indent="-342900">
              <a:buFont typeface="Arial" panose="020B0604020202020204" pitchFamily="34" charset="0"/>
              <a:buChar char="•"/>
            </a:pPr>
            <a:r>
              <a:rPr lang="en-US" dirty="0"/>
              <a:t>All these 3 process will result in completely different offspring with new features. </a:t>
            </a:r>
          </a:p>
          <a:p>
            <a:pPr marL="1074420" lvl="1" indent="-342900">
              <a:buFont typeface="Arial" panose="020B0604020202020204" pitchFamily="34" charset="0"/>
              <a:buChar char="•"/>
            </a:pPr>
            <a:r>
              <a:rPr lang="en-US" dirty="0"/>
              <a:t>New features could allow offspring to survive an eventual change in the environment; which will prevent species extinction.  </a:t>
            </a:r>
          </a:p>
        </p:txBody>
      </p:sp>
    </p:spTree>
    <p:extLst>
      <p:ext uri="{BB962C8B-B14F-4D97-AF65-F5344CB8AC3E}">
        <p14:creationId xmlns:p14="http://schemas.microsoft.com/office/powerpoint/2010/main" val="22934987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7.3. variations in meiosis</a:t>
            </a:r>
          </a:p>
        </p:txBody>
      </p:sp>
      <p:sp>
        <p:nvSpPr>
          <p:cNvPr id="4" name="Text Placeholder 3"/>
          <p:cNvSpPr>
            <a:spLocks noGrp="1"/>
          </p:cNvSpPr>
          <p:nvPr>
            <p:ph type="body" sz="quarter" idx="14"/>
          </p:nvPr>
        </p:nvSpPr>
        <p:spPr>
          <a:xfrm>
            <a:off x="457200" y="1099127"/>
            <a:ext cx="8062912" cy="4911237"/>
          </a:xfrm>
        </p:spPr>
        <p:txBody>
          <a:bodyPr/>
          <a:lstStyle/>
          <a:p>
            <a:r>
              <a:rPr lang="en-US" dirty="0"/>
              <a:t>Learning outcomes:</a:t>
            </a:r>
          </a:p>
          <a:p>
            <a:pPr marL="342900" lvl="0" indent="-342900">
              <a:buFont typeface="Arial" panose="020B0604020202020204" pitchFamily="34" charset="0"/>
              <a:buChar char="•"/>
            </a:pPr>
            <a:r>
              <a:rPr lang="en-US" dirty="0"/>
              <a:t>Explain how nondisjunction leads to differences in chromosome number</a:t>
            </a:r>
          </a:p>
          <a:p>
            <a:pPr marL="342900" lvl="0" indent="-342900">
              <a:buFont typeface="Arial" panose="020B0604020202020204" pitchFamily="34" charset="0"/>
              <a:buChar char="•"/>
            </a:pPr>
            <a:r>
              <a:rPr lang="en-US" dirty="0"/>
              <a:t>Describe how errors in chromosome structure occur through inversions and translocations</a:t>
            </a:r>
          </a:p>
          <a:p>
            <a:endParaRPr lang="en-US" dirty="0"/>
          </a:p>
        </p:txBody>
      </p:sp>
    </p:spTree>
    <p:extLst>
      <p:ext uri="{BB962C8B-B14F-4D97-AF65-F5344CB8AC3E}">
        <p14:creationId xmlns:p14="http://schemas.microsoft.com/office/powerpoint/2010/main" val="27322011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Errors in Meiosis</a:t>
            </a:r>
          </a:p>
        </p:txBody>
      </p:sp>
      <p:sp>
        <p:nvSpPr>
          <p:cNvPr id="4" name="Text Placeholder 3"/>
          <p:cNvSpPr>
            <a:spLocks noGrp="1"/>
          </p:cNvSpPr>
          <p:nvPr>
            <p:ph type="body" sz="quarter" idx="14"/>
          </p:nvPr>
        </p:nvSpPr>
        <p:spPr>
          <a:xfrm>
            <a:off x="457200" y="1403927"/>
            <a:ext cx="8062912" cy="4606437"/>
          </a:xfrm>
        </p:spPr>
        <p:txBody>
          <a:bodyPr/>
          <a:lstStyle/>
          <a:p>
            <a:pPr marL="342900" indent="-342900">
              <a:buFont typeface="Arial" panose="020B0604020202020204" pitchFamily="34" charset="0"/>
              <a:buChar char="•"/>
            </a:pPr>
            <a:r>
              <a:rPr lang="en-US" dirty="0"/>
              <a:t>Disorders </a:t>
            </a:r>
          </a:p>
          <a:p>
            <a:pPr marL="1074420" lvl="1" indent="-342900">
              <a:buFont typeface="Arial" panose="020B0604020202020204" pitchFamily="34" charset="0"/>
              <a:buChar char="•"/>
            </a:pPr>
            <a:r>
              <a:rPr lang="en-US" dirty="0"/>
              <a:t>due to abnormal number of chromosomes</a:t>
            </a:r>
          </a:p>
          <a:p>
            <a:pPr marL="1074420" lvl="1" indent="-342900">
              <a:buFont typeface="Arial" panose="020B0604020202020204" pitchFamily="34" charset="0"/>
              <a:buChar char="•"/>
            </a:pPr>
            <a:r>
              <a:rPr lang="en-US" dirty="0"/>
              <a:t>Due to abnormal structure of chromosomes</a:t>
            </a:r>
          </a:p>
          <a:p>
            <a:pPr marL="1074420" lvl="1"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Abnormalities could be seen on the </a:t>
            </a:r>
            <a:r>
              <a:rPr lang="en-US" dirty="0" err="1"/>
              <a:t>karyogram</a:t>
            </a:r>
            <a:r>
              <a:rPr lang="en-US" dirty="0"/>
              <a:t> (a picture of the stained chromosomes organized in pairs of homologs) </a:t>
            </a:r>
          </a:p>
          <a:p>
            <a:pPr marL="1074420" lvl="1" indent="-342900">
              <a:buFont typeface="Arial" panose="020B0604020202020204" pitchFamily="34" charset="0"/>
              <a:buChar char="•"/>
            </a:pPr>
            <a:r>
              <a:rPr lang="en-US" dirty="0"/>
              <a:t>Karyotyping is a method to stain the chromosomes and organizing them in pairs</a:t>
            </a:r>
          </a:p>
          <a:p>
            <a:pPr marL="1600200" lvl="2">
              <a:buFont typeface="Arial" panose="020B0604020202020204" pitchFamily="34" charset="0"/>
              <a:buChar char="•"/>
            </a:pPr>
            <a:r>
              <a:rPr lang="en-US" dirty="0"/>
              <a:t>This allows to compare the chromosomes' structure (patterns of staining), length, number. </a:t>
            </a:r>
          </a:p>
        </p:txBody>
      </p:sp>
    </p:spTree>
    <p:extLst>
      <p:ext uri="{BB962C8B-B14F-4D97-AF65-F5344CB8AC3E}">
        <p14:creationId xmlns:p14="http://schemas.microsoft.com/office/powerpoint/2010/main" val="24757171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C0F64FBB-4559-4B2D-8C09-B893E14E390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This </a:t>
            </a:r>
            <a:r>
              <a:rPr lang="en-US" sz="1600" dirty="0" err="1"/>
              <a:t>karyogram</a:t>
            </a:r>
            <a:r>
              <a:rPr lang="en-US" sz="1600" dirty="0"/>
              <a:t> shows the chromosomes of a female human immune cell during mitosis. </a:t>
            </a:r>
            <a:r>
              <a:rPr lang="da-DK" sz="1600" dirty="0"/>
              <a:t>(</a:t>
            </a:r>
            <a:r>
              <a:rPr lang="da-DK" sz="1600" dirty="0" err="1"/>
              <a:t>credit</a:t>
            </a:r>
            <a:r>
              <a:rPr lang="da-DK" sz="1600" dirty="0"/>
              <a:t>: Andreas </a:t>
            </a:r>
            <a:r>
              <a:rPr lang="da-DK" sz="1600" dirty="0" err="1"/>
              <a:t>Bolzer</a:t>
            </a:r>
            <a:r>
              <a:rPr lang="da-DK" sz="1600" dirty="0"/>
              <a:t>, et al)</a:t>
            </a:r>
            <a:endParaRPr lang="en-US" sz="1600" dirty="0"/>
          </a:p>
        </p:txBody>
      </p:sp>
      <p:pic>
        <p:nvPicPr>
          <p:cNvPr id="11" name="Figure" descr="This is a karyogram of a karyotype of a human female. There are 22 homologous pairs of chromosomes and a pair of X chromosome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9651" b="-29651"/>
          <a:stretch>
            <a:fillRect/>
          </a:stretch>
        </p:blipFill>
        <p:spPr/>
      </p:pic>
      <p:sp>
        <p:nvSpPr>
          <p:cNvPr id="5" name="Figure Number"/>
          <p:cNvSpPr>
            <a:spLocks noGrp="1"/>
          </p:cNvSpPr>
          <p:nvPr>
            <p:ph type="title"/>
          </p:nvPr>
        </p:nvSpPr>
        <p:spPr/>
        <p:txBody>
          <a:bodyPr/>
          <a:lstStyle/>
          <a:p>
            <a:r>
              <a:rPr lang="en-US" dirty="0"/>
              <a:t>Figure 7.7 – </a:t>
            </a:r>
            <a:r>
              <a:rPr lang="en-US" dirty="0" err="1"/>
              <a:t>karyogram</a:t>
            </a:r>
            <a:r>
              <a:rPr lang="en-US" dirty="0"/>
              <a:t> </a:t>
            </a:r>
          </a:p>
        </p:txBody>
      </p:sp>
      <p:pic>
        <p:nvPicPr>
          <p:cNvPr id="8" name="Picture 7">
            <a:extLst>
              <a:ext uri="{FF2B5EF4-FFF2-40B4-BE49-F238E27FC236}">
                <a16:creationId xmlns:a16="http://schemas.microsoft.com/office/drawing/2014/main" id="{991E38A1-79B4-924F-9BA0-0C24C1FB18E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023719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7.1 sexual reproduction</a:t>
            </a:r>
          </a:p>
        </p:txBody>
      </p:sp>
      <p:sp>
        <p:nvSpPr>
          <p:cNvPr id="4" name="Text Placeholder 3"/>
          <p:cNvSpPr>
            <a:spLocks noGrp="1"/>
          </p:cNvSpPr>
          <p:nvPr>
            <p:ph type="body" sz="quarter" idx="14"/>
          </p:nvPr>
        </p:nvSpPr>
        <p:spPr>
          <a:xfrm>
            <a:off x="457200" y="1228436"/>
            <a:ext cx="8062912" cy="4781928"/>
          </a:xfrm>
        </p:spPr>
        <p:txBody>
          <a:bodyPr/>
          <a:lstStyle/>
          <a:p>
            <a:r>
              <a:rPr lang="en-US" dirty="0"/>
              <a:t>Learning outcomes:</a:t>
            </a:r>
          </a:p>
          <a:p>
            <a:pPr marL="342900" lvl="0" indent="-342900">
              <a:buFont typeface="Arial" panose="020B0604020202020204" pitchFamily="34" charset="0"/>
              <a:buChar char="•"/>
            </a:pPr>
            <a:r>
              <a:rPr lang="en-US" dirty="0"/>
              <a:t>Explain that variation among offspring is a potential evolutionary advantage resulting from sexual reproduction</a:t>
            </a:r>
          </a:p>
          <a:p>
            <a:pPr marL="342900" lvl="0" indent="-342900">
              <a:buFont typeface="Arial" panose="020B0604020202020204" pitchFamily="34" charset="0"/>
              <a:buChar char="•"/>
            </a:pPr>
            <a:r>
              <a:rPr lang="en-US" dirty="0"/>
              <a:t>Describe the three different life-cycle strategies among sexual multicellular organisms and their commonalities</a:t>
            </a:r>
          </a:p>
          <a:p>
            <a:endParaRPr lang="en-US" dirty="0"/>
          </a:p>
        </p:txBody>
      </p:sp>
    </p:spTree>
    <p:extLst>
      <p:ext uri="{BB962C8B-B14F-4D97-AF65-F5344CB8AC3E}">
        <p14:creationId xmlns:p14="http://schemas.microsoft.com/office/powerpoint/2010/main" val="15554539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Chromosome number</a:t>
            </a:r>
          </a:p>
        </p:txBody>
      </p:sp>
      <p:sp>
        <p:nvSpPr>
          <p:cNvPr id="4" name="Text Placeholder 3"/>
          <p:cNvSpPr>
            <a:spLocks noGrp="1"/>
          </p:cNvSpPr>
          <p:nvPr>
            <p:ph type="body" sz="quarter" idx="14"/>
          </p:nvPr>
        </p:nvSpPr>
        <p:spPr>
          <a:xfrm>
            <a:off x="457200" y="1293091"/>
            <a:ext cx="8062912" cy="5061527"/>
          </a:xfrm>
        </p:spPr>
        <p:txBody>
          <a:bodyPr>
            <a:normAutofit/>
          </a:bodyPr>
          <a:lstStyle/>
          <a:p>
            <a:pPr marL="342900">
              <a:buFont typeface="Arial" panose="020B0604020202020204" pitchFamily="34" charset="0"/>
              <a:buChar char="•"/>
            </a:pPr>
            <a:r>
              <a:rPr lang="en-US" dirty="0"/>
              <a:t> Correct number is called </a:t>
            </a:r>
            <a:r>
              <a:rPr lang="en-US" i="1" u="sng" dirty="0" err="1"/>
              <a:t>Euploidy</a:t>
            </a:r>
            <a:endParaRPr lang="en-US" i="1" u="sng" dirty="0"/>
          </a:p>
          <a:p>
            <a:pPr marL="342900">
              <a:buFont typeface="Arial" panose="020B0604020202020204" pitchFamily="34" charset="0"/>
              <a:buChar char="•"/>
            </a:pPr>
            <a:r>
              <a:rPr lang="en-US" dirty="0"/>
              <a:t> Abnormal number is known as </a:t>
            </a:r>
            <a:r>
              <a:rPr lang="en-US" i="1" u="sng" dirty="0"/>
              <a:t>Aneuploidy</a:t>
            </a:r>
            <a:r>
              <a:rPr lang="en-US" dirty="0"/>
              <a:t> </a:t>
            </a:r>
          </a:p>
          <a:p>
            <a:pPr marL="342900">
              <a:buFont typeface="Arial" panose="020B0604020202020204" pitchFamily="34" charset="0"/>
              <a:buChar char="•"/>
            </a:pPr>
            <a:r>
              <a:rPr lang="en-US" dirty="0"/>
              <a:t> different number of sets of chromosomes is called </a:t>
            </a:r>
            <a:r>
              <a:rPr lang="en-US" i="1" u="sng" dirty="0"/>
              <a:t>polyploidy</a:t>
            </a:r>
          </a:p>
          <a:p>
            <a:pPr marL="342900"/>
            <a:endParaRPr lang="en-US" i="1" u="sng" dirty="0"/>
          </a:p>
          <a:p>
            <a:pPr marL="342900">
              <a:buFont typeface="Arial" panose="020B0604020202020204" pitchFamily="34" charset="0"/>
              <a:buChar char="•"/>
            </a:pPr>
            <a:r>
              <a:rPr lang="en-US" dirty="0"/>
              <a:t>  Aneuploidy results from a process called nondisjunction of the chromosomes </a:t>
            </a:r>
          </a:p>
          <a:p>
            <a:pPr marL="1074420" lvl="1">
              <a:buFont typeface="Arial" panose="020B0604020202020204" pitchFamily="34" charset="0"/>
              <a:buChar char="•"/>
            </a:pPr>
            <a:r>
              <a:rPr lang="en-US" dirty="0"/>
              <a:t>Nondisjunction occurs when homologous chromosomes (meiosis I) or sister chromatids (meiosis II) fail to separate </a:t>
            </a:r>
            <a:r>
              <a:rPr lang="pt-BR" dirty="0"/>
              <a:t>during meiosis</a:t>
            </a:r>
          </a:p>
          <a:p>
            <a:pPr marL="1600200" lvl="2">
              <a:buFont typeface="Arial" panose="020B0604020202020204" pitchFamily="34" charset="0"/>
              <a:buChar char="•"/>
            </a:pPr>
            <a:r>
              <a:rPr lang="pt-BR" dirty="0"/>
              <a:t>This could result from incorrect spindle attachment to each of the chromosomes (meiosis I) or sister chromatids (meisosi II)</a:t>
            </a:r>
          </a:p>
          <a:p>
            <a:pPr marL="1074420" lvl="1">
              <a:buFont typeface="Arial" panose="020B0604020202020204" pitchFamily="34" charset="0"/>
              <a:buChar char="•"/>
            </a:pPr>
            <a:endParaRPr lang="pt-BR" dirty="0"/>
          </a:p>
          <a:p>
            <a:endParaRPr lang="en-US" dirty="0"/>
          </a:p>
        </p:txBody>
      </p:sp>
    </p:spTree>
    <p:extLst>
      <p:ext uri="{BB962C8B-B14F-4D97-AF65-F5344CB8AC3E}">
        <p14:creationId xmlns:p14="http://schemas.microsoft.com/office/powerpoint/2010/main" val="27451405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B5C5BA28-D351-403B-8E06-421D805011CA}"/>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2854036"/>
            <a:ext cx="3913188" cy="1708728"/>
          </a:xfrm>
        </p:spPr>
        <p:txBody>
          <a:bodyPr>
            <a:noAutofit/>
          </a:bodyPr>
          <a:lstStyle/>
          <a:p>
            <a:r>
              <a:rPr lang="en-US" sz="1600" dirty="0">
                <a:solidFill>
                  <a:srgbClr val="000000"/>
                </a:solidFill>
              </a:rPr>
              <a:t>Following meiosis, each gamete has one copy of each chromosome. Nondisjunction occurs when homologous chromosomes (meiosis I) or sister chromatids (meiosis II) fail to separate </a:t>
            </a:r>
            <a:r>
              <a:rPr lang="pt-BR" sz="1600" dirty="0" err="1">
                <a:solidFill>
                  <a:srgbClr val="000000"/>
                </a:solidFill>
              </a:rPr>
              <a:t>during</a:t>
            </a:r>
            <a:r>
              <a:rPr lang="pt-BR" sz="1600" dirty="0">
                <a:solidFill>
                  <a:srgbClr val="000000"/>
                </a:solidFill>
              </a:rPr>
              <a:t> </a:t>
            </a:r>
            <a:r>
              <a:rPr lang="pt-BR" sz="1600" dirty="0" err="1">
                <a:solidFill>
                  <a:srgbClr val="000000"/>
                </a:solidFill>
              </a:rPr>
              <a:t>meiosis</a:t>
            </a:r>
            <a:r>
              <a:rPr lang="pt-BR" sz="1600" dirty="0">
                <a:solidFill>
                  <a:srgbClr val="000000"/>
                </a:solidFill>
              </a:rPr>
              <a:t>.</a:t>
            </a:r>
            <a:endParaRPr lang="en-US" sz="1600" b="0" dirty="0">
              <a:solidFill>
                <a:srgbClr val="000000"/>
              </a:solidFill>
            </a:endParaRPr>
          </a:p>
        </p:txBody>
      </p:sp>
      <p:pic>
        <p:nvPicPr>
          <p:cNvPr id="4" name="Figure" descr="This illustration shows nondisjunction during meiosis I and meiosis II. Nondisjunction during meiosis I occurs when a homologous pair fails to separate, and results in two gametes with n + 1 chromosomes, and two gametes with n – 1 chromosomes. Nondisjunction during meiosis II occurs when sister chromatids fail to separate, and results in one gamete with n + 1 chromosomes, one gamete with n – 1 chromosomes, and two normal gamet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0349" b="-10349"/>
          <a:stretch>
            <a:fillRect/>
          </a:stretch>
        </p:blipFill>
        <p:spPr>
          <a:xfrm>
            <a:off x="457200" y="1108075"/>
            <a:ext cx="4032250" cy="5256213"/>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7.8 – nondisjunction </a:t>
            </a:r>
            <a:endParaRPr lang="en-US" sz="2400" dirty="0">
              <a:solidFill>
                <a:srgbClr val="6CB255"/>
              </a:solidFill>
            </a:endParaRPr>
          </a:p>
        </p:txBody>
      </p:sp>
      <p:pic>
        <p:nvPicPr>
          <p:cNvPr id="8" name="Picture 7">
            <a:extLst>
              <a:ext uri="{FF2B5EF4-FFF2-40B4-BE49-F238E27FC236}">
                <a16:creationId xmlns:a16="http://schemas.microsoft.com/office/drawing/2014/main" id="{A8D8CDD0-5E8D-454D-B970-2FC9C027E86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3284750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Aneuploidy</a:t>
            </a:r>
          </a:p>
        </p:txBody>
      </p:sp>
      <p:sp>
        <p:nvSpPr>
          <p:cNvPr id="4" name="Text Placeholder 3"/>
          <p:cNvSpPr>
            <a:spLocks noGrp="1"/>
          </p:cNvSpPr>
          <p:nvPr>
            <p:ph type="body" sz="quarter" idx="14"/>
          </p:nvPr>
        </p:nvSpPr>
        <p:spPr>
          <a:xfrm>
            <a:off x="457200" y="1302327"/>
            <a:ext cx="8062912" cy="4708037"/>
          </a:xfrm>
        </p:spPr>
        <p:txBody>
          <a:bodyPr/>
          <a:lstStyle/>
          <a:p>
            <a:pPr marL="342900" indent="-342900">
              <a:buFont typeface="Arial" panose="020B0604020202020204" pitchFamily="34" charset="0"/>
              <a:buChar char="•"/>
            </a:pPr>
            <a:r>
              <a:rPr lang="en-US" dirty="0"/>
              <a:t>Monosomy – loss 1 chromosome </a:t>
            </a:r>
          </a:p>
          <a:p>
            <a:pPr marL="1074420" lvl="1" indent="-342900">
              <a:buFont typeface="Arial" panose="020B0604020202020204" pitchFamily="34" charset="0"/>
              <a:buChar char="•"/>
            </a:pPr>
            <a:r>
              <a:rPr lang="en-US" dirty="0"/>
              <a:t>Turner syndrome – XO</a:t>
            </a:r>
          </a:p>
          <a:p>
            <a:pPr marL="1074420" lvl="1"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Trisomy – gain of 1 chromosome</a:t>
            </a:r>
          </a:p>
          <a:p>
            <a:pPr marL="1074420" lvl="1" indent="-342900">
              <a:buFont typeface="Arial" panose="020B0604020202020204" pitchFamily="34" charset="0"/>
              <a:buChar char="•"/>
            </a:pPr>
            <a:r>
              <a:rPr lang="en-US" dirty="0"/>
              <a:t>Autosomes = body chromosomes</a:t>
            </a:r>
          </a:p>
          <a:p>
            <a:pPr marL="1600200" lvl="2">
              <a:buFont typeface="Arial" panose="020B0604020202020204" pitchFamily="34" charset="0"/>
              <a:buChar char="•"/>
            </a:pPr>
            <a:r>
              <a:rPr lang="en-US" dirty="0"/>
              <a:t>Down syndrome – chromosome 21</a:t>
            </a:r>
          </a:p>
          <a:p>
            <a:pPr marL="1074420" lvl="1" indent="-342900">
              <a:buFont typeface="Arial" panose="020B0604020202020204" pitchFamily="34" charset="0"/>
              <a:buChar char="•"/>
            </a:pPr>
            <a:r>
              <a:rPr lang="en-US" dirty="0"/>
              <a:t>Sex chromosomes</a:t>
            </a:r>
          </a:p>
          <a:p>
            <a:pPr marL="1600200" lvl="2">
              <a:buFont typeface="Arial" panose="020B0604020202020204" pitchFamily="34" charset="0"/>
              <a:buChar char="•"/>
            </a:pPr>
            <a:r>
              <a:rPr lang="en-US" dirty="0"/>
              <a:t>Any more than 1 X chromosomes result is a Barr-body formation due to X-inactivation </a:t>
            </a:r>
          </a:p>
          <a:p>
            <a:pPr marL="1600200" lvl="2">
              <a:buFont typeface="Arial" panose="020B0604020202020204" pitchFamily="34" charset="0"/>
              <a:buChar char="•"/>
            </a:pPr>
            <a:r>
              <a:rPr lang="en-US" dirty="0" err="1"/>
              <a:t>Triplo</a:t>
            </a:r>
            <a:r>
              <a:rPr lang="en-US" dirty="0"/>
              <a:t>-X – XXX</a:t>
            </a:r>
          </a:p>
          <a:p>
            <a:pPr marL="1600200" lvl="2">
              <a:buFont typeface="Arial" panose="020B0604020202020204" pitchFamily="34" charset="0"/>
              <a:buChar char="•"/>
            </a:pPr>
            <a:r>
              <a:rPr lang="en-US" dirty="0" err="1"/>
              <a:t>Klinefelter</a:t>
            </a:r>
            <a:r>
              <a:rPr lang="en-US" dirty="0"/>
              <a:t> syndrome - XXY</a:t>
            </a:r>
          </a:p>
          <a:p>
            <a:endParaRPr lang="en-US" dirty="0"/>
          </a:p>
        </p:txBody>
      </p:sp>
    </p:spTree>
    <p:extLst>
      <p:ext uri="{BB962C8B-B14F-4D97-AF65-F5344CB8AC3E}">
        <p14:creationId xmlns:p14="http://schemas.microsoft.com/office/powerpoint/2010/main" val="23119399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sclaimer">
            <a:extLst>
              <a:ext uri="{FF2B5EF4-FFF2-40B4-BE49-F238E27FC236}">
                <a16:creationId xmlns:a16="http://schemas.microsoft.com/office/drawing/2014/main" id="{FF441348-FF52-47E3-9BB6-9AFED2423258}"/>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5357090"/>
            <a:ext cx="8062912" cy="653273"/>
          </a:xfrm>
        </p:spPr>
        <p:txBody>
          <a:bodyPr>
            <a:normAutofit/>
          </a:bodyPr>
          <a:lstStyle/>
          <a:p>
            <a:pPr marL="285750" indent="-285750">
              <a:buFont typeface="Arial" panose="020B0604020202020204" pitchFamily="34" charset="0"/>
              <a:buChar char="•"/>
            </a:pPr>
            <a:r>
              <a:rPr lang="en-US" sz="1600" dirty="0"/>
              <a:t>The incidence of having a fetus with trisomy 21 increases dramatically with maternal age.</a:t>
            </a:r>
          </a:p>
        </p:txBody>
      </p:sp>
      <p:pic>
        <p:nvPicPr>
          <p:cNvPr id="6" name="Figure" descr="This graph shows the risk of Down’s syndrome in the fetus by maternal age. Risk dramatically increases past a maternal age of 35."/>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3369" r="-53369"/>
          <a:stretch>
            <a:fillRect/>
          </a:stretch>
        </p:blipFill>
        <p:spPr>
          <a:xfrm>
            <a:off x="457199" y="1361140"/>
            <a:ext cx="8062913" cy="3500071"/>
          </a:xfrm>
        </p:spPr>
      </p:pic>
      <p:sp>
        <p:nvSpPr>
          <p:cNvPr id="5" name="Figure Number"/>
          <p:cNvSpPr>
            <a:spLocks noGrp="1"/>
          </p:cNvSpPr>
          <p:nvPr>
            <p:ph type="title"/>
          </p:nvPr>
        </p:nvSpPr>
        <p:spPr/>
        <p:txBody>
          <a:bodyPr/>
          <a:lstStyle/>
          <a:p>
            <a:r>
              <a:rPr lang="en-US" dirty="0"/>
              <a:t>Figure 7.9 – down syndrome </a:t>
            </a:r>
          </a:p>
        </p:txBody>
      </p:sp>
      <p:pic>
        <p:nvPicPr>
          <p:cNvPr id="8" name="Picture 7">
            <a:extLst>
              <a:ext uri="{FF2B5EF4-FFF2-40B4-BE49-F238E27FC236}">
                <a16:creationId xmlns:a16="http://schemas.microsoft.com/office/drawing/2014/main" id="{A2982318-90CD-0B47-AA98-FDB3A68AC2E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7474240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2980A751-F276-4B35-8812-A434FDB8A4F0}"/>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4" name="Figure" descr="Photo of a tortoiseshell ca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8629" b="-8629"/>
          <a:stretch>
            <a:fillRect/>
          </a:stretch>
        </p:blipFill>
        <p:spPr>
          <a:xfrm>
            <a:off x="4489449" y="1108377"/>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rgbClr val="000000"/>
                </a:solidFill>
              </a:rPr>
              <a:t>Embryonic inactivation of one of two different X chromosomes encoding different coat colors gives rise to the tortoiseshell phenotype in cats. (credit: Michael Bodega)</a:t>
            </a:r>
          </a:p>
        </p:txBody>
      </p:sp>
      <p:sp>
        <p:nvSpPr>
          <p:cNvPr id="5" name="Figure Number"/>
          <p:cNvSpPr>
            <a:spLocks noGrp="1"/>
          </p:cNvSpPr>
          <p:nvPr>
            <p:ph type="title"/>
          </p:nvPr>
        </p:nvSpPr>
        <p:spPr/>
        <p:txBody>
          <a:bodyPr>
            <a:normAutofit/>
          </a:bodyPr>
          <a:lstStyle/>
          <a:p>
            <a:pPr algn="r"/>
            <a:r>
              <a:rPr lang="en-US" sz="2400" dirty="0">
                <a:solidFill>
                  <a:srgbClr val="6CB255"/>
                </a:solidFill>
              </a:rPr>
              <a:t>X-inactivation _ Figure </a:t>
            </a:r>
            <a:r>
              <a:rPr lang="en-US" dirty="0"/>
              <a:t>7.10</a:t>
            </a:r>
            <a:endParaRPr lang="en-US" sz="2400" dirty="0">
              <a:solidFill>
                <a:srgbClr val="6CB255"/>
              </a:solidFill>
            </a:endParaRPr>
          </a:p>
        </p:txBody>
      </p:sp>
      <p:pic>
        <p:nvPicPr>
          <p:cNvPr id="8" name="Picture 7">
            <a:extLst>
              <a:ext uri="{FF2B5EF4-FFF2-40B4-BE49-F238E27FC236}">
                <a16:creationId xmlns:a16="http://schemas.microsoft.com/office/drawing/2014/main" id="{0E6EC58C-96F3-1B47-BA14-F2E89D70F80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15237892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abnormal structure of chromosomes</a:t>
            </a:r>
          </a:p>
        </p:txBody>
      </p:sp>
      <p:sp>
        <p:nvSpPr>
          <p:cNvPr id="4" name="Text Placeholder 3"/>
          <p:cNvSpPr>
            <a:spLocks noGrp="1"/>
          </p:cNvSpPr>
          <p:nvPr>
            <p:ph type="body" sz="quarter" idx="14"/>
          </p:nvPr>
        </p:nvSpPr>
        <p:spPr>
          <a:xfrm>
            <a:off x="457200" y="1551709"/>
            <a:ext cx="8062912" cy="4458655"/>
          </a:xfrm>
        </p:spPr>
        <p:txBody>
          <a:bodyPr vert="horz" lIns="91440" tIns="45720" rIns="91440" bIns="45720" rtlCol="0" anchor="t">
            <a:normAutofit/>
          </a:bodyPr>
          <a:lstStyle/>
          <a:p>
            <a:pPr marL="342900" indent="-342900">
              <a:buFont typeface="Arial" panose="020B0604020202020204" pitchFamily="34" charset="0"/>
              <a:buChar char="•"/>
            </a:pPr>
            <a:r>
              <a:rPr lang="en-US" dirty="0"/>
              <a:t>Abnormal structural chromosomes result from:</a:t>
            </a:r>
          </a:p>
          <a:p>
            <a:pPr marL="1074420" lvl="1" indent="-342900">
              <a:buFont typeface="Arial" panose="020B0604020202020204" pitchFamily="34" charset="0"/>
              <a:buChar char="•"/>
            </a:pPr>
            <a:r>
              <a:rPr lang="en-US" dirty="0"/>
              <a:t>Deletion </a:t>
            </a:r>
          </a:p>
          <a:p>
            <a:pPr marL="1074420" lvl="1" indent="-342900">
              <a:buFont typeface="Arial" panose="020B0604020202020204" pitchFamily="34" charset="0"/>
              <a:buChar char="•"/>
            </a:pPr>
            <a:r>
              <a:rPr lang="en-US" dirty="0"/>
              <a:t>Inversion </a:t>
            </a:r>
          </a:p>
          <a:p>
            <a:pPr marL="1074420" lvl="1" indent="-342900">
              <a:buFont typeface="Arial" panose="020B0604020202020204" pitchFamily="34" charset="0"/>
              <a:buChar char="•"/>
            </a:pPr>
            <a:r>
              <a:rPr lang="en-US" dirty="0"/>
              <a:t>Duplication </a:t>
            </a:r>
          </a:p>
          <a:p>
            <a:pPr marL="1074420" lvl="1" indent="-342900">
              <a:buFont typeface="Arial" panose="020B0604020202020204" pitchFamily="34" charset="0"/>
              <a:buChar char="•"/>
            </a:pPr>
            <a:r>
              <a:rPr lang="en-US" dirty="0"/>
              <a:t>Translocation</a:t>
            </a:r>
          </a:p>
          <a:p>
            <a:pPr marL="342900" indent="-342900">
              <a:buFont typeface="Arial" panose="020B0604020202020204" pitchFamily="34" charset="0"/>
              <a:buChar char="•"/>
            </a:pPr>
            <a:r>
              <a:rPr lang="en-US" dirty="0"/>
              <a:t>Could result in cancer or other diseases </a:t>
            </a:r>
          </a:p>
        </p:txBody>
      </p:sp>
    </p:spTree>
    <p:extLst>
      <p:ext uri="{BB962C8B-B14F-4D97-AF65-F5344CB8AC3E}">
        <p14:creationId xmlns:p14="http://schemas.microsoft.com/office/powerpoint/2010/main" val="25449961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3C3B4853-39E3-4AB0-B3F3-725A0103AB3D}"/>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550" dirty="0">
                <a:solidFill>
                  <a:srgbClr val="000000"/>
                </a:solidFill>
              </a:rPr>
              <a:t>This individual with cri-du-chat syndrome is shown at various ages: </a:t>
            </a:r>
            <a:r>
              <a:rPr lang="en-US" sz="1550" dirty="0">
                <a:solidFill>
                  <a:srgbClr val="6CB255"/>
                </a:solidFill>
              </a:rPr>
              <a:t>(A) </a:t>
            </a:r>
            <a:r>
              <a:rPr lang="en-US" sz="1550" dirty="0">
                <a:solidFill>
                  <a:srgbClr val="000000"/>
                </a:solidFill>
              </a:rPr>
              <a:t>age two, </a:t>
            </a:r>
            <a:r>
              <a:rPr lang="en-US" sz="1550" dirty="0">
                <a:solidFill>
                  <a:srgbClr val="6CB255"/>
                </a:solidFill>
              </a:rPr>
              <a:t>(B) </a:t>
            </a:r>
            <a:r>
              <a:rPr lang="en-US" sz="1550" dirty="0">
                <a:solidFill>
                  <a:srgbClr val="000000"/>
                </a:solidFill>
              </a:rPr>
              <a:t>age four, </a:t>
            </a:r>
            <a:r>
              <a:rPr lang="en-US" sz="1550" dirty="0">
                <a:solidFill>
                  <a:srgbClr val="6CB255"/>
                </a:solidFill>
              </a:rPr>
              <a:t>(C) </a:t>
            </a:r>
            <a:r>
              <a:rPr lang="en-US" sz="1550" dirty="0">
                <a:solidFill>
                  <a:srgbClr val="000000"/>
                </a:solidFill>
              </a:rPr>
              <a:t>age nine, and</a:t>
            </a:r>
            <a:r>
              <a:rPr lang="en-US" sz="1550" dirty="0">
                <a:solidFill>
                  <a:srgbClr val="6CB255"/>
                </a:solidFill>
              </a:rPr>
              <a:t> (D) </a:t>
            </a:r>
            <a:r>
              <a:rPr lang="en-US" sz="1550" dirty="0">
                <a:solidFill>
                  <a:srgbClr val="000000"/>
                </a:solidFill>
              </a:rPr>
              <a:t>age 12. (credit: Paola </a:t>
            </a:r>
            <a:r>
              <a:rPr lang="en-US" sz="1550" dirty="0" err="1">
                <a:solidFill>
                  <a:srgbClr val="000000"/>
                </a:solidFill>
              </a:rPr>
              <a:t>Cerruti</a:t>
            </a:r>
            <a:r>
              <a:rPr lang="en-US" sz="1550" dirty="0">
                <a:solidFill>
                  <a:srgbClr val="000000"/>
                </a:solidFill>
              </a:rPr>
              <a:t> </a:t>
            </a:r>
            <a:r>
              <a:rPr lang="en-US" sz="1550" dirty="0" err="1">
                <a:solidFill>
                  <a:srgbClr val="000000"/>
                </a:solidFill>
              </a:rPr>
              <a:t>Mainardi</a:t>
            </a:r>
            <a:r>
              <a:rPr lang="en-US" sz="1550" dirty="0">
                <a:solidFill>
                  <a:srgbClr val="000000"/>
                </a:solidFill>
              </a:rPr>
              <a:t>)</a:t>
            </a:r>
            <a:endParaRPr lang="en-US" sz="1550" b="0" dirty="0">
              <a:solidFill>
                <a:srgbClr val="000000"/>
              </a:solidFill>
            </a:endParaRPr>
          </a:p>
        </p:txBody>
      </p:sp>
      <p:pic>
        <p:nvPicPr>
          <p:cNvPr id="2" name="Figure" descr="Photo shows boy with cri-du-chat syndrome at four different ages (ages two, four, nine, and twelv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tretch>
            <a:fillRect/>
          </a:stretch>
        </p:blipFill>
        <p:spPr>
          <a:xfrm>
            <a:off x="457201" y="1107616"/>
            <a:ext cx="3777778" cy="5027779"/>
          </a:xfrm>
        </p:spPr>
      </p:pic>
      <p:sp>
        <p:nvSpPr>
          <p:cNvPr id="5" name="Figure Number"/>
          <p:cNvSpPr>
            <a:spLocks noGrp="1"/>
          </p:cNvSpPr>
          <p:nvPr>
            <p:ph type="title"/>
          </p:nvPr>
        </p:nvSpPr>
        <p:spPr>
          <a:xfrm>
            <a:off x="457200" y="416163"/>
            <a:ext cx="8062912" cy="659535"/>
          </a:xfrm>
        </p:spPr>
        <p:txBody>
          <a:bodyPr>
            <a:normAutofit/>
          </a:bodyPr>
          <a:lstStyle/>
          <a:p>
            <a:r>
              <a:rPr lang="en-US" sz="2400" dirty="0">
                <a:solidFill>
                  <a:srgbClr val="6CB255"/>
                </a:solidFill>
              </a:rPr>
              <a:t>Figure </a:t>
            </a:r>
            <a:r>
              <a:rPr lang="en-US" dirty="0"/>
              <a:t>7.11 – disease due to deletion </a:t>
            </a:r>
            <a:endParaRPr lang="en-US" sz="2400" dirty="0">
              <a:solidFill>
                <a:srgbClr val="6CB255"/>
              </a:solidFill>
            </a:endParaRPr>
          </a:p>
        </p:txBody>
      </p:sp>
      <p:pic>
        <p:nvPicPr>
          <p:cNvPr id="8" name="Picture 7">
            <a:extLst>
              <a:ext uri="{FF2B5EF4-FFF2-40B4-BE49-F238E27FC236}">
                <a16:creationId xmlns:a16="http://schemas.microsoft.com/office/drawing/2014/main" id="{456EAC6E-318F-6848-BEB4-D1EB9468B59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8983000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sclaimer">
            <a:extLst>
              <a:ext uri="{FF2B5EF4-FFF2-40B4-BE49-F238E27FC236}">
                <a16:creationId xmlns:a16="http://schemas.microsoft.com/office/drawing/2014/main" id="{82F0A04E-7699-4AB3-B19F-8BDA231F991A}"/>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Autofit/>
          </a:bodyPr>
          <a:lstStyle/>
          <a:p>
            <a:r>
              <a:rPr lang="en-US" sz="1500" dirty="0"/>
              <a:t>An </a:t>
            </a:r>
            <a:r>
              <a:rPr lang="en-US" sz="1500" dirty="0">
                <a:solidFill>
                  <a:srgbClr val="6CB255"/>
                </a:solidFill>
              </a:rPr>
              <a:t>(a) </a:t>
            </a:r>
            <a:r>
              <a:rPr lang="en-US" sz="1500" dirty="0"/>
              <a:t>inversion occurs when a chromosome segment breaks from the chromosome, reverses its orientation, and then reattaches in the original position. </a:t>
            </a:r>
          </a:p>
          <a:p>
            <a:r>
              <a:rPr lang="en-US" sz="1500" dirty="0"/>
              <a:t>A</a:t>
            </a:r>
            <a:r>
              <a:rPr lang="en-US" sz="1500" dirty="0">
                <a:solidFill>
                  <a:srgbClr val="6CB255"/>
                </a:solidFill>
              </a:rPr>
              <a:t> (b) </a:t>
            </a:r>
            <a:r>
              <a:rPr lang="en-US" sz="1500" dirty="0"/>
              <a:t>reciprocal translocation occurs between two </a:t>
            </a:r>
            <a:r>
              <a:rPr lang="en-US" sz="1500" dirty="0" err="1"/>
              <a:t>nonhomologous</a:t>
            </a:r>
            <a:r>
              <a:rPr lang="en-US" sz="1500" dirty="0"/>
              <a:t> chromosomes and does not cause any genetic information to be lost or duplicated. (credit: modification of work by National Human Genome Research Institute (USA))</a:t>
            </a:r>
            <a:endParaRPr lang="en-US" sz="1500" dirty="0">
              <a:solidFill>
                <a:schemeClr val="tx1"/>
              </a:solidFill>
            </a:endParaRPr>
          </a:p>
        </p:txBody>
      </p:sp>
      <p:pic>
        <p:nvPicPr>
          <p:cNvPr id="9" name="Figure" descr="Part a shows an inversion in a chromosome. Two identical chromosomes are shown, except for a small section that has been inverted in the second chromosome. Part b shows a reciprocal translocation, in which DNA is transferred from one chromosome to another. No genetic information is gained or lost in the proces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6382" b="-6382"/>
          <a:stretch>
            <a:fillRect/>
          </a:stretch>
        </p:blipFill>
        <p:spPr/>
      </p:pic>
      <p:sp>
        <p:nvSpPr>
          <p:cNvPr id="5" name="Figure Number"/>
          <p:cNvSpPr>
            <a:spLocks noGrp="1"/>
          </p:cNvSpPr>
          <p:nvPr>
            <p:ph type="title"/>
          </p:nvPr>
        </p:nvSpPr>
        <p:spPr/>
        <p:txBody>
          <a:bodyPr/>
          <a:lstStyle/>
          <a:p>
            <a:r>
              <a:rPr lang="en-US" dirty="0"/>
              <a:t>Figure 7.12 -  </a:t>
            </a:r>
          </a:p>
        </p:txBody>
      </p:sp>
      <p:pic>
        <p:nvPicPr>
          <p:cNvPr id="8" name="Picture 7">
            <a:extLst>
              <a:ext uri="{FF2B5EF4-FFF2-40B4-BE49-F238E27FC236}">
                <a16:creationId xmlns:a16="http://schemas.microsoft.com/office/drawing/2014/main" id="{901EA301-26C4-FE48-B700-366926FE294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251966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Cellular basis of inheritance</a:t>
            </a:r>
          </a:p>
        </p:txBody>
      </p:sp>
      <p:sp>
        <p:nvSpPr>
          <p:cNvPr id="4" name="Text Placeholder 3"/>
          <p:cNvSpPr>
            <a:spLocks noGrp="1"/>
          </p:cNvSpPr>
          <p:nvPr>
            <p:ph type="body" sz="quarter" idx="14"/>
          </p:nvPr>
        </p:nvSpPr>
        <p:spPr>
          <a:xfrm>
            <a:off x="457200" y="1320800"/>
            <a:ext cx="8062912" cy="4689564"/>
          </a:xfrm>
        </p:spPr>
        <p:txBody>
          <a:bodyPr vert="horz" lIns="91440" tIns="45720" rIns="91440" bIns="45720" rtlCol="0" anchor="t">
            <a:normAutofit/>
          </a:bodyPr>
          <a:lstStyle/>
          <a:p>
            <a:pPr marL="342900" indent="-342900">
              <a:buFont typeface="Arial" panose="020B0604020202020204" pitchFamily="34" charset="0"/>
              <a:buChar char="•"/>
            </a:pPr>
            <a:r>
              <a:rPr lang="en-US" dirty="0"/>
              <a:t>Inheritance refers to the transmission of the genetic material from the parents to the offspring</a:t>
            </a:r>
          </a:p>
          <a:p>
            <a:pPr marL="342900" indent="-342900">
              <a:buFont typeface="Arial" panose="020B0604020202020204" pitchFamily="34" charset="0"/>
              <a:buChar char="•"/>
            </a:pPr>
            <a:r>
              <a:rPr lang="en-US" dirty="0"/>
              <a:t>It involves two types of reproduction:</a:t>
            </a:r>
          </a:p>
          <a:p>
            <a:pPr marL="1074420" lvl="1" indent="-342900">
              <a:buFont typeface="Arial" panose="020B0604020202020204" pitchFamily="34" charset="0"/>
              <a:buChar char="•"/>
            </a:pPr>
            <a:r>
              <a:rPr lang="en-US" dirty="0"/>
              <a:t>Asexual </a:t>
            </a:r>
          </a:p>
          <a:p>
            <a:pPr marL="1074420" lvl="1" indent="-342900">
              <a:buFont typeface="Arial" panose="020B0604020202020204" pitchFamily="34" charset="0"/>
              <a:buChar char="•"/>
            </a:pPr>
            <a:r>
              <a:rPr lang="en-US" dirty="0"/>
              <a:t>Sexual </a:t>
            </a:r>
          </a:p>
          <a:p>
            <a:pPr marL="342900" indent="-342900">
              <a:buFont typeface="Arial" panose="020B0604020202020204" pitchFamily="34" charset="0"/>
              <a:buChar char="•"/>
            </a:pPr>
            <a:r>
              <a:rPr lang="en-US" dirty="0"/>
              <a:t>At the cellular level, the inheritance of the genetic material is different between asexual versus sexual reproduction (see next slides)</a:t>
            </a:r>
            <a:endParaRPr lang="en-US" dirty="0">
              <a:cs typeface="Arial"/>
            </a:endParaRPr>
          </a:p>
        </p:txBody>
      </p:sp>
    </p:spTree>
    <p:extLst>
      <p:ext uri="{BB962C8B-B14F-4D97-AF65-F5344CB8AC3E}">
        <p14:creationId xmlns:p14="http://schemas.microsoft.com/office/powerpoint/2010/main" val="1745366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asexual reproduction</a:t>
            </a:r>
          </a:p>
        </p:txBody>
      </p:sp>
      <p:sp>
        <p:nvSpPr>
          <p:cNvPr id="4" name="Text Placeholder 3"/>
          <p:cNvSpPr>
            <a:spLocks noGrp="1"/>
          </p:cNvSpPr>
          <p:nvPr>
            <p:ph type="body" sz="quarter" idx="14"/>
          </p:nvPr>
        </p:nvSpPr>
        <p:spPr>
          <a:xfrm>
            <a:off x="457200" y="1107618"/>
            <a:ext cx="8062913" cy="4607382"/>
          </a:xfrm>
        </p:spPr>
        <p:txBody>
          <a:bodyPr/>
          <a:lstStyle/>
          <a:p>
            <a:pPr marL="342900" indent="-342900">
              <a:buFont typeface="Arial" panose="020B0604020202020204" pitchFamily="34" charset="0"/>
              <a:buChar char="•"/>
            </a:pPr>
            <a:r>
              <a:rPr lang="en-US" i="1" u="sng" dirty="0"/>
              <a:t>A</a:t>
            </a:r>
            <a:r>
              <a:rPr lang="en-US" dirty="0"/>
              <a:t>sexual reproduction </a:t>
            </a:r>
          </a:p>
          <a:p>
            <a:r>
              <a:rPr lang="en-US" dirty="0"/>
              <a:t>	– only requires one individual (prefix “</a:t>
            </a:r>
            <a:r>
              <a:rPr lang="en-US" i="1" u="sng" dirty="0"/>
              <a:t>a-</a:t>
            </a:r>
            <a:r>
              <a:rPr lang="en-US" dirty="0"/>
              <a:t>” means without)</a:t>
            </a:r>
          </a:p>
          <a:p>
            <a:r>
              <a:rPr lang="en-US" dirty="0"/>
              <a:t>	- implies cell divisions by MITOSIS or similar</a:t>
            </a:r>
          </a:p>
          <a:p>
            <a:r>
              <a:rPr lang="en-US" dirty="0"/>
              <a:t>	- making </a:t>
            </a:r>
            <a:r>
              <a:rPr lang="en-US" u="sng" dirty="0"/>
              <a:t>identical individuals </a:t>
            </a:r>
            <a:r>
              <a:rPr lang="en-US" dirty="0"/>
              <a:t>or clones </a:t>
            </a:r>
          </a:p>
          <a:p>
            <a:r>
              <a:rPr lang="en-US" dirty="0"/>
              <a:t>	- not successful during evolution </a:t>
            </a:r>
          </a:p>
          <a:p>
            <a:r>
              <a:rPr lang="en-US" dirty="0"/>
              <a:t>		- in case the environment changes might result in 		killing the whole population or species since all are 		identical. </a:t>
            </a:r>
          </a:p>
          <a:p>
            <a:pPr lvl="1" indent="0">
              <a:buNone/>
            </a:pPr>
            <a:r>
              <a:rPr lang="en-US" dirty="0"/>
              <a:t>- Examples – bacteria, mold</a:t>
            </a:r>
          </a:p>
        </p:txBody>
      </p:sp>
    </p:spTree>
    <p:extLst>
      <p:ext uri="{BB962C8B-B14F-4D97-AF65-F5344CB8AC3E}">
        <p14:creationId xmlns:p14="http://schemas.microsoft.com/office/powerpoint/2010/main" val="136151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Asexual reproduction</a:t>
            </a:r>
          </a:p>
        </p:txBody>
      </p:sp>
      <p:sp>
        <p:nvSpPr>
          <p:cNvPr id="4" name="Text Placeholder 3"/>
          <p:cNvSpPr>
            <a:spLocks noGrp="1"/>
          </p:cNvSpPr>
          <p:nvPr>
            <p:ph type="body" sz="quarter" idx="14"/>
          </p:nvPr>
        </p:nvSpPr>
        <p:spPr>
          <a:xfrm>
            <a:off x="457200" y="4843981"/>
            <a:ext cx="8062912" cy="1766541"/>
          </a:xfrm>
        </p:spPr>
        <p:txBody>
          <a:bodyPr vert="horz" lIns="91440" tIns="45720" rIns="91440" bIns="45720" rtlCol="0" anchor="t">
            <a:normAutofit fontScale="70000" lnSpcReduction="20000"/>
          </a:bodyPr>
          <a:lstStyle/>
          <a:p>
            <a:pPr marL="342900" indent="-342900">
              <a:buFont typeface="Arial" panose="020B0604020202020204" pitchFamily="34" charset="0"/>
              <a:buChar char="•"/>
            </a:pPr>
            <a:r>
              <a:rPr lang="en-US" dirty="0"/>
              <a:t>Remember that Mitosis makes daughter cells/individuals that are identical copies to the original parent cell/individual:</a:t>
            </a:r>
          </a:p>
          <a:p>
            <a:pPr marL="342900" indent="-342900">
              <a:buFont typeface="Arial" panose="020B0604020202020204" pitchFamily="34" charset="0"/>
              <a:buChar char="•"/>
            </a:pPr>
            <a:endParaRPr lang="en-US" dirty="0"/>
          </a:p>
          <a:p>
            <a:pPr marL="1074420" lvl="1" indent="-342900">
              <a:buFont typeface="Arial" panose="020B0604020202020204" pitchFamily="34" charset="0"/>
              <a:buChar char="•"/>
            </a:pPr>
            <a:r>
              <a:rPr lang="en-US" dirty="0"/>
              <a:t>Maintains same DNA information or genetic information </a:t>
            </a:r>
          </a:p>
          <a:p>
            <a:pPr marL="1074420" lvl="1" indent="-342900">
              <a:buFont typeface="Arial" panose="020B0604020202020204" pitchFamily="34" charset="0"/>
              <a:buChar char="•"/>
            </a:pPr>
            <a:r>
              <a:rPr lang="en-US" dirty="0"/>
              <a:t>maintains the same number of chromosomes:</a:t>
            </a:r>
          </a:p>
          <a:p>
            <a:pPr marL="1600200" lvl="2">
              <a:buFont typeface="Arial" panose="020B0604020202020204" pitchFamily="34" charset="0"/>
              <a:buChar char="•"/>
            </a:pPr>
            <a:r>
              <a:rPr lang="en-US" dirty="0"/>
              <a:t>from a 2n parent cell to 2n daughter cells</a:t>
            </a:r>
            <a:endParaRPr lang="en-US" dirty="0">
              <a:cs typeface="Arial"/>
            </a:endParaRPr>
          </a:p>
          <a:p>
            <a:pPr marL="1600200" lvl="2">
              <a:buFont typeface="Arial" panose="020B0604020202020204" pitchFamily="34" charset="0"/>
              <a:buChar char="•"/>
            </a:pPr>
            <a:r>
              <a:rPr lang="en-US" dirty="0"/>
              <a:t>Or from 1n parent cell to 1n daughter cells</a:t>
            </a:r>
            <a:endParaRPr lang="en-US" dirty="0">
              <a:cs typeface="Arial"/>
            </a:endParaRPr>
          </a:p>
        </p:txBody>
      </p:sp>
      <p:pic>
        <p:nvPicPr>
          <p:cNvPr id="6" name="Picture 5" descr="asexual reproduction; this diagram showing 1 parent cell becomes 2 daughter cells as a result of mitosis "/>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42110" y="1424495"/>
            <a:ext cx="7059780" cy="2895851"/>
          </a:xfrm>
          <a:prstGeom prst="rect">
            <a:avLst/>
          </a:prstGeom>
        </p:spPr>
      </p:pic>
    </p:spTree>
    <p:extLst>
      <p:ext uri="{BB962C8B-B14F-4D97-AF65-F5344CB8AC3E}">
        <p14:creationId xmlns:p14="http://schemas.microsoft.com/office/powerpoint/2010/main" val="579499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Sexual reproduction</a:t>
            </a:r>
          </a:p>
        </p:txBody>
      </p:sp>
      <p:sp>
        <p:nvSpPr>
          <p:cNvPr id="4" name="Text Placeholder 3"/>
          <p:cNvSpPr>
            <a:spLocks noGrp="1"/>
          </p:cNvSpPr>
          <p:nvPr>
            <p:ph type="body" sz="quarter" idx="14"/>
          </p:nvPr>
        </p:nvSpPr>
        <p:spPr>
          <a:xfrm>
            <a:off x="457200" y="1107617"/>
            <a:ext cx="8062913" cy="5496383"/>
          </a:xfrm>
        </p:spPr>
        <p:txBody>
          <a:bodyPr>
            <a:normAutofit/>
          </a:bodyPr>
          <a:lstStyle/>
          <a:p>
            <a:pPr marL="342900" indent="-342900">
              <a:buFont typeface="Arial" panose="020B0604020202020204" pitchFamily="34" charset="0"/>
              <a:buChar char="•"/>
            </a:pPr>
            <a:r>
              <a:rPr lang="en-US" dirty="0"/>
              <a:t>Sexual reproduction </a:t>
            </a:r>
          </a:p>
          <a:p>
            <a:r>
              <a:rPr lang="en-US" dirty="0"/>
              <a:t>	– requires two sexes</a:t>
            </a:r>
          </a:p>
          <a:p>
            <a:r>
              <a:rPr lang="en-US" dirty="0"/>
              <a:t>	- using gametes (sex cells) made by MEIOSIS</a:t>
            </a:r>
          </a:p>
          <a:p>
            <a:r>
              <a:rPr lang="en-US" dirty="0"/>
              <a:t>	- results in making </a:t>
            </a:r>
            <a:r>
              <a:rPr lang="en-US" u="sng" dirty="0"/>
              <a:t>different individuals </a:t>
            </a:r>
          </a:p>
          <a:p>
            <a:r>
              <a:rPr lang="en-US" dirty="0"/>
              <a:t>	- successful during evolution </a:t>
            </a:r>
          </a:p>
          <a:p>
            <a:r>
              <a:rPr lang="en-US" dirty="0"/>
              <a:t>		- in case the environment changes, the fittest survive 		and save the species from extinction. </a:t>
            </a:r>
          </a:p>
          <a:p>
            <a:endParaRPr lang="en-US" dirty="0"/>
          </a:p>
          <a:p>
            <a:pPr marL="342900" indent="-342900">
              <a:buFont typeface="Arial" panose="020B0604020202020204" pitchFamily="34" charset="0"/>
              <a:buChar char="•"/>
            </a:pPr>
            <a:r>
              <a:rPr lang="en-US" dirty="0"/>
              <a:t>What makes the offspring/individuals different is the making of the gametes through MEIOSIS.</a:t>
            </a:r>
          </a:p>
        </p:txBody>
      </p:sp>
    </p:spTree>
    <p:extLst>
      <p:ext uri="{BB962C8B-B14F-4D97-AF65-F5344CB8AC3E}">
        <p14:creationId xmlns:p14="http://schemas.microsoft.com/office/powerpoint/2010/main" val="3349613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Sexual reproduction</a:t>
            </a:r>
          </a:p>
        </p:txBody>
      </p:sp>
      <p:pic>
        <p:nvPicPr>
          <p:cNvPr id="7" name="Picture Placeholder 6" descr="sexual reproduction; this diagram shows one diploid (2n) parent cell makes gametes (sperm) which is haploid">
            <a:extLst>
              <a:ext uri="{FF2B5EF4-FFF2-40B4-BE49-F238E27FC236}">
                <a16:creationId xmlns:a16="http://schemas.microsoft.com/office/drawing/2014/main" id="{B0699E7C-9DE6-443C-81FB-393FA8F92068}"/>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l="-275" r="-124"/>
          <a:stretch/>
        </p:blipFill>
        <p:spPr>
          <a:xfrm>
            <a:off x="1548143" y="1484525"/>
            <a:ext cx="6203658" cy="2279786"/>
          </a:xfrm>
        </p:spPr>
      </p:pic>
      <p:sp>
        <p:nvSpPr>
          <p:cNvPr id="4" name="Text Placeholder 3"/>
          <p:cNvSpPr>
            <a:spLocks noGrp="1"/>
          </p:cNvSpPr>
          <p:nvPr>
            <p:ph type="body" sz="quarter" idx="14"/>
          </p:nvPr>
        </p:nvSpPr>
        <p:spPr/>
        <p:txBody>
          <a:bodyPr>
            <a:normAutofit fontScale="70000" lnSpcReduction="20000"/>
          </a:bodyPr>
          <a:lstStyle/>
          <a:p>
            <a:pPr marL="342900" indent="-342900">
              <a:buFont typeface="Arial" panose="020B0604020202020204" pitchFamily="34" charset="0"/>
              <a:buChar char="•"/>
            </a:pPr>
            <a:r>
              <a:rPr lang="en-US" dirty="0"/>
              <a:t>Sexual reproduction involves making gametes through meiosis.</a:t>
            </a:r>
          </a:p>
          <a:p>
            <a:pPr marL="342900" indent="-342900">
              <a:buFont typeface="Arial" panose="020B0604020202020204" pitchFamily="34" charset="0"/>
              <a:buChar char="•"/>
            </a:pPr>
            <a:r>
              <a:rPr lang="en-US" dirty="0"/>
              <a:t>Meiosis makes daughter cells (i.e., gametes or sex cells) different from the parent cells: </a:t>
            </a:r>
          </a:p>
          <a:p>
            <a:pPr marL="1074420" lvl="1" indent="-342900">
              <a:buFont typeface="Arial" panose="020B0604020202020204" pitchFamily="34" charset="0"/>
              <a:buChar char="•"/>
            </a:pPr>
            <a:r>
              <a:rPr lang="en-US" dirty="0"/>
              <a:t>reduces the number of chromosomes in half: from 2n to 1n</a:t>
            </a:r>
          </a:p>
          <a:p>
            <a:pPr marL="1074420" lvl="1" indent="-342900">
              <a:buFont typeface="Arial" panose="020B0604020202020204" pitchFamily="34" charset="0"/>
              <a:buChar char="•"/>
            </a:pPr>
            <a:r>
              <a:rPr lang="en-US" dirty="0"/>
              <a:t>Has different DNA or genetic information (similar but not identical)</a:t>
            </a:r>
          </a:p>
        </p:txBody>
      </p:sp>
    </p:spTree>
    <p:extLst>
      <p:ext uri="{BB962C8B-B14F-4D97-AF65-F5344CB8AC3E}">
        <p14:creationId xmlns:p14="http://schemas.microsoft.com/office/powerpoint/2010/main" val="2502521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Sexual reproduction </a:t>
            </a:r>
          </a:p>
        </p:txBody>
      </p:sp>
      <p:sp>
        <p:nvSpPr>
          <p:cNvPr id="4" name="Text Placeholder 3"/>
          <p:cNvSpPr>
            <a:spLocks noGrp="1"/>
          </p:cNvSpPr>
          <p:nvPr>
            <p:ph type="body" sz="quarter" idx="14"/>
          </p:nvPr>
        </p:nvSpPr>
        <p:spPr>
          <a:xfrm>
            <a:off x="466436" y="5297540"/>
            <a:ext cx="8062912" cy="1166382"/>
          </a:xfrm>
        </p:spPr>
        <p:txBody>
          <a:bodyPr vert="horz" lIns="91440" tIns="45720" rIns="91440" bIns="45720" rtlCol="0" anchor="t">
            <a:normAutofit fontScale="70000" lnSpcReduction="20000"/>
          </a:bodyPr>
          <a:lstStyle/>
          <a:p>
            <a:pPr marL="342900" indent="-342900">
              <a:buFont typeface="Arial" panose="020B0604020202020204" pitchFamily="34" charset="0"/>
              <a:buChar char="•"/>
            </a:pPr>
            <a:r>
              <a:rPr lang="en-US" dirty="0"/>
              <a:t>Meiosis is the cell division that makes the gametes or sex cells: sperm and egg (1n or haploid). </a:t>
            </a:r>
            <a:endParaRPr lang="en-US" dirty="0">
              <a:cs typeface="Arial"/>
            </a:endParaRPr>
          </a:p>
          <a:p>
            <a:pPr marL="342900" indent="-342900">
              <a:buFont typeface="Arial" panose="020B0604020202020204" pitchFamily="34" charset="0"/>
              <a:buChar char="•"/>
            </a:pPr>
            <a:r>
              <a:rPr lang="en-US" dirty="0"/>
              <a:t>Gametes combines during </a:t>
            </a:r>
            <a:r>
              <a:rPr lang="en-US" u="sng" dirty="0"/>
              <a:t>fertilization</a:t>
            </a:r>
            <a:r>
              <a:rPr lang="en-US" dirty="0"/>
              <a:t> forming 1 cell = the </a:t>
            </a:r>
            <a:r>
              <a:rPr lang="en-US" u="sng" dirty="0"/>
              <a:t>zygote (2n or diploid)</a:t>
            </a:r>
            <a:r>
              <a:rPr lang="en-US" dirty="0"/>
              <a:t>. </a:t>
            </a:r>
            <a:endParaRPr lang="en-US" dirty="0">
              <a:cs typeface="Arial"/>
            </a:endParaRPr>
          </a:p>
          <a:p>
            <a:pPr marL="342900" indent="-342900">
              <a:buFont typeface="Arial" panose="020B0604020202020204" pitchFamily="34" charset="0"/>
              <a:buChar char="•"/>
            </a:pPr>
            <a:r>
              <a:rPr lang="en-US" dirty="0"/>
              <a:t>Mitosis is the cell division that makes identical body cells helping you grow and develop from a zygote to an adult size.</a:t>
            </a:r>
          </a:p>
        </p:txBody>
      </p:sp>
      <p:pic>
        <p:nvPicPr>
          <p:cNvPr id="5" name="Picture 4" descr="from gametes to adult; this diagram &#10;shows 2 gametes, a sperm and an egg, forming a zygote; from the zygote through mitosis an organism is made "/>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4472" y="1548221"/>
            <a:ext cx="9035055" cy="3761558"/>
          </a:xfrm>
          <a:prstGeom prst="rect">
            <a:avLst/>
          </a:prstGeom>
        </p:spPr>
      </p:pic>
    </p:spTree>
    <p:extLst>
      <p:ext uri="{BB962C8B-B14F-4D97-AF65-F5344CB8AC3E}">
        <p14:creationId xmlns:p14="http://schemas.microsoft.com/office/powerpoint/2010/main" val="11170425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1301</TotalTime>
  <Words>2719</Words>
  <Application>Microsoft Office PowerPoint</Application>
  <PresentationFormat>On-screen Show (4:3)</PresentationFormat>
  <Paragraphs>202</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Essential</vt:lpstr>
      <vt:lpstr>Concepts of Biology</vt:lpstr>
      <vt:lpstr>Figure 7.1 – from gametes to adults</vt:lpstr>
      <vt:lpstr>7.1 sexual reproduction</vt:lpstr>
      <vt:lpstr>Cellular basis of inheritance</vt:lpstr>
      <vt:lpstr>asexual reproduction</vt:lpstr>
      <vt:lpstr>Asexual reproduction</vt:lpstr>
      <vt:lpstr>Sexual reproduction</vt:lpstr>
      <vt:lpstr>Sexual reproduction</vt:lpstr>
      <vt:lpstr>Sexual reproduction </vt:lpstr>
      <vt:lpstr>Figure 7.2 – life cycles</vt:lpstr>
      <vt:lpstr>Figure 7.2 – life cycles</vt:lpstr>
      <vt:lpstr>Figure 7.2 – life cycles</vt:lpstr>
      <vt:lpstr>7.2. meiosis</vt:lpstr>
      <vt:lpstr>Meiosis &amp; sex cells</vt:lpstr>
      <vt:lpstr>meiosis</vt:lpstr>
      <vt:lpstr>Meiosis I &amp; II</vt:lpstr>
      <vt:lpstr>Prophase I </vt:lpstr>
      <vt:lpstr>Prophase-I &amp; Crossover - Figure 7.3</vt:lpstr>
      <vt:lpstr>Metaphase I</vt:lpstr>
      <vt:lpstr>Figure 7.4 – metaphase-I &amp; random assortment</vt:lpstr>
      <vt:lpstr>Figure 7.5 – Anaphase I </vt:lpstr>
      <vt:lpstr>Telophase-I &amp; cytokinesis</vt:lpstr>
      <vt:lpstr>Meiosis – II </vt:lpstr>
      <vt:lpstr>Figure 7.6 – meiosis vs. mitosis</vt:lpstr>
      <vt:lpstr>Meiosis vs. mitosis</vt:lpstr>
      <vt:lpstr>Meiosis and evolution</vt:lpstr>
      <vt:lpstr>7.3. variations in meiosis</vt:lpstr>
      <vt:lpstr>Errors in Meiosis</vt:lpstr>
      <vt:lpstr>Figure 7.7 – karyogram </vt:lpstr>
      <vt:lpstr>Chromosome number</vt:lpstr>
      <vt:lpstr>Figure 7.8 – nondisjunction </vt:lpstr>
      <vt:lpstr>Aneuploidy</vt:lpstr>
      <vt:lpstr>Figure 7.9 – down syndrome </vt:lpstr>
      <vt:lpstr>X-inactivation _ Figure 7.10</vt:lpstr>
      <vt:lpstr>abnormal structure of chromosomes</vt:lpstr>
      <vt:lpstr>Figure 7.11 – disease due to deletion </vt:lpstr>
      <vt:lpstr>Figure 7.12 -  </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Concepts of Biology - Chapter 7 - THE CELLULAR BASIS OF INHERITANCE</dc:title>
  <dc:creator>Spuddy McSpare</dc:creator>
  <cp:lastModifiedBy>Martiana F. Sega</cp:lastModifiedBy>
  <cp:revision>234</cp:revision>
  <cp:lastPrinted>2013-07-08T20:39:44Z</cp:lastPrinted>
  <dcterms:created xsi:type="dcterms:W3CDTF">2012-06-04T02:13:36Z</dcterms:created>
  <dcterms:modified xsi:type="dcterms:W3CDTF">2024-08-08T14:44:35Z</dcterms:modified>
</cp:coreProperties>
</file>