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12" r:id="rId1"/>
  </p:sldMasterIdLst>
  <p:handoutMasterIdLst>
    <p:handoutMasterId r:id="rId56"/>
  </p:handoutMasterIdLst>
  <p:sldIdLst>
    <p:sldId id="256" r:id="rId2"/>
    <p:sldId id="333" r:id="rId3"/>
    <p:sldId id="280" r:id="rId4"/>
    <p:sldId id="305" r:id="rId5"/>
    <p:sldId id="281" r:id="rId6"/>
    <p:sldId id="306" r:id="rId7"/>
    <p:sldId id="283" r:id="rId8"/>
    <p:sldId id="307" r:id="rId9"/>
    <p:sldId id="282" r:id="rId10"/>
    <p:sldId id="308" r:id="rId11"/>
    <p:sldId id="284" r:id="rId12"/>
    <p:sldId id="312" r:id="rId13"/>
    <p:sldId id="311" r:id="rId14"/>
    <p:sldId id="285" r:id="rId15"/>
    <p:sldId id="273" r:id="rId16"/>
    <p:sldId id="334" r:id="rId17"/>
    <p:sldId id="309" r:id="rId18"/>
    <p:sldId id="287" r:id="rId19"/>
    <p:sldId id="313" r:id="rId20"/>
    <p:sldId id="286" r:id="rId21"/>
    <p:sldId id="314" r:id="rId22"/>
    <p:sldId id="315" r:id="rId23"/>
    <p:sldId id="288" r:id="rId24"/>
    <p:sldId id="316" r:id="rId25"/>
    <p:sldId id="317" r:id="rId26"/>
    <p:sldId id="318" r:id="rId27"/>
    <p:sldId id="319" r:id="rId28"/>
    <p:sldId id="320" r:id="rId29"/>
    <p:sldId id="322" r:id="rId30"/>
    <p:sldId id="289" r:id="rId31"/>
    <p:sldId id="290" r:id="rId32"/>
    <p:sldId id="323" r:id="rId33"/>
    <p:sldId id="292" r:id="rId34"/>
    <p:sldId id="335" r:id="rId35"/>
    <p:sldId id="310" r:id="rId36"/>
    <p:sldId id="293" r:id="rId37"/>
    <p:sldId id="324" r:id="rId38"/>
    <p:sldId id="326" r:id="rId39"/>
    <p:sldId id="294" r:id="rId40"/>
    <p:sldId id="327" r:id="rId41"/>
    <p:sldId id="295" r:id="rId42"/>
    <p:sldId id="328" r:id="rId43"/>
    <p:sldId id="329" r:id="rId44"/>
    <p:sldId id="297" r:id="rId45"/>
    <p:sldId id="325" r:id="rId46"/>
    <p:sldId id="298" r:id="rId47"/>
    <p:sldId id="330" r:id="rId48"/>
    <p:sldId id="299" r:id="rId49"/>
    <p:sldId id="332" r:id="rId50"/>
    <p:sldId id="301" r:id="rId51"/>
    <p:sldId id="336" r:id="rId52"/>
    <p:sldId id="331" r:id="rId53"/>
    <p:sldId id="302" r:id="rId54"/>
    <p:sldId id="304" r:id="rId5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5D419"/>
    <a:srgbClr val="6CB255"/>
    <a:srgbClr val="212F62"/>
    <a:srgbClr val="72A510"/>
    <a:srgbClr val="A4EC1A"/>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87E737C-3688-EBDA-DE39-9DE1548A918C}" v="18" dt="2024-12-18T19:18:57.003"/>
    <p1510:client id="{6A32B928-08F3-5388-0874-3637CCA68767}" v="1" dt="2024-12-19T12:16:15.351"/>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1" autoAdjust="0"/>
    <p:restoredTop sz="94541" autoAdjust="0"/>
  </p:normalViewPr>
  <p:slideViewPr>
    <p:cSldViewPr snapToGrid="0" snapToObjects="1">
      <p:cViewPr varScale="1">
        <p:scale>
          <a:sx n="83" d="100"/>
          <a:sy n="83" d="100"/>
        </p:scale>
        <p:origin x="1450" y="67"/>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viewProps" Target="viewProps.xml"/><Relationship Id="rId5" Type="http://schemas.openxmlformats.org/officeDocument/2006/relationships/slide" Target="slides/slide4.xml"/><Relationship Id="rId61" Type="http://schemas.microsoft.com/office/2016/11/relationships/changesInfo" Target="changesInfos/changesInfo1.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handoutMaster" Target="handoutMasters/handoutMaster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presProps" Target="presProp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rtiana F. Sega" userId="S::msega@ega.edu::b7820880-429f-4cb3-8f96-63b87552a746" providerId="AD" clId="Web-{DBA5AB86-77F4-2186-8A09-9C1C88F4751B}"/>
    <pc:docChg chg="modSld">
      <pc:chgData name="Martiana F. Sega" userId="S::msega@ega.edu::b7820880-429f-4cb3-8f96-63b87552a746" providerId="AD" clId="Web-{DBA5AB86-77F4-2186-8A09-9C1C88F4751B}" dt="2022-03-14T14:31:43.770" v="1"/>
      <pc:docMkLst>
        <pc:docMk/>
      </pc:docMkLst>
      <pc:sldChg chg="addSp delSp">
        <pc:chgData name="Martiana F. Sega" userId="S::msega@ega.edu::b7820880-429f-4cb3-8f96-63b87552a746" providerId="AD" clId="Web-{DBA5AB86-77F4-2186-8A09-9C1C88F4751B}" dt="2022-03-14T14:31:43.770" v="1"/>
        <pc:sldMkLst>
          <pc:docMk/>
          <pc:sldMk cId="1322443130" sldId="256"/>
        </pc:sldMkLst>
        <pc:spChg chg="del">
          <ac:chgData name="Martiana F. Sega" userId="S::msega@ega.edu::b7820880-429f-4cb3-8f96-63b87552a746" providerId="AD" clId="Web-{DBA5AB86-77F4-2186-8A09-9C1C88F4751B}" dt="2022-03-14T14:31:42.489" v="0"/>
          <ac:spMkLst>
            <pc:docMk/>
            <pc:sldMk cId="1322443130" sldId="256"/>
            <ac:spMk id="7" creationId="{A62000C6-EF50-4706-8574-F004300F5D64}"/>
          </ac:spMkLst>
        </pc:spChg>
        <pc:spChg chg="add">
          <ac:chgData name="Martiana F. Sega" userId="S::msega@ega.edu::b7820880-429f-4cb3-8f96-63b87552a746" providerId="AD" clId="Web-{DBA5AB86-77F4-2186-8A09-9C1C88F4751B}" dt="2022-03-14T14:31:43.770" v="1"/>
          <ac:spMkLst>
            <pc:docMk/>
            <pc:sldMk cId="1322443130" sldId="256"/>
            <ac:spMk id="8" creationId="{5988E002-3F34-48F5-8496-51B4B4670D72}"/>
          </ac:spMkLst>
        </pc:spChg>
      </pc:sldChg>
    </pc:docChg>
  </pc:docChgLst>
  <pc:docChgLst>
    <pc:chgData name="Martiana F. Sega" userId="S::msega@ega.edu::b7820880-429f-4cb3-8f96-63b87552a746" providerId="AD" clId="Web-{487E737C-3688-EBDA-DE39-9DE1548A918C}"/>
    <pc:docChg chg="modSld">
      <pc:chgData name="Martiana F. Sega" userId="S::msega@ega.edu::b7820880-429f-4cb3-8f96-63b87552a746" providerId="AD" clId="Web-{487E737C-3688-EBDA-DE39-9DE1548A918C}" dt="2024-12-18T19:18:54.300" v="16" actId="20577"/>
      <pc:docMkLst>
        <pc:docMk/>
      </pc:docMkLst>
      <pc:sldChg chg="modSp">
        <pc:chgData name="Martiana F. Sega" userId="S::msega@ega.edu::b7820880-429f-4cb3-8f96-63b87552a746" providerId="AD" clId="Web-{487E737C-3688-EBDA-DE39-9DE1548A918C}" dt="2024-12-18T19:17:35.845" v="1" actId="20577"/>
        <pc:sldMkLst>
          <pc:docMk/>
          <pc:sldMk cId="49406489" sldId="306"/>
        </pc:sldMkLst>
        <pc:spChg chg="mod">
          <ac:chgData name="Martiana F. Sega" userId="S::msega@ega.edu::b7820880-429f-4cb3-8f96-63b87552a746" providerId="AD" clId="Web-{487E737C-3688-EBDA-DE39-9DE1548A918C}" dt="2024-12-18T19:17:35.845" v="1" actId="20577"/>
          <ac:spMkLst>
            <pc:docMk/>
            <pc:sldMk cId="49406489" sldId="306"/>
            <ac:spMk id="4" creationId="{00000000-0000-0000-0000-000000000000}"/>
          </ac:spMkLst>
        </pc:spChg>
      </pc:sldChg>
      <pc:sldChg chg="modSp">
        <pc:chgData name="Martiana F. Sega" userId="S::msega@ega.edu::b7820880-429f-4cb3-8f96-63b87552a746" providerId="AD" clId="Web-{487E737C-3688-EBDA-DE39-9DE1548A918C}" dt="2024-12-18T19:18:54.300" v="16" actId="20577"/>
        <pc:sldMkLst>
          <pc:docMk/>
          <pc:sldMk cId="855665375" sldId="331"/>
        </pc:sldMkLst>
        <pc:spChg chg="mod">
          <ac:chgData name="Martiana F. Sega" userId="S::msega@ega.edu::b7820880-429f-4cb3-8f96-63b87552a746" providerId="AD" clId="Web-{487E737C-3688-EBDA-DE39-9DE1548A918C}" dt="2024-12-18T19:18:54.300" v="16" actId="20577"/>
          <ac:spMkLst>
            <pc:docMk/>
            <pc:sldMk cId="855665375" sldId="331"/>
            <ac:spMk id="4" creationId="{00000000-0000-0000-0000-000000000000}"/>
          </ac:spMkLst>
        </pc:spChg>
      </pc:sldChg>
    </pc:docChg>
  </pc:docChgLst>
  <pc:docChgLst>
    <pc:chgData name="Martiana F. Sega" userId="S::msega@ega.edu::b7820880-429f-4cb3-8f96-63b87552a746" providerId="AD" clId="Web-{6A32B928-08F3-5388-0874-3637CCA68767}"/>
    <pc:docChg chg="sldOrd">
      <pc:chgData name="Martiana F. Sega" userId="S::msega@ega.edu::b7820880-429f-4cb3-8f96-63b87552a746" providerId="AD" clId="Web-{6A32B928-08F3-5388-0874-3637CCA68767}" dt="2024-12-19T12:16:15.351" v="0"/>
      <pc:docMkLst>
        <pc:docMk/>
      </pc:docMkLst>
      <pc:sldChg chg="ord">
        <pc:chgData name="Martiana F. Sega" userId="S::msega@ega.edu::b7820880-429f-4cb3-8f96-63b87552a746" providerId="AD" clId="Web-{6A32B928-08F3-5388-0874-3637CCA68767}" dt="2024-12-19T12:16:15.351" v="0"/>
        <pc:sldMkLst>
          <pc:docMk/>
          <pc:sldMk cId="727499364" sldId="333"/>
        </pc:sldMkLst>
      </pc:sldChg>
    </pc:docChg>
  </pc:docChgLst>
  <pc:docChgLst>
    <pc:chgData name="Martiana F. Sega" userId="S::msega@ega.edu::b7820880-429f-4cb3-8f96-63b87552a746" providerId="AD" clId="Web-{42856EB5-F39A-BF90-44D0-B26BCB3DE201}"/>
    <pc:docChg chg="modSld">
      <pc:chgData name="Martiana F. Sega" userId="S::msega@ega.edu::b7820880-429f-4cb3-8f96-63b87552a746" providerId="AD" clId="Web-{42856EB5-F39A-BF90-44D0-B26BCB3DE201}" dt="2021-08-02T19:41:15.866" v="12" actId="20577"/>
      <pc:docMkLst>
        <pc:docMk/>
      </pc:docMkLst>
      <pc:sldChg chg="modSp">
        <pc:chgData name="Martiana F. Sega" userId="S::msega@ega.edu::b7820880-429f-4cb3-8f96-63b87552a746" providerId="AD" clId="Web-{42856EB5-F39A-BF90-44D0-B26BCB3DE201}" dt="2021-08-02T19:21:34.115" v="1" actId="20577"/>
        <pc:sldMkLst>
          <pc:docMk/>
          <pc:sldMk cId="3739125784" sldId="318"/>
        </pc:sldMkLst>
        <pc:spChg chg="mod">
          <ac:chgData name="Martiana F. Sega" userId="S::msega@ega.edu::b7820880-429f-4cb3-8f96-63b87552a746" providerId="AD" clId="Web-{42856EB5-F39A-BF90-44D0-B26BCB3DE201}" dt="2021-08-02T19:21:34.115" v="1" actId="20577"/>
          <ac:spMkLst>
            <pc:docMk/>
            <pc:sldMk cId="3739125784" sldId="318"/>
            <ac:spMk id="4" creationId="{00000000-0000-0000-0000-000000000000}"/>
          </ac:spMkLst>
        </pc:spChg>
      </pc:sldChg>
      <pc:sldChg chg="modSp">
        <pc:chgData name="Martiana F. Sega" userId="S::msega@ega.edu::b7820880-429f-4cb3-8f96-63b87552a746" providerId="AD" clId="Web-{42856EB5-F39A-BF90-44D0-B26BCB3DE201}" dt="2021-08-02T19:41:15.866" v="12" actId="20577"/>
        <pc:sldMkLst>
          <pc:docMk/>
          <pc:sldMk cId="1722047947" sldId="325"/>
        </pc:sldMkLst>
        <pc:spChg chg="mod">
          <ac:chgData name="Martiana F. Sega" userId="S::msega@ega.edu::b7820880-429f-4cb3-8f96-63b87552a746" providerId="AD" clId="Web-{42856EB5-F39A-BF90-44D0-B26BCB3DE201}" dt="2021-08-02T19:41:15.866" v="12" actId="20577"/>
          <ac:spMkLst>
            <pc:docMk/>
            <pc:sldMk cId="1722047947" sldId="325"/>
            <ac:spMk id="4" creationId="{00000000-0000-0000-0000-000000000000}"/>
          </ac:spMkLst>
        </pc:spChg>
      </pc:sldChg>
    </pc:docChg>
  </pc:docChgLst>
  <pc:docChgLst>
    <pc:chgData name="Aaron L. Taylor" userId="S::altaylor@ega.edu::a36d9f03-d011-46af-b8f8-96f604348e49" providerId="AD" clId="Web-{DBCEC56E-7AE9-3627-E9FC-6E8F236DDD3B}"/>
    <pc:docChg chg="modSld">
      <pc:chgData name="Aaron L. Taylor" userId="S::altaylor@ega.edu::a36d9f03-d011-46af-b8f8-96f604348e49" providerId="AD" clId="Web-{DBCEC56E-7AE9-3627-E9FC-6E8F236DDD3B}" dt="2024-08-06T05:37:30.683" v="44" actId="20577"/>
      <pc:docMkLst>
        <pc:docMk/>
      </pc:docMkLst>
      <pc:sldChg chg="modSp">
        <pc:chgData name="Aaron L. Taylor" userId="S::altaylor@ega.edu::a36d9f03-d011-46af-b8f8-96f604348e49" providerId="AD" clId="Web-{DBCEC56E-7AE9-3627-E9FC-6E8F236DDD3B}" dt="2024-08-06T05:28:23.747" v="2" actId="20577"/>
        <pc:sldMkLst>
          <pc:docMk/>
          <pc:sldMk cId="282896079" sldId="305"/>
        </pc:sldMkLst>
        <pc:spChg chg="mod">
          <ac:chgData name="Aaron L. Taylor" userId="S::altaylor@ega.edu::a36d9f03-d011-46af-b8f8-96f604348e49" providerId="AD" clId="Web-{DBCEC56E-7AE9-3627-E9FC-6E8F236DDD3B}" dt="2024-08-06T05:28:23.747" v="2" actId="20577"/>
          <ac:spMkLst>
            <pc:docMk/>
            <pc:sldMk cId="282896079" sldId="305"/>
            <ac:spMk id="4" creationId="{00000000-0000-0000-0000-000000000000}"/>
          </ac:spMkLst>
        </pc:spChg>
      </pc:sldChg>
      <pc:sldChg chg="modSp">
        <pc:chgData name="Aaron L. Taylor" userId="S::altaylor@ega.edu::a36d9f03-d011-46af-b8f8-96f604348e49" providerId="AD" clId="Web-{DBCEC56E-7AE9-3627-E9FC-6E8F236DDD3B}" dt="2024-08-06T05:30:24.115" v="5" actId="20577"/>
        <pc:sldMkLst>
          <pc:docMk/>
          <pc:sldMk cId="4216488230" sldId="316"/>
        </pc:sldMkLst>
        <pc:spChg chg="mod">
          <ac:chgData name="Aaron L. Taylor" userId="S::altaylor@ega.edu::a36d9f03-d011-46af-b8f8-96f604348e49" providerId="AD" clId="Web-{DBCEC56E-7AE9-3627-E9FC-6E8F236DDD3B}" dt="2024-08-06T05:30:24.115" v="5" actId="20577"/>
          <ac:spMkLst>
            <pc:docMk/>
            <pc:sldMk cId="4216488230" sldId="316"/>
            <ac:spMk id="4" creationId="{00000000-0000-0000-0000-000000000000}"/>
          </ac:spMkLst>
        </pc:spChg>
      </pc:sldChg>
      <pc:sldChg chg="modSp">
        <pc:chgData name="Aaron L. Taylor" userId="S::altaylor@ega.edu::a36d9f03-d011-46af-b8f8-96f604348e49" providerId="AD" clId="Web-{DBCEC56E-7AE9-3627-E9FC-6E8F236DDD3B}" dt="2024-08-06T05:31:28.275" v="7" actId="20577"/>
        <pc:sldMkLst>
          <pc:docMk/>
          <pc:sldMk cId="2162371107" sldId="323"/>
        </pc:sldMkLst>
        <pc:spChg chg="mod">
          <ac:chgData name="Aaron L. Taylor" userId="S::altaylor@ega.edu::a36d9f03-d011-46af-b8f8-96f604348e49" providerId="AD" clId="Web-{DBCEC56E-7AE9-3627-E9FC-6E8F236DDD3B}" dt="2024-08-06T05:31:28.275" v="7" actId="20577"/>
          <ac:spMkLst>
            <pc:docMk/>
            <pc:sldMk cId="2162371107" sldId="323"/>
            <ac:spMk id="4" creationId="{00000000-0000-0000-0000-000000000000}"/>
          </ac:spMkLst>
        </pc:spChg>
      </pc:sldChg>
      <pc:sldChg chg="modSp">
        <pc:chgData name="Aaron L. Taylor" userId="S::altaylor@ega.edu::a36d9f03-d011-46af-b8f8-96f604348e49" providerId="AD" clId="Web-{DBCEC56E-7AE9-3627-E9FC-6E8F236DDD3B}" dt="2024-08-06T05:37:30.683" v="44" actId="20577"/>
        <pc:sldMkLst>
          <pc:docMk/>
          <pc:sldMk cId="1722047947" sldId="325"/>
        </pc:sldMkLst>
        <pc:spChg chg="mod">
          <ac:chgData name="Aaron L. Taylor" userId="S::altaylor@ega.edu::a36d9f03-d011-46af-b8f8-96f604348e49" providerId="AD" clId="Web-{DBCEC56E-7AE9-3627-E9FC-6E8F236DDD3B}" dt="2024-08-06T05:37:30.683" v="44" actId="20577"/>
          <ac:spMkLst>
            <pc:docMk/>
            <pc:sldMk cId="1722047947" sldId="325"/>
            <ac:spMk id="4" creationId="{00000000-0000-0000-0000-000000000000}"/>
          </ac:spMkLst>
        </pc:spChg>
      </pc:sldChg>
      <pc:sldChg chg="modSp">
        <pc:chgData name="Aaron L. Taylor" userId="S::altaylor@ega.edu::a36d9f03-d011-46af-b8f8-96f604348e49" providerId="AD" clId="Web-{DBCEC56E-7AE9-3627-E9FC-6E8F236DDD3B}" dt="2024-08-06T05:34:54.279" v="28" actId="20577"/>
        <pc:sldMkLst>
          <pc:docMk/>
          <pc:sldMk cId="2171542541" sldId="328"/>
        </pc:sldMkLst>
        <pc:spChg chg="mod">
          <ac:chgData name="Aaron L. Taylor" userId="S::altaylor@ega.edu::a36d9f03-d011-46af-b8f8-96f604348e49" providerId="AD" clId="Web-{DBCEC56E-7AE9-3627-E9FC-6E8F236DDD3B}" dt="2024-08-06T05:34:54.279" v="28" actId="20577"/>
          <ac:spMkLst>
            <pc:docMk/>
            <pc:sldMk cId="2171542541" sldId="328"/>
            <ac:spMk id="4" creationId="{00000000-0000-0000-0000-000000000000}"/>
          </ac:spMkLst>
        </pc:spChg>
      </pc:sldChg>
    </pc:docChg>
  </pc:docChgLst>
  <pc:docChgLst>
    <pc:chgData name="Martiana F. Sega" userId="S::msega@ega.edu::b7820880-429f-4cb3-8f96-63b87552a746" providerId="AD" clId="Web-{F716EF83-983A-714F-C010-90900E4753EF}"/>
    <pc:docChg chg="modSld">
      <pc:chgData name="Martiana F. Sega" userId="S::msega@ega.edu::b7820880-429f-4cb3-8f96-63b87552a746" providerId="AD" clId="Web-{F716EF83-983A-714F-C010-90900E4753EF}" dt="2024-08-08T14:30:46.488" v="18" actId="20577"/>
      <pc:docMkLst>
        <pc:docMk/>
      </pc:docMkLst>
      <pc:sldChg chg="modSp">
        <pc:chgData name="Martiana F. Sega" userId="S::msega@ega.edu::b7820880-429f-4cb3-8f96-63b87552a746" providerId="AD" clId="Web-{F716EF83-983A-714F-C010-90900E4753EF}" dt="2024-08-08T14:06:49.962" v="17" actId="20577"/>
        <pc:sldMkLst>
          <pc:docMk/>
          <pc:sldMk cId="49406489" sldId="306"/>
        </pc:sldMkLst>
        <pc:spChg chg="mod">
          <ac:chgData name="Martiana F. Sega" userId="S::msega@ega.edu::b7820880-429f-4cb3-8f96-63b87552a746" providerId="AD" clId="Web-{F716EF83-983A-714F-C010-90900E4753EF}" dt="2024-08-08T14:06:49.962" v="17" actId="20577"/>
          <ac:spMkLst>
            <pc:docMk/>
            <pc:sldMk cId="49406489" sldId="306"/>
            <ac:spMk id="4" creationId="{00000000-0000-0000-0000-000000000000}"/>
          </ac:spMkLst>
        </pc:spChg>
      </pc:sldChg>
      <pc:sldChg chg="modSp">
        <pc:chgData name="Martiana F. Sega" userId="S::msega@ega.edu::b7820880-429f-4cb3-8f96-63b87552a746" providerId="AD" clId="Web-{F716EF83-983A-714F-C010-90900E4753EF}" dt="2024-08-08T14:30:46.488" v="18" actId="20577"/>
        <pc:sldMkLst>
          <pc:docMk/>
          <pc:sldMk cId="3904327918" sldId="336"/>
        </pc:sldMkLst>
        <pc:spChg chg="mod">
          <ac:chgData name="Martiana F. Sega" userId="S::msega@ega.edu::b7820880-429f-4cb3-8f96-63b87552a746" providerId="AD" clId="Web-{F716EF83-983A-714F-C010-90900E4753EF}" dt="2024-08-08T14:30:46.488" v="18" actId="20577"/>
          <ac:spMkLst>
            <pc:docMk/>
            <pc:sldMk cId="3904327918" sldId="336"/>
            <ac:spMk id="4" creationId="{00000000-0000-0000-0000-000000000000}"/>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748D041A-73BB-E643-A8C7-50D88C2F22F5}" type="datetimeFigureOut">
              <a:rPr lang="en-US" smtClean="0"/>
              <a:t>12/19/2024</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D36EFEC5-3018-A548-B247-453C6EC1EC1A}" type="slidenum">
              <a:rPr lang="en-US" smtClean="0"/>
              <a:t>‹#›</a:t>
            </a:fld>
            <a:endParaRPr lang="en-US"/>
          </a:p>
        </p:txBody>
      </p:sp>
    </p:spTree>
    <p:extLst>
      <p:ext uri="{BB962C8B-B14F-4D97-AF65-F5344CB8AC3E}">
        <p14:creationId xmlns:p14="http://schemas.microsoft.com/office/powerpoint/2010/main" val="1330057210"/>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41326"/>
            <a:ext cx="8062912" cy="659535"/>
          </a:xfrm>
        </p:spPr>
        <p:txBody>
          <a:bodyPr/>
          <a:lstStyle/>
          <a:p>
            <a:r>
              <a:rPr lang="en-US" dirty="0"/>
              <a:t>Click to edit</a:t>
            </a:r>
          </a:p>
        </p:txBody>
      </p:sp>
      <p:sp>
        <p:nvSpPr>
          <p:cNvPr id="5" name="Date Placeholder 4"/>
          <p:cNvSpPr>
            <a:spLocks noGrp="1"/>
          </p:cNvSpPr>
          <p:nvPr>
            <p:ph type="dt" sz="half" idx="10"/>
          </p:nvPr>
        </p:nvSpPr>
        <p:spPr/>
        <p:txBody>
          <a:bodyPr/>
          <a:lstStyle/>
          <a:p>
            <a:fld id="{79B19C71-EC74-44AF-B27E-FC7DC3C3A61D}" type="datetime4">
              <a:rPr lang="en-US" smtClean="0"/>
              <a:pPr/>
              <a:t>December 19, 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38DF745-7D3F-47F4-83A3-874385CFAA69}" type="slidenum">
              <a:rPr lang="en-US" smtClean="0"/>
              <a:pPr/>
              <a:t>‹#›</a:t>
            </a:fld>
            <a:endParaRPr lang="en-US"/>
          </a:p>
        </p:txBody>
      </p:sp>
      <p:sp>
        <p:nvSpPr>
          <p:cNvPr id="9" name="Picture Placeholder 8"/>
          <p:cNvSpPr>
            <a:spLocks noGrp="1"/>
          </p:cNvSpPr>
          <p:nvPr>
            <p:ph type="pic" sz="quarter" idx="13"/>
          </p:nvPr>
        </p:nvSpPr>
        <p:spPr>
          <a:xfrm>
            <a:off x="457199" y="1107618"/>
            <a:ext cx="4031619" cy="4607689"/>
          </a:xfrm>
        </p:spPr>
        <p:txBody>
          <a:bodyPr/>
          <a:lstStyle/>
          <a:p>
            <a:endParaRPr lang="en-US" dirty="0"/>
          </a:p>
        </p:txBody>
      </p:sp>
      <p:sp>
        <p:nvSpPr>
          <p:cNvPr id="11" name="Text Placeholder 10"/>
          <p:cNvSpPr>
            <a:spLocks noGrp="1"/>
          </p:cNvSpPr>
          <p:nvPr>
            <p:ph type="body" sz="quarter" idx="14"/>
          </p:nvPr>
        </p:nvSpPr>
        <p:spPr>
          <a:xfrm>
            <a:off x="4606925" y="1107618"/>
            <a:ext cx="3913188" cy="4607382"/>
          </a:xfrm>
        </p:spPr>
        <p:txBody>
          <a:bodyPr/>
          <a:lstStyle>
            <a:lvl1pPr>
              <a:buClr>
                <a:srgbClr val="6CB255"/>
              </a:buClr>
              <a:defRPr>
                <a:solidFill>
                  <a:srgbClr val="212F62"/>
                </a:solidFill>
              </a:defRPr>
            </a:lvl1pPr>
            <a:lvl2pPr marL="731520" indent="-457200">
              <a:buClr>
                <a:srgbClr val="6CB255"/>
              </a:buClr>
              <a:buFont typeface="+mj-lt"/>
              <a:buAutoNum type="alphaLcParenR"/>
              <a:defRPr>
                <a:solidFill>
                  <a:schemeClr val="tx1"/>
                </a:solidFill>
              </a:defRPr>
            </a:lvl2pPr>
            <a:lvl3pPr marL="1257300" indent="-342900">
              <a:buClr>
                <a:srgbClr val="6CB255"/>
              </a:buClr>
              <a:buFont typeface="+mj-lt"/>
              <a:buAutoNum type="alphaLcParenR"/>
              <a:defRPr>
                <a:solidFill>
                  <a:schemeClr val="tx1"/>
                </a:solidFill>
              </a:defRPr>
            </a:lvl3pPr>
            <a:lvl4pPr marL="1714500" indent="-342900">
              <a:buClr>
                <a:srgbClr val="6CB255"/>
              </a:buClr>
              <a:buFont typeface="+mj-lt"/>
              <a:buAutoNum type="alphaLcParenR"/>
              <a:defRPr>
                <a:solidFill>
                  <a:schemeClr val="tx1"/>
                </a:solidFill>
              </a:defRPr>
            </a:lvl4pPr>
            <a:lvl5pPr marL="2171700" indent="-342900">
              <a:buClr>
                <a:srgbClr val="6CB255"/>
              </a:buClr>
              <a:buFont typeface="+mj-lt"/>
              <a:buAutoNum type="alphaLcParenR"/>
              <a:defRPr>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le and Conten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93333F43-3E86-47E4-BFBB-2476D384E1C6}" type="datetime4">
              <a:rPr lang="en-US" smtClean="0"/>
              <a:pPr/>
              <a:t>December 19, 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8DF745-7D3F-47F4-83A3-874385CFAA69}" type="slidenum">
              <a:rPr lang="en-US" smtClean="0"/>
              <a:pPr/>
              <a:t>‹#›</a:t>
            </a:fld>
            <a:endParaRPr lang="en-US"/>
          </a:p>
        </p:txBody>
      </p:sp>
      <p:sp>
        <p:nvSpPr>
          <p:cNvPr id="7" name="Title 1"/>
          <p:cNvSpPr>
            <a:spLocks noGrp="1"/>
          </p:cNvSpPr>
          <p:nvPr>
            <p:ph type="title"/>
          </p:nvPr>
        </p:nvSpPr>
        <p:spPr>
          <a:xfrm>
            <a:off x="457200" y="241326"/>
            <a:ext cx="8062912" cy="659535"/>
          </a:xfrm>
        </p:spPr>
        <p:txBody>
          <a:bodyPr/>
          <a:lstStyle/>
          <a:p>
            <a:r>
              <a:rPr lang="en-US" dirty="0"/>
              <a:t>Click to edit</a:t>
            </a:r>
          </a:p>
        </p:txBody>
      </p:sp>
      <p:sp>
        <p:nvSpPr>
          <p:cNvPr id="8" name="Picture Placeholder 8"/>
          <p:cNvSpPr>
            <a:spLocks noGrp="1"/>
          </p:cNvSpPr>
          <p:nvPr>
            <p:ph type="pic" sz="quarter" idx="13"/>
          </p:nvPr>
        </p:nvSpPr>
        <p:spPr>
          <a:xfrm>
            <a:off x="457199" y="1122386"/>
            <a:ext cx="8062913" cy="3500071"/>
          </a:xfrm>
        </p:spPr>
        <p:txBody>
          <a:bodyPr/>
          <a:lstStyle/>
          <a:p>
            <a:endParaRPr lang="en-US" dirty="0"/>
          </a:p>
        </p:txBody>
      </p:sp>
      <p:sp>
        <p:nvSpPr>
          <p:cNvPr id="9" name="Text Placeholder 10"/>
          <p:cNvSpPr>
            <a:spLocks noGrp="1"/>
          </p:cNvSpPr>
          <p:nvPr>
            <p:ph type="body" sz="quarter" idx="14"/>
          </p:nvPr>
        </p:nvSpPr>
        <p:spPr>
          <a:xfrm>
            <a:off x="457200" y="4843982"/>
            <a:ext cx="8062912" cy="1166382"/>
          </a:xfrm>
        </p:spPr>
        <p:txBody>
          <a:bodyPr/>
          <a:lstStyle>
            <a:lvl1pPr>
              <a:buClr>
                <a:srgbClr val="6CB255"/>
              </a:buClr>
              <a:defRPr>
                <a:solidFill>
                  <a:srgbClr val="000000"/>
                </a:solidFill>
              </a:defRPr>
            </a:lvl1pPr>
            <a:lvl2pPr marL="731520" indent="-457200">
              <a:buClr>
                <a:srgbClr val="6CB255"/>
              </a:buClr>
              <a:buFont typeface="+mj-lt"/>
              <a:buAutoNum type="alphaLcParenR"/>
              <a:defRPr>
                <a:solidFill>
                  <a:schemeClr val="tx1"/>
                </a:solidFill>
              </a:defRPr>
            </a:lvl2pPr>
            <a:lvl3pPr marL="1257300" indent="-342900">
              <a:buClr>
                <a:srgbClr val="6CB255"/>
              </a:buClr>
              <a:buFont typeface="+mj-lt"/>
              <a:buAutoNum type="alphaLcParenR"/>
              <a:defRPr>
                <a:solidFill>
                  <a:schemeClr val="tx1"/>
                </a:solidFill>
              </a:defRPr>
            </a:lvl3pPr>
            <a:lvl4pPr marL="1714500" indent="-342900">
              <a:buClr>
                <a:srgbClr val="6CB255"/>
              </a:buClr>
              <a:buFont typeface="+mj-lt"/>
              <a:buAutoNum type="alphaLcParenR"/>
              <a:defRPr>
                <a:solidFill>
                  <a:schemeClr val="tx1"/>
                </a:solidFill>
              </a:defRPr>
            </a:lvl4pPr>
            <a:lvl5pPr marL="2171700" indent="-342900">
              <a:buClr>
                <a:srgbClr val="6CB255"/>
              </a:buClr>
              <a:buFont typeface="+mj-lt"/>
              <a:buAutoNum type="alphaLcParenR"/>
              <a:defRPr>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Content with Caption">
    <p:spTree>
      <p:nvGrpSpPr>
        <p:cNvPr id="1" name=""/>
        <p:cNvGrpSpPr/>
        <p:nvPr/>
      </p:nvGrpSpPr>
      <p:grpSpPr>
        <a:xfrm>
          <a:off x="0" y="0"/>
          <a:ext cx="0" cy="0"/>
          <a:chOff x="0" y="0"/>
          <a:chExt cx="0" cy="0"/>
        </a:xfrm>
      </p:grpSpPr>
      <p:sp>
        <p:nvSpPr>
          <p:cNvPr id="3" name="Content Placeholder 2"/>
          <p:cNvSpPr>
            <a:spLocks noGrp="1"/>
          </p:cNvSpPr>
          <p:nvPr>
            <p:ph idx="1"/>
          </p:nvPr>
        </p:nvSpPr>
        <p:spPr>
          <a:xfrm>
            <a:off x="3575050" y="1600200"/>
            <a:ext cx="5111750" cy="4480560"/>
          </a:xfrm>
        </p:spPr>
        <p:txBody>
          <a:bodyPr/>
          <a:lstStyle>
            <a:lvl1pPr>
              <a:defRPr sz="3200"/>
            </a:lvl1pPr>
            <a:lvl2pPr marL="788670" indent="-514350">
              <a:buFont typeface="+mj-lt"/>
              <a:buAutoNum type="alphaLcParenR"/>
              <a:defRPr sz="2800"/>
            </a:lvl2pPr>
            <a:lvl3pPr marL="1371600" indent="-457200">
              <a:buFont typeface="+mj-lt"/>
              <a:buAutoNum type="alphaLcParenR"/>
              <a:defRPr sz="2400"/>
            </a:lvl3pPr>
            <a:lvl4pPr marL="1828800" indent="-457200">
              <a:buFont typeface="+mj-lt"/>
              <a:buAutoNum type="alphaLcParenR"/>
              <a:defRPr sz="2000"/>
            </a:lvl4pPr>
            <a:lvl5pPr marL="2286000" indent="-457200">
              <a:buFont typeface="+mj-lt"/>
              <a:buAutoNum type="alphaLcParenR"/>
              <a:defRPr sz="2000"/>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457200" y="1600200"/>
            <a:ext cx="3008313" cy="4480560"/>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5" name="Date Placeholder 4"/>
          <p:cNvSpPr>
            <a:spLocks noGrp="1"/>
          </p:cNvSpPr>
          <p:nvPr>
            <p:ph type="dt" sz="half" idx="10"/>
          </p:nvPr>
        </p:nvSpPr>
        <p:spPr/>
        <p:txBody>
          <a:bodyPr/>
          <a:lstStyle/>
          <a:p>
            <a:fld id="{6EAD5615-7F4F-4584-84D5-CC95918C321F}" type="datetime4">
              <a:rPr lang="en-US" smtClean="0"/>
              <a:pPr/>
              <a:t>December 19, 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38DF745-7D3F-47F4-83A3-874385CFAA69}" type="slidenum">
              <a:rPr lang="en-US" smtClean="0"/>
              <a:pPr/>
              <a:t>‹#›</a:t>
            </a:fld>
            <a:endParaRPr lang="en-US"/>
          </a:p>
        </p:txBody>
      </p:sp>
      <p:sp>
        <p:nvSpPr>
          <p:cNvPr id="9" name="Title 1"/>
          <p:cNvSpPr>
            <a:spLocks noGrp="1"/>
          </p:cNvSpPr>
          <p:nvPr>
            <p:ph type="title"/>
          </p:nvPr>
        </p:nvSpPr>
        <p:spPr>
          <a:xfrm>
            <a:off x="457200" y="241326"/>
            <a:ext cx="8062912" cy="659535"/>
          </a:xfrm>
        </p:spPr>
        <p:txBody>
          <a:bodyPr/>
          <a:lstStyle/>
          <a:p>
            <a:r>
              <a:rPr lang="en-US" dirty="0"/>
              <a:t>Click to edit</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451DEABC-D766-4322-8E78-B830FAE35C72}" type="datetime4">
              <a:rPr lang="en-US" smtClean="0"/>
              <a:pPr/>
              <a:t>December 19, 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Title 1"/>
          <p:cNvSpPr txBox="1">
            <a:spLocks/>
          </p:cNvSpPr>
          <p:nvPr userDrawn="1"/>
        </p:nvSpPr>
        <p:spPr>
          <a:xfrm>
            <a:off x="0" y="789677"/>
            <a:ext cx="9144000" cy="709154"/>
          </a:xfrm>
          <a:prstGeom prst="rect">
            <a:avLst/>
          </a:prstGeom>
        </p:spPr>
        <p:txBody>
          <a:bodyPr/>
          <a:lstStyle>
            <a:lvl1pPr algn="l" defTabSz="914400" rtl="0" eaLnBrk="1" latinLnBrk="0" hangingPunct="1">
              <a:spcBef>
                <a:spcPct val="0"/>
              </a:spcBef>
              <a:buNone/>
              <a:defRPr sz="3600" kern="1200" cap="all" spc="-60" baseline="0">
                <a:solidFill>
                  <a:srgbClr val="6CB255"/>
                </a:solidFill>
                <a:latin typeface="+mj-lt"/>
                <a:ea typeface="+mj-ea"/>
                <a:cs typeface="+mj-cs"/>
              </a:defRPr>
            </a:lvl1pPr>
          </a:lstStyle>
          <a:p>
            <a:pPr algn="ctr"/>
            <a:r>
              <a:rPr lang="en-US" sz="3500" dirty="0"/>
              <a:t>College Physics</a:t>
            </a:r>
          </a:p>
          <a:p>
            <a:pPr algn="ctr"/>
            <a:endParaRPr lang="en-US" sz="1800" cap="none" dirty="0">
              <a:solidFill>
                <a:schemeClr val="accent3">
                  <a:lumMod val="20000"/>
                  <a:lumOff val="80000"/>
                </a:schemeClr>
              </a:solidFill>
              <a:latin typeface="+mn-lt"/>
            </a:endParaRPr>
          </a:p>
          <a:p>
            <a:pPr algn="ctr"/>
            <a:r>
              <a:rPr lang="en-US" sz="2000" b="1" cap="none" dirty="0">
                <a:solidFill>
                  <a:srgbClr val="212F62"/>
                </a:solidFill>
                <a:latin typeface="+mn-lt"/>
              </a:rPr>
              <a:t>Chapter # Chapter Title</a:t>
            </a:r>
          </a:p>
          <a:p>
            <a:pPr algn="ctr"/>
            <a:r>
              <a:rPr lang="en-US" sz="1600" cap="none" dirty="0">
                <a:solidFill>
                  <a:schemeClr val="tx1"/>
                </a:solidFill>
                <a:latin typeface="+mn-lt"/>
              </a:rPr>
              <a:t>PowerPoint Image Slideshow</a:t>
            </a:r>
          </a:p>
        </p:txBody>
      </p:sp>
      <p:pic>
        <p:nvPicPr>
          <p:cNvPr id="9" name="Picture 8" descr="medium_covers_Page_2.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562758" y="2517424"/>
            <a:ext cx="2010682" cy="2603836"/>
          </a:xfrm>
          <a:prstGeom prst="rect">
            <a:avLst/>
          </a:prstGeom>
          <a:effectLst>
            <a:reflection blurRad="6350" stA="52000" endA="300" endPos="35000" dir="5400000" sy="-100000" algn="bl" rotWithShape="0"/>
          </a:effectLst>
          <a:scene3d>
            <a:camera prst="obliqueTopLeft"/>
            <a:lightRig rig="threePt" dir="t"/>
          </a:scene3d>
        </p:spPr>
      </p:pic>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2.jp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6"/>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152718"/>
            <a:ext cx="5791200" cy="1371600"/>
          </a:xfrm>
          <a:prstGeom prst="rect">
            <a:avLst/>
          </a:prstGeom>
        </p:spPr>
        <p:txBody>
          <a:bodyPr vert="horz" lIns="91440" tIns="45720" rIns="91440" bIns="45720" rtlCol="0" anchor="b">
            <a:normAutofit/>
          </a:bodyPr>
          <a:lstStyle/>
          <a:p>
            <a:r>
              <a:rPr lang="en-US" dirty="0"/>
              <a:t>Click to edit Master title style</a:t>
            </a:r>
          </a:p>
        </p:txBody>
      </p:sp>
      <p:sp>
        <p:nvSpPr>
          <p:cNvPr id="3" name="Text Placeholder 2"/>
          <p:cNvSpPr>
            <a:spLocks noGrp="1"/>
          </p:cNvSpPr>
          <p:nvPr>
            <p:ph type="body" idx="1"/>
          </p:nvPr>
        </p:nvSpPr>
        <p:spPr>
          <a:xfrm>
            <a:off x="457200" y="1752600"/>
            <a:ext cx="7620000" cy="43735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457200" y="6172201"/>
            <a:ext cx="3429000" cy="304800"/>
          </a:xfrm>
          <a:prstGeom prst="rect">
            <a:avLst/>
          </a:prstGeom>
        </p:spPr>
        <p:txBody>
          <a:bodyPr vert="horz" lIns="91440" tIns="45720" rIns="91440" bIns="0" rtlCol="0" anchor="b"/>
          <a:lstStyle>
            <a:lvl1pPr algn="l">
              <a:defRPr sz="1000">
                <a:solidFill>
                  <a:schemeClr val="tx1"/>
                </a:solidFill>
              </a:defRPr>
            </a:lvl1pPr>
          </a:lstStyle>
          <a:p>
            <a:fld id="{17D0EFEE-2756-4A20-BF2A-63F0A94F99AC}" type="datetime4">
              <a:rPr lang="en-US" smtClean="0"/>
              <a:pPr/>
              <a:t>December 19, 2024</a:t>
            </a:fld>
            <a:endParaRPr lang="en-US" dirty="0"/>
          </a:p>
        </p:txBody>
      </p:sp>
      <p:sp>
        <p:nvSpPr>
          <p:cNvPr id="5" name="Footer Placeholder 4"/>
          <p:cNvSpPr>
            <a:spLocks noGrp="1"/>
          </p:cNvSpPr>
          <p:nvPr>
            <p:ph type="ftr" sz="quarter" idx="3"/>
          </p:nvPr>
        </p:nvSpPr>
        <p:spPr>
          <a:xfrm>
            <a:off x="457200" y="6492875"/>
            <a:ext cx="3429000" cy="283845"/>
          </a:xfrm>
          <a:prstGeom prst="rect">
            <a:avLst/>
          </a:prstGeom>
        </p:spPr>
        <p:txBody>
          <a:bodyPr vert="horz" lIns="91440" tIns="45720" rIns="91440" bIns="45720" rtlCol="0" anchor="t"/>
          <a:lstStyle>
            <a:lvl1pPr algn="l">
              <a:defRPr sz="1000">
                <a:solidFill>
                  <a:schemeClr val="tx1"/>
                </a:solidFill>
              </a:defRPr>
            </a:lvl1pPr>
          </a:lstStyle>
          <a:p>
            <a:endParaRPr lang="en-US" dirty="0"/>
          </a:p>
        </p:txBody>
      </p:sp>
      <p:sp>
        <p:nvSpPr>
          <p:cNvPr id="6" name="Slide Number Placeholder 5"/>
          <p:cNvSpPr>
            <a:spLocks noGrp="1"/>
          </p:cNvSpPr>
          <p:nvPr>
            <p:ph type="sldNum" sz="quarter" idx="4"/>
          </p:nvPr>
        </p:nvSpPr>
        <p:spPr>
          <a:xfrm rot="16200000">
            <a:off x="8044814" y="683895"/>
            <a:ext cx="1315721" cy="365125"/>
          </a:xfrm>
          <a:prstGeom prst="rect">
            <a:avLst/>
          </a:prstGeom>
        </p:spPr>
        <p:txBody>
          <a:bodyPr vert="horz" lIns="91440" tIns="45720" rIns="91440" bIns="45720" rtlCol="0" anchor="ctr"/>
          <a:lstStyle>
            <a:lvl1pPr algn="r">
              <a:defRPr sz="2400" b="1">
                <a:solidFill>
                  <a:srgbClr val="FFFFFF"/>
                </a:solidFill>
              </a:defRPr>
            </a:lvl1pPr>
          </a:lstStyle>
          <a:p>
            <a:fld id="{F38DF745-7D3F-47F4-83A3-874385CFAA69}"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916" r:id="rId1"/>
    <p:sldLayoutId id="2147483914" r:id="rId2"/>
    <p:sldLayoutId id="2147483920" r:id="rId3"/>
    <p:sldLayoutId id="2147483913" r:id="rId4"/>
  </p:sldLayoutIdLst>
  <p:hf sldNum="0" hdr="0" ftr="0" dt="0"/>
  <p:txStyles>
    <p:titleStyle>
      <a:lvl1pPr algn="l" defTabSz="914400" rtl="0" eaLnBrk="1" latinLnBrk="0" hangingPunct="1">
        <a:spcBef>
          <a:spcPct val="0"/>
        </a:spcBef>
        <a:buNone/>
        <a:defRPr sz="2400" kern="1200" cap="all" spc="-60" baseline="0">
          <a:solidFill>
            <a:srgbClr val="6CB255"/>
          </a:solidFill>
          <a:latin typeface="+mj-lt"/>
          <a:ea typeface="+mj-ea"/>
          <a:cs typeface="+mj-cs"/>
        </a:defRPr>
      </a:lvl1pPr>
    </p:titleStyle>
    <p:bodyStyle>
      <a:lvl1pPr marL="0" indent="0" algn="l" defTabSz="914400" rtl="0" eaLnBrk="1" latinLnBrk="0" hangingPunct="1">
        <a:spcBef>
          <a:spcPct val="20000"/>
        </a:spcBef>
        <a:spcAft>
          <a:spcPts val="600"/>
        </a:spcAft>
        <a:buClr>
          <a:srgbClr val="6CB255"/>
        </a:buClr>
        <a:buFont typeface="Arial" pitchFamily="34" charset="0"/>
        <a:buNone/>
        <a:defRPr sz="2000" b="0" kern="1200">
          <a:solidFill>
            <a:schemeClr val="tx1"/>
          </a:solidFill>
          <a:latin typeface="+mn-lt"/>
          <a:ea typeface="+mn-ea"/>
          <a:cs typeface="+mn-cs"/>
        </a:defRPr>
      </a:lvl1pPr>
      <a:lvl2pPr marL="457200" indent="-182880" algn="l" defTabSz="914400" rtl="0" eaLnBrk="1" latinLnBrk="0" hangingPunct="1">
        <a:spcBef>
          <a:spcPct val="20000"/>
        </a:spcBef>
        <a:buClr>
          <a:srgbClr val="6CB255"/>
        </a:buClr>
        <a:buFont typeface="Arial" pitchFamily="34" charset="0"/>
        <a:buChar char="•"/>
        <a:defRPr sz="2000" kern="1200">
          <a:solidFill>
            <a:srgbClr val="000000"/>
          </a:solidFill>
          <a:latin typeface="+mn-lt"/>
          <a:ea typeface="+mn-ea"/>
          <a:cs typeface="+mn-cs"/>
        </a:defRPr>
      </a:lvl2pPr>
      <a:lvl3pPr marL="1143000" indent="-228600" algn="l" defTabSz="914400" rtl="0" eaLnBrk="1" latinLnBrk="0" hangingPunct="1">
        <a:spcBef>
          <a:spcPct val="20000"/>
        </a:spcBef>
        <a:buClr>
          <a:srgbClr val="6CB255"/>
        </a:buClr>
        <a:buFont typeface="Arial" pitchFamily="34" charset="0"/>
        <a:buChar char="•"/>
        <a:defRPr sz="1800" kern="1200">
          <a:solidFill>
            <a:srgbClr val="000000"/>
          </a:solidFill>
          <a:latin typeface="+mn-lt"/>
          <a:ea typeface="+mn-ea"/>
          <a:cs typeface="+mn-cs"/>
        </a:defRPr>
      </a:lvl3pPr>
      <a:lvl4pPr marL="1600200" indent="-228600" algn="l" defTabSz="914400" rtl="0" eaLnBrk="1" latinLnBrk="0" hangingPunct="1">
        <a:spcBef>
          <a:spcPct val="20000"/>
        </a:spcBef>
        <a:buClr>
          <a:srgbClr val="6CB255"/>
        </a:buClr>
        <a:buFont typeface="Arial" pitchFamily="34" charset="0"/>
        <a:buChar char="•"/>
        <a:defRPr sz="1800" kern="1200">
          <a:solidFill>
            <a:srgbClr val="000000"/>
          </a:solidFill>
          <a:latin typeface="+mn-lt"/>
          <a:ea typeface="+mn-ea"/>
          <a:cs typeface="+mn-cs"/>
        </a:defRPr>
      </a:lvl4pPr>
      <a:lvl5pPr marL="2057400" indent="-228600" algn="l" defTabSz="914400" rtl="0" eaLnBrk="1" latinLnBrk="0" hangingPunct="1">
        <a:spcBef>
          <a:spcPct val="20000"/>
        </a:spcBef>
        <a:buClr>
          <a:srgbClr val="6CB255"/>
        </a:buClr>
        <a:buFont typeface="Arial" pitchFamily="34" charset="0"/>
        <a:buChar char="•"/>
        <a:defRPr sz="1800" kern="1200" baseline="0">
          <a:solidFill>
            <a:srgbClr val="000000"/>
          </a:solidFill>
          <a:latin typeface="+mn-lt"/>
          <a:ea typeface="+mn-ea"/>
          <a:cs typeface="+mn-cs"/>
        </a:defRPr>
      </a:lvl5pPr>
      <a:lvl6pPr marL="25146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6pPr>
      <a:lvl7pPr marL="29718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7pPr>
      <a:lvl8pPr marL="34290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8pPr>
      <a:lvl9pPr marL="38862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4.xml"/><Relationship Id="rId4" Type="http://schemas.openxmlformats.org/officeDocument/2006/relationships/hyperlink" Target="http://creativecommons.org/licenses/by-nc-sa/4.0/" TargetMode="Externa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3.jpe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4.jpe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5.jp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8.jpe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20.jpeg"/><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21.jpg"/><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22.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23.jp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24.jp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27.jpeg"/><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28.jpeg"/><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0.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 name="Figure" descr="Concepts of Biology"/>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3562758" y="2518312"/>
            <a:ext cx="2010681" cy="2602059"/>
          </a:xfrm>
          <a:prstGeom prst="rect">
            <a:avLst/>
          </a:prstGeom>
          <a:effectLst>
            <a:reflection blurRad="6350" stA="52000" endA="300" endPos="35000" dir="5400000" sy="-100000" algn="bl" rotWithShape="0"/>
          </a:effectLst>
          <a:scene3d>
            <a:camera prst="obliqueTopLeft"/>
            <a:lightRig rig="threePt" dir="t"/>
          </a:scene3d>
        </p:spPr>
      </p:pic>
      <p:sp>
        <p:nvSpPr>
          <p:cNvPr id="5" name="Chapter Title"/>
          <p:cNvSpPr txBox="1">
            <a:spLocks/>
          </p:cNvSpPr>
          <p:nvPr/>
        </p:nvSpPr>
        <p:spPr>
          <a:xfrm>
            <a:off x="0" y="1614626"/>
            <a:ext cx="9144000" cy="709154"/>
          </a:xfrm>
          <a:prstGeom prst="rect">
            <a:avLst/>
          </a:prstGeom>
        </p:spPr>
        <p:txBody>
          <a:bodyPr/>
          <a:lstStyle>
            <a:lvl1pPr algn="l" defTabSz="914400" rtl="0" eaLnBrk="1" latinLnBrk="0" hangingPunct="1">
              <a:spcBef>
                <a:spcPct val="0"/>
              </a:spcBef>
              <a:buNone/>
              <a:defRPr sz="3600" kern="1200" cap="all" spc="-60" baseline="0">
                <a:solidFill>
                  <a:srgbClr val="6CB255"/>
                </a:solidFill>
                <a:latin typeface="+mj-lt"/>
                <a:ea typeface="+mj-ea"/>
                <a:cs typeface="+mj-cs"/>
              </a:defRPr>
            </a:lvl1pPr>
          </a:lstStyle>
          <a:p>
            <a:pPr algn="ctr"/>
            <a:r>
              <a:rPr lang="en-US" sz="2000" b="1" cap="none" dirty="0">
                <a:solidFill>
                  <a:srgbClr val="212F62"/>
                </a:solidFill>
                <a:latin typeface="+mn-lt"/>
              </a:rPr>
              <a:t>Chapter 9 MOLECULAR BIOLOGY</a:t>
            </a:r>
          </a:p>
          <a:p>
            <a:pPr algn="ctr"/>
            <a:r>
              <a:rPr lang="en-US" sz="1600" cap="none" dirty="0">
                <a:solidFill>
                  <a:schemeClr val="tx1"/>
                </a:solidFill>
                <a:latin typeface="+mn-lt"/>
              </a:rPr>
              <a:t>PowerPoint Image Slideshow</a:t>
            </a:r>
          </a:p>
        </p:txBody>
      </p:sp>
      <p:sp>
        <p:nvSpPr>
          <p:cNvPr id="2" name="Title">
            <a:extLst>
              <a:ext uri="{FF2B5EF4-FFF2-40B4-BE49-F238E27FC236}">
                <a16:creationId xmlns:a16="http://schemas.microsoft.com/office/drawing/2014/main" id="{2132E688-5175-4682-96A2-1F4FFE13D8DB}"/>
              </a:ext>
            </a:extLst>
          </p:cNvPr>
          <p:cNvSpPr>
            <a:spLocks noGrp="1"/>
          </p:cNvSpPr>
          <p:nvPr>
            <p:ph type="title" idx="4294967295"/>
          </p:nvPr>
        </p:nvSpPr>
        <p:spPr>
          <a:xfrm>
            <a:off x="0" y="690286"/>
            <a:ext cx="9144000" cy="734641"/>
          </a:xfrm>
        </p:spPr>
        <p:txBody>
          <a:bodyPr>
            <a:normAutofit/>
          </a:bodyPr>
          <a:lstStyle/>
          <a:p>
            <a:pPr algn="ctr"/>
            <a:r>
              <a:rPr lang="en-US" sz="3600" dirty="0"/>
              <a:t>CONCEPTS OF BIOLOGY</a:t>
            </a:r>
          </a:p>
        </p:txBody>
      </p:sp>
      <p:pic>
        <p:nvPicPr>
          <p:cNvPr id="6" name="Picture 5">
            <a:extLst>
              <a:ext uri="{FF2B5EF4-FFF2-40B4-BE49-F238E27FC236}">
                <a16:creationId xmlns:a16="http://schemas.microsoft.com/office/drawing/2014/main" id="{3B5EE028-8678-C74D-9B95-72F75138D278}"/>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7233007" y="211262"/>
            <a:ext cx="1693024" cy="409803"/>
          </a:xfrm>
          <a:prstGeom prst="rect">
            <a:avLst/>
          </a:prstGeom>
        </p:spPr>
      </p:pic>
      <p:sp>
        <p:nvSpPr>
          <p:cNvPr id="8" name="TextBox 1">
            <a:extLst>
              <a:ext uri="{FF2B5EF4-FFF2-40B4-BE49-F238E27FC236}">
                <a16:creationId xmlns:a16="http://schemas.microsoft.com/office/drawing/2014/main" id="{5988E002-3F34-48F5-8496-51B4B4670D72}"/>
              </a:ext>
            </a:extLst>
          </p:cNvPr>
          <p:cNvSpPr txBox="1"/>
          <p:nvPr/>
        </p:nvSpPr>
        <p:spPr>
          <a:xfrm>
            <a:off x="412596" y="6397083"/>
            <a:ext cx="8300223" cy="338554"/>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800" dirty="0"/>
              <a:t>This work is licensed under </a:t>
            </a:r>
            <a:r>
              <a:rPr lang="en-US" sz="800" dirty="0">
                <a:solidFill>
                  <a:srgbClr val="0000FF"/>
                </a:solidFill>
                <a:cs typeface="Segoe UI"/>
                <a:hlinkClick r:id="rId4"/>
              </a:rPr>
              <a:t>cc by 4.0 license</a:t>
            </a:r>
            <a:r>
              <a:rPr lang="en-US" sz="800" dirty="0"/>
              <a:t>. Credit: OpenStax: modified by M. F. Sega &amp; J. </a:t>
            </a:r>
            <a:r>
              <a:rPr lang="en-US" sz="800" dirty="0" err="1"/>
              <a:t>Wedincamp</a:t>
            </a:r>
            <a:r>
              <a:rPr lang="en-US" sz="800" dirty="0"/>
              <a:t> for ALG 18 grant through addition of ppt slides with texts made using </a:t>
            </a:r>
            <a:r>
              <a:rPr lang="en-US" sz="800" dirty="0" err="1"/>
              <a:t>Openstax</a:t>
            </a:r>
            <a:r>
              <a:rPr lang="en-US" sz="800" dirty="0"/>
              <a:t> textbook information.</a:t>
            </a:r>
          </a:p>
        </p:txBody>
      </p:sp>
    </p:spTree>
    <p:extLst>
      <p:ext uri="{BB962C8B-B14F-4D97-AF65-F5344CB8AC3E}">
        <p14:creationId xmlns:p14="http://schemas.microsoft.com/office/powerpoint/2010/main" val="132244313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3314" y="400983"/>
            <a:ext cx="8062912" cy="847246"/>
          </a:xfrm>
        </p:spPr>
        <p:txBody>
          <a:bodyPr/>
          <a:lstStyle/>
          <a:p>
            <a:r>
              <a:rPr lang="en-US" dirty="0"/>
              <a:t>Dna VS. RNA </a:t>
            </a:r>
          </a:p>
        </p:txBody>
      </p:sp>
      <p:sp>
        <p:nvSpPr>
          <p:cNvPr id="4" name="Text Placeholder 3"/>
          <p:cNvSpPr>
            <a:spLocks noGrp="1"/>
          </p:cNvSpPr>
          <p:nvPr>
            <p:ph type="body" sz="quarter" idx="14"/>
          </p:nvPr>
        </p:nvSpPr>
        <p:spPr>
          <a:xfrm>
            <a:off x="573314" y="1451429"/>
            <a:ext cx="8062912" cy="4704078"/>
          </a:xfrm>
        </p:spPr>
        <p:txBody>
          <a:bodyPr/>
          <a:lstStyle/>
          <a:p>
            <a:pPr marL="342900" indent="-342900">
              <a:buFont typeface="Arial" panose="020B0604020202020204" pitchFamily="34" charset="0"/>
              <a:buChar char="•"/>
            </a:pPr>
            <a:r>
              <a:rPr lang="en-US" dirty="0"/>
              <a:t>DNA: </a:t>
            </a:r>
          </a:p>
          <a:p>
            <a:pPr marL="1074420" lvl="1" indent="-342900">
              <a:buFont typeface="Arial" panose="020B0604020202020204" pitchFamily="34" charset="0"/>
              <a:buChar char="•"/>
            </a:pPr>
            <a:r>
              <a:rPr lang="en-US" dirty="0"/>
              <a:t>double stranded (made of 2 chains)</a:t>
            </a:r>
          </a:p>
          <a:p>
            <a:pPr marL="1074420" lvl="1" indent="-342900">
              <a:buFont typeface="Arial" panose="020B0604020202020204" pitchFamily="34" charset="0"/>
              <a:buChar char="•"/>
            </a:pPr>
            <a:r>
              <a:rPr lang="en-US" dirty="0"/>
              <a:t>A,T, G, C</a:t>
            </a:r>
          </a:p>
          <a:p>
            <a:pPr marL="1074420" lvl="1" indent="-342900">
              <a:buFont typeface="Arial" panose="020B0604020202020204" pitchFamily="34" charset="0"/>
              <a:buChar char="•"/>
            </a:pPr>
            <a:r>
              <a:rPr lang="en-US" dirty="0"/>
              <a:t>Sugar deoxyribose</a:t>
            </a:r>
          </a:p>
          <a:p>
            <a:pPr marL="342900" indent="-342900">
              <a:buFont typeface="Arial" panose="020B0604020202020204" pitchFamily="34" charset="0"/>
              <a:buChar char="•"/>
            </a:pPr>
            <a:endParaRPr lang="en-US" dirty="0"/>
          </a:p>
          <a:p>
            <a:pPr marL="342900" indent="-342900">
              <a:buFont typeface="Arial" panose="020B0604020202020204" pitchFamily="34" charset="0"/>
              <a:buChar char="•"/>
            </a:pPr>
            <a:r>
              <a:rPr lang="en-US" dirty="0"/>
              <a:t>RNA:</a:t>
            </a:r>
          </a:p>
          <a:p>
            <a:pPr marL="1074420" lvl="1" indent="-342900">
              <a:buFont typeface="Arial" panose="020B0604020202020204" pitchFamily="34" charset="0"/>
              <a:buChar char="•"/>
            </a:pPr>
            <a:r>
              <a:rPr lang="en-US" dirty="0"/>
              <a:t>Single stranded</a:t>
            </a:r>
          </a:p>
          <a:p>
            <a:pPr marL="1074420" lvl="1" indent="-342900">
              <a:buFont typeface="Arial" panose="020B0604020202020204" pitchFamily="34" charset="0"/>
              <a:buChar char="•"/>
            </a:pPr>
            <a:r>
              <a:rPr lang="en-US" dirty="0"/>
              <a:t>A, U, G, C</a:t>
            </a:r>
          </a:p>
          <a:p>
            <a:pPr marL="1074420" lvl="1" indent="-342900">
              <a:buFont typeface="Arial" panose="020B0604020202020204" pitchFamily="34" charset="0"/>
              <a:buChar char="•"/>
            </a:pPr>
            <a:r>
              <a:rPr lang="en-US" dirty="0"/>
              <a:t>Sugar ribose</a:t>
            </a:r>
          </a:p>
        </p:txBody>
      </p:sp>
    </p:spTree>
    <p:extLst>
      <p:ext uri="{BB962C8B-B14F-4D97-AF65-F5344CB8AC3E}">
        <p14:creationId xmlns:p14="http://schemas.microsoft.com/office/powerpoint/2010/main" val="268170066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isclaimer">
            <a:extLst>
              <a:ext uri="{FF2B5EF4-FFF2-40B4-BE49-F238E27FC236}">
                <a16:creationId xmlns:a16="http://schemas.microsoft.com/office/drawing/2014/main" id="{BB1765C4-B074-4E06-9371-AE981C45E4CE}"/>
              </a:ext>
            </a:extLst>
          </p:cNvPr>
          <p:cNvSpPr txBox="1">
            <a:spLocks/>
          </p:cNvSpPr>
          <p:nvPr/>
        </p:nvSpPr>
        <p:spPr>
          <a:xfrm>
            <a:off x="457201" y="6506242"/>
            <a:ext cx="7686942" cy="283845"/>
          </a:xfrm>
          <a:prstGeom prst="rect">
            <a:avLst/>
          </a:prstGeom>
        </p:spPr>
        <p:txBody>
          <a:bodyPr/>
          <a:lstStyle>
            <a:defPPr>
              <a:defRPr lang="en-US"/>
            </a:defPPr>
            <a:lvl1pPr marL="0" algn="l" defTabSz="914400" rtl="0" eaLnBrk="1" latinLnBrk="0" hangingPunct="1">
              <a:defRPr sz="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This </a:t>
            </a:r>
            <a:r>
              <a:rPr lang="en-US" dirty="0" err="1"/>
              <a:t>OpenStax</a:t>
            </a:r>
            <a:r>
              <a:rPr lang="en-US" dirty="0"/>
              <a:t> ancillary resource is © Rice University under a CC-BY 4.0 International license; it may be reproduced or modified but must be attributed to </a:t>
            </a:r>
            <a:r>
              <a:rPr lang="en-US" dirty="0" err="1"/>
              <a:t>OpenStax</a:t>
            </a:r>
            <a:r>
              <a:rPr lang="en-US" dirty="0"/>
              <a:t>, Rice University and any changes must be noted. Any images credited to other sources are similarly available for reproduction, but must be attributed to their sources.</a:t>
            </a:r>
          </a:p>
        </p:txBody>
      </p:sp>
      <p:sp>
        <p:nvSpPr>
          <p:cNvPr id="7" name="Figure Legend"/>
          <p:cNvSpPr>
            <a:spLocks noGrp="1"/>
          </p:cNvSpPr>
          <p:nvPr>
            <p:ph type="body" sz="quarter" idx="14"/>
          </p:nvPr>
        </p:nvSpPr>
        <p:spPr/>
        <p:txBody>
          <a:bodyPr>
            <a:normAutofit/>
          </a:bodyPr>
          <a:lstStyle/>
          <a:p>
            <a:r>
              <a:rPr lang="en-US" sz="1600" dirty="0"/>
              <a:t>The difference between the ribose found in RNA and the deoxyribose found in DNA is that ribose has a hydroxyl group at the 2' carbon.</a:t>
            </a:r>
          </a:p>
        </p:txBody>
      </p:sp>
      <p:pic>
        <p:nvPicPr>
          <p:cNvPr id="2" name="Figure" descr="A figure showing the structure of ribose and deoxyribose sugars. In ribose, the OH at the 2' position is highlighted in red. In deoxyribose, the H at the 2' position is highlighted in red."/>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t="-13481" b="-13481"/>
          <a:stretch>
            <a:fillRect/>
          </a:stretch>
        </p:blipFill>
        <p:spPr/>
      </p:pic>
      <p:sp>
        <p:nvSpPr>
          <p:cNvPr id="5" name="Figure Number"/>
          <p:cNvSpPr>
            <a:spLocks noGrp="1"/>
          </p:cNvSpPr>
          <p:nvPr>
            <p:ph type="title"/>
          </p:nvPr>
        </p:nvSpPr>
        <p:spPr/>
        <p:txBody>
          <a:bodyPr/>
          <a:lstStyle/>
          <a:p>
            <a:r>
              <a:rPr lang="en-US" dirty="0"/>
              <a:t>Figure 9.5</a:t>
            </a:r>
          </a:p>
        </p:txBody>
      </p:sp>
      <p:pic>
        <p:nvPicPr>
          <p:cNvPr id="9" name="Picture 8">
            <a:extLst>
              <a:ext uri="{FF2B5EF4-FFF2-40B4-BE49-F238E27FC236}">
                <a16:creationId xmlns:a16="http://schemas.microsoft.com/office/drawing/2014/main" id="{0F9679FD-5495-3841-9EED-A66DA00C2613}"/>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7233007" y="211262"/>
            <a:ext cx="1693024" cy="409803"/>
          </a:xfrm>
          <a:prstGeom prst="rect">
            <a:avLst/>
          </a:prstGeom>
        </p:spPr>
      </p:pic>
    </p:spTree>
    <p:extLst>
      <p:ext uri="{BB962C8B-B14F-4D97-AF65-F5344CB8AC3E}">
        <p14:creationId xmlns:p14="http://schemas.microsoft.com/office/powerpoint/2010/main" val="70839039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Rna</a:t>
            </a:r>
            <a:r>
              <a:rPr lang="en-US" dirty="0"/>
              <a:t> </a:t>
            </a:r>
          </a:p>
        </p:txBody>
      </p:sp>
      <p:sp>
        <p:nvSpPr>
          <p:cNvPr id="4" name="Text Placeholder 3"/>
          <p:cNvSpPr>
            <a:spLocks noGrp="1"/>
          </p:cNvSpPr>
          <p:nvPr>
            <p:ph type="body" sz="quarter" idx="14"/>
          </p:nvPr>
        </p:nvSpPr>
        <p:spPr>
          <a:xfrm>
            <a:off x="457200" y="1378857"/>
            <a:ext cx="8062912" cy="4631507"/>
          </a:xfrm>
        </p:spPr>
        <p:txBody>
          <a:bodyPr/>
          <a:lstStyle/>
          <a:p>
            <a:pPr marL="342900" indent="-342900">
              <a:buFont typeface="Arial" panose="020B0604020202020204" pitchFamily="34" charset="0"/>
              <a:buChar char="•"/>
            </a:pPr>
            <a:r>
              <a:rPr lang="en-US" dirty="0"/>
              <a:t>RNA types:</a:t>
            </a:r>
          </a:p>
          <a:p>
            <a:pPr marL="1074420" lvl="1" indent="-342900">
              <a:buFont typeface="Arial" panose="020B0604020202020204" pitchFamily="34" charset="0"/>
              <a:buChar char="•"/>
            </a:pPr>
            <a:r>
              <a:rPr lang="en-US" dirty="0"/>
              <a:t>mRNA – messenger RNA</a:t>
            </a:r>
          </a:p>
          <a:p>
            <a:pPr marL="1600200" lvl="2">
              <a:buFont typeface="Arial" panose="020B0604020202020204" pitchFamily="34" charset="0"/>
              <a:buChar char="•"/>
            </a:pPr>
            <a:r>
              <a:rPr lang="en-US" dirty="0"/>
              <a:t>Copies the message from DNA  </a:t>
            </a:r>
          </a:p>
          <a:p>
            <a:pPr marL="1074420" lvl="1" indent="-342900">
              <a:buFont typeface="Arial" panose="020B0604020202020204" pitchFamily="34" charset="0"/>
              <a:buChar char="•"/>
            </a:pPr>
            <a:r>
              <a:rPr lang="en-US" dirty="0" err="1"/>
              <a:t>tRNA</a:t>
            </a:r>
            <a:r>
              <a:rPr lang="en-US" dirty="0"/>
              <a:t> – transport RNA</a:t>
            </a:r>
          </a:p>
          <a:p>
            <a:pPr marL="1600200" lvl="2">
              <a:buFont typeface="Arial" panose="020B0604020202020204" pitchFamily="34" charset="0"/>
              <a:buChar char="•"/>
            </a:pPr>
            <a:r>
              <a:rPr lang="en-US" dirty="0"/>
              <a:t>Transports amino acids </a:t>
            </a:r>
          </a:p>
          <a:p>
            <a:pPr marL="1074420" lvl="1" indent="-342900">
              <a:buFont typeface="Arial" panose="020B0604020202020204" pitchFamily="34" charset="0"/>
              <a:buChar char="•"/>
            </a:pPr>
            <a:r>
              <a:rPr lang="en-US" dirty="0" err="1"/>
              <a:t>rRNA</a:t>
            </a:r>
            <a:r>
              <a:rPr lang="en-US" dirty="0"/>
              <a:t> – ribosomal RNA</a:t>
            </a:r>
          </a:p>
          <a:p>
            <a:pPr marL="1600200" lvl="2">
              <a:buFont typeface="Arial" panose="020B0604020202020204" pitchFamily="34" charset="0"/>
              <a:buChar char="•"/>
            </a:pPr>
            <a:r>
              <a:rPr lang="en-US" dirty="0"/>
              <a:t>Serves as building material for the ribosomes</a:t>
            </a:r>
          </a:p>
        </p:txBody>
      </p:sp>
    </p:spTree>
    <p:extLst>
      <p:ext uri="{BB962C8B-B14F-4D97-AF65-F5344CB8AC3E}">
        <p14:creationId xmlns:p14="http://schemas.microsoft.com/office/powerpoint/2010/main" val="260339482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Dna in the cell</a:t>
            </a:r>
          </a:p>
        </p:txBody>
      </p:sp>
      <p:sp>
        <p:nvSpPr>
          <p:cNvPr id="4" name="Text Placeholder 3"/>
          <p:cNvSpPr>
            <a:spLocks noGrp="1"/>
          </p:cNvSpPr>
          <p:nvPr>
            <p:ph type="body" sz="quarter" idx="14"/>
          </p:nvPr>
        </p:nvSpPr>
        <p:spPr>
          <a:xfrm>
            <a:off x="457200" y="1436914"/>
            <a:ext cx="8062912" cy="4573450"/>
          </a:xfrm>
        </p:spPr>
        <p:txBody>
          <a:bodyPr/>
          <a:lstStyle/>
          <a:p>
            <a:pPr marL="342900" indent="-342900">
              <a:buFont typeface="Arial" panose="020B0604020202020204" pitchFamily="34" charset="0"/>
              <a:buChar char="•"/>
            </a:pPr>
            <a:r>
              <a:rPr lang="en-US" dirty="0"/>
              <a:t>Location:</a:t>
            </a:r>
          </a:p>
          <a:p>
            <a:pPr marL="1074420" lvl="1" indent="-342900">
              <a:buFont typeface="Arial" panose="020B0604020202020204" pitchFamily="34" charset="0"/>
              <a:buChar char="•"/>
            </a:pPr>
            <a:r>
              <a:rPr lang="en-US" dirty="0"/>
              <a:t>Eukaryotes – inside the nucleus</a:t>
            </a:r>
          </a:p>
          <a:p>
            <a:pPr marL="1074420" lvl="1" indent="-342900">
              <a:buFont typeface="Arial" panose="020B0604020202020204" pitchFamily="34" charset="0"/>
              <a:buChar char="•"/>
            </a:pPr>
            <a:r>
              <a:rPr lang="en-US" dirty="0"/>
              <a:t>Prokaryotes – in the area of the cytoplasm called nucleoid</a:t>
            </a:r>
          </a:p>
          <a:p>
            <a:pPr marL="342900" indent="-342900">
              <a:buFont typeface="Arial" panose="020B0604020202020204" pitchFamily="34" charset="0"/>
              <a:buChar char="•"/>
            </a:pPr>
            <a:endParaRPr lang="en-US" dirty="0"/>
          </a:p>
          <a:p>
            <a:pPr marL="342900" indent="-342900">
              <a:buFont typeface="Arial" panose="020B0604020202020204" pitchFamily="34" charset="0"/>
              <a:buChar char="•"/>
            </a:pPr>
            <a:r>
              <a:rPr lang="en-US" dirty="0"/>
              <a:t>Organization:</a:t>
            </a:r>
          </a:p>
          <a:p>
            <a:pPr marL="1074420" lvl="1" indent="-342900">
              <a:buFont typeface="Arial" panose="020B0604020202020204" pitchFamily="34" charset="0"/>
              <a:buChar char="•"/>
            </a:pPr>
            <a:r>
              <a:rPr lang="en-US" dirty="0"/>
              <a:t>To fit in the cell, the DNA (a human cell has about 6 feet long DNA)  is organized into chromosomes:</a:t>
            </a:r>
          </a:p>
          <a:p>
            <a:pPr marL="1600200" lvl="2">
              <a:buFont typeface="Arial" panose="020B0604020202020204" pitchFamily="34" charset="0"/>
              <a:buChar char="•"/>
            </a:pPr>
            <a:r>
              <a:rPr lang="en-US" dirty="0"/>
              <a:t>DNA + proteins = chromosomes</a:t>
            </a:r>
          </a:p>
          <a:p>
            <a:pPr marL="2057400" lvl="3">
              <a:buFont typeface="Arial" panose="020B0604020202020204" pitchFamily="34" charset="0"/>
              <a:buChar char="•"/>
            </a:pPr>
            <a:r>
              <a:rPr lang="en-US" dirty="0"/>
              <a:t>DNA is wrapped around proteins forming chromosomes</a:t>
            </a:r>
          </a:p>
          <a:p>
            <a:pPr lvl="2" indent="0">
              <a:buNone/>
            </a:pPr>
            <a:endParaRPr lang="en-US" dirty="0"/>
          </a:p>
        </p:txBody>
      </p:sp>
    </p:spTree>
    <p:extLst>
      <p:ext uri="{BB962C8B-B14F-4D97-AF65-F5344CB8AC3E}">
        <p14:creationId xmlns:p14="http://schemas.microsoft.com/office/powerpoint/2010/main" val="35201266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isclaimer">
            <a:extLst>
              <a:ext uri="{FF2B5EF4-FFF2-40B4-BE49-F238E27FC236}">
                <a16:creationId xmlns:a16="http://schemas.microsoft.com/office/drawing/2014/main" id="{3374E1FB-0EB8-441B-BEEB-155EC8922E63}"/>
              </a:ext>
            </a:extLst>
          </p:cNvPr>
          <p:cNvSpPr txBox="1">
            <a:spLocks/>
          </p:cNvSpPr>
          <p:nvPr/>
        </p:nvSpPr>
        <p:spPr>
          <a:xfrm>
            <a:off x="457201" y="6506242"/>
            <a:ext cx="7686942" cy="283845"/>
          </a:xfrm>
          <a:prstGeom prst="rect">
            <a:avLst/>
          </a:prstGeom>
        </p:spPr>
        <p:txBody>
          <a:bodyPr/>
          <a:lstStyle>
            <a:defPPr>
              <a:defRPr lang="en-US"/>
            </a:defPPr>
            <a:lvl1pPr marL="0" algn="l" defTabSz="914400" rtl="0" eaLnBrk="1" latinLnBrk="0" hangingPunct="1">
              <a:defRPr sz="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This </a:t>
            </a:r>
            <a:r>
              <a:rPr lang="en-US" dirty="0" err="1"/>
              <a:t>OpenStax</a:t>
            </a:r>
            <a:r>
              <a:rPr lang="en-US" dirty="0"/>
              <a:t> ancillary resource is © Rice University under a CC-BY 4.0 International license; it may be reproduced or modified but must be attributed to </a:t>
            </a:r>
            <a:r>
              <a:rPr lang="en-US" dirty="0" err="1"/>
              <a:t>OpenStax</a:t>
            </a:r>
            <a:r>
              <a:rPr lang="en-US" dirty="0"/>
              <a:t>, Rice University and any changes must be noted. Any images credited to other sources are similarly available for reproduction, but must be attributed to their sources.</a:t>
            </a:r>
          </a:p>
        </p:txBody>
      </p:sp>
      <p:sp>
        <p:nvSpPr>
          <p:cNvPr id="7" name="Figure Legend"/>
          <p:cNvSpPr>
            <a:spLocks noGrp="1"/>
          </p:cNvSpPr>
          <p:nvPr>
            <p:ph type="body" sz="quarter" idx="14"/>
          </p:nvPr>
        </p:nvSpPr>
        <p:spPr/>
        <p:txBody>
          <a:bodyPr>
            <a:normAutofit/>
          </a:bodyPr>
          <a:lstStyle/>
          <a:p>
            <a:r>
              <a:rPr lang="en-US" sz="1600" dirty="0"/>
              <a:t>A eukaryote contains a well-defined nucleus, whereas in prokaryotes, the chromosome lies in the cytoplasm in an area called the nucleoid.</a:t>
            </a:r>
          </a:p>
        </p:txBody>
      </p:sp>
      <p:pic>
        <p:nvPicPr>
          <p:cNvPr id="2" name="Figure" descr="Illustration shows a eukaryotic cell, which has a membrane-bound nucleus containing chromatin and a nucleolus, and a prokaryotic cell, which has DNA contained in an area of the cytoplasm called the nucleoid. The prokaryotic cell is much smaller than the eukaryotic cell."/>
          <p:cNvPicPr>
            <a:picLocks noGrp="1" noChangeAspect="1"/>
          </p:cNvPicPr>
          <p:nvPr>
            <p:ph type="pic" sz="quarter" idx="13"/>
          </p:nvPr>
        </p:nvPicPr>
        <p:blipFill>
          <a:blip r:embed="rId2" cstate="email">
            <a:extLst>
              <a:ext uri="{28A0092B-C50C-407E-A947-70E740481C1C}">
                <a14:useLocalDpi xmlns:a14="http://schemas.microsoft.com/office/drawing/2010/main" val="0"/>
              </a:ext>
            </a:extLst>
          </a:blip>
          <a:srcRect l="-6871" r="-6871"/>
          <a:stretch>
            <a:fillRect/>
          </a:stretch>
        </p:blipFill>
        <p:spPr/>
      </p:pic>
      <p:sp>
        <p:nvSpPr>
          <p:cNvPr id="5" name="Figure Number"/>
          <p:cNvSpPr>
            <a:spLocks noGrp="1"/>
          </p:cNvSpPr>
          <p:nvPr>
            <p:ph type="title"/>
          </p:nvPr>
        </p:nvSpPr>
        <p:spPr/>
        <p:txBody>
          <a:bodyPr/>
          <a:lstStyle/>
          <a:p>
            <a:r>
              <a:rPr lang="en-US" dirty="0"/>
              <a:t>Figure 9.6 – </a:t>
            </a:r>
            <a:r>
              <a:rPr lang="en-US" dirty="0" err="1"/>
              <a:t>dna</a:t>
            </a:r>
            <a:r>
              <a:rPr lang="en-US" dirty="0"/>
              <a:t> in the cell</a:t>
            </a:r>
          </a:p>
        </p:txBody>
      </p:sp>
      <p:pic>
        <p:nvPicPr>
          <p:cNvPr id="9" name="Picture 8">
            <a:extLst>
              <a:ext uri="{FF2B5EF4-FFF2-40B4-BE49-F238E27FC236}">
                <a16:creationId xmlns:a16="http://schemas.microsoft.com/office/drawing/2014/main" id="{F4182D01-167B-9E4E-8409-D38E18250665}"/>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7233007" y="211262"/>
            <a:ext cx="1693024" cy="409803"/>
          </a:xfrm>
          <a:prstGeom prst="rect">
            <a:avLst/>
          </a:prstGeom>
        </p:spPr>
      </p:pic>
    </p:spTree>
    <p:extLst>
      <p:ext uri="{BB962C8B-B14F-4D97-AF65-F5344CB8AC3E}">
        <p14:creationId xmlns:p14="http://schemas.microsoft.com/office/powerpoint/2010/main" val="213261833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 name="Disclaimer">
            <a:extLst>
              <a:ext uri="{FF2B5EF4-FFF2-40B4-BE49-F238E27FC236}">
                <a16:creationId xmlns:a16="http://schemas.microsoft.com/office/drawing/2014/main" id="{31DD69A0-6994-4F0D-B6BD-DE2198F74B24}"/>
              </a:ext>
            </a:extLst>
          </p:cNvPr>
          <p:cNvSpPr txBox="1">
            <a:spLocks/>
          </p:cNvSpPr>
          <p:nvPr/>
        </p:nvSpPr>
        <p:spPr>
          <a:xfrm>
            <a:off x="457201" y="6506242"/>
            <a:ext cx="7686942" cy="283845"/>
          </a:xfrm>
          <a:prstGeom prst="rect">
            <a:avLst/>
          </a:prstGeom>
        </p:spPr>
        <p:txBody>
          <a:bodyPr/>
          <a:lstStyle>
            <a:defPPr>
              <a:defRPr lang="en-US"/>
            </a:defPPr>
            <a:lvl1pPr marL="0" algn="l" defTabSz="914400" rtl="0" eaLnBrk="1" latinLnBrk="0" hangingPunct="1">
              <a:defRPr sz="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This </a:t>
            </a:r>
            <a:r>
              <a:rPr lang="en-US" dirty="0" err="1"/>
              <a:t>OpenStax</a:t>
            </a:r>
            <a:r>
              <a:rPr lang="en-US" dirty="0"/>
              <a:t> ancillary resource is © Rice University under a CC-BY 4.0 International license; it may be reproduced or modified but must be attributed to </a:t>
            </a:r>
            <a:r>
              <a:rPr lang="en-US" dirty="0" err="1"/>
              <a:t>OpenStax</a:t>
            </a:r>
            <a:r>
              <a:rPr lang="en-US" dirty="0"/>
              <a:t>, Rice University and any changes must be noted. Any images credited to other sources are similarly available for reproduction, but must be attributed to their sources.</a:t>
            </a:r>
          </a:p>
        </p:txBody>
      </p:sp>
      <p:sp>
        <p:nvSpPr>
          <p:cNvPr id="14" name="Figure Legend"/>
          <p:cNvSpPr>
            <a:spLocks noGrp="1"/>
          </p:cNvSpPr>
          <p:nvPr>
            <p:ph type="body" sz="quarter" idx="14"/>
          </p:nvPr>
        </p:nvSpPr>
        <p:spPr>
          <a:xfrm>
            <a:off x="4606925" y="1107617"/>
            <a:ext cx="3913188" cy="5256973"/>
          </a:xfrm>
        </p:spPr>
        <p:txBody>
          <a:bodyPr>
            <a:noAutofit/>
          </a:bodyPr>
          <a:lstStyle/>
          <a:p>
            <a:r>
              <a:rPr lang="en-US" sz="1600" dirty="0">
                <a:solidFill>
                  <a:schemeClr val="tx1"/>
                </a:solidFill>
              </a:rPr>
              <a:t>These figures illustrate the compaction of the eukaryotic chromosome.</a:t>
            </a:r>
          </a:p>
        </p:txBody>
      </p:sp>
      <p:pic>
        <p:nvPicPr>
          <p:cNvPr id="2" name="Figure" descr="Illustration shows levels of organization of eukaryotic chromosomes, starting with the DNA double helix, which wraps around histone proteins. The entire DNA molecule wraps around many clusters of histone proteins, forming a structure that looks like beads on a string. The chromatin is further condensed by wrapping around a protein core. The result is a compact chromosome, shown in duplicated form."/>
          <p:cNvPicPr>
            <a:picLocks noGrp="1" noChangeAspect="1"/>
          </p:cNvPicPr>
          <p:nvPr>
            <p:ph type="pic" sz="quarter" idx="13"/>
          </p:nvPr>
        </p:nvPicPr>
        <p:blipFill>
          <a:blip r:embed="rId2" cstate="email">
            <a:extLst>
              <a:ext uri="{28A0092B-C50C-407E-A947-70E740481C1C}">
                <a14:useLocalDpi xmlns:a14="http://schemas.microsoft.com/office/drawing/2010/main" val="0"/>
              </a:ext>
            </a:extLst>
          </a:blip>
          <a:srcRect l="-11696" r="-11696"/>
          <a:stretch>
            <a:fillRect/>
          </a:stretch>
        </p:blipFill>
        <p:spPr>
          <a:xfrm>
            <a:off x="457200" y="1108075"/>
            <a:ext cx="4032250" cy="5256213"/>
          </a:xfrm>
        </p:spPr>
      </p:pic>
      <p:sp>
        <p:nvSpPr>
          <p:cNvPr id="5" name="Figure Number"/>
          <p:cNvSpPr>
            <a:spLocks noGrp="1"/>
          </p:cNvSpPr>
          <p:nvPr>
            <p:ph type="title"/>
          </p:nvPr>
        </p:nvSpPr>
        <p:spPr/>
        <p:txBody>
          <a:bodyPr>
            <a:normAutofit/>
          </a:bodyPr>
          <a:lstStyle/>
          <a:p>
            <a:r>
              <a:rPr lang="en-US" sz="2400" dirty="0">
                <a:solidFill>
                  <a:srgbClr val="6CB255"/>
                </a:solidFill>
              </a:rPr>
              <a:t>Figure </a:t>
            </a:r>
            <a:r>
              <a:rPr lang="en-US" dirty="0"/>
              <a:t>9.7 – </a:t>
            </a:r>
            <a:r>
              <a:rPr lang="en-US" dirty="0" err="1"/>
              <a:t>dna</a:t>
            </a:r>
            <a:r>
              <a:rPr lang="en-US" dirty="0"/>
              <a:t> &amp; chromosomes</a:t>
            </a:r>
            <a:endParaRPr lang="en-US" sz="2400" dirty="0">
              <a:solidFill>
                <a:srgbClr val="6CB255"/>
              </a:solidFill>
            </a:endParaRPr>
          </a:p>
        </p:txBody>
      </p:sp>
      <p:pic>
        <p:nvPicPr>
          <p:cNvPr id="7" name="Picture 6">
            <a:extLst>
              <a:ext uri="{FF2B5EF4-FFF2-40B4-BE49-F238E27FC236}">
                <a16:creationId xmlns:a16="http://schemas.microsoft.com/office/drawing/2014/main" id="{F1FF52FD-A823-E548-842A-1F7C551BEC9F}"/>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7233007" y="211262"/>
            <a:ext cx="1693024" cy="409803"/>
          </a:xfrm>
          <a:prstGeom prst="rect">
            <a:avLst/>
          </a:prstGeom>
        </p:spPr>
      </p:pic>
    </p:spTree>
    <p:extLst>
      <p:ext uri="{BB962C8B-B14F-4D97-AF65-F5344CB8AC3E}">
        <p14:creationId xmlns:p14="http://schemas.microsoft.com/office/powerpoint/2010/main" val="328509631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9.2. </a:t>
            </a:r>
            <a:r>
              <a:rPr lang="en-US" dirty="0" err="1"/>
              <a:t>dna</a:t>
            </a:r>
            <a:r>
              <a:rPr lang="en-US" dirty="0"/>
              <a:t> replication</a:t>
            </a:r>
          </a:p>
        </p:txBody>
      </p:sp>
      <p:sp>
        <p:nvSpPr>
          <p:cNvPr id="4" name="Text Placeholder 3"/>
          <p:cNvSpPr>
            <a:spLocks noGrp="1"/>
          </p:cNvSpPr>
          <p:nvPr>
            <p:ph type="body" sz="quarter" idx="14"/>
          </p:nvPr>
        </p:nvSpPr>
        <p:spPr>
          <a:xfrm>
            <a:off x="457200" y="1200727"/>
            <a:ext cx="8062912" cy="4809637"/>
          </a:xfrm>
        </p:spPr>
        <p:txBody>
          <a:bodyPr/>
          <a:lstStyle/>
          <a:p>
            <a:r>
              <a:rPr lang="en-US" dirty="0"/>
              <a:t>Learning outcomes:</a:t>
            </a:r>
          </a:p>
          <a:p>
            <a:pPr marL="342900" lvl="0" indent="-342900">
              <a:buFont typeface="Arial" panose="020B0604020202020204" pitchFamily="34" charset="0"/>
              <a:buChar char="•"/>
            </a:pPr>
            <a:r>
              <a:rPr lang="en-US" dirty="0"/>
              <a:t>Explain the process of DNA replication </a:t>
            </a:r>
          </a:p>
          <a:p>
            <a:pPr marL="342900" lvl="0" indent="-342900">
              <a:buFont typeface="Arial" panose="020B0604020202020204" pitchFamily="34" charset="0"/>
              <a:buChar char="•"/>
            </a:pPr>
            <a:r>
              <a:rPr lang="en-US" dirty="0"/>
              <a:t>Explain the importance of telomerase to DNA replication</a:t>
            </a:r>
          </a:p>
          <a:p>
            <a:pPr marL="342900" lvl="0" indent="-342900">
              <a:buFont typeface="Arial" panose="020B0604020202020204" pitchFamily="34" charset="0"/>
              <a:buChar char="•"/>
            </a:pPr>
            <a:r>
              <a:rPr lang="en-US" dirty="0"/>
              <a:t>Describe mechanisms of DNA repair</a:t>
            </a:r>
          </a:p>
          <a:p>
            <a:endParaRPr lang="en-US" dirty="0"/>
          </a:p>
          <a:p>
            <a:endParaRPr lang="en-US" dirty="0"/>
          </a:p>
        </p:txBody>
      </p:sp>
    </p:spTree>
    <p:extLst>
      <p:ext uri="{BB962C8B-B14F-4D97-AF65-F5344CB8AC3E}">
        <p14:creationId xmlns:p14="http://schemas.microsoft.com/office/powerpoint/2010/main" val="382243577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57440"/>
            <a:ext cx="8062912" cy="659535"/>
          </a:xfrm>
        </p:spPr>
        <p:txBody>
          <a:bodyPr/>
          <a:lstStyle/>
          <a:p>
            <a:r>
              <a:rPr lang="en-US" dirty="0"/>
              <a:t>DNA replication </a:t>
            </a:r>
          </a:p>
        </p:txBody>
      </p:sp>
      <p:sp>
        <p:nvSpPr>
          <p:cNvPr id="4" name="Text Placeholder 3"/>
          <p:cNvSpPr>
            <a:spLocks noGrp="1"/>
          </p:cNvSpPr>
          <p:nvPr>
            <p:ph type="body" sz="quarter" idx="14"/>
          </p:nvPr>
        </p:nvSpPr>
        <p:spPr>
          <a:xfrm>
            <a:off x="457200" y="1291771"/>
            <a:ext cx="8062912" cy="4718593"/>
          </a:xfrm>
        </p:spPr>
        <p:txBody>
          <a:bodyPr>
            <a:normAutofit/>
          </a:bodyPr>
          <a:lstStyle/>
          <a:p>
            <a:pPr marL="342900" indent="-342900">
              <a:buFont typeface="Arial" panose="020B0604020202020204" pitchFamily="34" charset="0"/>
              <a:buChar char="•"/>
            </a:pPr>
            <a:r>
              <a:rPr lang="en-US" dirty="0"/>
              <a:t>Replication is the duplication of one DNA molecule into 2 identical copies </a:t>
            </a:r>
          </a:p>
          <a:p>
            <a:pPr marL="1074420" lvl="1" indent="-342900">
              <a:buFont typeface="Arial" panose="020B0604020202020204" pitchFamily="34" charset="0"/>
              <a:buChar char="•"/>
            </a:pPr>
            <a:r>
              <a:rPr lang="en-US" dirty="0"/>
              <a:t>“replica” = identical copy</a:t>
            </a:r>
          </a:p>
          <a:p>
            <a:pPr marL="1074420" lvl="1" indent="-342900">
              <a:buFont typeface="Arial" panose="020B0604020202020204" pitchFamily="34" charset="0"/>
              <a:buChar char="•"/>
            </a:pPr>
            <a:endParaRPr lang="en-US" dirty="0"/>
          </a:p>
          <a:p>
            <a:pPr marL="342900" indent="-342900">
              <a:buFont typeface="Arial" panose="020B0604020202020204" pitchFamily="34" charset="0"/>
              <a:buChar char="•"/>
            </a:pPr>
            <a:r>
              <a:rPr lang="en-US" dirty="0"/>
              <a:t>DNA replication is semiconservative: </a:t>
            </a:r>
          </a:p>
          <a:p>
            <a:pPr marL="1074420" lvl="1" indent="-342900">
              <a:buFont typeface="Arial" panose="020B0604020202020204" pitchFamily="34" charset="0"/>
              <a:buChar char="•"/>
            </a:pPr>
            <a:r>
              <a:rPr lang="en-US" dirty="0"/>
              <a:t>each replicated DNA molecule contains 1 old chain + 1 new chain</a:t>
            </a:r>
          </a:p>
          <a:p>
            <a:pPr marL="1074420" lvl="1" indent="-342900">
              <a:buFont typeface="Arial" panose="020B0604020202020204" pitchFamily="34" charset="0"/>
              <a:buChar char="•"/>
            </a:pPr>
            <a:r>
              <a:rPr lang="en-US" dirty="0"/>
              <a:t>Old chain is used as a “mold” or “template” to build the new chain</a:t>
            </a:r>
          </a:p>
          <a:p>
            <a:pPr marL="342900" indent="-342900">
              <a:buFont typeface="Arial" panose="020B0604020202020204" pitchFamily="34" charset="0"/>
              <a:buChar char="•"/>
            </a:pPr>
            <a:endParaRPr lang="en-US" dirty="0"/>
          </a:p>
        </p:txBody>
      </p:sp>
    </p:spTree>
    <p:extLst>
      <p:ext uri="{BB962C8B-B14F-4D97-AF65-F5344CB8AC3E}">
        <p14:creationId xmlns:p14="http://schemas.microsoft.com/office/powerpoint/2010/main" val="284941669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isclaimer">
            <a:extLst>
              <a:ext uri="{FF2B5EF4-FFF2-40B4-BE49-F238E27FC236}">
                <a16:creationId xmlns:a16="http://schemas.microsoft.com/office/drawing/2014/main" id="{1FCD5A16-384A-49E3-A009-D261420BAC1F}"/>
              </a:ext>
            </a:extLst>
          </p:cNvPr>
          <p:cNvSpPr txBox="1">
            <a:spLocks/>
          </p:cNvSpPr>
          <p:nvPr/>
        </p:nvSpPr>
        <p:spPr>
          <a:xfrm>
            <a:off x="457201" y="6506242"/>
            <a:ext cx="7686942" cy="283845"/>
          </a:xfrm>
          <a:prstGeom prst="rect">
            <a:avLst/>
          </a:prstGeom>
        </p:spPr>
        <p:txBody>
          <a:bodyPr/>
          <a:lstStyle>
            <a:defPPr>
              <a:defRPr lang="en-US"/>
            </a:defPPr>
            <a:lvl1pPr marL="0" algn="l" defTabSz="914400" rtl="0" eaLnBrk="1" latinLnBrk="0" hangingPunct="1">
              <a:defRPr sz="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This </a:t>
            </a:r>
            <a:r>
              <a:rPr lang="en-US" dirty="0" err="1"/>
              <a:t>OpenStax</a:t>
            </a:r>
            <a:r>
              <a:rPr lang="en-US" dirty="0"/>
              <a:t> ancillary resource is © Rice University under a CC-BY 4.0 International license; it may be reproduced or modified but must be attributed to </a:t>
            </a:r>
            <a:r>
              <a:rPr lang="en-US" dirty="0" err="1"/>
              <a:t>OpenStax</a:t>
            </a:r>
            <a:r>
              <a:rPr lang="en-US" dirty="0"/>
              <a:t>, Rice University and any changes must be noted. Any images credited to other sources are similarly available for reproduction, but must be attributed to their sources.</a:t>
            </a:r>
          </a:p>
        </p:txBody>
      </p:sp>
      <p:sp>
        <p:nvSpPr>
          <p:cNvPr id="14" name="Figure Legend"/>
          <p:cNvSpPr>
            <a:spLocks noGrp="1"/>
          </p:cNvSpPr>
          <p:nvPr>
            <p:ph type="body" sz="quarter" idx="14"/>
          </p:nvPr>
        </p:nvSpPr>
        <p:spPr>
          <a:xfrm>
            <a:off x="4606925" y="1107617"/>
            <a:ext cx="3913188" cy="5256973"/>
          </a:xfrm>
        </p:spPr>
        <p:txBody>
          <a:bodyPr>
            <a:noAutofit/>
          </a:bodyPr>
          <a:lstStyle/>
          <a:p>
            <a:r>
              <a:rPr lang="en-US" sz="1600" dirty="0">
                <a:solidFill>
                  <a:srgbClr val="000000"/>
                </a:solidFill>
              </a:rPr>
              <a:t>The semiconservative model of DNA replication is shown. Gray indicates the original DNA strands, and blue indicates newly synthesized DNA..</a:t>
            </a:r>
          </a:p>
        </p:txBody>
      </p:sp>
      <p:pic>
        <p:nvPicPr>
          <p:cNvPr id="3" name="Figure" descr="Illustration shows the semiconservative model of DNA synthesis. In the semi-conservative model, each newly synthesized strand pairs with a parent strand."/>
          <p:cNvPicPr>
            <a:picLocks noGrp="1" noChangeAspect="1"/>
          </p:cNvPicPr>
          <p:nvPr>
            <p:ph type="pic" sz="quarter" idx="13"/>
          </p:nvPr>
        </p:nvPicPr>
        <p:blipFill>
          <a:blip r:embed="rId2" cstate="email">
            <a:extLst>
              <a:ext uri="{28A0092B-C50C-407E-A947-70E740481C1C}">
                <a14:useLocalDpi xmlns:a14="http://schemas.microsoft.com/office/drawing/2010/main" val="0"/>
              </a:ext>
            </a:extLst>
          </a:blip>
          <a:srcRect t="-6912" b="-6912"/>
          <a:stretch>
            <a:fillRect/>
          </a:stretch>
        </p:blipFill>
        <p:spPr>
          <a:xfrm>
            <a:off x="457200" y="1108075"/>
            <a:ext cx="4032250" cy="5256213"/>
          </a:xfrm>
        </p:spPr>
      </p:pic>
      <p:sp>
        <p:nvSpPr>
          <p:cNvPr id="5" name="Figure Number"/>
          <p:cNvSpPr>
            <a:spLocks noGrp="1"/>
          </p:cNvSpPr>
          <p:nvPr>
            <p:ph type="title"/>
          </p:nvPr>
        </p:nvSpPr>
        <p:spPr/>
        <p:txBody>
          <a:bodyPr>
            <a:normAutofit/>
          </a:bodyPr>
          <a:lstStyle/>
          <a:p>
            <a:r>
              <a:rPr lang="en-US" sz="2400" dirty="0">
                <a:solidFill>
                  <a:srgbClr val="6CB255"/>
                </a:solidFill>
              </a:rPr>
              <a:t>Figure </a:t>
            </a:r>
            <a:r>
              <a:rPr lang="en-US" dirty="0"/>
              <a:t>9.9 - semiconservative</a:t>
            </a:r>
            <a:endParaRPr lang="en-US" sz="2400" dirty="0">
              <a:solidFill>
                <a:srgbClr val="6CB255"/>
              </a:solidFill>
            </a:endParaRPr>
          </a:p>
        </p:txBody>
      </p:sp>
      <p:pic>
        <p:nvPicPr>
          <p:cNvPr id="7" name="Picture 6">
            <a:extLst>
              <a:ext uri="{FF2B5EF4-FFF2-40B4-BE49-F238E27FC236}">
                <a16:creationId xmlns:a16="http://schemas.microsoft.com/office/drawing/2014/main" id="{E3C9A029-A6B0-5E48-9891-9B9138031D9C}"/>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7233007" y="211262"/>
            <a:ext cx="1693024" cy="409803"/>
          </a:xfrm>
          <a:prstGeom prst="rect">
            <a:avLst/>
          </a:prstGeom>
        </p:spPr>
      </p:pic>
    </p:spTree>
    <p:extLst>
      <p:ext uri="{BB962C8B-B14F-4D97-AF65-F5344CB8AC3E}">
        <p14:creationId xmlns:p14="http://schemas.microsoft.com/office/powerpoint/2010/main" val="176316035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Complementary bases</a:t>
            </a:r>
          </a:p>
        </p:txBody>
      </p:sp>
      <p:sp>
        <p:nvSpPr>
          <p:cNvPr id="4" name="Text Placeholder 3"/>
          <p:cNvSpPr>
            <a:spLocks noGrp="1"/>
          </p:cNvSpPr>
          <p:nvPr>
            <p:ph type="body" sz="quarter" idx="14"/>
          </p:nvPr>
        </p:nvSpPr>
        <p:spPr>
          <a:xfrm>
            <a:off x="457200" y="1330036"/>
            <a:ext cx="8062912" cy="4680328"/>
          </a:xfrm>
        </p:spPr>
        <p:txBody>
          <a:bodyPr/>
          <a:lstStyle/>
          <a:p>
            <a:pPr marL="342900" indent="-342900">
              <a:buFont typeface="Arial" panose="020B0604020202020204" pitchFamily="34" charset="0"/>
              <a:buChar char="•"/>
            </a:pPr>
            <a:r>
              <a:rPr lang="en-US" dirty="0"/>
              <a:t>Complementary rule: within 1 molecule of DNA 1chain is complementary to the other</a:t>
            </a:r>
          </a:p>
          <a:p>
            <a:pPr marL="1074420" lvl="1" indent="-342900">
              <a:buFont typeface="Arial" panose="020B0604020202020204" pitchFamily="34" charset="0"/>
              <a:buChar char="•"/>
            </a:pPr>
            <a:r>
              <a:rPr lang="en-US" dirty="0"/>
              <a:t>Due to base matching A with T &amp; C with G</a:t>
            </a:r>
          </a:p>
          <a:p>
            <a:pPr marL="1074420" lvl="1" indent="-342900">
              <a:buFont typeface="Arial" panose="020B0604020202020204" pitchFamily="34" charset="0"/>
              <a:buChar char="•"/>
            </a:pPr>
            <a:r>
              <a:rPr lang="en-US" dirty="0"/>
              <a:t>This is the molecular explanation for 1 chain being used as “template” to build a “new” DNA chain</a:t>
            </a:r>
          </a:p>
        </p:txBody>
      </p:sp>
    </p:spTree>
    <p:extLst>
      <p:ext uri="{BB962C8B-B14F-4D97-AF65-F5344CB8AC3E}">
        <p14:creationId xmlns:p14="http://schemas.microsoft.com/office/powerpoint/2010/main" val="233583477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9.1. </a:t>
            </a:r>
            <a:r>
              <a:rPr lang="en-US" dirty="0" err="1"/>
              <a:t>dna</a:t>
            </a:r>
            <a:r>
              <a:rPr lang="en-US" dirty="0"/>
              <a:t> structure</a:t>
            </a:r>
          </a:p>
        </p:txBody>
      </p:sp>
      <p:sp>
        <p:nvSpPr>
          <p:cNvPr id="4" name="Text Placeholder 3"/>
          <p:cNvSpPr>
            <a:spLocks noGrp="1"/>
          </p:cNvSpPr>
          <p:nvPr>
            <p:ph type="body" sz="quarter" idx="14"/>
          </p:nvPr>
        </p:nvSpPr>
        <p:spPr>
          <a:xfrm>
            <a:off x="457200" y="1099127"/>
            <a:ext cx="8062912" cy="4911237"/>
          </a:xfrm>
        </p:spPr>
        <p:txBody>
          <a:bodyPr/>
          <a:lstStyle/>
          <a:p>
            <a:r>
              <a:rPr lang="en-US" dirty="0"/>
              <a:t>Learning outcomes:</a:t>
            </a:r>
          </a:p>
          <a:p>
            <a:pPr marL="342900" lvl="0" indent="-342900">
              <a:buFont typeface="Arial" panose="020B0604020202020204" pitchFamily="34" charset="0"/>
              <a:buChar char="•"/>
            </a:pPr>
            <a:r>
              <a:rPr lang="en-US" dirty="0"/>
              <a:t>Describe the structure of DNA</a:t>
            </a:r>
          </a:p>
          <a:p>
            <a:pPr marL="342900" lvl="0" indent="-342900">
              <a:buFont typeface="Arial" panose="020B0604020202020204" pitchFamily="34" charset="0"/>
              <a:buChar char="•"/>
            </a:pPr>
            <a:r>
              <a:rPr lang="en-US" dirty="0"/>
              <a:t>Describe how eukaryotic and prokaryotic DNA is arranged in the cell</a:t>
            </a:r>
          </a:p>
          <a:p>
            <a:endParaRPr lang="en-US" dirty="0"/>
          </a:p>
        </p:txBody>
      </p:sp>
    </p:spTree>
    <p:extLst>
      <p:ext uri="{BB962C8B-B14F-4D97-AF65-F5344CB8AC3E}">
        <p14:creationId xmlns:p14="http://schemas.microsoft.com/office/powerpoint/2010/main" val="72749936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isclaimer">
            <a:extLst>
              <a:ext uri="{FF2B5EF4-FFF2-40B4-BE49-F238E27FC236}">
                <a16:creationId xmlns:a16="http://schemas.microsoft.com/office/drawing/2014/main" id="{CC94FDCC-B99C-425D-A8FB-49CC3135EEA3}"/>
              </a:ext>
            </a:extLst>
          </p:cNvPr>
          <p:cNvSpPr txBox="1">
            <a:spLocks/>
          </p:cNvSpPr>
          <p:nvPr/>
        </p:nvSpPr>
        <p:spPr>
          <a:xfrm>
            <a:off x="457201" y="6506242"/>
            <a:ext cx="7686942" cy="283845"/>
          </a:xfrm>
          <a:prstGeom prst="rect">
            <a:avLst/>
          </a:prstGeom>
        </p:spPr>
        <p:txBody>
          <a:bodyPr/>
          <a:lstStyle>
            <a:defPPr>
              <a:defRPr lang="en-US"/>
            </a:defPPr>
            <a:lvl1pPr marL="0" algn="l" defTabSz="914400" rtl="0" eaLnBrk="1" latinLnBrk="0" hangingPunct="1">
              <a:defRPr sz="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This </a:t>
            </a:r>
            <a:r>
              <a:rPr lang="en-US" dirty="0" err="1"/>
              <a:t>OpenStax</a:t>
            </a:r>
            <a:r>
              <a:rPr lang="en-US" dirty="0"/>
              <a:t> ancillary resource is © Rice University under a CC-BY 4.0 International license; it may be reproduced or modified but must be attributed to </a:t>
            </a:r>
            <a:r>
              <a:rPr lang="en-US" dirty="0" err="1"/>
              <a:t>OpenStax</a:t>
            </a:r>
            <a:r>
              <a:rPr lang="en-US" dirty="0"/>
              <a:t>, Rice University and any changes must be noted. Any images credited to other sources are similarly available for reproduction, but must be attributed to their sources.</a:t>
            </a:r>
          </a:p>
        </p:txBody>
      </p:sp>
      <p:pic>
        <p:nvPicPr>
          <p:cNvPr id="4" name="Figure" descr="Figure shows the ladder-like structure of DNA, with complementary bases making up the rungs of the ladder."/>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45164" r="-45164"/>
          <a:stretch>
            <a:fillRect/>
          </a:stretch>
        </p:blipFill>
        <p:spPr>
          <a:xfrm>
            <a:off x="4489450" y="1108075"/>
            <a:ext cx="4030663" cy="5256213"/>
          </a:xfrm>
        </p:spPr>
      </p:pic>
      <p:sp>
        <p:nvSpPr>
          <p:cNvPr id="14" name="Figure Legend"/>
          <p:cNvSpPr>
            <a:spLocks noGrp="1"/>
          </p:cNvSpPr>
          <p:nvPr>
            <p:ph type="body" sz="quarter" idx="14"/>
          </p:nvPr>
        </p:nvSpPr>
        <p:spPr>
          <a:xfrm>
            <a:off x="457200" y="1107617"/>
            <a:ext cx="3913188" cy="5256973"/>
          </a:xfrm>
        </p:spPr>
        <p:txBody>
          <a:bodyPr>
            <a:noAutofit/>
          </a:bodyPr>
          <a:lstStyle/>
          <a:p>
            <a:r>
              <a:rPr lang="en-US" sz="1600" dirty="0">
                <a:solidFill>
                  <a:srgbClr val="000000"/>
                </a:solidFill>
              </a:rPr>
              <a:t>The two strands of DNA are complementary, meaning the sequence of bases in one strand can be used to create the correct sequence of bases in the other strand.</a:t>
            </a:r>
          </a:p>
        </p:txBody>
      </p:sp>
      <p:sp>
        <p:nvSpPr>
          <p:cNvPr id="5" name="Figure Number"/>
          <p:cNvSpPr>
            <a:spLocks noGrp="1"/>
          </p:cNvSpPr>
          <p:nvPr>
            <p:ph type="title"/>
          </p:nvPr>
        </p:nvSpPr>
        <p:spPr/>
        <p:txBody>
          <a:bodyPr>
            <a:normAutofit/>
          </a:bodyPr>
          <a:lstStyle/>
          <a:p>
            <a:pPr algn="r"/>
            <a:r>
              <a:rPr lang="en-US" sz="2400" dirty="0">
                <a:solidFill>
                  <a:srgbClr val="6CB255"/>
                </a:solidFill>
              </a:rPr>
              <a:t>Figure </a:t>
            </a:r>
            <a:r>
              <a:rPr lang="en-US" dirty="0"/>
              <a:t>9.8</a:t>
            </a:r>
            <a:endParaRPr lang="en-US" sz="2400" dirty="0">
              <a:solidFill>
                <a:srgbClr val="6CB255"/>
              </a:solidFill>
            </a:endParaRPr>
          </a:p>
        </p:txBody>
      </p:sp>
      <p:pic>
        <p:nvPicPr>
          <p:cNvPr id="7" name="Picture 6">
            <a:extLst>
              <a:ext uri="{FF2B5EF4-FFF2-40B4-BE49-F238E27FC236}">
                <a16:creationId xmlns:a16="http://schemas.microsoft.com/office/drawing/2014/main" id="{09AE602C-CC90-544A-87C4-3FE2106674D7}"/>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457200" y="241326"/>
            <a:ext cx="1693024" cy="409803"/>
          </a:xfrm>
          <a:prstGeom prst="rect">
            <a:avLst/>
          </a:prstGeom>
        </p:spPr>
      </p:pic>
    </p:spTree>
    <p:extLst>
      <p:ext uri="{BB962C8B-B14F-4D97-AF65-F5344CB8AC3E}">
        <p14:creationId xmlns:p14="http://schemas.microsoft.com/office/powerpoint/2010/main" val="373095053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41326"/>
            <a:ext cx="8062912" cy="839329"/>
          </a:xfrm>
        </p:spPr>
        <p:txBody>
          <a:bodyPr/>
          <a:lstStyle/>
          <a:p>
            <a:r>
              <a:rPr lang="en-US" dirty="0"/>
              <a:t>DNA replication</a:t>
            </a:r>
          </a:p>
        </p:txBody>
      </p:sp>
      <p:sp>
        <p:nvSpPr>
          <p:cNvPr id="4" name="Text Placeholder 3"/>
          <p:cNvSpPr>
            <a:spLocks noGrp="1"/>
          </p:cNvSpPr>
          <p:nvPr>
            <p:ph type="body" sz="quarter" idx="14"/>
          </p:nvPr>
        </p:nvSpPr>
        <p:spPr>
          <a:xfrm>
            <a:off x="457200" y="1302327"/>
            <a:ext cx="8062912" cy="4708037"/>
          </a:xfrm>
        </p:spPr>
        <p:txBody>
          <a:bodyPr/>
          <a:lstStyle/>
          <a:p>
            <a:r>
              <a:rPr lang="en-US"/>
              <a:t>Steps:</a:t>
            </a:r>
          </a:p>
          <a:p>
            <a:pPr marL="457200" indent="-457200">
              <a:buAutoNum type="arabicPeriod"/>
            </a:pPr>
            <a:r>
              <a:rPr lang="en-US"/>
              <a:t>Strands separation</a:t>
            </a:r>
          </a:p>
          <a:p>
            <a:pPr marL="457200" indent="-457200">
              <a:buAutoNum type="arabicPeriod"/>
            </a:pPr>
            <a:r>
              <a:rPr lang="en-US"/>
              <a:t>Primer synthesis</a:t>
            </a:r>
          </a:p>
          <a:p>
            <a:pPr marL="457200" indent="-457200">
              <a:buAutoNum type="arabicPeriod"/>
            </a:pPr>
            <a:r>
              <a:rPr lang="en-US"/>
              <a:t>DNA polymerization or nucleotide addition</a:t>
            </a:r>
          </a:p>
          <a:p>
            <a:pPr marL="457200" indent="-457200">
              <a:buAutoNum type="arabicPeriod"/>
            </a:pPr>
            <a:r>
              <a:rPr lang="en-US"/>
              <a:t>Ligation </a:t>
            </a:r>
            <a:endParaRPr lang="en-US" dirty="0"/>
          </a:p>
        </p:txBody>
      </p:sp>
    </p:spTree>
    <p:extLst>
      <p:ext uri="{BB962C8B-B14F-4D97-AF65-F5344CB8AC3E}">
        <p14:creationId xmlns:p14="http://schemas.microsoft.com/office/powerpoint/2010/main" val="38796342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Step 1. Strands separation</a:t>
            </a:r>
          </a:p>
        </p:txBody>
      </p:sp>
      <p:pic>
        <p:nvPicPr>
          <p:cNvPr id="15" name="Picture Placeholder 14" descr="Illustration shows a replication bubble where two Y-shaped replication forks form; basically, imagine two capital Y letters horizontally oriented with the fork opening towards each other.">
            <a:extLst>
              <a:ext uri="{FF2B5EF4-FFF2-40B4-BE49-F238E27FC236}">
                <a16:creationId xmlns:a16="http://schemas.microsoft.com/office/drawing/2014/main" id="{1DBE7D4C-362A-4DD0-A828-E770CF8F1A6F}"/>
              </a:ext>
            </a:extLst>
          </p:cNvPr>
          <p:cNvPicPr>
            <a:picLocks noGrp="1" noChangeAspect="1"/>
          </p:cNvPicPr>
          <p:nvPr>
            <p:ph type="pic" sz="quarter" idx="13"/>
          </p:nvPr>
        </p:nvPicPr>
        <p:blipFill rotWithShape="1">
          <a:blip r:embed="rId2" cstate="email">
            <a:extLst>
              <a:ext uri="{28A0092B-C50C-407E-A947-70E740481C1C}">
                <a14:useLocalDpi xmlns:a14="http://schemas.microsoft.com/office/drawing/2010/main" val="0"/>
              </a:ext>
            </a:extLst>
          </a:blip>
          <a:srcRect l="-467" r="-65"/>
          <a:stretch/>
        </p:blipFill>
        <p:spPr>
          <a:xfrm>
            <a:off x="1070837" y="1424139"/>
            <a:ext cx="7177051" cy="2306614"/>
          </a:xfrm>
        </p:spPr>
      </p:pic>
      <p:sp>
        <p:nvSpPr>
          <p:cNvPr id="4" name="Text Placeholder 3"/>
          <p:cNvSpPr>
            <a:spLocks noGrp="1"/>
          </p:cNvSpPr>
          <p:nvPr>
            <p:ph type="body" sz="quarter" idx="14"/>
          </p:nvPr>
        </p:nvSpPr>
        <p:spPr/>
        <p:txBody>
          <a:bodyPr>
            <a:normAutofit fontScale="77500" lnSpcReduction="20000"/>
          </a:bodyPr>
          <a:lstStyle/>
          <a:p>
            <a:pPr marL="342900" indent="-342900">
              <a:buFont typeface="Arial" panose="020B0604020202020204" pitchFamily="34" charset="0"/>
              <a:buChar char="•"/>
            </a:pPr>
            <a:r>
              <a:rPr lang="en-US" dirty="0"/>
              <a:t>DNA unwinds first</a:t>
            </a:r>
          </a:p>
          <a:p>
            <a:pPr marL="342900" indent="-342900">
              <a:buFont typeface="Arial" panose="020B0604020202020204" pitchFamily="34" charset="0"/>
              <a:buChar char="•"/>
            </a:pPr>
            <a:r>
              <a:rPr lang="en-US" dirty="0"/>
              <a:t>Then, HELICASE will separate the strands at the ORIGIN of replication:</a:t>
            </a:r>
          </a:p>
          <a:p>
            <a:pPr marL="1074420" lvl="1" indent="-342900">
              <a:buFont typeface="Arial" panose="020B0604020202020204" pitchFamily="34" charset="0"/>
              <a:buChar char="•"/>
            </a:pPr>
            <a:r>
              <a:rPr lang="en-US" dirty="0"/>
              <a:t>Resulting in a Y-shaped DNA </a:t>
            </a:r>
            <a:r>
              <a:rPr lang="en-US" dirty="0">
                <a:sym typeface="Wingdings" panose="05000000000000000000" pitchFamily="2" charset="2"/>
              </a:rPr>
              <a:t> called replication fork </a:t>
            </a:r>
          </a:p>
          <a:p>
            <a:pPr marL="1600200" lvl="2">
              <a:buFont typeface="Arial" panose="020B0604020202020204" pitchFamily="34" charset="0"/>
              <a:buChar char="•"/>
            </a:pPr>
            <a:r>
              <a:rPr lang="en-US" dirty="0">
                <a:sym typeface="Wingdings" panose="05000000000000000000" pitchFamily="2" charset="2"/>
              </a:rPr>
              <a:t>Two replication forks forms at 1 origin as seen in this image and in fig. 9.10.</a:t>
            </a:r>
            <a:endParaRPr lang="en-US" dirty="0"/>
          </a:p>
        </p:txBody>
      </p:sp>
    </p:spTree>
    <p:extLst>
      <p:ext uri="{BB962C8B-B14F-4D97-AF65-F5344CB8AC3E}">
        <p14:creationId xmlns:p14="http://schemas.microsoft.com/office/powerpoint/2010/main" val="106732803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isclaimer">
            <a:extLst>
              <a:ext uri="{FF2B5EF4-FFF2-40B4-BE49-F238E27FC236}">
                <a16:creationId xmlns:a16="http://schemas.microsoft.com/office/drawing/2014/main" id="{5CCB0F51-08C0-49D2-8B6B-5C236F154806}"/>
              </a:ext>
            </a:extLst>
          </p:cNvPr>
          <p:cNvSpPr txBox="1">
            <a:spLocks/>
          </p:cNvSpPr>
          <p:nvPr/>
        </p:nvSpPr>
        <p:spPr>
          <a:xfrm>
            <a:off x="457201" y="6506242"/>
            <a:ext cx="7686942" cy="283845"/>
          </a:xfrm>
          <a:prstGeom prst="rect">
            <a:avLst/>
          </a:prstGeom>
        </p:spPr>
        <p:txBody>
          <a:bodyPr/>
          <a:lstStyle>
            <a:defPPr>
              <a:defRPr lang="en-US"/>
            </a:defPPr>
            <a:lvl1pPr marL="0" algn="l" defTabSz="914400" rtl="0" eaLnBrk="1" latinLnBrk="0" hangingPunct="1">
              <a:defRPr sz="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This </a:t>
            </a:r>
            <a:r>
              <a:rPr lang="en-US" dirty="0" err="1"/>
              <a:t>OpenStax</a:t>
            </a:r>
            <a:r>
              <a:rPr lang="en-US" dirty="0"/>
              <a:t> ancillary resource is © Rice University under a CC-BY 4.0 International license; it may be reproduced or modified but must be attributed to </a:t>
            </a:r>
            <a:r>
              <a:rPr lang="en-US" dirty="0" err="1"/>
              <a:t>OpenStax</a:t>
            </a:r>
            <a:r>
              <a:rPr lang="en-US" dirty="0"/>
              <a:t>, Rice University and any changes must be noted. Any images credited to other sources are similarly available for reproduction, but must be attributed to their sources.</a:t>
            </a:r>
          </a:p>
        </p:txBody>
      </p:sp>
      <p:sp>
        <p:nvSpPr>
          <p:cNvPr id="7" name="Figure Legend"/>
          <p:cNvSpPr>
            <a:spLocks noGrp="1"/>
          </p:cNvSpPr>
          <p:nvPr>
            <p:ph type="body" sz="quarter" idx="14"/>
          </p:nvPr>
        </p:nvSpPr>
        <p:spPr/>
        <p:txBody>
          <a:bodyPr>
            <a:normAutofit fontScale="92500"/>
          </a:bodyPr>
          <a:lstStyle/>
          <a:p>
            <a:r>
              <a:rPr lang="en-US" sz="1600" dirty="0"/>
              <a:t>A replication fork is formed by the opening of the origin of replication, and helicase separates the DNA strands. An RNA primer is synthesized and is elongated by the DNA polymerase. On the leading strand, DNA is synthesized continuously, whereas on the lagging strand, DNA is synthesized in short stretches. The DNA fragments are joined by DNA ligase (not shown).</a:t>
            </a:r>
          </a:p>
        </p:txBody>
      </p:sp>
      <p:pic>
        <p:nvPicPr>
          <p:cNvPr id="2" name="Figure" descr="Illustration shows a replication bubble. Helicase unwinds the helix. An RNA primer starts the synthesis, and DNA polymerase extends the DNA strand from the RNA primer. DNA synthesis occurs only in the 5' to 3' direction. On the leading strand, DNA synthesis occurs continuously. On the lagging strand, DNA synthesis restarts many times as the helix unwinds, resulting in many short fragments called Okazaki fragments."/>
          <p:cNvPicPr>
            <a:picLocks noGrp="1" noChangeAspect="1"/>
          </p:cNvPicPr>
          <p:nvPr>
            <p:ph type="pic" sz="quarter" idx="13"/>
          </p:nvPr>
        </p:nvPicPr>
        <p:blipFill>
          <a:blip r:embed="rId2" cstate="email">
            <a:extLst>
              <a:ext uri="{28A0092B-C50C-407E-A947-70E740481C1C}">
                <a14:useLocalDpi xmlns:a14="http://schemas.microsoft.com/office/drawing/2010/main" val="0"/>
              </a:ext>
            </a:extLst>
          </a:blip>
          <a:srcRect t="-5991" b="-5991"/>
          <a:stretch>
            <a:fillRect/>
          </a:stretch>
        </p:blipFill>
        <p:spPr/>
      </p:pic>
      <p:sp>
        <p:nvSpPr>
          <p:cNvPr id="5" name="Figure Number"/>
          <p:cNvSpPr>
            <a:spLocks noGrp="1"/>
          </p:cNvSpPr>
          <p:nvPr>
            <p:ph type="title"/>
          </p:nvPr>
        </p:nvSpPr>
        <p:spPr/>
        <p:txBody>
          <a:bodyPr/>
          <a:lstStyle/>
          <a:p>
            <a:r>
              <a:rPr lang="en-US" dirty="0"/>
              <a:t>Figure 9.10 – replication fork </a:t>
            </a:r>
          </a:p>
        </p:txBody>
      </p:sp>
      <p:pic>
        <p:nvPicPr>
          <p:cNvPr id="9" name="Picture 8">
            <a:extLst>
              <a:ext uri="{FF2B5EF4-FFF2-40B4-BE49-F238E27FC236}">
                <a16:creationId xmlns:a16="http://schemas.microsoft.com/office/drawing/2014/main" id="{376020E0-912A-514D-995B-403B9BF8E678}"/>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7233007" y="211262"/>
            <a:ext cx="1693024" cy="409803"/>
          </a:xfrm>
          <a:prstGeom prst="rect">
            <a:avLst/>
          </a:prstGeom>
        </p:spPr>
      </p:pic>
    </p:spTree>
    <p:extLst>
      <p:ext uri="{BB962C8B-B14F-4D97-AF65-F5344CB8AC3E}">
        <p14:creationId xmlns:p14="http://schemas.microsoft.com/office/powerpoint/2010/main" val="7798590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Step 2. primer addition</a:t>
            </a:r>
          </a:p>
        </p:txBody>
      </p:sp>
      <p:sp>
        <p:nvSpPr>
          <p:cNvPr id="4" name="Text Placeholder 3"/>
          <p:cNvSpPr>
            <a:spLocks noGrp="1"/>
          </p:cNvSpPr>
          <p:nvPr>
            <p:ph type="body" sz="quarter" idx="14"/>
          </p:nvPr>
        </p:nvSpPr>
        <p:spPr>
          <a:xfrm>
            <a:off x="457200" y="1320800"/>
            <a:ext cx="8062912" cy="4689564"/>
          </a:xfrm>
        </p:spPr>
        <p:txBody>
          <a:bodyPr vert="horz" lIns="91440" tIns="45720" rIns="91440" bIns="45720" rtlCol="0" anchor="t">
            <a:normAutofit/>
          </a:bodyPr>
          <a:lstStyle/>
          <a:p>
            <a:pPr marL="342900" indent="-342900">
              <a:buFont typeface="Arial" panose="020B0604020202020204" pitchFamily="34" charset="0"/>
              <a:buChar char="•"/>
            </a:pPr>
            <a:r>
              <a:rPr lang="en-US" dirty="0"/>
              <a:t>On each of the DNA strands, separated in previous step, a short piece of RNA strand is made.</a:t>
            </a:r>
            <a:endParaRPr lang="en-US" dirty="0">
              <a:cs typeface="Arial"/>
            </a:endParaRPr>
          </a:p>
          <a:p>
            <a:pPr marL="342900" indent="-342900">
              <a:buFont typeface="Arial" panose="020B0604020202020204" pitchFamily="34" charset="0"/>
              <a:buChar char="•"/>
            </a:pPr>
            <a:r>
              <a:rPr lang="en-US" dirty="0"/>
              <a:t>This RNA short piece is called PRIMER (green color in Fig. 9.10)</a:t>
            </a:r>
          </a:p>
          <a:p>
            <a:pPr marL="342900" indent="-342900">
              <a:buFont typeface="Arial" panose="020B0604020202020204" pitchFamily="34" charset="0"/>
              <a:buChar char="•"/>
            </a:pPr>
            <a:r>
              <a:rPr lang="en-US" dirty="0"/>
              <a:t>It provides a 3’end for the addition of nucleotides (next step)</a:t>
            </a:r>
          </a:p>
          <a:p>
            <a:endParaRPr lang="en-US" dirty="0"/>
          </a:p>
        </p:txBody>
      </p:sp>
    </p:spTree>
    <p:extLst>
      <p:ext uri="{BB962C8B-B14F-4D97-AF65-F5344CB8AC3E}">
        <p14:creationId xmlns:p14="http://schemas.microsoft.com/office/powerpoint/2010/main" val="421648823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isclaimer">
            <a:extLst>
              <a:ext uri="{FF2B5EF4-FFF2-40B4-BE49-F238E27FC236}">
                <a16:creationId xmlns:a16="http://schemas.microsoft.com/office/drawing/2014/main" id="{5CCB0F51-08C0-49D2-8B6B-5C236F154806}"/>
              </a:ext>
            </a:extLst>
          </p:cNvPr>
          <p:cNvSpPr txBox="1">
            <a:spLocks/>
          </p:cNvSpPr>
          <p:nvPr/>
        </p:nvSpPr>
        <p:spPr>
          <a:xfrm>
            <a:off x="457201" y="6506242"/>
            <a:ext cx="7686942" cy="283845"/>
          </a:xfrm>
          <a:prstGeom prst="rect">
            <a:avLst/>
          </a:prstGeom>
        </p:spPr>
        <p:txBody>
          <a:bodyPr/>
          <a:lstStyle>
            <a:defPPr>
              <a:defRPr lang="en-US"/>
            </a:defPPr>
            <a:lvl1pPr marL="0" algn="l" defTabSz="914400" rtl="0" eaLnBrk="1" latinLnBrk="0" hangingPunct="1">
              <a:defRPr sz="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This </a:t>
            </a:r>
            <a:r>
              <a:rPr lang="en-US" dirty="0" err="1"/>
              <a:t>OpenStax</a:t>
            </a:r>
            <a:r>
              <a:rPr lang="en-US" dirty="0"/>
              <a:t> ancillary resource is © Rice University under a CC-BY 4.0 International license; it may be reproduced or modified but must be attributed to </a:t>
            </a:r>
            <a:r>
              <a:rPr lang="en-US" dirty="0" err="1"/>
              <a:t>OpenStax</a:t>
            </a:r>
            <a:r>
              <a:rPr lang="en-US" dirty="0"/>
              <a:t>, Rice University and any changes must be noted. Any images credited to other sources are similarly available for reproduction, but must be attributed to their sources.</a:t>
            </a:r>
          </a:p>
        </p:txBody>
      </p:sp>
      <p:sp>
        <p:nvSpPr>
          <p:cNvPr id="7" name="Figure Legend"/>
          <p:cNvSpPr>
            <a:spLocks noGrp="1"/>
          </p:cNvSpPr>
          <p:nvPr>
            <p:ph type="body" sz="quarter" idx="14"/>
          </p:nvPr>
        </p:nvSpPr>
        <p:spPr/>
        <p:txBody>
          <a:bodyPr>
            <a:normAutofit fontScale="92500"/>
          </a:bodyPr>
          <a:lstStyle/>
          <a:p>
            <a:r>
              <a:rPr lang="en-US" sz="1600" dirty="0"/>
              <a:t>A replication fork is formed by the opening of the origin of replication, and helicase separates the DNA strands. An RNA primer is synthesized and is elongated by the DNA polymerase. On the leading strand, DNA is synthesized continuously, whereas on the lagging strand, DNA is synthesized in short stretches. The DNA fragments are joined by DNA ligase (not shown).</a:t>
            </a:r>
          </a:p>
        </p:txBody>
      </p:sp>
      <p:pic>
        <p:nvPicPr>
          <p:cNvPr id="2" name="Figure" descr="Illustration shows a replication bubble. Helicase unwinds the helix. An RNA primer starts the synthesis, and DNA polymerase extends the DNA strand from the RNA primer. DNA synthesis occurs only in the 5' to 3' direction. On the leading strand, DNA synthesis occurs continuously. On the lagging strand, DNA synthesis restarts many times as the helix unwinds, resulting in many short fragments called Okazaki fragments."/>
          <p:cNvPicPr>
            <a:picLocks noGrp="1" noChangeAspect="1"/>
          </p:cNvPicPr>
          <p:nvPr>
            <p:ph type="pic" sz="quarter" idx="13"/>
          </p:nvPr>
        </p:nvPicPr>
        <p:blipFill>
          <a:blip r:embed="rId2" cstate="email">
            <a:extLst>
              <a:ext uri="{28A0092B-C50C-407E-A947-70E740481C1C}">
                <a14:useLocalDpi xmlns:a14="http://schemas.microsoft.com/office/drawing/2010/main" val="0"/>
              </a:ext>
            </a:extLst>
          </a:blip>
          <a:srcRect t="-5991" b="-5991"/>
          <a:stretch>
            <a:fillRect/>
          </a:stretch>
        </p:blipFill>
        <p:spPr/>
      </p:pic>
      <p:sp>
        <p:nvSpPr>
          <p:cNvPr id="5" name="Figure Number"/>
          <p:cNvSpPr>
            <a:spLocks noGrp="1"/>
          </p:cNvSpPr>
          <p:nvPr>
            <p:ph type="title"/>
          </p:nvPr>
        </p:nvSpPr>
        <p:spPr/>
        <p:txBody>
          <a:bodyPr/>
          <a:lstStyle/>
          <a:p>
            <a:r>
              <a:rPr lang="en-US" dirty="0"/>
              <a:t>Figure 9.10 – replication fork </a:t>
            </a:r>
          </a:p>
        </p:txBody>
      </p:sp>
      <p:pic>
        <p:nvPicPr>
          <p:cNvPr id="9" name="Picture 8">
            <a:extLst>
              <a:ext uri="{FF2B5EF4-FFF2-40B4-BE49-F238E27FC236}">
                <a16:creationId xmlns:a16="http://schemas.microsoft.com/office/drawing/2014/main" id="{376020E0-912A-514D-995B-403B9BF8E678}"/>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7233007" y="211262"/>
            <a:ext cx="1693024" cy="409803"/>
          </a:xfrm>
          <a:prstGeom prst="rect">
            <a:avLst/>
          </a:prstGeom>
        </p:spPr>
      </p:pic>
    </p:spTree>
    <p:extLst>
      <p:ext uri="{BB962C8B-B14F-4D97-AF65-F5344CB8AC3E}">
        <p14:creationId xmlns:p14="http://schemas.microsoft.com/office/powerpoint/2010/main" val="9046593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Step 3. Nucleotide addition</a:t>
            </a:r>
          </a:p>
        </p:txBody>
      </p:sp>
      <p:sp>
        <p:nvSpPr>
          <p:cNvPr id="4" name="Text Placeholder 3"/>
          <p:cNvSpPr>
            <a:spLocks noGrp="1"/>
          </p:cNvSpPr>
          <p:nvPr>
            <p:ph type="body" sz="quarter" idx="14"/>
          </p:nvPr>
        </p:nvSpPr>
        <p:spPr>
          <a:xfrm>
            <a:off x="457200" y="1293091"/>
            <a:ext cx="8062912" cy="4717273"/>
          </a:xfrm>
        </p:spPr>
        <p:txBody>
          <a:bodyPr vert="horz" lIns="91440" tIns="45720" rIns="91440" bIns="45720" rtlCol="0" anchor="t">
            <a:normAutofit/>
          </a:bodyPr>
          <a:lstStyle/>
          <a:p>
            <a:pPr marL="342900" indent="-342900">
              <a:buFont typeface="Arial" panose="020B0604020202020204" pitchFamily="34" charset="0"/>
              <a:buChar char="•"/>
            </a:pPr>
            <a:r>
              <a:rPr lang="en-US" dirty="0"/>
              <a:t>Nucleotides, the building blocks of DNA, are added to the 3’end of the PRIMER.</a:t>
            </a:r>
            <a:endParaRPr lang="en-US" dirty="0">
              <a:cs typeface="Arial"/>
            </a:endParaRPr>
          </a:p>
          <a:p>
            <a:pPr marL="342900" indent="-342900">
              <a:buFont typeface="Arial" panose="020B0604020202020204" pitchFamily="34" charset="0"/>
              <a:buChar char="•"/>
            </a:pPr>
            <a:r>
              <a:rPr lang="en-US" dirty="0"/>
              <a:t>Nucleotides addition is done by DNA-polymerase</a:t>
            </a:r>
          </a:p>
          <a:p>
            <a:pPr marL="342900" indent="-342900">
              <a:buFont typeface="Arial" panose="020B0604020202020204" pitchFamily="34" charset="0"/>
              <a:buChar char="•"/>
            </a:pPr>
            <a:r>
              <a:rPr lang="en-US" dirty="0"/>
              <a:t>Addition is done following the complementary rule. </a:t>
            </a:r>
          </a:p>
          <a:p>
            <a:pPr marL="1074420" lvl="1" indent="-342900">
              <a:buFont typeface="Arial" panose="020B0604020202020204" pitchFamily="34" charset="0"/>
              <a:buChar char="•"/>
            </a:pPr>
            <a:r>
              <a:rPr lang="en-US" dirty="0"/>
              <a:t>For each nucleotide on the “template” chain, DNA-polymerase adds the complementary nucleotide on the “new” chain:</a:t>
            </a:r>
          </a:p>
          <a:p>
            <a:pPr marL="1600200" lvl="2">
              <a:buFont typeface="Arial" panose="020B0604020202020204" pitchFamily="34" charset="0"/>
              <a:buChar char="•"/>
            </a:pPr>
            <a:r>
              <a:rPr lang="en-US" dirty="0"/>
              <a:t>Old chain:          AATTGGCCAT</a:t>
            </a:r>
          </a:p>
          <a:p>
            <a:pPr marL="1600200" lvl="2">
              <a:buFont typeface="Arial" panose="020B0604020202020204" pitchFamily="34" charset="0"/>
              <a:buChar char="•"/>
            </a:pPr>
            <a:r>
              <a:rPr lang="en-US" dirty="0"/>
              <a:t>New chain:        TTAACCGGTA</a:t>
            </a:r>
          </a:p>
          <a:p>
            <a:pPr marL="342900" indent="-342900">
              <a:buFont typeface="Arial" panose="020B0604020202020204" pitchFamily="34" charset="0"/>
              <a:buChar char="•"/>
            </a:pPr>
            <a:r>
              <a:rPr lang="en-US" dirty="0"/>
              <a:t>The new chains are built:</a:t>
            </a:r>
          </a:p>
          <a:p>
            <a:pPr marL="1074420" lvl="1">
              <a:buFont typeface="Arial" panose="020B0604020202020204" pitchFamily="34" charset="0"/>
              <a:buChar char="•"/>
            </a:pPr>
            <a:r>
              <a:rPr lang="en-US" dirty="0"/>
              <a:t>Continuously – the leading strand</a:t>
            </a:r>
          </a:p>
          <a:p>
            <a:pPr marL="1074420" lvl="1">
              <a:buFont typeface="Arial" panose="020B0604020202020204" pitchFamily="34" charset="0"/>
              <a:buChar char="•"/>
            </a:pPr>
            <a:r>
              <a:rPr lang="en-US" dirty="0"/>
              <a:t>Discontinuously – the lagging strand</a:t>
            </a:r>
          </a:p>
        </p:txBody>
      </p:sp>
    </p:spTree>
    <p:extLst>
      <p:ext uri="{BB962C8B-B14F-4D97-AF65-F5344CB8AC3E}">
        <p14:creationId xmlns:p14="http://schemas.microsoft.com/office/powerpoint/2010/main" val="373912578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isclaimer">
            <a:extLst>
              <a:ext uri="{FF2B5EF4-FFF2-40B4-BE49-F238E27FC236}">
                <a16:creationId xmlns:a16="http://schemas.microsoft.com/office/drawing/2014/main" id="{5CCB0F51-08C0-49D2-8B6B-5C236F154806}"/>
              </a:ext>
            </a:extLst>
          </p:cNvPr>
          <p:cNvSpPr txBox="1">
            <a:spLocks/>
          </p:cNvSpPr>
          <p:nvPr/>
        </p:nvSpPr>
        <p:spPr>
          <a:xfrm>
            <a:off x="457201" y="6506242"/>
            <a:ext cx="7686942" cy="283845"/>
          </a:xfrm>
          <a:prstGeom prst="rect">
            <a:avLst/>
          </a:prstGeom>
        </p:spPr>
        <p:txBody>
          <a:bodyPr/>
          <a:lstStyle>
            <a:defPPr>
              <a:defRPr lang="en-US"/>
            </a:defPPr>
            <a:lvl1pPr marL="0" algn="l" defTabSz="914400" rtl="0" eaLnBrk="1" latinLnBrk="0" hangingPunct="1">
              <a:defRPr sz="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This </a:t>
            </a:r>
            <a:r>
              <a:rPr lang="en-US" dirty="0" err="1"/>
              <a:t>OpenStax</a:t>
            </a:r>
            <a:r>
              <a:rPr lang="en-US" dirty="0"/>
              <a:t> ancillary resource is © Rice University under a CC-BY 4.0 International license; it may be reproduced or modified but must be attributed to </a:t>
            </a:r>
            <a:r>
              <a:rPr lang="en-US" dirty="0" err="1"/>
              <a:t>OpenStax</a:t>
            </a:r>
            <a:r>
              <a:rPr lang="en-US" dirty="0"/>
              <a:t>, Rice University and any changes must be noted. Any images credited to other sources are similarly available for reproduction, but must be attributed to their sources.</a:t>
            </a:r>
          </a:p>
        </p:txBody>
      </p:sp>
      <p:sp>
        <p:nvSpPr>
          <p:cNvPr id="7" name="Figure Legend"/>
          <p:cNvSpPr>
            <a:spLocks noGrp="1"/>
          </p:cNvSpPr>
          <p:nvPr>
            <p:ph type="body" sz="quarter" idx="14"/>
          </p:nvPr>
        </p:nvSpPr>
        <p:spPr/>
        <p:txBody>
          <a:bodyPr>
            <a:normAutofit fontScale="92500"/>
          </a:bodyPr>
          <a:lstStyle/>
          <a:p>
            <a:r>
              <a:rPr lang="en-US" sz="1600" dirty="0"/>
              <a:t>A replication fork is formed by the opening of the origin of replication, and helicase separates the DNA strands. An RNA primer is synthesized, and is elongated by the DNA polymerase. On the leading strand, DNA is synthesized continuously, whereas on the lagging strand, DNA is synthesized in short stretches. The DNA fragments are joined by DNA ligase (not shown).</a:t>
            </a:r>
          </a:p>
        </p:txBody>
      </p:sp>
      <p:pic>
        <p:nvPicPr>
          <p:cNvPr id="2" name="Figure" descr="Illustration shows a replication bubble. Helicase unwinds the helix. An RNA primer starts the synthesis, and DNA polymerase extends the DNA strand from the RNA primer. DNA synthesis occurs only in the 5' to 3' direction. On the leading strand, DNA synthesis occurs continuously. On the lagging strand, DNA synthesis restarts many times as the helix unwinds, resulting in many short fragments called Okazaki fragments."/>
          <p:cNvPicPr>
            <a:picLocks noGrp="1" noChangeAspect="1"/>
          </p:cNvPicPr>
          <p:nvPr>
            <p:ph type="pic" sz="quarter" idx="13"/>
          </p:nvPr>
        </p:nvPicPr>
        <p:blipFill>
          <a:blip r:embed="rId2" cstate="email">
            <a:extLst>
              <a:ext uri="{28A0092B-C50C-407E-A947-70E740481C1C}">
                <a14:useLocalDpi xmlns:a14="http://schemas.microsoft.com/office/drawing/2010/main" val="0"/>
              </a:ext>
            </a:extLst>
          </a:blip>
          <a:srcRect t="-5991" b="-5991"/>
          <a:stretch>
            <a:fillRect/>
          </a:stretch>
        </p:blipFill>
        <p:spPr/>
      </p:pic>
      <p:sp>
        <p:nvSpPr>
          <p:cNvPr id="5" name="Figure Number"/>
          <p:cNvSpPr>
            <a:spLocks noGrp="1"/>
          </p:cNvSpPr>
          <p:nvPr>
            <p:ph type="title"/>
          </p:nvPr>
        </p:nvSpPr>
        <p:spPr/>
        <p:txBody>
          <a:bodyPr/>
          <a:lstStyle/>
          <a:p>
            <a:r>
              <a:rPr lang="en-US" dirty="0"/>
              <a:t>Figure 9.10 – replication fork </a:t>
            </a:r>
          </a:p>
        </p:txBody>
      </p:sp>
      <p:pic>
        <p:nvPicPr>
          <p:cNvPr id="9" name="Picture 8">
            <a:extLst>
              <a:ext uri="{FF2B5EF4-FFF2-40B4-BE49-F238E27FC236}">
                <a16:creationId xmlns:a16="http://schemas.microsoft.com/office/drawing/2014/main" id="{376020E0-912A-514D-995B-403B9BF8E678}"/>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7233007" y="211262"/>
            <a:ext cx="1693024" cy="409803"/>
          </a:xfrm>
          <a:prstGeom prst="rect">
            <a:avLst/>
          </a:prstGeom>
        </p:spPr>
      </p:pic>
    </p:spTree>
    <p:extLst>
      <p:ext uri="{BB962C8B-B14F-4D97-AF65-F5344CB8AC3E}">
        <p14:creationId xmlns:p14="http://schemas.microsoft.com/office/powerpoint/2010/main" val="208402952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Step 4. ligation </a:t>
            </a:r>
          </a:p>
        </p:txBody>
      </p:sp>
      <p:sp>
        <p:nvSpPr>
          <p:cNvPr id="4" name="Text Placeholder 3"/>
          <p:cNvSpPr>
            <a:spLocks noGrp="1"/>
          </p:cNvSpPr>
          <p:nvPr>
            <p:ph type="body" sz="quarter" idx="14"/>
          </p:nvPr>
        </p:nvSpPr>
        <p:spPr>
          <a:xfrm>
            <a:off x="457200" y="1311564"/>
            <a:ext cx="8062912" cy="4698800"/>
          </a:xfrm>
        </p:spPr>
        <p:txBody>
          <a:bodyPr/>
          <a:lstStyle/>
          <a:p>
            <a:pPr marL="342900" indent="-342900">
              <a:buFont typeface="Arial" panose="020B0604020202020204" pitchFamily="34" charset="0"/>
              <a:buChar char="•"/>
            </a:pPr>
            <a:r>
              <a:rPr lang="en-US" dirty="0"/>
              <a:t>“To ligate” = to connect </a:t>
            </a:r>
          </a:p>
          <a:p>
            <a:pPr marL="342900" indent="-342900">
              <a:buFont typeface="Arial" panose="020B0604020202020204" pitchFamily="34" charset="0"/>
              <a:buChar char="•"/>
            </a:pPr>
            <a:r>
              <a:rPr lang="en-US" dirty="0"/>
              <a:t>Lagging strand is discontinuous, i.e. made of short fragments</a:t>
            </a:r>
          </a:p>
          <a:p>
            <a:pPr marL="342900" indent="-342900">
              <a:buFont typeface="Arial" panose="020B0604020202020204" pitchFamily="34" charset="0"/>
              <a:buChar char="•"/>
            </a:pPr>
            <a:r>
              <a:rPr lang="en-US" dirty="0"/>
              <a:t> these are called Okazaki fragments </a:t>
            </a:r>
          </a:p>
          <a:p>
            <a:pPr marL="1074420" lvl="1" indent="-342900">
              <a:buFont typeface="Arial" panose="020B0604020202020204" pitchFamily="34" charset="0"/>
              <a:buChar char="•"/>
            </a:pPr>
            <a:r>
              <a:rPr lang="en-US" dirty="0"/>
              <a:t>Each fragment starts with a primer</a:t>
            </a:r>
          </a:p>
          <a:p>
            <a:pPr marL="342900" indent="-342900">
              <a:buFont typeface="Arial" panose="020B0604020202020204" pitchFamily="34" charset="0"/>
              <a:buChar char="•"/>
            </a:pPr>
            <a:endParaRPr lang="en-US" dirty="0"/>
          </a:p>
          <a:p>
            <a:pPr marL="342900" indent="-342900">
              <a:buFont typeface="Arial" panose="020B0604020202020204" pitchFamily="34" charset="0"/>
              <a:buChar char="•"/>
            </a:pPr>
            <a:r>
              <a:rPr lang="en-US" dirty="0"/>
              <a:t>In this step 4, the RNA primers are removed from the lagging strand</a:t>
            </a:r>
          </a:p>
          <a:p>
            <a:pPr marL="1074420" lvl="1" indent="-342900">
              <a:buFont typeface="Arial" panose="020B0604020202020204" pitchFamily="34" charset="0"/>
              <a:buChar char="•"/>
            </a:pPr>
            <a:r>
              <a:rPr lang="en-US" dirty="0"/>
              <a:t>The remaining fragments are connected – or ligated – by the DNA - Ligase enzyme </a:t>
            </a:r>
          </a:p>
        </p:txBody>
      </p:sp>
    </p:spTree>
    <p:extLst>
      <p:ext uri="{BB962C8B-B14F-4D97-AF65-F5344CB8AC3E}">
        <p14:creationId xmlns:p14="http://schemas.microsoft.com/office/powerpoint/2010/main" val="385353916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Dna replication problems</a:t>
            </a:r>
          </a:p>
        </p:txBody>
      </p:sp>
      <p:sp>
        <p:nvSpPr>
          <p:cNvPr id="4" name="Text Placeholder 3"/>
          <p:cNvSpPr>
            <a:spLocks noGrp="1"/>
          </p:cNvSpPr>
          <p:nvPr>
            <p:ph type="body" sz="quarter" idx="14"/>
          </p:nvPr>
        </p:nvSpPr>
        <p:spPr>
          <a:xfrm>
            <a:off x="457200" y="1366982"/>
            <a:ext cx="8062912" cy="4643382"/>
          </a:xfrm>
        </p:spPr>
        <p:txBody>
          <a:bodyPr/>
          <a:lstStyle/>
          <a:p>
            <a:pPr marL="342900" indent="-342900">
              <a:buFont typeface="Arial" panose="020B0604020202020204" pitchFamily="34" charset="0"/>
              <a:buChar char="•"/>
            </a:pPr>
            <a:r>
              <a:rPr lang="en-US" dirty="0"/>
              <a:t>Chromosomes in Eukaryotes are linear with 2 ends</a:t>
            </a:r>
          </a:p>
          <a:p>
            <a:pPr marL="1074420" lvl="1" indent="-342900">
              <a:buFont typeface="Arial" panose="020B0604020202020204" pitchFamily="34" charset="0"/>
              <a:buChar char="•"/>
            </a:pPr>
            <a:r>
              <a:rPr lang="en-US" dirty="0"/>
              <a:t>as a result with each replication they become shorter</a:t>
            </a:r>
          </a:p>
          <a:p>
            <a:pPr marL="1074420" lvl="1" indent="-342900">
              <a:buFont typeface="Arial" panose="020B0604020202020204" pitchFamily="34" charset="0"/>
              <a:buChar char="•"/>
            </a:pPr>
            <a:r>
              <a:rPr lang="en-US" dirty="0"/>
              <a:t>Telomerase (an enzyme) – fixes this problem </a:t>
            </a:r>
          </a:p>
          <a:p>
            <a:endParaRPr lang="en-US" dirty="0"/>
          </a:p>
        </p:txBody>
      </p:sp>
    </p:spTree>
    <p:extLst>
      <p:ext uri="{BB962C8B-B14F-4D97-AF65-F5344CB8AC3E}">
        <p14:creationId xmlns:p14="http://schemas.microsoft.com/office/powerpoint/2010/main" val="109220935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isclaimer">
            <a:extLst>
              <a:ext uri="{FF2B5EF4-FFF2-40B4-BE49-F238E27FC236}">
                <a16:creationId xmlns:a16="http://schemas.microsoft.com/office/drawing/2014/main" id="{A062CE9C-B745-422E-B091-AFC19B43C63F}"/>
              </a:ext>
            </a:extLst>
          </p:cNvPr>
          <p:cNvSpPr txBox="1">
            <a:spLocks/>
          </p:cNvSpPr>
          <p:nvPr/>
        </p:nvSpPr>
        <p:spPr>
          <a:xfrm>
            <a:off x="457201" y="6506242"/>
            <a:ext cx="7686942" cy="283845"/>
          </a:xfrm>
          <a:prstGeom prst="rect">
            <a:avLst/>
          </a:prstGeom>
        </p:spPr>
        <p:txBody>
          <a:bodyPr/>
          <a:lstStyle>
            <a:defPPr>
              <a:defRPr lang="en-US"/>
            </a:defPPr>
            <a:lvl1pPr marL="0" algn="l" defTabSz="914400" rtl="0" eaLnBrk="1" latinLnBrk="0" hangingPunct="1">
              <a:defRPr sz="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This </a:t>
            </a:r>
            <a:r>
              <a:rPr lang="en-US" dirty="0" err="1"/>
              <a:t>OpenStax</a:t>
            </a:r>
            <a:r>
              <a:rPr lang="en-US" dirty="0"/>
              <a:t> ancillary resource is © Rice University under a CC-BY 4.0 International license; it may be reproduced or modified but must be attributed to </a:t>
            </a:r>
            <a:r>
              <a:rPr lang="en-US" dirty="0" err="1"/>
              <a:t>OpenStax</a:t>
            </a:r>
            <a:r>
              <a:rPr lang="en-US" dirty="0"/>
              <a:t>, Rice University and any changes must be noted. Any images credited to other sources are similarly available for reproduction, but must be attributed to their sources.</a:t>
            </a:r>
          </a:p>
        </p:txBody>
      </p:sp>
      <p:sp>
        <p:nvSpPr>
          <p:cNvPr id="7" name="Figure Legend"/>
          <p:cNvSpPr>
            <a:spLocks noGrp="1"/>
          </p:cNvSpPr>
          <p:nvPr>
            <p:ph type="body" sz="quarter" idx="14"/>
          </p:nvPr>
        </p:nvSpPr>
        <p:spPr/>
        <p:txBody>
          <a:bodyPr>
            <a:normAutofit/>
          </a:bodyPr>
          <a:lstStyle/>
          <a:p>
            <a:r>
              <a:rPr lang="en-US" sz="1600" dirty="0"/>
              <a:t>Dolly the sheep was the first cloned mammal.</a:t>
            </a:r>
          </a:p>
        </p:txBody>
      </p:sp>
      <p:pic>
        <p:nvPicPr>
          <p:cNvPr id="2" name="Figure" descr="Photo shows Dolly the sheep, which has been stuffed and placed in a glass case."/>
          <p:cNvPicPr>
            <a:picLocks noGrp="1" noChangeAspect="1"/>
          </p:cNvPicPr>
          <p:nvPr>
            <p:ph type="pic" sz="quarter" idx="13"/>
          </p:nvPr>
        </p:nvPicPr>
        <p:blipFill>
          <a:blip r:embed="rId2" cstate="email">
            <a:extLst>
              <a:ext uri="{28A0092B-C50C-407E-A947-70E740481C1C}">
                <a14:useLocalDpi xmlns:a14="http://schemas.microsoft.com/office/drawing/2010/main" val="0"/>
              </a:ext>
            </a:extLst>
          </a:blip>
          <a:srcRect l="-10064" r="-10064"/>
          <a:stretch>
            <a:fillRect/>
          </a:stretch>
        </p:blipFill>
        <p:spPr/>
      </p:pic>
      <p:sp>
        <p:nvSpPr>
          <p:cNvPr id="5" name="Figure Number"/>
          <p:cNvSpPr>
            <a:spLocks noGrp="1"/>
          </p:cNvSpPr>
          <p:nvPr>
            <p:ph type="title"/>
          </p:nvPr>
        </p:nvSpPr>
        <p:spPr/>
        <p:txBody>
          <a:bodyPr/>
          <a:lstStyle/>
          <a:p>
            <a:r>
              <a:rPr lang="en-US" dirty="0"/>
              <a:t>Figure 9.1 – reproductive cloning</a:t>
            </a:r>
          </a:p>
        </p:txBody>
      </p:sp>
      <p:pic>
        <p:nvPicPr>
          <p:cNvPr id="9" name="Picture 8">
            <a:extLst>
              <a:ext uri="{FF2B5EF4-FFF2-40B4-BE49-F238E27FC236}">
                <a16:creationId xmlns:a16="http://schemas.microsoft.com/office/drawing/2014/main" id="{6FD07912-D1B8-E141-A6B8-30B3427FDE0F}"/>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7233007" y="211262"/>
            <a:ext cx="1693024" cy="409803"/>
          </a:xfrm>
          <a:prstGeom prst="rect">
            <a:avLst/>
          </a:prstGeom>
        </p:spPr>
      </p:pic>
    </p:spTree>
    <p:extLst>
      <p:ext uri="{BB962C8B-B14F-4D97-AF65-F5344CB8AC3E}">
        <p14:creationId xmlns:p14="http://schemas.microsoft.com/office/powerpoint/2010/main" val="20174044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isclaimer">
            <a:extLst>
              <a:ext uri="{FF2B5EF4-FFF2-40B4-BE49-F238E27FC236}">
                <a16:creationId xmlns:a16="http://schemas.microsoft.com/office/drawing/2014/main" id="{DADAD478-FE5A-4364-A7B0-D97A6B459EE5}"/>
              </a:ext>
            </a:extLst>
          </p:cNvPr>
          <p:cNvSpPr txBox="1">
            <a:spLocks/>
          </p:cNvSpPr>
          <p:nvPr/>
        </p:nvSpPr>
        <p:spPr>
          <a:xfrm>
            <a:off x="457201" y="6506242"/>
            <a:ext cx="7686942" cy="283845"/>
          </a:xfrm>
          <a:prstGeom prst="rect">
            <a:avLst/>
          </a:prstGeom>
        </p:spPr>
        <p:txBody>
          <a:bodyPr/>
          <a:lstStyle>
            <a:defPPr>
              <a:defRPr lang="en-US"/>
            </a:defPPr>
            <a:lvl1pPr marL="0" algn="l" defTabSz="914400" rtl="0" eaLnBrk="1" latinLnBrk="0" hangingPunct="1">
              <a:defRPr sz="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This </a:t>
            </a:r>
            <a:r>
              <a:rPr lang="en-US" dirty="0" err="1"/>
              <a:t>OpenStax</a:t>
            </a:r>
            <a:r>
              <a:rPr lang="en-US" dirty="0"/>
              <a:t> ancillary resource is © Rice University under a CC-BY 4.0 International license; it may be reproduced or modified but must be attributed to </a:t>
            </a:r>
            <a:r>
              <a:rPr lang="en-US" dirty="0" err="1"/>
              <a:t>OpenStax</a:t>
            </a:r>
            <a:r>
              <a:rPr lang="en-US" dirty="0"/>
              <a:t>, Rice University and any changes must be noted. Any images credited to other sources are similarly available for reproduction, but must be attributed to their sources.</a:t>
            </a:r>
          </a:p>
        </p:txBody>
      </p:sp>
      <p:pic>
        <p:nvPicPr>
          <p:cNvPr id="2" name="Figure" descr="Telomerase has an associated RNA that complements the 5' overhang at the end of the chromosome. The RNA template is used to synthesize the complementary strand. Telomerase then shifts, and the process is repeated. Next, primase and DNA polymerase synthesize the rest of the complementary strand."/>
          <p:cNvPicPr>
            <a:picLocks noGrp="1" noChangeAspect="1"/>
          </p:cNvPicPr>
          <p:nvPr>
            <p:ph type="pic" sz="quarter" idx="13"/>
          </p:nvPr>
        </p:nvPicPr>
        <p:blipFill>
          <a:blip r:embed="rId2" cstate="email">
            <a:extLst>
              <a:ext uri="{28A0092B-C50C-407E-A947-70E740481C1C}">
                <a14:useLocalDpi xmlns:a14="http://schemas.microsoft.com/office/drawing/2010/main" val="0"/>
              </a:ext>
            </a:extLst>
          </a:blip>
          <a:srcRect t="-1110" b="-1110"/>
          <a:stretch>
            <a:fillRect/>
          </a:stretch>
        </p:blipFill>
        <p:spPr>
          <a:xfrm>
            <a:off x="4489450" y="1108075"/>
            <a:ext cx="4030663" cy="5256213"/>
          </a:xfrm>
        </p:spPr>
      </p:pic>
      <p:sp>
        <p:nvSpPr>
          <p:cNvPr id="14" name="Figure Legend"/>
          <p:cNvSpPr>
            <a:spLocks noGrp="1"/>
          </p:cNvSpPr>
          <p:nvPr>
            <p:ph type="body" sz="quarter" idx="14"/>
          </p:nvPr>
        </p:nvSpPr>
        <p:spPr>
          <a:xfrm>
            <a:off x="457200" y="1107617"/>
            <a:ext cx="3913188" cy="5256973"/>
          </a:xfrm>
        </p:spPr>
        <p:txBody>
          <a:bodyPr>
            <a:noAutofit/>
          </a:bodyPr>
          <a:lstStyle/>
          <a:p>
            <a:r>
              <a:rPr lang="en-US" sz="1600" dirty="0">
                <a:solidFill>
                  <a:srgbClr val="000000"/>
                </a:solidFill>
              </a:rPr>
              <a:t>The ends of linear chromosomes are maintained by the action of the telomerase </a:t>
            </a:r>
            <a:r>
              <a:rPr lang="pl-PL" sz="1600" dirty="0" err="1">
                <a:solidFill>
                  <a:srgbClr val="000000"/>
                </a:solidFill>
              </a:rPr>
              <a:t>enzyme</a:t>
            </a:r>
            <a:r>
              <a:rPr lang="pl-PL" sz="1600" dirty="0">
                <a:solidFill>
                  <a:srgbClr val="000000"/>
                </a:solidFill>
              </a:rPr>
              <a:t>.</a:t>
            </a:r>
            <a:endParaRPr lang="en-US" sz="1600" dirty="0">
              <a:solidFill>
                <a:srgbClr val="000000"/>
              </a:solidFill>
            </a:endParaRPr>
          </a:p>
        </p:txBody>
      </p:sp>
      <p:sp>
        <p:nvSpPr>
          <p:cNvPr id="5" name="Figure Number"/>
          <p:cNvSpPr>
            <a:spLocks noGrp="1"/>
          </p:cNvSpPr>
          <p:nvPr>
            <p:ph type="title"/>
          </p:nvPr>
        </p:nvSpPr>
        <p:spPr/>
        <p:txBody>
          <a:bodyPr>
            <a:normAutofit/>
          </a:bodyPr>
          <a:lstStyle/>
          <a:p>
            <a:pPr algn="r"/>
            <a:r>
              <a:rPr lang="en-US" sz="2400" dirty="0">
                <a:solidFill>
                  <a:srgbClr val="6CB255"/>
                </a:solidFill>
              </a:rPr>
              <a:t>Telomerase - Figure </a:t>
            </a:r>
            <a:r>
              <a:rPr lang="en-US" dirty="0"/>
              <a:t>9.11</a:t>
            </a:r>
            <a:endParaRPr lang="en-US" sz="2400" dirty="0">
              <a:solidFill>
                <a:srgbClr val="6CB255"/>
              </a:solidFill>
            </a:endParaRPr>
          </a:p>
        </p:txBody>
      </p:sp>
      <p:pic>
        <p:nvPicPr>
          <p:cNvPr id="7" name="Picture 6">
            <a:extLst>
              <a:ext uri="{FF2B5EF4-FFF2-40B4-BE49-F238E27FC236}">
                <a16:creationId xmlns:a16="http://schemas.microsoft.com/office/drawing/2014/main" id="{CB62AC1A-E4A0-B64E-89D0-A1E3A723D2C4}"/>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457200" y="241326"/>
            <a:ext cx="1693024" cy="409803"/>
          </a:xfrm>
          <a:prstGeom prst="rect">
            <a:avLst/>
          </a:prstGeom>
        </p:spPr>
      </p:pic>
    </p:spTree>
    <p:extLst>
      <p:ext uri="{BB962C8B-B14F-4D97-AF65-F5344CB8AC3E}">
        <p14:creationId xmlns:p14="http://schemas.microsoft.com/office/powerpoint/2010/main" val="39193532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isclaimer">
            <a:extLst>
              <a:ext uri="{FF2B5EF4-FFF2-40B4-BE49-F238E27FC236}">
                <a16:creationId xmlns:a16="http://schemas.microsoft.com/office/drawing/2014/main" id="{7AF2968E-4C6E-4093-84A2-1C9C137E3D54}"/>
              </a:ext>
            </a:extLst>
          </p:cNvPr>
          <p:cNvSpPr txBox="1">
            <a:spLocks/>
          </p:cNvSpPr>
          <p:nvPr/>
        </p:nvSpPr>
        <p:spPr>
          <a:xfrm>
            <a:off x="457201" y="6506242"/>
            <a:ext cx="7686942" cy="283845"/>
          </a:xfrm>
          <a:prstGeom prst="rect">
            <a:avLst/>
          </a:prstGeom>
        </p:spPr>
        <p:txBody>
          <a:bodyPr/>
          <a:lstStyle>
            <a:defPPr>
              <a:defRPr lang="en-US"/>
            </a:defPPr>
            <a:lvl1pPr marL="0" algn="l" defTabSz="914400" rtl="0" eaLnBrk="1" latinLnBrk="0" hangingPunct="1">
              <a:defRPr sz="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This </a:t>
            </a:r>
            <a:r>
              <a:rPr lang="en-US" dirty="0" err="1"/>
              <a:t>OpenStax</a:t>
            </a:r>
            <a:r>
              <a:rPr lang="en-US" dirty="0"/>
              <a:t> ancillary resource is © Rice University under a CC-BY 4.0 International license; it may be reproduced or modified but must be attributed to </a:t>
            </a:r>
            <a:r>
              <a:rPr lang="en-US" dirty="0" err="1"/>
              <a:t>OpenStax</a:t>
            </a:r>
            <a:r>
              <a:rPr lang="en-US" dirty="0"/>
              <a:t>, Rice University and any changes must be noted. Any images credited to other sources are similarly available for reproduction, but must be attributed to their sources.</a:t>
            </a:r>
          </a:p>
        </p:txBody>
      </p:sp>
      <p:sp>
        <p:nvSpPr>
          <p:cNvPr id="7" name="Figure Legend"/>
          <p:cNvSpPr>
            <a:spLocks noGrp="1"/>
          </p:cNvSpPr>
          <p:nvPr>
            <p:ph type="body" sz="quarter" idx="14"/>
          </p:nvPr>
        </p:nvSpPr>
        <p:spPr/>
        <p:txBody>
          <a:bodyPr>
            <a:normAutofit/>
          </a:bodyPr>
          <a:lstStyle/>
          <a:p>
            <a:r>
              <a:rPr lang="en-US" sz="1600" dirty="0"/>
              <a:t>Elizabeth Blackburn, 2009 Nobel Laureate, was the scientist who discovered how telomerase works. (credit: U.S. Embassy, Stockholm, Sweden)</a:t>
            </a:r>
          </a:p>
        </p:txBody>
      </p:sp>
      <p:pic>
        <p:nvPicPr>
          <p:cNvPr id="2" name="Figure" descr="Photo shows Elizabeth Blackburn."/>
          <p:cNvPicPr>
            <a:picLocks noGrp="1" noChangeAspect="1"/>
          </p:cNvPicPr>
          <p:nvPr>
            <p:ph type="pic" sz="quarter" idx="13"/>
          </p:nvPr>
        </p:nvPicPr>
        <p:blipFill>
          <a:blip r:embed="rId2" cstate="email">
            <a:extLst>
              <a:ext uri="{28A0092B-C50C-407E-A947-70E740481C1C}">
                <a14:useLocalDpi xmlns:a14="http://schemas.microsoft.com/office/drawing/2010/main" val="0"/>
              </a:ext>
            </a:extLst>
          </a:blip>
          <a:srcRect l="-35540" r="-35540"/>
          <a:stretch>
            <a:fillRect/>
          </a:stretch>
        </p:blipFill>
        <p:spPr>
          <a:xfrm>
            <a:off x="457199" y="1158962"/>
            <a:ext cx="8062913" cy="3500071"/>
          </a:xfrm>
        </p:spPr>
      </p:pic>
      <p:sp>
        <p:nvSpPr>
          <p:cNvPr id="5" name="Figure Number"/>
          <p:cNvSpPr>
            <a:spLocks noGrp="1"/>
          </p:cNvSpPr>
          <p:nvPr>
            <p:ph type="title"/>
          </p:nvPr>
        </p:nvSpPr>
        <p:spPr/>
        <p:txBody>
          <a:bodyPr/>
          <a:lstStyle/>
          <a:p>
            <a:r>
              <a:rPr lang="en-US" dirty="0"/>
              <a:t>Figure 9.12 – telomerase </a:t>
            </a:r>
          </a:p>
        </p:txBody>
      </p:sp>
      <p:pic>
        <p:nvPicPr>
          <p:cNvPr id="9" name="Picture 8">
            <a:extLst>
              <a:ext uri="{FF2B5EF4-FFF2-40B4-BE49-F238E27FC236}">
                <a16:creationId xmlns:a16="http://schemas.microsoft.com/office/drawing/2014/main" id="{5996753F-F9D6-8945-A5BC-D54EE6AF59CB}"/>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7233007" y="211262"/>
            <a:ext cx="1693024" cy="409803"/>
          </a:xfrm>
          <a:prstGeom prst="rect">
            <a:avLst/>
          </a:prstGeom>
        </p:spPr>
      </p:pic>
    </p:spTree>
    <p:extLst>
      <p:ext uri="{BB962C8B-B14F-4D97-AF65-F5344CB8AC3E}">
        <p14:creationId xmlns:p14="http://schemas.microsoft.com/office/powerpoint/2010/main" val="60261983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Dna repair</a:t>
            </a:r>
          </a:p>
        </p:txBody>
      </p:sp>
      <p:sp>
        <p:nvSpPr>
          <p:cNvPr id="4" name="Text Placeholder 3"/>
          <p:cNvSpPr>
            <a:spLocks noGrp="1"/>
          </p:cNvSpPr>
          <p:nvPr>
            <p:ph type="body" sz="quarter" idx="14"/>
          </p:nvPr>
        </p:nvSpPr>
        <p:spPr>
          <a:xfrm>
            <a:off x="457200" y="1154545"/>
            <a:ext cx="8062912" cy="4855819"/>
          </a:xfrm>
        </p:spPr>
        <p:txBody>
          <a:bodyPr vert="horz" lIns="91440" tIns="45720" rIns="91440" bIns="45720" rtlCol="0" anchor="t">
            <a:normAutofit/>
          </a:bodyPr>
          <a:lstStyle/>
          <a:p>
            <a:pPr marL="342900" indent="-342900">
              <a:buFont typeface="Arial" panose="020B0604020202020204" pitchFamily="34" charset="0"/>
              <a:buChar char="•"/>
            </a:pPr>
            <a:r>
              <a:rPr lang="en-US" dirty="0"/>
              <a:t>Any mismatching nucleotides must be replaced:</a:t>
            </a:r>
          </a:p>
          <a:p>
            <a:pPr marL="1074420" lvl="1" indent="-342900">
              <a:buFont typeface="Arial" panose="020B0604020202020204" pitchFamily="34" charset="0"/>
              <a:buChar char="•"/>
            </a:pPr>
            <a:r>
              <a:rPr lang="en-US" dirty="0"/>
              <a:t>During DNA replication – done by DNA-polymerase</a:t>
            </a:r>
          </a:p>
          <a:p>
            <a:pPr marL="1074420" lvl="1" indent="-342900">
              <a:buFont typeface="Arial" panose="020B0604020202020204" pitchFamily="34" charset="0"/>
              <a:buChar char="•"/>
            </a:pPr>
            <a:r>
              <a:rPr lang="en-US" dirty="0"/>
              <a:t>After replication </a:t>
            </a:r>
          </a:p>
          <a:p>
            <a:pPr marL="1600200" lvl="2">
              <a:buFont typeface="Arial" panose="020B0604020202020204" pitchFamily="34" charset="0"/>
              <a:buChar char="•"/>
            </a:pPr>
            <a:r>
              <a:rPr lang="en-US" dirty="0"/>
              <a:t>Mismatch repair proteins</a:t>
            </a:r>
          </a:p>
          <a:p>
            <a:pPr marL="1600200" lvl="2">
              <a:buFont typeface="Arial" panose="020B0604020202020204" pitchFamily="34" charset="0"/>
              <a:buChar char="•"/>
            </a:pPr>
            <a:r>
              <a:rPr lang="en-US" dirty="0"/>
              <a:t>Nucleotide excision repair proteins</a:t>
            </a:r>
          </a:p>
          <a:p>
            <a:pPr marL="2057400" lvl="3">
              <a:buFont typeface="Arial" panose="020B0604020202020204" pitchFamily="34" charset="0"/>
              <a:buChar char="•"/>
            </a:pPr>
            <a:r>
              <a:rPr lang="en-US" dirty="0"/>
              <a:t>Sun (UV) exposure promotes formation of T bonding with another T instead of A.</a:t>
            </a:r>
          </a:p>
          <a:p>
            <a:pPr marL="2514600" lvl="4">
              <a:buFont typeface="Arial" panose="020B0604020202020204" pitchFamily="34" charset="0"/>
              <a:buChar char="•"/>
            </a:pPr>
            <a:r>
              <a:rPr lang="en-US" dirty="0"/>
              <a:t>Skin cancer</a:t>
            </a:r>
          </a:p>
          <a:p>
            <a:endParaRPr lang="en-US" dirty="0"/>
          </a:p>
        </p:txBody>
      </p:sp>
    </p:spTree>
    <p:extLst>
      <p:ext uri="{BB962C8B-B14F-4D97-AF65-F5344CB8AC3E}">
        <p14:creationId xmlns:p14="http://schemas.microsoft.com/office/powerpoint/2010/main" val="216237110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isclaimer">
            <a:extLst>
              <a:ext uri="{FF2B5EF4-FFF2-40B4-BE49-F238E27FC236}">
                <a16:creationId xmlns:a16="http://schemas.microsoft.com/office/drawing/2014/main" id="{1904D717-C71F-433E-8A1A-663A74D05448}"/>
              </a:ext>
            </a:extLst>
          </p:cNvPr>
          <p:cNvSpPr txBox="1">
            <a:spLocks/>
          </p:cNvSpPr>
          <p:nvPr/>
        </p:nvSpPr>
        <p:spPr>
          <a:xfrm>
            <a:off x="457201" y="6506242"/>
            <a:ext cx="7686942" cy="283845"/>
          </a:xfrm>
          <a:prstGeom prst="rect">
            <a:avLst/>
          </a:prstGeom>
        </p:spPr>
        <p:txBody>
          <a:bodyPr/>
          <a:lstStyle>
            <a:defPPr>
              <a:defRPr lang="en-US"/>
            </a:defPPr>
            <a:lvl1pPr marL="0" algn="l" defTabSz="914400" rtl="0" eaLnBrk="1" latinLnBrk="0" hangingPunct="1">
              <a:defRPr sz="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This </a:t>
            </a:r>
            <a:r>
              <a:rPr lang="en-US" dirty="0" err="1"/>
              <a:t>OpenStax</a:t>
            </a:r>
            <a:r>
              <a:rPr lang="en-US" dirty="0"/>
              <a:t> ancillary resource is © Rice University under a CC-BY 4.0 International license; it may be reproduced or modified but must be attributed to </a:t>
            </a:r>
            <a:r>
              <a:rPr lang="en-US" dirty="0" err="1"/>
              <a:t>OpenStax</a:t>
            </a:r>
            <a:r>
              <a:rPr lang="en-US" dirty="0"/>
              <a:t>, Rice University and any changes must be noted. Any images credited to other sources are similarly available for reproduction, but must be attributed to their sources.</a:t>
            </a:r>
          </a:p>
        </p:txBody>
      </p:sp>
      <p:sp>
        <p:nvSpPr>
          <p:cNvPr id="14" name="Figure Legend"/>
          <p:cNvSpPr>
            <a:spLocks noGrp="1"/>
          </p:cNvSpPr>
          <p:nvPr>
            <p:ph type="body" sz="quarter" idx="14"/>
          </p:nvPr>
        </p:nvSpPr>
        <p:spPr>
          <a:xfrm>
            <a:off x="4606925" y="1107617"/>
            <a:ext cx="3913188" cy="5256973"/>
          </a:xfrm>
        </p:spPr>
        <p:txBody>
          <a:bodyPr>
            <a:noAutofit/>
          </a:bodyPr>
          <a:lstStyle/>
          <a:p>
            <a:r>
              <a:rPr lang="en-US" sz="1600" dirty="0">
                <a:solidFill>
                  <a:srgbClr val="000000"/>
                </a:solidFill>
              </a:rPr>
              <a:t>Proofreading by DNA polymerase </a:t>
            </a:r>
            <a:r>
              <a:rPr lang="en-US" sz="1600" dirty="0">
                <a:solidFill>
                  <a:srgbClr val="6CB255"/>
                </a:solidFill>
              </a:rPr>
              <a:t>(a)</a:t>
            </a:r>
            <a:r>
              <a:rPr lang="en-US" sz="1600" dirty="0">
                <a:solidFill>
                  <a:srgbClr val="000000"/>
                </a:solidFill>
              </a:rPr>
              <a:t> corrects errors during replication. </a:t>
            </a:r>
          </a:p>
          <a:p>
            <a:r>
              <a:rPr lang="en-US" sz="1600" dirty="0">
                <a:solidFill>
                  <a:srgbClr val="000000"/>
                </a:solidFill>
              </a:rPr>
              <a:t>In mismatch repair </a:t>
            </a:r>
            <a:r>
              <a:rPr lang="en-US" sz="1600" dirty="0">
                <a:solidFill>
                  <a:srgbClr val="6CB255"/>
                </a:solidFill>
              </a:rPr>
              <a:t>(b)</a:t>
            </a:r>
            <a:r>
              <a:rPr lang="en-US" sz="1600" dirty="0">
                <a:solidFill>
                  <a:srgbClr val="000000"/>
                </a:solidFill>
              </a:rPr>
              <a:t>, the incorrectly added base is detected after replication. The mismatch repair proteins detect this base and remove it from the newly synthesized strand by nuclease action. The gap is now filled with the correctly paired base. </a:t>
            </a:r>
          </a:p>
          <a:p>
            <a:r>
              <a:rPr lang="en-US" sz="1600" dirty="0">
                <a:solidFill>
                  <a:srgbClr val="000000"/>
                </a:solidFill>
              </a:rPr>
              <a:t>Nucleotide excision </a:t>
            </a:r>
            <a:r>
              <a:rPr lang="en-US" sz="1600" dirty="0">
                <a:solidFill>
                  <a:srgbClr val="6CB255"/>
                </a:solidFill>
              </a:rPr>
              <a:t>(c) </a:t>
            </a:r>
            <a:r>
              <a:rPr lang="en-US" sz="1600" dirty="0">
                <a:solidFill>
                  <a:srgbClr val="000000"/>
                </a:solidFill>
              </a:rPr>
              <a:t>repairs thymine dimers. When exposed to UV, </a:t>
            </a:r>
            <a:r>
              <a:rPr lang="en-US" sz="1600" dirty="0" err="1">
                <a:solidFill>
                  <a:srgbClr val="000000"/>
                </a:solidFill>
              </a:rPr>
              <a:t>thymines</a:t>
            </a:r>
            <a:r>
              <a:rPr lang="en-US" sz="1600" dirty="0">
                <a:solidFill>
                  <a:srgbClr val="000000"/>
                </a:solidFill>
              </a:rPr>
              <a:t> lying adjacent to each other can form thymine dimers. In normal cells, they are excised and replaced.</a:t>
            </a:r>
          </a:p>
          <a:p>
            <a:endParaRPr lang="en-US" sz="1600" dirty="0">
              <a:solidFill>
                <a:srgbClr val="000000"/>
              </a:solidFill>
            </a:endParaRPr>
          </a:p>
        </p:txBody>
      </p:sp>
      <p:pic>
        <p:nvPicPr>
          <p:cNvPr id="4" name="Figure" descr=" Part a shows DNA polymerase replicating a strand of DNA. The enzyme has accidentally inserted G opposite A, resulting in a bulge. The enzyme backs up to fix the error. In part b, the top illustration shows a replicated DNA strand with a G–T base mismatch. The bottom illustration shows the repaired DNA, which has the correct G–C base pairing. Part c shows  a DNA strand in which a thymine dimer has formed. An excision repair enzyme cuts out the section of DNA that contains the dimer so that it can be replaced with a normal base pair."/>
          <p:cNvPicPr>
            <a:picLocks noGrp="1" noChangeAspect="1"/>
          </p:cNvPicPr>
          <p:nvPr>
            <p:ph type="pic" sz="quarter" idx="13"/>
          </p:nvPr>
        </p:nvPicPr>
        <p:blipFill>
          <a:blip r:embed="rId2" cstate="email">
            <a:extLst>
              <a:ext uri="{28A0092B-C50C-407E-A947-70E740481C1C}">
                <a14:useLocalDpi xmlns:a14="http://schemas.microsoft.com/office/drawing/2010/main" val="0"/>
              </a:ext>
            </a:extLst>
          </a:blip>
          <a:srcRect l="-39829" r="-39829"/>
          <a:stretch>
            <a:fillRect/>
          </a:stretch>
        </p:blipFill>
        <p:spPr>
          <a:xfrm>
            <a:off x="457200" y="1108075"/>
            <a:ext cx="4032250" cy="5256213"/>
          </a:xfrm>
        </p:spPr>
      </p:pic>
      <p:sp>
        <p:nvSpPr>
          <p:cNvPr id="5" name="Figure Number"/>
          <p:cNvSpPr>
            <a:spLocks noGrp="1"/>
          </p:cNvSpPr>
          <p:nvPr>
            <p:ph type="title"/>
          </p:nvPr>
        </p:nvSpPr>
        <p:spPr/>
        <p:txBody>
          <a:bodyPr>
            <a:normAutofit/>
          </a:bodyPr>
          <a:lstStyle/>
          <a:p>
            <a:r>
              <a:rPr lang="en-US" sz="2400" dirty="0">
                <a:solidFill>
                  <a:srgbClr val="6CB255"/>
                </a:solidFill>
              </a:rPr>
              <a:t>Figure </a:t>
            </a:r>
            <a:r>
              <a:rPr lang="en-US" dirty="0"/>
              <a:t>9.13</a:t>
            </a:r>
            <a:endParaRPr lang="en-US" sz="2400" dirty="0">
              <a:solidFill>
                <a:srgbClr val="6CB255"/>
              </a:solidFill>
            </a:endParaRPr>
          </a:p>
        </p:txBody>
      </p:sp>
      <p:pic>
        <p:nvPicPr>
          <p:cNvPr id="7" name="Picture 6">
            <a:extLst>
              <a:ext uri="{FF2B5EF4-FFF2-40B4-BE49-F238E27FC236}">
                <a16:creationId xmlns:a16="http://schemas.microsoft.com/office/drawing/2014/main" id="{133BFB0F-DED2-8541-875F-3D706B20D4CC}"/>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7233007" y="211262"/>
            <a:ext cx="1693024" cy="409803"/>
          </a:xfrm>
          <a:prstGeom prst="rect">
            <a:avLst/>
          </a:prstGeom>
        </p:spPr>
      </p:pic>
    </p:spTree>
    <p:extLst>
      <p:ext uri="{BB962C8B-B14F-4D97-AF65-F5344CB8AC3E}">
        <p14:creationId xmlns:p14="http://schemas.microsoft.com/office/powerpoint/2010/main" val="192699557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9.3 &amp; 9.4. </a:t>
            </a:r>
            <a:r>
              <a:rPr lang="en-US" dirty="0" err="1"/>
              <a:t>dna</a:t>
            </a:r>
            <a:r>
              <a:rPr lang="en-US" dirty="0"/>
              <a:t> expression</a:t>
            </a:r>
          </a:p>
        </p:txBody>
      </p:sp>
      <p:sp>
        <p:nvSpPr>
          <p:cNvPr id="4" name="Text Placeholder 3"/>
          <p:cNvSpPr>
            <a:spLocks noGrp="1"/>
          </p:cNvSpPr>
          <p:nvPr>
            <p:ph type="body" sz="quarter" idx="14"/>
          </p:nvPr>
        </p:nvSpPr>
        <p:spPr>
          <a:xfrm>
            <a:off x="457200" y="1163782"/>
            <a:ext cx="8062912" cy="4846582"/>
          </a:xfrm>
        </p:spPr>
        <p:txBody>
          <a:bodyPr/>
          <a:lstStyle/>
          <a:p>
            <a:r>
              <a:rPr lang="en-US" dirty="0"/>
              <a:t>Learning outcomes:</a:t>
            </a:r>
          </a:p>
          <a:p>
            <a:pPr marL="342900" lvl="0" indent="-342900">
              <a:buFont typeface="Arial" panose="020B0604020202020204" pitchFamily="34" charset="0"/>
              <a:buChar char="•"/>
            </a:pPr>
            <a:r>
              <a:rPr lang="en-US" dirty="0"/>
              <a:t>Explain the central dogma</a:t>
            </a:r>
          </a:p>
          <a:p>
            <a:pPr marL="342900" lvl="0" indent="-342900">
              <a:buFont typeface="Arial" panose="020B0604020202020204" pitchFamily="34" charset="0"/>
              <a:buChar char="•"/>
            </a:pPr>
            <a:r>
              <a:rPr lang="en-US" dirty="0"/>
              <a:t>Explain the main steps of transcription</a:t>
            </a:r>
          </a:p>
          <a:p>
            <a:pPr marL="342900" lvl="0" indent="-342900">
              <a:buFont typeface="Arial" panose="020B0604020202020204" pitchFamily="34" charset="0"/>
              <a:buChar char="•"/>
            </a:pPr>
            <a:r>
              <a:rPr lang="en-US" dirty="0"/>
              <a:t>Describe how eukaryotic mRNA is processed</a:t>
            </a:r>
          </a:p>
          <a:p>
            <a:pPr marL="342900" indent="-342900">
              <a:buFont typeface="Arial" panose="020B0604020202020204" pitchFamily="34" charset="0"/>
              <a:buChar char="•"/>
            </a:pPr>
            <a:r>
              <a:rPr lang="en-US" dirty="0"/>
              <a:t>Describe the different steps in protein synthesis</a:t>
            </a:r>
          </a:p>
          <a:p>
            <a:pPr marL="342900" lvl="0" indent="-342900">
              <a:buFont typeface="Arial" panose="020B0604020202020204" pitchFamily="34" charset="0"/>
              <a:buChar char="•"/>
            </a:pPr>
            <a:r>
              <a:rPr lang="en-US" dirty="0"/>
              <a:t>Discuss the role of ribosomes in protein synthesis</a:t>
            </a:r>
          </a:p>
          <a:p>
            <a:pPr marL="342900" lvl="0" indent="-342900">
              <a:buFont typeface="Arial" panose="020B0604020202020204" pitchFamily="34" charset="0"/>
              <a:buChar char="•"/>
            </a:pPr>
            <a:r>
              <a:rPr lang="en-US" dirty="0"/>
              <a:t>Describe the genetic code and how the nucleotide sequence determines the amino acid and the protein sequence</a:t>
            </a:r>
          </a:p>
          <a:p>
            <a:endParaRPr lang="en-US" dirty="0"/>
          </a:p>
        </p:txBody>
      </p:sp>
    </p:spTree>
    <p:extLst>
      <p:ext uri="{BB962C8B-B14F-4D97-AF65-F5344CB8AC3E}">
        <p14:creationId xmlns:p14="http://schemas.microsoft.com/office/powerpoint/2010/main" val="341362033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Dna</a:t>
            </a:r>
            <a:r>
              <a:rPr lang="en-US" dirty="0"/>
              <a:t> (or gene) expression </a:t>
            </a:r>
          </a:p>
        </p:txBody>
      </p:sp>
      <p:sp>
        <p:nvSpPr>
          <p:cNvPr id="4" name="Text Placeholder 3"/>
          <p:cNvSpPr>
            <a:spLocks noGrp="1"/>
          </p:cNvSpPr>
          <p:nvPr>
            <p:ph type="body" sz="quarter" idx="14"/>
          </p:nvPr>
        </p:nvSpPr>
        <p:spPr>
          <a:xfrm>
            <a:off x="531091" y="1403928"/>
            <a:ext cx="8062912" cy="4818873"/>
          </a:xfrm>
        </p:spPr>
        <p:txBody>
          <a:bodyPr>
            <a:normAutofit/>
          </a:bodyPr>
          <a:lstStyle/>
          <a:p>
            <a:pPr marL="342900" indent="-342900">
              <a:buFont typeface="Arial" panose="020B0604020202020204" pitchFamily="34" charset="0"/>
              <a:buChar char="•"/>
            </a:pPr>
            <a:r>
              <a:rPr lang="en-US" dirty="0"/>
              <a:t>DNA – material genetic containing information </a:t>
            </a:r>
          </a:p>
          <a:p>
            <a:pPr marL="342900" indent="-342900">
              <a:buFont typeface="Arial" panose="020B0604020202020204" pitchFamily="34" charset="0"/>
              <a:buChar char="•"/>
            </a:pPr>
            <a:r>
              <a:rPr lang="en-US" dirty="0"/>
              <a:t>Proteins – molecules performing most of the cell functions </a:t>
            </a:r>
          </a:p>
          <a:p>
            <a:pPr marL="1074420" lvl="1" indent="-342900">
              <a:buFont typeface="Arial" panose="020B0604020202020204" pitchFamily="34" charset="0"/>
              <a:buChar char="•"/>
            </a:pPr>
            <a:r>
              <a:rPr lang="en-US" dirty="0"/>
              <a:t>Simply put: DNA has the information about what proteins your cells should make to fulfill their functions.</a:t>
            </a:r>
          </a:p>
          <a:p>
            <a:pPr marL="342900" indent="-342900">
              <a:buFont typeface="Arial" panose="020B0604020202020204" pitchFamily="34" charset="0"/>
              <a:buChar char="•"/>
            </a:pPr>
            <a:endParaRPr lang="en-US" dirty="0"/>
          </a:p>
          <a:p>
            <a:pPr marL="342900" indent="-342900">
              <a:buFont typeface="Arial" panose="020B0604020202020204" pitchFamily="34" charset="0"/>
              <a:buChar char="•"/>
            </a:pPr>
            <a:r>
              <a:rPr lang="en-US" dirty="0"/>
              <a:t>The process of making proteins based on the info from DNA - known as “gene expression”. </a:t>
            </a:r>
          </a:p>
          <a:p>
            <a:pPr marL="1074420" lvl="1" indent="-342900">
              <a:buFont typeface="Arial" panose="020B0604020202020204" pitchFamily="34" charset="0"/>
              <a:buChar char="•"/>
            </a:pPr>
            <a:r>
              <a:rPr lang="en-US" i="1" dirty="0"/>
              <a:t>Central dogma of biology </a:t>
            </a:r>
            <a:r>
              <a:rPr lang="en-US" dirty="0"/>
              <a:t>states that gene expression is done from DNA to RNA to proteins.</a:t>
            </a:r>
          </a:p>
          <a:p>
            <a:pPr marL="1074420" lvl="1">
              <a:buFont typeface="Arial" panose="020B0604020202020204" pitchFamily="34" charset="0"/>
              <a:buChar char="•"/>
            </a:pPr>
            <a:r>
              <a:rPr lang="en-US" dirty="0"/>
              <a:t>Gene expression steps:</a:t>
            </a:r>
          </a:p>
          <a:p>
            <a:pPr marL="1600200" lvl="2">
              <a:buFont typeface="Arial" panose="020B0604020202020204" pitchFamily="34" charset="0"/>
              <a:buChar char="•"/>
            </a:pPr>
            <a:r>
              <a:rPr lang="en-US" dirty="0"/>
              <a:t>Step 1 – transcription – copy the info into RNA</a:t>
            </a:r>
          </a:p>
          <a:p>
            <a:pPr marL="1600200" lvl="2">
              <a:buFont typeface="Arial" panose="020B0604020202020204" pitchFamily="34" charset="0"/>
              <a:buChar char="•"/>
            </a:pPr>
            <a:r>
              <a:rPr lang="en-US" dirty="0"/>
              <a:t>Step 2 – translation – use info from RNA to build Proteins</a:t>
            </a:r>
          </a:p>
          <a:p>
            <a:endParaRPr lang="en-US" dirty="0"/>
          </a:p>
        </p:txBody>
      </p:sp>
    </p:spTree>
    <p:extLst>
      <p:ext uri="{BB962C8B-B14F-4D97-AF65-F5344CB8AC3E}">
        <p14:creationId xmlns:p14="http://schemas.microsoft.com/office/powerpoint/2010/main" val="358402372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isclaimer">
            <a:extLst>
              <a:ext uri="{FF2B5EF4-FFF2-40B4-BE49-F238E27FC236}">
                <a16:creationId xmlns:a16="http://schemas.microsoft.com/office/drawing/2014/main" id="{900FECC5-470A-4EB4-8C89-A3D238E54367}"/>
              </a:ext>
            </a:extLst>
          </p:cNvPr>
          <p:cNvSpPr txBox="1">
            <a:spLocks/>
          </p:cNvSpPr>
          <p:nvPr/>
        </p:nvSpPr>
        <p:spPr>
          <a:xfrm>
            <a:off x="457201" y="6506242"/>
            <a:ext cx="7686942" cy="283845"/>
          </a:xfrm>
          <a:prstGeom prst="rect">
            <a:avLst/>
          </a:prstGeom>
        </p:spPr>
        <p:txBody>
          <a:bodyPr/>
          <a:lstStyle>
            <a:defPPr>
              <a:defRPr lang="en-US"/>
            </a:defPPr>
            <a:lvl1pPr marL="0" algn="l" defTabSz="914400" rtl="0" eaLnBrk="1" latinLnBrk="0" hangingPunct="1">
              <a:defRPr sz="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This </a:t>
            </a:r>
            <a:r>
              <a:rPr lang="en-US" dirty="0" err="1"/>
              <a:t>OpenStax</a:t>
            </a:r>
            <a:r>
              <a:rPr lang="en-US" dirty="0"/>
              <a:t> ancillary resource is © Rice University under a CC-BY 4.0 International license; it may be reproduced or modified but must be attributed to </a:t>
            </a:r>
            <a:r>
              <a:rPr lang="en-US" dirty="0" err="1"/>
              <a:t>OpenStax</a:t>
            </a:r>
            <a:r>
              <a:rPr lang="en-US" dirty="0"/>
              <a:t>, Rice University and any changes must be noted. Any images credited to other sources are similarly available for reproduction, but must be attributed to their sources.</a:t>
            </a:r>
          </a:p>
        </p:txBody>
      </p:sp>
      <p:pic>
        <p:nvPicPr>
          <p:cNvPr id="4" name="Figure" descr="A flow chart shows DNA, with an arrow to RNA, which has an arrow to protein."/>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17098" r="-17098"/>
          <a:stretch>
            <a:fillRect/>
          </a:stretch>
        </p:blipFill>
        <p:spPr>
          <a:xfrm>
            <a:off x="4489450" y="1108075"/>
            <a:ext cx="4030663" cy="5256213"/>
          </a:xfrm>
        </p:spPr>
      </p:pic>
      <p:sp>
        <p:nvSpPr>
          <p:cNvPr id="14" name="Figure Legend"/>
          <p:cNvSpPr>
            <a:spLocks noGrp="1"/>
          </p:cNvSpPr>
          <p:nvPr>
            <p:ph type="body" sz="quarter" idx="14"/>
          </p:nvPr>
        </p:nvSpPr>
        <p:spPr>
          <a:xfrm>
            <a:off x="457200" y="1107617"/>
            <a:ext cx="3913188" cy="5256973"/>
          </a:xfrm>
        </p:spPr>
        <p:txBody>
          <a:bodyPr>
            <a:noAutofit/>
          </a:bodyPr>
          <a:lstStyle/>
          <a:p>
            <a:r>
              <a:rPr lang="en-US" sz="1600" dirty="0">
                <a:solidFill>
                  <a:schemeClr val="tx1"/>
                </a:solidFill>
              </a:rPr>
              <a:t>The central dogma states that DNA encodes RNA, which in turn encodes protein.</a:t>
            </a:r>
          </a:p>
        </p:txBody>
      </p:sp>
      <p:sp>
        <p:nvSpPr>
          <p:cNvPr id="5" name="Figure Number"/>
          <p:cNvSpPr>
            <a:spLocks noGrp="1"/>
          </p:cNvSpPr>
          <p:nvPr>
            <p:ph type="title"/>
          </p:nvPr>
        </p:nvSpPr>
        <p:spPr/>
        <p:txBody>
          <a:bodyPr>
            <a:normAutofit/>
          </a:bodyPr>
          <a:lstStyle/>
          <a:p>
            <a:pPr algn="r"/>
            <a:r>
              <a:rPr lang="en-US" sz="2400" dirty="0">
                <a:solidFill>
                  <a:srgbClr val="6CB255"/>
                </a:solidFill>
              </a:rPr>
              <a:t>Central dogma - Figure </a:t>
            </a:r>
            <a:r>
              <a:rPr lang="en-US" dirty="0"/>
              <a:t>9.14</a:t>
            </a:r>
            <a:endParaRPr lang="en-US" sz="2400" dirty="0">
              <a:solidFill>
                <a:srgbClr val="6CB255"/>
              </a:solidFill>
            </a:endParaRPr>
          </a:p>
        </p:txBody>
      </p:sp>
      <p:pic>
        <p:nvPicPr>
          <p:cNvPr id="7" name="Picture 6">
            <a:extLst>
              <a:ext uri="{FF2B5EF4-FFF2-40B4-BE49-F238E27FC236}">
                <a16:creationId xmlns:a16="http://schemas.microsoft.com/office/drawing/2014/main" id="{FF799024-992E-A043-858E-DCA30B648F82}"/>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457200" y="241326"/>
            <a:ext cx="1693024" cy="409803"/>
          </a:xfrm>
          <a:prstGeom prst="rect">
            <a:avLst/>
          </a:prstGeom>
        </p:spPr>
      </p:pic>
    </p:spTree>
    <p:extLst>
      <p:ext uri="{BB962C8B-B14F-4D97-AF65-F5344CB8AC3E}">
        <p14:creationId xmlns:p14="http://schemas.microsoft.com/office/powerpoint/2010/main" val="51210982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58800" y="241326"/>
            <a:ext cx="8062912" cy="659535"/>
          </a:xfrm>
        </p:spPr>
        <p:txBody>
          <a:bodyPr/>
          <a:lstStyle/>
          <a:p>
            <a:r>
              <a:rPr lang="en-US" dirty="0"/>
              <a:t>Dna transcription </a:t>
            </a:r>
          </a:p>
        </p:txBody>
      </p:sp>
      <p:sp>
        <p:nvSpPr>
          <p:cNvPr id="4" name="Text Placeholder 3"/>
          <p:cNvSpPr>
            <a:spLocks noGrp="1"/>
          </p:cNvSpPr>
          <p:nvPr>
            <p:ph type="body" sz="quarter" idx="14"/>
          </p:nvPr>
        </p:nvSpPr>
        <p:spPr>
          <a:xfrm>
            <a:off x="558800" y="1302328"/>
            <a:ext cx="8062912" cy="4828109"/>
          </a:xfrm>
        </p:spPr>
        <p:txBody>
          <a:bodyPr/>
          <a:lstStyle/>
          <a:p>
            <a:r>
              <a:rPr lang="en-US" dirty="0"/>
              <a:t>DNA transcription steps:</a:t>
            </a:r>
          </a:p>
          <a:p>
            <a:pPr marL="342900" indent="-342900">
              <a:buFont typeface="Arial" panose="020B0604020202020204" pitchFamily="34" charset="0"/>
              <a:buChar char="•"/>
            </a:pPr>
            <a:r>
              <a:rPr lang="en-US" dirty="0"/>
              <a:t>Initiation</a:t>
            </a:r>
          </a:p>
          <a:p>
            <a:pPr marL="342900" indent="-342900">
              <a:buFont typeface="Arial" panose="020B0604020202020204" pitchFamily="34" charset="0"/>
              <a:buChar char="•"/>
            </a:pPr>
            <a:r>
              <a:rPr lang="en-US" dirty="0"/>
              <a:t>Elongation </a:t>
            </a:r>
          </a:p>
          <a:p>
            <a:pPr marL="342900" indent="-342900">
              <a:buFont typeface="Arial" panose="020B0604020202020204" pitchFamily="34" charset="0"/>
              <a:buChar char="•"/>
            </a:pPr>
            <a:r>
              <a:rPr lang="en-US" dirty="0"/>
              <a:t>Termination </a:t>
            </a:r>
          </a:p>
        </p:txBody>
      </p:sp>
    </p:spTree>
    <p:extLst>
      <p:ext uri="{BB962C8B-B14F-4D97-AF65-F5344CB8AC3E}">
        <p14:creationId xmlns:p14="http://schemas.microsoft.com/office/powerpoint/2010/main" val="198193766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Step 1. Initiation</a:t>
            </a:r>
          </a:p>
        </p:txBody>
      </p:sp>
      <p:sp>
        <p:nvSpPr>
          <p:cNvPr id="4" name="Text Placeholder 3"/>
          <p:cNvSpPr>
            <a:spLocks noGrp="1"/>
          </p:cNvSpPr>
          <p:nvPr>
            <p:ph type="body" sz="quarter" idx="14"/>
          </p:nvPr>
        </p:nvSpPr>
        <p:spPr>
          <a:xfrm>
            <a:off x="457200" y="1200727"/>
            <a:ext cx="8062912" cy="4809637"/>
          </a:xfrm>
        </p:spPr>
        <p:txBody>
          <a:bodyPr/>
          <a:lstStyle/>
          <a:p>
            <a:pPr marL="342900" indent="-342900">
              <a:buFont typeface="Arial" panose="020B0604020202020204" pitchFamily="34" charset="0"/>
              <a:buChar char="•"/>
            </a:pPr>
            <a:r>
              <a:rPr lang="en-US" dirty="0"/>
              <a:t>DNA unwinds forming a Transcription bubble</a:t>
            </a:r>
          </a:p>
          <a:p>
            <a:pPr marL="342900" indent="-342900">
              <a:buFont typeface="Arial" panose="020B0604020202020204" pitchFamily="34" charset="0"/>
              <a:buChar char="•"/>
            </a:pPr>
            <a:r>
              <a:rPr lang="en-US" dirty="0"/>
              <a:t>Initiation starts on a </a:t>
            </a:r>
            <a:r>
              <a:rPr lang="en-US" u="sng" dirty="0"/>
              <a:t>Promoter</a:t>
            </a:r>
            <a:r>
              <a:rPr lang="en-US" dirty="0"/>
              <a:t> = DNA short sequence that serves as the start of the transcription process  </a:t>
            </a:r>
          </a:p>
        </p:txBody>
      </p:sp>
    </p:spTree>
    <p:extLst>
      <p:ext uri="{BB962C8B-B14F-4D97-AF65-F5344CB8AC3E}">
        <p14:creationId xmlns:p14="http://schemas.microsoft.com/office/powerpoint/2010/main" val="138083246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isclaimer">
            <a:extLst>
              <a:ext uri="{FF2B5EF4-FFF2-40B4-BE49-F238E27FC236}">
                <a16:creationId xmlns:a16="http://schemas.microsoft.com/office/drawing/2014/main" id="{D9F97048-2577-4E01-BEC4-4FDCA8E16F14}"/>
              </a:ext>
            </a:extLst>
          </p:cNvPr>
          <p:cNvSpPr txBox="1">
            <a:spLocks/>
          </p:cNvSpPr>
          <p:nvPr/>
        </p:nvSpPr>
        <p:spPr>
          <a:xfrm>
            <a:off x="457201" y="6506242"/>
            <a:ext cx="7686942" cy="283845"/>
          </a:xfrm>
          <a:prstGeom prst="rect">
            <a:avLst/>
          </a:prstGeom>
        </p:spPr>
        <p:txBody>
          <a:bodyPr/>
          <a:lstStyle>
            <a:defPPr>
              <a:defRPr lang="en-US"/>
            </a:defPPr>
            <a:lvl1pPr marL="0" algn="l" defTabSz="914400" rtl="0" eaLnBrk="1" latinLnBrk="0" hangingPunct="1">
              <a:defRPr sz="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This </a:t>
            </a:r>
            <a:r>
              <a:rPr lang="en-US" dirty="0" err="1"/>
              <a:t>OpenStax</a:t>
            </a:r>
            <a:r>
              <a:rPr lang="en-US" dirty="0"/>
              <a:t> ancillary resource is © Rice University under a CC-BY 4.0 International license; it may be reproduced or modified but must be attributed to </a:t>
            </a:r>
            <a:r>
              <a:rPr lang="en-US" dirty="0" err="1"/>
              <a:t>OpenStax</a:t>
            </a:r>
            <a:r>
              <a:rPr lang="en-US" dirty="0"/>
              <a:t>, Rice University and any changes must be noted. Any images credited to other sources are similarly available for reproduction, but must be attributed to their sources.</a:t>
            </a:r>
          </a:p>
        </p:txBody>
      </p:sp>
      <p:sp>
        <p:nvSpPr>
          <p:cNvPr id="7" name="Figure Legend"/>
          <p:cNvSpPr>
            <a:spLocks noGrp="1"/>
          </p:cNvSpPr>
          <p:nvPr>
            <p:ph type="body" sz="quarter" idx="14"/>
          </p:nvPr>
        </p:nvSpPr>
        <p:spPr/>
        <p:txBody>
          <a:bodyPr>
            <a:normAutofit/>
          </a:bodyPr>
          <a:lstStyle/>
          <a:p>
            <a:r>
              <a:rPr lang="en-US" sz="1600" dirty="0"/>
              <a:t>The initiation of transcription begins when DNA is unwound, forming a transcription bubble. Enzymes and other proteins involved in transcription bind at the promoter.</a:t>
            </a:r>
          </a:p>
        </p:txBody>
      </p:sp>
      <p:pic>
        <p:nvPicPr>
          <p:cNvPr id="4" name="Figure" descr="Illustration shows a template strand and nontemplate strand of DNA, with a promoter section in red on the template strand. Downstream of the promoter is an RNA polymerase where RNA is being synthesized."/>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4415" r="-4415"/>
          <a:stretch>
            <a:fillRect/>
          </a:stretch>
        </p:blipFill>
        <p:spPr/>
      </p:pic>
      <p:sp>
        <p:nvSpPr>
          <p:cNvPr id="5" name="Figure Number"/>
          <p:cNvSpPr>
            <a:spLocks noGrp="1"/>
          </p:cNvSpPr>
          <p:nvPr>
            <p:ph type="title"/>
          </p:nvPr>
        </p:nvSpPr>
        <p:spPr/>
        <p:txBody>
          <a:bodyPr/>
          <a:lstStyle/>
          <a:p>
            <a:r>
              <a:rPr lang="en-US" dirty="0"/>
              <a:t>Figure 9.15 - initiation</a:t>
            </a:r>
          </a:p>
        </p:txBody>
      </p:sp>
      <p:pic>
        <p:nvPicPr>
          <p:cNvPr id="9" name="Picture 8">
            <a:extLst>
              <a:ext uri="{FF2B5EF4-FFF2-40B4-BE49-F238E27FC236}">
                <a16:creationId xmlns:a16="http://schemas.microsoft.com/office/drawing/2014/main" id="{C38A70A6-FAAD-E845-9E12-22A77CF05393}"/>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7233007" y="211262"/>
            <a:ext cx="1693024" cy="409803"/>
          </a:xfrm>
          <a:prstGeom prst="rect">
            <a:avLst/>
          </a:prstGeom>
        </p:spPr>
      </p:pic>
    </p:spTree>
    <p:extLst>
      <p:ext uri="{BB962C8B-B14F-4D97-AF65-F5344CB8AC3E}">
        <p14:creationId xmlns:p14="http://schemas.microsoft.com/office/powerpoint/2010/main" val="246946438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Molecular biology &amp; DNA</a:t>
            </a:r>
          </a:p>
        </p:txBody>
      </p:sp>
      <p:sp>
        <p:nvSpPr>
          <p:cNvPr id="4" name="Text Placeholder 3"/>
          <p:cNvSpPr>
            <a:spLocks noGrp="1"/>
          </p:cNvSpPr>
          <p:nvPr>
            <p:ph type="body" sz="quarter" idx="14"/>
          </p:nvPr>
        </p:nvSpPr>
        <p:spPr>
          <a:xfrm>
            <a:off x="457200" y="1219200"/>
            <a:ext cx="8062912" cy="4791164"/>
          </a:xfrm>
        </p:spPr>
        <p:txBody>
          <a:bodyPr vert="horz" lIns="91440" tIns="45720" rIns="91440" bIns="45720" rtlCol="0" anchor="t">
            <a:normAutofit/>
          </a:bodyPr>
          <a:lstStyle/>
          <a:p>
            <a:pPr marL="342900" indent="-342900">
              <a:buFont typeface="Arial" panose="020B0604020202020204" pitchFamily="34" charset="0"/>
              <a:buChar char="•"/>
            </a:pPr>
            <a:r>
              <a:rPr lang="en-US" dirty="0"/>
              <a:t>Crime solving, paternity testing, human identification, reproductive cloning and genetic testing. </a:t>
            </a:r>
          </a:p>
          <a:p>
            <a:pPr marL="342900" indent="-342900">
              <a:buFont typeface="Arial" panose="020B0604020202020204" pitchFamily="34" charset="0"/>
              <a:buChar char="•"/>
            </a:pPr>
            <a:r>
              <a:rPr lang="en-US" dirty="0"/>
              <a:t>All of these depended on basic research based on the discovery of the structure of DNA in 1953.</a:t>
            </a:r>
          </a:p>
          <a:p>
            <a:pPr marL="342900" indent="-342900">
              <a:buFont typeface="Arial" panose="020B0604020202020204" pitchFamily="34" charset="0"/>
              <a:buChar char="•"/>
            </a:pPr>
            <a:r>
              <a:rPr lang="en-US" dirty="0"/>
              <a:t>DNA is the </a:t>
            </a:r>
            <a:r>
              <a:rPr lang="en-US" u="sng" dirty="0"/>
              <a:t>genetic material </a:t>
            </a:r>
            <a:r>
              <a:rPr lang="en-US" dirty="0"/>
              <a:t>passed from parent to offspring for all life on Earth.</a:t>
            </a:r>
          </a:p>
        </p:txBody>
      </p:sp>
    </p:spTree>
    <p:extLst>
      <p:ext uri="{BB962C8B-B14F-4D97-AF65-F5344CB8AC3E}">
        <p14:creationId xmlns:p14="http://schemas.microsoft.com/office/powerpoint/2010/main" val="28289607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Step 2. elongation </a:t>
            </a:r>
          </a:p>
        </p:txBody>
      </p:sp>
      <p:sp>
        <p:nvSpPr>
          <p:cNvPr id="4" name="Text Placeholder 3"/>
          <p:cNvSpPr>
            <a:spLocks noGrp="1"/>
          </p:cNvSpPr>
          <p:nvPr>
            <p:ph type="body" sz="quarter" idx="14"/>
          </p:nvPr>
        </p:nvSpPr>
        <p:spPr>
          <a:xfrm>
            <a:off x="457200" y="1302327"/>
            <a:ext cx="8062912" cy="4708037"/>
          </a:xfrm>
        </p:spPr>
        <p:txBody>
          <a:bodyPr/>
          <a:lstStyle/>
          <a:p>
            <a:pPr marL="342900" indent="-342900">
              <a:buFont typeface="Arial" panose="020B0604020202020204" pitchFamily="34" charset="0"/>
              <a:buChar char="•"/>
            </a:pPr>
            <a:r>
              <a:rPr lang="en-US" dirty="0"/>
              <a:t>Elongation is the process of addition of nucleotides making the chain longer</a:t>
            </a:r>
          </a:p>
          <a:p>
            <a:pPr marL="342900" indent="-342900">
              <a:buFont typeface="Arial" panose="020B0604020202020204" pitchFamily="34" charset="0"/>
              <a:buChar char="•"/>
            </a:pPr>
            <a:r>
              <a:rPr lang="en-US" dirty="0"/>
              <a:t>RNA molecule is a copy of the info from only one DNA strand called the DNA template strand</a:t>
            </a:r>
          </a:p>
          <a:p>
            <a:pPr marL="342900" indent="-342900">
              <a:buFont typeface="Arial" panose="020B0604020202020204" pitchFamily="34" charset="0"/>
              <a:buChar char="•"/>
            </a:pPr>
            <a:r>
              <a:rPr lang="en-US" u="sng" dirty="0"/>
              <a:t>RNA-polymerase</a:t>
            </a:r>
            <a:r>
              <a:rPr lang="en-US" dirty="0"/>
              <a:t> elongates the RNA molecule </a:t>
            </a:r>
          </a:p>
          <a:p>
            <a:pPr marL="1074420" lvl="1" indent="-342900">
              <a:buFont typeface="Arial" panose="020B0604020202020204" pitchFamily="34" charset="0"/>
              <a:buChar char="•"/>
            </a:pPr>
            <a:r>
              <a:rPr lang="en-US" dirty="0"/>
              <a:t>Using complementary rule:</a:t>
            </a:r>
          </a:p>
          <a:p>
            <a:pPr marL="1600200" lvl="2">
              <a:buFont typeface="Arial" panose="020B0604020202020204" pitchFamily="34" charset="0"/>
              <a:buChar char="•"/>
            </a:pPr>
            <a:r>
              <a:rPr lang="en-US" dirty="0"/>
              <a:t>For A in DNA it adds U in RNA</a:t>
            </a:r>
          </a:p>
          <a:p>
            <a:pPr marL="1600200" lvl="2">
              <a:buFont typeface="Arial" panose="020B0604020202020204" pitchFamily="34" charset="0"/>
              <a:buChar char="•"/>
            </a:pPr>
            <a:r>
              <a:rPr lang="en-US" dirty="0"/>
              <a:t>For T in DNA it adds A in RNA</a:t>
            </a:r>
          </a:p>
          <a:p>
            <a:pPr marL="1600200" lvl="2">
              <a:buFont typeface="Arial" panose="020B0604020202020204" pitchFamily="34" charset="0"/>
              <a:buChar char="•"/>
            </a:pPr>
            <a:r>
              <a:rPr lang="en-US" dirty="0"/>
              <a:t>For C in DNA it adds G in RNA</a:t>
            </a:r>
          </a:p>
          <a:p>
            <a:pPr marL="1600200" lvl="2">
              <a:buFont typeface="Arial" panose="020B0604020202020204" pitchFamily="34" charset="0"/>
              <a:buChar char="•"/>
            </a:pPr>
            <a:r>
              <a:rPr lang="en-US" dirty="0"/>
              <a:t>For G in DNA it adds C in RNA</a:t>
            </a:r>
          </a:p>
        </p:txBody>
      </p:sp>
    </p:spTree>
    <p:extLst>
      <p:ext uri="{BB962C8B-B14F-4D97-AF65-F5344CB8AC3E}">
        <p14:creationId xmlns:p14="http://schemas.microsoft.com/office/powerpoint/2010/main" val="425811959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isclaimer">
            <a:extLst>
              <a:ext uri="{FF2B5EF4-FFF2-40B4-BE49-F238E27FC236}">
                <a16:creationId xmlns:a16="http://schemas.microsoft.com/office/drawing/2014/main" id="{35CE0957-4DCE-47F4-A9B4-6F3EE5F3B0E1}"/>
              </a:ext>
            </a:extLst>
          </p:cNvPr>
          <p:cNvSpPr txBox="1">
            <a:spLocks/>
          </p:cNvSpPr>
          <p:nvPr/>
        </p:nvSpPr>
        <p:spPr>
          <a:xfrm>
            <a:off x="457201" y="6506242"/>
            <a:ext cx="7686942" cy="283845"/>
          </a:xfrm>
          <a:prstGeom prst="rect">
            <a:avLst/>
          </a:prstGeom>
        </p:spPr>
        <p:txBody>
          <a:bodyPr/>
          <a:lstStyle>
            <a:defPPr>
              <a:defRPr lang="en-US"/>
            </a:defPPr>
            <a:lvl1pPr marL="0" algn="l" defTabSz="914400" rtl="0" eaLnBrk="1" latinLnBrk="0" hangingPunct="1">
              <a:defRPr sz="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This </a:t>
            </a:r>
            <a:r>
              <a:rPr lang="en-US" dirty="0" err="1"/>
              <a:t>OpenStax</a:t>
            </a:r>
            <a:r>
              <a:rPr lang="en-US" dirty="0"/>
              <a:t> ancillary resource is © Rice University under a CC-BY 4.0 International license; it may be reproduced or modified but must be attributed to </a:t>
            </a:r>
            <a:r>
              <a:rPr lang="en-US" dirty="0" err="1"/>
              <a:t>OpenStax</a:t>
            </a:r>
            <a:r>
              <a:rPr lang="en-US" dirty="0"/>
              <a:t>, Rice University and any changes must be noted. Any images credited to other sources are similarly available for reproduction, but must be attributed to their sources.</a:t>
            </a:r>
          </a:p>
        </p:txBody>
      </p:sp>
      <p:sp>
        <p:nvSpPr>
          <p:cNvPr id="7" name="Figure Legend"/>
          <p:cNvSpPr>
            <a:spLocks noGrp="1"/>
          </p:cNvSpPr>
          <p:nvPr>
            <p:ph type="body" sz="quarter" idx="14"/>
          </p:nvPr>
        </p:nvSpPr>
        <p:spPr/>
        <p:txBody>
          <a:bodyPr>
            <a:normAutofit/>
          </a:bodyPr>
          <a:lstStyle/>
          <a:p>
            <a:r>
              <a:rPr lang="en-US" sz="1600" dirty="0"/>
              <a:t>During elongation, RNA polymerase tracks along the DNA template, synthesizes mRNA in the 5' to 3' direction, and unwinds then rewinds the DNA as it is read.</a:t>
            </a:r>
          </a:p>
        </p:txBody>
      </p:sp>
      <p:pic>
        <p:nvPicPr>
          <p:cNvPr id="2" name="Figure" descr="Illustration shows RNA synthesis by RNA polymerase. The RNA strand is synthesized in the 5' to 3' direction."/>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t="-4093" b="-4093"/>
          <a:stretch>
            <a:fillRect/>
          </a:stretch>
        </p:blipFill>
        <p:spPr/>
      </p:pic>
      <p:sp>
        <p:nvSpPr>
          <p:cNvPr id="5" name="Figure Number"/>
          <p:cNvSpPr>
            <a:spLocks noGrp="1"/>
          </p:cNvSpPr>
          <p:nvPr>
            <p:ph type="title"/>
          </p:nvPr>
        </p:nvSpPr>
        <p:spPr/>
        <p:txBody>
          <a:bodyPr/>
          <a:lstStyle/>
          <a:p>
            <a:r>
              <a:rPr lang="en-US" dirty="0"/>
              <a:t>Figure 9.16 – ELONGATION </a:t>
            </a:r>
          </a:p>
        </p:txBody>
      </p:sp>
      <p:pic>
        <p:nvPicPr>
          <p:cNvPr id="9" name="Picture 8">
            <a:extLst>
              <a:ext uri="{FF2B5EF4-FFF2-40B4-BE49-F238E27FC236}">
                <a16:creationId xmlns:a16="http://schemas.microsoft.com/office/drawing/2014/main" id="{56CA5755-3704-F84A-9882-EFFEA119D296}"/>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7233007" y="211262"/>
            <a:ext cx="1693024" cy="409803"/>
          </a:xfrm>
          <a:prstGeom prst="rect">
            <a:avLst/>
          </a:prstGeom>
        </p:spPr>
      </p:pic>
    </p:spTree>
    <p:extLst>
      <p:ext uri="{BB962C8B-B14F-4D97-AF65-F5344CB8AC3E}">
        <p14:creationId xmlns:p14="http://schemas.microsoft.com/office/powerpoint/2010/main" val="365621694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STEP 3. TERMINATION </a:t>
            </a:r>
          </a:p>
        </p:txBody>
      </p:sp>
      <p:sp>
        <p:nvSpPr>
          <p:cNvPr id="4" name="Text Placeholder 3"/>
          <p:cNvSpPr>
            <a:spLocks noGrp="1"/>
          </p:cNvSpPr>
          <p:nvPr>
            <p:ph type="body" sz="quarter" idx="14"/>
          </p:nvPr>
        </p:nvSpPr>
        <p:spPr>
          <a:xfrm>
            <a:off x="457200" y="1348509"/>
            <a:ext cx="8062912" cy="4661855"/>
          </a:xfrm>
        </p:spPr>
        <p:txBody>
          <a:bodyPr vert="horz" lIns="91440" tIns="45720" rIns="91440" bIns="45720" rtlCol="0" anchor="t">
            <a:normAutofit/>
          </a:bodyPr>
          <a:lstStyle/>
          <a:p>
            <a:pPr marL="342900" indent="-342900">
              <a:buFont typeface="Arial" panose="020B0604020202020204" pitchFamily="34" charset="0"/>
              <a:buChar char="•"/>
            </a:pPr>
            <a:r>
              <a:rPr lang="en-US" dirty="0"/>
              <a:t>Termination occurs done when RNA-polymerase reaches a specific </a:t>
            </a:r>
            <a:r>
              <a:rPr lang="en-US" u="sng" dirty="0"/>
              <a:t>nucleotide sequence</a:t>
            </a:r>
            <a:r>
              <a:rPr lang="en-US" dirty="0"/>
              <a:t> in the DNA template. </a:t>
            </a:r>
          </a:p>
          <a:p>
            <a:pPr marL="342900" indent="-342900">
              <a:buFont typeface="Arial" panose="020B0604020202020204" pitchFamily="34" charset="0"/>
              <a:buChar char="•"/>
            </a:pPr>
            <a:r>
              <a:rPr lang="en-US" dirty="0"/>
              <a:t>That results in RNA polymerase stalling, leaving the DNA template, and freeing the mRNA transcript.</a:t>
            </a:r>
          </a:p>
        </p:txBody>
      </p:sp>
    </p:spTree>
    <p:extLst>
      <p:ext uri="{BB962C8B-B14F-4D97-AF65-F5344CB8AC3E}">
        <p14:creationId xmlns:p14="http://schemas.microsoft.com/office/powerpoint/2010/main" val="217154254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Eukaryotes – RNA processing </a:t>
            </a:r>
          </a:p>
        </p:txBody>
      </p:sp>
      <p:sp>
        <p:nvSpPr>
          <p:cNvPr id="4" name="Text Placeholder 3"/>
          <p:cNvSpPr>
            <a:spLocks noGrp="1"/>
          </p:cNvSpPr>
          <p:nvPr>
            <p:ph type="body" sz="quarter" idx="14"/>
          </p:nvPr>
        </p:nvSpPr>
        <p:spPr>
          <a:xfrm>
            <a:off x="457200" y="1145309"/>
            <a:ext cx="8062912" cy="4865055"/>
          </a:xfrm>
        </p:spPr>
        <p:txBody>
          <a:bodyPr/>
          <a:lstStyle/>
          <a:p>
            <a:pPr marL="342900" indent="-342900">
              <a:buFont typeface="Arial" panose="020B0604020202020204" pitchFamily="34" charset="0"/>
              <a:buChar char="•"/>
            </a:pPr>
            <a:r>
              <a:rPr lang="en-US" dirty="0"/>
              <a:t>RNA made in Transcription must be modified in order to be translated into proteins through a process called RNA processing</a:t>
            </a:r>
          </a:p>
          <a:p>
            <a:pPr marL="342900" indent="-342900">
              <a:buFont typeface="Arial" panose="020B0604020202020204" pitchFamily="34" charset="0"/>
              <a:buChar char="•"/>
            </a:pPr>
            <a:r>
              <a:rPr lang="en-US" dirty="0"/>
              <a:t>RNA processing:</a:t>
            </a:r>
          </a:p>
          <a:p>
            <a:pPr marL="1074420" lvl="1" indent="-342900">
              <a:buFont typeface="Arial" panose="020B0604020202020204" pitchFamily="34" charset="0"/>
              <a:buChar char="•"/>
            </a:pPr>
            <a:r>
              <a:rPr lang="en-US" dirty="0"/>
              <a:t>RNA splicing = the process of removing introns and joining exons together </a:t>
            </a:r>
          </a:p>
          <a:p>
            <a:pPr marL="1600200" lvl="2">
              <a:buFont typeface="Arial" panose="020B0604020202020204" pitchFamily="34" charset="0"/>
              <a:buChar char="•"/>
            </a:pPr>
            <a:r>
              <a:rPr lang="en-US" dirty="0"/>
              <a:t>RNA is made of exons and introns</a:t>
            </a:r>
          </a:p>
          <a:p>
            <a:pPr marL="2057400" lvl="3">
              <a:buFont typeface="Arial" panose="020B0604020202020204" pitchFamily="34" charset="0"/>
              <a:buChar char="•"/>
            </a:pPr>
            <a:r>
              <a:rPr lang="en-US" dirty="0"/>
              <a:t>Introns are removed  </a:t>
            </a:r>
          </a:p>
          <a:p>
            <a:pPr marL="2057400" lvl="3">
              <a:buFont typeface="Arial" panose="020B0604020202020204" pitchFamily="34" charset="0"/>
              <a:buChar char="•"/>
            </a:pPr>
            <a:r>
              <a:rPr lang="en-US" dirty="0"/>
              <a:t>Exons are joined together</a:t>
            </a:r>
          </a:p>
        </p:txBody>
      </p:sp>
    </p:spTree>
    <p:extLst>
      <p:ext uri="{BB962C8B-B14F-4D97-AF65-F5344CB8AC3E}">
        <p14:creationId xmlns:p14="http://schemas.microsoft.com/office/powerpoint/2010/main" val="3857051100"/>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isclaimer">
            <a:extLst>
              <a:ext uri="{FF2B5EF4-FFF2-40B4-BE49-F238E27FC236}">
                <a16:creationId xmlns:a16="http://schemas.microsoft.com/office/drawing/2014/main" id="{4D119994-2C87-41FA-9958-649DCB82FA76}"/>
              </a:ext>
            </a:extLst>
          </p:cNvPr>
          <p:cNvSpPr txBox="1">
            <a:spLocks/>
          </p:cNvSpPr>
          <p:nvPr/>
        </p:nvSpPr>
        <p:spPr>
          <a:xfrm>
            <a:off x="457201" y="6506242"/>
            <a:ext cx="7686942" cy="283845"/>
          </a:xfrm>
          <a:prstGeom prst="rect">
            <a:avLst/>
          </a:prstGeom>
        </p:spPr>
        <p:txBody>
          <a:bodyPr/>
          <a:lstStyle>
            <a:defPPr>
              <a:defRPr lang="en-US"/>
            </a:defPPr>
            <a:lvl1pPr marL="0" algn="l" defTabSz="914400" rtl="0" eaLnBrk="1" latinLnBrk="0" hangingPunct="1">
              <a:defRPr sz="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This </a:t>
            </a:r>
            <a:r>
              <a:rPr lang="en-US" dirty="0" err="1"/>
              <a:t>OpenStax</a:t>
            </a:r>
            <a:r>
              <a:rPr lang="en-US" dirty="0"/>
              <a:t> ancillary resource is © Rice University under a CC-BY 4.0 International license; it may be reproduced or modified but must be attributed to </a:t>
            </a:r>
            <a:r>
              <a:rPr lang="en-US" dirty="0" err="1"/>
              <a:t>OpenStax</a:t>
            </a:r>
            <a:r>
              <a:rPr lang="en-US" dirty="0"/>
              <a:t>, Rice University and any changes must be noted. Any images credited to other sources are similarly available for reproduction, but must be attributed to their sources.</a:t>
            </a:r>
          </a:p>
        </p:txBody>
      </p:sp>
      <p:sp>
        <p:nvSpPr>
          <p:cNvPr id="7" name="Figure Legend"/>
          <p:cNvSpPr>
            <a:spLocks noGrp="1"/>
          </p:cNvSpPr>
          <p:nvPr>
            <p:ph type="body" sz="quarter" idx="14"/>
          </p:nvPr>
        </p:nvSpPr>
        <p:spPr/>
        <p:txBody>
          <a:bodyPr>
            <a:normAutofit/>
          </a:bodyPr>
          <a:lstStyle/>
          <a:p>
            <a:r>
              <a:rPr lang="en-US" sz="1600" dirty="0"/>
              <a:t>Eukaryotic mRNA contains introns that must be spliced out. A 5' cap and 3' tail are also </a:t>
            </a:r>
            <a:r>
              <a:rPr lang="nb-NO" sz="1600" dirty="0" err="1"/>
              <a:t>added</a:t>
            </a:r>
            <a:r>
              <a:rPr lang="nb-NO" sz="1600" dirty="0"/>
              <a:t>.</a:t>
            </a:r>
            <a:endParaRPr lang="en-US" sz="1600" dirty="0"/>
          </a:p>
        </p:txBody>
      </p:sp>
      <p:pic>
        <p:nvPicPr>
          <p:cNvPr id="2" name="Figure" descr="Illustration shows a primary RNA transcript with three exons and two introns. In the spliced transcript, the introns are removed and the exons are fused together. A 5' cap and poly-A tail have also been added."/>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14578" r="-14578"/>
          <a:stretch>
            <a:fillRect/>
          </a:stretch>
        </p:blipFill>
        <p:spPr/>
      </p:pic>
      <p:sp>
        <p:nvSpPr>
          <p:cNvPr id="5" name="Figure Number"/>
          <p:cNvSpPr>
            <a:spLocks noGrp="1"/>
          </p:cNvSpPr>
          <p:nvPr>
            <p:ph type="title"/>
          </p:nvPr>
        </p:nvSpPr>
        <p:spPr/>
        <p:txBody>
          <a:bodyPr/>
          <a:lstStyle/>
          <a:p>
            <a:r>
              <a:rPr lang="en-US" dirty="0"/>
              <a:t>Figure 9.18</a:t>
            </a:r>
          </a:p>
        </p:txBody>
      </p:sp>
      <p:pic>
        <p:nvPicPr>
          <p:cNvPr id="9" name="Picture 8">
            <a:extLst>
              <a:ext uri="{FF2B5EF4-FFF2-40B4-BE49-F238E27FC236}">
                <a16:creationId xmlns:a16="http://schemas.microsoft.com/office/drawing/2014/main" id="{0AFC3B25-4030-AD4B-A643-86920CCCB00A}"/>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7233007" y="211262"/>
            <a:ext cx="1693024" cy="409803"/>
          </a:xfrm>
          <a:prstGeom prst="rect">
            <a:avLst/>
          </a:prstGeom>
        </p:spPr>
      </p:pic>
    </p:spTree>
    <p:extLst>
      <p:ext uri="{BB962C8B-B14F-4D97-AF65-F5344CB8AC3E}">
        <p14:creationId xmlns:p14="http://schemas.microsoft.com/office/powerpoint/2010/main" val="916594862"/>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41326"/>
            <a:ext cx="8062912" cy="857801"/>
          </a:xfrm>
        </p:spPr>
        <p:txBody>
          <a:bodyPr/>
          <a:lstStyle/>
          <a:p>
            <a:r>
              <a:rPr lang="en-US" dirty="0"/>
              <a:t>translation</a:t>
            </a:r>
          </a:p>
        </p:txBody>
      </p:sp>
      <p:sp>
        <p:nvSpPr>
          <p:cNvPr id="4" name="Text Placeholder 3"/>
          <p:cNvSpPr>
            <a:spLocks noGrp="1"/>
          </p:cNvSpPr>
          <p:nvPr>
            <p:ph type="body" sz="quarter" idx="14"/>
          </p:nvPr>
        </p:nvSpPr>
        <p:spPr>
          <a:xfrm>
            <a:off x="457200" y="1311564"/>
            <a:ext cx="8062912" cy="4698800"/>
          </a:xfrm>
        </p:spPr>
        <p:txBody>
          <a:bodyPr vert="horz" lIns="91440" tIns="45720" rIns="91440" bIns="45720" rtlCol="0" anchor="t">
            <a:normAutofit/>
          </a:bodyPr>
          <a:lstStyle/>
          <a:p>
            <a:pPr marL="342900" indent="-342900">
              <a:buFont typeface="Arial" panose="020B0604020202020204" pitchFamily="34" charset="0"/>
              <a:buChar char="•"/>
            </a:pPr>
            <a:r>
              <a:rPr lang="en-US" dirty="0"/>
              <a:t>TRANSLATION is the process of synthesizing PROTEINs in our cells.</a:t>
            </a:r>
          </a:p>
          <a:p>
            <a:pPr marL="342900" indent="-342900">
              <a:buFont typeface="Arial" panose="020B0604020202020204" pitchFamily="34" charset="0"/>
              <a:buChar char="•"/>
            </a:pPr>
            <a:r>
              <a:rPr lang="en-US" dirty="0"/>
              <a:t>It uses the information contained in mRNA made during transcription. </a:t>
            </a:r>
          </a:p>
          <a:p>
            <a:pPr marL="342900" indent="-342900">
              <a:buFont typeface="Arial" panose="020B0604020202020204" pitchFamily="34" charset="0"/>
              <a:buChar char="•"/>
            </a:pPr>
            <a:r>
              <a:rPr lang="en-US" dirty="0"/>
              <a:t>Location: in RIBOSOMES, organelles found in the cytoplasm of the cell.</a:t>
            </a:r>
          </a:p>
          <a:p>
            <a:pPr marL="342900" indent="-342900">
              <a:buFont typeface="Arial" panose="020B0604020202020204" pitchFamily="34" charset="0"/>
              <a:buChar char="•"/>
            </a:pPr>
            <a:r>
              <a:rPr lang="en-US" dirty="0"/>
              <a:t>Translation machinery: </a:t>
            </a:r>
          </a:p>
          <a:p>
            <a:pPr marL="1074420" lvl="1" indent="-342900">
              <a:buFont typeface="Arial" panose="020B0604020202020204" pitchFamily="34" charset="0"/>
              <a:buChar char="•"/>
            </a:pPr>
            <a:r>
              <a:rPr lang="en-US" dirty="0"/>
              <a:t>mRNA - brings the info at this location and</a:t>
            </a:r>
          </a:p>
          <a:p>
            <a:pPr marL="1074420" lvl="1" indent="-342900">
              <a:buFont typeface="Arial" panose="020B0604020202020204" pitchFamily="34" charset="0"/>
              <a:buChar char="•"/>
            </a:pPr>
            <a:r>
              <a:rPr lang="en-US" dirty="0" err="1"/>
              <a:t>tRNA</a:t>
            </a:r>
            <a:r>
              <a:rPr lang="en-US" dirty="0"/>
              <a:t> - brings the amino acids</a:t>
            </a:r>
          </a:p>
          <a:p>
            <a:pPr marL="1074420" lvl="1" indent="-342900">
              <a:buFont typeface="Arial" panose="020B0604020202020204" pitchFamily="34" charset="0"/>
              <a:buChar char="•"/>
            </a:pPr>
            <a:r>
              <a:rPr lang="en-US" dirty="0" err="1"/>
              <a:t>rRNA</a:t>
            </a:r>
            <a:r>
              <a:rPr lang="en-US" dirty="0"/>
              <a:t> – found in the structure of the ribosomes</a:t>
            </a:r>
          </a:p>
          <a:p>
            <a:endParaRPr lang="en-US" dirty="0"/>
          </a:p>
        </p:txBody>
      </p:sp>
    </p:spTree>
    <p:extLst>
      <p:ext uri="{BB962C8B-B14F-4D97-AF65-F5344CB8AC3E}">
        <p14:creationId xmlns:p14="http://schemas.microsoft.com/office/powerpoint/2010/main" val="172204794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isclaimer">
            <a:extLst>
              <a:ext uri="{FF2B5EF4-FFF2-40B4-BE49-F238E27FC236}">
                <a16:creationId xmlns:a16="http://schemas.microsoft.com/office/drawing/2014/main" id="{67CEDC78-1B37-44A3-88B5-C2E67BA81C91}"/>
              </a:ext>
            </a:extLst>
          </p:cNvPr>
          <p:cNvSpPr txBox="1">
            <a:spLocks/>
          </p:cNvSpPr>
          <p:nvPr/>
        </p:nvSpPr>
        <p:spPr>
          <a:xfrm>
            <a:off x="457201" y="6506242"/>
            <a:ext cx="7686942" cy="283845"/>
          </a:xfrm>
          <a:prstGeom prst="rect">
            <a:avLst/>
          </a:prstGeom>
        </p:spPr>
        <p:txBody>
          <a:bodyPr/>
          <a:lstStyle>
            <a:defPPr>
              <a:defRPr lang="en-US"/>
            </a:defPPr>
            <a:lvl1pPr marL="0" algn="l" defTabSz="914400" rtl="0" eaLnBrk="1" latinLnBrk="0" hangingPunct="1">
              <a:defRPr sz="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This </a:t>
            </a:r>
            <a:r>
              <a:rPr lang="en-US" dirty="0" err="1"/>
              <a:t>OpenStax</a:t>
            </a:r>
            <a:r>
              <a:rPr lang="en-US" dirty="0"/>
              <a:t> ancillary resource is © Rice University under a CC-BY 4.0 International license; it may be reproduced or modified but must be attributed to </a:t>
            </a:r>
            <a:r>
              <a:rPr lang="en-US" dirty="0" err="1"/>
              <a:t>OpenStax</a:t>
            </a:r>
            <a:r>
              <a:rPr lang="en-US" dirty="0"/>
              <a:t>, Rice University and any changes must be noted. Any images credited to other sources are similarly available for reproduction, but must be attributed to their sources.</a:t>
            </a:r>
          </a:p>
        </p:txBody>
      </p:sp>
      <p:sp>
        <p:nvSpPr>
          <p:cNvPr id="7" name="Figure Legend"/>
          <p:cNvSpPr>
            <a:spLocks noGrp="1"/>
          </p:cNvSpPr>
          <p:nvPr>
            <p:ph type="body" sz="quarter" idx="14"/>
          </p:nvPr>
        </p:nvSpPr>
        <p:spPr/>
        <p:txBody>
          <a:bodyPr>
            <a:normAutofit/>
          </a:bodyPr>
          <a:lstStyle/>
          <a:p>
            <a:r>
              <a:rPr lang="en-US" sz="1600" dirty="0"/>
              <a:t>The protein synthesis machinery includes the large and small subunits of the ribosome, mRNA, and </a:t>
            </a:r>
            <a:r>
              <a:rPr lang="en-US" sz="1600" dirty="0" err="1"/>
              <a:t>tRNA</a:t>
            </a:r>
            <a:r>
              <a:rPr lang="en-US" sz="1600" dirty="0"/>
              <a:t>. (credit: modification of work by NIGMS, NIH), </a:t>
            </a:r>
            <a:r>
              <a:rPr lang="en-US" sz="1600" dirty="0" err="1"/>
              <a:t>rRNA</a:t>
            </a:r>
            <a:r>
              <a:rPr lang="en-US" sz="1600" dirty="0"/>
              <a:t>.</a:t>
            </a:r>
          </a:p>
        </p:txBody>
      </p:sp>
      <p:pic>
        <p:nvPicPr>
          <p:cNvPr id="4" name="Figure" descr="Illustration of the molecules involved in protein translation. A ribosome is shown with mRNA and tRNA. Amino acids are emerging to form a protein chain."/>
          <p:cNvPicPr>
            <a:picLocks noGrp="1" noChangeAspect="1"/>
          </p:cNvPicPr>
          <p:nvPr>
            <p:ph type="pic" sz="quarter" idx="13"/>
          </p:nvPr>
        </p:nvPicPr>
        <p:blipFill>
          <a:blip r:embed="rId2" cstate="email">
            <a:extLst>
              <a:ext uri="{28A0092B-C50C-407E-A947-70E740481C1C}">
                <a14:useLocalDpi xmlns:a14="http://schemas.microsoft.com/office/drawing/2010/main" val="0"/>
              </a:ext>
            </a:extLst>
          </a:blip>
          <a:srcRect l="-46973" r="-46973"/>
          <a:stretch>
            <a:fillRect/>
          </a:stretch>
        </p:blipFill>
        <p:spPr/>
      </p:pic>
      <p:sp>
        <p:nvSpPr>
          <p:cNvPr id="5" name="Figure Number"/>
          <p:cNvSpPr>
            <a:spLocks noGrp="1"/>
          </p:cNvSpPr>
          <p:nvPr>
            <p:ph type="title"/>
          </p:nvPr>
        </p:nvSpPr>
        <p:spPr/>
        <p:txBody>
          <a:bodyPr/>
          <a:lstStyle/>
          <a:p>
            <a:r>
              <a:rPr lang="en-US" dirty="0"/>
              <a:t>Figure 9.19 – the ribosome </a:t>
            </a:r>
          </a:p>
        </p:txBody>
      </p:sp>
      <p:pic>
        <p:nvPicPr>
          <p:cNvPr id="9" name="Picture 8">
            <a:extLst>
              <a:ext uri="{FF2B5EF4-FFF2-40B4-BE49-F238E27FC236}">
                <a16:creationId xmlns:a16="http://schemas.microsoft.com/office/drawing/2014/main" id="{7F1726E8-7575-224D-B020-250B61829DC2}"/>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7233007" y="211262"/>
            <a:ext cx="1693024" cy="409803"/>
          </a:xfrm>
          <a:prstGeom prst="rect">
            <a:avLst/>
          </a:prstGeom>
        </p:spPr>
      </p:pic>
    </p:spTree>
    <p:extLst>
      <p:ext uri="{BB962C8B-B14F-4D97-AF65-F5344CB8AC3E}">
        <p14:creationId xmlns:p14="http://schemas.microsoft.com/office/powerpoint/2010/main" val="3649517952"/>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From m-RNA to proteins</a:t>
            </a:r>
          </a:p>
        </p:txBody>
      </p:sp>
      <p:sp>
        <p:nvSpPr>
          <p:cNvPr id="4" name="Text Placeholder 3"/>
          <p:cNvSpPr>
            <a:spLocks noGrp="1"/>
          </p:cNvSpPr>
          <p:nvPr>
            <p:ph type="body" sz="quarter" idx="14"/>
          </p:nvPr>
        </p:nvSpPr>
        <p:spPr>
          <a:xfrm>
            <a:off x="457200" y="1237673"/>
            <a:ext cx="8062912" cy="4772691"/>
          </a:xfrm>
        </p:spPr>
        <p:txBody>
          <a:bodyPr/>
          <a:lstStyle/>
          <a:p>
            <a:pPr marL="342900" indent="-342900">
              <a:buFont typeface="Arial" panose="020B0604020202020204" pitchFamily="34" charset="0"/>
              <a:buChar char="•"/>
            </a:pPr>
            <a:r>
              <a:rPr lang="en-US" dirty="0"/>
              <a:t>mRNA is made of nucleotides and Proteins are made of amino acids.</a:t>
            </a:r>
          </a:p>
          <a:p>
            <a:pPr marL="342900" indent="-342900">
              <a:buFont typeface="Arial" panose="020B0604020202020204" pitchFamily="34" charset="0"/>
              <a:buChar char="•"/>
            </a:pPr>
            <a:r>
              <a:rPr lang="en-US" dirty="0"/>
              <a:t>TRANSLATION changes the information found in nucleotides into amino acids</a:t>
            </a:r>
          </a:p>
          <a:p>
            <a:pPr marL="342900" indent="-342900">
              <a:buFont typeface="Arial" panose="020B0604020202020204" pitchFamily="34" charset="0"/>
              <a:buChar char="•"/>
            </a:pPr>
            <a:r>
              <a:rPr lang="en-US" dirty="0"/>
              <a:t>Information in mRNA is encoded in groups of 3 nucleotides called CODONS.</a:t>
            </a:r>
          </a:p>
          <a:p>
            <a:pPr marL="1074420" lvl="1" indent="-342900">
              <a:buFont typeface="Arial" panose="020B0604020202020204" pitchFamily="34" charset="0"/>
              <a:buChar char="•"/>
            </a:pPr>
            <a:r>
              <a:rPr lang="en-US" dirty="0"/>
              <a:t>1 codon codes for 1 amino acid</a:t>
            </a:r>
          </a:p>
          <a:p>
            <a:pPr marL="1074420" lvl="1" indent="-342900">
              <a:buFont typeface="Arial" panose="020B0604020202020204" pitchFamily="34" charset="0"/>
              <a:buChar char="•"/>
            </a:pPr>
            <a:r>
              <a:rPr lang="en-US" dirty="0"/>
              <a:t>1 codon is START for the beginning of the protein – AUG </a:t>
            </a:r>
          </a:p>
          <a:p>
            <a:pPr marL="1074420" lvl="1" indent="-342900">
              <a:buFont typeface="Arial" panose="020B0604020202020204" pitchFamily="34" charset="0"/>
              <a:buChar char="•"/>
            </a:pPr>
            <a:r>
              <a:rPr lang="en-US" dirty="0"/>
              <a:t>3 codons are STOP for signaling the end of the protein – UGA, UAA, UAG.</a:t>
            </a:r>
          </a:p>
          <a:p>
            <a:pPr marL="1074420" lvl="1" indent="-342900">
              <a:buFont typeface="Arial" panose="020B0604020202020204" pitchFamily="34" charset="0"/>
              <a:buChar char="•"/>
            </a:pPr>
            <a:r>
              <a:rPr lang="en-US" dirty="0"/>
              <a:t>See genetic codons table (fig 9.20)</a:t>
            </a:r>
          </a:p>
          <a:p>
            <a:r>
              <a:rPr lang="en-US" dirty="0"/>
              <a:t> </a:t>
            </a:r>
          </a:p>
        </p:txBody>
      </p:sp>
    </p:spTree>
    <p:extLst>
      <p:ext uri="{BB962C8B-B14F-4D97-AF65-F5344CB8AC3E}">
        <p14:creationId xmlns:p14="http://schemas.microsoft.com/office/powerpoint/2010/main" val="4283268498"/>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isclaimer">
            <a:extLst>
              <a:ext uri="{FF2B5EF4-FFF2-40B4-BE49-F238E27FC236}">
                <a16:creationId xmlns:a16="http://schemas.microsoft.com/office/drawing/2014/main" id="{E34E7C7C-869A-432E-A4AA-6095E557B937}"/>
              </a:ext>
            </a:extLst>
          </p:cNvPr>
          <p:cNvSpPr txBox="1">
            <a:spLocks/>
          </p:cNvSpPr>
          <p:nvPr/>
        </p:nvSpPr>
        <p:spPr>
          <a:xfrm>
            <a:off x="457201" y="6506242"/>
            <a:ext cx="7686942" cy="283845"/>
          </a:xfrm>
          <a:prstGeom prst="rect">
            <a:avLst/>
          </a:prstGeom>
        </p:spPr>
        <p:txBody>
          <a:bodyPr/>
          <a:lstStyle>
            <a:defPPr>
              <a:defRPr lang="en-US"/>
            </a:defPPr>
            <a:lvl1pPr marL="0" algn="l" defTabSz="914400" rtl="0" eaLnBrk="1" latinLnBrk="0" hangingPunct="1">
              <a:defRPr sz="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This </a:t>
            </a:r>
            <a:r>
              <a:rPr lang="en-US" dirty="0" err="1"/>
              <a:t>OpenStax</a:t>
            </a:r>
            <a:r>
              <a:rPr lang="en-US" dirty="0"/>
              <a:t> ancillary resource is © Rice University under a CC-BY 4.0 International license; it may be reproduced or modified but must be attributed to </a:t>
            </a:r>
            <a:r>
              <a:rPr lang="en-US" dirty="0" err="1"/>
              <a:t>OpenStax</a:t>
            </a:r>
            <a:r>
              <a:rPr lang="en-US" dirty="0"/>
              <a:t>, Rice University and any changes must be noted. Any images credited to other sources are similarly available for reproduction, but must be attributed to their sources.</a:t>
            </a:r>
          </a:p>
        </p:txBody>
      </p:sp>
      <p:sp>
        <p:nvSpPr>
          <p:cNvPr id="7" name="Figure Legend"/>
          <p:cNvSpPr>
            <a:spLocks noGrp="1"/>
          </p:cNvSpPr>
          <p:nvPr>
            <p:ph type="body" sz="quarter" idx="14"/>
          </p:nvPr>
        </p:nvSpPr>
        <p:spPr/>
        <p:txBody>
          <a:bodyPr>
            <a:normAutofit/>
          </a:bodyPr>
          <a:lstStyle/>
          <a:p>
            <a:r>
              <a:rPr lang="en-US" sz="1550" dirty="0"/>
              <a:t>This figure shows the genetic code for translating each nucleotide triplet, or codon, in mRNA into an amino acid or a termination signal in a nascent protein. (credit: modification of work </a:t>
            </a:r>
            <a:r>
              <a:rPr lang="cs-CZ" sz="1550" dirty="0"/>
              <a:t>by NIH)</a:t>
            </a:r>
            <a:endParaRPr lang="en-US" sz="1550" dirty="0"/>
          </a:p>
        </p:txBody>
      </p:sp>
      <p:pic>
        <p:nvPicPr>
          <p:cNvPr id="2" name="Figure" descr="Figure shows all 64 codons. Sixty-two of these code for amino acids, and three are stop codons shown in red. The start codon, AUG, is colored green."/>
          <p:cNvPicPr>
            <a:picLocks noGrp="1" noChangeAspect="1"/>
          </p:cNvPicPr>
          <p:nvPr>
            <p:ph type="pic" sz="quarter" idx="13"/>
          </p:nvPr>
        </p:nvPicPr>
        <p:blipFill>
          <a:blip r:embed="rId2" cstate="email">
            <a:extLst>
              <a:ext uri="{28A0092B-C50C-407E-A947-70E740481C1C}">
                <a14:useLocalDpi xmlns:a14="http://schemas.microsoft.com/office/drawing/2010/main" val="0"/>
              </a:ext>
            </a:extLst>
          </a:blip>
          <a:srcRect l="-48698" r="-48698"/>
          <a:stretch>
            <a:fillRect/>
          </a:stretch>
        </p:blipFill>
        <p:spPr/>
      </p:pic>
      <p:sp>
        <p:nvSpPr>
          <p:cNvPr id="5" name="Figure Number"/>
          <p:cNvSpPr>
            <a:spLocks noGrp="1"/>
          </p:cNvSpPr>
          <p:nvPr>
            <p:ph type="title"/>
          </p:nvPr>
        </p:nvSpPr>
        <p:spPr/>
        <p:txBody>
          <a:bodyPr/>
          <a:lstStyle/>
          <a:p>
            <a:r>
              <a:rPr lang="en-US" dirty="0"/>
              <a:t>Figure 9.20 – genetic codons </a:t>
            </a:r>
          </a:p>
        </p:txBody>
      </p:sp>
      <p:pic>
        <p:nvPicPr>
          <p:cNvPr id="9" name="Picture 8">
            <a:extLst>
              <a:ext uri="{FF2B5EF4-FFF2-40B4-BE49-F238E27FC236}">
                <a16:creationId xmlns:a16="http://schemas.microsoft.com/office/drawing/2014/main" id="{8EFA62A8-A3BA-454C-9B91-5DD9B2F3BA7E}"/>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7233007" y="211262"/>
            <a:ext cx="1693024" cy="409803"/>
          </a:xfrm>
          <a:prstGeom prst="rect">
            <a:avLst/>
          </a:prstGeom>
        </p:spPr>
      </p:pic>
    </p:spTree>
    <p:extLst>
      <p:ext uri="{BB962C8B-B14F-4D97-AF65-F5344CB8AC3E}">
        <p14:creationId xmlns:p14="http://schemas.microsoft.com/office/powerpoint/2010/main" val="4238046548"/>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Translation mechanism</a:t>
            </a:r>
          </a:p>
        </p:txBody>
      </p:sp>
      <p:sp>
        <p:nvSpPr>
          <p:cNvPr id="4" name="Text Placeholder 3"/>
          <p:cNvSpPr>
            <a:spLocks noGrp="1"/>
          </p:cNvSpPr>
          <p:nvPr>
            <p:ph type="body" sz="quarter" idx="14"/>
          </p:nvPr>
        </p:nvSpPr>
        <p:spPr>
          <a:xfrm>
            <a:off x="457200" y="1256145"/>
            <a:ext cx="8062912" cy="4754219"/>
          </a:xfrm>
        </p:spPr>
        <p:txBody>
          <a:bodyPr/>
          <a:lstStyle/>
          <a:p>
            <a:pPr marL="342900" indent="-342900">
              <a:buFont typeface="Arial" panose="020B0604020202020204" pitchFamily="34" charset="0"/>
              <a:buChar char="•"/>
            </a:pPr>
            <a:r>
              <a:rPr lang="en-US" dirty="0"/>
              <a:t>mRNA enters the ribosome then,</a:t>
            </a:r>
          </a:p>
          <a:p>
            <a:pPr marL="342900" indent="-342900">
              <a:buFont typeface="Arial" panose="020B0604020202020204" pitchFamily="34" charset="0"/>
              <a:buChar char="•"/>
            </a:pPr>
            <a:r>
              <a:rPr lang="en-US" dirty="0" err="1"/>
              <a:t>tRNA</a:t>
            </a:r>
            <a:r>
              <a:rPr lang="en-US" dirty="0"/>
              <a:t> reads the codons and</a:t>
            </a:r>
          </a:p>
          <a:p>
            <a:pPr marL="342900" indent="-342900">
              <a:buFont typeface="Arial" panose="020B0604020202020204" pitchFamily="34" charset="0"/>
              <a:buChar char="•"/>
            </a:pPr>
            <a:r>
              <a:rPr lang="en-US" dirty="0" err="1"/>
              <a:t>tRNA</a:t>
            </a:r>
            <a:r>
              <a:rPr lang="en-US" dirty="0"/>
              <a:t> brings amino acids corresponding to each codon in the ribosome</a:t>
            </a:r>
          </a:p>
          <a:p>
            <a:pPr marL="1074420" lvl="1" indent="-342900">
              <a:buFont typeface="Arial" panose="020B0604020202020204" pitchFamily="34" charset="0"/>
              <a:buChar char="•"/>
            </a:pPr>
            <a:r>
              <a:rPr lang="en-US" dirty="0"/>
              <a:t>Addition of amino acids starts at the START codon</a:t>
            </a:r>
          </a:p>
          <a:p>
            <a:pPr marL="342900" indent="-342900">
              <a:buFont typeface="Arial" panose="020B0604020202020204" pitchFamily="34" charset="0"/>
              <a:buChar char="•"/>
            </a:pPr>
            <a:r>
              <a:rPr lang="en-US" dirty="0"/>
              <a:t>The amino acids are linked through a chemical bond forming a protein chain</a:t>
            </a:r>
          </a:p>
          <a:p>
            <a:pPr marL="342900" indent="-342900">
              <a:buFont typeface="Arial" panose="020B0604020202020204" pitchFamily="34" charset="0"/>
              <a:buChar char="•"/>
            </a:pPr>
            <a:r>
              <a:rPr lang="en-US" dirty="0"/>
              <a:t>When STOP codons are encountered the ribosome disassembles </a:t>
            </a:r>
          </a:p>
          <a:p>
            <a:pPr marL="342900" indent="-342900">
              <a:buFont typeface="Arial" panose="020B0604020202020204" pitchFamily="34" charset="0"/>
              <a:buChar char="•"/>
            </a:pPr>
            <a:r>
              <a:rPr lang="en-US" dirty="0"/>
              <a:t>And translation ends</a:t>
            </a:r>
          </a:p>
        </p:txBody>
      </p:sp>
    </p:spTree>
    <p:extLst>
      <p:ext uri="{BB962C8B-B14F-4D97-AF65-F5344CB8AC3E}">
        <p14:creationId xmlns:p14="http://schemas.microsoft.com/office/powerpoint/2010/main" val="15407751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isclaimer">
            <a:extLst>
              <a:ext uri="{FF2B5EF4-FFF2-40B4-BE49-F238E27FC236}">
                <a16:creationId xmlns:a16="http://schemas.microsoft.com/office/drawing/2014/main" id="{51E6F838-9A32-4359-988A-6A06AEA1DC3D}"/>
              </a:ext>
            </a:extLst>
          </p:cNvPr>
          <p:cNvSpPr txBox="1">
            <a:spLocks/>
          </p:cNvSpPr>
          <p:nvPr/>
        </p:nvSpPr>
        <p:spPr>
          <a:xfrm>
            <a:off x="457201" y="6506242"/>
            <a:ext cx="7686942" cy="283845"/>
          </a:xfrm>
          <a:prstGeom prst="rect">
            <a:avLst/>
          </a:prstGeom>
        </p:spPr>
        <p:txBody>
          <a:bodyPr/>
          <a:lstStyle>
            <a:defPPr>
              <a:defRPr lang="en-US"/>
            </a:defPPr>
            <a:lvl1pPr marL="0" algn="l" defTabSz="914400" rtl="0" eaLnBrk="1" latinLnBrk="0" hangingPunct="1">
              <a:defRPr sz="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This </a:t>
            </a:r>
            <a:r>
              <a:rPr lang="en-US" dirty="0" err="1"/>
              <a:t>OpenStax</a:t>
            </a:r>
            <a:r>
              <a:rPr lang="en-US" dirty="0"/>
              <a:t> ancillary resource is © Rice University under a CC-BY 4.0 International license; it may be reproduced or modified but must be attributed to </a:t>
            </a:r>
            <a:r>
              <a:rPr lang="en-US" dirty="0" err="1"/>
              <a:t>OpenStax</a:t>
            </a:r>
            <a:r>
              <a:rPr lang="en-US" dirty="0"/>
              <a:t>, Rice University and any changes must be noted. Any images credited to other sources are similarly available for reproduction, but must be attributed to their sources.</a:t>
            </a:r>
          </a:p>
        </p:txBody>
      </p:sp>
      <p:sp>
        <p:nvSpPr>
          <p:cNvPr id="7" name="Figure Legend"/>
          <p:cNvSpPr>
            <a:spLocks noGrp="1"/>
          </p:cNvSpPr>
          <p:nvPr>
            <p:ph type="body" sz="quarter" idx="14"/>
          </p:nvPr>
        </p:nvSpPr>
        <p:spPr/>
        <p:txBody>
          <a:bodyPr>
            <a:normAutofit/>
          </a:bodyPr>
          <a:lstStyle/>
          <a:p>
            <a:r>
              <a:rPr lang="en-US" sz="1550" dirty="0"/>
              <a:t>Pioneering scientists </a:t>
            </a:r>
            <a:r>
              <a:rPr lang="en-US" sz="1550" dirty="0">
                <a:solidFill>
                  <a:srgbClr val="6CB255"/>
                </a:solidFill>
              </a:rPr>
              <a:t>(a) </a:t>
            </a:r>
            <a:r>
              <a:rPr lang="en-US" sz="1550" dirty="0"/>
              <a:t>James Watson and Francis Crick are pictured here with American geneticist </a:t>
            </a:r>
            <a:r>
              <a:rPr lang="en-US" sz="1550" dirty="0" err="1"/>
              <a:t>Maclyn</a:t>
            </a:r>
            <a:r>
              <a:rPr lang="en-US" sz="1550" dirty="0"/>
              <a:t> McCarty. Scientist Rosalind Franklin discovered </a:t>
            </a:r>
            <a:r>
              <a:rPr lang="en-US" sz="1550" dirty="0">
                <a:solidFill>
                  <a:srgbClr val="6CB255"/>
                </a:solidFill>
              </a:rPr>
              <a:t>(b) </a:t>
            </a:r>
            <a:r>
              <a:rPr lang="en-US" sz="1550" dirty="0"/>
              <a:t>the X-ray diffraction pattern of DNA, which helped to elucidate its double helix structure. (credit a: modification of work </a:t>
            </a:r>
            <a:r>
              <a:rPr lang="fi-FI" sz="1550" dirty="0" err="1"/>
              <a:t>by</a:t>
            </a:r>
            <a:r>
              <a:rPr lang="fi-FI" sz="1550" dirty="0"/>
              <a:t> </a:t>
            </a:r>
            <a:r>
              <a:rPr lang="fi-FI" sz="1550" dirty="0" err="1"/>
              <a:t>Marjorie</a:t>
            </a:r>
            <a:r>
              <a:rPr lang="fi-FI" sz="1550" dirty="0"/>
              <a:t> </a:t>
            </a:r>
            <a:r>
              <a:rPr lang="fi-FI" sz="1550" dirty="0" err="1"/>
              <a:t>McCarty</a:t>
            </a:r>
            <a:r>
              <a:rPr lang="fi-FI" sz="1550" dirty="0"/>
              <a:t>; b: </a:t>
            </a:r>
            <a:r>
              <a:rPr lang="fi-FI" sz="1550" dirty="0" err="1"/>
              <a:t>modification</a:t>
            </a:r>
            <a:r>
              <a:rPr lang="fi-FI" sz="1550" dirty="0"/>
              <a:t> of </a:t>
            </a:r>
            <a:r>
              <a:rPr lang="fi-FI" sz="1550" dirty="0" err="1"/>
              <a:t>work</a:t>
            </a:r>
            <a:r>
              <a:rPr lang="fi-FI" sz="1550" dirty="0"/>
              <a:t> </a:t>
            </a:r>
            <a:r>
              <a:rPr lang="fi-FI" sz="1550" dirty="0" err="1"/>
              <a:t>by</a:t>
            </a:r>
            <a:r>
              <a:rPr lang="fi-FI" sz="1550" dirty="0"/>
              <a:t> NIH)</a:t>
            </a:r>
            <a:endParaRPr lang="en-US" sz="1550" dirty="0"/>
          </a:p>
        </p:txBody>
      </p:sp>
      <p:pic>
        <p:nvPicPr>
          <p:cNvPr id="2" name="Figure" descr="Photo in part A shows James Watson, Francis Crick, and Maclyn McCarty. The x-ray diffraction pattern in part b is symmetrical, with dots in an x-shape."/>
          <p:cNvPicPr>
            <a:picLocks noGrp="1" noChangeAspect="1"/>
          </p:cNvPicPr>
          <p:nvPr>
            <p:ph type="pic" sz="quarter" idx="13"/>
          </p:nvPr>
        </p:nvPicPr>
        <p:blipFill>
          <a:blip r:embed="rId2" cstate="email">
            <a:extLst>
              <a:ext uri="{28A0092B-C50C-407E-A947-70E740481C1C}">
                <a14:useLocalDpi xmlns:a14="http://schemas.microsoft.com/office/drawing/2010/main" val="0"/>
              </a:ext>
            </a:extLst>
          </a:blip>
          <a:srcRect l="-4937" r="-4937"/>
          <a:stretch>
            <a:fillRect/>
          </a:stretch>
        </p:blipFill>
        <p:spPr/>
      </p:pic>
      <p:sp>
        <p:nvSpPr>
          <p:cNvPr id="5" name="Figure Number"/>
          <p:cNvSpPr>
            <a:spLocks noGrp="1"/>
          </p:cNvSpPr>
          <p:nvPr>
            <p:ph type="title"/>
          </p:nvPr>
        </p:nvSpPr>
        <p:spPr/>
        <p:txBody>
          <a:bodyPr/>
          <a:lstStyle/>
          <a:p>
            <a:r>
              <a:rPr lang="en-US" dirty="0"/>
              <a:t>Figure 9.2 – Watson, crick &amp; franklin</a:t>
            </a:r>
          </a:p>
        </p:txBody>
      </p:sp>
      <p:pic>
        <p:nvPicPr>
          <p:cNvPr id="9" name="Picture 8">
            <a:extLst>
              <a:ext uri="{FF2B5EF4-FFF2-40B4-BE49-F238E27FC236}">
                <a16:creationId xmlns:a16="http://schemas.microsoft.com/office/drawing/2014/main" id="{D664124C-882D-0D4D-A5D5-154E199B0DED}"/>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7673600" y="597643"/>
            <a:ext cx="1252686" cy="303218"/>
          </a:xfrm>
          <a:prstGeom prst="rect">
            <a:avLst/>
          </a:prstGeom>
        </p:spPr>
      </p:pic>
    </p:spTree>
    <p:extLst>
      <p:ext uri="{BB962C8B-B14F-4D97-AF65-F5344CB8AC3E}">
        <p14:creationId xmlns:p14="http://schemas.microsoft.com/office/powerpoint/2010/main" val="3415499003"/>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isclaimer">
            <a:extLst>
              <a:ext uri="{FF2B5EF4-FFF2-40B4-BE49-F238E27FC236}">
                <a16:creationId xmlns:a16="http://schemas.microsoft.com/office/drawing/2014/main" id="{058A94E3-92AF-47EC-9EE3-0BDF4AC6A286}"/>
              </a:ext>
            </a:extLst>
          </p:cNvPr>
          <p:cNvSpPr txBox="1">
            <a:spLocks/>
          </p:cNvSpPr>
          <p:nvPr/>
        </p:nvSpPr>
        <p:spPr>
          <a:xfrm>
            <a:off x="457201" y="6506242"/>
            <a:ext cx="7686942" cy="283845"/>
          </a:xfrm>
          <a:prstGeom prst="rect">
            <a:avLst/>
          </a:prstGeom>
        </p:spPr>
        <p:txBody>
          <a:bodyPr/>
          <a:lstStyle>
            <a:defPPr>
              <a:defRPr lang="en-US"/>
            </a:defPPr>
            <a:lvl1pPr marL="0" algn="l" defTabSz="914400" rtl="0" eaLnBrk="1" latinLnBrk="0" hangingPunct="1">
              <a:defRPr sz="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This </a:t>
            </a:r>
            <a:r>
              <a:rPr lang="en-US" dirty="0" err="1"/>
              <a:t>OpenStax</a:t>
            </a:r>
            <a:r>
              <a:rPr lang="en-US" dirty="0"/>
              <a:t> ancillary resource is © Rice University under a CC-BY 4.0 International license; it may be reproduced or modified but must be attributed to </a:t>
            </a:r>
            <a:r>
              <a:rPr lang="en-US" dirty="0" err="1"/>
              <a:t>OpenStax</a:t>
            </a:r>
            <a:r>
              <a:rPr lang="en-US" dirty="0"/>
              <a:t>, Rice University and any changes must be noted. Any images credited to other sources are similarly available for reproduction, but must be attributed to their sources.</a:t>
            </a:r>
          </a:p>
        </p:txBody>
      </p:sp>
      <p:sp>
        <p:nvSpPr>
          <p:cNvPr id="14" name="Figure Legend"/>
          <p:cNvSpPr>
            <a:spLocks noGrp="1"/>
          </p:cNvSpPr>
          <p:nvPr>
            <p:ph type="body" sz="quarter" idx="14"/>
          </p:nvPr>
        </p:nvSpPr>
        <p:spPr>
          <a:xfrm>
            <a:off x="4606925" y="1107617"/>
            <a:ext cx="3913188" cy="5256973"/>
          </a:xfrm>
        </p:spPr>
        <p:txBody>
          <a:bodyPr>
            <a:noAutofit/>
          </a:bodyPr>
          <a:lstStyle/>
          <a:p>
            <a:r>
              <a:rPr lang="en-US" sz="1550" dirty="0">
                <a:solidFill>
                  <a:srgbClr val="000000"/>
                </a:solidFill>
              </a:rPr>
              <a:t>Translation begins when a </a:t>
            </a:r>
            <a:r>
              <a:rPr lang="en-US" sz="1550" dirty="0" err="1">
                <a:solidFill>
                  <a:srgbClr val="000000"/>
                </a:solidFill>
              </a:rPr>
              <a:t>tRNA</a:t>
            </a:r>
            <a:r>
              <a:rPr lang="en-US" sz="1550" dirty="0">
                <a:solidFill>
                  <a:srgbClr val="000000"/>
                </a:solidFill>
              </a:rPr>
              <a:t> anticodon recognizes a codon on the mRNA. The large ribosomal subunit joins the small subunit, and a second </a:t>
            </a:r>
            <a:r>
              <a:rPr lang="en-US" sz="1550" dirty="0" err="1">
                <a:solidFill>
                  <a:srgbClr val="000000"/>
                </a:solidFill>
              </a:rPr>
              <a:t>tRNA</a:t>
            </a:r>
            <a:r>
              <a:rPr lang="en-US" sz="1550" dirty="0">
                <a:solidFill>
                  <a:srgbClr val="000000"/>
                </a:solidFill>
              </a:rPr>
              <a:t> is recruited. As the mRNA moves relative to the ribosome, the polypeptide chain is formed. Entry of a release factor into the A site terminates translation and the components dissociate.</a:t>
            </a:r>
          </a:p>
        </p:txBody>
      </p:sp>
      <p:pic>
        <p:nvPicPr>
          <p:cNvPr id="3" name="Figure" descr="Illustration shows the steps of protein synthesis. First, an initiator tRNA recognizes the sequence AUG on the mRNA that is associated with the small ribosomal subunit. The large subunit joins the complex. Next, a second tRNA is recruited at the A site. A peptide bond is formed between the first amino acid, which is at the P site, and the second amino acid, which is at the A site. The mRNA then shifts and the first tRNA is moved to the E site, where it dissociates from the ribosome. Another tRNA binds the A site, and the process is repeated."/>
          <p:cNvPicPr>
            <a:picLocks noGrp="1" noChangeAspect="1"/>
          </p:cNvPicPr>
          <p:nvPr>
            <p:ph type="pic" sz="quarter" idx="13"/>
          </p:nvPr>
        </p:nvPicPr>
        <p:blipFill>
          <a:blip r:embed="rId2" cstate="email">
            <a:extLst>
              <a:ext uri="{28A0092B-C50C-407E-A947-70E740481C1C}">
                <a14:useLocalDpi xmlns:a14="http://schemas.microsoft.com/office/drawing/2010/main" val="0"/>
              </a:ext>
            </a:extLst>
          </a:blip>
          <a:srcRect l="-16208" r="-16208"/>
          <a:stretch>
            <a:fillRect/>
          </a:stretch>
        </p:blipFill>
        <p:spPr>
          <a:xfrm>
            <a:off x="457200" y="1108075"/>
            <a:ext cx="4032250" cy="5256213"/>
          </a:xfrm>
        </p:spPr>
      </p:pic>
      <p:sp>
        <p:nvSpPr>
          <p:cNvPr id="5" name="Figure Number"/>
          <p:cNvSpPr>
            <a:spLocks noGrp="1"/>
          </p:cNvSpPr>
          <p:nvPr>
            <p:ph type="title"/>
          </p:nvPr>
        </p:nvSpPr>
        <p:spPr>
          <a:xfrm>
            <a:off x="269216" y="204806"/>
            <a:ext cx="8062912" cy="659535"/>
          </a:xfrm>
        </p:spPr>
        <p:txBody>
          <a:bodyPr>
            <a:normAutofit/>
          </a:bodyPr>
          <a:lstStyle/>
          <a:p>
            <a:r>
              <a:rPr lang="en-US" sz="2400" dirty="0">
                <a:solidFill>
                  <a:srgbClr val="6CB255"/>
                </a:solidFill>
              </a:rPr>
              <a:t>Figure </a:t>
            </a:r>
            <a:r>
              <a:rPr lang="en-US" dirty="0"/>
              <a:t>9.21 – translation mechanism</a:t>
            </a:r>
            <a:endParaRPr lang="en-US" sz="2400" dirty="0">
              <a:solidFill>
                <a:srgbClr val="6CB255"/>
              </a:solidFill>
            </a:endParaRPr>
          </a:p>
        </p:txBody>
      </p:sp>
      <p:pic>
        <p:nvPicPr>
          <p:cNvPr id="7" name="Picture 6">
            <a:extLst>
              <a:ext uri="{FF2B5EF4-FFF2-40B4-BE49-F238E27FC236}">
                <a16:creationId xmlns:a16="http://schemas.microsoft.com/office/drawing/2014/main" id="{8D1CE643-896F-8948-96A4-FFA2E7202650}"/>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7362316" y="416163"/>
            <a:ext cx="1693024" cy="409803"/>
          </a:xfrm>
          <a:prstGeom prst="rect">
            <a:avLst/>
          </a:prstGeom>
        </p:spPr>
      </p:pic>
    </p:spTree>
    <p:extLst>
      <p:ext uri="{BB962C8B-B14F-4D97-AF65-F5344CB8AC3E}">
        <p14:creationId xmlns:p14="http://schemas.microsoft.com/office/powerpoint/2010/main" val="1160287039"/>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9.5. gene expression regulation</a:t>
            </a:r>
          </a:p>
        </p:txBody>
      </p:sp>
      <p:sp>
        <p:nvSpPr>
          <p:cNvPr id="4" name="Text Placeholder 3"/>
          <p:cNvSpPr>
            <a:spLocks noGrp="1"/>
          </p:cNvSpPr>
          <p:nvPr>
            <p:ph type="body" sz="quarter" idx="14"/>
          </p:nvPr>
        </p:nvSpPr>
        <p:spPr>
          <a:xfrm>
            <a:off x="457200" y="1062182"/>
            <a:ext cx="8062912" cy="4948182"/>
          </a:xfrm>
        </p:spPr>
        <p:txBody>
          <a:bodyPr vert="horz" lIns="91440" tIns="45720" rIns="91440" bIns="45720" rtlCol="0" anchor="t">
            <a:normAutofit/>
          </a:bodyPr>
          <a:lstStyle/>
          <a:p>
            <a:r>
              <a:rPr lang="en-US" dirty="0"/>
              <a:t>Learning outcomes:</a:t>
            </a:r>
          </a:p>
          <a:p>
            <a:pPr marL="342900" lvl="0" indent="-342900">
              <a:buFont typeface="Arial" panose="020B0604020202020204" pitchFamily="34" charset="0"/>
              <a:buChar char="•"/>
            </a:pPr>
            <a:r>
              <a:rPr lang="en-US" dirty="0"/>
              <a:t>Discuss why every cell does not express </a:t>
            </a:r>
            <a:r>
              <a:rPr lang="en-US"/>
              <a:t>all</a:t>
            </a:r>
            <a:r>
              <a:rPr lang="en-US" dirty="0"/>
              <a:t> its genes</a:t>
            </a:r>
          </a:p>
          <a:p>
            <a:pPr marL="342900" lvl="0" indent="-342900">
              <a:buFont typeface="Arial" panose="020B0604020202020204" pitchFamily="34" charset="0"/>
              <a:buChar char="•"/>
            </a:pPr>
            <a:r>
              <a:rPr lang="en-US" dirty="0"/>
              <a:t>Describe how prokaryotic gene expression occurs at the transcriptional level</a:t>
            </a:r>
          </a:p>
          <a:p>
            <a:pPr marL="342900" lvl="0" indent="-342900">
              <a:buFont typeface="Arial" panose="020B0604020202020204" pitchFamily="34" charset="0"/>
              <a:buChar char="•"/>
            </a:pPr>
            <a:r>
              <a:rPr lang="en-US" dirty="0"/>
              <a:t>Understand that eukaryotic gene expression occurs at the epigenetic, transcriptional, post-transcriptional, translational, and post-translational levels</a:t>
            </a:r>
          </a:p>
          <a:p>
            <a:endParaRPr lang="en-US" dirty="0"/>
          </a:p>
        </p:txBody>
      </p:sp>
    </p:spTree>
    <p:extLst>
      <p:ext uri="{BB962C8B-B14F-4D97-AF65-F5344CB8AC3E}">
        <p14:creationId xmlns:p14="http://schemas.microsoft.com/office/powerpoint/2010/main" val="3904327918"/>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Gene regulation </a:t>
            </a:r>
          </a:p>
        </p:txBody>
      </p:sp>
      <p:sp>
        <p:nvSpPr>
          <p:cNvPr id="4" name="Text Placeholder 3"/>
          <p:cNvSpPr>
            <a:spLocks noGrp="1"/>
          </p:cNvSpPr>
          <p:nvPr>
            <p:ph type="body" sz="quarter" idx="14"/>
          </p:nvPr>
        </p:nvSpPr>
        <p:spPr>
          <a:xfrm>
            <a:off x="457200" y="1209964"/>
            <a:ext cx="8062912" cy="5089236"/>
          </a:xfrm>
        </p:spPr>
        <p:txBody>
          <a:bodyPr vert="horz" lIns="91440" tIns="45720" rIns="91440" bIns="45720" rtlCol="0" anchor="t">
            <a:normAutofit fontScale="92500" lnSpcReduction="20000"/>
          </a:bodyPr>
          <a:lstStyle/>
          <a:p>
            <a:pPr marL="342900" indent="-342900">
              <a:buFont typeface="Arial" panose="020B0604020202020204" pitchFamily="34" charset="0"/>
              <a:buChar char="•"/>
            </a:pPr>
            <a:r>
              <a:rPr lang="en-US" dirty="0"/>
              <a:t>Each of our cells contain the same DNA/ chromosomes (#46).</a:t>
            </a:r>
          </a:p>
          <a:p>
            <a:pPr marL="342900" indent="-342900">
              <a:buFont typeface="Arial" panose="020B0604020202020204" pitchFamily="34" charset="0"/>
              <a:buChar char="•"/>
            </a:pPr>
            <a:r>
              <a:rPr lang="en-US" dirty="0"/>
              <a:t>However, cells in our brain are different from the ones in the muscle. </a:t>
            </a:r>
          </a:p>
          <a:p>
            <a:pPr marL="1074420" lvl="1" indent="-342900">
              <a:buFont typeface="Arial" panose="020B0604020202020204" pitchFamily="34" charset="0"/>
              <a:buChar char="•"/>
            </a:pPr>
            <a:r>
              <a:rPr lang="en-US" dirty="0"/>
              <a:t>This is because each cell type has </a:t>
            </a:r>
            <a:r>
              <a:rPr lang="en-US" u="sng" dirty="0"/>
              <a:t>only some</a:t>
            </a:r>
            <a:r>
              <a:rPr lang="en-US" dirty="0"/>
              <a:t>, never all, of the genes from the DNA/chromosomes expressed into proteins</a:t>
            </a:r>
          </a:p>
          <a:p>
            <a:pPr marL="1600200" lvl="2">
              <a:buFont typeface="Arial" panose="020B0604020202020204" pitchFamily="34" charset="0"/>
              <a:buChar char="•"/>
            </a:pPr>
            <a:r>
              <a:rPr lang="en-US" dirty="0"/>
              <a:t>This is possible due to specific gene regulation.</a:t>
            </a:r>
          </a:p>
          <a:p>
            <a:pPr marL="342900" indent="-342900">
              <a:buFont typeface="Arial" panose="020B0604020202020204" pitchFamily="34" charset="0"/>
              <a:buChar char="•"/>
            </a:pPr>
            <a:endParaRPr lang="en-US" dirty="0"/>
          </a:p>
          <a:p>
            <a:pPr marL="342900" indent="-342900">
              <a:buFont typeface="Arial" panose="020B0604020202020204" pitchFamily="34" charset="0"/>
              <a:buChar char="•"/>
            </a:pPr>
            <a:r>
              <a:rPr lang="en-US" dirty="0"/>
              <a:t>Prokaryotes (PK) gene expression:</a:t>
            </a:r>
          </a:p>
          <a:p>
            <a:pPr marL="1074420" lvl="1" indent="-342900">
              <a:buFont typeface="Arial" panose="020B0604020202020204" pitchFamily="34" charset="0"/>
              <a:buChar char="•"/>
            </a:pPr>
            <a:r>
              <a:rPr lang="en-US" dirty="0"/>
              <a:t>At the level of transcription</a:t>
            </a:r>
          </a:p>
          <a:p>
            <a:pPr marL="342900" indent="-342900">
              <a:buFont typeface="Arial" panose="020B0604020202020204" pitchFamily="34" charset="0"/>
              <a:buChar char="•"/>
            </a:pPr>
            <a:r>
              <a:rPr lang="en-US" dirty="0"/>
              <a:t>Eukaryotes (EK) gene expression:</a:t>
            </a:r>
          </a:p>
          <a:p>
            <a:pPr marL="1074420" lvl="1" indent="-342900">
              <a:buFont typeface="Arial" panose="020B0604020202020204" pitchFamily="34" charset="0"/>
              <a:buChar char="•"/>
            </a:pPr>
            <a:r>
              <a:rPr lang="en-US" dirty="0"/>
              <a:t>At different levels:</a:t>
            </a:r>
          </a:p>
          <a:p>
            <a:pPr marL="1600200" lvl="2">
              <a:buFont typeface="Arial" panose="020B0604020202020204" pitchFamily="34" charset="0"/>
              <a:buChar char="•"/>
            </a:pPr>
            <a:r>
              <a:rPr lang="en-US" dirty="0"/>
              <a:t>Transcription</a:t>
            </a:r>
          </a:p>
          <a:p>
            <a:pPr marL="1600200" lvl="2">
              <a:buFont typeface="Arial" panose="020B0604020202020204" pitchFamily="34" charset="0"/>
              <a:buChar char="•"/>
            </a:pPr>
            <a:r>
              <a:rPr lang="en-US" dirty="0"/>
              <a:t>Post-transcription level: RNA - ex: alternative splicing = making different mRNAs from same DNA gene; hence, making many similar but different proteins from same gene.</a:t>
            </a:r>
          </a:p>
          <a:p>
            <a:pPr marL="1600200" lvl="2">
              <a:buFont typeface="Arial" panose="020B0604020202020204" pitchFamily="34" charset="0"/>
              <a:buChar char="•"/>
            </a:pPr>
            <a:r>
              <a:rPr lang="en-US" dirty="0"/>
              <a:t>Translation </a:t>
            </a:r>
          </a:p>
          <a:p>
            <a:pPr marL="1600200" lvl="2">
              <a:buFont typeface="Arial" panose="020B0604020202020204" pitchFamily="34" charset="0"/>
              <a:buChar char="•"/>
            </a:pPr>
            <a:r>
              <a:rPr lang="en-US" dirty="0"/>
              <a:t>Post-translation level: Proteins  </a:t>
            </a:r>
          </a:p>
        </p:txBody>
      </p:sp>
    </p:spTree>
    <p:extLst>
      <p:ext uri="{BB962C8B-B14F-4D97-AF65-F5344CB8AC3E}">
        <p14:creationId xmlns:p14="http://schemas.microsoft.com/office/powerpoint/2010/main" val="855665375"/>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isclaimer">
            <a:extLst>
              <a:ext uri="{FF2B5EF4-FFF2-40B4-BE49-F238E27FC236}">
                <a16:creationId xmlns:a16="http://schemas.microsoft.com/office/drawing/2014/main" id="{3A114077-7C31-4800-8D56-B0DDEDE3B6CB}"/>
              </a:ext>
            </a:extLst>
          </p:cNvPr>
          <p:cNvSpPr txBox="1">
            <a:spLocks/>
          </p:cNvSpPr>
          <p:nvPr/>
        </p:nvSpPr>
        <p:spPr>
          <a:xfrm>
            <a:off x="457201" y="6506242"/>
            <a:ext cx="7686942" cy="283845"/>
          </a:xfrm>
          <a:prstGeom prst="rect">
            <a:avLst/>
          </a:prstGeom>
        </p:spPr>
        <p:txBody>
          <a:bodyPr/>
          <a:lstStyle>
            <a:defPPr>
              <a:defRPr lang="en-US"/>
            </a:defPPr>
            <a:lvl1pPr marL="0" algn="l" defTabSz="914400" rtl="0" eaLnBrk="1" latinLnBrk="0" hangingPunct="1">
              <a:defRPr sz="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This </a:t>
            </a:r>
            <a:r>
              <a:rPr lang="en-US" dirty="0" err="1"/>
              <a:t>OpenStax</a:t>
            </a:r>
            <a:r>
              <a:rPr lang="en-US" dirty="0"/>
              <a:t> ancillary resource is © Rice University under a CC-BY 4.0 International license; it may be reproduced or modified but must be attributed to </a:t>
            </a:r>
            <a:r>
              <a:rPr lang="en-US" dirty="0" err="1"/>
              <a:t>OpenStax</a:t>
            </a:r>
            <a:r>
              <a:rPr lang="en-US" dirty="0"/>
              <a:t>, Rice University and any changes must be noted. Any images credited to other sources are similarly available for reproduction, but must be attributed to their sources.</a:t>
            </a:r>
          </a:p>
        </p:txBody>
      </p:sp>
      <p:pic>
        <p:nvPicPr>
          <p:cNvPr id="2" name="Figure" descr="Illustration shows the steps of protein synthesis in three steps: transcription, RNA processing, and translation. In transcription, the RNA strand is synthesized by RNA polymerase in the 5' to 3' direction. In RNA processing, a primary RNA transcript with three exons and two introns is shown. In the spliced transcript, the introns are removed and the exons are fused together. A 5' cap and poly-A tail have also been added. In translation, an initiator tRNA recognizes the sequence AUG on the mRNA that is associated with the small ribosomal subunit. The large subunit joins the complex. Next, a second tRNA is recruited at the A site. A peptide bond is formed between the first amino acid, which is at the P site, and the second amino acid, which is at the A site. The mRNA then shifts and the first tRNA is moved to the E site, where it dissociates from the ribosome. Another tRNA binds the A site, and the process is repeated."/>
          <p:cNvPicPr>
            <a:picLocks noGrp="1" noChangeAspect="1"/>
          </p:cNvPicPr>
          <p:nvPr>
            <p:ph type="pic" sz="quarter" idx="13"/>
          </p:nvPr>
        </p:nvPicPr>
        <p:blipFill>
          <a:blip r:embed="rId2" cstate="email">
            <a:extLst>
              <a:ext uri="{28A0092B-C50C-407E-A947-70E740481C1C}">
                <a14:useLocalDpi xmlns:a14="http://schemas.microsoft.com/office/drawing/2010/main" val="0"/>
              </a:ext>
            </a:extLst>
          </a:blip>
          <a:srcRect l="-19001" r="-19001"/>
          <a:stretch>
            <a:fillRect/>
          </a:stretch>
        </p:blipFill>
        <p:spPr>
          <a:xfrm>
            <a:off x="4489450" y="1108075"/>
            <a:ext cx="4030663" cy="5256213"/>
          </a:xfrm>
        </p:spPr>
      </p:pic>
      <p:sp>
        <p:nvSpPr>
          <p:cNvPr id="14" name="Figure Legend"/>
          <p:cNvSpPr>
            <a:spLocks noGrp="1"/>
          </p:cNvSpPr>
          <p:nvPr>
            <p:ph type="body" sz="quarter" idx="14"/>
          </p:nvPr>
        </p:nvSpPr>
        <p:spPr>
          <a:xfrm>
            <a:off x="457200" y="1107617"/>
            <a:ext cx="3913188" cy="5256973"/>
          </a:xfrm>
        </p:spPr>
        <p:txBody>
          <a:bodyPr>
            <a:noAutofit/>
          </a:bodyPr>
          <a:lstStyle/>
          <a:p>
            <a:r>
              <a:rPr lang="en-US" sz="1600" dirty="0">
                <a:solidFill>
                  <a:srgbClr val="000000"/>
                </a:solidFill>
              </a:rPr>
              <a:t>Eukaryotic gene expression is regulated during transcription and RNA processing, which take place in the nucleus, as well as during protein translation, which takes place in the cytoplasm. Further regulation may occur through post-translational modifications of proteins.</a:t>
            </a:r>
          </a:p>
        </p:txBody>
      </p:sp>
      <p:sp>
        <p:nvSpPr>
          <p:cNvPr id="5" name="Figure Number"/>
          <p:cNvSpPr>
            <a:spLocks noGrp="1"/>
          </p:cNvSpPr>
          <p:nvPr>
            <p:ph type="title"/>
          </p:nvPr>
        </p:nvSpPr>
        <p:spPr/>
        <p:txBody>
          <a:bodyPr>
            <a:normAutofit/>
          </a:bodyPr>
          <a:lstStyle/>
          <a:p>
            <a:pPr algn="r"/>
            <a:r>
              <a:rPr lang="en-US" dirty="0" err="1"/>
              <a:t>Ek</a:t>
            </a:r>
            <a:r>
              <a:rPr lang="en-US" dirty="0"/>
              <a:t> gene regulation - </a:t>
            </a:r>
            <a:r>
              <a:rPr lang="en-US" sz="2400" dirty="0">
                <a:solidFill>
                  <a:srgbClr val="6CB255"/>
                </a:solidFill>
              </a:rPr>
              <a:t>Figure </a:t>
            </a:r>
            <a:r>
              <a:rPr lang="en-US" dirty="0"/>
              <a:t>9.22</a:t>
            </a:r>
            <a:endParaRPr lang="en-US" sz="2400" dirty="0">
              <a:solidFill>
                <a:srgbClr val="6CB255"/>
              </a:solidFill>
            </a:endParaRPr>
          </a:p>
        </p:txBody>
      </p:sp>
      <p:pic>
        <p:nvPicPr>
          <p:cNvPr id="7" name="Picture 6">
            <a:extLst>
              <a:ext uri="{FF2B5EF4-FFF2-40B4-BE49-F238E27FC236}">
                <a16:creationId xmlns:a16="http://schemas.microsoft.com/office/drawing/2014/main" id="{C5AF56BC-E921-F045-96B7-95159F6574EF}"/>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457200" y="241326"/>
            <a:ext cx="1693024" cy="409803"/>
          </a:xfrm>
          <a:prstGeom prst="rect">
            <a:avLst/>
          </a:prstGeom>
        </p:spPr>
      </p:pic>
    </p:spTree>
    <p:extLst>
      <p:ext uri="{BB962C8B-B14F-4D97-AF65-F5344CB8AC3E}">
        <p14:creationId xmlns:p14="http://schemas.microsoft.com/office/powerpoint/2010/main" val="1542933413"/>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isclaimer">
            <a:extLst>
              <a:ext uri="{FF2B5EF4-FFF2-40B4-BE49-F238E27FC236}">
                <a16:creationId xmlns:a16="http://schemas.microsoft.com/office/drawing/2014/main" id="{47B54071-33D7-4F17-B2F9-380D6AC4ABD9}"/>
              </a:ext>
            </a:extLst>
          </p:cNvPr>
          <p:cNvSpPr txBox="1">
            <a:spLocks/>
          </p:cNvSpPr>
          <p:nvPr/>
        </p:nvSpPr>
        <p:spPr>
          <a:xfrm>
            <a:off x="457201" y="6506242"/>
            <a:ext cx="7686942" cy="283845"/>
          </a:xfrm>
          <a:prstGeom prst="rect">
            <a:avLst/>
          </a:prstGeom>
        </p:spPr>
        <p:txBody>
          <a:bodyPr/>
          <a:lstStyle>
            <a:defPPr>
              <a:defRPr lang="en-US"/>
            </a:defPPr>
            <a:lvl1pPr marL="0" algn="l" defTabSz="914400" rtl="0" eaLnBrk="1" latinLnBrk="0" hangingPunct="1">
              <a:defRPr sz="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This </a:t>
            </a:r>
            <a:r>
              <a:rPr lang="en-US" dirty="0" err="1"/>
              <a:t>OpenStax</a:t>
            </a:r>
            <a:r>
              <a:rPr lang="en-US" dirty="0"/>
              <a:t> ancillary resource is © Rice University under a CC-BY 4.0 International license; it may be reproduced or modified but must be attributed to </a:t>
            </a:r>
            <a:r>
              <a:rPr lang="en-US" dirty="0" err="1"/>
              <a:t>OpenStax</a:t>
            </a:r>
            <a:r>
              <a:rPr lang="en-US" dirty="0"/>
              <a:t>, Rice University and any changes must be noted. Any images credited to other sources are similarly available for reproduction, but must be attributed to their sources.</a:t>
            </a:r>
          </a:p>
        </p:txBody>
      </p:sp>
      <p:sp>
        <p:nvSpPr>
          <p:cNvPr id="7" name="Figure Legend"/>
          <p:cNvSpPr>
            <a:spLocks noGrp="1"/>
          </p:cNvSpPr>
          <p:nvPr>
            <p:ph type="body" sz="quarter" idx="14"/>
          </p:nvPr>
        </p:nvSpPr>
        <p:spPr/>
        <p:txBody>
          <a:bodyPr>
            <a:normAutofit/>
          </a:bodyPr>
          <a:lstStyle/>
          <a:p>
            <a:r>
              <a:rPr lang="en-US" sz="1600" dirty="0"/>
              <a:t>There are five basic modes of alternative splicing. Segments of pre-mRNA with exons shown in blue, red, orange, and pink can be spliced to produce a variety of new mature mRNA segments.</a:t>
            </a:r>
          </a:p>
        </p:txBody>
      </p:sp>
      <p:pic>
        <p:nvPicPr>
          <p:cNvPr id="2" name="Figure" descr="Illustration of segments of pre-mRNA with exons shown in blue, red, orange, and pink. Five basic modes of alternative splicing are generally recognized. Each segment of pre-mRNA can be spliced to produce a variety of new mature mRNA segments; two are shown for each here. In the case of exon skipping, an exon may be spliced out or retained. In the case of mutually exclusive exons, one of two exons is retained in mRNAs after splicing, but not both. In the case of an alternative donor site, an alternative 5' splice junction (donor site) is used, changing the 3' boundary of the upstream exon. In the case of an alternative acceptor site, an alternative 3' splice junction (acceptor site) is used, changing the 5' boundary of the downstream exon. In the case of intron retention, a sequence may be spliced out as an intron or simply retained. This is distinguished from exon skipping because the retained sequence is not flanked by introns. The pink portion is considered an intron when skipped (top) and an exon when included (bottom)."/>
          <p:cNvPicPr>
            <a:picLocks noGrp="1" noChangeAspect="1"/>
          </p:cNvPicPr>
          <p:nvPr>
            <p:ph type="pic" sz="quarter" idx="13"/>
          </p:nvPr>
        </p:nvPicPr>
        <p:blipFill>
          <a:blip r:embed="rId2" cstate="email">
            <a:extLst>
              <a:ext uri="{28A0092B-C50C-407E-A947-70E740481C1C}">
                <a14:useLocalDpi xmlns:a14="http://schemas.microsoft.com/office/drawing/2010/main" val="0"/>
              </a:ext>
            </a:extLst>
          </a:blip>
          <a:srcRect l="-59423" r="-59423"/>
          <a:stretch>
            <a:fillRect/>
          </a:stretch>
        </p:blipFill>
        <p:spPr>
          <a:xfrm>
            <a:off x="269215" y="1064115"/>
            <a:ext cx="8062913" cy="3500071"/>
          </a:xfrm>
        </p:spPr>
      </p:pic>
      <p:sp>
        <p:nvSpPr>
          <p:cNvPr id="5" name="Figure Number"/>
          <p:cNvSpPr>
            <a:spLocks noGrp="1"/>
          </p:cNvSpPr>
          <p:nvPr>
            <p:ph type="title"/>
          </p:nvPr>
        </p:nvSpPr>
        <p:spPr/>
        <p:txBody>
          <a:bodyPr/>
          <a:lstStyle/>
          <a:p>
            <a:r>
              <a:rPr lang="en-US" dirty="0"/>
              <a:t>Figure 9.23 – alternative splicing </a:t>
            </a:r>
          </a:p>
        </p:txBody>
      </p:sp>
      <p:pic>
        <p:nvPicPr>
          <p:cNvPr id="9" name="Picture 8">
            <a:extLst>
              <a:ext uri="{FF2B5EF4-FFF2-40B4-BE49-F238E27FC236}">
                <a16:creationId xmlns:a16="http://schemas.microsoft.com/office/drawing/2014/main" id="{DE835B34-B0ED-9A4E-9CAC-AF22DC2A2669}"/>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7233007" y="211262"/>
            <a:ext cx="1693024" cy="409803"/>
          </a:xfrm>
          <a:prstGeom prst="rect">
            <a:avLst/>
          </a:prstGeom>
        </p:spPr>
      </p:pic>
    </p:spTree>
    <p:extLst>
      <p:ext uri="{BB962C8B-B14F-4D97-AF65-F5344CB8AC3E}">
        <p14:creationId xmlns:p14="http://schemas.microsoft.com/office/powerpoint/2010/main" val="402708002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DNA structure</a:t>
            </a:r>
          </a:p>
        </p:txBody>
      </p:sp>
      <p:sp>
        <p:nvSpPr>
          <p:cNvPr id="4" name="Text Placeholder 3"/>
          <p:cNvSpPr>
            <a:spLocks noGrp="1"/>
          </p:cNvSpPr>
          <p:nvPr>
            <p:ph type="body" sz="quarter" idx="14"/>
          </p:nvPr>
        </p:nvSpPr>
        <p:spPr>
          <a:xfrm>
            <a:off x="457200" y="1262743"/>
            <a:ext cx="8062912" cy="4747621"/>
          </a:xfrm>
        </p:spPr>
        <p:txBody>
          <a:bodyPr vert="horz" lIns="91440" tIns="45720" rIns="91440" bIns="45720" rtlCol="0" anchor="t">
            <a:normAutofit/>
          </a:bodyPr>
          <a:lstStyle/>
          <a:p>
            <a:pPr marL="342900" indent="-342900">
              <a:buFont typeface="Arial" panose="020B0604020202020204" pitchFamily="34" charset="0"/>
              <a:buChar char="•"/>
            </a:pPr>
            <a:r>
              <a:rPr lang="en-US" sz="2100" dirty="0"/>
              <a:t>Each DNA is made of two strands (chains)</a:t>
            </a:r>
          </a:p>
          <a:p>
            <a:pPr marL="1074420" lvl="1" indent="-342900">
              <a:buFont typeface="Arial" panose="020B0604020202020204" pitchFamily="34" charset="0"/>
              <a:buChar char="•"/>
            </a:pPr>
            <a:r>
              <a:rPr lang="en-US" sz="2100" dirty="0"/>
              <a:t>The two strands are twisted around each other forming a double helix</a:t>
            </a:r>
          </a:p>
          <a:p>
            <a:pPr marL="1074420" lvl="1" indent="-342900">
              <a:buFont typeface="Arial" panose="020B0604020202020204" pitchFamily="34" charset="0"/>
              <a:buChar char="•"/>
            </a:pPr>
            <a:r>
              <a:rPr lang="en-US" sz="2100" dirty="0"/>
              <a:t>Each DNA chain/strand is made of building blocks called nucleotides</a:t>
            </a:r>
          </a:p>
          <a:p>
            <a:pPr marL="1074420" lvl="1" indent="-342900">
              <a:buFont typeface="Arial" panose="020B0604020202020204" pitchFamily="34" charset="0"/>
              <a:buChar char="•"/>
            </a:pPr>
            <a:r>
              <a:rPr lang="en-US" sz="2100" dirty="0"/>
              <a:t>The two strands are held together by the hydrogen bonds connecting the bases: A – T and C – G</a:t>
            </a:r>
          </a:p>
          <a:p>
            <a:pPr marL="1074420" lvl="1" indent="-342900">
              <a:buFont typeface="Arial" panose="020B0604020202020204" pitchFamily="34" charset="0"/>
              <a:buChar char="•"/>
            </a:pPr>
            <a:r>
              <a:rPr lang="en-US" sz="2100" dirty="0"/>
              <a:t>The strands are antiparallel because they run in opposite</a:t>
            </a:r>
            <a:r>
              <a:rPr lang="en-US" sz="2100" dirty="0">
                <a:highlight>
                  <a:srgbClr val="FFFF00"/>
                </a:highlight>
              </a:rPr>
              <a:t> </a:t>
            </a:r>
            <a:r>
              <a:rPr lang="en-US" sz="2100" dirty="0"/>
              <a:t>directions: one strand is 3’ </a:t>
            </a:r>
            <a:r>
              <a:rPr lang="en-US" sz="2100" dirty="0">
                <a:sym typeface="Wingdings" panose="05000000000000000000" pitchFamily="2" charset="2"/>
              </a:rPr>
              <a:t> 5’ and the other is 5’  3’</a:t>
            </a:r>
            <a:endParaRPr lang="en-US" sz="2100" dirty="0"/>
          </a:p>
        </p:txBody>
      </p:sp>
    </p:spTree>
    <p:extLst>
      <p:ext uri="{BB962C8B-B14F-4D97-AF65-F5344CB8AC3E}">
        <p14:creationId xmlns:p14="http://schemas.microsoft.com/office/powerpoint/2010/main" val="4940648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isclaimer">
            <a:extLst>
              <a:ext uri="{FF2B5EF4-FFF2-40B4-BE49-F238E27FC236}">
                <a16:creationId xmlns:a16="http://schemas.microsoft.com/office/drawing/2014/main" id="{C7AEC758-2010-4B7F-91A2-B56C68A99F73}"/>
              </a:ext>
            </a:extLst>
          </p:cNvPr>
          <p:cNvSpPr txBox="1">
            <a:spLocks/>
          </p:cNvSpPr>
          <p:nvPr/>
        </p:nvSpPr>
        <p:spPr>
          <a:xfrm>
            <a:off x="457201" y="6506242"/>
            <a:ext cx="7686942" cy="283845"/>
          </a:xfrm>
          <a:prstGeom prst="rect">
            <a:avLst/>
          </a:prstGeom>
        </p:spPr>
        <p:txBody>
          <a:bodyPr/>
          <a:lstStyle>
            <a:defPPr>
              <a:defRPr lang="en-US"/>
            </a:defPPr>
            <a:lvl1pPr marL="0" algn="l" defTabSz="914400" rtl="0" eaLnBrk="1" latinLnBrk="0" hangingPunct="1">
              <a:defRPr sz="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This </a:t>
            </a:r>
            <a:r>
              <a:rPr lang="en-US" dirty="0" err="1"/>
              <a:t>OpenStax</a:t>
            </a:r>
            <a:r>
              <a:rPr lang="en-US" dirty="0"/>
              <a:t> ancillary resource is © Rice University under a CC-BY 4.0 International license; it may be reproduced or modified but must be attributed to </a:t>
            </a:r>
            <a:r>
              <a:rPr lang="en-US" dirty="0" err="1"/>
              <a:t>OpenStax</a:t>
            </a:r>
            <a:r>
              <a:rPr lang="en-US" dirty="0"/>
              <a:t>, Rice University and any changes must be noted. Any images credited to other sources are similarly available for reproduction, but must be attributed to their sources.</a:t>
            </a:r>
          </a:p>
        </p:txBody>
      </p:sp>
      <p:sp>
        <p:nvSpPr>
          <p:cNvPr id="7" name="Figure Legend"/>
          <p:cNvSpPr>
            <a:spLocks noGrp="1"/>
          </p:cNvSpPr>
          <p:nvPr>
            <p:ph type="body" sz="quarter" idx="14"/>
          </p:nvPr>
        </p:nvSpPr>
        <p:spPr/>
        <p:txBody>
          <a:bodyPr>
            <a:normAutofit/>
          </a:bodyPr>
          <a:lstStyle/>
          <a:p>
            <a:r>
              <a:rPr lang="en-US" sz="1600" dirty="0"/>
              <a:t>DNA </a:t>
            </a:r>
            <a:r>
              <a:rPr lang="en-US" sz="1600" dirty="0">
                <a:solidFill>
                  <a:srgbClr val="6CB255"/>
                </a:solidFill>
              </a:rPr>
              <a:t>(a) </a:t>
            </a:r>
            <a:r>
              <a:rPr lang="en-US" sz="1600" dirty="0"/>
              <a:t>forms a double stranded helix, and </a:t>
            </a:r>
            <a:r>
              <a:rPr lang="en-US" sz="1600" dirty="0">
                <a:solidFill>
                  <a:srgbClr val="6CB255"/>
                </a:solidFill>
              </a:rPr>
              <a:t>(b) </a:t>
            </a:r>
            <a:r>
              <a:rPr lang="en-US" sz="1600" dirty="0"/>
              <a:t>adenine pairs with thymine and cytosine pairs with guanine. (credit a: modification of work by Jerome Walker, Dennis </a:t>
            </a:r>
            <a:r>
              <a:rPr lang="en-US" sz="1600" dirty="0" err="1"/>
              <a:t>Myts</a:t>
            </a:r>
            <a:r>
              <a:rPr lang="en-US" sz="1600" dirty="0"/>
              <a:t>)</a:t>
            </a:r>
          </a:p>
        </p:txBody>
      </p:sp>
      <p:pic>
        <p:nvPicPr>
          <p:cNvPr id="2" name="Figure" descr="Part A shows an illustration of a DNA double helix, which has a sugar phosphate backbone on the outside and nitrogenous base pairs on the inside. Part B shows base-pairing between thymine and adenine, which form two hydrogen bonds, and between guanine and cytosine, which form three hydrogen bonds."/>
          <p:cNvPicPr>
            <a:picLocks noGrp="1" noChangeAspect="1"/>
          </p:cNvPicPr>
          <p:nvPr>
            <p:ph type="pic" sz="quarter" idx="13"/>
          </p:nvPr>
        </p:nvPicPr>
        <p:blipFill>
          <a:blip r:embed="rId2" cstate="email">
            <a:extLst>
              <a:ext uri="{28A0092B-C50C-407E-A947-70E740481C1C}">
                <a14:useLocalDpi xmlns:a14="http://schemas.microsoft.com/office/drawing/2010/main" val="0"/>
              </a:ext>
            </a:extLst>
          </a:blip>
          <a:srcRect l="-12486" r="-12486"/>
          <a:stretch>
            <a:fillRect/>
          </a:stretch>
        </p:blipFill>
        <p:spPr/>
      </p:pic>
      <p:sp>
        <p:nvSpPr>
          <p:cNvPr id="5" name="Figure Number"/>
          <p:cNvSpPr>
            <a:spLocks noGrp="1"/>
          </p:cNvSpPr>
          <p:nvPr>
            <p:ph type="title"/>
          </p:nvPr>
        </p:nvSpPr>
        <p:spPr/>
        <p:txBody>
          <a:bodyPr/>
          <a:lstStyle/>
          <a:p>
            <a:r>
              <a:rPr lang="en-US" dirty="0"/>
              <a:t>Figure 9.4</a:t>
            </a:r>
          </a:p>
        </p:txBody>
      </p:sp>
      <p:pic>
        <p:nvPicPr>
          <p:cNvPr id="9" name="Picture 8">
            <a:extLst>
              <a:ext uri="{FF2B5EF4-FFF2-40B4-BE49-F238E27FC236}">
                <a16:creationId xmlns:a16="http://schemas.microsoft.com/office/drawing/2014/main" id="{E0033772-4256-B747-B93A-535F68214282}"/>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7233007" y="211262"/>
            <a:ext cx="1693024" cy="409803"/>
          </a:xfrm>
          <a:prstGeom prst="rect">
            <a:avLst/>
          </a:prstGeom>
        </p:spPr>
      </p:pic>
    </p:spTree>
    <p:extLst>
      <p:ext uri="{BB962C8B-B14F-4D97-AF65-F5344CB8AC3E}">
        <p14:creationId xmlns:p14="http://schemas.microsoft.com/office/powerpoint/2010/main" val="244846597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nucleotide</a:t>
            </a:r>
          </a:p>
        </p:txBody>
      </p:sp>
      <p:sp>
        <p:nvSpPr>
          <p:cNvPr id="4" name="Text Placeholder 3"/>
          <p:cNvSpPr>
            <a:spLocks noGrp="1"/>
          </p:cNvSpPr>
          <p:nvPr>
            <p:ph type="body" sz="quarter" idx="14"/>
          </p:nvPr>
        </p:nvSpPr>
        <p:spPr>
          <a:xfrm>
            <a:off x="457200" y="1190171"/>
            <a:ext cx="8062912" cy="4820193"/>
          </a:xfrm>
        </p:spPr>
        <p:txBody>
          <a:bodyPr/>
          <a:lstStyle/>
          <a:p>
            <a:pPr marL="342900" indent="-342900">
              <a:buFontTx/>
              <a:buChar char="-"/>
            </a:pPr>
            <a:r>
              <a:rPr lang="en-US" dirty="0"/>
              <a:t>Building block for nucleic acids DNA and RNA</a:t>
            </a:r>
          </a:p>
          <a:p>
            <a:pPr marL="342900" indent="-342900">
              <a:buFontTx/>
              <a:buChar char="-"/>
            </a:pPr>
            <a:r>
              <a:rPr lang="en-US" dirty="0"/>
              <a:t>Structure:</a:t>
            </a:r>
          </a:p>
          <a:p>
            <a:pPr marL="1074420" lvl="1" indent="-342900">
              <a:buFontTx/>
              <a:buChar char="-"/>
            </a:pPr>
            <a:r>
              <a:rPr lang="en-US" dirty="0"/>
              <a:t>Sugar</a:t>
            </a:r>
          </a:p>
          <a:p>
            <a:pPr marL="1074420" lvl="1" indent="-342900">
              <a:buFontTx/>
              <a:buChar char="-"/>
            </a:pPr>
            <a:r>
              <a:rPr lang="en-US" dirty="0"/>
              <a:t>Base:</a:t>
            </a:r>
          </a:p>
          <a:p>
            <a:pPr marL="1600200" lvl="2">
              <a:buFontTx/>
              <a:buChar char="-"/>
            </a:pPr>
            <a:r>
              <a:rPr lang="en-US" dirty="0"/>
              <a:t>A, T, G, C</a:t>
            </a:r>
          </a:p>
          <a:p>
            <a:pPr marL="1074420" lvl="1" indent="-342900">
              <a:buFontTx/>
              <a:buChar char="-"/>
            </a:pPr>
            <a:r>
              <a:rPr lang="en-US" dirty="0"/>
              <a:t>Phosphate group </a:t>
            </a:r>
          </a:p>
        </p:txBody>
      </p:sp>
    </p:spTree>
    <p:extLst>
      <p:ext uri="{BB962C8B-B14F-4D97-AF65-F5344CB8AC3E}">
        <p14:creationId xmlns:p14="http://schemas.microsoft.com/office/powerpoint/2010/main" val="49911221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isclaimer">
            <a:extLst>
              <a:ext uri="{FF2B5EF4-FFF2-40B4-BE49-F238E27FC236}">
                <a16:creationId xmlns:a16="http://schemas.microsoft.com/office/drawing/2014/main" id="{FCA45E79-745B-4719-8B75-E9E56898BD37}"/>
              </a:ext>
            </a:extLst>
          </p:cNvPr>
          <p:cNvSpPr txBox="1">
            <a:spLocks/>
          </p:cNvSpPr>
          <p:nvPr/>
        </p:nvSpPr>
        <p:spPr>
          <a:xfrm>
            <a:off x="457201" y="6506242"/>
            <a:ext cx="7686942" cy="283845"/>
          </a:xfrm>
          <a:prstGeom prst="rect">
            <a:avLst/>
          </a:prstGeom>
        </p:spPr>
        <p:txBody>
          <a:bodyPr/>
          <a:lstStyle>
            <a:defPPr>
              <a:defRPr lang="en-US"/>
            </a:defPPr>
            <a:lvl1pPr marL="0" algn="l" defTabSz="914400" rtl="0" eaLnBrk="1" latinLnBrk="0" hangingPunct="1">
              <a:defRPr sz="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This </a:t>
            </a:r>
            <a:r>
              <a:rPr lang="en-US" dirty="0" err="1"/>
              <a:t>OpenStax</a:t>
            </a:r>
            <a:r>
              <a:rPr lang="en-US" dirty="0"/>
              <a:t> ancillary resource is © Rice University under a CC-BY 4.0 International license; it may be reproduced or modified but must be attributed to </a:t>
            </a:r>
            <a:r>
              <a:rPr lang="en-US" dirty="0" err="1"/>
              <a:t>OpenStax</a:t>
            </a:r>
            <a:r>
              <a:rPr lang="en-US" dirty="0"/>
              <a:t>, Rice University and any changes must be noted. Any images credited to other sources are similarly available for reproduction, but must be attributed to their sources.</a:t>
            </a:r>
          </a:p>
        </p:txBody>
      </p:sp>
      <p:sp>
        <p:nvSpPr>
          <p:cNvPr id="7" name="Figure Legend"/>
          <p:cNvSpPr>
            <a:spLocks noGrp="1"/>
          </p:cNvSpPr>
          <p:nvPr>
            <p:ph type="body" sz="quarter" idx="14"/>
          </p:nvPr>
        </p:nvSpPr>
        <p:spPr/>
        <p:txBody>
          <a:bodyPr>
            <a:normAutofit/>
          </a:bodyPr>
          <a:lstStyle/>
          <a:p>
            <a:r>
              <a:rPr lang="en-US" sz="1600" dirty="0">
                <a:solidFill>
                  <a:srgbClr val="6CB255"/>
                </a:solidFill>
              </a:rPr>
              <a:t>(a) </a:t>
            </a:r>
            <a:r>
              <a:rPr lang="en-US" sz="1600" dirty="0"/>
              <a:t>Each DNA nucleotide is made up of a sugar, a phosphate group, and a base.</a:t>
            </a:r>
          </a:p>
          <a:p>
            <a:r>
              <a:rPr lang="en-US" sz="1600" dirty="0">
                <a:solidFill>
                  <a:srgbClr val="6CB255"/>
                </a:solidFill>
              </a:rPr>
              <a:t>(b) </a:t>
            </a:r>
            <a:r>
              <a:rPr lang="en-US" sz="1600" dirty="0"/>
              <a:t>Cytosine and thymine are </a:t>
            </a:r>
            <a:r>
              <a:rPr lang="en-US" sz="1600" dirty="0" err="1"/>
              <a:t>pyrimidines</a:t>
            </a:r>
            <a:r>
              <a:rPr lang="en-US" sz="1600" dirty="0"/>
              <a:t>. Guanine and adenine are purines.</a:t>
            </a:r>
          </a:p>
        </p:txBody>
      </p:sp>
      <p:pic>
        <p:nvPicPr>
          <p:cNvPr id="3" name="Figure" descr="Illustration shows structure of a nucleotide, which is made up of a deoxyribose sugar with a nitrogenous base attached at the 1' position and a phosphate group attached at the 5' position. There are two kinds of nitrogenous bases: pyrimidines, which have one six-membered ring, and purines, which have a six-membered ring fused to a five-membered ring. Cytosine and thymine are pyrimidines, and adenine and guanine are purines."/>
          <p:cNvPicPr>
            <a:picLocks noGrp="1" noChangeAspect="1"/>
          </p:cNvPicPr>
          <p:nvPr>
            <p:ph type="pic" sz="quarter" idx="13"/>
          </p:nvPr>
        </p:nvPicPr>
        <p:blipFill>
          <a:blip r:embed="rId2" cstate="email">
            <a:extLst>
              <a:ext uri="{28A0092B-C50C-407E-A947-70E740481C1C}">
                <a14:useLocalDpi xmlns:a14="http://schemas.microsoft.com/office/drawing/2010/main" val="0"/>
              </a:ext>
            </a:extLst>
          </a:blip>
          <a:srcRect l="-7333" r="-7333"/>
          <a:stretch>
            <a:fillRect/>
          </a:stretch>
        </p:blipFill>
        <p:spPr/>
      </p:pic>
      <p:sp>
        <p:nvSpPr>
          <p:cNvPr id="5" name="Figure Number"/>
          <p:cNvSpPr>
            <a:spLocks noGrp="1"/>
          </p:cNvSpPr>
          <p:nvPr>
            <p:ph type="title"/>
          </p:nvPr>
        </p:nvSpPr>
        <p:spPr/>
        <p:txBody>
          <a:bodyPr/>
          <a:lstStyle/>
          <a:p>
            <a:r>
              <a:rPr lang="en-US" dirty="0"/>
              <a:t>Figure 9.3 - nucleotide</a:t>
            </a:r>
          </a:p>
        </p:txBody>
      </p:sp>
      <p:pic>
        <p:nvPicPr>
          <p:cNvPr id="9" name="Picture 8">
            <a:extLst>
              <a:ext uri="{FF2B5EF4-FFF2-40B4-BE49-F238E27FC236}">
                <a16:creationId xmlns:a16="http://schemas.microsoft.com/office/drawing/2014/main" id="{C4918040-66B7-004A-8DCD-107350A45DE8}"/>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7233007" y="211262"/>
            <a:ext cx="1693024" cy="409803"/>
          </a:xfrm>
          <a:prstGeom prst="rect">
            <a:avLst/>
          </a:prstGeom>
        </p:spPr>
      </p:pic>
    </p:spTree>
    <p:extLst>
      <p:ext uri="{BB962C8B-B14F-4D97-AF65-F5344CB8AC3E}">
        <p14:creationId xmlns:p14="http://schemas.microsoft.com/office/powerpoint/2010/main" val="3824471546"/>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ssential">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Essential">
      <a:majorFont>
        <a:latin typeface="Arial Black"/>
        <a:ea typeface=""/>
        <a:cs typeface=""/>
        <a:font script="Jpan" typeface="ＭＳ Ｐゴシック"/>
        <a:font script="Hang" typeface="HY견고딕"/>
        <a:font script="Hans" typeface="微软雅黑"/>
        <a:font script="Hant" typeface="微軟正黑體"/>
        <a:font script="Arab" typeface="Tahoma"/>
        <a:font script="Hebr" typeface="Ta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Essential">
      <a:fillStyleLst>
        <a:solidFill>
          <a:schemeClr val="phClr"/>
        </a:solidFill>
        <a:gradFill rotWithShape="1">
          <a:gsLst>
            <a:gs pos="0">
              <a:schemeClr val="phClr">
                <a:tint val="60000"/>
                <a:satMod val="250000"/>
              </a:schemeClr>
            </a:gs>
            <a:gs pos="35000">
              <a:schemeClr val="phClr">
                <a:tint val="47000"/>
                <a:satMod val="275000"/>
              </a:schemeClr>
            </a:gs>
            <a:gs pos="100000">
              <a:schemeClr val="phClr">
                <a:tint val="25000"/>
                <a:satMod val="300000"/>
              </a:schemeClr>
            </a:gs>
          </a:gsLst>
          <a:lin ang="16200000" scaled="1"/>
        </a:gradFill>
        <a:solidFill>
          <a:schemeClr val="phClr">
            <a:satMod val="110000"/>
          </a:schemeClr>
        </a:solidFill>
      </a:fillStyleLst>
      <a:lnStyleLst>
        <a:ln w="12700" cap="flat" cmpd="sng" algn="ctr">
          <a:solidFill>
            <a:schemeClr val="phClr">
              <a:shade val="95000"/>
              <a:satMod val="105000"/>
            </a:schemeClr>
          </a:solidFill>
          <a:prstDash val="solid"/>
        </a:ln>
        <a:ln w="28575" cap="flat" cmpd="sng" algn="ctr">
          <a:solidFill>
            <a:schemeClr val="phClr"/>
          </a:solidFill>
          <a:prstDash val="solid"/>
        </a:ln>
        <a:ln w="41275" cap="flat" cmpd="sng" algn="ctr">
          <a:solidFill>
            <a:schemeClr val="phClr"/>
          </a:solidFill>
          <a:prstDash val="solid"/>
        </a:ln>
      </a:lnStyleLst>
      <a:effectStyleLst>
        <a:effectStyle>
          <a:effectLst/>
        </a:effectStyle>
        <a:effectStyle>
          <a:effectLst>
            <a:outerShdw blurRad="39999" dist="23000" algn="bl" rotWithShape="0">
              <a:srgbClr val="000000">
                <a:alpha val="40000"/>
              </a:srgbClr>
            </a:outerShdw>
          </a:effectLst>
        </a:effectStyle>
        <a:effectStyle>
          <a:effectLst>
            <a:outerShdw blurRad="38100" dist="19050" algn="bl" rotWithShape="0">
              <a:srgbClr val="000000">
                <a:alpha val="60000"/>
              </a:srgbClr>
            </a:outerShdw>
          </a:effectLst>
          <a:scene3d>
            <a:camera prst="orthographicFront">
              <a:rot lat="0" lon="0" rev="0"/>
            </a:camera>
            <a:lightRig rig="balanced" dir="l"/>
          </a:scene3d>
          <a:sp3d prstMaterial="plastic">
            <a:bevelT w="38100" h="31750"/>
          </a:sp3d>
        </a:effectStyle>
      </a:effectStyleLst>
      <a:bgFillStyleLst>
        <a:solidFill>
          <a:schemeClr val="phClr"/>
        </a:solidFill>
        <a:blipFill rotWithShape="1">
          <a:blip xmlns:r="http://schemas.openxmlformats.org/officeDocument/2006/relationships" r:embed="rId1">
            <a:duotone>
              <a:schemeClr val="phClr">
                <a:tint val="96000"/>
              </a:schemeClr>
              <a:schemeClr val="phClr">
                <a:shade val="94000"/>
              </a:schemeClr>
            </a:duotone>
          </a:blip>
          <a:tile tx="0" ty="0" sx="100000" sy="100000" flip="none" algn="tl"/>
        </a:blipFill>
        <a:gradFill rotWithShape="1">
          <a:gsLst>
            <a:gs pos="0">
              <a:schemeClr val="phClr">
                <a:tint val="84000"/>
                <a:satMod val="110000"/>
              </a:schemeClr>
            </a:gs>
            <a:gs pos="44000">
              <a:schemeClr val="phClr">
                <a:tint val="93000"/>
                <a:satMod val="115000"/>
              </a:schemeClr>
            </a:gs>
            <a:gs pos="100000">
              <a:schemeClr val="phClr">
                <a:tint val="100000"/>
                <a:shade val="59000"/>
                <a:satMod val="120000"/>
              </a:schemeClr>
            </a:gs>
          </a:gsLst>
          <a:path path="circle">
            <a:fillToRect l="40000" t="60000" r="60000" b="4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1139</TotalTime>
  <Words>3947</Words>
  <Application>Microsoft Office PowerPoint</Application>
  <PresentationFormat>On-screen Show (4:3)</PresentationFormat>
  <Paragraphs>277</Paragraphs>
  <Slides>54</Slides>
  <Notes>0</Notes>
  <HiddenSlides>0</HiddenSlides>
  <MMClips>0</MMClips>
  <ScaleCrop>false</ScaleCrop>
  <HeadingPairs>
    <vt:vector size="4" baseType="variant">
      <vt:variant>
        <vt:lpstr>Theme</vt:lpstr>
      </vt:variant>
      <vt:variant>
        <vt:i4>1</vt:i4>
      </vt:variant>
      <vt:variant>
        <vt:lpstr>Slide Titles</vt:lpstr>
      </vt:variant>
      <vt:variant>
        <vt:i4>54</vt:i4>
      </vt:variant>
    </vt:vector>
  </HeadingPairs>
  <TitlesOfParts>
    <vt:vector size="55" baseType="lpstr">
      <vt:lpstr>Essential</vt:lpstr>
      <vt:lpstr>CONCEPTS OF BIOLOGY</vt:lpstr>
      <vt:lpstr>9.1. dna structure</vt:lpstr>
      <vt:lpstr>Figure 9.1 – reproductive cloning</vt:lpstr>
      <vt:lpstr>Molecular biology &amp; DNA</vt:lpstr>
      <vt:lpstr>Figure 9.2 – Watson, crick &amp; franklin</vt:lpstr>
      <vt:lpstr>DNA structure</vt:lpstr>
      <vt:lpstr>Figure 9.4</vt:lpstr>
      <vt:lpstr>nucleotide</vt:lpstr>
      <vt:lpstr>Figure 9.3 - nucleotide</vt:lpstr>
      <vt:lpstr>Dna VS. RNA </vt:lpstr>
      <vt:lpstr>Figure 9.5</vt:lpstr>
      <vt:lpstr>Rna </vt:lpstr>
      <vt:lpstr>Dna in the cell</vt:lpstr>
      <vt:lpstr>Figure 9.6 – dna in the cell</vt:lpstr>
      <vt:lpstr>Figure 9.7 – dna &amp; chromosomes</vt:lpstr>
      <vt:lpstr>9.2. dna replication</vt:lpstr>
      <vt:lpstr>DNA replication </vt:lpstr>
      <vt:lpstr>Figure 9.9 - semiconservative</vt:lpstr>
      <vt:lpstr>Complementary bases</vt:lpstr>
      <vt:lpstr>Figure 9.8</vt:lpstr>
      <vt:lpstr>DNA replication</vt:lpstr>
      <vt:lpstr>Step 1. Strands separation</vt:lpstr>
      <vt:lpstr>Figure 9.10 – replication fork </vt:lpstr>
      <vt:lpstr>Step 2. primer addition</vt:lpstr>
      <vt:lpstr>Figure 9.10 – replication fork </vt:lpstr>
      <vt:lpstr>Step 3. Nucleotide addition</vt:lpstr>
      <vt:lpstr>Figure 9.10 – replication fork </vt:lpstr>
      <vt:lpstr>Step 4. ligation </vt:lpstr>
      <vt:lpstr>Dna replication problems</vt:lpstr>
      <vt:lpstr>Telomerase - Figure 9.11</vt:lpstr>
      <vt:lpstr>Figure 9.12 – telomerase </vt:lpstr>
      <vt:lpstr>Dna repair</vt:lpstr>
      <vt:lpstr>Figure 9.13</vt:lpstr>
      <vt:lpstr>9.3 &amp; 9.4. dna expression</vt:lpstr>
      <vt:lpstr>Dna (or gene) expression </vt:lpstr>
      <vt:lpstr>Central dogma - Figure 9.14</vt:lpstr>
      <vt:lpstr>Dna transcription </vt:lpstr>
      <vt:lpstr>Step 1. Initiation</vt:lpstr>
      <vt:lpstr>Figure 9.15 - initiation</vt:lpstr>
      <vt:lpstr>Step 2. elongation </vt:lpstr>
      <vt:lpstr>Figure 9.16 – ELONGATION </vt:lpstr>
      <vt:lpstr>STEP 3. TERMINATION </vt:lpstr>
      <vt:lpstr>Eukaryotes – RNA processing </vt:lpstr>
      <vt:lpstr>Figure 9.18</vt:lpstr>
      <vt:lpstr>translation</vt:lpstr>
      <vt:lpstr>Figure 9.19 – the ribosome </vt:lpstr>
      <vt:lpstr>From m-RNA to proteins</vt:lpstr>
      <vt:lpstr>Figure 9.20 – genetic codons </vt:lpstr>
      <vt:lpstr>Translation mechanism</vt:lpstr>
      <vt:lpstr>Figure 9.21 – translation mechanism</vt:lpstr>
      <vt:lpstr>9.5. gene expression regulation</vt:lpstr>
      <vt:lpstr>Gene regulation </vt:lpstr>
      <vt:lpstr>Ek gene regulation - Figure 9.22</vt:lpstr>
      <vt:lpstr>Figure 9.23 – alternative splicing </vt:lpstr>
    </vt:vector>
  </TitlesOfParts>
  <Company>WNI</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Concepts of Biology - Chapter 9 - MOLECULAR BIOLOGY</dc:title>
  <dc:creator>Spuddy McSpare</dc:creator>
  <cp:lastModifiedBy>Martiana F. Sega</cp:lastModifiedBy>
  <cp:revision>206</cp:revision>
  <dcterms:created xsi:type="dcterms:W3CDTF">2012-06-04T02:13:36Z</dcterms:created>
  <dcterms:modified xsi:type="dcterms:W3CDTF">2024-12-19T12:16:22Z</dcterms:modified>
</cp:coreProperties>
</file>