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49"/>
  </p:handoutMasterIdLst>
  <p:sldIdLst>
    <p:sldId id="256" r:id="rId2"/>
    <p:sldId id="277" r:id="rId3"/>
    <p:sldId id="341" r:id="rId4"/>
    <p:sldId id="320" r:id="rId5"/>
    <p:sldId id="321" r:id="rId6"/>
    <p:sldId id="283" r:id="rId7"/>
    <p:sldId id="322" r:id="rId8"/>
    <p:sldId id="284" r:id="rId9"/>
    <p:sldId id="285" r:id="rId10"/>
    <p:sldId id="323" r:id="rId11"/>
    <p:sldId id="324" r:id="rId12"/>
    <p:sldId id="300" r:id="rId13"/>
    <p:sldId id="325" r:id="rId14"/>
    <p:sldId id="306" r:id="rId15"/>
    <p:sldId id="307" r:id="rId16"/>
    <p:sldId id="342" r:id="rId17"/>
    <p:sldId id="326" r:id="rId18"/>
    <p:sldId id="308" r:id="rId19"/>
    <p:sldId id="310" r:id="rId20"/>
    <p:sldId id="328" r:id="rId21"/>
    <p:sldId id="309" r:id="rId22"/>
    <p:sldId id="330" r:id="rId23"/>
    <p:sldId id="311" r:id="rId24"/>
    <p:sldId id="331" r:id="rId25"/>
    <p:sldId id="273" r:id="rId26"/>
    <p:sldId id="343" r:id="rId27"/>
    <p:sldId id="327" r:id="rId28"/>
    <p:sldId id="312" r:id="rId29"/>
    <p:sldId id="278" r:id="rId30"/>
    <p:sldId id="332" r:id="rId31"/>
    <p:sldId id="336" r:id="rId32"/>
    <p:sldId id="313" r:id="rId33"/>
    <p:sldId id="337" r:id="rId34"/>
    <p:sldId id="314" r:id="rId35"/>
    <p:sldId id="333" r:id="rId36"/>
    <p:sldId id="315" r:id="rId37"/>
    <p:sldId id="316" r:id="rId38"/>
    <p:sldId id="338" r:id="rId39"/>
    <p:sldId id="317" r:id="rId40"/>
    <p:sldId id="334" r:id="rId41"/>
    <p:sldId id="286" r:id="rId42"/>
    <p:sldId id="339" r:id="rId43"/>
    <p:sldId id="318" r:id="rId44"/>
    <p:sldId id="335" r:id="rId45"/>
    <p:sldId id="287" r:id="rId46"/>
    <p:sldId id="340" r:id="rId47"/>
    <p:sldId id="319"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AC1789-3010-1D95-33F9-FCE256D7AAA0}" v="116" dt="2024-08-07T18:02:07.250"/>
    <p1510:client id="{21D3E533-4751-891C-1339-85FD83F18CCF}" v="11" dt="2024-08-08T14:39:10.9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6" autoAdjust="0"/>
    <p:restoredTop sz="94674" autoAdjust="0"/>
  </p:normalViewPr>
  <p:slideViewPr>
    <p:cSldViewPr snapToGrid="0" snapToObjects="1">
      <p:cViewPr varScale="1">
        <p:scale>
          <a:sx n="106" d="100"/>
          <a:sy n="106" d="100"/>
        </p:scale>
        <p:origin x="2052" y="96"/>
      </p:cViewPr>
      <p:guideLst>
        <p:guide orient="horz" pos="2160"/>
        <p:guide pos="2880"/>
      </p:guideLst>
    </p:cSldViewPr>
  </p:slideViewPr>
  <p:outlineViewPr>
    <p:cViewPr>
      <p:scale>
        <a:sx n="33" d="100"/>
        <a:sy n="33" d="100"/>
      </p:scale>
      <p:origin x="0" y="-51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20AC1789-3010-1D95-33F9-FCE256D7AAA0}"/>
    <pc:docChg chg="modSld">
      <pc:chgData name="Martiana F. Sega" userId="S::msega@ega.edu::b7820880-429f-4cb3-8f96-63b87552a746" providerId="AD" clId="Web-{20AC1789-3010-1D95-33F9-FCE256D7AAA0}" dt="2024-08-07T18:02:07.250" v="109" actId="20577"/>
      <pc:docMkLst>
        <pc:docMk/>
      </pc:docMkLst>
      <pc:sldChg chg="modSp">
        <pc:chgData name="Martiana F. Sega" userId="S::msega@ega.edu::b7820880-429f-4cb3-8f96-63b87552a746" providerId="AD" clId="Web-{20AC1789-3010-1D95-33F9-FCE256D7AAA0}" dt="2024-08-07T17:57:14.803" v="8" actId="20577"/>
        <pc:sldMkLst>
          <pc:docMk/>
          <pc:sldMk cId="1547117618" sldId="287"/>
        </pc:sldMkLst>
        <pc:spChg chg="mod">
          <ac:chgData name="Martiana F. Sega" userId="S::msega@ega.edu::b7820880-429f-4cb3-8f96-63b87552a746" providerId="AD" clId="Web-{20AC1789-3010-1D95-33F9-FCE256D7AAA0}" dt="2024-08-07T17:57:14.803" v="8" actId="20577"/>
          <ac:spMkLst>
            <pc:docMk/>
            <pc:sldMk cId="1547117618" sldId="287"/>
            <ac:spMk id="5" creationId="{00000000-0000-0000-0000-000000000000}"/>
          </ac:spMkLst>
        </pc:spChg>
      </pc:sldChg>
      <pc:sldChg chg="modSp">
        <pc:chgData name="Martiana F. Sega" userId="S::msega@ega.edu::b7820880-429f-4cb3-8f96-63b87552a746" providerId="AD" clId="Web-{20AC1789-3010-1D95-33F9-FCE256D7AAA0}" dt="2024-08-07T17:57:26.647" v="11" actId="20577"/>
        <pc:sldMkLst>
          <pc:docMk/>
          <pc:sldMk cId="628346640" sldId="319"/>
        </pc:sldMkLst>
        <pc:spChg chg="mod">
          <ac:chgData name="Martiana F. Sega" userId="S::msega@ega.edu::b7820880-429f-4cb3-8f96-63b87552a746" providerId="AD" clId="Web-{20AC1789-3010-1D95-33F9-FCE256D7AAA0}" dt="2024-08-07T17:57:26.647" v="11" actId="20577"/>
          <ac:spMkLst>
            <pc:docMk/>
            <pc:sldMk cId="628346640" sldId="319"/>
            <ac:spMk id="5" creationId="{00000000-0000-0000-0000-000000000000}"/>
          </ac:spMkLst>
        </pc:spChg>
      </pc:sldChg>
      <pc:sldChg chg="modSp">
        <pc:chgData name="Martiana F. Sega" userId="S::msega@ega.edu::b7820880-429f-4cb3-8f96-63b87552a746" providerId="AD" clId="Web-{20AC1789-3010-1D95-33F9-FCE256D7AAA0}" dt="2024-08-07T17:59:50.402" v="34" actId="20577"/>
        <pc:sldMkLst>
          <pc:docMk/>
          <pc:sldMk cId="300466389" sldId="335"/>
        </pc:sldMkLst>
        <pc:spChg chg="mod">
          <ac:chgData name="Martiana F. Sega" userId="S::msega@ega.edu::b7820880-429f-4cb3-8f96-63b87552a746" providerId="AD" clId="Web-{20AC1789-3010-1D95-33F9-FCE256D7AAA0}" dt="2024-08-07T17:59:50.402" v="34" actId="20577"/>
          <ac:spMkLst>
            <pc:docMk/>
            <pc:sldMk cId="300466389" sldId="335"/>
            <ac:spMk id="4" creationId="{00000000-0000-0000-0000-000000000000}"/>
          </ac:spMkLst>
        </pc:spChg>
      </pc:sldChg>
      <pc:sldChg chg="modSp">
        <pc:chgData name="Martiana F. Sega" userId="S::msega@ega.edu::b7820880-429f-4cb3-8f96-63b87552a746" providerId="AD" clId="Web-{20AC1789-3010-1D95-33F9-FCE256D7AAA0}" dt="2024-08-07T18:02:07.250" v="109" actId="20577"/>
        <pc:sldMkLst>
          <pc:docMk/>
          <pc:sldMk cId="4158305322" sldId="338"/>
        </pc:sldMkLst>
        <pc:spChg chg="mod">
          <ac:chgData name="Martiana F. Sega" userId="S::msega@ega.edu::b7820880-429f-4cb3-8f96-63b87552a746" providerId="AD" clId="Web-{20AC1789-3010-1D95-33F9-FCE256D7AAA0}" dt="2024-08-07T18:02:07.250" v="109" actId="20577"/>
          <ac:spMkLst>
            <pc:docMk/>
            <pc:sldMk cId="4158305322" sldId="338"/>
            <ac:spMk id="4" creationId="{00000000-0000-0000-0000-000000000000}"/>
          </ac:spMkLst>
        </pc:spChg>
      </pc:sldChg>
      <pc:sldChg chg="modSp">
        <pc:chgData name="Martiana F. Sega" userId="S::msega@ega.edu::b7820880-429f-4cb3-8f96-63b87552a746" providerId="AD" clId="Web-{20AC1789-3010-1D95-33F9-FCE256D7AAA0}" dt="2024-08-07T17:59:41.011" v="33" actId="20577"/>
        <pc:sldMkLst>
          <pc:docMk/>
          <pc:sldMk cId="4000173576" sldId="339"/>
        </pc:sldMkLst>
        <pc:spChg chg="mod">
          <ac:chgData name="Martiana F. Sega" userId="S::msega@ega.edu::b7820880-429f-4cb3-8f96-63b87552a746" providerId="AD" clId="Web-{20AC1789-3010-1D95-33F9-FCE256D7AAA0}" dt="2024-08-07T17:59:41.011" v="33" actId="20577"/>
          <ac:spMkLst>
            <pc:docMk/>
            <pc:sldMk cId="4000173576" sldId="339"/>
            <ac:spMk id="4" creationId="{00000000-0000-0000-0000-000000000000}"/>
          </ac:spMkLst>
        </pc:spChg>
      </pc:sldChg>
    </pc:docChg>
  </pc:docChgLst>
  <pc:docChgLst>
    <pc:chgData name="Aaron L. Taylor" userId="S::altaylor@ega.edu::a36d9f03-d011-46af-b8f8-96f604348e49" providerId="AD" clId="Web-{AF0E0B18-9E54-C0B0-0646-8F090223AED5}"/>
    <pc:docChg chg="modSld">
      <pc:chgData name="Aaron L. Taylor" userId="S::altaylor@ega.edu::a36d9f03-d011-46af-b8f8-96f604348e49" providerId="AD" clId="Web-{AF0E0B18-9E54-C0B0-0646-8F090223AED5}" dt="2024-08-06T03:22:16.562" v="1" actId="20577"/>
      <pc:docMkLst>
        <pc:docMk/>
      </pc:docMkLst>
      <pc:sldChg chg="modSp">
        <pc:chgData name="Aaron L. Taylor" userId="S::altaylor@ega.edu::a36d9f03-d011-46af-b8f8-96f604348e49" providerId="AD" clId="Web-{AF0E0B18-9E54-C0B0-0646-8F090223AED5}" dt="2024-08-06T03:22:16.562" v="1" actId="20577"/>
        <pc:sldMkLst>
          <pc:docMk/>
          <pc:sldMk cId="4287665383" sldId="340"/>
        </pc:sldMkLst>
        <pc:spChg chg="mod">
          <ac:chgData name="Aaron L. Taylor" userId="S::altaylor@ega.edu::a36d9f03-d011-46af-b8f8-96f604348e49" providerId="AD" clId="Web-{AF0E0B18-9E54-C0B0-0646-8F090223AED5}" dt="2024-08-06T03:22:16.562" v="1" actId="20577"/>
          <ac:spMkLst>
            <pc:docMk/>
            <pc:sldMk cId="4287665383" sldId="340"/>
            <ac:spMk id="4" creationId="{00000000-0000-0000-0000-000000000000}"/>
          </ac:spMkLst>
        </pc:spChg>
      </pc:sldChg>
    </pc:docChg>
  </pc:docChgLst>
  <pc:docChgLst>
    <pc:chgData name="Martiana F. Sega" userId="S::msega@ega.edu::b7820880-429f-4cb3-8f96-63b87552a746" providerId="AD" clId="Web-{21D3E533-4751-891C-1339-85FD83F18CCF}"/>
    <pc:docChg chg="modSld">
      <pc:chgData name="Martiana F. Sega" userId="S::msega@ega.edu::b7820880-429f-4cb3-8f96-63b87552a746" providerId="AD" clId="Web-{21D3E533-4751-891C-1339-85FD83F18CCF}" dt="2024-08-08T14:39:10.942" v="9" actId="20577"/>
      <pc:docMkLst>
        <pc:docMk/>
      </pc:docMkLst>
      <pc:sldChg chg="modSp">
        <pc:chgData name="Martiana F. Sega" userId="S::msega@ega.edu::b7820880-429f-4cb3-8f96-63b87552a746" providerId="AD" clId="Web-{21D3E533-4751-891C-1339-85FD83F18CCF}" dt="2024-08-08T14:38:05.831" v="1" actId="20577"/>
        <pc:sldMkLst>
          <pc:docMk/>
          <pc:sldMk cId="1732570435" sldId="328"/>
        </pc:sldMkLst>
        <pc:spChg chg="mod">
          <ac:chgData name="Martiana F. Sega" userId="S::msega@ega.edu::b7820880-429f-4cb3-8f96-63b87552a746" providerId="AD" clId="Web-{21D3E533-4751-891C-1339-85FD83F18CCF}" dt="2024-08-08T14:38:05.831" v="1" actId="20577"/>
          <ac:spMkLst>
            <pc:docMk/>
            <pc:sldMk cId="1732570435" sldId="328"/>
            <ac:spMk id="4" creationId="{00000000-0000-0000-0000-000000000000}"/>
          </ac:spMkLst>
        </pc:spChg>
      </pc:sldChg>
      <pc:sldChg chg="modSp">
        <pc:chgData name="Martiana F. Sega" userId="S::msega@ega.edu::b7820880-429f-4cb3-8f96-63b87552a746" providerId="AD" clId="Web-{21D3E533-4751-891C-1339-85FD83F18CCF}" dt="2024-08-08T14:38:32.222" v="5" actId="20577"/>
        <pc:sldMkLst>
          <pc:docMk/>
          <pc:sldMk cId="2493610221" sldId="333"/>
        </pc:sldMkLst>
        <pc:spChg chg="mod">
          <ac:chgData name="Martiana F. Sega" userId="S::msega@ega.edu::b7820880-429f-4cb3-8f96-63b87552a746" providerId="AD" clId="Web-{21D3E533-4751-891C-1339-85FD83F18CCF}" dt="2024-08-08T14:38:32.222" v="5" actId="20577"/>
          <ac:spMkLst>
            <pc:docMk/>
            <pc:sldMk cId="2493610221" sldId="333"/>
            <ac:spMk id="4" creationId="{00000000-0000-0000-0000-000000000000}"/>
          </ac:spMkLst>
        </pc:spChg>
      </pc:sldChg>
      <pc:sldChg chg="modSp">
        <pc:chgData name="Martiana F. Sega" userId="S::msega@ega.edu::b7820880-429f-4cb3-8f96-63b87552a746" providerId="AD" clId="Web-{21D3E533-4751-891C-1339-85FD83F18CCF}" dt="2024-08-08T14:39:10.942" v="9" actId="20577"/>
        <pc:sldMkLst>
          <pc:docMk/>
          <pc:sldMk cId="300466389" sldId="335"/>
        </pc:sldMkLst>
        <pc:spChg chg="mod">
          <ac:chgData name="Martiana F. Sega" userId="S::msega@ega.edu::b7820880-429f-4cb3-8f96-63b87552a746" providerId="AD" clId="Web-{21D3E533-4751-891C-1339-85FD83F18CCF}" dt="2024-08-08T14:39:10.942" v="9" actId="20577"/>
          <ac:spMkLst>
            <pc:docMk/>
            <pc:sldMk cId="300466389" sldId="335"/>
            <ac:spMk id="4" creationId="{00000000-0000-0000-0000-000000000000}"/>
          </ac:spMkLst>
        </pc:spChg>
      </pc:sldChg>
      <pc:sldChg chg="modSp">
        <pc:chgData name="Martiana F. Sega" userId="S::msega@ega.edu::b7820880-429f-4cb3-8f96-63b87552a746" providerId="AD" clId="Web-{21D3E533-4751-891C-1339-85FD83F18CCF}" dt="2024-08-08T14:38:19.800" v="3" actId="20577"/>
        <pc:sldMkLst>
          <pc:docMk/>
          <pc:sldMk cId="4258803235" sldId="336"/>
        </pc:sldMkLst>
        <pc:spChg chg="mod">
          <ac:chgData name="Martiana F. Sega" userId="S::msega@ega.edu::b7820880-429f-4cb3-8f96-63b87552a746" providerId="AD" clId="Web-{21D3E533-4751-891C-1339-85FD83F18CCF}" dt="2024-08-08T14:38:19.800" v="3" actId="20577"/>
          <ac:spMkLst>
            <pc:docMk/>
            <pc:sldMk cId="4258803235" sldId="336"/>
            <ac:spMk id="4" creationId="{00000000-0000-0000-0000-000000000000}"/>
          </ac:spMkLst>
        </pc:spChg>
      </pc:sldChg>
      <pc:sldChg chg="modSp">
        <pc:chgData name="Martiana F. Sega" userId="S::msega@ega.edu::b7820880-429f-4cb3-8f96-63b87552a746" providerId="AD" clId="Web-{21D3E533-4751-891C-1339-85FD83F18CCF}" dt="2024-08-08T14:38:24.441" v="4" actId="20577"/>
        <pc:sldMkLst>
          <pc:docMk/>
          <pc:sldMk cId="2921625735" sldId="337"/>
        </pc:sldMkLst>
        <pc:spChg chg="mod">
          <ac:chgData name="Martiana F. Sega" userId="S::msega@ega.edu::b7820880-429f-4cb3-8f96-63b87552a746" providerId="AD" clId="Web-{21D3E533-4751-891C-1339-85FD83F18CCF}" dt="2024-08-08T14:38:24.441" v="4" actId="20577"/>
          <ac:spMkLst>
            <pc:docMk/>
            <pc:sldMk cId="2921625735" sldId="337"/>
            <ac:spMk id="4" creationId="{00000000-0000-0000-0000-000000000000}"/>
          </ac:spMkLst>
        </pc:spChg>
      </pc:sldChg>
      <pc:sldChg chg="modSp">
        <pc:chgData name="Martiana F. Sega" userId="S::msega@ega.edu::b7820880-429f-4cb3-8f96-63b87552a746" providerId="AD" clId="Web-{21D3E533-4751-891C-1339-85FD83F18CCF}" dt="2024-08-08T14:38:55.707" v="7" actId="20577"/>
        <pc:sldMkLst>
          <pc:docMk/>
          <pc:sldMk cId="4158305322" sldId="338"/>
        </pc:sldMkLst>
        <pc:spChg chg="mod">
          <ac:chgData name="Martiana F. Sega" userId="S::msega@ega.edu::b7820880-429f-4cb3-8f96-63b87552a746" providerId="AD" clId="Web-{21D3E533-4751-891C-1339-85FD83F18CCF}" dt="2024-08-08T14:38:55.707" v="7" actId="20577"/>
          <ac:spMkLst>
            <pc:docMk/>
            <pc:sldMk cId="4158305322" sldId="338"/>
            <ac:spMk id="4" creationId="{00000000-0000-0000-0000-000000000000}"/>
          </ac:spMkLst>
        </pc:spChg>
      </pc:sldChg>
      <pc:sldChg chg="modSp">
        <pc:chgData name="Martiana F. Sega" userId="S::msega@ega.edu::b7820880-429f-4cb3-8f96-63b87552a746" providerId="AD" clId="Web-{21D3E533-4751-891C-1339-85FD83F18CCF}" dt="2024-08-08T14:39:06.098" v="8" actId="20577"/>
        <pc:sldMkLst>
          <pc:docMk/>
          <pc:sldMk cId="4000173576" sldId="339"/>
        </pc:sldMkLst>
        <pc:spChg chg="mod">
          <ac:chgData name="Martiana F. Sega" userId="S::msega@ega.edu::b7820880-429f-4cb3-8f96-63b87552a746" providerId="AD" clId="Web-{21D3E533-4751-891C-1339-85FD83F18CCF}" dt="2024-08-08T14:39:06.098" v="8" actId="20577"/>
          <ac:spMkLst>
            <pc:docMk/>
            <pc:sldMk cId="4000173576" sldId="339"/>
            <ac:spMk id="4" creationId="{00000000-0000-0000-0000-000000000000}"/>
          </ac:spMkLst>
        </pc:spChg>
      </pc:sldChg>
    </pc:docChg>
  </pc:docChgLst>
  <pc:docChgLst>
    <pc:chgData name="Martiana F. Sega" userId="S::msega@ega.edu::b7820880-429f-4cb3-8f96-63b87552a746" providerId="AD" clId="Web-{5D219833-E446-FB35-4F2A-F06E32E6AA34}"/>
    <pc:docChg chg="modSld">
      <pc:chgData name="Martiana F. Sega" userId="S::msega@ega.edu::b7820880-429f-4cb3-8f96-63b87552a746" providerId="AD" clId="Web-{5D219833-E446-FB35-4F2A-F06E32E6AA34}" dt="2022-03-14T14:28:46.224" v="7" actId="20577"/>
      <pc:docMkLst>
        <pc:docMk/>
      </pc:docMkLst>
      <pc:sldChg chg="modSp">
        <pc:chgData name="Martiana F. Sega" userId="S::msega@ega.edu::b7820880-429f-4cb3-8f96-63b87552a746" providerId="AD" clId="Web-{5D219833-E446-FB35-4F2A-F06E32E6AA34}" dt="2022-03-14T14:28:46.224" v="7" actId="20577"/>
        <pc:sldMkLst>
          <pc:docMk/>
          <pc:sldMk cId="1322443130" sldId="256"/>
        </pc:sldMkLst>
        <pc:spChg chg="mod">
          <ac:chgData name="Martiana F. Sega" userId="S::msega@ega.edu::b7820880-429f-4cb3-8f96-63b87552a746" providerId="AD" clId="Web-{5D219833-E446-FB35-4F2A-F06E32E6AA34}" dt="2022-03-14T14:28:46.224" v="7" actId="20577"/>
          <ac:spMkLst>
            <pc:docMk/>
            <pc:sldMk cId="1322443130" sldId="256"/>
            <ac:spMk id="10" creationId="{C5517265-0D54-4C0A-91C1-2DB29967D007}"/>
          </ac:spMkLst>
        </pc:spChg>
      </pc:sldChg>
    </pc:docChg>
  </pc:docChgLst>
  <pc:docChgLst>
    <pc:chgData name="Martiana F. Sega" userId="b7820880-429f-4cb3-8f96-63b87552a746" providerId="ADAL" clId="{065FD7A3-CEA5-4ADD-A450-981060EB0FD5}"/>
    <pc:docChg chg="custSel modSld">
      <pc:chgData name="Martiana F. Sega" userId="b7820880-429f-4cb3-8f96-63b87552a746" providerId="ADAL" clId="{065FD7A3-CEA5-4ADD-A450-981060EB0FD5}" dt="2024-08-07T18:14:24.376" v="342" actId="13926"/>
      <pc:docMkLst>
        <pc:docMk/>
      </pc:docMkLst>
      <pc:sldChg chg="modSp mod">
        <pc:chgData name="Martiana F. Sega" userId="b7820880-429f-4cb3-8f96-63b87552a746" providerId="ADAL" clId="{065FD7A3-CEA5-4ADD-A450-981060EB0FD5}" dt="2024-08-07T18:14:24.376" v="342" actId="13926"/>
        <pc:sldMkLst>
          <pc:docMk/>
          <pc:sldMk cId="1732570435" sldId="328"/>
        </pc:sldMkLst>
        <pc:spChg chg="mod">
          <ac:chgData name="Martiana F. Sega" userId="b7820880-429f-4cb3-8f96-63b87552a746" providerId="ADAL" clId="{065FD7A3-CEA5-4ADD-A450-981060EB0FD5}" dt="2024-08-07T18:14:24.376" v="342" actId="13926"/>
          <ac:spMkLst>
            <pc:docMk/>
            <pc:sldMk cId="1732570435" sldId="328"/>
            <ac:spMk id="4" creationId="{00000000-0000-0000-0000-000000000000}"/>
          </ac:spMkLst>
        </pc:spChg>
      </pc:sldChg>
      <pc:sldChg chg="modSp mod">
        <pc:chgData name="Martiana F. Sega" userId="b7820880-429f-4cb3-8f96-63b87552a746" providerId="ADAL" clId="{065FD7A3-CEA5-4ADD-A450-981060EB0FD5}" dt="2024-08-07T18:08:36.166" v="136" actId="13926"/>
        <pc:sldMkLst>
          <pc:docMk/>
          <pc:sldMk cId="2493610221" sldId="333"/>
        </pc:sldMkLst>
        <pc:spChg chg="mod">
          <ac:chgData name="Martiana F. Sega" userId="b7820880-429f-4cb3-8f96-63b87552a746" providerId="ADAL" clId="{065FD7A3-CEA5-4ADD-A450-981060EB0FD5}" dt="2024-08-07T18:08:36.166" v="136" actId="13926"/>
          <ac:spMkLst>
            <pc:docMk/>
            <pc:sldMk cId="2493610221" sldId="333"/>
            <ac:spMk id="4" creationId="{00000000-0000-0000-0000-000000000000}"/>
          </ac:spMkLst>
        </pc:spChg>
      </pc:sldChg>
      <pc:sldChg chg="modSp mod">
        <pc:chgData name="Martiana F. Sega" userId="b7820880-429f-4cb3-8f96-63b87552a746" providerId="ADAL" clId="{065FD7A3-CEA5-4ADD-A450-981060EB0FD5}" dt="2024-08-07T18:10:26.221" v="243" actId="13926"/>
        <pc:sldMkLst>
          <pc:docMk/>
          <pc:sldMk cId="4258803235" sldId="336"/>
        </pc:sldMkLst>
        <pc:spChg chg="mod">
          <ac:chgData name="Martiana F. Sega" userId="b7820880-429f-4cb3-8f96-63b87552a746" providerId="ADAL" clId="{065FD7A3-CEA5-4ADD-A450-981060EB0FD5}" dt="2024-08-07T18:10:26.221" v="243" actId="13926"/>
          <ac:spMkLst>
            <pc:docMk/>
            <pc:sldMk cId="4258803235" sldId="336"/>
            <ac:spMk id="4" creationId="{00000000-0000-0000-0000-000000000000}"/>
          </ac:spMkLst>
        </pc:spChg>
      </pc:sldChg>
      <pc:sldChg chg="modSp mod">
        <pc:chgData name="Martiana F. Sega" userId="b7820880-429f-4cb3-8f96-63b87552a746" providerId="ADAL" clId="{065FD7A3-CEA5-4ADD-A450-981060EB0FD5}" dt="2024-08-07T18:09:13.058" v="162" actId="13926"/>
        <pc:sldMkLst>
          <pc:docMk/>
          <pc:sldMk cId="2921625735" sldId="337"/>
        </pc:sldMkLst>
        <pc:spChg chg="mod">
          <ac:chgData name="Martiana F. Sega" userId="b7820880-429f-4cb3-8f96-63b87552a746" providerId="ADAL" clId="{065FD7A3-CEA5-4ADD-A450-981060EB0FD5}" dt="2024-08-07T18:09:13.058" v="162" actId="13926"/>
          <ac:spMkLst>
            <pc:docMk/>
            <pc:sldMk cId="2921625735" sldId="337"/>
            <ac:spMk id="4" creationId="{00000000-0000-0000-0000-000000000000}"/>
          </ac:spMkLst>
        </pc:spChg>
      </pc:sldChg>
      <pc:sldChg chg="modSp mod">
        <pc:chgData name="Martiana F. Sega" userId="b7820880-429f-4cb3-8f96-63b87552a746" providerId="ADAL" clId="{065FD7A3-CEA5-4ADD-A450-981060EB0FD5}" dt="2024-08-07T18:07:33.495" v="109" actId="13926"/>
        <pc:sldMkLst>
          <pc:docMk/>
          <pc:sldMk cId="4158305322" sldId="338"/>
        </pc:sldMkLst>
        <pc:spChg chg="mod">
          <ac:chgData name="Martiana F. Sega" userId="b7820880-429f-4cb3-8f96-63b87552a746" providerId="ADAL" clId="{065FD7A3-CEA5-4ADD-A450-981060EB0FD5}" dt="2024-08-07T18:07:33.495" v="109" actId="13926"/>
          <ac:spMkLst>
            <pc:docMk/>
            <pc:sldMk cId="4158305322" sldId="338"/>
            <ac:spMk id="4" creationId="{00000000-0000-0000-0000-000000000000}"/>
          </ac:spMkLst>
        </pc:spChg>
      </pc:sldChg>
    </pc:docChg>
  </pc:docChgLst>
  <pc:docChgLst>
    <pc:chgData name="Martiana F. Sega" userId="S::msega@ega.edu::b7820880-429f-4cb3-8f96-63b87552a746" providerId="AD" clId="Web-{F8457DD4-9D44-B62A-B9D5-531DCFDD3FCD}"/>
    <pc:docChg chg="modSld">
      <pc:chgData name="Martiana F. Sega" userId="S::msega@ega.edu::b7820880-429f-4cb3-8f96-63b87552a746" providerId="AD" clId="Web-{F8457DD4-9D44-B62A-B9D5-531DCFDD3FCD}" dt="2022-03-14T14:26:03.994" v="25" actId="20577"/>
      <pc:docMkLst>
        <pc:docMk/>
      </pc:docMkLst>
      <pc:sldChg chg="addSp delSp modSp">
        <pc:chgData name="Martiana F. Sega" userId="S::msega@ega.edu::b7820880-429f-4cb3-8f96-63b87552a746" providerId="AD" clId="Web-{F8457DD4-9D44-B62A-B9D5-531DCFDD3FCD}" dt="2022-03-14T14:26:03.994" v="25" actId="20577"/>
        <pc:sldMkLst>
          <pc:docMk/>
          <pc:sldMk cId="1322443130" sldId="256"/>
        </pc:sldMkLst>
        <pc:spChg chg="del">
          <ac:chgData name="Martiana F. Sega" userId="S::msega@ega.edu::b7820880-429f-4cb3-8f96-63b87552a746" providerId="AD" clId="Web-{F8457DD4-9D44-B62A-B9D5-531DCFDD3FCD}" dt="2022-03-14T14:23:53.538" v="0"/>
          <ac:spMkLst>
            <pc:docMk/>
            <pc:sldMk cId="1322443130" sldId="256"/>
            <ac:spMk id="7" creationId="{1C50D81C-512C-438F-A0CF-72E84921BA84}"/>
          </ac:spMkLst>
        </pc:spChg>
        <pc:spChg chg="add mod">
          <ac:chgData name="Martiana F. Sega" userId="S::msega@ega.edu::b7820880-429f-4cb3-8f96-63b87552a746" providerId="AD" clId="Web-{F8457DD4-9D44-B62A-B9D5-531DCFDD3FCD}" dt="2022-03-14T14:26:03.994" v="25" actId="20577"/>
          <ac:spMkLst>
            <pc:docMk/>
            <pc:sldMk cId="1322443130" sldId="256"/>
            <ac:spMk id="10" creationId="{C5517265-0D54-4C0A-91C1-2DB29967D007}"/>
          </ac:spMkLst>
        </pc:spChg>
        <pc:spChg chg="add del">
          <ac:chgData name="Martiana F. Sega" userId="S::msega@ega.edu::b7820880-429f-4cb3-8f96-63b87552a746" providerId="AD" clId="Web-{F8457DD4-9D44-B62A-B9D5-531DCFDD3FCD}" dt="2022-03-14T14:23:58.319" v="3"/>
          <ac:spMkLst>
            <pc:docMk/>
            <pc:sldMk cId="1322443130" sldId="256"/>
            <ac:spMk id="11" creationId="{C5517265-0D54-4C0A-91C1-2DB29967D00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68EB8AE4-13FF-484E-9F53-8E6C81B66A2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4626"/>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2 CHEMISTRY OF LIFE</a:t>
            </a:r>
          </a:p>
          <a:p>
            <a:pPr algn="ctr"/>
            <a:r>
              <a:rPr lang="en-US" sz="1600" cap="none" dirty="0">
                <a:solidFill>
                  <a:schemeClr val="tx1"/>
                </a:solidFill>
                <a:latin typeface="+mn-lt"/>
              </a:rPr>
              <a:t>PowerPoint Image Slideshow</a:t>
            </a:r>
          </a:p>
          <a:p>
            <a:pPr algn="ctr"/>
            <a:endParaRPr lang="en-US" sz="1600" cap="none" dirty="0">
              <a:solidFill>
                <a:schemeClr val="tx1"/>
              </a:solidFill>
              <a:latin typeface="+mn-lt"/>
            </a:endParaRPr>
          </a:p>
        </p:txBody>
      </p:sp>
      <p:sp>
        <p:nvSpPr>
          <p:cNvPr id="9" name="Title">
            <a:extLst>
              <a:ext uri="{FF2B5EF4-FFF2-40B4-BE49-F238E27FC236}">
                <a16:creationId xmlns:a16="http://schemas.microsoft.com/office/drawing/2014/main" id="{BF13E25D-32C5-48BD-BB94-7B043B284BEE}"/>
              </a:ext>
            </a:extLst>
          </p:cNvPr>
          <p:cNvSpPr>
            <a:spLocks noGrp="1"/>
          </p:cNvSpPr>
          <p:nvPr>
            <p:ph type="title" idx="4294967295"/>
          </p:nvPr>
        </p:nvSpPr>
        <p:spPr>
          <a:xfrm>
            <a:off x="0" y="803569"/>
            <a:ext cx="9144000" cy="622773"/>
          </a:xfrm>
        </p:spPr>
        <p:txBody>
          <a:bodyPr>
            <a:noAutofit/>
          </a:bodyPr>
          <a:lstStyle/>
          <a:p>
            <a:pPr algn="ctr"/>
            <a:r>
              <a:rPr lang="en-US" sz="3600" dirty="0"/>
              <a:t>Concepts of Biology</a:t>
            </a:r>
          </a:p>
        </p:txBody>
      </p:sp>
      <p:pic>
        <p:nvPicPr>
          <p:cNvPr id="8" name="Picture 7">
            <a:extLst>
              <a:ext uri="{FF2B5EF4-FFF2-40B4-BE49-F238E27FC236}">
                <a16:creationId xmlns:a16="http://schemas.microsoft.com/office/drawing/2014/main" id="{0DC3CF99-8E24-0045-9DA2-D01FFC12E8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10" name="TextBox 1">
            <a:extLst>
              <a:ext uri="{FF2B5EF4-FFF2-40B4-BE49-F238E27FC236}">
                <a16:creationId xmlns:a16="http://schemas.microsoft.com/office/drawing/2014/main" id="{C5517265-0D54-4C0A-91C1-2DB29967D007}"/>
              </a:ext>
            </a:extLst>
          </p:cNvPr>
          <p:cNvSpPr txBox="1"/>
          <p:nvPr/>
        </p:nvSpPr>
        <p:spPr>
          <a:xfrm>
            <a:off x="317668" y="6383713"/>
            <a:ext cx="8612371" cy="338554"/>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 </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381"/>
            <a:ext cx="8062912" cy="659535"/>
          </a:xfrm>
        </p:spPr>
        <p:txBody>
          <a:bodyPr/>
          <a:lstStyle/>
          <a:p>
            <a:r>
              <a:rPr lang="en-US" dirty="0"/>
              <a:t>Shells &amp; electrons </a:t>
            </a:r>
          </a:p>
        </p:txBody>
      </p:sp>
      <p:sp>
        <p:nvSpPr>
          <p:cNvPr id="4" name="Text Placeholder 3"/>
          <p:cNvSpPr>
            <a:spLocks noGrp="1"/>
          </p:cNvSpPr>
          <p:nvPr>
            <p:ph type="body" sz="quarter" idx="14"/>
          </p:nvPr>
        </p:nvSpPr>
        <p:spPr>
          <a:xfrm>
            <a:off x="457200" y="1126836"/>
            <a:ext cx="8062912" cy="4883528"/>
          </a:xfrm>
        </p:spPr>
        <p:txBody>
          <a:bodyPr/>
          <a:lstStyle/>
          <a:p>
            <a:pPr marL="342900" indent="-342900">
              <a:buFont typeface="Arial" panose="020B0604020202020204" pitchFamily="34" charset="0"/>
              <a:buChar char="•"/>
            </a:pPr>
            <a:r>
              <a:rPr lang="en-US" dirty="0"/>
              <a:t>Areas of the atom where electrons reside = shells</a:t>
            </a:r>
          </a:p>
          <a:p>
            <a:pPr marL="342900" indent="-342900">
              <a:buFont typeface="Arial" panose="020B0604020202020204" pitchFamily="34" charset="0"/>
              <a:buChar char="•"/>
            </a:pPr>
            <a:r>
              <a:rPr lang="en-US" dirty="0"/>
              <a:t>Outermost shell = last shell = valence shell </a:t>
            </a:r>
          </a:p>
          <a:p>
            <a:pPr marL="342900" indent="-342900">
              <a:buFont typeface="Arial" panose="020B0604020202020204" pitchFamily="34" charset="0"/>
              <a:buChar char="•"/>
            </a:pPr>
            <a:r>
              <a:rPr lang="en-US" dirty="0"/>
              <a:t>Number of shells in an atom = row number in the periodic table </a:t>
            </a:r>
          </a:p>
          <a:p>
            <a:pPr marL="342900" indent="-342900">
              <a:buFont typeface="Arial" panose="020B0604020202020204" pitchFamily="34" charset="0"/>
              <a:buChar char="•"/>
            </a:pPr>
            <a:r>
              <a:rPr lang="en-US" dirty="0"/>
              <a:t>Octet rule: to be stable atoms want to fill up their last shell with 8 electrons </a:t>
            </a:r>
          </a:p>
          <a:p>
            <a:pPr marL="1074420" lvl="1" indent="-342900">
              <a:buFont typeface="Arial" panose="020B0604020202020204" pitchFamily="34" charset="0"/>
              <a:buChar char="•"/>
            </a:pPr>
            <a:r>
              <a:rPr lang="en-US" dirty="0"/>
              <a:t>Fulfilling octet rule: by sharing, donating or accepting electrons from other atoms</a:t>
            </a:r>
          </a:p>
          <a:p>
            <a:pPr marL="1074420" lvl="1" indent="-342900">
              <a:buFont typeface="Arial" panose="020B0604020202020204" pitchFamily="34" charset="0"/>
              <a:buChar char="•"/>
            </a:pPr>
            <a:r>
              <a:rPr lang="en-US" dirty="0"/>
              <a:t>Result of octet rule: create chemical bonds with other atoms and form molecules or compounds </a:t>
            </a:r>
          </a:p>
        </p:txBody>
      </p:sp>
    </p:spTree>
    <p:extLst>
      <p:ext uri="{BB962C8B-B14F-4D97-AF65-F5344CB8AC3E}">
        <p14:creationId xmlns:p14="http://schemas.microsoft.com/office/powerpoint/2010/main" val="3707713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Chemical bonds </a:t>
            </a:r>
          </a:p>
        </p:txBody>
      </p:sp>
      <p:sp>
        <p:nvSpPr>
          <p:cNvPr id="4" name="Text Placeholder 3"/>
          <p:cNvSpPr>
            <a:spLocks noGrp="1"/>
          </p:cNvSpPr>
          <p:nvPr>
            <p:ph type="body" sz="quarter" idx="14"/>
          </p:nvPr>
        </p:nvSpPr>
        <p:spPr>
          <a:xfrm>
            <a:off x="457200" y="1219200"/>
            <a:ext cx="8062912" cy="4791164"/>
          </a:xfrm>
        </p:spPr>
        <p:txBody>
          <a:bodyPr/>
          <a:lstStyle/>
          <a:p>
            <a:pPr marL="342900" indent="-342900">
              <a:buFont typeface="Arial" panose="020B0604020202020204" pitchFamily="34" charset="0"/>
              <a:buChar char="•"/>
            </a:pPr>
            <a:r>
              <a:rPr lang="en-US" dirty="0"/>
              <a:t>Molecules or compounds = made due to bonds between atoms; they contain at least 2 atoms or more</a:t>
            </a:r>
          </a:p>
          <a:p>
            <a:pPr marL="342900" indent="-342900">
              <a:buFont typeface="Arial" panose="020B0604020202020204" pitchFamily="34" charset="0"/>
              <a:buChar char="•"/>
            </a:pPr>
            <a:r>
              <a:rPr lang="en-US" dirty="0"/>
              <a:t>Chemical bonds:</a:t>
            </a:r>
          </a:p>
          <a:p>
            <a:pPr marL="1074420" lvl="1" indent="-342900">
              <a:buFont typeface="Arial" panose="020B0604020202020204" pitchFamily="34" charset="0"/>
              <a:buChar char="•"/>
            </a:pPr>
            <a:r>
              <a:rPr lang="en-US" dirty="0"/>
              <a:t>Covalent bonds – between atoms sharing electrons </a:t>
            </a:r>
          </a:p>
          <a:p>
            <a:pPr marL="1074420" lvl="1" indent="-342900">
              <a:buFont typeface="Arial" panose="020B0604020202020204" pitchFamily="34" charset="0"/>
              <a:buChar char="•"/>
            </a:pPr>
            <a:r>
              <a:rPr lang="en-US" dirty="0"/>
              <a:t>Ionic bonds – between atoms transferring electrons &amp; becomes ions </a:t>
            </a:r>
            <a:r>
              <a:rPr lang="en-US" dirty="0">
                <a:sym typeface="Wingdings" panose="05000000000000000000" pitchFamily="2" charset="2"/>
              </a:rPr>
              <a:t> atom gaining electrons will become negatively charged; losing e-  positive</a:t>
            </a:r>
            <a:endParaRPr lang="en-US" dirty="0"/>
          </a:p>
          <a:p>
            <a:pPr marL="1600200" lvl="2">
              <a:buFont typeface="Arial" panose="020B0604020202020204" pitchFamily="34" charset="0"/>
              <a:buChar char="•"/>
            </a:pPr>
            <a:r>
              <a:rPr lang="en-US" dirty="0"/>
              <a:t>Ions – cation (positively charged) vs. anion (negative) </a:t>
            </a:r>
          </a:p>
          <a:p>
            <a:pPr marL="2857500" lvl="5"/>
            <a:r>
              <a:rPr lang="en-US" dirty="0"/>
              <a:t>Na + Cl </a:t>
            </a:r>
            <a:r>
              <a:rPr lang="en-US" dirty="0">
                <a:sym typeface="Wingdings" panose="05000000000000000000" pitchFamily="2" charset="2"/>
              </a:rPr>
              <a:t> </a:t>
            </a:r>
            <a:r>
              <a:rPr lang="en-US" dirty="0"/>
              <a:t>Na+ &amp; Cl-</a:t>
            </a:r>
          </a:p>
          <a:p>
            <a:pPr marL="1074420" lvl="1" indent="-342900">
              <a:buFont typeface="Arial" panose="020B0604020202020204" pitchFamily="34" charset="0"/>
              <a:buChar char="•"/>
            </a:pPr>
            <a:r>
              <a:rPr lang="en-US" dirty="0"/>
              <a:t>Hydrogen bonds – week bonds between molecules; </a:t>
            </a:r>
          </a:p>
          <a:p>
            <a:pPr marL="1600200" lvl="2">
              <a:buFont typeface="Arial" panose="020B0604020202020204" pitchFamily="34" charset="0"/>
              <a:buChar char="•"/>
            </a:pPr>
            <a:r>
              <a:rPr lang="en-US" dirty="0"/>
              <a:t>due to attractions of opposite charges </a:t>
            </a:r>
          </a:p>
        </p:txBody>
      </p:sp>
    </p:spTree>
    <p:extLst>
      <p:ext uri="{BB962C8B-B14F-4D97-AF65-F5344CB8AC3E}">
        <p14:creationId xmlns:p14="http://schemas.microsoft.com/office/powerpoint/2010/main" val="3882571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2E5CBF77-87A0-4A25-8461-14D5C1390AB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Elements tend to fill their outermost shells with electrons. To do this, they can either donate or accept electrons from other elements.</a:t>
            </a:r>
          </a:p>
        </p:txBody>
      </p:sp>
      <p:sp>
        <p:nvSpPr>
          <p:cNvPr id="5" name="Figure Number"/>
          <p:cNvSpPr>
            <a:spLocks noGrp="1"/>
          </p:cNvSpPr>
          <p:nvPr>
            <p:ph type="title"/>
          </p:nvPr>
        </p:nvSpPr>
        <p:spPr/>
        <p:txBody>
          <a:bodyPr/>
          <a:lstStyle/>
          <a:p>
            <a:r>
              <a:rPr lang="en-US" dirty="0"/>
              <a:t>Figure 2.5 – ionic bonds </a:t>
            </a:r>
          </a:p>
        </p:txBody>
      </p:sp>
      <p:pic>
        <p:nvPicPr>
          <p:cNvPr id="1026" name="Picture 2" descr="G:\Team Drives\CONNEX180067 - College Maintenance 2018-2019\03_Art_Corrections\05_BiologyForNonMajors\BioNM_18_07_30_2018\03_Initial_Art_fr_Prod\JPEG\Figure_02_01_04.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0971" y="900860"/>
            <a:ext cx="4050982" cy="37727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E16F8B1-18F9-C64F-A659-FF3E72E5862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46870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Covalent bond </a:t>
            </a:r>
          </a:p>
        </p:txBody>
      </p:sp>
      <p:sp>
        <p:nvSpPr>
          <p:cNvPr id="4" name="Text Placeholder 3"/>
          <p:cNvSpPr>
            <a:spLocks noGrp="1"/>
          </p:cNvSpPr>
          <p:nvPr>
            <p:ph type="body" sz="quarter" idx="14"/>
          </p:nvPr>
        </p:nvSpPr>
        <p:spPr>
          <a:xfrm>
            <a:off x="457200" y="1256145"/>
            <a:ext cx="8062912" cy="4754219"/>
          </a:xfrm>
        </p:spPr>
        <p:txBody>
          <a:bodyPr/>
          <a:lstStyle/>
          <a:p>
            <a:pPr marL="342900" indent="-342900">
              <a:buFont typeface="Arial" panose="020B0604020202020204" pitchFamily="34" charset="0"/>
              <a:buChar char="•"/>
            </a:pPr>
            <a:r>
              <a:rPr lang="en-US" dirty="0"/>
              <a:t>Covalent bonds = sharing electrons </a:t>
            </a:r>
          </a:p>
          <a:p>
            <a:pPr marL="342900" indent="-342900">
              <a:buFont typeface="Arial" panose="020B0604020202020204" pitchFamily="34" charset="0"/>
              <a:buChar char="•"/>
            </a:pPr>
            <a:r>
              <a:rPr lang="en-US" dirty="0"/>
              <a:t>Equally sharing </a:t>
            </a:r>
            <a:r>
              <a:rPr lang="en-US" dirty="0">
                <a:sym typeface="Wingdings" panose="05000000000000000000" pitchFamily="2" charset="2"/>
              </a:rPr>
              <a:t> nonpolar covalent bond</a:t>
            </a:r>
          </a:p>
          <a:p>
            <a:pPr marL="342900" indent="-342900">
              <a:buFont typeface="Arial" panose="020B0604020202020204" pitchFamily="34" charset="0"/>
              <a:buChar char="•"/>
            </a:pPr>
            <a:r>
              <a:rPr lang="en-US" dirty="0">
                <a:sym typeface="Wingdings" panose="05000000000000000000" pitchFamily="2" charset="2"/>
              </a:rPr>
              <a:t>Unequal sharing  polar covalent bond; as a result: </a:t>
            </a:r>
          </a:p>
          <a:p>
            <a:pPr marL="1074420" lvl="1" indent="-342900">
              <a:buFont typeface="Arial" panose="020B0604020202020204" pitchFamily="34" charset="0"/>
              <a:buChar char="•"/>
            </a:pPr>
            <a:r>
              <a:rPr lang="en-US" dirty="0"/>
              <a:t>Molecule have poles: slightly positive (</a:t>
            </a:r>
            <a:r>
              <a:rPr lang="en-US" i="1" dirty="0"/>
              <a:t>δ</a:t>
            </a:r>
            <a:r>
              <a:rPr lang="en-US" dirty="0"/>
              <a:t>+) and slightly negative (</a:t>
            </a:r>
            <a:r>
              <a:rPr lang="en-US" i="1" dirty="0"/>
              <a:t>δ</a:t>
            </a:r>
            <a:r>
              <a:rPr lang="en-US" dirty="0"/>
              <a:t>–)  </a:t>
            </a:r>
          </a:p>
          <a:p>
            <a:pPr marL="1074420" lvl="1" indent="-342900">
              <a:buFont typeface="Arial" panose="020B0604020202020204" pitchFamily="34" charset="0"/>
              <a:buChar char="•"/>
            </a:pPr>
            <a:r>
              <a:rPr lang="en-US" dirty="0"/>
              <a:t>Molecules form H2 bonds with other molecules due to attraction of slightly opposite charged poles</a:t>
            </a:r>
          </a:p>
        </p:txBody>
      </p:sp>
    </p:spTree>
    <p:extLst>
      <p:ext uri="{BB962C8B-B14F-4D97-AF65-F5344CB8AC3E}">
        <p14:creationId xmlns:p14="http://schemas.microsoft.com/office/powerpoint/2010/main" val="2396213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991FAC14-51DF-477A-BD23-5A5B54879F9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water molecule (left) depicts a polar bond with a slightly positive charge on the hydrogen atoms and a slightly negative charge on the oxygen. Examples of nonpolar bonds include methane (middle) and oxygen (right).</a:t>
            </a:r>
          </a:p>
        </p:txBody>
      </p:sp>
      <p:sp>
        <p:nvSpPr>
          <p:cNvPr id="5" name="Figure Number"/>
          <p:cNvSpPr>
            <a:spLocks noGrp="1"/>
          </p:cNvSpPr>
          <p:nvPr>
            <p:ph type="title"/>
          </p:nvPr>
        </p:nvSpPr>
        <p:spPr/>
        <p:txBody>
          <a:bodyPr/>
          <a:lstStyle/>
          <a:p>
            <a:r>
              <a:rPr lang="en-US" dirty="0"/>
              <a:t>Figure 2.6 – polar vs. nonpolar</a:t>
            </a:r>
          </a:p>
        </p:txBody>
      </p:sp>
      <p:pic>
        <p:nvPicPr>
          <p:cNvPr id="1026" name="Picture 2" descr="Diagram depicting polar and nonpolar covalent bond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37036" y="1317986"/>
            <a:ext cx="7561518" cy="33044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82E7B18C-7D9C-E64D-A9A5-65638E9A905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613334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40841E03-5129-458F-A5F2-D5CF5604A95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Hydrogen bonds form between slightly positive (</a:t>
            </a:r>
            <a:r>
              <a:rPr lang="en-US" sz="1600" i="1" dirty="0" err="1"/>
              <a:t>δ</a:t>
            </a:r>
            <a:r>
              <a:rPr lang="en-US" sz="1600" dirty="0"/>
              <a:t>+) and slightly negative (</a:t>
            </a:r>
            <a:r>
              <a:rPr lang="en-US" sz="1600" i="1" dirty="0" err="1"/>
              <a:t>δ</a:t>
            </a:r>
            <a:r>
              <a:rPr lang="en-US" sz="1600" dirty="0"/>
              <a:t>–) charges of polar covalent molecules, such as water.</a:t>
            </a:r>
          </a:p>
        </p:txBody>
      </p:sp>
      <p:pic>
        <p:nvPicPr>
          <p:cNvPr id="4" name="Figure" descr="Diagram showing hydrogen bonds formed between adjacent water molecul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6532" r="-6532"/>
          <a:stretch>
            <a:fillRect/>
          </a:stretch>
        </p:blipFill>
        <p:spPr/>
      </p:pic>
      <p:sp>
        <p:nvSpPr>
          <p:cNvPr id="5" name="Figure Number"/>
          <p:cNvSpPr>
            <a:spLocks noGrp="1"/>
          </p:cNvSpPr>
          <p:nvPr>
            <p:ph type="title"/>
          </p:nvPr>
        </p:nvSpPr>
        <p:spPr/>
        <p:txBody>
          <a:bodyPr/>
          <a:lstStyle/>
          <a:p>
            <a:r>
              <a:rPr lang="en-US" dirty="0"/>
              <a:t>Figure 2.7 – Hydrogen bonds </a:t>
            </a:r>
          </a:p>
        </p:txBody>
      </p:sp>
      <p:pic>
        <p:nvPicPr>
          <p:cNvPr id="8" name="Picture 7">
            <a:extLst>
              <a:ext uri="{FF2B5EF4-FFF2-40B4-BE49-F238E27FC236}">
                <a16:creationId xmlns:a16="http://schemas.microsoft.com/office/drawing/2014/main" id="{2BD3E043-A2F2-264E-B672-3A91F5D1AF4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50290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2.2. water</a:t>
            </a:r>
          </a:p>
        </p:txBody>
      </p:sp>
      <p:sp>
        <p:nvSpPr>
          <p:cNvPr id="4" name="Text Placeholder 3"/>
          <p:cNvSpPr>
            <a:spLocks noGrp="1"/>
          </p:cNvSpPr>
          <p:nvPr>
            <p:ph type="body" sz="quarter" idx="14"/>
          </p:nvPr>
        </p:nvSpPr>
        <p:spPr>
          <a:xfrm>
            <a:off x="457200" y="1209964"/>
            <a:ext cx="8062912" cy="4800400"/>
          </a:xfrm>
        </p:spPr>
        <p:txBody>
          <a:bodyPr/>
          <a:lstStyle/>
          <a:p>
            <a:r>
              <a:rPr lang="en-US" dirty="0"/>
              <a:t>Learning outcomes:</a:t>
            </a:r>
          </a:p>
          <a:p>
            <a:pPr marL="342900" indent="-342900">
              <a:buFont typeface="Arial" panose="020B0604020202020204" pitchFamily="34" charset="0"/>
              <a:buChar char="•"/>
            </a:pPr>
            <a:r>
              <a:rPr lang="en-US" dirty="0"/>
              <a:t>Describe the properties of water that are critical to maintaining life</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548165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&amp; life </a:t>
            </a:r>
          </a:p>
        </p:txBody>
      </p:sp>
      <p:sp>
        <p:nvSpPr>
          <p:cNvPr id="4" name="Text Placeholder 3"/>
          <p:cNvSpPr>
            <a:spLocks noGrp="1"/>
          </p:cNvSpPr>
          <p:nvPr>
            <p:ph type="body" sz="quarter" idx="14"/>
          </p:nvPr>
        </p:nvSpPr>
        <p:spPr>
          <a:xfrm>
            <a:off x="457200" y="1228435"/>
            <a:ext cx="8062912" cy="5098473"/>
          </a:xfrm>
        </p:spPr>
        <p:txBody>
          <a:bodyPr>
            <a:normAutofit lnSpcReduction="10000"/>
          </a:bodyPr>
          <a:lstStyle/>
          <a:p>
            <a:pPr marL="342900" indent="-342900">
              <a:buFont typeface="Arial" panose="020B0604020202020204" pitchFamily="34" charset="0"/>
              <a:buChar char="•"/>
            </a:pPr>
            <a:r>
              <a:rPr lang="en-US" dirty="0"/>
              <a:t>Water = polar molecule </a:t>
            </a:r>
          </a:p>
          <a:p>
            <a:pPr marL="1074420" lvl="1" indent="-342900">
              <a:buFont typeface="Arial" panose="020B0604020202020204" pitchFamily="34" charset="0"/>
              <a:buChar char="•"/>
            </a:pPr>
            <a:r>
              <a:rPr lang="en-US" dirty="0">
                <a:sym typeface="Wingdings" panose="05000000000000000000" pitchFamily="2" charset="2"/>
              </a:rPr>
              <a:t> the molecule has poles: </a:t>
            </a:r>
            <a:r>
              <a:rPr lang="en-US" dirty="0"/>
              <a:t>slightly positive (</a:t>
            </a:r>
            <a:r>
              <a:rPr lang="en-US" i="1" dirty="0"/>
              <a:t>δ</a:t>
            </a:r>
            <a:r>
              <a:rPr lang="en-US" dirty="0"/>
              <a:t>+) and slightly negative (</a:t>
            </a:r>
            <a:r>
              <a:rPr lang="en-US" i="1" dirty="0"/>
              <a:t>δ</a:t>
            </a:r>
            <a:r>
              <a:rPr lang="en-US" dirty="0"/>
              <a:t>–) </a:t>
            </a:r>
          </a:p>
          <a:p>
            <a:pPr marL="1074420" lvl="1" indent="-342900">
              <a:buFont typeface="Arial" panose="020B0604020202020204" pitchFamily="34" charset="0"/>
              <a:buChar char="•"/>
            </a:pPr>
            <a:r>
              <a:rPr lang="en-US" dirty="0">
                <a:sym typeface="Wingdings" panose="05000000000000000000" pitchFamily="2" charset="2"/>
              </a:rPr>
              <a:t> makes hydrogen bonds with other molecules containing poles or charges </a:t>
            </a: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Solutions = solvent (the liquid part) + solute (dissolved part)</a:t>
            </a:r>
          </a:p>
          <a:p>
            <a:pPr marL="342900" indent="-342900">
              <a:buFont typeface="Arial" panose="020B0604020202020204" pitchFamily="34" charset="0"/>
              <a:buChar char="•"/>
            </a:pPr>
            <a:r>
              <a:rPr lang="en-US" dirty="0">
                <a:sym typeface="Wingdings" panose="05000000000000000000" pitchFamily="2" charset="2"/>
              </a:rPr>
              <a:t>To dissolve into solvent = to make Hydrogen bonds with the solvent </a:t>
            </a: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err="1">
                <a:sym typeface="Wingdings" panose="05000000000000000000" pitchFamily="2" charset="2"/>
              </a:rPr>
              <a:t>NaCl</a:t>
            </a:r>
            <a:r>
              <a:rPr lang="en-US" dirty="0">
                <a:sym typeface="Wingdings" panose="05000000000000000000" pitchFamily="2" charset="2"/>
              </a:rPr>
              <a:t> (table salt), sugar </a:t>
            </a:r>
            <a:r>
              <a:rPr lang="en-US" dirty="0" err="1">
                <a:sym typeface="Wingdings" panose="05000000000000000000" pitchFamily="2" charset="2"/>
              </a:rPr>
              <a:t>etc</a:t>
            </a:r>
            <a:r>
              <a:rPr lang="en-US" dirty="0">
                <a:sym typeface="Wingdings" panose="05000000000000000000" pitchFamily="2" charset="2"/>
              </a:rPr>
              <a:t>  </a:t>
            </a:r>
            <a:r>
              <a:rPr lang="en-US" i="1" u="sng" dirty="0">
                <a:sym typeface="Wingdings" panose="05000000000000000000" pitchFamily="2" charset="2"/>
              </a:rPr>
              <a:t>hydro</a:t>
            </a:r>
            <a:r>
              <a:rPr lang="en-US" dirty="0">
                <a:sym typeface="Wingdings" panose="05000000000000000000" pitchFamily="2" charset="2"/>
              </a:rPr>
              <a:t>philic = dissolve into water </a:t>
            </a:r>
          </a:p>
          <a:p>
            <a:pPr marL="342900" indent="-342900">
              <a:buFont typeface="Arial" panose="020B0604020202020204" pitchFamily="34" charset="0"/>
              <a:buChar char="•"/>
            </a:pPr>
            <a:r>
              <a:rPr lang="en-US" dirty="0">
                <a:sym typeface="Wingdings" panose="05000000000000000000" pitchFamily="2" charset="2"/>
              </a:rPr>
              <a:t>Oil  </a:t>
            </a:r>
            <a:r>
              <a:rPr lang="en-US" i="1" u="sng" dirty="0">
                <a:sym typeface="Wingdings" panose="05000000000000000000" pitchFamily="2" charset="2"/>
              </a:rPr>
              <a:t>hydro</a:t>
            </a:r>
            <a:r>
              <a:rPr lang="en-US" dirty="0">
                <a:sym typeface="Wingdings" panose="05000000000000000000" pitchFamily="2" charset="2"/>
              </a:rPr>
              <a:t>phobic = do not mixes with water </a:t>
            </a:r>
          </a:p>
          <a:p>
            <a:pPr marL="342900" indent="-342900">
              <a:buFont typeface="Arial" panose="020B0604020202020204" pitchFamily="34" charset="0"/>
              <a:buChar char="•"/>
            </a:pPr>
            <a:r>
              <a:rPr lang="en-US" dirty="0">
                <a:sym typeface="Wingdings" panose="05000000000000000000" pitchFamily="2" charset="2"/>
              </a:rPr>
              <a:t>Hydro- = “water” , phobia- = fear of </a:t>
            </a:r>
          </a:p>
        </p:txBody>
      </p:sp>
    </p:spTree>
    <p:extLst>
      <p:ext uri="{BB962C8B-B14F-4D97-AF65-F5344CB8AC3E}">
        <p14:creationId xmlns:p14="http://schemas.microsoft.com/office/powerpoint/2010/main" val="3115977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70EA0BB0-DD8D-4272-BFFE-6BFD2979A8E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As this macroscopic image of oil and water show, oil is a nonpolar compound and, hence, will not dissolve in water. Oil and water do not mix. (credit: </a:t>
            </a:r>
            <a:r>
              <a:rPr lang="en-US" sz="1600" dirty="0" err="1"/>
              <a:t>Gautam</a:t>
            </a:r>
            <a:r>
              <a:rPr lang="en-US" sz="1600" dirty="0"/>
              <a:t> </a:t>
            </a:r>
            <a:r>
              <a:rPr lang="en-US" sz="1600" dirty="0" err="1"/>
              <a:t>Dogra</a:t>
            </a:r>
            <a:r>
              <a:rPr lang="en-US" sz="1600" dirty="0"/>
              <a:t>)</a:t>
            </a:r>
          </a:p>
        </p:txBody>
      </p:sp>
      <p:pic>
        <p:nvPicPr>
          <p:cNvPr id="3" name="Figure" descr="Picture of oil in wa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208" r="-51208"/>
          <a:stretch>
            <a:fillRect/>
          </a:stretch>
        </p:blipFill>
        <p:spPr/>
      </p:pic>
      <p:sp>
        <p:nvSpPr>
          <p:cNvPr id="5" name="Figure Number"/>
          <p:cNvSpPr>
            <a:spLocks noGrp="1"/>
          </p:cNvSpPr>
          <p:nvPr>
            <p:ph type="title"/>
          </p:nvPr>
        </p:nvSpPr>
        <p:spPr/>
        <p:txBody>
          <a:bodyPr/>
          <a:lstStyle/>
          <a:p>
            <a:r>
              <a:rPr lang="en-US" dirty="0"/>
              <a:t>Figure 2.8 – hydrophobic </a:t>
            </a:r>
          </a:p>
        </p:txBody>
      </p:sp>
      <p:pic>
        <p:nvPicPr>
          <p:cNvPr id="8" name="Picture 7">
            <a:extLst>
              <a:ext uri="{FF2B5EF4-FFF2-40B4-BE49-F238E27FC236}">
                <a16:creationId xmlns:a16="http://schemas.microsoft.com/office/drawing/2014/main" id="{2379DD27-2261-1148-980D-15BE9F75AF4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60719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4E6A51A1-4959-4A37-A25E-510DF75DC44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843981"/>
            <a:ext cx="8062912" cy="1427509"/>
          </a:xfrm>
        </p:spPr>
        <p:txBody>
          <a:bodyPr>
            <a:normAutofit fontScale="92500" lnSpcReduction="20000"/>
          </a:bodyPr>
          <a:lstStyle/>
          <a:p>
            <a:pPr marL="285750" indent="-285750">
              <a:buFont typeface="Arial" panose="020B0604020202020204" pitchFamily="34" charset="0"/>
              <a:buChar char="•"/>
            </a:pPr>
            <a:r>
              <a:rPr lang="en-US" sz="1600" dirty="0"/>
              <a:t>When table salt (</a:t>
            </a:r>
            <a:r>
              <a:rPr lang="en-US" sz="1600" dirty="0" err="1"/>
              <a:t>NaCl</a:t>
            </a:r>
            <a:r>
              <a:rPr lang="en-US" sz="1600" dirty="0"/>
              <a:t>) is mixed in water, spheres of hydration form around the ions.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CELL – contains mostly H2O; most FOOD molecules dissolve into water </a:t>
            </a:r>
            <a:r>
              <a:rPr lang="en-US" sz="1600" dirty="0">
                <a:sym typeface="Wingdings" panose="05000000000000000000" pitchFamily="2" charset="2"/>
              </a:rPr>
              <a:t> this allows chemical reactions of LIFE to occur</a:t>
            </a:r>
          </a:p>
          <a:p>
            <a:pPr marL="285750" indent="-285750">
              <a:buFont typeface="Arial" panose="020B0604020202020204" pitchFamily="34" charset="0"/>
              <a:buChar char="•"/>
            </a:pPr>
            <a:r>
              <a:rPr lang="en-US" sz="1600" b="1" dirty="0">
                <a:sym typeface="Wingdings" panose="05000000000000000000" pitchFamily="2" charset="2"/>
              </a:rPr>
              <a:t>75% our body is made of water</a:t>
            </a:r>
            <a:endParaRPr lang="en-US" sz="1600" b="1" dirty="0"/>
          </a:p>
        </p:txBody>
      </p:sp>
      <p:pic>
        <p:nvPicPr>
          <p:cNvPr id="3" name="Figure" descr="Illustration of spheres of hydration around sodium and chlorine ion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887" r="-38887"/>
          <a:stretch>
            <a:fillRect/>
          </a:stretch>
        </p:blipFill>
        <p:spPr/>
      </p:pic>
      <p:sp>
        <p:nvSpPr>
          <p:cNvPr id="5" name="Figure Number"/>
          <p:cNvSpPr>
            <a:spLocks noGrp="1"/>
          </p:cNvSpPr>
          <p:nvPr>
            <p:ph type="title"/>
          </p:nvPr>
        </p:nvSpPr>
        <p:spPr/>
        <p:txBody>
          <a:bodyPr/>
          <a:lstStyle/>
          <a:p>
            <a:r>
              <a:rPr lang="en-US" dirty="0"/>
              <a:t>Figure 2.10 – h2o is the solvent for life  </a:t>
            </a:r>
          </a:p>
        </p:txBody>
      </p:sp>
      <p:pic>
        <p:nvPicPr>
          <p:cNvPr id="8" name="Picture 7">
            <a:extLst>
              <a:ext uri="{FF2B5EF4-FFF2-40B4-BE49-F238E27FC236}">
                <a16:creationId xmlns:a16="http://schemas.microsoft.com/office/drawing/2014/main" id="{C00976F5-8E0C-114B-9866-14C8DAB51AE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80789" y="54896"/>
            <a:ext cx="1693024" cy="409803"/>
          </a:xfrm>
          <a:prstGeom prst="rect">
            <a:avLst/>
          </a:prstGeom>
        </p:spPr>
      </p:pic>
    </p:spTree>
    <p:extLst>
      <p:ext uri="{BB962C8B-B14F-4D97-AF65-F5344CB8AC3E}">
        <p14:creationId xmlns:p14="http://schemas.microsoft.com/office/powerpoint/2010/main" val="2395995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E684F832-C95B-4D93-AE9A-C3A888F6474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Foods such as bread, fruit, and cheese are rich sources of biological macromolecules. (credit: modification of work by </a:t>
            </a:r>
            <a:r>
              <a:rPr lang="en-US" sz="1600" dirty="0" err="1"/>
              <a:t>Bengt</a:t>
            </a:r>
            <a:r>
              <a:rPr lang="en-US" sz="1600" dirty="0"/>
              <a:t> Nyman)</a:t>
            </a:r>
          </a:p>
        </p:txBody>
      </p:sp>
      <p:pic>
        <p:nvPicPr>
          <p:cNvPr id="4" name="Figure" descr="Photo shows a variety of cheeses, fruits, and breads served on a tra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59" r="-26859"/>
          <a:stretch>
            <a:fillRect/>
          </a:stretch>
        </p:blipFill>
        <p:spPr/>
      </p:pic>
      <p:sp>
        <p:nvSpPr>
          <p:cNvPr id="5" name="Figure Number"/>
          <p:cNvSpPr>
            <a:spLocks noGrp="1"/>
          </p:cNvSpPr>
          <p:nvPr>
            <p:ph type="title"/>
          </p:nvPr>
        </p:nvSpPr>
        <p:spPr/>
        <p:txBody>
          <a:bodyPr/>
          <a:lstStyle/>
          <a:p>
            <a:r>
              <a:rPr lang="en-US" dirty="0"/>
              <a:t>Figure 2.1</a:t>
            </a:r>
          </a:p>
        </p:txBody>
      </p:sp>
      <p:pic>
        <p:nvPicPr>
          <p:cNvPr id="8" name="Picture 7">
            <a:extLst>
              <a:ext uri="{FF2B5EF4-FFF2-40B4-BE49-F238E27FC236}">
                <a16:creationId xmlns:a16="http://schemas.microsoft.com/office/drawing/2014/main" id="{BD7CDD11-4D27-8C4E-B16B-678AFD96349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Temperature control </a:t>
            </a:r>
          </a:p>
        </p:txBody>
      </p:sp>
      <p:sp>
        <p:nvSpPr>
          <p:cNvPr id="4" name="Text Placeholder 3"/>
          <p:cNvSpPr>
            <a:spLocks noGrp="1"/>
          </p:cNvSpPr>
          <p:nvPr>
            <p:ph type="body" sz="quarter" idx="14"/>
          </p:nvPr>
        </p:nvSpPr>
        <p:spPr>
          <a:xfrm>
            <a:off x="457200" y="1256145"/>
            <a:ext cx="8062912" cy="4754219"/>
          </a:xfrm>
        </p:spPr>
        <p:txBody>
          <a:bodyPr vert="horz" lIns="91440" tIns="45720" rIns="91440" bIns="45720" rtlCol="0" anchor="t">
            <a:normAutofit/>
          </a:bodyPr>
          <a:lstStyle/>
          <a:p>
            <a:pPr marL="342900" indent="-342900">
              <a:buFont typeface="Arial" panose="020B0604020202020204" pitchFamily="34" charset="0"/>
              <a:buChar char="•"/>
            </a:pPr>
            <a:r>
              <a:rPr lang="en-US" dirty="0"/>
              <a:t>Water has the property to absorb high amount of energy slowly. </a:t>
            </a:r>
            <a:endParaRPr lang="en-US" dirty="0">
              <a:cs typeface="Arial"/>
            </a:endParaRPr>
          </a:p>
          <a:p>
            <a:pPr marL="1074420" lvl="1" indent="-342900">
              <a:buFont typeface="Arial" panose="020B0604020202020204" pitchFamily="34" charset="0"/>
              <a:buChar char="•"/>
            </a:pPr>
            <a:r>
              <a:rPr lang="en-US" dirty="0"/>
              <a:t>Liquid water is made of many H2O molecules connected through hydrogen bonds (week chemical bonds). </a:t>
            </a:r>
          </a:p>
          <a:p>
            <a:pPr marL="1074420" lvl="1" indent="-342900">
              <a:buFont typeface="Arial" panose="020B0604020202020204" pitchFamily="34" charset="0"/>
              <a:buChar char="•"/>
            </a:pPr>
            <a:r>
              <a:rPr lang="en-US" dirty="0"/>
              <a:t>Breaking chemical bonds requires input of energy.</a:t>
            </a:r>
          </a:p>
          <a:p>
            <a:pPr marL="1074420" lvl="1" indent="-342900">
              <a:buFont typeface="Arial" panose="020B0604020202020204" pitchFamily="34" charset="0"/>
              <a:buChar char="•"/>
            </a:pPr>
            <a:r>
              <a:rPr lang="en-US" dirty="0"/>
              <a:t>An increase in temperature (high fever, hot environment, i.e. a form of energy, results in H2O absorbing it by breaking the H2 bonds; this results in evaporation of water (sweat </a:t>
            </a:r>
            <a:r>
              <a:rPr lang="en-US" dirty="0" err="1"/>
              <a:t>etc</a:t>
            </a:r>
            <a:r>
              <a:rPr lang="en-US" dirty="0"/>
              <a: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Frozen water has less molecules per volume </a:t>
            </a:r>
            <a:r>
              <a:rPr lang="en-US" dirty="0">
                <a:sym typeface="Wingdings" panose="05000000000000000000" pitchFamily="2" charset="2"/>
              </a:rPr>
              <a:t> less dense than liquid water, hence it floats</a:t>
            </a:r>
          </a:p>
          <a:p>
            <a:pPr marL="1074420" lvl="1" indent="-342900">
              <a:buFont typeface="Arial" panose="020B0604020202020204" pitchFamily="34" charset="0"/>
              <a:buChar char="•"/>
            </a:pPr>
            <a:r>
              <a:rPr lang="en-US" dirty="0">
                <a:sym typeface="Wingdings" panose="05000000000000000000" pitchFamily="2" charset="2"/>
              </a:rPr>
              <a:t>Low temp do not break H2 bonds in Frozen water  insulation </a:t>
            </a:r>
            <a:endParaRPr lang="en-US" dirty="0"/>
          </a:p>
        </p:txBody>
      </p:sp>
    </p:spTree>
    <p:extLst>
      <p:ext uri="{BB962C8B-B14F-4D97-AF65-F5344CB8AC3E}">
        <p14:creationId xmlns:p14="http://schemas.microsoft.com/office/powerpoint/2010/main" val="1732570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09D7BC21-2700-490C-BE58-C13F829C789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solidFill>
                  <a:srgbClr val="6CB255"/>
                </a:solidFill>
              </a:rPr>
              <a:t>(a) </a:t>
            </a:r>
            <a:r>
              <a:rPr lang="en-US" sz="1600" dirty="0"/>
              <a:t>The lattice structure of ice makes it less dense than the freely flowing molecules of liquid water. Ice’s lower density enables it to </a:t>
            </a:r>
            <a:r>
              <a:rPr lang="en-US" sz="1600" dirty="0">
                <a:solidFill>
                  <a:srgbClr val="6CB255"/>
                </a:solidFill>
              </a:rPr>
              <a:t>(b) </a:t>
            </a:r>
            <a:r>
              <a:rPr lang="en-US" sz="1600" dirty="0"/>
              <a:t>float on water. (credit a: modification of work by Jane Whitney; credit b: modification of work by Carlos Ponte)</a:t>
            </a:r>
          </a:p>
        </p:txBody>
      </p:sp>
      <p:pic>
        <p:nvPicPr>
          <p:cNvPr id="4" name="Figure" descr="Part A shows the lattice-like molecular structure of ice. Part B is a photo of ice on wa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520" b="-1520"/>
          <a:stretch>
            <a:fillRect/>
          </a:stretch>
        </p:blipFill>
        <p:spPr/>
      </p:pic>
      <p:sp>
        <p:nvSpPr>
          <p:cNvPr id="5" name="Figure Number"/>
          <p:cNvSpPr>
            <a:spLocks noGrp="1"/>
          </p:cNvSpPr>
          <p:nvPr>
            <p:ph type="title"/>
          </p:nvPr>
        </p:nvSpPr>
        <p:spPr/>
        <p:txBody>
          <a:bodyPr/>
          <a:lstStyle/>
          <a:p>
            <a:r>
              <a:rPr lang="en-US" dirty="0"/>
              <a:t>Figure 2.9 – density </a:t>
            </a:r>
          </a:p>
        </p:txBody>
      </p:sp>
      <p:pic>
        <p:nvPicPr>
          <p:cNvPr id="8" name="Picture 7">
            <a:extLst>
              <a:ext uri="{FF2B5EF4-FFF2-40B4-BE49-F238E27FC236}">
                <a16:creationId xmlns:a16="http://schemas.microsoft.com/office/drawing/2014/main" id="{75FF14D7-C95C-0D44-AFAA-762A04169D1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92090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Cohesion </a:t>
            </a:r>
          </a:p>
        </p:txBody>
      </p:sp>
      <p:sp>
        <p:nvSpPr>
          <p:cNvPr id="4" name="Text Placeholder 3"/>
          <p:cNvSpPr>
            <a:spLocks noGrp="1"/>
          </p:cNvSpPr>
          <p:nvPr>
            <p:ph type="body" sz="quarter" idx="14"/>
          </p:nvPr>
        </p:nvSpPr>
        <p:spPr>
          <a:xfrm>
            <a:off x="457200" y="1126836"/>
            <a:ext cx="8062912" cy="4883528"/>
          </a:xfrm>
        </p:spPr>
        <p:txBody>
          <a:bodyPr/>
          <a:lstStyle/>
          <a:p>
            <a:pPr marL="342900" indent="-342900">
              <a:buFont typeface="Arial" panose="020B0604020202020204" pitchFamily="34" charset="0"/>
              <a:buChar char="•"/>
            </a:pPr>
            <a:r>
              <a:rPr lang="en-US" dirty="0"/>
              <a:t>It is a water property due to H2 bonding forming a net of molecules </a:t>
            </a:r>
          </a:p>
          <a:p>
            <a:pPr marL="342900" indent="-342900">
              <a:buFont typeface="Arial" panose="020B0604020202020204" pitchFamily="34" charset="0"/>
              <a:buChar char="•"/>
            </a:pPr>
            <a:r>
              <a:rPr lang="en-US" dirty="0"/>
              <a:t>The net-like organization promotes a surface tension = ability to withstand rupture</a:t>
            </a:r>
          </a:p>
          <a:p>
            <a:pPr marL="342900" indent="-342900">
              <a:buFont typeface="Arial" panose="020B0604020202020204" pitchFamily="34" charset="0"/>
              <a:buChar char="•"/>
            </a:pPr>
            <a:r>
              <a:rPr lang="en-US" dirty="0"/>
              <a:t>Requires some pressure to be broken </a:t>
            </a:r>
          </a:p>
        </p:txBody>
      </p:sp>
    </p:spTree>
    <p:extLst>
      <p:ext uri="{BB962C8B-B14F-4D97-AF65-F5344CB8AC3E}">
        <p14:creationId xmlns:p14="http://schemas.microsoft.com/office/powerpoint/2010/main" val="549288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FF276E7-3C75-4061-8457-1278008C4C7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weight of a needle on top of water pulls the surface tension downward; at the same time, the surface tension of the water is pulling it up, suspending the needle on the surface of the water and keeping it from sinking. Notice the indentation in the water around the needle. (credit: </a:t>
            </a:r>
            <a:r>
              <a:rPr lang="cs-CZ" sz="1600" dirty="0" err="1"/>
              <a:t>Cory</a:t>
            </a:r>
            <a:r>
              <a:rPr lang="cs-CZ" sz="1600" dirty="0"/>
              <a:t> </a:t>
            </a:r>
            <a:r>
              <a:rPr lang="cs-CZ" sz="1600" dirty="0" err="1"/>
              <a:t>Zanker</a:t>
            </a:r>
            <a:r>
              <a:rPr lang="cs-CZ" sz="1600" dirty="0"/>
              <a:t>)</a:t>
            </a:r>
            <a:endParaRPr lang="en-US" sz="1600" dirty="0"/>
          </a:p>
        </p:txBody>
      </p:sp>
      <p:pic>
        <p:nvPicPr>
          <p:cNvPr id="4" name="Figure" descr="Picture of a needle floating on top of water because of cohesion and surface tens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435" r="-26435"/>
          <a:stretch>
            <a:fillRect/>
          </a:stretch>
        </p:blipFill>
        <p:spPr/>
      </p:pic>
      <p:sp>
        <p:nvSpPr>
          <p:cNvPr id="5" name="Figure Number"/>
          <p:cNvSpPr>
            <a:spLocks noGrp="1"/>
          </p:cNvSpPr>
          <p:nvPr>
            <p:ph type="title"/>
          </p:nvPr>
        </p:nvSpPr>
        <p:spPr/>
        <p:txBody>
          <a:bodyPr/>
          <a:lstStyle/>
          <a:p>
            <a:r>
              <a:rPr lang="en-US" dirty="0"/>
              <a:t>Figure 2.11</a:t>
            </a:r>
          </a:p>
        </p:txBody>
      </p:sp>
      <p:pic>
        <p:nvPicPr>
          <p:cNvPr id="8" name="Picture 7">
            <a:extLst>
              <a:ext uri="{FF2B5EF4-FFF2-40B4-BE49-F238E27FC236}">
                <a16:creationId xmlns:a16="http://schemas.microsoft.com/office/drawing/2014/main" id="{F3B7F230-9943-484D-8C7E-99B0120E190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8568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 </a:t>
            </a:r>
          </a:p>
        </p:txBody>
      </p:sp>
      <p:sp>
        <p:nvSpPr>
          <p:cNvPr id="4" name="Text Placeholder 3"/>
          <p:cNvSpPr>
            <a:spLocks noGrp="1"/>
          </p:cNvSpPr>
          <p:nvPr>
            <p:ph type="body" sz="quarter" idx="14"/>
          </p:nvPr>
        </p:nvSpPr>
        <p:spPr>
          <a:xfrm>
            <a:off x="457200" y="997527"/>
            <a:ext cx="8062912" cy="5588000"/>
          </a:xfrm>
        </p:spPr>
        <p:txBody>
          <a:bodyPr/>
          <a:lstStyle/>
          <a:p>
            <a:pPr marL="342900" indent="-342900">
              <a:buFont typeface="Arial" panose="020B0604020202020204" pitchFamily="34" charset="0"/>
              <a:buChar char="•"/>
            </a:pPr>
            <a:r>
              <a:rPr lang="en-US" dirty="0"/>
              <a:t>The pH is a measure of the concentration of H+ in the solution.</a:t>
            </a:r>
          </a:p>
          <a:p>
            <a:pPr marL="342900" indent="-342900">
              <a:buFont typeface="Arial" panose="020B0604020202020204" pitchFamily="34" charset="0"/>
              <a:buChar char="•"/>
            </a:pPr>
            <a:r>
              <a:rPr lang="en-US" i="1" dirty="0"/>
              <a:t>The lower the pH value, the more H+</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pH scale:</a:t>
            </a:r>
          </a:p>
          <a:p>
            <a:pPr marL="1074420" lvl="1" indent="-342900">
              <a:buFont typeface="Arial" panose="020B0604020202020204" pitchFamily="34" charset="0"/>
              <a:buChar char="•"/>
            </a:pPr>
            <a:r>
              <a:rPr lang="en-US" dirty="0"/>
              <a:t>Basic – more than 7 </a:t>
            </a:r>
          </a:p>
          <a:p>
            <a:pPr marL="1074420" lvl="1" indent="-342900">
              <a:buFont typeface="Arial" panose="020B0604020202020204" pitchFamily="34" charset="0"/>
              <a:buChar char="•"/>
            </a:pPr>
            <a:r>
              <a:rPr lang="en-US" dirty="0"/>
              <a:t>Neutral – 7 </a:t>
            </a:r>
          </a:p>
          <a:p>
            <a:pPr marL="1074420" lvl="1" indent="-342900">
              <a:buFont typeface="Arial" panose="020B0604020202020204" pitchFamily="34" charset="0"/>
              <a:buChar char="•"/>
            </a:pPr>
            <a:r>
              <a:rPr lang="en-US" dirty="0"/>
              <a:t>Acidic – less than 7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Acids – substances that release H+, hence decreasing pH</a:t>
            </a:r>
          </a:p>
          <a:p>
            <a:pPr marL="342900" indent="-342900">
              <a:buFont typeface="Arial" panose="020B0604020202020204" pitchFamily="34" charset="0"/>
              <a:buChar char="•"/>
            </a:pPr>
            <a:r>
              <a:rPr lang="en-US" dirty="0"/>
              <a:t>Basis – substances that accept H+ hence increasing pH</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Buffers – substance that can act as either acid or base </a:t>
            </a:r>
            <a:r>
              <a:rPr lang="en-US" dirty="0">
                <a:sym typeface="Wingdings" panose="05000000000000000000" pitchFamily="2" charset="2"/>
              </a:rPr>
              <a:t> hence, keeps pH constant </a:t>
            </a:r>
            <a:endParaRPr lang="en-US" dirty="0"/>
          </a:p>
        </p:txBody>
      </p:sp>
    </p:spTree>
    <p:extLst>
      <p:ext uri="{BB962C8B-B14F-4D97-AF65-F5344CB8AC3E}">
        <p14:creationId xmlns:p14="http://schemas.microsoft.com/office/powerpoint/2010/main" val="691625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7084EBFF-7903-48FE-B179-FC096AF7B6B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The pH scale measures the amount of hydrogen ions (H</a:t>
            </a:r>
            <a:r>
              <a:rPr lang="en-US" sz="1600" baseline="30000" dirty="0">
                <a:solidFill>
                  <a:schemeClr val="tx1"/>
                </a:solidFill>
              </a:rPr>
              <a:t>+</a:t>
            </a:r>
            <a:r>
              <a:rPr lang="en-US" sz="1600" dirty="0">
                <a:solidFill>
                  <a:schemeClr val="tx1"/>
                </a:solidFill>
              </a:rPr>
              <a:t>) in a substance. (credit: modification of work by Edward Stevens)</a:t>
            </a:r>
            <a:endParaRPr lang="en-US" sz="1600" b="0" dirty="0">
              <a:solidFill>
                <a:schemeClr val="tx1"/>
              </a:solidFill>
            </a:endParaRPr>
          </a:p>
        </p:txBody>
      </p:sp>
      <p:pic>
        <p:nvPicPr>
          <p:cNvPr id="2" name="Figure" descr="The pH scale with representative substances and their pH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57200" y="1312384"/>
            <a:ext cx="4032250" cy="4847594"/>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2.12</a:t>
            </a:r>
            <a:endParaRPr lang="en-US" sz="2400" dirty="0">
              <a:solidFill>
                <a:srgbClr val="6CB255"/>
              </a:solidFill>
            </a:endParaRPr>
          </a:p>
        </p:txBody>
      </p:sp>
      <p:pic>
        <p:nvPicPr>
          <p:cNvPr id="8" name="Picture 7">
            <a:extLst>
              <a:ext uri="{FF2B5EF4-FFF2-40B4-BE49-F238E27FC236}">
                <a16:creationId xmlns:a16="http://schemas.microsoft.com/office/drawing/2014/main" id="{38347302-576B-764B-9066-7061E649655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2.3. biological molecules</a:t>
            </a:r>
          </a:p>
        </p:txBody>
      </p:sp>
      <p:sp>
        <p:nvSpPr>
          <p:cNvPr id="4" name="Text Placeholder 3"/>
          <p:cNvSpPr>
            <a:spLocks noGrp="1"/>
          </p:cNvSpPr>
          <p:nvPr>
            <p:ph type="body" sz="quarter" idx="14"/>
          </p:nvPr>
        </p:nvSpPr>
        <p:spPr>
          <a:xfrm>
            <a:off x="457200" y="1071418"/>
            <a:ext cx="8062912" cy="4938946"/>
          </a:xfrm>
        </p:spPr>
        <p:txBody>
          <a:bodyPr/>
          <a:lstStyle/>
          <a:p>
            <a:r>
              <a:rPr lang="en-US" dirty="0"/>
              <a:t>Learning outcomes:</a:t>
            </a:r>
          </a:p>
          <a:p>
            <a:pPr marL="342900" indent="-342900">
              <a:buFont typeface="Arial" panose="020B0604020202020204" pitchFamily="34" charset="0"/>
              <a:buChar char="•"/>
            </a:pPr>
            <a:r>
              <a:rPr lang="en-US" dirty="0"/>
              <a:t>Describe the ways in which carbon is critical to life</a:t>
            </a:r>
          </a:p>
          <a:p>
            <a:pPr marL="342900" lvl="0" indent="-342900">
              <a:buFont typeface="Arial" panose="020B0604020202020204" pitchFamily="34" charset="0"/>
              <a:buChar char="•"/>
            </a:pPr>
            <a:r>
              <a:rPr lang="en-US" dirty="0"/>
              <a:t>Explain the impact of slight changes in amino acids on organisms</a:t>
            </a:r>
          </a:p>
          <a:p>
            <a:pPr marL="342900" lvl="0" indent="-342900">
              <a:buFont typeface="Arial" panose="020B0604020202020204" pitchFamily="34" charset="0"/>
              <a:buChar char="•"/>
            </a:pPr>
            <a:r>
              <a:rPr lang="en-US" dirty="0"/>
              <a:t>Describe the four major types of biological molecules</a:t>
            </a:r>
          </a:p>
          <a:p>
            <a:pPr marL="342900" lvl="0" indent="-342900">
              <a:buFont typeface="Arial" panose="020B0604020202020204" pitchFamily="34" charset="0"/>
              <a:buChar char="•"/>
            </a:pPr>
            <a:r>
              <a:rPr lang="en-US" dirty="0"/>
              <a:t>Understand the functions of the four major types of molecules</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142066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Carbon &amp; life </a:t>
            </a:r>
          </a:p>
        </p:txBody>
      </p:sp>
      <p:sp>
        <p:nvSpPr>
          <p:cNvPr id="4" name="Text Placeholder 3"/>
          <p:cNvSpPr>
            <a:spLocks noGrp="1"/>
          </p:cNvSpPr>
          <p:nvPr>
            <p:ph type="body" sz="quarter" idx="14"/>
          </p:nvPr>
        </p:nvSpPr>
        <p:spPr>
          <a:xfrm>
            <a:off x="457200" y="1062182"/>
            <a:ext cx="8062912" cy="4948182"/>
          </a:xfrm>
        </p:spPr>
        <p:txBody>
          <a:bodyPr/>
          <a:lstStyle/>
          <a:p>
            <a:pPr marL="342900" indent="-342900">
              <a:buFont typeface="Arial" panose="020B0604020202020204" pitchFamily="34" charset="0"/>
              <a:buChar char="•"/>
            </a:pPr>
            <a:r>
              <a:rPr lang="en-US" dirty="0"/>
              <a:t>Life is “carbon-based”: </a:t>
            </a:r>
          </a:p>
          <a:p>
            <a:pPr marL="342900" indent="-342900">
              <a:buFont typeface="Arial" panose="020B0604020202020204" pitchFamily="34" charset="0"/>
              <a:buChar char="•"/>
            </a:pPr>
            <a:r>
              <a:rPr lang="en-US" dirty="0"/>
              <a:t>Carbon is found in all molecules of life: proteins, lipids, carbohydrates, nucleic acids.</a:t>
            </a:r>
          </a:p>
          <a:p>
            <a:pPr marL="342900" indent="-342900">
              <a:buFont typeface="Arial" panose="020B0604020202020204" pitchFamily="34" charset="0"/>
              <a:buChar char="•"/>
            </a:pPr>
            <a:r>
              <a:rPr lang="en-US" dirty="0"/>
              <a:t>Carbon has 4 e- on last shell </a:t>
            </a:r>
            <a:r>
              <a:rPr lang="en-US" dirty="0">
                <a:sym typeface="Wingdings" panose="05000000000000000000" pitchFamily="2" charset="2"/>
              </a:rPr>
              <a:t> octet rule: needs 4 more e-  makes 4 bonds</a:t>
            </a:r>
          </a:p>
          <a:p>
            <a:pPr marL="342900" indent="-342900">
              <a:buFont typeface="Arial" panose="020B0604020202020204" pitchFamily="34" charset="0"/>
              <a:buChar char="•"/>
            </a:pPr>
            <a:r>
              <a:rPr lang="en-US" dirty="0">
                <a:sym typeface="Wingdings" panose="05000000000000000000" pitchFamily="2" charset="2"/>
              </a:rPr>
              <a:t>Carbon </a:t>
            </a:r>
          </a:p>
          <a:p>
            <a:pPr marL="1074420" lvl="1" indent="-342900">
              <a:buFont typeface="Arial" panose="020B0604020202020204" pitchFamily="34" charset="0"/>
              <a:buChar char="•"/>
            </a:pPr>
            <a:r>
              <a:rPr lang="en-US" dirty="0">
                <a:sym typeface="Wingdings" panose="05000000000000000000" pitchFamily="2" charset="2"/>
              </a:rPr>
              <a:t>forms a “backbone” for molecules </a:t>
            </a:r>
          </a:p>
          <a:p>
            <a:pPr marL="1600200" lvl="2">
              <a:buFont typeface="Arial" panose="020B0604020202020204" pitchFamily="34" charset="0"/>
              <a:buChar char="•"/>
            </a:pPr>
            <a:r>
              <a:rPr lang="en-US" dirty="0">
                <a:sym typeface="Wingdings" panose="05000000000000000000" pitchFamily="2" charset="2"/>
              </a:rPr>
              <a:t>has different shapes:</a:t>
            </a:r>
          </a:p>
          <a:p>
            <a:pPr marL="2057400" lvl="3">
              <a:buFont typeface="Arial" panose="020B0604020202020204" pitchFamily="34" charset="0"/>
              <a:buChar char="•"/>
            </a:pPr>
            <a:r>
              <a:rPr lang="en-US" dirty="0">
                <a:sym typeface="Wingdings" panose="05000000000000000000" pitchFamily="2" charset="2"/>
              </a:rPr>
              <a:t>linear </a:t>
            </a:r>
          </a:p>
          <a:p>
            <a:pPr marL="2057400" lvl="3">
              <a:buFont typeface="Arial" panose="020B0604020202020204" pitchFamily="34" charset="0"/>
              <a:buChar char="•"/>
            </a:pPr>
            <a:r>
              <a:rPr lang="en-US" dirty="0">
                <a:sym typeface="Wingdings" panose="05000000000000000000" pitchFamily="2" charset="2"/>
              </a:rPr>
              <a:t>ring</a:t>
            </a:r>
          </a:p>
          <a:p>
            <a:endParaRPr lang="en-US" dirty="0">
              <a:sym typeface="Wingdings" panose="05000000000000000000" pitchFamily="2" charset="2"/>
            </a:endParaRPr>
          </a:p>
          <a:p>
            <a:endParaRPr lang="en-US" dirty="0"/>
          </a:p>
          <a:p>
            <a:endParaRPr lang="en-US" dirty="0"/>
          </a:p>
        </p:txBody>
      </p:sp>
    </p:spTree>
    <p:extLst>
      <p:ext uri="{BB962C8B-B14F-4D97-AF65-F5344CB8AC3E}">
        <p14:creationId xmlns:p14="http://schemas.microsoft.com/office/powerpoint/2010/main" val="3341716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62E6A17-6BF2-4F8B-A6E9-5634F7A09A9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Carbon can form four covalent bonds to create an organic molecule. The simplest carbon molecule is methane (CH</a:t>
            </a:r>
            <a:r>
              <a:rPr lang="en-US" sz="1600" baseline="-25000" dirty="0"/>
              <a:t>4</a:t>
            </a:r>
            <a:r>
              <a:rPr lang="en-US" sz="1600" dirty="0"/>
              <a:t>), depicted here.</a:t>
            </a:r>
          </a:p>
        </p:txBody>
      </p:sp>
      <p:pic>
        <p:nvPicPr>
          <p:cNvPr id="3" name="Figure" descr="Diagram of a methane molecul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39" r="-4839"/>
          <a:stretch>
            <a:fillRect/>
          </a:stretch>
        </p:blipFill>
        <p:spPr/>
      </p:pic>
      <p:sp>
        <p:nvSpPr>
          <p:cNvPr id="5" name="Figure Number"/>
          <p:cNvSpPr>
            <a:spLocks noGrp="1"/>
          </p:cNvSpPr>
          <p:nvPr>
            <p:ph type="title"/>
          </p:nvPr>
        </p:nvSpPr>
        <p:spPr/>
        <p:txBody>
          <a:bodyPr/>
          <a:lstStyle/>
          <a:p>
            <a:r>
              <a:rPr lang="en-US" dirty="0"/>
              <a:t>Figure 2.13</a:t>
            </a:r>
          </a:p>
        </p:txBody>
      </p:sp>
      <p:pic>
        <p:nvPicPr>
          <p:cNvPr id="8" name="Picture 7">
            <a:extLst>
              <a:ext uri="{FF2B5EF4-FFF2-40B4-BE49-F238E27FC236}">
                <a16:creationId xmlns:a16="http://schemas.microsoft.com/office/drawing/2014/main" id="{4A5A8916-36CF-1F46-AD9E-CEEAE701CFE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48993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B17AF993-F048-48A9-8897-FFACB217D62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Examples of three different carbon-containing molecul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4983834" y="1265178"/>
            <a:ext cx="4030663" cy="4942007"/>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These examples show three molecules (found in living organisms) that contain carbon atoms bonded in various ways to other carbon atoms and the atoms of other elements.</a:t>
            </a:r>
          </a:p>
          <a:p>
            <a:pPr marL="342900" indent="-342900">
              <a:buAutoNum type="alphaLcParenBoth"/>
            </a:pPr>
            <a:r>
              <a:rPr lang="en-US" sz="1600" dirty="0">
                <a:solidFill>
                  <a:srgbClr val="000000"/>
                </a:solidFill>
              </a:rPr>
              <a:t>This molecule of stearic acid has a long chain of carbon atoms.</a:t>
            </a:r>
          </a:p>
          <a:p>
            <a:pPr marL="342900" indent="-342900">
              <a:buAutoNum type="alphaLcParenBoth"/>
            </a:pPr>
            <a:r>
              <a:rPr lang="en-US" sz="1600" dirty="0">
                <a:solidFill>
                  <a:srgbClr val="000000"/>
                </a:solidFill>
              </a:rPr>
              <a:t>Glycine, a component of proteins, contains carbon, nitrogen, oxygen, and hydrogen atoms.</a:t>
            </a:r>
          </a:p>
          <a:p>
            <a:pPr marL="342900" indent="-342900">
              <a:buAutoNum type="alphaLcParenBoth"/>
            </a:pPr>
            <a:r>
              <a:rPr lang="en-US" sz="1600" dirty="0">
                <a:solidFill>
                  <a:srgbClr val="000000"/>
                </a:solidFill>
              </a:rPr>
              <a:t>Glucose, a sugar, has a ring of carbon atoms and one oxygen atom.</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a:t>
            </a:r>
            <a:r>
              <a:rPr lang="en-US" dirty="0"/>
              <a:t>2</a:t>
            </a:r>
            <a:r>
              <a:rPr lang="en-US" sz="2400" dirty="0">
                <a:solidFill>
                  <a:srgbClr val="6CB255"/>
                </a:solidFill>
              </a:rPr>
              <a:t>.14</a:t>
            </a:r>
          </a:p>
        </p:txBody>
      </p:sp>
      <p:pic>
        <p:nvPicPr>
          <p:cNvPr id="8" name="Picture 7">
            <a:extLst>
              <a:ext uri="{FF2B5EF4-FFF2-40B4-BE49-F238E27FC236}">
                <a16:creationId xmlns:a16="http://schemas.microsoft.com/office/drawing/2014/main" id="{9BA64014-2F81-A44C-A034-452ED088047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793688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2.1. The building blocks of the molecules</a:t>
            </a:r>
          </a:p>
        </p:txBody>
      </p:sp>
      <p:sp>
        <p:nvSpPr>
          <p:cNvPr id="4" name="Text Placeholder 3"/>
          <p:cNvSpPr>
            <a:spLocks noGrp="1"/>
          </p:cNvSpPr>
          <p:nvPr>
            <p:ph type="body" sz="quarter" idx="14"/>
          </p:nvPr>
        </p:nvSpPr>
        <p:spPr>
          <a:xfrm>
            <a:off x="457200" y="1182255"/>
            <a:ext cx="8062912" cy="4828109"/>
          </a:xfrm>
        </p:spPr>
        <p:txBody>
          <a:bodyPr/>
          <a:lstStyle/>
          <a:p>
            <a:r>
              <a:rPr lang="en-US" dirty="0"/>
              <a:t>Learning objectives:</a:t>
            </a:r>
          </a:p>
          <a:p>
            <a:pPr marL="342900" lvl="0" indent="-342900">
              <a:buFont typeface="Arial" panose="020B0604020202020204" pitchFamily="34" charset="0"/>
              <a:buChar char="•"/>
            </a:pPr>
            <a:r>
              <a:rPr lang="en-US" dirty="0"/>
              <a:t>Describe matter and elements</a:t>
            </a:r>
          </a:p>
          <a:p>
            <a:pPr marL="342900" lvl="0" indent="-342900">
              <a:buFont typeface="Arial" panose="020B0604020202020204" pitchFamily="34" charset="0"/>
              <a:buChar char="•"/>
            </a:pPr>
            <a:r>
              <a:rPr lang="en-US" dirty="0"/>
              <a:t>Describe the interrelationship between protons, neutrons, and electrons, </a:t>
            </a:r>
          </a:p>
          <a:p>
            <a:pPr marL="342900" lvl="0" indent="-342900">
              <a:buFont typeface="Arial" panose="020B0604020202020204" pitchFamily="34" charset="0"/>
              <a:buChar char="•"/>
            </a:pPr>
            <a:r>
              <a:rPr lang="en-US" dirty="0"/>
              <a:t>Describe the ways in which electrons can be donated or shared between atoms</a:t>
            </a:r>
          </a:p>
          <a:p>
            <a:r>
              <a:rPr lang="en-US" dirty="0"/>
              <a:t> </a:t>
            </a:r>
          </a:p>
          <a:p>
            <a:endParaRPr lang="en-US" dirty="0"/>
          </a:p>
        </p:txBody>
      </p:sp>
    </p:spTree>
    <p:extLst>
      <p:ext uri="{BB962C8B-B14F-4D97-AF65-F5344CB8AC3E}">
        <p14:creationId xmlns:p14="http://schemas.microsoft.com/office/powerpoint/2010/main" val="1913193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Carbohydrates</a:t>
            </a:r>
          </a:p>
        </p:txBody>
      </p:sp>
      <p:sp>
        <p:nvSpPr>
          <p:cNvPr id="4" name="Text Placeholder 3"/>
          <p:cNvSpPr>
            <a:spLocks noGrp="1"/>
          </p:cNvSpPr>
          <p:nvPr>
            <p:ph type="body" sz="quarter" idx="14"/>
          </p:nvPr>
        </p:nvSpPr>
        <p:spPr>
          <a:xfrm>
            <a:off x="457200" y="1182255"/>
            <a:ext cx="8062912" cy="5412509"/>
          </a:xfrm>
        </p:spPr>
        <p:txBody>
          <a:bodyPr>
            <a:normAutofit lnSpcReduction="10000"/>
          </a:bodyPr>
          <a:lstStyle/>
          <a:p>
            <a:pPr marL="342900" indent="-342900">
              <a:buFont typeface="Arial" panose="020B0604020202020204" pitchFamily="34" charset="0"/>
              <a:buChar char="•"/>
            </a:pPr>
            <a:r>
              <a:rPr lang="en-US" dirty="0"/>
              <a:t>Formula: (CH</a:t>
            </a:r>
            <a:r>
              <a:rPr lang="en-US" baseline="-25000" dirty="0"/>
              <a:t>2</a:t>
            </a:r>
            <a:r>
              <a:rPr lang="en-US" dirty="0"/>
              <a:t>O)</a:t>
            </a:r>
            <a:r>
              <a:rPr lang="en-US" baseline="-25000" dirty="0"/>
              <a:t>n</a:t>
            </a:r>
          </a:p>
          <a:p>
            <a:pPr marL="342900" indent="-342900">
              <a:buFont typeface="Arial" panose="020B0604020202020204" pitchFamily="34" charset="0"/>
              <a:buChar char="•"/>
            </a:pPr>
            <a:r>
              <a:rPr lang="en-US" dirty="0"/>
              <a:t>are polymers (made of repeating units or monomers) or monomers (one unit)</a:t>
            </a:r>
          </a:p>
          <a:p>
            <a:pPr marL="342900" indent="-342900">
              <a:buFont typeface="Arial" panose="020B0604020202020204" pitchFamily="34" charset="0"/>
              <a:buChar char="•"/>
            </a:pPr>
            <a:r>
              <a:rPr lang="en-US" dirty="0"/>
              <a:t>Types:</a:t>
            </a:r>
          </a:p>
          <a:p>
            <a:pPr marL="1074420" lvl="1" indent="-342900">
              <a:buFont typeface="Arial" panose="020B0604020202020204" pitchFamily="34" charset="0"/>
              <a:buChar char="•"/>
            </a:pPr>
            <a:r>
              <a:rPr lang="en-US" dirty="0"/>
              <a:t>Monosaccharides – basic unit in di- and polysaccharides </a:t>
            </a:r>
          </a:p>
          <a:p>
            <a:pPr marL="1074420" lvl="1" indent="-342900">
              <a:buFont typeface="Arial" panose="020B0604020202020204" pitchFamily="34" charset="0"/>
              <a:buChar char="•"/>
            </a:pPr>
            <a:r>
              <a:rPr lang="en-US" dirty="0"/>
              <a:t>Disaccharides – made of 2 monosaccharides </a:t>
            </a:r>
          </a:p>
          <a:p>
            <a:pPr marL="1074420" lvl="1" indent="-342900">
              <a:buFont typeface="Arial" panose="020B0604020202020204" pitchFamily="34" charset="0"/>
              <a:buChar char="•"/>
            </a:pPr>
            <a:r>
              <a:rPr lang="en-US" dirty="0"/>
              <a:t>Polysaccharides – made of more than 2 mono-</a:t>
            </a:r>
          </a:p>
          <a:p>
            <a:pPr marL="342900" indent="-342900">
              <a:buFont typeface="Arial" panose="020B0604020202020204" pitchFamily="34" charset="0"/>
              <a:buChar char="•"/>
            </a:pPr>
            <a:r>
              <a:rPr lang="en-US" dirty="0"/>
              <a:t>Functions:</a:t>
            </a:r>
          </a:p>
          <a:p>
            <a:pPr marL="1074420" lvl="1" indent="-342900">
              <a:buFont typeface="Arial" panose="020B0604020202020204" pitchFamily="34" charset="0"/>
              <a:buChar char="•"/>
            </a:pPr>
            <a:r>
              <a:rPr lang="en-US" dirty="0"/>
              <a:t>Immediate Energy </a:t>
            </a:r>
          </a:p>
          <a:p>
            <a:pPr marL="1074420" lvl="1" indent="-342900">
              <a:buFont typeface="Arial" panose="020B0604020202020204" pitchFamily="34" charset="0"/>
              <a:buChar char="•"/>
            </a:pPr>
            <a:r>
              <a:rPr lang="en-US" dirty="0"/>
              <a:t>Stored energy (as a polysaccharide – glycogen in animals &amp; starch in plants)</a:t>
            </a:r>
          </a:p>
          <a:p>
            <a:pPr marL="1074420" lvl="1" indent="-342900">
              <a:buFont typeface="Arial" panose="020B0604020202020204" pitchFamily="34" charset="0"/>
              <a:buChar char="•"/>
            </a:pPr>
            <a:r>
              <a:rPr lang="en-US" dirty="0"/>
              <a:t>Cell identity (allows immune cells to see “self” from “non-self”)</a:t>
            </a:r>
          </a:p>
          <a:p>
            <a:pPr marL="1074420" lvl="1" indent="-342900">
              <a:buFont typeface="Arial" panose="020B0604020202020204" pitchFamily="34" charset="0"/>
              <a:buChar char="•"/>
            </a:pPr>
            <a:r>
              <a:rPr lang="en-US" dirty="0"/>
              <a:t>Structural: cellulose (helps plants stand up, used for making paper)</a:t>
            </a:r>
          </a:p>
        </p:txBody>
      </p:sp>
    </p:spTree>
    <p:extLst>
      <p:ext uri="{BB962C8B-B14F-4D97-AF65-F5344CB8AC3E}">
        <p14:creationId xmlns:p14="http://schemas.microsoft.com/office/powerpoint/2010/main" val="73011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monosaccharides</a:t>
            </a:r>
          </a:p>
        </p:txBody>
      </p:sp>
      <p:sp>
        <p:nvSpPr>
          <p:cNvPr id="4" name="Text Placeholder 3"/>
          <p:cNvSpPr>
            <a:spLocks noGrp="1"/>
          </p:cNvSpPr>
          <p:nvPr>
            <p:ph type="body" sz="quarter" idx="14"/>
          </p:nvPr>
        </p:nvSpPr>
        <p:spPr>
          <a:xfrm>
            <a:off x="457200" y="1219200"/>
            <a:ext cx="8062912" cy="4791164"/>
          </a:xfrm>
        </p:spPr>
        <p:txBody>
          <a:bodyPr vert="horz" lIns="91440" tIns="45720" rIns="91440" bIns="45720" rtlCol="0" anchor="t">
            <a:normAutofit/>
          </a:bodyPr>
          <a:lstStyle/>
          <a:p>
            <a:pPr marL="342900" indent="-342900">
              <a:buFont typeface="Arial" panose="020B0604020202020204" pitchFamily="34" charset="0"/>
              <a:buChar char="•"/>
            </a:pPr>
            <a:r>
              <a:rPr lang="en-US" dirty="0"/>
              <a:t>Categorized based on the number of Carbons: </a:t>
            </a:r>
            <a:endParaRPr lang="en-US" dirty="0">
              <a:cs typeface="Arial"/>
            </a:endParaRPr>
          </a:p>
          <a:p>
            <a:pPr marL="1074420" lvl="1" indent="-342900">
              <a:buFont typeface="Arial" panose="020B0604020202020204" pitchFamily="34" charset="0"/>
              <a:buChar char="•"/>
            </a:pPr>
            <a:r>
              <a:rPr lang="en-US" dirty="0"/>
              <a:t>triose, </a:t>
            </a:r>
          </a:p>
          <a:p>
            <a:pPr marL="1074420" lvl="1" indent="-342900">
              <a:buFont typeface="Arial" panose="020B0604020202020204" pitchFamily="34" charset="0"/>
              <a:buChar char="•"/>
            </a:pPr>
            <a:r>
              <a:rPr lang="en-US" dirty="0"/>
              <a:t>pentose, </a:t>
            </a:r>
          </a:p>
          <a:p>
            <a:pPr marL="1074420" lvl="1" indent="-342900">
              <a:buFont typeface="Arial" panose="020B0604020202020204" pitchFamily="34" charset="0"/>
              <a:buChar char="•"/>
            </a:pPr>
            <a:r>
              <a:rPr lang="en-US" dirty="0"/>
              <a:t>hexose, </a:t>
            </a:r>
            <a:r>
              <a:rPr lang="en-US" err="1"/>
              <a:t>etc</a:t>
            </a:r>
            <a:endParaRPr lang="en-US"/>
          </a:p>
          <a:p>
            <a:pPr marL="342900" indent="-342900">
              <a:buFont typeface="Arial" panose="020B0604020202020204" pitchFamily="34" charset="0"/>
              <a:buChar char="•"/>
            </a:pPr>
            <a:r>
              <a:rPr lang="en-US" dirty="0"/>
              <a:t>Isomers – same chemical formula (i.e. number and types of atoms) but different arrangement in space </a:t>
            </a:r>
            <a:r>
              <a:rPr lang="en-US" dirty="0">
                <a:sym typeface="Wingdings" panose="05000000000000000000" pitchFamily="2" charset="2"/>
              </a:rPr>
              <a:t> hence different properties</a:t>
            </a:r>
          </a:p>
          <a:p>
            <a:pPr marL="342900" indent="-342900">
              <a:buFont typeface="Arial" panose="020B0604020202020204" pitchFamily="34" charset="0"/>
              <a:buChar char="•"/>
            </a:pPr>
            <a:r>
              <a:rPr lang="en-US" dirty="0">
                <a:sym typeface="Wingdings" panose="05000000000000000000" pitchFamily="2" charset="2"/>
              </a:rPr>
              <a:t>Examples: </a:t>
            </a:r>
          </a:p>
          <a:p>
            <a:pPr marL="1074420" lvl="1" indent="-342900">
              <a:buFont typeface="Arial" panose="020B0604020202020204" pitchFamily="34" charset="0"/>
              <a:buChar char="•"/>
            </a:pPr>
            <a:r>
              <a:rPr lang="en-US" dirty="0">
                <a:sym typeface="Wingdings" panose="05000000000000000000" pitchFamily="2" charset="2"/>
              </a:rPr>
              <a:t>Glucose – sugar in our blood</a:t>
            </a:r>
          </a:p>
          <a:p>
            <a:pPr marL="1074420" lvl="1" indent="-342900">
              <a:buFont typeface="Arial" panose="020B0604020202020204" pitchFamily="34" charset="0"/>
              <a:buChar char="•"/>
            </a:pPr>
            <a:r>
              <a:rPr lang="en-US" dirty="0">
                <a:sym typeface="Wingdings" panose="05000000000000000000" pitchFamily="2" charset="2"/>
              </a:rPr>
              <a:t>Galactose – comes from lactose (milk sugar)</a:t>
            </a:r>
          </a:p>
          <a:p>
            <a:pPr marL="1074420" lvl="1" indent="-342900">
              <a:buFont typeface="Arial" panose="020B0604020202020204" pitchFamily="34" charset="0"/>
              <a:buChar char="•"/>
            </a:pPr>
            <a:r>
              <a:rPr lang="en-US" dirty="0">
                <a:sym typeface="Wingdings" panose="05000000000000000000" pitchFamily="2" charset="2"/>
              </a:rPr>
              <a:t>Fructose – sugar in fruits</a:t>
            </a:r>
            <a:endParaRPr lang="en-US" dirty="0"/>
          </a:p>
        </p:txBody>
      </p:sp>
    </p:spTree>
    <p:extLst>
      <p:ext uri="{BB962C8B-B14F-4D97-AF65-F5344CB8AC3E}">
        <p14:creationId xmlns:p14="http://schemas.microsoft.com/office/powerpoint/2010/main" val="4258803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F4166464-DF21-43DC-B2D8-281E9578608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Glucose, </a:t>
            </a:r>
            <a:r>
              <a:rPr lang="en-US" sz="1600" dirty="0" err="1"/>
              <a:t>galactose</a:t>
            </a:r>
            <a:r>
              <a:rPr lang="en-US" sz="1600" dirty="0"/>
              <a:t>, and fructose are isomeric </a:t>
            </a:r>
            <a:r>
              <a:rPr lang="en-US" sz="1600" dirty="0" err="1"/>
              <a:t>monosaccharides</a:t>
            </a:r>
            <a:r>
              <a:rPr lang="en-US" sz="1600" dirty="0"/>
              <a:t>, meaning that they have the same chemical formula but slightly different structures.</a:t>
            </a:r>
          </a:p>
        </p:txBody>
      </p:sp>
      <p:pic>
        <p:nvPicPr>
          <p:cNvPr id="4" name="Figure" descr="Chemical structures of glucose, galactose, and fructos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7250" r="-37250"/>
          <a:stretch>
            <a:fillRect/>
          </a:stretch>
        </p:blipFill>
        <p:spPr/>
      </p:pic>
      <p:sp>
        <p:nvSpPr>
          <p:cNvPr id="5" name="Figure Number"/>
          <p:cNvSpPr>
            <a:spLocks noGrp="1"/>
          </p:cNvSpPr>
          <p:nvPr>
            <p:ph type="title"/>
          </p:nvPr>
        </p:nvSpPr>
        <p:spPr/>
        <p:txBody>
          <a:bodyPr/>
          <a:lstStyle/>
          <a:p>
            <a:r>
              <a:rPr lang="en-US" dirty="0"/>
              <a:t>Figure 2.15 - isomers</a:t>
            </a:r>
          </a:p>
        </p:txBody>
      </p:sp>
      <p:pic>
        <p:nvPicPr>
          <p:cNvPr id="8" name="Picture 7">
            <a:extLst>
              <a:ext uri="{FF2B5EF4-FFF2-40B4-BE49-F238E27FC236}">
                <a16:creationId xmlns:a16="http://schemas.microsoft.com/office/drawing/2014/main" id="{999FD16A-ED0C-9145-BE7D-265F7AE8035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493658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Disaccharides &amp; polysaccharides </a:t>
            </a:r>
          </a:p>
        </p:txBody>
      </p:sp>
      <p:sp>
        <p:nvSpPr>
          <p:cNvPr id="4" name="Text Placeholder 3"/>
          <p:cNvSpPr>
            <a:spLocks noGrp="1"/>
          </p:cNvSpPr>
          <p:nvPr>
            <p:ph type="body" sz="quarter" idx="14"/>
          </p:nvPr>
        </p:nvSpPr>
        <p:spPr>
          <a:xfrm>
            <a:off x="457200" y="1126836"/>
            <a:ext cx="8062912" cy="4883528"/>
          </a:xfrm>
        </p:spPr>
        <p:txBody>
          <a:bodyPr vert="horz" lIns="91440" tIns="45720" rIns="91440" bIns="45720" rtlCol="0" anchor="t">
            <a:normAutofit/>
          </a:bodyPr>
          <a:lstStyle/>
          <a:p>
            <a:pPr marL="342900" indent="-342900">
              <a:buFont typeface="Arial" panose="020B0604020202020204" pitchFamily="34" charset="0"/>
              <a:buChar char="•"/>
            </a:pPr>
            <a:r>
              <a:rPr lang="en-US" dirty="0"/>
              <a:t>Disaccharides examples: </a:t>
            </a:r>
            <a:endParaRPr lang="en-US" dirty="0">
              <a:cs typeface="Arial"/>
            </a:endParaRPr>
          </a:p>
          <a:p>
            <a:pPr marL="1074420" lvl="1" indent="-342900">
              <a:buFont typeface="Arial" panose="020B0604020202020204" pitchFamily="34" charset="0"/>
              <a:buChar char="•"/>
            </a:pPr>
            <a:r>
              <a:rPr lang="en-US" dirty="0"/>
              <a:t>Maltose – malt sugar</a:t>
            </a:r>
          </a:p>
          <a:p>
            <a:pPr marL="1074420" lvl="1" indent="-342900">
              <a:buFont typeface="Arial" panose="020B0604020202020204" pitchFamily="34" charset="0"/>
              <a:buChar char="•"/>
            </a:pPr>
            <a:r>
              <a:rPr lang="en-US" dirty="0"/>
              <a:t>Sucrose – table sugar</a:t>
            </a:r>
          </a:p>
          <a:p>
            <a:pPr marL="1074420" lvl="1" indent="-342900">
              <a:buFont typeface="Arial" panose="020B0604020202020204" pitchFamily="34" charset="0"/>
              <a:buChar char="•"/>
            </a:pPr>
            <a:r>
              <a:rPr lang="en-US" dirty="0"/>
              <a:t>Lactose – milk sugar </a:t>
            </a:r>
          </a:p>
          <a:p>
            <a:endParaRPr lang="en-US" dirty="0"/>
          </a:p>
          <a:p>
            <a:pPr marL="342900" indent="-342900">
              <a:buFont typeface="Arial" panose="020B0604020202020204" pitchFamily="34" charset="0"/>
              <a:buChar char="•"/>
            </a:pPr>
            <a:r>
              <a:rPr lang="en-US" dirty="0"/>
              <a:t>Polysaccharides examples:</a:t>
            </a:r>
            <a:endParaRPr lang="en-US" dirty="0">
              <a:cs typeface="Arial"/>
            </a:endParaRPr>
          </a:p>
          <a:p>
            <a:pPr marL="1074420" lvl="1" indent="-342900">
              <a:buFont typeface="Arial" panose="020B0604020202020204" pitchFamily="34" charset="0"/>
              <a:buChar char="•"/>
            </a:pPr>
            <a:r>
              <a:rPr lang="en-US" dirty="0"/>
              <a:t>Chitin – exoskeleton insects </a:t>
            </a:r>
          </a:p>
          <a:p>
            <a:pPr marL="1074420" lvl="1" indent="-342900">
              <a:buFont typeface="Arial" panose="020B0604020202020204" pitchFamily="34" charset="0"/>
              <a:buChar char="•"/>
            </a:pPr>
            <a:r>
              <a:rPr lang="en-US" dirty="0"/>
              <a:t>Cellulose – plants’ cell walls</a:t>
            </a:r>
          </a:p>
          <a:p>
            <a:pPr marL="1074420" lvl="1" indent="-342900">
              <a:buFont typeface="Arial" panose="020B0604020202020204" pitchFamily="34" charset="0"/>
              <a:buChar char="•"/>
            </a:pPr>
            <a:r>
              <a:rPr lang="en-US" dirty="0"/>
              <a:t>Glycogen – animals </a:t>
            </a:r>
          </a:p>
          <a:p>
            <a:pPr marL="1074420" lvl="1" indent="-342900">
              <a:buFont typeface="Arial" panose="020B0604020202020204" pitchFamily="34" charset="0"/>
              <a:buChar char="•"/>
            </a:pPr>
            <a:r>
              <a:rPr lang="en-US" dirty="0"/>
              <a:t>Starch – plants</a:t>
            </a:r>
          </a:p>
        </p:txBody>
      </p:sp>
    </p:spTree>
    <p:extLst>
      <p:ext uri="{BB962C8B-B14F-4D97-AF65-F5344CB8AC3E}">
        <p14:creationId xmlns:p14="http://schemas.microsoft.com/office/powerpoint/2010/main" val="29216257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4ADF4BE1-ABBA-48AD-BF05-F0A3A798989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Although their structures and functions differ, all polysaccharide carbohydrates are made up of </a:t>
            </a:r>
            <a:r>
              <a:rPr lang="en-US" sz="1600" dirty="0" err="1"/>
              <a:t>monosaccharides</a:t>
            </a:r>
            <a:r>
              <a:rPr lang="en-US" sz="1600" dirty="0"/>
              <a:t> and have the chemical formula (CH</a:t>
            </a:r>
            <a:r>
              <a:rPr lang="en-US" sz="1600" baseline="-25000" dirty="0"/>
              <a:t>2</a:t>
            </a:r>
            <a:r>
              <a:rPr lang="en-US" sz="1600" dirty="0"/>
              <a:t>O)</a:t>
            </a:r>
            <a:r>
              <a:rPr lang="en-US" sz="1600" i="1" dirty="0"/>
              <a:t>n</a:t>
            </a:r>
            <a:r>
              <a:rPr lang="en-US" sz="1600" dirty="0"/>
              <a:t>.</a:t>
            </a:r>
          </a:p>
        </p:txBody>
      </p:sp>
      <p:pic>
        <p:nvPicPr>
          <p:cNvPr id="3" name="Figure" descr="Chemical structures of starch, glycogen, cellulose, and chiti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2229" r="-32229"/>
          <a:stretch>
            <a:fillRect/>
          </a:stretch>
        </p:blipFill>
        <p:spPr/>
      </p:pic>
      <p:sp>
        <p:nvSpPr>
          <p:cNvPr id="5" name="Figure Number"/>
          <p:cNvSpPr>
            <a:spLocks noGrp="1"/>
          </p:cNvSpPr>
          <p:nvPr>
            <p:ph type="title"/>
          </p:nvPr>
        </p:nvSpPr>
        <p:spPr/>
        <p:txBody>
          <a:bodyPr/>
          <a:lstStyle/>
          <a:p>
            <a:r>
              <a:rPr lang="en-US" dirty="0"/>
              <a:t>Figure 2.16</a:t>
            </a:r>
          </a:p>
        </p:txBody>
      </p:sp>
      <p:pic>
        <p:nvPicPr>
          <p:cNvPr id="8" name="Picture 7">
            <a:extLst>
              <a:ext uri="{FF2B5EF4-FFF2-40B4-BE49-F238E27FC236}">
                <a16:creationId xmlns:a16="http://schemas.microsoft.com/office/drawing/2014/main" id="{2C272C12-9ADD-B34A-A617-82B87B06599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753744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Lipids </a:t>
            </a:r>
          </a:p>
        </p:txBody>
      </p:sp>
      <p:sp>
        <p:nvSpPr>
          <p:cNvPr id="4" name="Text Placeholder 3"/>
          <p:cNvSpPr>
            <a:spLocks noGrp="1"/>
          </p:cNvSpPr>
          <p:nvPr>
            <p:ph type="body" sz="quarter" idx="14"/>
          </p:nvPr>
        </p:nvSpPr>
        <p:spPr>
          <a:xfrm>
            <a:off x="568036" y="1246909"/>
            <a:ext cx="8062912" cy="4874291"/>
          </a:xfrm>
        </p:spPr>
        <p:txBody>
          <a:bodyPr vert="horz" lIns="91440" tIns="45720" rIns="91440" bIns="45720" rtlCol="0" anchor="t">
            <a:normAutofit/>
          </a:bodyPr>
          <a:lstStyle/>
          <a:p>
            <a:pPr marL="342900" indent="-342900">
              <a:buFont typeface="Arial" panose="020B0604020202020204" pitchFamily="34" charset="0"/>
              <a:buChar char="•"/>
            </a:pPr>
            <a:r>
              <a:rPr lang="en-US" dirty="0"/>
              <a:t>Lipids are hydrophobic or non-polar</a:t>
            </a:r>
          </a:p>
          <a:p>
            <a:pPr marL="342900" indent="-342900">
              <a:buFont typeface="Arial" panose="020B0604020202020204" pitchFamily="34" charset="0"/>
              <a:buChar char="•"/>
            </a:pPr>
            <a:r>
              <a:rPr lang="en-US" dirty="0"/>
              <a:t>Function: </a:t>
            </a:r>
          </a:p>
          <a:p>
            <a:pPr marL="1074420" lvl="1" indent="-342900">
              <a:buFont typeface="Arial" panose="020B0604020202020204" pitchFamily="34" charset="0"/>
              <a:buChar char="•"/>
            </a:pPr>
            <a:r>
              <a:rPr lang="en-US" dirty="0"/>
              <a:t>Protects animals, skin </a:t>
            </a:r>
          </a:p>
          <a:p>
            <a:pPr marL="1074420" lvl="1" indent="-342900">
              <a:buFont typeface="Arial" panose="020B0604020202020204" pitchFamily="34" charset="0"/>
              <a:buChar char="•"/>
            </a:pPr>
            <a:r>
              <a:rPr lang="en-US" dirty="0"/>
              <a:t>Plasma membrane structure</a:t>
            </a:r>
          </a:p>
          <a:p>
            <a:pPr marL="1074420" lvl="1" indent="-342900">
              <a:buFont typeface="Arial" panose="020B0604020202020204" pitchFamily="34" charset="0"/>
              <a:buChar char="•"/>
            </a:pPr>
            <a:r>
              <a:rPr lang="en-US" dirty="0"/>
              <a:t>Energy </a:t>
            </a:r>
          </a:p>
          <a:p>
            <a:pPr marL="342900" indent="-342900">
              <a:buFont typeface="Arial" panose="020B0604020202020204" pitchFamily="34" charset="0"/>
              <a:buChar char="•"/>
            </a:pPr>
            <a:r>
              <a:rPr lang="en-US" dirty="0"/>
              <a:t>Can be categorized in:</a:t>
            </a:r>
            <a:endParaRPr lang="en-US" dirty="0">
              <a:cs typeface="Arial"/>
            </a:endParaRPr>
          </a:p>
          <a:p>
            <a:pPr marL="1074420" lvl="1" indent="-342900">
              <a:buFont typeface="Arial" panose="020B0604020202020204" pitchFamily="34" charset="0"/>
              <a:buChar char="•"/>
            </a:pPr>
            <a:r>
              <a:rPr lang="en-US" dirty="0"/>
              <a:t>Fats </a:t>
            </a:r>
          </a:p>
          <a:p>
            <a:pPr marL="1074420" lvl="1" indent="-342900">
              <a:buFont typeface="Arial" panose="020B0604020202020204" pitchFamily="34" charset="0"/>
              <a:buChar char="•"/>
            </a:pPr>
            <a:r>
              <a:rPr lang="en-US" dirty="0"/>
              <a:t>Phospholipids </a:t>
            </a:r>
          </a:p>
          <a:p>
            <a:pPr marL="1600200" lvl="2">
              <a:buFont typeface="Arial" panose="020B0604020202020204" pitchFamily="34" charset="0"/>
              <a:buChar char="•"/>
            </a:pPr>
            <a:r>
              <a:rPr lang="en-US" dirty="0"/>
              <a:t>Part of the plasma membrane</a:t>
            </a:r>
          </a:p>
          <a:p>
            <a:pPr marL="1074420" lvl="1" indent="-342900">
              <a:buFont typeface="Arial" panose="020B0604020202020204" pitchFamily="34" charset="0"/>
              <a:buChar char="•"/>
            </a:pPr>
            <a:r>
              <a:rPr lang="en-US" dirty="0"/>
              <a:t>Steroids</a:t>
            </a:r>
          </a:p>
          <a:p>
            <a:pPr marL="1600200" lvl="2">
              <a:buFont typeface="Arial" panose="020B0604020202020204" pitchFamily="34" charset="0"/>
              <a:buChar char="•"/>
            </a:pPr>
            <a:r>
              <a:rPr lang="en-US" dirty="0"/>
              <a:t>Bulky ring structure</a:t>
            </a:r>
          </a:p>
          <a:p>
            <a:pPr marL="1600200" lvl="2">
              <a:buFont typeface="Arial" panose="020B0604020202020204" pitchFamily="34" charset="0"/>
              <a:buChar char="•"/>
            </a:pPr>
            <a:r>
              <a:rPr lang="en-US" dirty="0"/>
              <a:t>Example: Testosterone, cholesterol </a:t>
            </a:r>
          </a:p>
        </p:txBody>
      </p:sp>
    </p:spTree>
    <p:extLst>
      <p:ext uri="{BB962C8B-B14F-4D97-AF65-F5344CB8AC3E}">
        <p14:creationId xmlns:p14="http://schemas.microsoft.com/office/powerpoint/2010/main" val="2493610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9F2BE199-2062-41D0-AD63-ED170560446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Hydrophobic lipids in the fur of aquatic mammals, such as this river otter, protect them from the elements. (credit: Ken </a:t>
            </a:r>
            <a:r>
              <a:rPr lang="en-US" sz="1600" dirty="0" err="1"/>
              <a:t>Bosma</a:t>
            </a:r>
            <a:r>
              <a:rPr lang="en-US" sz="1600" dirty="0"/>
              <a:t>)</a:t>
            </a:r>
          </a:p>
        </p:txBody>
      </p:sp>
      <p:pic>
        <p:nvPicPr>
          <p:cNvPr id="4" name="Figure" descr="A photo of a river otter in the wa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292" r="-38292"/>
          <a:stretch>
            <a:fillRect/>
          </a:stretch>
        </p:blipFill>
        <p:spPr/>
      </p:pic>
      <p:sp>
        <p:nvSpPr>
          <p:cNvPr id="5" name="Figure Number"/>
          <p:cNvSpPr>
            <a:spLocks noGrp="1"/>
          </p:cNvSpPr>
          <p:nvPr>
            <p:ph type="title"/>
          </p:nvPr>
        </p:nvSpPr>
        <p:spPr/>
        <p:txBody>
          <a:bodyPr/>
          <a:lstStyle/>
          <a:p>
            <a:r>
              <a:rPr lang="en-US" dirty="0"/>
              <a:t>Figure 2.17</a:t>
            </a:r>
          </a:p>
        </p:txBody>
      </p:sp>
      <p:pic>
        <p:nvPicPr>
          <p:cNvPr id="8" name="Picture 7">
            <a:extLst>
              <a:ext uri="{FF2B5EF4-FFF2-40B4-BE49-F238E27FC236}">
                <a16:creationId xmlns:a16="http://schemas.microsoft.com/office/drawing/2014/main" id="{A4FAF42C-EA68-E04F-B968-BC2303B94E9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582725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B183E24C-00CF-47FA-ADD1-D0607B12B7C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Lipids include fats, such as triglycerides, which are made up of fatty acids and glycerol, phospholipids, and steroids.</a:t>
            </a:r>
          </a:p>
        </p:txBody>
      </p:sp>
      <p:pic>
        <p:nvPicPr>
          <p:cNvPr id="3" name="Figure" descr="Images of the molecular structures of a saturated fatty acid, unsaturated fatty acid, triglyceride, steroid, and phospholipi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3257" r="-43257"/>
          <a:stretch>
            <a:fillRect/>
          </a:stretch>
        </p:blipFill>
        <p:spPr/>
      </p:pic>
      <p:sp>
        <p:nvSpPr>
          <p:cNvPr id="5" name="Figure Number"/>
          <p:cNvSpPr>
            <a:spLocks noGrp="1"/>
          </p:cNvSpPr>
          <p:nvPr>
            <p:ph type="title"/>
          </p:nvPr>
        </p:nvSpPr>
        <p:spPr/>
        <p:txBody>
          <a:bodyPr/>
          <a:lstStyle/>
          <a:p>
            <a:r>
              <a:rPr lang="en-US" dirty="0"/>
              <a:t>Figure 2.18</a:t>
            </a:r>
          </a:p>
        </p:txBody>
      </p:sp>
      <p:pic>
        <p:nvPicPr>
          <p:cNvPr id="8" name="Picture 7">
            <a:extLst>
              <a:ext uri="{FF2B5EF4-FFF2-40B4-BE49-F238E27FC236}">
                <a16:creationId xmlns:a16="http://schemas.microsoft.com/office/drawing/2014/main" id="{694FDE0E-6A98-B54C-80BC-E7DFEEFF9EC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3740619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Fats </a:t>
            </a:r>
          </a:p>
        </p:txBody>
      </p:sp>
      <p:sp>
        <p:nvSpPr>
          <p:cNvPr id="4" name="Text Placeholder 3"/>
          <p:cNvSpPr>
            <a:spLocks noGrp="1"/>
          </p:cNvSpPr>
          <p:nvPr>
            <p:ph type="body" sz="quarter" idx="14"/>
          </p:nvPr>
        </p:nvSpPr>
        <p:spPr>
          <a:xfrm>
            <a:off x="457200" y="1173017"/>
            <a:ext cx="8062912" cy="5091981"/>
          </a:xfrm>
        </p:spPr>
        <p:txBody>
          <a:bodyPr vert="horz" lIns="91440" tIns="45720" rIns="91440" bIns="45720" rtlCol="0" anchor="t">
            <a:normAutofit fontScale="92500" lnSpcReduction="20000"/>
          </a:bodyPr>
          <a:lstStyle/>
          <a:p>
            <a:pPr marL="342900" indent="-342900">
              <a:buFont typeface="Arial" panose="020B0604020202020204" pitchFamily="34" charset="0"/>
              <a:buChar char="•"/>
            </a:pPr>
            <a:r>
              <a:rPr lang="en-US" dirty="0"/>
              <a:t>Structure: contains fatty acids</a:t>
            </a:r>
          </a:p>
          <a:p>
            <a:pPr marL="342900" indent="-342900">
              <a:buFont typeface="Arial" panose="020B0604020202020204" pitchFamily="34" charset="0"/>
              <a:buChar char="•"/>
            </a:pPr>
            <a:r>
              <a:rPr lang="en-US" dirty="0"/>
              <a:t>Example of fats: </a:t>
            </a:r>
          </a:p>
          <a:p>
            <a:pPr marL="1074420" lvl="1" indent="-342900">
              <a:buFont typeface="Arial" panose="020B0604020202020204" pitchFamily="34" charset="0"/>
              <a:buChar char="•"/>
            </a:pPr>
            <a:r>
              <a:rPr lang="en-US" dirty="0"/>
              <a:t>Triglycerides: made of Glycerol + fatty acids </a:t>
            </a:r>
          </a:p>
          <a:p>
            <a:pPr lvl="1" indent="0">
              <a:buNone/>
            </a:pPr>
            <a:endParaRPr lang="en-US" dirty="0"/>
          </a:p>
          <a:p>
            <a:pPr marL="342900" indent="-342900">
              <a:buFont typeface="Arial" panose="020B0604020202020204" pitchFamily="34" charset="0"/>
              <a:buChar char="•"/>
            </a:pPr>
            <a:r>
              <a:rPr lang="en-US" dirty="0"/>
              <a:t>Fatty acids can be:</a:t>
            </a:r>
          </a:p>
          <a:p>
            <a:pPr marL="1074420" lvl="1" indent="-342900">
              <a:buFont typeface="Arial" panose="020B0604020202020204" pitchFamily="34" charset="0"/>
              <a:buChar char="•"/>
            </a:pPr>
            <a:r>
              <a:rPr lang="en-US" dirty="0"/>
              <a:t>Saturated – no double bonds</a:t>
            </a:r>
            <a:endParaRPr lang="en-US" dirty="0">
              <a:cs typeface="Arial"/>
            </a:endParaRPr>
          </a:p>
          <a:p>
            <a:pPr marL="1600200" lvl="2">
              <a:buFont typeface="Arial" panose="020B0604020202020204" pitchFamily="34" charset="0"/>
              <a:buChar char="•"/>
            </a:pPr>
            <a:r>
              <a:rPr lang="en-US" dirty="0"/>
              <a:t>Straight, linear molecule (</a:t>
            </a:r>
            <a:r>
              <a:rPr lang="en-US" dirty="0">
                <a:sym typeface="Wingdings" panose="05000000000000000000" pitchFamily="2" charset="2"/>
              </a:rPr>
              <a:t> hence solid at RT)</a:t>
            </a:r>
            <a:endParaRPr lang="en-US" dirty="0"/>
          </a:p>
          <a:p>
            <a:pPr marL="1600200" lvl="2" indent="-342900">
              <a:buFont typeface="Arial" panose="020B0604020202020204" pitchFamily="34" charset="0"/>
              <a:buChar char="•"/>
            </a:pPr>
            <a:endParaRPr lang="en-US" dirty="0"/>
          </a:p>
          <a:p>
            <a:pPr marL="1074420" lvl="1" indent="-342900">
              <a:buFont typeface="Arial" panose="020B0604020202020204" pitchFamily="34" charset="0"/>
              <a:buChar char="•"/>
            </a:pPr>
            <a:r>
              <a:rPr lang="en-US" dirty="0"/>
              <a:t>Unsaturated – missing hydrogen (hence forms double bonds)</a:t>
            </a:r>
            <a:endParaRPr lang="en-US" dirty="0">
              <a:cs typeface="Arial"/>
            </a:endParaRPr>
          </a:p>
          <a:p>
            <a:pPr marL="1600200" lvl="2">
              <a:buFont typeface="Arial" panose="020B0604020202020204" pitchFamily="34" charset="0"/>
              <a:buChar char="•"/>
            </a:pPr>
            <a:r>
              <a:rPr lang="en-US" dirty="0"/>
              <a:t>Missing hydrogen in their structure </a:t>
            </a:r>
          </a:p>
          <a:p>
            <a:pPr marL="2057400" lvl="3">
              <a:buFont typeface="Arial" panose="020B0604020202020204" pitchFamily="34" charset="0"/>
              <a:buChar char="•"/>
            </a:pPr>
            <a:r>
              <a:rPr lang="en-US" dirty="0"/>
              <a:t>Mono – 1 double bond = missing 1 hydrogen</a:t>
            </a:r>
            <a:endParaRPr lang="en-US" dirty="0">
              <a:cs typeface="Arial"/>
            </a:endParaRPr>
          </a:p>
          <a:p>
            <a:pPr marL="2057400" lvl="3">
              <a:buFont typeface="Arial" panose="020B0604020202020204" pitchFamily="34" charset="0"/>
              <a:buChar char="•"/>
            </a:pPr>
            <a:r>
              <a:rPr lang="en-US" dirty="0"/>
              <a:t>poly – many double bonds = missing more than 1 hydrogen </a:t>
            </a:r>
            <a:endParaRPr lang="en-US" dirty="0">
              <a:cs typeface="Arial"/>
            </a:endParaRPr>
          </a:p>
          <a:p>
            <a:pPr marL="1600200" lvl="2">
              <a:buFont typeface="Arial" panose="020B0604020202020204" pitchFamily="34" charset="0"/>
              <a:buChar char="•"/>
            </a:pPr>
            <a:r>
              <a:rPr lang="en-US" dirty="0">
                <a:cs typeface="Arial"/>
              </a:rPr>
              <a:t>They can also be categorized based on shape </a:t>
            </a:r>
            <a:r>
              <a:rPr lang="en-US" dirty="0"/>
              <a:t>(fig 2.19)</a:t>
            </a:r>
            <a:r>
              <a:rPr lang="en-US" dirty="0">
                <a:cs typeface="Arial"/>
              </a:rPr>
              <a:t>: </a:t>
            </a:r>
            <a:endParaRPr lang="en-US" dirty="0"/>
          </a:p>
          <a:p>
            <a:pPr marL="2057400" lvl="3">
              <a:buFont typeface="Arial" panose="020B0604020202020204" pitchFamily="34" charset="0"/>
              <a:buChar char="•"/>
            </a:pPr>
            <a:r>
              <a:rPr lang="en-US" dirty="0"/>
              <a:t>Cis - kink in the molecule (</a:t>
            </a:r>
            <a:r>
              <a:rPr lang="en-US" dirty="0">
                <a:sym typeface="Wingdings" panose="05000000000000000000" pitchFamily="2" charset="2"/>
              </a:rPr>
              <a:t> hence liquid at RT)</a:t>
            </a:r>
            <a:endParaRPr lang="en-US" dirty="0"/>
          </a:p>
          <a:p>
            <a:pPr marL="2057400" lvl="3">
              <a:buFont typeface="Arial" panose="020B0604020202020204" pitchFamily="34" charset="0"/>
              <a:buChar char="•"/>
            </a:pPr>
            <a:r>
              <a:rPr lang="en-US" dirty="0"/>
              <a:t>trans – straight, linear molecule (</a:t>
            </a:r>
            <a:r>
              <a:rPr lang="en-US" dirty="0">
                <a:sym typeface="Wingdings" panose="05000000000000000000" pitchFamily="2" charset="2"/>
              </a:rPr>
              <a:t>hence solid at RT)</a:t>
            </a:r>
            <a:endParaRPr lang="en-US" dirty="0"/>
          </a:p>
          <a:p>
            <a:pPr marL="2514600" lvl="4"/>
            <a:r>
              <a:rPr lang="en-US" dirty="0"/>
              <a:t>Trans-fats = Oils artificially solidified at RT – margarine </a:t>
            </a:r>
          </a:p>
          <a:p>
            <a:pPr marL="2514600" lvl="4"/>
            <a:r>
              <a:rPr lang="en-US" dirty="0"/>
              <a:t>health risk – chance of cardiovascular problems increases 90%</a:t>
            </a:r>
          </a:p>
        </p:txBody>
      </p:sp>
    </p:spTree>
    <p:extLst>
      <p:ext uri="{BB962C8B-B14F-4D97-AF65-F5344CB8AC3E}">
        <p14:creationId xmlns:p14="http://schemas.microsoft.com/office/powerpoint/2010/main" val="4158305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BF3562FA-436B-43F3-A93C-2EAD7E31B4B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During the hydrogenation process, the orientation around the double bonds is changed, making a </a:t>
            </a:r>
            <a:r>
              <a:rPr lang="en-US" sz="1600" i="1" dirty="0"/>
              <a:t>trans</a:t>
            </a:r>
            <a:r>
              <a:rPr lang="en-US" sz="1600" dirty="0"/>
              <a:t>-fat from a </a:t>
            </a:r>
            <a:r>
              <a:rPr lang="en-US" sz="1600" i="1" dirty="0" err="1"/>
              <a:t>cis</a:t>
            </a:r>
            <a:r>
              <a:rPr lang="en-US" sz="1600" dirty="0"/>
              <a:t>-fat. This changes the chemical properties of the molecule.</a:t>
            </a:r>
          </a:p>
        </p:txBody>
      </p:sp>
      <p:pic>
        <p:nvPicPr>
          <p:cNvPr id="4" name="Figure" descr="Two images show the molecular structure of a fat in the cis-conformation and the trans-conformat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5279" r="-45279"/>
          <a:stretch>
            <a:fillRect/>
          </a:stretch>
        </p:blipFill>
        <p:spPr/>
      </p:pic>
      <p:sp>
        <p:nvSpPr>
          <p:cNvPr id="5" name="Figure Number"/>
          <p:cNvSpPr>
            <a:spLocks noGrp="1"/>
          </p:cNvSpPr>
          <p:nvPr>
            <p:ph type="title"/>
          </p:nvPr>
        </p:nvSpPr>
        <p:spPr/>
        <p:txBody>
          <a:bodyPr/>
          <a:lstStyle/>
          <a:p>
            <a:r>
              <a:rPr lang="en-US" dirty="0"/>
              <a:t>Figure 2.19</a:t>
            </a:r>
          </a:p>
        </p:txBody>
      </p:sp>
      <p:pic>
        <p:nvPicPr>
          <p:cNvPr id="8" name="Picture 7">
            <a:extLst>
              <a:ext uri="{FF2B5EF4-FFF2-40B4-BE49-F238E27FC236}">
                <a16:creationId xmlns:a16="http://schemas.microsoft.com/office/drawing/2014/main" id="{3EFA55DD-B948-F241-8908-D334EB64337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543363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Biological molecules</a:t>
            </a:r>
          </a:p>
        </p:txBody>
      </p:sp>
      <p:sp>
        <p:nvSpPr>
          <p:cNvPr id="4" name="Text Placeholder 3"/>
          <p:cNvSpPr>
            <a:spLocks noGrp="1"/>
          </p:cNvSpPr>
          <p:nvPr>
            <p:ph type="body" sz="quarter" idx="14"/>
          </p:nvPr>
        </p:nvSpPr>
        <p:spPr>
          <a:xfrm>
            <a:off x="457200" y="1274618"/>
            <a:ext cx="8062912" cy="4735746"/>
          </a:xfrm>
        </p:spPr>
        <p:txBody>
          <a:bodyPr>
            <a:normAutofit fontScale="92500" lnSpcReduction="10000"/>
          </a:bodyPr>
          <a:lstStyle/>
          <a:p>
            <a:pPr marL="342900" indent="-342900">
              <a:buFont typeface="Arial" panose="020B0604020202020204" pitchFamily="34" charset="0"/>
              <a:buChar char="•"/>
            </a:pPr>
            <a:r>
              <a:rPr lang="en-US" dirty="0"/>
              <a:t>Biological macromolecules (macro- = big) found in living things:</a:t>
            </a:r>
          </a:p>
          <a:p>
            <a:pPr marL="1074420" lvl="1" indent="-342900">
              <a:buFont typeface="Arial" panose="020B0604020202020204" pitchFamily="34" charset="0"/>
              <a:buChar char="•"/>
            </a:pPr>
            <a:r>
              <a:rPr lang="en-US" dirty="0"/>
              <a:t>Proteins</a:t>
            </a:r>
          </a:p>
          <a:p>
            <a:pPr marL="1074420" lvl="1" indent="-342900">
              <a:buFont typeface="Arial" panose="020B0604020202020204" pitchFamily="34" charset="0"/>
              <a:buChar char="•"/>
            </a:pPr>
            <a:r>
              <a:rPr lang="en-US" dirty="0"/>
              <a:t>Lipids</a:t>
            </a:r>
          </a:p>
          <a:p>
            <a:pPr marL="1074420" lvl="1" indent="-342900">
              <a:buFont typeface="Arial" panose="020B0604020202020204" pitchFamily="34" charset="0"/>
              <a:buChar char="•"/>
            </a:pPr>
            <a:r>
              <a:rPr lang="en-US" dirty="0"/>
              <a:t>Carbohydrates </a:t>
            </a:r>
          </a:p>
          <a:p>
            <a:pPr marL="1074420" lvl="1" indent="-342900">
              <a:buFont typeface="Arial" panose="020B0604020202020204" pitchFamily="34" charset="0"/>
              <a:buChar char="•"/>
            </a:pPr>
            <a:r>
              <a:rPr lang="en-US" dirty="0"/>
              <a:t>Nucleic acids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Main chemical elements found in biological molecules:</a:t>
            </a:r>
          </a:p>
          <a:p>
            <a:pPr marL="1074420" lvl="1" indent="-342900">
              <a:buFont typeface="Arial" panose="020B0604020202020204" pitchFamily="34" charset="0"/>
              <a:buChar char="•"/>
            </a:pPr>
            <a:r>
              <a:rPr lang="en-US" dirty="0"/>
              <a:t>Carbon</a:t>
            </a:r>
          </a:p>
          <a:p>
            <a:pPr marL="1074420" lvl="1" indent="-342900">
              <a:buFont typeface="Arial" panose="020B0604020202020204" pitchFamily="34" charset="0"/>
              <a:buChar char="•"/>
            </a:pPr>
            <a:r>
              <a:rPr lang="en-US" dirty="0"/>
              <a:t>Hydrogen</a:t>
            </a:r>
          </a:p>
          <a:p>
            <a:pPr marL="1074420" lvl="1" indent="-342900">
              <a:buFont typeface="Arial" panose="020B0604020202020204" pitchFamily="34" charset="0"/>
              <a:buChar char="•"/>
            </a:pPr>
            <a:r>
              <a:rPr lang="en-US" dirty="0"/>
              <a:t>Oxygen</a:t>
            </a:r>
          </a:p>
          <a:p>
            <a:pPr marL="1074420" lvl="1" indent="-342900">
              <a:buFont typeface="Arial" panose="020B0604020202020204" pitchFamily="34" charset="0"/>
              <a:buChar char="•"/>
            </a:pPr>
            <a:r>
              <a:rPr lang="en-US" dirty="0"/>
              <a:t>Nitrogen</a:t>
            </a:r>
          </a:p>
          <a:p>
            <a:pPr marL="1074420" lvl="1" indent="-342900">
              <a:buFont typeface="Arial" panose="020B0604020202020204" pitchFamily="34" charset="0"/>
              <a:buChar char="•"/>
            </a:pPr>
            <a:r>
              <a:rPr lang="en-US" dirty="0"/>
              <a:t>Phosphorous </a:t>
            </a:r>
          </a:p>
          <a:p>
            <a:pPr marL="1074420" lvl="1" indent="-342900">
              <a:buFont typeface="Arial" panose="020B0604020202020204" pitchFamily="34" charset="0"/>
              <a:buChar char="•"/>
            </a:pPr>
            <a:r>
              <a:rPr lang="en-US" dirty="0"/>
              <a:t>Sulfur </a:t>
            </a:r>
          </a:p>
          <a:p>
            <a:endParaRPr lang="en-US" dirty="0"/>
          </a:p>
        </p:txBody>
      </p:sp>
      <p:sp>
        <p:nvSpPr>
          <p:cNvPr id="3" name="Right Brace 2"/>
          <p:cNvSpPr/>
          <p:nvPr/>
        </p:nvSpPr>
        <p:spPr>
          <a:xfrm>
            <a:off x="2900218" y="3870036"/>
            <a:ext cx="387927" cy="103447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flipH="1">
            <a:off x="3288145" y="4202606"/>
            <a:ext cx="3482572" cy="369332"/>
          </a:xfrm>
          <a:prstGeom prst="rect">
            <a:avLst/>
          </a:prstGeom>
          <a:noFill/>
        </p:spPr>
        <p:txBody>
          <a:bodyPr wrap="square" rtlCol="0">
            <a:spAutoFit/>
          </a:bodyPr>
          <a:lstStyle/>
          <a:p>
            <a:r>
              <a:rPr lang="en-US" dirty="0"/>
              <a:t>Most common in living things </a:t>
            </a:r>
          </a:p>
        </p:txBody>
      </p:sp>
    </p:spTree>
    <p:extLst>
      <p:ext uri="{BB962C8B-B14F-4D97-AF65-F5344CB8AC3E}">
        <p14:creationId xmlns:p14="http://schemas.microsoft.com/office/powerpoint/2010/main" val="14706405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proteins</a:t>
            </a:r>
          </a:p>
        </p:txBody>
      </p:sp>
      <p:sp>
        <p:nvSpPr>
          <p:cNvPr id="4" name="Text Placeholder 3"/>
          <p:cNvSpPr>
            <a:spLocks noGrp="1"/>
          </p:cNvSpPr>
          <p:nvPr>
            <p:ph type="body" sz="quarter" idx="14"/>
          </p:nvPr>
        </p:nvSpPr>
        <p:spPr>
          <a:xfrm>
            <a:off x="457200" y="1283855"/>
            <a:ext cx="8062912" cy="4726509"/>
          </a:xfrm>
        </p:spPr>
        <p:txBody>
          <a:bodyPr>
            <a:normAutofit fontScale="92500" lnSpcReduction="20000"/>
          </a:bodyPr>
          <a:lstStyle/>
          <a:p>
            <a:pPr marL="342900" indent="-342900">
              <a:buFont typeface="Arial" panose="020B0604020202020204" pitchFamily="34" charset="0"/>
              <a:buChar char="•"/>
            </a:pPr>
            <a:r>
              <a:rPr lang="en-US" dirty="0"/>
              <a:t>Functions: </a:t>
            </a:r>
          </a:p>
          <a:p>
            <a:pPr marL="1074420" lvl="1" indent="-342900">
              <a:buFont typeface="Arial" panose="020B0604020202020204" pitchFamily="34" charset="0"/>
              <a:buChar char="•"/>
            </a:pPr>
            <a:r>
              <a:rPr lang="en-US" dirty="0"/>
              <a:t>Signaling - ex: insulin</a:t>
            </a:r>
          </a:p>
          <a:p>
            <a:pPr marL="1074420" lvl="1" indent="-342900">
              <a:buFont typeface="Arial" panose="020B0604020202020204" pitchFamily="34" charset="0"/>
              <a:buChar char="•"/>
            </a:pPr>
            <a:r>
              <a:rPr lang="en-US" dirty="0"/>
              <a:t>Speed up reactions – ex. Enzymes   </a:t>
            </a:r>
          </a:p>
          <a:p>
            <a:pPr marL="1074420" lvl="1" indent="-342900">
              <a:buFont typeface="Arial" panose="020B0604020202020204" pitchFamily="34" charset="0"/>
              <a:buChar char="•"/>
            </a:pPr>
            <a:r>
              <a:rPr lang="en-US" dirty="0"/>
              <a:t>Contraction – performs mechanical work; ex: actin (in the muscle)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Structure:</a:t>
            </a:r>
          </a:p>
          <a:p>
            <a:pPr marL="1074420" lvl="1" indent="-342900">
              <a:buFont typeface="Arial" panose="020B0604020202020204" pitchFamily="34" charset="0"/>
              <a:buChar char="•"/>
            </a:pPr>
            <a:r>
              <a:rPr lang="en-US" dirty="0"/>
              <a:t>Polymers of amino acids </a:t>
            </a:r>
          </a:p>
          <a:p>
            <a:pPr marL="1600200" lvl="2">
              <a:buFont typeface="Arial" panose="020B0604020202020204" pitchFamily="34" charset="0"/>
              <a:buChar char="•"/>
            </a:pPr>
            <a:r>
              <a:rPr lang="en-US" dirty="0"/>
              <a:t>Made up of combinations of amino acids connected in a long chain</a:t>
            </a:r>
          </a:p>
          <a:p>
            <a:pPr marL="1600200" lvl="2">
              <a:buFont typeface="Arial" panose="020B0604020202020204" pitchFamily="34" charset="0"/>
              <a:buChar char="•"/>
            </a:pPr>
            <a:r>
              <a:rPr lang="en-US" dirty="0"/>
              <a:t>There are 20 different amino acids on this planet</a:t>
            </a:r>
          </a:p>
          <a:p>
            <a:pPr marL="1074420" lvl="1" indent="-342900">
              <a:buFont typeface="Arial" panose="020B0604020202020204" pitchFamily="34" charset="0"/>
              <a:buChar char="•"/>
            </a:pPr>
            <a:r>
              <a:rPr lang="en-US" dirty="0"/>
              <a:t>Composition of an amino acid:</a:t>
            </a:r>
          </a:p>
          <a:p>
            <a:pPr marL="1600200" lvl="2">
              <a:buFont typeface="Arial" panose="020B0604020202020204" pitchFamily="34" charset="0"/>
              <a:buChar char="•"/>
            </a:pPr>
            <a:r>
              <a:rPr lang="en-US" dirty="0"/>
              <a:t>Central carbon </a:t>
            </a:r>
          </a:p>
          <a:p>
            <a:pPr marL="1600200" lvl="2">
              <a:buFont typeface="Arial" panose="020B0604020202020204" pitchFamily="34" charset="0"/>
              <a:buChar char="•"/>
            </a:pPr>
            <a:r>
              <a:rPr lang="en-US" dirty="0"/>
              <a:t>Carboxyl group (-COOH)</a:t>
            </a:r>
          </a:p>
          <a:p>
            <a:pPr marL="1600200" lvl="2">
              <a:buFont typeface="Arial" panose="020B0604020202020204" pitchFamily="34" charset="0"/>
              <a:buChar char="•"/>
            </a:pPr>
            <a:r>
              <a:rPr lang="en-US" dirty="0"/>
              <a:t>Amino group (-NH2)</a:t>
            </a:r>
          </a:p>
          <a:p>
            <a:pPr marL="1600200" lvl="2">
              <a:buFont typeface="Arial" panose="020B0604020202020204" pitchFamily="34" charset="0"/>
              <a:buChar char="•"/>
            </a:pPr>
            <a:r>
              <a:rPr lang="en-US" dirty="0"/>
              <a:t>R group – distinct for each amino acid </a:t>
            </a:r>
          </a:p>
        </p:txBody>
      </p:sp>
    </p:spTree>
    <p:extLst>
      <p:ext uri="{BB962C8B-B14F-4D97-AF65-F5344CB8AC3E}">
        <p14:creationId xmlns:p14="http://schemas.microsoft.com/office/powerpoint/2010/main" val="21078569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5EF3007C-757E-42B2-8540-621721D7293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570" dirty="0">
                <a:solidFill>
                  <a:schemeClr val="tx1"/>
                </a:solidFill>
              </a:rPr>
              <a:t>Amino acids are made up of a central carbon bonded to an amino group (–NH</a:t>
            </a:r>
            <a:r>
              <a:rPr lang="en-US" sz="1570" baseline="-25000" dirty="0">
                <a:solidFill>
                  <a:schemeClr val="tx1"/>
                </a:solidFill>
              </a:rPr>
              <a:t>2</a:t>
            </a:r>
            <a:r>
              <a:rPr lang="en-US" sz="1570" dirty="0">
                <a:solidFill>
                  <a:schemeClr val="tx1"/>
                </a:solidFill>
              </a:rPr>
              <a:t>), a carboxyl group (–COOH), and a hydrogen atom. The central carbon’s fourth bond varies among the different amino acids, as seen in these examples of alanine, </a:t>
            </a:r>
            <a:r>
              <a:rPr lang="en-US" sz="1570" dirty="0" err="1">
                <a:solidFill>
                  <a:schemeClr val="tx1"/>
                </a:solidFill>
              </a:rPr>
              <a:t>valine</a:t>
            </a:r>
            <a:r>
              <a:rPr lang="en-US" sz="1570" dirty="0">
                <a:solidFill>
                  <a:schemeClr val="tx1"/>
                </a:solidFill>
              </a:rPr>
              <a:t>, lysine, and aspartic acid.</a:t>
            </a:r>
            <a:endParaRPr lang="en-US" sz="1570" b="0" dirty="0">
              <a:solidFill>
                <a:schemeClr val="tx1"/>
              </a:solidFill>
            </a:endParaRPr>
          </a:p>
        </p:txBody>
      </p:sp>
      <p:pic>
        <p:nvPicPr>
          <p:cNvPr id="2" name="Figure" descr="The fundamental molecular structure of an amino acid is shown. Also shown are the molecular structures of alanine, valine, lysine, and aspartic acid, which vary only in the structure of the R group"/>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895301" y="1108075"/>
            <a:ext cx="3156048" cy="5256213"/>
          </a:xfrm>
        </p:spPr>
      </p:pic>
      <p:sp>
        <p:nvSpPr>
          <p:cNvPr id="5" name="Figure Number"/>
          <p:cNvSpPr>
            <a:spLocks noGrp="1"/>
          </p:cNvSpPr>
          <p:nvPr>
            <p:ph type="title"/>
          </p:nvPr>
        </p:nvSpPr>
        <p:spPr/>
        <p:txBody>
          <a:bodyPr>
            <a:normAutofit/>
          </a:bodyPr>
          <a:lstStyle/>
          <a:p>
            <a:r>
              <a:rPr lang="en-US" sz="2400" dirty="0">
                <a:solidFill>
                  <a:srgbClr val="6CB255"/>
                </a:solidFill>
              </a:rPr>
              <a:t>Figure 2.20</a:t>
            </a:r>
          </a:p>
        </p:txBody>
      </p:sp>
      <p:pic>
        <p:nvPicPr>
          <p:cNvPr id="8" name="Picture 7">
            <a:extLst>
              <a:ext uri="{FF2B5EF4-FFF2-40B4-BE49-F238E27FC236}">
                <a16:creationId xmlns:a16="http://schemas.microsoft.com/office/drawing/2014/main" id="{9F7F380E-A566-5A48-8E5B-50736557AC8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1921816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327" y="251743"/>
            <a:ext cx="8062912" cy="659535"/>
          </a:xfrm>
        </p:spPr>
        <p:txBody>
          <a:bodyPr/>
          <a:lstStyle/>
          <a:p>
            <a:r>
              <a:rPr lang="en-US" dirty="0"/>
              <a:t>Protein shape</a:t>
            </a:r>
          </a:p>
        </p:txBody>
      </p:sp>
      <p:sp>
        <p:nvSpPr>
          <p:cNvPr id="4" name="Text Placeholder 3"/>
          <p:cNvSpPr>
            <a:spLocks noGrp="1"/>
          </p:cNvSpPr>
          <p:nvPr>
            <p:ph type="body" sz="quarter" idx="14"/>
          </p:nvPr>
        </p:nvSpPr>
        <p:spPr>
          <a:xfrm>
            <a:off x="540327" y="1228436"/>
            <a:ext cx="8062912" cy="4957419"/>
          </a:xfrm>
        </p:spPr>
        <p:txBody>
          <a:bodyPr vert="horz" lIns="91440" tIns="45720" rIns="91440" bIns="45720" rtlCol="0" anchor="t">
            <a:normAutofit/>
          </a:bodyPr>
          <a:lstStyle/>
          <a:p>
            <a:pPr marL="342900" indent="-342900">
              <a:buFont typeface="Arial" panose="020B0604020202020204" pitchFamily="34" charset="0"/>
              <a:buChar char="•"/>
            </a:pPr>
            <a:r>
              <a:rPr lang="en-US" dirty="0"/>
              <a:t>Correct shape/folded results in correct protein function </a:t>
            </a:r>
            <a:endParaRPr lang="en-US" dirty="0">
              <a:cs typeface="Arial"/>
            </a:endParaRPr>
          </a:p>
          <a:p>
            <a:pPr marL="342900" indent="-342900">
              <a:buFont typeface="Arial" panose="020B0604020202020204" pitchFamily="34" charset="0"/>
              <a:buChar char="•"/>
            </a:pPr>
            <a:r>
              <a:rPr lang="en-US" dirty="0"/>
              <a:t>Incorrect shape/folded (i.e. denatured) results in no functional</a:t>
            </a:r>
            <a:endParaRPr lang="en-US">
              <a:cs typeface="Arial"/>
            </a:endParaRPr>
          </a:p>
          <a:p>
            <a:pPr marL="342900" indent="-342900">
              <a:buFont typeface="Arial" panose="020B0604020202020204" pitchFamily="34" charset="0"/>
              <a:buChar char="•"/>
            </a:pPr>
            <a:r>
              <a:rPr lang="en-US" dirty="0"/>
              <a:t>Factors affecting shape: pH, temperature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Folding stages:</a:t>
            </a:r>
          </a:p>
          <a:p>
            <a:pPr marL="1074420" lvl="1" indent="-342900">
              <a:buFont typeface="Arial" panose="020B0604020202020204" pitchFamily="34" charset="0"/>
              <a:buChar char="•"/>
            </a:pPr>
            <a:r>
              <a:rPr lang="en-US" dirty="0"/>
              <a:t>Primary structure – is the correct sequence of amino acids in the chain</a:t>
            </a:r>
          </a:p>
          <a:p>
            <a:pPr marL="1074420" lvl="1" indent="-342900">
              <a:buFont typeface="Arial" panose="020B0604020202020204" pitchFamily="34" charset="0"/>
              <a:buChar char="•"/>
            </a:pPr>
            <a:r>
              <a:rPr lang="en-US" dirty="0"/>
              <a:t>Secondary structure – the chain folds taking a specific shape (alpha helix, beta sheet)</a:t>
            </a:r>
          </a:p>
          <a:p>
            <a:pPr marL="1074420" lvl="1" indent="-342900">
              <a:buFont typeface="Arial" panose="020B0604020202020204" pitchFamily="34" charset="0"/>
              <a:buChar char="•"/>
            </a:pPr>
            <a:r>
              <a:rPr lang="en-US" dirty="0"/>
              <a:t>Tertiary structure -   more 2ary structures together (alpha &amp; beta together) in the same chain </a:t>
            </a:r>
          </a:p>
          <a:p>
            <a:pPr marL="1074420" lvl="1" indent="-342900">
              <a:buFont typeface="Arial" panose="020B0604020202020204" pitchFamily="34" charset="0"/>
              <a:buChar char="•"/>
            </a:pPr>
            <a:r>
              <a:rPr lang="en-US" dirty="0"/>
              <a:t>Quaternary structure – groups of 2, 3 or more chains. </a:t>
            </a:r>
            <a:endParaRPr lang="en-US" dirty="0">
              <a:cs typeface="Arial"/>
            </a:endParaRPr>
          </a:p>
        </p:txBody>
      </p:sp>
    </p:spTree>
    <p:extLst>
      <p:ext uri="{BB962C8B-B14F-4D97-AF65-F5344CB8AC3E}">
        <p14:creationId xmlns:p14="http://schemas.microsoft.com/office/powerpoint/2010/main" val="40001735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B9F1335D-EB8E-4A3E-82D9-01B16066FF3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Four types of protein structur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5143013" y="1265178"/>
            <a:ext cx="3712305" cy="4942007"/>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The four levels of protein structure can be observed in these illustrations. (credit: modification of work by National Human Genome Research Institute)</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a:t>
            </a:r>
            <a:r>
              <a:rPr lang="en-US" dirty="0"/>
              <a:t>2</a:t>
            </a:r>
            <a:r>
              <a:rPr lang="en-US" sz="2400" dirty="0">
                <a:solidFill>
                  <a:srgbClr val="6CB255"/>
                </a:solidFill>
              </a:rPr>
              <a:t>.21</a:t>
            </a:r>
          </a:p>
        </p:txBody>
      </p:sp>
      <p:pic>
        <p:nvPicPr>
          <p:cNvPr id="8" name="Picture 7">
            <a:extLst>
              <a:ext uri="{FF2B5EF4-FFF2-40B4-BE49-F238E27FC236}">
                <a16:creationId xmlns:a16="http://schemas.microsoft.com/office/drawing/2014/main" id="{AACFF65F-5D44-014D-8CFB-83CCDBB6C88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5368613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Nucleic acids</a:t>
            </a:r>
          </a:p>
        </p:txBody>
      </p:sp>
      <p:sp>
        <p:nvSpPr>
          <p:cNvPr id="4" name="Text Placeholder 3"/>
          <p:cNvSpPr>
            <a:spLocks noGrp="1"/>
          </p:cNvSpPr>
          <p:nvPr>
            <p:ph type="body" sz="quarter" idx="14"/>
          </p:nvPr>
        </p:nvSpPr>
        <p:spPr>
          <a:xfrm>
            <a:off x="457200" y="1052945"/>
            <a:ext cx="8062912" cy="4957419"/>
          </a:xfrm>
        </p:spPr>
        <p:txBody>
          <a:bodyPr vert="horz" lIns="91440" tIns="45720" rIns="91440" bIns="45720" rtlCol="0" anchor="t">
            <a:normAutofit/>
          </a:bodyPr>
          <a:lstStyle/>
          <a:p>
            <a:pPr marL="342900" indent="-342900">
              <a:buFont typeface="Arial" panose="020B0604020202020204" pitchFamily="34" charset="0"/>
              <a:buChar char="•"/>
            </a:pPr>
            <a:r>
              <a:rPr lang="en-US" dirty="0"/>
              <a:t>Examples: DNA &amp; RNA</a:t>
            </a:r>
            <a:endParaRPr lang="en-US" dirty="0">
              <a:cs typeface="Arial"/>
            </a:endParaRPr>
          </a:p>
          <a:p>
            <a:pPr marL="342900" indent="-342900">
              <a:buFont typeface="Arial" panose="020B0604020202020204" pitchFamily="34" charset="0"/>
              <a:buChar char="•"/>
            </a:pPr>
            <a:r>
              <a:rPr lang="en-US" dirty="0"/>
              <a:t>Functions:</a:t>
            </a:r>
          </a:p>
          <a:p>
            <a:pPr marL="1074420" lvl="1" indent="-342900">
              <a:buFont typeface="Arial" panose="020B0604020202020204" pitchFamily="34" charset="0"/>
              <a:buChar char="•"/>
            </a:pPr>
            <a:r>
              <a:rPr lang="en-US" dirty="0"/>
              <a:t>Material genetic: DNA</a:t>
            </a:r>
          </a:p>
          <a:p>
            <a:pPr marL="1074420" lvl="1" indent="-342900">
              <a:buFont typeface="Arial" panose="020B0604020202020204" pitchFamily="34" charset="0"/>
              <a:buChar char="•"/>
            </a:pPr>
            <a:r>
              <a:rPr lang="en-US" dirty="0"/>
              <a:t>Synthesis of proteins: RNA</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Structure:</a:t>
            </a:r>
          </a:p>
          <a:p>
            <a:pPr marL="1074420" lvl="1" indent="-342900">
              <a:buFont typeface="Arial" panose="020B0604020202020204" pitchFamily="34" charset="0"/>
              <a:buChar char="•"/>
            </a:pPr>
            <a:r>
              <a:rPr lang="en-US" dirty="0"/>
              <a:t>Polymers of nucleotides </a:t>
            </a:r>
          </a:p>
          <a:p>
            <a:pPr marL="1074420" lvl="1" indent="-342900">
              <a:buFont typeface="Arial" panose="020B0604020202020204" pitchFamily="34" charset="0"/>
              <a:buChar char="•"/>
            </a:pPr>
            <a:r>
              <a:rPr lang="en-US" dirty="0"/>
              <a:t>Made of basic units called nucleotide (monomer)</a:t>
            </a:r>
          </a:p>
          <a:p>
            <a:pPr marL="1074420" lvl="1" indent="-342900">
              <a:buFont typeface="Arial" panose="020B0604020202020204" pitchFamily="34" charset="0"/>
              <a:buChar char="•"/>
            </a:pPr>
            <a:r>
              <a:rPr lang="en-US" dirty="0"/>
              <a:t>Nucleotide parts:</a:t>
            </a:r>
          </a:p>
          <a:p>
            <a:pPr marL="1600200" lvl="2">
              <a:buFont typeface="Arial" panose="020B0604020202020204" pitchFamily="34" charset="0"/>
              <a:buChar char="•"/>
            </a:pPr>
            <a:r>
              <a:rPr lang="en-US" dirty="0"/>
              <a:t>Phosphate group</a:t>
            </a:r>
          </a:p>
          <a:p>
            <a:pPr marL="1600200" lvl="2">
              <a:buFont typeface="Arial" panose="020B0604020202020204" pitchFamily="34" charset="0"/>
              <a:buChar char="•"/>
            </a:pPr>
            <a:r>
              <a:rPr lang="en-US" dirty="0"/>
              <a:t>Nitrogenous base</a:t>
            </a:r>
          </a:p>
          <a:p>
            <a:pPr marL="1600200" lvl="2">
              <a:buFont typeface="Arial" panose="020B0604020202020204" pitchFamily="34" charset="0"/>
              <a:buChar char="•"/>
            </a:pPr>
            <a:r>
              <a:rPr lang="en-US" dirty="0"/>
              <a:t>Sugar </a:t>
            </a:r>
          </a:p>
        </p:txBody>
      </p:sp>
    </p:spTree>
    <p:extLst>
      <p:ext uri="{BB962C8B-B14F-4D97-AF65-F5344CB8AC3E}">
        <p14:creationId xmlns:p14="http://schemas.microsoft.com/office/powerpoint/2010/main" val="3004663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73AEC232-96C4-4ADE-A646-767E8C9A625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 nucleotide is made up of three components: a nitrogenous base, a pentose sugar, and a phosphate group.</a:t>
            </a:r>
          </a:p>
        </p:txBody>
      </p:sp>
      <p:pic>
        <p:nvPicPr>
          <p:cNvPr id="9" name="Figure" descr="Structure of a nucleotid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2364" r="-32364"/>
          <a:stretch>
            <a:fillRect/>
          </a:stretch>
        </p:blipFill>
        <p:spPr/>
      </p:pic>
      <p:sp>
        <p:nvSpPr>
          <p:cNvPr id="5" name="Figure Number"/>
          <p:cNvSpPr>
            <a:spLocks noGrp="1"/>
          </p:cNvSpPr>
          <p:nvPr>
            <p:ph type="title"/>
          </p:nvPr>
        </p:nvSpPr>
        <p:spPr/>
        <p:txBody>
          <a:bodyPr/>
          <a:lstStyle/>
          <a:p>
            <a:r>
              <a:rPr lang="en-US" dirty="0"/>
              <a:t>Figure 2.22 - Nucleotide </a:t>
            </a:r>
          </a:p>
        </p:txBody>
      </p:sp>
      <p:pic>
        <p:nvPicPr>
          <p:cNvPr id="8" name="Picture 7">
            <a:extLst>
              <a:ext uri="{FF2B5EF4-FFF2-40B4-BE49-F238E27FC236}">
                <a16:creationId xmlns:a16="http://schemas.microsoft.com/office/drawing/2014/main" id="{D2B85012-1F36-FB42-B0A2-610B81C3D7E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5471176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Nucleic acids </a:t>
            </a:r>
          </a:p>
        </p:txBody>
      </p:sp>
      <p:sp>
        <p:nvSpPr>
          <p:cNvPr id="4" name="Text Placeholder 3"/>
          <p:cNvSpPr>
            <a:spLocks noGrp="1"/>
          </p:cNvSpPr>
          <p:nvPr>
            <p:ph type="body" sz="quarter" idx="14"/>
          </p:nvPr>
        </p:nvSpPr>
        <p:spPr>
          <a:xfrm>
            <a:off x="457200" y="1182255"/>
            <a:ext cx="8062912" cy="4828109"/>
          </a:xfrm>
        </p:spPr>
        <p:txBody>
          <a:bodyPr vert="horz" lIns="91440" tIns="45720" rIns="91440" bIns="45720" rtlCol="0" anchor="t">
            <a:normAutofit/>
          </a:bodyPr>
          <a:lstStyle/>
          <a:p>
            <a:pPr marL="342900" indent="-342900">
              <a:buFont typeface="Arial" panose="020B0604020202020204" pitchFamily="34" charset="0"/>
              <a:buChar char="•"/>
            </a:pPr>
            <a:r>
              <a:rPr lang="en-US" dirty="0"/>
              <a:t>DNA:</a:t>
            </a:r>
          </a:p>
          <a:p>
            <a:pPr marL="1074420" lvl="1" indent="-342900">
              <a:buFont typeface="Arial" panose="020B0604020202020204" pitchFamily="34" charset="0"/>
              <a:buChar char="•"/>
            </a:pPr>
            <a:r>
              <a:rPr lang="en-US" dirty="0"/>
              <a:t>Has two chains of nucleotides</a:t>
            </a:r>
          </a:p>
          <a:p>
            <a:pPr marL="1074420" lvl="1" indent="-342900">
              <a:buFont typeface="Arial" panose="020B0604020202020204" pitchFamily="34" charset="0"/>
              <a:buChar char="•"/>
            </a:pPr>
            <a:r>
              <a:rPr lang="en-US" dirty="0"/>
              <a:t>Chains are twisted around each other </a:t>
            </a:r>
            <a:r>
              <a:rPr lang="en-US" dirty="0">
                <a:sym typeface="Wingdings" panose="05000000000000000000" pitchFamily="2" charset="2"/>
              </a:rPr>
              <a:t> double helix</a:t>
            </a:r>
          </a:p>
          <a:p>
            <a:pPr marL="1074420" lvl="1" indent="-342900">
              <a:buFont typeface="Arial" panose="020B0604020202020204" pitchFamily="34" charset="0"/>
              <a:buChar char="•"/>
            </a:pPr>
            <a:r>
              <a:rPr lang="en-US" dirty="0">
                <a:sym typeface="Wingdings" panose="05000000000000000000" pitchFamily="2" charset="2"/>
              </a:rPr>
              <a:t>Each chain has another orientation  they are antiparallel </a:t>
            </a:r>
            <a:endParaRPr lang="en-US" dirty="0"/>
          </a:p>
          <a:p>
            <a:pPr marL="1074420" lvl="1" indent="-342900">
              <a:buFont typeface="Arial" panose="020B0604020202020204" pitchFamily="34" charset="0"/>
              <a:buChar char="•"/>
            </a:pPr>
            <a:r>
              <a:rPr lang="en-US" dirty="0"/>
              <a:t>The chains are held together through H2 bonds between nucleotides</a:t>
            </a:r>
          </a:p>
        </p:txBody>
      </p:sp>
    </p:spTree>
    <p:extLst>
      <p:ext uri="{BB962C8B-B14F-4D97-AF65-F5344CB8AC3E}">
        <p14:creationId xmlns:p14="http://schemas.microsoft.com/office/powerpoint/2010/main" val="42876653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4DC3584-F364-48C7-B5B6-8B3FE8390DD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double-helix model shows DNA as two parallel strands of intertwining molecules. </a:t>
            </a:r>
            <a:r>
              <a:rPr lang="da-DK" sz="1600" dirty="0"/>
              <a:t>(</a:t>
            </a:r>
            <a:r>
              <a:rPr lang="da-DK" sz="1600" dirty="0" err="1"/>
              <a:t>credit</a:t>
            </a:r>
            <a:r>
              <a:rPr lang="da-DK" sz="1600" dirty="0"/>
              <a:t>: Jerome Walker, Dennis </a:t>
            </a:r>
            <a:r>
              <a:rPr lang="da-DK" sz="1600" dirty="0" err="1"/>
              <a:t>Myts</a:t>
            </a:r>
            <a:r>
              <a:rPr lang="da-DK" sz="1600" dirty="0"/>
              <a:t>)</a:t>
            </a:r>
            <a:endParaRPr lang="en-US" sz="1600" dirty="0"/>
          </a:p>
        </p:txBody>
      </p:sp>
      <p:pic>
        <p:nvPicPr>
          <p:cNvPr id="3" name="Figure" descr="Double helix of DNA."/>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3016" r="-73016"/>
          <a:stretch>
            <a:fillRect/>
          </a:stretch>
        </p:blipFill>
        <p:spPr/>
      </p:pic>
      <p:sp>
        <p:nvSpPr>
          <p:cNvPr id="5" name="Figure Number"/>
          <p:cNvSpPr>
            <a:spLocks noGrp="1"/>
          </p:cNvSpPr>
          <p:nvPr>
            <p:ph type="title"/>
          </p:nvPr>
        </p:nvSpPr>
        <p:spPr/>
        <p:txBody>
          <a:bodyPr/>
          <a:lstStyle/>
          <a:p>
            <a:r>
              <a:rPr lang="en-US" dirty="0"/>
              <a:t>Figure 2.23 - DNA</a:t>
            </a:r>
          </a:p>
        </p:txBody>
      </p:sp>
      <p:pic>
        <p:nvPicPr>
          <p:cNvPr id="8" name="Picture 7">
            <a:extLst>
              <a:ext uri="{FF2B5EF4-FFF2-40B4-BE49-F238E27FC236}">
                <a16:creationId xmlns:a16="http://schemas.microsoft.com/office/drawing/2014/main" id="{A2F262C1-2487-284F-8BAE-D92C89287AA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628346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Chemical elements</a:t>
            </a:r>
          </a:p>
        </p:txBody>
      </p:sp>
      <p:sp>
        <p:nvSpPr>
          <p:cNvPr id="4" name="Text Placeholder 3"/>
          <p:cNvSpPr>
            <a:spLocks noGrp="1"/>
          </p:cNvSpPr>
          <p:nvPr>
            <p:ph type="body" sz="quarter" idx="14"/>
          </p:nvPr>
        </p:nvSpPr>
        <p:spPr>
          <a:xfrm>
            <a:off x="457200" y="1080655"/>
            <a:ext cx="8062912" cy="4929709"/>
          </a:xfrm>
        </p:spPr>
        <p:txBody>
          <a:bodyPr/>
          <a:lstStyle/>
          <a:p>
            <a:pPr marL="342900" indent="-342900">
              <a:buFont typeface="Arial" panose="020B0604020202020204" pitchFamily="34" charset="0"/>
              <a:buChar char="•"/>
            </a:pPr>
            <a:r>
              <a:rPr lang="en-US" dirty="0"/>
              <a:t>All things are made of matter.</a:t>
            </a:r>
          </a:p>
          <a:p>
            <a:pPr marL="342900" indent="-342900">
              <a:buFont typeface="Arial" panose="020B0604020202020204" pitchFamily="34" charset="0"/>
              <a:buChar char="•"/>
            </a:pPr>
            <a:r>
              <a:rPr lang="en-US" dirty="0"/>
              <a:t>Matter is made of chemical elements or atoms.</a:t>
            </a:r>
          </a:p>
          <a:p>
            <a:pPr marL="342900" indent="-342900">
              <a:buFont typeface="Arial" panose="020B0604020202020204" pitchFamily="34" charset="0"/>
              <a:buChar char="•"/>
            </a:pPr>
            <a:r>
              <a:rPr lang="en-US" dirty="0"/>
              <a:t>Atom structure:</a:t>
            </a:r>
          </a:p>
          <a:p>
            <a:pPr marL="1074420" lvl="1" indent="-342900">
              <a:buFont typeface="Arial" panose="020B0604020202020204" pitchFamily="34" charset="0"/>
              <a:buChar char="•"/>
            </a:pPr>
            <a:r>
              <a:rPr lang="en-US" dirty="0"/>
              <a:t>Protons – positive charged – p+ </a:t>
            </a:r>
          </a:p>
          <a:p>
            <a:pPr marL="1074420" lvl="1" indent="-342900">
              <a:buFont typeface="Arial" panose="020B0604020202020204" pitchFamily="34" charset="0"/>
              <a:buChar char="•"/>
            </a:pPr>
            <a:r>
              <a:rPr lang="en-US" dirty="0"/>
              <a:t>Electrons – negative charged – e</a:t>
            </a:r>
            <a:r>
              <a:rPr lang="en-US" baseline="30000" dirty="0"/>
              <a:t>-</a:t>
            </a:r>
          </a:p>
          <a:p>
            <a:pPr marL="1074420" lvl="1" indent="-342900">
              <a:buFont typeface="Arial" panose="020B0604020202020204" pitchFamily="34" charset="0"/>
              <a:buChar char="•"/>
            </a:pPr>
            <a:r>
              <a:rPr lang="en-US" dirty="0"/>
              <a:t>Neutrons – neutral – n</a:t>
            </a:r>
            <a:r>
              <a:rPr lang="en-US" baseline="30000" dirty="0"/>
              <a:t>0</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Atom organization:</a:t>
            </a:r>
          </a:p>
          <a:p>
            <a:pPr marL="1074420" lvl="1" indent="-342900">
              <a:buFont typeface="Arial" panose="020B0604020202020204" pitchFamily="34" charset="0"/>
              <a:buChar char="•"/>
            </a:pPr>
            <a:r>
              <a:rPr lang="en-US" dirty="0"/>
              <a:t>Nucleus – in the center of the atom</a:t>
            </a:r>
          </a:p>
          <a:p>
            <a:pPr marL="1074420" lvl="1" indent="-342900">
              <a:buFont typeface="Arial" panose="020B0604020202020204" pitchFamily="34" charset="0"/>
              <a:buChar char="•"/>
            </a:pPr>
            <a:r>
              <a:rPr lang="en-US" dirty="0"/>
              <a:t>Shells – surrounding the nucleus </a:t>
            </a:r>
          </a:p>
        </p:txBody>
      </p:sp>
    </p:spTree>
    <p:extLst>
      <p:ext uri="{BB962C8B-B14F-4D97-AF65-F5344CB8AC3E}">
        <p14:creationId xmlns:p14="http://schemas.microsoft.com/office/powerpoint/2010/main" val="897320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689457FE-A829-49AF-AB74-0C1C5AE5876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Atoms are made up of protons and neutrons located within the nucleus, and electrons surrounding the nucleus.</a:t>
            </a:r>
          </a:p>
        </p:txBody>
      </p:sp>
      <p:pic>
        <p:nvPicPr>
          <p:cNvPr id="9" name="Figure" descr="Illustration of an atom showing two neutrons and two protons in the center, with a circle labeled as the nucleus around them. Another circle shows an orbit with two electrons outside of the nucleu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354" r="-21354"/>
          <a:stretch>
            <a:fillRect/>
          </a:stretch>
        </p:blipFill>
        <p:spPr/>
      </p:pic>
      <p:sp>
        <p:nvSpPr>
          <p:cNvPr id="5" name="Figure Number"/>
          <p:cNvSpPr>
            <a:spLocks noGrp="1"/>
          </p:cNvSpPr>
          <p:nvPr>
            <p:ph type="title"/>
          </p:nvPr>
        </p:nvSpPr>
        <p:spPr/>
        <p:txBody>
          <a:bodyPr/>
          <a:lstStyle/>
          <a:p>
            <a:r>
              <a:rPr lang="en-US" dirty="0"/>
              <a:t>Figure 2.2</a:t>
            </a:r>
          </a:p>
        </p:txBody>
      </p:sp>
      <p:pic>
        <p:nvPicPr>
          <p:cNvPr id="8" name="Picture 7">
            <a:extLst>
              <a:ext uri="{FF2B5EF4-FFF2-40B4-BE49-F238E27FC236}">
                <a16:creationId xmlns:a16="http://schemas.microsoft.com/office/drawing/2014/main" id="{242842EC-91C9-4E4F-BB82-0E977B4E3F2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Atom properties</a:t>
            </a:r>
          </a:p>
        </p:txBody>
      </p:sp>
      <p:sp>
        <p:nvSpPr>
          <p:cNvPr id="4" name="Text Placeholder 3"/>
          <p:cNvSpPr>
            <a:spLocks noGrp="1"/>
          </p:cNvSpPr>
          <p:nvPr>
            <p:ph type="body" sz="quarter" idx="14"/>
          </p:nvPr>
        </p:nvSpPr>
        <p:spPr>
          <a:xfrm>
            <a:off x="457200" y="1173018"/>
            <a:ext cx="8062912" cy="4874291"/>
          </a:xfrm>
        </p:spPr>
        <p:txBody>
          <a:bodyPr/>
          <a:lstStyle/>
          <a:p>
            <a:pPr marL="342900" indent="-342900">
              <a:buFont typeface="Arial" panose="020B0604020202020204" pitchFamily="34" charset="0"/>
              <a:buChar char="•"/>
            </a:pPr>
            <a:r>
              <a:rPr lang="en-US" dirty="0"/>
              <a:t>Mass number (M) = number of protons + neutrons </a:t>
            </a:r>
          </a:p>
          <a:p>
            <a:pPr marL="342900" indent="-342900">
              <a:buFont typeface="Arial" panose="020B0604020202020204" pitchFamily="34" charset="0"/>
              <a:buChar char="•"/>
            </a:pPr>
            <a:r>
              <a:rPr lang="en-US" dirty="0"/>
              <a:t>Atomic number (A) = number of protons </a:t>
            </a:r>
          </a:p>
          <a:p>
            <a:pPr marL="342900" indent="-342900">
              <a:buFont typeface="Arial" panose="020B0604020202020204" pitchFamily="34" charset="0"/>
              <a:buChar char="•"/>
            </a:pPr>
            <a:r>
              <a:rPr lang="en-US" dirty="0"/>
              <a:t>Isotopes = different number of neutrons </a:t>
            </a:r>
          </a:p>
          <a:p>
            <a:pPr marL="1074420" lvl="1" indent="-342900">
              <a:buFont typeface="Arial" panose="020B0604020202020204" pitchFamily="34" charset="0"/>
              <a:buChar char="•"/>
            </a:pPr>
            <a:r>
              <a:rPr lang="en-US" dirty="0"/>
              <a:t>C12 vs. C14 = same A but different M</a:t>
            </a:r>
          </a:p>
          <a:p>
            <a:pPr marL="342900" indent="-342900">
              <a:buFont typeface="Arial" panose="020B0604020202020204" pitchFamily="34" charset="0"/>
              <a:buChar char="•"/>
            </a:pPr>
            <a:r>
              <a:rPr lang="en-US" dirty="0"/>
              <a:t>Radioactive isotopes = unstable isotopes, high energy </a:t>
            </a:r>
          </a:p>
        </p:txBody>
      </p:sp>
    </p:spTree>
    <p:extLst>
      <p:ext uri="{BB962C8B-B14F-4D97-AF65-F5344CB8AC3E}">
        <p14:creationId xmlns:p14="http://schemas.microsoft.com/office/powerpoint/2010/main" val="2741671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44AA6FCE-F9A9-4BBD-9AB9-E585907E07F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Arranged in columns and rows based on the characteristics of the elements, the periodic table provides key information about the elements and how they might interact with each other to form molecules. Most periodic tables provide a key or legend to the information they contain.</a:t>
            </a:r>
          </a:p>
        </p:txBody>
      </p:sp>
      <p:pic>
        <p:nvPicPr>
          <p:cNvPr id="9" name="Figure" descr="Periodic table of elemen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1991" r="-41991"/>
          <a:stretch>
            <a:fillRect/>
          </a:stretch>
        </p:blipFill>
        <p:spPr/>
      </p:pic>
      <p:sp>
        <p:nvSpPr>
          <p:cNvPr id="5" name="Figure Number"/>
          <p:cNvSpPr>
            <a:spLocks noGrp="1"/>
          </p:cNvSpPr>
          <p:nvPr>
            <p:ph type="title"/>
          </p:nvPr>
        </p:nvSpPr>
        <p:spPr/>
        <p:txBody>
          <a:bodyPr/>
          <a:lstStyle/>
          <a:p>
            <a:r>
              <a:rPr lang="en-US" dirty="0"/>
              <a:t>Figure 2.3</a:t>
            </a:r>
          </a:p>
        </p:txBody>
      </p:sp>
      <p:pic>
        <p:nvPicPr>
          <p:cNvPr id="8" name="Picture 7">
            <a:extLst>
              <a:ext uri="{FF2B5EF4-FFF2-40B4-BE49-F238E27FC236}">
                <a16:creationId xmlns:a16="http://schemas.microsoft.com/office/drawing/2014/main" id="{9D289189-4971-AF40-AC92-C1AA41CB29C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sclaimer">
            <a:extLst>
              <a:ext uri="{FF2B5EF4-FFF2-40B4-BE49-F238E27FC236}">
                <a16:creationId xmlns:a16="http://schemas.microsoft.com/office/drawing/2014/main" id="{17EC413C-F189-4EF2-BBA4-4424EF1DAC0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age of remains that contain carbon and are less than about 50,000 years old, such as this pygmy mammoth, can be determined using carbon dating. (credit: Bill Faulkner/ NPS)</a:t>
            </a:r>
          </a:p>
        </p:txBody>
      </p:sp>
      <p:pic>
        <p:nvPicPr>
          <p:cNvPr id="9" name="Figure" descr="Photograph shows scientists digging pygmy mammoth skeleton fossils from the groun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2315" r="-42315"/>
          <a:stretch>
            <a:fillRect/>
          </a:stretch>
        </p:blipFill>
        <p:spPr/>
      </p:pic>
      <p:sp>
        <p:nvSpPr>
          <p:cNvPr id="5" name="Figure Number"/>
          <p:cNvSpPr>
            <a:spLocks noGrp="1"/>
          </p:cNvSpPr>
          <p:nvPr>
            <p:ph type="title"/>
          </p:nvPr>
        </p:nvSpPr>
        <p:spPr/>
        <p:txBody>
          <a:bodyPr/>
          <a:lstStyle/>
          <a:p>
            <a:r>
              <a:rPr lang="en-US" dirty="0"/>
              <a:t>Figure 2.4</a:t>
            </a:r>
          </a:p>
        </p:txBody>
      </p:sp>
      <p:pic>
        <p:nvPicPr>
          <p:cNvPr id="8" name="Picture 7">
            <a:extLst>
              <a:ext uri="{FF2B5EF4-FFF2-40B4-BE49-F238E27FC236}">
                <a16:creationId xmlns:a16="http://schemas.microsoft.com/office/drawing/2014/main" id="{F9D52D96-BDFB-9B45-8133-8477D4FDBEB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1290</TotalTime>
  <Words>3699</Words>
  <Application>Microsoft Office PowerPoint</Application>
  <PresentationFormat>On-screen Show (4:3)</PresentationFormat>
  <Paragraphs>301</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Essential</vt:lpstr>
      <vt:lpstr>Concepts of Biology</vt:lpstr>
      <vt:lpstr>Figure 2.1</vt:lpstr>
      <vt:lpstr>2.1. The building blocks of the molecules</vt:lpstr>
      <vt:lpstr>Biological molecules</vt:lpstr>
      <vt:lpstr>Chemical elements</vt:lpstr>
      <vt:lpstr>Figure 2.2</vt:lpstr>
      <vt:lpstr>Atom properties</vt:lpstr>
      <vt:lpstr>Figure 2.3</vt:lpstr>
      <vt:lpstr>Figure 2.4</vt:lpstr>
      <vt:lpstr>Shells &amp; electrons </vt:lpstr>
      <vt:lpstr>Chemical bonds </vt:lpstr>
      <vt:lpstr>Figure 2.5 – ionic bonds </vt:lpstr>
      <vt:lpstr>Covalent bond </vt:lpstr>
      <vt:lpstr>Figure 2.6 – polar vs. nonpolar</vt:lpstr>
      <vt:lpstr>Figure 2.7 – Hydrogen bonds </vt:lpstr>
      <vt:lpstr>2.2. water</vt:lpstr>
      <vt:lpstr>Water &amp; life </vt:lpstr>
      <vt:lpstr>Figure 2.8 – hydrophobic </vt:lpstr>
      <vt:lpstr>Figure 2.10 – h2o is the solvent for life  </vt:lpstr>
      <vt:lpstr>Temperature control </vt:lpstr>
      <vt:lpstr>Figure 2.9 – density </vt:lpstr>
      <vt:lpstr>Cohesion </vt:lpstr>
      <vt:lpstr>Figure 2.11</vt:lpstr>
      <vt:lpstr>pH </vt:lpstr>
      <vt:lpstr>Figure 2.12</vt:lpstr>
      <vt:lpstr>2.3. biological molecules</vt:lpstr>
      <vt:lpstr>Carbon &amp; life </vt:lpstr>
      <vt:lpstr>Figure 2.13</vt:lpstr>
      <vt:lpstr>Figure 2.14</vt:lpstr>
      <vt:lpstr>Carbohydrates</vt:lpstr>
      <vt:lpstr>monosaccharides</vt:lpstr>
      <vt:lpstr>Figure 2.15 - isomers</vt:lpstr>
      <vt:lpstr>Disaccharides &amp; polysaccharides </vt:lpstr>
      <vt:lpstr>Figure 2.16</vt:lpstr>
      <vt:lpstr>Lipids </vt:lpstr>
      <vt:lpstr>Figure 2.17</vt:lpstr>
      <vt:lpstr>Figure 2.18</vt:lpstr>
      <vt:lpstr>Fats </vt:lpstr>
      <vt:lpstr>Figure 2.19</vt:lpstr>
      <vt:lpstr>proteins</vt:lpstr>
      <vt:lpstr>Figure 2.20</vt:lpstr>
      <vt:lpstr>Protein shape</vt:lpstr>
      <vt:lpstr>Figure 2.21</vt:lpstr>
      <vt:lpstr>Nucleic acids</vt:lpstr>
      <vt:lpstr>Figure 2.22 - Nucleotide </vt:lpstr>
      <vt:lpstr>Nucleic acids </vt:lpstr>
      <vt:lpstr>Figure 2.23 - DNA</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2 - CHEMISTRY OF LIFE</dc:title>
  <dc:creator>Spuddy McSpare</dc:creator>
  <cp:lastModifiedBy>Martiana F. Sega</cp:lastModifiedBy>
  <cp:revision>242</cp:revision>
  <dcterms:created xsi:type="dcterms:W3CDTF">2012-06-04T02:13:36Z</dcterms:created>
  <dcterms:modified xsi:type="dcterms:W3CDTF">2024-08-08T14:39:13Z</dcterms:modified>
</cp:coreProperties>
</file>