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handoutMasterIdLst>
    <p:handoutMasterId r:id="rId40"/>
  </p:handoutMasterIdLst>
  <p:sldIdLst>
    <p:sldId id="256" r:id="rId2"/>
    <p:sldId id="314" r:id="rId3"/>
    <p:sldId id="273" r:id="rId4"/>
    <p:sldId id="279" r:id="rId5"/>
    <p:sldId id="297" r:id="rId6"/>
    <p:sldId id="277" r:id="rId7"/>
    <p:sldId id="296" r:id="rId8"/>
    <p:sldId id="280" r:id="rId9"/>
    <p:sldId id="298" r:id="rId10"/>
    <p:sldId id="315" r:id="rId11"/>
    <p:sldId id="299" r:id="rId12"/>
    <p:sldId id="300" r:id="rId13"/>
    <p:sldId id="281" r:id="rId14"/>
    <p:sldId id="301" r:id="rId15"/>
    <p:sldId id="282" r:id="rId16"/>
    <p:sldId id="304" r:id="rId17"/>
    <p:sldId id="303" r:id="rId18"/>
    <p:sldId id="283" r:id="rId19"/>
    <p:sldId id="302" r:id="rId20"/>
    <p:sldId id="285" r:id="rId21"/>
    <p:sldId id="305" r:id="rId22"/>
    <p:sldId id="286" r:id="rId23"/>
    <p:sldId id="306" r:id="rId24"/>
    <p:sldId id="287" r:id="rId25"/>
    <p:sldId id="316" r:id="rId26"/>
    <p:sldId id="307" r:id="rId27"/>
    <p:sldId id="288" r:id="rId28"/>
    <p:sldId id="309" r:id="rId29"/>
    <p:sldId id="310" r:id="rId30"/>
    <p:sldId id="289" r:id="rId31"/>
    <p:sldId id="311" r:id="rId32"/>
    <p:sldId id="290" r:id="rId33"/>
    <p:sldId id="312" r:id="rId34"/>
    <p:sldId id="291" r:id="rId35"/>
    <p:sldId id="295" r:id="rId36"/>
    <p:sldId id="313" r:id="rId37"/>
    <p:sldId id="294" r:id="rId38"/>
    <p:sldId id="293"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D419"/>
    <a:srgbClr val="6CB255"/>
    <a:srgbClr val="212F62"/>
    <a:srgbClr val="72A510"/>
    <a:srgbClr val="A4EC1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83D394-B6FF-C245-EE78-8B01A375FB60}" v="2" dt="2024-08-08T14:04:02.27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autoAdjust="0"/>
    <p:restoredTop sz="94541" autoAdjust="0"/>
  </p:normalViewPr>
  <p:slideViewPr>
    <p:cSldViewPr snapToGrid="0" snapToObjects="1">
      <p:cViewPr varScale="1">
        <p:scale>
          <a:sx n="83" d="100"/>
          <a:sy n="83" d="100"/>
        </p:scale>
        <p:origin x="1450"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5/10/relationships/revisionInfo" Target="revisionInfo.xml"/><Relationship Id="rId20" Type="http://schemas.openxmlformats.org/officeDocument/2006/relationships/slide" Target="slides/slide19.xml"/><Relationship Id="rId4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tiana F. Sega" userId="S::msega@ega.edu::b7820880-429f-4cb3-8f96-63b87552a746" providerId="AD" clId="Web-{027C468E-2618-4BAD-ECE4-8592595EFFC3}"/>
    <pc:docChg chg="modSld">
      <pc:chgData name="Martiana F. Sega" userId="S::msega@ega.edu::b7820880-429f-4cb3-8f96-63b87552a746" providerId="AD" clId="Web-{027C468E-2618-4BAD-ECE4-8592595EFFC3}" dt="2022-03-14T14:31:32.902" v="1"/>
      <pc:docMkLst>
        <pc:docMk/>
      </pc:docMkLst>
      <pc:sldChg chg="addSp delSp">
        <pc:chgData name="Martiana F. Sega" userId="S::msega@ega.edu::b7820880-429f-4cb3-8f96-63b87552a746" providerId="AD" clId="Web-{027C468E-2618-4BAD-ECE4-8592595EFFC3}" dt="2022-03-14T14:31:32.902" v="1"/>
        <pc:sldMkLst>
          <pc:docMk/>
          <pc:sldMk cId="1322443130" sldId="256"/>
        </pc:sldMkLst>
        <pc:spChg chg="del">
          <ac:chgData name="Martiana F. Sega" userId="S::msega@ega.edu::b7820880-429f-4cb3-8f96-63b87552a746" providerId="AD" clId="Web-{027C468E-2618-4BAD-ECE4-8592595EFFC3}" dt="2022-03-14T14:31:31.137" v="0"/>
          <ac:spMkLst>
            <pc:docMk/>
            <pc:sldMk cId="1322443130" sldId="256"/>
            <ac:spMk id="7" creationId="{22E427C3-6678-4A2C-820C-CD80A9EED727}"/>
          </ac:spMkLst>
        </pc:spChg>
        <pc:spChg chg="add">
          <ac:chgData name="Martiana F. Sega" userId="S::msega@ega.edu::b7820880-429f-4cb3-8f96-63b87552a746" providerId="AD" clId="Web-{027C468E-2618-4BAD-ECE4-8592595EFFC3}" dt="2022-03-14T14:31:32.902" v="1"/>
          <ac:spMkLst>
            <pc:docMk/>
            <pc:sldMk cId="1322443130" sldId="256"/>
            <ac:spMk id="9" creationId="{5988E002-3F34-48F5-8496-51B4B4670D72}"/>
          </ac:spMkLst>
        </pc:spChg>
      </pc:sldChg>
    </pc:docChg>
  </pc:docChgLst>
  <pc:docChgLst>
    <pc:chgData name="Martiana F. Sega" userId="S::msega@ega.edu::b7820880-429f-4cb3-8f96-63b87552a746" providerId="AD" clId="Web-{0D83D394-B6FF-C245-EE78-8B01A375FB60}"/>
    <pc:docChg chg="modSld">
      <pc:chgData name="Martiana F. Sega" userId="S::msega@ega.edu::b7820880-429f-4cb3-8f96-63b87552a746" providerId="AD" clId="Web-{0D83D394-B6FF-C245-EE78-8B01A375FB60}" dt="2024-08-08T14:04:02.275" v="1" actId="20577"/>
      <pc:docMkLst>
        <pc:docMk/>
      </pc:docMkLst>
      <pc:sldChg chg="modSp">
        <pc:chgData name="Martiana F. Sega" userId="S::msega@ega.edu::b7820880-429f-4cb3-8f96-63b87552a746" providerId="AD" clId="Web-{0D83D394-B6FF-C245-EE78-8B01A375FB60}" dt="2024-08-08T14:04:02.275" v="1" actId="20577"/>
        <pc:sldMkLst>
          <pc:docMk/>
          <pc:sldMk cId="2036084658" sldId="314"/>
        </pc:sldMkLst>
        <pc:spChg chg="mod">
          <ac:chgData name="Martiana F. Sega" userId="S::msega@ega.edu::b7820880-429f-4cb3-8f96-63b87552a746" providerId="AD" clId="Web-{0D83D394-B6FF-C245-EE78-8B01A375FB60}" dt="2024-08-08T14:04:02.275" v="1" actId="20577"/>
          <ac:spMkLst>
            <pc:docMk/>
            <pc:sldMk cId="2036084658" sldId="314"/>
            <ac:spMk id="2" creationId="{00000000-0000-0000-0000-000000000000}"/>
          </ac:spMkLst>
        </pc:spChg>
      </pc:sldChg>
    </pc:docChg>
  </pc:docChgLst>
  <pc:docChgLst>
    <pc:chgData name="Aaron L. Taylor" userId="S::altaylor@ega.edu::a36d9f03-d011-46af-b8f8-96f604348e49" providerId="AD" clId="Web-{196B0A78-1F33-8B62-45B2-21216471E58B}"/>
    <pc:docChg chg="delSld modSld">
      <pc:chgData name="Aaron L. Taylor" userId="S::altaylor@ega.edu::a36d9f03-d011-46af-b8f8-96f604348e49" providerId="AD" clId="Web-{196B0A78-1F33-8B62-45B2-21216471E58B}" dt="2024-08-06T05:27:00.594" v="10"/>
      <pc:docMkLst>
        <pc:docMk/>
      </pc:docMkLst>
      <pc:sldChg chg="modSp">
        <pc:chgData name="Aaron L. Taylor" userId="S::altaylor@ega.edu::a36d9f03-d011-46af-b8f8-96f604348e49" providerId="AD" clId="Web-{196B0A78-1F33-8B62-45B2-21216471E58B}" dt="2024-08-06T05:21:52.551" v="1" actId="20577"/>
        <pc:sldMkLst>
          <pc:docMk/>
          <pc:sldMk cId="3452685467" sldId="298"/>
        </pc:sldMkLst>
        <pc:spChg chg="mod">
          <ac:chgData name="Aaron L. Taylor" userId="S::altaylor@ega.edu::a36d9f03-d011-46af-b8f8-96f604348e49" providerId="AD" clId="Web-{196B0A78-1F33-8B62-45B2-21216471E58B}" dt="2024-08-06T05:21:52.551" v="1" actId="20577"/>
          <ac:spMkLst>
            <pc:docMk/>
            <pc:sldMk cId="3452685467" sldId="298"/>
            <ac:spMk id="4" creationId="{00000000-0000-0000-0000-000000000000}"/>
          </ac:spMkLst>
        </pc:spChg>
      </pc:sldChg>
      <pc:sldChg chg="modSp">
        <pc:chgData name="Aaron L. Taylor" userId="S::altaylor@ega.edu::a36d9f03-d011-46af-b8f8-96f604348e49" providerId="AD" clId="Web-{196B0A78-1F33-8B62-45B2-21216471E58B}" dt="2024-08-06T05:22:41.364" v="7" actId="20577"/>
        <pc:sldMkLst>
          <pc:docMk/>
          <pc:sldMk cId="3629741781" sldId="299"/>
        </pc:sldMkLst>
        <pc:spChg chg="mod">
          <ac:chgData name="Aaron L. Taylor" userId="S::altaylor@ega.edu::a36d9f03-d011-46af-b8f8-96f604348e49" providerId="AD" clId="Web-{196B0A78-1F33-8B62-45B2-21216471E58B}" dt="2024-08-06T05:22:41.364" v="7" actId="20577"/>
          <ac:spMkLst>
            <pc:docMk/>
            <pc:sldMk cId="3629741781" sldId="299"/>
            <ac:spMk id="4" creationId="{00000000-0000-0000-0000-000000000000}"/>
          </ac:spMkLst>
        </pc:spChg>
      </pc:sldChg>
      <pc:sldChg chg="modSp">
        <pc:chgData name="Aaron L. Taylor" userId="S::altaylor@ega.edu::a36d9f03-d011-46af-b8f8-96f604348e49" providerId="AD" clId="Web-{196B0A78-1F33-8B62-45B2-21216471E58B}" dt="2024-08-06T05:22:59.537" v="9" actId="20577"/>
        <pc:sldMkLst>
          <pc:docMk/>
          <pc:sldMk cId="3099836297" sldId="300"/>
        </pc:sldMkLst>
        <pc:spChg chg="mod">
          <ac:chgData name="Aaron L. Taylor" userId="S::altaylor@ega.edu::a36d9f03-d011-46af-b8f8-96f604348e49" providerId="AD" clId="Web-{196B0A78-1F33-8B62-45B2-21216471E58B}" dt="2024-08-06T05:22:59.537" v="9" actId="20577"/>
          <ac:spMkLst>
            <pc:docMk/>
            <pc:sldMk cId="3099836297" sldId="300"/>
            <ac:spMk id="4" creationId="{00000000-0000-0000-0000-000000000000}"/>
          </ac:spMkLst>
        </pc:spChg>
      </pc:sldChg>
      <pc:sldChg chg="del">
        <pc:chgData name="Aaron L. Taylor" userId="S::altaylor@ega.edu::a36d9f03-d011-46af-b8f8-96f604348e49" providerId="AD" clId="Web-{196B0A78-1F33-8B62-45B2-21216471E58B}" dt="2024-08-06T05:27:00.594" v="10"/>
        <pc:sldMkLst>
          <pc:docMk/>
          <pc:sldMk cId="2568188708" sldId="308"/>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48D041A-73BB-E643-A8C7-50D88C2F22F5}" type="datetimeFigureOut">
              <a:rPr lang="en-US" smtClean="0"/>
              <a:t>8/8/2024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36EFEC5-3018-A548-B247-453C6EC1EC1A}" type="slidenum">
              <a:rPr lang="en-US" smtClean="0"/>
              <a:t>‹#›</a:t>
            </a:fld>
            <a:endParaRPr lang="en-US"/>
          </a:p>
        </p:txBody>
      </p:sp>
    </p:spTree>
    <p:extLst>
      <p:ext uri="{BB962C8B-B14F-4D97-AF65-F5344CB8AC3E}">
        <p14:creationId xmlns:p14="http://schemas.microsoft.com/office/powerpoint/2010/main" val="133005721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1326"/>
            <a:ext cx="8062912" cy="659535"/>
          </a:xfrm>
        </p:spPr>
        <p:txBody>
          <a:bodyPr/>
          <a:lstStyle/>
          <a:p>
            <a:r>
              <a:rPr lang="en-US" dirty="0"/>
              <a:t>Click to edit</a:t>
            </a:r>
          </a:p>
        </p:txBody>
      </p:sp>
      <p:sp>
        <p:nvSpPr>
          <p:cNvPr id="5" name="Date Placeholder 4"/>
          <p:cNvSpPr>
            <a:spLocks noGrp="1"/>
          </p:cNvSpPr>
          <p:nvPr>
            <p:ph type="dt" sz="half" idx="10"/>
          </p:nvPr>
        </p:nvSpPr>
        <p:spPr/>
        <p:txBody>
          <a:bodyPr/>
          <a:lstStyle/>
          <a:p>
            <a:fld id="{79B19C71-EC74-44AF-B27E-FC7DC3C3A61D}" type="datetime4">
              <a:rPr lang="en-US" smtClean="0"/>
              <a:pPr/>
              <a:t>August 8,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Picture Placeholder 8"/>
          <p:cNvSpPr>
            <a:spLocks noGrp="1"/>
          </p:cNvSpPr>
          <p:nvPr>
            <p:ph type="pic" sz="quarter" idx="13"/>
          </p:nvPr>
        </p:nvSpPr>
        <p:spPr>
          <a:xfrm>
            <a:off x="457199" y="1107618"/>
            <a:ext cx="4031619" cy="4607689"/>
          </a:xfrm>
        </p:spPr>
        <p:txBody>
          <a:bodyPr/>
          <a:lstStyle/>
          <a:p>
            <a:endParaRPr lang="en-US" dirty="0"/>
          </a:p>
        </p:txBody>
      </p:sp>
      <p:sp>
        <p:nvSpPr>
          <p:cNvPr id="11" name="Text Placeholder 10"/>
          <p:cNvSpPr>
            <a:spLocks noGrp="1"/>
          </p:cNvSpPr>
          <p:nvPr>
            <p:ph type="body" sz="quarter" idx="14"/>
          </p:nvPr>
        </p:nvSpPr>
        <p:spPr>
          <a:xfrm>
            <a:off x="4606925" y="1107618"/>
            <a:ext cx="3913188" cy="4607382"/>
          </a:xfrm>
        </p:spPr>
        <p:txBody>
          <a:bodyPr/>
          <a:lstStyle>
            <a:lvl1pPr>
              <a:buClr>
                <a:srgbClr val="6CB255"/>
              </a:buClr>
              <a:defRPr>
                <a:solidFill>
                  <a:srgbClr val="212F62"/>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333F43-3E86-47E4-BFBB-2476D384E1C6}" type="datetime4">
              <a:rPr lang="en-US" smtClean="0"/>
              <a:pPr/>
              <a:t>August 8, 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457200" y="241326"/>
            <a:ext cx="8062912" cy="659535"/>
          </a:xfrm>
        </p:spPr>
        <p:txBody>
          <a:bodyPr/>
          <a:lstStyle/>
          <a:p>
            <a:r>
              <a:rPr lang="en-US" dirty="0"/>
              <a:t>Click to edit</a:t>
            </a:r>
          </a:p>
        </p:txBody>
      </p:sp>
      <p:sp>
        <p:nvSpPr>
          <p:cNvPr id="8" name="Picture Placeholder 8"/>
          <p:cNvSpPr>
            <a:spLocks noGrp="1"/>
          </p:cNvSpPr>
          <p:nvPr>
            <p:ph type="pic" sz="quarter" idx="13"/>
          </p:nvPr>
        </p:nvSpPr>
        <p:spPr>
          <a:xfrm>
            <a:off x="457199" y="1122386"/>
            <a:ext cx="8062913" cy="3500071"/>
          </a:xfrm>
        </p:spPr>
        <p:txBody>
          <a:bodyPr/>
          <a:lstStyle/>
          <a:p>
            <a:endParaRPr lang="en-US" dirty="0"/>
          </a:p>
        </p:txBody>
      </p:sp>
      <p:sp>
        <p:nvSpPr>
          <p:cNvPr id="9" name="Text Placeholder 10"/>
          <p:cNvSpPr>
            <a:spLocks noGrp="1"/>
          </p:cNvSpPr>
          <p:nvPr>
            <p:ph type="body" sz="quarter" idx="14"/>
          </p:nvPr>
        </p:nvSpPr>
        <p:spPr>
          <a:xfrm>
            <a:off x="457200" y="4843982"/>
            <a:ext cx="8062912"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marL="788670" indent="-514350">
              <a:buFont typeface="+mj-lt"/>
              <a:buAutoNum type="alphaLcParenR"/>
              <a:defRPr sz="2800"/>
            </a:lvl2pPr>
            <a:lvl3pPr marL="1371600" indent="-457200">
              <a:buFont typeface="+mj-lt"/>
              <a:buAutoNum type="alphaLcParenR"/>
              <a:defRPr sz="2400"/>
            </a:lvl3pPr>
            <a:lvl4pPr marL="1828800" indent="-457200">
              <a:buFont typeface="+mj-lt"/>
              <a:buAutoNum type="alphaLcParenR"/>
              <a:defRPr sz="2000"/>
            </a:lvl4pPr>
            <a:lvl5pPr marL="2286000" indent="-457200">
              <a:buFont typeface="+mj-lt"/>
              <a:buAutoNum type="alphaLcParen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6EAD5615-7F4F-4584-84D5-CC95918C321F}" type="datetime4">
              <a:rPr lang="en-US" smtClean="0"/>
              <a:pPr/>
              <a:t>August 8,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Title 1"/>
          <p:cNvSpPr>
            <a:spLocks noGrp="1"/>
          </p:cNvSpPr>
          <p:nvPr>
            <p:ph type="title"/>
          </p:nvPr>
        </p:nvSpPr>
        <p:spPr>
          <a:xfrm>
            <a:off x="457200" y="241326"/>
            <a:ext cx="8062912" cy="659535"/>
          </a:xfrm>
        </p:spPr>
        <p:txBody>
          <a:bodyPr/>
          <a:lstStyle/>
          <a:p>
            <a:r>
              <a:rPr lang="en-US" dirty="0"/>
              <a:t>Click to edit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51DEABC-D766-4322-8E78-B830FAE35C72}" type="datetime4">
              <a:rPr lang="en-US" smtClean="0"/>
              <a:pPr/>
              <a:t>August 8, 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Title 1"/>
          <p:cNvSpPr txBox="1">
            <a:spLocks/>
          </p:cNvSpPr>
          <p:nvPr userDrawn="1"/>
        </p:nvSpPr>
        <p:spPr>
          <a:xfrm>
            <a:off x="0" y="789677"/>
            <a:ext cx="9144000" cy="709154"/>
          </a:xfrm>
          <a:prstGeom prst="rect">
            <a:avLst/>
          </a:prstGeom>
        </p:spPr>
        <p:txBody>
          <a:bodyPr/>
          <a:lstStyle>
            <a:lvl1pPr algn="l" defTabSz="914400" rtl="0" eaLnBrk="1" latinLnBrk="0" hangingPunct="1">
              <a:spcBef>
                <a:spcPct val="0"/>
              </a:spcBef>
              <a:buNone/>
              <a:defRPr sz="3600" kern="1200" cap="all" spc="-60" baseline="0">
                <a:solidFill>
                  <a:srgbClr val="6CB255"/>
                </a:solidFill>
                <a:latin typeface="+mj-lt"/>
                <a:ea typeface="+mj-ea"/>
                <a:cs typeface="+mj-cs"/>
              </a:defRPr>
            </a:lvl1pPr>
          </a:lstStyle>
          <a:p>
            <a:pPr algn="ctr"/>
            <a:r>
              <a:rPr lang="en-US" sz="3500" dirty="0"/>
              <a:t>College Physics</a:t>
            </a:r>
          </a:p>
          <a:p>
            <a:pPr algn="ctr"/>
            <a:endParaRPr lang="en-US" sz="1800" cap="none" dirty="0">
              <a:solidFill>
                <a:schemeClr val="accent3">
                  <a:lumMod val="20000"/>
                  <a:lumOff val="80000"/>
                </a:schemeClr>
              </a:solidFill>
              <a:latin typeface="+mn-lt"/>
            </a:endParaRPr>
          </a:p>
          <a:p>
            <a:pPr algn="ctr"/>
            <a:r>
              <a:rPr lang="en-US" sz="2000" b="1" cap="none" dirty="0">
                <a:solidFill>
                  <a:srgbClr val="212F62"/>
                </a:solidFill>
                <a:latin typeface="+mn-lt"/>
              </a:rPr>
              <a:t>Chapter # Chapter Title</a:t>
            </a:r>
          </a:p>
          <a:p>
            <a:pPr algn="ctr"/>
            <a:r>
              <a:rPr lang="en-US" sz="1600" cap="none" dirty="0">
                <a:solidFill>
                  <a:schemeClr val="tx1"/>
                </a:solidFill>
                <a:latin typeface="+mn-lt"/>
              </a:rPr>
              <a:t>PowerPoint Image Slideshow</a:t>
            </a:r>
          </a:p>
        </p:txBody>
      </p:sp>
      <p:pic>
        <p:nvPicPr>
          <p:cNvPr id="9" name="Picture 8" descr="medium_covers_Page_2.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562758" y="2517424"/>
            <a:ext cx="2010682" cy="2603836"/>
          </a:xfrm>
          <a:prstGeom prst="rect">
            <a:avLst/>
          </a:prstGeom>
          <a:effectLst>
            <a:reflection blurRad="6350" stA="52000" endA="300" endPos="35000" dir="5400000" sy="-100000" algn="bl" rotWithShape="0"/>
          </a:effectLst>
          <a:scene3d>
            <a:camera prst="obliqueTopLeft"/>
            <a:lightRig rig="threePt" dir="t"/>
          </a:scene3d>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17D0EFEE-2756-4A20-BF2A-63F0A94F99AC}" type="datetime4">
              <a:rPr lang="en-US" smtClean="0"/>
              <a:pPr/>
              <a:t>August 8, 2024</a:t>
            </a:fld>
            <a:endParaRPr lang="en-US" dirty="0"/>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rot="16200000">
            <a:off x="8044814" y="683895"/>
            <a:ext cx="1315721" cy="365125"/>
          </a:xfrm>
          <a:prstGeom prst="rect">
            <a:avLst/>
          </a:prstGeom>
        </p:spPr>
        <p:txBody>
          <a:bodyPr vert="horz" lIns="91440" tIns="45720" rIns="91440" bIns="45720" rtlCol="0" anchor="ctr"/>
          <a:lstStyle>
            <a:lvl1pPr algn="r">
              <a:defRPr sz="2400" b="1">
                <a:solidFill>
                  <a:srgbClr val="FFFFFF"/>
                </a:solidFill>
              </a:defRPr>
            </a:lvl1pPr>
          </a:lstStyle>
          <a:p>
            <a:fld id="{F38DF745-7D3F-47F4-83A3-874385CFAA6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16" r:id="rId1"/>
    <p:sldLayoutId id="2147483914" r:id="rId2"/>
    <p:sldLayoutId id="2147483920" r:id="rId3"/>
    <p:sldLayoutId id="2147483913" r:id="rId4"/>
  </p:sldLayoutIdLst>
  <p:hf sldNum="0" hdr="0" ftr="0" dt="0"/>
  <p:txStyles>
    <p:titleStyle>
      <a:lvl1pPr algn="l" defTabSz="914400" rtl="0" eaLnBrk="1" latinLnBrk="0" hangingPunct="1">
        <a:spcBef>
          <a:spcPct val="0"/>
        </a:spcBef>
        <a:buNone/>
        <a:defRPr sz="2400" kern="1200" cap="all" spc="-60" baseline="0">
          <a:solidFill>
            <a:srgbClr val="6CB255"/>
          </a:solidFill>
          <a:latin typeface="+mj-lt"/>
          <a:ea typeface="+mj-ea"/>
          <a:cs typeface="+mj-cs"/>
        </a:defRPr>
      </a:lvl1pPr>
    </p:titleStyle>
    <p:body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chemeClr val="tx1"/>
          </a:solidFill>
          <a:latin typeface="+mn-lt"/>
          <a:ea typeface="+mn-ea"/>
          <a:cs typeface="+mn-cs"/>
        </a:defRPr>
      </a:lvl1pPr>
      <a:lvl2pPr marL="457200" indent="-182880" algn="l" defTabSz="914400" rtl="0" eaLnBrk="1" latinLnBrk="0" hangingPunct="1">
        <a:spcBef>
          <a:spcPct val="20000"/>
        </a:spcBef>
        <a:buClr>
          <a:srgbClr val="6CB255"/>
        </a:buClr>
        <a:buFont typeface="Arial" pitchFamily="34" charset="0"/>
        <a:buChar char="•"/>
        <a:defRPr sz="2000" kern="1200">
          <a:solidFill>
            <a:srgbClr val="000000"/>
          </a:solidFill>
          <a:latin typeface="+mn-lt"/>
          <a:ea typeface="+mn-ea"/>
          <a:cs typeface="+mn-cs"/>
        </a:defRPr>
      </a:lvl2pPr>
      <a:lvl3pPr marL="11430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3pPr>
      <a:lvl4pPr marL="16002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4pPr>
      <a:lvl5pPr marL="2057400" indent="-228600" algn="l" defTabSz="914400" rtl="0" eaLnBrk="1" latinLnBrk="0" hangingPunct="1">
        <a:spcBef>
          <a:spcPct val="20000"/>
        </a:spcBef>
        <a:buClr>
          <a:srgbClr val="6CB255"/>
        </a:buClr>
        <a:buFont typeface="Arial" pitchFamily="34" charset="0"/>
        <a:buChar char="•"/>
        <a:defRPr sz="1800" kern="1200" baseline="0">
          <a:solidFill>
            <a:srgbClr val="000000"/>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Figure" descr="Concepts of Biology">
            <a:extLst>
              <a:ext uri="{FF2B5EF4-FFF2-40B4-BE49-F238E27FC236}">
                <a16:creationId xmlns:a16="http://schemas.microsoft.com/office/drawing/2014/main" id="{065002EE-D1F7-4CC6-B9D8-1E068C103811}"/>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562758" y="2518312"/>
            <a:ext cx="2010681" cy="2602059"/>
          </a:xfrm>
          <a:prstGeom prst="rect">
            <a:avLst/>
          </a:prstGeom>
          <a:effectLst>
            <a:reflection blurRad="6350" stA="52000" endA="300" endPos="35000" dir="5400000" sy="-100000" algn="bl" rotWithShape="0"/>
          </a:effectLst>
          <a:scene3d>
            <a:camera prst="obliqueTopLeft"/>
            <a:lightRig rig="threePt" dir="t"/>
          </a:scene3d>
        </p:spPr>
      </p:pic>
      <p:sp>
        <p:nvSpPr>
          <p:cNvPr id="5" name="Chapter Title"/>
          <p:cNvSpPr txBox="1">
            <a:spLocks/>
          </p:cNvSpPr>
          <p:nvPr/>
        </p:nvSpPr>
        <p:spPr>
          <a:xfrm>
            <a:off x="0" y="1612637"/>
            <a:ext cx="9144000" cy="709154"/>
          </a:xfrm>
          <a:prstGeom prst="rect">
            <a:avLst/>
          </a:prstGeom>
        </p:spPr>
        <p:txBody>
          <a:bodyPr/>
          <a:lstStyle>
            <a:lvl1pPr algn="l" defTabSz="914400" rtl="0" eaLnBrk="1" latinLnBrk="0" hangingPunct="1">
              <a:spcBef>
                <a:spcPct val="0"/>
              </a:spcBef>
              <a:buNone/>
              <a:defRPr sz="3600" kern="1200" cap="all" spc="-60" baseline="0">
                <a:solidFill>
                  <a:srgbClr val="6CB255"/>
                </a:solidFill>
                <a:latin typeface="+mj-lt"/>
                <a:ea typeface="+mj-ea"/>
                <a:cs typeface="+mj-cs"/>
              </a:defRPr>
            </a:lvl1pPr>
          </a:lstStyle>
          <a:p>
            <a:pPr algn="ctr"/>
            <a:r>
              <a:rPr lang="en-US" sz="2000" b="1" cap="none" dirty="0">
                <a:solidFill>
                  <a:srgbClr val="212F62"/>
                </a:solidFill>
                <a:latin typeface="+mn-lt"/>
              </a:rPr>
              <a:t>Chapter 8 PATTERNS OF INHERITANCE</a:t>
            </a:r>
          </a:p>
          <a:p>
            <a:pPr algn="ctr"/>
            <a:r>
              <a:rPr lang="en-US" sz="1600" cap="none" dirty="0">
                <a:solidFill>
                  <a:schemeClr val="tx1"/>
                </a:solidFill>
                <a:latin typeface="+mn-lt"/>
              </a:rPr>
              <a:t>PowerPoint Image Slideshow</a:t>
            </a:r>
          </a:p>
        </p:txBody>
      </p:sp>
      <p:sp>
        <p:nvSpPr>
          <p:cNvPr id="2" name="Title">
            <a:extLst>
              <a:ext uri="{FF2B5EF4-FFF2-40B4-BE49-F238E27FC236}">
                <a16:creationId xmlns:a16="http://schemas.microsoft.com/office/drawing/2014/main" id="{0D6EFDA4-FDA2-4B4D-8AC2-11CD188087B9}"/>
              </a:ext>
            </a:extLst>
          </p:cNvPr>
          <p:cNvSpPr>
            <a:spLocks noGrp="1"/>
          </p:cNvSpPr>
          <p:nvPr>
            <p:ph type="title" idx="4294967295"/>
          </p:nvPr>
        </p:nvSpPr>
        <p:spPr>
          <a:xfrm>
            <a:off x="0" y="775252"/>
            <a:ext cx="9144000" cy="649675"/>
          </a:xfrm>
        </p:spPr>
        <p:txBody>
          <a:bodyPr>
            <a:normAutofit/>
          </a:bodyPr>
          <a:lstStyle/>
          <a:p>
            <a:pPr algn="ctr"/>
            <a:r>
              <a:rPr lang="en-US" sz="3600" dirty="0"/>
              <a:t>Concepts</a:t>
            </a:r>
            <a:r>
              <a:rPr lang="en-US" sz="3600" baseline="0" dirty="0"/>
              <a:t> of Biology</a:t>
            </a:r>
            <a:endParaRPr lang="en-US" sz="3600" dirty="0"/>
          </a:p>
        </p:txBody>
      </p:sp>
      <p:pic>
        <p:nvPicPr>
          <p:cNvPr id="8" name="Picture 7">
            <a:extLst>
              <a:ext uri="{FF2B5EF4-FFF2-40B4-BE49-F238E27FC236}">
                <a16:creationId xmlns:a16="http://schemas.microsoft.com/office/drawing/2014/main" id="{505C9F55-1972-934C-8DB8-4D747265A1B3}"/>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
        <p:nvSpPr>
          <p:cNvPr id="9" name="TextBox 1">
            <a:extLst>
              <a:ext uri="{FF2B5EF4-FFF2-40B4-BE49-F238E27FC236}">
                <a16:creationId xmlns:a16="http://schemas.microsoft.com/office/drawing/2014/main" id="{5988E002-3F34-48F5-8496-51B4B4670D72}"/>
              </a:ext>
            </a:extLst>
          </p:cNvPr>
          <p:cNvSpPr txBox="1"/>
          <p:nvPr/>
        </p:nvSpPr>
        <p:spPr>
          <a:xfrm>
            <a:off x="412596" y="6397083"/>
            <a:ext cx="8300223" cy="338554"/>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00" dirty="0"/>
              <a:t>This work is licensed under </a:t>
            </a:r>
            <a:r>
              <a:rPr lang="en-US" sz="800" dirty="0">
                <a:solidFill>
                  <a:srgbClr val="0000FF"/>
                </a:solidFill>
                <a:cs typeface="Segoe UI"/>
                <a:hlinkClick r:id="rId4"/>
              </a:rPr>
              <a:t>cc by 4.0 license</a:t>
            </a:r>
            <a:r>
              <a:rPr lang="en-US" sz="800" dirty="0"/>
              <a:t>. Credit: OpenStax: modified by M. F. Sega &amp; J. </a:t>
            </a:r>
            <a:r>
              <a:rPr lang="en-US" sz="800" dirty="0" err="1"/>
              <a:t>Wedincamp</a:t>
            </a:r>
            <a:r>
              <a:rPr lang="en-US" sz="800" dirty="0"/>
              <a:t> for ALG 18 grant through addition of ppt slides with texts made using </a:t>
            </a:r>
            <a:r>
              <a:rPr lang="en-US" sz="800" dirty="0" err="1"/>
              <a:t>Openstax</a:t>
            </a:r>
            <a:r>
              <a:rPr lang="en-US" sz="800" dirty="0"/>
              <a:t> textbook information.</a:t>
            </a:r>
          </a:p>
        </p:txBody>
      </p:sp>
    </p:spTree>
    <p:extLst>
      <p:ext uri="{BB962C8B-B14F-4D97-AF65-F5344CB8AC3E}">
        <p14:creationId xmlns:p14="http://schemas.microsoft.com/office/powerpoint/2010/main" val="1322443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8.2. Laws of inheritance</a:t>
            </a:r>
          </a:p>
        </p:txBody>
      </p:sp>
      <p:sp>
        <p:nvSpPr>
          <p:cNvPr id="4" name="Text Placeholder 3"/>
          <p:cNvSpPr>
            <a:spLocks noGrp="1"/>
          </p:cNvSpPr>
          <p:nvPr>
            <p:ph type="body" sz="quarter" idx="14"/>
          </p:nvPr>
        </p:nvSpPr>
        <p:spPr>
          <a:xfrm>
            <a:off x="457200" y="1228436"/>
            <a:ext cx="8062912" cy="3590437"/>
          </a:xfrm>
        </p:spPr>
        <p:txBody>
          <a:bodyPr/>
          <a:lstStyle/>
          <a:p>
            <a:r>
              <a:rPr lang="en-US" dirty="0"/>
              <a:t>Learning outcomes:</a:t>
            </a:r>
          </a:p>
          <a:p>
            <a:pPr marL="342900" lvl="0" indent="-342900">
              <a:buFont typeface="Arial" panose="020B0604020202020204" pitchFamily="34" charset="0"/>
              <a:buChar char="•"/>
            </a:pPr>
            <a:r>
              <a:rPr lang="en-US" dirty="0"/>
              <a:t>Explain the relationship between genotypes and phenotypes in dominant and recessive gene systems</a:t>
            </a:r>
          </a:p>
          <a:p>
            <a:pPr marL="342900" lvl="0" indent="-342900">
              <a:buFont typeface="Arial" panose="020B0604020202020204" pitchFamily="34" charset="0"/>
              <a:buChar char="•"/>
            </a:pPr>
            <a:r>
              <a:rPr lang="en-US" dirty="0"/>
              <a:t>Use a Punnett square to calculate the expected proportions of genotypes and phenotypes in a monohybrid cross</a:t>
            </a:r>
          </a:p>
          <a:p>
            <a:pPr marL="342900" lvl="0" indent="-342900">
              <a:buFont typeface="Arial" panose="020B0604020202020204" pitchFamily="34" charset="0"/>
              <a:buChar char="•"/>
            </a:pPr>
            <a:r>
              <a:rPr lang="en-US" dirty="0"/>
              <a:t>Explain Mendel’s law of segregation and independent assortment in terms of genetics and the events of meiosis</a:t>
            </a:r>
          </a:p>
          <a:p>
            <a:pPr marL="342900" lvl="0" indent="-342900">
              <a:buFont typeface="Arial" panose="020B0604020202020204" pitchFamily="34" charset="0"/>
              <a:buChar char="•"/>
            </a:pPr>
            <a:r>
              <a:rPr lang="en-US" dirty="0"/>
              <a:t>Explain the purpose and methods of a test cross</a:t>
            </a:r>
          </a:p>
          <a:p>
            <a:endParaRPr lang="en-US" dirty="0"/>
          </a:p>
        </p:txBody>
      </p:sp>
    </p:spTree>
    <p:extLst>
      <p:ext uri="{BB962C8B-B14F-4D97-AF65-F5344CB8AC3E}">
        <p14:creationId xmlns:p14="http://schemas.microsoft.com/office/powerpoint/2010/main" val="1665394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Law of pair of factors </a:t>
            </a:r>
          </a:p>
        </p:txBody>
      </p:sp>
      <p:sp>
        <p:nvSpPr>
          <p:cNvPr id="4" name="Text Placeholder 3"/>
          <p:cNvSpPr>
            <a:spLocks noGrp="1"/>
          </p:cNvSpPr>
          <p:nvPr>
            <p:ph type="body" sz="quarter" idx="14"/>
          </p:nvPr>
        </p:nvSpPr>
        <p:spPr>
          <a:xfrm>
            <a:off x="457200" y="1209964"/>
            <a:ext cx="8062912" cy="4800400"/>
          </a:xfrm>
        </p:spPr>
        <p:txBody>
          <a:bodyPr vert="horz" lIns="91440" tIns="45720" rIns="91440" bIns="45720" rtlCol="0" anchor="t">
            <a:normAutofit lnSpcReduction="10000"/>
          </a:bodyPr>
          <a:lstStyle/>
          <a:p>
            <a:pPr marL="342900" indent="-342900">
              <a:buFont typeface="Arial" panose="020B0604020202020204" pitchFamily="34" charset="0"/>
              <a:buChar char="•"/>
            </a:pPr>
            <a:r>
              <a:rPr lang="en-US" i="1" dirty="0">
                <a:sym typeface="Wingdings" panose="05000000000000000000" pitchFamily="2" charset="2"/>
              </a:rPr>
              <a:t>Law of pair of factors: for each feature we inherit two heritable factors (alleles), one from each parent.</a:t>
            </a:r>
          </a:p>
          <a:p>
            <a:pPr marL="342900" indent="-342900">
              <a:buFont typeface="Arial" panose="020B0604020202020204" pitchFamily="34" charset="0"/>
              <a:buChar char="•"/>
            </a:pPr>
            <a:r>
              <a:rPr lang="en-US" dirty="0">
                <a:sym typeface="Wingdings" panose="05000000000000000000" pitchFamily="2" charset="2"/>
              </a:rPr>
              <a:t>There are only 3 Possibilities:</a:t>
            </a:r>
          </a:p>
          <a:p>
            <a:pPr marL="1074420" lvl="1" indent="-342900">
              <a:buFont typeface="Arial" panose="020B0604020202020204" pitchFamily="34" charset="0"/>
              <a:buChar char="•"/>
            </a:pPr>
            <a:r>
              <a:rPr lang="en-US" dirty="0">
                <a:sym typeface="Wingdings" panose="05000000000000000000" pitchFamily="2" charset="2"/>
              </a:rPr>
              <a:t>Dominant, dominant</a:t>
            </a:r>
          </a:p>
          <a:p>
            <a:pPr marL="1074420" lvl="1" indent="-342900">
              <a:buFont typeface="Arial" panose="020B0604020202020204" pitchFamily="34" charset="0"/>
              <a:buChar char="•"/>
            </a:pPr>
            <a:r>
              <a:rPr lang="en-US" dirty="0">
                <a:sym typeface="Wingdings" panose="05000000000000000000" pitchFamily="2" charset="2"/>
              </a:rPr>
              <a:t>Dominant, recessive</a:t>
            </a:r>
          </a:p>
          <a:p>
            <a:pPr marL="1074420" lvl="1" indent="-342900">
              <a:buFont typeface="Arial" panose="020B0604020202020204" pitchFamily="34" charset="0"/>
              <a:buChar char="•"/>
            </a:pPr>
            <a:r>
              <a:rPr lang="en-US" dirty="0">
                <a:sym typeface="Wingdings" panose="05000000000000000000" pitchFamily="2" charset="2"/>
              </a:rPr>
              <a:t>Recessive, recessive</a:t>
            </a:r>
          </a:p>
          <a:p>
            <a:pPr lvl="1" indent="0">
              <a:buNone/>
            </a:pPr>
            <a:endParaRPr lang="en-US" dirty="0">
              <a:sym typeface="Wingdings" panose="05000000000000000000" pitchFamily="2" charset="2"/>
            </a:endParaRPr>
          </a:p>
          <a:p>
            <a:pPr marL="342900" indent="-342900">
              <a:buFont typeface="Arial" panose="020B0604020202020204" pitchFamily="34" charset="0"/>
              <a:buChar char="•"/>
            </a:pPr>
            <a:r>
              <a:rPr lang="en-US" dirty="0">
                <a:sym typeface="Wingdings" panose="05000000000000000000" pitchFamily="2" charset="2"/>
              </a:rPr>
              <a:t>Using standardized notations: </a:t>
            </a:r>
          </a:p>
          <a:p>
            <a:pPr marL="1074420" lvl="1" indent="-342900">
              <a:buFont typeface="Arial" panose="020B0604020202020204" pitchFamily="34" charset="0"/>
              <a:buChar char="•"/>
            </a:pPr>
            <a:r>
              <a:rPr lang="en-US" dirty="0">
                <a:sym typeface="Wingdings" panose="05000000000000000000" pitchFamily="2" charset="2"/>
              </a:rPr>
              <a:t>Uppercase letter - dominant allele - V</a:t>
            </a:r>
          </a:p>
          <a:p>
            <a:pPr marL="1074420" lvl="1" indent="-342900">
              <a:buFont typeface="Arial" panose="020B0604020202020204" pitchFamily="34" charset="0"/>
              <a:buChar char="•"/>
            </a:pPr>
            <a:r>
              <a:rPr lang="en-US" dirty="0">
                <a:sym typeface="Wingdings" panose="05000000000000000000" pitchFamily="2" charset="2"/>
              </a:rPr>
              <a:t>Lowercase letter - recessive allele - v</a:t>
            </a:r>
          </a:p>
          <a:p>
            <a:pPr marL="1600200" lvl="2">
              <a:buFont typeface="Arial" panose="020B0604020202020204" pitchFamily="34" charset="0"/>
              <a:buChar char="•"/>
            </a:pPr>
            <a:r>
              <a:rPr lang="en-US" dirty="0">
                <a:sym typeface="Wingdings" panose="05000000000000000000" pitchFamily="2" charset="2"/>
              </a:rPr>
              <a:t>Dominant, dominant - VV</a:t>
            </a:r>
          </a:p>
          <a:p>
            <a:pPr marL="1600200" lvl="2">
              <a:buFont typeface="Arial" panose="020B0604020202020204" pitchFamily="34" charset="0"/>
              <a:buChar char="•"/>
            </a:pPr>
            <a:r>
              <a:rPr lang="en-US" dirty="0">
                <a:sym typeface="Wingdings" panose="05000000000000000000" pitchFamily="2" charset="2"/>
              </a:rPr>
              <a:t>Dominant, recessive - </a:t>
            </a:r>
            <a:r>
              <a:rPr lang="en-US" dirty="0" err="1">
                <a:sym typeface="Wingdings" panose="05000000000000000000" pitchFamily="2" charset="2"/>
              </a:rPr>
              <a:t>Vv</a:t>
            </a:r>
            <a:endParaRPr lang="en-US" dirty="0">
              <a:sym typeface="Wingdings" panose="05000000000000000000" pitchFamily="2" charset="2"/>
            </a:endParaRPr>
          </a:p>
          <a:p>
            <a:pPr marL="1600200" lvl="2">
              <a:buFont typeface="Arial" panose="020B0604020202020204" pitchFamily="34" charset="0"/>
              <a:buChar char="•"/>
            </a:pPr>
            <a:r>
              <a:rPr lang="en-US" dirty="0">
                <a:sym typeface="Wingdings" panose="05000000000000000000" pitchFamily="2" charset="2"/>
              </a:rPr>
              <a:t>Recessive, recessive - </a:t>
            </a:r>
            <a:r>
              <a:rPr lang="en-US" dirty="0" err="1">
                <a:sym typeface="Wingdings" panose="05000000000000000000" pitchFamily="2" charset="2"/>
              </a:rPr>
              <a:t>vv</a:t>
            </a:r>
            <a:r>
              <a:rPr lang="en-US" dirty="0">
                <a:sym typeface="Wingdings" panose="05000000000000000000" pitchFamily="2" charset="2"/>
              </a:rPr>
              <a:t> </a:t>
            </a:r>
          </a:p>
        </p:txBody>
      </p:sp>
    </p:spTree>
    <p:extLst>
      <p:ext uri="{BB962C8B-B14F-4D97-AF65-F5344CB8AC3E}">
        <p14:creationId xmlns:p14="http://schemas.microsoft.com/office/powerpoint/2010/main" val="36297417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Genotype vs. phenotype </a:t>
            </a:r>
          </a:p>
        </p:txBody>
      </p:sp>
      <p:sp>
        <p:nvSpPr>
          <p:cNvPr id="4" name="Text Placeholder 3"/>
          <p:cNvSpPr>
            <a:spLocks noGrp="1"/>
          </p:cNvSpPr>
          <p:nvPr>
            <p:ph type="body" sz="quarter" idx="14"/>
          </p:nvPr>
        </p:nvSpPr>
        <p:spPr>
          <a:xfrm>
            <a:off x="457200" y="1302327"/>
            <a:ext cx="8062912" cy="4708037"/>
          </a:xfrm>
        </p:spPr>
        <p:txBody>
          <a:bodyPr vert="horz" lIns="91440" tIns="45720" rIns="91440" bIns="45720" rtlCol="0" anchor="t">
            <a:normAutofit/>
          </a:bodyPr>
          <a:lstStyle/>
          <a:p>
            <a:pPr marL="342900" indent="-342900">
              <a:buFont typeface="Arial" panose="020B0604020202020204" pitchFamily="34" charset="0"/>
              <a:buChar char="•"/>
            </a:pPr>
            <a:r>
              <a:rPr lang="en-US" dirty="0"/>
              <a:t>Genotypes = the alleles/heritable factors in your DNA</a:t>
            </a:r>
          </a:p>
          <a:p>
            <a:pPr marL="1074420" lvl="1">
              <a:buFont typeface="Arial" panose="020B0604020202020204" pitchFamily="34" charset="0"/>
              <a:buChar char="•"/>
            </a:pPr>
            <a:r>
              <a:rPr lang="en-US" dirty="0">
                <a:sym typeface="Wingdings" panose="05000000000000000000" pitchFamily="2" charset="2"/>
              </a:rPr>
              <a:t>Homozygous dominant:   VV </a:t>
            </a:r>
          </a:p>
          <a:p>
            <a:pPr marL="1074420" lvl="1">
              <a:buFont typeface="Arial" panose="020B0604020202020204" pitchFamily="34" charset="0"/>
              <a:buChar char="•"/>
            </a:pPr>
            <a:r>
              <a:rPr lang="en-US" dirty="0">
                <a:sym typeface="Wingdings" panose="05000000000000000000" pitchFamily="2" charset="2"/>
              </a:rPr>
              <a:t>Heterozygous:  </a:t>
            </a:r>
            <a:r>
              <a:rPr lang="en-US" dirty="0" err="1">
                <a:sym typeface="Wingdings" panose="05000000000000000000" pitchFamily="2" charset="2"/>
              </a:rPr>
              <a:t>Vv</a:t>
            </a:r>
            <a:endParaRPr lang="en-US" dirty="0">
              <a:sym typeface="Wingdings" panose="05000000000000000000" pitchFamily="2" charset="2"/>
            </a:endParaRPr>
          </a:p>
          <a:p>
            <a:pPr marL="1074420" lvl="1">
              <a:buFont typeface="Arial" panose="020B0604020202020204" pitchFamily="34" charset="0"/>
              <a:buChar char="•"/>
            </a:pPr>
            <a:r>
              <a:rPr lang="en-US" dirty="0">
                <a:sym typeface="Wingdings" panose="05000000000000000000" pitchFamily="2" charset="2"/>
              </a:rPr>
              <a:t>Homozygous recessive:   </a:t>
            </a:r>
            <a:r>
              <a:rPr lang="en-US" dirty="0" err="1">
                <a:sym typeface="Wingdings" panose="05000000000000000000" pitchFamily="2" charset="2"/>
              </a:rPr>
              <a:t>vv</a:t>
            </a:r>
            <a:r>
              <a:rPr lang="en-US" dirty="0">
                <a:sym typeface="Wingdings" panose="05000000000000000000" pitchFamily="2" charset="2"/>
              </a:rPr>
              <a:t> </a:t>
            </a:r>
          </a:p>
          <a:p>
            <a:pPr marL="342900" indent="-342900">
              <a:buFont typeface="Arial" panose="020B0604020202020204" pitchFamily="34" charset="0"/>
              <a:buChar char="•"/>
            </a:pPr>
            <a:endParaRPr lang="en-US" dirty="0">
              <a:sym typeface="Wingdings" panose="05000000000000000000" pitchFamily="2" charset="2"/>
            </a:endParaRPr>
          </a:p>
          <a:p>
            <a:pPr marL="342900" indent="-342900">
              <a:buFont typeface="Arial" panose="020B0604020202020204" pitchFamily="34" charset="0"/>
              <a:buChar char="•"/>
            </a:pPr>
            <a:r>
              <a:rPr lang="en-US" dirty="0">
                <a:sym typeface="Wingdings" panose="05000000000000000000" pitchFamily="2" charset="2"/>
              </a:rPr>
              <a:t>Phenotype = the observable features/traits in your body</a:t>
            </a:r>
          </a:p>
          <a:p>
            <a:pPr marL="1074420" lvl="1" indent="-342900">
              <a:buFont typeface="Arial" panose="020B0604020202020204" pitchFamily="34" charset="0"/>
              <a:buChar char="•"/>
            </a:pPr>
            <a:r>
              <a:rPr lang="en-US" dirty="0">
                <a:sym typeface="Wingdings" panose="05000000000000000000" pitchFamily="2" charset="2"/>
              </a:rPr>
              <a:t>Dominant feature </a:t>
            </a:r>
          </a:p>
          <a:p>
            <a:pPr marL="1074420" lvl="1" indent="-342900">
              <a:buFont typeface="Arial" panose="020B0604020202020204" pitchFamily="34" charset="0"/>
              <a:buChar char="•"/>
            </a:pPr>
            <a:r>
              <a:rPr lang="en-US" dirty="0">
                <a:sym typeface="Wingdings" panose="05000000000000000000" pitchFamily="2" charset="2"/>
              </a:rPr>
              <a:t>Recessive feature</a:t>
            </a:r>
            <a:endParaRPr lang="en-US" dirty="0"/>
          </a:p>
        </p:txBody>
      </p:sp>
    </p:spTree>
    <p:extLst>
      <p:ext uri="{BB962C8B-B14F-4D97-AF65-F5344CB8AC3E}">
        <p14:creationId xmlns:p14="http://schemas.microsoft.com/office/powerpoint/2010/main" val="30998362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8E503FF0-5DDA-42DC-BD84-EDBD45C29116}"/>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a:xfrm>
            <a:off x="457200" y="4843982"/>
            <a:ext cx="8062912" cy="1026466"/>
          </a:xfrm>
        </p:spPr>
        <p:txBody>
          <a:bodyPr>
            <a:noAutofit/>
          </a:bodyPr>
          <a:lstStyle/>
          <a:p>
            <a:pPr marL="285750" indent="-285750">
              <a:buFont typeface="Arial" panose="020B0604020202020204" pitchFamily="34" charset="0"/>
              <a:buChar char="•"/>
            </a:pPr>
            <a:r>
              <a:rPr lang="en-US" sz="1400" dirty="0"/>
              <a:t>Phenotypes are physical expressions of traits that are transmitted by alleles.</a:t>
            </a:r>
          </a:p>
          <a:p>
            <a:pPr marL="285750" indent="-285750">
              <a:buFont typeface="Arial" panose="020B0604020202020204" pitchFamily="34" charset="0"/>
              <a:buChar char="•"/>
            </a:pPr>
            <a:r>
              <a:rPr lang="en-US" sz="1400" dirty="0"/>
              <a:t>Capital letters represent dominant alleles and lowercase letters represent recessive alleles. The phenotypic ratios are the ratios of visible characteristics. </a:t>
            </a:r>
          </a:p>
          <a:p>
            <a:pPr marL="285750" indent="-285750">
              <a:buFont typeface="Arial" panose="020B0604020202020204" pitchFamily="34" charset="0"/>
              <a:buChar char="•"/>
            </a:pPr>
            <a:r>
              <a:rPr lang="en-US" sz="1400" dirty="0"/>
              <a:t>The genotypic ratios are the ratios of gene combinations in the offspring, and these are not always distinguishable in the phenotypes.</a:t>
            </a:r>
          </a:p>
        </p:txBody>
      </p:sp>
      <p:pic>
        <p:nvPicPr>
          <p:cNvPr id="4" name="Figure" descr="A graphic with 2 columns, the first with the heading “Phenotype” and the second with the heading “Genotype.” In the phenotype column, one yellow pea plant cross-fertilizes with one green pea plant. The first generation of offspring is 100 percent yellow pea plants. After self-fertilization of these yellow pea offspring, 75 percent of the second generation offspring have yellow peas and 25 percent have green peas. The genotype column shows the first generation offspring as 100 percent Yy, and the second generation as 25 percent YY, 50 percent Yy, and 25 percent yy."/>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28756" r="-28756"/>
          <a:stretch>
            <a:fillRect/>
          </a:stretch>
        </p:blipFill>
        <p:spPr/>
      </p:pic>
      <p:sp>
        <p:nvSpPr>
          <p:cNvPr id="5" name="Figure Number"/>
          <p:cNvSpPr>
            <a:spLocks noGrp="1"/>
          </p:cNvSpPr>
          <p:nvPr>
            <p:ph type="title"/>
          </p:nvPr>
        </p:nvSpPr>
        <p:spPr>
          <a:xfrm>
            <a:off x="269216" y="65088"/>
            <a:ext cx="8062912" cy="659535"/>
          </a:xfrm>
        </p:spPr>
        <p:txBody>
          <a:bodyPr/>
          <a:lstStyle/>
          <a:p>
            <a:r>
              <a:rPr lang="en-US" dirty="0"/>
              <a:t>Figure 8.5 – phenotype Vs. genotype</a:t>
            </a:r>
          </a:p>
        </p:txBody>
      </p:sp>
      <p:pic>
        <p:nvPicPr>
          <p:cNvPr id="8" name="Picture 7">
            <a:extLst>
              <a:ext uri="{FF2B5EF4-FFF2-40B4-BE49-F238E27FC236}">
                <a16:creationId xmlns:a16="http://schemas.microsoft.com/office/drawing/2014/main" id="{5C7E7B8A-5AB0-0D41-9A3B-CC2C83BF028A}"/>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362286" y="276494"/>
            <a:ext cx="1693024" cy="409803"/>
          </a:xfrm>
          <a:prstGeom prst="rect">
            <a:avLst/>
          </a:prstGeom>
        </p:spPr>
      </p:pic>
      <p:sp>
        <p:nvSpPr>
          <p:cNvPr id="2" name="TextBox 1"/>
          <p:cNvSpPr txBox="1"/>
          <p:nvPr/>
        </p:nvSpPr>
        <p:spPr>
          <a:xfrm flipH="1">
            <a:off x="7287490" y="1764145"/>
            <a:ext cx="1767819" cy="1477328"/>
          </a:xfrm>
          <a:prstGeom prst="rect">
            <a:avLst/>
          </a:prstGeom>
          <a:noFill/>
        </p:spPr>
        <p:txBody>
          <a:bodyPr wrap="square" rtlCol="0">
            <a:spAutoFit/>
          </a:bodyPr>
          <a:lstStyle/>
          <a:p>
            <a:r>
              <a:rPr lang="en-US" dirty="0"/>
              <a:t>Y – yellow dominant allele</a:t>
            </a:r>
          </a:p>
          <a:p>
            <a:endParaRPr lang="en-US" dirty="0"/>
          </a:p>
          <a:p>
            <a:r>
              <a:rPr lang="en-US" dirty="0"/>
              <a:t>y – green recessive allele</a:t>
            </a:r>
          </a:p>
        </p:txBody>
      </p:sp>
    </p:spTree>
    <p:extLst>
      <p:ext uri="{BB962C8B-B14F-4D97-AF65-F5344CB8AC3E}">
        <p14:creationId xmlns:p14="http://schemas.microsoft.com/office/powerpoint/2010/main" val="12219861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Law of dominance</a:t>
            </a:r>
          </a:p>
        </p:txBody>
      </p:sp>
      <p:sp>
        <p:nvSpPr>
          <p:cNvPr id="7" name="Text Placeholder 6"/>
          <p:cNvSpPr>
            <a:spLocks noGrp="1"/>
          </p:cNvSpPr>
          <p:nvPr>
            <p:ph type="body" sz="quarter" idx="14"/>
          </p:nvPr>
        </p:nvSpPr>
        <p:spPr>
          <a:xfrm>
            <a:off x="558800" y="1413164"/>
            <a:ext cx="8062912" cy="4587964"/>
          </a:xfrm>
        </p:spPr>
        <p:txBody>
          <a:bodyPr/>
          <a:lstStyle/>
          <a:p>
            <a:r>
              <a:rPr lang="en-US" i="1" dirty="0"/>
              <a:t>Law of dominance: a heterozygous genotype will express the dominant allele in the phenotype (recessive feature will stay hidden); see yellow row in the table. </a:t>
            </a:r>
          </a:p>
        </p:txBody>
      </p:sp>
      <p:graphicFrame>
        <p:nvGraphicFramePr>
          <p:cNvPr id="5" name="Table 4" descr="the table shows corresponding phenotype for each genotype; VV genotype = dominant feature phenotype; Vv genotype = dominant phenotype; vv = recessive phenotype. "/>
          <p:cNvGraphicFramePr>
            <a:graphicFrameLocks noGrp="1"/>
          </p:cNvGraphicFramePr>
          <p:nvPr>
            <p:extLst>
              <p:ext uri="{D42A27DB-BD31-4B8C-83A1-F6EECF244321}">
                <p14:modId xmlns:p14="http://schemas.microsoft.com/office/powerpoint/2010/main" val="312700898"/>
              </p:ext>
            </p:extLst>
          </p:nvPr>
        </p:nvGraphicFramePr>
        <p:xfrm>
          <a:off x="1745672" y="2800928"/>
          <a:ext cx="5855856" cy="2769060"/>
        </p:xfrm>
        <a:graphic>
          <a:graphicData uri="http://schemas.openxmlformats.org/drawingml/2006/table">
            <a:tbl>
              <a:tblPr firstRow="1" bandRow="1">
                <a:tableStyleId>{5C22544A-7EE6-4342-B048-85BDC9FD1C3A}</a:tableStyleId>
              </a:tblPr>
              <a:tblGrid>
                <a:gridCol w="2927928">
                  <a:extLst>
                    <a:ext uri="{9D8B030D-6E8A-4147-A177-3AD203B41FA5}">
                      <a16:colId xmlns:a16="http://schemas.microsoft.com/office/drawing/2014/main" val="3128266556"/>
                    </a:ext>
                  </a:extLst>
                </a:gridCol>
                <a:gridCol w="2927928">
                  <a:extLst>
                    <a:ext uri="{9D8B030D-6E8A-4147-A177-3AD203B41FA5}">
                      <a16:colId xmlns:a16="http://schemas.microsoft.com/office/drawing/2014/main" val="2233363350"/>
                    </a:ext>
                  </a:extLst>
                </a:gridCol>
              </a:tblGrid>
              <a:tr h="692265">
                <a:tc>
                  <a:txBody>
                    <a:bodyPr/>
                    <a:lstStyle/>
                    <a:p>
                      <a:pPr algn="ctr"/>
                      <a:r>
                        <a:rPr lang="en-US" dirty="0"/>
                        <a:t>Genotype </a:t>
                      </a:r>
                    </a:p>
                  </a:txBody>
                  <a:tcPr/>
                </a:tc>
                <a:tc>
                  <a:txBody>
                    <a:bodyPr/>
                    <a:lstStyle/>
                    <a:p>
                      <a:pPr algn="ctr"/>
                      <a:r>
                        <a:rPr lang="en-US" dirty="0"/>
                        <a:t>Phenotype </a:t>
                      </a:r>
                    </a:p>
                  </a:txBody>
                  <a:tcPr/>
                </a:tc>
                <a:extLst>
                  <a:ext uri="{0D108BD9-81ED-4DB2-BD59-A6C34878D82A}">
                    <a16:rowId xmlns:a16="http://schemas.microsoft.com/office/drawing/2014/main" val="3052398881"/>
                  </a:ext>
                </a:extLst>
              </a:tr>
              <a:tr h="692265">
                <a:tc>
                  <a:txBody>
                    <a:bodyPr/>
                    <a:lstStyle/>
                    <a:p>
                      <a:pPr algn="ctr"/>
                      <a:r>
                        <a:rPr lang="en-US" dirty="0"/>
                        <a:t>VV</a:t>
                      </a:r>
                    </a:p>
                  </a:txBody>
                  <a:tcPr/>
                </a:tc>
                <a:tc>
                  <a:txBody>
                    <a:bodyPr/>
                    <a:lstStyle/>
                    <a:p>
                      <a:pPr algn="ctr"/>
                      <a:r>
                        <a:rPr lang="en-US" dirty="0"/>
                        <a:t>Dominant </a:t>
                      </a:r>
                    </a:p>
                  </a:txBody>
                  <a:tcPr/>
                </a:tc>
                <a:extLst>
                  <a:ext uri="{0D108BD9-81ED-4DB2-BD59-A6C34878D82A}">
                    <a16:rowId xmlns:a16="http://schemas.microsoft.com/office/drawing/2014/main" val="3236957546"/>
                  </a:ext>
                </a:extLst>
              </a:tr>
              <a:tr h="692265">
                <a:tc>
                  <a:txBody>
                    <a:bodyPr/>
                    <a:lstStyle/>
                    <a:p>
                      <a:pPr algn="ctr"/>
                      <a:r>
                        <a:rPr lang="en-US" dirty="0" err="1"/>
                        <a:t>Vv</a:t>
                      </a:r>
                      <a:endParaRPr lang="en-US" dirty="0"/>
                    </a:p>
                  </a:txBody>
                  <a:tcPr>
                    <a:solidFill>
                      <a:srgbClr val="FFC000"/>
                    </a:solidFill>
                  </a:tcPr>
                </a:tc>
                <a:tc>
                  <a:txBody>
                    <a:bodyPr/>
                    <a:lstStyle/>
                    <a:p>
                      <a:pPr algn="ctr"/>
                      <a:r>
                        <a:rPr lang="en-US" dirty="0"/>
                        <a:t>Dominant</a:t>
                      </a:r>
                      <a:r>
                        <a:rPr lang="en-US" baseline="0" dirty="0"/>
                        <a:t> </a:t>
                      </a:r>
                      <a:endParaRPr lang="en-US" dirty="0"/>
                    </a:p>
                  </a:txBody>
                  <a:tcPr>
                    <a:solidFill>
                      <a:srgbClr val="FFC000"/>
                    </a:solidFill>
                  </a:tcPr>
                </a:tc>
                <a:extLst>
                  <a:ext uri="{0D108BD9-81ED-4DB2-BD59-A6C34878D82A}">
                    <a16:rowId xmlns:a16="http://schemas.microsoft.com/office/drawing/2014/main" val="2497867565"/>
                  </a:ext>
                </a:extLst>
              </a:tr>
              <a:tr h="692265">
                <a:tc>
                  <a:txBody>
                    <a:bodyPr/>
                    <a:lstStyle/>
                    <a:p>
                      <a:pPr algn="ctr"/>
                      <a:r>
                        <a:rPr lang="en-US" dirty="0" err="1"/>
                        <a:t>vv</a:t>
                      </a:r>
                      <a:endParaRPr lang="en-US" dirty="0"/>
                    </a:p>
                  </a:txBody>
                  <a:tcPr/>
                </a:tc>
                <a:tc>
                  <a:txBody>
                    <a:bodyPr/>
                    <a:lstStyle/>
                    <a:p>
                      <a:pPr algn="ctr"/>
                      <a:r>
                        <a:rPr lang="en-US" dirty="0"/>
                        <a:t>Recessive </a:t>
                      </a:r>
                    </a:p>
                  </a:txBody>
                  <a:tcPr/>
                </a:tc>
                <a:extLst>
                  <a:ext uri="{0D108BD9-81ED-4DB2-BD59-A6C34878D82A}">
                    <a16:rowId xmlns:a16="http://schemas.microsoft.com/office/drawing/2014/main" val="3634980387"/>
                  </a:ext>
                </a:extLst>
              </a:tr>
            </a:tbl>
          </a:graphicData>
        </a:graphic>
      </p:graphicFrame>
    </p:spTree>
    <p:extLst>
      <p:ext uri="{BB962C8B-B14F-4D97-AF65-F5344CB8AC3E}">
        <p14:creationId xmlns:p14="http://schemas.microsoft.com/office/powerpoint/2010/main" val="17598018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sclaimer">
            <a:extLst>
              <a:ext uri="{FF2B5EF4-FFF2-40B4-BE49-F238E27FC236}">
                <a16:creationId xmlns:a16="http://schemas.microsoft.com/office/drawing/2014/main" id="{D43377FE-91DD-4BD3-A13A-B57C66125C80}"/>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14" name="Figure Legend"/>
          <p:cNvSpPr>
            <a:spLocks noGrp="1"/>
          </p:cNvSpPr>
          <p:nvPr>
            <p:ph type="body" sz="quarter" idx="14"/>
          </p:nvPr>
        </p:nvSpPr>
        <p:spPr>
          <a:xfrm>
            <a:off x="4606925" y="1107617"/>
            <a:ext cx="3913188" cy="5256973"/>
          </a:xfrm>
        </p:spPr>
        <p:txBody>
          <a:bodyPr>
            <a:noAutofit/>
          </a:bodyPr>
          <a:lstStyle/>
          <a:p>
            <a:pPr marL="285750" indent="-285750">
              <a:buFont typeface="Arial" panose="020B0604020202020204" pitchFamily="34" charset="0"/>
              <a:buChar char="•"/>
            </a:pPr>
            <a:r>
              <a:rPr lang="en-US" sz="1600" dirty="0">
                <a:solidFill>
                  <a:srgbClr val="000000"/>
                </a:solidFill>
              </a:rPr>
              <a:t>The allele for albinism, expressed here in humans, is recessive. </a:t>
            </a:r>
          </a:p>
          <a:p>
            <a:pPr marL="285750" indent="-285750">
              <a:buFont typeface="Arial" panose="020B0604020202020204" pitchFamily="34" charset="0"/>
              <a:buChar char="•"/>
            </a:pPr>
            <a:r>
              <a:rPr lang="en-US" sz="1600" dirty="0">
                <a:solidFill>
                  <a:srgbClr val="000000"/>
                </a:solidFill>
              </a:rPr>
              <a:t>Both of this child’s parents carried the recessive allele.</a:t>
            </a:r>
          </a:p>
          <a:p>
            <a:pPr marL="285750" indent="-285750">
              <a:buFont typeface="Arial" panose="020B0604020202020204" pitchFamily="34" charset="0"/>
              <a:buChar char="•"/>
            </a:pPr>
            <a:r>
              <a:rPr lang="en-US" sz="1600" dirty="0">
                <a:solidFill>
                  <a:srgbClr val="000000"/>
                </a:solidFill>
              </a:rPr>
              <a:t>However, the parents expressed only the dominant allele in their phenotype</a:t>
            </a:r>
          </a:p>
        </p:txBody>
      </p:sp>
      <p:pic>
        <p:nvPicPr>
          <p:cNvPr id="3" name="Figure" descr="Photo shows a normal mother with an albino child."/>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t="-2142" b="-2142"/>
          <a:stretch>
            <a:fillRect/>
          </a:stretch>
        </p:blipFill>
        <p:spPr>
          <a:xfrm>
            <a:off x="457200" y="1108075"/>
            <a:ext cx="4032250" cy="5256213"/>
          </a:xfrm>
        </p:spPr>
      </p:pic>
      <p:sp>
        <p:nvSpPr>
          <p:cNvPr id="5" name="Figure Number"/>
          <p:cNvSpPr>
            <a:spLocks noGrp="1"/>
          </p:cNvSpPr>
          <p:nvPr>
            <p:ph type="title"/>
          </p:nvPr>
        </p:nvSpPr>
        <p:spPr/>
        <p:txBody>
          <a:bodyPr>
            <a:normAutofit/>
          </a:bodyPr>
          <a:lstStyle/>
          <a:p>
            <a:r>
              <a:rPr lang="en-US" sz="2400" dirty="0">
                <a:solidFill>
                  <a:srgbClr val="6CB255"/>
                </a:solidFill>
              </a:rPr>
              <a:t>Figure </a:t>
            </a:r>
            <a:r>
              <a:rPr lang="en-US" dirty="0"/>
              <a:t>8.6 – law of dominance</a:t>
            </a:r>
            <a:endParaRPr lang="en-US" sz="2400" dirty="0">
              <a:solidFill>
                <a:srgbClr val="6CB255"/>
              </a:solidFill>
            </a:endParaRPr>
          </a:p>
        </p:txBody>
      </p:sp>
      <p:pic>
        <p:nvPicPr>
          <p:cNvPr id="8" name="Picture 7">
            <a:extLst>
              <a:ext uri="{FF2B5EF4-FFF2-40B4-BE49-F238E27FC236}">
                <a16:creationId xmlns:a16="http://schemas.microsoft.com/office/drawing/2014/main" id="{FED8E6EA-E804-4B4A-95E6-0121E92BF302}"/>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5161193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8E503FF0-5DDA-42DC-BD84-EDBD45C29116}"/>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pic>
        <p:nvPicPr>
          <p:cNvPr id="4" name="Figure" descr="A graphic with 2 columns, the first with the heading “Phenotype” and the second with the heading “Genotype.” In the phenotype column, one yellow pea plant cross-fertilizes with one green pea plant. The first generation of offspring is 100 percent yellow pea plants. After self-fertilization of these yellow pea offspring, 75 percent of the second generation offspring have yellow peas and 25 percent have green peas. The genotype column shows the first generation offspring as 100 percent Yy, and the second generation as 25 percent YY, 50 percent Yy, and 25 percent yy."/>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28756" r="-28756"/>
          <a:stretch>
            <a:fillRect/>
          </a:stretch>
        </p:blipFill>
        <p:spPr/>
      </p:pic>
      <p:sp>
        <p:nvSpPr>
          <p:cNvPr id="5" name="Figure Number"/>
          <p:cNvSpPr>
            <a:spLocks noGrp="1"/>
          </p:cNvSpPr>
          <p:nvPr>
            <p:ph type="title"/>
          </p:nvPr>
        </p:nvSpPr>
        <p:spPr>
          <a:xfrm>
            <a:off x="269216" y="65088"/>
            <a:ext cx="8062912" cy="659535"/>
          </a:xfrm>
        </p:spPr>
        <p:txBody>
          <a:bodyPr/>
          <a:lstStyle/>
          <a:p>
            <a:r>
              <a:rPr lang="en-US" dirty="0"/>
              <a:t>Figure 8.5 – Law of segregation </a:t>
            </a:r>
          </a:p>
        </p:txBody>
      </p:sp>
      <p:pic>
        <p:nvPicPr>
          <p:cNvPr id="8" name="Picture 7">
            <a:extLst>
              <a:ext uri="{FF2B5EF4-FFF2-40B4-BE49-F238E27FC236}">
                <a16:creationId xmlns:a16="http://schemas.microsoft.com/office/drawing/2014/main" id="{5C7E7B8A-5AB0-0D41-9A3B-CC2C83BF028A}"/>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362286" y="276494"/>
            <a:ext cx="1693024" cy="409803"/>
          </a:xfrm>
          <a:prstGeom prst="rect">
            <a:avLst/>
          </a:prstGeom>
        </p:spPr>
      </p:pic>
      <p:sp>
        <p:nvSpPr>
          <p:cNvPr id="2" name="TextBox 1"/>
          <p:cNvSpPr txBox="1"/>
          <p:nvPr/>
        </p:nvSpPr>
        <p:spPr>
          <a:xfrm flipH="1">
            <a:off x="166254" y="2017928"/>
            <a:ext cx="1767819" cy="1477328"/>
          </a:xfrm>
          <a:prstGeom prst="rect">
            <a:avLst/>
          </a:prstGeom>
          <a:noFill/>
        </p:spPr>
        <p:txBody>
          <a:bodyPr wrap="square" rtlCol="0">
            <a:spAutoFit/>
          </a:bodyPr>
          <a:lstStyle/>
          <a:p>
            <a:r>
              <a:rPr lang="en-US" dirty="0"/>
              <a:t>Y – yellow dominant allele</a:t>
            </a:r>
          </a:p>
          <a:p>
            <a:endParaRPr lang="en-US" dirty="0"/>
          </a:p>
          <a:p>
            <a:r>
              <a:rPr lang="en-US" dirty="0"/>
              <a:t>y – green recessive allele</a:t>
            </a:r>
          </a:p>
        </p:txBody>
      </p:sp>
      <p:sp>
        <p:nvSpPr>
          <p:cNvPr id="12" name="Text Placeholder 11"/>
          <p:cNvSpPr>
            <a:spLocks noGrp="1"/>
          </p:cNvSpPr>
          <p:nvPr>
            <p:ph type="body" sz="quarter" idx="14"/>
          </p:nvPr>
        </p:nvSpPr>
        <p:spPr>
          <a:xfrm>
            <a:off x="457201" y="5156236"/>
            <a:ext cx="8062912" cy="1166382"/>
          </a:xfrm>
        </p:spPr>
        <p:txBody>
          <a:bodyPr>
            <a:normAutofit/>
          </a:bodyPr>
          <a:lstStyle/>
          <a:p>
            <a:pPr marL="342900" indent="-342900">
              <a:buFont typeface="Arial" panose="020B0604020202020204" pitchFamily="34" charset="0"/>
              <a:buChar char="•"/>
            </a:pPr>
            <a:r>
              <a:rPr lang="en-US" sz="1400" dirty="0"/>
              <a:t>The only explanation for having green (recessive) feature in offspring starting with yellow parents was to separate the recessive y from the dominant Y allele (!)</a:t>
            </a:r>
          </a:p>
          <a:p>
            <a:pPr marL="342900" indent="-342900">
              <a:buFont typeface="Arial" panose="020B0604020202020204" pitchFamily="34" charset="0"/>
              <a:buChar char="•"/>
            </a:pPr>
            <a:r>
              <a:rPr lang="en-US" sz="1400" dirty="0"/>
              <a:t>Otherwise, based on Mendel’s law of dominance the green progeny will never occur in offspring</a:t>
            </a:r>
          </a:p>
        </p:txBody>
      </p:sp>
    </p:spTree>
    <p:extLst>
      <p:ext uri="{BB962C8B-B14F-4D97-AF65-F5344CB8AC3E}">
        <p14:creationId xmlns:p14="http://schemas.microsoft.com/office/powerpoint/2010/main" val="23310660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Law of segregation </a:t>
            </a:r>
          </a:p>
        </p:txBody>
      </p:sp>
      <p:sp>
        <p:nvSpPr>
          <p:cNvPr id="4" name="Text Placeholder 3"/>
          <p:cNvSpPr>
            <a:spLocks noGrp="1"/>
          </p:cNvSpPr>
          <p:nvPr>
            <p:ph type="body" sz="quarter" idx="14"/>
          </p:nvPr>
        </p:nvSpPr>
        <p:spPr>
          <a:xfrm>
            <a:off x="457200" y="1246909"/>
            <a:ext cx="8062912" cy="4763455"/>
          </a:xfrm>
        </p:spPr>
        <p:txBody>
          <a:bodyPr/>
          <a:lstStyle/>
          <a:p>
            <a:pPr marL="342900" indent="-342900">
              <a:buFont typeface="Arial" panose="020B0604020202020204" pitchFamily="34" charset="0"/>
              <a:buChar char="•"/>
            </a:pPr>
            <a:r>
              <a:rPr lang="en-US" i="1" dirty="0"/>
              <a:t>Law of segregation: the pair of alleles we inherit from our parents (see law of pair of factors) have to separate/segregate so that each allele goes in different sex cells (gametes); </a:t>
            </a:r>
          </a:p>
          <a:p>
            <a:pPr marL="342900" indent="-342900">
              <a:buFont typeface="Arial" panose="020B0604020202020204" pitchFamily="34" charset="0"/>
              <a:buChar char="•"/>
            </a:pPr>
            <a:r>
              <a:rPr lang="en-US" dirty="0"/>
              <a:t>The cellular basis for explaining this law is the process of MEIOSIS – where the paternal homolog separates from maternal homolog in the anaphase I. </a:t>
            </a:r>
          </a:p>
          <a:p>
            <a:pPr marL="342900" indent="-342900">
              <a:buFont typeface="Arial" panose="020B0604020202020204" pitchFamily="34" charset="0"/>
              <a:buChar char="•"/>
            </a:pPr>
            <a:r>
              <a:rPr lang="en-US" dirty="0"/>
              <a:t>Remember, an allele/gene is carried on a chromosome, so when homologous chromosomes separates then the alleles separate.</a:t>
            </a:r>
          </a:p>
        </p:txBody>
      </p:sp>
    </p:spTree>
    <p:extLst>
      <p:ext uri="{BB962C8B-B14F-4D97-AF65-F5344CB8AC3E}">
        <p14:creationId xmlns:p14="http://schemas.microsoft.com/office/powerpoint/2010/main" val="15509589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F9172964-0502-48AC-80BE-54FE9CEE13EC}"/>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a:xfrm>
            <a:off x="840508" y="4843981"/>
            <a:ext cx="7303635" cy="1575291"/>
          </a:xfrm>
        </p:spPr>
        <p:txBody>
          <a:bodyPr>
            <a:normAutofit/>
          </a:bodyPr>
          <a:lstStyle/>
          <a:p>
            <a:pPr marL="285750" indent="-285750">
              <a:buFont typeface="Arial" panose="020B0604020202020204" pitchFamily="34" charset="0"/>
              <a:buChar char="•"/>
            </a:pPr>
            <a:r>
              <a:rPr lang="en-US" sz="1600" dirty="0"/>
              <a:t>The first division in meiosis is shown.</a:t>
            </a:r>
          </a:p>
          <a:p>
            <a:pPr marL="285750" indent="-285750">
              <a:buFont typeface="Arial" panose="020B0604020202020204" pitchFamily="34" charset="0"/>
              <a:buChar char="•"/>
            </a:pPr>
            <a:r>
              <a:rPr lang="en-US" sz="1600" dirty="0"/>
              <a:t>Homologous chromosomes separates in Anaphase-I: each will go in different daughter cell (big red chromosome in the top daughter cell &amp; big blue chromosome in the bottom cell)</a:t>
            </a:r>
          </a:p>
        </p:txBody>
      </p:sp>
      <p:pic>
        <p:nvPicPr>
          <p:cNvPr id="3" name="Figure" descr="Homologous pairs of chromosomes line up at the metaphase plate during metaphase I of meiosis. The homologous chromosomes with their different versions of each gene are segregated into daughter nuclei."/>
          <p:cNvPicPr>
            <a:picLocks noGrp="1" noChangeAspect="1"/>
          </p:cNvPicPr>
          <p:nvPr>
            <p:ph type="pic" sz="quarter" idx="13"/>
          </p:nvPr>
        </p:nvPicPr>
        <p:blipFill rotWithShape="1">
          <a:blip r:embed="rId2" cstate="email">
            <a:extLst>
              <a:ext uri="{28A0092B-C50C-407E-A947-70E740481C1C}">
                <a14:useLocalDpi xmlns:a14="http://schemas.microsoft.com/office/drawing/2010/main" val="0"/>
              </a:ext>
            </a:extLst>
          </a:blip>
          <a:srcRect l="-652" r="-1161"/>
          <a:stretch/>
        </p:blipFill>
        <p:spPr>
          <a:xfrm>
            <a:off x="1097483" y="1233223"/>
            <a:ext cx="6882735" cy="3227941"/>
          </a:xfrm>
        </p:spPr>
      </p:pic>
      <p:sp>
        <p:nvSpPr>
          <p:cNvPr id="5" name="Figure Number"/>
          <p:cNvSpPr>
            <a:spLocks noGrp="1"/>
          </p:cNvSpPr>
          <p:nvPr>
            <p:ph type="title"/>
          </p:nvPr>
        </p:nvSpPr>
        <p:spPr/>
        <p:txBody>
          <a:bodyPr/>
          <a:lstStyle/>
          <a:p>
            <a:r>
              <a:rPr lang="en-US" dirty="0"/>
              <a:t>Figure 8.7 – law of segregation </a:t>
            </a:r>
          </a:p>
        </p:txBody>
      </p:sp>
      <p:pic>
        <p:nvPicPr>
          <p:cNvPr id="8" name="Picture 7">
            <a:extLst>
              <a:ext uri="{FF2B5EF4-FFF2-40B4-BE49-F238E27FC236}">
                <a16:creationId xmlns:a16="http://schemas.microsoft.com/office/drawing/2014/main" id="{20EEBD91-6653-6340-B6D6-30D31040F311}"/>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20469345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Monohybrid cross</a:t>
            </a:r>
          </a:p>
        </p:txBody>
      </p:sp>
      <p:sp>
        <p:nvSpPr>
          <p:cNvPr id="4" name="Text Placeholder 3"/>
          <p:cNvSpPr>
            <a:spLocks noGrp="1"/>
          </p:cNvSpPr>
          <p:nvPr>
            <p:ph type="body" sz="quarter" idx="14"/>
          </p:nvPr>
        </p:nvSpPr>
        <p:spPr>
          <a:xfrm>
            <a:off x="457200" y="1117600"/>
            <a:ext cx="8062912" cy="4892764"/>
          </a:xfrm>
        </p:spPr>
        <p:txBody>
          <a:bodyPr/>
          <a:lstStyle/>
          <a:p>
            <a:pPr marL="342900" indent="-342900">
              <a:buFont typeface="Arial" panose="020B0604020202020204" pitchFamily="34" charset="0"/>
              <a:buChar char="•"/>
            </a:pPr>
            <a:r>
              <a:rPr lang="en-US" dirty="0"/>
              <a:t>Monohybrid cross – a cross between organisms different by one trait </a:t>
            </a:r>
          </a:p>
          <a:p>
            <a:pPr marL="342900" indent="-342900">
              <a:buFont typeface="Arial" panose="020B0604020202020204" pitchFamily="34" charset="0"/>
              <a:buChar char="•"/>
            </a:pPr>
            <a:r>
              <a:rPr lang="en-US" dirty="0"/>
              <a:t>Punnett square – used to show probabilities of inheritance for traits</a:t>
            </a:r>
          </a:p>
          <a:p>
            <a:pPr marL="342900" indent="-342900">
              <a:buFont typeface="Arial" panose="020B0604020202020204" pitchFamily="34" charset="0"/>
              <a:buChar char="•"/>
            </a:pPr>
            <a:r>
              <a:rPr lang="en-US" dirty="0"/>
              <a:t>How to build a Punnett square:</a:t>
            </a:r>
          </a:p>
          <a:p>
            <a:pPr marL="1188720" lvl="1">
              <a:buFont typeface="Arial" panose="020B0604020202020204" pitchFamily="34" charset="0"/>
              <a:buChar char="•"/>
            </a:pPr>
            <a:r>
              <a:rPr lang="en-US" dirty="0"/>
              <a:t>Separate the alleles of each parent into different gametes: one allele per gamete</a:t>
            </a:r>
          </a:p>
          <a:p>
            <a:pPr marL="1188720" lvl="1">
              <a:buFont typeface="Arial" panose="020B0604020202020204" pitchFamily="34" charset="0"/>
              <a:buChar char="•"/>
            </a:pPr>
            <a:r>
              <a:rPr lang="en-US" dirty="0"/>
              <a:t>Add the gametes on the side and top of the square</a:t>
            </a:r>
          </a:p>
          <a:p>
            <a:pPr marL="1188720" lvl="1">
              <a:buFont typeface="Arial" panose="020B0604020202020204" pitchFamily="34" charset="0"/>
              <a:buChar char="•"/>
            </a:pPr>
            <a:r>
              <a:rPr lang="en-US" dirty="0"/>
              <a:t>Each allele goes in the squares: </a:t>
            </a:r>
          </a:p>
          <a:p>
            <a:pPr marL="1714500" lvl="2">
              <a:buFont typeface="Arial" panose="020B0604020202020204" pitchFamily="34" charset="0"/>
              <a:buChar char="•"/>
            </a:pPr>
            <a:r>
              <a:rPr lang="en-US" dirty="0"/>
              <a:t>top alleles in each column </a:t>
            </a:r>
          </a:p>
          <a:p>
            <a:pPr marL="1714500" lvl="2">
              <a:buFont typeface="Arial" panose="020B0604020202020204" pitchFamily="34" charset="0"/>
              <a:buChar char="•"/>
            </a:pPr>
            <a:r>
              <a:rPr lang="en-US" dirty="0"/>
              <a:t>side allele in each row</a:t>
            </a:r>
          </a:p>
          <a:p>
            <a:pPr marL="457200" indent="-457200">
              <a:buAutoNum type="arabicPeriod"/>
            </a:pPr>
            <a:endParaRPr lang="en-US" dirty="0"/>
          </a:p>
        </p:txBody>
      </p:sp>
      <p:graphicFrame>
        <p:nvGraphicFramePr>
          <p:cNvPr id="3" name="Table 2" descr="the table shows Punnett square of a cross between a homozygous recessive and heterozygous parent"/>
          <p:cNvGraphicFramePr>
            <a:graphicFrameLocks noGrp="1"/>
          </p:cNvGraphicFramePr>
          <p:nvPr>
            <p:extLst>
              <p:ext uri="{D42A27DB-BD31-4B8C-83A1-F6EECF244321}">
                <p14:modId xmlns:p14="http://schemas.microsoft.com/office/powerpoint/2010/main" val="1692953275"/>
              </p:ext>
            </p:extLst>
          </p:nvPr>
        </p:nvGraphicFramePr>
        <p:xfrm>
          <a:off x="5518510" y="4243593"/>
          <a:ext cx="2872509" cy="1983510"/>
        </p:xfrm>
        <a:graphic>
          <a:graphicData uri="http://schemas.openxmlformats.org/drawingml/2006/table">
            <a:tbl>
              <a:tblPr firstRow="1" bandRow="1">
                <a:tableStyleId>{5940675A-B579-460E-94D1-54222C63F5DA}</a:tableStyleId>
              </a:tblPr>
              <a:tblGrid>
                <a:gridCol w="957503">
                  <a:extLst>
                    <a:ext uri="{9D8B030D-6E8A-4147-A177-3AD203B41FA5}">
                      <a16:colId xmlns:a16="http://schemas.microsoft.com/office/drawing/2014/main" val="549672390"/>
                    </a:ext>
                  </a:extLst>
                </a:gridCol>
                <a:gridCol w="957503">
                  <a:extLst>
                    <a:ext uri="{9D8B030D-6E8A-4147-A177-3AD203B41FA5}">
                      <a16:colId xmlns:a16="http://schemas.microsoft.com/office/drawing/2014/main" val="3881649961"/>
                    </a:ext>
                  </a:extLst>
                </a:gridCol>
                <a:gridCol w="957503">
                  <a:extLst>
                    <a:ext uri="{9D8B030D-6E8A-4147-A177-3AD203B41FA5}">
                      <a16:colId xmlns:a16="http://schemas.microsoft.com/office/drawing/2014/main" val="2042323725"/>
                    </a:ext>
                  </a:extLst>
                </a:gridCol>
              </a:tblGrid>
              <a:tr h="661170">
                <a:tc>
                  <a:txBody>
                    <a:bodyPr/>
                    <a:lstStyle/>
                    <a:p>
                      <a:pPr algn="ctr"/>
                      <a:endParaRPr lang="en-US" dirty="0"/>
                    </a:p>
                  </a:txBody>
                  <a:tcPr/>
                </a:tc>
                <a:tc>
                  <a:txBody>
                    <a:bodyPr/>
                    <a:lstStyle/>
                    <a:p>
                      <a:pPr algn="ctr"/>
                      <a:r>
                        <a:rPr lang="en-US" dirty="0"/>
                        <a:t>A </a:t>
                      </a:r>
                    </a:p>
                  </a:txBody>
                  <a:tcPr/>
                </a:tc>
                <a:tc>
                  <a:txBody>
                    <a:bodyPr/>
                    <a:lstStyle/>
                    <a:p>
                      <a:pPr algn="ctr"/>
                      <a:r>
                        <a:rPr lang="en-US" dirty="0"/>
                        <a:t>a</a:t>
                      </a:r>
                    </a:p>
                  </a:txBody>
                  <a:tcPr/>
                </a:tc>
                <a:extLst>
                  <a:ext uri="{0D108BD9-81ED-4DB2-BD59-A6C34878D82A}">
                    <a16:rowId xmlns:a16="http://schemas.microsoft.com/office/drawing/2014/main" val="1845065642"/>
                  </a:ext>
                </a:extLst>
              </a:tr>
              <a:tr h="661170">
                <a:tc>
                  <a:txBody>
                    <a:bodyPr/>
                    <a:lstStyle/>
                    <a:p>
                      <a:pPr algn="ctr"/>
                      <a:r>
                        <a:rPr lang="en-US" dirty="0"/>
                        <a:t>a</a:t>
                      </a:r>
                    </a:p>
                  </a:txBody>
                  <a:tcPr/>
                </a:tc>
                <a:tc>
                  <a:txBody>
                    <a:bodyPr/>
                    <a:lstStyle/>
                    <a:p>
                      <a:pPr algn="ctr"/>
                      <a:r>
                        <a:rPr lang="en-US" dirty="0"/>
                        <a:t>A </a:t>
                      </a:r>
                      <a:r>
                        <a:rPr lang="en-US" dirty="0" err="1"/>
                        <a:t>a</a:t>
                      </a:r>
                      <a:endParaRPr lang="en-US" dirty="0"/>
                    </a:p>
                  </a:txBody>
                  <a:tcPr/>
                </a:tc>
                <a:tc>
                  <a:txBody>
                    <a:bodyPr/>
                    <a:lstStyle/>
                    <a:p>
                      <a:pPr algn="ctr"/>
                      <a:r>
                        <a:rPr lang="en-US" dirty="0"/>
                        <a:t>a </a:t>
                      </a:r>
                      <a:r>
                        <a:rPr lang="en-US" dirty="0" err="1"/>
                        <a:t>a</a:t>
                      </a:r>
                      <a:endParaRPr lang="en-US" dirty="0"/>
                    </a:p>
                  </a:txBody>
                  <a:tcPr/>
                </a:tc>
                <a:extLst>
                  <a:ext uri="{0D108BD9-81ED-4DB2-BD59-A6C34878D82A}">
                    <a16:rowId xmlns:a16="http://schemas.microsoft.com/office/drawing/2014/main" val="859677510"/>
                  </a:ext>
                </a:extLst>
              </a:tr>
              <a:tr h="661170">
                <a:tc>
                  <a:txBody>
                    <a:bodyPr/>
                    <a:lstStyle/>
                    <a:p>
                      <a:pPr algn="ctr"/>
                      <a:r>
                        <a:rPr lang="en-US" dirty="0"/>
                        <a:t>a</a:t>
                      </a:r>
                    </a:p>
                  </a:txBody>
                  <a:tcPr/>
                </a:tc>
                <a:tc>
                  <a:txBody>
                    <a:bodyPr/>
                    <a:lstStyle/>
                    <a:p>
                      <a:pPr algn="ctr"/>
                      <a:r>
                        <a:rPr lang="en-US" dirty="0"/>
                        <a:t>A </a:t>
                      </a:r>
                      <a:r>
                        <a:rPr lang="en-US" dirty="0" err="1"/>
                        <a:t>a</a:t>
                      </a:r>
                      <a:endParaRPr lang="en-US" dirty="0"/>
                    </a:p>
                  </a:txBody>
                  <a:tcPr/>
                </a:tc>
                <a:tc>
                  <a:txBody>
                    <a:bodyPr/>
                    <a:lstStyle/>
                    <a:p>
                      <a:pPr algn="ctr"/>
                      <a:r>
                        <a:rPr lang="en-US" dirty="0"/>
                        <a:t>a</a:t>
                      </a:r>
                      <a:r>
                        <a:rPr lang="en-US" baseline="0" dirty="0"/>
                        <a:t> </a:t>
                      </a:r>
                      <a:r>
                        <a:rPr lang="en-US" baseline="0" dirty="0" err="1"/>
                        <a:t>a</a:t>
                      </a:r>
                      <a:r>
                        <a:rPr lang="en-US" baseline="0" dirty="0"/>
                        <a:t> </a:t>
                      </a:r>
                      <a:endParaRPr lang="en-US" dirty="0"/>
                    </a:p>
                  </a:txBody>
                  <a:tcPr/>
                </a:tc>
                <a:extLst>
                  <a:ext uri="{0D108BD9-81ED-4DB2-BD59-A6C34878D82A}">
                    <a16:rowId xmlns:a16="http://schemas.microsoft.com/office/drawing/2014/main" val="2293181376"/>
                  </a:ext>
                </a:extLst>
              </a:tr>
            </a:tbl>
          </a:graphicData>
        </a:graphic>
      </p:graphicFrame>
      <p:sp>
        <p:nvSpPr>
          <p:cNvPr id="5" name="TextBox 4"/>
          <p:cNvSpPr txBox="1"/>
          <p:nvPr/>
        </p:nvSpPr>
        <p:spPr>
          <a:xfrm>
            <a:off x="3990109" y="5050682"/>
            <a:ext cx="1616363" cy="369332"/>
          </a:xfrm>
          <a:prstGeom prst="rect">
            <a:avLst/>
          </a:prstGeom>
          <a:noFill/>
        </p:spPr>
        <p:txBody>
          <a:bodyPr wrap="square" rtlCol="0">
            <a:spAutoFit/>
          </a:bodyPr>
          <a:lstStyle/>
          <a:p>
            <a:r>
              <a:rPr lang="en-US" dirty="0"/>
              <a:t>Parent: aa </a:t>
            </a:r>
          </a:p>
        </p:txBody>
      </p:sp>
      <p:sp>
        <p:nvSpPr>
          <p:cNvPr id="6" name="TextBox 5"/>
          <p:cNvSpPr txBox="1"/>
          <p:nvPr/>
        </p:nvSpPr>
        <p:spPr>
          <a:xfrm>
            <a:off x="6507018" y="3706730"/>
            <a:ext cx="1616363" cy="369332"/>
          </a:xfrm>
          <a:prstGeom prst="rect">
            <a:avLst/>
          </a:prstGeom>
          <a:noFill/>
        </p:spPr>
        <p:txBody>
          <a:bodyPr wrap="square" rtlCol="0">
            <a:spAutoFit/>
          </a:bodyPr>
          <a:lstStyle/>
          <a:p>
            <a:r>
              <a:rPr lang="en-US" dirty="0"/>
              <a:t>Parent: Aa </a:t>
            </a:r>
          </a:p>
        </p:txBody>
      </p:sp>
    </p:spTree>
    <p:extLst>
      <p:ext uri="{BB962C8B-B14F-4D97-AF65-F5344CB8AC3E}">
        <p14:creationId xmlns:p14="http://schemas.microsoft.com/office/powerpoint/2010/main" val="38862235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8.1. Mendel's experiments</a:t>
            </a:r>
          </a:p>
        </p:txBody>
      </p:sp>
      <p:sp>
        <p:nvSpPr>
          <p:cNvPr id="4" name="Text Placeholder 3"/>
          <p:cNvSpPr>
            <a:spLocks noGrp="1"/>
          </p:cNvSpPr>
          <p:nvPr>
            <p:ph type="body" sz="quarter" idx="14"/>
          </p:nvPr>
        </p:nvSpPr>
        <p:spPr>
          <a:xfrm>
            <a:off x="457200" y="1071418"/>
            <a:ext cx="8062912" cy="4938946"/>
          </a:xfrm>
        </p:spPr>
        <p:txBody>
          <a:bodyPr/>
          <a:lstStyle/>
          <a:p>
            <a:r>
              <a:rPr lang="en-US" dirty="0"/>
              <a:t>Learning outcomes:</a:t>
            </a:r>
          </a:p>
          <a:p>
            <a:pPr marL="342900" lvl="0" indent="-342900">
              <a:buFont typeface="Arial" panose="020B0604020202020204" pitchFamily="34" charset="0"/>
              <a:buChar char="•"/>
            </a:pPr>
            <a:r>
              <a:rPr lang="en-US" dirty="0"/>
              <a:t>Explain the scientific reasons for the success of Mendel’s experimental work</a:t>
            </a:r>
          </a:p>
          <a:p>
            <a:pPr marL="342900" indent="-342900">
              <a:buFont typeface="Arial" panose="020B0604020202020204" pitchFamily="34" charset="0"/>
              <a:buChar char="•"/>
            </a:pPr>
            <a:r>
              <a:rPr lang="en-US" dirty="0"/>
              <a:t>Describe the expected outcomes of monohybrid crosses involving dominant and recessive alleles</a:t>
            </a:r>
          </a:p>
        </p:txBody>
      </p:sp>
    </p:spTree>
    <p:extLst>
      <p:ext uri="{BB962C8B-B14F-4D97-AF65-F5344CB8AC3E}">
        <p14:creationId xmlns:p14="http://schemas.microsoft.com/office/powerpoint/2010/main" val="20360846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sclaimer">
            <a:extLst>
              <a:ext uri="{FF2B5EF4-FFF2-40B4-BE49-F238E27FC236}">
                <a16:creationId xmlns:a16="http://schemas.microsoft.com/office/drawing/2014/main" id="{F283425F-13DB-4ED0-8605-2963477C3AE0}"/>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14" name="Figure Legend"/>
          <p:cNvSpPr>
            <a:spLocks noGrp="1"/>
          </p:cNvSpPr>
          <p:nvPr>
            <p:ph type="body" sz="quarter" idx="14"/>
          </p:nvPr>
        </p:nvSpPr>
        <p:spPr>
          <a:xfrm>
            <a:off x="4193309" y="1107618"/>
            <a:ext cx="4396509" cy="5398624"/>
          </a:xfrm>
        </p:spPr>
        <p:txBody>
          <a:bodyPr>
            <a:noAutofit/>
          </a:bodyPr>
          <a:lstStyle/>
          <a:p>
            <a:r>
              <a:rPr lang="en-US" sz="1600" dirty="0">
                <a:solidFill>
                  <a:srgbClr val="000000"/>
                </a:solidFill>
              </a:rPr>
              <a:t>This </a:t>
            </a:r>
            <a:r>
              <a:rPr lang="en-US" sz="1600" dirty="0" err="1">
                <a:solidFill>
                  <a:srgbClr val="000000"/>
                </a:solidFill>
              </a:rPr>
              <a:t>Punnett</a:t>
            </a:r>
            <a:r>
              <a:rPr lang="en-US" sz="1600" dirty="0">
                <a:solidFill>
                  <a:srgbClr val="000000"/>
                </a:solidFill>
              </a:rPr>
              <a:t> square shows the cross between plants with yellow seeds and green seeds. The cross between the true-breeding P plants produces F</a:t>
            </a:r>
            <a:r>
              <a:rPr lang="en-US" sz="1600" baseline="-30000" dirty="0">
                <a:solidFill>
                  <a:srgbClr val="000000"/>
                </a:solidFill>
              </a:rPr>
              <a:t>1</a:t>
            </a:r>
            <a:r>
              <a:rPr lang="en-US" sz="1600" dirty="0">
                <a:solidFill>
                  <a:srgbClr val="000000"/>
                </a:solidFill>
              </a:rPr>
              <a:t> heterozygotes that can be self-fertilized. The self-cross of the F</a:t>
            </a:r>
            <a:r>
              <a:rPr lang="en-US" sz="1600" baseline="-30000" dirty="0">
                <a:solidFill>
                  <a:srgbClr val="000000"/>
                </a:solidFill>
              </a:rPr>
              <a:t>1</a:t>
            </a:r>
            <a:r>
              <a:rPr lang="en-US" sz="1600" dirty="0">
                <a:solidFill>
                  <a:srgbClr val="000000"/>
                </a:solidFill>
              </a:rPr>
              <a:t> generation can be analyzed with a </a:t>
            </a:r>
            <a:r>
              <a:rPr lang="en-US" sz="1600" dirty="0" err="1">
                <a:solidFill>
                  <a:srgbClr val="000000"/>
                </a:solidFill>
              </a:rPr>
              <a:t>Punnett</a:t>
            </a:r>
            <a:r>
              <a:rPr lang="en-US" sz="1600" dirty="0">
                <a:solidFill>
                  <a:srgbClr val="000000"/>
                </a:solidFill>
              </a:rPr>
              <a:t> square to predict the genotypes of the F</a:t>
            </a:r>
            <a:r>
              <a:rPr lang="en-US" sz="1600" baseline="-30000" dirty="0">
                <a:solidFill>
                  <a:srgbClr val="000000"/>
                </a:solidFill>
              </a:rPr>
              <a:t>2</a:t>
            </a:r>
            <a:r>
              <a:rPr lang="en-US" sz="1600" dirty="0">
                <a:solidFill>
                  <a:srgbClr val="000000"/>
                </a:solidFill>
              </a:rPr>
              <a:t> generation. Given an inheritance pattern of dominant–recessive, the genotypic and phenotypic ratios can then be determined.</a:t>
            </a:r>
          </a:p>
          <a:p>
            <a:endParaRPr lang="en-US" sz="1600" dirty="0">
              <a:solidFill>
                <a:srgbClr val="000000"/>
              </a:solidFill>
            </a:endParaRPr>
          </a:p>
          <a:p>
            <a:endParaRPr lang="en-US" sz="1600" dirty="0">
              <a:solidFill>
                <a:srgbClr val="000000"/>
              </a:solidFill>
            </a:endParaRPr>
          </a:p>
          <a:p>
            <a:endParaRPr lang="en-US" sz="1600" dirty="0">
              <a:solidFill>
                <a:srgbClr val="000000"/>
              </a:solidFill>
            </a:endParaRPr>
          </a:p>
          <a:p>
            <a:endParaRPr lang="en-US" sz="1600" dirty="0">
              <a:solidFill>
                <a:srgbClr val="000000"/>
              </a:solidFill>
            </a:endParaRPr>
          </a:p>
          <a:p>
            <a:r>
              <a:rPr lang="en-US" sz="1600" dirty="0">
                <a:solidFill>
                  <a:srgbClr val="000000"/>
                </a:solidFill>
              </a:rPr>
              <a:t>Chance to inherit yellow color:</a:t>
            </a:r>
          </a:p>
          <a:p>
            <a:r>
              <a:rPr lang="en-US" sz="1600" dirty="0">
                <a:solidFill>
                  <a:srgbClr val="000000"/>
                </a:solidFill>
              </a:rPr>
              <a:t>-in F1 generation: 100%</a:t>
            </a:r>
          </a:p>
          <a:p>
            <a:r>
              <a:rPr lang="en-US" sz="1600" dirty="0">
                <a:solidFill>
                  <a:srgbClr val="000000"/>
                </a:solidFill>
              </a:rPr>
              <a:t>- In F2 generation: 75%</a:t>
            </a:r>
          </a:p>
        </p:txBody>
      </p:sp>
      <p:pic>
        <p:nvPicPr>
          <p:cNvPr id="3" name="Figure" descr="This illustration shows a monohybrid cross. In the P generation, one parent has a dominant yellow phenotype and the genotype YY, and the other parent has the recessive green phenotype and the genotype yy. Each parent produces one kind of gamete, resulting in an F_{1} generation with a dominant yellow phenotype and the genotype Yy. Self-pollination of the F_{1} generation results in an F_{2} generation with a 3 to 1 ratio of yellow to green peas. One out of three of the yellow pea plants has a dominant genotype of YY, and 2 out of 3 has the heterozygous genotype Yy. The homozygous recessive plant has the green phenotype and the genotype yy."/>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13050" r="-13050"/>
          <a:stretch>
            <a:fillRect/>
          </a:stretch>
        </p:blipFill>
        <p:spPr/>
      </p:pic>
      <p:sp>
        <p:nvSpPr>
          <p:cNvPr id="5" name="Figure Number"/>
          <p:cNvSpPr>
            <a:spLocks noGrp="1"/>
          </p:cNvSpPr>
          <p:nvPr>
            <p:ph type="title"/>
          </p:nvPr>
        </p:nvSpPr>
        <p:spPr/>
        <p:txBody>
          <a:bodyPr>
            <a:normAutofit/>
          </a:bodyPr>
          <a:lstStyle/>
          <a:p>
            <a:r>
              <a:rPr lang="en-US" sz="2400" dirty="0">
                <a:solidFill>
                  <a:srgbClr val="6CB255"/>
                </a:solidFill>
              </a:rPr>
              <a:t>Figure </a:t>
            </a:r>
            <a:r>
              <a:rPr lang="en-US" dirty="0"/>
              <a:t>8.9 – inheritance chance </a:t>
            </a:r>
            <a:endParaRPr lang="en-US" sz="2400" dirty="0">
              <a:solidFill>
                <a:srgbClr val="6CB255"/>
              </a:solidFill>
            </a:endParaRPr>
          </a:p>
        </p:txBody>
      </p:sp>
      <p:pic>
        <p:nvPicPr>
          <p:cNvPr id="8" name="Picture 7">
            <a:extLst>
              <a:ext uri="{FF2B5EF4-FFF2-40B4-BE49-F238E27FC236}">
                <a16:creationId xmlns:a16="http://schemas.microsoft.com/office/drawing/2014/main" id="{60720A93-F57E-F949-AF72-5345063F5B55}"/>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graphicFrame>
        <p:nvGraphicFramePr>
          <p:cNvPr id="2" name="Table 1"/>
          <p:cNvGraphicFramePr>
            <a:graphicFrameLocks noGrp="1"/>
          </p:cNvGraphicFramePr>
          <p:nvPr>
            <p:extLst>
              <p:ext uri="{D42A27DB-BD31-4B8C-83A1-F6EECF244321}">
                <p14:modId xmlns:p14="http://schemas.microsoft.com/office/powerpoint/2010/main" val="119477794"/>
              </p:ext>
            </p:extLst>
          </p:nvPr>
        </p:nvGraphicFramePr>
        <p:xfrm>
          <a:off x="5671099" y="3779222"/>
          <a:ext cx="1736438" cy="1200728"/>
        </p:xfrm>
        <a:graphic>
          <a:graphicData uri="http://schemas.openxmlformats.org/drawingml/2006/table">
            <a:tbl>
              <a:tblPr firstRow="1" bandRow="1">
                <a:tableStyleId>{5940675A-B579-460E-94D1-54222C63F5DA}</a:tableStyleId>
              </a:tblPr>
              <a:tblGrid>
                <a:gridCol w="868219">
                  <a:extLst>
                    <a:ext uri="{9D8B030D-6E8A-4147-A177-3AD203B41FA5}">
                      <a16:colId xmlns:a16="http://schemas.microsoft.com/office/drawing/2014/main" val="3073224427"/>
                    </a:ext>
                  </a:extLst>
                </a:gridCol>
                <a:gridCol w="868219">
                  <a:extLst>
                    <a:ext uri="{9D8B030D-6E8A-4147-A177-3AD203B41FA5}">
                      <a16:colId xmlns:a16="http://schemas.microsoft.com/office/drawing/2014/main" val="1800048104"/>
                    </a:ext>
                  </a:extLst>
                </a:gridCol>
              </a:tblGrid>
              <a:tr h="600364">
                <a:tc>
                  <a:txBody>
                    <a:bodyPr/>
                    <a:lstStyle/>
                    <a:p>
                      <a:pPr algn="ctr"/>
                      <a:r>
                        <a:rPr lang="en-US" dirty="0"/>
                        <a:t>25%</a:t>
                      </a:r>
                      <a:endParaRPr lang="en-US" dirty="0">
                        <a:solidFill>
                          <a:sysClr val="windowText" lastClr="000000"/>
                        </a:solidFill>
                      </a:endParaRPr>
                    </a:p>
                  </a:txBody>
                  <a:tcPr/>
                </a:tc>
                <a:tc>
                  <a:txBody>
                    <a:bodyPr/>
                    <a:lstStyle/>
                    <a:p>
                      <a:pPr algn="ctr"/>
                      <a:r>
                        <a:rPr lang="en-US" dirty="0"/>
                        <a:t>25%</a:t>
                      </a:r>
                      <a:endParaRPr lang="en-US" dirty="0">
                        <a:solidFill>
                          <a:sysClr val="windowText" lastClr="000000"/>
                        </a:solidFill>
                      </a:endParaRPr>
                    </a:p>
                  </a:txBody>
                  <a:tcPr/>
                </a:tc>
                <a:extLst>
                  <a:ext uri="{0D108BD9-81ED-4DB2-BD59-A6C34878D82A}">
                    <a16:rowId xmlns:a16="http://schemas.microsoft.com/office/drawing/2014/main" val="3090872965"/>
                  </a:ext>
                </a:extLst>
              </a:tr>
              <a:tr h="600364">
                <a:tc>
                  <a:txBody>
                    <a:bodyPr/>
                    <a:lstStyle/>
                    <a:p>
                      <a:pPr algn="ctr"/>
                      <a:r>
                        <a:rPr lang="en-US" dirty="0"/>
                        <a:t>25%</a:t>
                      </a:r>
                      <a:endParaRPr lang="en-US" dirty="0">
                        <a:solidFill>
                          <a:sysClr val="windowText" lastClr="000000"/>
                        </a:solidFill>
                      </a:endParaRPr>
                    </a:p>
                  </a:txBody>
                  <a:tcPr/>
                </a:tc>
                <a:tc>
                  <a:txBody>
                    <a:bodyPr/>
                    <a:lstStyle/>
                    <a:p>
                      <a:pPr algn="ctr"/>
                      <a:r>
                        <a:rPr lang="en-US" dirty="0"/>
                        <a:t>25%</a:t>
                      </a:r>
                      <a:endParaRPr lang="en-US" dirty="0">
                        <a:solidFill>
                          <a:sysClr val="windowText" lastClr="000000"/>
                        </a:solidFill>
                      </a:endParaRPr>
                    </a:p>
                  </a:txBody>
                  <a:tcPr/>
                </a:tc>
                <a:extLst>
                  <a:ext uri="{0D108BD9-81ED-4DB2-BD59-A6C34878D82A}">
                    <a16:rowId xmlns:a16="http://schemas.microsoft.com/office/drawing/2014/main" val="565593838"/>
                  </a:ext>
                </a:extLst>
              </a:tr>
            </a:tbl>
          </a:graphicData>
        </a:graphic>
      </p:graphicFrame>
    </p:spTree>
    <p:extLst>
      <p:ext uri="{BB962C8B-B14F-4D97-AF65-F5344CB8AC3E}">
        <p14:creationId xmlns:p14="http://schemas.microsoft.com/office/powerpoint/2010/main" val="1257057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091" y="241326"/>
            <a:ext cx="8062912" cy="659535"/>
          </a:xfrm>
        </p:spPr>
        <p:txBody>
          <a:bodyPr/>
          <a:lstStyle/>
          <a:p>
            <a:r>
              <a:rPr lang="en-US" dirty="0"/>
              <a:t>Dihybrid crosses</a:t>
            </a:r>
          </a:p>
        </p:txBody>
      </p:sp>
      <p:sp>
        <p:nvSpPr>
          <p:cNvPr id="4" name="Text Placeholder 3"/>
          <p:cNvSpPr>
            <a:spLocks noGrp="1"/>
          </p:cNvSpPr>
          <p:nvPr>
            <p:ph type="body" sz="quarter" idx="14"/>
          </p:nvPr>
        </p:nvSpPr>
        <p:spPr>
          <a:xfrm>
            <a:off x="531091" y="1293091"/>
            <a:ext cx="8062912" cy="4791164"/>
          </a:xfrm>
        </p:spPr>
        <p:txBody>
          <a:bodyPr/>
          <a:lstStyle/>
          <a:p>
            <a:pPr marL="342900" indent="-342900">
              <a:buFont typeface="Arial" panose="020B0604020202020204" pitchFamily="34" charset="0"/>
              <a:buChar char="•"/>
            </a:pPr>
            <a:r>
              <a:rPr lang="en-US" dirty="0"/>
              <a:t>Dihybrid crosses – crosses between organisms different by 2 traits so you can follow both features’ inheritance. </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Examples: - seed color &amp; seed shape</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Punnett square: </a:t>
            </a:r>
          </a:p>
          <a:p>
            <a:pPr marL="1074420" lvl="1" indent="-342900">
              <a:buFontTx/>
              <a:buChar char="-"/>
            </a:pPr>
            <a:r>
              <a:rPr lang="en-US" dirty="0"/>
              <a:t>remember to separate alleles (law of segregation !)</a:t>
            </a:r>
          </a:p>
          <a:p>
            <a:pPr marL="1074420" lvl="1" indent="-342900">
              <a:buFontTx/>
              <a:buChar char="-"/>
            </a:pPr>
            <a:r>
              <a:rPr lang="en-US" dirty="0"/>
              <a:t>Each gamete will have two alleles (!)</a:t>
            </a:r>
          </a:p>
          <a:p>
            <a:pPr marL="1074420" lvl="1" indent="-342900">
              <a:buFontTx/>
              <a:buChar char="-"/>
            </a:pPr>
            <a:r>
              <a:rPr lang="en-US" dirty="0"/>
              <a:t>No alleles of the same gene should be in same gamete</a:t>
            </a:r>
          </a:p>
          <a:p>
            <a:pPr marL="1600200" lvl="2">
              <a:buFontTx/>
              <a:buChar char="-"/>
            </a:pPr>
            <a:r>
              <a:rPr lang="en-US" dirty="0"/>
              <a:t>Gametes from a parent with the genotype </a:t>
            </a:r>
            <a:r>
              <a:rPr lang="en-US" dirty="0" err="1"/>
              <a:t>YyRr</a:t>
            </a:r>
            <a:r>
              <a:rPr lang="en-US" dirty="0"/>
              <a:t>: </a:t>
            </a:r>
          </a:p>
          <a:p>
            <a:pPr marL="2057400" lvl="3">
              <a:buFontTx/>
              <a:buChar char="-"/>
            </a:pPr>
            <a:r>
              <a:rPr lang="en-US" dirty="0"/>
              <a:t>YR, </a:t>
            </a:r>
            <a:r>
              <a:rPr lang="en-US" dirty="0" err="1"/>
              <a:t>Yr</a:t>
            </a:r>
            <a:r>
              <a:rPr lang="en-US" dirty="0"/>
              <a:t>, </a:t>
            </a:r>
            <a:r>
              <a:rPr lang="en-US" dirty="0" err="1"/>
              <a:t>yR</a:t>
            </a:r>
            <a:r>
              <a:rPr lang="en-US" dirty="0"/>
              <a:t>, </a:t>
            </a:r>
            <a:r>
              <a:rPr lang="en-US" dirty="0" err="1"/>
              <a:t>yr</a:t>
            </a:r>
            <a:endParaRPr lang="en-US" dirty="0"/>
          </a:p>
          <a:p>
            <a:pPr marL="1074420" lvl="1" indent="-342900">
              <a:buFontTx/>
              <a:buChar char="-"/>
            </a:pPr>
            <a:endParaRPr lang="en-US" dirty="0"/>
          </a:p>
        </p:txBody>
      </p:sp>
    </p:spTree>
    <p:extLst>
      <p:ext uri="{BB962C8B-B14F-4D97-AF65-F5344CB8AC3E}">
        <p14:creationId xmlns:p14="http://schemas.microsoft.com/office/powerpoint/2010/main" val="11357397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DBB9813E-6A63-4BA4-A5AE-9DCBEB6EE11E}"/>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a:xfrm>
            <a:off x="457201" y="5067115"/>
            <a:ext cx="8062912" cy="1166382"/>
          </a:xfrm>
        </p:spPr>
        <p:txBody>
          <a:bodyPr>
            <a:normAutofit/>
          </a:bodyPr>
          <a:lstStyle/>
          <a:p>
            <a:r>
              <a:rPr lang="en-US" sz="1550" dirty="0"/>
              <a:t>A </a:t>
            </a:r>
            <a:r>
              <a:rPr lang="en-US" sz="1550" dirty="0" err="1"/>
              <a:t>dihybrid</a:t>
            </a:r>
            <a:r>
              <a:rPr lang="en-US" sz="1550" dirty="0"/>
              <a:t> cross in pea plants involves the genes for seed color and texture. The P cross produces F</a:t>
            </a:r>
            <a:r>
              <a:rPr lang="en-US" sz="1550" baseline="-25000" dirty="0"/>
              <a:t>1</a:t>
            </a:r>
            <a:r>
              <a:rPr lang="en-US" sz="1550" dirty="0"/>
              <a:t> offspring that are all heterozygous for both characteristics. The resulting 9:3:3:1 F</a:t>
            </a:r>
            <a:r>
              <a:rPr lang="en-US" sz="1550" baseline="-25000" dirty="0"/>
              <a:t>2</a:t>
            </a:r>
            <a:r>
              <a:rPr lang="en-US" sz="1550" dirty="0"/>
              <a:t> phenotypic ratio is obtained using a </a:t>
            </a:r>
            <a:r>
              <a:rPr lang="en-US" sz="1550" dirty="0" err="1"/>
              <a:t>Punnett</a:t>
            </a:r>
            <a:r>
              <a:rPr lang="en-US" sz="1550" dirty="0"/>
              <a:t> square.</a:t>
            </a:r>
          </a:p>
        </p:txBody>
      </p:sp>
      <p:pic>
        <p:nvPicPr>
          <p:cNvPr id="4" name="Figure" descr="This illustration shows a dihybrid cross between pea plants. In the P generation, a plant that has the homozygous dominant phenotype of yellow, round peas is crossed with a plant with the homozygous recessive phenotype of green, wrinkled peas. The resulting F_{1} offspring have a heterozygous genotype and yellow, round peas. Self-pollination of the F_{1} generation results in F_{2} offspring with a phenotypic ratio of 9:3:3:1 for round–yellow, round–green, wrinkled–yellow, and wrinkled–green peas, respectively."/>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51470" r="-51470"/>
          <a:stretch>
            <a:fillRect/>
          </a:stretch>
        </p:blipFill>
        <p:spPr/>
      </p:pic>
      <p:sp>
        <p:nvSpPr>
          <p:cNvPr id="5" name="Figure Number"/>
          <p:cNvSpPr>
            <a:spLocks noGrp="1"/>
          </p:cNvSpPr>
          <p:nvPr>
            <p:ph type="title"/>
          </p:nvPr>
        </p:nvSpPr>
        <p:spPr>
          <a:xfrm>
            <a:off x="457199" y="352088"/>
            <a:ext cx="8062912" cy="659535"/>
          </a:xfrm>
        </p:spPr>
        <p:txBody>
          <a:bodyPr>
            <a:normAutofit fontScale="90000"/>
          </a:bodyPr>
          <a:lstStyle/>
          <a:p>
            <a:r>
              <a:rPr lang="en-US" dirty="0"/>
              <a:t>Figure 8.10 – dihybrid cross &amp; Punnett square</a:t>
            </a:r>
          </a:p>
        </p:txBody>
      </p:sp>
      <p:pic>
        <p:nvPicPr>
          <p:cNvPr id="8" name="Picture 7">
            <a:extLst>
              <a:ext uri="{FF2B5EF4-FFF2-40B4-BE49-F238E27FC236}">
                <a16:creationId xmlns:a16="http://schemas.microsoft.com/office/drawing/2014/main" id="{F7984672-776E-3F4D-8025-805856094EDB}"/>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97631" y="272052"/>
            <a:ext cx="1693024" cy="409803"/>
          </a:xfrm>
          <a:prstGeom prst="rect">
            <a:avLst/>
          </a:prstGeom>
        </p:spPr>
      </p:pic>
    </p:spTree>
    <p:extLst>
      <p:ext uri="{BB962C8B-B14F-4D97-AF65-F5344CB8AC3E}">
        <p14:creationId xmlns:p14="http://schemas.microsoft.com/office/powerpoint/2010/main" val="15483937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Law of independent assortment</a:t>
            </a:r>
          </a:p>
        </p:txBody>
      </p:sp>
      <p:sp>
        <p:nvSpPr>
          <p:cNvPr id="4" name="Text Placeholder 3"/>
          <p:cNvSpPr>
            <a:spLocks noGrp="1"/>
          </p:cNvSpPr>
          <p:nvPr>
            <p:ph type="body" sz="quarter" idx="14"/>
          </p:nvPr>
        </p:nvSpPr>
        <p:spPr>
          <a:xfrm>
            <a:off x="457200" y="1468582"/>
            <a:ext cx="8062912" cy="4978400"/>
          </a:xfrm>
        </p:spPr>
        <p:txBody>
          <a:bodyPr>
            <a:normAutofit lnSpcReduction="10000"/>
          </a:bodyPr>
          <a:lstStyle/>
          <a:p>
            <a:pPr marL="342900" indent="-342900">
              <a:buFont typeface="Arial" panose="020B0604020202020204" pitchFamily="34" charset="0"/>
              <a:buChar char="•"/>
            </a:pPr>
            <a:r>
              <a:rPr lang="en-US" i="1" dirty="0"/>
              <a:t>Law of independent assortment: genes will segregate independent of each other into gametes. </a:t>
            </a:r>
          </a:p>
          <a:p>
            <a:pPr marL="1074420" lvl="1">
              <a:buFontTx/>
              <a:buChar char="-"/>
            </a:pPr>
            <a:r>
              <a:rPr lang="en-US" dirty="0"/>
              <a:t>Can be shown by a dihybrid crosses. </a:t>
            </a:r>
          </a:p>
          <a:p>
            <a:pPr marL="1074420" lvl="1">
              <a:buFontTx/>
              <a:buChar char="-"/>
            </a:pPr>
            <a:r>
              <a:rPr lang="en-US" dirty="0"/>
              <a:t>Dependency means: one allele depends on the other allele when segregates forming gametes. </a:t>
            </a:r>
          </a:p>
          <a:p>
            <a:pPr marL="1600200" lvl="2">
              <a:buFontTx/>
              <a:buChar char="-"/>
            </a:pPr>
            <a:r>
              <a:rPr lang="en-US" i="1" dirty="0"/>
              <a:t>Example: if Y allele depends on R then the parent </a:t>
            </a:r>
            <a:r>
              <a:rPr lang="en-US" i="1" dirty="0" err="1"/>
              <a:t>YyRr</a:t>
            </a:r>
            <a:r>
              <a:rPr lang="en-US" i="1" dirty="0"/>
              <a:t> will only have YR &amp; </a:t>
            </a:r>
            <a:r>
              <a:rPr lang="en-US" i="1" dirty="0" err="1"/>
              <a:t>yr</a:t>
            </a:r>
            <a:r>
              <a:rPr lang="en-US" i="1" dirty="0"/>
              <a:t> gametes </a:t>
            </a:r>
          </a:p>
          <a:p>
            <a:pPr marL="1074420" lvl="1" indent="-342900">
              <a:buFontTx/>
              <a:buChar char="-"/>
            </a:pPr>
            <a:r>
              <a:rPr lang="en-US" dirty="0"/>
              <a:t>Independency means: one allele do not depend on any other allele, so they just combine randomly, and all possible combinations are possible. </a:t>
            </a:r>
          </a:p>
          <a:p>
            <a:pPr marL="1600200" lvl="2">
              <a:buFontTx/>
              <a:buChar char="-"/>
            </a:pPr>
            <a:r>
              <a:rPr lang="en-US" i="1" dirty="0"/>
              <a:t>Example: for </a:t>
            </a:r>
            <a:r>
              <a:rPr lang="en-US" i="1" dirty="0" err="1"/>
              <a:t>YyRr</a:t>
            </a:r>
            <a:r>
              <a:rPr lang="en-US" i="1" dirty="0"/>
              <a:t> parent the gametes are </a:t>
            </a:r>
            <a:r>
              <a:rPr lang="en-US" dirty="0"/>
              <a:t>YR, </a:t>
            </a:r>
            <a:r>
              <a:rPr lang="en-US" dirty="0" err="1"/>
              <a:t>Yr</a:t>
            </a:r>
            <a:r>
              <a:rPr lang="en-US" dirty="0"/>
              <a:t>, </a:t>
            </a:r>
            <a:r>
              <a:rPr lang="en-US" dirty="0" err="1"/>
              <a:t>yR</a:t>
            </a:r>
            <a:r>
              <a:rPr lang="en-US" dirty="0"/>
              <a:t>, </a:t>
            </a:r>
            <a:r>
              <a:rPr lang="en-US" dirty="0" err="1"/>
              <a:t>yr</a:t>
            </a:r>
            <a:r>
              <a:rPr lang="en-US" dirty="0"/>
              <a:t> (like you have seen in the dihybrid Punnett square)</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Cellular basis explanation for this law is the random assortment of the chromosomes in metaphase-I. </a:t>
            </a:r>
          </a:p>
          <a:p>
            <a:endParaRPr lang="en-US" dirty="0"/>
          </a:p>
          <a:p>
            <a:endParaRPr lang="en-US" dirty="0"/>
          </a:p>
          <a:p>
            <a:endParaRPr lang="en-US" dirty="0"/>
          </a:p>
        </p:txBody>
      </p:sp>
    </p:spTree>
    <p:extLst>
      <p:ext uri="{BB962C8B-B14F-4D97-AF65-F5344CB8AC3E}">
        <p14:creationId xmlns:p14="http://schemas.microsoft.com/office/powerpoint/2010/main" val="28854817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55240A0C-EF6C-43FD-B779-C12A1FA0FF0C}"/>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a:xfrm>
            <a:off x="457200" y="5392690"/>
            <a:ext cx="8062912" cy="801055"/>
          </a:xfrm>
        </p:spPr>
        <p:txBody>
          <a:bodyPr>
            <a:normAutofit/>
          </a:bodyPr>
          <a:lstStyle/>
          <a:p>
            <a:r>
              <a:rPr lang="en-US" sz="1600" dirty="0"/>
              <a:t>The random segregation of the chromosomes into daughter nuclei that happens during the first division in meiosis can lead to a variety of possible genetic arrangements.</a:t>
            </a:r>
          </a:p>
        </p:txBody>
      </p:sp>
      <p:pic>
        <p:nvPicPr>
          <p:cNvPr id="3" name="Figure" descr="Homologous pairs of chromosomes line up at the metaphase plate during metaphase I of meiosis. The homologous chromosomes, with their different versions of each gene, are randomly segregated into daughter nuclei, resulting in a variety of possible genetic arrangement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51686" r="-51686"/>
          <a:stretch>
            <a:fillRect/>
          </a:stretch>
        </p:blipFill>
        <p:spPr>
          <a:xfrm>
            <a:off x="457199" y="1396740"/>
            <a:ext cx="8062913" cy="3500071"/>
          </a:xfrm>
        </p:spPr>
      </p:pic>
      <p:sp>
        <p:nvSpPr>
          <p:cNvPr id="5" name="Figure Number"/>
          <p:cNvSpPr>
            <a:spLocks noGrp="1"/>
          </p:cNvSpPr>
          <p:nvPr>
            <p:ph type="title"/>
          </p:nvPr>
        </p:nvSpPr>
        <p:spPr/>
        <p:txBody>
          <a:bodyPr/>
          <a:lstStyle/>
          <a:p>
            <a:r>
              <a:rPr lang="en-US" dirty="0"/>
              <a:t>Figure 8.11 – random assortment</a:t>
            </a:r>
          </a:p>
        </p:txBody>
      </p:sp>
      <p:pic>
        <p:nvPicPr>
          <p:cNvPr id="8" name="Picture 7">
            <a:extLst>
              <a:ext uri="{FF2B5EF4-FFF2-40B4-BE49-F238E27FC236}">
                <a16:creationId xmlns:a16="http://schemas.microsoft.com/office/drawing/2014/main" id="{2F377285-3EFF-4E49-A2F8-1BBA2DA3AD55}"/>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12751052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1326"/>
            <a:ext cx="8062912" cy="950165"/>
          </a:xfrm>
        </p:spPr>
        <p:txBody>
          <a:bodyPr>
            <a:normAutofit/>
          </a:bodyPr>
          <a:lstStyle/>
          <a:p>
            <a:r>
              <a:rPr lang="en-US" dirty="0"/>
              <a:t>8.3. exceptions from </a:t>
            </a:r>
            <a:r>
              <a:rPr lang="en-US" dirty="0" err="1"/>
              <a:t>mendelian</a:t>
            </a:r>
            <a:r>
              <a:rPr lang="en-US" dirty="0"/>
              <a:t> inheritance (non-</a:t>
            </a:r>
            <a:r>
              <a:rPr lang="en-US" dirty="0" err="1"/>
              <a:t>mendelian</a:t>
            </a:r>
            <a:r>
              <a:rPr lang="en-US" dirty="0"/>
              <a:t> genetics)</a:t>
            </a:r>
          </a:p>
        </p:txBody>
      </p:sp>
      <p:sp>
        <p:nvSpPr>
          <p:cNvPr id="4" name="Text Placeholder 3"/>
          <p:cNvSpPr>
            <a:spLocks noGrp="1"/>
          </p:cNvSpPr>
          <p:nvPr>
            <p:ph type="body" sz="quarter" idx="14"/>
          </p:nvPr>
        </p:nvSpPr>
        <p:spPr>
          <a:xfrm>
            <a:off x="457200" y="1330036"/>
            <a:ext cx="8062912" cy="4680328"/>
          </a:xfrm>
        </p:spPr>
        <p:txBody>
          <a:bodyPr/>
          <a:lstStyle/>
          <a:p>
            <a:r>
              <a:rPr lang="en-US" dirty="0"/>
              <a:t>Learning outcomes:</a:t>
            </a:r>
          </a:p>
          <a:p>
            <a:pPr marL="342900" lvl="0" indent="-342900">
              <a:buFont typeface="Arial" panose="020B0604020202020204" pitchFamily="34" charset="0"/>
              <a:buChar char="•"/>
            </a:pPr>
            <a:r>
              <a:rPr lang="en-US" dirty="0"/>
              <a:t>Identify non-Mendelian inheritance patterns such as incomplete dominance, codominance, multiple alleles, and sex linkage from the results of crosses</a:t>
            </a:r>
          </a:p>
          <a:p>
            <a:pPr marL="342900" lvl="0" indent="-342900">
              <a:buFont typeface="Arial" panose="020B0604020202020204" pitchFamily="34" charset="0"/>
              <a:buChar char="•"/>
            </a:pPr>
            <a:r>
              <a:rPr lang="en-US" dirty="0"/>
              <a:t>Explain the effect of linkage and recombination on gamete genotypes</a:t>
            </a:r>
          </a:p>
          <a:p>
            <a:pPr marL="342900" indent="-342900">
              <a:buFont typeface="Arial" panose="020B0604020202020204" pitchFamily="34" charset="0"/>
              <a:buChar char="•"/>
            </a:pPr>
            <a:r>
              <a:rPr lang="en-US" dirty="0"/>
              <a:t>Explain the phenotypic outcomes of </a:t>
            </a:r>
            <a:r>
              <a:rPr lang="en-US" dirty="0" err="1"/>
              <a:t>epistatic</a:t>
            </a:r>
            <a:r>
              <a:rPr lang="en-US" dirty="0"/>
              <a:t> effects among genes</a:t>
            </a:r>
          </a:p>
        </p:txBody>
      </p:sp>
    </p:spTree>
    <p:extLst>
      <p:ext uri="{BB962C8B-B14F-4D97-AF65-F5344CB8AC3E}">
        <p14:creationId xmlns:p14="http://schemas.microsoft.com/office/powerpoint/2010/main" val="8112357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Exceptions from </a:t>
            </a:r>
            <a:r>
              <a:rPr lang="en-US" dirty="0" err="1"/>
              <a:t>mendelian</a:t>
            </a:r>
            <a:r>
              <a:rPr lang="en-US" dirty="0"/>
              <a:t> genetics </a:t>
            </a:r>
          </a:p>
        </p:txBody>
      </p:sp>
      <p:sp>
        <p:nvSpPr>
          <p:cNvPr id="4" name="Text Placeholder 3"/>
          <p:cNvSpPr>
            <a:spLocks noGrp="1"/>
          </p:cNvSpPr>
          <p:nvPr>
            <p:ph type="body" sz="quarter" idx="14"/>
          </p:nvPr>
        </p:nvSpPr>
        <p:spPr>
          <a:xfrm>
            <a:off x="457200" y="1274618"/>
            <a:ext cx="8062912" cy="4735746"/>
          </a:xfrm>
        </p:spPr>
        <p:txBody>
          <a:bodyPr/>
          <a:lstStyle/>
          <a:p>
            <a:pPr marL="342900" indent="-342900">
              <a:buFont typeface="Arial" panose="020B0604020202020204" pitchFamily="34" charset="0"/>
              <a:buChar char="•"/>
            </a:pPr>
            <a:r>
              <a:rPr lang="en-US" dirty="0"/>
              <a:t>Some genes do not follow Mendel’s law of inheritance.</a:t>
            </a:r>
          </a:p>
          <a:p>
            <a:pPr marL="342900" indent="-342900">
              <a:buFont typeface="Arial" panose="020B0604020202020204" pitchFamily="34" charset="0"/>
              <a:buChar char="•"/>
            </a:pPr>
            <a:r>
              <a:rPr lang="en-US" dirty="0"/>
              <a:t>These are non-</a:t>
            </a:r>
            <a:r>
              <a:rPr lang="en-US" dirty="0" err="1"/>
              <a:t>mendelian</a:t>
            </a:r>
            <a:r>
              <a:rPr lang="en-US" dirty="0"/>
              <a:t> genetics inheritance patterns:</a:t>
            </a:r>
          </a:p>
          <a:p>
            <a:pPr marL="1074420" lvl="1" indent="-342900">
              <a:buFont typeface="Arial" panose="020B0604020202020204" pitchFamily="34" charset="0"/>
              <a:buChar char="•"/>
            </a:pPr>
            <a:r>
              <a:rPr lang="en-US" dirty="0"/>
              <a:t>Incomplete dominance</a:t>
            </a:r>
          </a:p>
          <a:p>
            <a:pPr marL="1074420" lvl="1" indent="-342900">
              <a:buFont typeface="Arial" panose="020B0604020202020204" pitchFamily="34" charset="0"/>
              <a:buChar char="•"/>
            </a:pPr>
            <a:r>
              <a:rPr lang="en-US" dirty="0"/>
              <a:t>Codominance</a:t>
            </a:r>
          </a:p>
          <a:p>
            <a:pPr marL="1074420" lvl="1" indent="-342900">
              <a:buFont typeface="Arial" panose="020B0604020202020204" pitchFamily="34" charset="0"/>
              <a:buChar char="•"/>
            </a:pPr>
            <a:r>
              <a:rPr lang="en-US" dirty="0"/>
              <a:t>Multiple alleles</a:t>
            </a:r>
          </a:p>
          <a:p>
            <a:pPr marL="1074420" lvl="1" indent="-342900">
              <a:buFont typeface="Arial" panose="020B0604020202020204" pitchFamily="34" charset="0"/>
              <a:buChar char="•"/>
            </a:pPr>
            <a:r>
              <a:rPr lang="en-US" dirty="0"/>
              <a:t>Sex-linked features </a:t>
            </a:r>
          </a:p>
          <a:p>
            <a:pPr marL="1074420" lvl="1" indent="-342900">
              <a:buFont typeface="Arial" panose="020B0604020202020204" pitchFamily="34" charset="0"/>
              <a:buChar char="•"/>
            </a:pPr>
            <a:r>
              <a:rPr lang="en-US" dirty="0"/>
              <a:t>Epistasis </a:t>
            </a:r>
          </a:p>
          <a:p>
            <a:endParaRPr lang="en-US" dirty="0"/>
          </a:p>
        </p:txBody>
      </p:sp>
    </p:spTree>
    <p:extLst>
      <p:ext uri="{BB962C8B-B14F-4D97-AF65-F5344CB8AC3E}">
        <p14:creationId xmlns:p14="http://schemas.microsoft.com/office/powerpoint/2010/main" val="8911147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sclaimer">
            <a:extLst>
              <a:ext uri="{FF2B5EF4-FFF2-40B4-BE49-F238E27FC236}">
                <a16:creationId xmlns:a16="http://schemas.microsoft.com/office/drawing/2014/main" id="{61478859-707E-407F-AAD7-CF61D228743C}"/>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pic>
        <p:nvPicPr>
          <p:cNvPr id="2" name="Figure" descr="Photo is of a snapdragon with a pink flower."/>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1099" r="-1099"/>
          <a:stretch>
            <a:fillRect/>
          </a:stretch>
        </p:blipFill>
        <p:spPr>
          <a:xfrm>
            <a:off x="4489450" y="1108075"/>
            <a:ext cx="4030663" cy="5256213"/>
          </a:xfrm>
        </p:spPr>
      </p:pic>
      <p:sp>
        <p:nvSpPr>
          <p:cNvPr id="14" name="Figure Legend"/>
          <p:cNvSpPr>
            <a:spLocks noGrp="1"/>
          </p:cNvSpPr>
          <p:nvPr>
            <p:ph type="body" sz="quarter" idx="14"/>
          </p:nvPr>
        </p:nvSpPr>
        <p:spPr>
          <a:xfrm>
            <a:off x="457200" y="1107617"/>
            <a:ext cx="3913188" cy="5256973"/>
          </a:xfrm>
        </p:spPr>
        <p:txBody>
          <a:bodyPr>
            <a:noAutofit/>
          </a:bodyPr>
          <a:lstStyle/>
          <a:p>
            <a:r>
              <a:rPr lang="en-US" sz="1600" dirty="0">
                <a:solidFill>
                  <a:schemeClr val="tx1"/>
                </a:solidFill>
              </a:rPr>
              <a:t>These pink flowers of a heterozygote snapdragon result from incomplete dominance. </a:t>
            </a:r>
            <a:r>
              <a:rPr lang="da-DK" sz="1600" dirty="0">
                <a:solidFill>
                  <a:schemeClr val="tx1"/>
                </a:solidFill>
              </a:rPr>
              <a:t>(</a:t>
            </a:r>
            <a:r>
              <a:rPr lang="da-DK" sz="1600" dirty="0" err="1">
                <a:solidFill>
                  <a:schemeClr val="tx1"/>
                </a:solidFill>
              </a:rPr>
              <a:t>credit</a:t>
            </a:r>
            <a:r>
              <a:rPr lang="da-DK" sz="1600" dirty="0">
                <a:solidFill>
                  <a:schemeClr val="tx1"/>
                </a:solidFill>
              </a:rPr>
              <a:t>: </a:t>
            </a:r>
            <a:r>
              <a:rPr lang="en-US" sz="1600" dirty="0">
                <a:solidFill>
                  <a:schemeClr val="tx1"/>
                </a:solidFill>
              </a:rPr>
              <a:t>“</a:t>
            </a:r>
            <a:r>
              <a:rPr lang="da-DK" sz="1600" dirty="0" err="1">
                <a:solidFill>
                  <a:schemeClr val="tx1"/>
                </a:solidFill>
              </a:rPr>
              <a:t>storebukkebruse</a:t>
            </a:r>
            <a:r>
              <a:rPr lang="en-US" sz="1600" dirty="0">
                <a:solidFill>
                  <a:schemeClr val="tx1"/>
                </a:solidFill>
              </a:rPr>
              <a:t>”</a:t>
            </a:r>
            <a:r>
              <a:rPr lang="da-DK" sz="1600" dirty="0">
                <a:solidFill>
                  <a:schemeClr val="tx1"/>
                </a:solidFill>
              </a:rPr>
              <a:t>/</a:t>
            </a:r>
            <a:r>
              <a:rPr lang="da-DK" sz="1600" dirty="0" err="1">
                <a:solidFill>
                  <a:schemeClr val="tx1"/>
                </a:solidFill>
              </a:rPr>
              <a:t>Flickr</a:t>
            </a:r>
            <a:r>
              <a:rPr lang="da-DK" sz="1600" dirty="0">
                <a:solidFill>
                  <a:schemeClr val="tx1"/>
                </a:solidFill>
              </a:rPr>
              <a:t>)</a:t>
            </a:r>
            <a:endParaRPr lang="en-US" sz="1600" dirty="0">
              <a:solidFill>
                <a:schemeClr val="tx1"/>
              </a:solidFill>
            </a:endParaRPr>
          </a:p>
        </p:txBody>
      </p:sp>
      <p:sp>
        <p:nvSpPr>
          <p:cNvPr id="5" name="Figure Number"/>
          <p:cNvSpPr>
            <a:spLocks noGrp="1"/>
          </p:cNvSpPr>
          <p:nvPr>
            <p:ph type="title"/>
          </p:nvPr>
        </p:nvSpPr>
        <p:spPr/>
        <p:txBody>
          <a:bodyPr>
            <a:normAutofit/>
          </a:bodyPr>
          <a:lstStyle/>
          <a:p>
            <a:pPr algn="r"/>
            <a:r>
              <a:rPr lang="en-US" sz="2400" dirty="0">
                <a:solidFill>
                  <a:srgbClr val="6CB255"/>
                </a:solidFill>
              </a:rPr>
              <a:t>Incomplete dominance - Figure </a:t>
            </a:r>
            <a:r>
              <a:rPr lang="en-US" dirty="0"/>
              <a:t>8.12</a:t>
            </a:r>
            <a:endParaRPr lang="en-US" sz="2400" dirty="0">
              <a:solidFill>
                <a:srgbClr val="6CB255"/>
              </a:solidFill>
            </a:endParaRPr>
          </a:p>
        </p:txBody>
      </p:sp>
      <p:pic>
        <p:nvPicPr>
          <p:cNvPr id="8" name="Picture 7">
            <a:extLst>
              <a:ext uri="{FF2B5EF4-FFF2-40B4-BE49-F238E27FC236}">
                <a16:creationId xmlns:a16="http://schemas.microsoft.com/office/drawing/2014/main" id="{F2FE21E0-6B1E-CF48-934D-662E884EC2D7}"/>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24690" y="446227"/>
            <a:ext cx="1693024" cy="409803"/>
          </a:xfrm>
          <a:prstGeom prst="rect">
            <a:avLst/>
          </a:prstGeom>
        </p:spPr>
      </p:pic>
    </p:spTree>
    <p:extLst>
      <p:ext uri="{BB962C8B-B14F-4D97-AF65-F5344CB8AC3E}">
        <p14:creationId xmlns:p14="http://schemas.microsoft.com/office/powerpoint/2010/main" val="13494887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Incomplete dominance </a:t>
            </a:r>
          </a:p>
        </p:txBody>
      </p:sp>
      <p:sp>
        <p:nvSpPr>
          <p:cNvPr id="4" name="Text Placeholder 3"/>
          <p:cNvSpPr>
            <a:spLocks noGrp="1"/>
          </p:cNvSpPr>
          <p:nvPr>
            <p:ph type="body" sz="quarter" idx="14"/>
          </p:nvPr>
        </p:nvSpPr>
        <p:spPr>
          <a:xfrm>
            <a:off x="457200" y="1376218"/>
            <a:ext cx="8062912" cy="5135418"/>
          </a:xfrm>
        </p:spPr>
        <p:txBody>
          <a:bodyPr/>
          <a:lstStyle/>
          <a:p>
            <a:pPr marL="342900" indent="-342900">
              <a:buFont typeface="Arial" panose="020B0604020202020204" pitchFamily="34" charset="0"/>
              <a:buChar char="•"/>
            </a:pPr>
            <a:r>
              <a:rPr lang="en-US" dirty="0"/>
              <a:t>Dominant gene – red color</a:t>
            </a:r>
          </a:p>
          <a:p>
            <a:pPr marL="342900" indent="-342900">
              <a:buFont typeface="Arial" panose="020B0604020202020204" pitchFamily="34" charset="0"/>
              <a:buChar char="•"/>
            </a:pPr>
            <a:r>
              <a:rPr lang="en-US" dirty="0"/>
              <a:t>Recessive gene – white color</a:t>
            </a:r>
          </a:p>
          <a:p>
            <a:pPr marL="342900" indent="-342900">
              <a:buFont typeface="Arial" panose="020B0604020202020204" pitchFamily="34" charset="0"/>
              <a:buChar char="•"/>
            </a:pPr>
            <a:r>
              <a:rPr lang="en-US" dirty="0"/>
              <a:t>R – red</a:t>
            </a:r>
          </a:p>
          <a:p>
            <a:pPr marL="342900" indent="-342900">
              <a:buFont typeface="Arial" panose="020B0604020202020204" pitchFamily="34" charset="0"/>
              <a:buChar char="•"/>
            </a:pPr>
            <a:r>
              <a:rPr lang="en-US" dirty="0"/>
              <a:t>r – white </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Incomplete dominance: the dominant (RED) gene is not 100% shown in the phenotype so it makes pink instead of red flowers:</a:t>
            </a:r>
          </a:p>
          <a:p>
            <a:pPr marL="1074420" lvl="1" indent="-342900">
              <a:buFont typeface="Arial" panose="020B0604020202020204" pitchFamily="34" charset="0"/>
              <a:buChar char="•"/>
            </a:pPr>
            <a:r>
              <a:rPr lang="en-US" dirty="0"/>
              <a:t>Rr - pink</a:t>
            </a:r>
          </a:p>
          <a:p>
            <a:pPr marL="342900" indent="-342900">
              <a:buFont typeface="Arial" panose="020B0604020202020204" pitchFamily="34" charset="0"/>
              <a:buChar char="•"/>
            </a:pPr>
            <a:r>
              <a:rPr lang="en-US" dirty="0"/>
              <a:t>Mendelian: </a:t>
            </a:r>
          </a:p>
          <a:p>
            <a:pPr marL="1074420" lvl="1" indent="-342900">
              <a:buFont typeface="Arial" panose="020B0604020202020204" pitchFamily="34" charset="0"/>
              <a:buChar char="•"/>
            </a:pPr>
            <a:r>
              <a:rPr lang="en-US" dirty="0"/>
              <a:t>Rr – red </a:t>
            </a:r>
          </a:p>
        </p:txBody>
      </p:sp>
    </p:spTree>
    <p:extLst>
      <p:ext uri="{BB962C8B-B14F-4D97-AF65-F5344CB8AC3E}">
        <p14:creationId xmlns:p14="http://schemas.microsoft.com/office/powerpoint/2010/main" val="36793173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Codominance </a:t>
            </a:r>
          </a:p>
        </p:txBody>
      </p:sp>
      <p:sp>
        <p:nvSpPr>
          <p:cNvPr id="4" name="Text Placeholder 3"/>
          <p:cNvSpPr>
            <a:spLocks noGrp="1"/>
          </p:cNvSpPr>
          <p:nvPr>
            <p:ph type="body" sz="quarter" idx="14"/>
          </p:nvPr>
        </p:nvSpPr>
        <p:spPr>
          <a:xfrm>
            <a:off x="457200" y="1524000"/>
            <a:ext cx="8062912" cy="4486364"/>
          </a:xfrm>
        </p:spPr>
        <p:txBody>
          <a:bodyPr>
            <a:normAutofit lnSpcReduction="10000"/>
          </a:bodyPr>
          <a:lstStyle/>
          <a:p>
            <a:r>
              <a:rPr lang="en-US" dirty="0"/>
              <a:t>Instead of 1 recessive and 1 dominant allele/traits both alleles are dominant; hence, both will show up in phenotype.</a:t>
            </a:r>
          </a:p>
          <a:p>
            <a:pPr marL="342900" indent="-342900">
              <a:buFont typeface="Arial" panose="020B0604020202020204" pitchFamily="34" charset="0"/>
              <a:buChar char="•"/>
            </a:pPr>
            <a:r>
              <a:rPr lang="en-US" dirty="0"/>
              <a:t>Dominant gene – red color</a:t>
            </a:r>
          </a:p>
          <a:p>
            <a:pPr marL="342900" indent="-342900">
              <a:buFont typeface="Arial" panose="020B0604020202020204" pitchFamily="34" charset="0"/>
              <a:buChar char="•"/>
            </a:pPr>
            <a:r>
              <a:rPr lang="en-US" dirty="0"/>
              <a:t>Dominant  gene – white color</a:t>
            </a:r>
          </a:p>
          <a:p>
            <a:pPr marL="342900" indent="-342900">
              <a:buFont typeface="Arial" panose="020B0604020202020204" pitchFamily="34" charset="0"/>
              <a:buChar char="•"/>
            </a:pPr>
            <a:r>
              <a:rPr lang="en-US" dirty="0"/>
              <a:t>R – red</a:t>
            </a:r>
          </a:p>
          <a:p>
            <a:pPr marL="342900" indent="-342900">
              <a:buFont typeface="Arial" panose="020B0604020202020204" pitchFamily="34" charset="0"/>
              <a:buChar char="•"/>
            </a:pPr>
            <a:r>
              <a:rPr lang="en-US" dirty="0"/>
              <a:t>W – white </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Codominance:</a:t>
            </a:r>
          </a:p>
          <a:p>
            <a:pPr marL="1074420" lvl="1" indent="-342900">
              <a:buFont typeface="Arial" panose="020B0604020202020204" pitchFamily="34" charset="0"/>
              <a:buChar char="•"/>
            </a:pPr>
            <a:r>
              <a:rPr lang="en-US" dirty="0"/>
              <a:t>RW – red &amp; white flowers</a:t>
            </a:r>
          </a:p>
          <a:p>
            <a:pPr marL="342900" indent="-342900">
              <a:buFont typeface="Arial" panose="020B0604020202020204" pitchFamily="34" charset="0"/>
              <a:buChar char="•"/>
            </a:pPr>
            <a:r>
              <a:rPr lang="en-US" dirty="0"/>
              <a:t>Mendelian: </a:t>
            </a:r>
          </a:p>
          <a:p>
            <a:pPr marL="1074420" lvl="1" indent="-342900">
              <a:buFont typeface="Arial" panose="020B0604020202020204" pitchFamily="34" charset="0"/>
              <a:buChar char="•"/>
            </a:pPr>
            <a:r>
              <a:rPr lang="en-US" dirty="0"/>
              <a:t>Rr – red </a:t>
            </a:r>
          </a:p>
          <a:p>
            <a:endParaRPr lang="en-US" dirty="0"/>
          </a:p>
          <a:p>
            <a:endParaRPr lang="en-US" dirty="0"/>
          </a:p>
        </p:txBody>
      </p:sp>
    </p:spTree>
    <p:extLst>
      <p:ext uri="{BB962C8B-B14F-4D97-AF65-F5344CB8AC3E}">
        <p14:creationId xmlns:p14="http://schemas.microsoft.com/office/powerpoint/2010/main" val="5010204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Disclaimer">
            <a:extLst>
              <a:ext uri="{FF2B5EF4-FFF2-40B4-BE49-F238E27FC236}">
                <a16:creationId xmlns:a16="http://schemas.microsoft.com/office/drawing/2014/main" id="{36327EAC-6FB2-4A2C-A16D-8C664CBE53B1}"/>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14" name="Figure Legend"/>
          <p:cNvSpPr>
            <a:spLocks noGrp="1"/>
          </p:cNvSpPr>
          <p:nvPr>
            <p:ph type="body" sz="quarter" idx="14"/>
          </p:nvPr>
        </p:nvSpPr>
        <p:spPr>
          <a:xfrm>
            <a:off x="4606925" y="1107617"/>
            <a:ext cx="3913188" cy="5256973"/>
          </a:xfrm>
        </p:spPr>
        <p:txBody>
          <a:bodyPr>
            <a:noAutofit/>
          </a:bodyPr>
          <a:lstStyle/>
          <a:p>
            <a:pPr marL="285750" indent="-285750">
              <a:buFont typeface="Arial" panose="020B0604020202020204" pitchFamily="34" charset="0"/>
              <a:buChar char="•"/>
            </a:pPr>
            <a:r>
              <a:rPr lang="en-US" sz="1600" dirty="0">
                <a:solidFill>
                  <a:schemeClr val="tx1"/>
                </a:solidFill>
              </a:rPr>
              <a:t>Johann </a:t>
            </a:r>
            <a:r>
              <a:rPr lang="en-US" sz="1600" dirty="0" err="1">
                <a:solidFill>
                  <a:schemeClr val="tx1"/>
                </a:solidFill>
              </a:rPr>
              <a:t>Gregor</a:t>
            </a:r>
            <a:r>
              <a:rPr lang="en-US" sz="1600" dirty="0">
                <a:solidFill>
                  <a:schemeClr val="tx1"/>
                </a:solidFill>
              </a:rPr>
              <a:t> Mendel set the framework for the study of genetics.</a:t>
            </a:r>
          </a:p>
          <a:p>
            <a:pPr marL="285750" indent="-285750">
              <a:buFont typeface="Arial" panose="020B0604020202020204" pitchFamily="34" charset="0"/>
              <a:buChar char="•"/>
            </a:pPr>
            <a:r>
              <a:rPr lang="en-US" sz="1600" dirty="0">
                <a:solidFill>
                  <a:schemeClr val="tx1"/>
                </a:solidFill>
              </a:rPr>
              <a:t>Used statistics to analyze data </a:t>
            </a:r>
          </a:p>
          <a:p>
            <a:pPr marL="285750" indent="-285750">
              <a:buFont typeface="Arial" panose="020B0604020202020204" pitchFamily="34" charset="0"/>
              <a:buChar char="•"/>
            </a:pPr>
            <a:r>
              <a:rPr lang="en-US" sz="1600" dirty="0">
                <a:solidFill>
                  <a:schemeClr val="tx1"/>
                </a:solidFill>
              </a:rPr>
              <a:t>Formulated basic genetics rules known as Mendel’s Laws. </a:t>
            </a:r>
          </a:p>
          <a:p>
            <a:pPr marL="285750" indent="-285750">
              <a:buFont typeface="Arial" panose="020B0604020202020204" pitchFamily="34" charset="0"/>
              <a:buChar char="•"/>
            </a:pPr>
            <a:r>
              <a:rPr lang="en-US" sz="1600" dirty="0">
                <a:solidFill>
                  <a:schemeClr val="tx1"/>
                </a:solidFill>
              </a:rPr>
              <a:t>1866</a:t>
            </a:r>
          </a:p>
          <a:p>
            <a:pPr marL="285750" indent="-285750">
              <a:buFont typeface="Arial" panose="020B0604020202020204" pitchFamily="34" charset="0"/>
              <a:buChar char="•"/>
            </a:pPr>
            <a:r>
              <a:rPr lang="en-US" sz="1600" dirty="0">
                <a:solidFill>
                  <a:schemeClr val="tx1"/>
                </a:solidFill>
              </a:rPr>
              <a:t>His research disregarded until 1900</a:t>
            </a:r>
          </a:p>
        </p:txBody>
      </p:sp>
      <p:pic>
        <p:nvPicPr>
          <p:cNvPr id="2" name="Figure" descr="Image is a sketch of Johann Gregor Mendel."/>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t="-4618" b="-4618"/>
          <a:stretch>
            <a:fillRect/>
          </a:stretch>
        </p:blipFill>
        <p:spPr>
          <a:xfrm>
            <a:off x="457200" y="1108075"/>
            <a:ext cx="4032250" cy="5256213"/>
          </a:xfrm>
        </p:spPr>
      </p:pic>
      <p:sp>
        <p:nvSpPr>
          <p:cNvPr id="5" name="Figure Number"/>
          <p:cNvSpPr>
            <a:spLocks noGrp="1"/>
          </p:cNvSpPr>
          <p:nvPr>
            <p:ph type="title"/>
          </p:nvPr>
        </p:nvSpPr>
        <p:spPr/>
        <p:txBody>
          <a:bodyPr>
            <a:normAutofit/>
          </a:bodyPr>
          <a:lstStyle/>
          <a:p>
            <a:r>
              <a:rPr lang="en-US" sz="2400" dirty="0">
                <a:solidFill>
                  <a:srgbClr val="6CB255"/>
                </a:solidFill>
              </a:rPr>
              <a:t>Figure </a:t>
            </a:r>
            <a:r>
              <a:rPr lang="en-US" dirty="0"/>
              <a:t>8.2 – </a:t>
            </a:r>
            <a:r>
              <a:rPr lang="en-US" dirty="0" err="1"/>
              <a:t>mendelian</a:t>
            </a:r>
            <a:r>
              <a:rPr lang="en-US" dirty="0"/>
              <a:t> genetics </a:t>
            </a:r>
            <a:endParaRPr lang="en-US" sz="2400" dirty="0">
              <a:solidFill>
                <a:srgbClr val="6CB255"/>
              </a:solidFill>
            </a:endParaRPr>
          </a:p>
        </p:txBody>
      </p:sp>
      <p:pic>
        <p:nvPicPr>
          <p:cNvPr id="8" name="Picture 7">
            <a:extLst>
              <a:ext uri="{FF2B5EF4-FFF2-40B4-BE49-F238E27FC236}">
                <a16:creationId xmlns:a16="http://schemas.microsoft.com/office/drawing/2014/main" id="{F155124D-30AB-754D-AA70-B51947D31988}"/>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32850963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15C3B59F-EFAE-4EE1-953A-7D1116322DF3}"/>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a:xfrm>
            <a:off x="623454" y="5176491"/>
            <a:ext cx="8062912" cy="1166382"/>
          </a:xfrm>
        </p:spPr>
        <p:txBody>
          <a:bodyPr>
            <a:normAutofit/>
          </a:bodyPr>
          <a:lstStyle/>
          <a:p>
            <a:pPr marL="285750" indent="-285750">
              <a:buFont typeface="Arial" panose="020B0604020202020204" pitchFamily="34" charset="0"/>
              <a:buChar char="•"/>
            </a:pPr>
            <a:r>
              <a:rPr lang="en-US" sz="1600" dirty="0"/>
              <a:t>This Punnett square shows an AB/AB blood type cross</a:t>
            </a:r>
          </a:p>
          <a:p>
            <a:pPr marL="285750" indent="-285750">
              <a:buFont typeface="Arial" panose="020B0604020202020204" pitchFamily="34" charset="0"/>
              <a:buChar char="•"/>
            </a:pPr>
            <a:r>
              <a:rPr lang="en-US" sz="1600" dirty="0"/>
              <a:t>I</a:t>
            </a:r>
            <a:r>
              <a:rPr lang="en-US" sz="1600" baseline="30000" dirty="0"/>
              <a:t>A</a:t>
            </a:r>
            <a:r>
              <a:rPr lang="en-US" sz="1600" dirty="0"/>
              <a:t> &amp; I</a:t>
            </a:r>
            <a:r>
              <a:rPr lang="en-US" sz="1600" baseline="30000" dirty="0"/>
              <a:t>B</a:t>
            </a:r>
            <a:r>
              <a:rPr lang="en-US" sz="1600" dirty="0"/>
              <a:t> are both dominant; when present in the genotype they both express into the phenotype as blood type AB. </a:t>
            </a:r>
          </a:p>
        </p:txBody>
      </p:sp>
      <p:pic>
        <p:nvPicPr>
          <p:cNvPr id="4" name="Figure" descr="A Punnett square showing both parents with AB blood types. The offspring will have AA, AB, and BB blood types in a ratio of 1 to 2 to 1."/>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62006" r="-62006"/>
          <a:stretch>
            <a:fillRect/>
          </a:stretch>
        </p:blipFill>
        <p:spPr/>
      </p:pic>
      <p:sp>
        <p:nvSpPr>
          <p:cNvPr id="5" name="Figure Number"/>
          <p:cNvSpPr>
            <a:spLocks noGrp="1"/>
          </p:cNvSpPr>
          <p:nvPr>
            <p:ph type="title"/>
          </p:nvPr>
        </p:nvSpPr>
        <p:spPr/>
        <p:txBody>
          <a:bodyPr/>
          <a:lstStyle/>
          <a:p>
            <a:r>
              <a:rPr lang="en-US" dirty="0"/>
              <a:t>Figure 8.13 – codominance </a:t>
            </a:r>
          </a:p>
        </p:txBody>
      </p:sp>
      <p:pic>
        <p:nvPicPr>
          <p:cNvPr id="8" name="Picture 7">
            <a:extLst>
              <a:ext uri="{FF2B5EF4-FFF2-40B4-BE49-F238E27FC236}">
                <a16:creationId xmlns:a16="http://schemas.microsoft.com/office/drawing/2014/main" id="{7FB76BFA-C04D-D04D-BA56-5050E4A25BF2}"/>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30402008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Multiple alleles</a:t>
            </a:r>
          </a:p>
        </p:txBody>
      </p:sp>
      <p:sp>
        <p:nvSpPr>
          <p:cNvPr id="4" name="Text Placeholder 3"/>
          <p:cNvSpPr>
            <a:spLocks noGrp="1"/>
          </p:cNvSpPr>
          <p:nvPr>
            <p:ph type="body" sz="quarter" idx="14"/>
          </p:nvPr>
        </p:nvSpPr>
        <p:spPr>
          <a:xfrm>
            <a:off x="457200" y="1366982"/>
            <a:ext cx="8062912" cy="4643382"/>
          </a:xfrm>
        </p:spPr>
        <p:txBody>
          <a:bodyPr/>
          <a:lstStyle/>
          <a:p>
            <a:pPr marL="342900" indent="-342900">
              <a:buFont typeface="Arial" panose="020B0604020202020204" pitchFamily="34" charset="0"/>
              <a:buChar char="•"/>
            </a:pPr>
            <a:r>
              <a:rPr lang="en-US" dirty="0"/>
              <a:t>Mendel’s assumed that each body’s characteristics has only 2 versions/traits:</a:t>
            </a:r>
          </a:p>
          <a:p>
            <a:pPr marL="1074420" lvl="1" indent="-342900">
              <a:buFont typeface="Arial" panose="020B0604020202020204" pitchFamily="34" charset="0"/>
              <a:buChar char="•"/>
            </a:pPr>
            <a:r>
              <a:rPr lang="en-US" dirty="0"/>
              <a:t>Flower color: violet &amp; white</a:t>
            </a:r>
          </a:p>
          <a:p>
            <a:pPr marL="1074420" lvl="1" indent="-342900">
              <a:buFont typeface="Arial" panose="020B0604020202020204" pitchFamily="34" charset="0"/>
              <a:buChar char="•"/>
            </a:pPr>
            <a:r>
              <a:rPr lang="en-US" dirty="0"/>
              <a:t>Seed color: yellow &amp; green</a:t>
            </a:r>
          </a:p>
          <a:p>
            <a:pPr marL="342900" indent="-342900">
              <a:buFont typeface="Arial" panose="020B0604020202020204" pitchFamily="34" charset="0"/>
              <a:buChar char="•"/>
            </a:pPr>
            <a:r>
              <a:rPr lang="en-US" dirty="0"/>
              <a:t>However, some characteristics have more than 2:</a:t>
            </a:r>
          </a:p>
          <a:p>
            <a:pPr marL="1074420" lvl="1" indent="-342900">
              <a:buFont typeface="Arial" panose="020B0604020202020204" pitchFamily="34" charset="0"/>
              <a:buChar char="•"/>
            </a:pPr>
            <a:r>
              <a:rPr lang="en-US" dirty="0"/>
              <a:t>Blood type: A, B, AB, O</a:t>
            </a:r>
          </a:p>
          <a:p>
            <a:pPr marL="1074420" lvl="1" indent="-342900">
              <a:buFont typeface="Arial" panose="020B0604020202020204" pitchFamily="34" charset="0"/>
              <a:buChar char="•"/>
            </a:pPr>
            <a:r>
              <a:rPr lang="en-US" dirty="0"/>
              <a:t>This is the result of having more than 2 alleles in the population: I</a:t>
            </a:r>
            <a:r>
              <a:rPr lang="en-US" baseline="30000" dirty="0"/>
              <a:t>A</a:t>
            </a:r>
            <a:r>
              <a:rPr lang="en-US" dirty="0"/>
              <a:t>, I</a:t>
            </a:r>
            <a:r>
              <a:rPr lang="en-US" baseline="30000" dirty="0"/>
              <a:t>B</a:t>
            </a:r>
            <a:r>
              <a:rPr lang="en-US" dirty="0"/>
              <a:t>, </a:t>
            </a:r>
            <a:r>
              <a:rPr lang="en-US" dirty="0" err="1"/>
              <a:t>i</a:t>
            </a:r>
            <a:endParaRPr lang="en-US" dirty="0"/>
          </a:p>
        </p:txBody>
      </p:sp>
    </p:spTree>
    <p:extLst>
      <p:ext uri="{BB962C8B-B14F-4D97-AF65-F5344CB8AC3E}">
        <p14:creationId xmlns:p14="http://schemas.microsoft.com/office/powerpoint/2010/main" val="29010999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CBE13DEA-AC45-4633-BBBD-D51BA278B740}"/>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a:xfrm>
            <a:off x="457201" y="5093364"/>
            <a:ext cx="8062912" cy="1166382"/>
          </a:xfrm>
        </p:spPr>
        <p:txBody>
          <a:bodyPr>
            <a:normAutofit/>
          </a:bodyPr>
          <a:lstStyle/>
          <a:p>
            <a:r>
              <a:rPr lang="en-US" sz="1600" dirty="0"/>
              <a:t>Inheritance of the ABO blood system in humans is shown.</a:t>
            </a:r>
          </a:p>
        </p:txBody>
      </p:sp>
      <p:pic>
        <p:nvPicPr>
          <p:cNvPr id="3" name="Figure" descr="A Punnett square showing the possible genotype and phenotypes of the ABO blood types in human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35328" r="-35328"/>
          <a:stretch>
            <a:fillRect/>
          </a:stretch>
        </p:blipFill>
        <p:spPr>
          <a:xfrm>
            <a:off x="457199" y="1150095"/>
            <a:ext cx="8062913" cy="3500071"/>
          </a:xfrm>
        </p:spPr>
      </p:pic>
      <p:sp>
        <p:nvSpPr>
          <p:cNvPr id="5" name="Figure Number"/>
          <p:cNvSpPr>
            <a:spLocks noGrp="1"/>
          </p:cNvSpPr>
          <p:nvPr>
            <p:ph type="title"/>
          </p:nvPr>
        </p:nvSpPr>
        <p:spPr/>
        <p:txBody>
          <a:bodyPr/>
          <a:lstStyle/>
          <a:p>
            <a:r>
              <a:rPr lang="en-US" dirty="0"/>
              <a:t>Figure 8.14 – multiple alleles</a:t>
            </a:r>
          </a:p>
        </p:txBody>
      </p:sp>
      <p:pic>
        <p:nvPicPr>
          <p:cNvPr id="8" name="Picture 7">
            <a:extLst>
              <a:ext uri="{FF2B5EF4-FFF2-40B4-BE49-F238E27FC236}">
                <a16:creationId xmlns:a16="http://schemas.microsoft.com/office/drawing/2014/main" id="{73C2C440-8F89-BC48-820B-5B915CCD8D2A}"/>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366191"/>
            <a:ext cx="1693024" cy="409803"/>
          </a:xfrm>
          <a:prstGeom prst="rect">
            <a:avLst/>
          </a:prstGeom>
        </p:spPr>
      </p:pic>
    </p:spTree>
    <p:extLst>
      <p:ext uri="{BB962C8B-B14F-4D97-AF65-F5344CB8AC3E}">
        <p14:creationId xmlns:p14="http://schemas.microsoft.com/office/powerpoint/2010/main" val="8882690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X-linked genes</a:t>
            </a:r>
          </a:p>
        </p:txBody>
      </p:sp>
      <p:sp>
        <p:nvSpPr>
          <p:cNvPr id="4" name="Text Placeholder 3"/>
          <p:cNvSpPr>
            <a:spLocks noGrp="1"/>
          </p:cNvSpPr>
          <p:nvPr>
            <p:ph type="body" sz="quarter" idx="14"/>
          </p:nvPr>
        </p:nvSpPr>
        <p:spPr>
          <a:xfrm>
            <a:off x="457200" y="1163783"/>
            <a:ext cx="4170218" cy="4846582"/>
          </a:xfrm>
        </p:spPr>
        <p:txBody>
          <a:bodyPr>
            <a:normAutofit fontScale="85000" lnSpcReduction="10000"/>
          </a:bodyPr>
          <a:lstStyle/>
          <a:p>
            <a:pPr marL="342900" indent="-342900" algn="just">
              <a:buFont typeface="Arial" panose="020B0604020202020204" pitchFamily="34" charset="0"/>
              <a:buChar char="•"/>
            </a:pPr>
            <a:r>
              <a:rPr lang="en-US" dirty="0"/>
              <a:t>Sex chromosomes:</a:t>
            </a:r>
          </a:p>
          <a:p>
            <a:pPr marL="1074420" lvl="1" indent="-342900" algn="just">
              <a:buFont typeface="Arial" panose="020B0604020202020204" pitchFamily="34" charset="0"/>
              <a:buChar char="•"/>
            </a:pPr>
            <a:r>
              <a:rPr lang="en-US" dirty="0"/>
              <a:t>Female – XX</a:t>
            </a:r>
          </a:p>
          <a:p>
            <a:pPr marL="1074420" lvl="1" indent="-342900" algn="just">
              <a:buFont typeface="Arial" panose="020B0604020202020204" pitchFamily="34" charset="0"/>
              <a:buChar char="•"/>
            </a:pPr>
            <a:r>
              <a:rPr lang="en-US" dirty="0"/>
              <a:t>Male – XY </a:t>
            </a:r>
          </a:p>
          <a:p>
            <a:pPr marL="1074420" lvl="1"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en-US" dirty="0"/>
              <a:t>Mendel assumed that we all have 2 alleles for each feature (see law of pair of factors) however, for the genes carried on the X chromosome in males there is only 1 allele (</a:t>
            </a:r>
            <a:r>
              <a:rPr lang="en-US" dirty="0" err="1"/>
              <a:t>bc</a:t>
            </a:r>
            <a:r>
              <a:rPr lang="en-US" dirty="0"/>
              <a:t> there is only 1 X chromosome). </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en-US" dirty="0"/>
              <a:t>Hence, males will show the recessive trait in their body (phenotype) when having 1 recessive allele; females follow Mendel’s law and show Dominant trait when having 1 recessive allele (</a:t>
            </a:r>
            <a:r>
              <a:rPr lang="en-US" dirty="0" err="1"/>
              <a:t>bc</a:t>
            </a:r>
            <a:r>
              <a:rPr lang="en-US" dirty="0"/>
              <a:t> they are heterozygous)</a:t>
            </a:r>
          </a:p>
        </p:txBody>
      </p:sp>
      <p:graphicFrame>
        <p:nvGraphicFramePr>
          <p:cNvPr id="5" name="Table 4" descr="the table shows the genotypes for females versus males for genes on X chromosomes"/>
          <p:cNvGraphicFramePr>
            <a:graphicFrameLocks noGrp="1"/>
          </p:cNvGraphicFramePr>
          <p:nvPr>
            <p:extLst>
              <p:ext uri="{D42A27DB-BD31-4B8C-83A1-F6EECF244321}">
                <p14:modId xmlns:p14="http://schemas.microsoft.com/office/powerpoint/2010/main" val="4117836274"/>
              </p:ext>
            </p:extLst>
          </p:nvPr>
        </p:nvGraphicFramePr>
        <p:xfrm>
          <a:off x="5190836" y="2410692"/>
          <a:ext cx="3555783" cy="2050472"/>
        </p:xfrm>
        <a:graphic>
          <a:graphicData uri="http://schemas.openxmlformats.org/drawingml/2006/table">
            <a:tbl>
              <a:tblPr firstRow="1" bandRow="1">
                <a:tableStyleId>{5C22544A-7EE6-4342-B048-85BDC9FD1C3A}</a:tableStyleId>
              </a:tblPr>
              <a:tblGrid>
                <a:gridCol w="1185261">
                  <a:extLst>
                    <a:ext uri="{9D8B030D-6E8A-4147-A177-3AD203B41FA5}">
                      <a16:colId xmlns:a16="http://schemas.microsoft.com/office/drawing/2014/main" val="401896054"/>
                    </a:ext>
                  </a:extLst>
                </a:gridCol>
                <a:gridCol w="1185261">
                  <a:extLst>
                    <a:ext uri="{9D8B030D-6E8A-4147-A177-3AD203B41FA5}">
                      <a16:colId xmlns:a16="http://schemas.microsoft.com/office/drawing/2014/main" val="2783778297"/>
                    </a:ext>
                  </a:extLst>
                </a:gridCol>
                <a:gridCol w="1185261">
                  <a:extLst>
                    <a:ext uri="{9D8B030D-6E8A-4147-A177-3AD203B41FA5}">
                      <a16:colId xmlns:a16="http://schemas.microsoft.com/office/drawing/2014/main" val="1038355209"/>
                    </a:ext>
                  </a:extLst>
                </a:gridCol>
              </a:tblGrid>
              <a:tr h="512618">
                <a:tc>
                  <a:txBody>
                    <a:bodyPr/>
                    <a:lstStyle/>
                    <a:p>
                      <a:pPr algn="ctr"/>
                      <a:r>
                        <a:rPr lang="en-US" dirty="0"/>
                        <a:t>MENDEL</a:t>
                      </a:r>
                      <a:r>
                        <a:rPr lang="en-US" baseline="0" dirty="0"/>
                        <a:t> </a:t>
                      </a:r>
                      <a:endParaRPr lang="en-US" dirty="0"/>
                    </a:p>
                  </a:txBody>
                  <a:tcPr/>
                </a:tc>
                <a:tc>
                  <a:txBody>
                    <a:bodyPr/>
                    <a:lstStyle/>
                    <a:p>
                      <a:pPr algn="ctr"/>
                      <a:r>
                        <a:rPr lang="en-US" dirty="0"/>
                        <a:t>FEMALE </a:t>
                      </a:r>
                    </a:p>
                  </a:txBody>
                  <a:tcPr/>
                </a:tc>
                <a:tc>
                  <a:txBody>
                    <a:bodyPr/>
                    <a:lstStyle/>
                    <a:p>
                      <a:pPr algn="ctr"/>
                      <a:r>
                        <a:rPr lang="en-US" dirty="0"/>
                        <a:t>MALE </a:t>
                      </a:r>
                    </a:p>
                  </a:txBody>
                  <a:tcPr/>
                </a:tc>
                <a:extLst>
                  <a:ext uri="{0D108BD9-81ED-4DB2-BD59-A6C34878D82A}">
                    <a16:rowId xmlns:a16="http://schemas.microsoft.com/office/drawing/2014/main" val="3646728540"/>
                  </a:ext>
                </a:extLst>
              </a:tr>
              <a:tr h="512618">
                <a:tc>
                  <a:txBody>
                    <a:bodyPr/>
                    <a:lstStyle/>
                    <a:p>
                      <a:pPr algn="ctr"/>
                      <a:r>
                        <a:rPr lang="en-US" dirty="0"/>
                        <a:t>RR</a:t>
                      </a:r>
                    </a:p>
                  </a:txBody>
                  <a:tcPr/>
                </a:tc>
                <a:tc>
                  <a:txBody>
                    <a:bodyPr/>
                    <a:lstStyle/>
                    <a:p>
                      <a:pPr algn="ctr"/>
                      <a:r>
                        <a:rPr lang="en-US" dirty="0"/>
                        <a:t>X</a:t>
                      </a:r>
                      <a:r>
                        <a:rPr lang="en-US" baseline="30000" dirty="0"/>
                        <a:t>R</a:t>
                      </a:r>
                      <a:r>
                        <a:rPr lang="en-US" dirty="0"/>
                        <a:t> X</a:t>
                      </a:r>
                      <a:r>
                        <a:rPr lang="en-US" baseline="30000" dirty="0"/>
                        <a:t>R</a:t>
                      </a:r>
                    </a:p>
                  </a:txBody>
                  <a:tcPr/>
                </a:tc>
                <a:tc>
                  <a:txBody>
                    <a:bodyPr/>
                    <a:lstStyle/>
                    <a:p>
                      <a:pPr algn="ctr"/>
                      <a:r>
                        <a:rPr lang="en-US" dirty="0"/>
                        <a:t>X</a:t>
                      </a:r>
                      <a:r>
                        <a:rPr lang="en-US" baseline="30000" dirty="0"/>
                        <a:t>R</a:t>
                      </a:r>
                      <a:r>
                        <a:rPr lang="en-US" dirty="0"/>
                        <a:t> Y</a:t>
                      </a:r>
                    </a:p>
                  </a:txBody>
                  <a:tcPr/>
                </a:tc>
                <a:extLst>
                  <a:ext uri="{0D108BD9-81ED-4DB2-BD59-A6C34878D82A}">
                    <a16:rowId xmlns:a16="http://schemas.microsoft.com/office/drawing/2014/main" val="681659854"/>
                  </a:ext>
                </a:extLst>
              </a:tr>
              <a:tr h="512618">
                <a:tc>
                  <a:txBody>
                    <a:bodyPr/>
                    <a:lstStyle/>
                    <a:p>
                      <a:pPr algn="ctr"/>
                      <a:r>
                        <a:rPr lang="en-US" dirty="0"/>
                        <a:t>Rr</a:t>
                      </a:r>
                    </a:p>
                  </a:txBody>
                  <a:tcPr/>
                </a:tc>
                <a:tc>
                  <a:txBody>
                    <a:bodyPr/>
                    <a:lstStyle/>
                    <a:p>
                      <a:pPr algn="ctr"/>
                      <a:r>
                        <a:rPr lang="en-US" dirty="0"/>
                        <a:t>X</a:t>
                      </a:r>
                      <a:r>
                        <a:rPr lang="en-US" baseline="30000" dirty="0"/>
                        <a:t>R</a:t>
                      </a:r>
                      <a:r>
                        <a:rPr lang="en-US" dirty="0"/>
                        <a:t> X</a:t>
                      </a:r>
                      <a:r>
                        <a:rPr lang="en-US" baseline="30000" dirty="0"/>
                        <a:t>r</a:t>
                      </a:r>
                    </a:p>
                  </a:txBody>
                  <a:tcPr/>
                </a:tc>
                <a:tc>
                  <a:txBody>
                    <a:bodyPr/>
                    <a:lstStyle/>
                    <a:p>
                      <a:pPr algn="ctr"/>
                      <a:endParaRPr lang="en-US" dirty="0"/>
                    </a:p>
                  </a:txBody>
                  <a:tcPr/>
                </a:tc>
                <a:extLst>
                  <a:ext uri="{0D108BD9-81ED-4DB2-BD59-A6C34878D82A}">
                    <a16:rowId xmlns:a16="http://schemas.microsoft.com/office/drawing/2014/main" val="1127420782"/>
                  </a:ext>
                </a:extLst>
              </a:tr>
              <a:tr h="512618">
                <a:tc>
                  <a:txBody>
                    <a:bodyPr/>
                    <a:lstStyle/>
                    <a:p>
                      <a:pPr algn="ctr"/>
                      <a:r>
                        <a:rPr lang="en-US" dirty="0"/>
                        <a:t>rr</a:t>
                      </a:r>
                    </a:p>
                  </a:txBody>
                  <a:tcPr/>
                </a:tc>
                <a:tc>
                  <a:txBody>
                    <a:bodyPr/>
                    <a:lstStyle/>
                    <a:p>
                      <a:pPr algn="ctr"/>
                      <a:r>
                        <a:rPr lang="en-US" dirty="0"/>
                        <a:t>X</a:t>
                      </a:r>
                      <a:r>
                        <a:rPr lang="en-US" baseline="30000" dirty="0"/>
                        <a:t>r</a:t>
                      </a:r>
                      <a:r>
                        <a:rPr lang="en-US" dirty="0"/>
                        <a:t> X</a:t>
                      </a:r>
                      <a:r>
                        <a:rPr lang="en-US" baseline="30000" dirty="0"/>
                        <a:t>r</a:t>
                      </a:r>
                    </a:p>
                  </a:txBody>
                  <a:tcPr/>
                </a:tc>
                <a:tc>
                  <a:txBody>
                    <a:bodyPr/>
                    <a:lstStyle/>
                    <a:p>
                      <a:pPr algn="ctr"/>
                      <a:r>
                        <a:rPr lang="en-US" dirty="0"/>
                        <a:t>X</a:t>
                      </a:r>
                      <a:r>
                        <a:rPr lang="en-US" baseline="30000" dirty="0"/>
                        <a:t>r</a:t>
                      </a:r>
                      <a:r>
                        <a:rPr lang="en-US" dirty="0"/>
                        <a:t> Y</a:t>
                      </a:r>
                    </a:p>
                  </a:txBody>
                  <a:tcPr/>
                </a:tc>
                <a:extLst>
                  <a:ext uri="{0D108BD9-81ED-4DB2-BD59-A6C34878D82A}">
                    <a16:rowId xmlns:a16="http://schemas.microsoft.com/office/drawing/2014/main" val="342912716"/>
                  </a:ext>
                </a:extLst>
              </a:tr>
            </a:tbl>
          </a:graphicData>
        </a:graphic>
      </p:graphicFrame>
    </p:spTree>
    <p:extLst>
      <p:ext uri="{BB962C8B-B14F-4D97-AF65-F5344CB8AC3E}">
        <p14:creationId xmlns:p14="http://schemas.microsoft.com/office/powerpoint/2010/main" val="240913762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50D46927-48E7-42D6-9288-95142C89018A}"/>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pPr marL="285750" indent="-285750">
              <a:buFont typeface="Arial" panose="020B0604020202020204" pitchFamily="34" charset="0"/>
              <a:buChar char="•"/>
            </a:pPr>
            <a:r>
              <a:rPr lang="en-US" sz="1600" dirty="0"/>
              <a:t>In </a:t>
            </a:r>
            <a:r>
              <a:rPr lang="en-US" sz="1600" i="1" dirty="0"/>
              <a:t>Drosophila</a:t>
            </a:r>
            <a:r>
              <a:rPr lang="en-US" sz="1600" dirty="0"/>
              <a:t>, the gene for eye color is located on the X chromosome. </a:t>
            </a:r>
          </a:p>
          <a:p>
            <a:pPr marL="285750" indent="-285750">
              <a:buFont typeface="Arial" panose="020B0604020202020204" pitchFamily="34" charset="0"/>
              <a:buChar char="•"/>
            </a:pPr>
            <a:r>
              <a:rPr lang="en-US" sz="1600" dirty="0"/>
              <a:t>Red eye color is wild-type and is dominant to white eye color.</a:t>
            </a:r>
          </a:p>
        </p:txBody>
      </p:sp>
      <p:pic>
        <p:nvPicPr>
          <p:cNvPr id="4" name="Figure" descr="Photo shows two fruit flies, one with red eyes and one with white eye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39986" r="-39986"/>
          <a:stretch>
            <a:fillRect/>
          </a:stretch>
        </p:blipFill>
        <p:spPr/>
      </p:pic>
      <p:sp>
        <p:nvSpPr>
          <p:cNvPr id="5" name="Figure Number"/>
          <p:cNvSpPr>
            <a:spLocks noGrp="1"/>
          </p:cNvSpPr>
          <p:nvPr>
            <p:ph type="title"/>
          </p:nvPr>
        </p:nvSpPr>
        <p:spPr/>
        <p:txBody>
          <a:bodyPr/>
          <a:lstStyle/>
          <a:p>
            <a:r>
              <a:rPr lang="en-US" dirty="0"/>
              <a:t>Figure 8.15 – x-linked genes</a:t>
            </a:r>
          </a:p>
        </p:txBody>
      </p:sp>
      <p:pic>
        <p:nvPicPr>
          <p:cNvPr id="8" name="Picture 7">
            <a:extLst>
              <a:ext uri="{FF2B5EF4-FFF2-40B4-BE49-F238E27FC236}">
                <a16:creationId xmlns:a16="http://schemas.microsoft.com/office/drawing/2014/main" id="{5B3FA08F-7EF4-B24D-B305-1BF6BAD60A7A}"/>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199271374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AA62E286-FF1F-48F0-B4CC-B06FD9E1832A}"/>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Crosses involving sex-linked traits often give rise to different phenotypes for the different sexes of offspring, as is the case for this cross involving red and white eye color in </a:t>
            </a:r>
            <a:r>
              <a:rPr lang="en-US" sz="1600" i="1" dirty="0"/>
              <a:t>Drosophila</a:t>
            </a:r>
            <a:r>
              <a:rPr lang="en-US" sz="1600" dirty="0"/>
              <a:t>. In the diagram, </a:t>
            </a:r>
            <a:r>
              <a:rPr lang="en-US" sz="1600" i="1" dirty="0"/>
              <a:t>w</a:t>
            </a:r>
            <a:r>
              <a:rPr lang="en-US" sz="1600" dirty="0"/>
              <a:t> is the white-eye mutant allele and </a:t>
            </a:r>
            <a:r>
              <a:rPr lang="en-US" sz="1600" i="1" dirty="0"/>
              <a:t>W</a:t>
            </a:r>
            <a:r>
              <a:rPr lang="en-US" sz="1600" dirty="0"/>
              <a:t> is the wild-type, red-eye </a:t>
            </a:r>
            <a:r>
              <a:rPr lang="ro-RO" sz="1600" dirty="0"/>
              <a:t>allele.</a:t>
            </a:r>
            <a:endParaRPr lang="en-US" sz="1600" dirty="0"/>
          </a:p>
        </p:txBody>
      </p:sp>
      <p:pic>
        <p:nvPicPr>
          <p:cNvPr id="2" name="Figure" descr="This illustration shows a Punnett square analysis of fruit fly eye color, which is a sex-linked trait. A red-eyed male fruit fly with the genotype X^{w}Y is crossed with a white-eyed female fruit fly with the genotype X^{w}X^{w}. All of the female offspring acquire a dominant X^{W} allele from the father and a recessive X^{w} allele from the mother, and are therefore heterozygous dominant with red eye color. All the male offspring acquire a recessive X^{w} allele from the mother and a Y chromosome from the father and are therefore hemizygous recessive with white eye color."/>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54960" r="-54960"/>
          <a:stretch>
            <a:fillRect/>
          </a:stretch>
        </p:blipFill>
        <p:spPr/>
      </p:pic>
      <p:sp>
        <p:nvSpPr>
          <p:cNvPr id="5" name="Figure Number"/>
          <p:cNvSpPr>
            <a:spLocks noGrp="1"/>
          </p:cNvSpPr>
          <p:nvPr>
            <p:ph type="title"/>
          </p:nvPr>
        </p:nvSpPr>
        <p:spPr/>
        <p:txBody>
          <a:bodyPr/>
          <a:lstStyle/>
          <a:p>
            <a:r>
              <a:rPr lang="en-US" dirty="0"/>
              <a:t>Figure 8.16 – x-linked genes</a:t>
            </a:r>
          </a:p>
        </p:txBody>
      </p:sp>
      <p:pic>
        <p:nvPicPr>
          <p:cNvPr id="8" name="Picture 7">
            <a:extLst>
              <a:ext uri="{FF2B5EF4-FFF2-40B4-BE49-F238E27FC236}">
                <a16:creationId xmlns:a16="http://schemas.microsoft.com/office/drawing/2014/main" id="{9590954C-1419-3E45-BE6F-6ACB3917CB36}"/>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418667798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Epistasis </a:t>
            </a:r>
          </a:p>
        </p:txBody>
      </p:sp>
      <p:sp>
        <p:nvSpPr>
          <p:cNvPr id="4" name="Text Placeholder 3"/>
          <p:cNvSpPr>
            <a:spLocks noGrp="1"/>
          </p:cNvSpPr>
          <p:nvPr>
            <p:ph type="body" sz="quarter" idx="14"/>
          </p:nvPr>
        </p:nvSpPr>
        <p:spPr>
          <a:xfrm>
            <a:off x="457200" y="1173018"/>
            <a:ext cx="8062912" cy="4837346"/>
          </a:xfrm>
        </p:spPr>
        <p:txBody>
          <a:bodyPr/>
          <a:lstStyle/>
          <a:p>
            <a:pPr marL="342900" indent="-342900">
              <a:buFont typeface="Arial" panose="020B0604020202020204" pitchFamily="34" charset="0"/>
              <a:buChar char="•"/>
            </a:pPr>
            <a:r>
              <a:rPr lang="en-US" dirty="0"/>
              <a:t>One gene masks/ suppresses another gene. </a:t>
            </a:r>
          </a:p>
          <a:p>
            <a:pPr marL="1074420" lvl="1" indent="-342900">
              <a:buFont typeface="Arial" panose="020B0604020202020204" pitchFamily="34" charset="0"/>
              <a:buChar char="•"/>
            </a:pPr>
            <a:r>
              <a:rPr lang="en-US" dirty="0"/>
              <a:t>C – black fur dominant </a:t>
            </a:r>
          </a:p>
          <a:p>
            <a:pPr marL="1074420" lvl="1" indent="-342900">
              <a:buFont typeface="Arial" panose="020B0604020202020204" pitchFamily="34" charset="0"/>
              <a:buChar char="•"/>
            </a:pPr>
            <a:r>
              <a:rPr lang="en-US" dirty="0"/>
              <a:t>A – not a gene for fur color but is controlling the genes for fur color</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Phenotypes:</a:t>
            </a:r>
          </a:p>
          <a:p>
            <a:pPr marL="1074420" lvl="1" indent="-342900">
              <a:buFont typeface="Arial" panose="020B0604020202020204" pitchFamily="34" charset="0"/>
              <a:buChar char="•"/>
            </a:pPr>
            <a:r>
              <a:rPr lang="en-US" dirty="0" err="1"/>
              <a:t>aa</a:t>
            </a:r>
            <a:r>
              <a:rPr lang="en-US" u="sng" dirty="0" err="1"/>
              <a:t>C</a:t>
            </a:r>
            <a:r>
              <a:rPr lang="en-US" dirty="0" err="1"/>
              <a:t>c</a:t>
            </a:r>
            <a:r>
              <a:rPr lang="en-US" dirty="0"/>
              <a:t> – black fur coat</a:t>
            </a:r>
          </a:p>
          <a:p>
            <a:pPr marL="1074420" lvl="1" indent="-342900">
              <a:buFont typeface="Arial" panose="020B0604020202020204" pitchFamily="34" charset="0"/>
              <a:buChar char="•"/>
            </a:pPr>
            <a:r>
              <a:rPr lang="en-US" u="sng" dirty="0" err="1"/>
              <a:t>A</a:t>
            </a:r>
            <a:r>
              <a:rPr lang="en-US" dirty="0" err="1"/>
              <a:t>a</a:t>
            </a:r>
            <a:r>
              <a:rPr lang="en-US" u="sng" dirty="0" err="1"/>
              <a:t>C</a:t>
            </a:r>
            <a:r>
              <a:rPr lang="en-US" dirty="0" err="1"/>
              <a:t>c</a:t>
            </a:r>
            <a:r>
              <a:rPr lang="en-US" dirty="0"/>
              <a:t> – brown fur color (here dominant A gene is present and suppresses dominant C gene for black color resulting in a brown color instead).</a:t>
            </a:r>
          </a:p>
          <a:p>
            <a:pPr marL="1074420" lvl="1" indent="-342900">
              <a:buFont typeface="Arial" panose="020B0604020202020204" pitchFamily="34" charset="0"/>
              <a:buChar char="•"/>
            </a:pPr>
            <a:r>
              <a:rPr lang="en-US" u="sng" dirty="0" err="1"/>
              <a:t>A</a:t>
            </a:r>
            <a:r>
              <a:rPr lang="en-US" dirty="0" err="1"/>
              <a:t>acc</a:t>
            </a:r>
            <a:r>
              <a:rPr lang="en-US" dirty="0"/>
              <a:t> – white fur color</a:t>
            </a:r>
          </a:p>
        </p:txBody>
      </p:sp>
    </p:spTree>
    <p:extLst>
      <p:ext uri="{BB962C8B-B14F-4D97-AF65-F5344CB8AC3E}">
        <p14:creationId xmlns:p14="http://schemas.microsoft.com/office/powerpoint/2010/main" val="558213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sclaimer">
            <a:extLst>
              <a:ext uri="{FF2B5EF4-FFF2-40B4-BE49-F238E27FC236}">
                <a16:creationId xmlns:a16="http://schemas.microsoft.com/office/drawing/2014/main" id="{F6620073-5185-49D7-A85A-38A0151C6733}"/>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pic>
        <p:nvPicPr>
          <p:cNvPr id="4" name="Figure" descr="A cross between two agouti mice with the heterozygous genotype AaCc is shown. Each mouse produces four different kinds of gametes (AC, aC, Ac, and ac). A 4 × 4 Punnett square is used to determine the genotypic ratio of the offspring. The phenotypic ratio is 9/16 agouti, 3/16 black, and 4/16 white."/>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t="-5023" b="-5023"/>
          <a:stretch>
            <a:fillRect/>
          </a:stretch>
        </p:blipFill>
        <p:spPr>
          <a:xfrm>
            <a:off x="4489450" y="1135784"/>
            <a:ext cx="4030663" cy="5256213"/>
          </a:xfrm>
        </p:spPr>
      </p:pic>
      <p:sp>
        <p:nvSpPr>
          <p:cNvPr id="14" name="Figure Legend"/>
          <p:cNvSpPr>
            <a:spLocks noGrp="1"/>
          </p:cNvSpPr>
          <p:nvPr>
            <p:ph type="body" sz="quarter" idx="14"/>
          </p:nvPr>
        </p:nvSpPr>
        <p:spPr>
          <a:xfrm>
            <a:off x="457200" y="1107617"/>
            <a:ext cx="3913188" cy="5256973"/>
          </a:xfrm>
        </p:spPr>
        <p:txBody>
          <a:bodyPr>
            <a:noAutofit/>
          </a:bodyPr>
          <a:lstStyle/>
          <a:p>
            <a:r>
              <a:rPr lang="en-US" sz="1550" dirty="0">
                <a:solidFill>
                  <a:srgbClr val="000000"/>
                </a:solidFill>
              </a:rPr>
              <a:t>In this example of epistasis, one gene (</a:t>
            </a:r>
            <a:r>
              <a:rPr lang="en-US" sz="1550" i="1" dirty="0">
                <a:solidFill>
                  <a:srgbClr val="000000"/>
                </a:solidFill>
              </a:rPr>
              <a:t>C</a:t>
            </a:r>
            <a:r>
              <a:rPr lang="en-US" sz="1550" dirty="0">
                <a:solidFill>
                  <a:srgbClr val="000000"/>
                </a:solidFill>
              </a:rPr>
              <a:t>)</a:t>
            </a:r>
            <a:r>
              <a:rPr lang="en-US" sz="1550" i="1" dirty="0">
                <a:solidFill>
                  <a:srgbClr val="000000"/>
                </a:solidFill>
              </a:rPr>
              <a:t> </a:t>
            </a:r>
            <a:r>
              <a:rPr lang="en-US" sz="1550" dirty="0">
                <a:solidFill>
                  <a:srgbClr val="000000"/>
                </a:solidFill>
              </a:rPr>
              <a:t>masks the expression of another (</a:t>
            </a:r>
            <a:r>
              <a:rPr lang="en-US" sz="1550" i="1" dirty="0">
                <a:solidFill>
                  <a:srgbClr val="000000"/>
                </a:solidFill>
              </a:rPr>
              <a:t>A</a:t>
            </a:r>
            <a:r>
              <a:rPr lang="en-US" sz="1550" dirty="0">
                <a:solidFill>
                  <a:srgbClr val="000000"/>
                </a:solidFill>
              </a:rPr>
              <a:t>)</a:t>
            </a:r>
            <a:r>
              <a:rPr lang="en-US" sz="1550" i="1" dirty="0">
                <a:solidFill>
                  <a:srgbClr val="000000"/>
                </a:solidFill>
              </a:rPr>
              <a:t> </a:t>
            </a:r>
            <a:r>
              <a:rPr lang="en-US" sz="1550" dirty="0">
                <a:solidFill>
                  <a:srgbClr val="000000"/>
                </a:solidFill>
              </a:rPr>
              <a:t>for coat color. When the </a:t>
            </a:r>
            <a:r>
              <a:rPr lang="en-US" sz="1550" i="1" dirty="0">
                <a:solidFill>
                  <a:srgbClr val="000000"/>
                </a:solidFill>
              </a:rPr>
              <a:t>C</a:t>
            </a:r>
            <a:r>
              <a:rPr lang="en-US" sz="1550" dirty="0">
                <a:solidFill>
                  <a:srgbClr val="000000"/>
                </a:solidFill>
              </a:rPr>
              <a:t> allele is present, coat color is expressed; when it is absent (</a:t>
            </a:r>
            <a:r>
              <a:rPr lang="en-US" sz="1550" i="1" dirty="0">
                <a:solidFill>
                  <a:srgbClr val="000000"/>
                </a:solidFill>
              </a:rPr>
              <a:t>cc</a:t>
            </a:r>
            <a:r>
              <a:rPr lang="en-US" sz="1550" dirty="0">
                <a:solidFill>
                  <a:srgbClr val="000000"/>
                </a:solidFill>
              </a:rPr>
              <a:t>), no coat color is expressed. Coat color depends on the </a:t>
            </a:r>
            <a:r>
              <a:rPr lang="en-US" sz="1550" i="1" dirty="0">
                <a:solidFill>
                  <a:srgbClr val="000000"/>
                </a:solidFill>
              </a:rPr>
              <a:t>A</a:t>
            </a:r>
            <a:r>
              <a:rPr lang="en-US" sz="1550" dirty="0">
                <a:solidFill>
                  <a:srgbClr val="000000"/>
                </a:solidFill>
              </a:rPr>
              <a:t> gene, which shows dominance, with the recessive homozygote showing a different phenotype than the heterozygote or dominant homozygote.</a:t>
            </a:r>
          </a:p>
        </p:txBody>
      </p:sp>
      <p:sp>
        <p:nvSpPr>
          <p:cNvPr id="5" name="Figure Number"/>
          <p:cNvSpPr>
            <a:spLocks noGrp="1"/>
          </p:cNvSpPr>
          <p:nvPr>
            <p:ph type="title"/>
          </p:nvPr>
        </p:nvSpPr>
        <p:spPr/>
        <p:txBody>
          <a:bodyPr>
            <a:normAutofit/>
          </a:bodyPr>
          <a:lstStyle/>
          <a:p>
            <a:pPr algn="r"/>
            <a:r>
              <a:rPr lang="en-US" dirty="0"/>
              <a:t>Epistasis - </a:t>
            </a:r>
            <a:r>
              <a:rPr lang="en-US" sz="2400" dirty="0">
                <a:solidFill>
                  <a:srgbClr val="6CB255"/>
                </a:solidFill>
              </a:rPr>
              <a:t>Figure </a:t>
            </a:r>
            <a:r>
              <a:rPr lang="en-US" dirty="0"/>
              <a:t>8.18</a:t>
            </a:r>
            <a:endParaRPr lang="en-US" sz="2400" dirty="0">
              <a:solidFill>
                <a:srgbClr val="6CB255"/>
              </a:solidFill>
            </a:endParaRPr>
          </a:p>
        </p:txBody>
      </p:sp>
      <p:pic>
        <p:nvPicPr>
          <p:cNvPr id="8" name="Picture 7">
            <a:extLst>
              <a:ext uri="{FF2B5EF4-FFF2-40B4-BE49-F238E27FC236}">
                <a16:creationId xmlns:a16="http://schemas.microsoft.com/office/drawing/2014/main" id="{B64A1BA6-0332-5F47-ADF3-84BCFDBE0837}"/>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57200" y="446227"/>
            <a:ext cx="1693024" cy="409803"/>
          </a:xfrm>
          <a:prstGeom prst="rect">
            <a:avLst/>
          </a:prstGeom>
        </p:spPr>
      </p:pic>
    </p:spTree>
    <p:extLst>
      <p:ext uri="{BB962C8B-B14F-4D97-AF65-F5344CB8AC3E}">
        <p14:creationId xmlns:p14="http://schemas.microsoft.com/office/powerpoint/2010/main" val="219500987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33186CCA-6F5C-4809-8A29-36FB1EFFE52F}"/>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p:txBody>
          <a:bodyPr>
            <a:normAutofit/>
          </a:bodyPr>
          <a:lstStyle/>
          <a:p>
            <a:r>
              <a:rPr lang="en-US" sz="1600" dirty="0"/>
              <a:t>The process of crossover, or recombination, occurs when two homologous chromosomes align and exchange a segment of genetic material.</a:t>
            </a:r>
          </a:p>
        </p:txBody>
      </p:sp>
      <p:pic>
        <p:nvPicPr>
          <p:cNvPr id="3" name="Figure" descr="This illustration shows a pair of homologous chromosomes. One of the pair has the alleles ABC and the other has the alleles abc. During meiosis, crossover occurs between two of the chromosomes and genetic material is exchanged, resulting in one recombinant chromosome that has the alleles ABc and another that has the alleles abC. The other two chromosomes are non-recombinant and have the same arrangement of genes as before meiosi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14070" r="-14070"/>
          <a:stretch>
            <a:fillRect/>
          </a:stretch>
        </p:blipFill>
        <p:spPr/>
      </p:pic>
      <p:sp>
        <p:nvSpPr>
          <p:cNvPr id="5" name="Figure Number"/>
          <p:cNvSpPr>
            <a:spLocks noGrp="1"/>
          </p:cNvSpPr>
          <p:nvPr>
            <p:ph type="title"/>
          </p:nvPr>
        </p:nvSpPr>
        <p:spPr/>
        <p:txBody>
          <a:bodyPr/>
          <a:lstStyle/>
          <a:p>
            <a:r>
              <a:rPr lang="en-US" dirty="0"/>
              <a:t>Figure 8.17</a:t>
            </a:r>
          </a:p>
        </p:txBody>
      </p:sp>
      <p:pic>
        <p:nvPicPr>
          <p:cNvPr id="8" name="Picture 7">
            <a:extLst>
              <a:ext uri="{FF2B5EF4-FFF2-40B4-BE49-F238E27FC236}">
                <a16:creationId xmlns:a16="http://schemas.microsoft.com/office/drawing/2014/main" id="{F011CACF-7F2C-5447-BA4E-88B4558EA350}"/>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14752606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9ECA550E-3CAA-4E2D-9375-30670875CAD1}"/>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a:xfrm>
            <a:off x="457200" y="5015344"/>
            <a:ext cx="8062912" cy="1490897"/>
          </a:xfrm>
        </p:spPr>
        <p:txBody>
          <a:bodyPr>
            <a:normAutofit/>
          </a:bodyPr>
          <a:lstStyle/>
          <a:p>
            <a:pPr marL="285750" indent="-285750">
              <a:buFont typeface="Arial" panose="020B0604020202020204" pitchFamily="34" charset="0"/>
              <a:buChar char="•"/>
            </a:pPr>
            <a:r>
              <a:rPr lang="en-US" sz="1600" dirty="0"/>
              <a:t>Experimenting with thousands of garden peas, Mendel uncovered the fundamentals of genetics. (credit: modification of work by Jerry </a:t>
            </a:r>
            <a:r>
              <a:rPr lang="en-US" sz="1600" dirty="0" err="1"/>
              <a:t>Kirkhart</a:t>
            </a:r>
            <a:r>
              <a:rPr lang="en-US" sz="1600" dirty="0"/>
              <a:t>)</a:t>
            </a:r>
          </a:p>
          <a:p>
            <a:pPr marL="285750" indent="-285750">
              <a:buFont typeface="Arial" panose="020B0604020202020204" pitchFamily="34" charset="0"/>
              <a:buChar char="•"/>
            </a:pPr>
            <a:r>
              <a:rPr lang="en-US" sz="1600" dirty="0"/>
              <a:t>This plant was his choice as a </a:t>
            </a:r>
            <a:r>
              <a:rPr lang="en-US" sz="1600" i="1" dirty="0"/>
              <a:t>model organism </a:t>
            </a:r>
            <a:r>
              <a:rPr lang="en-US" sz="1600" dirty="0"/>
              <a:t>– an organism used for research that applies to other organisms</a:t>
            </a:r>
            <a:r>
              <a:rPr lang="en-US" sz="1600" i="1" dirty="0"/>
              <a:t> </a:t>
            </a:r>
          </a:p>
        </p:txBody>
      </p:sp>
      <p:pic>
        <p:nvPicPr>
          <p:cNvPr id="2" name="Figure" descr="A photo of light purple pea flower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26548" r="-26548"/>
          <a:stretch>
            <a:fillRect/>
          </a:stretch>
        </p:blipFill>
        <p:spPr/>
      </p:pic>
      <p:sp>
        <p:nvSpPr>
          <p:cNvPr id="5" name="Figure Number"/>
          <p:cNvSpPr>
            <a:spLocks noGrp="1"/>
          </p:cNvSpPr>
          <p:nvPr>
            <p:ph type="title"/>
          </p:nvPr>
        </p:nvSpPr>
        <p:spPr/>
        <p:txBody>
          <a:bodyPr/>
          <a:lstStyle/>
          <a:p>
            <a:r>
              <a:rPr lang="en-US" dirty="0"/>
              <a:t>Figure 8.1 – garden peas</a:t>
            </a:r>
          </a:p>
        </p:txBody>
      </p:sp>
      <p:pic>
        <p:nvPicPr>
          <p:cNvPr id="8" name="Picture 7">
            <a:extLst>
              <a:ext uri="{FF2B5EF4-FFF2-40B4-BE49-F238E27FC236}">
                <a16:creationId xmlns:a16="http://schemas.microsoft.com/office/drawing/2014/main" id="{FF68A60E-E1CC-E543-8D2C-9715641045CA}"/>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31260395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Garden peas </a:t>
            </a:r>
          </a:p>
        </p:txBody>
      </p:sp>
      <p:sp>
        <p:nvSpPr>
          <p:cNvPr id="4" name="Text Placeholder 3"/>
          <p:cNvSpPr>
            <a:spLocks noGrp="1"/>
          </p:cNvSpPr>
          <p:nvPr>
            <p:ph type="body" sz="quarter" idx="14"/>
          </p:nvPr>
        </p:nvSpPr>
        <p:spPr>
          <a:xfrm>
            <a:off x="457200" y="1274618"/>
            <a:ext cx="8062912" cy="4735746"/>
          </a:xfrm>
        </p:spPr>
        <p:txBody>
          <a:bodyPr/>
          <a:lstStyle/>
          <a:p>
            <a:pPr marL="342900" indent="-342900">
              <a:buFont typeface="Arial" panose="020B0604020202020204" pitchFamily="34" charset="0"/>
              <a:buChar char="•"/>
            </a:pPr>
            <a:r>
              <a:rPr lang="en-US" dirty="0"/>
              <a:t>Fertilization = pollen (male) + ova (female)</a:t>
            </a:r>
          </a:p>
          <a:p>
            <a:pPr marL="1074420" lvl="1" indent="-342900">
              <a:buFont typeface="Arial" panose="020B0604020202020204" pitchFamily="34" charset="0"/>
              <a:buChar char="•"/>
            </a:pPr>
            <a:r>
              <a:rPr lang="en-US" dirty="0"/>
              <a:t>Cross-fertilization – between 2 plants (pollen from one and ova from the other)</a:t>
            </a:r>
          </a:p>
          <a:p>
            <a:pPr marL="1074420" lvl="1" indent="-342900">
              <a:buFont typeface="Arial" panose="020B0604020202020204" pitchFamily="34" charset="0"/>
              <a:buChar char="•"/>
            </a:pPr>
            <a:r>
              <a:rPr lang="en-US" dirty="0"/>
              <a:t>Self-fertilization – within the same plant’s flower (since they are hermaphrodite) </a:t>
            </a:r>
          </a:p>
          <a:p>
            <a:pPr marL="1600200" lvl="2">
              <a:buFont typeface="Arial" panose="020B0604020202020204" pitchFamily="34" charset="0"/>
              <a:buChar char="•"/>
            </a:pPr>
            <a:r>
              <a:rPr lang="en-US" dirty="0"/>
              <a:t>As a result of this plants were having pure offspring (manifesting only 1 feature all the time throughout generations) </a:t>
            </a:r>
            <a:r>
              <a:rPr lang="en-US" dirty="0">
                <a:sym typeface="Wingdings" panose="05000000000000000000" pitchFamily="2" charset="2"/>
              </a:rPr>
              <a:t> hence called true-breeding organisms</a:t>
            </a:r>
            <a:endParaRPr lang="en-US" dirty="0"/>
          </a:p>
        </p:txBody>
      </p:sp>
    </p:spTree>
    <p:extLst>
      <p:ext uri="{BB962C8B-B14F-4D97-AF65-F5344CB8AC3E}">
        <p14:creationId xmlns:p14="http://schemas.microsoft.com/office/powerpoint/2010/main" val="6406564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sclaimer">
            <a:extLst>
              <a:ext uri="{FF2B5EF4-FFF2-40B4-BE49-F238E27FC236}">
                <a16:creationId xmlns:a16="http://schemas.microsoft.com/office/drawing/2014/main" id="{1B430200-ED3F-4B12-92A9-3AE41D7E022B}"/>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sp>
        <p:nvSpPr>
          <p:cNvPr id="7" name="Figure Legend"/>
          <p:cNvSpPr>
            <a:spLocks noGrp="1"/>
          </p:cNvSpPr>
          <p:nvPr>
            <p:ph type="body" sz="quarter" idx="14"/>
          </p:nvPr>
        </p:nvSpPr>
        <p:spPr>
          <a:xfrm>
            <a:off x="457200" y="5273964"/>
            <a:ext cx="8062912" cy="736400"/>
          </a:xfrm>
        </p:spPr>
        <p:txBody>
          <a:bodyPr>
            <a:normAutofit/>
          </a:bodyPr>
          <a:lstStyle/>
          <a:p>
            <a:pPr marL="285750" indent="-285750">
              <a:buFont typeface="Arial" panose="020B0604020202020204" pitchFamily="34" charset="0"/>
              <a:buChar char="•"/>
            </a:pPr>
            <a:r>
              <a:rPr lang="en-US" sz="1600" dirty="0"/>
              <a:t>Mendel identified seven pea plant characteristics.</a:t>
            </a:r>
          </a:p>
          <a:p>
            <a:pPr marL="285750" indent="-285750">
              <a:buFont typeface="Arial" panose="020B0604020202020204" pitchFamily="34" charset="0"/>
              <a:buChar char="•"/>
            </a:pPr>
            <a:r>
              <a:rPr lang="en-US" sz="1600" dirty="0"/>
              <a:t>Each characteristics has two variants. </a:t>
            </a:r>
          </a:p>
        </p:txBody>
      </p:sp>
      <p:pic>
        <p:nvPicPr>
          <p:cNvPr id="2" name="Figure" descr="Seven characteristics of Mendel’s pea plants are illustrated. The flowers can be purple or white. The peas can be yellow or green, or smooth or wrinkled. The pea pods can be inflated or constricted, or yellow or green. The flower position can be axial or terminal. The stem length can be tall or dwarf."/>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31463" r="-31463"/>
          <a:stretch>
            <a:fillRect/>
          </a:stretch>
        </p:blipFill>
        <p:spPr/>
      </p:pic>
      <p:sp>
        <p:nvSpPr>
          <p:cNvPr id="5" name="Figure Number"/>
          <p:cNvSpPr>
            <a:spLocks noGrp="1"/>
          </p:cNvSpPr>
          <p:nvPr>
            <p:ph type="title"/>
          </p:nvPr>
        </p:nvSpPr>
        <p:spPr/>
        <p:txBody>
          <a:bodyPr/>
          <a:lstStyle/>
          <a:p>
            <a:r>
              <a:rPr lang="en-US" dirty="0"/>
              <a:t>Figure 8.4 – peas traits </a:t>
            </a:r>
          </a:p>
        </p:txBody>
      </p:sp>
      <p:pic>
        <p:nvPicPr>
          <p:cNvPr id="8" name="Picture 7">
            <a:extLst>
              <a:ext uri="{FF2B5EF4-FFF2-40B4-BE49-F238E27FC236}">
                <a16:creationId xmlns:a16="http://schemas.microsoft.com/office/drawing/2014/main" id="{262ECAC6-3A1D-CE4D-A9E6-15FA2C6F2244}"/>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3007" y="211262"/>
            <a:ext cx="1693024" cy="409803"/>
          </a:xfrm>
          <a:prstGeom prst="rect">
            <a:avLst/>
          </a:prstGeom>
        </p:spPr>
      </p:pic>
    </p:spTree>
    <p:extLst>
      <p:ext uri="{BB962C8B-B14F-4D97-AF65-F5344CB8AC3E}">
        <p14:creationId xmlns:p14="http://schemas.microsoft.com/office/powerpoint/2010/main" val="10399969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Mendel experiments</a:t>
            </a:r>
          </a:p>
        </p:txBody>
      </p:sp>
      <p:sp>
        <p:nvSpPr>
          <p:cNvPr id="4" name="Text Placeholder 3"/>
          <p:cNvSpPr>
            <a:spLocks noGrp="1"/>
          </p:cNvSpPr>
          <p:nvPr>
            <p:ph type="body" sz="quarter" idx="14"/>
          </p:nvPr>
        </p:nvSpPr>
        <p:spPr>
          <a:xfrm>
            <a:off x="457200" y="1376218"/>
            <a:ext cx="8062912" cy="4634146"/>
          </a:xfrm>
        </p:spPr>
        <p:txBody>
          <a:bodyPr/>
          <a:lstStyle/>
          <a:p>
            <a:pPr marL="342900" indent="-342900">
              <a:buFont typeface="Arial" panose="020B0604020202020204" pitchFamily="34" charset="0"/>
              <a:buChar char="•"/>
            </a:pPr>
            <a:r>
              <a:rPr lang="en-US" dirty="0"/>
              <a:t>Parental Generation (P) – the first-generation of plants used to cross</a:t>
            </a:r>
          </a:p>
          <a:p>
            <a:pPr marL="342900" indent="-342900">
              <a:buFont typeface="Arial" panose="020B0604020202020204" pitchFamily="34" charset="0"/>
              <a:buChar char="•"/>
            </a:pPr>
            <a:r>
              <a:rPr lang="en-US" dirty="0"/>
              <a:t>First-generation offspring (F1) – babies of P</a:t>
            </a:r>
          </a:p>
          <a:p>
            <a:pPr marL="342900" indent="-342900">
              <a:buFont typeface="Arial" panose="020B0604020202020204" pitchFamily="34" charset="0"/>
              <a:buChar char="•"/>
            </a:pPr>
            <a:r>
              <a:rPr lang="en-US" dirty="0"/>
              <a:t>Second – generation offspring (F2) – babies of F1</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Mendel’s experiment:</a:t>
            </a:r>
          </a:p>
          <a:p>
            <a:pPr marL="1074420" lvl="1" indent="-342900">
              <a:buFont typeface="Arial" panose="020B0604020202020204" pitchFamily="34" charset="0"/>
              <a:buChar char="•"/>
            </a:pPr>
            <a:r>
              <a:rPr lang="en-US" dirty="0"/>
              <a:t>P – true-breeding plants (violet x white flower) were cross-fertilized</a:t>
            </a:r>
          </a:p>
          <a:p>
            <a:pPr marL="1074420" lvl="1" indent="-342900">
              <a:buFont typeface="Arial" panose="020B0604020202020204" pitchFamily="34" charset="0"/>
              <a:buChar char="•"/>
            </a:pPr>
            <a:r>
              <a:rPr lang="en-US" dirty="0"/>
              <a:t>F1 – all offspring were Violet </a:t>
            </a:r>
          </a:p>
          <a:p>
            <a:pPr marL="1074420" lvl="1" indent="-342900">
              <a:buFont typeface="Arial" panose="020B0604020202020204" pitchFamily="34" charset="0"/>
              <a:buChar char="•"/>
            </a:pPr>
            <a:r>
              <a:rPr lang="en-US" dirty="0"/>
              <a:t>F1 – allowed to self-fertilize </a:t>
            </a:r>
          </a:p>
          <a:p>
            <a:pPr marL="1074420" lvl="1" indent="-342900">
              <a:buFont typeface="Arial" panose="020B0604020202020204" pitchFamily="34" charset="0"/>
              <a:buChar char="•"/>
            </a:pPr>
            <a:r>
              <a:rPr lang="en-US" dirty="0"/>
              <a:t>F2 – mostly violet &amp; some white</a:t>
            </a:r>
          </a:p>
          <a:p>
            <a:endParaRPr lang="en-US" dirty="0"/>
          </a:p>
          <a:p>
            <a:endParaRPr lang="en-US" dirty="0"/>
          </a:p>
        </p:txBody>
      </p:sp>
    </p:spTree>
    <p:extLst>
      <p:ext uri="{BB962C8B-B14F-4D97-AF65-F5344CB8AC3E}">
        <p14:creationId xmlns:p14="http://schemas.microsoft.com/office/powerpoint/2010/main" val="21820226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sclaimer">
            <a:extLst>
              <a:ext uri="{FF2B5EF4-FFF2-40B4-BE49-F238E27FC236}">
                <a16:creationId xmlns:a16="http://schemas.microsoft.com/office/drawing/2014/main" id="{9CC31955-ACC4-4665-A1FD-F943DEC2A34E}"/>
              </a:ext>
            </a:extLst>
          </p:cNvPr>
          <p:cNvSpPr txBox="1">
            <a:spLocks/>
          </p:cNvSpPr>
          <p:nvPr/>
        </p:nvSpPr>
        <p:spPr>
          <a:xfrm>
            <a:off x="457201" y="6506242"/>
            <a:ext cx="7686942" cy="283845"/>
          </a:xfrm>
          <a:prstGeom prst="rect">
            <a:avLst/>
          </a:prstGeom>
        </p:spPr>
        <p:txBody>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This </a:t>
            </a:r>
            <a:r>
              <a:rPr lang="en-US" dirty="0" err="1"/>
              <a:t>OpenStax</a:t>
            </a:r>
            <a:r>
              <a:rPr lang="en-US" dirty="0"/>
              <a:t> ancillary resource is © Rice University under a CC-BY 4.0 International license; it may be reproduced or modified but must be attributed to </a:t>
            </a:r>
            <a:r>
              <a:rPr lang="en-US" dirty="0" err="1"/>
              <a:t>OpenStax</a:t>
            </a:r>
            <a:r>
              <a:rPr lang="en-US" dirty="0"/>
              <a:t>, Rice University and any changes must be noted. Any images credited to other sources are similarly available for reproduction, but must be attributed to their sources.</a:t>
            </a:r>
          </a:p>
        </p:txBody>
      </p:sp>
      <p:pic>
        <p:nvPicPr>
          <p:cNvPr id="2" name="Figure" descr="The diagram shows a cross between pea plants that are true-breeding for purple flower color and plants that are true-breeding for white flower color. This cross-fertilization of the P generation resulted in an F_{1} generation with all violet flowers. Self-fertilization of the F_{1} generation resulted in an F_{2} generation that consisted of 705 plants with violet flowers, and 224 plants with white flower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25838" r="-25838"/>
          <a:stretch>
            <a:fillRect/>
          </a:stretch>
        </p:blipFill>
        <p:spPr>
          <a:xfrm>
            <a:off x="4489450" y="1108075"/>
            <a:ext cx="4030663" cy="5256213"/>
          </a:xfrm>
        </p:spPr>
      </p:pic>
      <p:sp>
        <p:nvSpPr>
          <p:cNvPr id="14" name="Figure Legend"/>
          <p:cNvSpPr>
            <a:spLocks noGrp="1"/>
          </p:cNvSpPr>
          <p:nvPr>
            <p:ph type="body" sz="quarter" idx="14"/>
          </p:nvPr>
        </p:nvSpPr>
        <p:spPr>
          <a:xfrm>
            <a:off x="457200" y="1107617"/>
            <a:ext cx="4032250" cy="5256973"/>
          </a:xfrm>
        </p:spPr>
        <p:txBody>
          <a:bodyPr>
            <a:noAutofit/>
          </a:bodyPr>
          <a:lstStyle/>
          <a:p>
            <a:pPr marL="285750" indent="-285750">
              <a:buFont typeface="Arial" panose="020B0604020202020204" pitchFamily="34" charset="0"/>
              <a:buChar char="•"/>
            </a:pPr>
            <a:r>
              <a:rPr lang="en-US" sz="1600" dirty="0">
                <a:solidFill>
                  <a:srgbClr val="000000"/>
                </a:solidFill>
              </a:rPr>
              <a:t>Mendel’s process for performing crosses included examining flower color.</a:t>
            </a:r>
          </a:p>
          <a:p>
            <a:pPr marL="285750" indent="-285750">
              <a:buFont typeface="Arial" panose="020B0604020202020204" pitchFamily="34" charset="0"/>
              <a:buChar char="•"/>
            </a:pPr>
            <a:endParaRPr lang="en-US" sz="1600" dirty="0">
              <a:solidFill>
                <a:srgbClr val="000000"/>
              </a:solidFill>
            </a:endParaRPr>
          </a:p>
          <a:p>
            <a:pPr marL="285750" indent="-285750">
              <a:buFont typeface="Arial" panose="020B0604020202020204" pitchFamily="34" charset="0"/>
              <a:buChar char="•"/>
            </a:pPr>
            <a:r>
              <a:rPr lang="en-US" sz="1600" dirty="0">
                <a:solidFill>
                  <a:srgbClr val="000000"/>
                </a:solidFill>
              </a:rPr>
              <a:t>F1 – all plants VIOLET; </a:t>
            </a:r>
          </a:p>
          <a:p>
            <a:pPr marL="1017270" lvl="1" indent="-285750">
              <a:buFont typeface="Arial" panose="020B0604020202020204" pitchFamily="34" charset="0"/>
              <a:buChar char="•"/>
            </a:pPr>
            <a:r>
              <a:rPr lang="en-US" sz="1600" dirty="0">
                <a:solidFill>
                  <a:srgbClr val="000000"/>
                </a:solidFill>
              </a:rPr>
              <a:t>Question: is white transmitted from the white P parent to F1 or not</a:t>
            </a:r>
          </a:p>
          <a:p>
            <a:pPr marL="1017270" lvl="1" indent="-285750">
              <a:buFont typeface="Arial" panose="020B0604020202020204" pitchFamily="34" charset="0"/>
              <a:buChar char="•"/>
            </a:pPr>
            <a:r>
              <a:rPr lang="en-US" sz="1600" dirty="0">
                <a:solidFill>
                  <a:srgbClr val="000000"/>
                </a:solidFill>
              </a:rPr>
              <a:t>Answer: allow F1 self-crossing (!) and check F2 plants</a:t>
            </a:r>
          </a:p>
          <a:p>
            <a:pPr marL="1017270" lvl="1" indent="-285750">
              <a:buFont typeface="Arial" panose="020B0604020202020204" pitchFamily="34" charset="0"/>
              <a:buChar char="•"/>
            </a:pPr>
            <a:r>
              <a:rPr lang="en-US" sz="1600" dirty="0">
                <a:solidFill>
                  <a:srgbClr val="000000"/>
                </a:solidFill>
              </a:rPr>
              <a:t>Result: some F2 plants have WHITE flowers</a:t>
            </a:r>
          </a:p>
          <a:p>
            <a:pPr marL="1017270" lvl="1" indent="-285750">
              <a:buFont typeface="Arial" panose="020B0604020202020204" pitchFamily="34" charset="0"/>
              <a:buChar char="•"/>
            </a:pPr>
            <a:r>
              <a:rPr lang="en-US" sz="1600" dirty="0">
                <a:solidFill>
                  <a:srgbClr val="000000"/>
                </a:solidFill>
              </a:rPr>
              <a:t>Conclusion: white is transmitted to F1 plants but it is not showing </a:t>
            </a:r>
          </a:p>
        </p:txBody>
      </p:sp>
      <p:sp>
        <p:nvSpPr>
          <p:cNvPr id="5" name="Figure Number"/>
          <p:cNvSpPr>
            <a:spLocks noGrp="1"/>
          </p:cNvSpPr>
          <p:nvPr>
            <p:ph type="title"/>
          </p:nvPr>
        </p:nvSpPr>
        <p:spPr/>
        <p:txBody>
          <a:bodyPr>
            <a:normAutofit/>
          </a:bodyPr>
          <a:lstStyle/>
          <a:p>
            <a:pPr algn="r"/>
            <a:r>
              <a:rPr lang="en-US" dirty="0"/>
              <a:t>Mendel experiments</a:t>
            </a:r>
            <a:r>
              <a:rPr lang="en-US" sz="2400" dirty="0">
                <a:solidFill>
                  <a:srgbClr val="6CB255"/>
                </a:solidFill>
              </a:rPr>
              <a:t> - Figure 8.3</a:t>
            </a:r>
          </a:p>
        </p:txBody>
      </p:sp>
      <p:pic>
        <p:nvPicPr>
          <p:cNvPr id="8" name="Picture 7">
            <a:extLst>
              <a:ext uri="{FF2B5EF4-FFF2-40B4-BE49-F238E27FC236}">
                <a16:creationId xmlns:a16="http://schemas.microsoft.com/office/drawing/2014/main" id="{33055DB8-E2D6-EC4A-A510-3571F47A5FC4}"/>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57200" y="241878"/>
            <a:ext cx="1693024" cy="409803"/>
          </a:xfrm>
          <a:prstGeom prst="rect">
            <a:avLst/>
          </a:prstGeom>
        </p:spPr>
      </p:pic>
    </p:spTree>
    <p:extLst>
      <p:ext uri="{BB962C8B-B14F-4D97-AF65-F5344CB8AC3E}">
        <p14:creationId xmlns:p14="http://schemas.microsoft.com/office/powerpoint/2010/main" val="37781308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Mendel experiment</a:t>
            </a:r>
          </a:p>
        </p:txBody>
      </p:sp>
      <p:sp>
        <p:nvSpPr>
          <p:cNvPr id="4" name="Text Placeholder 3"/>
          <p:cNvSpPr>
            <a:spLocks noGrp="1"/>
          </p:cNvSpPr>
          <p:nvPr>
            <p:ph type="body" sz="quarter" idx="14"/>
          </p:nvPr>
        </p:nvSpPr>
        <p:spPr>
          <a:xfrm>
            <a:off x="457200" y="1228435"/>
            <a:ext cx="8062912" cy="5052291"/>
          </a:xfrm>
        </p:spPr>
        <p:txBody>
          <a:bodyPr vert="horz" lIns="91440" tIns="45720" rIns="91440" bIns="45720" rtlCol="0" anchor="t">
            <a:normAutofit/>
          </a:bodyPr>
          <a:lstStyle/>
          <a:p>
            <a:pPr marL="342900" indent="-342900">
              <a:buFont typeface="Arial" panose="020B0604020202020204" pitchFamily="34" charset="0"/>
              <a:buChar char="•"/>
            </a:pPr>
            <a:r>
              <a:rPr lang="en-US" dirty="0">
                <a:sym typeface="Wingdings" panose="05000000000000000000" pitchFamily="2" charset="2"/>
              </a:rPr>
              <a:t>Violet vs. White</a:t>
            </a:r>
          </a:p>
          <a:p>
            <a:pPr marL="1074420" lvl="1" indent="-342900">
              <a:buFont typeface="Arial" panose="020B0604020202020204" pitchFamily="34" charset="0"/>
              <a:buChar char="•"/>
            </a:pPr>
            <a:r>
              <a:rPr lang="en-US" dirty="0">
                <a:sym typeface="Wingdings" panose="05000000000000000000" pitchFamily="2" charset="2"/>
              </a:rPr>
              <a:t>Traits that can mask/hide other traits  </a:t>
            </a:r>
            <a:r>
              <a:rPr lang="en-US" i="1" dirty="0">
                <a:sym typeface="Wingdings" panose="05000000000000000000" pitchFamily="2" charset="2"/>
              </a:rPr>
              <a:t>dominant </a:t>
            </a:r>
          </a:p>
          <a:p>
            <a:pPr marL="1074420" lvl="1" indent="-342900">
              <a:buFont typeface="Arial" panose="020B0604020202020204" pitchFamily="34" charset="0"/>
              <a:buChar char="•"/>
            </a:pPr>
            <a:r>
              <a:rPr lang="en-US" dirty="0"/>
              <a:t>Traits that can become latent (or hidden) </a:t>
            </a:r>
            <a:r>
              <a:rPr lang="en-US" dirty="0">
                <a:sym typeface="Wingdings" panose="05000000000000000000" pitchFamily="2" charset="2"/>
              </a:rPr>
              <a:t> </a:t>
            </a:r>
            <a:r>
              <a:rPr lang="en-US" i="1" dirty="0">
                <a:sym typeface="Wingdings" panose="05000000000000000000" pitchFamily="2" charset="2"/>
              </a:rPr>
              <a:t>recessive</a:t>
            </a:r>
            <a:r>
              <a:rPr lang="en-US" dirty="0">
                <a:sym typeface="Wingdings" panose="05000000000000000000" pitchFamily="2" charset="2"/>
              </a:rPr>
              <a:t> </a:t>
            </a:r>
          </a:p>
          <a:p>
            <a:pPr marL="342900" indent="-342900">
              <a:buFont typeface="Arial" panose="020B0604020202020204" pitchFamily="34" charset="0"/>
              <a:buChar char="•"/>
            </a:pPr>
            <a:endParaRPr lang="en-US" dirty="0">
              <a:sym typeface="Wingdings" panose="05000000000000000000" pitchFamily="2" charset="2"/>
            </a:endParaRPr>
          </a:p>
          <a:p>
            <a:pPr marL="342900" indent="-342900">
              <a:buFont typeface="Arial" panose="020B0604020202020204" pitchFamily="34" charset="0"/>
              <a:buChar char="•"/>
            </a:pPr>
            <a:endParaRPr lang="en-US" dirty="0">
              <a:sym typeface="Wingdings" panose="05000000000000000000" pitchFamily="2" charset="2"/>
            </a:endParaRPr>
          </a:p>
          <a:p>
            <a:pPr marL="342900" indent="-342900">
              <a:buFont typeface="Arial" panose="020B0604020202020204" pitchFamily="34" charset="0"/>
              <a:buChar char="•"/>
            </a:pPr>
            <a:r>
              <a:rPr lang="en-US" dirty="0">
                <a:sym typeface="Wingdings" panose="05000000000000000000" pitchFamily="2" charset="2"/>
              </a:rPr>
              <a:t>Each trait is related to a </a:t>
            </a:r>
            <a:r>
              <a:rPr lang="en-US" i="1" dirty="0">
                <a:sym typeface="Wingdings" panose="05000000000000000000" pitchFamily="2" charset="2"/>
              </a:rPr>
              <a:t>heritable factor </a:t>
            </a:r>
            <a:r>
              <a:rPr lang="en-US" dirty="0">
                <a:sym typeface="Wingdings" panose="05000000000000000000" pitchFamily="2" charset="2"/>
              </a:rPr>
              <a:t>inside of our body (i.e. DNA)</a:t>
            </a:r>
          </a:p>
          <a:p>
            <a:pPr marL="1074420" lvl="1" indent="-342900">
              <a:buFont typeface="Arial" panose="020B0604020202020204" pitchFamily="34" charset="0"/>
              <a:buChar char="•"/>
            </a:pPr>
            <a:r>
              <a:rPr lang="en-US" dirty="0">
                <a:sym typeface="Wingdings" panose="05000000000000000000" pitchFamily="2" charset="2"/>
              </a:rPr>
              <a:t>Today heritable factors are known as GENES </a:t>
            </a:r>
          </a:p>
          <a:p>
            <a:pPr marL="1600200" lvl="2">
              <a:buFont typeface="Arial" panose="020B0604020202020204" pitchFamily="34" charset="0"/>
              <a:buChar char="•"/>
            </a:pPr>
            <a:r>
              <a:rPr lang="en-US" dirty="0">
                <a:sym typeface="Wingdings" panose="05000000000000000000" pitchFamily="2" charset="2"/>
              </a:rPr>
              <a:t>And their variants known as ALLELE </a:t>
            </a:r>
          </a:p>
          <a:p>
            <a:pPr marL="2057400" lvl="3">
              <a:buFont typeface="Arial" panose="020B0604020202020204" pitchFamily="34" charset="0"/>
              <a:buChar char="•"/>
            </a:pPr>
            <a:r>
              <a:rPr lang="en-US" dirty="0">
                <a:sym typeface="Wingdings" panose="05000000000000000000" pitchFamily="2" charset="2"/>
              </a:rPr>
              <a:t>dominant vs recessive genes/alleles</a:t>
            </a:r>
          </a:p>
          <a:p>
            <a:pPr lvl="3" indent="0">
              <a:buNone/>
            </a:pPr>
            <a:endParaRPr lang="en-US" dirty="0">
              <a:sym typeface="Wingdings" panose="05000000000000000000" pitchFamily="2" charset="2"/>
            </a:endParaRPr>
          </a:p>
          <a:p>
            <a:pPr lvl="3" indent="0">
              <a:buNone/>
            </a:pPr>
            <a:endParaRPr lang="en-US" dirty="0">
              <a:sym typeface="Wingdings" panose="05000000000000000000" pitchFamily="2" charset="2"/>
            </a:endParaRPr>
          </a:p>
        </p:txBody>
      </p:sp>
    </p:spTree>
    <p:extLst>
      <p:ext uri="{BB962C8B-B14F-4D97-AF65-F5344CB8AC3E}">
        <p14:creationId xmlns:p14="http://schemas.microsoft.com/office/powerpoint/2010/main" val="345268546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1029</TotalTime>
  <Words>3179</Words>
  <Application>Microsoft Office PowerPoint</Application>
  <PresentationFormat>On-screen Show (4:3)</PresentationFormat>
  <Paragraphs>276</Paragraphs>
  <Slides>38</Slides>
  <Notes>0</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Essential</vt:lpstr>
      <vt:lpstr>Concepts of Biology</vt:lpstr>
      <vt:lpstr>8.1. Mendel's experiments</vt:lpstr>
      <vt:lpstr>Figure 8.2 – mendelian genetics </vt:lpstr>
      <vt:lpstr>Figure 8.1 – garden peas</vt:lpstr>
      <vt:lpstr>Garden peas </vt:lpstr>
      <vt:lpstr>Figure 8.4 – peas traits </vt:lpstr>
      <vt:lpstr>Mendel experiments</vt:lpstr>
      <vt:lpstr>Mendel experiments - Figure 8.3</vt:lpstr>
      <vt:lpstr>Mendel experiment</vt:lpstr>
      <vt:lpstr>8.2. Laws of inheritance</vt:lpstr>
      <vt:lpstr>Law of pair of factors </vt:lpstr>
      <vt:lpstr>Genotype vs. phenotype </vt:lpstr>
      <vt:lpstr>Figure 8.5 – phenotype Vs. genotype</vt:lpstr>
      <vt:lpstr>Law of dominance</vt:lpstr>
      <vt:lpstr>Figure 8.6 – law of dominance</vt:lpstr>
      <vt:lpstr>Figure 8.5 – Law of segregation </vt:lpstr>
      <vt:lpstr>Law of segregation </vt:lpstr>
      <vt:lpstr>Figure 8.7 – law of segregation </vt:lpstr>
      <vt:lpstr>Monohybrid cross</vt:lpstr>
      <vt:lpstr>Figure 8.9 – inheritance chance </vt:lpstr>
      <vt:lpstr>Dihybrid crosses</vt:lpstr>
      <vt:lpstr>Figure 8.10 – dihybrid cross &amp; Punnett square</vt:lpstr>
      <vt:lpstr>Law of independent assortment</vt:lpstr>
      <vt:lpstr>Figure 8.11 – random assortment</vt:lpstr>
      <vt:lpstr>8.3. exceptions from mendelian inheritance (non-mendelian genetics)</vt:lpstr>
      <vt:lpstr>Exceptions from mendelian genetics </vt:lpstr>
      <vt:lpstr>Incomplete dominance - Figure 8.12</vt:lpstr>
      <vt:lpstr>Incomplete dominance </vt:lpstr>
      <vt:lpstr>Codominance </vt:lpstr>
      <vt:lpstr>Figure 8.13 – codominance </vt:lpstr>
      <vt:lpstr>Multiple alleles</vt:lpstr>
      <vt:lpstr>Figure 8.14 – multiple alleles</vt:lpstr>
      <vt:lpstr>X-linked genes</vt:lpstr>
      <vt:lpstr>Figure 8.15 – x-linked genes</vt:lpstr>
      <vt:lpstr>Figure 8.16 – x-linked genes</vt:lpstr>
      <vt:lpstr>Epistasis </vt:lpstr>
      <vt:lpstr>Epistasis - Figure 8.18</vt:lpstr>
      <vt:lpstr>Figure 8.17</vt:lpstr>
    </vt:vector>
  </TitlesOfParts>
  <Company>WNI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Concepts of Biology - Chapter 8 - PATTERNS OF INHERITANCE</dc:title>
  <dc:creator>Spuddy McSpare</dc:creator>
  <cp:lastModifiedBy>Martiana F. Sega</cp:lastModifiedBy>
  <cp:revision>151</cp:revision>
  <dcterms:created xsi:type="dcterms:W3CDTF">2012-06-04T02:13:36Z</dcterms:created>
  <dcterms:modified xsi:type="dcterms:W3CDTF">2024-08-08T14:04:12Z</dcterms:modified>
</cp:coreProperties>
</file>