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891200" cy="32918400"/>
  <p:notesSz cx="9356725" cy="7053263"/>
  <p:defaultTextStyle>
    <a:defPPr>
      <a:defRPr lang="en-US"/>
    </a:defPPr>
    <a:lvl1pPr algn="ctr" rtl="0" eaLnBrk="0" fontAlgn="base" hangingPunct="0">
      <a:lnSpc>
        <a:spcPct val="65000"/>
      </a:lnSpc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lnSpc>
        <a:spcPct val="65000"/>
      </a:lnSpc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lnSpc>
        <a:spcPct val="65000"/>
      </a:lnSpc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lnSpc>
        <a:spcPct val="65000"/>
      </a:lnSpc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lnSpc>
        <a:spcPct val="65000"/>
      </a:lnSpc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146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B2E"/>
    <a:srgbClr val="D60093"/>
    <a:srgbClr val="E3B32B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890" autoAdjust="0"/>
    <p:restoredTop sz="94660" autoAdjust="0"/>
  </p:normalViewPr>
  <p:slideViewPr>
    <p:cSldViewPr>
      <p:cViewPr varScale="1">
        <p:scale>
          <a:sx n="20" d="100"/>
          <a:sy n="20" d="100"/>
        </p:scale>
        <p:origin x="12" y="12"/>
      </p:cViewPr>
      <p:guideLst>
        <p:guide orient="horz" pos="3888"/>
        <p:guide pos="14662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rah\Documents\SarahsFiles\~KSU\Research\Publications\HCI%20Proejct\HCI%20Data-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rah\Documents\SarahsFiles\~KSU\Research\Publications\HCI%20Proejct\HCI%20Data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rah\Documents\SarahsFiles\~KSU\Research\Publications\HCI%20Proejct\HCI%20Data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601694979719242"/>
          <c:y val="7.6882229999027954E-2"/>
          <c:w val="0.79054941766993891"/>
          <c:h val="0.6812594087800079"/>
        </c:manualLayout>
      </c:layout>
      <c:bar3DChart>
        <c:barDir val="col"/>
        <c:grouping val="clustered"/>
        <c:varyColors val="0"/>
        <c:ser>
          <c:idx val="0"/>
          <c:order val="0"/>
          <c:tx>
            <c:v>Average Response for League of Legends</c:v>
          </c:tx>
          <c:spPr>
            <a:solidFill>
              <a:srgbClr val="3333FF"/>
            </a:solidFill>
          </c:spPr>
          <c:invertIfNegative val="0"/>
          <c:dLbls>
            <c:dLbl>
              <c:idx val="1"/>
              <c:layout>
                <c:manualLayout>
                  <c:x val="-7.7907623817473912E-3"/>
                  <c:y val="2.45549369344147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6777963272120324E-3"/>
                  <c:y val="2.455493693441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3388981636060114E-3"/>
                  <c:y val="2.455493693441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225932109070678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6432549437163571E-3"/>
                  <c:y val="1.93365294709513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509299640291636E-4"/>
                  <c:y val="-5.50136094099350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Sheet1!$M$3:$U$3</c:f>
              <c:strCache>
                <c:ptCount val="9"/>
                <c:pt idx="0">
                  <c:v>Question #1</c:v>
                </c:pt>
                <c:pt idx="1">
                  <c:v>Question #2 </c:v>
                </c:pt>
                <c:pt idx="2">
                  <c:v>Question #3</c:v>
                </c:pt>
                <c:pt idx="3">
                  <c:v>Question #4</c:v>
                </c:pt>
                <c:pt idx="4">
                  <c:v>Question #5</c:v>
                </c:pt>
                <c:pt idx="5">
                  <c:v>Question #6</c:v>
                </c:pt>
                <c:pt idx="6">
                  <c:v>Question #7</c:v>
                </c:pt>
                <c:pt idx="7">
                  <c:v>Question #8</c:v>
                </c:pt>
                <c:pt idx="8">
                  <c:v>Question #9</c:v>
                </c:pt>
              </c:strCache>
            </c:strRef>
          </c:cat>
          <c:val>
            <c:numRef>
              <c:f>Sheet1!$M$4:$U$4</c:f>
              <c:numCache>
                <c:formatCode>0.00</c:formatCode>
                <c:ptCount val="9"/>
                <c:pt idx="0">
                  <c:v>1.1299999999999999</c:v>
                </c:pt>
                <c:pt idx="1">
                  <c:v>2.5299999999999998</c:v>
                </c:pt>
                <c:pt idx="2">
                  <c:v>2.4</c:v>
                </c:pt>
                <c:pt idx="3">
                  <c:v>2.4</c:v>
                </c:pt>
                <c:pt idx="4">
                  <c:v>3.07</c:v>
                </c:pt>
                <c:pt idx="5">
                  <c:v>1.93</c:v>
                </c:pt>
                <c:pt idx="6">
                  <c:v>2.33</c:v>
                </c:pt>
                <c:pt idx="7">
                  <c:v>1.6</c:v>
                </c:pt>
                <c:pt idx="8">
                  <c:v>3.53</c:v>
                </c:pt>
              </c:numCache>
            </c:numRef>
          </c:val>
        </c:ser>
        <c:ser>
          <c:idx val="1"/>
          <c:order val="1"/>
          <c:tx>
            <c:v>Average Response for Chivalry</c:v>
          </c:tx>
          <c:spPr>
            <a:solidFill>
              <a:srgbClr val="FFC000"/>
            </a:solidFill>
            <a:ln w="2540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3.338898163606011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1.00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790762381747391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3.40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6777963272120324E-3"/>
                  <c:y val="2.4554936934414744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2.60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3416567578279872E-3"/>
                  <c:y val="8.3333333333333506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3.80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3.53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4.9109873868829488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4.20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3.13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8.0860927442500546E-4"/>
                  <c:y val="9.669231465276243E-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2.93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7.4512312081629842E-3"/>
                  <c:y val="1.409546028968599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3.53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C000"/>
              </a:solidFill>
              <a:ln w="25400" cap="flat" cmpd="sng" algn="ctr">
                <a:solidFill>
                  <a:srgbClr val="FFC000"/>
                </a:solidFill>
                <a:prstDash val="solid"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Sheet1!$M$3:$U$3</c:f>
              <c:strCache>
                <c:ptCount val="9"/>
                <c:pt idx="0">
                  <c:v>Question #1</c:v>
                </c:pt>
                <c:pt idx="1">
                  <c:v>Question #2 </c:v>
                </c:pt>
                <c:pt idx="2">
                  <c:v>Question #3</c:v>
                </c:pt>
                <c:pt idx="3">
                  <c:v>Question #4</c:v>
                </c:pt>
                <c:pt idx="4">
                  <c:v>Question #5</c:v>
                </c:pt>
                <c:pt idx="5">
                  <c:v>Question #6</c:v>
                </c:pt>
                <c:pt idx="6">
                  <c:v>Question #7</c:v>
                </c:pt>
                <c:pt idx="7">
                  <c:v>Question #8</c:v>
                </c:pt>
                <c:pt idx="8">
                  <c:v>Question #9</c:v>
                </c:pt>
              </c:strCache>
            </c:strRef>
          </c:cat>
          <c:val>
            <c:numRef>
              <c:f>Sheet1!$M$5:$U$5</c:f>
              <c:numCache>
                <c:formatCode>0.00</c:formatCode>
                <c:ptCount val="9"/>
                <c:pt idx="0">
                  <c:v>1</c:v>
                </c:pt>
                <c:pt idx="1">
                  <c:v>3.4</c:v>
                </c:pt>
                <c:pt idx="2">
                  <c:v>2.6</c:v>
                </c:pt>
                <c:pt idx="3">
                  <c:v>3.8</c:v>
                </c:pt>
                <c:pt idx="4">
                  <c:v>3.53</c:v>
                </c:pt>
                <c:pt idx="5">
                  <c:v>4.2</c:v>
                </c:pt>
                <c:pt idx="6">
                  <c:v>3.13</c:v>
                </c:pt>
                <c:pt idx="7">
                  <c:v>2.93</c:v>
                </c:pt>
                <c:pt idx="8">
                  <c:v>3.53</c:v>
                </c:pt>
              </c:numCache>
            </c:numRef>
          </c:val>
        </c:ser>
        <c:ser>
          <c:idx val="2"/>
          <c:order val="2"/>
          <c:tx>
            <c:v>Average Response for Guild Wars 2</c:v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1.1129660545353378E-3"/>
                  <c:y val="7.36648108032443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847156968490783E-2"/>
                  <c:y val="1.360746573345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6234751394804202E-2"/>
                  <c:y val="7.13983668708078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4280872452468254E-2"/>
                  <c:y val="2.22878390201225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3808401293071367E-2"/>
                  <c:y val="5.00656167979003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6.6777963272120324E-3"/>
                  <c:y val="4.9109873868829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Sheet1!$M$3:$U$3</c:f>
              <c:strCache>
                <c:ptCount val="9"/>
                <c:pt idx="0">
                  <c:v>Question #1</c:v>
                </c:pt>
                <c:pt idx="1">
                  <c:v>Question #2 </c:v>
                </c:pt>
                <c:pt idx="2">
                  <c:v>Question #3</c:v>
                </c:pt>
                <c:pt idx="3">
                  <c:v>Question #4</c:v>
                </c:pt>
                <c:pt idx="4">
                  <c:v>Question #5</c:v>
                </c:pt>
                <c:pt idx="5">
                  <c:v>Question #6</c:v>
                </c:pt>
                <c:pt idx="6">
                  <c:v>Question #7</c:v>
                </c:pt>
                <c:pt idx="7">
                  <c:v>Question #8</c:v>
                </c:pt>
                <c:pt idx="8">
                  <c:v>Question #9</c:v>
                </c:pt>
              </c:strCache>
            </c:strRef>
          </c:cat>
          <c:val>
            <c:numRef>
              <c:f>Sheet1!$M$6:$U$6</c:f>
              <c:numCache>
                <c:formatCode>0.00</c:formatCode>
                <c:ptCount val="9"/>
                <c:pt idx="0">
                  <c:v>1.27</c:v>
                </c:pt>
                <c:pt idx="1">
                  <c:v>3.73</c:v>
                </c:pt>
                <c:pt idx="2" formatCode="General">
                  <c:v>3.13</c:v>
                </c:pt>
                <c:pt idx="3" formatCode="General">
                  <c:v>3.73</c:v>
                </c:pt>
                <c:pt idx="4" formatCode="General">
                  <c:v>4.2</c:v>
                </c:pt>
                <c:pt idx="5" formatCode="General">
                  <c:v>3.93</c:v>
                </c:pt>
                <c:pt idx="6" formatCode="General">
                  <c:v>2.87</c:v>
                </c:pt>
                <c:pt idx="7" formatCode="General">
                  <c:v>2.87</c:v>
                </c:pt>
                <c:pt idx="8" formatCode="General">
                  <c:v>3.93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8243144"/>
        <c:axId val="418242360"/>
        <c:axId val="0"/>
      </c:bar3DChart>
      <c:catAx>
        <c:axId val="4182431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418242360"/>
        <c:crosses val="autoZero"/>
        <c:auto val="1"/>
        <c:lblAlgn val="ctr"/>
        <c:lblOffset val="100"/>
        <c:noMultiLvlLbl val="0"/>
      </c:catAx>
      <c:valAx>
        <c:axId val="41824236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418243144"/>
        <c:crosses val="autoZero"/>
        <c:crossBetween val="between"/>
      </c:valAx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sz="11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1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1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90279626811354452"/>
          <c:y val="0.41029578033515046"/>
          <c:w val="6.2925847504356078E-2"/>
          <c:h val="0.29055892051955046"/>
        </c:manualLayout>
      </c:layout>
      <c:overlay val="0"/>
      <c:spPr>
        <a:solidFill>
          <a:schemeClr val="bg1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95000"/>
        <a:lumOff val="5000"/>
      </a:schemeClr>
    </a:solidFill>
    <a:ln w="38100" cap="flat" cmpd="sng" algn="ctr">
      <a:solidFill>
        <a:schemeClr val="lt1"/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Participant Would Continue </a:t>
            </a:r>
          </a:p>
          <a:p>
            <a:pPr>
              <a:defRPr/>
            </a:pPr>
            <a:r>
              <a:rPr lang="en-US" dirty="0"/>
              <a:t>Playing Game</a:t>
            </a: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887582464354084"/>
          <c:y val="0.25879805933349243"/>
          <c:w val="0.75301606724835068"/>
          <c:h val="0.51204358546090756"/>
        </c:manualLayout>
      </c:layout>
      <c:bar3DChart>
        <c:barDir val="col"/>
        <c:grouping val="stack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2.7497919467383759E-2"/>
                  <c:y val="-0.165656565656565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465399142180399E-2"/>
                  <c:y val="-0.1898989898989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059759298380416E-2"/>
                  <c:y val="-0.242424242424242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Sheet1!$A$38:$A$40</c:f>
              <c:strCache>
                <c:ptCount val="3"/>
                <c:pt idx="0">
                  <c:v>League of Legends</c:v>
                </c:pt>
                <c:pt idx="1">
                  <c:v>Chivalry</c:v>
                </c:pt>
                <c:pt idx="2">
                  <c:v>Guild Wars 2</c:v>
                </c:pt>
              </c:strCache>
            </c:strRef>
          </c:cat>
          <c:val>
            <c:numRef>
              <c:f>Sheet1!$B$38:$B$40</c:f>
              <c:numCache>
                <c:formatCode>0.00</c:formatCode>
                <c:ptCount val="3"/>
                <c:pt idx="0">
                  <c:v>3.0666666666666669</c:v>
                </c:pt>
                <c:pt idx="1">
                  <c:v>3.3333333333333335</c:v>
                </c:pt>
                <c:pt idx="2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8240008"/>
        <c:axId val="418190776"/>
        <c:axId val="0"/>
      </c:bar3DChart>
      <c:catAx>
        <c:axId val="418240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Three Games</a:t>
                </a:r>
              </a:p>
            </c:rich>
          </c:tx>
          <c:layout>
            <c:manualLayout>
              <c:xMode val="edge"/>
              <c:yMode val="edge"/>
              <c:x val="0.37431980960007194"/>
              <c:y val="0.88393213348331467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crossAx val="418190776"/>
        <c:crosses val="autoZero"/>
        <c:auto val="1"/>
        <c:lblAlgn val="ctr"/>
        <c:lblOffset val="100"/>
        <c:noMultiLvlLbl val="0"/>
      </c:catAx>
      <c:valAx>
        <c:axId val="41819077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Response</a:t>
                </a:r>
              </a:p>
            </c:rich>
          </c:tx>
          <c:layout>
            <c:manualLayout>
              <c:xMode val="edge"/>
              <c:yMode val="edge"/>
              <c:x val="6.0240669068908764E-2"/>
              <c:y val="0.32980802399700176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418240008"/>
        <c:crosses val="autoZero"/>
        <c:crossBetween val="between"/>
      </c:valAx>
    </c:plotArea>
    <c:plotVisOnly val="1"/>
    <c:dispBlanksAs val="gap"/>
    <c:showDLblsOverMax val="0"/>
  </c:chart>
  <c:spPr>
    <a:solidFill>
      <a:schemeClr val="dk1"/>
    </a:solidFill>
    <a:ln w="25400" cap="flat" cmpd="sng" algn="ctr">
      <a:solidFill>
        <a:schemeClr val="dk1">
          <a:shade val="50000"/>
        </a:schemeClr>
      </a:solidFill>
      <a:prstDash val="solid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Average Response to the Interface</a:t>
            </a: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  <c:spPr>
        <a:ln>
          <a:solidFill>
            <a:srgbClr val="FFC000"/>
          </a:solidFill>
        </a:ln>
      </c:spPr>
    </c:sideWall>
    <c:backWall>
      <c:thickness val="0"/>
      <c:spPr>
        <a:ln>
          <a:solidFill>
            <a:srgbClr val="FFC000"/>
          </a:solidFill>
        </a:ln>
      </c:spPr>
    </c:backWall>
    <c:plotArea>
      <c:layout>
        <c:manualLayout>
          <c:layoutTarget val="inner"/>
          <c:xMode val="edge"/>
          <c:yMode val="edge"/>
          <c:x val="0.13875999243504089"/>
          <c:y val="0.17001033961663894"/>
          <c:w val="0.83546379198206289"/>
          <c:h val="0.618790742066334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1.741293532338313E-2"/>
                  <c:y val="-2.499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363184079601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900497512437866E-2"/>
                  <c:y val="-4.16666666666666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Sheet1!$A$44:$A$46</c:f>
              <c:strCache>
                <c:ptCount val="3"/>
                <c:pt idx="0">
                  <c:v>League of Legends</c:v>
                </c:pt>
                <c:pt idx="1">
                  <c:v>Chivalry</c:v>
                </c:pt>
                <c:pt idx="2">
                  <c:v>Guild Wars 2</c:v>
                </c:pt>
              </c:strCache>
            </c:strRef>
          </c:cat>
          <c:val>
            <c:numRef>
              <c:f>Sheet1!$B$44:$B$46</c:f>
              <c:numCache>
                <c:formatCode>0.00</c:formatCode>
                <c:ptCount val="3"/>
                <c:pt idx="0">
                  <c:v>2.4749999999999988</c:v>
                </c:pt>
                <c:pt idx="1">
                  <c:v>3.3666666666666667</c:v>
                </c:pt>
                <c:pt idx="2">
                  <c:v>3.5500000000000003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8191952"/>
        <c:axId val="418190384"/>
        <c:axId val="0"/>
      </c:bar3DChart>
      <c:catAx>
        <c:axId val="418191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Three Games</a:t>
                </a:r>
              </a:p>
            </c:rich>
          </c:tx>
          <c:layout>
            <c:manualLayout>
              <c:xMode val="edge"/>
              <c:yMode val="edge"/>
              <c:x val="0.34085465879265164"/>
              <c:y val="0.89460664456416661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crossAx val="418190384"/>
        <c:crosses val="autoZero"/>
        <c:auto val="1"/>
        <c:lblAlgn val="ctr"/>
        <c:lblOffset val="100"/>
        <c:noMultiLvlLbl val="0"/>
      </c:catAx>
      <c:valAx>
        <c:axId val="4181903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Response</a:t>
                </a:r>
              </a:p>
            </c:rich>
          </c:tx>
          <c:layout>
            <c:manualLayout>
              <c:xMode val="edge"/>
              <c:yMode val="edge"/>
              <c:x val="6.265091863517061E-2"/>
              <c:y val="0.30484355573974375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418191952"/>
        <c:crosses val="autoZero"/>
        <c:crossBetween val="between"/>
      </c:valAx>
    </c:plotArea>
    <c:plotVisOnly val="1"/>
    <c:dispBlanksAs val="gap"/>
    <c:showDLblsOverMax val="0"/>
  </c:chart>
  <c:spPr>
    <a:solidFill>
      <a:schemeClr val="dk1"/>
    </a:solidFill>
    <a:ln w="25400" cap="flat" cmpd="sng" algn="ctr">
      <a:solidFill>
        <a:schemeClr val="dk1">
          <a:shade val="50000"/>
        </a:schemeClr>
      </a:solidFill>
      <a:prstDash val="solid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B591B2-A352-418E-A910-45E5FBB3318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6C7834-B577-426E-8906-A6A2B5CDFCAD}">
      <dgm:prSet phldrT="[Text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600" dirty="0" smtClean="0"/>
            <a:t>Research Question</a:t>
          </a:r>
          <a:endParaRPr lang="en-US" sz="3600" dirty="0"/>
        </a:p>
      </dgm:t>
    </dgm:pt>
    <dgm:pt modelId="{956BF1CD-9F52-45D0-A932-8046885B46A8}" type="parTrans" cxnId="{83E8F507-789E-40C8-AA65-31BFD83D330B}">
      <dgm:prSet/>
      <dgm:spPr/>
      <dgm:t>
        <a:bodyPr/>
        <a:lstStyle/>
        <a:p>
          <a:endParaRPr lang="en-US"/>
        </a:p>
      </dgm:t>
    </dgm:pt>
    <dgm:pt modelId="{71D92315-BCB8-428A-8CF4-E0730418E21B}" type="sibTrans" cxnId="{83E8F507-789E-40C8-AA65-31BFD83D330B}">
      <dgm:prSet/>
      <dgm:spPr/>
      <dgm:t>
        <a:bodyPr/>
        <a:lstStyle/>
        <a:p>
          <a:endParaRPr lang="en-US"/>
        </a:p>
      </dgm:t>
    </dgm:pt>
    <dgm:pt modelId="{F54F033A-27BB-472D-88F7-646CB31C94CA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" sz="3200" dirty="0" smtClean="0"/>
            <a:t>Does a simplistic interface design attribute impact the user's general experience with video games?</a:t>
          </a:r>
          <a:endParaRPr lang="en-US" sz="3200" dirty="0"/>
        </a:p>
      </dgm:t>
    </dgm:pt>
    <dgm:pt modelId="{5A56873D-97D6-492F-83F8-6CF373E869AF}" type="parTrans" cxnId="{4A767B76-6C77-4449-B180-8A391A56601E}">
      <dgm:prSet/>
      <dgm:spPr/>
      <dgm:t>
        <a:bodyPr/>
        <a:lstStyle/>
        <a:p>
          <a:endParaRPr lang="en-US"/>
        </a:p>
      </dgm:t>
    </dgm:pt>
    <dgm:pt modelId="{F7671E94-4B15-45DE-837A-F1D12849ED8E}" type="sibTrans" cxnId="{4A767B76-6C77-4449-B180-8A391A56601E}">
      <dgm:prSet/>
      <dgm:spPr/>
      <dgm:t>
        <a:bodyPr/>
        <a:lstStyle/>
        <a:p>
          <a:endParaRPr lang="en-US"/>
        </a:p>
      </dgm:t>
    </dgm:pt>
    <dgm:pt modelId="{2C45D069-BBF3-425A-92C6-29F607088321}">
      <dgm:prSet phldrT="[Text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600" dirty="0" smtClean="0"/>
            <a:t>Null Hypothesis</a:t>
          </a:r>
          <a:endParaRPr lang="en-US" sz="3600" dirty="0"/>
        </a:p>
      </dgm:t>
    </dgm:pt>
    <dgm:pt modelId="{234C3D1A-2DFA-402F-AA24-0512CF520EB7}" type="parTrans" cxnId="{A390BBF7-55C5-463B-B38E-DEBFC7CD5690}">
      <dgm:prSet/>
      <dgm:spPr/>
      <dgm:t>
        <a:bodyPr/>
        <a:lstStyle/>
        <a:p>
          <a:endParaRPr lang="en-US"/>
        </a:p>
      </dgm:t>
    </dgm:pt>
    <dgm:pt modelId="{12BE0E6D-A8FC-43DA-8A5E-AC096E4D7E76}" type="sibTrans" cxnId="{A390BBF7-55C5-463B-B38E-DEBFC7CD5690}">
      <dgm:prSet/>
      <dgm:spPr/>
      <dgm:t>
        <a:bodyPr/>
        <a:lstStyle/>
        <a:p>
          <a:endParaRPr lang="en-US"/>
        </a:p>
      </dgm:t>
    </dgm:pt>
    <dgm:pt modelId="{56BB3205-0F70-4493-B6C5-BA4FF340B524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" sz="3200" dirty="0" smtClean="0"/>
            <a:t>There is no significant difference between the gaming experiences using a simplistic interface and a complex interface</a:t>
          </a:r>
          <a:r>
            <a:rPr lang="en" sz="3200" i="1" dirty="0" smtClean="0"/>
            <a:t>.</a:t>
          </a:r>
          <a:endParaRPr lang="en-US" sz="3200" dirty="0"/>
        </a:p>
      </dgm:t>
    </dgm:pt>
    <dgm:pt modelId="{8CDFD047-96D5-4080-970A-96800E6A2834}" type="parTrans" cxnId="{F5938CE8-927C-468E-A4CE-1F2FF89924C9}">
      <dgm:prSet/>
      <dgm:spPr/>
      <dgm:t>
        <a:bodyPr/>
        <a:lstStyle/>
        <a:p>
          <a:endParaRPr lang="en-US"/>
        </a:p>
      </dgm:t>
    </dgm:pt>
    <dgm:pt modelId="{C02A0FD3-EE8B-4B9B-998A-3E68B098A0A8}" type="sibTrans" cxnId="{F5938CE8-927C-468E-A4CE-1F2FF89924C9}">
      <dgm:prSet/>
      <dgm:spPr/>
      <dgm:t>
        <a:bodyPr/>
        <a:lstStyle/>
        <a:p>
          <a:endParaRPr lang="en-US"/>
        </a:p>
      </dgm:t>
    </dgm:pt>
    <dgm:pt modelId="{A209B272-A614-4255-B477-5ED72AB1C54B}" type="pres">
      <dgm:prSet presAssocID="{44B591B2-A352-418E-A910-45E5FBB3318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821394-16C4-489A-997C-4C8BD179E776}" type="pres">
      <dgm:prSet presAssocID="{686C7834-B577-426E-8906-A6A2B5CDFCAD}" presName="linNode" presStyleCnt="0"/>
      <dgm:spPr/>
    </dgm:pt>
    <dgm:pt modelId="{86C7C763-7D03-418A-B2C0-33DD50891302}" type="pres">
      <dgm:prSet presAssocID="{686C7834-B577-426E-8906-A6A2B5CDFCAD}" presName="parentShp" presStyleLbl="node1" presStyleIdx="0" presStyleCnt="2" custScaleX="83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E2944-AE41-4C2A-B9DA-2A0A915138F6}" type="pres">
      <dgm:prSet presAssocID="{686C7834-B577-426E-8906-A6A2B5CDFCAD}" presName="childShp" presStyleLbl="bgAccFollowNode1" presStyleIdx="0" presStyleCnt="2" custScaleX="107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5E2821-4BC0-449B-9EAD-FCAF3C5F97E9}" type="pres">
      <dgm:prSet presAssocID="{71D92315-BCB8-428A-8CF4-E0730418E21B}" presName="spacing" presStyleCnt="0"/>
      <dgm:spPr/>
    </dgm:pt>
    <dgm:pt modelId="{40EC8F08-B80B-45AF-A040-F4E0AC9D6C4C}" type="pres">
      <dgm:prSet presAssocID="{2C45D069-BBF3-425A-92C6-29F607088321}" presName="linNode" presStyleCnt="0"/>
      <dgm:spPr/>
    </dgm:pt>
    <dgm:pt modelId="{C0065DB0-F205-4B07-82B7-6AAA211296EE}" type="pres">
      <dgm:prSet presAssocID="{2C45D069-BBF3-425A-92C6-29F607088321}" presName="parentShp" presStyleLbl="node1" presStyleIdx="1" presStyleCnt="2" custScaleX="83962" custLinFactNeighborX="-298" custLinFactNeighborY="-16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0BB55-E9C4-448F-AD9B-CB2EC693715E}" type="pres">
      <dgm:prSet presAssocID="{2C45D069-BBF3-425A-92C6-29F607088321}" presName="childShp" presStyleLbl="bgAccFollowNode1" presStyleIdx="1" presStyleCnt="2" custScaleX="107547" custScaleY="132671" custLinFactNeighborX="1078" custLinFactNeighborY="-163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4F6E4D-CED2-47D6-8950-3A4784F8D300}" type="presOf" srcId="{F54F033A-27BB-472D-88F7-646CB31C94CA}" destId="{468E2944-AE41-4C2A-B9DA-2A0A915138F6}" srcOrd="0" destOrd="0" presId="urn:microsoft.com/office/officeart/2005/8/layout/vList6"/>
    <dgm:cxn modelId="{54745488-223A-4FDD-9A56-620077E4CADE}" type="presOf" srcId="{2C45D069-BBF3-425A-92C6-29F607088321}" destId="{C0065DB0-F205-4B07-82B7-6AAA211296EE}" srcOrd="0" destOrd="0" presId="urn:microsoft.com/office/officeart/2005/8/layout/vList6"/>
    <dgm:cxn modelId="{5D192742-97F2-4FDA-BF2A-80852CC15DCF}" type="presOf" srcId="{686C7834-B577-426E-8906-A6A2B5CDFCAD}" destId="{86C7C763-7D03-418A-B2C0-33DD50891302}" srcOrd="0" destOrd="0" presId="urn:microsoft.com/office/officeart/2005/8/layout/vList6"/>
    <dgm:cxn modelId="{83E8F507-789E-40C8-AA65-31BFD83D330B}" srcId="{44B591B2-A352-418E-A910-45E5FBB33186}" destId="{686C7834-B577-426E-8906-A6A2B5CDFCAD}" srcOrd="0" destOrd="0" parTransId="{956BF1CD-9F52-45D0-A932-8046885B46A8}" sibTransId="{71D92315-BCB8-428A-8CF4-E0730418E21B}"/>
    <dgm:cxn modelId="{F5938CE8-927C-468E-A4CE-1F2FF89924C9}" srcId="{2C45D069-BBF3-425A-92C6-29F607088321}" destId="{56BB3205-0F70-4493-B6C5-BA4FF340B524}" srcOrd="0" destOrd="0" parTransId="{8CDFD047-96D5-4080-970A-96800E6A2834}" sibTransId="{C02A0FD3-EE8B-4B9B-998A-3E68B098A0A8}"/>
    <dgm:cxn modelId="{4A767B76-6C77-4449-B180-8A391A56601E}" srcId="{686C7834-B577-426E-8906-A6A2B5CDFCAD}" destId="{F54F033A-27BB-472D-88F7-646CB31C94CA}" srcOrd="0" destOrd="0" parTransId="{5A56873D-97D6-492F-83F8-6CF373E869AF}" sibTransId="{F7671E94-4B15-45DE-837A-F1D12849ED8E}"/>
    <dgm:cxn modelId="{5E4AAF26-2A0F-4189-8600-7705D8181D65}" type="presOf" srcId="{56BB3205-0F70-4493-B6C5-BA4FF340B524}" destId="{B100BB55-E9C4-448F-AD9B-CB2EC693715E}" srcOrd="0" destOrd="0" presId="urn:microsoft.com/office/officeart/2005/8/layout/vList6"/>
    <dgm:cxn modelId="{A390BBF7-55C5-463B-B38E-DEBFC7CD5690}" srcId="{44B591B2-A352-418E-A910-45E5FBB33186}" destId="{2C45D069-BBF3-425A-92C6-29F607088321}" srcOrd="1" destOrd="0" parTransId="{234C3D1A-2DFA-402F-AA24-0512CF520EB7}" sibTransId="{12BE0E6D-A8FC-43DA-8A5E-AC096E4D7E76}"/>
    <dgm:cxn modelId="{8C13D139-0AA2-4108-9D9B-FE06231FA135}" type="presOf" srcId="{44B591B2-A352-418E-A910-45E5FBB33186}" destId="{A209B272-A614-4255-B477-5ED72AB1C54B}" srcOrd="0" destOrd="0" presId="urn:microsoft.com/office/officeart/2005/8/layout/vList6"/>
    <dgm:cxn modelId="{99D00C80-A79F-41E0-8815-48B6090E2FD8}" type="presParOf" srcId="{A209B272-A614-4255-B477-5ED72AB1C54B}" destId="{D0821394-16C4-489A-997C-4C8BD179E776}" srcOrd="0" destOrd="0" presId="urn:microsoft.com/office/officeart/2005/8/layout/vList6"/>
    <dgm:cxn modelId="{DB23944C-18AE-4021-91CE-E257F509BCBD}" type="presParOf" srcId="{D0821394-16C4-489A-997C-4C8BD179E776}" destId="{86C7C763-7D03-418A-B2C0-33DD50891302}" srcOrd="0" destOrd="0" presId="urn:microsoft.com/office/officeart/2005/8/layout/vList6"/>
    <dgm:cxn modelId="{206073AE-2967-414B-A0A6-175C86E05BDD}" type="presParOf" srcId="{D0821394-16C4-489A-997C-4C8BD179E776}" destId="{468E2944-AE41-4C2A-B9DA-2A0A915138F6}" srcOrd="1" destOrd="0" presId="urn:microsoft.com/office/officeart/2005/8/layout/vList6"/>
    <dgm:cxn modelId="{97882CBA-3BF0-4B3B-A00A-5FA0673F967B}" type="presParOf" srcId="{A209B272-A614-4255-B477-5ED72AB1C54B}" destId="{EF5E2821-4BC0-449B-9EAD-FCAF3C5F97E9}" srcOrd="1" destOrd="0" presId="urn:microsoft.com/office/officeart/2005/8/layout/vList6"/>
    <dgm:cxn modelId="{E9DE1ADF-9D64-4CE0-A700-6349D0B45D2F}" type="presParOf" srcId="{A209B272-A614-4255-B477-5ED72AB1C54B}" destId="{40EC8F08-B80B-45AF-A040-F4E0AC9D6C4C}" srcOrd="2" destOrd="0" presId="urn:microsoft.com/office/officeart/2005/8/layout/vList6"/>
    <dgm:cxn modelId="{614007BF-E303-45EB-B86E-3E32BC403F9B}" type="presParOf" srcId="{40EC8F08-B80B-45AF-A040-F4E0AC9D6C4C}" destId="{C0065DB0-F205-4B07-82B7-6AAA211296EE}" srcOrd="0" destOrd="0" presId="urn:microsoft.com/office/officeart/2005/8/layout/vList6"/>
    <dgm:cxn modelId="{C4171C95-1A10-4C36-8DE4-A6BBFC3210A6}" type="presParOf" srcId="{40EC8F08-B80B-45AF-A040-F4E0AC9D6C4C}" destId="{B100BB55-E9C4-448F-AD9B-CB2EC693715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8E2944-AE41-4C2A-B9DA-2A0A915138F6}">
      <dsp:nvSpPr>
        <dsp:cNvPr id="0" name=""/>
        <dsp:cNvSpPr/>
      </dsp:nvSpPr>
      <dsp:spPr>
        <a:xfrm>
          <a:off x="3236199" y="3016"/>
          <a:ext cx="6047970" cy="22269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3200" kern="1200" dirty="0" smtClean="0"/>
            <a:t>Does a simplistic interface design attribute impact the user's general experience with video games?</a:t>
          </a:r>
          <a:endParaRPr lang="en-US" sz="3200" kern="1200" dirty="0"/>
        </a:p>
      </dsp:txBody>
      <dsp:txXfrm>
        <a:off x="3236199" y="281385"/>
        <a:ext cx="5212863" cy="1670214"/>
      </dsp:txXfrm>
    </dsp:sp>
    <dsp:sp modelId="{86C7C763-7D03-418A-B2C0-33DD50891302}">
      <dsp:nvSpPr>
        <dsp:cNvPr id="0" name=""/>
        <dsp:cNvSpPr/>
      </dsp:nvSpPr>
      <dsp:spPr>
        <a:xfrm>
          <a:off x="88430" y="3016"/>
          <a:ext cx="3147768" cy="2226952"/>
        </a:xfrm>
        <a:prstGeom prst="round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Research Question</a:t>
          </a:r>
          <a:endParaRPr lang="en-US" sz="3600" kern="1200" dirty="0"/>
        </a:p>
      </dsp:txBody>
      <dsp:txXfrm>
        <a:off x="197141" y="111727"/>
        <a:ext cx="2930346" cy="2009530"/>
      </dsp:txXfrm>
    </dsp:sp>
    <dsp:sp modelId="{B100BB55-E9C4-448F-AD9B-CB2EC693715E}">
      <dsp:nvSpPr>
        <dsp:cNvPr id="0" name=""/>
        <dsp:cNvSpPr/>
      </dsp:nvSpPr>
      <dsp:spPr>
        <a:xfrm>
          <a:off x="3277990" y="2089447"/>
          <a:ext cx="6042063" cy="29545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3200" kern="1200" dirty="0" smtClean="0"/>
            <a:t>There is no significant difference between the gaming experiences using a simplistic interface and a complex interface</a:t>
          </a:r>
          <a:r>
            <a:rPr lang="en" sz="3200" i="1" kern="1200" dirty="0" smtClean="0"/>
            <a:t>.</a:t>
          </a:r>
          <a:endParaRPr lang="en-US" sz="3200" kern="1200" dirty="0"/>
        </a:p>
      </dsp:txBody>
      <dsp:txXfrm>
        <a:off x="3277990" y="2458762"/>
        <a:ext cx="4934118" cy="2215890"/>
      </dsp:txXfrm>
    </dsp:sp>
    <dsp:sp modelId="{C0065DB0-F205-4B07-82B7-6AAA211296EE}">
      <dsp:nvSpPr>
        <dsp:cNvPr id="0" name=""/>
        <dsp:cNvSpPr/>
      </dsp:nvSpPr>
      <dsp:spPr>
        <a:xfrm>
          <a:off x="76178" y="2438400"/>
          <a:ext cx="3144694" cy="2226952"/>
        </a:xfrm>
        <a:prstGeom prst="round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Null Hypothesis</a:t>
          </a:r>
          <a:endParaRPr lang="en-US" sz="3600" kern="1200" dirty="0"/>
        </a:p>
      </dsp:txBody>
      <dsp:txXfrm>
        <a:off x="184889" y="2547111"/>
        <a:ext cx="2927272" cy="2009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0.18067</cdr:x>
      <cdr:y>0.87179</cdr:y>
    </cdr:from>
    <cdr:to>
      <cdr:x>0.73326</cdr:x>
      <cdr:y>0.96438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6600" y="7772400"/>
          <a:ext cx="10021551" cy="8254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3200" b="1" dirty="0" smtClean="0">
              <a:solidFill>
                <a:schemeClr val="bg1"/>
              </a:solidFill>
            </a:rPr>
            <a:t>Average Responses to each Questions</a:t>
          </a:r>
          <a:endParaRPr lang="en-US" sz="3200" b="1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53623" cy="35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7" tIns="46873" rIns="93747" bIns="46873" numCol="1" anchor="t" anchorCtr="0" compatLnSpc="1">
            <a:prstTxWarp prst="textNoShape">
              <a:avLst/>
            </a:prstTxWarp>
          </a:bodyPr>
          <a:lstStyle>
            <a:lvl1pPr algn="l" defTabSz="937566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03104" y="0"/>
            <a:ext cx="4053622" cy="35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7" tIns="46873" rIns="93747" bIns="46873" numCol="1" anchor="t" anchorCtr="0" compatLnSpc="1">
            <a:prstTxWarp prst="textNoShape">
              <a:avLst/>
            </a:prstTxWarp>
          </a:bodyPr>
          <a:lstStyle>
            <a:lvl1pPr algn="r" defTabSz="937566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00281"/>
            <a:ext cx="4053623" cy="35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7" tIns="46873" rIns="93747" bIns="46873" numCol="1" anchor="b" anchorCtr="0" compatLnSpc="1">
            <a:prstTxWarp prst="textNoShape">
              <a:avLst/>
            </a:prstTxWarp>
          </a:bodyPr>
          <a:lstStyle>
            <a:lvl1pPr algn="l" defTabSz="937566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03104" y="6700281"/>
            <a:ext cx="4053622" cy="35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7" tIns="46873" rIns="93747" bIns="46873" numCol="1" anchor="b" anchorCtr="0" compatLnSpc="1">
            <a:prstTxWarp prst="textNoShape">
              <a:avLst/>
            </a:prstTxWarp>
          </a:bodyPr>
          <a:lstStyle>
            <a:lvl1pPr algn="r" defTabSz="937566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51BFBB92-9EAF-4A98-AC69-D6A49C72F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4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3623" cy="352983"/>
          </a:xfrm>
          <a:prstGeom prst="rect">
            <a:avLst/>
          </a:prstGeom>
        </p:spPr>
        <p:txBody>
          <a:bodyPr vert="horz" lIns="20188" tIns="10094" rIns="20188" bIns="10094" rtlCol="0"/>
          <a:lstStyle>
            <a:lvl1pPr algn="l">
              <a:defRPr sz="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99908" y="0"/>
            <a:ext cx="4053622" cy="352983"/>
          </a:xfrm>
          <a:prstGeom prst="rect">
            <a:avLst/>
          </a:prstGeom>
        </p:spPr>
        <p:txBody>
          <a:bodyPr vert="horz" lIns="20188" tIns="10094" rIns="20188" bIns="10094" rtlCol="0"/>
          <a:lstStyle>
            <a:lvl1pPr algn="r">
              <a:defRPr sz="300"/>
            </a:lvl1pPr>
          </a:lstStyle>
          <a:p>
            <a:pPr>
              <a:defRPr/>
            </a:pPr>
            <a:fld id="{5CC69237-968C-4809-BBBD-9304D521757D}" type="datetimeFigureOut">
              <a:rPr lang="en-US"/>
              <a:pPr>
                <a:defRPr/>
              </a:pPr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528638"/>
            <a:ext cx="3527425" cy="2644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0188" tIns="10094" rIns="20188" bIns="1009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6312" y="3349342"/>
            <a:ext cx="7484102" cy="3175246"/>
          </a:xfrm>
          <a:prstGeom prst="rect">
            <a:avLst/>
          </a:prstGeom>
        </p:spPr>
        <p:txBody>
          <a:bodyPr vert="horz" lIns="20188" tIns="10094" rIns="20188" bIns="1009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00281"/>
            <a:ext cx="4053623" cy="351385"/>
          </a:xfrm>
          <a:prstGeom prst="rect">
            <a:avLst/>
          </a:prstGeom>
        </p:spPr>
        <p:txBody>
          <a:bodyPr vert="horz" lIns="20188" tIns="10094" rIns="20188" bIns="10094" rtlCol="0" anchor="b"/>
          <a:lstStyle>
            <a:lvl1pPr algn="l">
              <a:defRPr sz="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99908" y="6700281"/>
            <a:ext cx="4053622" cy="351385"/>
          </a:xfrm>
          <a:prstGeom prst="rect">
            <a:avLst/>
          </a:prstGeom>
        </p:spPr>
        <p:txBody>
          <a:bodyPr vert="horz" lIns="20188" tIns="10094" rIns="20188" bIns="10094" rtlCol="0" anchor="b"/>
          <a:lstStyle>
            <a:lvl1pPr algn="r">
              <a:defRPr sz="300"/>
            </a:lvl1pPr>
          </a:lstStyle>
          <a:p>
            <a:pPr>
              <a:defRPr/>
            </a:pPr>
            <a:fld id="{B4C89677-0636-4F7D-8E45-6997A3D61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32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7631" indent="-287550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50201" indent="-230040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10281" indent="-230040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70362" indent="-230040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30442" indent="-230040" algn="ctr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90522" indent="-230040" algn="ctr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50603" indent="-230040" algn="ctr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910683" indent="-230040" algn="ctr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50F54E-324E-4420-A58C-1451A26E1E91}" type="slidenum">
              <a:rPr lang="en-US" sz="300"/>
              <a:pPr/>
              <a:t>1</a:t>
            </a:fld>
            <a:endParaRPr lang="en-US" sz="300"/>
          </a:p>
        </p:txBody>
      </p:sp>
    </p:spTree>
    <p:extLst>
      <p:ext uri="{BB962C8B-B14F-4D97-AF65-F5344CB8AC3E}">
        <p14:creationId xmlns:p14="http://schemas.microsoft.com/office/powerpoint/2010/main" val="408496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E9746-3E67-4984-B2FE-1AF1BA163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2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46AF8-960E-4160-8BB5-686F276ED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0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3750" y="2924175"/>
            <a:ext cx="9326563" cy="26336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0888" y="2924175"/>
            <a:ext cx="27830462" cy="26336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89B9D-719E-42D8-8020-085B69862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4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4A587-5FAF-42E6-BE45-17C25F99A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9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8EA6C-4A5C-449A-8168-A4D2F9419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91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0888" y="9510713"/>
            <a:ext cx="18578512" cy="1975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9510713"/>
            <a:ext cx="18578513" cy="1975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4A3CC-8336-4978-A66C-FB77D18E1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91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7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7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8A453-5BDB-4A82-A97B-AE3AC9DF9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2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6625C-FC05-44C9-AD1B-5BE1C448AF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9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A2B76-BBD0-4131-9F1A-F9B85BA33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85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0D8EB-A991-429A-9F15-1E5050711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7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3"/>
            <a:ext cx="26335037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7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7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1F85-FC8E-4B63-A86C-FC56C2C36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19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0888" y="2924175"/>
            <a:ext cx="3730942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84" tIns="219442" rIns="438884" bIns="2194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0888" y="9510713"/>
            <a:ext cx="37309425" cy="1975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84" tIns="219442" rIns="438884" bIns="219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0888" y="29994225"/>
            <a:ext cx="9144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8884" tIns="219442" rIns="438884" bIns="219442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67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94225"/>
            <a:ext cx="138969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8884" tIns="219442" rIns="438884" bIns="219442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67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94225"/>
            <a:ext cx="9144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8884" tIns="219442" rIns="438884" bIns="219442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6700" b="0"/>
            </a:lvl1pPr>
          </a:lstStyle>
          <a:p>
            <a:pPr>
              <a:defRPr/>
            </a:pPr>
            <a:fld id="{3288BF25-8EA1-41D0-B1F3-352926037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2pPr>
      <a:lvl3pPr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3pPr>
      <a:lvl4pPr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4pPr>
      <a:lvl5pPr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5pPr>
      <a:lvl6pPr marL="457200"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6pPr>
      <a:lvl7pPr marL="914400"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7pPr>
      <a:lvl8pPr marL="1371600"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8pPr>
      <a:lvl9pPr marL="1828800" algn="ctr" defTabSz="4387850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Times New Roman" pitchFamily="18" charset="0"/>
        </a:defRPr>
      </a:lvl9pPr>
    </p:titleStyle>
    <p:bodyStyle>
      <a:lvl1pPr marL="1647825" indent="-1647825" algn="l" defTabSz="4387850" rtl="0" eaLnBrk="0" fontAlgn="base" hangingPunct="0">
        <a:spcBef>
          <a:spcPct val="20000"/>
        </a:spcBef>
        <a:spcAft>
          <a:spcPct val="0"/>
        </a:spcAft>
        <a:buChar char="•"/>
        <a:defRPr sz="153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0013" algn="l" defTabSz="4387850" rtl="0" eaLnBrk="0" fontAlgn="base" hangingPunct="0">
        <a:spcBef>
          <a:spcPct val="20000"/>
        </a:spcBef>
        <a:spcAft>
          <a:spcPct val="0"/>
        </a:spcAft>
        <a:buChar char="–"/>
        <a:defRPr sz="13300">
          <a:solidFill>
            <a:schemeClr val="tx1"/>
          </a:solidFill>
          <a:latin typeface="+mn-lt"/>
        </a:defRPr>
      </a:lvl2pPr>
      <a:lvl3pPr marL="5486400" indent="-1098550" algn="l" defTabSz="4387850" rtl="0" eaLnBrk="0" fontAlgn="base" hangingPunct="0">
        <a:spcBef>
          <a:spcPct val="20000"/>
        </a:spcBef>
        <a:spcAft>
          <a:spcPct val="0"/>
        </a:spcAft>
        <a:buChar char="•"/>
        <a:defRPr sz="11600">
          <a:solidFill>
            <a:schemeClr val="tx1"/>
          </a:solidFill>
          <a:latin typeface="+mn-lt"/>
        </a:defRPr>
      </a:lvl3pPr>
      <a:lvl4pPr marL="7678738" indent="-1093788" algn="l" defTabSz="4387850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75838" indent="-1098550" algn="l" defTabSz="4387850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333038" indent="-1098550" algn="l" defTabSz="4387850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90238" indent="-1098550" algn="l" defTabSz="4387850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47438" indent="-1098550" algn="l" defTabSz="4387850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704638" indent="-1098550" algn="l" defTabSz="4387850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image" Target="../media/image1.png"/><Relationship Id="rId21" Type="http://schemas.openxmlformats.org/officeDocument/2006/relationships/image" Target="../media/image11.jpeg"/><Relationship Id="rId7" Type="http://schemas.openxmlformats.org/officeDocument/2006/relationships/diagramQuickStyle" Target="../diagrams/quickStyle1.xml"/><Relationship Id="rId12" Type="http://schemas.openxmlformats.org/officeDocument/2006/relationships/chart" Target="../charts/chart3.xml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.pn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chart" Target="../charts/chart2.xml"/><Relationship Id="rId5" Type="http://schemas.openxmlformats.org/officeDocument/2006/relationships/diagramData" Target="../diagrams/data1.xml"/><Relationship Id="rId15" Type="http://schemas.openxmlformats.org/officeDocument/2006/relationships/image" Target="../media/image5.png"/><Relationship Id="rId10" Type="http://schemas.openxmlformats.org/officeDocument/2006/relationships/chart" Target="../charts/chart1.xml"/><Relationship Id="rId19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microsoft.com/office/2007/relationships/diagramDrawing" Target="../diagrams/drawing1.xm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1295400" y="6096000"/>
            <a:ext cx="8763000" cy="2344072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5500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5500" dirty="0">
              <a:solidFill>
                <a:schemeClr val="bg1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09600" y="14325600"/>
            <a:ext cx="10744200" cy="1705436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9600" dirty="0">
              <a:solidFill>
                <a:schemeClr val="bg1"/>
              </a:solidFill>
            </a:endParaRPr>
          </a:p>
        </p:txBody>
      </p:sp>
      <p:sp>
        <p:nvSpPr>
          <p:cNvPr id="1031" name="Text Box 15"/>
          <p:cNvSpPr txBox="1">
            <a:spLocks noChangeArrowheads="1"/>
          </p:cNvSpPr>
          <p:nvPr/>
        </p:nvSpPr>
        <p:spPr bwMode="auto">
          <a:xfrm>
            <a:off x="30480000" y="6477000"/>
            <a:ext cx="12634913" cy="1705436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9600" dirty="0"/>
          </a:p>
        </p:txBody>
      </p:sp>
      <p:sp>
        <p:nvSpPr>
          <p:cNvPr id="1032" name="Text Box 18"/>
          <p:cNvSpPr txBox="1">
            <a:spLocks noChangeArrowheads="1"/>
          </p:cNvSpPr>
          <p:nvPr/>
        </p:nvSpPr>
        <p:spPr bwMode="auto">
          <a:xfrm>
            <a:off x="13716000" y="27051000"/>
            <a:ext cx="15849600" cy="5229477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13000" dirty="0" smtClean="0"/>
          </a:p>
          <a:p>
            <a:pPr>
              <a:lnSpc>
                <a:spcPct val="100000"/>
              </a:lnSpc>
            </a:pPr>
            <a:endParaRPr lang="en-US" sz="13000" dirty="0"/>
          </a:p>
        </p:txBody>
      </p:sp>
      <p:sp>
        <p:nvSpPr>
          <p:cNvPr id="1033" name="Rectangle 51"/>
          <p:cNvSpPr>
            <a:spLocks noChangeArrowheads="1"/>
          </p:cNvSpPr>
          <p:nvPr/>
        </p:nvSpPr>
        <p:spPr bwMode="auto">
          <a:xfrm>
            <a:off x="2147483647" y="2147483647"/>
            <a:ext cx="21474826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5903" tIns="112951" rIns="225903" bIns="112951">
            <a:spAutoFit/>
          </a:bodyPr>
          <a:lstStyle/>
          <a:p>
            <a:pPr algn="l" defTabSz="2259013">
              <a:lnSpc>
                <a:spcPct val="100000"/>
              </a:lnSpc>
              <a:spcBef>
                <a:spcPct val="0"/>
              </a:spcBef>
            </a:pPr>
            <a:r>
              <a:rPr lang="en-US" sz="7700" b="0"/>
              <a:t> </a:t>
            </a:r>
            <a:endParaRPr lang="en-US" sz="5900" b="0"/>
          </a:p>
        </p:txBody>
      </p:sp>
      <p:sp>
        <p:nvSpPr>
          <p:cNvPr id="1034" name="Text Box 69"/>
          <p:cNvSpPr txBox="1">
            <a:spLocks noChangeArrowheads="1"/>
          </p:cNvSpPr>
          <p:nvPr/>
        </p:nvSpPr>
        <p:spPr bwMode="auto">
          <a:xfrm>
            <a:off x="14762163" y="8934450"/>
            <a:ext cx="50228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/>
          </a:p>
        </p:txBody>
      </p:sp>
      <p:sp>
        <p:nvSpPr>
          <p:cNvPr id="1035" name="Text Box 77"/>
          <p:cNvSpPr txBox="1">
            <a:spLocks noChangeArrowheads="1"/>
          </p:cNvSpPr>
          <p:nvPr/>
        </p:nvSpPr>
        <p:spPr bwMode="auto">
          <a:xfrm>
            <a:off x="21412200" y="25831800"/>
            <a:ext cx="8077200" cy="10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4000" dirty="0"/>
              <a:t>Figure 2 – </a:t>
            </a:r>
            <a:r>
              <a:rPr lang="en-US" sz="4000" dirty="0" smtClean="0"/>
              <a:t>Participants Would Continue Playing Game</a:t>
            </a:r>
            <a:endParaRPr lang="en-US" sz="4000" dirty="0"/>
          </a:p>
        </p:txBody>
      </p:sp>
      <p:sp>
        <p:nvSpPr>
          <p:cNvPr id="1036" name="Text Box 89"/>
          <p:cNvSpPr txBox="1">
            <a:spLocks noChangeArrowheads="1"/>
          </p:cNvSpPr>
          <p:nvPr/>
        </p:nvSpPr>
        <p:spPr bwMode="auto">
          <a:xfrm>
            <a:off x="18619788" y="1143000"/>
            <a:ext cx="63182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/>
          </a:p>
        </p:txBody>
      </p:sp>
      <p:sp>
        <p:nvSpPr>
          <p:cNvPr id="1037" name="Rectangle 90"/>
          <p:cNvSpPr>
            <a:spLocks noChangeArrowheads="1"/>
          </p:cNvSpPr>
          <p:nvPr/>
        </p:nvSpPr>
        <p:spPr bwMode="auto">
          <a:xfrm>
            <a:off x="8229600" y="533401"/>
            <a:ext cx="27051000" cy="2344072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/>
          <a:p>
            <a:pPr defTabSz="2259013">
              <a:lnSpc>
                <a:spcPct val="100000"/>
              </a:lnSpc>
            </a:pPr>
            <a:endParaRPr lang="en-US" sz="5500" dirty="0" smtClean="0"/>
          </a:p>
          <a:p>
            <a:pPr defTabSz="2259013">
              <a:lnSpc>
                <a:spcPct val="100000"/>
              </a:lnSpc>
            </a:pPr>
            <a:endParaRPr lang="en-US" sz="5500" dirty="0"/>
          </a:p>
        </p:txBody>
      </p:sp>
      <p:sp>
        <p:nvSpPr>
          <p:cNvPr id="1038" name="Text Box 727"/>
          <p:cNvSpPr txBox="1">
            <a:spLocks noChangeArrowheads="1"/>
          </p:cNvSpPr>
          <p:nvPr/>
        </p:nvSpPr>
        <p:spPr bwMode="auto">
          <a:xfrm>
            <a:off x="17068800" y="19583400"/>
            <a:ext cx="77724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4000" dirty="0"/>
              <a:t>Figure 1-Comparison of Results</a:t>
            </a:r>
            <a:endParaRPr lang="en-US" dirty="0"/>
          </a:p>
        </p:txBody>
      </p:sp>
      <p:sp>
        <p:nvSpPr>
          <p:cNvPr id="1039" name="Text Box 729"/>
          <p:cNvSpPr txBox="1">
            <a:spLocks noChangeArrowheads="1"/>
          </p:cNvSpPr>
          <p:nvPr/>
        </p:nvSpPr>
        <p:spPr bwMode="auto">
          <a:xfrm>
            <a:off x="15240000" y="9448800"/>
            <a:ext cx="232727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/>
          </a:p>
        </p:txBody>
      </p:sp>
      <p:sp>
        <p:nvSpPr>
          <p:cNvPr id="1156" name="Rectangle 38"/>
          <p:cNvSpPr>
            <a:spLocks noChangeArrowheads="1"/>
          </p:cNvSpPr>
          <p:nvPr/>
        </p:nvSpPr>
        <p:spPr bwMode="auto">
          <a:xfrm>
            <a:off x="12649200" y="25831800"/>
            <a:ext cx="75441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2259013">
              <a:lnSpc>
                <a:spcPct val="100000"/>
              </a:lnSpc>
            </a:pPr>
            <a:r>
              <a:rPr lang="en-US" sz="3600" dirty="0"/>
              <a:t>Figure </a:t>
            </a:r>
            <a:r>
              <a:rPr lang="en-US" sz="3600" dirty="0" smtClean="0"/>
              <a:t>2 </a:t>
            </a:r>
            <a:r>
              <a:rPr lang="en-US" sz="3600" dirty="0"/>
              <a:t>– </a:t>
            </a:r>
            <a:r>
              <a:rPr lang="en-US" sz="3600" dirty="0" smtClean="0"/>
              <a:t>Average Response to the Interface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7020510" cy="30480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auto">
          <a:xfrm>
            <a:off x="2057400" y="4953000"/>
            <a:ext cx="7696200" cy="6019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2259013" rtl="0" eaLnBrk="0" fontAlgn="base" latinLnBrk="0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hape 23"/>
          <p:cNvSpPr txBox="1">
            <a:spLocks/>
          </p:cNvSpPr>
          <p:nvPr/>
        </p:nvSpPr>
        <p:spPr>
          <a:xfrm>
            <a:off x="8534400" y="838200"/>
            <a:ext cx="26441400" cy="1752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8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Verdana"/>
                <a:cs typeface="Verdana"/>
                <a:sym typeface="Verdana"/>
              </a:rPr>
              <a:t>Simplistic Gaming Interface Design and the Impact on Players</a:t>
            </a:r>
            <a:endParaRPr kumimoji="0" lang="en-US" sz="7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" name="Picture 31" descr="Ssyte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90200" y="914400"/>
            <a:ext cx="6477000" cy="4335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" name="Rectangle 33"/>
          <p:cNvSpPr/>
          <p:nvPr/>
        </p:nvSpPr>
        <p:spPr bwMode="auto">
          <a:xfrm>
            <a:off x="7772400" y="8839200"/>
            <a:ext cx="685800" cy="457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2259013" rtl="0" eaLnBrk="0" fontAlgn="base" latinLnBrk="0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5773400" y="3383846"/>
            <a:ext cx="9906000" cy="4798590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078200" y="3183468"/>
            <a:ext cx="9448800" cy="350865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200" dirty="0" smtClean="0"/>
          </a:p>
          <a:p>
            <a:r>
              <a:rPr lang="en-US" sz="6000" dirty="0" smtClean="0"/>
              <a:t>CS 4491 HCI Team#7</a:t>
            </a:r>
          </a:p>
          <a:p>
            <a:pPr lvl="0">
              <a:lnSpc>
                <a:spcPct val="60000"/>
              </a:lnSpc>
            </a:pPr>
            <a:r>
              <a:rPr lang="en" sz="4400" i="1" dirty="0" smtClean="0">
                <a:solidFill>
                  <a:schemeClr val="bg1"/>
                </a:solidFill>
                <a:latin typeface="Calibri" pitchFamily="34" charset="0"/>
              </a:rPr>
              <a:t>Mitchell Parson</a:t>
            </a:r>
          </a:p>
          <a:p>
            <a:pPr lvl="0">
              <a:lnSpc>
                <a:spcPct val="60000"/>
              </a:lnSpc>
            </a:pPr>
            <a:r>
              <a:rPr lang="en" sz="4400" i="1" dirty="0" smtClean="0">
                <a:solidFill>
                  <a:schemeClr val="bg1"/>
                </a:solidFill>
                <a:latin typeface="Calibri" pitchFamily="34" charset="0"/>
              </a:rPr>
              <a:t>Seth Daniels</a:t>
            </a:r>
          </a:p>
          <a:p>
            <a:pPr>
              <a:lnSpc>
                <a:spcPct val="60000"/>
              </a:lnSpc>
              <a:buNone/>
            </a:pPr>
            <a:r>
              <a:rPr lang="en" sz="4400" i="1" dirty="0" smtClean="0">
                <a:solidFill>
                  <a:schemeClr val="bg1"/>
                </a:solidFill>
                <a:latin typeface="Calibri" pitchFamily="34" charset="0"/>
              </a:rPr>
              <a:t>Adeolu Adebayo</a:t>
            </a:r>
            <a:endParaRPr lang="en-US" sz="4400" dirty="0"/>
          </a:p>
        </p:txBody>
      </p:sp>
      <p:sp>
        <p:nvSpPr>
          <p:cNvPr id="44" name="Shape 29"/>
          <p:cNvSpPr txBox="1">
            <a:spLocks/>
          </p:cNvSpPr>
          <p:nvPr/>
        </p:nvSpPr>
        <p:spPr>
          <a:xfrm>
            <a:off x="1524000" y="6248400"/>
            <a:ext cx="8305800" cy="198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 question and </a:t>
            </a:r>
            <a:br>
              <a:rPr kumimoji="0" lang="en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Null Hypothesis</a:t>
            </a:r>
            <a:endParaRPr kumimoji="0" lang="en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5" name="Diagram 44"/>
          <p:cNvGraphicFramePr/>
          <p:nvPr/>
        </p:nvGraphicFramePr>
        <p:xfrm>
          <a:off x="1066800" y="8839200"/>
          <a:ext cx="9372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6" name="Title 1"/>
          <p:cNvSpPr txBox="1">
            <a:spLocks/>
          </p:cNvSpPr>
          <p:nvPr/>
        </p:nvSpPr>
        <p:spPr>
          <a:xfrm>
            <a:off x="838200" y="14554200"/>
            <a:ext cx="102870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" sz="12800" b="0" i="0" u="none" strike="noStrike" kern="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Game’s Important Information</a:t>
            </a:r>
            <a:endParaRPr kumimoji="0" lang="en-US" sz="210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2" name="Chart 41"/>
          <p:cNvGraphicFramePr/>
          <p:nvPr/>
        </p:nvGraphicFramePr>
        <p:xfrm>
          <a:off x="12115800" y="10363200"/>
          <a:ext cx="17754600" cy="891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15697200" y="8458200"/>
            <a:ext cx="10363200" cy="1705436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9600" dirty="0"/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16078200" y="8610600"/>
            <a:ext cx="9677400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9" name="Chart 48"/>
          <p:cNvGraphicFramePr/>
          <p:nvPr/>
        </p:nvGraphicFramePr>
        <p:xfrm>
          <a:off x="21412200" y="20574000"/>
          <a:ext cx="8001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0" name="Chart 49"/>
          <p:cNvGraphicFramePr/>
          <p:nvPr/>
        </p:nvGraphicFramePr>
        <p:xfrm>
          <a:off x="12573000" y="20726400"/>
          <a:ext cx="7620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pic>
        <p:nvPicPr>
          <p:cNvPr id="51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6800" y="16230600"/>
            <a:ext cx="3581400" cy="2846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2" name="Picture 1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86600" y="16236536"/>
            <a:ext cx="3395625" cy="2785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3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91000" y="20650200"/>
            <a:ext cx="4038600" cy="228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4" name="Rectangle 53"/>
          <p:cNvSpPr/>
          <p:nvPr/>
        </p:nvSpPr>
        <p:spPr>
          <a:xfrm>
            <a:off x="3124200" y="23012400"/>
            <a:ext cx="67056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381000" algn="l"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8,000 player each day</a:t>
            </a:r>
          </a:p>
          <a:p>
            <a:pPr marL="914400" lvl="1" indent="-381000" algn="l"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C</a:t>
            </a:r>
            <a:r>
              <a:rPr lang="en-US" sz="2800" b="1" dirty="0" smtClean="0"/>
              <a:t>u</a:t>
            </a:r>
            <a:r>
              <a:rPr lang="en" sz="2800" b="1" dirty="0" smtClean="0"/>
              <a:t>stomized the envirnment</a:t>
            </a:r>
          </a:p>
        </p:txBody>
      </p:sp>
      <p:sp>
        <p:nvSpPr>
          <p:cNvPr id="55" name="Rectangle 54"/>
          <p:cNvSpPr/>
          <p:nvPr/>
        </p:nvSpPr>
        <p:spPr>
          <a:xfrm>
            <a:off x="0" y="19126200"/>
            <a:ext cx="6096000" cy="136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381000" algn="l">
              <a:buClr>
                <a:schemeClr val="dk1"/>
              </a:buClr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70,000,000 accounts</a:t>
            </a:r>
          </a:p>
          <a:p>
            <a:pPr marL="914400" lvl="1" indent="-381000" algn="l">
              <a:buClr>
                <a:schemeClr val="dk1"/>
              </a:buClr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12,000,000 daily active players</a:t>
            </a:r>
          </a:p>
          <a:p>
            <a:pPr marL="914400" lvl="1" indent="-381000" algn="l">
              <a:buClr>
                <a:schemeClr val="dk1"/>
              </a:buClr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3,000,000 concurrent players</a:t>
            </a:r>
            <a:endParaRPr lang="en" sz="2800" b="1" dirty="0"/>
          </a:p>
        </p:txBody>
      </p:sp>
      <p:sp>
        <p:nvSpPr>
          <p:cNvPr id="56" name="Rectangle 55"/>
          <p:cNvSpPr/>
          <p:nvPr/>
        </p:nvSpPr>
        <p:spPr>
          <a:xfrm>
            <a:off x="6172200" y="19126200"/>
            <a:ext cx="55626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381000" algn="l">
              <a:buClr>
                <a:schemeClr val="dk1"/>
              </a:buClr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3 million copies sold</a:t>
            </a:r>
          </a:p>
          <a:p>
            <a:pPr marL="914400" lvl="1" indent="-381000" algn="l">
              <a:buClr>
                <a:schemeClr val="dk1"/>
              </a:buClr>
              <a:buSzPct val="80000"/>
              <a:buFont typeface="Wingdings" pitchFamily="2" charset="2"/>
              <a:buChar char="§"/>
            </a:pPr>
            <a:r>
              <a:rPr lang="en" sz="2800" b="1" dirty="0" smtClean="0"/>
              <a:t>400,000 concurrent players</a:t>
            </a:r>
          </a:p>
        </p:txBody>
      </p:sp>
      <p:sp>
        <p:nvSpPr>
          <p:cNvPr id="58" name="Text Box 18"/>
          <p:cNvSpPr txBox="1">
            <a:spLocks noChangeArrowheads="1"/>
          </p:cNvSpPr>
          <p:nvPr/>
        </p:nvSpPr>
        <p:spPr bwMode="auto">
          <a:xfrm>
            <a:off x="533400" y="24231600"/>
            <a:ext cx="11277600" cy="1705436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9600" dirty="0"/>
          </a:p>
        </p:txBody>
      </p:sp>
      <p:sp>
        <p:nvSpPr>
          <p:cNvPr id="59" name="Shape 41"/>
          <p:cNvSpPr txBox="1">
            <a:spLocks/>
          </p:cNvSpPr>
          <p:nvPr/>
        </p:nvSpPr>
        <p:spPr>
          <a:xfrm>
            <a:off x="838200" y="24460200"/>
            <a:ext cx="107442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Method</a:t>
            </a:r>
            <a:endParaRPr kumimoji="0" lang="en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Shape 42"/>
          <p:cNvSpPr txBox="1">
            <a:spLocks/>
          </p:cNvSpPr>
          <p:nvPr/>
        </p:nvSpPr>
        <p:spPr>
          <a:xfrm>
            <a:off x="1066800" y="26136600"/>
            <a:ext cx="10134600" cy="6400800"/>
          </a:xfrm>
          <a:prstGeom prst="rect">
            <a:avLst/>
          </a:prstGeom>
          <a:solidFill>
            <a:srgbClr val="F5CB2E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25" tIns="91425" rIns="91425" bIns="91425" anchor="t" anchorCtr="0">
            <a:noAutofit/>
          </a:bodyPr>
          <a:lstStyle/>
          <a:p>
            <a:pPr marL="1647825" marR="0" lvl="0" indent="-1647825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8000" b="0" i="0" u="none" strike="noStrike" kern="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825" marR="0" lvl="0" indent="-1647825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4137600" y="8458200"/>
            <a:ext cx="8839200" cy="3498234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8200" dirty="0" smtClean="0"/>
          </a:p>
          <a:p>
            <a:pPr>
              <a:lnSpc>
                <a:spcPct val="100000"/>
              </a:lnSpc>
            </a:pPr>
            <a:endParaRPr lang="en-US" sz="8200" dirty="0"/>
          </a:p>
        </p:txBody>
      </p:sp>
      <p:sp>
        <p:nvSpPr>
          <p:cNvPr id="62" name="Shape 42"/>
          <p:cNvSpPr txBox="1">
            <a:spLocks/>
          </p:cNvSpPr>
          <p:nvPr/>
        </p:nvSpPr>
        <p:spPr>
          <a:xfrm>
            <a:off x="1371600" y="26212800"/>
            <a:ext cx="9525000" cy="6019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dk1"/>
              </a:buClr>
              <a:buSzPct val="166666"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Tested three different games with a multitude of participants.</a:t>
            </a:r>
          </a:p>
          <a:p>
            <a:pPr marL="457200" marR="0" lvl="0" indent="-419100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dk1"/>
              </a:buClr>
              <a:buSzPct val="166666"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 participants fill out a pre-survey and a post survey after playing each game.</a:t>
            </a:r>
          </a:p>
          <a:p>
            <a:pPr marL="457200" marR="0" lvl="0" indent="-419100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dk1"/>
              </a:buClr>
              <a:buSzPct val="166666"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Participants were given basic instructions and 10 minutes at each game.    The games are:</a:t>
            </a:r>
          </a:p>
          <a:p>
            <a:pPr marL="457200" marR="0" lvl="0" indent="-419100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dk1"/>
              </a:buClr>
              <a:buSzPct val="166666"/>
              <a:buFontTx/>
              <a:buNone/>
              <a:tabLst/>
              <a:defRPr/>
            </a:pPr>
            <a:r>
              <a:rPr kumimoji="0" lang="en-US" sz="153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</a:t>
            </a:r>
          </a:p>
          <a:p>
            <a:pPr marL="1647825" marR="0" lvl="0" indent="-1647825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5300" b="0" i="0" u="none" strike="noStrike" kern="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825" marR="0" lvl="0" indent="-1647825" algn="l" defTabSz="438785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53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52600" y="30175200"/>
            <a:ext cx="3505200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39000" y="30175200"/>
            <a:ext cx="3505200" cy="99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334000" y="30861000"/>
            <a:ext cx="1704975" cy="1332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8" name="Rounded Rectangle 67"/>
          <p:cNvSpPr/>
          <p:nvPr/>
        </p:nvSpPr>
        <p:spPr>
          <a:xfrm>
            <a:off x="34290000" y="8610600"/>
            <a:ext cx="8458200" cy="304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2800" dirty="0" smtClean="0"/>
              <a:t>                  </a:t>
            </a:r>
            <a:r>
              <a:rPr lang="en-US" sz="4000" dirty="0" smtClean="0"/>
              <a:t> Computer_1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                            </a:t>
            </a:r>
            <a:r>
              <a:rPr lang="en" sz="2800" dirty="0" smtClean="0">
                <a:solidFill>
                  <a:schemeClr val="bg1"/>
                </a:solidFill>
              </a:rPr>
              <a:t>Intel i7 3770k Processor</a:t>
            </a:r>
          </a:p>
          <a:p>
            <a:r>
              <a:rPr lang="en" sz="2800" dirty="0" smtClean="0">
                <a:solidFill>
                  <a:schemeClr val="bg1"/>
                </a:solidFill>
              </a:rPr>
              <a:t>                                  2x Radeon 7970 GFX Cards</a:t>
            </a:r>
          </a:p>
          <a:p>
            <a:r>
              <a:rPr lang="en" sz="2800" dirty="0" smtClean="0">
                <a:solidFill>
                  <a:schemeClr val="bg1"/>
                </a:solidFill>
              </a:rPr>
              <a:t>                  16 GB G.Skill Ram  </a:t>
            </a:r>
          </a:p>
          <a:p>
            <a:r>
              <a:rPr lang="en" sz="2800" dirty="0" smtClean="0">
                <a:solidFill>
                  <a:schemeClr val="bg1"/>
                </a:solidFill>
              </a:rPr>
              <a:t>                                512 GB RAID 0 SSD Array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9" name="Picture 68" descr="Computer_1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flipH="1">
            <a:off x="34670999" y="8839200"/>
            <a:ext cx="2590800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0" name="Shape 53"/>
          <p:cNvSpPr txBox="1">
            <a:spLocks/>
          </p:cNvSpPr>
          <p:nvPr/>
        </p:nvSpPr>
        <p:spPr>
          <a:xfrm>
            <a:off x="30784800" y="6629400"/>
            <a:ext cx="121158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43878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Apparatus</a:t>
            </a:r>
            <a:endParaRPr kumimoji="0" lang="en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Text Box 18"/>
          <p:cNvSpPr txBox="1">
            <a:spLocks noChangeArrowheads="1"/>
          </p:cNvSpPr>
          <p:nvPr/>
        </p:nvSpPr>
        <p:spPr bwMode="auto">
          <a:xfrm>
            <a:off x="30708600" y="12039600"/>
            <a:ext cx="8915400" cy="3421290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8300" dirty="0" smtClean="0"/>
          </a:p>
          <a:p>
            <a:pPr>
              <a:lnSpc>
                <a:spcPct val="100000"/>
              </a:lnSpc>
            </a:pPr>
            <a:endParaRPr lang="en-US" sz="8300" dirty="0"/>
          </a:p>
        </p:txBody>
      </p:sp>
      <p:sp>
        <p:nvSpPr>
          <p:cNvPr id="72" name="Text Box 18"/>
          <p:cNvSpPr txBox="1">
            <a:spLocks noChangeArrowheads="1"/>
          </p:cNvSpPr>
          <p:nvPr/>
        </p:nvSpPr>
        <p:spPr bwMode="auto">
          <a:xfrm>
            <a:off x="34213800" y="15773400"/>
            <a:ext cx="8915400" cy="3421290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8300" dirty="0" smtClean="0"/>
          </a:p>
          <a:p>
            <a:pPr>
              <a:lnSpc>
                <a:spcPct val="100000"/>
              </a:lnSpc>
            </a:pPr>
            <a:endParaRPr lang="en-US" sz="8300" dirty="0"/>
          </a:p>
        </p:txBody>
      </p:sp>
      <p:sp>
        <p:nvSpPr>
          <p:cNvPr id="73" name="Rounded Rectangle 72"/>
          <p:cNvSpPr/>
          <p:nvPr/>
        </p:nvSpPr>
        <p:spPr>
          <a:xfrm>
            <a:off x="34442400" y="16002000"/>
            <a:ext cx="8382000" cy="2971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ounded Rectangle 73"/>
          <p:cNvSpPr/>
          <p:nvPr/>
        </p:nvSpPr>
        <p:spPr>
          <a:xfrm>
            <a:off x="31013400" y="12192000"/>
            <a:ext cx="8458200" cy="304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 smtClean="0"/>
              <a:t>_1</a:t>
            </a:r>
            <a:endParaRPr lang="en-US" dirty="0"/>
          </a:p>
        </p:txBody>
      </p:sp>
      <p:pic>
        <p:nvPicPr>
          <p:cNvPr id="75" name="Picture 74" descr="Computer_2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31318200" y="12501018"/>
            <a:ext cx="2438400" cy="2370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6" name="Picture 75" descr="Computer_3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34747200" y="16354425"/>
            <a:ext cx="2743200" cy="2400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7" name="TextBox 76"/>
          <p:cNvSpPr txBox="1"/>
          <p:nvPr/>
        </p:nvSpPr>
        <p:spPr>
          <a:xfrm>
            <a:off x="34213800" y="12649200"/>
            <a:ext cx="4953000" cy="219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sz="4000" dirty="0" smtClean="0">
                <a:solidFill>
                  <a:schemeClr val="bg1"/>
                </a:solidFill>
              </a:rPr>
              <a:t>Computer_2 </a:t>
            </a:r>
          </a:p>
          <a:p>
            <a:pPr lvl="0" algn="l"/>
            <a:r>
              <a:rPr lang="en" sz="2400" b="1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Intel i7 2600k Processor</a:t>
            </a:r>
          </a:p>
          <a:p>
            <a:pPr algn="l"/>
            <a:r>
              <a:rPr lang="en" sz="2400" b="1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1x Nvidia GeForce 570 GTX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CORSAIR Vengeance 8GB Ram</a:t>
            </a:r>
          </a:p>
          <a:p>
            <a:pPr lvl="0" algn="l">
              <a:buFont typeface="Arial" pitchFamily="34" charset="0"/>
              <a:buChar char="•"/>
            </a:pPr>
            <a:r>
              <a:rPr lang="en" sz="2400" b="1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20 GB Vertex III SSD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37947600" y="16306800"/>
            <a:ext cx="4724400" cy="314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sz="4000" dirty="0" smtClean="0">
                <a:solidFill>
                  <a:schemeClr val="bg1"/>
                </a:solidFill>
              </a:rPr>
              <a:t>Computer_3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lvl="0" algn="l"/>
            <a:r>
              <a:rPr lang="en" sz="2400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Intel i5 3300k</a:t>
            </a:r>
          </a:p>
          <a:p>
            <a:pPr lvl="0" algn="l"/>
            <a:r>
              <a:rPr lang="en" sz="2400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1x Nividia 660M GTX</a:t>
            </a:r>
          </a:p>
          <a:p>
            <a:pPr lvl="0" algn="l"/>
            <a:r>
              <a:rPr lang="en" sz="2400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6GB Corsair Vengeance Ram</a:t>
            </a:r>
          </a:p>
          <a:p>
            <a:pPr lvl="0" algn="l"/>
            <a:r>
              <a:rPr lang="en" sz="2400" dirty="0" smtClean="0">
                <a:solidFill>
                  <a:schemeClr val="bg1"/>
                </a:solidFill>
                <a:ea typeface="Verdana"/>
                <a:cs typeface="Verdana"/>
                <a:sym typeface="Verdana"/>
              </a:rPr>
              <a:t>500gb WD Raptor Hard Drive</a:t>
            </a:r>
          </a:p>
          <a:p>
            <a:pPr algn="l"/>
            <a:endParaRPr lang="en-US" dirty="0"/>
          </a:p>
        </p:txBody>
      </p:sp>
      <p:sp>
        <p:nvSpPr>
          <p:cNvPr id="79" name="Text Box 18"/>
          <p:cNvSpPr txBox="1">
            <a:spLocks noChangeArrowheads="1"/>
          </p:cNvSpPr>
          <p:nvPr/>
        </p:nvSpPr>
        <p:spPr bwMode="auto">
          <a:xfrm>
            <a:off x="30556200" y="20116800"/>
            <a:ext cx="12268200" cy="1920879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4400" dirty="0" smtClean="0"/>
          </a:p>
          <a:p>
            <a:pPr>
              <a:lnSpc>
                <a:spcPct val="100000"/>
              </a:lnSpc>
            </a:pPr>
            <a:endParaRPr lang="en-US" sz="4400" dirty="0"/>
          </a:p>
        </p:txBody>
      </p:sp>
      <p:sp>
        <p:nvSpPr>
          <p:cNvPr id="80" name="Text Box 18"/>
          <p:cNvSpPr txBox="1">
            <a:spLocks noChangeArrowheads="1"/>
          </p:cNvSpPr>
          <p:nvPr/>
        </p:nvSpPr>
        <p:spPr bwMode="auto">
          <a:xfrm>
            <a:off x="30480000" y="9144000"/>
            <a:ext cx="3276600" cy="1908568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l"/>
            <a:r>
              <a:rPr lang="en-US" sz="2800" dirty="0" smtClean="0"/>
              <a:t>Three different computers were used with the same model of Dell keyboard and monitor</a:t>
            </a:r>
            <a:endParaRPr lang="en-US" sz="2800" dirty="0"/>
          </a:p>
        </p:txBody>
      </p:sp>
      <p:sp>
        <p:nvSpPr>
          <p:cNvPr id="81" name="Text Box 18"/>
          <p:cNvSpPr txBox="1">
            <a:spLocks noChangeArrowheads="1"/>
          </p:cNvSpPr>
          <p:nvPr/>
        </p:nvSpPr>
        <p:spPr bwMode="auto">
          <a:xfrm>
            <a:off x="30480000" y="16764000"/>
            <a:ext cx="3581400" cy="1628491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800" dirty="0" smtClean="0"/>
              <a:t>Each apparatus was capable of running every game at well over 100 frames per second</a:t>
            </a:r>
            <a:endParaRPr lang="en-US" sz="2800" dirty="0"/>
          </a:p>
        </p:txBody>
      </p:sp>
      <p:grpSp>
        <p:nvGrpSpPr>
          <p:cNvPr id="82" name="Group 81"/>
          <p:cNvGrpSpPr/>
          <p:nvPr/>
        </p:nvGrpSpPr>
        <p:grpSpPr>
          <a:xfrm>
            <a:off x="13487400" y="28956000"/>
            <a:ext cx="16154400" cy="3352800"/>
            <a:chOff x="-207641" y="152398"/>
            <a:chExt cx="8804143" cy="2669487"/>
          </a:xfrm>
        </p:grpSpPr>
        <p:sp>
          <p:nvSpPr>
            <p:cNvPr id="83" name="Rounded Rectangle 82"/>
            <p:cNvSpPr/>
            <p:nvPr/>
          </p:nvSpPr>
          <p:spPr>
            <a:xfrm>
              <a:off x="-207641" y="152398"/>
              <a:ext cx="8804143" cy="2669487"/>
            </a:xfrm>
            <a:prstGeom prst="roundRect">
              <a:avLst>
                <a:gd name="adj" fmla="val 50000"/>
              </a:avLst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84" name="Rounded Rectangle 4"/>
            <p:cNvSpPr/>
            <p:nvPr/>
          </p:nvSpPr>
          <p:spPr>
            <a:xfrm>
              <a:off x="415294" y="213068"/>
              <a:ext cx="7853722" cy="2284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" sz="4000" kern="1200" dirty="0" smtClean="0"/>
            </a:p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" sz="4000" kern="1200" dirty="0" smtClean="0"/>
                <a:t>Participants (104) were randomly  selected from </a:t>
              </a:r>
              <a:r>
                <a:rPr lang="en" sz="4000" i="1" kern="1200" dirty="0" smtClean="0"/>
                <a:t>CS 4491- HCI (Human Computer Interaction) </a:t>
              </a:r>
              <a:r>
                <a:rPr lang="en" sz="4000" kern="1200" dirty="0" smtClean="0"/>
                <a:t>students as well as other students from around campus that showed up for the testing event. </a:t>
              </a:r>
            </a:p>
            <a:p>
              <a:pPr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" sz="4000" dirty="0" smtClean="0"/>
                <a:t>Participants’ skill ranged from expert to novice users. </a:t>
              </a:r>
              <a:endParaRPr lang="en-US" sz="4000" dirty="0" smtClean="0"/>
            </a:p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 dirty="0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15925800" y="27432000"/>
            <a:ext cx="11125200" cy="13757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800" dirty="0" smtClean="0"/>
          </a:p>
          <a:p>
            <a:r>
              <a:rPr lang="en-US" sz="6000" dirty="0" smtClean="0"/>
              <a:t>Participants</a:t>
            </a:r>
          </a:p>
          <a:p>
            <a:endParaRPr lang="en-US" sz="800" dirty="0"/>
          </a:p>
        </p:txBody>
      </p:sp>
      <p:sp>
        <p:nvSpPr>
          <p:cNvPr id="86" name="TextBox 85"/>
          <p:cNvSpPr txBox="1"/>
          <p:nvPr/>
        </p:nvSpPr>
        <p:spPr>
          <a:xfrm>
            <a:off x="30708600" y="20345400"/>
            <a:ext cx="11811000" cy="13757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800" dirty="0" smtClean="0"/>
          </a:p>
          <a:p>
            <a:r>
              <a:rPr lang="en-US" sz="6000" dirty="0" smtClean="0"/>
              <a:t>Conclusion</a:t>
            </a:r>
          </a:p>
          <a:p>
            <a:endParaRPr lang="en-US" sz="800" dirty="0"/>
          </a:p>
        </p:txBody>
      </p:sp>
      <p:sp>
        <p:nvSpPr>
          <p:cNvPr id="90" name="Text Box 18"/>
          <p:cNvSpPr txBox="1">
            <a:spLocks noChangeArrowheads="1"/>
          </p:cNvSpPr>
          <p:nvPr/>
        </p:nvSpPr>
        <p:spPr bwMode="auto">
          <a:xfrm>
            <a:off x="30632400" y="22326600"/>
            <a:ext cx="12268200" cy="9784057"/>
          </a:xfrm>
          <a:prstGeom prst="rect">
            <a:avLst/>
          </a:prstGeom>
          <a:solidFill>
            <a:srgbClr val="F5C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25903" tIns="112951" rIns="225903" bIns="112951">
            <a:spAutoFit/>
          </a:bodyPr>
          <a:lstStyle>
            <a:lvl1pPr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59013">
              <a:defRPr sz="5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2259013" eaLnBrk="0" fontAlgn="base" hangingPunct="0">
              <a:lnSpc>
                <a:spcPct val="65000"/>
              </a:lnSpc>
              <a:spcBef>
                <a:spcPct val="5000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  <a:p>
            <a:pPr lvl="0" algn="l"/>
            <a:endParaRPr lang="en" sz="3700" b="0" dirty="0" smtClean="0">
              <a:solidFill>
                <a:schemeClr val="bg1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31013400" y="22707600"/>
            <a:ext cx="11582400" cy="4648200"/>
            <a:chOff x="421453" y="-215523"/>
            <a:chExt cx="6148896" cy="1767282"/>
          </a:xfrm>
        </p:grpSpPr>
        <p:sp>
          <p:nvSpPr>
            <p:cNvPr id="92" name="Rounded Rectangle 91"/>
            <p:cNvSpPr/>
            <p:nvPr/>
          </p:nvSpPr>
          <p:spPr>
            <a:xfrm>
              <a:off x="421453" y="-215523"/>
              <a:ext cx="6148896" cy="165846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93" name="Rounded Rectangle 4"/>
            <p:cNvSpPr/>
            <p:nvPr/>
          </p:nvSpPr>
          <p:spPr>
            <a:xfrm>
              <a:off x="542813" y="200072"/>
              <a:ext cx="5986976" cy="1351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5484" tIns="0" rIns="185484" bIns="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 smtClean="0"/>
                <a:t>Participants responded with an average of 4.2 out of 5 that they would like to continue playing Guild Wars 2 after their experience.  </a:t>
              </a:r>
            </a:p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 smtClean="0"/>
                <a:t>Guild Wars 2 was the most enjoyed game.</a:t>
              </a:r>
            </a:p>
            <a:p>
              <a:pPr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 smtClean="0"/>
                <a:t>League of Legends had the simplest interface, but was the least enjoyed game.</a:t>
              </a:r>
            </a:p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en-US" sz="3600" kern="1200" dirty="0" smtClean="0"/>
                <a:t> </a:t>
              </a:r>
              <a:endParaRPr lang="en-US" sz="3600" dirty="0" smtClean="0"/>
            </a:p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1089600" y="27279601"/>
            <a:ext cx="11582400" cy="4571999"/>
            <a:chOff x="461906" y="-121809"/>
            <a:chExt cx="6148896" cy="1999243"/>
          </a:xfrm>
        </p:grpSpPr>
        <p:sp>
          <p:nvSpPr>
            <p:cNvPr id="98" name="Rounded Rectangle 97"/>
            <p:cNvSpPr/>
            <p:nvPr/>
          </p:nvSpPr>
          <p:spPr>
            <a:xfrm>
              <a:off x="461906" y="-121809"/>
              <a:ext cx="6148896" cy="1999243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99" name="Rounded Rectangle 4"/>
            <p:cNvSpPr/>
            <p:nvPr/>
          </p:nvSpPr>
          <p:spPr>
            <a:xfrm>
              <a:off x="542813" y="200072"/>
              <a:ext cx="5986976" cy="1496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5484" tIns="0" rIns="185484" bIns="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/>
                <a:t> </a:t>
              </a:r>
              <a:endParaRPr lang="en-US" sz="3600" dirty="0" smtClean="0"/>
            </a:p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 dirty="0"/>
            </a:p>
          </p:txBody>
        </p:sp>
      </p:grpSp>
      <p:sp>
        <p:nvSpPr>
          <p:cNvPr id="100" name="Rectangle 99"/>
          <p:cNvSpPr/>
          <p:nvPr/>
        </p:nvSpPr>
        <p:spPr>
          <a:xfrm>
            <a:off x="31394400" y="27584400"/>
            <a:ext cx="1104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" sz="4000" b="0" dirty="0" smtClean="0">
                <a:solidFill>
                  <a:schemeClr val="bg1"/>
                </a:solidFill>
                <a:cs typeface="Times New Roman" pitchFamily="18" charset="0"/>
              </a:rPr>
              <a:t>Simply based on the observation of the calculated means, there seems to be a difference between three interface of the three games and specific attributes conducted by the survey. However, a comprehensive ANOVA analysis needs to be conducted on the data sets and detailed results will be reported soon</a:t>
            </a:r>
            <a:endParaRPr lang="en-US" sz="4000" b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78200" y="6467782"/>
            <a:ext cx="9677400" cy="249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>
              <a:lnSpc>
                <a:spcPct val="75000"/>
              </a:lnSpc>
            </a:pPr>
            <a:r>
              <a:rPr lang="en-US" sz="4800" dirty="0" smtClean="0"/>
              <a:t>Dr. Sarah North,  </a:t>
            </a:r>
            <a:r>
              <a:rPr lang="en-US" sz="4800" smtClean="0"/>
              <a:t>Faculty Mentor </a:t>
            </a:r>
            <a:r>
              <a:rPr lang="en-US" sz="4800" dirty="0" smtClean="0"/>
              <a:t>for  Research Project</a:t>
            </a:r>
          </a:p>
          <a:p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2259013" rtl="0" eaLnBrk="0" fontAlgn="base" latinLnBrk="0" hangingPunct="0">
          <a:lnSpc>
            <a:spcPct val="65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2259013" rtl="0" eaLnBrk="0" fontAlgn="base" latinLnBrk="0" hangingPunct="0">
          <a:lnSpc>
            <a:spcPct val="65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10069</TotalTime>
  <Words>451</Words>
  <Application>Microsoft Office PowerPoint</Application>
  <PresentationFormat>Custom</PresentationFormat>
  <Paragraphs>116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Verdana</vt:lpstr>
      <vt:lpstr>Wingdings</vt:lpstr>
      <vt:lpstr>Default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Stephen J. Kinzey, Ph.D.</dc:creator>
  <cp:lastModifiedBy>snorth</cp:lastModifiedBy>
  <cp:revision>173</cp:revision>
  <cp:lastPrinted>2014-07-01T18:04:06Z</cp:lastPrinted>
  <dcterms:created xsi:type="dcterms:W3CDTF">1999-06-15T14:29:13Z</dcterms:created>
  <dcterms:modified xsi:type="dcterms:W3CDTF">2016-04-01T02:12:50Z</dcterms:modified>
</cp:coreProperties>
</file>