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62"/>
    <p:restoredTop sz="94694"/>
  </p:normalViewPr>
  <p:slideViewPr>
    <p:cSldViewPr snapToGrid="0" snapToObjects="1" showGuides="1">
      <p:cViewPr varScale="1">
        <p:scale>
          <a:sx n="171" d="100"/>
          <a:sy n="171" d="100"/>
        </p:scale>
        <p:origin x="576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01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9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3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3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9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1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4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42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0D36-D9E4-E943-8D3F-D74CAF1FA28F}" type="datetimeFigureOut">
              <a:rPr lang="en-US" smtClean="0"/>
              <a:t>1/6/20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AC56-E01A-F74D-9010-B0A5DC26A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36311"/>
            <a:ext cx="2057400" cy="142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A0D36-D9E4-E943-8D3F-D74CAF1FA28F}" type="datetimeFigureOut">
              <a:rPr lang="en-US" smtClean="0"/>
              <a:pPr/>
              <a:t>1/6/20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36311"/>
            <a:ext cx="3086100" cy="142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36311"/>
            <a:ext cx="2057400" cy="142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0AC56-E01A-F74D-9010-B0A5DC26A5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281806496_Practicing_and_Evaluating_Soft_Skills_in_IT_Capstone_Project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5091" y="1101571"/>
            <a:ext cx="6047309" cy="1533593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1222058" marR="3810" indent="-1213009">
              <a:lnSpc>
                <a:spcPct val="100000"/>
              </a:lnSpc>
              <a:spcBef>
                <a:spcPts val="79"/>
              </a:spcBef>
            </a:pPr>
            <a:r>
              <a:rPr lang="en-US" b="1" spc="-248" dirty="0"/>
              <a:t>IT 7993 – How to have </a:t>
            </a:r>
            <a:r>
              <a:rPr lang="en-US" b="1" spc="-248"/>
              <a:t>the Best </a:t>
            </a:r>
            <a:r>
              <a:rPr lang="en-US" b="1" spc="-161"/>
              <a:t>Capstone</a:t>
            </a:r>
            <a:r>
              <a:rPr lang="en-US" b="1" spc="-98"/>
              <a:t> </a:t>
            </a:r>
            <a:r>
              <a:rPr lang="en-US" b="1" spc="-60" dirty="0"/>
              <a:t>Project Experience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93629" y="2848241"/>
            <a:ext cx="1357789" cy="452527"/>
          </a:xfrm>
          <a:prstGeom prst="rect">
            <a:avLst/>
          </a:prstGeom>
        </p:spPr>
        <p:txBody>
          <a:bodyPr vert="horz" wrap="square" lIns="0" tIns="82391" rIns="0" bIns="0" rtlCol="0">
            <a:spAutoFit/>
          </a:bodyPr>
          <a:lstStyle/>
          <a:p>
            <a:pPr algn="ctr">
              <a:spcBef>
                <a:spcPts val="578"/>
              </a:spcBef>
            </a:pPr>
            <a:r>
              <a:rPr lang="en-US" sz="2400" spc="-229" dirty="0">
                <a:latin typeface="Arial"/>
                <a:cs typeface="Arial"/>
              </a:rPr>
              <a:t>Dr. Lei Li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68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018" y="415590"/>
            <a:ext cx="4873466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16" dirty="0"/>
              <a:t>Ambiguity, </a:t>
            </a:r>
            <a:r>
              <a:rPr spc="-259" dirty="0"/>
              <a:t>Chaos,</a:t>
            </a:r>
            <a:r>
              <a:rPr spc="-217" dirty="0"/>
              <a:t> </a:t>
            </a:r>
            <a:r>
              <a:rPr spc="-158" dirty="0"/>
              <a:t>Confusion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4634" y="1115277"/>
            <a:ext cx="5911691" cy="2912945"/>
          </a:xfrm>
          <a:prstGeom prst="rect">
            <a:avLst/>
          </a:prstGeom>
        </p:spPr>
        <p:txBody>
          <a:bodyPr vert="horz" wrap="square" lIns="0" tIns="40481" rIns="0" bIns="0" rtlCol="0">
            <a:spAutoFit/>
          </a:bodyPr>
          <a:lstStyle/>
          <a:p>
            <a:pPr marL="266700" marR="3810" indent="-257175">
              <a:lnSpc>
                <a:spcPct val="90000"/>
              </a:lnSpc>
              <a:spcBef>
                <a:spcPts val="319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53" dirty="0">
                <a:latin typeface="Arial"/>
                <a:cs typeface="Arial"/>
              </a:rPr>
              <a:t>I </a:t>
            </a:r>
            <a:r>
              <a:rPr sz="2025" spc="-64" dirty="0">
                <a:latin typeface="Arial"/>
                <a:cs typeface="Arial"/>
              </a:rPr>
              <a:t>liked </a:t>
            </a:r>
            <a:r>
              <a:rPr sz="2025" spc="-23" dirty="0">
                <a:latin typeface="Arial"/>
                <a:cs typeface="Arial"/>
              </a:rPr>
              <a:t>the </a:t>
            </a:r>
            <a:r>
              <a:rPr sz="2025" spc="-45" dirty="0">
                <a:latin typeface="Arial"/>
                <a:cs typeface="Arial"/>
              </a:rPr>
              <a:t>fact </a:t>
            </a:r>
            <a:r>
              <a:rPr sz="2025" spc="-4" dirty="0">
                <a:latin typeface="Arial"/>
                <a:cs typeface="Arial"/>
              </a:rPr>
              <a:t>that </a:t>
            </a:r>
            <a:r>
              <a:rPr sz="2025" spc="-41" dirty="0">
                <a:latin typeface="Arial"/>
                <a:cs typeface="Arial"/>
              </a:rPr>
              <a:t>there </a:t>
            </a:r>
            <a:r>
              <a:rPr sz="2025" spc="-143" dirty="0">
                <a:latin typeface="Arial"/>
                <a:cs typeface="Arial"/>
              </a:rPr>
              <a:t>was </a:t>
            </a:r>
            <a:r>
              <a:rPr sz="2025" spc="-68" dirty="0">
                <a:latin typeface="Arial"/>
                <a:cs typeface="Arial"/>
              </a:rPr>
              <a:t>no real </a:t>
            </a:r>
            <a:r>
              <a:rPr sz="2025" spc="-8" dirty="0">
                <a:latin typeface="Arial"/>
                <a:cs typeface="Arial"/>
              </a:rPr>
              <a:t>“instruction”  </a:t>
            </a:r>
            <a:r>
              <a:rPr sz="2025" spc="-68" dirty="0">
                <a:latin typeface="Arial"/>
                <a:cs typeface="Arial"/>
              </a:rPr>
              <a:t>involved. </a:t>
            </a:r>
            <a:r>
              <a:rPr sz="2025" spc="30" dirty="0">
                <a:latin typeface="Arial"/>
                <a:cs typeface="Arial"/>
              </a:rPr>
              <a:t>It </a:t>
            </a:r>
            <a:r>
              <a:rPr sz="2025" spc="-143" dirty="0">
                <a:latin typeface="Arial"/>
                <a:cs typeface="Arial"/>
              </a:rPr>
              <a:t>was </a:t>
            </a:r>
            <a:r>
              <a:rPr sz="2025" spc="-68" dirty="0">
                <a:latin typeface="Arial"/>
                <a:cs typeface="Arial"/>
              </a:rPr>
              <a:t>up </a:t>
            </a:r>
            <a:r>
              <a:rPr sz="2025" spc="15" dirty="0">
                <a:latin typeface="Arial"/>
                <a:cs typeface="Arial"/>
              </a:rPr>
              <a:t>to </a:t>
            </a:r>
            <a:r>
              <a:rPr sz="2025" spc="-146" dirty="0">
                <a:latin typeface="Arial"/>
                <a:cs typeface="Arial"/>
              </a:rPr>
              <a:t>us </a:t>
            </a:r>
            <a:r>
              <a:rPr sz="2025" spc="15" dirty="0">
                <a:latin typeface="Arial"/>
                <a:cs typeface="Arial"/>
              </a:rPr>
              <a:t>to </a:t>
            </a:r>
            <a:r>
              <a:rPr sz="2025" spc="-19" dirty="0">
                <a:latin typeface="Arial"/>
                <a:cs typeface="Arial"/>
              </a:rPr>
              <a:t>find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101" dirty="0">
                <a:latin typeface="Arial"/>
                <a:cs typeface="Arial"/>
              </a:rPr>
              <a:t>solve </a:t>
            </a:r>
            <a:r>
              <a:rPr sz="2025" spc="-23" dirty="0">
                <a:latin typeface="Arial"/>
                <a:cs typeface="Arial"/>
              </a:rPr>
              <a:t>the  </a:t>
            </a:r>
            <a:r>
              <a:rPr sz="2025" spc="-75" dirty="0">
                <a:latin typeface="Arial"/>
                <a:cs typeface="Arial"/>
              </a:rPr>
              <a:t>problems. </a:t>
            </a:r>
            <a:r>
              <a:rPr sz="2025" spc="-153" dirty="0">
                <a:latin typeface="Arial"/>
                <a:cs typeface="Arial"/>
              </a:rPr>
              <a:t>We </a:t>
            </a:r>
            <a:r>
              <a:rPr sz="2025" spc="-71" dirty="0">
                <a:latin typeface="Arial"/>
                <a:cs typeface="Arial"/>
              </a:rPr>
              <a:t>were </a:t>
            </a:r>
            <a:r>
              <a:rPr sz="2025" spc="-94" dirty="0">
                <a:latin typeface="Arial"/>
                <a:cs typeface="Arial"/>
              </a:rPr>
              <a:t>given </a:t>
            </a:r>
            <a:r>
              <a:rPr sz="2025" spc="-158" dirty="0">
                <a:latin typeface="Arial"/>
                <a:cs typeface="Arial"/>
              </a:rPr>
              <a:t>a </a:t>
            </a:r>
            <a:r>
              <a:rPr sz="2025" spc="-53" dirty="0">
                <a:latin typeface="Arial"/>
                <a:cs typeface="Arial"/>
              </a:rPr>
              <a:t>starting </a:t>
            </a:r>
            <a:r>
              <a:rPr sz="2025" spc="-19" dirty="0">
                <a:latin typeface="Arial"/>
                <a:cs typeface="Arial"/>
              </a:rPr>
              <a:t>point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113" dirty="0">
                <a:latin typeface="Arial"/>
                <a:cs typeface="Arial"/>
              </a:rPr>
              <a:t>an  </a:t>
            </a:r>
            <a:r>
              <a:rPr sz="2025" spc="-79" dirty="0">
                <a:latin typeface="Arial"/>
                <a:cs typeface="Arial"/>
              </a:rPr>
              <a:t>ending </a:t>
            </a:r>
            <a:r>
              <a:rPr sz="2025" spc="-26" dirty="0">
                <a:latin typeface="Arial"/>
                <a:cs typeface="Arial"/>
              </a:rPr>
              <a:t>point,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60" dirty="0">
                <a:latin typeface="Arial"/>
                <a:cs typeface="Arial"/>
              </a:rPr>
              <a:t>everything </a:t>
            </a:r>
            <a:r>
              <a:rPr sz="2025" spc="-26" dirty="0">
                <a:latin typeface="Arial"/>
                <a:cs typeface="Arial"/>
              </a:rPr>
              <a:t>in </a:t>
            </a:r>
            <a:r>
              <a:rPr sz="2025" spc="-60" dirty="0">
                <a:latin typeface="Arial"/>
                <a:cs typeface="Arial"/>
              </a:rPr>
              <a:t>between </a:t>
            </a:r>
            <a:r>
              <a:rPr sz="2025" spc="-139" dirty="0">
                <a:latin typeface="Arial"/>
                <a:cs typeface="Arial"/>
              </a:rPr>
              <a:t>was </a:t>
            </a:r>
            <a:r>
              <a:rPr sz="2025" spc="-34" dirty="0">
                <a:latin typeface="Arial"/>
                <a:cs typeface="Arial"/>
              </a:rPr>
              <a:t>our  </a:t>
            </a:r>
            <a:r>
              <a:rPr sz="2025" spc="-53" dirty="0">
                <a:latin typeface="Arial"/>
                <a:cs typeface="Arial"/>
              </a:rPr>
              <a:t>responsibility </a:t>
            </a:r>
            <a:r>
              <a:rPr sz="2025" spc="15" dirty="0">
                <a:latin typeface="Arial"/>
                <a:cs typeface="Arial"/>
              </a:rPr>
              <a:t>to </a:t>
            </a:r>
            <a:r>
              <a:rPr sz="2025" spc="-75" dirty="0">
                <a:latin typeface="Arial"/>
                <a:cs typeface="Arial"/>
              </a:rPr>
              <a:t>handle. </a:t>
            </a:r>
            <a:r>
              <a:rPr sz="2025" spc="-98" dirty="0">
                <a:latin typeface="Arial"/>
                <a:cs typeface="Arial"/>
              </a:rPr>
              <a:t>That </a:t>
            </a:r>
            <a:r>
              <a:rPr sz="2025" spc="-105" dirty="0">
                <a:latin typeface="Arial"/>
                <a:cs typeface="Arial"/>
              </a:rPr>
              <a:t>is </a:t>
            </a:r>
            <a:r>
              <a:rPr sz="2025" spc="-23" dirty="0">
                <a:latin typeface="Arial"/>
                <a:cs typeface="Arial"/>
              </a:rPr>
              <a:t>the </a:t>
            </a:r>
            <a:r>
              <a:rPr sz="2025" spc="-146" dirty="0">
                <a:latin typeface="Arial"/>
                <a:cs typeface="Arial"/>
              </a:rPr>
              <a:t>essence </a:t>
            </a:r>
            <a:r>
              <a:rPr sz="2025" spc="-4" dirty="0">
                <a:latin typeface="Arial"/>
                <a:cs typeface="Arial"/>
              </a:rPr>
              <a:t>of </a:t>
            </a:r>
            <a:r>
              <a:rPr sz="2025" spc="-68" dirty="0">
                <a:latin typeface="Arial"/>
                <a:cs typeface="Arial"/>
              </a:rPr>
              <a:t>real-  </a:t>
            </a:r>
            <a:r>
              <a:rPr sz="2025" spc="-26" dirty="0">
                <a:latin typeface="Arial"/>
                <a:cs typeface="Arial"/>
              </a:rPr>
              <a:t>world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90" dirty="0">
                <a:latin typeface="Arial"/>
                <a:cs typeface="Arial"/>
              </a:rPr>
              <a:t>experience,</a:t>
            </a:r>
            <a:r>
              <a:rPr sz="2025" spc="-124" dirty="0">
                <a:latin typeface="Arial"/>
                <a:cs typeface="Arial"/>
              </a:rPr>
              <a:t>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113" dirty="0">
                <a:latin typeface="Arial"/>
                <a:cs typeface="Arial"/>
              </a:rPr>
              <a:t> </a:t>
            </a:r>
            <a:r>
              <a:rPr sz="2025" spc="-53" dirty="0">
                <a:latin typeface="Arial"/>
                <a:cs typeface="Arial"/>
              </a:rPr>
              <a:t>I</a:t>
            </a:r>
            <a:r>
              <a:rPr sz="2025" spc="-105" dirty="0">
                <a:latin typeface="Arial"/>
                <a:cs typeface="Arial"/>
              </a:rPr>
              <a:t> </a:t>
            </a:r>
            <a:r>
              <a:rPr sz="2025" spc="-75" dirty="0">
                <a:latin typeface="Arial"/>
                <a:cs typeface="Arial"/>
              </a:rPr>
              <a:t>believe</a:t>
            </a:r>
            <a:r>
              <a:rPr sz="2025" spc="-120" dirty="0">
                <a:latin typeface="Arial"/>
                <a:cs typeface="Arial"/>
              </a:rPr>
              <a:t> </a:t>
            </a:r>
            <a:r>
              <a:rPr sz="2025" spc="-15" dirty="0">
                <a:latin typeface="Arial"/>
                <a:cs typeface="Arial"/>
              </a:rPr>
              <a:t>that,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90" dirty="0">
                <a:latin typeface="Arial"/>
                <a:cs typeface="Arial"/>
              </a:rPr>
              <a:t>especially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8" dirty="0">
                <a:latin typeface="Arial"/>
                <a:cs typeface="Arial"/>
              </a:rPr>
              <a:t>for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23" dirty="0">
                <a:latin typeface="Arial"/>
                <a:cs typeface="Arial"/>
              </a:rPr>
              <a:t>the  </a:t>
            </a:r>
            <a:r>
              <a:rPr sz="2025" spc="-86" dirty="0">
                <a:latin typeface="Arial"/>
                <a:cs typeface="Arial"/>
              </a:rPr>
              <a:t>younger </a:t>
            </a:r>
            <a:r>
              <a:rPr sz="2025" spc="-71" dirty="0">
                <a:latin typeface="Arial"/>
                <a:cs typeface="Arial"/>
              </a:rPr>
              <a:t>students, </a:t>
            </a:r>
            <a:r>
              <a:rPr sz="2025" spc="64" dirty="0">
                <a:latin typeface="Arial"/>
                <a:cs typeface="Arial"/>
              </a:rPr>
              <a:t>it</a:t>
            </a:r>
            <a:r>
              <a:rPr sz="2025" spc="-420" dirty="0">
                <a:latin typeface="Arial"/>
                <a:cs typeface="Arial"/>
              </a:rPr>
              <a:t> </a:t>
            </a:r>
            <a:r>
              <a:rPr sz="2025" spc="-105" dirty="0">
                <a:latin typeface="Arial"/>
                <a:cs typeface="Arial"/>
              </a:rPr>
              <a:t>is </a:t>
            </a:r>
            <a:r>
              <a:rPr sz="2025" spc="-109" dirty="0">
                <a:latin typeface="Arial"/>
                <a:cs typeface="Arial"/>
              </a:rPr>
              <a:t>an </a:t>
            </a:r>
            <a:r>
              <a:rPr sz="2025" spc="-90" dirty="0">
                <a:latin typeface="Arial"/>
                <a:cs typeface="Arial"/>
              </a:rPr>
              <a:t>experience </a:t>
            </a:r>
            <a:r>
              <a:rPr sz="2025" spc="-4" dirty="0">
                <a:latin typeface="Arial"/>
                <a:cs typeface="Arial"/>
              </a:rPr>
              <a:t>that </a:t>
            </a:r>
            <a:r>
              <a:rPr sz="2025" spc="-68" dirty="0">
                <a:latin typeface="Arial"/>
                <a:cs typeface="Arial"/>
              </a:rPr>
              <a:t>cannot </a:t>
            </a:r>
            <a:r>
              <a:rPr sz="2025" spc="-124" dirty="0">
                <a:latin typeface="Arial"/>
                <a:cs typeface="Arial"/>
              </a:rPr>
              <a:t>have  </a:t>
            </a:r>
            <a:r>
              <a:rPr sz="2025" spc="-158" dirty="0">
                <a:latin typeface="Arial"/>
                <a:cs typeface="Arial"/>
              </a:rPr>
              <a:t>a </a:t>
            </a:r>
            <a:r>
              <a:rPr sz="2025" spc="-94" dirty="0">
                <a:latin typeface="Arial"/>
                <a:cs typeface="Arial"/>
              </a:rPr>
              <a:t>value placed </a:t>
            </a:r>
            <a:r>
              <a:rPr sz="2025" spc="-64" dirty="0">
                <a:latin typeface="Arial"/>
                <a:cs typeface="Arial"/>
              </a:rPr>
              <a:t>on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23" dirty="0">
                <a:latin typeface="Arial"/>
                <a:cs typeface="Arial"/>
              </a:rPr>
              <a:t>it.</a:t>
            </a:r>
            <a:endParaRPr sz="2025" dirty="0">
              <a:latin typeface="Arial"/>
              <a:cs typeface="Arial"/>
            </a:endParaRPr>
          </a:p>
          <a:p>
            <a:pPr marL="266700" marR="171926" indent="-257175">
              <a:lnSpc>
                <a:spcPts val="2190"/>
              </a:lnSpc>
              <a:spcBef>
                <a:spcPts val="514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71" dirty="0">
                <a:latin typeface="Arial"/>
                <a:cs typeface="Arial"/>
              </a:rPr>
              <a:t>Directions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53" dirty="0">
                <a:latin typeface="Arial"/>
                <a:cs typeface="Arial"/>
              </a:rPr>
              <a:t>instructions </a:t>
            </a:r>
            <a:r>
              <a:rPr sz="2025" spc="-4" dirty="0">
                <a:latin typeface="Arial"/>
                <a:cs typeface="Arial"/>
              </a:rPr>
              <a:t>of </a:t>
            </a:r>
            <a:r>
              <a:rPr sz="2025" spc="-79" dirty="0">
                <a:latin typeface="Arial"/>
                <a:cs typeface="Arial"/>
              </a:rPr>
              <a:t>milestones </a:t>
            </a:r>
            <a:r>
              <a:rPr sz="2025" spc="-41" dirty="0">
                <a:latin typeface="Arial"/>
                <a:cs typeface="Arial"/>
              </a:rPr>
              <a:t>project  </a:t>
            </a:r>
            <a:r>
              <a:rPr sz="2025" spc="-79" dirty="0">
                <a:latin typeface="Arial"/>
                <a:cs typeface="Arial"/>
              </a:rPr>
              <a:t>should </a:t>
            </a:r>
            <a:r>
              <a:rPr sz="2025" spc="-124" dirty="0">
                <a:latin typeface="Arial"/>
                <a:cs typeface="Arial"/>
              </a:rPr>
              <a:t>have </a:t>
            </a:r>
            <a:r>
              <a:rPr sz="2025" spc="-94" dirty="0">
                <a:latin typeface="Arial"/>
                <a:cs typeface="Arial"/>
              </a:rPr>
              <a:t>been </a:t>
            </a:r>
            <a:r>
              <a:rPr sz="2025" spc="-64" dirty="0">
                <a:latin typeface="Arial"/>
                <a:cs typeface="Arial"/>
              </a:rPr>
              <a:t>more </a:t>
            </a:r>
            <a:r>
              <a:rPr sz="2025" spc="-83" dirty="0">
                <a:latin typeface="Arial"/>
                <a:cs typeface="Arial"/>
              </a:rPr>
              <a:t>specific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289" dirty="0">
                <a:latin typeface="Arial"/>
                <a:cs typeface="Arial"/>
              </a:rPr>
              <a:t> </a:t>
            </a:r>
            <a:r>
              <a:rPr sz="2025" spc="-49" dirty="0">
                <a:latin typeface="Arial"/>
                <a:cs typeface="Arial"/>
              </a:rPr>
              <a:t>straightforward.</a:t>
            </a:r>
            <a:endParaRPr sz="202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4953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9366" y="371272"/>
            <a:ext cx="5915025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12859">
              <a:lnSpc>
                <a:spcPct val="100000"/>
              </a:lnSpc>
              <a:spcBef>
                <a:spcPts val="79"/>
              </a:spcBef>
            </a:pPr>
            <a:r>
              <a:rPr spc="-127" dirty="0"/>
              <a:t>Communication</a:t>
            </a:r>
            <a:r>
              <a:rPr spc="-210" dirty="0"/>
              <a:t> </a:t>
            </a:r>
            <a:r>
              <a:rPr spc="-217" dirty="0"/>
              <a:t>Tips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1804" y="989268"/>
            <a:ext cx="5086826" cy="2209739"/>
          </a:xfrm>
          <a:prstGeom prst="rect">
            <a:avLst/>
          </a:prstGeom>
        </p:spPr>
        <p:txBody>
          <a:bodyPr vert="horz" wrap="square" lIns="0" tIns="85248" rIns="0" bIns="0" rtlCol="0">
            <a:spAutoFit/>
          </a:bodyPr>
          <a:lstStyle/>
          <a:p>
            <a:pPr marL="266700" indent="-257175">
              <a:spcBef>
                <a:spcPts val="671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229" dirty="0">
                <a:latin typeface="Arial"/>
                <a:cs typeface="Arial"/>
              </a:rPr>
              <a:t>Team </a:t>
            </a:r>
            <a:r>
              <a:rPr sz="2400" spc="-79" dirty="0">
                <a:latin typeface="Arial"/>
                <a:cs typeface="Arial"/>
              </a:rPr>
              <a:t>emailing. </a:t>
            </a:r>
            <a:r>
              <a:rPr sz="2400" spc="-323" dirty="0">
                <a:latin typeface="Arial"/>
                <a:cs typeface="Arial"/>
              </a:rPr>
              <a:t>C</a:t>
            </a:r>
            <a:r>
              <a:rPr lang="en-US" sz="2400" spc="-323" dirty="0">
                <a:latin typeface="Arial"/>
                <a:cs typeface="Arial"/>
              </a:rPr>
              <a:t>opy</a:t>
            </a:r>
            <a:r>
              <a:rPr sz="2400" spc="-323" dirty="0">
                <a:latin typeface="Arial"/>
                <a:cs typeface="Arial"/>
              </a:rPr>
              <a:t> </a:t>
            </a:r>
            <a:r>
              <a:rPr sz="2400" spc="-26" dirty="0">
                <a:latin typeface="Arial"/>
                <a:cs typeface="Arial"/>
              </a:rPr>
              <a:t>the </a:t>
            </a:r>
            <a:r>
              <a:rPr sz="2400" spc="-105" dirty="0">
                <a:latin typeface="Arial"/>
                <a:cs typeface="Arial"/>
              </a:rPr>
              <a:t>team? </a:t>
            </a:r>
            <a:r>
              <a:rPr sz="2400" spc="-158" dirty="0">
                <a:latin typeface="Arial"/>
                <a:cs typeface="Arial"/>
              </a:rPr>
              <a:t>Reply</a:t>
            </a:r>
            <a:r>
              <a:rPr sz="2400" spc="-349" dirty="0">
                <a:latin typeface="Arial"/>
                <a:cs typeface="Arial"/>
              </a:rPr>
              <a:t> </a:t>
            </a:r>
            <a:r>
              <a:rPr sz="2400" spc="-94" dirty="0">
                <a:latin typeface="Arial"/>
                <a:cs typeface="Arial"/>
              </a:rPr>
              <a:t>all?</a:t>
            </a:r>
            <a:endParaRPr sz="2400" dirty="0">
              <a:latin typeface="Arial"/>
              <a:cs typeface="Arial"/>
            </a:endParaRPr>
          </a:p>
          <a:p>
            <a:pPr marL="567214" lvl="1" indent="-214789">
              <a:spcBef>
                <a:spcPts val="518"/>
              </a:spcBef>
              <a:buChar char="–"/>
              <a:tabLst>
                <a:tab pos="567690" algn="l"/>
              </a:tabLst>
            </a:pPr>
            <a:r>
              <a:rPr sz="2100" spc="-120" dirty="0">
                <a:latin typeface="Arial"/>
                <a:cs typeface="Arial"/>
              </a:rPr>
              <a:t>When?</a:t>
            </a:r>
            <a:endParaRPr sz="2100" dirty="0">
              <a:latin typeface="Arial"/>
              <a:cs typeface="Arial"/>
            </a:endParaRPr>
          </a:p>
          <a:p>
            <a:pPr marL="866775" lvl="2" indent="-171450">
              <a:spcBef>
                <a:spcPts val="450"/>
              </a:spcBef>
              <a:buChar char="•"/>
              <a:tabLst>
                <a:tab pos="867251" algn="l"/>
              </a:tabLst>
            </a:pPr>
            <a:r>
              <a:rPr spc="-86" dirty="0">
                <a:latin typeface="Arial"/>
                <a:cs typeface="Arial"/>
              </a:rPr>
              <a:t>Make </a:t>
            </a:r>
            <a:r>
              <a:rPr spc="-139" dirty="0">
                <a:latin typeface="Arial"/>
                <a:cs typeface="Arial"/>
              </a:rPr>
              <a:t>a </a:t>
            </a:r>
            <a:r>
              <a:rPr spc="-90" dirty="0">
                <a:latin typeface="Arial"/>
                <a:cs typeface="Arial"/>
              </a:rPr>
              <a:t>submission </a:t>
            </a:r>
            <a:r>
              <a:rPr spc="15" dirty="0">
                <a:latin typeface="Arial"/>
                <a:cs typeface="Arial"/>
              </a:rPr>
              <a:t>to </a:t>
            </a:r>
            <a:r>
              <a:rPr spc="-19" dirty="0">
                <a:latin typeface="Arial"/>
                <a:cs typeface="Arial"/>
              </a:rPr>
              <a:t>the </a:t>
            </a:r>
            <a:r>
              <a:rPr spc="-34" dirty="0">
                <a:latin typeface="Arial"/>
                <a:cs typeface="Arial"/>
              </a:rPr>
              <a:t>project</a:t>
            </a:r>
            <a:r>
              <a:rPr spc="-307" dirty="0">
                <a:latin typeface="Arial"/>
                <a:cs typeface="Arial"/>
              </a:rPr>
              <a:t> </a:t>
            </a:r>
            <a:r>
              <a:rPr spc="-45" dirty="0">
                <a:latin typeface="Arial"/>
                <a:cs typeface="Arial"/>
              </a:rPr>
              <a:t>owner</a:t>
            </a:r>
            <a:endParaRPr dirty="0">
              <a:latin typeface="Arial"/>
              <a:cs typeface="Arial"/>
            </a:endParaRPr>
          </a:p>
          <a:p>
            <a:pPr marL="866775" lvl="2" indent="-171450">
              <a:spcBef>
                <a:spcPts val="435"/>
              </a:spcBef>
              <a:buChar char="•"/>
              <a:tabLst>
                <a:tab pos="867251" algn="l"/>
              </a:tabLst>
            </a:pPr>
            <a:r>
              <a:rPr spc="-75" dirty="0">
                <a:latin typeface="Arial"/>
                <a:cs typeface="Arial"/>
              </a:rPr>
              <a:t>Update </a:t>
            </a:r>
            <a:r>
              <a:rPr spc="-34" dirty="0">
                <a:latin typeface="Arial"/>
                <a:cs typeface="Arial"/>
              </a:rPr>
              <a:t>project </a:t>
            </a:r>
            <a:r>
              <a:rPr spc="-45" dirty="0">
                <a:latin typeface="Arial"/>
                <a:cs typeface="Arial"/>
              </a:rPr>
              <a:t>owner </a:t>
            </a:r>
            <a:r>
              <a:rPr spc="-56" dirty="0">
                <a:latin typeface="Arial"/>
                <a:cs typeface="Arial"/>
              </a:rPr>
              <a:t>on </a:t>
            </a:r>
            <a:r>
              <a:rPr spc="-34" dirty="0">
                <a:latin typeface="Arial"/>
                <a:cs typeface="Arial"/>
              </a:rPr>
              <a:t>project</a:t>
            </a:r>
            <a:r>
              <a:rPr spc="-311" dirty="0">
                <a:latin typeface="Arial"/>
                <a:cs typeface="Arial"/>
              </a:rPr>
              <a:t> </a:t>
            </a:r>
            <a:r>
              <a:rPr spc="-98" dirty="0">
                <a:latin typeface="Arial"/>
                <a:cs typeface="Arial"/>
              </a:rPr>
              <a:t>progress</a:t>
            </a:r>
            <a:endParaRPr dirty="0">
              <a:latin typeface="Arial"/>
              <a:cs typeface="Arial"/>
            </a:endParaRPr>
          </a:p>
          <a:p>
            <a:pPr marL="866775" lvl="2" indent="-171450">
              <a:spcBef>
                <a:spcPts val="431"/>
              </a:spcBef>
              <a:buChar char="•"/>
              <a:tabLst>
                <a:tab pos="867251" algn="l"/>
              </a:tabLst>
            </a:pPr>
            <a:r>
              <a:rPr spc="-68" dirty="0">
                <a:latin typeface="Arial"/>
                <a:cs typeface="Arial"/>
              </a:rPr>
              <a:t>Confirm</a:t>
            </a:r>
            <a:r>
              <a:rPr spc="-105" dirty="0">
                <a:latin typeface="Arial"/>
                <a:cs typeface="Arial"/>
              </a:rPr>
              <a:t> </a:t>
            </a:r>
            <a:r>
              <a:rPr spc="-71" dirty="0">
                <a:latin typeface="Arial"/>
                <a:cs typeface="Arial"/>
              </a:rPr>
              <a:t>you</a:t>
            </a:r>
            <a:r>
              <a:rPr spc="-113" dirty="0">
                <a:latin typeface="Arial"/>
                <a:cs typeface="Arial"/>
              </a:rPr>
              <a:t> </a:t>
            </a:r>
            <a:r>
              <a:rPr spc="4" dirty="0">
                <a:latin typeface="Arial"/>
                <a:cs typeface="Arial"/>
              </a:rPr>
              <a:t>will</a:t>
            </a:r>
            <a:r>
              <a:rPr spc="-105" dirty="0">
                <a:latin typeface="Arial"/>
                <a:cs typeface="Arial"/>
              </a:rPr>
              <a:t> </a:t>
            </a:r>
            <a:r>
              <a:rPr spc="-83" dirty="0">
                <a:latin typeface="Arial"/>
                <a:cs typeface="Arial"/>
              </a:rPr>
              <a:t>be</a:t>
            </a:r>
            <a:r>
              <a:rPr spc="-98" dirty="0">
                <a:latin typeface="Arial"/>
                <a:cs typeface="Arial"/>
              </a:rPr>
              <a:t> </a:t>
            </a:r>
            <a:r>
              <a:rPr spc="-23" dirty="0">
                <a:latin typeface="Arial"/>
                <a:cs typeface="Arial"/>
              </a:rPr>
              <a:t>in</a:t>
            </a:r>
            <a:r>
              <a:rPr spc="-94" dirty="0">
                <a:latin typeface="Arial"/>
                <a:cs typeface="Arial"/>
              </a:rPr>
              <a:t> </a:t>
            </a:r>
            <a:r>
              <a:rPr spc="-23" dirty="0">
                <a:latin typeface="Arial"/>
                <a:cs typeface="Arial"/>
              </a:rPr>
              <a:t>the</a:t>
            </a:r>
            <a:r>
              <a:rPr spc="-94" dirty="0">
                <a:latin typeface="Arial"/>
                <a:cs typeface="Arial"/>
              </a:rPr>
              <a:t> </a:t>
            </a:r>
            <a:r>
              <a:rPr spc="-53" dirty="0">
                <a:latin typeface="Arial"/>
                <a:cs typeface="Arial"/>
              </a:rPr>
              <a:t>meeting</a:t>
            </a:r>
            <a:r>
              <a:rPr spc="-120" dirty="0">
                <a:latin typeface="Arial"/>
                <a:cs typeface="Arial"/>
              </a:rPr>
              <a:t> </a:t>
            </a:r>
            <a:r>
              <a:rPr spc="-15" dirty="0">
                <a:latin typeface="Arial"/>
                <a:cs typeface="Arial"/>
              </a:rPr>
              <a:t>or</a:t>
            </a:r>
            <a:r>
              <a:rPr spc="-98" dirty="0">
                <a:latin typeface="Arial"/>
                <a:cs typeface="Arial"/>
              </a:rPr>
              <a:t> </a:t>
            </a:r>
            <a:r>
              <a:rPr spc="-19" dirty="0">
                <a:latin typeface="Arial"/>
                <a:cs typeface="Arial"/>
              </a:rPr>
              <a:t>not.</a:t>
            </a:r>
            <a:endParaRPr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6733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119" y="400722"/>
            <a:ext cx="1941671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315" dirty="0"/>
              <a:t>Team</a:t>
            </a:r>
            <a:r>
              <a:rPr spc="-233" dirty="0"/>
              <a:t> </a:t>
            </a:r>
            <a:r>
              <a:rPr spc="-127" dirty="0"/>
              <a:t>Work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1276" y="1081227"/>
            <a:ext cx="7086089" cy="2083743"/>
          </a:xfrm>
          <a:prstGeom prst="rect">
            <a:avLst/>
          </a:prstGeom>
        </p:spPr>
        <p:txBody>
          <a:bodyPr vert="horz" wrap="square" lIns="0" tIns="82391" rIns="0" bIns="0" rtlCol="0">
            <a:spAutoFit/>
          </a:bodyPr>
          <a:lstStyle/>
          <a:p>
            <a:pPr marL="266700" indent="-257175">
              <a:spcBef>
                <a:spcPts val="649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72" dirty="0">
                <a:latin typeface="Arial"/>
                <a:cs typeface="Arial"/>
              </a:rPr>
              <a:t>The </a:t>
            </a:r>
            <a:r>
              <a:rPr sz="2400" spc="-86" dirty="0">
                <a:latin typeface="Arial"/>
                <a:cs typeface="Arial"/>
              </a:rPr>
              <a:t>group </a:t>
            </a:r>
            <a:r>
              <a:rPr sz="2400" spc="-225" dirty="0">
                <a:latin typeface="Arial"/>
                <a:cs typeface="Arial"/>
              </a:rPr>
              <a:t>as </a:t>
            </a:r>
            <a:r>
              <a:rPr sz="2400" spc="-184" dirty="0">
                <a:latin typeface="Arial"/>
                <a:cs typeface="Arial"/>
              </a:rPr>
              <a:t>a </a:t>
            </a:r>
            <a:r>
              <a:rPr sz="2400" spc="-53" dirty="0">
                <a:latin typeface="Arial"/>
                <a:cs typeface="Arial"/>
              </a:rPr>
              <a:t>whole; </a:t>
            </a:r>
            <a:r>
              <a:rPr sz="2400" spc="-75" dirty="0">
                <a:latin typeface="Arial"/>
                <a:cs typeface="Arial"/>
              </a:rPr>
              <a:t>know </a:t>
            </a:r>
            <a:r>
              <a:rPr sz="2400" spc="-146" dirty="0">
                <a:latin typeface="Arial"/>
                <a:cs typeface="Arial"/>
              </a:rPr>
              <a:t>each</a:t>
            </a:r>
            <a:r>
              <a:rPr sz="2400" spc="-94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other.</a:t>
            </a:r>
            <a:endParaRPr sz="2400" dirty="0">
              <a:latin typeface="Arial"/>
              <a:cs typeface="Arial"/>
            </a:endParaRPr>
          </a:p>
          <a:p>
            <a:pPr marL="266700" marR="3810" indent="-257175">
              <a:spcBef>
                <a:spcPts val="578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05" dirty="0">
                <a:latin typeface="Arial"/>
                <a:cs typeface="Arial"/>
              </a:rPr>
              <a:t>Avoid </a:t>
            </a:r>
            <a:r>
              <a:rPr sz="2400" spc="-75" dirty="0">
                <a:latin typeface="Arial"/>
                <a:cs typeface="Arial"/>
              </a:rPr>
              <a:t>hub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150" dirty="0">
                <a:latin typeface="Arial"/>
                <a:cs typeface="Arial"/>
              </a:rPr>
              <a:t>spoke </a:t>
            </a:r>
            <a:r>
              <a:rPr sz="2400" spc="-75" dirty="0">
                <a:latin typeface="Arial"/>
                <a:cs typeface="Arial"/>
              </a:rPr>
              <a:t>communication</a:t>
            </a:r>
            <a:r>
              <a:rPr sz="2400" spc="-165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(where  </a:t>
            </a:r>
            <a:r>
              <a:rPr sz="2400" spc="-26" dirty="0">
                <a:latin typeface="Arial"/>
                <a:cs typeface="Arial"/>
              </a:rPr>
              <a:t>the </a:t>
            </a:r>
            <a:r>
              <a:rPr sz="2400" spc="-75" dirty="0">
                <a:latin typeface="Arial"/>
                <a:cs typeface="Arial"/>
              </a:rPr>
              <a:t>team </a:t>
            </a:r>
            <a:r>
              <a:rPr sz="2400" spc="-83" dirty="0">
                <a:latin typeface="Arial"/>
                <a:cs typeface="Arial"/>
              </a:rPr>
              <a:t>leader </a:t>
            </a:r>
            <a:r>
              <a:rPr sz="2400" spc="-127" dirty="0">
                <a:latin typeface="Arial"/>
                <a:cs typeface="Arial"/>
              </a:rPr>
              <a:t>is </a:t>
            </a:r>
            <a:r>
              <a:rPr sz="2400" spc="-26" dirty="0">
                <a:latin typeface="Arial"/>
                <a:cs typeface="Arial"/>
              </a:rPr>
              <a:t>the</a:t>
            </a:r>
            <a:r>
              <a:rPr sz="2400" spc="-319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hub).</a:t>
            </a:r>
            <a:endParaRPr sz="2400" dirty="0">
              <a:latin typeface="Arial"/>
              <a:cs typeface="Arial"/>
            </a:endParaRPr>
          </a:p>
          <a:p>
            <a:pPr marL="266700" marR="127159" indent="-257175">
              <a:spcBef>
                <a:spcPts val="578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88" dirty="0">
                <a:latin typeface="Arial"/>
                <a:cs typeface="Arial"/>
              </a:rPr>
              <a:t>Have </a:t>
            </a:r>
            <a:r>
              <a:rPr sz="2400" spc="-86" dirty="0">
                <a:latin typeface="Arial"/>
                <a:cs typeface="Arial"/>
              </a:rPr>
              <a:t>smaller </a:t>
            </a:r>
            <a:r>
              <a:rPr sz="2400" spc="-120" dirty="0">
                <a:latin typeface="Arial"/>
                <a:cs typeface="Arial"/>
              </a:rPr>
              <a:t>sub-groups </a:t>
            </a:r>
            <a:r>
              <a:rPr sz="2400" spc="-94" dirty="0">
                <a:latin typeface="Arial"/>
                <a:cs typeface="Arial"/>
              </a:rPr>
              <a:t>instead </a:t>
            </a:r>
            <a:r>
              <a:rPr sz="2400" spc="-4" dirty="0">
                <a:latin typeface="Arial"/>
                <a:cs typeface="Arial"/>
              </a:rPr>
              <a:t>of</a:t>
            </a:r>
            <a:r>
              <a:rPr sz="2400" spc="-131" dirty="0">
                <a:latin typeface="Arial"/>
                <a:cs typeface="Arial"/>
              </a:rPr>
              <a:t> </a:t>
            </a:r>
            <a:r>
              <a:rPr sz="2400" spc="-68" dirty="0">
                <a:latin typeface="Arial"/>
                <a:cs typeface="Arial"/>
              </a:rPr>
              <a:t>working  </a:t>
            </a:r>
            <a:r>
              <a:rPr sz="2400" spc="-56" dirty="0">
                <a:latin typeface="Arial"/>
                <a:cs typeface="Arial"/>
              </a:rPr>
              <a:t>individually </a:t>
            </a:r>
            <a:r>
              <a:rPr sz="2400" spc="-139" dirty="0">
                <a:latin typeface="Arial"/>
                <a:cs typeface="Arial"/>
              </a:rPr>
              <a:t>– </a:t>
            </a:r>
            <a:r>
              <a:rPr sz="2400" spc="-98" dirty="0">
                <a:latin typeface="Arial"/>
                <a:cs typeface="Arial"/>
              </a:rPr>
              <a:t>best </a:t>
            </a:r>
            <a:r>
              <a:rPr sz="2400" spc="-79" dirty="0">
                <a:latin typeface="Arial"/>
                <a:cs typeface="Arial"/>
              </a:rPr>
              <a:t>learning</a:t>
            </a:r>
            <a:r>
              <a:rPr sz="2400" spc="-143" dirty="0">
                <a:latin typeface="Arial"/>
                <a:cs typeface="Arial"/>
              </a:rPr>
              <a:t> </a:t>
            </a:r>
            <a:r>
              <a:rPr sz="2400" spc="-109" dirty="0">
                <a:latin typeface="Arial"/>
                <a:cs typeface="Arial"/>
              </a:rPr>
              <a:t>experience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7810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4119" y="437893"/>
            <a:ext cx="3787616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09" dirty="0"/>
              <a:t>Collaboration</a:t>
            </a:r>
            <a:r>
              <a:rPr spc="-225" dirty="0"/>
              <a:t> </a:t>
            </a:r>
            <a:r>
              <a:rPr spc="-259" dirty="0"/>
              <a:t>Systems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936" y="955823"/>
            <a:ext cx="4706303" cy="2327720"/>
          </a:xfrm>
          <a:prstGeom prst="rect">
            <a:avLst/>
          </a:prstGeom>
        </p:spPr>
        <p:txBody>
          <a:bodyPr vert="horz" wrap="square" lIns="0" tIns="85248" rIns="0" bIns="0" rtlCol="0">
            <a:spAutoFit/>
          </a:bodyPr>
          <a:lstStyle/>
          <a:p>
            <a:pPr marL="266700" indent="-257175">
              <a:spcBef>
                <a:spcPts val="671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43" dirty="0">
                <a:latin typeface="Arial"/>
                <a:cs typeface="Arial"/>
              </a:rPr>
              <a:t>Recommended </a:t>
            </a:r>
            <a:r>
              <a:rPr sz="2400" spc="-64" dirty="0">
                <a:latin typeface="Arial"/>
                <a:cs typeface="Arial"/>
              </a:rPr>
              <a:t>collaboration</a:t>
            </a:r>
            <a:r>
              <a:rPr sz="2400" spc="-131" dirty="0">
                <a:latin typeface="Arial"/>
                <a:cs typeface="Arial"/>
              </a:rPr>
              <a:t> </a:t>
            </a:r>
            <a:r>
              <a:rPr sz="2400" spc="-8" dirty="0">
                <a:latin typeface="Arial"/>
                <a:cs typeface="Arial"/>
              </a:rPr>
              <a:t>tool</a:t>
            </a:r>
            <a:endParaRPr sz="2400" dirty="0">
              <a:latin typeface="Arial"/>
              <a:cs typeface="Arial"/>
            </a:endParaRPr>
          </a:p>
          <a:p>
            <a:pPr marL="567214" marR="3810" lvl="1" indent="-214789">
              <a:spcBef>
                <a:spcPts val="518"/>
              </a:spcBef>
              <a:buChar char="–"/>
              <a:tabLst>
                <a:tab pos="567690" algn="l"/>
              </a:tabLst>
            </a:pPr>
            <a:r>
              <a:rPr sz="2100" spc="-124" dirty="0">
                <a:latin typeface="Arial"/>
                <a:cs typeface="Arial"/>
              </a:rPr>
              <a:t>Google </a:t>
            </a:r>
            <a:r>
              <a:rPr sz="2100" spc="-83" dirty="0">
                <a:latin typeface="Arial"/>
                <a:cs typeface="Arial"/>
              </a:rPr>
              <a:t>Drive: </a:t>
            </a:r>
            <a:r>
              <a:rPr sz="2100" spc="-90" dirty="0">
                <a:latin typeface="Arial"/>
                <a:cs typeface="Arial"/>
              </a:rPr>
              <a:t>documents </a:t>
            </a:r>
            <a:r>
              <a:rPr sz="2100" spc="-94" dirty="0">
                <a:latin typeface="Arial"/>
                <a:cs typeface="Arial"/>
              </a:rPr>
              <a:t>sharing, </a:t>
            </a:r>
            <a:r>
              <a:rPr sz="2100" spc="-101" dirty="0">
                <a:latin typeface="Arial"/>
                <a:cs typeface="Arial"/>
              </a:rPr>
              <a:t>and  </a:t>
            </a:r>
            <a:r>
              <a:rPr sz="2100" spc="-68" dirty="0">
                <a:latin typeface="Arial"/>
                <a:cs typeface="Arial"/>
              </a:rPr>
              <a:t>collaborative</a:t>
            </a:r>
            <a:r>
              <a:rPr sz="2100" spc="-113" dirty="0">
                <a:latin typeface="Arial"/>
                <a:cs typeface="Arial"/>
              </a:rPr>
              <a:t> </a:t>
            </a:r>
            <a:r>
              <a:rPr sz="2100" spc="-45" dirty="0">
                <a:latin typeface="Arial"/>
                <a:cs typeface="Arial"/>
              </a:rPr>
              <a:t>editing</a:t>
            </a:r>
            <a:endParaRPr sz="2100" dirty="0">
              <a:latin typeface="Arial"/>
              <a:cs typeface="Arial"/>
            </a:endParaRPr>
          </a:p>
          <a:p>
            <a:pPr marL="567214" lvl="1" indent="-214789">
              <a:spcBef>
                <a:spcPts val="503"/>
              </a:spcBef>
              <a:buChar char="–"/>
              <a:tabLst>
                <a:tab pos="567690" algn="l"/>
              </a:tabLst>
            </a:pPr>
            <a:r>
              <a:rPr sz="2100" spc="-124" dirty="0">
                <a:latin typeface="Arial"/>
                <a:cs typeface="Arial"/>
              </a:rPr>
              <a:t>Google </a:t>
            </a:r>
            <a:r>
              <a:rPr sz="2100" spc="-86" dirty="0">
                <a:latin typeface="Arial"/>
                <a:cs typeface="Arial"/>
              </a:rPr>
              <a:t>Hangout: </a:t>
            </a:r>
            <a:r>
              <a:rPr sz="2100" spc="-75" dirty="0">
                <a:latin typeface="Arial"/>
                <a:cs typeface="Arial"/>
              </a:rPr>
              <a:t>video</a:t>
            </a:r>
            <a:r>
              <a:rPr sz="2100" spc="-105" dirty="0">
                <a:latin typeface="Arial"/>
                <a:cs typeface="Arial"/>
              </a:rPr>
              <a:t> </a:t>
            </a:r>
            <a:r>
              <a:rPr sz="2100" spc="-90" dirty="0">
                <a:latin typeface="Arial"/>
                <a:cs typeface="Arial"/>
              </a:rPr>
              <a:t>conferencing</a:t>
            </a:r>
            <a:endParaRPr sz="2100" dirty="0">
              <a:latin typeface="Arial"/>
              <a:cs typeface="Arial"/>
            </a:endParaRPr>
          </a:p>
          <a:p>
            <a:pPr marL="567214" lvl="1" indent="-214789">
              <a:spcBef>
                <a:spcPts val="506"/>
              </a:spcBef>
              <a:buChar char="–"/>
              <a:tabLst>
                <a:tab pos="567690" algn="l"/>
              </a:tabLst>
            </a:pPr>
            <a:r>
              <a:rPr sz="2100" spc="-124" dirty="0">
                <a:latin typeface="Arial"/>
                <a:cs typeface="Arial"/>
              </a:rPr>
              <a:t>Google </a:t>
            </a:r>
            <a:r>
              <a:rPr sz="2100" spc="-64" dirty="0">
                <a:latin typeface="Arial"/>
                <a:cs typeface="Arial"/>
              </a:rPr>
              <a:t>sites/blogger: </a:t>
            </a:r>
            <a:r>
              <a:rPr sz="2100" spc="-41" dirty="0">
                <a:latin typeface="Arial"/>
                <a:cs typeface="Arial"/>
              </a:rPr>
              <a:t>project</a:t>
            </a:r>
            <a:r>
              <a:rPr sz="2100" spc="-135" dirty="0">
                <a:latin typeface="Arial"/>
                <a:cs typeface="Arial"/>
              </a:rPr>
              <a:t> </a:t>
            </a:r>
            <a:r>
              <a:rPr sz="2100" spc="-68" dirty="0">
                <a:latin typeface="Arial"/>
                <a:cs typeface="Arial"/>
              </a:rPr>
              <a:t>site</a:t>
            </a:r>
            <a:endParaRPr lang="en-US" sz="2100" spc="-68" dirty="0">
              <a:latin typeface="Arial"/>
              <a:cs typeface="Arial"/>
            </a:endParaRPr>
          </a:p>
          <a:p>
            <a:pPr marL="342900" indent="-342900">
              <a:spcBef>
                <a:spcPts val="506"/>
              </a:spcBef>
              <a:buFont typeface="Arial" panose="020B0604020202020204" pitchFamily="34" charset="0"/>
              <a:buChar char="•"/>
              <a:tabLst>
                <a:tab pos="567690" algn="l"/>
              </a:tabLst>
            </a:pPr>
            <a:r>
              <a:rPr lang="en-US" sz="2100" spc="-68" dirty="0">
                <a:latin typeface="Arial"/>
                <a:cs typeface="Arial"/>
              </a:rPr>
              <a:t>The Microsoft tools work too</a:t>
            </a:r>
            <a:endParaRPr sz="2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0487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805" y="400722"/>
            <a:ext cx="4364355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53" dirty="0"/>
              <a:t>Something </a:t>
            </a:r>
            <a:r>
              <a:rPr spc="26" dirty="0"/>
              <a:t>to </a:t>
            </a:r>
            <a:r>
              <a:rPr spc="-30" dirty="0"/>
              <a:t>think</a:t>
            </a:r>
            <a:r>
              <a:rPr spc="-413" dirty="0"/>
              <a:t> </a:t>
            </a:r>
            <a:r>
              <a:rPr spc="-75" dirty="0"/>
              <a:t>about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44956" y="1205960"/>
            <a:ext cx="5913119" cy="748762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266700" marR="3810" indent="-257175">
              <a:spcBef>
                <a:spcPts val="79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20" dirty="0">
                <a:latin typeface="Arial"/>
                <a:cs typeface="Arial"/>
              </a:rPr>
              <a:t>Why </a:t>
            </a:r>
            <a:r>
              <a:rPr sz="2400" spc="-143" dirty="0">
                <a:latin typeface="Arial"/>
                <a:cs typeface="Arial"/>
              </a:rPr>
              <a:t>some </a:t>
            </a:r>
            <a:r>
              <a:rPr sz="2400" spc="-113" dirty="0">
                <a:latin typeface="Arial"/>
                <a:cs typeface="Arial"/>
              </a:rPr>
              <a:t>had </a:t>
            </a:r>
            <a:r>
              <a:rPr sz="2400" spc="-83" dirty="0">
                <a:latin typeface="Arial"/>
                <a:cs typeface="Arial"/>
              </a:rPr>
              <a:t>great </a:t>
            </a:r>
            <a:r>
              <a:rPr sz="2400" spc="-109" dirty="0">
                <a:latin typeface="Arial"/>
                <a:cs typeface="Arial"/>
              </a:rPr>
              <a:t>experience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83" dirty="0">
                <a:latin typeface="Arial"/>
                <a:cs typeface="Arial"/>
              </a:rPr>
              <a:t>why</a:t>
            </a:r>
            <a:r>
              <a:rPr sz="2400" spc="-210" dirty="0">
                <a:latin typeface="Arial"/>
                <a:cs typeface="Arial"/>
              </a:rPr>
              <a:t> </a:t>
            </a:r>
            <a:r>
              <a:rPr sz="2400" spc="-116" dirty="0">
                <a:latin typeface="Arial"/>
                <a:cs typeface="Arial"/>
              </a:rPr>
              <a:t>bad  </a:t>
            </a:r>
            <a:r>
              <a:rPr sz="2400" spc="-109" dirty="0">
                <a:latin typeface="Arial"/>
                <a:cs typeface="Arial"/>
              </a:rPr>
              <a:t>experience </a:t>
            </a:r>
            <a:r>
              <a:rPr sz="2400" spc="-26" dirty="0">
                <a:latin typeface="Arial"/>
                <a:cs typeface="Arial"/>
              </a:rPr>
              <a:t>from </a:t>
            </a:r>
            <a:r>
              <a:rPr sz="2400" spc="-30" dirty="0">
                <a:latin typeface="Arial"/>
                <a:cs typeface="Arial"/>
              </a:rPr>
              <a:t>the </a:t>
            </a:r>
            <a:r>
              <a:rPr sz="2400" spc="-169" dirty="0">
                <a:latin typeface="Arial"/>
                <a:cs typeface="Arial"/>
              </a:rPr>
              <a:t>same</a:t>
            </a:r>
            <a:r>
              <a:rPr sz="2400" spc="-330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project/course?</a:t>
            </a:r>
            <a:endParaRPr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723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0911" y="408156"/>
            <a:ext cx="1757839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65" dirty="0"/>
              <a:t>Final</a:t>
            </a:r>
            <a:r>
              <a:rPr spc="-214" dirty="0"/>
              <a:t> </a:t>
            </a:r>
            <a:r>
              <a:rPr spc="-98" dirty="0"/>
              <a:t>Note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4205" y="1205960"/>
            <a:ext cx="7820722" cy="1564370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266700" marR="255270" indent="-257175">
              <a:spcBef>
                <a:spcPts val="79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72" dirty="0">
                <a:latin typeface="Arial"/>
                <a:cs typeface="Arial"/>
              </a:rPr>
              <a:t>The </a:t>
            </a:r>
            <a:r>
              <a:rPr sz="2400" spc="-38" dirty="0">
                <a:latin typeface="Arial"/>
                <a:cs typeface="Arial"/>
              </a:rPr>
              <a:t>instructor </a:t>
            </a:r>
            <a:r>
              <a:rPr sz="2400" spc="-139" dirty="0">
                <a:latin typeface="Arial"/>
                <a:cs typeface="Arial"/>
              </a:rPr>
              <a:t>does </a:t>
            </a:r>
            <a:r>
              <a:rPr sz="2400" spc="-4" dirty="0">
                <a:latin typeface="Arial"/>
                <a:cs typeface="Arial"/>
              </a:rPr>
              <a:t>not </a:t>
            </a:r>
            <a:r>
              <a:rPr sz="2400" spc="-45" dirty="0">
                <a:latin typeface="Arial"/>
                <a:cs typeface="Arial"/>
              </a:rPr>
              <a:t>directly </a:t>
            </a:r>
            <a:r>
              <a:rPr sz="2400" spc="-83" dirty="0">
                <a:latin typeface="Arial"/>
                <a:cs typeface="Arial"/>
              </a:rPr>
              <a:t>involve</a:t>
            </a:r>
            <a:r>
              <a:rPr sz="2400" spc="-353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in  </a:t>
            </a:r>
            <a:r>
              <a:rPr sz="2400" spc="-101" dirty="0">
                <a:latin typeface="Arial"/>
                <a:cs typeface="Arial"/>
              </a:rPr>
              <a:t>every</a:t>
            </a:r>
            <a:r>
              <a:rPr sz="2400" spc="-139" dirty="0">
                <a:latin typeface="Arial"/>
                <a:cs typeface="Arial"/>
              </a:rPr>
              <a:t> </a:t>
            </a:r>
            <a:r>
              <a:rPr sz="2400" spc="-49" dirty="0">
                <a:latin typeface="Arial"/>
                <a:cs typeface="Arial"/>
              </a:rPr>
              <a:t>project.</a:t>
            </a:r>
            <a:endParaRPr sz="2400" dirty="0">
              <a:latin typeface="Arial"/>
              <a:cs typeface="Arial"/>
            </a:endParaRPr>
          </a:p>
          <a:p>
            <a:pPr marL="266700" marR="3810" indent="-257175">
              <a:spcBef>
                <a:spcPts val="578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79" dirty="0">
                <a:latin typeface="Arial"/>
                <a:cs typeface="Arial"/>
              </a:rPr>
              <a:t>But </a:t>
            </a:r>
            <a:r>
              <a:rPr sz="2400" spc="-83" dirty="0">
                <a:latin typeface="Arial"/>
                <a:cs typeface="Arial"/>
              </a:rPr>
              <a:t>students </a:t>
            </a:r>
            <a:r>
              <a:rPr sz="2400" spc="-105" dirty="0">
                <a:latin typeface="Arial"/>
                <a:cs typeface="Arial"/>
              </a:rPr>
              <a:t>are </a:t>
            </a:r>
            <a:r>
              <a:rPr sz="2400" spc="-139" dirty="0">
                <a:latin typeface="Arial"/>
                <a:cs typeface="Arial"/>
              </a:rPr>
              <a:t>always </a:t>
            </a:r>
            <a:r>
              <a:rPr sz="2400" spc="-98" dirty="0">
                <a:latin typeface="Arial"/>
                <a:cs typeface="Arial"/>
              </a:rPr>
              <a:t>welcome </a:t>
            </a:r>
            <a:r>
              <a:rPr sz="2400" spc="15" dirty="0">
                <a:latin typeface="Arial"/>
                <a:cs typeface="Arial"/>
              </a:rPr>
              <a:t>to </a:t>
            </a:r>
            <a:r>
              <a:rPr sz="2400" spc="-60" dirty="0">
                <a:latin typeface="Arial"/>
                <a:cs typeface="Arial"/>
              </a:rPr>
              <a:t>meet  </a:t>
            </a:r>
            <a:r>
              <a:rPr sz="2400" spc="15" dirty="0">
                <a:latin typeface="Arial"/>
                <a:cs typeface="Arial"/>
              </a:rPr>
              <a:t>with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-26" dirty="0">
                <a:latin typeface="Arial"/>
                <a:cs typeface="Arial"/>
              </a:rPr>
              <a:t>the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38" dirty="0">
                <a:latin typeface="Arial"/>
                <a:cs typeface="Arial"/>
              </a:rPr>
              <a:t>instructor</a:t>
            </a:r>
            <a:r>
              <a:rPr sz="2400" spc="-116" dirty="0">
                <a:latin typeface="Arial"/>
                <a:cs typeface="Arial"/>
              </a:rPr>
              <a:t> </a:t>
            </a:r>
            <a:r>
              <a:rPr sz="2400" spc="-34" dirty="0">
                <a:latin typeface="Arial"/>
                <a:cs typeface="Arial"/>
              </a:rPr>
              <a:t>at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139" dirty="0">
                <a:latin typeface="Arial"/>
                <a:cs typeface="Arial"/>
              </a:rPr>
              <a:t>any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19" dirty="0">
                <a:latin typeface="Arial"/>
                <a:cs typeface="Arial"/>
              </a:rPr>
              <a:t>time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19" dirty="0">
                <a:latin typeface="Arial"/>
                <a:cs typeface="Arial"/>
              </a:rPr>
              <a:t>to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-161" dirty="0">
                <a:latin typeface="Arial"/>
                <a:cs typeface="Arial"/>
              </a:rPr>
              <a:t>discuss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-19" dirty="0">
                <a:latin typeface="Arial"/>
                <a:cs typeface="Arial"/>
              </a:rPr>
              <a:t>or  </a:t>
            </a:r>
            <a:r>
              <a:rPr sz="2400" spc="-165" dirty="0">
                <a:latin typeface="Arial"/>
                <a:cs typeface="Arial"/>
              </a:rPr>
              <a:t>seek </a:t>
            </a:r>
            <a:r>
              <a:rPr sz="2400" spc="-116" dirty="0">
                <a:latin typeface="Arial"/>
                <a:cs typeface="Arial"/>
              </a:rPr>
              <a:t>guidance </a:t>
            </a:r>
            <a:r>
              <a:rPr sz="2400" spc="-11" dirty="0">
                <a:latin typeface="Arial"/>
                <a:cs typeface="Arial"/>
              </a:rPr>
              <a:t>for their</a:t>
            </a:r>
            <a:r>
              <a:rPr sz="2400" spc="-225" dirty="0">
                <a:latin typeface="Arial"/>
                <a:cs typeface="Arial"/>
              </a:rPr>
              <a:t> </a:t>
            </a:r>
            <a:r>
              <a:rPr sz="2400" spc="-71" dirty="0">
                <a:latin typeface="Arial"/>
                <a:cs typeface="Arial"/>
              </a:rPr>
              <a:t>projects.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009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0751" y="1063605"/>
            <a:ext cx="4601051" cy="323614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66700" indent="-257175">
              <a:spcBef>
                <a:spcPts val="75"/>
              </a:spcBef>
              <a:buChar char="•"/>
              <a:tabLst>
                <a:tab pos="266700" algn="l"/>
                <a:tab pos="267176" algn="l"/>
              </a:tabLst>
            </a:pPr>
            <a:r>
              <a:rPr sz="2250" spc="-83" dirty="0">
                <a:latin typeface="Arial"/>
                <a:cs typeface="Arial"/>
              </a:rPr>
              <a:t>Project</a:t>
            </a:r>
            <a:r>
              <a:rPr sz="2250" spc="-131" dirty="0">
                <a:latin typeface="Arial"/>
                <a:cs typeface="Arial"/>
              </a:rPr>
              <a:t> </a:t>
            </a:r>
            <a:r>
              <a:rPr sz="2250" spc="-83" dirty="0">
                <a:latin typeface="Arial"/>
                <a:cs typeface="Arial"/>
              </a:rPr>
              <a:t>features</a:t>
            </a:r>
            <a:endParaRPr sz="2250" dirty="0">
              <a:latin typeface="Arial"/>
              <a:cs typeface="Arial"/>
            </a:endParaRPr>
          </a:p>
          <a:p>
            <a:pPr marL="567214" lvl="1" indent="-214789">
              <a:lnSpc>
                <a:spcPts val="2333"/>
              </a:lnSpc>
              <a:spcBef>
                <a:spcPts val="11"/>
              </a:spcBef>
              <a:buChar char="–"/>
              <a:tabLst>
                <a:tab pos="567690" algn="l"/>
              </a:tabLst>
            </a:pPr>
            <a:r>
              <a:rPr sz="1950" spc="-71" dirty="0">
                <a:latin typeface="Arial"/>
                <a:cs typeface="Arial"/>
              </a:rPr>
              <a:t>Difference </a:t>
            </a:r>
            <a:r>
              <a:rPr sz="1950" spc="-19" dirty="0">
                <a:latin typeface="Arial"/>
                <a:cs typeface="Arial"/>
              </a:rPr>
              <a:t>from </a:t>
            </a:r>
            <a:r>
              <a:rPr sz="1950" spc="-23" dirty="0">
                <a:latin typeface="Arial"/>
                <a:cs typeface="Arial"/>
              </a:rPr>
              <a:t>other </a:t>
            </a:r>
            <a:r>
              <a:rPr sz="1950" spc="-143" dirty="0">
                <a:latin typeface="Arial"/>
                <a:cs typeface="Arial"/>
              </a:rPr>
              <a:t>class</a:t>
            </a:r>
            <a:r>
              <a:rPr sz="1950" spc="-363" dirty="0">
                <a:latin typeface="Arial"/>
                <a:cs typeface="Arial"/>
              </a:rPr>
              <a:t> </a:t>
            </a:r>
            <a:r>
              <a:rPr sz="1950" spc="-38" dirty="0">
                <a:latin typeface="Arial"/>
                <a:cs typeface="Arial"/>
              </a:rPr>
              <a:t>project</a:t>
            </a:r>
            <a:endParaRPr sz="1950" dirty="0">
              <a:latin typeface="Arial"/>
              <a:cs typeface="Arial"/>
            </a:endParaRPr>
          </a:p>
          <a:p>
            <a:pPr marL="266700" indent="-257175">
              <a:lnSpc>
                <a:spcPts val="2693"/>
              </a:lnSpc>
              <a:buChar char="•"/>
              <a:tabLst>
                <a:tab pos="266700" algn="l"/>
                <a:tab pos="267176" algn="l"/>
              </a:tabLst>
            </a:pPr>
            <a:r>
              <a:rPr sz="2250" spc="-150" dirty="0">
                <a:latin typeface="Arial"/>
                <a:cs typeface="Arial"/>
              </a:rPr>
              <a:t>Tips</a:t>
            </a:r>
            <a:endParaRPr sz="2250" dirty="0">
              <a:latin typeface="Arial"/>
              <a:cs typeface="Arial"/>
            </a:endParaRPr>
          </a:p>
          <a:p>
            <a:pPr marL="266700" indent="-257175">
              <a:buChar char="•"/>
              <a:tabLst>
                <a:tab pos="266700" algn="l"/>
                <a:tab pos="267176" algn="l"/>
              </a:tabLst>
            </a:pPr>
            <a:r>
              <a:rPr sz="2250" spc="-221" dirty="0">
                <a:latin typeface="Arial"/>
                <a:cs typeface="Arial"/>
              </a:rPr>
              <a:t>Success</a:t>
            </a:r>
            <a:r>
              <a:rPr sz="2250" spc="-127" dirty="0">
                <a:latin typeface="Arial"/>
                <a:cs typeface="Arial"/>
              </a:rPr>
              <a:t> </a:t>
            </a:r>
            <a:r>
              <a:rPr sz="2250" spc="-79" dirty="0">
                <a:latin typeface="Arial"/>
                <a:cs typeface="Arial"/>
              </a:rPr>
              <a:t>factors</a:t>
            </a:r>
            <a:endParaRPr sz="2250" dirty="0">
              <a:latin typeface="Arial"/>
              <a:cs typeface="Arial"/>
            </a:endParaRPr>
          </a:p>
          <a:p>
            <a:pPr marL="266700" indent="-257175">
              <a:buChar char="•"/>
              <a:tabLst>
                <a:tab pos="266700" algn="l"/>
                <a:tab pos="267176" algn="l"/>
              </a:tabLst>
            </a:pPr>
            <a:r>
              <a:rPr sz="2250" spc="-146" dirty="0">
                <a:latin typeface="Arial"/>
                <a:cs typeface="Arial"/>
              </a:rPr>
              <a:t>Challenges</a:t>
            </a:r>
            <a:endParaRPr sz="2250" dirty="0">
              <a:latin typeface="Arial"/>
              <a:cs typeface="Arial"/>
            </a:endParaRPr>
          </a:p>
          <a:p>
            <a:pPr marL="266700" indent="-257175">
              <a:buChar char="•"/>
              <a:tabLst>
                <a:tab pos="266700" algn="l"/>
                <a:tab pos="267176" algn="l"/>
              </a:tabLst>
            </a:pPr>
            <a:r>
              <a:rPr sz="2250" spc="-214" dirty="0">
                <a:latin typeface="Arial"/>
                <a:cs typeface="Arial"/>
              </a:rPr>
              <a:t>Team</a:t>
            </a:r>
            <a:r>
              <a:rPr sz="2250" spc="-127" dirty="0">
                <a:latin typeface="Arial"/>
                <a:cs typeface="Arial"/>
              </a:rPr>
              <a:t> </a:t>
            </a:r>
            <a:r>
              <a:rPr sz="2250" spc="-45" dirty="0">
                <a:latin typeface="Arial"/>
                <a:cs typeface="Arial"/>
              </a:rPr>
              <a:t>work</a:t>
            </a:r>
            <a:endParaRPr sz="2250" dirty="0">
              <a:latin typeface="Arial"/>
              <a:cs typeface="Arial"/>
            </a:endParaRPr>
          </a:p>
          <a:p>
            <a:pPr marL="567214" lvl="1" indent="-214789">
              <a:spcBef>
                <a:spcPts val="15"/>
              </a:spcBef>
              <a:buChar char="–"/>
              <a:tabLst>
                <a:tab pos="567690" algn="l"/>
              </a:tabLst>
            </a:pPr>
            <a:r>
              <a:rPr sz="1950" spc="-101" dirty="0">
                <a:latin typeface="Arial"/>
                <a:cs typeface="Arial"/>
              </a:rPr>
              <a:t>Leadership,</a:t>
            </a:r>
            <a:r>
              <a:rPr sz="1950" spc="-131" dirty="0">
                <a:latin typeface="Arial"/>
                <a:cs typeface="Arial"/>
              </a:rPr>
              <a:t> </a:t>
            </a:r>
            <a:r>
              <a:rPr sz="1950" spc="-90" dirty="0">
                <a:latin typeface="Arial"/>
                <a:cs typeface="Arial"/>
              </a:rPr>
              <a:t>management</a:t>
            </a:r>
            <a:endParaRPr sz="1950" dirty="0">
              <a:latin typeface="Arial"/>
              <a:cs typeface="Arial"/>
            </a:endParaRPr>
          </a:p>
          <a:p>
            <a:pPr marL="567214" lvl="1" indent="-214789">
              <a:buChar char="–"/>
              <a:tabLst>
                <a:tab pos="567690" algn="l"/>
              </a:tabLst>
            </a:pPr>
            <a:r>
              <a:rPr sz="1950" spc="-49" dirty="0">
                <a:latin typeface="Arial"/>
                <a:cs typeface="Arial"/>
              </a:rPr>
              <a:t>Individual </a:t>
            </a:r>
            <a:r>
              <a:rPr sz="1950" spc="-23" dirty="0">
                <a:latin typeface="Arial"/>
                <a:cs typeface="Arial"/>
              </a:rPr>
              <a:t>contribution </a:t>
            </a:r>
            <a:r>
              <a:rPr sz="1950" spc="-90" dirty="0">
                <a:latin typeface="Arial"/>
                <a:cs typeface="Arial"/>
              </a:rPr>
              <a:t>and</a:t>
            </a:r>
            <a:r>
              <a:rPr sz="1950" spc="-319" dirty="0">
                <a:latin typeface="Arial"/>
                <a:cs typeface="Arial"/>
              </a:rPr>
              <a:t> </a:t>
            </a:r>
            <a:r>
              <a:rPr sz="1950" spc="-56" dirty="0">
                <a:latin typeface="Arial"/>
                <a:cs typeface="Arial"/>
              </a:rPr>
              <a:t>involvement</a:t>
            </a:r>
            <a:endParaRPr sz="1950" dirty="0">
              <a:latin typeface="Arial"/>
              <a:cs typeface="Arial"/>
            </a:endParaRPr>
          </a:p>
          <a:p>
            <a:pPr marL="567214" lvl="1" indent="-214789">
              <a:buChar char="–"/>
              <a:tabLst>
                <a:tab pos="567690" algn="l"/>
              </a:tabLst>
            </a:pPr>
            <a:r>
              <a:rPr sz="1950" spc="-105" dirty="0">
                <a:latin typeface="Arial"/>
                <a:cs typeface="Arial"/>
              </a:rPr>
              <a:t>Knowledge </a:t>
            </a:r>
            <a:r>
              <a:rPr sz="1950" spc="-90" dirty="0">
                <a:latin typeface="Arial"/>
                <a:cs typeface="Arial"/>
              </a:rPr>
              <a:t>sharing </a:t>
            </a:r>
            <a:r>
              <a:rPr sz="1950" spc="-68" dirty="0">
                <a:latin typeface="Arial"/>
                <a:cs typeface="Arial"/>
              </a:rPr>
              <a:t>(peer</a:t>
            </a:r>
            <a:r>
              <a:rPr sz="1950" spc="-172" dirty="0">
                <a:latin typeface="Arial"/>
                <a:cs typeface="Arial"/>
              </a:rPr>
              <a:t> </a:t>
            </a:r>
            <a:r>
              <a:rPr sz="1950" spc="-60" dirty="0">
                <a:latin typeface="Arial"/>
                <a:cs typeface="Arial"/>
              </a:rPr>
              <a:t>learning)</a:t>
            </a:r>
            <a:endParaRPr sz="1950" dirty="0">
              <a:latin typeface="Arial"/>
              <a:cs typeface="Arial"/>
            </a:endParaRPr>
          </a:p>
          <a:p>
            <a:pPr marL="567214" lvl="1" indent="-214789">
              <a:buChar char="–"/>
              <a:tabLst>
                <a:tab pos="567690" algn="l"/>
              </a:tabLst>
            </a:pPr>
            <a:r>
              <a:rPr sz="1950" spc="-68" dirty="0">
                <a:latin typeface="Arial"/>
                <a:cs typeface="Arial"/>
              </a:rPr>
              <a:t>Collaboration</a:t>
            </a:r>
            <a:r>
              <a:rPr sz="1950" spc="-105" dirty="0">
                <a:latin typeface="Arial"/>
                <a:cs typeface="Arial"/>
              </a:rPr>
              <a:t> </a:t>
            </a:r>
            <a:r>
              <a:rPr sz="1950" spc="-127" dirty="0">
                <a:latin typeface="Arial"/>
                <a:cs typeface="Arial"/>
              </a:rPr>
              <a:t>systems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E0E13A6-23ED-FA4C-911E-0D38D58B599C}"/>
              </a:ext>
            </a:extLst>
          </p:cNvPr>
          <p:cNvSpPr txBox="1">
            <a:spLocks/>
          </p:cNvSpPr>
          <p:nvPr/>
        </p:nvSpPr>
        <p:spPr>
          <a:xfrm>
            <a:off x="564892" y="430028"/>
            <a:ext cx="6713138" cy="50254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9525">
              <a:spcBef>
                <a:spcPts val="79"/>
              </a:spcBef>
            </a:pPr>
            <a:r>
              <a:rPr lang="en-US" sz="3200" spc="-225" dirty="0">
                <a:latin typeface="Arial"/>
                <a:cs typeface="Arial"/>
              </a:rPr>
              <a:t>Overview</a:t>
            </a:r>
            <a:endParaRPr lang="en-US" sz="3200" kern="0" spc="-199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310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8246" y="409251"/>
            <a:ext cx="6222485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lang="en-US" spc="-225" dirty="0">
                <a:latin typeface="Arial"/>
                <a:cs typeface="Arial"/>
              </a:rPr>
              <a:t>General </a:t>
            </a:r>
            <a:r>
              <a:rPr lang="en-US" spc="-188" dirty="0">
                <a:latin typeface="Arial"/>
                <a:cs typeface="Arial"/>
              </a:rPr>
              <a:t>Project</a:t>
            </a:r>
            <a:r>
              <a:rPr lang="en-US" spc="-176" dirty="0">
                <a:latin typeface="Arial"/>
                <a:cs typeface="Arial"/>
              </a:rPr>
              <a:t> </a:t>
            </a:r>
            <a:r>
              <a:rPr lang="en-US" spc="-199" dirty="0">
                <a:latin typeface="Arial"/>
                <a:cs typeface="Arial"/>
              </a:rPr>
              <a:t>Features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1541" y="1101342"/>
            <a:ext cx="6009799" cy="3321903"/>
          </a:xfrm>
          <a:prstGeom prst="rect">
            <a:avLst/>
          </a:prstGeom>
        </p:spPr>
        <p:txBody>
          <a:bodyPr vert="horz" wrap="square" lIns="0" tIns="69056" rIns="0" bIns="0" rtlCol="0">
            <a:spAutoFit/>
          </a:bodyPr>
          <a:lstStyle/>
          <a:p>
            <a:pPr marL="266700" marR="1638776" indent="-257175">
              <a:lnSpc>
                <a:spcPts val="1943"/>
              </a:lnSpc>
              <a:spcBef>
                <a:spcPts val="544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79" dirty="0">
                <a:latin typeface="Arial"/>
                <a:cs typeface="Arial"/>
              </a:rPr>
              <a:t>Involve </a:t>
            </a:r>
            <a:r>
              <a:rPr sz="2025" spc="-153" dirty="0">
                <a:latin typeface="Arial"/>
                <a:cs typeface="Arial"/>
              </a:rPr>
              <a:t>IT </a:t>
            </a:r>
            <a:r>
              <a:rPr sz="2025" spc="-53" dirty="0">
                <a:latin typeface="Arial"/>
                <a:cs typeface="Arial"/>
              </a:rPr>
              <a:t>related </a:t>
            </a:r>
            <a:r>
              <a:rPr sz="2025" spc="-101" dirty="0">
                <a:latin typeface="Arial"/>
                <a:cs typeface="Arial"/>
              </a:rPr>
              <a:t>design,</a:t>
            </a:r>
            <a:r>
              <a:rPr sz="2025" spc="-236" dirty="0">
                <a:latin typeface="Arial"/>
                <a:cs typeface="Arial"/>
              </a:rPr>
              <a:t> </a:t>
            </a:r>
            <a:r>
              <a:rPr sz="2025" spc="-64" dirty="0">
                <a:latin typeface="Arial"/>
                <a:cs typeface="Arial"/>
              </a:rPr>
              <a:t>development,  </a:t>
            </a:r>
            <a:r>
              <a:rPr sz="2025" spc="-45" dirty="0">
                <a:latin typeface="Arial"/>
                <a:cs typeface="Arial"/>
              </a:rPr>
              <a:t>implementation, </a:t>
            </a:r>
            <a:r>
              <a:rPr sz="2025" spc="-19" dirty="0">
                <a:latin typeface="Arial"/>
                <a:cs typeface="Arial"/>
              </a:rPr>
              <a:t>or</a:t>
            </a:r>
            <a:r>
              <a:rPr sz="2025" spc="-195" dirty="0">
                <a:latin typeface="Arial"/>
                <a:cs typeface="Arial"/>
              </a:rPr>
              <a:t> </a:t>
            </a:r>
            <a:r>
              <a:rPr sz="2025" spc="-90" dirty="0">
                <a:latin typeface="Arial"/>
                <a:cs typeface="Arial"/>
              </a:rPr>
              <a:t>analysis/research.</a:t>
            </a:r>
            <a:endParaRPr sz="2025" dirty="0">
              <a:latin typeface="Arial"/>
              <a:cs typeface="Arial"/>
            </a:endParaRPr>
          </a:p>
          <a:p>
            <a:pPr marL="266700" indent="-257175">
              <a:spcBef>
                <a:spcPts val="19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61" dirty="0">
                <a:latin typeface="Arial"/>
                <a:cs typeface="Arial"/>
              </a:rPr>
              <a:t>Have </a:t>
            </a:r>
            <a:r>
              <a:rPr sz="2025" spc="-68" dirty="0">
                <a:latin typeface="Arial"/>
                <a:cs typeface="Arial"/>
              </a:rPr>
              <a:t>real </a:t>
            </a:r>
            <a:r>
              <a:rPr sz="2025" spc="-26" dirty="0">
                <a:latin typeface="Arial"/>
                <a:cs typeface="Arial"/>
              </a:rPr>
              <a:t>world </a:t>
            </a:r>
            <a:r>
              <a:rPr sz="2025" spc="-60" dirty="0">
                <a:latin typeface="Arial"/>
                <a:cs typeface="Arial"/>
              </a:rPr>
              <a:t>context, </a:t>
            </a:r>
            <a:r>
              <a:rPr sz="2025" spc="-64" dirty="0">
                <a:latin typeface="Arial"/>
                <a:cs typeface="Arial"/>
              </a:rPr>
              <a:t>requirements,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293" dirty="0">
                <a:latin typeface="Arial"/>
                <a:cs typeface="Arial"/>
              </a:rPr>
              <a:t> </a:t>
            </a:r>
            <a:r>
              <a:rPr sz="2025" spc="-101" dirty="0">
                <a:latin typeface="Arial"/>
                <a:cs typeface="Arial"/>
              </a:rPr>
              <a:t>challenges.</a:t>
            </a:r>
            <a:endParaRPr sz="2025" dirty="0">
              <a:latin typeface="Arial"/>
              <a:cs typeface="Arial"/>
            </a:endParaRPr>
          </a:p>
          <a:p>
            <a:pPr marL="266700" marR="800576" indent="-257175">
              <a:lnSpc>
                <a:spcPts val="1943"/>
              </a:lnSpc>
              <a:spcBef>
                <a:spcPts val="472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83" dirty="0">
                <a:latin typeface="Arial"/>
                <a:cs typeface="Arial"/>
              </a:rPr>
              <a:t>May </a:t>
            </a:r>
            <a:r>
              <a:rPr sz="2025" spc="-53" dirty="0">
                <a:latin typeface="Arial"/>
                <a:cs typeface="Arial"/>
              </a:rPr>
              <a:t>require </a:t>
            </a:r>
            <a:r>
              <a:rPr sz="2025" spc="-75" dirty="0">
                <a:latin typeface="Arial"/>
                <a:cs typeface="Arial"/>
              </a:rPr>
              <a:t>students </a:t>
            </a:r>
            <a:r>
              <a:rPr sz="2025" spc="15" dirty="0">
                <a:latin typeface="Arial"/>
                <a:cs typeface="Arial"/>
              </a:rPr>
              <a:t>to</a:t>
            </a:r>
            <a:r>
              <a:rPr sz="2025" spc="-368" dirty="0">
                <a:latin typeface="Arial"/>
                <a:cs typeface="Arial"/>
              </a:rPr>
              <a:t> </a:t>
            </a:r>
            <a:r>
              <a:rPr sz="2025" spc="-60" dirty="0">
                <a:latin typeface="Arial"/>
                <a:cs typeface="Arial"/>
              </a:rPr>
              <a:t>learn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71" dirty="0">
                <a:latin typeface="Arial"/>
                <a:cs typeface="Arial"/>
              </a:rPr>
              <a:t>practice new  </a:t>
            </a:r>
            <a:r>
              <a:rPr sz="2025" spc="-83" dirty="0">
                <a:latin typeface="Arial"/>
                <a:cs typeface="Arial"/>
              </a:rPr>
              <a:t>knowledge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158" dirty="0">
                <a:latin typeface="Arial"/>
                <a:cs typeface="Arial"/>
              </a:rPr>
              <a:t> </a:t>
            </a:r>
            <a:r>
              <a:rPr sz="2025" spc="-83" dirty="0">
                <a:latin typeface="Arial"/>
                <a:cs typeface="Arial"/>
              </a:rPr>
              <a:t>skills.</a:t>
            </a:r>
            <a:endParaRPr sz="2025" dirty="0">
              <a:latin typeface="Arial"/>
              <a:cs typeface="Arial"/>
            </a:endParaRPr>
          </a:p>
          <a:p>
            <a:pPr marL="266700" marR="17621" indent="-257175">
              <a:lnSpc>
                <a:spcPts val="1943"/>
              </a:lnSpc>
              <a:spcBef>
                <a:spcPts val="488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46" dirty="0">
                <a:latin typeface="Arial"/>
                <a:cs typeface="Arial"/>
              </a:rPr>
              <a:t>Long</a:t>
            </a:r>
            <a:r>
              <a:rPr sz="2025" spc="-105" dirty="0">
                <a:latin typeface="Arial"/>
                <a:cs typeface="Arial"/>
              </a:rPr>
              <a:t> </a:t>
            </a:r>
            <a:r>
              <a:rPr sz="2025" spc="-19" dirty="0">
                <a:latin typeface="Arial"/>
                <a:cs typeface="Arial"/>
              </a:rPr>
              <a:t>term</a:t>
            </a:r>
            <a:r>
              <a:rPr sz="2025" spc="-120" dirty="0">
                <a:latin typeface="Arial"/>
                <a:cs typeface="Arial"/>
              </a:rPr>
              <a:t> </a:t>
            </a:r>
            <a:r>
              <a:rPr sz="2025" spc="-75" dirty="0">
                <a:latin typeface="Arial"/>
                <a:cs typeface="Arial"/>
              </a:rPr>
              <a:t>group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38" dirty="0">
                <a:latin typeface="Arial"/>
                <a:cs typeface="Arial"/>
              </a:rPr>
              <a:t>project: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101" dirty="0">
                <a:latin typeface="Arial"/>
                <a:cs typeface="Arial"/>
              </a:rPr>
              <a:t>3 </a:t>
            </a:r>
            <a:r>
              <a:rPr sz="2025" spc="-64" dirty="0">
                <a:latin typeface="Arial"/>
                <a:cs typeface="Arial"/>
              </a:rPr>
              <a:t>months,</a:t>
            </a:r>
            <a:r>
              <a:rPr sz="2025" spc="-120" dirty="0">
                <a:latin typeface="Arial"/>
                <a:cs typeface="Arial"/>
              </a:rPr>
              <a:t> </a:t>
            </a:r>
            <a:r>
              <a:rPr sz="2025" spc="-86" dirty="0">
                <a:latin typeface="Arial"/>
                <a:cs typeface="Arial"/>
              </a:rPr>
              <a:t>by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158" dirty="0">
                <a:latin typeface="Arial"/>
                <a:cs typeface="Arial"/>
              </a:rPr>
              <a:t>a</a:t>
            </a:r>
            <a:r>
              <a:rPr sz="2025" spc="-105" dirty="0">
                <a:latin typeface="Arial"/>
                <a:cs typeface="Arial"/>
              </a:rPr>
              <a:t> </a:t>
            </a:r>
            <a:r>
              <a:rPr sz="2025" spc="-64" dirty="0">
                <a:latin typeface="Arial"/>
                <a:cs typeface="Arial"/>
              </a:rPr>
              <a:t>team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4" dirty="0">
                <a:latin typeface="Arial"/>
                <a:cs typeface="Arial"/>
              </a:rPr>
              <a:t>of</a:t>
            </a:r>
            <a:r>
              <a:rPr sz="2025" spc="-101" dirty="0">
                <a:latin typeface="Arial"/>
                <a:cs typeface="Arial"/>
              </a:rPr>
              <a:t> 3</a:t>
            </a:r>
            <a:r>
              <a:rPr sz="2025" spc="-113" dirty="0">
                <a:latin typeface="Arial"/>
                <a:cs typeface="Arial"/>
              </a:rPr>
              <a:t> </a:t>
            </a:r>
            <a:r>
              <a:rPr sz="2025" spc="15" dirty="0">
                <a:latin typeface="Arial"/>
                <a:cs typeface="Arial"/>
              </a:rPr>
              <a:t>to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101" dirty="0">
                <a:latin typeface="Arial"/>
                <a:cs typeface="Arial"/>
              </a:rPr>
              <a:t>5  </a:t>
            </a:r>
            <a:r>
              <a:rPr sz="2025" spc="-71" dirty="0">
                <a:latin typeface="Arial"/>
                <a:cs typeface="Arial"/>
              </a:rPr>
              <a:t>people </a:t>
            </a:r>
            <a:r>
              <a:rPr sz="2025" spc="-53" dirty="0">
                <a:latin typeface="Arial"/>
                <a:cs typeface="Arial"/>
              </a:rPr>
              <a:t>(about </a:t>
            </a:r>
            <a:r>
              <a:rPr sz="2025" spc="-101" dirty="0">
                <a:latin typeface="Arial"/>
                <a:cs typeface="Arial"/>
              </a:rPr>
              <a:t>400 </a:t>
            </a:r>
            <a:r>
              <a:rPr sz="2025" spc="15" dirty="0">
                <a:latin typeface="Arial"/>
                <a:cs typeface="Arial"/>
              </a:rPr>
              <a:t>to </a:t>
            </a:r>
            <a:r>
              <a:rPr sz="2025" spc="-101" dirty="0">
                <a:latin typeface="Arial"/>
                <a:cs typeface="Arial"/>
              </a:rPr>
              <a:t>500 </a:t>
            </a:r>
            <a:r>
              <a:rPr sz="2025" spc="-98" dirty="0">
                <a:latin typeface="Arial"/>
                <a:cs typeface="Arial"/>
              </a:rPr>
              <a:t>man</a:t>
            </a:r>
            <a:r>
              <a:rPr sz="2025" spc="-390" dirty="0">
                <a:latin typeface="Arial"/>
                <a:cs typeface="Arial"/>
              </a:rPr>
              <a:t> </a:t>
            </a:r>
            <a:r>
              <a:rPr sz="2025" spc="-79" dirty="0">
                <a:latin typeface="Arial"/>
                <a:cs typeface="Arial"/>
              </a:rPr>
              <a:t>hours).</a:t>
            </a:r>
            <a:endParaRPr sz="2025" dirty="0">
              <a:latin typeface="Arial"/>
              <a:cs typeface="Arial"/>
            </a:endParaRPr>
          </a:p>
          <a:p>
            <a:pPr marL="266700" marR="301466" indent="-257175">
              <a:lnSpc>
                <a:spcPts val="1943"/>
              </a:lnSpc>
              <a:spcBef>
                <a:spcPts val="495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75" dirty="0">
                <a:latin typeface="Arial"/>
                <a:cs typeface="Arial"/>
              </a:rPr>
              <a:t>Include </a:t>
            </a:r>
            <a:r>
              <a:rPr sz="2025" spc="-23" dirty="0">
                <a:latin typeface="Arial"/>
                <a:cs typeface="Arial"/>
              </a:rPr>
              <a:t>both </a:t>
            </a:r>
            <a:r>
              <a:rPr sz="2025" spc="-71" dirty="0">
                <a:latin typeface="Arial"/>
                <a:cs typeface="Arial"/>
              </a:rPr>
              <a:t>technical </a:t>
            </a:r>
            <a:r>
              <a:rPr sz="2025" spc="-83" dirty="0">
                <a:latin typeface="Arial"/>
                <a:cs typeface="Arial"/>
              </a:rPr>
              <a:t>components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30" dirty="0">
                <a:latin typeface="Arial"/>
                <a:cs typeface="Arial"/>
              </a:rPr>
              <a:t>soft </a:t>
            </a:r>
            <a:r>
              <a:rPr sz="2025" spc="-60" dirty="0">
                <a:latin typeface="Arial"/>
                <a:cs typeface="Arial"/>
              </a:rPr>
              <a:t>skill  </a:t>
            </a:r>
            <a:r>
              <a:rPr sz="2025" spc="-83" dirty="0">
                <a:latin typeface="Arial"/>
                <a:cs typeface="Arial"/>
              </a:rPr>
              <a:t>components </a:t>
            </a:r>
            <a:r>
              <a:rPr sz="2025" spc="-116" dirty="0">
                <a:latin typeface="Arial"/>
                <a:cs typeface="Arial"/>
              </a:rPr>
              <a:t>(such </a:t>
            </a:r>
            <a:r>
              <a:rPr sz="2025" spc="-191" dirty="0">
                <a:latin typeface="Arial"/>
                <a:cs typeface="Arial"/>
              </a:rPr>
              <a:t>as </a:t>
            </a:r>
            <a:r>
              <a:rPr sz="2025" spc="-53" dirty="0">
                <a:latin typeface="Arial"/>
                <a:cs typeface="Arial"/>
              </a:rPr>
              <a:t>collaboration, </a:t>
            </a:r>
            <a:r>
              <a:rPr sz="2025" spc="-68" dirty="0">
                <a:latin typeface="Arial"/>
                <a:cs typeface="Arial"/>
              </a:rPr>
              <a:t>communication,  </a:t>
            </a:r>
            <a:r>
              <a:rPr sz="2025" spc="-71" dirty="0">
                <a:latin typeface="Arial"/>
                <a:cs typeface="Arial"/>
              </a:rPr>
              <a:t>planning, </a:t>
            </a:r>
            <a:r>
              <a:rPr sz="2025" spc="-94" dirty="0">
                <a:latin typeface="Arial"/>
                <a:cs typeface="Arial"/>
              </a:rPr>
              <a:t>researching, </a:t>
            </a:r>
            <a:r>
              <a:rPr sz="2025" spc="-56" dirty="0">
                <a:latin typeface="Arial"/>
                <a:cs typeface="Arial"/>
              </a:rPr>
              <a:t>problem </a:t>
            </a:r>
            <a:r>
              <a:rPr sz="2025" spc="-23" dirty="0">
                <a:latin typeface="Arial"/>
                <a:cs typeface="Arial"/>
              </a:rPr>
              <a:t>definition, </a:t>
            </a:r>
            <a:r>
              <a:rPr sz="2025" spc="-41" dirty="0">
                <a:latin typeface="Arial"/>
                <a:cs typeface="Arial"/>
              </a:rPr>
              <a:t>project  </a:t>
            </a:r>
            <a:r>
              <a:rPr sz="2025" spc="-90" dirty="0">
                <a:latin typeface="Arial"/>
                <a:cs typeface="Arial"/>
              </a:rPr>
              <a:t>management, </a:t>
            </a:r>
            <a:r>
              <a:rPr sz="2025" spc="-15" dirty="0">
                <a:latin typeface="Arial"/>
                <a:cs typeface="Arial"/>
              </a:rPr>
              <a:t>writing, </a:t>
            </a:r>
            <a:r>
              <a:rPr sz="2025" spc="-56" dirty="0">
                <a:latin typeface="Arial"/>
                <a:cs typeface="Arial"/>
              </a:rPr>
              <a:t>documentation,</a:t>
            </a:r>
            <a:r>
              <a:rPr sz="2025" spc="-270" dirty="0">
                <a:latin typeface="Arial"/>
                <a:cs typeface="Arial"/>
              </a:rPr>
              <a:t> </a:t>
            </a:r>
            <a:r>
              <a:rPr sz="2025" spc="-64" dirty="0">
                <a:latin typeface="Arial"/>
                <a:cs typeface="Arial"/>
              </a:rPr>
              <a:t>etc.).</a:t>
            </a:r>
            <a:endParaRPr sz="2025" dirty="0">
              <a:latin typeface="Arial"/>
              <a:cs typeface="Arial"/>
            </a:endParaRPr>
          </a:p>
          <a:p>
            <a:pPr marL="266700" indent="-257175">
              <a:spcBef>
                <a:spcPts val="23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20" dirty="0">
                <a:latin typeface="Arial"/>
                <a:cs typeface="Arial"/>
              </a:rPr>
              <a:t>Self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116" dirty="0">
                <a:latin typeface="Arial"/>
                <a:cs typeface="Arial"/>
              </a:rPr>
              <a:t>managed</a:t>
            </a:r>
            <a:endParaRPr sz="202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0544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1401" y="437893"/>
            <a:ext cx="5854541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50" dirty="0"/>
              <a:t>How </a:t>
            </a:r>
            <a:r>
              <a:rPr spc="-64" dirty="0"/>
              <a:t>Different </a:t>
            </a:r>
            <a:r>
              <a:rPr spc="-30" dirty="0"/>
              <a:t>from </a:t>
            </a:r>
            <a:r>
              <a:rPr spc="-86" dirty="0"/>
              <a:t>Other</a:t>
            </a:r>
            <a:r>
              <a:rPr spc="-514" dirty="0"/>
              <a:t> </a:t>
            </a:r>
            <a:r>
              <a:rPr spc="-248" dirty="0"/>
              <a:t>Courses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23844" y="1074770"/>
            <a:ext cx="5871686" cy="247231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266700" indent="-257175">
              <a:spcBef>
                <a:spcPts val="79"/>
              </a:spcBef>
              <a:buChar char="•"/>
              <a:tabLst>
                <a:tab pos="266700" algn="l"/>
                <a:tab pos="267176" algn="l"/>
              </a:tabLst>
            </a:pPr>
            <a:r>
              <a:rPr sz="2000" spc="68" dirty="0">
                <a:latin typeface="Arial"/>
                <a:cs typeface="Arial"/>
              </a:rPr>
              <a:t>“I</a:t>
            </a:r>
            <a:r>
              <a:rPr sz="2000" spc="-116" dirty="0">
                <a:latin typeface="Arial"/>
                <a:cs typeface="Arial"/>
              </a:rPr>
              <a:t> </a:t>
            </a:r>
            <a:r>
              <a:rPr sz="2000" spc="-79" dirty="0">
                <a:latin typeface="Arial"/>
                <a:cs typeface="Arial"/>
              </a:rPr>
              <a:t>liked</a:t>
            </a:r>
            <a:r>
              <a:rPr sz="2000" spc="-124" dirty="0">
                <a:latin typeface="Arial"/>
                <a:cs typeface="Arial"/>
              </a:rPr>
              <a:t> </a:t>
            </a:r>
            <a:r>
              <a:rPr sz="2000" spc="-26" dirty="0">
                <a:latin typeface="Arial"/>
                <a:cs typeface="Arial"/>
              </a:rPr>
              <a:t>the</a:t>
            </a:r>
            <a:r>
              <a:rPr sz="2000" spc="-124" dirty="0">
                <a:latin typeface="Arial"/>
                <a:cs typeface="Arial"/>
              </a:rPr>
              <a:t> </a:t>
            </a:r>
            <a:r>
              <a:rPr sz="2000" spc="-53" dirty="0">
                <a:latin typeface="Arial"/>
                <a:cs typeface="Arial"/>
              </a:rPr>
              <a:t>fact</a:t>
            </a:r>
            <a:r>
              <a:rPr sz="2000" spc="-124" dirty="0">
                <a:latin typeface="Arial"/>
                <a:cs typeface="Arial"/>
              </a:rPr>
              <a:t> </a:t>
            </a:r>
            <a:r>
              <a:rPr sz="2000" spc="-4" dirty="0">
                <a:latin typeface="Arial"/>
                <a:cs typeface="Arial"/>
              </a:rPr>
              <a:t>that</a:t>
            </a:r>
            <a:r>
              <a:rPr sz="2000" spc="-116" dirty="0">
                <a:latin typeface="Arial"/>
                <a:cs typeface="Arial"/>
              </a:rPr>
              <a:t> </a:t>
            </a:r>
            <a:r>
              <a:rPr sz="2000" spc="-45" dirty="0">
                <a:latin typeface="Arial"/>
                <a:cs typeface="Arial"/>
              </a:rPr>
              <a:t>there</a:t>
            </a:r>
            <a:r>
              <a:rPr sz="2000" spc="-135" dirty="0">
                <a:latin typeface="Arial"/>
                <a:cs typeface="Arial"/>
              </a:rPr>
              <a:t> </a:t>
            </a:r>
            <a:r>
              <a:rPr sz="2000" spc="-165" dirty="0">
                <a:latin typeface="Arial"/>
                <a:cs typeface="Arial"/>
              </a:rPr>
              <a:t>was</a:t>
            </a:r>
            <a:r>
              <a:rPr sz="2000" spc="-124" dirty="0">
                <a:latin typeface="Arial"/>
                <a:cs typeface="Arial"/>
              </a:rPr>
              <a:t> </a:t>
            </a:r>
            <a:r>
              <a:rPr sz="2000" spc="-79" dirty="0">
                <a:latin typeface="Arial"/>
                <a:cs typeface="Arial"/>
              </a:rPr>
              <a:t>no</a:t>
            </a:r>
            <a:r>
              <a:rPr sz="2000" spc="-120" dirty="0">
                <a:latin typeface="Arial"/>
                <a:cs typeface="Arial"/>
              </a:rPr>
              <a:t> </a:t>
            </a:r>
            <a:r>
              <a:rPr sz="2000" spc="-75" dirty="0">
                <a:latin typeface="Arial"/>
                <a:cs typeface="Arial"/>
              </a:rPr>
              <a:t>real</a:t>
            </a:r>
            <a:endParaRPr sz="2000" dirty="0">
              <a:latin typeface="Arial"/>
              <a:cs typeface="Arial"/>
            </a:endParaRPr>
          </a:p>
          <a:p>
            <a:pPr marL="266700" marR="3810"/>
            <a:r>
              <a:rPr sz="2000" spc="-4" dirty="0">
                <a:latin typeface="Arial"/>
                <a:cs typeface="Arial"/>
              </a:rPr>
              <a:t>“instruction” </a:t>
            </a:r>
            <a:r>
              <a:rPr sz="2000" spc="-79" dirty="0">
                <a:latin typeface="Arial"/>
                <a:cs typeface="Arial"/>
              </a:rPr>
              <a:t>involved. </a:t>
            </a:r>
            <a:r>
              <a:rPr sz="2000" spc="38" dirty="0">
                <a:latin typeface="Arial"/>
                <a:cs typeface="Arial"/>
              </a:rPr>
              <a:t>It </a:t>
            </a:r>
            <a:r>
              <a:rPr sz="2000" spc="-165" dirty="0">
                <a:latin typeface="Arial"/>
                <a:cs typeface="Arial"/>
              </a:rPr>
              <a:t>was </a:t>
            </a:r>
            <a:r>
              <a:rPr sz="2000" spc="-75" dirty="0">
                <a:latin typeface="Arial"/>
                <a:cs typeface="Arial"/>
              </a:rPr>
              <a:t>up </a:t>
            </a:r>
            <a:r>
              <a:rPr sz="2000" spc="19" dirty="0">
                <a:latin typeface="Arial"/>
                <a:cs typeface="Arial"/>
              </a:rPr>
              <a:t>to </a:t>
            </a:r>
            <a:r>
              <a:rPr sz="2000" spc="-169" dirty="0">
                <a:latin typeface="Arial"/>
                <a:cs typeface="Arial"/>
              </a:rPr>
              <a:t>us </a:t>
            </a:r>
            <a:r>
              <a:rPr sz="2000" spc="15" dirty="0">
                <a:latin typeface="Arial"/>
                <a:cs typeface="Arial"/>
              </a:rPr>
              <a:t>to </a:t>
            </a:r>
            <a:r>
              <a:rPr sz="2000" spc="-23" dirty="0">
                <a:latin typeface="Arial"/>
                <a:cs typeface="Arial"/>
              </a:rPr>
              <a:t>find  </a:t>
            </a:r>
            <a:r>
              <a:rPr sz="2000" spc="-109" dirty="0">
                <a:latin typeface="Arial"/>
                <a:cs typeface="Arial"/>
              </a:rPr>
              <a:t>and </a:t>
            </a:r>
            <a:r>
              <a:rPr sz="2000" spc="-124" dirty="0">
                <a:latin typeface="Arial"/>
                <a:cs typeface="Arial"/>
              </a:rPr>
              <a:t>solve </a:t>
            </a:r>
            <a:r>
              <a:rPr sz="2000" spc="-30" dirty="0">
                <a:latin typeface="Arial"/>
                <a:cs typeface="Arial"/>
              </a:rPr>
              <a:t>the </a:t>
            </a:r>
            <a:r>
              <a:rPr sz="2000" spc="-86" dirty="0">
                <a:latin typeface="Arial"/>
                <a:cs typeface="Arial"/>
              </a:rPr>
              <a:t>problems. </a:t>
            </a:r>
            <a:r>
              <a:rPr sz="2000" spc="-180" dirty="0">
                <a:latin typeface="Arial"/>
                <a:cs typeface="Arial"/>
              </a:rPr>
              <a:t>We </a:t>
            </a:r>
            <a:r>
              <a:rPr sz="2000" spc="-79" dirty="0">
                <a:latin typeface="Arial"/>
                <a:cs typeface="Arial"/>
              </a:rPr>
              <a:t>were </a:t>
            </a:r>
            <a:r>
              <a:rPr sz="2000" spc="-109" dirty="0">
                <a:latin typeface="Arial"/>
                <a:cs typeface="Arial"/>
              </a:rPr>
              <a:t>given </a:t>
            </a:r>
            <a:r>
              <a:rPr sz="2000" spc="-184" dirty="0">
                <a:latin typeface="Arial"/>
                <a:cs typeface="Arial"/>
              </a:rPr>
              <a:t>a  </a:t>
            </a:r>
            <a:r>
              <a:rPr sz="2000" spc="-60" dirty="0">
                <a:latin typeface="Arial"/>
                <a:cs typeface="Arial"/>
              </a:rPr>
              <a:t>starting </a:t>
            </a:r>
            <a:r>
              <a:rPr sz="2000" spc="-19" dirty="0">
                <a:latin typeface="Arial"/>
                <a:cs typeface="Arial"/>
              </a:rPr>
              <a:t>point </a:t>
            </a:r>
            <a:r>
              <a:rPr sz="2000" spc="-113" dirty="0">
                <a:latin typeface="Arial"/>
                <a:cs typeface="Arial"/>
              </a:rPr>
              <a:t>and </a:t>
            </a:r>
            <a:r>
              <a:rPr sz="2000" spc="-131" dirty="0">
                <a:latin typeface="Arial"/>
                <a:cs typeface="Arial"/>
              </a:rPr>
              <a:t>an </a:t>
            </a:r>
            <a:r>
              <a:rPr sz="2000" spc="-94" dirty="0">
                <a:latin typeface="Arial"/>
                <a:cs typeface="Arial"/>
              </a:rPr>
              <a:t>ending </a:t>
            </a:r>
            <a:r>
              <a:rPr sz="2000" spc="-30" dirty="0">
                <a:latin typeface="Arial"/>
                <a:cs typeface="Arial"/>
              </a:rPr>
              <a:t>point, </a:t>
            </a:r>
            <a:r>
              <a:rPr sz="2000" spc="-113" dirty="0">
                <a:latin typeface="Arial"/>
                <a:cs typeface="Arial"/>
              </a:rPr>
              <a:t>and  </a:t>
            </a:r>
            <a:r>
              <a:rPr sz="2000" spc="-71" dirty="0">
                <a:latin typeface="Arial"/>
                <a:cs typeface="Arial"/>
              </a:rPr>
              <a:t>everything </a:t>
            </a:r>
            <a:r>
              <a:rPr sz="2000" spc="-30" dirty="0">
                <a:latin typeface="Arial"/>
                <a:cs typeface="Arial"/>
              </a:rPr>
              <a:t>in </a:t>
            </a:r>
            <a:r>
              <a:rPr sz="2000" spc="-71" dirty="0">
                <a:latin typeface="Arial"/>
                <a:cs typeface="Arial"/>
              </a:rPr>
              <a:t>between </a:t>
            </a:r>
            <a:r>
              <a:rPr sz="2000" spc="-161" dirty="0">
                <a:latin typeface="Arial"/>
                <a:cs typeface="Arial"/>
              </a:rPr>
              <a:t>was </a:t>
            </a:r>
            <a:r>
              <a:rPr sz="2000" spc="-38" dirty="0">
                <a:latin typeface="Arial"/>
                <a:cs typeface="Arial"/>
              </a:rPr>
              <a:t>our </a:t>
            </a:r>
            <a:r>
              <a:rPr sz="2000" spc="-64" dirty="0">
                <a:latin typeface="Arial"/>
                <a:cs typeface="Arial"/>
              </a:rPr>
              <a:t>responsibility  </a:t>
            </a:r>
            <a:r>
              <a:rPr sz="2000" spc="15" dirty="0">
                <a:latin typeface="Arial"/>
                <a:cs typeface="Arial"/>
              </a:rPr>
              <a:t>to </a:t>
            </a:r>
            <a:r>
              <a:rPr sz="2000" spc="-90" dirty="0">
                <a:latin typeface="Arial"/>
                <a:cs typeface="Arial"/>
              </a:rPr>
              <a:t>handle. </a:t>
            </a:r>
            <a:r>
              <a:rPr sz="2000" spc="-113" dirty="0">
                <a:latin typeface="Arial"/>
                <a:cs typeface="Arial"/>
              </a:rPr>
              <a:t>That </a:t>
            </a:r>
            <a:r>
              <a:rPr sz="2000" spc="-124" dirty="0">
                <a:latin typeface="Arial"/>
                <a:cs typeface="Arial"/>
              </a:rPr>
              <a:t>is </a:t>
            </a:r>
            <a:r>
              <a:rPr sz="2000" spc="-26" dirty="0">
                <a:latin typeface="Arial"/>
                <a:cs typeface="Arial"/>
              </a:rPr>
              <a:t>the </a:t>
            </a:r>
            <a:r>
              <a:rPr sz="2000" spc="-172" dirty="0">
                <a:latin typeface="Arial"/>
                <a:cs typeface="Arial"/>
              </a:rPr>
              <a:t>essence </a:t>
            </a:r>
            <a:r>
              <a:rPr sz="2000" spc="-4" dirty="0">
                <a:latin typeface="Arial"/>
                <a:cs typeface="Arial"/>
              </a:rPr>
              <a:t>of </a:t>
            </a:r>
            <a:r>
              <a:rPr sz="2000" spc="-53" dirty="0">
                <a:latin typeface="Arial"/>
                <a:cs typeface="Arial"/>
              </a:rPr>
              <a:t>real-world  </a:t>
            </a:r>
            <a:r>
              <a:rPr sz="2000" spc="-105" dirty="0">
                <a:latin typeface="Arial"/>
                <a:cs typeface="Arial"/>
              </a:rPr>
              <a:t>experience, </a:t>
            </a:r>
            <a:r>
              <a:rPr sz="2000" spc="-113" dirty="0">
                <a:latin typeface="Arial"/>
                <a:cs typeface="Arial"/>
              </a:rPr>
              <a:t>and </a:t>
            </a:r>
            <a:r>
              <a:rPr sz="2000" spc="-64" dirty="0">
                <a:latin typeface="Arial"/>
                <a:cs typeface="Arial"/>
              </a:rPr>
              <a:t>I </a:t>
            </a:r>
            <a:r>
              <a:rPr sz="2000" spc="-90" dirty="0">
                <a:latin typeface="Arial"/>
                <a:cs typeface="Arial"/>
              </a:rPr>
              <a:t>believe </a:t>
            </a:r>
            <a:r>
              <a:rPr sz="2000" spc="-15" dirty="0">
                <a:latin typeface="Arial"/>
                <a:cs typeface="Arial"/>
              </a:rPr>
              <a:t>that, </a:t>
            </a:r>
            <a:r>
              <a:rPr sz="2000" spc="-105" dirty="0">
                <a:latin typeface="Arial"/>
                <a:cs typeface="Arial"/>
              </a:rPr>
              <a:t>especially </a:t>
            </a:r>
            <a:r>
              <a:rPr sz="2000" spc="-11" dirty="0">
                <a:latin typeface="Arial"/>
                <a:cs typeface="Arial"/>
              </a:rPr>
              <a:t>for  </a:t>
            </a:r>
            <a:r>
              <a:rPr sz="2000" spc="-26" dirty="0">
                <a:latin typeface="Arial"/>
                <a:cs typeface="Arial"/>
              </a:rPr>
              <a:t>the </a:t>
            </a:r>
            <a:r>
              <a:rPr sz="2000" spc="-98" dirty="0">
                <a:latin typeface="Arial"/>
                <a:cs typeface="Arial"/>
              </a:rPr>
              <a:t>younger </a:t>
            </a:r>
            <a:r>
              <a:rPr sz="2000" spc="-86" dirty="0">
                <a:latin typeface="Arial"/>
                <a:cs typeface="Arial"/>
              </a:rPr>
              <a:t>students, </a:t>
            </a:r>
            <a:r>
              <a:rPr sz="2000" spc="75" dirty="0">
                <a:latin typeface="Arial"/>
                <a:cs typeface="Arial"/>
              </a:rPr>
              <a:t>it </a:t>
            </a:r>
            <a:r>
              <a:rPr sz="2000" spc="-124" dirty="0">
                <a:latin typeface="Arial"/>
                <a:cs typeface="Arial"/>
              </a:rPr>
              <a:t>is </a:t>
            </a:r>
            <a:r>
              <a:rPr sz="2000" spc="-127" dirty="0">
                <a:latin typeface="Arial"/>
                <a:cs typeface="Arial"/>
              </a:rPr>
              <a:t>an </a:t>
            </a:r>
            <a:r>
              <a:rPr sz="2000" spc="-109" dirty="0">
                <a:latin typeface="Arial"/>
                <a:cs typeface="Arial"/>
              </a:rPr>
              <a:t>experience</a:t>
            </a:r>
            <a:r>
              <a:rPr sz="2000" spc="-469" dirty="0">
                <a:latin typeface="Arial"/>
                <a:cs typeface="Arial"/>
              </a:rPr>
              <a:t> </a:t>
            </a:r>
            <a:r>
              <a:rPr sz="2000" spc="-4" dirty="0">
                <a:latin typeface="Arial"/>
                <a:cs typeface="Arial"/>
              </a:rPr>
              <a:t>that  </a:t>
            </a:r>
            <a:r>
              <a:rPr sz="2000" spc="-79" dirty="0">
                <a:latin typeface="Arial"/>
                <a:cs typeface="Arial"/>
              </a:rPr>
              <a:t>cannot </a:t>
            </a:r>
            <a:r>
              <a:rPr sz="2000" spc="-146" dirty="0">
                <a:latin typeface="Arial"/>
                <a:cs typeface="Arial"/>
              </a:rPr>
              <a:t>have </a:t>
            </a:r>
            <a:r>
              <a:rPr sz="2000" spc="-184" dirty="0">
                <a:latin typeface="Arial"/>
                <a:cs typeface="Arial"/>
              </a:rPr>
              <a:t>a </a:t>
            </a:r>
            <a:r>
              <a:rPr sz="2000" spc="-105" dirty="0">
                <a:latin typeface="Arial"/>
                <a:cs typeface="Arial"/>
              </a:rPr>
              <a:t>value </a:t>
            </a:r>
            <a:r>
              <a:rPr sz="2000" spc="-109" dirty="0">
                <a:latin typeface="Arial"/>
                <a:cs typeface="Arial"/>
              </a:rPr>
              <a:t>placed </a:t>
            </a:r>
            <a:r>
              <a:rPr sz="2000" spc="-75" dirty="0">
                <a:latin typeface="Arial"/>
                <a:cs typeface="Arial"/>
              </a:rPr>
              <a:t>on</a:t>
            </a:r>
            <a:r>
              <a:rPr sz="2000" spc="-131" dirty="0">
                <a:latin typeface="Arial"/>
                <a:cs typeface="Arial"/>
              </a:rPr>
              <a:t> </a:t>
            </a:r>
            <a:r>
              <a:rPr sz="2000" spc="-15" dirty="0">
                <a:latin typeface="Arial"/>
                <a:cs typeface="Arial"/>
              </a:rPr>
              <a:t>it.”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702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9771" y="430459"/>
            <a:ext cx="5796424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lang="en-US" spc="-344" dirty="0"/>
              <a:t>Take </a:t>
            </a:r>
            <a:r>
              <a:rPr lang="en-US" spc="-64" dirty="0"/>
              <a:t>This </a:t>
            </a:r>
            <a:r>
              <a:rPr lang="en-US" spc="-172" dirty="0"/>
              <a:t>Course</a:t>
            </a:r>
            <a:r>
              <a:rPr lang="en-US" spc="-139" dirty="0"/>
              <a:t> </a:t>
            </a:r>
            <a:r>
              <a:rPr lang="en-US" spc="-131" dirty="0"/>
              <a:t>Seriously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6409" y="1050901"/>
            <a:ext cx="6043613" cy="3041698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266700" marR="299085" indent="-257175">
              <a:spcBef>
                <a:spcPts val="79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64" dirty="0">
                <a:latin typeface="Arial"/>
                <a:cs typeface="Arial"/>
              </a:rPr>
              <a:t>“This </a:t>
            </a:r>
            <a:r>
              <a:rPr sz="2400" spc="-127" dirty="0">
                <a:latin typeface="Arial"/>
                <a:cs typeface="Arial"/>
              </a:rPr>
              <a:t>course </a:t>
            </a:r>
            <a:r>
              <a:rPr sz="2400" spc="-94" dirty="0">
                <a:latin typeface="Arial"/>
                <a:cs typeface="Arial"/>
              </a:rPr>
              <a:t>should </a:t>
            </a:r>
            <a:r>
              <a:rPr sz="2400" spc="-109" dirty="0">
                <a:latin typeface="Arial"/>
                <a:cs typeface="Arial"/>
              </a:rPr>
              <a:t>be </a:t>
            </a:r>
            <a:r>
              <a:rPr sz="2400" spc="-98" dirty="0">
                <a:latin typeface="Arial"/>
                <a:cs typeface="Arial"/>
              </a:rPr>
              <a:t>taken </a:t>
            </a:r>
            <a:r>
              <a:rPr sz="2400" spc="15" dirty="0">
                <a:latin typeface="Arial"/>
                <a:cs typeface="Arial"/>
              </a:rPr>
              <a:t>with </a:t>
            </a:r>
            <a:r>
              <a:rPr sz="2400" spc="-184" dirty="0">
                <a:latin typeface="Arial"/>
                <a:cs typeface="Arial"/>
              </a:rPr>
              <a:t>a</a:t>
            </a:r>
            <a:r>
              <a:rPr sz="2400" spc="-413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mindset  </a:t>
            </a:r>
            <a:r>
              <a:rPr sz="2400" spc="-4" dirty="0">
                <a:latin typeface="Arial"/>
                <a:cs typeface="Arial"/>
              </a:rPr>
              <a:t>that </a:t>
            </a:r>
            <a:r>
              <a:rPr sz="2400" spc="-49" dirty="0">
                <a:latin typeface="Arial"/>
                <a:cs typeface="Arial"/>
              </a:rPr>
              <a:t>this </a:t>
            </a:r>
            <a:r>
              <a:rPr sz="2400" spc="-124" dirty="0">
                <a:latin typeface="Arial"/>
                <a:cs typeface="Arial"/>
              </a:rPr>
              <a:t>is </a:t>
            </a:r>
            <a:r>
              <a:rPr sz="2400" spc="-64" dirty="0">
                <a:latin typeface="Arial"/>
                <a:cs typeface="Arial"/>
              </a:rPr>
              <a:t>your </a:t>
            </a:r>
            <a:r>
              <a:rPr sz="2400" spc="-86" dirty="0">
                <a:latin typeface="Arial"/>
                <a:cs typeface="Arial"/>
              </a:rPr>
              <a:t>new </a:t>
            </a:r>
            <a:r>
              <a:rPr sz="2400" spc="-38" dirty="0">
                <a:latin typeface="Arial"/>
                <a:cs typeface="Arial"/>
              </a:rPr>
              <a:t>job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98" dirty="0">
                <a:latin typeface="Arial"/>
                <a:cs typeface="Arial"/>
              </a:rPr>
              <a:t>you </a:t>
            </a:r>
            <a:r>
              <a:rPr sz="2400" spc="-49" dirty="0">
                <a:latin typeface="Arial"/>
                <a:cs typeface="Arial"/>
              </a:rPr>
              <a:t>want </a:t>
            </a:r>
            <a:r>
              <a:rPr sz="2400" spc="19" dirty="0">
                <a:latin typeface="Arial"/>
                <a:cs typeface="Arial"/>
              </a:rPr>
              <a:t>to  </a:t>
            </a:r>
            <a:r>
              <a:rPr sz="2400" spc="-116" dirty="0">
                <a:latin typeface="Arial"/>
                <a:cs typeface="Arial"/>
              </a:rPr>
              <a:t>impress </a:t>
            </a:r>
            <a:r>
              <a:rPr sz="2400" spc="-64" dirty="0">
                <a:latin typeface="Arial"/>
                <a:cs typeface="Arial"/>
              </a:rPr>
              <a:t>your </a:t>
            </a:r>
            <a:r>
              <a:rPr sz="2400" spc="-83" dirty="0">
                <a:latin typeface="Arial"/>
                <a:cs typeface="Arial"/>
              </a:rPr>
              <a:t>new </a:t>
            </a:r>
            <a:r>
              <a:rPr sz="2400" spc="-101" dirty="0">
                <a:latin typeface="Arial"/>
                <a:cs typeface="Arial"/>
              </a:rPr>
              <a:t>co-workers </a:t>
            </a:r>
            <a:r>
              <a:rPr sz="2400" spc="-109" dirty="0">
                <a:latin typeface="Arial"/>
                <a:cs typeface="Arial"/>
              </a:rPr>
              <a:t>and</a:t>
            </a:r>
            <a:r>
              <a:rPr sz="2400" spc="-300" dirty="0">
                <a:latin typeface="Arial"/>
                <a:cs typeface="Arial"/>
              </a:rPr>
              <a:t> </a:t>
            </a:r>
            <a:r>
              <a:rPr sz="2400" spc="-153" dirty="0">
                <a:latin typeface="Arial"/>
                <a:cs typeface="Arial"/>
              </a:rPr>
              <a:t>boss.”</a:t>
            </a:r>
            <a:endParaRPr sz="2400" dirty="0">
              <a:latin typeface="Arial"/>
              <a:cs typeface="Arial"/>
            </a:endParaRPr>
          </a:p>
          <a:p>
            <a:pPr marL="266700" marR="3810" indent="-257175">
              <a:spcBef>
                <a:spcPts val="574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64" dirty="0">
                <a:latin typeface="Arial"/>
                <a:cs typeface="Arial"/>
              </a:rPr>
              <a:t>“This </a:t>
            </a:r>
            <a:r>
              <a:rPr sz="2400" spc="-176" dirty="0">
                <a:latin typeface="Arial"/>
                <a:cs typeface="Arial"/>
              </a:rPr>
              <a:t>class </a:t>
            </a:r>
            <a:r>
              <a:rPr sz="2400" spc="-64" dirty="0">
                <a:latin typeface="Arial"/>
                <a:cs typeface="Arial"/>
              </a:rPr>
              <a:t>really </a:t>
            </a:r>
            <a:r>
              <a:rPr sz="2400" spc="-120" dirty="0">
                <a:latin typeface="Arial"/>
                <a:cs typeface="Arial"/>
              </a:rPr>
              <a:t>pushed </a:t>
            </a:r>
            <a:r>
              <a:rPr sz="2400" spc="-113" dirty="0">
                <a:latin typeface="Arial"/>
                <a:cs typeface="Arial"/>
              </a:rPr>
              <a:t>me </a:t>
            </a:r>
            <a:r>
              <a:rPr sz="2400" spc="15" dirty="0">
                <a:latin typeface="Arial"/>
                <a:cs typeface="Arial"/>
              </a:rPr>
              <a:t>to </a:t>
            </a:r>
            <a:r>
              <a:rPr sz="2400" spc="-124" dirty="0">
                <a:latin typeface="Arial"/>
                <a:cs typeface="Arial"/>
              </a:rPr>
              <a:t>my </a:t>
            </a:r>
            <a:r>
              <a:rPr sz="2400" spc="-26" dirty="0">
                <a:latin typeface="Arial"/>
                <a:cs typeface="Arial"/>
              </a:rPr>
              <a:t>limits</a:t>
            </a:r>
            <a:r>
              <a:rPr sz="2400" spc="-363" dirty="0">
                <a:latin typeface="Arial"/>
                <a:cs typeface="Arial"/>
              </a:rPr>
              <a:t> </a:t>
            </a:r>
            <a:r>
              <a:rPr sz="2400" spc="-75" dirty="0">
                <a:latin typeface="Arial"/>
                <a:cs typeface="Arial"/>
              </a:rPr>
              <a:t>when  </a:t>
            </a:r>
            <a:r>
              <a:rPr sz="2400" spc="75" dirty="0">
                <a:latin typeface="Arial"/>
                <a:cs typeface="Arial"/>
              </a:rPr>
              <a:t>it </a:t>
            </a:r>
            <a:r>
              <a:rPr sz="2400" spc="-153" dirty="0">
                <a:latin typeface="Arial"/>
                <a:cs typeface="Arial"/>
              </a:rPr>
              <a:t>comes </a:t>
            </a:r>
            <a:r>
              <a:rPr sz="2400" spc="15" dirty="0">
                <a:latin typeface="Arial"/>
                <a:cs typeface="Arial"/>
              </a:rPr>
              <a:t>to </a:t>
            </a:r>
            <a:r>
              <a:rPr sz="2400" spc="-79" dirty="0">
                <a:latin typeface="Arial"/>
                <a:cs typeface="Arial"/>
              </a:rPr>
              <a:t>learning </a:t>
            </a:r>
            <a:r>
              <a:rPr sz="2400" spc="-109" dirty="0">
                <a:latin typeface="Arial"/>
                <a:cs typeface="Arial"/>
              </a:rPr>
              <a:t>and </a:t>
            </a:r>
            <a:r>
              <a:rPr sz="2400" spc="-68" dirty="0">
                <a:latin typeface="Arial"/>
                <a:cs typeface="Arial"/>
              </a:rPr>
              <a:t>working. </a:t>
            </a:r>
            <a:r>
              <a:rPr sz="2400" spc="-158" dirty="0">
                <a:latin typeface="Arial"/>
                <a:cs typeface="Arial"/>
              </a:rPr>
              <a:t>This </a:t>
            </a:r>
            <a:r>
              <a:rPr sz="2400" spc="-176" dirty="0">
                <a:latin typeface="Arial"/>
                <a:cs typeface="Arial"/>
              </a:rPr>
              <a:t>class </a:t>
            </a:r>
            <a:r>
              <a:rPr sz="2400" spc="-124" dirty="0">
                <a:latin typeface="Arial"/>
                <a:cs typeface="Arial"/>
              </a:rPr>
              <a:t>is  </a:t>
            </a:r>
            <a:r>
              <a:rPr sz="2400" spc="-75" dirty="0">
                <a:latin typeface="Arial"/>
                <a:cs typeface="Arial"/>
              </a:rPr>
              <a:t>no </a:t>
            </a:r>
            <a:r>
              <a:rPr sz="2400" spc="-90" dirty="0">
                <a:latin typeface="Arial"/>
                <a:cs typeface="Arial"/>
              </a:rPr>
              <a:t>joke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94" dirty="0">
                <a:latin typeface="Arial"/>
                <a:cs typeface="Arial"/>
              </a:rPr>
              <a:t>should </a:t>
            </a:r>
            <a:r>
              <a:rPr sz="2400" spc="-109" dirty="0">
                <a:latin typeface="Arial"/>
                <a:cs typeface="Arial"/>
              </a:rPr>
              <a:t>be </a:t>
            </a:r>
            <a:r>
              <a:rPr sz="2400" spc="-101" dirty="0">
                <a:latin typeface="Arial"/>
                <a:cs typeface="Arial"/>
              </a:rPr>
              <a:t>taken </a:t>
            </a:r>
            <a:r>
              <a:rPr sz="2400" spc="15" dirty="0">
                <a:latin typeface="Arial"/>
                <a:cs typeface="Arial"/>
              </a:rPr>
              <a:t>with </a:t>
            </a:r>
            <a:r>
              <a:rPr sz="2400" spc="-60" dirty="0">
                <a:latin typeface="Arial"/>
                <a:cs typeface="Arial"/>
              </a:rPr>
              <a:t>only </a:t>
            </a:r>
            <a:r>
              <a:rPr sz="2400" spc="-98" dirty="0">
                <a:latin typeface="Arial"/>
                <a:cs typeface="Arial"/>
              </a:rPr>
              <a:t>one  </a:t>
            </a:r>
            <a:r>
              <a:rPr sz="2400" spc="-26" dirty="0">
                <a:latin typeface="Arial"/>
                <a:cs typeface="Arial"/>
              </a:rPr>
              <a:t>other </a:t>
            </a:r>
            <a:r>
              <a:rPr sz="2400" spc="-176" dirty="0">
                <a:latin typeface="Arial"/>
                <a:cs typeface="Arial"/>
              </a:rPr>
              <a:t>class </a:t>
            </a:r>
            <a:r>
              <a:rPr sz="2400" spc="-4" dirty="0">
                <a:latin typeface="Arial"/>
                <a:cs typeface="Arial"/>
              </a:rPr>
              <a:t>not </a:t>
            </a:r>
            <a:r>
              <a:rPr sz="2400" spc="8" dirty="0">
                <a:latin typeface="Arial"/>
                <a:cs typeface="Arial"/>
              </a:rPr>
              <a:t>two </a:t>
            </a:r>
            <a:r>
              <a:rPr sz="2400" spc="-26" dirty="0">
                <a:latin typeface="Arial"/>
                <a:cs typeface="Arial"/>
              </a:rPr>
              <a:t>other </a:t>
            </a:r>
            <a:r>
              <a:rPr sz="2400" spc="-184" dirty="0">
                <a:latin typeface="Arial"/>
                <a:cs typeface="Arial"/>
              </a:rPr>
              <a:t>classes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11" dirty="0">
                <a:latin typeface="Arial"/>
                <a:cs typeface="Arial"/>
              </a:rPr>
              <a:t>two  </a:t>
            </a:r>
            <a:r>
              <a:rPr sz="2400" spc="-101" dirty="0">
                <a:latin typeface="Arial"/>
                <a:cs typeface="Arial"/>
              </a:rPr>
              <a:t>jobs.”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973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8117" y="400722"/>
            <a:ext cx="1850019" cy="528546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27" dirty="0"/>
              <a:t>Soft</a:t>
            </a:r>
            <a:r>
              <a:rPr spc="-229" dirty="0"/>
              <a:t> </a:t>
            </a:r>
            <a:r>
              <a:rPr spc="-191" dirty="0"/>
              <a:t>Skills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8975" y="1043623"/>
            <a:ext cx="6011704" cy="33430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66700" indent="-257175">
              <a:spcBef>
                <a:spcPts val="75"/>
              </a:spcBef>
              <a:buChar char="•"/>
              <a:tabLst>
                <a:tab pos="266700" algn="l"/>
                <a:tab pos="267176" algn="l"/>
              </a:tabLst>
            </a:pPr>
            <a:r>
              <a:rPr sz="1125" spc="-83" dirty="0">
                <a:latin typeface="Arial"/>
                <a:cs typeface="Arial"/>
              </a:rPr>
              <a:t>The </a:t>
            </a:r>
            <a:r>
              <a:rPr sz="1125" spc="-60" dirty="0">
                <a:latin typeface="Arial"/>
                <a:cs typeface="Arial"/>
              </a:rPr>
              <a:t>course </a:t>
            </a:r>
            <a:r>
              <a:rPr sz="1125" spc="-64" dirty="0">
                <a:latin typeface="Arial"/>
                <a:cs typeface="Arial"/>
              </a:rPr>
              <a:t>values </a:t>
            </a:r>
            <a:r>
              <a:rPr sz="1125" spc="-30" dirty="0">
                <a:latin typeface="Arial"/>
                <a:cs typeface="Arial"/>
              </a:rPr>
              <a:t>your </a:t>
            </a:r>
            <a:r>
              <a:rPr sz="1125" spc="-38" dirty="0">
                <a:latin typeface="Arial"/>
                <a:cs typeface="Arial"/>
              </a:rPr>
              <a:t>technical </a:t>
            </a:r>
            <a:r>
              <a:rPr sz="1125" spc="-49" dirty="0">
                <a:latin typeface="Arial"/>
                <a:cs typeface="Arial"/>
              </a:rPr>
              <a:t>skills </a:t>
            </a:r>
            <a:r>
              <a:rPr sz="1125" spc="-105" dirty="0">
                <a:latin typeface="Arial"/>
                <a:cs typeface="Arial"/>
              </a:rPr>
              <a:t>as </a:t>
            </a:r>
            <a:r>
              <a:rPr sz="1125" spc="-19" dirty="0">
                <a:latin typeface="Arial"/>
                <a:cs typeface="Arial"/>
              </a:rPr>
              <a:t>well </a:t>
            </a:r>
            <a:r>
              <a:rPr sz="1125" spc="-105" dirty="0">
                <a:latin typeface="Arial"/>
                <a:cs typeface="Arial"/>
              </a:rPr>
              <a:t>as </a:t>
            </a:r>
            <a:r>
              <a:rPr sz="1125" spc="-30" dirty="0">
                <a:latin typeface="Arial"/>
                <a:cs typeface="Arial"/>
              </a:rPr>
              <a:t>your </a:t>
            </a:r>
            <a:r>
              <a:rPr sz="1125" spc="-19" dirty="0">
                <a:latin typeface="Arial"/>
                <a:cs typeface="Arial"/>
              </a:rPr>
              <a:t>soft </a:t>
            </a:r>
            <a:r>
              <a:rPr sz="1125" spc="-49" dirty="0">
                <a:latin typeface="Arial"/>
                <a:cs typeface="Arial"/>
              </a:rPr>
              <a:t>skills </a:t>
            </a:r>
            <a:r>
              <a:rPr sz="1125" spc="-86" dirty="0">
                <a:latin typeface="Arial"/>
                <a:cs typeface="Arial"/>
              </a:rPr>
              <a:t>(as </a:t>
            </a:r>
            <a:r>
              <a:rPr sz="1125" spc="-49" dirty="0">
                <a:latin typeface="Arial"/>
                <a:cs typeface="Arial"/>
              </a:rPr>
              <a:t>challenging </a:t>
            </a:r>
            <a:r>
              <a:rPr sz="1125" spc="-105" dirty="0">
                <a:latin typeface="Arial"/>
                <a:cs typeface="Arial"/>
              </a:rPr>
              <a:t>as </a:t>
            </a:r>
            <a:r>
              <a:rPr sz="1125" spc="-45" dirty="0">
                <a:latin typeface="Arial"/>
                <a:cs typeface="Arial"/>
              </a:rPr>
              <a:t>you </a:t>
            </a:r>
            <a:r>
              <a:rPr sz="1125" spc="-75" dirty="0">
                <a:latin typeface="Arial"/>
                <a:cs typeface="Arial"/>
              </a:rPr>
              <a:t>can</a:t>
            </a:r>
            <a:r>
              <a:rPr sz="1125" spc="-146" dirty="0">
                <a:latin typeface="Arial"/>
                <a:cs typeface="Arial"/>
              </a:rPr>
              <a:t> </a:t>
            </a:r>
            <a:r>
              <a:rPr sz="1125" spc="-15" dirty="0">
                <a:latin typeface="Arial"/>
                <a:cs typeface="Arial"/>
              </a:rPr>
              <a:t>think)</a:t>
            </a:r>
            <a:endParaRPr sz="1125" dirty="0">
              <a:latin typeface="Arial"/>
              <a:cs typeface="Arial"/>
            </a:endParaRPr>
          </a:p>
          <a:p>
            <a:pPr marL="567214" marR="23336" lvl="1" indent="-214789">
              <a:lnSpc>
                <a:spcPts val="938"/>
              </a:lnSpc>
              <a:spcBef>
                <a:spcPts val="233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41" dirty="0">
                <a:latin typeface="Arial"/>
                <a:cs typeface="Arial"/>
              </a:rPr>
              <a:t>Communication: </a:t>
            </a:r>
            <a:r>
              <a:rPr sz="975" spc="-38" dirty="0">
                <a:latin typeface="Arial"/>
                <a:cs typeface="Arial"/>
              </a:rPr>
              <a:t>students </a:t>
            </a:r>
            <a:r>
              <a:rPr sz="975" spc="-45" dirty="0">
                <a:latin typeface="Arial"/>
                <a:cs typeface="Arial"/>
              </a:rPr>
              <a:t>are </a:t>
            </a:r>
            <a:r>
              <a:rPr sz="975" spc="-26" dirty="0">
                <a:latin typeface="Arial"/>
                <a:cs typeface="Arial"/>
              </a:rPr>
              <a:t>required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41" dirty="0">
                <a:latin typeface="Arial"/>
                <a:cs typeface="Arial"/>
              </a:rPr>
              <a:t>communicate </a:t>
            </a:r>
            <a:r>
              <a:rPr sz="975" spc="-26" dirty="0">
                <a:latin typeface="Arial"/>
                <a:cs typeface="Arial"/>
              </a:rPr>
              <a:t>effectively </a:t>
            </a:r>
            <a:r>
              <a:rPr sz="975" spc="4" dirty="0">
                <a:latin typeface="Arial"/>
                <a:cs typeface="Arial"/>
              </a:rPr>
              <a:t>with </a:t>
            </a:r>
            <a:r>
              <a:rPr sz="975" spc="-23" dirty="0">
                <a:latin typeface="Arial"/>
                <a:cs typeface="Arial"/>
              </a:rPr>
              <a:t>all </a:t>
            </a:r>
            <a:r>
              <a:rPr sz="975" spc="-45" dirty="0">
                <a:latin typeface="Arial"/>
                <a:cs typeface="Arial"/>
              </a:rPr>
              <a:t>stakeholders, especially </a:t>
            </a:r>
            <a:r>
              <a:rPr sz="975" spc="-15" dirty="0">
                <a:latin typeface="Arial"/>
                <a:cs typeface="Arial"/>
              </a:rPr>
              <a:t>the 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45" dirty="0">
                <a:latin typeface="Arial"/>
                <a:cs typeface="Arial"/>
              </a:rPr>
              <a:t>owner. </a:t>
            </a:r>
            <a:r>
              <a:rPr sz="975" spc="-68" dirty="0">
                <a:latin typeface="Arial"/>
                <a:cs typeface="Arial"/>
              </a:rPr>
              <a:t>This </a:t>
            </a:r>
            <a:r>
              <a:rPr sz="975" spc="-41" dirty="0">
                <a:latin typeface="Arial"/>
                <a:cs typeface="Arial"/>
              </a:rPr>
              <a:t>includes </a:t>
            </a:r>
            <a:r>
              <a:rPr sz="975" spc="-4" dirty="0">
                <a:latin typeface="Arial"/>
                <a:cs typeface="Arial"/>
              </a:rPr>
              <a:t>but </a:t>
            </a:r>
            <a:r>
              <a:rPr sz="975" spc="-53" dirty="0">
                <a:latin typeface="Arial"/>
                <a:cs typeface="Arial"/>
              </a:rPr>
              <a:t>is </a:t>
            </a:r>
            <a:r>
              <a:rPr sz="975" spc="-4" dirty="0">
                <a:latin typeface="Arial"/>
                <a:cs typeface="Arial"/>
              </a:rPr>
              <a:t>not </a:t>
            </a:r>
            <a:r>
              <a:rPr sz="975" spc="-11" dirty="0">
                <a:latin typeface="Arial"/>
                <a:cs typeface="Arial"/>
              </a:rPr>
              <a:t>limited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26" dirty="0">
                <a:latin typeface="Arial"/>
                <a:cs typeface="Arial"/>
              </a:rPr>
              <a:t>proper </a:t>
            </a:r>
            <a:r>
              <a:rPr sz="975" spc="-34" dirty="0">
                <a:latin typeface="Arial"/>
                <a:cs typeface="Arial"/>
              </a:rPr>
              <a:t>emailing, meeting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56" dirty="0">
                <a:latin typeface="Arial"/>
                <a:cs typeface="Arial"/>
              </a:rPr>
              <a:t>discussion </a:t>
            </a:r>
            <a:r>
              <a:rPr sz="975" spc="-38" dirty="0">
                <a:latin typeface="Arial"/>
                <a:cs typeface="Arial"/>
              </a:rPr>
              <a:t>efficiency, </a:t>
            </a:r>
            <a:r>
              <a:rPr sz="975" spc="-23" dirty="0">
                <a:latin typeface="Arial"/>
                <a:cs typeface="Arial"/>
              </a:rPr>
              <a:t>mutual  </a:t>
            </a:r>
            <a:r>
              <a:rPr sz="975" spc="-41" dirty="0">
                <a:latin typeface="Arial"/>
                <a:cs typeface="Arial"/>
              </a:rPr>
              <a:t>understanding </a:t>
            </a:r>
            <a:r>
              <a:rPr sz="975" spc="-15" dirty="0">
                <a:latin typeface="Arial"/>
                <a:cs typeface="Arial"/>
              </a:rPr>
              <a:t>in </a:t>
            </a:r>
            <a:r>
              <a:rPr sz="975" spc="-53" dirty="0">
                <a:latin typeface="Arial"/>
                <a:cs typeface="Arial"/>
              </a:rPr>
              <a:t>discussion, </a:t>
            </a:r>
            <a:r>
              <a:rPr sz="975" spc="-34" dirty="0">
                <a:latin typeface="Arial"/>
                <a:cs typeface="Arial"/>
              </a:rPr>
              <a:t>regular </a:t>
            </a:r>
            <a:r>
              <a:rPr sz="975" spc="-41" dirty="0">
                <a:latin typeface="Arial"/>
                <a:cs typeface="Arial"/>
              </a:rPr>
              <a:t>status </a:t>
            </a:r>
            <a:r>
              <a:rPr sz="975" spc="-11" dirty="0">
                <a:latin typeface="Arial"/>
                <a:cs typeface="Arial"/>
              </a:rPr>
              <a:t>report. </a:t>
            </a:r>
            <a:r>
              <a:rPr sz="975" spc="-45" dirty="0">
                <a:latin typeface="Arial"/>
                <a:cs typeface="Arial"/>
              </a:rPr>
              <a:t>Students </a:t>
            </a:r>
            <a:r>
              <a:rPr sz="975" spc="-49" dirty="0">
                <a:latin typeface="Arial"/>
                <a:cs typeface="Arial"/>
              </a:rPr>
              <a:t>need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30" dirty="0">
                <a:latin typeface="Arial"/>
                <a:cs typeface="Arial"/>
              </a:rPr>
              <a:t>learn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71" dirty="0">
                <a:latin typeface="Arial"/>
                <a:cs typeface="Arial"/>
              </a:rPr>
              <a:t>use </a:t>
            </a:r>
            <a:r>
              <a:rPr sz="975" spc="-11" dirty="0">
                <a:latin typeface="Arial"/>
                <a:cs typeface="Arial"/>
              </a:rPr>
              <a:t>virtual </a:t>
            </a:r>
            <a:r>
              <a:rPr sz="975" spc="-34" dirty="0">
                <a:latin typeface="Arial"/>
                <a:cs typeface="Arial"/>
              </a:rPr>
              <a:t>communication  </a:t>
            </a:r>
            <a:r>
              <a:rPr sz="975" spc="-26" dirty="0">
                <a:latin typeface="Arial"/>
                <a:cs typeface="Arial"/>
              </a:rPr>
              <a:t>tools </a:t>
            </a:r>
            <a:r>
              <a:rPr sz="975" spc="-94" dirty="0">
                <a:latin typeface="Arial"/>
                <a:cs typeface="Arial"/>
              </a:rPr>
              <a:t>as</a:t>
            </a:r>
            <a:r>
              <a:rPr sz="975" spc="-60" dirty="0">
                <a:latin typeface="Arial"/>
                <a:cs typeface="Arial"/>
              </a:rPr>
              <a:t> </a:t>
            </a:r>
            <a:r>
              <a:rPr sz="975" spc="-19" dirty="0">
                <a:latin typeface="Arial"/>
                <a:cs typeface="Arial"/>
              </a:rPr>
              <a:t>well.</a:t>
            </a:r>
            <a:endParaRPr sz="975" dirty="0">
              <a:latin typeface="Arial"/>
              <a:cs typeface="Arial"/>
            </a:endParaRPr>
          </a:p>
          <a:p>
            <a:pPr marL="567214" marR="254794" lvl="1" indent="-214789">
              <a:lnSpc>
                <a:spcPct val="80000"/>
              </a:lnSpc>
              <a:spcBef>
                <a:spcPts val="240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38" dirty="0">
                <a:latin typeface="Arial"/>
                <a:cs typeface="Arial"/>
              </a:rPr>
              <a:t>Presentation: </a:t>
            </a:r>
            <a:r>
              <a:rPr sz="975" spc="-23" dirty="0">
                <a:latin typeface="Arial"/>
                <a:cs typeface="Arial"/>
              </a:rPr>
              <a:t>this </a:t>
            </a:r>
            <a:r>
              <a:rPr sz="975" spc="-41" dirty="0">
                <a:latin typeface="Arial"/>
                <a:cs typeface="Arial"/>
              </a:rPr>
              <a:t>includes </a:t>
            </a:r>
            <a:r>
              <a:rPr sz="975" spc="-79" dirty="0">
                <a:latin typeface="Arial"/>
                <a:cs typeface="Arial"/>
              </a:rPr>
              <a:t>a </a:t>
            </a:r>
            <a:r>
              <a:rPr sz="975" spc="-23" dirty="0">
                <a:latin typeface="Arial"/>
                <a:cs typeface="Arial"/>
              </a:rPr>
              <a:t>formal </a:t>
            </a:r>
            <a:r>
              <a:rPr sz="975" spc="-38" dirty="0">
                <a:latin typeface="Arial"/>
                <a:cs typeface="Arial"/>
              </a:rPr>
              <a:t>group </a:t>
            </a:r>
            <a:r>
              <a:rPr sz="975" spc="-30" dirty="0">
                <a:latin typeface="Arial"/>
                <a:cs typeface="Arial"/>
              </a:rPr>
              <a:t>presentation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79" dirty="0">
                <a:latin typeface="Arial"/>
                <a:cs typeface="Arial"/>
              </a:rPr>
              <a:t>a </a:t>
            </a:r>
            <a:r>
              <a:rPr sz="975" spc="-34" dirty="0">
                <a:latin typeface="Arial"/>
                <a:cs typeface="Arial"/>
              </a:rPr>
              <a:t>poster </a:t>
            </a:r>
            <a:r>
              <a:rPr sz="975" spc="-68" dirty="0">
                <a:latin typeface="Arial"/>
                <a:cs typeface="Arial"/>
              </a:rPr>
              <a:t>session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23" dirty="0">
                <a:latin typeface="Arial"/>
                <a:cs typeface="Arial"/>
              </a:rPr>
              <a:t>department </a:t>
            </a:r>
            <a:r>
              <a:rPr sz="975" spc="-34" dirty="0">
                <a:latin typeface="Arial"/>
                <a:cs typeface="Arial"/>
              </a:rPr>
              <a:t>faculty, 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41" dirty="0">
                <a:latin typeface="Arial"/>
                <a:cs typeface="Arial"/>
              </a:rPr>
              <a:t>owner,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83" dirty="0">
                <a:latin typeface="Arial"/>
                <a:cs typeface="Arial"/>
              </a:rPr>
              <a:t>IAB </a:t>
            </a:r>
            <a:r>
              <a:rPr sz="975" spc="-49" dirty="0">
                <a:latin typeface="Arial"/>
                <a:cs typeface="Arial"/>
              </a:rPr>
              <a:t>members, and </a:t>
            </a:r>
            <a:r>
              <a:rPr sz="975" spc="-19" dirty="0">
                <a:latin typeface="Arial"/>
                <a:cs typeface="Arial"/>
              </a:rPr>
              <a:t>three </a:t>
            </a:r>
            <a:r>
              <a:rPr sz="975" spc="-23" dirty="0">
                <a:latin typeface="Arial"/>
                <a:cs typeface="Arial"/>
              </a:rPr>
              <a:t>informal </a:t>
            </a:r>
            <a:r>
              <a:rPr sz="975" spc="-34" dirty="0">
                <a:latin typeface="Arial"/>
                <a:cs typeface="Arial"/>
              </a:rPr>
              <a:t>milestone </a:t>
            </a:r>
            <a:r>
              <a:rPr sz="975" spc="-38" dirty="0">
                <a:latin typeface="Arial"/>
                <a:cs typeface="Arial"/>
              </a:rPr>
              <a:t>presentations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23" dirty="0">
                <a:latin typeface="Arial"/>
                <a:cs typeface="Arial"/>
              </a:rPr>
              <a:t>project</a:t>
            </a:r>
            <a:r>
              <a:rPr sz="975" spc="23" dirty="0">
                <a:latin typeface="Arial"/>
                <a:cs typeface="Arial"/>
              </a:rPr>
              <a:t> </a:t>
            </a:r>
            <a:r>
              <a:rPr sz="975" spc="-45" dirty="0">
                <a:latin typeface="Arial"/>
                <a:cs typeface="Arial"/>
              </a:rPr>
              <a:t>owner.</a:t>
            </a:r>
            <a:endParaRPr sz="975" dirty="0">
              <a:latin typeface="Arial"/>
              <a:cs typeface="Arial"/>
            </a:endParaRPr>
          </a:p>
          <a:p>
            <a:pPr marL="567214" lvl="1" indent="-214789">
              <a:lnSpc>
                <a:spcPts val="1054"/>
              </a:lnSpc>
              <a:buChar char="–"/>
              <a:tabLst>
                <a:tab pos="567214" algn="l"/>
                <a:tab pos="567690" algn="l"/>
              </a:tabLst>
            </a:pPr>
            <a:r>
              <a:rPr sz="975" spc="-45" dirty="0">
                <a:latin typeface="Arial"/>
                <a:cs typeface="Arial"/>
              </a:rPr>
              <a:t>Planning: </a:t>
            </a:r>
            <a:r>
              <a:rPr sz="975" spc="-38" dirty="0">
                <a:latin typeface="Arial"/>
                <a:cs typeface="Arial"/>
              </a:rPr>
              <a:t>students </a:t>
            </a:r>
            <a:r>
              <a:rPr sz="975" spc="-45" dirty="0">
                <a:latin typeface="Arial"/>
                <a:cs typeface="Arial"/>
              </a:rPr>
              <a:t>are </a:t>
            </a:r>
            <a:r>
              <a:rPr sz="975" spc="-26" dirty="0">
                <a:latin typeface="Arial"/>
                <a:cs typeface="Arial"/>
              </a:rPr>
              <a:t>required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4" dirty="0">
                <a:latin typeface="Arial"/>
                <a:cs typeface="Arial"/>
              </a:rPr>
              <a:t>write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49" dirty="0">
                <a:latin typeface="Arial"/>
                <a:cs typeface="Arial"/>
              </a:rPr>
              <a:t>plans, </a:t>
            </a:r>
            <a:r>
              <a:rPr sz="975" spc="-34" dirty="0">
                <a:latin typeface="Arial"/>
                <a:cs typeface="Arial"/>
              </a:rPr>
              <a:t>estimate </a:t>
            </a:r>
            <a:r>
              <a:rPr sz="975" spc="-38" dirty="0">
                <a:latin typeface="Arial"/>
                <a:cs typeface="Arial"/>
              </a:rPr>
              <a:t>workloads, </a:t>
            </a:r>
            <a:r>
              <a:rPr sz="975" spc="-41" dirty="0">
                <a:latin typeface="Arial"/>
                <a:cs typeface="Arial"/>
              </a:rPr>
              <a:t>break </a:t>
            </a:r>
            <a:r>
              <a:rPr sz="975" spc="-30" dirty="0">
                <a:latin typeface="Arial"/>
                <a:cs typeface="Arial"/>
              </a:rPr>
              <a:t>down </a:t>
            </a:r>
            <a:r>
              <a:rPr sz="975" spc="-23" dirty="0">
                <a:latin typeface="Arial"/>
                <a:cs typeface="Arial"/>
              </a:rPr>
              <a:t>work structure,</a:t>
            </a:r>
            <a:r>
              <a:rPr sz="975" spc="-131" dirty="0">
                <a:latin typeface="Arial"/>
                <a:cs typeface="Arial"/>
              </a:rPr>
              <a:t> </a:t>
            </a:r>
            <a:r>
              <a:rPr sz="975" spc="-49" dirty="0">
                <a:latin typeface="Arial"/>
                <a:cs typeface="Arial"/>
              </a:rPr>
              <a:t>and</a:t>
            </a:r>
            <a:endParaRPr sz="975" dirty="0">
              <a:latin typeface="Arial"/>
              <a:cs typeface="Arial"/>
            </a:endParaRPr>
          </a:p>
          <a:p>
            <a:pPr marL="567214">
              <a:lnSpc>
                <a:spcPts val="1054"/>
              </a:lnSpc>
            </a:pPr>
            <a:r>
              <a:rPr sz="975" spc="-15" dirty="0">
                <a:latin typeface="Arial"/>
                <a:cs typeface="Arial"/>
              </a:rPr>
              <a:t>other </a:t>
            </a:r>
            <a:r>
              <a:rPr sz="975" spc="-64" dirty="0">
                <a:latin typeface="Arial"/>
                <a:cs typeface="Arial"/>
              </a:rPr>
              <a:t>tasks </a:t>
            </a:r>
            <a:r>
              <a:rPr sz="975" spc="-49" dirty="0">
                <a:latin typeface="Arial"/>
                <a:cs typeface="Arial"/>
              </a:rPr>
              <a:t>needed </a:t>
            </a:r>
            <a:r>
              <a:rPr sz="975" spc="-15" dirty="0">
                <a:latin typeface="Arial"/>
                <a:cs typeface="Arial"/>
              </a:rPr>
              <a:t>in the </a:t>
            </a:r>
            <a:r>
              <a:rPr sz="975" spc="-38" dirty="0">
                <a:latin typeface="Arial"/>
                <a:cs typeface="Arial"/>
              </a:rPr>
              <a:t>planning</a:t>
            </a:r>
            <a:r>
              <a:rPr sz="975" spc="-68" dirty="0">
                <a:latin typeface="Arial"/>
                <a:cs typeface="Arial"/>
              </a:rPr>
              <a:t> </a:t>
            </a:r>
            <a:r>
              <a:rPr sz="975" spc="-56" dirty="0">
                <a:latin typeface="Arial"/>
                <a:cs typeface="Arial"/>
              </a:rPr>
              <a:t>stage.</a:t>
            </a:r>
            <a:endParaRPr sz="975" dirty="0">
              <a:latin typeface="Arial"/>
              <a:cs typeface="Arial"/>
            </a:endParaRPr>
          </a:p>
          <a:p>
            <a:pPr marL="567214" marR="147161" lvl="1" indent="-214789">
              <a:lnSpc>
                <a:spcPts val="938"/>
              </a:lnSpc>
              <a:spcBef>
                <a:spcPts val="225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98" dirty="0">
                <a:latin typeface="Arial"/>
                <a:cs typeface="Arial"/>
              </a:rPr>
              <a:t>Team </a:t>
            </a:r>
            <a:r>
              <a:rPr sz="975" spc="-23" dirty="0">
                <a:latin typeface="Arial"/>
                <a:cs typeface="Arial"/>
              </a:rPr>
              <a:t>work: </a:t>
            </a:r>
            <a:r>
              <a:rPr sz="975" spc="-79" dirty="0">
                <a:latin typeface="Arial"/>
                <a:cs typeface="Arial"/>
              </a:rPr>
              <a:t>a </a:t>
            </a:r>
            <a:r>
              <a:rPr sz="975" spc="-38" dirty="0">
                <a:latin typeface="Arial"/>
                <a:cs typeface="Arial"/>
              </a:rPr>
              <a:t>group </a:t>
            </a:r>
            <a:r>
              <a:rPr sz="975" spc="-56" dirty="0">
                <a:latin typeface="Arial"/>
                <a:cs typeface="Arial"/>
              </a:rPr>
              <a:t>consists </a:t>
            </a:r>
            <a:r>
              <a:rPr sz="975" spc="-8" dirty="0">
                <a:latin typeface="Arial"/>
                <a:cs typeface="Arial"/>
              </a:rPr>
              <a:t>of </a:t>
            </a:r>
            <a:r>
              <a:rPr sz="975" spc="-19" dirty="0">
                <a:latin typeface="Arial"/>
                <a:cs typeface="Arial"/>
              </a:rPr>
              <a:t>three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23" dirty="0">
                <a:latin typeface="Arial"/>
                <a:cs typeface="Arial"/>
              </a:rPr>
              <a:t>five </a:t>
            </a:r>
            <a:r>
              <a:rPr sz="975" spc="-38" dirty="0">
                <a:latin typeface="Arial"/>
                <a:cs typeface="Arial"/>
              </a:rPr>
              <a:t>people, </a:t>
            </a:r>
            <a:r>
              <a:rPr sz="975" spc="4" dirty="0">
                <a:latin typeface="Arial"/>
                <a:cs typeface="Arial"/>
              </a:rPr>
              <a:t>with </a:t>
            </a:r>
            <a:r>
              <a:rPr sz="975" spc="-41" dirty="0">
                <a:latin typeface="Arial"/>
                <a:cs typeface="Arial"/>
              </a:rPr>
              <a:t>one </a:t>
            </a:r>
            <a:r>
              <a:rPr sz="975" spc="-49" dirty="0">
                <a:latin typeface="Arial"/>
                <a:cs typeface="Arial"/>
              </a:rPr>
              <a:t>designated </a:t>
            </a:r>
            <a:r>
              <a:rPr sz="975" spc="-34" dirty="0">
                <a:latin typeface="Arial"/>
                <a:cs typeface="Arial"/>
              </a:rPr>
              <a:t>team </a:t>
            </a:r>
            <a:r>
              <a:rPr sz="975" spc="-49" dirty="0">
                <a:latin typeface="Arial"/>
                <a:cs typeface="Arial"/>
              </a:rPr>
              <a:t>leader. </a:t>
            </a:r>
            <a:r>
              <a:rPr sz="975" spc="-75" dirty="0">
                <a:latin typeface="Arial"/>
                <a:cs typeface="Arial"/>
              </a:rPr>
              <a:t>The </a:t>
            </a:r>
            <a:r>
              <a:rPr sz="975" spc="-34" dirty="0">
                <a:latin typeface="Arial"/>
                <a:cs typeface="Arial"/>
              </a:rPr>
              <a:t>team </a:t>
            </a:r>
            <a:r>
              <a:rPr sz="975" spc="-41" dirty="0">
                <a:latin typeface="Arial"/>
                <a:cs typeface="Arial"/>
              </a:rPr>
              <a:t>works  </a:t>
            </a:r>
            <a:r>
              <a:rPr sz="975" spc="-23" dirty="0">
                <a:latin typeface="Arial"/>
                <a:cs typeface="Arial"/>
              </a:rPr>
              <a:t>together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53" dirty="0">
                <a:latin typeface="Arial"/>
                <a:cs typeface="Arial"/>
              </a:rPr>
              <a:t>achieve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64" dirty="0">
                <a:latin typeface="Arial"/>
                <a:cs typeface="Arial"/>
              </a:rPr>
              <a:t>goals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dirty="0">
                <a:latin typeface="Arial"/>
                <a:cs typeface="Arial"/>
              </a:rPr>
              <a:t>will </a:t>
            </a:r>
            <a:r>
              <a:rPr sz="975" spc="-45" dirty="0">
                <a:latin typeface="Arial"/>
                <a:cs typeface="Arial"/>
              </a:rPr>
              <a:t>receive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75" dirty="0">
                <a:latin typeface="Arial"/>
                <a:cs typeface="Arial"/>
              </a:rPr>
              <a:t>same </a:t>
            </a:r>
            <a:r>
              <a:rPr sz="975" spc="-53" dirty="0">
                <a:latin typeface="Arial"/>
                <a:cs typeface="Arial"/>
              </a:rPr>
              <a:t>grade </a:t>
            </a:r>
            <a:r>
              <a:rPr sz="975" spc="-8" dirty="0">
                <a:latin typeface="Arial"/>
                <a:cs typeface="Arial"/>
              </a:rPr>
              <a:t>for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34" dirty="0">
                <a:latin typeface="Arial"/>
                <a:cs typeface="Arial"/>
              </a:rPr>
              <a:t>performance </a:t>
            </a:r>
            <a:r>
              <a:rPr sz="975" spc="-45" dirty="0">
                <a:latin typeface="Arial"/>
                <a:cs typeface="Arial"/>
              </a:rPr>
              <a:t>(except </a:t>
            </a:r>
            <a:r>
              <a:rPr sz="975" spc="-8" dirty="0">
                <a:latin typeface="Arial"/>
                <a:cs typeface="Arial"/>
              </a:rPr>
              <a:t>for </a:t>
            </a:r>
            <a:r>
              <a:rPr sz="975" spc="-15" dirty="0">
                <a:latin typeface="Arial"/>
                <a:cs typeface="Arial"/>
              </a:rPr>
              <a:t>the  </a:t>
            </a:r>
            <a:r>
              <a:rPr sz="975" spc="-38" dirty="0">
                <a:latin typeface="Arial"/>
                <a:cs typeface="Arial"/>
              </a:rPr>
              <a:t>peer </a:t>
            </a:r>
            <a:r>
              <a:rPr sz="975" spc="-34" dirty="0">
                <a:latin typeface="Arial"/>
                <a:cs typeface="Arial"/>
              </a:rPr>
              <a:t>evaluation</a:t>
            </a:r>
            <a:r>
              <a:rPr sz="975" spc="-30" dirty="0">
                <a:latin typeface="Arial"/>
                <a:cs typeface="Arial"/>
              </a:rPr>
              <a:t> </a:t>
            </a:r>
            <a:r>
              <a:rPr sz="975" spc="-19" dirty="0">
                <a:latin typeface="Arial"/>
                <a:cs typeface="Arial"/>
              </a:rPr>
              <a:t>part).</a:t>
            </a:r>
            <a:endParaRPr sz="975" dirty="0">
              <a:latin typeface="Arial"/>
              <a:cs typeface="Arial"/>
            </a:endParaRPr>
          </a:p>
          <a:p>
            <a:pPr marL="567214" marR="211931" lvl="1" indent="-214789">
              <a:lnSpc>
                <a:spcPts val="938"/>
              </a:lnSpc>
              <a:spcBef>
                <a:spcPts val="229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53" dirty="0">
                <a:latin typeface="Arial"/>
                <a:cs typeface="Arial"/>
              </a:rPr>
              <a:t>Time </a:t>
            </a:r>
            <a:r>
              <a:rPr sz="975" spc="-45" dirty="0">
                <a:latin typeface="Arial"/>
                <a:cs typeface="Arial"/>
              </a:rPr>
              <a:t>management: </a:t>
            </a:r>
            <a:r>
              <a:rPr sz="975" spc="-41" dirty="0">
                <a:latin typeface="Arial"/>
                <a:cs typeface="Arial"/>
              </a:rPr>
              <a:t>milestones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41" dirty="0">
                <a:latin typeface="Arial"/>
                <a:cs typeface="Arial"/>
              </a:rPr>
              <a:t>various </a:t>
            </a:r>
            <a:r>
              <a:rPr sz="975" spc="-45" dirty="0">
                <a:latin typeface="Arial"/>
                <a:cs typeface="Arial"/>
              </a:rPr>
              <a:t>deadlines are set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19" dirty="0">
                <a:latin typeface="Arial"/>
                <a:cs typeface="Arial"/>
              </a:rPr>
              <a:t>facilitate </a:t>
            </a:r>
            <a:r>
              <a:rPr sz="975" spc="-15" dirty="0">
                <a:latin typeface="Arial"/>
                <a:cs typeface="Arial"/>
              </a:rPr>
              <a:t>the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53" dirty="0">
                <a:latin typeface="Arial"/>
                <a:cs typeface="Arial"/>
              </a:rPr>
              <a:t>progress. </a:t>
            </a:r>
            <a:r>
              <a:rPr sz="975" spc="-49" dirty="0">
                <a:latin typeface="Arial"/>
                <a:cs typeface="Arial"/>
              </a:rPr>
              <a:t>Failure </a:t>
            </a:r>
            <a:r>
              <a:rPr sz="975" spc="4" dirty="0">
                <a:latin typeface="Arial"/>
                <a:cs typeface="Arial"/>
              </a:rPr>
              <a:t>to  </a:t>
            </a:r>
            <a:r>
              <a:rPr sz="975" spc="-30" dirty="0">
                <a:latin typeface="Arial"/>
                <a:cs typeface="Arial"/>
              </a:rPr>
              <a:t>meet </a:t>
            </a:r>
            <a:r>
              <a:rPr sz="975" spc="-45" dirty="0">
                <a:latin typeface="Arial"/>
                <a:cs typeface="Arial"/>
              </a:rPr>
              <a:t>deadlines </a:t>
            </a:r>
            <a:r>
              <a:rPr sz="975" dirty="0">
                <a:latin typeface="Arial"/>
                <a:cs typeface="Arial"/>
              </a:rPr>
              <a:t>will </a:t>
            </a:r>
            <a:r>
              <a:rPr sz="975" spc="-30" dirty="0">
                <a:latin typeface="Arial"/>
                <a:cs typeface="Arial"/>
              </a:rPr>
              <a:t>impact </a:t>
            </a:r>
            <a:r>
              <a:rPr sz="975" spc="-56" dirty="0">
                <a:latin typeface="Arial"/>
                <a:cs typeface="Arial"/>
              </a:rPr>
              <a:t>grades,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30" dirty="0">
                <a:latin typeface="Arial"/>
                <a:cs typeface="Arial"/>
              </a:rPr>
              <a:t>it </a:t>
            </a:r>
            <a:r>
              <a:rPr sz="975" spc="-34" dirty="0">
                <a:latin typeface="Arial"/>
                <a:cs typeface="Arial"/>
              </a:rPr>
              <a:t>requires </a:t>
            </a:r>
            <a:r>
              <a:rPr sz="975" spc="-30" dirty="0">
                <a:latin typeface="Arial"/>
                <a:cs typeface="Arial"/>
              </a:rPr>
              <a:t>detailed </a:t>
            </a:r>
            <a:r>
              <a:rPr sz="975" spc="-34" dirty="0">
                <a:latin typeface="Arial"/>
                <a:cs typeface="Arial"/>
              </a:rPr>
              <a:t>explanation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41" dirty="0">
                <a:latin typeface="Arial"/>
                <a:cs typeface="Arial"/>
              </a:rPr>
              <a:t>specific </a:t>
            </a:r>
            <a:r>
              <a:rPr sz="975" spc="-38" dirty="0">
                <a:latin typeface="Arial"/>
                <a:cs typeface="Arial"/>
              </a:rPr>
              <a:t>plan </a:t>
            </a:r>
            <a:r>
              <a:rPr sz="975" spc="-34" dirty="0">
                <a:latin typeface="Arial"/>
                <a:cs typeface="Arial"/>
              </a:rPr>
              <a:t>on </a:t>
            </a:r>
            <a:r>
              <a:rPr sz="975" spc="-15" dirty="0">
                <a:latin typeface="Arial"/>
                <a:cs typeface="Arial"/>
              </a:rPr>
              <a:t>follow-up  </a:t>
            </a:r>
            <a:r>
              <a:rPr sz="975" spc="-38" dirty="0">
                <a:latin typeface="Arial"/>
                <a:cs typeface="Arial"/>
              </a:rPr>
              <a:t>actions.</a:t>
            </a:r>
            <a:endParaRPr sz="975" dirty="0">
              <a:latin typeface="Arial"/>
              <a:cs typeface="Arial"/>
            </a:endParaRPr>
          </a:p>
          <a:p>
            <a:pPr marL="567214" marR="90488" lvl="1" indent="-214789">
              <a:lnSpc>
                <a:spcPts val="938"/>
              </a:lnSpc>
              <a:spcBef>
                <a:spcPts val="232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53" dirty="0">
                <a:latin typeface="Arial"/>
                <a:cs typeface="Arial"/>
              </a:rPr>
              <a:t>Dealing </a:t>
            </a:r>
            <a:r>
              <a:rPr sz="975" spc="4" dirty="0">
                <a:latin typeface="Arial"/>
                <a:cs typeface="Arial"/>
              </a:rPr>
              <a:t>with </a:t>
            </a:r>
            <a:r>
              <a:rPr sz="975" spc="-49" dirty="0">
                <a:latin typeface="Arial"/>
                <a:cs typeface="Arial"/>
              </a:rPr>
              <a:t>challenges: </a:t>
            </a:r>
            <a:r>
              <a:rPr sz="975" spc="-23" dirty="0">
                <a:latin typeface="Arial"/>
                <a:cs typeface="Arial"/>
              </a:rPr>
              <a:t>all </a:t>
            </a:r>
            <a:r>
              <a:rPr sz="975" spc="-34" dirty="0">
                <a:latin typeface="Arial"/>
                <a:cs typeface="Arial"/>
              </a:rPr>
              <a:t>projects </a:t>
            </a:r>
            <a:r>
              <a:rPr sz="975" spc="-45" dirty="0">
                <a:latin typeface="Arial"/>
                <a:cs typeface="Arial"/>
              </a:rPr>
              <a:t>are </a:t>
            </a:r>
            <a:r>
              <a:rPr sz="975" spc="-15" dirty="0">
                <a:latin typeface="Arial"/>
                <a:cs typeface="Arial"/>
              </a:rPr>
              <a:t>in </a:t>
            </a:r>
            <a:r>
              <a:rPr sz="975" spc="-23" dirty="0">
                <a:latin typeface="Arial"/>
                <a:cs typeface="Arial"/>
              </a:rPr>
              <a:t>real-world </a:t>
            </a:r>
            <a:r>
              <a:rPr sz="975" spc="-38" dirty="0">
                <a:latin typeface="Arial"/>
                <a:cs typeface="Arial"/>
              </a:rPr>
              <a:t>contexts,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4" dirty="0">
                <a:latin typeface="Arial"/>
                <a:cs typeface="Arial"/>
              </a:rPr>
              <a:t>with </a:t>
            </a:r>
            <a:r>
              <a:rPr sz="975" spc="-26" dirty="0">
                <a:latin typeface="Arial"/>
                <a:cs typeface="Arial"/>
              </a:rPr>
              <a:t>real-world </a:t>
            </a:r>
            <a:r>
              <a:rPr sz="975" spc="-53" dirty="0">
                <a:latin typeface="Arial"/>
                <a:cs typeface="Arial"/>
              </a:rPr>
              <a:t>challenges </a:t>
            </a:r>
            <a:r>
              <a:rPr sz="975" spc="-60" dirty="0">
                <a:latin typeface="Arial"/>
                <a:cs typeface="Arial"/>
              </a:rPr>
              <a:t>besides </a:t>
            </a:r>
            <a:r>
              <a:rPr sz="975" spc="-23" dirty="0">
                <a:latin typeface="Arial"/>
                <a:cs typeface="Arial"/>
              </a:rPr>
              <a:t>just  </a:t>
            </a:r>
            <a:r>
              <a:rPr sz="975" spc="-34" dirty="0">
                <a:latin typeface="Arial"/>
                <a:cs typeface="Arial"/>
              </a:rPr>
              <a:t>technical </a:t>
            </a:r>
            <a:r>
              <a:rPr sz="975" spc="-19" dirty="0">
                <a:latin typeface="Arial"/>
                <a:cs typeface="Arial"/>
              </a:rPr>
              <a:t>difficulties, </a:t>
            </a:r>
            <a:r>
              <a:rPr sz="975" spc="-8" dirty="0">
                <a:latin typeface="Arial"/>
                <a:cs typeface="Arial"/>
              </a:rPr>
              <a:t>for </a:t>
            </a:r>
            <a:r>
              <a:rPr sz="975" spc="-49" dirty="0">
                <a:latin typeface="Arial"/>
                <a:cs typeface="Arial"/>
              </a:rPr>
              <a:t>example, </a:t>
            </a:r>
            <a:r>
              <a:rPr sz="975" spc="-11" dirty="0">
                <a:latin typeface="Arial"/>
                <a:cs typeface="Arial"/>
              </a:rPr>
              <a:t>time </a:t>
            </a:r>
            <a:r>
              <a:rPr sz="975" spc="-19" dirty="0">
                <a:latin typeface="Arial"/>
                <a:cs typeface="Arial"/>
              </a:rPr>
              <a:t>conflict </a:t>
            </a:r>
            <a:r>
              <a:rPr sz="975" spc="-53" dirty="0">
                <a:latin typeface="Arial"/>
                <a:cs typeface="Arial"/>
              </a:rPr>
              <a:t>among </a:t>
            </a:r>
            <a:r>
              <a:rPr sz="975" spc="-49" dirty="0">
                <a:latin typeface="Arial"/>
                <a:cs typeface="Arial"/>
              </a:rPr>
              <a:t>members, lack </a:t>
            </a:r>
            <a:r>
              <a:rPr sz="975" spc="-8" dirty="0">
                <a:latin typeface="Arial"/>
                <a:cs typeface="Arial"/>
              </a:rPr>
              <a:t>of </a:t>
            </a:r>
            <a:r>
              <a:rPr sz="975" spc="-15" dirty="0">
                <a:latin typeface="Arial"/>
                <a:cs typeface="Arial"/>
              </a:rPr>
              <a:t>timely </a:t>
            </a:r>
            <a:r>
              <a:rPr sz="975" spc="-56" dirty="0">
                <a:latin typeface="Arial"/>
                <a:cs typeface="Arial"/>
              </a:rPr>
              <a:t>response </a:t>
            </a:r>
            <a:r>
              <a:rPr sz="975" spc="-15" dirty="0">
                <a:latin typeface="Arial"/>
                <a:cs typeface="Arial"/>
              </a:rPr>
              <a:t>from </a:t>
            </a:r>
            <a:r>
              <a:rPr sz="975" spc="-23" dirty="0">
                <a:latin typeface="Arial"/>
                <a:cs typeface="Arial"/>
              </a:rPr>
              <a:t>project  </a:t>
            </a:r>
            <a:r>
              <a:rPr sz="975" spc="-41" dirty="0">
                <a:latin typeface="Arial"/>
                <a:cs typeface="Arial"/>
              </a:rPr>
              <a:t>owners, </a:t>
            </a:r>
            <a:r>
              <a:rPr sz="975" spc="-30" dirty="0">
                <a:latin typeface="Arial"/>
                <a:cs typeface="Arial"/>
              </a:rPr>
              <a:t>requirements </a:t>
            </a:r>
            <a:r>
              <a:rPr sz="975" spc="-56" dirty="0">
                <a:latin typeface="Arial"/>
                <a:cs typeface="Arial"/>
              </a:rPr>
              <a:t>change, </a:t>
            </a:r>
            <a:r>
              <a:rPr sz="975" spc="-34" dirty="0">
                <a:latin typeface="Arial"/>
                <a:cs typeface="Arial"/>
              </a:rPr>
              <a:t>etc.</a:t>
            </a:r>
            <a:endParaRPr sz="975" dirty="0">
              <a:latin typeface="Arial"/>
              <a:cs typeface="Arial"/>
            </a:endParaRPr>
          </a:p>
          <a:p>
            <a:pPr marL="567214" marR="90964" lvl="1" indent="-214789">
              <a:lnSpc>
                <a:spcPct val="80000"/>
              </a:lnSpc>
              <a:spcBef>
                <a:spcPts val="236"/>
              </a:spcBef>
              <a:buChar char="–"/>
              <a:tabLst>
                <a:tab pos="567214" algn="l"/>
                <a:tab pos="567690" algn="l"/>
              </a:tabLst>
            </a:pPr>
            <a:r>
              <a:rPr sz="975" spc="-34" dirty="0">
                <a:latin typeface="Arial"/>
                <a:cs typeface="Arial"/>
              </a:rPr>
              <a:t>Independent learning: </a:t>
            </a:r>
            <a:r>
              <a:rPr sz="975" spc="-38" dirty="0">
                <a:latin typeface="Arial"/>
                <a:cs typeface="Arial"/>
              </a:rPr>
              <a:t>students </a:t>
            </a:r>
            <a:r>
              <a:rPr sz="975" spc="-60" dirty="0">
                <a:latin typeface="Arial"/>
                <a:cs typeface="Arial"/>
              </a:rPr>
              <a:t>may </a:t>
            </a:r>
            <a:r>
              <a:rPr sz="975" spc="-49" dirty="0">
                <a:latin typeface="Arial"/>
                <a:cs typeface="Arial"/>
              </a:rPr>
              <a:t>need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30" dirty="0">
                <a:latin typeface="Arial"/>
                <a:cs typeface="Arial"/>
              </a:rPr>
              <a:t>learn </a:t>
            </a:r>
            <a:r>
              <a:rPr sz="975" spc="-38" dirty="0">
                <a:latin typeface="Arial"/>
                <a:cs typeface="Arial"/>
              </a:rPr>
              <a:t>new </a:t>
            </a:r>
            <a:r>
              <a:rPr sz="975" spc="-45" dirty="0">
                <a:latin typeface="Arial"/>
                <a:cs typeface="Arial"/>
              </a:rPr>
              <a:t>skills </a:t>
            </a:r>
            <a:r>
              <a:rPr sz="975" spc="-49" dirty="0">
                <a:latin typeface="Arial"/>
                <a:cs typeface="Arial"/>
              </a:rPr>
              <a:t>and </a:t>
            </a:r>
            <a:r>
              <a:rPr sz="975" spc="-41" dirty="0">
                <a:latin typeface="Arial"/>
                <a:cs typeface="Arial"/>
              </a:rPr>
              <a:t>knowledge </a:t>
            </a:r>
            <a:r>
              <a:rPr sz="975" spc="-34" dirty="0">
                <a:latin typeface="Arial"/>
                <a:cs typeface="Arial"/>
              </a:rPr>
              <a:t>on </a:t>
            </a:r>
            <a:r>
              <a:rPr sz="975" spc="-4" dirty="0">
                <a:latin typeface="Arial"/>
                <a:cs typeface="Arial"/>
              </a:rPr>
              <a:t>their </a:t>
            </a:r>
            <a:r>
              <a:rPr sz="975" spc="-26" dirty="0">
                <a:latin typeface="Arial"/>
                <a:cs typeface="Arial"/>
              </a:rPr>
              <a:t>own </a:t>
            </a:r>
            <a:r>
              <a:rPr sz="975" spc="4" dirty="0">
                <a:latin typeface="Arial"/>
                <a:cs typeface="Arial"/>
              </a:rPr>
              <a:t>to </a:t>
            </a:r>
            <a:r>
              <a:rPr sz="975" spc="-38" dirty="0">
                <a:latin typeface="Arial"/>
                <a:cs typeface="Arial"/>
              </a:rPr>
              <a:t>complete </a:t>
            </a:r>
            <a:r>
              <a:rPr sz="975" spc="-15" dirty="0">
                <a:latin typeface="Arial"/>
                <a:cs typeface="Arial"/>
              </a:rPr>
              <a:t>the  </a:t>
            </a:r>
            <a:r>
              <a:rPr sz="975" spc="-23" dirty="0">
                <a:latin typeface="Arial"/>
                <a:cs typeface="Arial"/>
              </a:rPr>
              <a:t>project.</a:t>
            </a:r>
            <a:endParaRPr sz="975" dirty="0">
              <a:latin typeface="Arial"/>
              <a:cs typeface="Arial"/>
            </a:endParaRPr>
          </a:p>
          <a:p>
            <a:pPr marL="567214" lvl="1" indent="-214789">
              <a:lnSpc>
                <a:spcPts val="1054"/>
              </a:lnSpc>
              <a:buChar char="–"/>
              <a:tabLst>
                <a:tab pos="567214" algn="l"/>
                <a:tab pos="567690" algn="l"/>
              </a:tabLst>
            </a:pPr>
            <a:r>
              <a:rPr sz="975" spc="-23" dirty="0">
                <a:latin typeface="Arial"/>
                <a:cs typeface="Arial"/>
              </a:rPr>
              <a:t>Writing/Documentation: </a:t>
            </a:r>
            <a:r>
              <a:rPr sz="975" spc="-41" dirty="0">
                <a:latin typeface="Arial"/>
                <a:cs typeface="Arial"/>
              </a:rPr>
              <a:t>every </a:t>
            </a:r>
            <a:r>
              <a:rPr sz="975" spc="-23" dirty="0">
                <a:latin typeface="Arial"/>
                <a:cs typeface="Arial"/>
              </a:rPr>
              <a:t>project </a:t>
            </a:r>
            <a:r>
              <a:rPr sz="975" spc="-75" dirty="0">
                <a:latin typeface="Arial"/>
                <a:cs typeface="Arial"/>
              </a:rPr>
              <a:t>has </a:t>
            </a:r>
            <a:r>
              <a:rPr sz="975" spc="-79" dirty="0">
                <a:latin typeface="Arial"/>
                <a:cs typeface="Arial"/>
              </a:rPr>
              <a:t>a </a:t>
            </a:r>
            <a:r>
              <a:rPr sz="975" spc="-8" dirty="0">
                <a:latin typeface="Arial"/>
                <a:cs typeface="Arial"/>
              </a:rPr>
              <a:t>writing </a:t>
            </a:r>
            <a:r>
              <a:rPr sz="975" spc="-34" dirty="0">
                <a:latin typeface="Arial"/>
                <a:cs typeface="Arial"/>
              </a:rPr>
              <a:t>component </a:t>
            </a:r>
            <a:r>
              <a:rPr sz="975" spc="-30" dirty="0">
                <a:latin typeface="Arial"/>
                <a:cs typeface="Arial"/>
              </a:rPr>
              <a:t>including documentation, </a:t>
            </a:r>
            <a:r>
              <a:rPr sz="975" spc="-11" dirty="0">
                <a:latin typeface="Arial"/>
                <a:cs typeface="Arial"/>
              </a:rPr>
              <a:t>report, </a:t>
            </a:r>
            <a:r>
              <a:rPr sz="975" spc="-49" dirty="0">
                <a:latin typeface="Arial"/>
                <a:cs typeface="Arial"/>
              </a:rPr>
              <a:t>and</a:t>
            </a:r>
            <a:r>
              <a:rPr sz="975" spc="64" dirty="0">
                <a:latin typeface="Arial"/>
                <a:cs typeface="Arial"/>
              </a:rPr>
              <a:t> </a:t>
            </a:r>
            <a:r>
              <a:rPr sz="975" spc="-15" dirty="0">
                <a:latin typeface="Arial"/>
                <a:cs typeface="Arial"/>
              </a:rPr>
              <a:t>other</a:t>
            </a:r>
            <a:endParaRPr sz="975" dirty="0">
              <a:latin typeface="Arial"/>
              <a:cs typeface="Arial"/>
            </a:endParaRPr>
          </a:p>
          <a:p>
            <a:pPr marL="567214">
              <a:lnSpc>
                <a:spcPts val="1050"/>
              </a:lnSpc>
            </a:pPr>
            <a:r>
              <a:rPr sz="975" spc="-34" dirty="0">
                <a:latin typeface="Arial"/>
                <a:cs typeface="Arial"/>
              </a:rPr>
              <a:t>technical</a:t>
            </a:r>
            <a:r>
              <a:rPr sz="975" spc="-41" dirty="0">
                <a:latin typeface="Arial"/>
                <a:cs typeface="Arial"/>
              </a:rPr>
              <a:t> documents.</a:t>
            </a:r>
            <a:endParaRPr sz="975" dirty="0">
              <a:latin typeface="Arial"/>
              <a:cs typeface="Arial"/>
            </a:endParaRPr>
          </a:p>
          <a:p>
            <a:pPr marL="266700" marR="33338" indent="-257175">
              <a:lnSpc>
                <a:spcPts val="1080"/>
              </a:lnSpc>
              <a:spcBef>
                <a:spcPts val="259"/>
              </a:spcBef>
              <a:buChar char="•"/>
              <a:tabLst>
                <a:tab pos="266700" algn="l"/>
                <a:tab pos="267176" algn="l"/>
              </a:tabLst>
            </a:pPr>
            <a:r>
              <a:rPr sz="1125" spc="-105" dirty="0">
                <a:latin typeface="Arial"/>
                <a:cs typeface="Arial"/>
              </a:rPr>
              <a:t>Read </a:t>
            </a:r>
            <a:r>
              <a:rPr sz="1125" spc="-34" dirty="0">
                <a:latin typeface="Arial"/>
                <a:cs typeface="Arial"/>
              </a:rPr>
              <a:t>more </a:t>
            </a:r>
            <a:r>
              <a:rPr sz="1125" spc="-19" dirty="0">
                <a:latin typeface="Arial"/>
                <a:cs typeface="Arial"/>
              </a:rPr>
              <a:t>at </a:t>
            </a:r>
            <a:r>
              <a:rPr sz="1125" u="sng" spc="-1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125" u="sng" spc="-4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"/>
              </a:rPr>
              <a:t>https://www.researchgate.net/publication/281806496_Practicing_and_Evaluating_Soft_Skills_in_I  </a:t>
            </a:r>
            <a:r>
              <a:rPr sz="1125" u="sng" spc="-68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"/>
              </a:rPr>
              <a:t>T_Capstone_Projects</a:t>
            </a:r>
            <a:endParaRPr sz="112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9761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3220" y="375436"/>
            <a:ext cx="6983351" cy="470802"/>
          </a:xfrm>
          <a:prstGeom prst="rect">
            <a:avLst/>
          </a:prstGeom>
        </p:spPr>
        <p:txBody>
          <a:bodyPr vert="horz" wrap="square" lIns="0" tIns="9049" rIns="0" bIns="0" rtlCol="0" anchor="ctr">
            <a:spAutoFit/>
          </a:bodyPr>
          <a:lstStyle/>
          <a:p>
            <a:pPr marL="1177290" marR="3810" indent="-1168241">
              <a:lnSpc>
                <a:spcPct val="100000"/>
              </a:lnSpc>
              <a:spcBef>
                <a:spcPts val="71"/>
              </a:spcBef>
            </a:pPr>
            <a:r>
              <a:rPr lang="en-US" sz="3000" spc="-293" dirty="0"/>
              <a:t>Success </a:t>
            </a:r>
            <a:r>
              <a:rPr lang="en-US" sz="3000" spc="-105" dirty="0"/>
              <a:t>Factors </a:t>
            </a:r>
            <a:r>
              <a:rPr lang="en-US" sz="3000" spc="-281" dirty="0"/>
              <a:t>as </a:t>
            </a:r>
            <a:r>
              <a:rPr lang="en-US" sz="3000" spc="-236" dirty="0"/>
              <a:t>A </a:t>
            </a:r>
            <a:r>
              <a:rPr lang="en-US" sz="3000" spc="-109" dirty="0"/>
              <a:t>Group </a:t>
            </a:r>
            <a:r>
              <a:rPr lang="en-US" sz="3000" spc="-139" dirty="0"/>
              <a:t>And n </a:t>
            </a:r>
            <a:r>
              <a:rPr lang="en-US" sz="3000" spc="-68" dirty="0"/>
              <a:t>Individual</a:t>
            </a:r>
            <a:endParaRPr lang="en-US" sz="3000" dirty="0"/>
          </a:p>
        </p:txBody>
      </p:sp>
      <p:sp>
        <p:nvSpPr>
          <p:cNvPr id="3" name="object 3"/>
          <p:cNvSpPr txBox="1"/>
          <p:nvPr/>
        </p:nvSpPr>
        <p:spPr>
          <a:xfrm>
            <a:off x="734634" y="960093"/>
            <a:ext cx="6027896" cy="335258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66700" indent="-257175">
              <a:spcBef>
                <a:spcPts val="75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83" dirty="0">
                <a:latin typeface="Arial"/>
                <a:cs typeface="Arial"/>
              </a:rPr>
              <a:t>Communication </a:t>
            </a:r>
            <a:r>
              <a:rPr sz="2025" spc="11" dirty="0">
                <a:latin typeface="Arial"/>
                <a:cs typeface="Arial"/>
              </a:rPr>
              <a:t>with </a:t>
            </a:r>
            <a:r>
              <a:rPr sz="2025" spc="-23" dirty="0">
                <a:latin typeface="Arial"/>
                <a:cs typeface="Arial"/>
              </a:rPr>
              <a:t>the </a:t>
            </a:r>
            <a:r>
              <a:rPr sz="2025" spc="-41" dirty="0">
                <a:latin typeface="Arial"/>
                <a:cs typeface="Arial"/>
              </a:rPr>
              <a:t>project</a:t>
            </a:r>
            <a:r>
              <a:rPr sz="2025" spc="-363" dirty="0">
                <a:latin typeface="Arial"/>
                <a:cs typeface="Arial"/>
              </a:rPr>
              <a:t> </a:t>
            </a:r>
            <a:r>
              <a:rPr sz="2025" spc="-49" dirty="0">
                <a:latin typeface="Arial"/>
                <a:cs typeface="Arial"/>
              </a:rPr>
              <a:t>owner</a:t>
            </a:r>
            <a:endParaRPr sz="2025" dirty="0">
              <a:latin typeface="Arial"/>
              <a:cs typeface="Arial"/>
            </a:endParaRPr>
          </a:p>
          <a:p>
            <a:pPr marL="567214" lvl="1" indent="-214789">
              <a:spcBef>
                <a:spcPts val="8"/>
              </a:spcBef>
              <a:buChar char="–"/>
              <a:tabLst>
                <a:tab pos="567690" algn="l"/>
              </a:tabLst>
            </a:pPr>
            <a:r>
              <a:rPr spc="-60" dirty="0">
                <a:latin typeface="Arial"/>
                <a:cs typeface="Arial"/>
              </a:rPr>
              <a:t>Actively</a:t>
            </a:r>
            <a:r>
              <a:rPr spc="-109" dirty="0">
                <a:latin typeface="Arial"/>
                <a:cs typeface="Arial"/>
              </a:rPr>
              <a:t> </a:t>
            </a:r>
            <a:r>
              <a:rPr spc="-101" dirty="0">
                <a:latin typeface="Arial"/>
                <a:cs typeface="Arial"/>
              </a:rPr>
              <a:t>keep</a:t>
            </a:r>
            <a:r>
              <a:rPr spc="-94" dirty="0">
                <a:latin typeface="Arial"/>
                <a:cs typeface="Arial"/>
              </a:rPr>
              <a:t> </a:t>
            </a:r>
            <a:r>
              <a:rPr spc="-23" dirty="0">
                <a:latin typeface="Arial"/>
                <a:cs typeface="Arial"/>
              </a:rPr>
              <a:t>the</a:t>
            </a:r>
            <a:r>
              <a:rPr spc="-105" dirty="0">
                <a:latin typeface="Arial"/>
                <a:cs typeface="Arial"/>
              </a:rPr>
              <a:t> </a:t>
            </a:r>
            <a:r>
              <a:rPr spc="-34" dirty="0">
                <a:latin typeface="Arial"/>
                <a:cs typeface="Arial"/>
              </a:rPr>
              <a:t>project</a:t>
            </a:r>
            <a:r>
              <a:rPr spc="-98" dirty="0">
                <a:latin typeface="Arial"/>
                <a:cs typeface="Arial"/>
              </a:rPr>
              <a:t> </a:t>
            </a:r>
            <a:r>
              <a:rPr spc="-45" dirty="0">
                <a:latin typeface="Arial"/>
                <a:cs typeface="Arial"/>
              </a:rPr>
              <a:t>owner</a:t>
            </a:r>
            <a:r>
              <a:rPr spc="-90" dirty="0">
                <a:latin typeface="Arial"/>
                <a:cs typeface="Arial"/>
              </a:rPr>
              <a:t> </a:t>
            </a:r>
            <a:r>
              <a:rPr spc="-60" dirty="0">
                <a:latin typeface="Arial"/>
                <a:cs typeface="Arial"/>
              </a:rPr>
              <a:t>updated</a:t>
            </a:r>
            <a:r>
              <a:rPr spc="-94" dirty="0">
                <a:latin typeface="Arial"/>
                <a:cs typeface="Arial"/>
              </a:rPr>
              <a:t> </a:t>
            </a:r>
            <a:r>
              <a:rPr spc="-41" dirty="0">
                <a:latin typeface="Arial"/>
                <a:cs typeface="Arial"/>
              </a:rPr>
              <a:t>about</a:t>
            </a:r>
            <a:r>
              <a:rPr spc="-90" dirty="0">
                <a:latin typeface="Arial"/>
                <a:cs typeface="Arial"/>
              </a:rPr>
              <a:t> </a:t>
            </a:r>
            <a:r>
              <a:rPr spc="-23" dirty="0">
                <a:latin typeface="Arial"/>
                <a:cs typeface="Arial"/>
              </a:rPr>
              <a:t>the</a:t>
            </a:r>
            <a:r>
              <a:rPr spc="-90" dirty="0">
                <a:latin typeface="Arial"/>
                <a:cs typeface="Arial"/>
              </a:rPr>
              <a:t> </a:t>
            </a:r>
            <a:r>
              <a:rPr spc="-38" dirty="0">
                <a:latin typeface="Arial"/>
                <a:cs typeface="Arial"/>
              </a:rPr>
              <a:t>project</a:t>
            </a:r>
            <a:endParaRPr dirty="0">
              <a:latin typeface="Arial"/>
              <a:cs typeface="Arial"/>
            </a:endParaRPr>
          </a:p>
          <a:p>
            <a:pPr marL="567214" marR="325755" lvl="1" indent="-214789">
              <a:lnSpc>
                <a:spcPts val="1725"/>
              </a:lnSpc>
              <a:spcBef>
                <a:spcPts val="420"/>
              </a:spcBef>
              <a:buChar char="–"/>
              <a:tabLst>
                <a:tab pos="567690" algn="l"/>
              </a:tabLst>
            </a:pPr>
            <a:r>
              <a:rPr spc="-109" dirty="0">
                <a:latin typeface="Arial"/>
                <a:cs typeface="Arial"/>
              </a:rPr>
              <a:t>Always </a:t>
            </a:r>
            <a:r>
              <a:rPr spc="-101" dirty="0">
                <a:latin typeface="Arial"/>
                <a:cs typeface="Arial"/>
              </a:rPr>
              <a:t>seeking </a:t>
            </a:r>
            <a:r>
              <a:rPr spc="-8" dirty="0">
                <a:latin typeface="Arial"/>
                <a:cs typeface="Arial"/>
              </a:rPr>
              <a:t>for </a:t>
            </a:r>
            <a:r>
              <a:rPr spc="-38" dirty="0">
                <a:latin typeface="Arial"/>
                <a:cs typeface="Arial"/>
              </a:rPr>
              <a:t>clarification </a:t>
            </a:r>
            <a:r>
              <a:rPr spc="-86" dirty="0">
                <a:latin typeface="Arial"/>
                <a:cs typeface="Arial"/>
              </a:rPr>
              <a:t>and </a:t>
            </a:r>
            <a:r>
              <a:rPr spc="-143" dirty="0">
                <a:latin typeface="Arial"/>
                <a:cs typeface="Arial"/>
              </a:rPr>
              <a:t>ask </a:t>
            </a:r>
            <a:r>
              <a:rPr spc="-8" dirty="0">
                <a:latin typeface="Arial"/>
                <a:cs typeface="Arial"/>
              </a:rPr>
              <a:t>for </a:t>
            </a:r>
            <a:r>
              <a:rPr spc="-86" dirty="0">
                <a:latin typeface="Arial"/>
                <a:cs typeface="Arial"/>
              </a:rPr>
              <a:t>feedback,</a:t>
            </a:r>
            <a:r>
              <a:rPr spc="-293" dirty="0">
                <a:latin typeface="Arial"/>
                <a:cs typeface="Arial"/>
              </a:rPr>
              <a:t> </a:t>
            </a:r>
            <a:r>
              <a:rPr spc="-131" dirty="0">
                <a:latin typeface="Arial"/>
                <a:cs typeface="Arial"/>
              </a:rPr>
              <a:t>so  </a:t>
            </a:r>
            <a:r>
              <a:rPr spc="-71" dirty="0">
                <a:latin typeface="Arial"/>
                <a:cs typeface="Arial"/>
              </a:rPr>
              <a:t>you </a:t>
            </a:r>
            <a:r>
              <a:rPr spc="-8" dirty="0">
                <a:latin typeface="Arial"/>
                <a:cs typeface="Arial"/>
              </a:rPr>
              <a:t>don’t </a:t>
            </a:r>
            <a:r>
              <a:rPr spc="-64" dirty="0">
                <a:latin typeface="Arial"/>
                <a:cs typeface="Arial"/>
              </a:rPr>
              <a:t>get</a:t>
            </a:r>
            <a:r>
              <a:rPr spc="-244" dirty="0">
                <a:latin typeface="Arial"/>
                <a:cs typeface="Arial"/>
              </a:rPr>
              <a:t> </a:t>
            </a:r>
            <a:r>
              <a:rPr spc="-56" dirty="0">
                <a:latin typeface="Arial"/>
                <a:cs typeface="Arial"/>
              </a:rPr>
              <a:t>surprise!</a:t>
            </a:r>
            <a:endParaRPr dirty="0">
              <a:latin typeface="Arial"/>
              <a:cs typeface="Arial"/>
            </a:endParaRPr>
          </a:p>
          <a:p>
            <a:pPr marL="266700" indent="-257175">
              <a:spcBef>
                <a:spcPts val="11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09" dirty="0">
                <a:latin typeface="Arial"/>
                <a:cs typeface="Arial"/>
              </a:rPr>
              <a:t>Time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94" dirty="0">
                <a:latin typeface="Arial"/>
                <a:cs typeface="Arial"/>
              </a:rPr>
              <a:t>management</a:t>
            </a:r>
            <a:endParaRPr sz="2025" dirty="0">
              <a:latin typeface="Arial"/>
              <a:cs typeface="Arial"/>
            </a:endParaRPr>
          </a:p>
          <a:p>
            <a:pPr marL="567214" marR="3810" lvl="1" indent="-214789">
              <a:lnSpc>
                <a:spcPts val="1725"/>
              </a:lnSpc>
              <a:spcBef>
                <a:spcPts val="428"/>
              </a:spcBef>
              <a:buChar char="–"/>
              <a:tabLst>
                <a:tab pos="567690" algn="l"/>
              </a:tabLst>
            </a:pPr>
            <a:r>
              <a:rPr spc="-71" dirty="0">
                <a:latin typeface="Arial"/>
                <a:cs typeface="Arial"/>
              </a:rPr>
              <a:t>Commit</a:t>
            </a:r>
            <a:r>
              <a:rPr spc="-120" dirty="0">
                <a:latin typeface="Arial"/>
                <a:cs typeface="Arial"/>
              </a:rPr>
              <a:t> </a:t>
            </a:r>
            <a:r>
              <a:rPr spc="-86" dirty="0">
                <a:latin typeface="Arial"/>
                <a:cs typeface="Arial"/>
              </a:rPr>
              <a:t>and</a:t>
            </a:r>
            <a:r>
              <a:rPr spc="-83" dirty="0">
                <a:latin typeface="Arial"/>
                <a:cs typeface="Arial"/>
              </a:rPr>
              <a:t> </a:t>
            </a:r>
            <a:r>
              <a:rPr spc="-64" dirty="0">
                <a:latin typeface="Arial"/>
                <a:cs typeface="Arial"/>
              </a:rPr>
              <a:t>allocate</a:t>
            </a:r>
            <a:r>
              <a:rPr spc="-109" dirty="0">
                <a:latin typeface="Arial"/>
                <a:cs typeface="Arial"/>
              </a:rPr>
              <a:t> </a:t>
            </a:r>
            <a:r>
              <a:rPr spc="-15" dirty="0">
                <a:latin typeface="Arial"/>
                <a:cs typeface="Arial"/>
              </a:rPr>
              <a:t>time</a:t>
            </a:r>
            <a:r>
              <a:rPr spc="-98" dirty="0">
                <a:latin typeface="Arial"/>
                <a:cs typeface="Arial"/>
              </a:rPr>
              <a:t> </a:t>
            </a:r>
            <a:r>
              <a:rPr spc="15" dirty="0">
                <a:latin typeface="Arial"/>
                <a:cs typeface="Arial"/>
              </a:rPr>
              <a:t>to</a:t>
            </a:r>
            <a:r>
              <a:rPr spc="-101" dirty="0">
                <a:latin typeface="Arial"/>
                <a:cs typeface="Arial"/>
              </a:rPr>
              <a:t> </a:t>
            </a:r>
            <a:r>
              <a:rPr spc="-38" dirty="0">
                <a:latin typeface="Arial"/>
                <a:cs typeface="Arial"/>
              </a:rPr>
              <a:t>this</a:t>
            </a:r>
            <a:r>
              <a:rPr spc="-105" dirty="0">
                <a:latin typeface="Arial"/>
                <a:cs typeface="Arial"/>
              </a:rPr>
              <a:t> </a:t>
            </a:r>
            <a:r>
              <a:rPr spc="-23" dirty="0">
                <a:latin typeface="Arial"/>
                <a:cs typeface="Arial"/>
              </a:rPr>
              <a:t>project!</a:t>
            </a:r>
            <a:r>
              <a:rPr spc="-94" dirty="0">
                <a:latin typeface="Arial"/>
                <a:cs typeface="Arial"/>
              </a:rPr>
              <a:t> </a:t>
            </a:r>
            <a:r>
              <a:rPr spc="-98" dirty="0">
                <a:latin typeface="Arial"/>
                <a:cs typeface="Arial"/>
              </a:rPr>
              <a:t>No </a:t>
            </a:r>
            <a:r>
              <a:rPr spc="-79" dirty="0">
                <a:latin typeface="Arial"/>
                <a:cs typeface="Arial"/>
              </a:rPr>
              <a:t>delays!</a:t>
            </a:r>
            <a:r>
              <a:rPr spc="-90" dirty="0">
                <a:latin typeface="Arial"/>
                <a:cs typeface="Arial"/>
              </a:rPr>
              <a:t> </a:t>
            </a:r>
            <a:r>
              <a:rPr spc="-120" dirty="0">
                <a:latin typeface="Arial"/>
                <a:cs typeface="Arial"/>
              </a:rPr>
              <a:t>This</a:t>
            </a:r>
            <a:r>
              <a:rPr spc="-94" dirty="0">
                <a:latin typeface="Arial"/>
                <a:cs typeface="Arial"/>
              </a:rPr>
              <a:t> is  </a:t>
            </a:r>
            <a:r>
              <a:rPr spc="-49" dirty="0">
                <a:latin typeface="Arial"/>
                <a:cs typeface="Arial"/>
              </a:rPr>
              <a:t>your </a:t>
            </a:r>
            <a:r>
              <a:rPr spc="-11" dirty="0">
                <a:latin typeface="Arial"/>
                <a:cs typeface="Arial"/>
              </a:rPr>
              <a:t>top </a:t>
            </a:r>
            <a:r>
              <a:rPr spc="-4" dirty="0">
                <a:latin typeface="Arial"/>
                <a:cs typeface="Arial"/>
              </a:rPr>
              <a:t>priority </a:t>
            </a:r>
            <a:r>
              <a:rPr spc="-30" dirty="0">
                <a:latin typeface="Arial"/>
                <a:cs typeface="Arial"/>
              </a:rPr>
              <a:t>at</a:t>
            </a:r>
            <a:r>
              <a:rPr spc="-356" dirty="0">
                <a:latin typeface="Arial"/>
                <a:cs typeface="Arial"/>
              </a:rPr>
              <a:t> </a:t>
            </a:r>
            <a:r>
              <a:rPr spc="-184" dirty="0">
                <a:latin typeface="Arial"/>
                <a:cs typeface="Arial"/>
              </a:rPr>
              <a:t>KSU!</a:t>
            </a:r>
            <a:endParaRPr dirty="0">
              <a:latin typeface="Arial"/>
              <a:cs typeface="Arial"/>
            </a:endParaRPr>
          </a:p>
          <a:p>
            <a:pPr marL="266700" indent="-257175">
              <a:spcBef>
                <a:spcPts val="11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88" dirty="0">
                <a:latin typeface="Arial"/>
                <a:cs typeface="Arial"/>
              </a:rPr>
              <a:t>Be</a:t>
            </a:r>
            <a:r>
              <a:rPr sz="2025" spc="-124" dirty="0">
                <a:latin typeface="Arial"/>
                <a:cs typeface="Arial"/>
              </a:rPr>
              <a:t> </a:t>
            </a:r>
            <a:r>
              <a:rPr sz="2025" spc="-71" dirty="0">
                <a:latin typeface="Arial"/>
                <a:cs typeface="Arial"/>
              </a:rPr>
              <a:t>active</a:t>
            </a:r>
            <a:r>
              <a:rPr sz="2025" spc="-113" dirty="0">
                <a:latin typeface="Arial"/>
                <a:cs typeface="Arial"/>
              </a:rPr>
              <a:t> </a:t>
            </a:r>
            <a:r>
              <a:rPr sz="2025" spc="-26" dirty="0">
                <a:latin typeface="Arial"/>
                <a:cs typeface="Arial"/>
              </a:rPr>
              <a:t>in</a:t>
            </a:r>
            <a:r>
              <a:rPr sz="2025" spc="-105" dirty="0">
                <a:latin typeface="Arial"/>
                <a:cs typeface="Arial"/>
              </a:rPr>
              <a:t> </a:t>
            </a:r>
            <a:r>
              <a:rPr sz="2025" spc="-23" dirty="0">
                <a:latin typeface="Arial"/>
                <a:cs typeface="Arial"/>
              </a:rPr>
              <a:t>the</a:t>
            </a:r>
            <a:r>
              <a:rPr sz="2025" spc="-116" dirty="0">
                <a:latin typeface="Arial"/>
                <a:cs typeface="Arial"/>
              </a:rPr>
              <a:t> </a:t>
            </a:r>
            <a:r>
              <a:rPr sz="2025" spc="-75" dirty="0">
                <a:latin typeface="Arial"/>
                <a:cs typeface="Arial"/>
              </a:rPr>
              <a:t>group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41" dirty="0">
                <a:latin typeface="Arial"/>
                <a:cs typeface="Arial"/>
              </a:rPr>
              <a:t>talk</a:t>
            </a:r>
            <a:r>
              <a:rPr sz="2025" spc="-113" dirty="0">
                <a:latin typeface="Arial"/>
                <a:cs typeface="Arial"/>
              </a:rPr>
              <a:t> </a:t>
            </a:r>
            <a:r>
              <a:rPr sz="2025" spc="15" dirty="0">
                <a:latin typeface="Arial"/>
                <a:cs typeface="Arial"/>
              </a:rPr>
              <a:t>to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56" dirty="0">
                <a:latin typeface="Arial"/>
                <a:cs typeface="Arial"/>
              </a:rPr>
              <a:t>your</a:t>
            </a:r>
            <a:r>
              <a:rPr sz="2025" spc="-109" dirty="0">
                <a:latin typeface="Arial"/>
                <a:cs typeface="Arial"/>
              </a:rPr>
              <a:t> </a:t>
            </a:r>
            <a:r>
              <a:rPr sz="2025" spc="-64" dirty="0">
                <a:latin typeface="Arial"/>
                <a:cs typeface="Arial"/>
              </a:rPr>
              <a:t>team</a:t>
            </a:r>
            <a:endParaRPr sz="2025" dirty="0">
              <a:latin typeface="Arial"/>
              <a:cs typeface="Arial"/>
            </a:endParaRPr>
          </a:p>
          <a:p>
            <a:pPr marL="266700" indent="-257175">
              <a:buChar char="•"/>
              <a:tabLst>
                <a:tab pos="266700" algn="l"/>
                <a:tab pos="267176" algn="l"/>
              </a:tabLst>
            </a:pPr>
            <a:r>
              <a:rPr sz="2025" spc="-101" dirty="0">
                <a:latin typeface="Arial"/>
                <a:cs typeface="Arial"/>
              </a:rPr>
              <a:t>Planning</a:t>
            </a:r>
            <a:endParaRPr sz="2025" dirty="0">
              <a:latin typeface="Arial"/>
              <a:cs typeface="Arial"/>
            </a:endParaRPr>
          </a:p>
          <a:p>
            <a:pPr marL="567214" lvl="1" indent="-214789">
              <a:lnSpc>
                <a:spcPts val="2156"/>
              </a:lnSpc>
              <a:spcBef>
                <a:spcPts val="11"/>
              </a:spcBef>
              <a:buChar char="–"/>
              <a:tabLst>
                <a:tab pos="567690" algn="l"/>
              </a:tabLst>
            </a:pPr>
            <a:r>
              <a:rPr spc="-86" dirty="0">
                <a:latin typeface="Arial"/>
                <a:cs typeface="Arial"/>
              </a:rPr>
              <a:t>Make </a:t>
            </a:r>
            <a:r>
              <a:rPr spc="-90" dirty="0">
                <a:latin typeface="Arial"/>
                <a:cs typeface="Arial"/>
              </a:rPr>
              <a:t>plans </a:t>
            </a:r>
            <a:r>
              <a:rPr spc="-86" dirty="0">
                <a:latin typeface="Arial"/>
                <a:cs typeface="Arial"/>
              </a:rPr>
              <a:t>and </a:t>
            </a:r>
            <a:r>
              <a:rPr spc="-19" dirty="0">
                <a:latin typeface="Arial"/>
                <a:cs typeface="Arial"/>
              </a:rPr>
              <a:t>follow </a:t>
            </a:r>
            <a:r>
              <a:rPr spc="-23" dirty="0">
                <a:latin typeface="Arial"/>
                <a:cs typeface="Arial"/>
              </a:rPr>
              <a:t>the</a:t>
            </a:r>
            <a:r>
              <a:rPr spc="-214" dirty="0">
                <a:latin typeface="Arial"/>
                <a:cs typeface="Arial"/>
              </a:rPr>
              <a:t> </a:t>
            </a:r>
            <a:r>
              <a:rPr spc="-38" dirty="0">
                <a:latin typeface="Arial"/>
                <a:cs typeface="Arial"/>
              </a:rPr>
              <a:t>plan!</a:t>
            </a:r>
            <a:endParaRPr dirty="0">
              <a:latin typeface="Arial"/>
              <a:cs typeface="Arial"/>
            </a:endParaRPr>
          </a:p>
          <a:p>
            <a:pPr marL="266700" marR="20003" indent="-257175">
              <a:lnSpc>
                <a:spcPct val="80000"/>
              </a:lnSpc>
              <a:spcBef>
                <a:spcPts val="480"/>
              </a:spcBef>
              <a:buChar char="•"/>
              <a:tabLst>
                <a:tab pos="266700" algn="l"/>
                <a:tab pos="267176" algn="l"/>
              </a:tabLst>
            </a:pPr>
            <a:r>
              <a:rPr sz="2025" spc="-143" dirty="0">
                <a:latin typeface="Arial"/>
                <a:cs typeface="Arial"/>
              </a:rPr>
              <a:t>Solve </a:t>
            </a:r>
            <a:r>
              <a:rPr sz="2025" spc="-23" dirty="0">
                <a:latin typeface="Arial"/>
                <a:cs typeface="Arial"/>
              </a:rPr>
              <a:t>the </a:t>
            </a:r>
            <a:r>
              <a:rPr sz="2025" spc="-56" dirty="0">
                <a:latin typeface="Arial"/>
                <a:cs typeface="Arial"/>
              </a:rPr>
              <a:t>problem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86" dirty="0">
                <a:latin typeface="Arial"/>
                <a:cs typeface="Arial"/>
              </a:rPr>
              <a:t>deal </a:t>
            </a:r>
            <a:r>
              <a:rPr sz="2025" spc="11" dirty="0">
                <a:latin typeface="Arial"/>
                <a:cs typeface="Arial"/>
              </a:rPr>
              <a:t>with </a:t>
            </a:r>
            <a:r>
              <a:rPr sz="2025" spc="-23" dirty="0">
                <a:latin typeface="Arial"/>
                <a:cs typeface="Arial"/>
              </a:rPr>
              <a:t>the </a:t>
            </a:r>
            <a:r>
              <a:rPr sz="2025" spc="-90" dirty="0">
                <a:latin typeface="Arial"/>
                <a:cs typeface="Arial"/>
              </a:rPr>
              <a:t>challenge. </a:t>
            </a:r>
            <a:r>
              <a:rPr sz="2025" spc="-98" dirty="0">
                <a:latin typeface="Arial"/>
                <a:cs typeface="Arial"/>
              </a:rPr>
              <a:t>Think  </a:t>
            </a:r>
            <a:r>
              <a:rPr sz="2025" spc="-94" dirty="0">
                <a:latin typeface="Arial"/>
                <a:cs typeface="Arial"/>
              </a:rPr>
              <a:t>and </a:t>
            </a:r>
            <a:r>
              <a:rPr sz="2025" spc="-64" dirty="0">
                <a:latin typeface="Arial"/>
                <a:cs typeface="Arial"/>
              </a:rPr>
              <a:t>act. </a:t>
            </a:r>
            <a:r>
              <a:rPr sz="2025" spc="-217" dirty="0">
                <a:latin typeface="Arial"/>
                <a:cs typeface="Arial"/>
              </a:rPr>
              <a:t>You </a:t>
            </a:r>
            <a:r>
              <a:rPr sz="2025" spc="-94" dirty="0">
                <a:latin typeface="Arial"/>
                <a:cs typeface="Arial"/>
              </a:rPr>
              <a:t>are </a:t>
            </a:r>
            <a:r>
              <a:rPr sz="2025" spc="-90" dirty="0">
                <a:latin typeface="Arial"/>
                <a:cs typeface="Arial"/>
              </a:rPr>
              <a:t>professionals. </a:t>
            </a:r>
            <a:r>
              <a:rPr sz="2025" spc="-109" dirty="0">
                <a:latin typeface="Arial"/>
                <a:cs typeface="Arial"/>
              </a:rPr>
              <a:t>No </a:t>
            </a:r>
            <a:r>
              <a:rPr sz="2025" spc="-41" dirty="0">
                <a:latin typeface="Arial"/>
                <a:cs typeface="Arial"/>
              </a:rPr>
              <a:t>waiting </a:t>
            </a:r>
            <a:r>
              <a:rPr sz="2025" spc="-94" dirty="0">
                <a:latin typeface="Arial"/>
                <a:cs typeface="Arial"/>
              </a:rPr>
              <a:t>and</a:t>
            </a:r>
            <a:r>
              <a:rPr sz="2025" spc="-195" dirty="0">
                <a:latin typeface="Arial"/>
                <a:cs typeface="Arial"/>
              </a:rPr>
              <a:t> </a:t>
            </a:r>
            <a:r>
              <a:rPr sz="2025" spc="-53" dirty="0">
                <a:latin typeface="Arial"/>
                <a:cs typeface="Arial"/>
              </a:rPr>
              <a:t>whining.</a:t>
            </a:r>
            <a:endParaRPr sz="202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730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1772" y="375987"/>
            <a:ext cx="3508058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191" dirty="0"/>
              <a:t>Common</a:t>
            </a:r>
            <a:r>
              <a:rPr spc="-203" dirty="0"/>
              <a:t> </a:t>
            </a:r>
            <a:r>
              <a:rPr spc="-210" dirty="0"/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8253" y="962280"/>
            <a:ext cx="5870734" cy="337528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266700" indent="-257175">
              <a:spcBef>
                <a:spcPts val="360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68" dirty="0">
                <a:latin typeface="Arial"/>
                <a:cs typeface="Arial"/>
              </a:rPr>
              <a:t>What </a:t>
            </a:r>
            <a:r>
              <a:rPr sz="2400" spc="-64" dirty="0">
                <a:latin typeface="Arial"/>
                <a:cs typeface="Arial"/>
              </a:rPr>
              <a:t>kind </a:t>
            </a:r>
            <a:r>
              <a:rPr sz="2400" spc="-4" dirty="0">
                <a:latin typeface="Arial"/>
                <a:cs typeface="Arial"/>
              </a:rPr>
              <a:t>of </a:t>
            </a:r>
            <a:r>
              <a:rPr sz="2400" spc="-41" dirty="0">
                <a:latin typeface="Arial"/>
                <a:cs typeface="Arial"/>
              </a:rPr>
              <a:t>participation </a:t>
            </a:r>
            <a:r>
              <a:rPr sz="2400" spc="-124" dirty="0">
                <a:latin typeface="Arial"/>
                <a:cs typeface="Arial"/>
              </a:rPr>
              <a:t>is</a:t>
            </a:r>
            <a:r>
              <a:rPr sz="2400" spc="-431" dirty="0">
                <a:latin typeface="Arial"/>
                <a:cs typeface="Arial"/>
              </a:rPr>
              <a:t> </a:t>
            </a:r>
            <a:r>
              <a:rPr sz="2400" spc="-116" dirty="0">
                <a:latin typeface="Arial"/>
                <a:cs typeface="Arial"/>
              </a:rPr>
              <a:t>valued?</a:t>
            </a:r>
            <a:endParaRPr sz="2400" dirty="0">
              <a:latin typeface="Arial"/>
              <a:cs typeface="Arial"/>
            </a:endParaRPr>
          </a:p>
          <a:p>
            <a:pPr marL="266700" marR="3810" indent="-257175">
              <a:lnSpc>
                <a:spcPts val="2595"/>
              </a:lnSpc>
              <a:spcBef>
                <a:spcPts val="615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20" dirty="0">
                <a:latin typeface="Arial"/>
                <a:cs typeface="Arial"/>
              </a:rPr>
              <a:t>Why </a:t>
            </a:r>
            <a:r>
              <a:rPr sz="2400" spc="-53" dirty="0">
                <a:latin typeface="Arial"/>
                <a:cs typeface="Arial"/>
              </a:rPr>
              <a:t>can’t </a:t>
            </a:r>
            <a:r>
              <a:rPr sz="2400" spc="-86" dirty="0">
                <a:latin typeface="Arial"/>
                <a:cs typeface="Arial"/>
              </a:rPr>
              <a:t>we </a:t>
            </a:r>
            <a:r>
              <a:rPr sz="2400" spc="-146" dirty="0">
                <a:latin typeface="Arial"/>
                <a:cs typeface="Arial"/>
              </a:rPr>
              <a:t>have </a:t>
            </a:r>
            <a:r>
              <a:rPr sz="2400" spc="-90" dirty="0">
                <a:latin typeface="Arial"/>
                <a:cs typeface="Arial"/>
              </a:rPr>
              <a:t>clear </a:t>
            </a:r>
            <a:r>
              <a:rPr sz="2400" spc="-60" dirty="0">
                <a:latin typeface="Arial"/>
                <a:cs typeface="Arial"/>
              </a:rPr>
              <a:t>instructions </a:t>
            </a:r>
            <a:r>
              <a:rPr sz="2400" spc="-113" dirty="0">
                <a:latin typeface="Arial"/>
                <a:cs typeface="Arial"/>
              </a:rPr>
              <a:t>and</a:t>
            </a:r>
            <a:r>
              <a:rPr sz="2400" spc="-326" dirty="0">
                <a:latin typeface="Arial"/>
                <a:cs typeface="Arial"/>
              </a:rPr>
              <a:t> </a:t>
            </a:r>
            <a:r>
              <a:rPr sz="2400" spc="-49" dirty="0">
                <a:latin typeface="Arial"/>
                <a:cs typeface="Arial"/>
              </a:rPr>
              <a:t>just  </a:t>
            </a:r>
            <a:r>
              <a:rPr sz="2400" dirty="0">
                <a:latin typeface="Arial"/>
                <a:cs typeface="Arial"/>
              </a:rPr>
              <a:t>tell </a:t>
            </a:r>
            <a:r>
              <a:rPr sz="2400" spc="-169" dirty="0">
                <a:latin typeface="Arial"/>
                <a:cs typeface="Arial"/>
              </a:rPr>
              <a:t>us </a:t>
            </a:r>
            <a:r>
              <a:rPr sz="2400" spc="-41" dirty="0">
                <a:latin typeface="Arial"/>
                <a:cs typeface="Arial"/>
              </a:rPr>
              <a:t>what </a:t>
            </a:r>
            <a:r>
              <a:rPr sz="2400" spc="19" dirty="0">
                <a:latin typeface="Arial"/>
                <a:cs typeface="Arial"/>
              </a:rPr>
              <a:t>to</a:t>
            </a:r>
            <a:r>
              <a:rPr sz="2400" spc="-307" dirty="0">
                <a:latin typeface="Arial"/>
                <a:cs typeface="Arial"/>
              </a:rPr>
              <a:t> </a:t>
            </a:r>
            <a:r>
              <a:rPr sz="2400" spc="-124" dirty="0">
                <a:latin typeface="Arial"/>
                <a:cs typeface="Arial"/>
              </a:rPr>
              <a:t>do?</a:t>
            </a:r>
            <a:endParaRPr sz="2400" dirty="0">
              <a:latin typeface="Arial"/>
              <a:cs typeface="Arial"/>
            </a:endParaRPr>
          </a:p>
          <a:p>
            <a:pPr marL="266700" marR="306705" indent="-257175">
              <a:lnSpc>
                <a:spcPts val="2595"/>
              </a:lnSpc>
              <a:spcBef>
                <a:spcPts val="570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20" dirty="0">
                <a:latin typeface="Arial"/>
                <a:cs typeface="Arial"/>
              </a:rPr>
              <a:t>Why </a:t>
            </a:r>
            <a:r>
              <a:rPr sz="2400" spc="-30" dirty="0">
                <a:latin typeface="Arial"/>
                <a:cs typeface="Arial"/>
              </a:rPr>
              <a:t>the </a:t>
            </a:r>
            <a:r>
              <a:rPr sz="2400" spc="-45" dirty="0">
                <a:latin typeface="Arial"/>
                <a:cs typeface="Arial"/>
              </a:rPr>
              <a:t>project </a:t>
            </a:r>
            <a:r>
              <a:rPr sz="2400" spc="-56" dirty="0">
                <a:latin typeface="Arial"/>
                <a:cs typeface="Arial"/>
              </a:rPr>
              <a:t>owner </a:t>
            </a:r>
            <a:r>
              <a:rPr sz="2400" spc="-206" dirty="0">
                <a:latin typeface="Arial"/>
                <a:cs typeface="Arial"/>
              </a:rPr>
              <a:t>say </a:t>
            </a:r>
            <a:r>
              <a:rPr sz="2400" spc="-49" dirty="0">
                <a:latin typeface="Arial"/>
                <a:cs typeface="Arial"/>
              </a:rPr>
              <a:t>this </a:t>
            </a:r>
            <a:r>
              <a:rPr sz="2400" spc="-124" dirty="0">
                <a:latin typeface="Arial"/>
                <a:cs typeface="Arial"/>
              </a:rPr>
              <a:t>is </a:t>
            </a:r>
            <a:r>
              <a:rPr sz="2400" spc="-4" dirty="0">
                <a:latin typeface="Arial"/>
                <a:cs typeface="Arial"/>
              </a:rPr>
              <a:t>not</a:t>
            </a:r>
            <a:r>
              <a:rPr sz="2400" spc="-379" dirty="0">
                <a:latin typeface="Arial"/>
                <a:cs typeface="Arial"/>
              </a:rPr>
              <a:t> </a:t>
            </a:r>
            <a:r>
              <a:rPr sz="2400" spc="-41" dirty="0">
                <a:latin typeface="Arial"/>
                <a:cs typeface="Arial"/>
              </a:rPr>
              <a:t>what  </a:t>
            </a:r>
            <a:r>
              <a:rPr sz="2400" spc="-83" dirty="0">
                <a:latin typeface="Arial"/>
                <a:cs typeface="Arial"/>
              </a:rPr>
              <a:t>he/she</a:t>
            </a:r>
            <a:r>
              <a:rPr sz="2400" spc="-135" dirty="0">
                <a:latin typeface="Arial"/>
                <a:cs typeface="Arial"/>
              </a:rPr>
              <a:t> </a:t>
            </a:r>
            <a:r>
              <a:rPr sz="2400" spc="-94" dirty="0">
                <a:latin typeface="Arial"/>
                <a:cs typeface="Arial"/>
              </a:rPr>
              <a:t>wanted?</a:t>
            </a:r>
            <a:endParaRPr sz="2400" dirty="0">
              <a:latin typeface="Arial"/>
              <a:cs typeface="Arial"/>
            </a:endParaRPr>
          </a:p>
          <a:p>
            <a:pPr marL="266700" marR="164783" indent="-257175">
              <a:lnSpc>
                <a:spcPts val="2595"/>
              </a:lnSpc>
              <a:spcBef>
                <a:spcPts val="574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80" dirty="0">
                <a:latin typeface="Arial"/>
                <a:cs typeface="Arial"/>
              </a:rPr>
              <a:t>We </a:t>
            </a:r>
            <a:r>
              <a:rPr sz="2400" spc="-53" dirty="0">
                <a:latin typeface="Arial"/>
                <a:cs typeface="Arial"/>
              </a:rPr>
              <a:t>got </a:t>
            </a:r>
            <a:r>
              <a:rPr sz="2400" spc="-75" dirty="0">
                <a:latin typeface="Arial"/>
                <a:cs typeface="Arial"/>
              </a:rPr>
              <a:t>no </a:t>
            </a:r>
            <a:r>
              <a:rPr sz="2400" spc="-127" dirty="0">
                <a:latin typeface="Arial"/>
                <a:cs typeface="Arial"/>
              </a:rPr>
              <a:t>response </a:t>
            </a:r>
            <a:r>
              <a:rPr sz="2400" spc="-26" dirty="0">
                <a:latin typeface="Arial"/>
                <a:cs typeface="Arial"/>
              </a:rPr>
              <a:t>from the </a:t>
            </a:r>
            <a:r>
              <a:rPr sz="2400" spc="-45" dirty="0">
                <a:latin typeface="Arial"/>
                <a:cs typeface="Arial"/>
              </a:rPr>
              <a:t>project</a:t>
            </a:r>
            <a:r>
              <a:rPr sz="2400" spc="-428" dirty="0">
                <a:latin typeface="Arial"/>
                <a:cs typeface="Arial"/>
              </a:rPr>
              <a:t> </a:t>
            </a:r>
            <a:r>
              <a:rPr sz="2400" spc="-56" dirty="0">
                <a:latin typeface="Arial"/>
                <a:cs typeface="Arial"/>
              </a:rPr>
              <a:t>owner  </a:t>
            </a:r>
            <a:r>
              <a:rPr sz="2400" spc="-38" dirty="0">
                <a:latin typeface="Arial"/>
                <a:cs typeface="Arial"/>
              </a:rPr>
              <a:t>(or </a:t>
            </a:r>
            <a:r>
              <a:rPr sz="2400" spc="-143" dirty="0">
                <a:latin typeface="Arial"/>
                <a:cs typeface="Arial"/>
              </a:rPr>
              <a:t>some </a:t>
            </a:r>
            <a:r>
              <a:rPr sz="2400" spc="-113" dirty="0">
                <a:latin typeface="Arial"/>
                <a:cs typeface="Arial"/>
              </a:rPr>
              <a:t>members </a:t>
            </a:r>
            <a:r>
              <a:rPr sz="2400" spc="-19" dirty="0">
                <a:latin typeface="Arial"/>
                <a:cs typeface="Arial"/>
              </a:rPr>
              <a:t>or </a:t>
            </a:r>
            <a:r>
              <a:rPr sz="2400" spc="-26" dirty="0">
                <a:latin typeface="Arial"/>
                <a:cs typeface="Arial"/>
              </a:rPr>
              <a:t>other </a:t>
            </a:r>
            <a:r>
              <a:rPr sz="2400" spc="-105" dirty="0">
                <a:latin typeface="Arial"/>
                <a:cs typeface="Arial"/>
              </a:rPr>
              <a:t>stakeholders).  </a:t>
            </a:r>
            <a:r>
              <a:rPr sz="2400" spc="-68" dirty="0">
                <a:latin typeface="Arial"/>
                <a:cs typeface="Arial"/>
              </a:rPr>
              <a:t>What </a:t>
            </a:r>
            <a:r>
              <a:rPr sz="2400" spc="-94" dirty="0">
                <a:latin typeface="Arial"/>
                <a:cs typeface="Arial"/>
              </a:rPr>
              <a:t>should </a:t>
            </a:r>
            <a:r>
              <a:rPr sz="2400" spc="-90" dirty="0">
                <a:latin typeface="Arial"/>
                <a:cs typeface="Arial"/>
              </a:rPr>
              <a:t>we </a:t>
            </a:r>
            <a:r>
              <a:rPr sz="2400" spc="-124" dirty="0">
                <a:latin typeface="Arial"/>
                <a:cs typeface="Arial"/>
              </a:rPr>
              <a:t>do? </a:t>
            </a:r>
            <a:r>
              <a:rPr sz="2400" spc="-131" dirty="0">
                <a:latin typeface="Arial"/>
                <a:cs typeface="Arial"/>
              </a:rPr>
              <a:t>Should </a:t>
            </a:r>
            <a:r>
              <a:rPr sz="2400" spc="-90" dirty="0">
                <a:latin typeface="Arial"/>
                <a:cs typeface="Arial"/>
              </a:rPr>
              <a:t>we</a:t>
            </a:r>
            <a:r>
              <a:rPr sz="2400" spc="-263" dirty="0">
                <a:latin typeface="Arial"/>
                <a:cs typeface="Arial"/>
              </a:rPr>
              <a:t> </a:t>
            </a:r>
            <a:r>
              <a:rPr sz="2400" spc="-60" dirty="0">
                <a:latin typeface="Arial"/>
                <a:cs typeface="Arial"/>
              </a:rPr>
              <a:t>wait?</a:t>
            </a:r>
            <a:endParaRPr sz="2400" dirty="0">
              <a:latin typeface="Arial"/>
              <a:cs typeface="Arial"/>
            </a:endParaRPr>
          </a:p>
          <a:p>
            <a:pPr marL="266700" indent="-257175">
              <a:spcBef>
                <a:spcPts val="244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120" dirty="0">
                <a:latin typeface="Arial"/>
                <a:cs typeface="Arial"/>
              </a:rPr>
              <a:t>Why </a:t>
            </a:r>
            <a:r>
              <a:rPr sz="2400" spc="-109" dirty="0">
                <a:latin typeface="Arial"/>
                <a:cs typeface="Arial"/>
              </a:rPr>
              <a:t>are </a:t>
            </a:r>
            <a:r>
              <a:rPr sz="2400" spc="-45" dirty="0">
                <a:latin typeface="Arial"/>
                <a:cs typeface="Arial"/>
              </a:rPr>
              <a:t>there </a:t>
            </a:r>
            <a:r>
              <a:rPr sz="2400" spc="-143" dirty="0">
                <a:latin typeface="Arial"/>
                <a:cs typeface="Arial"/>
              </a:rPr>
              <a:t>some </a:t>
            </a:r>
            <a:r>
              <a:rPr sz="2400" spc="-127" dirty="0">
                <a:latin typeface="Arial"/>
                <a:cs typeface="Arial"/>
              </a:rPr>
              <a:t>many</a:t>
            </a:r>
            <a:r>
              <a:rPr sz="2400" spc="-217" dirty="0">
                <a:latin typeface="Arial"/>
                <a:cs typeface="Arial"/>
              </a:rPr>
              <a:t> </a:t>
            </a:r>
            <a:r>
              <a:rPr sz="2400" spc="-135" dirty="0">
                <a:latin typeface="Arial"/>
                <a:cs typeface="Arial"/>
              </a:rPr>
              <a:t>challenges?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509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1690" y="356117"/>
            <a:ext cx="2180749" cy="517930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>
              <a:lnSpc>
                <a:spcPct val="100000"/>
              </a:lnSpc>
              <a:spcBef>
                <a:spcPts val="79"/>
              </a:spcBef>
            </a:pPr>
            <a:r>
              <a:rPr spc="-90" dirty="0"/>
              <a:t>Participation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9238" y="978669"/>
            <a:ext cx="6009323" cy="3186161"/>
          </a:xfrm>
          <a:prstGeom prst="rect">
            <a:avLst/>
          </a:prstGeom>
        </p:spPr>
        <p:txBody>
          <a:bodyPr vert="horz" wrap="square" lIns="0" tIns="50959" rIns="0" bIns="0" rtlCol="0">
            <a:spAutoFit/>
          </a:bodyPr>
          <a:lstStyle/>
          <a:p>
            <a:pPr marL="266700" marR="159544" indent="-257175">
              <a:lnSpc>
                <a:spcPts val="2595"/>
              </a:lnSpc>
              <a:spcBef>
                <a:spcPts val="401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68" dirty="0">
                <a:latin typeface="Arial"/>
                <a:cs typeface="Arial"/>
              </a:rPr>
              <a:t>“I</a:t>
            </a:r>
            <a:r>
              <a:rPr sz="2400" spc="-131" dirty="0">
                <a:latin typeface="Arial"/>
                <a:cs typeface="Arial"/>
              </a:rPr>
              <a:t> am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60" dirty="0">
                <a:latin typeface="Arial"/>
                <a:cs typeface="Arial"/>
              </a:rPr>
              <a:t>kind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-4" dirty="0">
                <a:latin typeface="Arial"/>
                <a:cs typeface="Arial"/>
              </a:rPr>
              <a:t>of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-56" dirty="0">
                <a:latin typeface="Arial"/>
                <a:cs typeface="Arial"/>
              </a:rPr>
              <a:t>lost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53" dirty="0">
                <a:latin typeface="Arial"/>
                <a:cs typeface="Arial"/>
              </a:rPr>
              <a:t>about</a:t>
            </a:r>
            <a:r>
              <a:rPr sz="2400" spc="-113" dirty="0">
                <a:latin typeface="Arial"/>
                <a:cs typeface="Arial"/>
              </a:rPr>
              <a:t> </a:t>
            </a:r>
            <a:r>
              <a:rPr sz="2400" spc="-26" dirty="0">
                <a:latin typeface="Arial"/>
                <a:cs typeface="Arial"/>
              </a:rPr>
              <a:t>the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contribution</a:t>
            </a:r>
            <a:r>
              <a:rPr sz="2400" spc="-105" dirty="0">
                <a:latin typeface="Arial"/>
                <a:cs typeface="Arial"/>
              </a:rPr>
              <a:t> </a:t>
            </a:r>
            <a:r>
              <a:rPr sz="2400" spc="-26" dirty="0">
                <a:latin typeface="Arial"/>
                <a:cs typeface="Arial"/>
              </a:rPr>
              <a:t>part  </a:t>
            </a:r>
            <a:r>
              <a:rPr sz="2400" spc="-158" dirty="0">
                <a:latin typeface="Arial"/>
                <a:cs typeface="Arial"/>
              </a:rPr>
              <a:t>because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-75" dirty="0">
                <a:latin typeface="Arial"/>
                <a:cs typeface="Arial"/>
              </a:rPr>
              <a:t>do </a:t>
            </a:r>
            <a:r>
              <a:rPr sz="2400" spc="-71" dirty="0">
                <a:latin typeface="Arial"/>
                <a:cs typeface="Arial"/>
              </a:rPr>
              <a:t>everything </a:t>
            </a:r>
            <a:r>
              <a:rPr sz="2400" spc="-53" dirty="0">
                <a:latin typeface="Arial"/>
                <a:cs typeface="Arial"/>
              </a:rPr>
              <a:t>they </a:t>
            </a:r>
            <a:r>
              <a:rPr sz="2400" spc="-165" dirty="0">
                <a:latin typeface="Arial"/>
                <a:cs typeface="Arial"/>
              </a:rPr>
              <a:t>assign </a:t>
            </a:r>
            <a:r>
              <a:rPr sz="2400" spc="15" dirty="0">
                <a:latin typeface="Arial"/>
                <a:cs typeface="Arial"/>
              </a:rPr>
              <a:t>to</a:t>
            </a:r>
            <a:r>
              <a:rPr sz="2400" spc="-274" dirty="0">
                <a:latin typeface="Arial"/>
                <a:cs typeface="Arial"/>
              </a:rPr>
              <a:t> </a:t>
            </a:r>
            <a:r>
              <a:rPr sz="2400" spc="-68" dirty="0">
                <a:latin typeface="Arial"/>
                <a:cs typeface="Arial"/>
              </a:rPr>
              <a:t>me.”</a:t>
            </a:r>
            <a:endParaRPr sz="2400" dirty="0">
              <a:latin typeface="Arial"/>
              <a:cs typeface="Arial"/>
            </a:endParaRPr>
          </a:p>
          <a:p>
            <a:pPr marL="266700" marR="5239" indent="-257175">
              <a:lnSpc>
                <a:spcPct val="90000"/>
              </a:lnSpc>
              <a:spcBef>
                <a:spcPts val="533"/>
              </a:spcBef>
              <a:buChar char="•"/>
              <a:tabLst>
                <a:tab pos="266700" algn="l"/>
                <a:tab pos="267176" algn="l"/>
              </a:tabLst>
            </a:pPr>
            <a:r>
              <a:rPr sz="2400" spc="-64" dirty="0">
                <a:latin typeface="Arial"/>
                <a:cs typeface="Arial"/>
              </a:rPr>
              <a:t>“This </a:t>
            </a:r>
            <a:r>
              <a:rPr sz="2400" spc="-68" dirty="0">
                <a:latin typeface="Arial"/>
                <a:cs typeface="Arial"/>
              </a:rPr>
              <a:t>really </a:t>
            </a:r>
            <a:r>
              <a:rPr sz="2400" spc="-139" dirty="0">
                <a:latin typeface="Arial"/>
                <a:cs typeface="Arial"/>
              </a:rPr>
              <a:t>does </a:t>
            </a:r>
            <a:r>
              <a:rPr sz="2400" spc="-4" dirty="0">
                <a:latin typeface="Arial"/>
                <a:cs typeface="Arial"/>
              </a:rPr>
              <a:t>not </a:t>
            </a:r>
            <a:r>
              <a:rPr sz="2400" spc="-150" dirty="0">
                <a:latin typeface="Arial"/>
                <a:cs typeface="Arial"/>
              </a:rPr>
              <a:t>make </a:t>
            </a:r>
            <a:r>
              <a:rPr sz="2400" spc="-161" dirty="0">
                <a:latin typeface="Arial"/>
                <a:cs typeface="Arial"/>
              </a:rPr>
              <a:t>sense.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-146" dirty="0">
                <a:latin typeface="Arial"/>
                <a:cs typeface="Arial"/>
              </a:rPr>
              <a:t>have </a:t>
            </a:r>
            <a:r>
              <a:rPr sz="2400" spc="-113" dirty="0">
                <a:latin typeface="Arial"/>
                <a:cs typeface="Arial"/>
              </a:rPr>
              <a:t>been  </a:t>
            </a:r>
            <a:r>
              <a:rPr sz="2400" spc="-53" dirty="0">
                <a:latin typeface="Arial"/>
                <a:cs typeface="Arial"/>
              </a:rPr>
              <a:t>participating. </a:t>
            </a:r>
            <a:r>
              <a:rPr sz="2400" spc="-105" dirty="0">
                <a:latin typeface="Arial"/>
                <a:cs typeface="Arial"/>
              </a:rPr>
              <a:t>When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-135" dirty="0">
                <a:latin typeface="Arial"/>
                <a:cs typeface="Arial"/>
              </a:rPr>
              <a:t>am </a:t>
            </a:r>
            <a:r>
              <a:rPr sz="2400" spc="-150" dirty="0">
                <a:latin typeface="Arial"/>
                <a:cs typeface="Arial"/>
              </a:rPr>
              <a:t>assigned </a:t>
            </a:r>
            <a:r>
              <a:rPr sz="2400" spc="-90" dirty="0">
                <a:latin typeface="Arial"/>
                <a:cs typeface="Arial"/>
              </a:rPr>
              <a:t>something</a:t>
            </a:r>
            <a:r>
              <a:rPr sz="2400" spc="-158" dirty="0">
                <a:latin typeface="Arial"/>
                <a:cs typeface="Arial"/>
              </a:rPr>
              <a:t> </a:t>
            </a:r>
            <a:r>
              <a:rPr sz="2400" spc="-64" dirty="0">
                <a:latin typeface="Arial"/>
                <a:cs typeface="Arial"/>
              </a:rPr>
              <a:t>I  </a:t>
            </a:r>
            <a:r>
              <a:rPr sz="2400" spc="-75" dirty="0">
                <a:latin typeface="Arial"/>
                <a:cs typeface="Arial"/>
              </a:rPr>
              <a:t>do </a:t>
            </a:r>
            <a:r>
              <a:rPr sz="2400" spc="30" dirty="0">
                <a:latin typeface="Arial"/>
                <a:cs typeface="Arial"/>
              </a:rPr>
              <a:t>it.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-45" dirty="0">
                <a:latin typeface="Arial"/>
                <a:cs typeface="Arial"/>
              </a:rPr>
              <a:t>did </a:t>
            </a:r>
            <a:r>
              <a:rPr sz="2400" spc="-26" dirty="0">
                <a:latin typeface="Arial"/>
                <a:cs typeface="Arial"/>
              </a:rPr>
              <a:t>the</a:t>
            </a:r>
            <a:r>
              <a:rPr sz="2400" spc="-491" dirty="0">
                <a:latin typeface="Arial"/>
                <a:cs typeface="Arial"/>
              </a:rPr>
              <a:t> </a:t>
            </a:r>
            <a:r>
              <a:rPr sz="2400" spc="-53" dirty="0">
                <a:latin typeface="Arial"/>
                <a:cs typeface="Arial"/>
              </a:rPr>
              <a:t>template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53" dirty="0">
                <a:latin typeface="Arial"/>
                <a:cs typeface="Arial"/>
              </a:rPr>
              <a:t>all </a:t>
            </a:r>
            <a:r>
              <a:rPr sz="2400" spc="-225" dirty="0">
                <a:latin typeface="Arial"/>
                <a:cs typeface="Arial"/>
              </a:rPr>
              <a:t>as </a:t>
            </a:r>
            <a:r>
              <a:rPr sz="2400" spc="-60" dirty="0">
                <a:latin typeface="Arial"/>
                <a:cs typeface="Arial"/>
              </a:rPr>
              <a:t>well.”</a:t>
            </a:r>
            <a:endParaRPr sz="2400" dirty="0">
              <a:latin typeface="Arial"/>
              <a:cs typeface="Arial"/>
            </a:endParaRPr>
          </a:p>
          <a:p>
            <a:pPr marL="266700" marR="3810" indent="-257175" algn="just">
              <a:lnSpc>
                <a:spcPct val="90000"/>
              </a:lnSpc>
              <a:spcBef>
                <a:spcPts val="578"/>
              </a:spcBef>
              <a:buChar char="•"/>
              <a:tabLst>
                <a:tab pos="267176" algn="l"/>
              </a:tabLst>
            </a:pPr>
            <a:r>
              <a:rPr sz="2400" spc="-127" dirty="0">
                <a:latin typeface="Arial"/>
                <a:cs typeface="Arial"/>
              </a:rPr>
              <a:t>“You </a:t>
            </a:r>
            <a:r>
              <a:rPr lang="en-US" sz="2400" spc="-127" dirty="0">
                <a:latin typeface="Arial"/>
                <a:cs typeface="Arial"/>
              </a:rPr>
              <a:t>are</a:t>
            </a:r>
            <a:r>
              <a:rPr sz="2400" spc="38" dirty="0">
                <a:latin typeface="Arial"/>
                <a:cs typeface="Arial"/>
              </a:rPr>
              <a:t> </a:t>
            </a:r>
            <a:r>
              <a:rPr sz="2400" spc="-23" dirty="0">
                <a:latin typeface="Arial"/>
                <a:cs typeface="Arial"/>
              </a:rPr>
              <a:t>right </a:t>
            </a:r>
            <a:r>
              <a:rPr sz="2400" spc="-94" dirty="0">
                <a:latin typeface="Arial"/>
                <a:cs typeface="Arial"/>
              </a:rPr>
              <a:t>professor </a:t>
            </a:r>
            <a:r>
              <a:rPr sz="2400" spc="-113" dirty="0">
                <a:latin typeface="Arial"/>
                <a:cs typeface="Arial"/>
              </a:rPr>
              <a:t>and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-113" dirty="0">
                <a:latin typeface="Arial"/>
                <a:cs typeface="Arial"/>
              </a:rPr>
              <a:t>apologize </a:t>
            </a:r>
            <a:r>
              <a:rPr sz="2400" spc="-8" dirty="0">
                <a:latin typeface="Arial"/>
                <a:cs typeface="Arial"/>
              </a:rPr>
              <a:t>for </a:t>
            </a:r>
            <a:r>
              <a:rPr sz="2400" spc="-15" dirty="0">
                <a:latin typeface="Arial"/>
                <a:cs typeface="Arial"/>
              </a:rPr>
              <a:t>that.  </a:t>
            </a:r>
            <a:r>
              <a:rPr sz="2400" spc="-30" dirty="0">
                <a:latin typeface="Arial"/>
                <a:cs typeface="Arial"/>
              </a:rPr>
              <a:t>It's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-49" dirty="0">
                <a:latin typeface="Arial"/>
                <a:cs typeface="Arial"/>
              </a:rPr>
              <a:t>just</a:t>
            </a:r>
            <a:r>
              <a:rPr sz="2400" spc="-116" dirty="0">
                <a:latin typeface="Arial"/>
                <a:cs typeface="Arial"/>
              </a:rPr>
              <a:t> </a:t>
            </a:r>
            <a:r>
              <a:rPr sz="2400" spc="41" dirty="0">
                <a:latin typeface="Arial"/>
                <a:cs typeface="Arial"/>
              </a:rPr>
              <a:t>if</a:t>
            </a:r>
            <a:r>
              <a:rPr sz="2400" spc="-131" dirty="0">
                <a:latin typeface="Arial"/>
                <a:cs typeface="Arial"/>
              </a:rPr>
              <a:t> </a:t>
            </a:r>
            <a:r>
              <a:rPr sz="2400" spc="-64" dirty="0">
                <a:latin typeface="Arial"/>
                <a:cs typeface="Arial"/>
              </a:rPr>
              <a:t>I</a:t>
            </a:r>
            <a:r>
              <a:rPr sz="2400" spc="-116" dirty="0">
                <a:latin typeface="Arial"/>
                <a:cs typeface="Arial"/>
              </a:rPr>
              <a:t> </a:t>
            </a:r>
            <a:r>
              <a:rPr sz="2400" spc="-4" dirty="0">
                <a:latin typeface="Arial"/>
                <a:cs typeface="Arial"/>
              </a:rPr>
              <a:t>don't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184" dirty="0">
                <a:latin typeface="Arial"/>
                <a:cs typeface="Arial"/>
              </a:rPr>
              <a:t>see</a:t>
            </a:r>
            <a:r>
              <a:rPr sz="2400" spc="-139" dirty="0">
                <a:latin typeface="Arial"/>
                <a:cs typeface="Arial"/>
              </a:rPr>
              <a:t> </a:t>
            </a:r>
            <a:r>
              <a:rPr sz="2400" spc="-79" dirty="0">
                <a:latin typeface="Arial"/>
                <a:cs typeface="Arial"/>
              </a:rPr>
              <a:t>anything</a:t>
            </a:r>
            <a:r>
              <a:rPr sz="2400" spc="-98" dirty="0">
                <a:latin typeface="Arial"/>
                <a:cs typeface="Arial"/>
              </a:rPr>
              <a:t> </a:t>
            </a:r>
            <a:r>
              <a:rPr sz="2400" spc="15" dirty="0">
                <a:latin typeface="Arial"/>
                <a:cs typeface="Arial"/>
              </a:rPr>
              <a:t>to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-94" dirty="0">
                <a:latin typeface="Arial"/>
                <a:cs typeface="Arial"/>
              </a:rPr>
              <a:t>chime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in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15" dirty="0">
                <a:latin typeface="Arial"/>
                <a:cs typeface="Arial"/>
              </a:rPr>
              <a:t>or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34" dirty="0">
                <a:latin typeface="Arial"/>
                <a:cs typeface="Arial"/>
              </a:rPr>
              <a:t>if  </a:t>
            </a:r>
            <a:r>
              <a:rPr sz="2400" spc="75" dirty="0">
                <a:latin typeface="Arial"/>
                <a:cs typeface="Arial"/>
              </a:rPr>
              <a:t>it</a:t>
            </a:r>
            <a:r>
              <a:rPr sz="2400" spc="-135" dirty="0">
                <a:latin typeface="Arial"/>
                <a:cs typeface="Arial"/>
              </a:rPr>
              <a:t> </a:t>
            </a:r>
            <a:r>
              <a:rPr sz="2400" spc="-101" dirty="0">
                <a:latin typeface="Arial"/>
                <a:cs typeface="Arial"/>
              </a:rPr>
              <a:t>looks</a:t>
            </a:r>
            <a:r>
              <a:rPr sz="2400" spc="-131" dirty="0">
                <a:latin typeface="Arial"/>
                <a:cs typeface="Arial"/>
              </a:rPr>
              <a:t> </a:t>
            </a:r>
            <a:r>
              <a:rPr sz="2400" spc="-146" dirty="0">
                <a:latin typeface="Arial"/>
                <a:cs typeface="Arial"/>
              </a:rPr>
              <a:t>okay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98" dirty="0">
                <a:latin typeface="Arial"/>
                <a:cs typeface="Arial"/>
              </a:rPr>
              <a:t>already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38" dirty="0">
                <a:latin typeface="Arial"/>
                <a:cs typeface="Arial"/>
              </a:rPr>
              <a:t>then</a:t>
            </a:r>
            <a:r>
              <a:rPr sz="2400" spc="-127" dirty="0">
                <a:latin typeface="Arial"/>
                <a:cs typeface="Arial"/>
              </a:rPr>
              <a:t> </a:t>
            </a:r>
            <a:r>
              <a:rPr sz="2400" spc="-64" dirty="0">
                <a:latin typeface="Arial"/>
                <a:cs typeface="Arial"/>
              </a:rPr>
              <a:t>I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-4" dirty="0">
                <a:latin typeface="Arial"/>
                <a:cs typeface="Arial"/>
              </a:rPr>
              <a:t>don't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34" dirty="0">
                <a:latin typeface="Arial"/>
                <a:cs typeface="Arial"/>
              </a:rPr>
              <a:t>bother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19" dirty="0">
                <a:latin typeface="Arial"/>
                <a:cs typeface="Arial"/>
              </a:rPr>
              <a:t>to</a:t>
            </a:r>
            <a:r>
              <a:rPr sz="2400" spc="-124" dirty="0">
                <a:latin typeface="Arial"/>
                <a:cs typeface="Arial"/>
              </a:rPr>
              <a:t> </a:t>
            </a:r>
            <a:r>
              <a:rPr sz="2400" spc="-203" dirty="0">
                <a:latin typeface="Arial"/>
                <a:cs typeface="Arial"/>
              </a:rPr>
              <a:t>say  </a:t>
            </a:r>
            <a:r>
              <a:rPr sz="2400" spc="-79" dirty="0">
                <a:latin typeface="Arial"/>
                <a:cs typeface="Arial"/>
              </a:rPr>
              <a:t>anything. </a:t>
            </a:r>
            <a:r>
              <a:rPr sz="2400" spc="-64" dirty="0">
                <a:latin typeface="Arial"/>
                <a:cs typeface="Arial"/>
              </a:rPr>
              <a:t>I </a:t>
            </a:r>
            <a:r>
              <a:rPr sz="2400" spc="8" dirty="0">
                <a:latin typeface="Arial"/>
                <a:cs typeface="Arial"/>
              </a:rPr>
              <a:t>will </a:t>
            </a:r>
            <a:r>
              <a:rPr sz="2400" spc="-158" dirty="0">
                <a:latin typeface="Arial"/>
                <a:cs typeface="Arial"/>
              </a:rPr>
              <a:t>speak </a:t>
            </a:r>
            <a:r>
              <a:rPr sz="2400" spc="-75" dirty="0">
                <a:latin typeface="Arial"/>
                <a:cs typeface="Arial"/>
              </a:rPr>
              <a:t>up</a:t>
            </a:r>
            <a:r>
              <a:rPr sz="2400" spc="-311" dirty="0">
                <a:latin typeface="Arial"/>
                <a:cs typeface="Arial"/>
              </a:rPr>
              <a:t> </a:t>
            </a:r>
            <a:r>
              <a:rPr sz="2400" spc="-83" dirty="0">
                <a:latin typeface="Arial"/>
                <a:cs typeface="Arial"/>
              </a:rPr>
              <a:t>more.”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11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1141</Words>
  <Application>Microsoft Macintosh PowerPoint</Application>
  <PresentationFormat>On-screen Show (16:9)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Office Theme</vt:lpstr>
      <vt:lpstr>IT 7993 – How to have the Best Capstone Project Experience</vt:lpstr>
      <vt:lpstr>PowerPoint Presentation</vt:lpstr>
      <vt:lpstr>General Project Features</vt:lpstr>
      <vt:lpstr>How Different from Other Courses</vt:lpstr>
      <vt:lpstr>Take This Course Seriously</vt:lpstr>
      <vt:lpstr>Soft Skills</vt:lpstr>
      <vt:lpstr>Success Factors as A Group And n Individual</vt:lpstr>
      <vt:lpstr>Common Challenges</vt:lpstr>
      <vt:lpstr>Participation</vt:lpstr>
      <vt:lpstr>Ambiguity, Chaos, Confusion</vt:lpstr>
      <vt:lpstr>Communication Tips</vt:lpstr>
      <vt:lpstr>Team Work</vt:lpstr>
      <vt:lpstr>Collaboration Systems</vt:lpstr>
      <vt:lpstr>Something to think about</vt:lpstr>
      <vt:lpstr>Final Note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Lei Li</cp:lastModifiedBy>
  <cp:revision>4</cp:revision>
  <dcterms:created xsi:type="dcterms:W3CDTF">2019-08-16T16:55:48Z</dcterms:created>
  <dcterms:modified xsi:type="dcterms:W3CDTF">2020-01-06T14:57:08Z</dcterms:modified>
</cp:coreProperties>
</file>