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4" r:id="rId1"/>
  </p:sldMasterIdLst>
  <p:notesMasterIdLst>
    <p:notesMasterId r:id="rId17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71" r:id="rId15"/>
    <p:sldId id="269" r:id="rId16"/>
  </p:sldIdLst>
  <p:sldSz cx="9144000" cy="5143500" type="screen16x9"/>
  <p:notesSz cx="6858000" cy="9144000"/>
  <p:defaultTextStyle>
    <a:defPPr marR="0" algn="l" rtl="0">
      <a:lnSpc>
        <a:spcPct val="100000"/>
      </a:lnSpc>
      <a:spcBef>
        <a:spcPts val="0"/>
      </a:spcBef>
      <a:spcAft>
        <a:spcPts val="0"/>
      </a:spcAft>
    </a:defPPr>
    <a:lvl1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90651C3A-4460-11DB-9652-00E08161165F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28" d="100"/>
          <a:sy n="128" d="100"/>
        </p:scale>
        <p:origin x="154" y="8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" name="Shape 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defRPr sz="1100"/>
            </a:lvl1pPr>
            <a:lvl2pPr>
              <a:spcBef>
                <a:spcPts val="0"/>
              </a:spcBef>
              <a:defRPr sz="1100"/>
            </a:lvl2pPr>
            <a:lvl3pPr>
              <a:spcBef>
                <a:spcPts val="0"/>
              </a:spcBef>
              <a:defRPr sz="1100"/>
            </a:lvl3pPr>
            <a:lvl4pPr>
              <a:spcBef>
                <a:spcPts val="0"/>
              </a:spcBef>
              <a:defRPr sz="1100"/>
            </a:lvl4pPr>
            <a:lvl5pPr>
              <a:spcBef>
                <a:spcPts val="0"/>
              </a:spcBef>
              <a:defRPr sz="1100"/>
            </a:lvl5pPr>
            <a:lvl6pPr>
              <a:spcBef>
                <a:spcPts val="0"/>
              </a:spcBef>
              <a:defRPr sz="1100"/>
            </a:lvl6pPr>
            <a:lvl7pPr>
              <a:spcBef>
                <a:spcPts val="0"/>
              </a:spcBef>
              <a:defRPr sz="1100"/>
            </a:lvl7pPr>
            <a:lvl8pPr>
              <a:spcBef>
                <a:spcPts val="0"/>
              </a:spcBef>
              <a:defRPr sz="1100"/>
            </a:lvl8pPr>
            <a:lvl9pPr>
              <a:spcBef>
                <a:spcPts val="0"/>
              </a:spcBef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725423338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Shape 4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4" name="Shape 4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10446949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Shape 100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01" name="Shape 10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97189305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Shape 107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08" name="Shape 10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47884441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Shape 11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14" name="Shape 11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13412877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Shape 11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20" name="Shape 12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95855250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Shape 12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26" name="Shape 12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619177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50" name="Shape 5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8739497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Shape 5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56" name="Shape 5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14066324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Shape 6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63" name="Shape 6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05866296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Shape 68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69" name="Shape 6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21661402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Shape 74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75" name="Shape 7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64662899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Shape 80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81" name="Shape 8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98901623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Shape 86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87" name="Shape 8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10396939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Shape 9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94" name="Shape 9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2120548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8"/>
          <p:cNvSpPr/>
          <p:nvPr/>
        </p:nvSpPr>
        <p:spPr>
          <a:xfrm rot="10800000" flipH="1">
            <a:off x="0" y="2984999"/>
            <a:ext cx="9144000" cy="21585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9" name="Shape 9"/>
          <p:cNvSpPr/>
          <p:nvPr/>
        </p:nvSpPr>
        <p:spPr>
          <a:xfrm>
            <a:off x="0" y="2393175"/>
            <a:ext cx="4617372" cy="590502"/>
          </a:xfrm>
          <a:custGeom>
            <a:avLst/>
            <a:gdLst/>
            <a:ahLst/>
            <a:cxnLst/>
            <a:rect l="0" t="0" r="0" b="0"/>
            <a:pathLst>
              <a:path w="4617373" h="1108924" extrusionOk="0">
                <a:moveTo>
                  <a:pt x="1199" y="1108924"/>
                </a:moveTo>
                <a:lnTo>
                  <a:pt x="4617373" y="1108924"/>
                </a:lnTo>
                <a:lnTo>
                  <a:pt x="0" y="0"/>
                </a:lnTo>
                <a:cubicBezTo>
                  <a:pt x="400" y="369641"/>
                  <a:pt x="799" y="739283"/>
                  <a:pt x="1199" y="1108924"/>
                </a:cubicBezTo>
                <a:close/>
              </a:path>
            </a:pathLst>
          </a:custGeom>
          <a:solidFill>
            <a:srgbClr val="FFFFFF">
              <a:alpha val="6666"/>
            </a:srgbClr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0" name="Shape 10"/>
          <p:cNvSpPr/>
          <p:nvPr/>
        </p:nvSpPr>
        <p:spPr>
          <a:xfrm rot="10800000" flipH="1">
            <a:off x="0" y="2983958"/>
            <a:ext cx="4617372" cy="571095"/>
          </a:xfrm>
          <a:custGeom>
            <a:avLst/>
            <a:gdLst/>
            <a:ahLst/>
            <a:cxnLst/>
            <a:rect l="0" t="0" r="0" b="0"/>
            <a:pathLst>
              <a:path w="4617373" h="1108924" extrusionOk="0">
                <a:moveTo>
                  <a:pt x="1199" y="1108924"/>
                </a:moveTo>
                <a:lnTo>
                  <a:pt x="4617373" y="1108924"/>
                </a:lnTo>
                <a:lnTo>
                  <a:pt x="0" y="0"/>
                </a:lnTo>
                <a:cubicBezTo>
                  <a:pt x="400" y="369641"/>
                  <a:pt x="799" y="739283"/>
                  <a:pt x="1199" y="1108924"/>
                </a:cubicBezTo>
                <a:close/>
              </a:path>
            </a:pathLst>
          </a:custGeom>
          <a:solidFill>
            <a:schemeClr val="dk1">
              <a:alpha val="7843"/>
            </a:schemeClr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1" name="Shape 11"/>
          <p:cNvSpPr txBox="1">
            <a:spLocks noGrp="1"/>
          </p:cNvSpPr>
          <p:nvPr>
            <p:ph type="ctrTitle"/>
          </p:nvPr>
        </p:nvSpPr>
        <p:spPr>
          <a:xfrm>
            <a:off x="685800" y="1746892"/>
            <a:ext cx="7772400" cy="1238099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algn="ctr">
              <a:spcBef>
                <a:spcPts val="0"/>
              </a:spcBef>
              <a:defRPr/>
            </a:lvl1pPr>
            <a:lvl2pPr algn="ctr">
              <a:spcBef>
                <a:spcPts val="0"/>
              </a:spcBef>
              <a:defRPr/>
            </a:lvl2pPr>
            <a:lvl3pPr algn="ctr">
              <a:spcBef>
                <a:spcPts val="0"/>
              </a:spcBef>
              <a:defRPr/>
            </a:lvl3pPr>
            <a:lvl4pPr algn="ctr">
              <a:spcBef>
                <a:spcPts val="0"/>
              </a:spcBef>
              <a:defRPr/>
            </a:lvl4pPr>
            <a:lvl5pPr algn="ctr">
              <a:spcBef>
                <a:spcPts val="0"/>
              </a:spcBef>
              <a:defRPr/>
            </a:lvl5pPr>
            <a:lvl6pPr algn="ctr">
              <a:spcBef>
                <a:spcPts val="0"/>
              </a:spcBef>
              <a:defRPr/>
            </a:lvl6pPr>
            <a:lvl7pPr algn="ctr">
              <a:spcBef>
                <a:spcPts val="0"/>
              </a:spcBef>
              <a:defRPr/>
            </a:lvl7pPr>
            <a:lvl8pPr algn="ctr">
              <a:spcBef>
                <a:spcPts val="0"/>
              </a:spcBef>
              <a:defRPr/>
            </a:lvl8pPr>
            <a:lvl9pPr algn="ctr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2" name="Shape 12"/>
          <p:cNvSpPr txBox="1">
            <a:spLocks noGrp="1"/>
          </p:cNvSpPr>
          <p:nvPr>
            <p:ph type="subTitle" idx="1"/>
          </p:nvPr>
        </p:nvSpPr>
        <p:spPr>
          <a:xfrm>
            <a:off x="685800" y="3093357"/>
            <a:ext cx="7772400" cy="6666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2400" i="1">
                <a:solidFill>
                  <a:schemeClr val="dk2"/>
                </a:solidFill>
              </a:defRPr>
            </a:lvl1pPr>
            <a:lvl2pPr algn="ctr">
              <a:spcBef>
                <a:spcPts val="0"/>
              </a:spcBef>
              <a:buClr>
                <a:schemeClr val="dk2"/>
              </a:buClr>
              <a:buNone/>
              <a:defRPr i="1">
                <a:solidFill>
                  <a:schemeClr val="dk2"/>
                </a:solidFill>
              </a:defRPr>
            </a:lvl2pPr>
            <a:lvl3pPr algn="ctr">
              <a:spcBef>
                <a:spcPts val="0"/>
              </a:spcBef>
              <a:buClr>
                <a:schemeClr val="dk2"/>
              </a:buClr>
              <a:buNone/>
              <a:defRPr i="1">
                <a:solidFill>
                  <a:schemeClr val="dk2"/>
                </a:solidFill>
              </a:defRPr>
            </a:lvl3pPr>
            <a:lvl4pPr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2400" i="1">
                <a:solidFill>
                  <a:schemeClr val="dk2"/>
                </a:solidFill>
              </a:defRPr>
            </a:lvl4pPr>
            <a:lvl5pPr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2400" i="1">
                <a:solidFill>
                  <a:schemeClr val="dk2"/>
                </a:solidFill>
              </a:defRPr>
            </a:lvl5pPr>
            <a:lvl6pPr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2400" i="1">
                <a:solidFill>
                  <a:schemeClr val="dk2"/>
                </a:solidFill>
              </a:defRPr>
            </a:lvl6pPr>
            <a:lvl7pPr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2400" i="1">
                <a:solidFill>
                  <a:schemeClr val="dk2"/>
                </a:solidFill>
              </a:defRPr>
            </a:lvl7pPr>
            <a:lvl8pPr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2400" i="1">
                <a:solidFill>
                  <a:schemeClr val="dk2"/>
                </a:solidFill>
              </a:defRPr>
            </a:lvl8pPr>
            <a:lvl9pPr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2400" i="1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/>
          <p:nvPr/>
        </p:nvSpPr>
        <p:spPr>
          <a:xfrm rot="10800000" flipH="1">
            <a:off x="0" y="1163100"/>
            <a:ext cx="9144000" cy="3980399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5" name="Shape 15"/>
          <p:cNvSpPr/>
          <p:nvPr/>
        </p:nvSpPr>
        <p:spPr>
          <a:xfrm flipH="1">
            <a:off x="4526627" y="571349"/>
            <a:ext cx="4617372" cy="590502"/>
          </a:xfrm>
          <a:custGeom>
            <a:avLst/>
            <a:gdLst/>
            <a:ahLst/>
            <a:cxnLst/>
            <a:rect l="0" t="0" r="0" b="0"/>
            <a:pathLst>
              <a:path w="4617373" h="1108924" extrusionOk="0">
                <a:moveTo>
                  <a:pt x="1199" y="1108924"/>
                </a:moveTo>
                <a:lnTo>
                  <a:pt x="4617373" y="1108924"/>
                </a:lnTo>
                <a:lnTo>
                  <a:pt x="0" y="0"/>
                </a:lnTo>
                <a:cubicBezTo>
                  <a:pt x="400" y="369641"/>
                  <a:pt x="799" y="739283"/>
                  <a:pt x="1199" y="1108924"/>
                </a:cubicBezTo>
                <a:close/>
              </a:path>
            </a:pathLst>
          </a:custGeom>
          <a:solidFill>
            <a:srgbClr val="FFFFFF">
              <a:alpha val="6666"/>
            </a:srgbClr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6" name="Shape 16"/>
          <p:cNvSpPr/>
          <p:nvPr/>
        </p:nvSpPr>
        <p:spPr>
          <a:xfrm rot="10800000">
            <a:off x="4526627" y="1162132"/>
            <a:ext cx="4617372" cy="571095"/>
          </a:xfrm>
          <a:custGeom>
            <a:avLst/>
            <a:gdLst/>
            <a:ahLst/>
            <a:cxnLst/>
            <a:rect l="0" t="0" r="0" b="0"/>
            <a:pathLst>
              <a:path w="4617373" h="1108924" extrusionOk="0">
                <a:moveTo>
                  <a:pt x="1199" y="1108924"/>
                </a:moveTo>
                <a:lnTo>
                  <a:pt x="4617373" y="1108924"/>
                </a:lnTo>
                <a:lnTo>
                  <a:pt x="0" y="0"/>
                </a:lnTo>
                <a:cubicBezTo>
                  <a:pt x="400" y="369641"/>
                  <a:pt x="799" y="739283"/>
                  <a:pt x="1199" y="1108924"/>
                </a:cubicBezTo>
                <a:close/>
              </a:path>
            </a:pathLst>
          </a:custGeom>
          <a:solidFill>
            <a:schemeClr val="dk1">
              <a:alpha val="7843"/>
            </a:schemeClr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7" name="Shape 17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8" name="Shape 18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>
  <p:cSld name="Title and Two Columns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rot="10800000" flipH="1">
            <a:off x="0" y="1163100"/>
            <a:ext cx="9144000" cy="3980399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21" name="Shape 21"/>
          <p:cNvSpPr/>
          <p:nvPr/>
        </p:nvSpPr>
        <p:spPr>
          <a:xfrm rot="10800000">
            <a:off x="4526627" y="1162132"/>
            <a:ext cx="4617372" cy="571095"/>
          </a:xfrm>
          <a:custGeom>
            <a:avLst/>
            <a:gdLst/>
            <a:ahLst/>
            <a:cxnLst/>
            <a:rect l="0" t="0" r="0" b="0"/>
            <a:pathLst>
              <a:path w="4617373" h="1108924" extrusionOk="0">
                <a:moveTo>
                  <a:pt x="1199" y="1108924"/>
                </a:moveTo>
                <a:lnTo>
                  <a:pt x="4617373" y="1108924"/>
                </a:lnTo>
                <a:lnTo>
                  <a:pt x="0" y="0"/>
                </a:lnTo>
                <a:cubicBezTo>
                  <a:pt x="400" y="369641"/>
                  <a:pt x="799" y="739283"/>
                  <a:pt x="1199" y="1108924"/>
                </a:cubicBezTo>
                <a:close/>
              </a:path>
            </a:pathLst>
          </a:custGeom>
          <a:solidFill>
            <a:schemeClr val="dk1">
              <a:alpha val="7843"/>
            </a:schemeClr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22" name="Shape 22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3" name="Shape 23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3994500" cy="37256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4" name="Shape 24"/>
          <p:cNvSpPr/>
          <p:nvPr/>
        </p:nvSpPr>
        <p:spPr>
          <a:xfrm flipH="1">
            <a:off x="4526627" y="571349"/>
            <a:ext cx="4617372" cy="590502"/>
          </a:xfrm>
          <a:custGeom>
            <a:avLst/>
            <a:gdLst/>
            <a:ahLst/>
            <a:cxnLst/>
            <a:rect l="0" t="0" r="0" b="0"/>
            <a:pathLst>
              <a:path w="4617373" h="1108924" extrusionOk="0">
                <a:moveTo>
                  <a:pt x="1199" y="1108924"/>
                </a:moveTo>
                <a:lnTo>
                  <a:pt x="4617373" y="1108924"/>
                </a:lnTo>
                <a:lnTo>
                  <a:pt x="0" y="0"/>
                </a:lnTo>
                <a:cubicBezTo>
                  <a:pt x="400" y="369641"/>
                  <a:pt x="799" y="739283"/>
                  <a:pt x="1199" y="1108924"/>
                </a:cubicBezTo>
                <a:close/>
              </a:path>
            </a:pathLst>
          </a:custGeom>
          <a:solidFill>
            <a:srgbClr val="FFFFFF">
              <a:alpha val="6666"/>
            </a:srgbClr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25" name="Shape 25"/>
          <p:cNvSpPr txBox="1">
            <a:spLocks noGrp="1"/>
          </p:cNvSpPr>
          <p:nvPr>
            <p:ph type="body" idx="2"/>
          </p:nvPr>
        </p:nvSpPr>
        <p:spPr>
          <a:xfrm>
            <a:off x="4692273" y="1200150"/>
            <a:ext cx="3994500" cy="37256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Shape 27"/>
          <p:cNvSpPr/>
          <p:nvPr/>
        </p:nvSpPr>
        <p:spPr>
          <a:xfrm rot="10800000" flipH="1">
            <a:off x="0" y="1163100"/>
            <a:ext cx="9144000" cy="3980399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28" name="Shape 28"/>
          <p:cNvSpPr/>
          <p:nvPr/>
        </p:nvSpPr>
        <p:spPr>
          <a:xfrm flipH="1">
            <a:off x="4526627" y="571349"/>
            <a:ext cx="4617372" cy="590502"/>
          </a:xfrm>
          <a:custGeom>
            <a:avLst/>
            <a:gdLst/>
            <a:ahLst/>
            <a:cxnLst/>
            <a:rect l="0" t="0" r="0" b="0"/>
            <a:pathLst>
              <a:path w="4617373" h="1108924" extrusionOk="0">
                <a:moveTo>
                  <a:pt x="1199" y="1108924"/>
                </a:moveTo>
                <a:lnTo>
                  <a:pt x="4617373" y="1108924"/>
                </a:lnTo>
                <a:lnTo>
                  <a:pt x="0" y="0"/>
                </a:lnTo>
                <a:cubicBezTo>
                  <a:pt x="400" y="369641"/>
                  <a:pt x="799" y="739283"/>
                  <a:pt x="1199" y="1108924"/>
                </a:cubicBezTo>
                <a:close/>
              </a:path>
            </a:pathLst>
          </a:custGeom>
          <a:solidFill>
            <a:srgbClr val="FFFFFF">
              <a:alpha val="6666"/>
            </a:srgbClr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29" name="Shape 29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30" name="Shape 30"/>
          <p:cNvSpPr/>
          <p:nvPr/>
        </p:nvSpPr>
        <p:spPr>
          <a:xfrm rot="10800000">
            <a:off x="4526627" y="1162132"/>
            <a:ext cx="4617372" cy="571095"/>
          </a:xfrm>
          <a:custGeom>
            <a:avLst/>
            <a:gdLst/>
            <a:ahLst/>
            <a:cxnLst/>
            <a:rect l="0" t="0" r="0" b="0"/>
            <a:pathLst>
              <a:path w="4617373" h="1108924" extrusionOk="0">
                <a:moveTo>
                  <a:pt x="1199" y="1108924"/>
                </a:moveTo>
                <a:lnTo>
                  <a:pt x="4617373" y="1108924"/>
                </a:lnTo>
                <a:lnTo>
                  <a:pt x="0" y="0"/>
                </a:lnTo>
                <a:cubicBezTo>
                  <a:pt x="400" y="369641"/>
                  <a:pt x="799" y="739283"/>
                  <a:pt x="1199" y="1108924"/>
                </a:cubicBezTo>
                <a:close/>
              </a:path>
            </a:pathLst>
          </a:custGeom>
          <a:solidFill>
            <a:schemeClr val="dk1">
              <a:alpha val="7843"/>
            </a:schemeClr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aption"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Shape 32"/>
          <p:cNvSpPr/>
          <p:nvPr/>
        </p:nvSpPr>
        <p:spPr>
          <a:xfrm rot="10800000" flipH="1">
            <a:off x="0" y="4412699"/>
            <a:ext cx="9144000" cy="730799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33" name="Shape 33"/>
          <p:cNvSpPr/>
          <p:nvPr/>
        </p:nvSpPr>
        <p:spPr>
          <a:xfrm flipH="1">
            <a:off x="4526627" y="3820834"/>
            <a:ext cx="4617372" cy="590502"/>
          </a:xfrm>
          <a:custGeom>
            <a:avLst/>
            <a:gdLst/>
            <a:ahLst/>
            <a:cxnLst/>
            <a:rect l="0" t="0" r="0" b="0"/>
            <a:pathLst>
              <a:path w="4617373" h="1108924" extrusionOk="0">
                <a:moveTo>
                  <a:pt x="1199" y="1108924"/>
                </a:moveTo>
                <a:lnTo>
                  <a:pt x="4617373" y="1108924"/>
                </a:lnTo>
                <a:lnTo>
                  <a:pt x="0" y="0"/>
                </a:lnTo>
                <a:cubicBezTo>
                  <a:pt x="400" y="369641"/>
                  <a:pt x="799" y="739283"/>
                  <a:pt x="1199" y="1108924"/>
                </a:cubicBezTo>
                <a:close/>
              </a:path>
            </a:pathLst>
          </a:custGeom>
          <a:solidFill>
            <a:srgbClr val="FFFFFF">
              <a:alpha val="6666"/>
            </a:srgbClr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34" name="Shape 34"/>
          <p:cNvSpPr/>
          <p:nvPr/>
        </p:nvSpPr>
        <p:spPr>
          <a:xfrm rot="10800000">
            <a:off x="4526627" y="4411617"/>
            <a:ext cx="4617372" cy="571095"/>
          </a:xfrm>
          <a:custGeom>
            <a:avLst/>
            <a:gdLst/>
            <a:ahLst/>
            <a:cxnLst/>
            <a:rect l="0" t="0" r="0" b="0"/>
            <a:pathLst>
              <a:path w="4617373" h="1108924" extrusionOk="0">
                <a:moveTo>
                  <a:pt x="1199" y="1108924"/>
                </a:moveTo>
                <a:lnTo>
                  <a:pt x="4617373" y="1108924"/>
                </a:lnTo>
                <a:lnTo>
                  <a:pt x="0" y="0"/>
                </a:lnTo>
                <a:cubicBezTo>
                  <a:pt x="400" y="369641"/>
                  <a:pt x="799" y="739283"/>
                  <a:pt x="1199" y="1108924"/>
                </a:cubicBezTo>
                <a:close/>
              </a:path>
            </a:pathLst>
          </a:custGeom>
          <a:solidFill>
            <a:schemeClr val="dk1">
              <a:alpha val="7843"/>
            </a:schemeClr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35" name="Shape 35"/>
          <p:cNvSpPr txBox="1">
            <a:spLocks noGrp="1"/>
          </p:cNvSpPr>
          <p:nvPr>
            <p:ph type="body" idx="1"/>
          </p:nvPr>
        </p:nvSpPr>
        <p:spPr>
          <a:xfrm>
            <a:off x="457200" y="4421726"/>
            <a:ext cx="8229600" cy="5052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>
              <a:spcBef>
                <a:spcPts val="0"/>
              </a:spcBef>
              <a:buClr>
                <a:schemeClr val="dk2"/>
              </a:buClr>
              <a:buSzPct val="100000"/>
              <a:buNone/>
              <a:defRPr sz="2400" i="1">
                <a:solidFill>
                  <a:schemeClr val="dk2"/>
                </a:solidFill>
              </a:defRPr>
            </a:lvl1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Shape 37"/>
          <p:cNvSpPr/>
          <p:nvPr/>
        </p:nvSpPr>
        <p:spPr>
          <a:xfrm>
            <a:off x="6676" y="76256"/>
            <a:ext cx="9134130" cy="5054792"/>
          </a:xfrm>
          <a:custGeom>
            <a:avLst/>
            <a:gdLst/>
            <a:ahLst/>
            <a:cxnLst/>
            <a:rect l="0" t="0" r="0" b="0"/>
            <a:pathLst>
              <a:path w="9157023" h="6739723" extrusionOk="0">
                <a:moveTo>
                  <a:pt x="1629" y="0"/>
                </a:moveTo>
                <a:lnTo>
                  <a:pt x="9157023" y="4340980"/>
                </a:lnTo>
                <a:lnTo>
                  <a:pt x="1593" y="6739723"/>
                </a:lnTo>
                <a:cubicBezTo>
                  <a:pt x="-3941" y="5123960"/>
                  <a:pt x="7163" y="1615763"/>
                  <a:pt x="1629" y="0"/>
                </a:cubicBezTo>
                <a:close/>
              </a:path>
            </a:pathLst>
          </a:custGeom>
          <a:solidFill>
            <a:srgbClr val="FFFFFF">
              <a:alpha val="6666"/>
            </a:srgbClr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/>
            </a:gs>
            <a:gs pos="100000">
              <a:schemeClr val="dk2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Shape 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5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>
              <a:spcBef>
                <a:spcPts val="0"/>
              </a:spcBef>
              <a:buClr>
                <a:schemeClr val="lt1"/>
              </a:buClr>
              <a:buSzPct val="100000"/>
              <a:buFont typeface="Georgia"/>
              <a:buNone/>
              <a:defRPr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>
              <a:spcBef>
                <a:spcPts val="0"/>
              </a:spcBef>
              <a:buClr>
                <a:schemeClr val="lt1"/>
              </a:buClr>
              <a:buSzPct val="100000"/>
              <a:buFont typeface="Georgia"/>
              <a:buNone/>
              <a:defRPr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>
              <a:spcBef>
                <a:spcPts val="0"/>
              </a:spcBef>
              <a:buClr>
                <a:schemeClr val="lt1"/>
              </a:buClr>
              <a:buSzPct val="100000"/>
              <a:buFont typeface="Georgia"/>
              <a:buNone/>
              <a:defRPr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>
              <a:spcBef>
                <a:spcPts val="0"/>
              </a:spcBef>
              <a:buClr>
                <a:schemeClr val="lt1"/>
              </a:buClr>
              <a:buSzPct val="100000"/>
              <a:buFont typeface="Georgia"/>
              <a:buNone/>
              <a:defRPr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>
              <a:spcBef>
                <a:spcPts val="0"/>
              </a:spcBef>
              <a:buClr>
                <a:schemeClr val="lt1"/>
              </a:buClr>
              <a:buSzPct val="100000"/>
              <a:buFont typeface="Georgia"/>
              <a:buNone/>
              <a:defRPr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>
              <a:spcBef>
                <a:spcPts val="0"/>
              </a:spcBef>
              <a:buClr>
                <a:schemeClr val="lt1"/>
              </a:buClr>
              <a:buSzPct val="100000"/>
              <a:buFont typeface="Georgia"/>
              <a:buNone/>
              <a:defRPr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>
              <a:spcBef>
                <a:spcPts val="0"/>
              </a:spcBef>
              <a:buClr>
                <a:schemeClr val="lt1"/>
              </a:buClr>
              <a:buSzPct val="100000"/>
              <a:buFont typeface="Georgia"/>
              <a:buNone/>
              <a:defRPr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>
              <a:spcBef>
                <a:spcPts val="0"/>
              </a:spcBef>
              <a:buClr>
                <a:schemeClr val="lt1"/>
              </a:buClr>
              <a:buSzPct val="100000"/>
              <a:buFont typeface="Georgia"/>
              <a:buNone/>
              <a:defRPr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>
              <a:spcBef>
                <a:spcPts val="0"/>
              </a:spcBef>
              <a:buClr>
                <a:schemeClr val="lt1"/>
              </a:buClr>
              <a:buSzPct val="100000"/>
              <a:buFont typeface="Georgia"/>
              <a:buNone/>
              <a:defRPr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>
            <a:endParaRPr/>
          </a:p>
        </p:txBody>
      </p:sp>
      <p:sp>
        <p:nvSpPr>
          <p:cNvPr id="6" name="Shape 6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>
              <a:spcBef>
                <a:spcPts val="600"/>
              </a:spcBef>
              <a:buClr>
                <a:schemeClr val="dk1"/>
              </a:buClr>
              <a:buSzPct val="100000"/>
              <a:buFont typeface="Georgia"/>
              <a:defRPr sz="30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>
              <a:spcBef>
                <a:spcPts val="480"/>
              </a:spcBef>
              <a:buClr>
                <a:schemeClr val="dk1"/>
              </a:buClr>
              <a:buSzPct val="100000"/>
              <a:buFont typeface="Georgia"/>
              <a:defRPr sz="24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>
              <a:spcBef>
                <a:spcPts val="480"/>
              </a:spcBef>
              <a:buClr>
                <a:schemeClr val="dk1"/>
              </a:buClr>
              <a:buSzPct val="100000"/>
              <a:buFont typeface="Georgia"/>
              <a:defRPr sz="24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>
              <a:spcBef>
                <a:spcPts val="360"/>
              </a:spcBef>
              <a:buClr>
                <a:schemeClr val="dk1"/>
              </a:buClr>
              <a:buSzPct val="100000"/>
              <a:buFont typeface="Georgia"/>
              <a:defRPr sz="18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>
              <a:spcBef>
                <a:spcPts val="360"/>
              </a:spcBef>
              <a:buClr>
                <a:schemeClr val="dk1"/>
              </a:buClr>
              <a:buSzPct val="100000"/>
              <a:buFont typeface="Georgia"/>
              <a:defRPr sz="18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>
              <a:spcBef>
                <a:spcPts val="360"/>
              </a:spcBef>
              <a:buClr>
                <a:schemeClr val="dk1"/>
              </a:buClr>
              <a:buSzPct val="100000"/>
              <a:buFont typeface="Georgia"/>
              <a:defRPr sz="18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>
              <a:spcBef>
                <a:spcPts val="360"/>
              </a:spcBef>
              <a:buClr>
                <a:schemeClr val="dk1"/>
              </a:buClr>
              <a:buSzPct val="100000"/>
              <a:buFont typeface="Georgia"/>
              <a:defRPr sz="18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>
              <a:spcBef>
                <a:spcPts val="360"/>
              </a:spcBef>
              <a:buClr>
                <a:schemeClr val="dk1"/>
              </a:buClr>
              <a:buSzPct val="100000"/>
              <a:buFont typeface="Georgia"/>
              <a:defRPr sz="18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>
              <a:spcBef>
                <a:spcPts val="360"/>
              </a:spcBef>
              <a:buClr>
                <a:schemeClr val="dk1"/>
              </a:buClr>
              <a:buSzPct val="100000"/>
              <a:buFont typeface="Georgia"/>
              <a:defRPr sz="18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</p:sldLayoutIdLst>
  <p:hf sldNum="0" hdr="0" ftr="0" dt="0"/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Shape 39"/>
          <p:cNvSpPr txBox="1">
            <a:spLocks noGrp="1"/>
          </p:cNvSpPr>
          <p:nvPr>
            <p:ph type="ctrTitle"/>
          </p:nvPr>
        </p:nvSpPr>
        <p:spPr>
          <a:xfrm>
            <a:off x="685800" y="296900"/>
            <a:ext cx="7772400" cy="24974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rtl="0">
              <a:spcBef>
                <a:spcPts val="0"/>
              </a:spcBef>
              <a:buNone/>
            </a:pPr>
            <a:r>
              <a:rPr lang="en" sz="4200"/>
              <a:t>GTRI ELSYS </a:t>
            </a:r>
          </a:p>
          <a:p>
            <a:pPr rtl="0">
              <a:spcBef>
                <a:spcPts val="0"/>
              </a:spcBef>
              <a:buNone/>
            </a:pPr>
            <a:r>
              <a:rPr lang="en" sz="4200"/>
              <a:t>Support System Upgrade</a:t>
            </a:r>
          </a:p>
          <a:p>
            <a:pPr rtl="0">
              <a:spcBef>
                <a:spcPts val="0"/>
              </a:spcBef>
              <a:buNone/>
            </a:pPr>
            <a:endParaRPr sz="1200">
              <a:solidFill>
                <a:schemeClr val="lt2"/>
              </a:solidFill>
            </a:endParaRPr>
          </a:p>
          <a:p>
            <a:pPr rtl="0">
              <a:spcBef>
                <a:spcPts val="0"/>
              </a:spcBef>
              <a:buNone/>
            </a:pPr>
            <a:r>
              <a:rPr lang="en" sz="3000">
                <a:solidFill>
                  <a:srgbClr val="FFD700"/>
                </a:solidFill>
              </a:rPr>
              <a:t>Milestone Report 2</a:t>
            </a:r>
          </a:p>
          <a:p>
            <a:pPr rtl="0">
              <a:spcBef>
                <a:spcPts val="0"/>
              </a:spcBef>
              <a:buNone/>
            </a:pPr>
            <a:r>
              <a:rPr lang="en" sz="2400"/>
              <a:t>Oct 29</a:t>
            </a:r>
          </a:p>
        </p:txBody>
      </p:sp>
      <p:sp>
        <p:nvSpPr>
          <p:cNvPr id="40" name="Shape 40"/>
          <p:cNvSpPr txBox="1">
            <a:spLocks noGrp="1"/>
          </p:cNvSpPr>
          <p:nvPr>
            <p:ph type="subTitle" idx="1"/>
          </p:nvPr>
        </p:nvSpPr>
        <p:spPr>
          <a:xfrm>
            <a:off x="685800" y="3696275"/>
            <a:ext cx="7772400" cy="6375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800" dirty="0"/>
              <a:t>George Chamesian, William Jones, John Martin, 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800" dirty="0"/>
              <a:t>Shane Mathews, and Kendell Mendoza</a:t>
            </a:r>
          </a:p>
        </p:txBody>
      </p:sp>
      <p:sp>
        <p:nvSpPr>
          <p:cNvPr id="41" name="Shape 41"/>
          <p:cNvSpPr txBox="1"/>
          <p:nvPr/>
        </p:nvSpPr>
        <p:spPr>
          <a:xfrm>
            <a:off x="8115450" y="87300"/>
            <a:ext cx="992700" cy="497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rtl="0">
              <a:spcBef>
                <a:spcPts val="0"/>
              </a:spcBef>
              <a:buNone/>
            </a:pPr>
            <a:r>
              <a:rPr lang="en" sz="12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rPr>
              <a:t>SPSU CSE</a:t>
            </a:r>
          </a:p>
          <a:p>
            <a:pPr>
              <a:spcBef>
                <a:spcPts val="0"/>
              </a:spcBef>
              <a:buNone/>
            </a:pPr>
            <a:r>
              <a:rPr lang="en" sz="12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rPr>
              <a:t>IT4983</a:t>
            </a:r>
          </a:p>
        </p:txBody>
      </p:sp>
    </p:spTree>
  </p:cSld>
  <p:clrMapOvr>
    <a:masterClrMapping/>
  </p:clrMapOvr>
  <p:transition spd="slow">
    <p:cut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Shape 96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AoA Data, continued...</a:t>
            </a:r>
          </a:p>
        </p:txBody>
      </p:sp>
      <p:pic>
        <p:nvPicPr>
          <p:cNvPr id="97" name="Shape 9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81000" y="1219200"/>
            <a:ext cx="8077198" cy="3809999"/>
          </a:xfrm>
          <a:prstGeom prst="rect">
            <a:avLst/>
          </a:prstGeom>
          <a:noFill/>
          <a:ln>
            <a:noFill/>
          </a:ln>
        </p:spPr>
      </p:pic>
      <p:sp>
        <p:nvSpPr>
          <p:cNvPr id="98" name="Shape 98"/>
          <p:cNvSpPr txBox="1"/>
          <p:nvPr/>
        </p:nvSpPr>
        <p:spPr>
          <a:xfrm>
            <a:off x="7476850" y="2477800"/>
            <a:ext cx="974400" cy="179100"/>
          </a:xfrm>
          <a:prstGeom prst="rect">
            <a:avLst/>
          </a:prstGeom>
          <a:solidFill>
            <a:srgbClr val="434343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 sz="900">
                <a:solidFill>
                  <a:srgbClr val="FFFFFF"/>
                </a:solidFill>
              </a:rPr>
              <a:t>92%</a:t>
            </a:r>
          </a:p>
        </p:txBody>
      </p:sp>
    </p:spTree>
  </p:cSld>
  <p:clrMapOvr>
    <a:masterClrMapping/>
  </p:clrMapOvr>
  <p:transition spd="slow">
    <p:cut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Shape 103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Final Recommendation</a:t>
            </a:r>
          </a:p>
        </p:txBody>
      </p:sp>
      <p:sp>
        <p:nvSpPr>
          <p:cNvPr id="104" name="Shape 104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algn="ctr" rtl="0">
              <a:spcBef>
                <a:spcPts val="0"/>
              </a:spcBef>
              <a:buNone/>
            </a:pPr>
            <a:r>
              <a:rPr lang="en" b="1"/>
              <a:t>Vision Helpdesk</a:t>
            </a:r>
          </a:p>
          <a:p>
            <a:pPr algn="ctr">
              <a:spcBef>
                <a:spcPts val="0"/>
              </a:spcBef>
              <a:buNone/>
            </a:pPr>
            <a:endParaRPr/>
          </a:p>
        </p:txBody>
      </p:sp>
      <p:pic>
        <p:nvPicPr>
          <p:cNvPr id="105" name="Shape 10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600200" y="1800225"/>
            <a:ext cx="5898703" cy="33432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hape 110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Implementation Plan</a:t>
            </a:r>
          </a:p>
        </p:txBody>
      </p:sp>
      <p:sp>
        <p:nvSpPr>
          <p:cNvPr id="111" name="Shape 111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419100" rtl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Clr>
                <a:schemeClr val="dk1"/>
              </a:buClr>
              <a:buSzPct val="100000"/>
              <a:buFont typeface="Calibri"/>
              <a:buAutoNum type="arabicPeriod"/>
            </a:pPr>
            <a:r>
              <a:rPr lang="en">
                <a:latin typeface="Calibri"/>
                <a:ea typeface="Calibri"/>
                <a:cs typeface="Calibri"/>
                <a:sym typeface="Calibri"/>
              </a:rPr>
              <a:t>Acquire Data Migration Script</a:t>
            </a:r>
          </a:p>
          <a:p>
            <a:pPr marL="457200" lvl="0" indent="-419100" rtl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Clr>
                <a:schemeClr val="dk1"/>
              </a:buClr>
              <a:buSzPct val="100000"/>
              <a:buFont typeface="Calibri"/>
              <a:buAutoNum type="arabicPeriod"/>
            </a:pPr>
            <a:r>
              <a:rPr lang="en">
                <a:latin typeface="Calibri"/>
                <a:ea typeface="Calibri"/>
                <a:cs typeface="Calibri"/>
                <a:sym typeface="Calibri"/>
              </a:rPr>
              <a:t>Product Installation</a:t>
            </a:r>
          </a:p>
          <a:p>
            <a:pPr marL="457200" lvl="0" indent="-419100" rtl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Clr>
                <a:schemeClr val="dk1"/>
              </a:buClr>
              <a:buSzPct val="100000"/>
              <a:buFont typeface="Calibri"/>
              <a:buAutoNum type="arabicPeriod"/>
            </a:pPr>
            <a:r>
              <a:rPr lang="en">
                <a:latin typeface="Calibri"/>
                <a:ea typeface="Calibri"/>
                <a:cs typeface="Calibri"/>
                <a:sym typeface="Calibri"/>
              </a:rPr>
              <a:t>Data Migration</a:t>
            </a:r>
          </a:p>
          <a:p>
            <a:pPr marL="457200" lvl="0" indent="-419100" rtl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Clr>
                <a:schemeClr val="dk1"/>
              </a:buClr>
              <a:buSzPct val="100000"/>
              <a:buFont typeface="Calibri"/>
              <a:buAutoNum type="arabicPeriod"/>
            </a:pPr>
            <a:r>
              <a:rPr lang="en">
                <a:latin typeface="Calibri"/>
                <a:ea typeface="Calibri"/>
                <a:cs typeface="Calibri"/>
                <a:sym typeface="Calibri"/>
              </a:rPr>
              <a:t>Agent Training/Testing</a:t>
            </a:r>
          </a:p>
          <a:p>
            <a:pPr marL="457200" lvl="0" indent="-419100" rtl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Clr>
                <a:schemeClr val="dk1"/>
              </a:buClr>
              <a:buSzPct val="100000"/>
              <a:buFont typeface="Calibri"/>
              <a:buAutoNum type="arabicPeriod"/>
            </a:pPr>
            <a:r>
              <a:rPr lang="en">
                <a:latin typeface="Calibri"/>
                <a:ea typeface="Calibri"/>
                <a:cs typeface="Calibri"/>
                <a:sym typeface="Calibri"/>
              </a:rPr>
              <a:t>Software Acquisition</a:t>
            </a:r>
          </a:p>
        </p:txBody>
      </p:sp>
    </p:spTree>
  </p:cSld>
  <p:clrMapOvr>
    <a:masterClrMapping/>
  </p:clrMapOvr>
  <p:transition spd="slow">
    <p:cut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Gantt Chart</a:t>
            </a:r>
          </a:p>
        </p:txBody>
      </p:sp>
      <p:pic>
        <p:nvPicPr>
          <p:cNvPr id="117" name="Shape 1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57199" y="1657800"/>
            <a:ext cx="6666625" cy="30282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Member Contributions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en" sz="3200" dirty="0"/>
              <a:t>Kendell Mendoza</a:t>
            </a:r>
          </a:p>
          <a:p>
            <a:pPr marL="342900" lvl="2" indent="-342900">
              <a:buFont typeface="Courier New" panose="02070309020205020404" pitchFamily="49" charset="0"/>
              <a:buChar char="o"/>
            </a:pPr>
            <a:r>
              <a:rPr lang="en-US" dirty="0" smtClean="0"/>
              <a:t>Project management</a:t>
            </a:r>
          </a:p>
          <a:p>
            <a:pPr marL="342900" lvl="2" indent="-342900">
              <a:buFont typeface="Courier New" panose="02070309020205020404" pitchFamily="49" charset="0"/>
              <a:buChar char="o"/>
            </a:pPr>
            <a:r>
              <a:rPr lang="en-US" dirty="0" smtClean="0"/>
              <a:t>Analyzed Vision Helpdesk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" dirty="0"/>
              <a:t>Shane </a:t>
            </a:r>
            <a:r>
              <a:rPr lang="en" dirty="0" smtClean="0"/>
              <a:t>Mathews</a:t>
            </a:r>
          </a:p>
          <a:p>
            <a:pPr marL="457200" lvl="1" indent="-457200">
              <a:buFont typeface="Courier New" panose="02070309020205020404" pitchFamily="49" charset="0"/>
              <a:buChar char="o"/>
            </a:pPr>
            <a:r>
              <a:rPr lang="en" dirty="0" smtClean="0"/>
              <a:t>…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56571802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Shape 122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Next Phase...</a:t>
            </a:r>
          </a:p>
        </p:txBody>
      </p:sp>
      <p:sp>
        <p:nvSpPr>
          <p:cNvPr id="123" name="Shape 123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914400" lvl="0" indent="-419100" rtl="0">
              <a:spcBef>
                <a:spcPts val="0"/>
              </a:spcBef>
              <a:buClr>
                <a:schemeClr val="dk1"/>
              </a:buClr>
              <a:buSzPct val="100000"/>
              <a:buFont typeface="Georgia"/>
              <a:buChar char="❏"/>
            </a:pPr>
            <a:r>
              <a:rPr lang="en"/>
              <a:t>Implementation</a:t>
            </a:r>
          </a:p>
          <a:p>
            <a:pPr marL="914400" lvl="0" indent="-419100" rtl="0">
              <a:spcBef>
                <a:spcPts val="0"/>
              </a:spcBef>
              <a:buClr>
                <a:schemeClr val="dk1"/>
              </a:buClr>
              <a:buSzPct val="100000"/>
              <a:buFont typeface="Georgia"/>
              <a:buChar char="❏"/>
            </a:pPr>
            <a:r>
              <a:rPr lang="en"/>
              <a:t>Migration of data</a:t>
            </a:r>
          </a:p>
          <a:p>
            <a:pPr marL="914400" lvl="0" indent="-419100" rtl="0">
              <a:spcBef>
                <a:spcPts val="0"/>
              </a:spcBef>
              <a:buClr>
                <a:schemeClr val="dk1"/>
              </a:buClr>
              <a:buSzPct val="100000"/>
              <a:buFont typeface="Georgia"/>
              <a:buChar char="❏"/>
            </a:pPr>
            <a:r>
              <a:rPr lang="en"/>
              <a:t>Documentation</a:t>
            </a:r>
          </a:p>
        </p:txBody>
      </p:sp>
    </p:spTree>
  </p:cSld>
  <p:clrMapOvr>
    <a:masterClrMapping/>
  </p:clrMapOvr>
  <p:transition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Shape 46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-US" dirty="0" smtClean="0"/>
              <a:t>A</a:t>
            </a:r>
            <a:r>
              <a:rPr lang="en" dirty="0" smtClean="0"/>
              <a:t>genda</a:t>
            </a:r>
            <a:endParaRPr lang="en" dirty="0"/>
          </a:p>
        </p:txBody>
      </p:sp>
      <p:sp>
        <p:nvSpPr>
          <p:cNvPr id="47" name="Shape 47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419100" rtl="0">
              <a:spcBef>
                <a:spcPts val="0"/>
              </a:spcBef>
              <a:buClr>
                <a:schemeClr val="dk1"/>
              </a:buClr>
              <a:buSzPct val="100000"/>
              <a:buFont typeface="Georgia"/>
              <a:buAutoNum type="arabicPeriod"/>
            </a:pPr>
            <a:r>
              <a:rPr lang="en" dirty="0"/>
              <a:t>Summary</a:t>
            </a:r>
          </a:p>
          <a:p>
            <a:pPr marL="457200" lvl="0" indent="-419100" rtl="0">
              <a:spcBef>
                <a:spcPts val="0"/>
              </a:spcBef>
              <a:buClr>
                <a:schemeClr val="dk1"/>
              </a:buClr>
              <a:buSzPct val="100000"/>
              <a:buFont typeface="Georgia"/>
              <a:buAutoNum type="arabicPeriod"/>
            </a:pPr>
            <a:r>
              <a:rPr lang="en" dirty="0"/>
              <a:t>Milestone assessment</a:t>
            </a:r>
          </a:p>
          <a:p>
            <a:pPr marL="457200" lvl="0" indent="-419100" rtl="0">
              <a:spcBef>
                <a:spcPts val="0"/>
              </a:spcBef>
              <a:buClr>
                <a:schemeClr val="dk1"/>
              </a:buClr>
              <a:buSzPct val="100000"/>
              <a:buFont typeface="Georgia"/>
              <a:buAutoNum type="arabicPeriod"/>
            </a:pPr>
            <a:r>
              <a:rPr lang="en-US" dirty="0" smtClean="0"/>
              <a:t>P</a:t>
            </a:r>
            <a:r>
              <a:rPr lang="en" dirty="0" smtClean="0"/>
              <a:t>lanning and Tracking Review</a:t>
            </a:r>
          </a:p>
          <a:p>
            <a:pPr marL="457200" lvl="0" indent="-419100" rtl="0">
              <a:spcBef>
                <a:spcPts val="0"/>
              </a:spcBef>
              <a:buClr>
                <a:schemeClr val="dk1"/>
              </a:buClr>
              <a:buSzPct val="100000"/>
              <a:buFont typeface="Georgia"/>
              <a:buAutoNum type="arabicPeriod"/>
            </a:pPr>
            <a:r>
              <a:rPr lang="en-US" dirty="0" smtClean="0"/>
              <a:t>F</a:t>
            </a:r>
            <a:r>
              <a:rPr lang="en" dirty="0" smtClean="0"/>
              <a:t>uture plan</a:t>
            </a:r>
            <a:endParaRPr lang="en" dirty="0"/>
          </a:p>
          <a:p>
            <a:pPr lvl="0" rtl="0">
              <a:spcBef>
                <a:spcPts val="0"/>
              </a:spcBef>
              <a:buNone/>
            </a:pPr>
            <a:endParaRPr dirty="0"/>
          </a:p>
        </p:txBody>
      </p:sp>
    </p:spTree>
  </p:cSld>
  <p:clrMapOvr>
    <a:masterClrMapping/>
  </p:clrMapOvr>
  <p:transition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Shape 52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-US" dirty="0" smtClean="0"/>
              <a:t>M</a:t>
            </a:r>
            <a:r>
              <a:rPr lang="en" dirty="0" smtClean="0"/>
              <a:t>ilestone 2 Summary</a:t>
            </a:r>
            <a:endParaRPr lang="en" dirty="0"/>
          </a:p>
        </p:txBody>
      </p:sp>
      <p:sp>
        <p:nvSpPr>
          <p:cNvPr id="53" name="Shape 53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On track to meet all objectives set in the plan</a:t>
            </a:r>
          </a:p>
          <a:p>
            <a:pPr marL="457200" lvl="0" indent="-457200" rtl="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" dirty="0" smtClean="0"/>
              <a:t>Milestone objective completion status</a:t>
            </a:r>
            <a:endParaRPr lang="en" dirty="0"/>
          </a:p>
          <a:p>
            <a:pPr marL="914400" lvl="0" indent="-419100" rtl="0">
              <a:spcBef>
                <a:spcPts val="0"/>
              </a:spcBef>
              <a:buClr>
                <a:schemeClr val="dk1"/>
              </a:buClr>
              <a:buSzPct val="100000"/>
              <a:buFont typeface="Georgia"/>
              <a:buChar char="✓"/>
            </a:pPr>
            <a:r>
              <a:rPr lang="en" dirty="0"/>
              <a:t>Analysis of Alternatives (A0A)</a:t>
            </a:r>
          </a:p>
          <a:p>
            <a:pPr marL="914400" lvl="0" indent="-419100" rtl="0">
              <a:spcBef>
                <a:spcPts val="0"/>
              </a:spcBef>
              <a:buClr>
                <a:schemeClr val="dk1"/>
              </a:buClr>
              <a:buSzPct val="100000"/>
              <a:buFont typeface="Georgia"/>
              <a:buChar char="✓"/>
            </a:pPr>
            <a:r>
              <a:rPr lang="en" dirty="0"/>
              <a:t>Research Report</a:t>
            </a:r>
          </a:p>
          <a:p>
            <a:pPr marL="914400" lvl="0" indent="-419100" rtl="0">
              <a:spcBef>
                <a:spcPts val="0"/>
              </a:spcBef>
              <a:buClr>
                <a:schemeClr val="dk1"/>
              </a:buClr>
              <a:buSzPct val="100000"/>
              <a:buFont typeface="Georgia"/>
              <a:buChar char="✓"/>
            </a:pPr>
            <a:r>
              <a:rPr lang="en" dirty="0"/>
              <a:t>Implementation Plan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5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5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Shape 58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AoA Results</a:t>
            </a:r>
          </a:p>
        </p:txBody>
      </p:sp>
      <p:pic>
        <p:nvPicPr>
          <p:cNvPr id="59" name="Shape 5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09456" y="1178002"/>
            <a:ext cx="5791494" cy="3939300"/>
          </a:xfrm>
          <a:prstGeom prst="rect">
            <a:avLst/>
          </a:prstGeom>
          <a:noFill/>
          <a:ln>
            <a:noFill/>
          </a:ln>
        </p:spPr>
      </p:pic>
      <p:sp>
        <p:nvSpPr>
          <p:cNvPr id="60" name="Shape 60"/>
          <p:cNvSpPr txBox="1"/>
          <p:nvPr/>
        </p:nvSpPr>
        <p:spPr>
          <a:xfrm>
            <a:off x="6400950" y="1646100"/>
            <a:ext cx="1497299" cy="19253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Top 4 alternatives, by percentage of requirements met</a:t>
            </a:r>
          </a:p>
        </p:txBody>
      </p:sp>
    </p:spTree>
  </p:cSld>
  <p:clrMapOvr>
    <a:masterClrMapping/>
  </p:clrMapOvr>
  <p:transition spd="slow">
    <p:cut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hape 65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3600" smtClean="0"/>
              <a:t>Kayako eSupport (new)</a:t>
            </a:r>
            <a:endParaRPr lang="en" sz="3600"/>
          </a:p>
        </p:txBody>
      </p:sp>
      <p:sp>
        <p:nvSpPr>
          <p:cNvPr id="66" name="Shape 66"/>
          <p:cNvSpPr txBox="1">
            <a:spLocks noGrp="1"/>
          </p:cNvSpPr>
          <p:nvPr>
            <p:ph type="body" idx="1"/>
          </p:nvPr>
        </p:nvSpPr>
        <p:spPr>
          <a:xfrm>
            <a:off x="457200" y="1276350"/>
            <a:ext cx="8229600" cy="3725699"/>
          </a:xfrm>
          <a:prstGeom prst="rect">
            <a:avLst/>
          </a:prstGeom>
        </p:spPr>
        <p:txBody>
          <a:bodyPr lIns="91425" tIns="91425" rIns="91425" bIns="91425" anchor="t" anchorCtr="0">
            <a:normAutofit fontScale="85000" lnSpcReduction="20000"/>
          </a:bodyPr>
          <a:lstStyle/>
          <a:p>
            <a:pPr marL="457200" lvl="0" indent="-342900" rtl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Clr>
                <a:schemeClr val="dk1"/>
              </a:buClr>
              <a:buSzPct val="100000"/>
              <a:buFont typeface="Calibri"/>
              <a:buChar char="●"/>
            </a:pPr>
            <a:r>
              <a:rPr lang="en" sz="1800" b="1" dirty="0" smtClean="0">
                <a:latin typeface="Calibri"/>
                <a:ea typeface="Calibri"/>
                <a:cs typeface="Calibri"/>
                <a:sym typeface="Calibri"/>
              </a:rPr>
              <a:t>Cost:</a:t>
            </a:r>
            <a:r>
              <a:rPr lang="en" sz="1800" dirty="0" smtClean="0">
                <a:latin typeface="Calibri"/>
                <a:ea typeface="Calibri"/>
                <a:cs typeface="Calibri"/>
                <a:sym typeface="Calibri"/>
              </a:rPr>
              <a:t> $5,238 annually after a 40% educational institution discount</a:t>
            </a:r>
          </a:p>
          <a:p>
            <a:pPr marL="457200" lvl="0" indent="-342900" rtl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Clr>
                <a:schemeClr val="dk1"/>
              </a:buClr>
              <a:buSzPct val="100000"/>
              <a:buFont typeface="Calibri"/>
              <a:buChar char="●"/>
            </a:pPr>
            <a:r>
              <a:rPr lang="en" sz="1800" b="1" dirty="0" smtClean="0">
                <a:latin typeface="Calibri"/>
                <a:ea typeface="Calibri"/>
                <a:cs typeface="Calibri"/>
                <a:sym typeface="Calibri"/>
              </a:rPr>
              <a:t>Percentage of requirements met:</a:t>
            </a:r>
            <a:r>
              <a:rPr lang="en" sz="1800" dirty="0" smtClean="0">
                <a:latin typeface="Calibri"/>
                <a:ea typeface="Calibri"/>
                <a:cs typeface="Calibri"/>
                <a:sym typeface="Calibri"/>
              </a:rPr>
              <a:t> 98%</a:t>
            </a:r>
          </a:p>
          <a:p>
            <a:pPr marL="457200" lvl="0" indent="-342900" rtl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Clr>
                <a:schemeClr val="dk1"/>
              </a:buClr>
              <a:buSzPct val="100000"/>
              <a:buFont typeface="Calibri"/>
              <a:buChar char="●"/>
            </a:pPr>
            <a:r>
              <a:rPr lang="en" sz="1800" b="1" dirty="0" smtClean="0">
                <a:latin typeface="Calibri"/>
                <a:ea typeface="Calibri"/>
                <a:cs typeface="Calibri"/>
                <a:sym typeface="Calibri"/>
              </a:rPr>
              <a:t>Pros</a:t>
            </a:r>
          </a:p>
          <a:p>
            <a:pPr marL="914400" lvl="1" indent="-342900" rtl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Clr>
                <a:schemeClr val="dk1"/>
              </a:buClr>
              <a:buSzPct val="100000"/>
              <a:buFont typeface="Calibri"/>
              <a:buChar char="○"/>
            </a:pPr>
            <a:r>
              <a:rPr lang="en" sz="1800" dirty="0" smtClean="0">
                <a:latin typeface="Calibri"/>
                <a:ea typeface="Calibri"/>
                <a:cs typeface="Calibri"/>
                <a:sym typeface="Calibri"/>
              </a:rPr>
              <a:t>Now allows staff to use AD credentials, as well as the end-users.</a:t>
            </a:r>
          </a:p>
          <a:p>
            <a:pPr marL="914400" lvl="1" indent="-342900" rtl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Clr>
                <a:schemeClr val="dk1"/>
              </a:buClr>
              <a:buSzPct val="100000"/>
              <a:buFont typeface="Calibri"/>
              <a:buChar char="○"/>
            </a:pPr>
            <a:r>
              <a:rPr lang="en" sz="1800" dirty="0" smtClean="0">
                <a:latin typeface="Calibri"/>
                <a:ea typeface="Calibri"/>
                <a:cs typeface="Calibri"/>
                <a:sym typeface="Calibri"/>
              </a:rPr>
              <a:t>Able to use a mobile app.</a:t>
            </a:r>
          </a:p>
          <a:p>
            <a:pPr marL="914400" lvl="1" indent="-342900" rtl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Clr>
                <a:schemeClr val="dk1"/>
              </a:buClr>
              <a:buSzPct val="100000"/>
              <a:buFont typeface="Calibri"/>
              <a:buChar char="○"/>
            </a:pPr>
            <a:r>
              <a:rPr lang="en" sz="1800" dirty="0" smtClean="0">
                <a:latin typeface="Calibri"/>
                <a:ea typeface="Calibri"/>
                <a:cs typeface="Calibri"/>
                <a:sym typeface="Calibri"/>
              </a:rPr>
              <a:t>Able to use timed emails for following up on clients after closing tickets.</a:t>
            </a:r>
          </a:p>
          <a:p>
            <a:pPr marL="914400" lvl="1" indent="-342900" rtl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Clr>
                <a:schemeClr val="dk1"/>
              </a:buClr>
              <a:buSzPct val="100000"/>
              <a:buFont typeface="Calibri"/>
              <a:buChar char="○"/>
            </a:pPr>
            <a:r>
              <a:rPr lang="en" sz="1800" dirty="0" smtClean="0">
                <a:latin typeface="Calibri"/>
                <a:ea typeface="Calibri"/>
                <a:cs typeface="Calibri"/>
                <a:sym typeface="Calibri"/>
              </a:rPr>
              <a:t>Cleaner interface than the older version.</a:t>
            </a:r>
          </a:p>
          <a:p>
            <a:pPr marL="457200" lvl="0" indent="-342900" rtl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Clr>
                <a:schemeClr val="dk1"/>
              </a:buClr>
              <a:buSzPct val="100000"/>
              <a:buFont typeface="Calibri"/>
              <a:buChar char="●"/>
            </a:pPr>
            <a:r>
              <a:rPr lang="en" sz="1800" b="1" dirty="0" smtClean="0">
                <a:latin typeface="Calibri"/>
                <a:ea typeface="Calibri"/>
                <a:cs typeface="Calibri"/>
                <a:sym typeface="Calibri"/>
              </a:rPr>
              <a:t>Cons</a:t>
            </a:r>
          </a:p>
          <a:p>
            <a:pPr marL="914400" lvl="1" indent="-342900" rtl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Clr>
                <a:schemeClr val="dk1"/>
              </a:buClr>
              <a:buSzPct val="100000"/>
              <a:buFont typeface="Calibri"/>
              <a:buChar char="○"/>
            </a:pPr>
            <a:r>
              <a:rPr lang="en" sz="1800" dirty="0" smtClean="0">
                <a:latin typeface="Calibri"/>
                <a:ea typeface="Calibri"/>
                <a:cs typeface="Calibri"/>
                <a:sym typeface="Calibri"/>
              </a:rPr>
              <a:t>Still unable to easily modify or add code to the system.</a:t>
            </a:r>
          </a:p>
          <a:p>
            <a:pPr marL="914400" lvl="1" indent="-342900" rtl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Clr>
                <a:schemeClr val="dk1"/>
              </a:buClr>
              <a:buSzPct val="100000"/>
              <a:buFont typeface="Calibri"/>
              <a:buChar char="○"/>
            </a:pPr>
            <a:r>
              <a:rPr lang="en" sz="1800" dirty="0" smtClean="0">
                <a:latin typeface="Calibri"/>
                <a:ea typeface="Calibri"/>
                <a:cs typeface="Calibri"/>
                <a:sym typeface="Calibri"/>
              </a:rPr>
              <a:t>Pretty large annual price, as we are charged per agent.</a:t>
            </a:r>
            <a:endParaRPr lang="en" sz="1800" dirty="0"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ransition spd="slow">
    <p:cut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hape 71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 sz="3600"/>
              <a:t>Vision Helpdesk</a:t>
            </a:r>
          </a:p>
        </p:txBody>
      </p:sp>
      <p:sp>
        <p:nvSpPr>
          <p:cNvPr id="72" name="Shape 72"/>
          <p:cNvSpPr txBox="1">
            <a:spLocks noGrp="1"/>
          </p:cNvSpPr>
          <p:nvPr>
            <p:ph type="body" idx="1"/>
          </p:nvPr>
        </p:nvSpPr>
        <p:spPr>
          <a:xfrm>
            <a:off x="457200" y="1276350"/>
            <a:ext cx="8229600" cy="3725699"/>
          </a:xfrm>
          <a:prstGeom prst="rect">
            <a:avLst/>
          </a:prstGeom>
        </p:spPr>
        <p:txBody>
          <a:bodyPr lIns="91425" tIns="91425" rIns="91425" bIns="91425" anchor="t" anchorCtr="0">
            <a:normAutofit fontScale="70000" lnSpcReduction="20000"/>
          </a:bodyPr>
          <a:lstStyle/>
          <a:p>
            <a:pPr marL="457200" lvl="0" indent="-336550" rtl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Clr>
                <a:schemeClr val="dk1"/>
              </a:buClr>
              <a:buSzPct val="100000"/>
              <a:buFont typeface="Calibri"/>
              <a:buChar char="●"/>
            </a:pPr>
            <a:r>
              <a:rPr lang="en" sz="1700" b="1" dirty="0">
                <a:latin typeface="Calibri"/>
                <a:ea typeface="Calibri"/>
                <a:cs typeface="Calibri"/>
                <a:sym typeface="Calibri"/>
              </a:rPr>
              <a:t>Cost: </a:t>
            </a:r>
            <a:r>
              <a:rPr lang="en" sz="1700" dirty="0">
                <a:latin typeface="Calibri"/>
                <a:ea typeface="Calibri"/>
                <a:cs typeface="Calibri"/>
                <a:sym typeface="Calibri"/>
              </a:rPr>
              <a:t>$488 one-time payment after 20% discount for migrating from Kayako</a:t>
            </a:r>
          </a:p>
          <a:p>
            <a:pPr marL="457200" lvl="0" indent="-336550" rtl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Clr>
                <a:schemeClr val="dk1"/>
              </a:buClr>
              <a:buSzPct val="100000"/>
              <a:buFont typeface="Calibri"/>
              <a:buChar char="●"/>
            </a:pPr>
            <a:r>
              <a:rPr lang="en" sz="1700" b="1" dirty="0">
                <a:latin typeface="Calibri"/>
                <a:ea typeface="Calibri"/>
                <a:cs typeface="Calibri"/>
                <a:sym typeface="Calibri"/>
              </a:rPr>
              <a:t>Percentage of requirements met: </a:t>
            </a:r>
            <a:r>
              <a:rPr lang="en" sz="1700" dirty="0">
                <a:latin typeface="Calibri"/>
                <a:ea typeface="Calibri"/>
                <a:cs typeface="Calibri"/>
                <a:sym typeface="Calibri"/>
              </a:rPr>
              <a:t>96%</a:t>
            </a:r>
          </a:p>
          <a:p>
            <a:pPr marL="457200" lvl="0" indent="-336550" rtl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Clr>
                <a:schemeClr val="dk1"/>
              </a:buClr>
              <a:buSzPct val="100000"/>
              <a:buFont typeface="Calibri"/>
              <a:buChar char="●"/>
            </a:pPr>
            <a:r>
              <a:rPr lang="en" sz="1700" b="1" dirty="0">
                <a:latin typeface="Calibri"/>
                <a:ea typeface="Calibri"/>
                <a:cs typeface="Calibri"/>
                <a:sym typeface="Calibri"/>
              </a:rPr>
              <a:t>Pros</a:t>
            </a:r>
          </a:p>
          <a:p>
            <a:pPr marL="914400" lvl="1" indent="-336550" rtl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Clr>
                <a:schemeClr val="dk1"/>
              </a:buClr>
              <a:buSzPct val="100000"/>
              <a:buFont typeface="Calibri"/>
              <a:buChar char="○"/>
            </a:pPr>
            <a:r>
              <a:rPr lang="en" sz="1700" dirty="0">
                <a:latin typeface="Calibri"/>
                <a:ea typeface="Calibri"/>
                <a:cs typeface="Calibri"/>
                <a:sym typeface="Calibri"/>
              </a:rPr>
              <a:t>Cheaper than most fully featured ticketing systems.</a:t>
            </a:r>
          </a:p>
          <a:p>
            <a:pPr marL="914400" lvl="1" indent="-336550" rtl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Clr>
                <a:schemeClr val="dk1"/>
              </a:buClr>
              <a:buSzPct val="100000"/>
              <a:buFont typeface="Calibri"/>
              <a:buChar char="○"/>
            </a:pPr>
            <a:r>
              <a:rPr lang="en" sz="1700" dirty="0">
                <a:latin typeface="Calibri"/>
                <a:ea typeface="Calibri"/>
                <a:cs typeface="Calibri"/>
                <a:sym typeface="Calibri"/>
              </a:rPr>
              <a:t>Sleek, easy-to-use web interface with AJAX integration</a:t>
            </a:r>
          </a:p>
          <a:p>
            <a:pPr marL="914400" lvl="1" indent="-336550" rtl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Clr>
                <a:schemeClr val="dk1"/>
              </a:buClr>
              <a:buSzPct val="100000"/>
              <a:buFont typeface="Calibri"/>
              <a:buChar char="○"/>
            </a:pPr>
            <a:r>
              <a:rPr lang="en" sz="1700" dirty="0">
                <a:latin typeface="Calibri"/>
                <a:ea typeface="Calibri"/>
                <a:cs typeface="Calibri"/>
                <a:sym typeface="Calibri"/>
              </a:rPr>
              <a:t>Ability to migrate database from Kayako to Vision Helpdesk.  </a:t>
            </a:r>
          </a:p>
          <a:p>
            <a:pPr marL="914400" lvl="1" indent="-336550" rtl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Clr>
                <a:schemeClr val="dk1"/>
              </a:buClr>
              <a:buSzPct val="100000"/>
              <a:buFont typeface="Calibri"/>
              <a:buChar char="○"/>
            </a:pPr>
            <a:r>
              <a:rPr lang="en" sz="1700" dirty="0">
                <a:latin typeface="Calibri"/>
                <a:ea typeface="Calibri"/>
                <a:cs typeface="Calibri"/>
                <a:sym typeface="Calibri"/>
              </a:rPr>
              <a:t>1 year of support from the company upon acquiring the system.</a:t>
            </a:r>
          </a:p>
          <a:p>
            <a:pPr marL="914400" lvl="1" indent="-336550" rtl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Clr>
                <a:schemeClr val="dk1"/>
              </a:buClr>
              <a:buSzPct val="100000"/>
              <a:buFont typeface="Calibri"/>
              <a:buChar char="○"/>
            </a:pPr>
            <a:r>
              <a:rPr lang="en" sz="1700" dirty="0">
                <a:latin typeface="Calibri"/>
                <a:ea typeface="Calibri"/>
                <a:cs typeface="Calibri"/>
                <a:sym typeface="Calibri"/>
              </a:rPr>
              <a:t>Mobile app is available for this system.</a:t>
            </a:r>
          </a:p>
          <a:p>
            <a:pPr marL="457200" lvl="0" indent="-336550" rtl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Clr>
                <a:schemeClr val="dk1"/>
              </a:buClr>
              <a:buSzPct val="100000"/>
              <a:buFont typeface="Calibri"/>
              <a:buChar char="●"/>
            </a:pPr>
            <a:r>
              <a:rPr lang="en" sz="1700" b="1" dirty="0">
                <a:latin typeface="Calibri"/>
                <a:ea typeface="Calibri"/>
                <a:cs typeface="Calibri"/>
                <a:sym typeface="Calibri"/>
              </a:rPr>
              <a:t>Cons</a:t>
            </a:r>
          </a:p>
          <a:p>
            <a:pPr marL="914400" lvl="1" indent="-336550" rtl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Clr>
                <a:schemeClr val="dk1"/>
              </a:buClr>
              <a:buSzPct val="100000"/>
              <a:buFont typeface="Calibri"/>
              <a:buChar char="○"/>
            </a:pPr>
            <a:r>
              <a:rPr lang="en" sz="1700" dirty="0">
                <a:latin typeface="Calibri"/>
                <a:ea typeface="Calibri"/>
                <a:cs typeface="Calibri"/>
                <a:sym typeface="Calibri"/>
              </a:rPr>
              <a:t>Not able to easily modify or add code to the system.</a:t>
            </a:r>
          </a:p>
          <a:p>
            <a:pPr marL="914400" lvl="1" indent="-336550" rtl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Clr>
                <a:schemeClr val="dk1"/>
              </a:buClr>
              <a:buSzPct val="100000"/>
              <a:buFont typeface="Calibri"/>
              <a:buChar char="○"/>
            </a:pPr>
            <a:r>
              <a:rPr lang="en" sz="1700" dirty="0">
                <a:latin typeface="Calibri"/>
                <a:ea typeface="Calibri"/>
                <a:cs typeface="Calibri"/>
                <a:sym typeface="Calibri"/>
              </a:rPr>
              <a:t>Not able to log in staff using AD credentials.  Only end-users are able.</a:t>
            </a:r>
          </a:p>
          <a:p>
            <a:pPr marL="914400" lvl="1" indent="-336550" rtl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Clr>
                <a:schemeClr val="dk1"/>
              </a:buClr>
              <a:buSzPct val="100000"/>
              <a:buFont typeface="Calibri"/>
              <a:buChar char="○"/>
            </a:pPr>
            <a:r>
              <a:rPr lang="en" sz="1700" dirty="0">
                <a:latin typeface="Calibri"/>
                <a:ea typeface="Calibri"/>
                <a:cs typeface="Calibri"/>
                <a:sym typeface="Calibri"/>
              </a:rPr>
              <a:t>Limited customization features.</a:t>
            </a:r>
          </a:p>
        </p:txBody>
      </p:sp>
    </p:spTree>
  </p:cSld>
  <p:clrMapOvr>
    <a:masterClrMapping/>
  </p:clrMapOvr>
  <p:transition spd="slow">
    <p:cut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Shape 77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3600"/>
              <a:t>Jitbit Helpdesk</a:t>
            </a:r>
          </a:p>
        </p:txBody>
      </p:sp>
      <p:sp>
        <p:nvSpPr>
          <p:cNvPr id="78" name="Shape 78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lIns="91425" tIns="91425" rIns="91425" bIns="91425" anchor="t" anchorCtr="0">
            <a:normAutofit fontScale="62500" lnSpcReduction="20000"/>
          </a:bodyPr>
          <a:lstStyle/>
          <a:p>
            <a:pPr marL="457200" lvl="0" indent="-342900" rtl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Clr>
                <a:schemeClr val="dk1"/>
              </a:buClr>
              <a:buSzPct val="100000"/>
              <a:buFont typeface="Calibri"/>
              <a:buChar char="●"/>
            </a:pPr>
            <a:r>
              <a:rPr lang="en" sz="1800" b="1" dirty="0">
                <a:latin typeface="Calibri"/>
                <a:ea typeface="Calibri"/>
                <a:cs typeface="Calibri"/>
                <a:sym typeface="Calibri"/>
              </a:rPr>
              <a:t>Cost: </a:t>
            </a:r>
            <a:r>
              <a:rPr lang="en" sz="1800" dirty="0">
                <a:latin typeface="Calibri"/>
                <a:ea typeface="Calibri"/>
                <a:cs typeface="Calibri"/>
                <a:sym typeface="Calibri"/>
              </a:rPr>
              <a:t>$1,999 one-time purchase including free updates for 1 year</a:t>
            </a:r>
          </a:p>
          <a:p>
            <a:pPr marL="457200" lvl="0" indent="-342900" rtl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Clr>
                <a:schemeClr val="dk1"/>
              </a:buClr>
              <a:buSzPct val="100000"/>
              <a:buFont typeface="Calibri"/>
              <a:buChar char="●"/>
            </a:pPr>
            <a:r>
              <a:rPr lang="en" sz="1800" b="1" dirty="0">
                <a:latin typeface="Calibri"/>
                <a:ea typeface="Calibri"/>
                <a:cs typeface="Calibri"/>
                <a:sym typeface="Calibri"/>
              </a:rPr>
              <a:t>Percentage of requirements met:</a:t>
            </a:r>
            <a:r>
              <a:rPr lang="en" sz="1800" dirty="0">
                <a:latin typeface="Calibri"/>
                <a:ea typeface="Calibri"/>
                <a:cs typeface="Calibri"/>
                <a:sym typeface="Calibri"/>
              </a:rPr>
              <a:t> 96%</a:t>
            </a:r>
          </a:p>
          <a:p>
            <a:pPr marL="457200" lvl="0" indent="-342900" rtl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Clr>
                <a:schemeClr val="dk1"/>
              </a:buClr>
              <a:buSzPct val="100000"/>
              <a:buFont typeface="Calibri"/>
              <a:buChar char="●"/>
            </a:pPr>
            <a:r>
              <a:rPr lang="en" sz="1800" b="1" dirty="0">
                <a:latin typeface="Calibri"/>
                <a:ea typeface="Calibri"/>
                <a:cs typeface="Calibri"/>
                <a:sym typeface="Calibri"/>
              </a:rPr>
              <a:t>Pros</a:t>
            </a:r>
          </a:p>
          <a:p>
            <a:pPr marL="914400" lvl="1" indent="-342900" rtl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Clr>
                <a:schemeClr val="dk1"/>
              </a:buClr>
              <a:buSzPct val="100000"/>
              <a:buFont typeface="Calibri"/>
              <a:buChar char="○"/>
            </a:pPr>
            <a:r>
              <a:rPr lang="en" sz="1800" dirty="0">
                <a:latin typeface="Calibri"/>
                <a:ea typeface="Calibri"/>
                <a:cs typeface="Calibri"/>
                <a:sym typeface="Calibri"/>
              </a:rPr>
              <a:t>Clean &amp; easy to use graphical web interface</a:t>
            </a:r>
          </a:p>
          <a:p>
            <a:pPr marL="914400" lvl="1" indent="-342900" rtl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Clr>
                <a:schemeClr val="dk1"/>
              </a:buClr>
              <a:buSzPct val="100000"/>
              <a:buFont typeface="Calibri"/>
              <a:buChar char="○"/>
            </a:pPr>
            <a:r>
              <a:rPr lang="en" sz="1800" dirty="0">
                <a:latin typeface="Calibri"/>
                <a:ea typeface="Calibri"/>
                <a:cs typeface="Calibri"/>
                <a:sym typeface="Calibri"/>
              </a:rPr>
              <a:t>Reporting capabilities</a:t>
            </a:r>
          </a:p>
          <a:p>
            <a:pPr marL="914400" lvl="1" indent="-342900" rtl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Clr>
                <a:schemeClr val="dk1"/>
              </a:buClr>
              <a:buSzPct val="100000"/>
              <a:buFont typeface="Calibri"/>
              <a:buChar char="○"/>
            </a:pPr>
            <a:r>
              <a:rPr lang="en" sz="1800" dirty="0">
                <a:latin typeface="Calibri"/>
                <a:ea typeface="Calibri"/>
                <a:cs typeface="Calibri"/>
                <a:sym typeface="Calibri"/>
              </a:rPr>
              <a:t>Ability to create automatic recurring tickets </a:t>
            </a:r>
          </a:p>
          <a:p>
            <a:pPr marL="914400" lvl="1" indent="-342900" rtl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Clr>
                <a:schemeClr val="dk1"/>
              </a:buClr>
              <a:buSzPct val="100000"/>
              <a:buFont typeface="Calibri"/>
              <a:buChar char="○"/>
            </a:pPr>
            <a:r>
              <a:rPr lang="en" sz="1800" dirty="0">
                <a:latin typeface="Calibri"/>
                <a:ea typeface="Calibri"/>
                <a:cs typeface="Calibri"/>
                <a:sym typeface="Calibri"/>
              </a:rPr>
              <a:t>Can be installed on an unlimited number of servers</a:t>
            </a:r>
          </a:p>
          <a:p>
            <a:pPr marL="914400" lvl="1" indent="-342900" rtl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Clr>
                <a:schemeClr val="dk1"/>
              </a:buClr>
              <a:buSzPct val="100000"/>
              <a:buFont typeface="Calibri"/>
              <a:buChar char="○"/>
            </a:pPr>
            <a:r>
              <a:rPr lang="en" sz="1800" dirty="0">
                <a:latin typeface="Calibri"/>
                <a:ea typeface="Calibri"/>
                <a:cs typeface="Calibri"/>
                <a:sym typeface="Calibri"/>
              </a:rPr>
              <a:t>Unlimited amount of agents</a:t>
            </a:r>
          </a:p>
          <a:p>
            <a:pPr marL="457200" lvl="0" indent="-342900" rtl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Clr>
                <a:schemeClr val="dk1"/>
              </a:buClr>
              <a:buSzPct val="100000"/>
              <a:buFont typeface="Calibri"/>
              <a:buChar char="●"/>
            </a:pPr>
            <a:r>
              <a:rPr lang="en" sz="1800" b="1" dirty="0">
                <a:latin typeface="Calibri"/>
                <a:ea typeface="Calibri"/>
                <a:cs typeface="Calibri"/>
                <a:sym typeface="Calibri"/>
              </a:rPr>
              <a:t>Cons</a:t>
            </a:r>
          </a:p>
          <a:p>
            <a:pPr marL="914400" lvl="1" indent="-342900" rtl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Clr>
                <a:schemeClr val="dk1"/>
              </a:buClr>
              <a:buSzPct val="100000"/>
              <a:buFont typeface="Calibri"/>
              <a:buChar char="○"/>
            </a:pPr>
            <a:r>
              <a:rPr lang="en" sz="1800" dirty="0">
                <a:latin typeface="Calibri"/>
                <a:ea typeface="Calibri"/>
                <a:cs typeface="Calibri"/>
                <a:sym typeface="Calibri"/>
              </a:rPr>
              <a:t>Data migration may not be possible or extremely difficult</a:t>
            </a:r>
          </a:p>
          <a:p>
            <a:pPr marL="914400" lvl="1" indent="-342900" rtl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Clr>
                <a:schemeClr val="dk1"/>
              </a:buClr>
              <a:buSzPct val="100000"/>
              <a:buFont typeface="Calibri"/>
              <a:buChar char="○"/>
            </a:pPr>
            <a:r>
              <a:rPr lang="en" sz="1800" dirty="0">
                <a:latin typeface="Calibri"/>
                <a:ea typeface="Calibri"/>
                <a:cs typeface="Calibri"/>
                <a:sym typeface="Calibri"/>
              </a:rPr>
              <a:t>Updates/upgrades after 1st year of purchase will cost extra</a:t>
            </a:r>
          </a:p>
          <a:p>
            <a:pPr marL="914400" lvl="1" indent="-342900" rtl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Clr>
                <a:schemeClr val="dk1"/>
              </a:buClr>
              <a:buSzPct val="100000"/>
              <a:buFont typeface="Calibri"/>
              <a:buChar char="○"/>
            </a:pPr>
            <a:r>
              <a:rPr lang="en" sz="1800" dirty="0">
                <a:latin typeface="Calibri"/>
                <a:ea typeface="Calibri"/>
                <a:cs typeface="Calibri"/>
                <a:sym typeface="Calibri"/>
              </a:rPr>
              <a:t>Limited ticket states</a:t>
            </a:r>
          </a:p>
        </p:txBody>
      </p:sp>
    </p:spTree>
  </p:cSld>
  <p:clrMapOvr>
    <a:masterClrMapping/>
  </p:clrMapOvr>
  <p:transition spd="slow">
    <p:cut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Shape 83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3600"/>
              <a:t>Enhancesoft osTicket</a:t>
            </a:r>
          </a:p>
        </p:txBody>
      </p:sp>
      <p:sp>
        <p:nvSpPr>
          <p:cNvPr id="84" name="Shape 84"/>
          <p:cNvSpPr txBox="1">
            <a:spLocks noGrp="1"/>
          </p:cNvSpPr>
          <p:nvPr>
            <p:ph type="body" idx="1"/>
          </p:nvPr>
        </p:nvSpPr>
        <p:spPr>
          <a:xfrm>
            <a:off x="457200" y="1276350"/>
            <a:ext cx="8229600" cy="3725699"/>
          </a:xfrm>
          <a:prstGeom prst="rect">
            <a:avLst/>
          </a:prstGeom>
        </p:spPr>
        <p:txBody>
          <a:bodyPr lIns="91425" tIns="91425" rIns="91425" bIns="91425" anchor="t" anchorCtr="0">
            <a:normAutofit fontScale="77500" lnSpcReduction="20000"/>
          </a:bodyPr>
          <a:lstStyle/>
          <a:p>
            <a:pPr marL="457200" lvl="0" indent="-342900" rtl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Clr>
                <a:schemeClr val="dk1"/>
              </a:buClr>
              <a:buSzPct val="100000"/>
              <a:buFont typeface="Calibri"/>
              <a:buChar char="●"/>
            </a:pPr>
            <a:r>
              <a:rPr lang="en" sz="1800" b="1" dirty="0">
                <a:latin typeface="Calibri"/>
                <a:ea typeface="Calibri"/>
                <a:cs typeface="Calibri"/>
                <a:sym typeface="Calibri"/>
              </a:rPr>
              <a:t>Cost: </a:t>
            </a:r>
            <a:r>
              <a:rPr lang="en" sz="1800" dirty="0">
                <a:latin typeface="Calibri"/>
                <a:ea typeface="Calibri"/>
                <a:cs typeface="Calibri"/>
                <a:sym typeface="Calibri"/>
              </a:rPr>
              <a:t>Free</a:t>
            </a:r>
          </a:p>
          <a:p>
            <a:pPr marL="457200" lvl="0" indent="-342900" rtl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Clr>
                <a:schemeClr val="dk1"/>
              </a:buClr>
              <a:buSzPct val="100000"/>
              <a:buFont typeface="Calibri"/>
              <a:buChar char="●"/>
            </a:pPr>
            <a:r>
              <a:rPr lang="en" sz="1800" b="1" dirty="0">
                <a:latin typeface="Calibri"/>
                <a:ea typeface="Calibri"/>
                <a:cs typeface="Calibri"/>
                <a:sym typeface="Calibri"/>
              </a:rPr>
              <a:t>Percentage of requirements met:</a:t>
            </a:r>
            <a:r>
              <a:rPr lang="en" sz="1800" dirty="0">
                <a:latin typeface="Calibri"/>
                <a:ea typeface="Calibri"/>
                <a:cs typeface="Calibri"/>
                <a:sym typeface="Calibri"/>
              </a:rPr>
              <a:t> 92%</a:t>
            </a:r>
          </a:p>
          <a:p>
            <a:pPr marL="457200" lvl="0" indent="-342900" rtl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Clr>
                <a:schemeClr val="dk1"/>
              </a:buClr>
              <a:buSzPct val="100000"/>
              <a:buFont typeface="Calibri"/>
              <a:buChar char="●"/>
            </a:pPr>
            <a:r>
              <a:rPr lang="en" sz="1800" b="1" dirty="0">
                <a:latin typeface="Calibri"/>
                <a:ea typeface="Calibri"/>
                <a:cs typeface="Calibri"/>
                <a:sym typeface="Calibri"/>
              </a:rPr>
              <a:t>Pros</a:t>
            </a:r>
          </a:p>
          <a:p>
            <a:pPr marL="914400" lvl="1" indent="-342900" rtl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Clr>
                <a:schemeClr val="dk1"/>
              </a:buClr>
              <a:buSzPct val="100000"/>
              <a:buFont typeface="Calibri"/>
              <a:buChar char="○"/>
            </a:pPr>
            <a:r>
              <a:rPr lang="en" sz="1800" dirty="0">
                <a:latin typeface="Calibri"/>
                <a:ea typeface="Calibri"/>
                <a:cs typeface="Calibri"/>
                <a:sym typeface="Calibri"/>
              </a:rPr>
              <a:t>Large feature set that meets all 13 of the highest weighted requirements</a:t>
            </a:r>
          </a:p>
          <a:p>
            <a:pPr marL="914400" lvl="1" indent="-342900" rtl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Clr>
                <a:schemeClr val="dk1"/>
              </a:buClr>
              <a:buSzPct val="100000"/>
              <a:buFont typeface="Calibri"/>
              <a:buChar char="○"/>
            </a:pPr>
            <a:r>
              <a:rPr lang="en" sz="1800" dirty="0">
                <a:latin typeface="Calibri"/>
                <a:ea typeface="Calibri"/>
                <a:cs typeface="Calibri"/>
                <a:sym typeface="Calibri"/>
              </a:rPr>
              <a:t>Code is open-source, making it very easy to make modifications</a:t>
            </a:r>
          </a:p>
          <a:p>
            <a:pPr marL="914400" lvl="1" indent="-342900" rtl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Clr>
                <a:schemeClr val="dk1"/>
              </a:buClr>
              <a:buSzPct val="100000"/>
              <a:buFont typeface="Calibri"/>
              <a:buChar char="○"/>
            </a:pPr>
            <a:r>
              <a:rPr lang="en" sz="1800" dirty="0">
                <a:latin typeface="Calibri"/>
                <a:ea typeface="Calibri"/>
                <a:cs typeface="Calibri"/>
                <a:sym typeface="Calibri"/>
              </a:rPr>
              <a:t>Support for plugins making the product extensible</a:t>
            </a:r>
          </a:p>
          <a:p>
            <a:pPr marL="914400" lvl="1" indent="-342900" rtl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Clr>
                <a:schemeClr val="dk1"/>
              </a:buClr>
              <a:buSzPct val="100000"/>
              <a:buFont typeface="Calibri"/>
              <a:buChar char="○"/>
            </a:pPr>
            <a:r>
              <a:rPr lang="en" sz="1800" dirty="0">
                <a:latin typeface="Calibri"/>
                <a:ea typeface="Calibri"/>
                <a:cs typeface="Calibri"/>
                <a:sym typeface="Calibri"/>
              </a:rPr>
              <a:t>Strong open-source community support, particularly the forums and wiki</a:t>
            </a:r>
          </a:p>
          <a:p>
            <a:pPr marL="914400" lvl="1" indent="-342900" rtl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Clr>
                <a:schemeClr val="dk1"/>
              </a:buClr>
              <a:buSzPct val="100000"/>
              <a:buFont typeface="Calibri"/>
              <a:buChar char="○"/>
            </a:pPr>
            <a:r>
              <a:rPr lang="en" sz="1800" dirty="0">
                <a:latin typeface="Calibri"/>
                <a:ea typeface="Calibri"/>
                <a:cs typeface="Calibri"/>
                <a:sym typeface="Calibri"/>
              </a:rPr>
              <a:t>High-quality installation and setup documentation</a:t>
            </a:r>
          </a:p>
          <a:p>
            <a:pPr marL="457200" lvl="0" indent="-342900" rtl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Clr>
                <a:schemeClr val="dk1"/>
              </a:buClr>
              <a:buSzPct val="100000"/>
              <a:buFont typeface="Calibri"/>
              <a:buChar char="●"/>
            </a:pPr>
            <a:r>
              <a:rPr lang="en" sz="1800" b="1" dirty="0">
                <a:latin typeface="Calibri"/>
                <a:ea typeface="Calibri"/>
                <a:cs typeface="Calibri"/>
                <a:sym typeface="Calibri"/>
              </a:rPr>
              <a:t>Cons</a:t>
            </a:r>
          </a:p>
          <a:p>
            <a:pPr marL="914400" lvl="1" indent="-342900" rtl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Clr>
                <a:schemeClr val="dk1"/>
              </a:buClr>
              <a:buSzPct val="100000"/>
              <a:buFont typeface="Calibri"/>
              <a:buChar char="○"/>
            </a:pPr>
            <a:r>
              <a:rPr lang="en" sz="1800" dirty="0">
                <a:latin typeface="Calibri"/>
                <a:ea typeface="Calibri"/>
                <a:cs typeface="Calibri"/>
                <a:sym typeface="Calibri"/>
              </a:rPr>
              <a:t>No current ability to migrate data from the existing system (coming soon)</a:t>
            </a:r>
          </a:p>
          <a:p>
            <a:pPr marL="914400" lvl="1" indent="-342900" rtl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Clr>
                <a:schemeClr val="dk1"/>
              </a:buClr>
              <a:buSzPct val="100000"/>
              <a:buFont typeface="Calibri"/>
              <a:buChar char="○"/>
            </a:pPr>
            <a:r>
              <a:rPr lang="en" sz="1800" dirty="0">
                <a:latin typeface="Calibri"/>
                <a:ea typeface="Calibri"/>
                <a:cs typeface="Calibri"/>
                <a:sym typeface="Calibri"/>
              </a:rPr>
              <a:t>No commercial support with open source license</a:t>
            </a:r>
          </a:p>
        </p:txBody>
      </p:sp>
    </p:spTree>
  </p:cSld>
  <p:clrMapOvr>
    <a:masterClrMapping/>
  </p:clrMapOvr>
  <p:transition spd="slow">
    <p:cut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Shape 89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AoA Data</a:t>
            </a:r>
          </a:p>
        </p:txBody>
      </p:sp>
      <p:pic>
        <p:nvPicPr>
          <p:cNvPr id="90" name="Shape 9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70700" y="1224849"/>
            <a:ext cx="8056248" cy="3804350"/>
          </a:xfrm>
          <a:prstGeom prst="rect">
            <a:avLst/>
          </a:prstGeom>
          <a:noFill/>
          <a:ln>
            <a:noFill/>
          </a:ln>
        </p:spPr>
      </p:pic>
      <p:sp>
        <p:nvSpPr>
          <p:cNvPr id="91" name="Shape 91"/>
          <p:cNvSpPr txBox="1"/>
          <p:nvPr/>
        </p:nvSpPr>
        <p:spPr>
          <a:xfrm>
            <a:off x="7447300" y="2477800"/>
            <a:ext cx="958799" cy="179100"/>
          </a:xfrm>
          <a:prstGeom prst="rect">
            <a:avLst/>
          </a:prstGeom>
          <a:solidFill>
            <a:srgbClr val="434343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900">
                <a:solidFill>
                  <a:srgbClr val="FFFFFF"/>
                </a:solidFill>
              </a:rPr>
              <a:t>92%</a:t>
            </a:r>
          </a:p>
        </p:txBody>
      </p:sp>
    </p:spTree>
  </p:cSld>
  <p:clrMapOvr>
    <a:masterClrMapping/>
  </p:clrMapOvr>
  <p:transition spd="slow">
    <p:cut/>
  </p:transition>
</p:sld>
</file>

<file path=ppt/theme/theme1.xml><?xml version="1.0" encoding="utf-8"?>
<a:theme xmlns:a="http://schemas.openxmlformats.org/drawingml/2006/main" name="paper-plane">
  <a:themeElements>
    <a:clrScheme name="Custom 354">
      <a:dk1>
        <a:srgbClr val="000000"/>
      </a:dk1>
      <a:lt1>
        <a:srgbClr val="FFFFFF"/>
      </a:lt1>
      <a:dk2>
        <a:srgbClr val="30182B"/>
      </a:dk2>
      <a:lt2>
        <a:srgbClr val="DFDFDF"/>
      </a:lt2>
      <a:accent1>
        <a:srgbClr val="592D50"/>
      </a:accent1>
      <a:accent2>
        <a:srgbClr val="D3A67A"/>
      </a:accent2>
      <a:accent3>
        <a:srgbClr val="45485F"/>
      </a:accent3>
      <a:accent4>
        <a:srgbClr val="6B9756"/>
      </a:accent4>
      <a:accent5>
        <a:srgbClr val="7D576E"/>
      </a:accent5>
      <a:accent6>
        <a:srgbClr val="4C1A23"/>
      </a:accent6>
      <a:hlink>
        <a:srgbClr val="511E3E"/>
      </a:hlink>
      <a:folHlink>
        <a:srgbClr val="9EA0A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</TotalTime>
  <Words>478</Words>
  <Application>Microsoft Office PowerPoint</Application>
  <PresentationFormat>On-screen Show (16:9)</PresentationFormat>
  <Paragraphs>94</Paragraphs>
  <Slides>15</Slides>
  <Notes>14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0" baseType="lpstr">
      <vt:lpstr>Arial</vt:lpstr>
      <vt:lpstr>Calibri</vt:lpstr>
      <vt:lpstr>Courier New</vt:lpstr>
      <vt:lpstr>Georgia</vt:lpstr>
      <vt:lpstr>paper-plane</vt:lpstr>
      <vt:lpstr>GTRI ELSYS  Support System Upgrade  Milestone Report 2 Oct 29</vt:lpstr>
      <vt:lpstr>Agenda</vt:lpstr>
      <vt:lpstr>Milestone 2 Summary</vt:lpstr>
      <vt:lpstr>AoA Results</vt:lpstr>
      <vt:lpstr>Kayako eSupport (new)</vt:lpstr>
      <vt:lpstr>Vision Helpdesk</vt:lpstr>
      <vt:lpstr>Jitbit Helpdesk</vt:lpstr>
      <vt:lpstr>Enhancesoft osTicket</vt:lpstr>
      <vt:lpstr>AoA Data</vt:lpstr>
      <vt:lpstr>AoA Data, continued...</vt:lpstr>
      <vt:lpstr>Final Recommendation</vt:lpstr>
      <vt:lpstr>Implementation Plan</vt:lpstr>
      <vt:lpstr>Gantt Chart</vt:lpstr>
      <vt:lpstr>Member Contributions</vt:lpstr>
      <vt:lpstr>Next Phase...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GTRI ELSYS  Support System Upgrade  Milestone Report 2 Oct 29</dc:title>
  <cp:lastModifiedBy>Jack Zheng</cp:lastModifiedBy>
  <cp:revision>3</cp:revision>
  <dcterms:modified xsi:type="dcterms:W3CDTF">2015-01-20T04:32:14Z</dcterms:modified>
</cp:coreProperties>
</file>