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05156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331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46" d="100"/>
          <a:sy n="46" d="100"/>
        </p:scale>
        <p:origin x="714" y="60"/>
      </p:cViewPr>
      <p:guideLst>
        <p:guide orient="horz" pos="2160"/>
        <p:guide pos="3840"/>
        <p:guide pos="331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4450" y="1122363"/>
            <a:ext cx="78867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4450" y="3602038"/>
            <a:ext cx="78867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71C4-A2A7-499E-B49A-5FBD728255C6}" type="datetimeFigureOut">
              <a:rPr lang="en-US" smtClean="0"/>
              <a:t>5/16/2015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78FFC-D5AA-454A-AE6A-2C82BE2DE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495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71C4-A2A7-499E-B49A-5FBD728255C6}" type="datetimeFigureOut">
              <a:rPr lang="en-US" smtClean="0"/>
              <a:t>5/16/2015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78FFC-D5AA-454A-AE6A-2C82BE2DE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393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25226" y="365125"/>
            <a:ext cx="2267426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2947" y="365125"/>
            <a:ext cx="6670834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71C4-A2A7-499E-B49A-5FBD728255C6}" type="datetimeFigureOut">
              <a:rPr lang="en-US" smtClean="0"/>
              <a:t>5/16/2015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78FFC-D5AA-454A-AE6A-2C82BE2DE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747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71C4-A2A7-499E-B49A-5FBD728255C6}" type="datetimeFigureOut">
              <a:rPr lang="en-US" smtClean="0"/>
              <a:t>5/16/2015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78FFC-D5AA-454A-AE6A-2C82BE2DE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106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7471" y="1709739"/>
            <a:ext cx="906970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7471" y="4589464"/>
            <a:ext cx="906970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71C4-A2A7-499E-B49A-5FBD728255C6}" type="datetimeFigureOut">
              <a:rPr lang="en-US" smtClean="0"/>
              <a:t>5/16/2015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78FFC-D5AA-454A-AE6A-2C82BE2DE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690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2948" y="1825625"/>
            <a:ext cx="446913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23523" y="1825625"/>
            <a:ext cx="446913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71C4-A2A7-499E-B49A-5FBD728255C6}" type="datetimeFigureOut">
              <a:rPr lang="en-US" smtClean="0"/>
              <a:t>5/16/2015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78FFC-D5AA-454A-AE6A-2C82BE2DE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935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317" y="365126"/>
            <a:ext cx="9069705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4318" y="1681163"/>
            <a:ext cx="44485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4318" y="2505075"/>
            <a:ext cx="44485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323522" y="1681163"/>
            <a:ext cx="44705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23522" y="2505075"/>
            <a:ext cx="447050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71C4-A2A7-499E-B49A-5FBD728255C6}" type="datetimeFigureOut">
              <a:rPr lang="en-US" smtClean="0"/>
              <a:t>5/16/2015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78FFC-D5AA-454A-AE6A-2C82BE2DE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72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71C4-A2A7-499E-B49A-5FBD728255C6}" type="datetimeFigureOut">
              <a:rPr lang="en-US" smtClean="0"/>
              <a:t>5/16/2015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78FFC-D5AA-454A-AE6A-2C82BE2DE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196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71C4-A2A7-499E-B49A-5FBD728255C6}" type="datetimeFigureOut">
              <a:rPr lang="en-US" smtClean="0"/>
              <a:t>5/16/2015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78FFC-D5AA-454A-AE6A-2C82BE2DE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302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318" y="457200"/>
            <a:ext cx="3391554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0499" y="987426"/>
            <a:ext cx="532352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4318" y="2057400"/>
            <a:ext cx="3391554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71C4-A2A7-499E-B49A-5FBD728255C6}" type="datetimeFigureOut">
              <a:rPr lang="en-US" smtClean="0"/>
              <a:t>5/16/2015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78FFC-D5AA-454A-AE6A-2C82BE2DE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769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318" y="457200"/>
            <a:ext cx="3391554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0499" y="987426"/>
            <a:ext cx="532352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4318" y="2057400"/>
            <a:ext cx="3391554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C71C4-A2A7-499E-B49A-5FBD728255C6}" type="datetimeFigureOut">
              <a:rPr lang="en-US" smtClean="0"/>
              <a:t>5/16/2015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78FFC-D5AA-454A-AE6A-2C82BE2DE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671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2948" y="365126"/>
            <a:ext cx="906970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948" y="1825625"/>
            <a:ext cx="906970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2948" y="6356351"/>
            <a:ext cx="2366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7C71C4-A2A7-499E-B49A-5FBD728255C6}" type="datetimeFigureOut">
              <a:rPr lang="en-US" smtClean="0"/>
              <a:t>5/16/2015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3293" y="6356351"/>
            <a:ext cx="35490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6643" y="6356351"/>
            <a:ext cx="2366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F78FFC-D5AA-454A-AE6A-2C82BE2DE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899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ahfBAPENSZQ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9dLezVURx88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7ixY5rnrZhs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finalemusic.com/products/finale-notepad/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8504" y="288758"/>
            <a:ext cx="9513332" cy="20574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Chapter Three: Integrating Music</a:t>
            </a:r>
            <a:br>
              <a:rPr lang="en-US" sz="3200" b="1" dirty="0" smtClean="0"/>
            </a:br>
            <a:r>
              <a:rPr lang="en-US" sz="3200" dirty="0" smtClean="0"/>
              <a:t>Based on the Article</a:t>
            </a:r>
            <a:br>
              <a:rPr lang="en-US" sz="3200" dirty="0" smtClean="0"/>
            </a:br>
            <a:r>
              <a:rPr lang="en-US" sz="3200" dirty="0" smtClean="0"/>
              <a:t>“Music and Learning: Integrating Music in the Classroom”</a:t>
            </a:r>
            <a:br>
              <a:rPr lang="en-US" sz="3200" dirty="0" smtClean="0"/>
            </a:br>
            <a:r>
              <a:rPr lang="en-US" sz="3200" dirty="0" smtClean="0"/>
              <a:t>Chris Boyd Brewer</a:t>
            </a:r>
            <a:endParaRPr lang="en-US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705" y="2806853"/>
            <a:ext cx="9180095" cy="3784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3328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396" y="204716"/>
            <a:ext cx="10349564" cy="1521914"/>
          </a:xfrm>
        </p:spPr>
        <p:txBody>
          <a:bodyPr>
            <a:normAutofit/>
          </a:bodyPr>
          <a:lstStyle/>
          <a:p>
            <a:r>
              <a:rPr lang="en-US" sz="5300" dirty="0" smtClean="0"/>
              <a:t>Learning Theories and Music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4000" b="1" dirty="0"/>
              <a:t>The </a:t>
            </a:r>
            <a:r>
              <a:rPr lang="en-US" sz="4000" b="1" dirty="0" smtClean="0"/>
              <a:t>Theory of Multiple </a:t>
            </a:r>
            <a:r>
              <a:rPr lang="en-US" sz="4000" b="1" dirty="0"/>
              <a:t>Intelligences 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9895" y="5487989"/>
            <a:ext cx="9808630" cy="1158471"/>
          </a:xfrm>
        </p:spPr>
        <p:txBody>
          <a:bodyPr/>
          <a:lstStyle/>
          <a:p>
            <a:r>
              <a:rPr lang="en-US" dirty="0" smtClean="0"/>
              <a:t>Includes eight </a:t>
            </a:r>
            <a:r>
              <a:rPr lang="en-US" dirty="0"/>
              <a:t>(though there may be more) forms of intelligence: visual-spatial, linguistic, logical-mathematical, bodily-kinesthetic, interpersonal, intrapersonal, musical, </a:t>
            </a:r>
            <a:r>
              <a:rPr lang="en-US" dirty="0" smtClean="0"/>
              <a:t>naturalistic, and most </a:t>
            </a:r>
            <a:r>
              <a:rPr lang="en-US" dirty="0"/>
              <a:t>recently </a:t>
            </a:r>
            <a:r>
              <a:rPr lang="en-US" dirty="0" smtClean="0"/>
              <a:t>existential. 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5970" y="1726629"/>
            <a:ext cx="7219665" cy="3710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37899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8740" y="671963"/>
            <a:ext cx="10216861" cy="140249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Gardner’s Theory of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Multiple Intelligences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9241" y="2248279"/>
            <a:ext cx="8038532" cy="3388246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It emphasizes </a:t>
            </a:r>
            <a:r>
              <a:rPr lang="en-US" dirty="0"/>
              <a:t>education for understanding rather than rote memory or the mimicking of skills. </a:t>
            </a:r>
            <a:endParaRPr lang="en-US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Practical </a:t>
            </a:r>
            <a:r>
              <a:rPr lang="en-US" dirty="0"/>
              <a:t>hands-on skill development is coupled with factual knowledge and the ability to apply skills and information in real-life situations and make meaningful contributions to society</a:t>
            </a:r>
            <a:r>
              <a:rPr lang="en-US" dirty="0" smtClean="0"/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musical intelligence involves developing an ability to respond to musical sound and the ability to use music effectively in one's life. </a:t>
            </a:r>
          </a:p>
        </p:txBody>
      </p:sp>
    </p:spTree>
    <p:extLst>
      <p:ext uri="{BB962C8B-B14F-4D97-AF65-F5344CB8AC3E}">
        <p14:creationId xmlns:p14="http://schemas.microsoft.com/office/powerpoint/2010/main" val="29153099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" y="96838"/>
            <a:ext cx="10165080" cy="1640522"/>
          </a:xfrm>
        </p:spPr>
        <p:txBody>
          <a:bodyPr>
            <a:normAutofit fontScale="90000"/>
          </a:bodyPr>
          <a:lstStyle/>
          <a:p>
            <a:r>
              <a:rPr lang="en-US" dirty="0"/>
              <a:t>The more students listen and respond to a variety of </a:t>
            </a:r>
            <a:r>
              <a:rPr lang="en-US" dirty="0" smtClean="0"/>
              <a:t>music…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9343" y="1721758"/>
            <a:ext cx="10165080" cy="2336258"/>
          </a:xfrm>
        </p:spPr>
        <p:txBody>
          <a:bodyPr>
            <a:normAutofit lnSpcReduction="1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more they will know about music on a personal, real-experience </a:t>
            </a:r>
            <a:r>
              <a:rPr lang="en-US" dirty="0" smtClean="0"/>
              <a:t>level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deeper will be their understanding of why people throughout time and around the world create </a:t>
            </a:r>
            <a:r>
              <a:rPr lang="en-US" dirty="0" smtClean="0"/>
              <a:t>music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greater will be their ability to use music productively in their </a:t>
            </a:r>
            <a:r>
              <a:rPr lang="en-US" dirty="0" smtClean="0"/>
              <a:t>lives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The more </a:t>
            </a:r>
            <a:r>
              <a:rPr lang="en-US" dirty="0"/>
              <a:t>eager they will be to develop their musical skills because they will understand, appreciate and enjoy music more!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0434" y="4058014"/>
            <a:ext cx="7246961" cy="2674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10235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0491" y="195264"/>
            <a:ext cx="10395109" cy="1138237"/>
          </a:xfrm>
        </p:spPr>
        <p:txBody>
          <a:bodyPr/>
          <a:lstStyle/>
          <a:p>
            <a:r>
              <a:rPr lang="en-US" dirty="0" smtClean="0"/>
              <a:t>Accelerated Learning Theory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0502" y="1640931"/>
            <a:ext cx="9376012" cy="4805362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In the 1960's, Dr. </a:t>
            </a:r>
            <a:r>
              <a:rPr lang="en-US" dirty="0" err="1"/>
              <a:t>Georgi</a:t>
            </a:r>
            <a:r>
              <a:rPr lang="en-US" dirty="0"/>
              <a:t> </a:t>
            </a:r>
            <a:r>
              <a:rPr lang="en-US" dirty="0" err="1"/>
              <a:t>Lozanov</a:t>
            </a:r>
            <a:r>
              <a:rPr lang="en-US" dirty="0"/>
              <a:t> and </a:t>
            </a:r>
            <a:r>
              <a:rPr lang="en-US" dirty="0" err="1"/>
              <a:t>Evelyna</a:t>
            </a:r>
            <a:r>
              <a:rPr lang="en-US" dirty="0"/>
              <a:t> </a:t>
            </a:r>
            <a:r>
              <a:rPr lang="en-US" dirty="0" err="1"/>
              <a:t>Gateva</a:t>
            </a:r>
            <a:r>
              <a:rPr lang="en-US" dirty="0"/>
              <a:t> researched ways to increase memory abilities including the use of music in the classroom</a:t>
            </a:r>
            <a:r>
              <a:rPr lang="en-US" dirty="0" smtClean="0"/>
              <a:t>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The use of background music during lectures, vocabulary decoding, or group readings is a cornerstone of Accelerated Learning techniques. </a:t>
            </a:r>
            <a:endParaRPr lang="en-US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Two </a:t>
            </a:r>
            <a:r>
              <a:rPr lang="en-US" dirty="0"/>
              <a:t>methods for using </a:t>
            </a:r>
            <a:r>
              <a:rPr lang="en-US" dirty="0" smtClean="0"/>
              <a:t>music were developed by </a:t>
            </a:r>
            <a:r>
              <a:rPr lang="en-US" dirty="0" err="1" smtClean="0"/>
              <a:t>Lozanove</a:t>
            </a:r>
            <a:r>
              <a:rPr lang="en-US" dirty="0" smtClean="0"/>
              <a:t>: the Active Concert and the Passive Concert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The Active </a:t>
            </a:r>
            <a:r>
              <a:rPr lang="en-US" dirty="0"/>
              <a:t>Concert activates the learning process mentally, physically and/or emotionally </a:t>
            </a:r>
            <a:endParaRPr lang="en-US" dirty="0" smtClean="0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The Passive </a:t>
            </a:r>
            <a:r>
              <a:rPr lang="en-US" dirty="0"/>
              <a:t>Concert is geared to place the student in a relaxed alpha brain wave state and stabilize the student's mental, physical and emotional rhythms to increase information absorption</a:t>
            </a:r>
            <a:r>
              <a:rPr lang="en-US" dirty="0" smtClean="0"/>
              <a:t>.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Used together </a:t>
            </a:r>
            <a:r>
              <a:rPr lang="en-US" dirty="0" smtClean="0"/>
              <a:t>these </a:t>
            </a:r>
            <a:r>
              <a:rPr lang="en-US" dirty="0"/>
              <a:t>two concerts provide a powerful learning experience.</a:t>
            </a:r>
            <a:endParaRPr lang="en-US" dirty="0" smtClean="0"/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5536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56898" y="341195"/>
            <a:ext cx="7601803" cy="1112837"/>
          </a:xfrm>
        </p:spPr>
        <p:txBody>
          <a:bodyPr>
            <a:normAutofit fontScale="90000"/>
          </a:bodyPr>
          <a:lstStyle/>
          <a:p>
            <a:r>
              <a:rPr lang="en-US" sz="4400" dirty="0"/>
              <a:t>Music for Learning Suggestions</a:t>
            </a:r>
            <a:br>
              <a:rPr lang="en-US" sz="4400" dirty="0"/>
            </a:br>
            <a:r>
              <a:rPr lang="en-US" sz="3600" dirty="0"/>
              <a:t>Focus and Concentration Music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402575"/>
            <a:ext cx="6291618" cy="2715335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Music can be played </a:t>
            </a:r>
            <a:r>
              <a:rPr lang="en-US" dirty="0"/>
              <a:t>as background music while students study, read, or </a:t>
            </a:r>
            <a:r>
              <a:rPr lang="en-US" dirty="0" smtClean="0"/>
              <a:t>write:</a:t>
            </a:r>
            <a:endParaRPr lang="en-US" dirty="0"/>
          </a:p>
          <a:p>
            <a:pPr algn="l"/>
            <a:r>
              <a:rPr lang="en-US" dirty="0" smtClean="0"/>
              <a:t>• to </a:t>
            </a:r>
            <a:r>
              <a:rPr lang="en-US" dirty="0"/>
              <a:t>increase attention levels</a:t>
            </a:r>
          </a:p>
          <a:p>
            <a:pPr algn="l"/>
            <a:r>
              <a:rPr lang="en-US" dirty="0"/>
              <a:t>• </a:t>
            </a:r>
            <a:r>
              <a:rPr lang="en-US" dirty="0" smtClean="0"/>
              <a:t>to improve </a:t>
            </a:r>
            <a:r>
              <a:rPr lang="en-US" dirty="0"/>
              <a:t>retention and memory</a:t>
            </a:r>
          </a:p>
          <a:p>
            <a:pPr algn="l"/>
            <a:r>
              <a:rPr lang="en-US" dirty="0" smtClean="0"/>
              <a:t>• to </a:t>
            </a:r>
            <a:r>
              <a:rPr lang="en-US" dirty="0"/>
              <a:t>extend focused learning time</a:t>
            </a:r>
          </a:p>
          <a:p>
            <a:pPr algn="l"/>
            <a:r>
              <a:rPr lang="en-US" dirty="0"/>
              <a:t>• </a:t>
            </a:r>
            <a:r>
              <a:rPr lang="en-US" dirty="0" smtClean="0"/>
              <a:t>to expand </a:t>
            </a:r>
            <a:r>
              <a:rPr lang="en-US" dirty="0"/>
              <a:t>thinking skills</a:t>
            </a:r>
          </a:p>
          <a:p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6624" y="2499976"/>
            <a:ext cx="2464594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70629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3832" y="191069"/>
            <a:ext cx="8297839" cy="1295591"/>
          </a:xfrm>
        </p:spPr>
        <p:txBody>
          <a:bodyPr>
            <a:normAutofit fontScale="90000"/>
          </a:bodyPr>
          <a:lstStyle/>
          <a:p>
            <a:r>
              <a:rPr lang="en-US" sz="4800" dirty="0" smtClean="0"/>
              <a:t>A Few Examples of </a:t>
            </a:r>
            <a:br>
              <a:rPr lang="en-US" sz="4800" dirty="0" smtClean="0"/>
            </a:br>
            <a:r>
              <a:rPr lang="en-US" sz="4800" dirty="0" smtClean="0"/>
              <a:t>Focus and Concentration Music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87105" y="1576316"/>
            <a:ext cx="8625385" cy="4769893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i="1" dirty="0" smtClean="0"/>
              <a:t>Relax </a:t>
            </a:r>
            <a:r>
              <a:rPr lang="en-US" i="1" dirty="0"/>
              <a:t>with the Classics</a:t>
            </a:r>
            <a:r>
              <a:rPr lang="en-US" dirty="0"/>
              <a:t>. The LIND Institute. Accelerated Learning research indicates slow Baroque music increases concentration. </a:t>
            </a:r>
            <a:endParaRPr lang="en-US" dirty="0" smtClean="0"/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i="1" dirty="0" smtClean="0"/>
              <a:t>Velvet </a:t>
            </a:r>
            <a:r>
              <a:rPr lang="en-US" i="1" dirty="0"/>
              <a:t>Dreams</a:t>
            </a:r>
            <a:r>
              <a:rPr lang="en-US" dirty="0"/>
              <a:t>. Daniel </a:t>
            </a:r>
            <a:r>
              <a:rPr lang="en-US" dirty="0" err="1"/>
              <a:t>Kobialka's</a:t>
            </a:r>
            <a:r>
              <a:rPr lang="en-US" dirty="0"/>
              <a:t> exceptional music-favorite classics such as Pachelbel's Canon at a very slow tempo.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i="1" dirty="0" smtClean="0"/>
              <a:t>Celtic </a:t>
            </a:r>
            <a:r>
              <a:rPr lang="en-US" i="1" dirty="0"/>
              <a:t>Fantasy</a:t>
            </a:r>
            <a:r>
              <a:rPr lang="en-US" dirty="0"/>
              <a:t>. </a:t>
            </a:r>
            <a:r>
              <a:rPr lang="en-US" dirty="0" err="1"/>
              <a:t>Kobialka</a:t>
            </a:r>
            <a:r>
              <a:rPr lang="en-US" dirty="0"/>
              <a:t> uses </a:t>
            </a:r>
            <a:r>
              <a:rPr lang="en-US" dirty="0" smtClean="0"/>
              <a:t>Celtic </a:t>
            </a:r>
            <a:r>
              <a:rPr lang="en-US" dirty="0"/>
              <a:t>music played slowly to facilitate relaxed focus.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i="1" dirty="0" smtClean="0"/>
              <a:t>Music </a:t>
            </a:r>
            <a:r>
              <a:rPr lang="en-US" i="1" dirty="0"/>
              <a:t>for Relaxation</a:t>
            </a:r>
            <a:r>
              <a:rPr lang="en-US" dirty="0"/>
              <a:t>. Chapman and Miles. Quietly sets a calming mood.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i="1" dirty="0" smtClean="0"/>
              <a:t>Baroque Music</a:t>
            </a:r>
            <a:r>
              <a:rPr lang="en-US" dirty="0" smtClean="0"/>
              <a:t>. </a:t>
            </a:r>
            <a:r>
              <a:rPr lang="en-US" dirty="0"/>
              <a:t>The </a:t>
            </a:r>
            <a:r>
              <a:rPr lang="en-US" dirty="0" err="1"/>
              <a:t>Barzak</a:t>
            </a:r>
            <a:r>
              <a:rPr lang="en-US" dirty="0"/>
              <a:t> Institute uses slow and fast Baroque era music to hold attention.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i="1" dirty="0" smtClean="0"/>
              <a:t>Mozart </a:t>
            </a:r>
            <a:r>
              <a:rPr lang="en-US" i="1" dirty="0"/>
              <a:t>Effect</a:t>
            </a:r>
            <a:r>
              <a:rPr lang="en-US" dirty="0"/>
              <a:t>: Strengthen the Mind Enhance Focus with Energizing Mozart, selected by Don Campbell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6345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4652" y="978873"/>
            <a:ext cx="7929350" cy="1506537"/>
          </a:xfrm>
        </p:spPr>
        <p:txBody>
          <a:bodyPr>
            <a:normAutofit fontScale="90000"/>
          </a:bodyPr>
          <a:lstStyle/>
          <a:p>
            <a:r>
              <a:rPr lang="en-US" sz="5400" dirty="0" smtClean="0"/>
              <a:t>Music for Learning Suggestions</a:t>
            </a:r>
            <a:r>
              <a:rPr lang="en-US" sz="5400" dirty="0"/>
              <a:t/>
            </a:r>
            <a:br>
              <a:rPr lang="en-US" sz="5400" dirty="0"/>
            </a:br>
            <a:r>
              <a:rPr lang="en-US" sz="4400" dirty="0"/>
              <a:t>Creativity and Reflection Music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6808" y="2837597"/>
            <a:ext cx="8111092" cy="2566916"/>
          </a:xfrm>
        </p:spPr>
        <p:txBody>
          <a:bodyPr>
            <a:normAutofit/>
          </a:bodyPr>
          <a:lstStyle/>
          <a:p>
            <a:r>
              <a:rPr lang="en-US" dirty="0"/>
              <a:t>Play as background for activities such as:</a:t>
            </a:r>
          </a:p>
          <a:p>
            <a:pPr algn="l"/>
            <a:r>
              <a:rPr lang="en-US" dirty="0"/>
              <a:t>• </a:t>
            </a:r>
            <a:r>
              <a:rPr lang="en-US" dirty="0" smtClean="0"/>
              <a:t>Journaling </a:t>
            </a:r>
            <a:r>
              <a:rPr lang="en-US" dirty="0"/>
              <a:t>or writing</a:t>
            </a:r>
          </a:p>
          <a:p>
            <a:pPr algn="l"/>
            <a:r>
              <a:rPr lang="en-US" dirty="0"/>
              <a:t>• </a:t>
            </a:r>
            <a:r>
              <a:rPr lang="en-US" dirty="0" smtClean="0"/>
              <a:t>Problem-solving </a:t>
            </a:r>
            <a:r>
              <a:rPr lang="en-US" dirty="0"/>
              <a:t>or goal-setting</a:t>
            </a:r>
          </a:p>
          <a:p>
            <a:pPr algn="l"/>
            <a:r>
              <a:rPr lang="en-US" dirty="0"/>
              <a:t>• </a:t>
            </a:r>
            <a:r>
              <a:rPr lang="en-US" dirty="0" smtClean="0"/>
              <a:t>Background </a:t>
            </a:r>
            <a:r>
              <a:rPr lang="en-US" dirty="0"/>
              <a:t>for project work</a:t>
            </a:r>
          </a:p>
          <a:p>
            <a:pPr algn="l"/>
            <a:r>
              <a:rPr lang="en-US" dirty="0"/>
              <a:t>• </a:t>
            </a:r>
            <a:r>
              <a:rPr lang="en-US" dirty="0" smtClean="0"/>
              <a:t>Brainstorming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1376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" y="313899"/>
            <a:ext cx="10165080" cy="1446661"/>
          </a:xfrm>
        </p:spPr>
        <p:txBody>
          <a:bodyPr>
            <a:normAutofit/>
          </a:bodyPr>
          <a:lstStyle/>
          <a:p>
            <a:r>
              <a:rPr lang="en-US" sz="4800" dirty="0" smtClean="0"/>
              <a:t>A Few Examples of </a:t>
            </a:r>
            <a:br>
              <a:rPr lang="en-US" sz="4800" dirty="0" smtClean="0"/>
            </a:br>
            <a:r>
              <a:rPr lang="en-US" sz="4800" dirty="0" smtClean="0"/>
              <a:t>Creativity </a:t>
            </a:r>
            <a:r>
              <a:rPr lang="en-US" sz="4800" dirty="0"/>
              <a:t>and Reflection Music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8424" y="2137392"/>
            <a:ext cx="8270543" cy="4072339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i="1" dirty="0" smtClean="0"/>
              <a:t>Pianoforte</a:t>
            </a:r>
            <a:r>
              <a:rPr lang="en-US" dirty="0"/>
              <a:t>. Eric Daub. This thoughtful classical piano music sets the tone for introspective creativity and processing.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i="1" dirty="0" smtClean="0"/>
              <a:t>Oceans</a:t>
            </a:r>
            <a:r>
              <a:rPr lang="en-US" i="1" dirty="0"/>
              <a:t>.</a:t>
            </a:r>
            <a:r>
              <a:rPr lang="en-US" dirty="0"/>
              <a:t> Christopher Peacock. Motivating and great team-building music.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i="1" dirty="0" smtClean="0"/>
              <a:t>Mozart </a:t>
            </a:r>
            <a:r>
              <a:rPr lang="en-US" i="1" dirty="0"/>
              <a:t>Effect</a:t>
            </a:r>
            <a:r>
              <a:rPr lang="en-US" dirty="0"/>
              <a:t>: Relax, Daydream and Draw. Don Campbell's collection of reflective Mozart for gently enhancing creativity.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i="1" dirty="0" smtClean="0"/>
              <a:t>Fairy </a:t>
            </a:r>
            <a:r>
              <a:rPr lang="en-US" i="1" dirty="0"/>
              <a:t>Ring</a:t>
            </a:r>
            <a:r>
              <a:rPr lang="en-US" dirty="0"/>
              <a:t>. Mike Rowlands' touching music in a classical style. </a:t>
            </a:r>
            <a:r>
              <a:rPr lang="en-US" dirty="0" smtClean="0"/>
              <a:t>Good </a:t>
            </a:r>
            <a:r>
              <a:rPr lang="en-US" dirty="0"/>
              <a:t>for reading with important information or stories.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i="1" dirty="0" smtClean="0"/>
              <a:t>Living </a:t>
            </a:r>
            <a:r>
              <a:rPr lang="en-US" i="1" dirty="0"/>
              <a:t>Music and Touch</a:t>
            </a:r>
            <a:r>
              <a:rPr lang="en-US" dirty="0"/>
              <a:t>. Michael Jones uses solo piano music to encourage reflection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9184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630" y="101602"/>
            <a:ext cx="10340340" cy="1727199"/>
          </a:xfrm>
        </p:spPr>
        <p:txBody>
          <a:bodyPr>
            <a:normAutofit/>
          </a:bodyPr>
          <a:lstStyle/>
          <a:p>
            <a:r>
              <a:rPr lang="en-US" sz="4800" dirty="0"/>
              <a:t>Music for Learning Suggestions</a:t>
            </a:r>
            <a:br>
              <a:rPr lang="en-US" sz="4800" dirty="0"/>
            </a:br>
            <a:r>
              <a:rPr lang="en-US" sz="4000" dirty="0"/>
              <a:t>Welcoming </a:t>
            </a:r>
            <a:r>
              <a:rPr lang="en-US" sz="4000" dirty="0" smtClean="0"/>
              <a:t>Music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8048" y="2466075"/>
            <a:ext cx="5008728" cy="2720075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Play music as </a:t>
            </a:r>
            <a:r>
              <a:rPr lang="en-US" dirty="0"/>
              <a:t>background for entries, exits, </a:t>
            </a:r>
            <a:r>
              <a:rPr lang="en-US" dirty="0" smtClean="0"/>
              <a:t>breaks:</a:t>
            </a:r>
            <a:endParaRPr lang="en-US" dirty="0"/>
          </a:p>
          <a:p>
            <a:pPr algn="l"/>
            <a:r>
              <a:rPr lang="en-US" dirty="0"/>
              <a:t>• t</a:t>
            </a:r>
            <a:r>
              <a:rPr lang="en-US" dirty="0" smtClean="0"/>
              <a:t>o greet </a:t>
            </a:r>
            <a:r>
              <a:rPr lang="en-US" dirty="0"/>
              <a:t>your students</a:t>
            </a:r>
          </a:p>
          <a:p>
            <a:pPr algn="l"/>
            <a:r>
              <a:rPr lang="en-US" dirty="0"/>
              <a:t>• </a:t>
            </a:r>
            <a:r>
              <a:rPr lang="en-US" dirty="0" smtClean="0"/>
              <a:t>to create </a:t>
            </a:r>
            <a:r>
              <a:rPr lang="en-US" dirty="0"/>
              <a:t>a welcoming atmosphere</a:t>
            </a:r>
          </a:p>
          <a:p>
            <a:pPr algn="l"/>
            <a:r>
              <a:rPr lang="en-US" dirty="0"/>
              <a:t>• </a:t>
            </a:r>
            <a:r>
              <a:rPr lang="en-US" dirty="0" smtClean="0"/>
              <a:t>to set </a:t>
            </a:r>
            <a:r>
              <a:rPr lang="en-US" dirty="0"/>
              <a:t>a learning rhythm</a:t>
            </a:r>
          </a:p>
          <a:p>
            <a:pPr algn="l"/>
            <a:r>
              <a:rPr lang="en-US" dirty="0"/>
              <a:t>• </a:t>
            </a:r>
            <a:r>
              <a:rPr lang="en-US" dirty="0" smtClean="0"/>
              <a:t>to expand </a:t>
            </a:r>
            <a:r>
              <a:rPr lang="en-US" dirty="0"/>
              <a:t>musical </a:t>
            </a:r>
            <a:r>
              <a:rPr lang="en-US" dirty="0" smtClean="0"/>
              <a:t>awareness</a:t>
            </a:r>
            <a:endParaRPr lang="en-US" dirty="0"/>
          </a:p>
        </p:txBody>
      </p:sp>
      <p:pic>
        <p:nvPicPr>
          <p:cNvPr id="4" name="ahfBAPENSZQ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136692" y="2560845"/>
            <a:ext cx="394335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842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8048" y="698336"/>
            <a:ext cx="8229600" cy="1198703"/>
          </a:xfrm>
        </p:spPr>
        <p:txBody>
          <a:bodyPr>
            <a:normAutofit fontScale="90000"/>
          </a:bodyPr>
          <a:lstStyle/>
          <a:p>
            <a:r>
              <a:rPr lang="en-US" sz="4800" dirty="0" smtClean="0"/>
              <a:t>A Few Examples of </a:t>
            </a:r>
            <a:br>
              <a:rPr lang="en-US" sz="4800" dirty="0" smtClean="0"/>
            </a:br>
            <a:r>
              <a:rPr lang="en-US" sz="4800" dirty="0" smtClean="0"/>
              <a:t>Welcoming Music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5719" y="2160707"/>
            <a:ext cx="7519917" cy="3680536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i="1" dirty="0" smtClean="0"/>
              <a:t>Dance </a:t>
            </a:r>
            <a:r>
              <a:rPr lang="en-US" i="1" dirty="0"/>
              <a:t>of the Renaissance</a:t>
            </a:r>
            <a:r>
              <a:rPr lang="en-US" dirty="0"/>
              <a:t>. Richard </a:t>
            </a:r>
            <a:r>
              <a:rPr lang="en-US" dirty="0" err="1"/>
              <a:t>Searles</a:t>
            </a:r>
            <a:r>
              <a:rPr lang="en-US" dirty="0"/>
              <a:t>. Delightful music of 15th-17th century England. This upbeat music appeals to all ages.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i="1" dirty="0" smtClean="0"/>
              <a:t>Emerald </a:t>
            </a:r>
            <a:r>
              <a:rPr lang="en-US" i="1" dirty="0"/>
              <a:t>Castles</a:t>
            </a:r>
            <a:r>
              <a:rPr lang="en-US" dirty="0"/>
              <a:t>. Richard </a:t>
            </a:r>
            <a:r>
              <a:rPr lang="en-US" dirty="0" err="1"/>
              <a:t>Searles</a:t>
            </a:r>
            <a:r>
              <a:rPr lang="en-US" dirty="0"/>
              <a:t>. Pleasing sounds of the Celtic countries played on acoustic instruments.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i="1" dirty="0" smtClean="0"/>
              <a:t>The </a:t>
            </a:r>
            <a:r>
              <a:rPr lang="en-US" i="1" dirty="0"/>
              <a:t>Four Seasons</a:t>
            </a:r>
            <a:r>
              <a:rPr lang="en-US" dirty="0"/>
              <a:t>. Vivaldi Beautiful melodies to set a warm mood no matter what the </a:t>
            </a:r>
            <a:r>
              <a:rPr lang="en-US" dirty="0" smtClean="0"/>
              <a:t>season is.</a:t>
            </a: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i="1" dirty="0" smtClean="0"/>
              <a:t>Echoes </a:t>
            </a:r>
            <a:r>
              <a:rPr lang="en-US" i="1" dirty="0"/>
              <a:t>of Incas</a:t>
            </a:r>
            <a:r>
              <a:rPr lang="en-US" dirty="0"/>
              <a:t>. </a:t>
            </a:r>
            <a:r>
              <a:rPr lang="en-US" dirty="0" err="1"/>
              <a:t>Ventana</a:t>
            </a:r>
            <a:r>
              <a:rPr lang="en-US" dirty="0"/>
              <a:t> al Sol. Joyful South American melodies and rhythms open the door to learning.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0533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6905" y="336883"/>
            <a:ext cx="9492207" cy="1342382"/>
          </a:xfrm>
        </p:spPr>
        <p:txBody>
          <a:bodyPr>
            <a:normAutofit/>
          </a:bodyPr>
          <a:lstStyle/>
          <a:p>
            <a:r>
              <a:rPr lang="en-US" sz="4400" dirty="0" smtClean="0"/>
              <a:t>Learning Information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3600" dirty="0" smtClean="0"/>
              <a:t>Active Learning Experiences in Music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6898" y="1963728"/>
            <a:ext cx="5406516" cy="3488298"/>
          </a:xfrm>
        </p:spPr>
        <p:txBody>
          <a:bodyPr>
            <a:normAutofit fontScale="92500" lnSpcReduction="1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Music activates students mentally, physically, and emotionally and creates learning states which enhance understanding of learning materials.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i="1" dirty="0" smtClean="0"/>
              <a:t>Example</a:t>
            </a:r>
            <a:r>
              <a:rPr lang="en-US" dirty="0" smtClean="0"/>
              <a:t>: Playing music with an association for your topic in the background while reading a concise summary of the important information. When studying about Chief Joseph, read Chief Joseph quotes and a brief synopsis of his tribes' famous journey toward Canada while playing native music in the background.</a:t>
            </a:r>
            <a:endParaRPr lang="en-US" dirty="0"/>
          </a:p>
        </p:txBody>
      </p:sp>
      <p:pic>
        <p:nvPicPr>
          <p:cNvPr id="4" name="9dLezVURx88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099510" y="2144201"/>
            <a:ext cx="394335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36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8991" y="220663"/>
            <a:ext cx="8816454" cy="185379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Music for Learning Suggestions</a:t>
            </a:r>
            <a:br>
              <a:rPr lang="en-US" dirty="0" smtClean="0"/>
            </a:br>
            <a:r>
              <a:rPr lang="en-US" sz="5300" dirty="0" smtClean="0"/>
              <a:t>Active Learning</a:t>
            </a:r>
            <a:endParaRPr lang="en-US" sz="53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4450" y="2336800"/>
            <a:ext cx="7886700" cy="2921000"/>
          </a:xfrm>
        </p:spPr>
        <p:txBody>
          <a:bodyPr>
            <a:normAutofit/>
          </a:bodyPr>
          <a:lstStyle/>
          <a:p>
            <a:r>
              <a:rPr lang="en-US" dirty="0"/>
              <a:t>Use for a sound break or movement </a:t>
            </a:r>
            <a:r>
              <a:rPr lang="en-US" dirty="0" smtClean="0"/>
              <a:t>activities:</a:t>
            </a:r>
            <a:endParaRPr lang="en-US" dirty="0"/>
          </a:p>
          <a:p>
            <a:pPr algn="l"/>
            <a:r>
              <a:rPr lang="en-US" dirty="0"/>
              <a:t>• </a:t>
            </a:r>
            <a:r>
              <a:rPr lang="en-US" dirty="0" smtClean="0"/>
              <a:t>to increase </a:t>
            </a:r>
            <a:r>
              <a:rPr lang="en-US" dirty="0"/>
              <a:t>productivity</a:t>
            </a:r>
          </a:p>
          <a:p>
            <a:pPr algn="l"/>
            <a:r>
              <a:rPr lang="en-US" dirty="0"/>
              <a:t>• </a:t>
            </a:r>
            <a:r>
              <a:rPr lang="en-US" dirty="0" smtClean="0"/>
              <a:t>to energize </a:t>
            </a:r>
            <a:r>
              <a:rPr lang="en-US" dirty="0"/>
              <a:t>students during daily energy lulls</a:t>
            </a:r>
          </a:p>
          <a:p>
            <a:pPr algn="l"/>
            <a:r>
              <a:rPr lang="en-US" dirty="0"/>
              <a:t>• </a:t>
            </a:r>
            <a:r>
              <a:rPr lang="en-US" dirty="0" smtClean="0"/>
              <a:t>to provide </a:t>
            </a:r>
            <a:r>
              <a:rPr lang="en-US" dirty="0"/>
              <a:t>a stimulating sound break to increase attention</a:t>
            </a:r>
          </a:p>
          <a:p>
            <a:pPr algn="l"/>
            <a:r>
              <a:rPr lang="en-US" dirty="0"/>
              <a:t>• </a:t>
            </a:r>
            <a:r>
              <a:rPr lang="en-US" dirty="0" smtClean="0"/>
              <a:t>to make </a:t>
            </a:r>
            <a:r>
              <a:rPr lang="en-US" dirty="0"/>
              <a:t>exercise more fun</a:t>
            </a:r>
          </a:p>
          <a:p>
            <a:pPr algn="l"/>
            <a:r>
              <a:rPr lang="en-US" dirty="0"/>
              <a:t>• </a:t>
            </a:r>
            <a:r>
              <a:rPr lang="en-US" dirty="0" smtClean="0"/>
              <a:t>to encourage </a:t>
            </a:r>
            <a:r>
              <a:rPr lang="en-US" dirty="0"/>
              <a:t>movement activities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4304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8991" y="136479"/>
            <a:ext cx="8420669" cy="1570252"/>
          </a:xfrm>
        </p:spPr>
        <p:txBody>
          <a:bodyPr>
            <a:normAutofit fontScale="90000"/>
          </a:bodyPr>
          <a:lstStyle/>
          <a:p>
            <a:r>
              <a:rPr lang="en-US" sz="5400" dirty="0" smtClean="0"/>
              <a:t>A Few Examples of </a:t>
            </a:r>
            <a:br>
              <a:rPr lang="en-US" sz="5400" dirty="0" smtClean="0"/>
            </a:br>
            <a:r>
              <a:rPr lang="en-US" sz="5400" dirty="0" smtClean="0"/>
              <a:t>Active Learning Music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0184" y="2004515"/>
            <a:ext cx="8311487" cy="3924300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i="1" dirty="0" smtClean="0"/>
              <a:t>Earth </a:t>
            </a:r>
            <a:r>
              <a:rPr lang="en-US" i="1" dirty="0"/>
              <a:t>Tribe Rhythms</a:t>
            </a:r>
            <a:r>
              <a:rPr lang="en-US" dirty="0"/>
              <a:t>. Brent Lewis. This wonderful rhythmic music is played on 20 tuned drums for both rhythm and melody. Great for any movement activities.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i="1" dirty="0" smtClean="0"/>
              <a:t>Best </a:t>
            </a:r>
            <a:r>
              <a:rPr lang="en-US" i="1" dirty="0"/>
              <a:t>of Ray Lynch</a:t>
            </a:r>
            <a:r>
              <a:rPr lang="en-US" dirty="0"/>
              <a:t>. Ray Lynch. A classic electronic and acoustic recording that adds fun and interest. Useful for topic associations.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i="1" dirty="0" smtClean="0"/>
              <a:t>Funny </a:t>
            </a:r>
            <a:r>
              <a:rPr lang="en-US" i="1" dirty="0"/>
              <a:t>50's and Silly 60's</a:t>
            </a:r>
            <a:r>
              <a:rPr lang="en-US" dirty="0"/>
              <a:t>. Old songs that are just plain fun like Purple People Eater, Wooly Bully and more.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i="1" dirty="0" smtClean="0"/>
              <a:t>Best </a:t>
            </a:r>
            <a:r>
              <a:rPr lang="en-US" i="1" dirty="0"/>
              <a:t>of World Dance Music</a:t>
            </a:r>
            <a:r>
              <a:rPr lang="en-US" dirty="0"/>
              <a:t>. Hopping happy music from everywhere. Some vocal and some instrumental.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125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01600"/>
            <a:ext cx="10515600" cy="1522484"/>
          </a:xfrm>
        </p:spPr>
        <p:txBody>
          <a:bodyPr>
            <a:normAutofit/>
          </a:bodyPr>
          <a:lstStyle/>
          <a:p>
            <a:r>
              <a:rPr lang="en-US" sz="4400" dirty="0"/>
              <a:t>Tips for Memorizing </a:t>
            </a:r>
            <a:r>
              <a:rPr lang="en-US" sz="4400" dirty="0" smtClean="0"/>
              <a:t>Words</a:t>
            </a:r>
            <a:r>
              <a:rPr lang="en-US" sz="4400" dirty="0"/>
              <a:t>,</a:t>
            </a: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Terms, and Facts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6854" y="1765300"/>
            <a:ext cx="8652680" cy="4533900"/>
          </a:xfrm>
        </p:spPr>
        <p:txBody>
          <a:bodyPr>
            <a:normAutofit lnSpcReduction="1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Select </a:t>
            </a:r>
            <a:r>
              <a:rPr lang="en-US" dirty="0"/>
              <a:t>text important to the content such as explanatory information </a:t>
            </a:r>
            <a:r>
              <a:rPr lang="en-US" dirty="0" smtClean="0"/>
              <a:t>words </a:t>
            </a:r>
            <a:r>
              <a:rPr lang="en-US" dirty="0"/>
              <a:t>and their definitions, or a metaphorical story.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Ask </a:t>
            </a:r>
            <a:r>
              <a:rPr lang="en-US" dirty="0"/>
              <a:t>your participants to sit comfortably and give them time to settle in, close their eyes, sit back, etc. Let them know they will be hearing music for a minute or two and then you will begin your reading.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Begin </a:t>
            </a:r>
            <a:r>
              <a:rPr lang="en-US" dirty="0"/>
              <a:t>the music and let it play for a minute or two. Then begin to read your content information slowly and in a calm voice that is loud enough to be heard above the music. </a:t>
            </a:r>
            <a:r>
              <a:rPr lang="en-US" dirty="0" smtClean="0"/>
              <a:t>If </a:t>
            </a:r>
            <a:r>
              <a:rPr lang="en-US" dirty="0"/>
              <a:t>reading words and definitions, pause for a mental count of 4 between sets of words.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When </a:t>
            </a:r>
            <a:r>
              <a:rPr lang="en-US" dirty="0"/>
              <a:t>you have completed your reading, allow the music to play for a minute or two after you have finished speaking, then slowly turn the volume down on the CD player.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3751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3324" y="953107"/>
            <a:ext cx="7886700" cy="63295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Conclusion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6708" y="1859631"/>
            <a:ext cx="8567397" cy="3698421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 addition of even one music technique in your classroom will add richness and improve the learning process. </a:t>
            </a:r>
            <a:endParaRPr lang="en-US" dirty="0" smtClean="0"/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 smtClean="0"/>
              <a:t>One way to </a:t>
            </a:r>
            <a:r>
              <a:rPr lang="en-US" dirty="0"/>
              <a:t>begin your musical journey </a:t>
            </a:r>
            <a:r>
              <a:rPr lang="en-US" dirty="0" smtClean="0"/>
              <a:t>is by </a:t>
            </a:r>
            <a:r>
              <a:rPr lang="en-US" dirty="0"/>
              <a:t>incorporating one technique that resonates greatly with your teaching style. </a:t>
            </a:r>
            <a:endParaRPr lang="en-US" dirty="0" smtClean="0"/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 smtClean="0"/>
              <a:t>When </a:t>
            </a:r>
            <a:r>
              <a:rPr lang="en-US" dirty="0"/>
              <a:t>you have mastered this use of music in your classroom, go on to explore a new method. </a:t>
            </a:r>
            <a:endParaRPr lang="en-US" dirty="0" smtClean="0"/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 smtClean="0"/>
              <a:t>Your </a:t>
            </a:r>
            <a:r>
              <a:rPr lang="en-US" dirty="0"/>
              <a:t>students enthusiasm and response will be a guideline and incentive for future ideas and uses.</a:t>
            </a:r>
          </a:p>
        </p:txBody>
      </p:sp>
    </p:spTree>
    <p:extLst>
      <p:ext uri="{BB962C8B-B14F-4D97-AF65-F5344CB8AC3E}">
        <p14:creationId xmlns:p14="http://schemas.microsoft.com/office/powerpoint/2010/main" val="3827945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9812" y="517359"/>
            <a:ext cx="9637295" cy="1873864"/>
          </a:xfrm>
        </p:spPr>
        <p:txBody>
          <a:bodyPr>
            <a:noAutofit/>
          </a:bodyPr>
          <a:lstStyle/>
          <a:p>
            <a:r>
              <a:rPr lang="en-US" sz="4400" dirty="0"/>
              <a:t>To activate information physically, play upbeat music during a related movement activity or </a:t>
            </a:r>
            <a:r>
              <a:rPr lang="en-US" sz="4400" dirty="0" smtClean="0"/>
              <a:t>role-play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4853" y="2730639"/>
            <a:ext cx="6328611" cy="273138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Example from Teacher Chris Brewer:</a:t>
            </a:r>
            <a:endParaRPr lang="en-US" dirty="0"/>
          </a:p>
          <a:p>
            <a:pPr algn="l"/>
            <a:r>
              <a:rPr lang="en-US" dirty="0" smtClean="0"/>
              <a:t>“While </a:t>
            </a:r>
            <a:r>
              <a:rPr lang="en-US" dirty="0"/>
              <a:t>learning about the flow of electrons in electricity, I play Ray Lynch's Celestial Soda Pop while we create a classroom flow of electricity. Some students are stationary neutrons and protons while others are moving electrons. When we add "free electrons" like a battery would, the electrons begin flowing and voila! we have an electrical current! Ray </a:t>
            </a:r>
            <a:r>
              <a:rPr lang="en-US" dirty="0" err="1"/>
              <a:t>Lynchs</a:t>
            </a:r>
            <a:r>
              <a:rPr lang="en-US" dirty="0"/>
              <a:t>' upbeat music keeps us moving and makes the role play more fun</a:t>
            </a:r>
            <a:r>
              <a:rPr lang="en-US" dirty="0" smtClean="0"/>
              <a:t>.”</a:t>
            </a:r>
            <a:endParaRPr lang="en-US" dirty="0"/>
          </a:p>
          <a:p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05"/>
          <a:stretch/>
        </p:blipFill>
        <p:spPr bwMode="auto">
          <a:xfrm>
            <a:off x="6882063" y="2971270"/>
            <a:ext cx="3215044" cy="2123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109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8390" y="132347"/>
            <a:ext cx="10337210" cy="2075877"/>
          </a:xfrm>
        </p:spPr>
        <p:txBody>
          <a:bodyPr>
            <a:noAutofit/>
          </a:bodyPr>
          <a:lstStyle/>
          <a:p>
            <a:r>
              <a:rPr lang="en-US" sz="3600" dirty="0"/>
              <a:t>Music stabilizes mental, physical and emotional rhythms to attain a state of deep concentration and focus in which large amounts of content information can be processed and learned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520" y="2511378"/>
            <a:ext cx="5104606" cy="3384096"/>
          </a:xfrm>
        </p:spPr>
        <p:txBody>
          <a:bodyPr>
            <a:normAutofit fontScale="62500" lnSpcReduction="20000"/>
          </a:bodyPr>
          <a:lstStyle/>
          <a:p>
            <a:r>
              <a:rPr lang="en-US" sz="4000" dirty="0" smtClean="0"/>
              <a:t>Examples: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Energizing </a:t>
            </a:r>
            <a:r>
              <a:rPr lang="en-US" sz="4000" dirty="0"/>
              <a:t>Mozart music assists in holding attention during sleepy times of day and helps students stay alert while reading or working on projects.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4000" dirty="0"/>
              <a:t>Songs, chants, poems, and raps will improve memory of content facts and details through rhyme, rhythm, and melody</a:t>
            </a:r>
            <a:r>
              <a:rPr lang="en-US" sz="4000" dirty="0" smtClean="0"/>
              <a:t>.</a:t>
            </a:r>
            <a:endParaRPr lang="en-US" dirty="0"/>
          </a:p>
        </p:txBody>
      </p:sp>
      <p:pic>
        <p:nvPicPr>
          <p:cNvPr id="4" name="7ixY5rnrZhs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335201" y="2703883"/>
            <a:ext cx="394335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629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2827" y="147805"/>
            <a:ext cx="9920637" cy="1591188"/>
          </a:xfrm>
        </p:spPr>
        <p:txBody>
          <a:bodyPr>
            <a:normAutofit/>
          </a:bodyPr>
          <a:lstStyle/>
          <a:p>
            <a:r>
              <a:rPr lang="en-US" sz="4400" dirty="0" smtClean="0"/>
              <a:t>Attention, Attitude and Atmosphere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8664" y="1158899"/>
            <a:ext cx="9194232" cy="1620396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Background </a:t>
            </a:r>
            <a:r>
              <a:rPr lang="en-US" dirty="0"/>
              <a:t>music </a:t>
            </a:r>
            <a:r>
              <a:rPr lang="en-US" dirty="0" smtClean="0"/>
              <a:t>can be </a:t>
            </a:r>
            <a:r>
              <a:rPr lang="en-US" dirty="0"/>
              <a:t>used to provide a welcoming atmosphere and help prepare and motivate students for learning tasks.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Example: </a:t>
            </a:r>
            <a:r>
              <a:rPr lang="en-US" dirty="0" smtClean="0"/>
              <a:t>Playing </a:t>
            </a:r>
            <a:r>
              <a:rPr lang="en-US" dirty="0"/>
              <a:t>music as students enter the classroom or as they leave for recess or lunch totally changes the atmosphere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464" y="2815390"/>
            <a:ext cx="8903368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4596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9411" y="132348"/>
            <a:ext cx="8025063" cy="2178146"/>
          </a:xfrm>
        </p:spPr>
        <p:txBody>
          <a:bodyPr>
            <a:normAutofit fontScale="90000"/>
          </a:bodyPr>
          <a:lstStyle/>
          <a:p>
            <a:r>
              <a:rPr lang="en-US" sz="5300" dirty="0"/>
              <a:t>Community Builders</a:t>
            </a:r>
            <a:r>
              <a:rPr lang="en-US" sz="4900" dirty="0"/>
              <a:t>: </a:t>
            </a:r>
            <a:r>
              <a:rPr lang="en-US" sz="4900" dirty="0" smtClean="0"/>
              <a:t/>
            </a:r>
            <a:br>
              <a:rPr lang="en-US" sz="4900" dirty="0" smtClean="0"/>
            </a:br>
            <a:r>
              <a:rPr lang="en-US" sz="3600" dirty="0" smtClean="0"/>
              <a:t>Music </a:t>
            </a:r>
            <a:r>
              <a:rPr lang="en-US" sz="3600" dirty="0"/>
              <a:t>is a powerful tool for understanding other cultures and bonding with one another</a:t>
            </a:r>
            <a:r>
              <a:rPr lang="en-US" sz="3600" dirty="0" smtClean="0"/>
              <a:t>.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7695" y="2744360"/>
            <a:ext cx="7543800" cy="1893269"/>
          </a:xfrm>
        </p:spPr>
        <p:txBody>
          <a:bodyPr>
            <a:normAutofit fontScale="92500" lnSpcReduction="20000"/>
          </a:bodyPr>
          <a:lstStyle/>
          <a:p>
            <a:r>
              <a:rPr lang="en-US" sz="3200" dirty="0" smtClean="0"/>
              <a:t>Examples: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Selecting </a:t>
            </a:r>
            <a:r>
              <a:rPr lang="en-US" dirty="0"/>
              <a:t>and playing a classroom theme </a:t>
            </a:r>
            <a:r>
              <a:rPr lang="en-US" dirty="0" smtClean="0"/>
              <a:t>song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Developing </a:t>
            </a:r>
            <a:r>
              <a:rPr lang="en-US" dirty="0"/>
              <a:t>a classroom "ritual"---such as a good-bye or hello time that uses </a:t>
            </a:r>
            <a:r>
              <a:rPr lang="en-US" dirty="0" smtClean="0"/>
              <a:t>music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 smtClean="0"/>
              <a:t>Group </a:t>
            </a:r>
            <a:r>
              <a:rPr lang="en-US" dirty="0"/>
              <a:t>activities with </a:t>
            </a:r>
            <a:r>
              <a:rPr lang="en-US" dirty="0" smtClean="0"/>
              <a:t>music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01284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3582" y="232027"/>
            <a:ext cx="9910260" cy="1813342"/>
          </a:xfrm>
        </p:spPr>
        <p:txBody>
          <a:bodyPr>
            <a:normAutofit fontScale="90000"/>
          </a:bodyPr>
          <a:lstStyle/>
          <a:p>
            <a:r>
              <a:rPr lang="en-US" sz="4800" dirty="0" smtClean="0"/>
              <a:t>Personal Expression: C</a:t>
            </a:r>
            <a:r>
              <a:rPr lang="en-US" sz="4000" dirty="0" smtClean="0"/>
              <a:t>reativity &amp; </a:t>
            </a:r>
            <a:r>
              <a:rPr lang="en-US" sz="4000" dirty="0"/>
              <a:t>Reflection</a:t>
            </a:r>
            <a:r>
              <a:rPr lang="en-US" sz="4800" dirty="0"/>
              <a:t/>
            </a:r>
            <a:br>
              <a:rPr lang="en-US" sz="4800" dirty="0"/>
            </a:b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779385"/>
            <a:ext cx="9252284" cy="2034625"/>
          </a:xfrm>
        </p:spPr>
        <p:txBody>
          <a:bodyPr>
            <a:normAutofit/>
          </a:bodyPr>
          <a:lstStyle/>
          <a:p>
            <a:r>
              <a:rPr lang="en-US" dirty="0"/>
              <a:t>Background music is used to stimulate internal processing, to facilitate creativity, and encourage personal reflection.</a:t>
            </a:r>
          </a:p>
          <a:p>
            <a:pPr algn="l"/>
            <a:r>
              <a:rPr lang="en-US" dirty="0"/>
              <a:t>Example: Playing reflective music, such as solo piano in either classical or contemporary styles, as students are writing or </a:t>
            </a:r>
            <a:r>
              <a:rPr lang="en-US" dirty="0" smtClean="0"/>
              <a:t>journaling </a:t>
            </a:r>
            <a:r>
              <a:rPr lang="en-US" dirty="0"/>
              <a:t>holds attention for longer periods of time than without the music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592" y="4014358"/>
            <a:ext cx="2850713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52138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659" y="268122"/>
            <a:ext cx="10107429" cy="1209615"/>
          </a:xfrm>
        </p:spPr>
        <p:txBody>
          <a:bodyPr>
            <a:normAutofit fontScale="90000"/>
          </a:bodyPr>
          <a:lstStyle/>
          <a:p>
            <a:r>
              <a:rPr lang="en-US" sz="4800" dirty="0" smtClean="0"/>
              <a:t>Personal </a:t>
            </a:r>
            <a:r>
              <a:rPr lang="en-US" sz="4800" dirty="0"/>
              <a:t>Expression Through the Musical Intelligence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9707" y="1621256"/>
            <a:ext cx="9492916" cy="1781002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dirty="0"/>
              <a:t>The creation of music expresses inner thoughts and feelings and develops the musical intelligence through understanding of rhythm, pitch, and </a:t>
            </a:r>
            <a:r>
              <a:rPr lang="en-US" dirty="0" smtClean="0"/>
              <a:t>form.</a:t>
            </a:r>
          </a:p>
          <a:p>
            <a:pPr algn="l"/>
            <a:endParaRPr lang="en-US" dirty="0" smtClean="0"/>
          </a:p>
          <a:p>
            <a:pPr algn="l"/>
            <a:r>
              <a:rPr lang="en-US" dirty="0"/>
              <a:t>Example:  Writing songs related to content allows students to express how they feel about issues brought up in historic incidents, social studies topics or literature.</a:t>
            </a:r>
          </a:p>
        </p:txBody>
      </p:sp>
      <p:pic>
        <p:nvPicPr>
          <p:cNvPr id="6146" name="Picture 2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86" t="12835" r="23071" b="33440"/>
          <a:stretch/>
        </p:blipFill>
        <p:spPr bwMode="auto">
          <a:xfrm>
            <a:off x="2964555" y="3630859"/>
            <a:ext cx="4309518" cy="2758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58409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45054" y="486126"/>
            <a:ext cx="7886700" cy="76659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Musical “Echo”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3657" y="1426334"/>
            <a:ext cx="5955632" cy="4940203"/>
          </a:xfrm>
        </p:spPr>
        <p:txBody>
          <a:bodyPr>
            <a:noAutofit/>
          </a:bodyPr>
          <a:lstStyle/>
          <a:p>
            <a:pPr algn="l"/>
            <a:r>
              <a:rPr lang="en-US" sz="2800" dirty="0" smtClean="0"/>
              <a:t>With new musical </a:t>
            </a:r>
            <a:r>
              <a:rPr lang="en-US" sz="2800" dirty="0"/>
              <a:t>classroom </a:t>
            </a:r>
            <a:r>
              <a:rPr lang="en-US" sz="2800" dirty="0" smtClean="0"/>
              <a:t>experiences </a:t>
            </a:r>
            <a:r>
              <a:rPr lang="en-US" sz="2800" dirty="0"/>
              <a:t>students may share with you wonderful experiences occurring in their lives because of doorways which were opened through the inclusion of music in the learning process. </a:t>
            </a:r>
            <a:endParaRPr lang="en-US" sz="2800" dirty="0" smtClean="0"/>
          </a:p>
          <a:p>
            <a:pPr algn="l"/>
            <a:r>
              <a:rPr lang="en-US" sz="2800" dirty="0"/>
              <a:t>Everything that </a:t>
            </a:r>
            <a:r>
              <a:rPr lang="en-US" sz="2800" dirty="0" smtClean="0"/>
              <a:t>teachers do has </a:t>
            </a:r>
            <a:r>
              <a:rPr lang="en-US" sz="2800" dirty="0"/>
              <a:t>echoes and reverberations that contribute to the whole of </a:t>
            </a:r>
            <a:r>
              <a:rPr lang="en-US" sz="2800" dirty="0" smtClean="0"/>
              <a:t>life.</a:t>
            </a:r>
            <a:endParaRPr lang="en-US" sz="2800" dirty="0"/>
          </a:p>
          <a:p>
            <a:pPr algn="l"/>
            <a:r>
              <a:rPr lang="en-US" sz="2800" dirty="0" smtClean="0"/>
              <a:t>When </a:t>
            </a:r>
            <a:r>
              <a:rPr lang="en-US" sz="2800" dirty="0"/>
              <a:t>this happens, celebrate and bless the connections to life meaning that has occurred.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634"/>
          <a:stretch/>
        </p:blipFill>
        <p:spPr>
          <a:xfrm>
            <a:off x="6974006" y="1856096"/>
            <a:ext cx="3261815" cy="408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1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1594</Words>
  <Application>Microsoft Office PowerPoint</Application>
  <PresentationFormat>Custom</PresentationFormat>
  <Paragraphs>106</Paragraphs>
  <Slides>23</Slides>
  <Notes>0</Notes>
  <HiddenSlides>0</HiddenSlides>
  <MMClips>3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Calibri Light</vt:lpstr>
      <vt:lpstr>Wingdings</vt:lpstr>
      <vt:lpstr>Office Theme</vt:lpstr>
      <vt:lpstr>Chapter Three: Integrating Music Based on the Article “Music and Learning: Integrating Music in the Classroom” Chris Boyd Brewer</vt:lpstr>
      <vt:lpstr>Learning Information Active Learning Experiences in Music</vt:lpstr>
      <vt:lpstr>To activate information physically, play upbeat music during a related movement activity or role-play</vt:lpstr>
      <vt:lpstr>Music stabilizes mental, physical and emotional rhythms to attain a state of deep concentration and focus in which large amounts of content information can be processed and learned</vt:lpstr>
      <vt:lpstr>Attention, Attitude and Atmosphere </vt:lpstr>
      <vt:lpstr>Community Builders:  Music is a powerful tool for understanding other cultures and bonding with one another.</vt:lpstr>
      <vt:lpstr>Personal Expression: Creativity &amp; Reflection </vt:lpstr>
      <vt:lpstr>Personal Expression Through the Musical Intelligence</vt:lpstr>
      <vt:lpstr>The Musical “Echo”</vt:lpstr>
      <vt:lpstr>Learning Theories and Music The Theory of Multiple Intelligences </vt:lpstr>
      <vt:lpstr>Gardner’s Theory of Multiple Intelligences</vt:lpstr>
      <vt:lpstr>The more students listen and respond to a variety of music… </vt:lpstr>
      <vt:lpstr>Accelerated Learning Theory</vt:lpstr>
      <vt:lpstr>Music for Learning Suggestions Focus and Concentration Music</vt:lpstr>
      <vt:lpstr>A Few Examples of  Focus and Concentration Music</vt:lpstr>
      <vt:lpstr>Music for Learning Suggestions Creativity and Reflection Music</vt:lpstr>
      <vt:lpstr>A Few Examples of  Creativity and Reflection Music</vt:lpstr>
      <vt:lpstr>Music for Learning Suggestions Welcoming Music</vt:lpstr>
      <vt:lpstr>A Few Examples of  Welcoming Music</vt:lpstr>
      <vt:lpstr>Music for Learning Suggestions Active Learning</vt:lpstr>
      <vt:lpstr>A Few Examples of  Active Learning Music</vt:lpstr>
      <vt:lpstr>Tips for Memorizing Words, Terms, and Facts</vt:lpstr>
      <vt:lpstr>Conclusion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Music and Learning: Integrating Music in the Classroom Chris Boyd Brewer</dc:title>
  <dc:creator>dbrown</dc:creator>
  <cp:lastModifiedBy>David O Brown</cp:lastModifiedBy>
  <cp:revision>32</cp:revision>
  <dcterms:created xsi:type="dcterms:W3CDTF">2015-04-14T21:28:42Z</dcterms:created>
  <dcterms:modified xsi:type="dcterms:W3CDTF">2015-05-16T12:02:16Z</dcterms:modified>
</cp:coreProperties>
</file>