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63" r:id="rId6"/>
    <p:sldId id="259" r:id="rId7"/>
    <p:sldId id="264" r:id="rId8"/>
    <p:sldId id="265" r:id="rId9"/>
    <p:sldId id="260"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158"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D0A0DC-BED3-44BF-A298-514E53F1296C}" type="datetimeFigureOut">
              <a:rPr lang="en-US" smtClean="0"/>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4347D-6015-4C93-9FD3-1C78E12642C7}" type="slidenum">
              <a:rPr lang="en-US" smtClean="0"/>
              <a:t>‹#›</a:t>
            </a:fld>
            <a:endParaRPr lang="en-US"/>
          </a:p>
        </p:txBody>
      </p:sp>
    </p:spTree>
    <p:extLst>
      <p:ext uri="{BB962C8B-B14F-4D97-AF65-F5344CB8AC3E}">
        <p14:creationId xmlns:p14="http://schemas.microsoft.com/office/powerpoint/2010/main" val="3027575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D0A0DC-BED3-44BF-A298-514E53F1296C}" type="datetimeFigureOut">
              <a:rPr lang="en-US" smtClean="0"/>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4347D-6015-4C93-9FD3-1C78E12642C7}" type="slidenum">
              <a:rPr lang="en-US" smtClean="0"/>
              <a:t>‹#›</a:t>
            </a:fld>
            <a:endParaRPr lang="en-US"/>
          </a:p>
        </p:txBody>
      </p:sp>
    </p:spTree>
    <p:extLst>
      <p:ext uri="{BB962C8B-B14F-4D97-AF65-F5344CB8AC3E}">
        <p14:creationId xmlns:p14="http://schemas.microsoft.com/office/powerpoint/2010/main" val="57308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D0A0DC-BED3-44BF-A298-514E53F1296C}" type="datetimeFigureOut">
              <a:rPr lang="en-US" smtClean="0"/>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4347D-6015-4C93-9FD3-1C78E12642C7}" type="slidenum">
              <a:rPr lang="en-US" smtClean="0"/>
              <a:t>‹#›</a:t>
            </a:fld>
            <a:endParaRPr lang="en-US"/>
          </a:p>
        </p:txBody>
      </p:sp>
    </p:spTree>
    <p:extLst>
      <p:ext uri="{BB962C8B-B14F-4D97-AF65-F5344CB8AC3E}">
        <p14:creationId xmlns:p14="http://schemas.microsoft.com/office/powerpoint/2010/main" val="3899733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D0A0DC-BED3-44BF-A298-514E53F1296C}" type="datetimeFigureOut">
              <a:rPr lang="en-US" smtClean="0"/>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4347D-6015-4C93-9FD3-1C78E12642C7}" type="slidenum">
              <a:rPr lang="en-US" smtClean="0"/>
              <a:t>‹#›</a:t>
            </a:fld>
            <a:endParaRPr lang="en-US"/>
          </a:p>
        </p:txBody>
      </p:sp>
    </p:spTree>
    <p:extLst>
      <p:ext uri="{BB962C8B-B14F-4D97-AF65-F5344CB8AC3E}">
        <p14:creationId xmlns:p14="http://schemas.microsoft.com/office/powerpoint/2010/main" val="2093008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D0A0DC-BED3-44BF-A298-514E53F1296C}" type="datetimeFigureOut">
              <a:rPr lang="en-US" smtClean="0"/>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84347D-6015-4C93-9FD3-1C78E12642C7}" type="slidenum">
              <a:rPr lang="en-US" smtClean="0"/>
              <a:t>‹#›</a:t>
            </a:fld>
            <a:endParaRPr lang="en-US"/>
          </a:p>
        </p:txBody>
      </p:sp>
    </p:spTree>
    <p:extLst>
      <p:ext uri="{BB962C8B-B14F-4D97-AF65-F5344CB8AC3E}">
        <p14:creationId xmlns:p14="http://schemas.microsoft.com/office/powerpoint/2010/main" val="3326535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D0A0DC-BED3-44BF-A298-514E53F1296C}" type="datetimeFigureOut">
              <a:rPr lang="en-US" smtClean="0"/>
              <a:t>5/16/2015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84347D-6015-4C93-9FD3-1C78E12642C7}" type="slidenum">
              <a:rPr lang="en-US" smtClean="0"/>
              <a:t>‹#›</a:t>
            </a:fld>
            <a:endParaRPr lang="en-US"/>
          </a:p>
        </p:txBody>
      </p:sp>
    </p:spTree>
    <p:extLst>
      <p:ext uri="{BB962C8B-B14F-4D97-AF65-F5344CB8AC3E}">
        <p14:creationId xmlns:p14="http://schemas.microsoft.com/office/powerpoint/2010/main" val="3705780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D0A0DC-BED3-44BF-A298-514E53F1296C}" type="datetimeFigureOut">
              <a:rPr lang="en-US" smtClean="0"/>
              <a:t>5/16/2015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84347D-6015-4C93-9FD3-1C78E12642C7}" type="slidenum">
              <a:rPr lang="en-US" smtClean="0"/>
              <a:t>‹#›</a:t>
            </a:fld>
            <a:endParaRPr lang="en-US"/>
          </a:p>
        </p:txBody>
      </p:sp>
    </p:spTree>
    <p:extLst>
      <p:ext uri="{BB962C8B-B14F-4D97-AF65-F5344CB8AC3E}">
        <p14:creationId xmlns:p14="http://schemas.microsoft.com/office/powerpoint/2010/main" val="3857632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D0A0DC-BED3-44BF-A298-514E53F1296C}" type="datetimeFigureOut">
              <a:rPr lang="en-US" smtClean="0"/>
              <a:t>5/16/2015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84347D-6015-4C93-9FD3-1C78E12642C7}" type="slidenum">
              <a:rPr lang="en-US" smtClean="0"/>
              <a:t>‹#›</a:t>
            </a:fld>
            <a:endParaRPr lang="en-US"/>
          </a:p>
        </p:txBody>
      </p:sp>
    </p:spTree>
    <p:extLst>
      <p:ext uri="{BB962C8B-B14F-4D97-AF65-F5344CB8AC3E}">
        <p14:creationId xmlns:p14="http://schemas.microsoft.com/office/powerpoint/2010/main" val="8963656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D0A0DC-BED3-44BF-A298-514E53F1296C}" type="datetimeFigureOut">
              <a:rPr lang="en-US" smtClean="0"/>
              <a:t>5/16/2015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84347D-6015-4C93-9FD3-1C78E12642C7}" type="slidenum">
              <a:rPr lang="en-US" smtClean="0"/>
              <a:t>‹#›</a:t>
            </a:fld>
            <a:endParaRPr lang="en-US"/>
          </a:p>
        </p:txBody>
      </p:sp>
    </p:spTree>
    <p:extLst>
      <p:ext uri="{BB962C8B-B14F-4D97-AF65-F5344CB8AC3E}">
        <p14:creationId xmlns:p14="http://schemas.microsoft.com/office/powerpoint/2010/main" val="1510671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D0A0DC-BED3-44BF-A298-514E53F1296C}" type="datetimeFigureOut">
              <a:rPr lang="en-US" smtClean="0"/>
              <a:t>5/16/2015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84347D-6015-4C93-9FD3-1C78E12642C7}" type="slidenum">
              <a:rPr lang="en-US" smtClean="0"/>
              <a:t>‹#›</a:t>
            </a:fld>
            <a:endParaRPr lang="en-US"/>
          </a:p>
        </p:txBody>
      </p:sp>
    </p:spTree>
    <p:extLst>
      <p:ext uri="{BB962C8B-B14F-4D97-AF65-F5344CB8AC3E}">
        <p14:creationId xmlns:p14="http://schemas.microsoft.com/office/powerpoint/2010/main" val="34433443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D0A0DC-BED3-44BF-A298-514E53F1296C}" type="datetimeFigureOut">
              <a:rPr lang="en-US" smtClean="0"/>
              <a:t>5/16/2015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84347D-6015-4C93-9FD3-1C78E12642C7}" type="slidenum">
              <a:rPr lang="en-US" smtClean="0"/>
              <a:t>‹#›</a:t>
            </a:fld>
            <a:endParaRPr lang="en-US"/>
          </a:p>
        </p:txBody>
      </p:sp>
    </p:spTree>
    <p:extLst>
      <p:ext uri="{BB962C8B-B14F-4D97-AF65-F5344CB8AC3E}">
        <p14:creationId xmlns:p14="http://schemas.microsoft.com/office/powerpoint/2010/main" val="17160021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D0A0DC-BED3-44BF-A298-514E53F1296C}" type="datetimeFigureOut">
              <a:rPr lang="en-US" smtClean="0"/>
              <a:t>5/16/2015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84347D-6015-4C93-9FD3-1C78E12642C7}" type="slidenum">
              <a:rPr lang="en-US" smtClean="0"/>
              <a:t>‹#›</a:t>
            </a:fld>
            <a:endParaRPr lang="en-US"/>
          </a:p>
        </p:txBody>
      </p:sp>
    </p:spTree>
    <p:extLst>
      <p:ext uri="{BB962C8B-B14F-4D97-AF65-F5344CB8AC3E}">
        <p14:creationId xmlns:p14="http://schemas.microsoft.com/office/powerpoint/2010/main" val="659543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washingtonparent.com/articles/1305/arts-integration.php"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09600"/>
            <a:ext cx="7772400" cy="1470025"/>
          </a:xfrm>
        </p:spPr>
        <p:txBody>
          <a:bodyPr/>
          <a:lstStyle/>
          <a:p>
            <a:r>
              <a:rPr lang="en-US" dirty="0" smtClean="0"/>
              <a:t>Chapter One </a:t>
            </a:r>
            <a:r>
              <a:rPr lang="en-US" dirty="0"/>
              <a:t>Arts Integration </a:t>
            </a:r>
            <a:br>
              <a:rPr lang="en-US" dirty="0"/>
            </a:br>
            <a:endParaRPr lang="en-US" dirty="0"/>
          </a:p>
        </p:txBody>
      </p:sp>
      <p:sp>
        <p:nvSpPr>
          <p:cNvPr id="3" name="Subtitle 2"/>
          <p:cNvSpPr>
            <a:spLocks noGrp="1"/>
          </p:cNvSpPr>
          <p:nvPr>
            <p:ph type="subTitle" idx="1"/>
          </p:nvPr>
        </p:nvSpPr>
        <p:spPr>
          <a:xfrm>
            <a:off x="76200" y="4724400"/>
            <a:ext cx="8915400" cy="1752600"/>
          </a:xfrm>
        </p:spPr>
        <p:txBody>
          <a:bodyPr>
            <a:normAutofit/>
          </a:bodyPr>
          <a:lstStyle/>
          <a:p>
            <a:r>
              <a:rPr lang="en-US" sz="2400" dirty="0" smtClean="0">
                <a:solidFill>
                  <a:schemeClr val="tx1"/>
                </a:solidFill>
              </a:rPr>
              <a:t>by David Markey</a:t>
            </a:r>
          </a:p>
          <a:p>
            <a:r>
              <a:rPr lang="en-US" sz="2400" dirty="0">
                <a:solidFill>
                  <a:schemeClr val="tx1"/>
                </a:solidFill>
              </a:rPr>
              <a:t>“The </a:t>
            </a:r>
            <a:r>
              <a:rPr lang="en-US" sz="2400" dirty="0" smtClean="0">
                <a:solidFill>
                  <a:schemeClr val="tx1"/>
                </a:solidFill>
              </a:rPr>
              <a:t>Case </a:t>
            </a:r>
            <a:r>
              <a:rPr lang="en-US" sz="2400" dirty="0">
                <a:solidFill>
                  <a:schemeClr val="tx1"/>
                </a:solidFill>
              </a:rPr>
              <a:t>for </a:t>
            </a:r>
            <a:r>
              <a:rPr lang="en-US" sz="2400" dirty="0" smtClean="0">
                <a:solidFill>
                  <a:schemeClr val="tx1"/>
                </a:solidFill>
              </a:rPr>
              <a:t>Integrated Arts </a:t>
            </a:r>
            <a:r>
              <a:rPr lang="en-US" sz="2400" dirty="0">
                <a:solidFill>
                  <a:schemeClr val="tx1"/>
                </a:solidFill>
              </a:rPr>
              <a:t>in the C</a:t>
            </a:r>
            <a:r>
              <a:rPr lang="en-US" sz="2400" dirty="0" smtClean="0">
                <a:solidFill>
                  <a:schemeClr val="tx1"/>
                </a:solidFill>
              </a:rPr>
              <a:t>lassroom”</a:t>
            </a:r>
          </a:p>
          <a:p>
            <a:r>
              <a:rPr lang="en-US" sz="2400" dirty="0">
                <a:solidFill>
                  <a:schemeClr val="tx1"/>
                </a:solidFill>
                <a:hlinkClick r:id="rId2"/>
              </a:rPr>
              <a:t>http://</a:t>
            </a:r>
            <a:r>
              <a:rPr lang="en-US" sz="2200" dirty="0" smtClean="0">
                <a:solidFill>
                  <a:schemeClr val="tx1"/>
                </a:solidFill>
                <a:hlinkClick r:id="rId2"/>
              </a:rPr>
              <a:t>www.washingtonparent.com/articles/1305/arts-integration.php</a:t>
            </a:r>
            <a:r>
              <a:rPr lang="en-US" sz="2200" dirty="0" smtClean="0">
                <a:solidFill>
                  <a:schemeClr val="tx1"/>
                </a:solidFill>
              </a:rPr>
              <a:t> </a:t>
            </a:r>
            <a:endParaRPr lang="en-US" sz="2200" dirty="0">
              <a:solidFill>
                <a:schemeClr val="tx1"/>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19123" y="1605554"/>
            <a:ext cx="2859087" cy="2859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65564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685800"/>
            <a:ext cx="8534400" cy="1470025"/>
          </a:xfrm>
        </p:spPr>
        <p:txBody>
          <a:bodyPr/>
          <a:lstStyle/>
          <a:p>
            <a:r>
              <a:rPr lang="en-US" dirty="0" smtClean="0"/>
              <a:t>The Pressing Need for Arts Integration Continued</a:t>
            </a:r>
            <a:endParaRPr lang="en-US" dirty="0"/>
          </a:p>
        </p:txBody>
      </p:sp>
      <p:sp>
        <p:nvSpPr>
          <p:cNvPr id="3" name="Subtitle 2"/>
          <p:cNvSpPr>
            <a:spLocks noGrp="1"/>
          </p:cNvSpPr>
          <p:nvPr>
            <p:ph type="subTitle" idx="1"/>
          </p:nvPr>
        </p:nvSpPr>
        <p:spPr>
          <a:xfrm>
            <a:off x="914400" y="2667000"/>
            <a:ext cx="7772400" cy="2667000"/>
          </a:xfrm>
        </p:spPr>
        <p:txBody>
          <a:bodyPr>
            <a:normAutofit/>
          </a:bodyPr>
          <a:lstStyle/>
          <a:p>
            <a:pPr algn="l"/>
            <a:r>
              <a:rPr lang="en-US" dirty="0" smtClean="0">
                <a:solidFill>
                  <a:schemeClr val="tx1"/>
                </a:solidFill>
              </a:rPr>
              <a:t>Unfortunately, there is currently little overall change in place that would make arts integration part of the fabric of teacher training, classroom instruction and school culture. </a:t>
            </a:r>
          </a:p>
        </p:txBody>
      </p:sp>
    </p:spTree>
    <p:extLst>
      <p:ext uri="{BB962C8B-B14F-4D97-AF65-F5344CB8AC3E}">
        <p14:creationId xmlns:p14="http://schemas.microsoft.com/office/powerpoint/2010/main" val="29743682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1"/>
            <a:ext cx="7772400" cy="1066800"/>
          </a:xfrm>
        </p:spPr>
        <p:txBody>
          <a:bodyPr/>
          <a:lstStyle/>
          <a:p>
            <a:r>
              <a:rPr lang="en-US" dirty="0" smtClean="0"/>
              <a:t>Conclusion </a:t>
            </a:r>
            <a:endParaRPr lang="en-US" dirty="0"/>
          </a:p>
        </p:txBody>
      </p:sp>
      <p:sp>
        <p:nvSpPr>
          <p:cNvPr id="3" name="Subtitle 2"/>
          <p:cNvSpPr>
            <a:spLocks noGrp="1"/>
          </p:cNvSpPr>
          <p:nvPr>
            <p:ph type="subTitle" idx="1"/>
          </p:nvPr>
        </p:nvSpPr>
        <p:spPr>
          <a:xfrm>
            <a:off x="609600" y="1143000"/>
            <a:ext cx="4953000" cy="5181600"/>
          </a:xfrm>
        </p:spPr>
        <p:txBody>
          <a:bodyPr>
            <a:normAutofit lnSpcReduction="10000"/>
          </a:bodyPr>
          <a:lstStyle/>
          <a:p>
            <a:pPr marL="457200" indent="-457200" algn="l">
              <a:buFont typeface="Arial" panose="020B0604020202020204" pitchFamily="34" charset="0"/>
              <a:buChar char="•"/>
            </a:pPr>
            <a:r>
              <a:rPr lang="en-US" sz="2800" dirty="0" smtClean="0">
                <a:solidFill>
                  <a:schemeClr val="tx1"/>
                </a:solidFill>
              </a:rPr>
              <a:t>Engagement in arts learning and arts integration opportunities fosters creative capacities that seed the great ideas of inventors and entrepreneurs.</a:t>
            </a:r>
          </a:p>
          <a:p>
            <a:pPr marL="457200" indent="-457200" algn="l">
              <a:buFont typeface="Arial" panose="020B0604020202020204" pitchFamily="34" charset="0"/>
              <a:buChar char="•"/>
            </a:pPr>
            <a:r>
              <a:rPr lang="en-US" sz="2800" dirty="0" smtClean="0">
                <a:solidFill>
                  <a:schemeClr val="tx1"/>
                </a:solidFill>
              </a:rPr>
              <a:t>Arts integration nurtures the development of well-rounded human beings with the capacity for empathy, generosity of spirit and leadership.</a:t>
            </a:r>
            <a:endParaRPr lang="en-US" sz="2800" dirty="0">
              <a:solidFill>
                <a:schemeClr val="tx1"/>
              </a:solidFill>
            </a:endParaRP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1907146"/>
            <a:ext cx="2971800" cy="19348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2743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1470025"/>
          </a:xfrm>
        </p:spPr>
        <p:txBody>
          <a:bodyPr/>
          <a:lstStyle/>
          <a:p>
            <a:r>
              <a:rPr lang="en-US" dirty="0" smtClean="0"/>
              <a:t>What is Arts Integration? </a:t>
            </a:r>
            <a:endParaRPr lang="en-US" dirty="0"/>
          </a:p>
        </p:txBody>
      </p:sp>
      <p:sp>
        <p:nvSpPr>
          <p:cNvPr id="3" name="Subtitle 2"/>
          <p:cNvSpPr>
            <a:spLocks noGrp="1"/>
          </p:cNvSpPr>
          <p:nvPr>
            <p:ph type="subTitle" idx="1"/>
          </p:nvPr>
        </p:nvSpPr>
        <p:spPr>
          <a:xfrm>
            <a:off x="533400" y="3581400"/>
            <a:ext cx="8229600" cy="1752600"/>
          </a:xfrm>
        </p:spPr>
        <p:txBody>
          <a:bodyPr>
            <a:normAutofit fontScale="92500" lnSpcReduction="20000"/>
          </a:bodyPr>
          <a:lstStyle/>
          <a:p>
            <a:r>
              <a:rPr lang="en-US" dirty="0" smtClean="0">
                <a:solidFill>
                  <a:schemeClr val="tx1"/>
                </a:solidFill>
              </a:rPr>
              <a:t>The Blending of:</a:t>
            </a:r>
          </a:p>
          <a:p>
            <a:r>
              <a:rPr lang="en-US" dirty="0" smtClean="0">
                <a:solidFill>
                  <a:schemeClr val="tx1"/>
                </a:solidFill>
              </a:rPr>
              <a:t> visual, performing, and media arts, into content areas such as English language arts (ELA), mathematics, science and social studies</a:t>
            </a:r>
            <a:endParaRPr lang="en-US" dirty="0">
              <a:solidFill>
                <a:schemeClr val="tx1"/>
              </a:solidFill>
            </a:endParaRPr>
          </a:p>
        </p:txBody>
      </p:sp>
      <p:sp>
        <p:nvSpPr>
          <p:cNvPr id="4" name="TextBox 3"/>
          <p:cNvSpPr txBox="1"/>
          <p:nvPr/>
        </p:nvSpPr>
        <p:spPr>
          <a:xfrm>
            <a:off x="838200" y="5638800"/>
            <a:ext cx="7620000" cy="923330"/>
          </a:xfrm>
          <a:prstGeom prst="rect">
            <a:avLst/>
          </a:prstGeom>
          <a:noFill/>
        </p:spPr>
        <p:txBody>
          <a:bodyPr wrap="square" rtlCol="0">
            <a:spAutoFit/>
          </a:bodyPr>
          <a:lstStyle/>
          <a:p>
            <a:r>
              <a:rPr lang="en-US" dirty="0" smtClean="0"/>
              <a:t>Students </a:t>
            </a:r>
            <a:r>
              <a:rPr lang="en-US" dirty="0"/>
              <a:t>gain an understanding of the skills and knowledge of each content area that is richer and deeper because of engagement in both. </a:t>
            </a:r>
          </a:p>
          <a:p>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1600200"/>
            <a:ext cx="312420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15396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304800"/>
            <a:ext cx="8915400" cy="1470025"/>
          </a:xfrm>
        </p:spPr>
        <p:txBody>
          <a:bodyPr/>
          <a:lstStyle/>
          <a:p>
            <a:r>
              <a:rPr lang="en-US" dirty="0" smtClean="0"/>
              <a:t>What Does Arts Integration Look Like? </a:t>
            </a:r>
            <a:endParaRPr lang="en-US" dirty="0"/>
          </a:p>
        </p:txBody>
      </p:sp>
      <p:sp>
        <p:nvSpPr>
          <p:cNvPr id="3" name="Subtitle 2"/>
          <p:cNvSpPr>
            <a:spLocks noGrp="1"/>
          </p:cNvSpPr>
          <p:nvPr>
            <p:ph type="subTitle" idx="1"/>
          </p:nvPr>
        </p:nvSpPr>
        <p:spPr>
          <a:xfrm>
            <a:off x="304800" y="3657600"/>
            <a:ext cx="8458200" cy="2590800"/>
          </a:xfrm>
        </p:spPr>
        <p:txBody>
          <a:bodyPr>
            <a:normAutofit/>
          </a:bodyPr>
          <a:lstStyle/>
          <a:p>
            <a:pPr marL="457200" indent="-457200" algn="l">
              <a:buFont typeface="Arial" panose="020B0604020202020204" pitchFamily="34" charset="0"/>
              <a:buChar char="•"/>
            </a:pPr>
            <a:r>
              <a:rPr lang="en-US" sz="2800" dirty="0" smtClean="0">
                <a:solidFill>
                  <a:schemeClr val="tx1"/>
                </a:solidFill>
              </a:rPr>
              <a:t>Includes lively activity, engagement and peer-to-peer interaction.</a:t>
            </a:r>
          </a:p>
          <a:p>
            <a:pPr marL="457200" indent="-457200" algn="l">
              <a:buFont typeface="Arial" panose="020B0604020202020204" pitchFamily="34" charset="0"/>
              <a:buChar char="•"/>
            </a:pPr>
            <a:r>
              <a:rPr lang="en-US" sz="2800" dirty="0" smtClean="0">
                <a:solidFill>
                  <a:schemeClr val="tx1"/>
                </a:solidFill>
              </a:rPr>
              <a:t>Students are usually </a:t>
            </a:r>
            <a:r>
              <a:rPr lang="en-US" sz="2800" dirty="0">
                <a:solidFill>
                  <a:schemeClr val="tx1"/>
                </a:solidFill>
              </a:rPr>
              <a:t>creating and exchanging ideas, turning their thinking into action and then sharing their work with their peers.</a:t>
            </a:r>
            <a:r>
              <a:rPr lang="en-US" sz="2800" dirty="0" smtClean="0">
                <a:solidFill>
                  <a:schemeClr val="tx1"/>
                </a:solidFill>
              </a:rPr>
              <a:t> </a:t>
            </a:r>
            <a:endParaRPr lang="en-US" sz="2800" dirty="0">
              <a:solidFill>
                <a:schemeClr val="tx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660288"/>
            <a:ext cx="3429000" cy="2047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1269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52401"/>
            <a:ext cx="9144000" cy="838199"/>
          </a:xfrm>
        </p:spPr>
        <p:txBody>
          <a:bodyPr>
            <a:normAutofit/>
          </a:bodyPr>
          <a:lstStyle/>
          <a:p>
            <a:r>
              <a:rPr lang="en-US" sz="3600" dirty="0" smtClean="0"/>
              <a:t>Example of What Arts Integration Looks Like</a:t>
            </a:r>
            <a:endParaRPr lang="en-US" sz="3600" dirty="0"/>
          </a:p>
        </p:txBody>
      </p:sp>
      <p:sp>
        <p:nvSpPr>
          <p:cNvPr id="3" name="Subtitle 2"/>
          <p:cNvSpPr>
            <a:spLocks noGrp="1"/>
          </p:cNvSpPr>
          <p:nvPr>
            <p:ph type="subTitle" idx="1"/>
          </p:nvPr>
        </p:nvSpPr>
        <p:spPr>
          <a:xfrm>
            <a:off x="0" y="3886200"/>
            <a:ext cx="9144000" cy="2895600"/>
          </a:xfrm>
        </p:spPr>
        <p:txBody>
          <a:bodyPr>
            <a:normAutofit/>
          </a:bodyPr>
          <a:lstStyle/>
          <a:p>
            <a:pPr marL="457200" indent="-457200" algn="l">
              <a:buFont typeface="Arial" panose="020B0604020202020204" pitchFamily="34" charset="0"/>
              <a:buChar char="•"/>
            </a:pPr>
            <a:r>
              <a:rPr lang="en-US" sz="2400" dirty="0" smtClean="0">
                <a:solidFill>
                  <a:schemeClr val="tx1"/>
                </a:solidFill>
              </a:rPr>
              <a:t>Using creative drama to teach the concepts of story sequencing, understanding character motivation and to increase students' vocabulary.</a:t>
            </a:r>
          </a:p>
          <a:p>
            <a:pPr marL="457200" indent="-457200" algn="l">
              <a:buFont typeface="Arial" panose="020B0604020202020204" pitchFamily="34" charset="0"/>
              <a:buChar char="•"/>
            </a:pPr>
            <a:r>
              <a:rPr lang="en-US" sz="2400" dirty="0" smtClean="0">
                <a:solidFill>
                  <a:schemeClr val="tx1"/>
                </a:solidFill>
              </a:rPr>
              <a:t>The </a:t>
            </a:r>
            <a:r>
              <a:rPr lang="en-US" sz="2400" dirty="0">
                <a:solidFill>
                  <a:schemeClr val="tx1"/>
                </a:solidFill>
              </a:rPr>
              <a:t>concept of </a:t>
            </a:r>
            <a:r>
              <a:rPr lang="en-US" sz="2400" dirty="0" smtClean="0">
                <a:solidFill>
                  <a:schemeClr val="tx1"/>
                </a:solidFill>
              </a:rPr>
              <a:t>the </a:t>
            </a:r>
            <a:r>
              <a:rPr lang="en-US" sz="2400" dirty="0">
                <a:solidFill>
                  <a:schemeClr val="tx1"/>
                </a:solidFill>
              </a:rPr>
              <a:t>creation of "frozen pictures" using the students themselves, is widely used to distill pivotal moments in a story to their essence in order to gain understanding of major plot points and differing perspectives.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1295401"/>
            <a:ext cx="4038600" cy="25857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03165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52400"/>
            <a:ext cx="8839200" cy="1470025"/>
          </a:xfrm>
        </p:spPr>
        <p:txBody>
          <a:bodyPr/>
          <a:lstStyle/>
          <a:p>
            <a:r>
              <a:rPr lang="en-US" dirty="0" smtClean="0"/>
              <a:t>When the Arts are Integrated in Math and Science</a:t>
            </a:r>
            <a:endParaRPr lang="en-US" dirty="0"/>
          </a:p>
        </p:txBody>
      </p:sp>
      <p:sp>
        <p:nvSpPr>
          <p:cNvPr id="3" name="Subtitle 2"/>
          <p:cNvSpPr>
            <a:spLocks noGrp="1"/>
          </p:cNvSpPr>
          <p:nvPr>
            <p:ph type="subTitle" idx="1"/>
          </p:nvPr>
        </p:nvSpPr>
        <p:spPr>
          <a:xfrm>
            <a:off x="152400" y="4038600"/>
            <a:ext cx="8763000" cy="3048000"/>
          </a:xfrm>
        </p:spPr>
        <p:txBody>
          <a:bodyPr>
            <a:normAutofit/>
          </a:bodyPr>
          <a:lstStyle/>
          <a:p>
            <a:pPr marL="457200" indent="-457200" algn="l">
              <a:buFont typeface="Arial" panose="020B0604020202020204" pitchFamily="34" charset="0"/>
              <a:buChar char="•"/>
            </a:pPr>
            <a:r>
              <a:rPr lang="en-US" sz="2800" dirty="0">
                <a:solidFill>
                  <a:schemeClr val="tx1"/>
                </a:solidFill>
              </a:rPr>
              <a:t>L</a:t>
            </a:r>
            <a:r>
              <a:rPr lang="en-US" sz="2800" dirty="0" smtClean="0">
                <a:solidFill>
                  <a:schemeClr val="tx1"/>
                </a:solidFill>
              </a:rPr>
              <a:t>earning experience begins to mirror the way in which young people exist in, and engage with, the world. </a:t>
            </a:r>
          </a:p>
          <a:p>
            <a:pPr marL="457200" indent="-457200" algn="l">
              <a:buFont typeface="Arial" panose="020B0604020202020204" pitchFamily="34" charset="0"/>
              <a:buChar char="•"/>
            </a:pPr>
            <a:r>
              <a:rPr lang="en-US" sz="2800" dirty="0" smtClean="0">
                <a:solidFill>
                  <a:schemeClr val="tx1"/>
                </a:solidFill>
              </a:rPr>
              <a:t>Students are </a:t>
            </a:r>
            <a:r>
              <a:rPr lang="en-US" sz="2800" dirty="0">
                <a:solidFill>
                  <a:schemeClr val="tx1"/>
                </a:solidFill>
              </a:rPr>
              <a:t>better able to grasp </a:t>
            </a:r>
            <a:r>
              <a:rPr lang="en-US" sz="2800" dirty="0" smtClean="0">
                <a:solidFill>
                  <a:schemeClr val="tx1"/>
                </a:solidFill>
              </a:rPr>
              <a:t>mathematical and scientific </a:t>
            </a:r>
            <a:r>
              <a:rPr lang="en-US" sz="2800" dirty="0">
                <a:solidFill>
                  <a:schemeClr val="tx1"/>
                </a:solidFill>
              </a:rPr>
              <a:t>concepts by engaging in physical and group activities that </a:t>
            </a:r>
            <a:r>
              <a:rPr lang="en-US" sz="2800" dirty="0" smtClean="0">
                <a:solidFill>
                  <a:schemeClr val="tx1"/>
                </a:solidFill>
              </a:rPr>
              <a:t>help </a:t>
            </a:r>
            <a:r>
              <a:rPr lang="en-US" sz="2800" dirty="0">
                <a:solidFill>
                  <a:schemeClr val="tx1"/>
                </a:solidFill>
              </a:rPr>
              <a:t>them understand and remember those concepts.</a:t>
            </a: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828800"/>
            <a:ext cx="3810000" cy="1868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2787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52400"/>
            <a:ext cx="7772400" cy="1470025"/>
          </a:xfrm>
        </p:spPr>
        <p:txBody>
          <a:bodyPr/>
          <a:lstStyle/>
          <a:p>
            <a:r>
              <a:rPr lang="en-US" dirty="0" smtClean="0"/>
              <a:t>Why Arts Integration?</a:t>
            </a:r>
            <a:endParaRPr lang="en-US" dirty="0"/>
          </a:p>
        </p:txBody>
      </p:sp>
      <p:sp>
        <p:nvSpPr>
          <p:cNvPr id="3" name="Subtitle 2"/>
          <p:cNvSpPr>
            <a:spLocks noGrp="1"/>
          </p:cNvSpPr>
          <p:nvPr>
            <p:ph type="subTitle" idx="1"/>
          </p:nvPr>
        </p:nvSpPr>
        <p:spPr>
          <a:xfrm>
            <a:off x="152400" y="1828800"/>
            <a:ext cx="8763000" cy="4800600"/>
          </a:xfrm>
        </p:spPr>
        <p:txBody>
          <a:bodyPr>
            <a:normAutofit/>
          </a:bodyPr>
          <a:lstStyle/>
          <a:p>
            <a:pPr marL="457200" indent="-457200" algn="l">
              <a:buFont typeface="Arial" panose="020B0604020202020204" pitchFamily="34" charset="0"/>
              <a:buChar char="•"/>
            </a:pPr>
            <a:r>
              <a:rPr lang="en-US" sz="2800" dirty="0" smtClean="0">
                <a:solidFill>
                  <a:schemeClr val="tx1"/>
                </a:solidFill>
              </a:rPr>
              <a:t>In the active participation of the learning experience we can remember and better understand the content. </a:t>
            </a:r>
          </a:p>
          <a:p>
            <a:pPr marL="457200" indent="-457200" algn="l">
              <a:buFont typeface="Arial" panose="020B0604020202020204" pitchFamily="34" charset="0"/>
              <a:buChar char="•"/>
            </a:pPr>
            <a:endParaRPr lang="en-US" sz="2800" dirty="0">
              <a:solidFill>
                <a:schemeClr val="tx1"/>
              </a:solidFill>
            </a:endParaRPr>
          </a:p>
          <a:p>
            <a:pPr marL="457200" indent="-457200" algn="l">
              <a:buFont typeface="Arial" panose="020B0604020202020204" pitchFamily="34" charset="0"/>
              <a:buChar char="•"/>
            </a:pPr>
            <a:r>
              <a:rPr lang="en-US" sz="2800" dirty="0" smtClean="0">
                <a:solidFill>
                  <a:schemeClr val="tx1"/>
                </a:solidFill>
              </a:rPr>
              <a:t>Through the integration of arts we become part of the learning experience rather than being passive recipients sitting on the sidelines. </a:t>
            </a:r>
            <a:endParaRPr lang="en-US" sz="2800" dirty="0">
              <a:solidFill>
                <a:schemeClr val="tx1"/>
              </a:solidFill>
            </a:endParaRPr>
          </a:p>
        </p:txBody>
      </p:sp>
    </p:spTree>
    <p:extLst>
      <p:ext uri="{BB962C8B-B14F-4D97-AF65-F5344CB8AC3E}">
        <p14:creationId xmlns:p14="http://schemas.microsoft.com/office/powerpoint/2010/main" val="15432149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799" y="228600"/>
            <a:ext cx="8685727" cy="1275769"/>
          </a:xfrm>
        </p:spPr>
        <p:txBody>
          <a:bodyPr>
            <a:noAutofit/>
          </a:bodyPr>
          <a:lstStyle/>
          <a:p>
            <a:r>
              <a:rPr lang="en-US" sz="3600" dirty="0" smtClean="0"/>
              <a:t>Experiences of Teacher David Markey’s Art Integration in the Classroom</a:t>
            </a:r>
            <a:endParaRPr lang="en-US" sz="3600" dirty="0"/>
          </a:p>
        </p:txBody>
      </p:sp>
      <p:sp>
        <p:nvSpPr>
          <p:cNvPr id="3" name="Subtitle 2"/>
          <p:cNvSpPr>
            <a:spLocks noGrp="1"/>
          </p:cNvSpPr>
          <p:nvPr>
            <p:ph type="subTitle" idx="1"/>
          </p:nvPr>
        </p:nvSpPr>
        <p:spPr>
          <a:xfrm>
            <a:off x="533400" y="1478047"/>
            <a:ext cx="5105400" cy="5181600"/>
          </a:xfrm>
        </p:spPr>
        <p:txBody>
          <a:bodyPr>
            <a:normAutofit fontScale="92500" lnSpcReduction="10000"/>
          </a:bodyPr>
          <a:lstStyle/>
          <a:p>
            <a:pPr marL="342900" indent="-342900" algn="l">
              <a:buFont typeface="Arial" panose="020B0604020202020204" pitchFamily="34" charset="0"/>
              <a:buChar char="•"/>
            </a:pPr>
            <a:r>
              <a:rPr lang="en-US" sz="2400" dirty="0">
                <a:solidFill>
                  <a:schemeClr val="tx1"/>
                </a:solidFill>
              </a:rPr>
              <a:t>P</a:t>
            </a:r>
            <a:r>
              <a:rPr lang="en-US" sz="2400" dirty="0" smtClean="0">
                <a:solidFill>
                  <a:schemeClr val="tx1"/>
                </a:solidFill>
              </a:rPr>
              <a:t>rofound and lasting impact on diverse population of students and classroom educators. </a:t>
            </a:r>
          </a:p>
          <a:p>
            <a:pPr marL="342900" indent="-342900" algn="l">
              <a:buFont typeface="Arial" panose="020B0604020202020204" pitchFamily="34" charset="0"/>
              <a:buChar char="•"/>
            </a:pPr>
            <a:r>
              <a:rPr lang="en-US" sz="2400" dirty="0" smtClean="0">
                <a:solidFill>
                  <a:schemeClr val="tx1"/>
                </a:solidFill>
              </a:rPr>
              <a:t>Students connect to core curricula concepts through the arts in ways that amaze their teachers, peers and themselves. </a:t>
            </a:r>
          </a:p>
          <a:p>
            <a:pPr marL="342900" indent="-342900" algn="l">
              <a:buFont typeface="Arial" panose="020B0604020202020204" pitchFamily="34" charset="0"/>
              <a:buChar char="•"/>
            </a:pPr>
            <a:r>
              <a:rPr lang="en-US" sz="2400" dirty="0" smtClean="0">
                <a:solidFill>
                  <a:schemeClr val="tx1"/>
                </a:solidFill>
              </a:rPr>
              <a:t>Students </a:t>
            </a:r>
            <a:r>
              <a:rPr lang="en-US" sz="2400" dirty="0">
                <a:solidFill>
                  <a:schemeClr val="tx1"/>
                </a:solidFill>
              </a:rPr>
              <a:t>who may carry an "educational debt" from one grade to the next suddenly find an entry point to content and are empowered through their participation</a:t>
            </a:r>
            <a:r>
              <a:rPr lang="en-US" sz="2400" dirty="0" smtClean="0">
                <a:solidFill>
                  <a:schemeClr val="tx1"/>
                </a:solidFill>
              </a:rPr>
              <a:t>.</a:t>
            </a:r>
          </a:p>
          <a:p>
            <a:pPr marL="342900" indent="-342900" algn="l">
              <a:buFont typeface="Arial" panose="020B0604020202020204" pitchFamily="34" charset="0"/>
              <a:buChar char="•"/>
            </a:pPr>
            <a:r>
              <a:rPr lang="en-US" sz="2400" dirty="0" smtClean="0">
                <a:solidFill>
                  <a:schemeClr val="tx1"/>
                </a:solidFill>
              </a:rPr>
              <a:t>Students  are encouraged to bring their own experiences and opinions to the mix in order to make meaning of the content. </a:t>
            </a:r>
            <a:endParaRPr lang="en-US" sz="2400" dirty="0">
              <a:solidFill>
                <a:schemeClr val="tx1"/>
              </a:solidFill>
            </a:endParaRPr>
          </a:p>
          <a:p>
            <a:pPr algn="l"/>
            <a:endParaRPr lang="en-US" sz="2800" dirty="0">
              <a:solidFill>
                <a:schemeClr val="tx1"/>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2228143"/>
            <a:ext cx="3200400" cy="21638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98754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172" y="762000"/>
            <a:ext cx="8915400" cy="1143000"/>
          </a:xfrm>
        </p:spPr>
        <p:txBody>
          <a:bodyPr>
            <a:normAutofit fontScale="90000"/>
          </a:bodyPr>
          <a:lstStyle/>
          <a:p>
            <a:r>
              <a:rPr lang="en-US" dirty="0" smtClean="0"/>
              <a:t>When the Arts are Integrated into the classroom: </a:t>
            </a:r>
            <a:endParaRPr lang="en-US" dirty="0"/>
          </a:p>
        </p:txBody>
      </p:sp>
      <p:sp>
        <p:nvSpPr>
          <p:cNvPr id="3" name="Subtitle 2"/>
          <p:cNvSpPr>
            <a:spLocks noGrp="1"/>
          </p:cNvSpPr>
          <p:nvPr>
            <p:ph type="subTitle" idx="1"/>
          </p:nvPr>
        </p:nvSpPr>
        <p:spPr>
          <a:xfrm>
            <a:off x="228600" y="2286000"/>
            <a:ext cx="8839200" cy="3200400"/>
          </a:xfrm>
        </p:spPr>
        <p:txBody>
          <a:bodyPr>
            <a:normAutofit/>
          </a:bodyPr>
          <a:lstStyle/>
          <a:p>
            <a:pPr marL="457200" indent="-457200" algn="l">
              <a:buFont typeface="Arial" panose="020B0604020202020204" pitchFamily="34" charset="0"/>
              <a:buChar char="•"/>
            </a:pPr>
            <a:r>
              <a:rPr lang="en-US" dirty="0" smtClean="0">
                <a:solidFill>
                  <a:schemeClr val="tx1"/>
                </a:solidFill>
              </a:rPr>
              <a:t>Motivation to learn becomes intrinsic rather than driven by punitive consequences or the promise of good grades. </a:t>
            </a:r>
          </a:p>
          <a:p>
            <a:pPr marL="457200" indent="-457200" algn="l">
              <a:buFont typeface="Arial" panose="020B0604020202020204" pitchFamily="34" charset="0"/>
              <a:buChar char="•"/>
            </a:pPr>
            <a:r>
              <a:rPr lang="en-US" dirty="0" smtClean="0">
                <a:solidFill>
                  <a:schemeClr val="tx1"/>
                </a:solidFill>
              </a:rPr>
              <a:t>Excited and engaged students tend to have better attendance figures and more positive behaviors at school. </a:t>
            </a:r>
            <a:endParaRPr lang="en-US" dirty="0">
              <a:solidFill>
                <a:schemeClr val="tx1"/>
              </a:solidFill>
            </a:endParaRPr>
          </a:p>
        </p:txBody>
      </p:sp>
    </p:spTree>
    <p:extLst>
      <p:ext uri="{BB962C8B-B14F-4D97-AF65-F5344CB8AC3E}">
        <p14:creationId xmlns:p14="http://schemas.microsoft.com/office/powerpoint/2010/main" val="1921611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904" y="152401"/>
            <a:ext cx="8915400" cy="838199"/>
          </a:xfrm>
        </p:spPr>
        <p:txBody>
          <a:bodyPr/>
          <a:lstStyle/>
          <a:p>
            <a:r>
              <a:rPr lang="en-US" dirty="0" smtClean="0"/>
              <a:t>The Pressing Need for Arts Integration </a:t>
            </a:r>
            <a:endParaRPr lang="en-US" dirty="0"/>
          </a:p>
        </p:txBody>
      </p:sp>
      <p:sp>
        <p:nvSpPr>
          <p:cNvPr id="3" name="Subtitle 2"/>
          <p:cNvSpPr>
            <a:spLocks noGrp="1"/>
          </p:cNvSpPr>
          <p:nvPr>
            <p:ph type="subTitle" idx="1"/>
          </p:nvPr>
        </p:nvSpPr>
        <p:spPr>
          <a:xfrm>
            <a:off x="76200" y="1219200"/>
            <a:ext cx="9144000" cy="5029200"/>
          </a:xfrm>
        </p:spPr>
        <p:txBody>
          <a:bodyPr>
            <a:normAutofit/>
          </a:bodyPr>
          <a:lstStyle/>
          <a:p>
            <a:pPr marL="457200" indent="-457200" algn="l">
              <a:buFont typeface="Arial" panose="020B0604020202020204" pitchFamily="34" charset="0"/>
              <a:buChar char="•"/>
            </a:pPr>
            <a:r>
              <a:rPr lang="en-US" sz="2400" dirty="0" smtClean="0">
                <a:solidFill>
                  <a:schemeClr val="tx1"/>
                </a:solidFill>
              </a:rPr>
              <a:t>Recent  economic woes have refocused the spotlight on the scope and systems of education and on how we must find ways of guaranteeing America's place in the 21st century global economy.</a:t>
            </a:r>
          </a:p>
          <a:p>
            <a:pPr marL="457200" indent="-457200" algn="l">
              <a:buFont typeface="Arial" panose="020B0604020202020204" pitchFamily="34" charset="0"/>
              <a:buChar char="•"/>
            </a:pPr>
            <a:r>
              <a:rPr lang="en-US" sz="2400" dirty="0" smtClean="0">
                <a:solidFill>
                  <a:schemeClr val="tx1"/>
                </a:solidFill>
              </a:rPr>
              <a:t>The recent economic shift from the age of information to the age of conception in our world has profound implications for how economies and education systems must morph. </a:t>
            </a:r>
            <a:endParaRPr lang="en-US" sz="2400" dirty="0">
              <a:solidFill>
                <a:schemeClr val="tx1"/>
              </a:solidFill>
            </a:endParaRPr>
          </a:p>
          <a:p>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3962400"/>
            <a:ext cx="3691501" cy="253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640214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877</TotalTime>
  <Words>569</Words>
  <Application>Microsoft Office PowerPoint</Application>
  <PresentationFormat>On-screen Show (4:3)</PresentationFormat>
  <Paragraphs>37</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Chapter One Arts Integration  </vt:lpstr>
      <vt:lpstr>What is Arts Integration? </vt:lpstr>
      <vt:lpstr>What Does Arts Integration Look Like? </vt:lpstr>
      <vt:lpstr>Example of What Arts Integration Looks Like</vt:lpstr>
      <vt:lpstr>When the Arts are Integrated in Math and Science</vt:lpstr>
      <vt:lpstr>Why Arts Integration?</vt:lpstr>
      <vt:lpstr>Experiences of Teacher David Markey’s Art Integration in the Classroom</vt:lpstr>
      <vt:lpstr>When the Arts are Integrated into the classroom: </vt:lpstr>
      <vt:lpstr>The Pressing Need for Arts Integration </vt:lpstr>
      <vt:lpstr>The Pressing Need for Arts Integration Continued</vt:lpstr>
      <vt:lpstr>Conclusion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dc:title>
  <dc:creator>dsc</dc:creator>
  <cp:lastModifiedBy>David O Brown</cp:lastModifiedBy>
  <cp:revision>23</cp:revision>
  <dcterms:created xsi:type="dcterms:W3CDTF">2015-04-14T12:52:36Z</dcterms:created>
  <dcterms:modified xsi:type="dcterms:W3CDTF">2015-05-16T11:58:29Z</dcterms:modified>
</cp:coreProperties>
</file>