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65"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2" d="100"/>
          <a:sy n="42" d="100"/>
        </p:scale>
        <p:origin x="1158"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1AAFFD-E8EF-4237-B0BA-4EA4FC9C8336}"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442443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1AAFFD-E8EF-4237-B0BA-4EA4FC9C8336}"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41149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1AAFFD-E8EF-4237-B0BA-4EA4FC9C8336}"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1593601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1AAFFD-E8EF-4237-B0BA-4EA4FC9C8336}"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2562694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1AAFFD-E8EF-4237-B0BA-4EA4FC9C8336}" type="datetimeFigureOut">
              <a:rPr lang="en-US" smtClean="0"/>
              <a:t>5/16/2015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4111657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1AAFFD-E8EF-4237-B0BA-4EA4FC9C8336}"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1776646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1AAFFD-E8EF-4237-B0BA-4EA4FC9C8336}" type="datetimeFigureOut">
              <a:rPr lang="en-US" smtClean="0"/>
              <a:t>5/16/2015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468466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AAFFD-E8EF-4237-B0BA-4EA4FC9C8336}" type="datetimeFigureOut">
              <a:rPr lang="en-US" smtClean="0"/>
              <a:t>5/16/2015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3523271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1AAFFD-E8EF-4237-B0BA-4EA4FC9C8336}" type="datetimeFigureOut">
              <a:rPr lang="en-US" smtClean="0"/>
              <a:t>5/16/2015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738660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1AAFFD-E8EF-4237-B0BA-4EA4FC9C8336}"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399719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1AAFFD-E8EF-4237-B0BA-4EA4FC9C8336}" type="datetimeFigureOut">
              <a:rPr lang="en-US" smtClean="0"/>
              <a:t>5/16/2015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5B025-371F-4B1B-9B86-620E73635503}" type="slidenum">
              <a:rPr lang="en-US" smtClean="0"/>
              <a:t>‹#›</a:t>
            </a:fld>
            <a:endParaRPr lang="en-US"/>
          </a:p>
        </p:txBody>
      </p:sp>
    </p:spTree>
    <p:extLst>
      <p:ext uri="{BB962C8B-B14F-4D97-AF65-F5344CB8AC3E}">
        <p14:creationId xmlns:p14="http://schemas.microsoft.com/office/powerpoint/2010/main" val="3937925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1AAFFD-E8EF-4237-B0BA-4EA4FC9C8336}" type="datetimeFigureOut">
              <a:rPr lang="en-US" smtClean="0"/>
              <a:t>5/16/2015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5B025-371F-4B1B-9B86-620E73635503}" type="slidenum">
              <a:rPr lang="en-US" smtClean="0"/>
              <a:t>‹#›</a:t>
            </a:fld>
            <a:endParaRPr lang="en-US"/>
          </a:p>
        </p:txBody>
      </p:sp>
    </p:spTree>
    <p:extLst>
      <p:ext uri="{BB962C8B-B14F-4D97-AF65-F5344CB8AC3E}">
        <p14:creationId xmlns:p14="http://schemas.microsoft.com/office/powerpoint/2010/main" val="6197977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305800" cy="1851025"/>
          </a:xfrm>
        </p:spPr>
        <p:txBody>
          <a:bodyPr>
            <a:normAutofit fontScale="90000"/>
          </a:bodyPr>
          <a:lstStyle/>
          <a:p>
            <a:r>
              <a:rPr lang="en-US" dirty="0" smtClean="0"/>
              <a:t>Chapter Four </a:t>
            </a:r>
            <a:br>
              <a:rPr lang="en-US" dirty="0" smtClean="0"/>
            </a:br>
            <a:r>
              <a:rPr lang="en-US" dirty="0" smtClean="0"/>
              <a:t>Exploring the Benefits of Art in Elementary Education </a:t>
            </a:r>
            <a:endParaRPr lang="en-US" dirty="0"/>
          </a:p>
        </p:txBody>
      </p:sp>
      <p:sp>
        <p:nvSpPr>
          <p:cNvPr id="3" name="Subtitle 2"/>
          <p:cNvSpPr>
            <a:spLocks noGrp="1"/>
          </p:cNvSpPr>
          <p:nvPr>
            <p:ph type="subTitle" idx="1"/>
          </p:nvPr>
        </p:nvSpPr>
        <p:spPr>
          <a:xfrm>
            <a:off x="1600200" y="5638800"/>
            <a:ext cx="6400800" cy="685800"/>
          </a:xfrm>
        </p:spPr>
        <p:txBody>
          <a:bodyPr>
            <a:normAutofit fontScale="70000" lnSpcReduction="20000"/>
          </a:bodyPr>
          <a:lstStyle/>
          <a:p>
            <a:r>
              <a:rPr lang="en-US" dirty="0" smtClean="0">
                <a:solidFill>
                  <a:schemeClr val="tx1"/>
                </a:solidFill>
              </a:rPr>
              <a:t>By Ashley Flory</a:t>
            </a:r>
            <a:br>
              <a:rPr lang="en-US" dirty="0" smtClean="0">
                <a:solidFill>
                  <a:schemeClr val="tx1"/>
                </a:solidFill>
              </a:rPr>
            </a:br>
            <a:endParaRPr lang="en-US" dirty="0">
              <a:solidFill>
                <a:schemeClr val="tx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2438400"/>
            <a:ext cx="4419600" cy="294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1404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1"/>
            <a:ext cx="8763000" cy="990600"/>
          </a:xfrm>
        </p:spPr>
        <p:txBody>
          <a:bodyPr/>
          <a:lstStyle/>
          <a:p>
            <a:r>
              <a:rPr lang="en-US" dirty="0" smtClean="0"/>
              <a:t>According to </a:t>
            </a:r>
            <a:r>
              <a:rPr lang="en-US" dirty="0"/>
              <a:t>R</a:t>
            </a:r>
            <a:r>
              <a:rPr lang="en-US" dirty="0" smtClean="0"/>
              <a:t>esearcher Joan </a:t>
            </a:r>
            <a:r>
              <a:rPr lang="en-US" dirty="0" err="1" smtClean="0"/>
              <a:t>Koster</a:t>
            </a:r>
            <a:endParaRPr lang="en-US" dirty="0"/>
          </a:p>
        </p:txBody>
      </p:sp>
      <p:sp>
        <p:nvSpPr>
          <p:cNvPr id="3" name="Subtitle 2"/>
          <p:cNvSpPr>
            <a:spLocks noGrp="1"/>
          </p:cNvSpPr>
          <p:nvPr>
            <p:ph type="subTitle" idx="1"/>
          </p:nvPr>
        </p:nvSpPr>
        <p:spPr>
          <a:xfrm>
            <a:off x="152400" y="1143000"/>
            <a:ext cx="8839200" cy="5486400"/>
          </a:xfrm>
        </p:spPr>
        <p:txBody>
          <a:bodyPr>
            <a:normAutofit fontScale="92500" lnSpcReduction="10000"/>
          </a:bodyPr>
          <a:lstStyle/>
          <a:p>
            <a:pPr marL="457200" indent="-457200" algn="l">
              <a:buFont typeface="Arial" panose="020B0604020202020204" pitchFamily="34" charset="0"/>
              <a:buChar char="•"/>
            </a:pPr>
            <a:r>
              <a:rPr lang="en-US" dirty="0" smtClean="0">
                <a:solidFill>
                  <a:schemeClr val="tx1"/>
                </a:solidFill>
              </a:rPr>
              <a:t>Art and other curriculum areas are interrelated. </a:t>
            </a:r>
          </a:p>
          <a:p>
            <a:pPr marL="457200" indent="-457200" algn="l">
              <a:buFont typeface="Arial" panose="020B0604020202020204" pitchFamily="34" charset="0"/>
              <a:buChar char="•"/>
            </a:pPr>
            <a:r>
              <a:rPr lang="en-US" dirty="0" smtClean="0">
                <a:solidFill>
                  <a:schemeClr val="tx1"/>
                </a:solidFill>
              </a:rPr>
              <a:t>Art enhances learning in other subjects, and activities in other curriculum areas extend learning in art.</a:t>
            </a:r>
          </a:p>
          <a:p>
            <a:pPr marL="457200" indent="-457200" algn="l">
              <a:buFont typeface="Arial" panose="020B0604020202020204" pitchFamily="34" charset="0"/>
              <a:buChar char="•"/>
            </a:pPr>
            <a:r>
              <a:rPr lang="en-US" dirty="0" smtClean="0">
                <a:solidFill>
                  <a:schemeClr val="tx1"/>
                </a:solidFill>
              </a:rPr>
              <a:t>Art brings out the best in children as it opens their minds to everything else around them. </a:t>
            </a:r>
          </a:p>
          <a:p>
            <a:pPr marL="457200" indent="-457200" algn="l">
              <a:buFont typeface="Arial" panose="020B0604020202020204" pitchFamily="34" charset="0"/>
              <a:buChar char="•"/>
            </a:pPr>
            <a:r>
              <a:rPr lang="en-US" dirty="0" smtClean="0">
                <a:solidFill>
                  <a:schemeClr val="tx1"/>
                </a:solidFill>
              </a:rPr>
              <a:t>The application of art to other subjects provides a safety zone for students to fall back on when they are struggling.</a:t>
            </a:r>
          </a:p>
          <a:p>
            <a:pPr marL="457200" indent="-457200" algn="l">
              <a:buFont typeface="Arial" panose="020B0604020202020204" pitchFamily="34" charset="0"/>
              <a:buChar char="•"/>
            </a:pPr>
            <a:r>
              <a:rPr lang="en-US" dirty="0" smtClean="0">
                <a:solidFill>
                  <a:schemeClr val="tx1"/>
                </a:solidFill>
              </a:rPr>
              <a:t>Due to the manner in which art is graded students are more willing to take chances with art inclusive projects when incorporated in the classroom. </a:t>
            </a:r>
            <a:endParaRPr lang="en-US" dirty="0">
              <a:solidFill>
                <a:schemeClr val="tx1"/>
              </a:solidFill>
            </a:endParaRPr>
          </a:p>
        </p:txBody>
      </p:sp>
    </p:spTree>
    <p:extLst>
      <p:ext uri="{BB962C8B-B14F-4D97-AF65-F5344CB8AC3E}">
        <p14:creationId xmlns:p14="http://schemas.microsoft.com/office/powerpoint/2010/main" val="2814142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236" y="304800"/>
            <a:ext cx="8763000" cy="990600"/>
          </a:xfrm>
        </p:spPr>
        <p:txBody>
          <a:bodyPr/>
          <a:lstStyle/>
          <a:p>
            <a:r>
              <a:rPr lang="en-US" dirty="0"/>
              <a:t>Robert </a:t>
            </a:r>
            <a:r>
              <a:rPr lang="en-US" dirty="0" err="1"/>
              <a:t>Schirrmacher</a:t>
            </a:r>
            <a:r>
              <a:rPr lang="en-US" dirty="0"/>
              <a:t> </a:t>
            </a:r>
            <a:r>
              <a:rPr lang="en-US" dirty="0" smtClean="0"/>
              <a:t>Argues that:</a:t>
            </a:r>
            <a:endParaRPr lang="en-US" dirty="0"/>
          </a:p>
        </p:txBody>
      </p:sp>
      <p:sp>
        <p:nvSpPr>
          <p:cNvPr id="3" name="Subtitle 2"/>
          <p:cNvSpPr>
            <a:spLocks noGrp="1"/>
          </p:cNvSpPr>
          <p:nvPr>
            <p:ph type="subTitle" idx="1"/>
          </p:nvPr>
        </p:nvSpPr>
        <p:spPr>
          <a:xfrm>
            <a:off x="76200" y="1447800"/>
            <a:ext cx="8915400" cy="5181600"/>
          </a:xfrm>
        </p:spPr>
        <p:txBody>
          <a:bodyPr>
            <a:normAutofit/>
          </a:bodyPr>
          <a:lstStyle/>
          <a:p>
            <a:pPr marL="457200" indent="-457200" algn="l">
              <a:buFont typeface="Arial" panose="020B0604020202020204" pitchFamily="34" charset="0"/>
              <a:buChar char="•"/>
            </a:pPr>
            <a:r>
              <a:rPr lang="en-US" dirty="0" smtClean="0">
                <a:solidFill>
                  <a:schemeClr val="tx1"/>
                </a:solidFill>
              </a:rPr>
              <a:t>Art activities provide experience and practice in developing and refining gross motor or large muscle skills. </a:t>
            </a:r>
          </a:p>
          <a:p>
            <a:pPr marL="1371600" lvl="2" indent="-457200" algn="l">
              <a:buFont typeface="Arial" panose="020B0604020202020204" pitchFamily="34" charset="0"/>
              <a:buChar char="•"/>
            </a:pPr>
            <a:r>
              <a:rPr lang="en-US" dirty="0" smtClean="0">
                <a:solidFill>
                  <a:schemeClr val="tx1"/>
                </a:solidFill>
              </a:rPr>
              <a:t>Example: While easel painting, children use their entire arms and upper torsos in making large, sweeping motions with paintbrushes.</a:t>
            </a:r>
          </a:p>
          <a:p>
            <a:pPr marL="457200" indent="-457200" algn="l">
              <a:buFont typeface="Arial" panose="020B0604020202020204" pitchFamily="34" charset="0"/>
              <a:buChar char="•"/>
            </a:pPr>
            <a:r>
              <a:rPr lang="en-US" dirty="0" smtClean="0">
                <a:solidFill>
                  <a:schemeClr val="tx1"/>
                </a:solidFill>
              </a:rPr>
              <a:t>Performance art helps students by engaging their bodily-kinesthetic learning styles.     </a:t>
            </a:r>
          </a:p>
          <a:p>
            <a:pPr marL="457200" indent="-457200" algn="l">
              <a:buFont typeface="Arial" panose="020B0604020202020204" pitchFamily="34" charset="0"/>
              <a:buChar char="•"/>
            </a:pPr>
            <a:r>
              <a:rPr lang="en-US" dirty="0" smtClean="0">
                <a:solidFill>
                  <a:schemeClr val="tx1"/>
                </a:solidFill>
              </a:rPr>
              <a:t>Increasing physical activity helps encourage memory retention as well. </a:t>
            </a:r>
            <a:endParaRPr lang="en-US" dirty="0">
              <a:solidFill>
                <a:schemeClr val="tx1"/>
              </a:solidFill>
            </a:endParaRPr>
          </a:p>
        </p:txBody>
      </p:sp>
    </p:spTree>
    <p:extLst>
      <p:ext uri="{BB962C8B-B14F-4D97-AF65-F5344CB8AC3E}">
        <p14:creationId xmlns:p14="http://schemas.microsoft.com/office/powerpoint/2010/main" val="3983194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1"/>
            <a:ext cx="8763000" cy="838199"/>
          </a:xfrm>
        </p:spPr>
        <p:txBody>
          <a:bodyPr/>
          <a:lstStyle/>
          <a:p>
            <a:r>
              <a:rPr lang="en-US" dirty="0"/>
              <a:t>Art Influences Student </a:t>
            </a:r>
            <a:r>
              <a:rPr lang="en-US" dirty="0" smtClean="0"/>
              <a:t>Behavior </a:t>
            </a:r>
            <a:endParaRPr lang="en-US" dirty="0"/>
          </a:p>
        </p:txBody>
      </p:sp>
      <p:sp>
        <p:nvSpPr>
          <p:cNvPr id="3" name="Subtitle 2"/>
          <p:cNvSpPr>
            <a:spLocks noGrp="1"/>
          </p:cNvSpPr>
          <p:nvPr>
            <p:ph type="subTitle" idx="1"/>
          </p:nvPr>
        </p:nvSpPr>
        <p:spPr>
          <a:xfrm>
            <a:off x="96672" y="1066800"/>
            <a:ext cx="5715000" cy="5410200"/>
          </a:xfrm>
        </p:spPr>
        <p:txBody>
          <a:bodyPr>
            <a:normAutofit lnSpcReduction="10000"/>
          </a:bodyPr>
          <a:lstStyle/>
          <a:p>
            <a:pPr marL="457200" indent="-457200" algn="l">
              <a:buFont typeface="Arial" panose="020B0604020202020204" pitchFamily="34" charset="0"/>
              <a:buChar char="•"/>
            </a:pPr>
            <a:r>
              <a:rPr lang="en-US" sz="2800" dirty="0" smtClean="0">
                <a:solidFill>
                  <a:schemeClr val="tx1"/>
                </a:solidFill>
              </a:rPr>
              <a:t>Students in classrooms incorporating frequent art activities tend to participate more in class. </a:t>
            </a:r>
          </a:p>
          <a:p>
            <a:pPr marL="457200" indent="-457200" algn="l">
              <a:buFont typeface="Arial" panose="020B0604020202020204" pitchFamily="34" charset="0"/>
              <a:buChar char="•"/>
            </a:pPr>
            <a:r>
              <a:rPr lang="en-US" sz="2800" dirty="0" smtClean="0">
                <a:solidFill>
                  <a:schemeClr val="tx1"/>
                </a:solidFill>
              </a:rPr>
              <a:t>In art- friendly classrooms where multiple perspectives are presented more openly and frequently, children are more likely to want to voice their opinions. </a:t>
            </a:r>
          </a:p>
          <a:p>
            <a:pPr marL="457200" indent="-457200" algn="l">
              <a:buFont typeface="Arial" panose="020B0604020202020204" pitchFamily="34" charset="0"/>
              <a:buChar char="•"/>
            </a:pPr>
            <a:r>
              <a:rPr lang="en-US" sz="2800" dirty="0">
                <a:solidFill>
                  <a:schemeClr val="tx1"/>
                </a:solidFill>
              </a:rPr>
              <a:t>I</a:t>
            </a:r>
            <a:r>
              <a:rPr lang="en-US" sz="2800" dirty="0" smtClean="0">
                <a:solidFill>
                  <a:schemeClr val="tx1"/>
                </a:solidFill>
              </a:rPr>
              <a:t>nclusion of art in the classroom places emphasis on the correctness of multiple perspectives.</a:t>
            </a:r>
            <a:endParaRPr lang="en-US" sz="2800" dirty="0">
              <a:solidFill>
                <a:schemeClr val="tx1"/>
              </a:solidFill>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2057400"/>
            <a:ext cx="3001107"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3229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8077200" cy="990599"/>
          </a:xfrm>
        </p:spPr>
        <p:txBody>
          <a:bodyPr>
            <a:normAutofit fontScale="90000"/>
          </a:bodyPr>
          <a:lstStyle/>
          <a:p>
            <a:r>
              <a:rPr lang="en-US" dirty="0" smtClean="0"/>
              <a:t>Art and</a:t>
            </a:r>
            <a:r>
              <a:rPr lang="en-US" dirty="0"/>
              <a:t/>
            </a:r>
            <a:br>
              <a:rPr lang="en-US" dirty="0"/>
            </a:br>
            <a:r>
              <a:rPr lang="en-US" dirty="0"/>
              <a:t>Multiple </a:t>
            </a:r>
            <a:r>
              <a:rPr lang="en-US" dirty="0" smtClean="0"/>
              <a:t>Intelligences</a:t>
            </a:r>
            <a:endParaRPr lang="en-US" dirty="0"/>
          </a:p>
        </p:txBody>
      </p:sp>
      <p:sp>
        <p:nvSpPr>
          <p:cNvPr id="3" name="Subtitle 2"/>
          <p:cNvSpPr>
            <a:spLocks noGrp="1"/>
          </p:cNvSpPr>
          <p:nvPr>
            <p:ph type="subTitle" idx="1"/>
          </p:nvPr>
        </p:nvSpPr>
        <p:spPr>
          <a:xfrm>
            <a:off x="304800" y="1600200"/>
            <a:ext cx="8458200" cy="4953000"/>
          </a:xfrm>
        </p:spPr>
        <p:txBody>
          <a:bodyPr>
            <a:normAutofit fontScale="85000" lnSpcReduction="10000"/>
          </a:bodyPr>
          <a:lstStyle/>
          <a:p>
            <a:pPr marL="457200" indent="-457200" algn="l">
              <a:buFont typeface="Arial" panose="020B0604020202020204" pitchFamily="34" charset="0"/>
              <a:buChar char="•"/>
            </a:pPr>
            <a:r>
              <a:rPr lang="en-US" dirty="0">
                <a:solidFill>
                  <a:schemeClr val="tx1"/>
                </a:solidFill>
              </a:rPr>
              <a:t>W</a:t>
            </a:r>
            <a:r>
              <a:rPr lang="en-US" dirty="0" smtClean="0">
                <a:solidFill>
                  <a:schemeClr val="tx1"/>
                </a:solidFill>
              </a:rPr>
              <a:t>ith the shift towards high-stakes testing, the focus on Multiple Intelligences has been pushed aside.</a:t>
            </a:r>
          </a:p>
          <a:p>
            <a:pPr marL="457200" indent="-457200" algn="l">
              <a:buFont typeface="Arial" panose="020B0604020202020204" pitchFamily="34" charset="0"/>
              <a:buChar char="•"/>
            </a:pPr>
            <a:r>
              <a:rPr lang="en-US" dirty="0" smtClean="0">
                <a:solidFill>
                  <a:schemeClr val="tx1"/>
                </a:solidFill>
              </a:rPr>
              <a:t>In schools where Multiple Intelligences </a:t>
            </a:r>
            <a:r>
              <a:rPr lang="en-US" dirty="0">
                <a:solidFill>
                  <a:schemeClr val="tx1"/>
                </a:solidFill>
              </a:rPr>
              <a:t>strategies </a:t>
            </a:r>
            <a:r>
              <a:rPr lang="en-US" dirty="0" smtClean="0">
                <a:solidFill>
                  <a:schemeClr val="tx1"/>
                </a:solidFill>
              </a:rPr>
              <a:t>were </a:t>
            </a:r>
            <a:r>
              <a:rPr lang="en-US" dirty="0">
                <a:solidFill>
                  <a:schemeClr val="tx1"/>
                </a:solidFill>
              </a:rPr>
              <a:t>taught </a:t>
            </a:r>
            <a:r>
              <a:rPr lang="en-US" dirty="0" smtClean="0">
                <a:solidFill>
                  <a:schemeClr val="tx1"/>
                </a:solidFill>
              </a:rPr>
              <a:t>students learned </a:t>
            </a:r>
            <a:r>
              <a:rPr lang="en-US" dirty="0">
                <a:solidFill>
                  <a:schemeClr val="tx1"/>
                </a:solidFill>
              </a:rPr>
              <a:t>how to be true problem-solvers and critical </a:t>
            </a:r>
            <a:r>
              <a:rPr lang="en-US" dirty="0" smtClean="0">
                <a:solidFill>
                  <a:schemeClr val="tx1"/>
                </a:solidFill>
              </a:rPr>
              <a:t>thinkers and test scores increased. </a:t>
            </a:r>
          </a:p>
          <a:p>
            <a:pPr marL="457200" indent="-457200" algn="l">
              <a:buFont typeface="Arial" panose="020B0604020202020204" pitchFamily="34" charset="0"/>
              <a:buChar char="•"/>
            </a:pPr>
            <a:r>
              <a:rPr lang="en-US" dirty="0" smtClean="0">
                <a:solidFill>
                  <a:schemeClr val="tx1"/>
                </a:solidFill>
              </a:rPr>
              <a:t>The </a:t>
            </a:r>
            <a:r>
              <a:rPr lang="en-US" dirty="0">
                <a:solidFill>
                  <a:schemeClr val="tx1"/>
                </a:solidFill>
              </a:rPr>
              <a:t>interactive and varied approaches taken toward education </a:t>
            </a:r>
            <a:r>
              <a:rPr lang="en-US" dirty="0" smtClean="0">
                <a:solidFill>
                  <a:schemeClr val="tx1"/>
                </a:solidFill>
              </a:rPr>
              <a:t>helps </a:t>
            </a:r>
            <a:r>
              <a:rPr lang="en-US" dirty="0">
                <a:solidFill>
                  <a:schemeClr val="tx1"/>
                </a:solidFill>
              </a:rPr>
              <a:t>students apply their knowledge on the standardized state tests.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Inclusion of Multiple Intelligences, </a:t>
            </a:r>
            <a:r>
              <a:rPr lang="en-US" dirty="0">
                <a:solidFill>
                  <a:schemeClr val="tx1"/>
                </a:solidFill>
              </a:rPr>
              <a:t>stressing </a:t>
            </a:r>
            <a:r>
              <a:rPr lang="en-US" dirty="0" smtClean="0">
                <a:solidFill>
                  <a:schemeClr val="tx1"/>
                </a:solidFill>
              </a:rPr>
              <a:t>the </a:t>
            </a:r>
            <a:r>
              <a:rPr lang="en-US" dirty="0">
                <a:solidFill>
                  <a:schemeClr val="tx1"/>
                </a:solidFill>
              </a:rPr>
              <a:t>importance of art, </a:t>
            </a:r>
            <a:r>
              <a:rPr lang="en-US" dirty="0" smtClean="0">
                <a:solidFill>
                  <a:schemeClr val="tx1"/>
                </a:solidFill>
              </a:rPr>
              <a:t>allows </a:t>
            </a:r>
            <a:r>
              <a:rPr lang="en-US" dirty="0">
                <a:solidFill>
                  <a:schemeClr val="tx1"/>
                </a:solidFill>
              </a:rPr>
              <a:t>students to actually learn instead of </a:t>
            </a:r>
            <a:r>
              <a:rPr lang="en-US" dirty="0" smtClean="0">
                <a:solidFill>
                  <a:schemeClr val="tx1"/>
                </a:solidFill>
              </a:rPr>
              <a:t>memorizing </a:t>
            </a:r>
            <a:r>
              <a:rPr lang="en-US" dirty="0">
                <a:solidFill>
                  <a:schemeClr val="tx1"/>
                </a:solidFill>
              </a:rPr>
              <a:t>and </a:t>
            </a:r>
            <a:r>
              <a:rPr lang="en-US" dirty="0" smtClean="0">
                <a:solidFill>
                  <a:schemeClr val="tx1"/>
                </a:solidFill>
              </a:rPr>
              <a:t>forgetting.</a:t>
            </a:r>
            <a:endParaRPr lang="en-US" dirty="0">
              <a:solidFill>
                <a:schemeClr val="tx1"/>
              </a:solidFill>
            </a:endParaRPr>
          </a:p>
          <a:p>
            <a:pPr algn="l"/>
            <a:endParaRPr lang="en-US" dirty="0">
              <a:solidFill>
                <a:schemeClr val="tx1"/>
              </a:solidFill>
            </a:endParaRPr>
          </a:p>
        </p:txBody>
      </p:sp>
    </p:spTree>
    <p:extLst>
      <p:ext uri="{BB962C8B-B14F-4D97-AF65-F5344CB8AC3E}">
        <p14:creationId xmlns:p14="http://schemas.microsoft.com/office/powerpoint/2010/main" val="737551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48" y="304800"/>
            <a:ext cx="8915400" cy="1143000"/>
          </a:xfrm>
        </p:spPr>
        <p:txBody>
          <a:bodyPr>
            <a:normAutofit fontScale="90000"/>
          </a:bodyPr>
          <a:lstStyle/>
          <a:p>
            <a:r>
              <a:rPr lang="en-US" dirty="0" smtClean="0"/>
              <a:t>Conclusion: Negative Affects of the No Child Left Behind Act (NCLB) </a:t>
            </a:r>
            <a:endParaRPr lang="en-US" dirty="0"/>
          </a:p>
        </p:txBody>
      </p:sp>
      <p:sp>
        <p:nvSpPr>
          <p:cNvPr id="3" name="Subtitle 2"/>
          <p:cNvSpPr>
            <a:spLocks noGrp="1"/>
          </p:cNvSpPr>
          <p:nvPr>
            <p:ph type="subTitle" idx="1"/>
          </p:nvPr>
        </p:nvSpPr>
        <p:spPr>
          <a:xfrm>
            <a:off x="609600" y="1600200"/>
            <a:ext cx="8077200" cy="4572000"/>
          </a:xfrm>
        </p:spPr>
        <p:txBody>
          <a:bodyPr>
            <a:normAutofit lnSpcReduction="10000"/>
          </a:bodyPr>
          <a:lstStyle/>
          <a:p>
            <a:pPr marL="457200" indent="-457200" algn="l">
              <a:buFont typeface="Arial" panose="020B0604020202020204" pitchFamily="34" charset="0"/>
              <a:buChar char="•"/>
            </a:pPr>
            <a:r>
              <a:rPr lang="en-US" dirty="0" smtClean="0">
                <a:solidFill>
                  <a:schemeClr val="tx1"/>
                </a:solidFill>
              </a:rPr>
              <a:t>No Child Left Behind has crippled the art </a:t>
            </a:r>
            <a:r>
              <a:rPr lang="en-US" dirty="0">
                <a:solidFill>
                  <a:schemeClr val="tx1"/>
                </a:solidFill>
              </a:rPr>
              <a:t>c</a:t>
            </a:r>
            <a:r>
              <a:rPr lang="en-US" dirty="0" smtClean="0">
                <a:solidFill>
                  <a:schemeClr val="tx1"/>
                </a:solidFill>
              </a:rPr>
              <a:t>urriculum to the detriment of students.</a:t>
            </a:r>
          </a:p>
          <a:p>
            <a:pPr marL="457200" indent="-457200" algn="l">
              <a:buFont typeface="Arial" panose="020B0604020202020204" pitchFamily="34" charset="0"/>
              <a:buChar char="•"/>
            </a:pPr>
            <a:r>
              <a:rPr lang="en-US" dirty="0" smtClean="0">
                <a:solidFill>
                  <a:schemeClr val="tx1"/>
                </a:solidFill>
              </a:rPr>
              <a:t>Standardized </a:t>
            </a:r>
            <a:r>
              <a:rPr lang="en-US" dirty="0">
                <a:solidFill>
                  <a:schemeClr val="tx1"/>
                </a:solidFill>
              </a:rPr>
              <a:t>assessments tend to test only the basic knowledge aspect of Bloom’s Taxonomy. None of the higher levels of learning are </a:t>
            </a:r>
            <a:r>
              <a:rPr lang="en-US" dirty="0" smtClean="0">
                <a:solidFill>
                  <a:schemeClr val="tx1"/>
                </a:solidFill>
              </a:rPr>
              <a:t>assessed </a:t>
            </a:r>
            <a:r>
              <a:rPr lang="en-US" dirty="0">
                <a:solidFill>
                  <a:schemeClr val="tx1"/>
                </a:solidFill>
              </a:rPr>
              <a:t>in the process. </a:t>
            </a:r>
            <a:endParaRPr lang="en-US" dirty="0" smtClean="0">
              <a:solidFill>
                <a:schemeClr val="tx1"/>
              </a:solidFill>
            </a:endParaRPr>
          </a:p>
          <a:p>
            <a:pPr marL="457200" indent="-457200" algn="l">
              <a:buFont typeface="Arial" panose="020B0604020202020204" pitchFamily="34" charset="0"/>
              <a:buChar char="•"/>
            </a:pPr>
            <a:r>
              <a:rPr lang="en-US" dirty="0" smtClean="0">
                <a:solidFill>
                  <a:schemeClr val="tx1"/>
                </a:solidFill>
              </a:rPr>
              <a:t>Creative approaches to teaching have proven to be more effective than standardized teaching and testing.</a:t>
            </a:r>
            <a:endParaRPr lang="en-US" dirty="0"/>
          </a:p>
        </p:txBody>
      </p:sp>
    </p:spTree>
    <p:extLst>
      <p:ext uri="{BB962C8B-B14F-4D97-AF65-F5344CB8AC3E}">
        <p14:creationId xmlns:p14="http://schemas.microsoft.com/office/powerpoint/2010/main" val="17675268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8839200" cy="1470025"/>
          </a:xfrm>
        </p:spPr>
        <p:txBody>
          <a:bodyPr/>
          <a:lstStyle/>
          <a:p>
            <a:r>
              <a:rPr lang="en-US" dirty="0" smtClean="0"/>
              <a:t>Benefits of Art in the Elementary Classroom</a:t>
            </a:r>
            <a:endParaRPr lang="en-US" dirty="0"/>
          </a:p>
        </p:txBody>
      </p:sp>
      <p:sp>
        <p:nvSpPr>
          <p:cNvPr id="3" name="Subtitle 2"/>
          <p:cNvSpPr>
            <a:spLocks noGrp="1"/>
          </p:cNvSpPr>
          <p:nvPr>
            <p:ph type="subTitle" idx="1"/>
          </p:nvPr>
        </p:nvSpPr>
        <p:spPr>
          <a:xfrm>
            <a:off x="609600" y="1981200"/>
            <a:ext cx="8153400" cy="4191000"/>
          </a:xfrm>
        </p:spPr>
        <p:txBody>
          <a:bodyPr>
            <a:normAutofit/>
          </a:bodyPr>
          <a:lstStyle/>
          <a:p>
            <a:pPr marL="457200" indent="-457200" algn="l">
              <a:buFont typeface="Arial" panose="020B0604020202020204" pitchFamily="34" charset="0"/>
              <a:buChar char="•"/>
            </a:pPr>
            <a:r>
              <a:rPr lang="en-US" sz="2800" dirty="0" smtClean="0">
                <a:solidFill>
                  <a:schemeClr val="tx1"/>
                </a:solidFill>
              </a:rPr>
              <a:t>Art stimulates the multiple intelligences present in a typical group of students. </a:t>
            </a:r>
          </a:p>
          <a:p>
            <a:pPr marL="457200" indent="-457200" algn="l">
              <a:buFont typeface="Arial" panose="020B0604020202020204" pitchFamily="34" charset="0"/>
              <a:buChar char="•"/>
            </a:pPr>
            <a:r>
              <a:rPr lang="en-US" sz="2800" dirty="0" smtClean="0">
                <a:solidFill>
                  <a:schemeClr val="tx1"/>
                </a:solidFill>
              </a:rPr>
              <a:t>Art activities can serve as a bridge to understanding for students.</a:t>
            </a:r>
          </a:p>
          <a:p>
            <a:pPr marL="457200" indent="-457200" algn="l">
              <a:buFont typeface="Arial" panose="020B0604020202020204" pitchFamily="34" charset="0"/>
              <a:buChar char="•"/>
            </a:pPr>
            <a:r>
              <a:rPr lang="en-US" sz="2800" dirty="0">
                <a:solidFill>
                  <a:schemeClr val="tx1"/>
                </a:solidFill>
              </a:rPr>
              <a:t>A</a:t>
            </a:r>
            <a:r>
              <a:rPr lang="en-US" sz="2800" dirty="0" smtClean="0">
                <a:solidFill>
                  <a:schemeClr val="tx1"/>
                </a:solidFill>
              </a:rPr>
              <a:t>rt has the potential to act as therapy for students with emotional issues.</a:t>
            </a:r>
          </a:p>
          <a:p>
            <a:pPr marL="457200" indent="-457200" algn="l">
              <a:buFont typeface="Arial" panose="020B0604020202020204" pitchFamily="34" charset="0"/>
              <a:buChar char="•"/>
            </a:pPr>
            <a:r>
              <a:rPr lang="en-US" sz="2800" dirty="0">
                <a:solidFill>
                  <a:schemeClr val="tx1"/>
                </a:solidFill>
              </a:rPr>
              <a:t>S</a:t>
            </a:r>
            <a:r>
              <a:rPr lang="en-US" sz="2800" dirty="0" smtClean="0">
                <a:solidFill>
                  <a:schemeClr val="tx1"/>
                </a:solidFill>
              </a:rPr>
              <a:t>tudents who have difficulty verbalizing can use art as a way to express themselves. </a:t>
            </a:r>
            <a:endParaRPr lang="en-US" sz="2800" dirty="0">
              <a:solidFill>
                <a:schemeClr val="tx1"/>
              </a:solidFill>
            </a:endParaRPr>
          </a:p>
        </p:txBody>
      </p:sp>
    </p:spTree>
    <p:extLst>
      <p:ext uri="{BB962C8B-B14F-4D97-AF65-F5344CB8AC3E}">
        <p14:creationId xmlns:p14="http://schemas.microsoft.com/office/powerpoint/2010/main" val="879280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1470025"/>
          </a:xfrm>
        </p:spPr>
        <p:txBody>
          <a:bodyPr/>
          <a:lstStyle/>
          <a:p>
            <a:r>
              <a:rPr lang="en-US" dirty="0" smtClean="0"/>
              <a:t>Art and Multiple Intelligences</a:t>
            </a:r>
            <a:endParaRPr lang="en-US" dirty="0"/>
          </a:p>
        </p:txBody>
      </p:sp>
      <p:sp>
        <p:nvSpPr>
          <p:cNvPr id="3" name="Subtitle 2"/>
          <p:cNvSpPr>
            <a:spLocks noGrp="1"/>
          </p:cNvSpPr>
          <p:nvPr>
            <p:ph type="subTitle" idx="1"/>
          </p:nvPr>
        </p:nvSpPr>
        <p:spPr>
          <a:xfrm>
            <a:off x="76200" y="1752600"/>
            <a:ext cx="8991600" cy="4800600"/>
          </a:xfrm>
        </p:spPr>
        <p:txBody>
          <a:bodyPr>
            <a:normAutofit/>
          </a:bodyPr>
          <a:lstStyle/>
          <a:p>
            <a:pPr marL="457200" indent="-457200" algn="l">
              <a:buFont typeface="Arial" panose="020B0604020202020204" pitchFamily="34" charset="0"/>
              <a:buChar char="•"/>
            </a:pPr>
            <a:r>
              <a:rPr lang="en-US" dirty="0" smtClean="0">
                <a:solidFill>
                  <a:schemeClr val="tx1"/>
                </a:solidFill>
              </a:rPr>
              <a:t>The multiple intelligences tend to be neglected in a typical classroom environment. </a:t>
            </a:r>
          </a:p>
          <a:p>
            <a:pPr marL="457200" indent="-457200" algn="l">
              <a:buFont typeface="Arial" panose="020B0604020202020204" pitchFamily="34" charset="0"/>
              <a:buChar char="•"/>
            </a:pPr>
            <a:r>
              <a:rPr lang="en-US" dirty="0" smtClean="0">
                <a:solidFill>
                  <a:schemeClr val="tx1"/>
                </a:solidFill>
              </a:rPr>
              <a:t>Linguistic and visual learners tend to be the students that thrive best in a traditional classroom environment. </a:t>
            </a:r>
          </a:p>
          <a:p>
            <a:pPr marL="457200" indent="-457200" algn="l">
              <a:buFont typeface="Arial" panose="020B0604020202020204" pitchFamily="34" charset="0"/>
              <a:buChar char="•"/>
            </a:pPr>
            <a:r>
              <a:rPr lang="en-US" dirty="0" smtClean="0">
                <a:solidFill>
                  <a:schemeClr val="tx1"/>
                </a:solidFill>
              </a:rPr>
              <a:t>Art in the classroom can be used to bridge instruction to many of the less frequently addressed intelligences. </a:t>
            </a:r>
            <a:endParaRPr lang="en-US" dirty="0">
              <a:solidFill>
                <a:schemeClr val="tx1"/>
              </a:solidFill>
            </a:endParaRPr>
          </a:p>
        </p:txBody>
      </p:sp>
    </p:spTree>
    <p:extLst>
      <p:ext uri="{BB962C8B-B14F-4D97-AF65-F5344CB8AC3E}">
        <p14:creationId xmlns:p14="http://schemas.microsoft.com/office/powerpoint/2010/main" val="1799697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304800"/>
            <a:ext cx="8763000" cy="1470025"/>
          </a:xfrm>
        </p:spPr>
        <p:txBody>
          <a:bodyPr/>
          <a:lstStyle/>
          <a:p>
            <a:r>
              <a:rPr lang="en-US" dirty="0" smtClean="0"/>
              <a:t>Art and Multiple Intelligences</a:t>
            </a:r>
            <a:endParaRPr lang="en-US" dirty="0"/>
          </a:p>
        </p:txBody>
      </p:sp>
      <p:sp>
        <p:nvSpPr>
          <p:cNvPr id="3" name="Subtitle 2"/>
          <p:cNvSpPr>
            <a:spLocks noGrp="1"/>
          </p:cNvSpPr>
          <p:nvPr>
            <p:ph type="subTitle" idx="1"/>
          </p:nvPr>
        </p:nvSpPr>
        <p:spPr>
          <a:xfrm>
            <a:off x="1143000" y="1828800"/>
            <a:ext cx="7010400" cy="3810000"/>
          </a:xfrm>
        </p:spPr>
        <p:txBody>
          <a:bodyPr>
            <a:normAutofit/>
          </a:bodyPr>
          <a:lstStyle/>
          <a:p>
            <a:pPr marL="457200" indent="-457200" algn="l">
              <a:buFont typeface="Arial" panose="020B0604020202020204" pitchFamily="34" charset="0"/>
              <a:buChar char="•"/>
            </a:pPr>
            <a:r>
              <a:rPr lang="en-US" dirty="0" smtClean="0">
                <a:solidFill>
                  <a:schemeClr val="tx1"/>
                </a:solidFill>
              </a:rPr>
              <a:t>The bodily/kinesthetic learner can be reached through performance. </a:t>
            </a:r>
          </a:p>
          <a:p>
            <a:pPr marL="457200" indent="-457200" algn="l">
              <a:buFont typeface="Arial" panose="020B0604020202020204" pitchFamily="34" charset="0"/>
              <a:buChar char="•"/>
            </a:pPr>
            <a:r>
              <a:rPr lang="en-US" dirty="0" smtClean="0">
                <a:solidFill>
                  <a:schemeClr val="tx1"/>
                </a:solidFill>
              </a:rPr>
              <a:t>Musical learners can create songs for concepts or work to a beat. </a:t>
            </a:r>
          </a:p>
          <a:p>
            <a:pPr marL="457200" indent="-457200" algn="l">
              <a:buFont typeface="Arial" panose="020B0604020202020204" pitchFamily="34" charset="0"/>
              <a:buChar char="•"/>
            </a:pPr>
            <a:r>
              <a:rPr lang="en-US" dirty="0" smtClean="0">
                <a:solidFill>
                  <a:schemeClr val="tx1"/>
                </a:solidFill>
              </a:rPr>
              <a:t>Art in the classroom makes learning more fun and therefore more meaningful to students.</a:t>
            </a:r>
          </a:p>
          <a:p>
            <a:pPr marL="457200" indent="-457200" algn="l">
              <a:buFont typeface="Arial" panose="020B0604020202020204" pitchFamily="34" charset="0"/>
              <a:buChar char="•"/>
            </a:pPr>
            <a:endParaRPr lang="en-US" dirty="0"/>
          </a:p>
        </p:txBody>
      </p:sp>
    </p:spTree>
    <p:extLst>
      <p:ext uri="{BB962C8B-B14F-4D97-AF65-F5344CB8AC3E}">
        <p14:creationId xmlns:p14="http://schemas.microsoft.com/office/powerpoint/2010/main" val="316822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85" y="0"/>
            <a:ext cx="9144000" cy="1524000"/>
          </a:xfrm>
        </p:spPr>
        <p:txBody>
          <a:bodyPr>
            <a:normAutofit/>
          </a:bodyPr>
          <a:lstStyle/>
          <a:p>
            <a:r>
              <a:rPr lang="en-US" dirty="0" smtClean="0"/>
              <a:t>Art Helps Bridge Understanding </a:t>
            </a:r>
            <a:r>
              <a:rPr lang="en-US" dirty="0"/>
              <a:t>of </a:t>
            </a:r>
            <a:r>
              <a:rPr lang="en-US" dirty="0" smtClean="0"/>
              <a:t>Difficult Subjects</a:t>
            </a:r>
            <a:endParaRPr lang="en-US" dirty="0"/>
          </a:p>
        </p:txBody>
      </p:sp>
      <p:sp>
        <p:nvSpPr>
          <p:cNvPr id="3" name="Subtitle 2"/>
          <p:cNvSpPr>
            <a:spLocks noGrp="1"/>
          </p:cNvSpPr>
          <p:nvPr>
            <p:ph type="subTitle" idx="1"/>
          </p:nvPr>
        </p:nvSpPr>
        <p:spPr>
          <a:xfrm>
            <a:off x="4549" y="2001672"/>
            <a:ext cx="7142408" cy="3352800"/>
          </a:xfrm>
        </p:spPr>
        <p:txBody>
          <a:bodyPr>
            <a:normAutofit fontScale="85000" lnSpcReduction="20000"/>
          </a:bodyPr>
          <a:lstStyle/>
          <a:p>
            <a:pPr algn="l"/>
            <a:r>
              <a:rPr lang="en-US" sz="2800" dirty="0" smtClean="0">
                <a:solidFill>
                  <a:schemeClr val="tx1"/>
                </a:solidFill>
              </a:rPr>
              <a:t>In his book, “</a:t>
            </a:r>
            <a:r>
              <a:rPr lang="en-US" sz="2800" dirty="0">
                <a:solidFill>
                  <a:schemeClr val="tx1"/>
                </a:solidFill>
              </a:rPr>
              <a:t>The Arts and the Creation of </a:t>
            </a:r>
            <a:r>
              <a:rPr lang="en-US" sz="2800" dirty="0" smtClean="0">
                <a:solidFill>
                  <a:schemeClr val="tx1"/>
                </a:solidFill>
              </a:rPr>
              <a:t>Mind”(2002) Elliot Eisner Claims: </a:t>
            </a:r>
          </a:p>
          <a:p>
            <a:pPr marL="457200" indent="-457200" algn="l">
              <a:buFont typeface="Arial" panose="020B0604020202020204" pitchFamily="34" charset="0"/>
              <a:buChar char="•"/>
            </a:pPr>
            <a:r>
              <a:rPr lang="en-US" sz="2800" dirty="0" smtClean="0">
                <a:solidFill>
                  <a:schemeClr val="tx1"/>
                </a:solidFill>
              </a:rPr>
              <a:t>There is a correlation between students’ involvement with art and their overall academic success.</a:t>
            </a:r>
          </a:p>
          <a:p>
            <a:pPr marL="457200" indent="-457200" algn="l">
              <a:buFont typeface="Arial" panose="020B0604020202020204" pitchFamily="34" charset="0"/>
              <a:buChar char="•"/>
            </a:pPr>
            <a:r>
              <a:rPr lang="en-US" sz="2800" dirty="0" smtClean="0">
                <a:solidFill>
                  <a:schemeClr val="tx1"/>
                </a:solidFill>
              </a:rPr>
              <a:t>The arts teach children to make good judgments about qualitative relationships. </a:t>
            </a:r>
          </a:p>
          <a:p>
            <a:pPr marL="457200" indent="-457200" algn="l">
              <a:buFont typeface="Arial" panose="020B0604020202020204" pitchFamily="34" charset="0"/>
              <a:buChar char="•"/>
            </a:pPr>
            <a:r>
              <a:rPr lang="en-US" sz="2800" dirty="0" smtClean="0">
                <a:solidFill>
                  <a:schemeClr val="tx1"/>
                </a:solidFill>
              </a:rPr>
              <a:t>Unlike most of the curriculum in which correct answers and rules prevail, in the arts it is judgment rather than rules that prevail.</a:t>
            </a:r>
            <a:endParaRPr lang="en-US" sz="28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63170" y="2209800"/>
            <a:ext cx="1718905"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71266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7772400" cy="979868"/>
          </a:xfrm>
        </p:spPr>
        <p:txBody>
          <a:bodyPr/>
          <a:lstStyle/>
          <a:p>
            <a:r>
              <a:rPr lang="en-US" dirty="0" smtClean="0"/>
              <a:t>Eisner’s Findings Continued</a:t>
            </a:r>
            <a:endParaRPr lang="en-US" dirty="0"/>
          </a:p>
        </p:txBody>
      </p:sp>
      <p:sp>
        <p:nvSpPr>
          <p:cNvPr id="3" name="Subtitle 2"/>
          <p:cNvSpPr>
            <a:spLocks noGrp="1"/>
          </p:cNvSpPr>
          <p:nvPr>
            <p:ph type="subTitle" idx="1"/>
          </p:nvPr>
        </p:nvSpPr>
        <p:spPr>
          <a:xfrm>
            <a:off x="990600" y="1676400"/>
            <a:ext cx="6705600" cy="4495800"/>
          </a:xfrm>
        </p:spPr>
        <p:txBody>
          <a:bodyPr>
            <a:normAutofit fontScale="77500" lnSpcReduction="20000"/>
          </a:bodyPr>
          <a:lstStyle/>
          <a:p>
            <a:pPr marL="457200" indent="-457200" algn="l">
              <a:buFont typeface="Arial" panose="020B0604020202020204" pitchFamily="34" charset="0"/>
              <a:buChar char="•"/>
            </a:pPr>
            <a:r>
              <a:rPr lang="en-US" dirty="0" smtClean="0">
                <a:solidFill>
                  <a:schemeClr val="tx1"/>
                </a:solidFill>
              </a:rPr>
              <a:t>Through art, students have the ability to attain success not only inside the classroom, but in the world as well.</a:t>
            </a:r>
          </a:p>
          <a:p>
            <a:pPr marL="457200" indent="-457200" algn="l">
              <a:buFont typeface="Arial" panose="020B0604020202020204" pitchFamily="34" charset="0"/>
              <a:buChar char="•"/>
            </a:pPr>
            <a:r>
              <a:rPr lang="en-US" dirty="0" smtClean="0">
                <a:solidFill>
                  <a:schemeClr val="tx1"/>
                </a:solidFill>
              </a:rPr>
              <a:t>Art enhances a student’s ability to make good judgements</a:t>
            </a:r>
          </a:p>
          <a:p>
            <a:pPr marL="457200" indent="-457200" algn="l">
              <a:buFont typeface="Arial" panose="020B0604020202020204" pitchFamily="34" charset="0"/>
              <a:buChar char="•"/>
            </a:pPr>
            <a:r>
              <a:rPr lang="en-US" dirty="0" smtClean="0">
                <a:solidFill>
                  <a:schemeClr val="tx1"/>
                </a:solidFill>
              </a:rPr>
              <a:t>Being able to make good judgments is an essential life skill as it is necessary in the workforce, the home and in society in general. </a:t>
            </a:r>
          </a:p>
          <a:p>
            <a:pPr marL="457200" indent="-457200" algn="l">
              <a:buFont typeface="Arial" panose="020B0604020202020204" pitchFamily="34" charset="0"/>
              <a:buChar char="•"/>
            </a:pPr>
            <a:r>
              <a:rPr lang="en-US" dirty="0" smtClean="0">
                <a:solidFill>
                  <a:schemeClr val="tx1"/>
                </a:solidFill>
              </a:rPr>
              <a:t>Having the ability to use good judgment lends itself to good decision making. </a:t>
            </a:r>
          </a:p>
          <a:p>
            <a:pPr marL="457200" indent="-457200" algn="l">
              <a:buFont typeface="Arial" panose="020B0604020202020204" pitchFamily="34" charset="0"/>
              <a:buChar char="•"/>
            </a:pPr>
            <a:r>
              <a:rPr lang="en-US" dirty="0" smtClean="0">
                <a:solidFill>
                  <a:schemeClr val="tx1"/>
                </a:solidFill>
              </a:rPr>
              <a:t>Thus, art has the ability to teach essential life lessons and should be an essential subject at all levels of education.</a:t>
            </a:r>
            <a:endParaRPr lang="en-US" dirty="0">
              <a:solidFill>
                <a:schemeClr val="tx1"/>
              </a:solidFill>
            </a:endParaRPr>
          </a:p>
        </p:txBody>
      </p:sp>
    </p:spTree>
    <p:extLst>
      <p:ext uri="{BB962C8B-B14F-4D97-AF65-F5344CB8AC3E}">
        <p14:creationId xmlns:p14="http://schemas.microsoft.com/office/powerpoint/2010/main" val="3838778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457200"/>
            <a:ext cx="6705600" cy="1066800"/>
          </a:xfrm>
        </p:spPr>
        <p:txBody>
          <a:bodyPr>
            <a:normAutofit fontScale="90000"/>
          </a:bodyPr>
          <a:lstStyle/>
          <a:p>
            <a:r>
              <a:rPr lang="en-US" dirty="0" smtClean="0"/>
              <a:t>Eisner: Art Helps with Socialization</a:t>
            </a:r>
            <a:endParaRPr lang="en-US" dirty="0"/>
          </a:p>
        </p:txBody>
      </p:sp>
      <p:sp>
        <p:nvSpPr>
          <p:cNvPr id="3" name="Subtitle 2"/>
          <p:cNvSpPr>
            <a:spLocks noGrp="1"/>
          </p:cNvSpPr>
          <p:nvPr>
            <p:ph type="subTitle" idx="1"/>
          </p:nvPr>
        </p:nvSpPr>
        <p:spPr>
          <a:xfrm>
            <a:off x="23884" y="1981200"/>
            <a:ext cx="5257800" cy="2438400"/>
          </a:xfrm>
        </p:spPr>
        <p:txBody>
          <a:bodyPr>
            <a:normAutofit fontScale="85000" lnSpcReduction="10000"/>
          </a:bodyPr>
          <a:lstStyle/>
          <a:p>
            <a:pPr marL="457200" indent="-457200" algn="l">
              <a:buFont typeface="Arial" panose="020B0604020202020204" pitchFamily="34" charset="0"/>
              <a:buChar char="•"/>
            </a:pPr>
            <a:r>
              <a:rPr lang="en-US" dirty="0" smtClean="0">
                <a:solidFill>
                  <a:schemeClr val="tx1"/>
                </a:solidFill>
              </a:rPr>
              <a:t>According to Eisner art improves the social attitudes of children. </a:t>
            </a:r>
          </a:p>
          <a:p>
            <a:pPr marL="457200" indent="-457200" algn="l">
              <a:buFont typeface="Arial" panose="020B0604020202020204" pitchFamily="34" charset="0"/>
              <a:buChar char="•"/>
            </a:pPr>
            <a:r>
              <a:rPr lang="en-US" dirty="0" smtClean="0">
                <a:solidFill>
                  <a:schemeClr val="tx1"/>
                </a:solidFill>
              </a:rPr>
              <a:t>Art opens the idea of creativeness and alternativeness which leads to greater levels of acceptance and understanding.</a:t>
            </a:r>
            <a:endParaRPr lang="en-US" dirty="0">
              <a:solidFill>
                <a:schemeClr val="tx1"/>
              </a:solidFill>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4000" y="2133600"/>
            <a:ext cx="3454400"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68195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1"/>
            <a:ext cx="9144000" cy="990599"/>
          </a:xfrm>
        </p:spPr>
        <p:txBody>
          <a:bodyPr>
            <a:normAutofit/>
          </a:bodyPr>
          <a:lstStyle/>
          <a:p>
            <a:r>
              <a:rPr lang="en-US" sz="4000" dirty="0" smtClean="0"/>
              <a:t>Deborah West Article: “Art as Education”</a:t>
            </a:r>
            <a:endParaRPr lang="en-US" sz="4000" dirty="0"/>
          </a:p>
        </p:txBody>
      </p:sp>
      <p:sp>
        <p:nvSpPr>
          <p:cNvPr id="3" name="Subtitle 2"/>
          <p:cNvSpPr>
            <a:spLocks noGrp="1"/>
          </p:cNvSpPr>
          <p:nvPr>
            <p:ph type="subTitle" idx="1"/>
          </p:nvPr>
        </p:nvSpPr>
        <p:spPr>
          <a:xfrm>
            <a:off x="685800" y="1219200"/>
            <a:ext cx="7620000" cy="4724400"/>
          </a:xfrm>
        </p:spPr>
        <p:txBody>
          <a:bodyPr>
            <a:normAutofit/>
          </a:bodyPr>
          <a:lstStyle/>
          <a:p>
            <a:pPr marL="457200" indent="-457200" algn="l">
              <a:buFont typeface="Arial" panose="020B0604020202020204" pitchFamily="34" charset="0"/>
              <a:buChar char="•"/>
            </a:pPr>
            <a:r>
              <a:rPr lang="en-US" sz="2800" dirty="0" smtClean="0">
                <a:solidFill>
                  <a:schemeClr val="tx1"/>
                </a:solidFill>
              </a:rPr>
              <a:t>Art should be viewed  as a special kind of language. </a:t>
            </a:r>
          </a:p>
          <a:p>
            <a:pPr marL="457200" indent="-457200" algn="l">
              <a:buFont typeface="Arial" panose="020B0604020202020204" pitchFamily="34" charset="0"/>
              <a:buChar char="•"/>
            </a:pPr>
            <a:r>
              <a:rPr lang="en-US" sz="2800" dirty="0" smtClean="0">
                <a:solidFill>
                  <a:schemeClr val="tx1"/>
                </a:solidFill>
              </a:rPr>
              <a:t>Art may take the form of language as we know it, as in a formal critique, or it may be in the form of visual images. </a:t>
            </a:r>
          </a:p>
          <a:p>
            <a:pPr marL="457200" indent="-457200" algn="l">
              <a:buFont typeface="Arial" panose="020B0604020202020204" pitchFamily="34" charset="0"/>
              <a:buChar char="•"/>
            </a:pPr>
            <a:r>
              <a:rPr lang="en-US" sz="2800" dirty="0" smtClean="0">
                <a:solidFill>
                  <a:schemeClr val="tx1"/>
                </a:solidFill>
              </a:rPr>
              <a:t>Art encompasses what is tangible and what is imagined, thus balancing realistic representation with abstraction. </a:t>
            </a:r>
          </a:p>
          <a:p>
            <a:pPr marL="457200" indent="-457200" algn="l">
              <a:buFont typeface="Arial" panose="020B0604020202020204" pitchFamily="34" charset="0"/>
              <a:buChar char="•"/>
            </a:pPr>
            <a:r>
              <a:rPr lang="en-US" sz="2800" dirty="0" smtClean="0">
                <a:solidFill>
                  <a:schemeClr val="tx1"/>
                </a:solidFill>
              </a:rPr>
              <a:t>As artists, young children need to develop the symbolic tools of literacy in the visual arts. </a:t>
            </a:r>
            <a:endParaRPr lang="en-US" sz="2800" dirty="0">
              <a:solidFill>
                <a:schemeClr val="tx1"/>
              </a:solidFill>
            </a:endParaRPr>
          </a:p>
        </p:txBody>
      </p:sp>
    </p:spTree>
    <p:extLst>
      <p:ext uri="{BB962C8B-B14F-4D97-AF65-F5344CB8AC3E}">
        <p14:creationId xmlns:p14="http://schemas.microsoft.com/office/powerpoint/2010/main" val="4138842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1"/>
            <a:ext cx="7772400" cy="761999"/>
          </a:xfrm>
        </p:spPr>
        <p:txBody>
          <a:bodyPr>
            <a:normAutofit fontScale="90000"/>
          </a:bodyPr>
          <a:lstStyle/>
          <a:p>
            <a:r>
              <a:rPr lang="en-US" dirty="0" smtClean="0"/>
              <a:t>According to Susan Striker</a:t>
            </a:r>
            <a:endParaRPr lang="en-US" dirty="0"/>
          </a:p>
        </p:txBody>
      </p:sp>
      <p:sp>
        <p:nvSpPr>
          <p:cNvPr id="3" name="Subtitle 2"/>
          <p:cNvSpPr>
            <a:spLocks noGrp="1"/>
          </p:cNvSpPr>
          <p:nvPr>
            <p:ph type="subTitle" idx="1"/>
          </p:nvPr>
        </p:nvSpPr>
        <p:spPr>
          <a:xfrm>
            <a:off x="990600" y="1219200"/>
            <a:ext cx="7543800" cy="5029200"/>
          </a:xfrm>
        </p:spPr>
        <p:txBody>
          <a:bodyPr>
            <a:normAutofit fontScale="92500" lnSpcReduction="20000"/>
          </a:bodyPr>
          <a:lstStyle/>
          <a:p>
            <a:pPr marL="457200" indent="-457200" algn="l">
              <a:buFont typeface="Arial" panose="020B0604020202020204" pitchFamily="34" charset="0"/>
              <a:buChar char="•"/>
            </a:pPr>
            <a:r>
              <a:rPr lang="en-US" dirty="0" smtClean="0">
                <a:solidFill>
                  <a:schemeClr val="tx1"/>
                </a:solidFill>
              </a:rPr>
              <a:t>We tend to compartmentalize different subjects and think of art as being quite separate from writing or mathematics. </a:t>
            </a:r>
          </a:p>
          <a:p>
            <a:pPr marL="457200" indent="-457200" algn="l">
              <a:buFont typeface="Arial" panose="020B0604020202020204" pitchFamily="34" charset="0"/>
              <a:buChar char="•"/>
            </a:pPr>
            <a:r>
              <a:rPr lang="en-US" dirty="0" smtClean="0">
                <a:solidFill>
                  <a:schemeClr val="tx1"/>
                </a:solidFill>
              </a:rPr>
              <a:t>Children are learning scientific and mathematical facts as they work with art materials; removing or subtracting clay as they model, adding on when they create constructions, experiencing balance as they build.</a:t>
            </a:r>
          </a:p>
          <a:p>
            <a:pPr marL="457200" indent="-457200" algn="l">
              <a:buFont typeface="Arial" panose="020B0604020202020204" pitchFamily="34" charset="0"/>
              <a:buChar char="•"/>
            </a:pPr>
            <a:r>
              <a:rPr lang="en-US" dirty="0" smtClean="0">
                <a:solidFill>
                  <a:schemeClr val="tx1"/>
                </a:solidFill>
              </a:rPr>
              <a:t>Art in itself is separate from other areas in that it is the only subject that can branch itself out to so many other subjects that require the very same skills. </a:t>
            </a:r>
            <a:endParaRPr lang="en-US" dirty="0">
              <a:solidFill>
                <a:schemeClr val="tx1"/>
              </a:solidFill>
            </a:endParaRPr>
          </a:p>
        </p:txBody>
      </p:sp>
    </p:spTree>
    <p:extLst>
      <p:ext uri="{BB962C8B-B14F-4D97-AF65-F5344CB8AC3E}">
        <p14:creationId xmlns:p14="http://schemas.microsoft.com/office/powerpoint/2010/main" val="24217315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188</TotalTime>
  <Words>924</Words>
  <Application>Microsoft Office PowerPoint</Application>
  <PresentationFormat>On-screen Show (4:3)</PresentationFormat>
  <Paragraphs>62</Paragraphs>
  <Slides>14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Chapter Four  Exploring the Benefits of Art in Elementary Education </vt:lpstr>
      <vt:lpstr>Benefits of Art in the Elementary Classroom</vt:lpstr>
      <vt:lpstr>Art and Multiple Intelligences</vt:lpstr>
      <vt:lpstr>Art and Multiple Intelligences</vt:lpstr>
      <vt:lpstr>Art Helps Bridge Understanding of Difficult Subjects</vt:lpstr>
      <vt:lpstr>Eisner’s Findings Continued</vt:lpstr>
      <vt:lpstr>Eisner: Art Helps with Socialization</vt:lpstr>
      <vt:lpstr>Deborah West Article: “Art as Education”</vt:lpstr>
      <vt:lpstr>According to Susan Striker</vt:lpstr>
      <vt:lpstr>According to Researcher Joan Koster</vt:lpstr>
      <vt:lpstr>Robert Schirrmacher Argues that:</vt:lpstr>
      <vt:lpstr>Art Influences Student Behavior </vt:lpstr>
      <vt:lpstr>Art and Multiple Intelligences</vt:lpstr>
      <vt:lpstr>Conclusion: Negative Affects of the No Child Left Behind Act (NCLB)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Exploring the Benefits of Art in Elementary Education</dc:title>
  <dc:creator>dsc</dc:creator>
  <cp:lastModifiedBy>David O Brown</cp:lastModifiedBy>
  <cp:revision>19</cp:revision>
  <dcterms:created xsi:type="dcterms:W3CDTF">2015-04-16T11:41:29Z</dcterms:created>
  <dcterms:modified xsi:type="dcterms:W3CDTF">2015-05-16T12:04:36Z</dcterms:modified>
</cp:coreProperties>
</file>