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2" r:id="rId7"/>
    <p:sldId id="264" r:id="rId8"/>
    <p:sldId id="265" r:id="rId9"/>
    <p:sldId id="266" r:id="rId10"/>
    <p:sldId id="267" r:id="rId11"/>
    <p:sldId id="269" r:id="rId12"/>
    <p:sldId id="268"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15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357A7E-122E-4736-96F5-94F5AE872F80}"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3893869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57A7E-122E-4736-96F5-94F5AE872F80}"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2238746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57A7E-122E-4736-96F5-94F5AE872F80}"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3650056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57A7E-122E-4736-96F5-94F5AE872F80}"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3775733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357A7E-122E-4736-96F5-94F5AE872F80}"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2794348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357A7E-122E-4736-96F5-94F5AE872F80}"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15276413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357A7E-122E-4736-96F5-94F5AE872F80}" type="datetimeFigureOut">
              <a:rPr lang="en-US" smtClean="0"/>
              <a:pPr/>
              <a:t>5/16/2015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3553829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357A7E-122E-4736-96F5-94F5AE872F80}" type="datetimeFigureOut">
              <a:rPr lang="en-US" smtClean="0"/>
              <a:pPr/>
              <a:t>5/16/2015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212826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357A7E-122E-4736-96F5-94F5AE872F80}" type="datetimeFigureOut">
              <a:rPr lang="en-US" smtClean="0"/>
              <a:pPr/>
              <a:t>5/16/2015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893128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57A7E-122E-4736-96F5-94F5AE872F80}"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404945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57A7E-122E-4736-96F5-94F5AE872F80}"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E215D0-F049-45ED-8167-ECFA3584AB72}" type="slidenum">
              <a:rPr lang="en-US" smtClean="0"/>
              <a:pPr/>
              <a:t>‹#›</a:t>
            </a:fld>
            <a:endParaRPr lang="en-US"/>
          </a:p>
        </p:txBody>
      </p:sp>
    </p:spTree>
    <p:extLst>
      <p:ext uri="{BB962C8B-B14F-4D97-AF65-F5344CB8AC3E}">
        <p14:creationId xmlns:p14="http://schemas.microsoft.com/office/powerpoint/2010/main" val="32904524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357A7E-122E-4736-96F5-94F5AE872F80}" type="datetimeFigureOut">
              <a:rPr lang="en-US" smtClean="0"/>
              <a:pPr/>
              <a:t>5/16/2015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E215D0-F049-45ED-8167-ECFA3584AB72}" type="slidenum">
              <a:rPr lang="en-US" smtClean="0"/>
              <a:pPr/>
              <a:t>‹#›</a:t>
            </a:fld>
            <a:endParaRPr lang="en-US"/>
          </a:p>
        </p:txBody>
      </p:sp>
    </p:spTree>
    <p:extLst>
      <p:ext uri="{BB962C8B-B14F-4D97-AF65-F5344CB8AC3E}">
        <p14:creationId xmlns:p14="http://schemas.microsoft.com/office/powerpoint/2010/main" val="25044261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apeweb.org/"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686800" cy="1470025"/>
          </a:xfrm>
        </p:spPr>
        <p:txBody>
          <a:bodyPr/>
          <a:lstStyle/>
          <a:p>
            <a:r>
              <a:rPr lang="en-US" dirty="0" smtClean="0"/>
              <a:t>CHAPTER TWO THEORETICAL FOUNDATION</a:t>
            </a:r>
            <a:endParaRPr lang="en-US" dirty="0"/>
          </a:p>
        </p:txBody>
      </p:sp>
      <p:sp>
        <p:nvSpPr>
          <p:cNvPr id="3" name="Subtitle 2"/>
          <p:cNvSpPr>
            <a:spLocks noGrp="1"/>
          </p:cNvSpPr>
          <p:nvPr>
            <p:ph type="subTitle" idx="1"/>
          </p:nvPr>
        </p:nvSpPr>
        <p:spPr>
          <a:xfrm>
            <a:off x="228600" y="5334000"/>
            <a:ext cx="8305800" cy="1524000"/>
          </a:xfrm>
        </p:spPr>
        <p:txBody>
          <a:bodyPr/>
          <a:lstStyle/>
          <a:p>
            <a:r>
              <a:rPr lang="en-US" dirty="0" smtClean="0">
                <a:solidFill>
                  <a:schemeClr val="tx1"/>
                </a:solidFill>
              </a:rPr>
              <a:t>Arts Integration in the Classroom: Reflections on Theory and Application</a:t>
            </a:r>
          </a:p>
          <a:p>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101214"/>
            <a:ext cx="4419600" cy="2964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59995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52400"/>
            <a:ext cx="7772400" cy="1066800"/>
          </a:xfrm>
        </p:spPr>
        <p:txBody>
          <a:bodyPr/>
          <a:lstStyle/>
          <a:p>
            <a:r>
              <a:rPr lang="en-US" dirty="0"/>
              <a:t>Causal </a:t>
            </a:r>
            <a:r>
              <a:rPr lang="en-US" dirty="0" smtClean="0"/>
              <a:t>Network </a:t>
            </a:r>
            <a:r>
              <a:rPr lang="en-US" dirty="0"/>
              <a:t>T</a:t>
            </a:r>
            <a:r>
              <a:rPr lang="en-US" dirty="0" smtClean="0"/>
              <a:t>heory</a:t>
            </a:r>
            <a:endParaRPr lang="en-US" dirty="0"/>
          </a:p>
        </p:txBody>
      </p:sp>
      <p:sp>
        <p:nvSpPr>
          <p:cNvPr id="3" name="Subtitle 2"/>
          <p:cNvSpPr>
            <a:spLocks noGrp="1"/>
          </p:cNvSpPr>
          <p:nvPr>
            <p:ph type="subTitle" idx="1"/>
          </p:nvPr>
        </p:nvSpPr>
        <p:spPr>
          <a:xfrm>
            <a:off x="0" y="1524000"/>
            <a:ext cx="9144000" cy="3810000"/>
          </a:xfrm>
        </p:spPr>
        <p:txBody>
          <a:bodyPr>
            <a:normAutofit/>
          </a:bodyPr>
          <a:lstStyle/>
          <a:p>
            <a:pPr marL="457200" indent="-457200" algn="l">
              <a:buFont typeface="Wingdings" panose="05000000000000000000" pitchFamily="2" charset="2"/>
              <a:buChar char="§"/>
            </a:pPr>
            <a:r>
              <a:rPr lang="en-US" sz="2800" dirty="0" smtClean="0">
                <a:solidFill>
                  <a:schemeClr val="tx1"/>
                </a:solidFill>
              </a:rPr>
              <a:t>When reading text, readers tend to retain the story events that they causally connect to other events. </a:t>
            </a:r>
          </a:p>
          <a:p>
            <a:pPr marL="457200" indent="-457200" algn="l">
              <a:buFont typeface="Wingdings" panose="05000000000000000000" pitchFamily="2" charset="2"/>
              <a:buChar char="§"/>
            </a:pPr>
            <a:r>
              <a:rPr lang="en-US" sz="2800" dirty="0" smtClean="0">
                <a:solidFill>
                  <a:schemeClr val="tx1"/>
                </a:solidFill>
              </a:rPr>
              <a:t>The events in the text that have the most causal connections to other events are the ones that readers are most likely to retain.</a:t>
            </a:r>
          </a:p>
          <a:p>
            <a:pPr marL="457200" indent="-457200" algn="l">
              <a:buFont typeface="Wingdings" panose="05000000000000000000" pitchFamily="2" charset="2"/>
              <a:buChar char="§"/>
            </a:pPr>
            <a:r>
              <a:rPr lang="en-US" sz="2800" dirty="0" smtClean="0">
                <a:solidFill>
                  <a:schemeClr val="tx1"/>
                </a:solidFill>
              </a:rPr>
              <a:t>The reader may construct causal relations among clauses that are adjacent in the text, or among statements that occur in quite different places in the text. </a:t>
            </a:r>
            <a:endParaRPr lang="en-US" sz="2800" dirty="0">
              <a:solidFill>
                <a:schemeClr val="tx1"/>
              </a:solidFill>
            </a:endParaRPr>
          </a:p>
        </p:txBody>
      </p:sp>
    </p:spTree>
    <p:extLst>
      <p:ext uri="{BB962C8B-B14F-4D97-AF65-F5344CB8AC3E}">
        <p14:creationId xmlns:p14="http://schemas.microsoft.com/office/powerpoint/2010/main" val="11293612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9910"/>
            <a:ext cx="8991600" cy="1417890"/>
          </a:xfrm>
        </p:spPr>
        <p:txBody>
          <a:bodyPr>
            <a:normAutofit fontScale="90000"/>
          </a:bodyPr>
          <a:lstStyle/>
          <a:p>
            <a:r>
              <a:rPr lang="en-US" dirty="0"/>
              <a:t>Example of a Theory Based Intervention:</a:t>
            </a:r>
            <a:br>
              <a:rPr lang="en-US" dirty="0"/>
            </a:br>
            <a:r>
              <a:rPr lang="en-US" dirty="0"/>
              <a:t>Erikson Art Project</a:t>
            </a:r>
          </a:p>
        </p:txBody>
      </p:sp>
      <p:sp>
        <p:nvSpPr>
          <p:cNvPr id="3" name="Subtitle 2"/>
          <p:cNvSpPr>
            <a:spLocks noGrp="1"/>
          </p:cNvSpPr>
          <p:nvPr>
            <p:ph type="subTitle" idx="1"/>
          </p:nvPr>
        </p:nvSpPr>
        <p:spPr>
          <a:xfrm>
            <a:off x="533400" y="1752600"/>
            <a:ext cx="8229600" cy="4495800"/>
          </a:xfrm>
        </p:spPr>
        <p:txBody>
          <a:bodyPr>
            <a:normAutofit fontScale="92500" lnSpcReduction="10000"/>
          </a:bodyPr>
          <a:lstStyle/>
          <a:p>
            <a:pPr marL="457200" indent="-457200" algn="l">
              <a:buFont typeface="Arial" panose="020B0604020202020204" pitchFamily="34" charset="0"/>
              <a:buChar char="•"/>
            </a:pPr>
            <a:r>
              <a:rPr lang="en-US" dirty="0">
                <a:solidFill>
                  <a:schemeClr val="tx1"/>
                </a:solidFill>
              </a:rPr>
              <a:t>From 1991 to 2000, the Erikson Arts Project worked collaboratively with K-8 teachers in Chicago inner-city schools to explore a variety of forms that arts integration might take in the curriculum.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The </a:t>
            </a:r>
            <a:r>
              <a:rPr lang="en-US" dirty="0">
                <a:solidFill>
                  <a:schemeClr val="tx1"/>
                </a:solidFill>
              </a:rPr>
              <a:t>main focus of this work was strengthening the development of reading comprehension skills through the integration of visual arts, drama, dance, and music into reading instruction. </a:t>
            </a:r>
          </a:p>
        </p:txBody>
      </p:sp>
    </p:spTree>
    <p:extLst>
      <p:ext uri="{BB962C8B-B14F-4D97-AF65-F5344CB8AC3E}">
        <p14:creationId xmlns:p14="http://schemas.microsoft.com/office/powerpoint/2010/main" val="157556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1335"/>
            <a:ext cx="9144000" cy="1949865"/>
          </a:xfrm>
        </p:spPr>
        <p:txBody>
          <a:bodyPr>
            <a:noAutofit/>
          </a:bodyPr>
          <a:lstStyle/>
          <a:p>
            <a:r>
              <a:rPr lang="en-US" sz="3200" dirty="0"/>
              <a:t>The Erikson Art </a:t>
            </a:r>
            <a:r>
              <a:rPr lang="en-US" sz="3200" dirty="0" smtClean="0"/>
              <a:t>Project’s </a:t>
            </a:r>
            <a:r>
              <a:rPr lang="en-US" sz="3200" dirty="0"/>
              <a:t>arts-integrated activities were based on the interaction of the following components</a:t>
            </a:r>
            <a:r>
              <a:rPr lang="en-US" sz="3200" dirty="0" smtClean="0"/>
              <a:t>:</a:t>
            </a:r>
            <a:endParaRPr lang="en-US" sz="3200" dirty="0"/>
          </a:p>
        </p:txBody>
      </p:sp>
      <p:sp>
        <p:nvSpPr>
          <p:cNvPr id="3" name="Subtitle 2"/>
          <p:cNvSpPr>
            <a:spLocks noGrp="1"/>
          </p:cNvSpPr>
          <p:nvPr>
            <p:ph type="subTitle" idx="1"/>
          </p:nvPr>
        </p:nvSpPr>
        <p:spPr>
          <a:xfrm>
            <a:off x="228600" y="1828800"/>
            <a:ext cx="8686800" cy="4724400"/>
          </a:xfrm>
        </p:spPr>
        <p:txBody>
          <a:bodyPr>
            <a:normAutofit fontScale="92500" lnSpcReduction="20000"/>
          </a:bodyPr>
          <a:lstStyle/>
          <a:p>
            <a:pPr marL="514350" indent="-514350" algn="l">
              <a:buFont typeface="+mj-lt"/>
              <a:buAutoNum type="arabicPeriod"/>
            </a:pPr>
            <a:r>
              <a:rPr lang="en-US" dirty="0" smtClean="0">
                <a:solidFill>
                  <a:schemeClr val="tx1"/>
                </a:solidFill>
              </a:rPr>
              <a:t>Inner </a:t>
            </a:r>
            <a:r>
              <a:rPr lang="en-US" dirty="0">
                <a:solidFill>
                  <a:schemeClr val="tx1"/>
                </a:solidFill>
              </a:rPr>
              <a:t>sensory imaging by the reader, especially multisensory </a:t>
            </a:r>
            <a:r>
              <a:rPr lang="en-US" dirty="0" smtClean="0">
                <a:solidFill>
                  <a:schemeClr val="tx1"/>
                </a:solidFill>
              </a:rPr>
              <a:t>imaging.</a:t>
            </a:r>
            <a:endParaRPr lang="en-US" dirty="0">
              <a:solidFill>
                <a:schemeClr val="tx1"/>
              </a:solidFill>
            </a:endParaRPr>
          </a:p>
          <a:p>
            <a:pPr marL="514350" indent="-514350" algn="l">
              <a:buFont typeface="+mj-lt"/>
              <a:buAutoNum type="arabicPeriod"/>
            </a:pPr>
            <a:r>
              <a:rPr lang="en-US" dirty="0" smtClean="0">
                <a:solidFill>
                  <a:schemeClr val="tx1"/>
                </a:solidFill>
              </a:rPr>
              <a:t>Emotional </a:t>
            </a:r>
            <a:r>
              <a:rPr lang="en-US" dirty="0">
                <a:solidFill>
                  <a:schemeClr val="tx1"/>
                </a:solidFill>
              </a:rPr>
              <a:t>responses of the </a:t>
            </a:r>
            <a:r>
              <a:rPr lang="en-US" dirty="0" smtClean="0">
                <a:solidFill>
                  <a:schemeClr val="tx1"/>
                </a:solidFill>
              </a:rPr>
              <a:t>reader.</a:t>
            </a:r>
            <a:endParaRPr lang="en-US" dirty="0">
              <a:solidFill>
                <a:schemeClr val="tx1"/>
              </a:solidFill>
            </a:endParaRPr>
          </a:p>
          <a:p>
            <a:pPr marL="514350" indent="-514350" algn="l">
              <a:buFont typeface="+mj-lt"/>
              <a:buAutoNum type="arabicPeriod"/>
            </a:pPr>
            <a:r>
              <a:rPr lang="en-US" dirty="0" smtClean="0">
                <a:solidFill>
                  <a:schemeClr val="tx1"/>
                </a:solidFill>
              </a:rPr>
              <a:t>Reflection </a:t>
            </a:r>
            <a:r>
              <a:rPr lang="en-US" dirty="0">
                <a:solidFill>
                  <a:schemeClr val="tx1"/>
                </a:solidFill>
              </a:rPr>
              <a:t>on cause-and-effect </a:t>
            </a:r>
            <a:r>
              <a:rPr lang="en-US" dirty="0" smtClean="0">
                <a:solidFill>
                  <a:schemeClr val="tx1"/>
                </a:solidFill>
              </a:rPr>
              <a:t>relationships.</a:t>
            </a:r>
            <a:endParaRPr lang="en-US" dirty="0">
              <a:solidFill>
                <a:schemeClr val="tx1"/>
              </a:solidFill>
            </a:endParaRPr>
          </a:p>
          <a:p>
            <a:pPr marL="514350" indent="-514350" algn="l">
              <a:buFont typeface="+mj-lt"/>
              <a:buAutoNum type="arabicPeriod"/>
            </a:pPr>
            <a:r>
              <a:rPr lang="en-US" dirty="0" smtClean="0">
                <a:solidFill>
                  <a:schemeClr val="tx1"/>
                </a:solidFill>
              </a:rPr>
              <a:t>Reflection </a:t>
            </a:r>
            <a:r>
              <a:rPr lang="en-US" dirty="0">
                <a:solidFill>
                  <a:schemeClr val="tx1"/>
                </a:solidFill>
              </a:rPr>
              <a:t>on global sequential relationships (sequencing the whole of the text</a:t>
            </a:r>
            <a:r>
              <a:rPr lang="en-US" dirty="0" smtClean="0">
                <a:solidFill>
                  <a:schemeClr val="tx1"/>
                </a:solidFill>
              </a:rPr>
              <a:t>).</a:t>
            </a:r>
            <a:endParaRPr lang="en-US" dirty="0">
              <a:solidFill>
                <a:schemeClr val="tx1"/>
              </a:solidFill>
            </a:endParaRPr>
          </a:p>
          <a:p>
            <a:pPr marL="514350" indent="-514350" algn="l">
              <a:buFont typeface="+mj-lt"/>
              <a:buAutoNum type="arabicPeriod"/>
            </a:pPr>
            <a:r>
              <a:rPr lang="en-US" dirty="0" smtClean="0">
                <a:solidFill>
                  <a:schemeClr val="tx1"/>
                </a:solidFill>
              </a:rPr>
              <a:t>Language </a:t>
            </a:r>
            <a:r>
              <a:rPr lang="en-US" dirty="0">
                <a:solidFill>
                  <a:schemeClr val="tx1"/>
                </a:solidFill>
              </a:rPr>
              <a:t>from the text expressed in written and verbal </a:t>
            </a:r>
            <a:r>
              <a:rPr lang="en-US" dirty="0" smtClean="0">
                <a:solidFill>
                  <a:schemeClr val="tx1"/>
                </a:solidFill>
              </a:rPr>
              <a:t>forms.</a:t>
            </a:r>
            <a:endParaRPr lang="en-US" dirty="0">
              <a:solidFill>
                <a:schemeClr val="tx1"/>
              </a:solidFill>
            </a:endParaRPr>
          </a:p>
          <a:p>
            <a:pPr marL="514350" indent="-514350" algn="l">
              <a:buFont typeface="+mj-lt"/>
              <a:buAutoNum type="arabicPeriod"/>
            </a:pPr>
            <a:r>
              <a:rPr lang="en-US" dirty="0" smtClean="0">
                <a:solidFill>
                  <a:schemeClr val="tx1"/>
                </a:solidFill>
              </a:rPr>
              <a:t>Oral </a:t>
            </a:r>
            <a:r>
              <a:rPr lang="en-US" dirty="0">
                <a:solidFill>
                  <a:schemeClr val="tx1"/>
                </a:solidFill>
              </a:rPr>
              <a:t>and written language that comments on the </a:t>
            </a:r>
            <a:r>
              <a:rPr lang="en-US" dirty="0" smtClean="0">
                <a:solidFill>
                  <a:schemeClr val="tx1"/>
                </a:solidFill>
              </a:rPr>
              <a:t>text.</a:t>
            </a:r>
            <a:endParaRPr lang="en-US" dirty="0">
              <a:solidFill>
                <a:schemeClr val="tx1"/>
              </a:solidFill>
            </a:endParaRPr>
          </a:p>
          <a:p>
            <a:pPr marL="514350" indent="-514350" algn="l">
              <a:buFont typeface="+mj-lt"/>
              <a:buAutoNum type="arabicPeriod"/>
            </a:pPr>
            <a:r>
              <a:rPr lang="en-US" dirty="0" smtClean="0">
                <a:solidFill>
                  <a:schemeClr val="tx1"/>
                </a:solidFill>
              </a:rPr>
              <a:t>Artistic expression.</a:t>
            </a:r>
            <a:endParaRPr lang="en-US" dirty="0"/>
          </a:p>
        </p:txBody>
      </p:sp>
    </p:spTree>
    <p:extLst>
      <p:ext uri="{BB962C8B-B14F-4D97-AF65-F5344CB8AC3E}">
        <p14:creationId xmlns:p14="http://schemas.microsoft.com/office/powerpoint/2010/main" val="3759350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2789"/>
            <a:ext cx="8839200" cy="1044011"/>
          </a:xfrm>
        </p:spPr>
        <p:txBody>
          <a:bodyPr/>
          <a:lstStyle/>
          <a:p>
            <a:r>
              <a:rPr lang="en-US" dirty="0" smtClean="0"/>
              <a:t>Results of the Erikson Art Project</a:t>
            </a:r>
            <a:endParaRPr lang="en-US" dirty="0"/>
          </a:p>
        </p:txBody>
      </p:sp>
      <p:sp>
        <p:nvSpPr>
          <p:cNvPr id="3" name="Subtitle 2"/>
          <p:cNvSpPr>
            <a:spLocks noGrp="1"/>
          </p:cNvSpPr>
          <p:nvPr>
            <p:ph type="subTitle" idx="1"/>
          </p:nvPr>
        </p:nvSpPr>
        <p:spPr>
          <a:xfrm>
            <a:off x="609600" y="1143000"/>
            <a:ext cx="7924800" cy="4572000"/>
          </a:xfrm>
        </p:spPr>
        <p:txBody>
          <a:bodyPr>
            <a:normAutofit/>
          </a:bodyPr>
          <a:lstStyle/>
          <a:p>
            <a:pPr marL="457200" indent="-457200" algn="l">
              <a:buFont typeface="Wingdings" panose="05000000000000000000" pitchFamily="2" charset="2"/>
              <a:buChar char="q"/>
            </a:pPr>
            <a:r>
              <a:rPr lang="en-US" sz="2800" dirty="0" smtClean="0">
                <a:solidFill>
                  <a:schemeClr val="tx1"/>
                </a:solidFill>
              </a:rPr>
              <a:t>At the schools participating in the Erikson Art Project, </a:t>
            </a:r>
            <a:r>
              <a:rPr lang="en-US" sz="2800" dirty="0">
                <a:solidFill>
                  <a:schemeClr val="tx1"/>
                </a:solidFill>
              </a:rPr>
              <a:t>the percentage of children reading at or above grade level increased by an average of 11.8 percentage points. </a:t>
            </a:r>
            <a:endParaRPr lang="en-US" sz="2800" dirty="0" smtClean="0">
              <a:solidFill>
                <a:schemeClr val="tx1"/>
              </a:solidFill>
            </a:endParaRPr>
          </a:p>
          <a:p>
            <a:pPr marL="457200" indent="-457200" algn="l">
              <a:buFont typeface="Wingdings" panose="05000000000000000000" pitchFamily="2" charset="2"/>
              <a:buChar char="q"/>
            </a:pPr>
            <a:r>
              <a:rPr lang="en-US" sz="2800" dirty="0" smtClean="0">
                <a:solidFill>
                  <a:schemeClr val="tx1"/>
                </a:solidFill>
              </a:rPr>
              <a:t>The </a:t>
            </a:r>
            <a:r>
              <a:rPr lang="en-US" sz="2800" dirty="0">
                <a:solidFill>
                  <a:schemeClr val="tx1"/>
                </a:solidFill>
              </a:rPr>
              <a:t>average gain for Chicago Public Schools elementary schools as a whole during the same period was 5.3 percentage points. </a:t>
            </a:r>
            <a:endParaRPr lang="en-US" sz="2800" dirty="0" smtClean="0">
              <a:solidFill>
                <a:schemeClr val="tx1"/>
              </a:solidFill>
            </a:endParaRPr>
          </a:p>
          <a:p>
            <a:pPr marL="457200" indent="-457200" algn="l">
              <a:buFont typeface="Wingdings" panose="05000000000000000000" pitchFamily="2" charset="2"/>
              <a:buChar char="q"/>
            </a:pPr>
            <a:r>
              <a:rPr lang="en-US" sz="2800" dirty="0" smtClean="0">
                <a:solidFill>
                  <a:schemeClr val="tx1"/>
                </a:solidFill>
              </a:rPr>
              <a:t>The </a:t>
            </a:r>
            <a:r>
              <a:rPr lang="en-US" sz="2800" dirty="0">
                <a:solidFill>
                  <a:schemeClr val="tx1"/>
                </a:solidFill>
              </a:rPr>
              <a:t>average gain for the Erikson Arts Project schools was more than twice the average gain for elementary schools across the system</a:t>
            </a:r>
            <a:r>
              <a:rPr lang="en-US" sz="2800" dirty="0" smtClean="0">
                <a:solidFill>
                  <a:schemeClr val="tx1"/>
                </a:solidFill>
              </a:rPr>
              <a:t>.</a:t>
            </a:r>
            <a:endParaRPr lang="en-US" sz="2800" dirty="0">
              <a:solidFill>
                <a:schemeClr val="tx1"/>
              </a:solidFill>
            </a:endParaRPr>
          </a:p>
        </p:txBody>
      </p:sp>
    </p:spTree>
    <p:extLst>
      <p:ext uri="{BB962C8B-B14F-4D97-AF65-F5344CB8AC3E}">
        <p14:creationId xmlns:p14="http://schemas.microsoft.com/office/powerpoint/2010/main" val="327970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09600"/>
            <a:ext cx="8382000" cy="533399"/>
          </a:xfrm>
        </p:spPr>
        <p:txBody>
          <a:bodyPr>
            <a:normAutofit fontScale="90000"/>
          </a:bodyPr>
          <a:lstStyle/>
          <a:p>
            <a:r>
              <a:rPr lang="en-US" dirty="0" smtClean="0"/>
              <a:t>Summary of Arts Integration Theory</a:t>
            </a:r>
            <a:endParaRPr lang="en-US" dirty="0"/>
          </a:p>
        </p:txBody>
      </p:sp>
      <p:sp>
        <p:nvSpPr>
          <p:cNvPr id="3" name="Subtitle 2"/>
          <p:cNvSpPr>
            <a:spLocks noGrp="1"/>
          </p:cNvSpPr>
          <p:nvPr>
            <p:ph type="subTitle" idx="1"/>
          </p:nvPr>
        </p:nvSpPr>
        <p:spPr>
          <a:xfrm>
            <a:off x="685800" y="1524000"/>
            <a:ext cx="7543800" cy="2438400"/>
          </a:xfrm>
        </p:spPr>
        <p:txBody>
          <a:bodyPr>
            <a:normAutofit fontScale="25000" lnSpcReduction="20000"/>
          </a:bodyPr>
          <a:lstStyle/>
          <a:p>
            <a:pPr marL="457200" indent="-457200" algn="l">
              <a:buFont typeface="Arial" panose="020B0604020202020204" pitchFamily="34" charset="0"/>
              <a:buChar char="•"/>
            </a:pPr>
            <a:r>
              <a:rPr lang="en-US" sz="8000" dirty="0">
                <a:solidFill>
                  <a:schemeClr val="tx1"/>
                </a:solidFill>
              </a:rPr>
              <a:t>A systematic approach that joins theory, design, and evaluation is likely to lead to major advances in arts-integrated practice and to the refinement of theory. </a:t>
            </a:r>
          </a:p>
          <a:p>
            <a:pPr marL="457200" indent="-457200" algn="l">
              <a:buFont typeface="Arial" panose="020B0604020202020204" pitchFamily="34" charset="0"/>
              <a:buChar char="•"/>
            </a:pPr>
            <a:r>
              <a:rPr lang="en-US" sz="8000" dirty="0">
                <a:solidFill>
                  <a:schemeClr val="tx1"/>
                </a:solidFill>
              </a:rPr>
              <a:t>Such an approach could tell us with considerable precision which arts integration methods result in greater academic growth than traditional teaching methods. </a:t>
            </a:r>
          </a:p>
          <a:p>
            <a:pPr marL="457200" indent="-457200" algn="l">
              <a:buFont typeface="Arial" panose="020B0604020202020204" pitchFamily="34" charset="0"/>
              <a:buChar char="•"/>
            </a:pPr>
            <a:r>
              <a:rPr lang="en-US" sz="8000" dirty="0">
                <a:solidFill>
                  <a:schemeClr val="tx1"/>
                </a:solidFill>
              </a:rPr>
              <a:t>It also is likely to result in our learning more about how to promote students’ artistic development in the context of arts-integrated learning.</a:t>
            </a:r>
          </a:p>
          <a:p>
            <a:pPr marL="457200" indent="-457200" algn="l">
              <a:buFont typeface="Arial" panose="020B0604020202020204" pitchFamily="34" charset="0"/>
              <a:buChar char="•"/>
            </a:pPr>
            <a:endParaRPr lang="en-US" sz="8000" dirty="0">
              <a:solidFill>
                <a:schemeClr val="tx1"/>
              </a:solidFill>
            </a:endParaRPr>
          </a:p>
          <a:p>
            <a:pPr marL="457200" indent="-457200" algn="l">
              <a:buFont typeface="Arial" panose="020B0604020202020204" pitchFamily="34" charset="0"/>
              <a:buChar char="•"/>
            </a:pPr>
            <a:endParaRPr lang="en-US" sz="8000" dirty="0" smtClean="0">
              <a:solidFill>
                <a:schemeClr val="tx1"/>
              </a:solidFill>
            </a:endParaRPr>
          </a:p>
          <a:p>
            <a:pPr marL="457200" indent="-457200" algn="l">
              <a:buFont typeface="Arial" panose="020B0604020202020204" pitchFamily="34" charset="0"/>
              <a:buChar char="•"/>
            </a:pPr>
            <a:endParaRPr lang="en-US" sz="8000" dirty="0">
              <a:solidFill>
                <a:schemeClr val="tx1"/>
              </a:solidFill>
            </a:endParaRPr>
          </a:p>
          <a:p>
            <a:pPr marL="457200" indent="-457200" algn="l">
              <a:buFont typeface="Arial" panose="020B0604020202020204" pitchFamily="34" charset="0"/>
              <a:buChar char="•"/>
            </a:pPr>
            <a:endParaRPr lang="en-US" sz="80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r>
              <a:rPr lang="en-US" sz="2800" dirty="0" smtClean="0">
                <a:solidFill>
                  <a:schemeClr val="tx1"/>
                </a:solidFill>
              </a:rPr>
              <a:t> </a:t>
            </a: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endParaRPr lang="en-US" sz="2800" dirty="0" smtClean="0">
              <a:solidFill>
                <a:schemeClr val="tx1"/>
              </a:solidFill>
            </a:endParaRP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r>
              <a:rPr lang="en-US" sz="2800" dirty="0" err="1" smtClean="0">
                <a:solidFill>
                  <a:schemeClr val="tx1"/>
                </a:solidFill>
              </a:rPr>
              <a:t>Ss</a:t>
            </a:r>
            <a:endParaRPr lang="en-US" sz="2800" dirty="0" smtClean="0">
              <a:solidFill>
                <a:schemeClr val="tx1"/>
              </a:solidFill>
            </a:endParaRPr>
          </a:p>
          <a:p>
            <a:pPr marL="457200" indent="-457200" algn="l">
              <a:buFont typeface="Arial" panose="020B0604020202020204" pitchFamily="34" charset="0"/>
              <a:buChar char="•"/>
            </a:pPr>
            <a:r>
              <a:rPr lang="en-US" sz="2800" dirty="0" err="1" smtClean="0">
                <a:solidFill>
                  <a:schemeClr val="tx1"/>
                </a:solidFill>
              </a:rPr>
              <a:t>pment</a:t>
            </a:r>
            <a:r>
              <a:rPr lang="en-US" sz="2800" dirty="0" smtClean="0">
                <a:solidFill>
                  <a:schemeClr val="tx1"/>
                </a:solidFill>
              </a:rPr>
              <a:t> </a:t>
            </a:r>
            <a:r>
              <a:rPr lang="en-US" sz="2800" dirty="0">
                <a:solidFill>
                  <a:schemeClr val="tx1"/>
                </a:solidFill>
              </a:rPr>
              <a:t>in the context of arts-integrated learning.</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4114800"/>
            <a:ext cx="3390900" cy="22717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53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04800"/>
            <a:ext cx="8610600" cy="838199"/>
          </a:xfrm>
        </p:spPr>
        <p:txBody>
          <a:bodyPr/>
          <a:lstStyle/>
          <a:p>
            <a:r>
              <a:rPr lang="en-US" dirty="0" smtClean="0"/>
              <a:t>Purpose of Arts Integration</a:t>
            </a:r>
            <a:endParaRPr lang="en-US" dirty="0"/>
          </a:p>
        </p:txBody>
      </p:sp>
      <p:sp>
        <p:nvSpPr>
          <p:cNvPr id="3" name="Subtitle 2"/>
          <p:cNvSpPr>
            <a:spLocks noGrp="1"/>
          </p:cNvSpPr>
          <p:nvPr>
            <p:ph type="subTitle" idx="1"/>
          </p:nvPr>
        </p:nvSpPr>
        <p:spPr>
          <a:xfrm>
            <a:off x="381000" y="1295400"/>
            <a:ext cx="8305800" cy="4800600"/>
          </a:xfrm>
        </p:spPr>
        <p:txBody>
          <a:bodyPr>
            <a:normAutofit fontScale="92500" lnSpcReduction="20000"/>
          </a:bodyPr>
          <a:lstStyle/>
          <a:p>
            <a:pPr marL="457200" indent="-457200" algn="l">
              <a:buFont typeface="Arial" panose="020B0604020202020204" pitchFamily="34" charset="0"/>
              <a:buChar char="•"/>
            </a:pPr>
            <a:r>
              <a:rPr lang="en-US" dirty="0">
                <a:solidFill>
                  <a:schemeClr val="tx1"/>
                </a:solidFill>
              </a:rPr>
              <a:t>T</a:t>
            </a:r>
            <a:r>
              <a:rPr lang="en-US" dirty="0" smtClean="0">
                <a:solidFill>
                  <a:schemeClr val="tx1"/>
                </a:solidFill>
              </a:rPr>
              <a:t>he purpose of arts integration is to enhance learning outcomes for children by making artistic activity an integral part of the learning process in subjects, such as reading, writing, math, science, and social studies. </a:t>
            </a:r>
          </a:p>
          <a:p>
            <a:pPr marL="457200" indent="-457200" algn="l">
              <a:buFont typeface="Arial" panose="020B0604020202020204" pitchFamily="34" charset="0"/>
              <a:buChar char="•"/>
            </a:pPr>
            <a:endParaRPr lang="en-US" dirty="0">
              <a:solidFill>
                <a:schemeClr val="tx1"/>
              </a:solidFill>
            </a:endParaRPr>
          </a:p>
          <a:p>
            <a:pPr marL="457200" indent="-457200" algn="l">
              <a:buFont typeface="Arial" panose="020B0604020202020204" pitchFamily="34" charset="0"/>
              <a:buChar char="•"/>
            </a:pPr>
            <a:r>
              <a:rPr lang="en-US" dirty="0" smtClean="0">
                <a:solidFill>
                  <a:schemeClr val="tx1"/>
                </a:solidFill>
              </a:rPr>
              <a:t>Arts integration is distinctly different from arts transference, which says that young learners can apply the skills they develop in purely artistic endeavors to enhance their learning in other disciplines without explicitly connecting the arts to learning in the other subject. </a:t>
            </a:r>
            <a:endParaRPr lang="en-US" dirty="0">
              <a:solidFill>
                <a:schemeClr val="tx1"/>
              </a:solidFill>
            </a:endParaRPr>
          </a:p>
        </p:txBody>
      </p:sp>
    </p:spTree>
    <p:extLst>
      <p:ext uri="{BB962C8B-B14F-4D97-AF65-F5344CB8AC3E}">
        <p14:creationId xmlns:p14="http://schemas.microsoft.com/office/powerpoint/2010/main" val="4099811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1465"/>
            <a:ext cx="8991600" cy="740535"/>
          </a:xfrm>
        </p:spPr>
        <p:txBody>
          <a:bodyPr>
            <a:normAutofit/>
          </a:bodyPr>
          <a:lstStyle/>
          <a:p>
            <a:r>
              <a:rPr lang="en-US" sz="4000" dirty="0" smtClean="0"/>
              <a:t>Example of Arts Integration for Reading:</a:t>
            </a:r>
            <a:endParaRPr lang="en-US" sz="4000" dirty="0"/>
          </a:p>
        </p:txBody>
      </p:sp>
      <p:sp>
        <p:nvSpPr>
          <p:cNvPr id="3" name="Subtitle 2"/>
          <p:cNvSpPr>
            <a:spLocks noGrp="1"/>
          </p:cNvSpPr>
          <p:nvPr>
            <p:ph type="subTitle" idx="1"/>
          </p:nvPr>
        </p:nvSpPr>
        <p:spPr>
          <a:xfrm>
            <a:off x="141668" y="914400"/>
            <a:ext cx="8991600" cy="2971800"/>
          </a:xfrm>
        </p:spPr>
        <p:txBody>
          <a:bodyPr>
            <a:normAutofit lnSpcReduction="10000"/>
          </a:bodyPr>
          <a:lstStyle/>
          <a:p>
            <a:pPr marL="457200" indent="-457200" algn="l">
              <a:buFont typeface="Arial" panose="020B0604020202020204" pitchFamily="34" charset="0"/>
              <a:buChar char="•"/>
            </a:pPr>
            <a:r>
              <a:rPr lang="en-US" sz="2200" dirty="0" smtClean="0">
                <a:solidFill>
                  <a:schemeClr val="tx1"/>
                </a:solidFill>
              </a:rPr>
              <a:t>Before reading to students ask them to listen carefully with their eyes closed. </a:t>
            </a:r>
          </a:p>
          <a:p>
            <a:pPr marL="457200" indent="-457200" algn="l">
              <a:buFont typeface="Arial" panose="020B0604020202020204" pitchFamily="34" charset="0"/>
              <a:buChar char="•"/>
            </a:pPr>
            <a:r>
              <a:rPr lang="en-US" sz="2200" dirty="0" smtClean="0">
                <a:solidFill>
                  <a:schemeClr val="tx1"/>
                </a:solidFill>
              </a:rPr>
              <a:t>Ask them: What movements do you see and feel? What sounds do you hear? What do you smell and taste? </a:t>
            </a:r>
          </a:p>
          <a:p>
            <a:pPr marL="457200" indent="-457200" algn="l">
              <a:buFont typeface="Arial" panose="020B0604020202020204" pitchFamily="34" charset="0"/>
              <a:buChar char="•"/>
            </a:pPr>
            <a:r>
              <a:rPr lang="en-US" sz="2200" dirty="0" smtClean="0">
                <a:solidFill>
                  <a:schemeClr val="tx1"/>
                </a:solidFill>
              </a:rPr>
              <a:t>As </a:t>
            </a:r>
            <a:r>
              <a:rPr lang="en-US" sz="2200" dirty="0">
                <a:solidFill>
                  <a:schemeClr val="tx1"/>
                </a:solidFill>
              </a:rPr>
              <a:t>the children report their images, </a:t>
            </a:r>
            <a:r>
              <a:rPr lang="en-US" sz="2200" dirty="0" smtClean="0">
                <a:solidFill>
                  <a:schemeClr val="tx1"/>
                </a:solidFill>
              </a:rPr>
              <a:t>write what they report on </a:t>
            </a:r>
            <a:r>
              <a:rPr lang="en-US" sz="2200" dirty="0">
                <a:solidFill>
                  <a:schemeClr val="tx1"/>
                </a:solidFill>
              </a:rPr>
              <a:t>the board for everyone to see. </a:t>
            </a:r>
            <a:endParaRPr lang="en-US" sz="2200" dirty="0" smtClean="0">
              <a:solidFill>
                <a:schemeClr val="tx1"/>
              </a:solidFill>
            </a:endParaRPr>
          </a:p>
          <a:p>
            <a:pPr marL="457200" indent="-457200" algn="l">
              <a:buFont typeface="Arial" panose="020B0604020202020204" pitchFamily="34" charset="0"/>
              <a:buChar char="•"/>
            </a:pPr>
            <a:r>
              <a:rPr lang="en-US" sz="2200" dirty="0" smtClean="0">
                <a:solidFill>
                  <a:schemeClr val="tx1"/>
                </a:solidFill>
              </a:rPr>
              <a:t>Ask the </a:t>
            </a:r>
            <a:r>
              <a:rPr lang="en-US" sz="2200" dirty="0">
                <a:solidFill>
                  <a:schemeClr val="tx1"/>
                </a:solidFill>
              </a:rPr>
              <a:t>students </a:t>
            </a:r>
            <a:r>
              <a:rPr lang="en-US" sz="2200" dirty="0" smtClean="0">
                <a:solidFill>
                  <a:schemeClr val="tx1"/>
                </a:solidFill>
              </a:rPr>
              <a:t>to </a:t>
            </a:r>
            <a:r>
              <a:rPr lang="en-US" sz="2200" dirty="0">
                <a:solidFill>
                  <a:schemeClr val="tx1"/>
                </a:solidFill>
              </a:rPr>
              <a:t>connect their images by writing them down and making connections </a:t>
            </a:r>
          </a:p>
          <a:p>
            <a:pPr marL="457200" indent="-457200" algn="l">
              <a:buFont typeface="Arial" panose="020B0604020202020204" pitchFamily="34" charset="0"/>
              <a:buChar char="•"/>
            </a:pP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581400"/>
            <a:ext cx="8153400"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3626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6417"/>
            <a:ext cx="7772400" cy="924183"/>
          </a:xfrm>
        </p:spPr>
        <p:txBody>
          <a:bodyPr/>
          <a:lstStyle/>
          <a:p>
            <a:r>
              <a:rPr lang="en-US" dirty="0" smtClean="0"/>
              <a:t>Benefits of Arts Integration</a:t>
            </a:r>
            <a:endParaRPr lang="en-US" dirty="0"/>
          </a:p>
        </p:txBody>
      </p:sp>
      <p:sp>
        <p:nvSpPr>
          <p:cNvPr id="3" name="Subtitle 2"/>
          <p:cNvSpPr>
            <a:spLocks noGrp="1"/>
          </p:cNvSpPr>
          <p:nvPr>
            <p:ph type="subTitle" idx="1"/>
          </p:nvPr>
        </p:nvSpPr>
        <p:spPr>
          <a:xfrm>
            <a:off x="76200" y="1371600"/>
            <a:ext cx="8991600" cy="4876800"/>
          </a:xfrm>
        </p:spPr>
        <p:txBody>
          <a:bodyPr>
            <a:normAutofit fontScale="85000" lnSpcReduction="10000"/>
          </a:bodyPr>
          <a:lstStyle/>
          <a:p>
            <a:pPr marL="457200" indent="-457200" algn="l">
              <a:buFont typeface="Arial" panose="020B0604020202020204" pitchFamily="34" charset="0"/>
              <a:buChar char="•"/>
            </a:pPr>
            <a:r>
              <a:rPr lang="en-US" dirty="0" smtClean="0">
                <a:solidFill>
                  <a:schemeClr val="tx1"/>
                </a:solidFill>
              </a:rPr>
              <a:t>Artistic </a:t>
            </a:r>
            <a:r>
              <a:rPr lang="en-US" dirty="0">
                <a:solidFill>
                  <a:schemeClr val="tx1"/>
                </a:solidFill>
              </a:rPr>
              <a:t>activity is enjoyable for </a:t>
            </a:r>
            <a:r>
              <a:rPr lang="en-US" dirty="0" smtClean="0">
                <a:solidFill>
                  <a:schemeClr val="tx1"/>
                </a:solidFill>
              </a:rPr>
              <a:t>most children</a:t>
            </a:r>
            <a:r>
              <a:rPr lang="en-US" dirty="0">
                <a:solidFill>
                  <a:schemeClr val="tx1"/>
                </a:solidFill>
              </a:rPr>
              <a:t>, and motivates them to engage more fully with the subject matter at hand.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By </a:t>
            </a:r>
            <a:r>
              <a:rPr lang="en-US" dirty="0">
                <a:solidFill>
                  <a:schemeClr val="tx1"/>
                </a:solidFill>
              </a:rPr>
              <a:t>combining several modes of learning, arts integration increases the probability that learning will occur. </a:t>
            </a:r>
            <a:endParaRPr lang="en-US" dirty="0" smtClean="0">
              <a:solidFill>
                <a:schemeClr val="tx1"/>
              </a:solidFill>
            </a:endParaRPr>
          </a:p>
          <a:p>
            <a:pPr marL="457200" indent="-457200" algn="l">
              <a:buFont typeface="Arial" panose="020B0604020202020204" pitchFamily="34" charset="0"/>
              <a:buChar char="•"/>
            </a:pPr>
            <a:r>
              <a:rPr lang="en-US" dirty="0">
                <a:solidFill>
                  <a:schemeClr val="tx1"/>
                </a:solidFill>
              </a:rPr>
              <a:t>A</a:t>
            </a:r>
            <a:r>
              <a:rPr lang="en-US" dirty="0" smtClean="0">
                <a:solidFill>
                  <a:schemeClr val="tx1"/>
                </a:solidFill>
              </a:rPr>
              <a:t>rts </a:t>
            </a:r>
            <a:r>
              <a:rPr lang="en-US" dirty="0">
                <a:solidFill>
                  <a:schemeClr val="tx1"/>
                </a:solidFill>
              </a:rPr>
              <a:t>integration requires students to reflect more deeply about the details and relationships within the text. </a:t>
            </a:r>
            <a:endParaRPr lang="en-US" dirty="0" smtClean="0">
              <a:solidFill>
                <a:schemeClr val="tx1"/>
              </a:solidFill>
            </a:endParaRPr>
          </a:p>
          <a:p>
            <a:pPr marL="457200" indent="-457200" algn="l">
              <a:buFont typeface="Arial" panose="020B0604020202020204" pitchFamily="34" charset="0"/>
              <a:buChar char="•"/>
            </a:pPr>
            <a:r>
              <a:rPr lang="en-US" dirty="0">
                <a:solidFill>
                  <a:schemeClr val="tx1"/>
                </a:solidFill>
              </a:rPr>
              <a:t>A</a:t>
            </a:r>
            <a:r>
              <a:rPr lang="en-US" dirty="0" smtClean="0">
                <a:solidFill>
                  <a:schemeClr val="tx1"/>
                </a:solidFill>
              </a:rPr>
              <a:t>rtistic </a:t>
            </a:r>
            <a:r>
              <a:rPr lang="en-US" dirty="0">
                <a:solidFill>
                  <a:schemeClr val="tx1"/>
                </a:solidFill>
              </a:rPr>
              <a:t>activity encourages and strengthens students’ inner sensory imaging of the text and their emotional engagement with the text, both of which contribute to greater retention and understanding.</a:t>
            </a:r>
          </a:p>
          <a:p>
            <a:pPr marL="457200" indent="-457200" algn="l">
              <a:buFont typeface="Arial" panose="020B0604020202020204" pitchFamily="34" charset="0"/>
              <a:buChar char="•"/>
            </a:pPr>
            <a:endParaRPr lang="en-US" dirty="0" smtClean="0"/>
          </a:p>
          <a:p>
            <a:pPr marL="457200" indent="-457200" algn="l">
              <a:buFont typeface="Arial" panose="020B0604020202020204" pitchFamily="34" charset="0"/>
              <a:buChar char="•"/>
            </a:pPr>
            <a:endParaRPr lang="en-US" dirty="0"/>
          </a:p>
        </p:txBody>
      </p:sp>
    </p:spTree>
    <p:extLst>
      <p:ext uri="{BB962C8B-B14F-4D97-AF65-F5344CB8AC3E}">
        <p14:creationId xmlns:p14="http://schemas.microsoft.com/office/powerpoint/2010/main" val="3294752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609599"/>
          </a:xfrm>
        </p:spPr>
        <p:txBody>
          <a:bodyPr>
            <a:normAutofit fontScale="90000"/>
          </a:bodyPr>
          <a:lstStyle/>
          <a:p>
            <a:r>
              <a:rPr lang="en-US" dirty="0" smtClean="0"/>
              <a:t>Does Arts Integration Work?</a:t>
            </a:r>
            <a:endParaRPr lang="en-US" dirty="0"/>
          </a:p>
        </p:txBody>
      </p:sp>
      <p:sp>
        <p:nvSpPr>
          <p:cNvPr id="3" name="Subtitle 2"/>
          <p:cNvSpPr>
            <a:spLocks noGrp="1"/>
          </p:cNvSpPr>
          <p:nvPr>
            <p:ph type="subTitle" idx="1"/>
          </p:nvPr>
        </p:nvSpPr>
        <p:spPr>
          <a:xfrm>
            <a:off x="0" y="1066800"/>
            <a:ext cx="9144000" cy="4953000"/>
          </a:xfrm>
        </p:spPr>
        <p:txBody>
          <a:bodyPr>
            <a:normAutofit lnSpcReduction="10000"/>
          </a:bodyPr>
          <a:lstStyle/>
          <a:p>
            <a:pPr algn="l"/>
            <a:r>
              <a:rPr lang="en-US" sz="2800" dirty="0">
                <a:solidFill>
                  <a:schemeClr val="tx1"/>
                </a:solidFill>
              </a:rPr>
              <a:t>Several meta-analyses show that </a:t>
            </a:r>
            <a:r>
              <a:rPr lang="en-US" sz="2800" dirty="0" smtClean="0">
                <a:solidFill>
                  <a:schemeClr val="tx1"/>
                </a:solidFill>
              </a:rPr>
              <a:t>arts </a:t>
            </a:r>
            <a:r>
              <a:rPr lang="en-US" sz="2800" dirty="0">
                <a:solidFill>
                  <a:schemeClr val="tx1"/>
                </a:solidFill>
              </a:rPr>
              <a:t>integration tends to have </a:t>
            </a:r>
            <a:r>
              <a:rPr lang="en-US" sz="2800" dirty="0" smtClean="0">
                <a:solidFill>
                  <a:schemeClr val="tx1"/>
                </a:solidFill>
              </a:rPr>
              <a:t>strong </a:t>
            </a:r>
            <a:r>
              <a:rPr lang="en-US" sz="2800" dirty="0">
                <a:solidFill>
                  <a:schemeClr val="tx1"/>
                </a:solidFill>
              </a:rPr>
              <a:t>positive effects on student achievement. </a:t>
            </a:r>
            <a:endParaRPr lang="en-US" sz="2800" dirty="0" smtClean="0">
              <a:solidFill>
                <a:schemeClr val="tx1"/>
              </a:solidFill>
            </a:endParaRPr>
          </a:p>
          <a:p>
            <a:pPr algn="l"/>
            <a:r>
              <a:rPr lang="en-US" sz="2800" dirty="0" smtClean="0">
                <a:solidFill>
                  <a:schemeClr val="tx1"/>
                </a:solidFill>
              </a:rPr>
              <a:t>Examples: </a:t>
            </a:r>
          </a:p>
          <a:p>
            <a:pPr marL="457200" indent="-457200" algn="l">
              <a:buFont typeface="Arial" panose="020B0604020202020204" pitchFamily="34" charset="0"/>
              <a:buChar char="•"/>
            </a:pPr>
            <a:r>
              <a:rPr lang="en-US" sz="2800" dirty="0" err="1" smtClean="0">
                <a:solidFill>
                  <a:schemeClr val="tx1"/>
                </a:solidFill>
              </a:rPr>
              <a:t>Podlozny’s</a:t>
            </a:r>
            <a:r>
              <a:rPr lang="en-US" sz="2800" dirty="0" smtClean="0">
                <a:solidFill>
                  <a:schemeClr val="tx1"/>
                </a:solidFill>
              </a:rPr>
              <a:t> </a:t>
            </a:r>
            <a:r>
              <a:rPr lang="en-US" sz="2800" dirty="0">
                <a:solidFill>
                  <a:schemeClr val="tx1"/>
                </a:solidFill>
              </a:rPr>
              <a:t>(2000) meta-analysis showed that drama-integrated activities had a greater effect on measures of reading achievement, writing, and oral language than did non-drama activities carried out with control groups. </a:t>
            </a:r>
            <a:endParaRPr lang="en-US" sz="2800" dirty="0" smtClean="0">
              <a:solidFill>
                <a:schemeClr val="tx1"/>
              </a:solidFill>
            </a:endParaRPr>
          </a:p>
          <a:p>
            <a:pPr marL="457200" indent="-457200" algn="l">
              <a:buFont typeface="Arial" panose="020B0604020202020204" pitchFamily="34" charset="0"/>
              <a:buChar char="•"/>
            </a:pPr>
            <a:r>
              <a:rPr lang="en-US" sz="3000" dirty="0" smtClean="0">
                <a:solidFill>
                  <a:schemeClr val="tx1"/>
                </a:solidFill>
              </a:rPr>
              <a:t>Meta-analyses </a:t>
            </a:r>
            <a:r>
              <a:rPr lang="en-US" sz="3000" dirty="0">
                <a:solidFill>
                  <a:schemeClr val="tx1"/>
                </a:solidFill>
              </a:rPr>
              <a:t>by </a:t>
            </a:r>
            <a:r>
              <a:rPr lang="en-US" sz="3000" dirty="0" err="1">
                <a:solidFill>
                  <a:schemeClr val="tx1"/>
                </a:solidFill>
              </a:rPr>
              <a:t>Kardash</a:t>
            </a:r>
            <a:r>
              <a:rPr lang="en-US" sz="3000" dirty="0">
                <a:solidFill>
                  <a:schemeClr val="tx1"/>
                </a:solidFill>
              </a:rPr>
              <a:t> and Wright (1987) and Wagner (1998) also show significant relationships between drama integration and various areas of reading and language development. </a:t>
            </a:r>
            <a:endParaRPr lang="en-US" sz="3000" dirty="0" smtClean="0">
              <a:solidFill>
                <a:schemeClr val="tx1"/>
              </a:solidFill>
            </a:endParaRPr>
          </a:p>
          <a:p>
            <a:pPr algn="l"/>
            <a:endParaRPr lang="en-US" sz="2800" dirty="0">
              <a:solidFill>
                <a:schemeClr val="tx1"/>
              </a:solidFill>
            </a:endParaRPr>
          </a:p>
          <a:p>
            <a:pPr algn="l"/>
            <a:endParaRPr lang="en-US" sz="2800" dirty="0">
              <a:solidFill>
                <a:schemeClr val="tx1"/>
              </a:solidFill>
            </a:endParaRPr>
          </a:p>
        </p:txBody>
      </p:sp>
    </p:spTree>
    <p:extLst>
      <p:ext uri="{BB962C8B-B14F-4D97-AF65-F5344CB8AC3E}">
        <p14:creationId xmlns:p14="http://schemas.microsoft.com/office/powerpoint/2010/main" val="3968094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1"/>
            <a:ext cx="8915400" cy="1066799"/>
          </a:xfrm>
        </p:spPr>
        <p:txBody>
          <a:bodyPr>
            <a:normAutofit fontScale="90000"/>
          </a:bodyPr>
          <a:lstStyle/>
          <a:p>
            <a:r>
              <a:rPr lang="en-US" dirty="0" smtClean="0"/>
              <a:t>The </a:t>
            </a:r>
            <a:r>
              <a:rPr lang="en-US" dirty="0"/>
              <a:t>Chicago Arts Partnership in Education (CAPE</a:t>
            </a:r>
            <a:r>
              <a:rPr lang="en-US" dirty="0" smtClean="0"/>
              <a:t>) </a:t>
            </a:r>
            <a:endParaRPr lang="en-US" dirty="0"/>
          </a:p>
        </p:txBody>
      </p:sp>
      <p:sp>
        <p:nvSpPr>
          <p:cNvPr id="3" name="Subtitle 2"/>
          <p:cNvSpPr>
            <a:spLocks noGrp="1"/>
          </p:cNvSpPr>
          <p:nvPr>
            <p:ph type="subTitle" idx="1"/>
          </p:nvPr>
        </p:nvSpPr>
        <p:spPr>
          <a:xfrm>
            <a:off x="113522" y="1295400"/>
            <a:ext cx="9030478" cy="2819400"/>
          </a:xfrm>
        </p:spPr>
        <p:txBody>
          <a:bodyPr>
            <a:normAutofit/>
          </a:bodyPr>
          <a:lstStyle/>
          <a:p>
            <a:pPr marL="457200" indent="-457200" algn="l">
              <a:buFont typeface="Arial" panose="020B0604020202020204" pitchFamily="34" charset="0"/>
              <a:buChar char="•"/>
            </a:pPr>
            <a:r>
              <a:rPr lang="en-US" sz="2800" dirty="0" smtClean="0">
                <a:solidFill>
                  <a:schemeClr val="tx1"/>
                </a:solidFill>
              </a:rPr>
              <a:t>CAPE integrates visual </a:t>
            </a:r>
            <a:r>
              <a:rPr lang="en-US" sz="2800" dirty="0">
                <a:solidFill>
                  <a:schemeClr val="tx1"/>
                </a:solidFill>
              </a:rPr>
              <a:t>arts, drama, dance, and </a:t>
            </a:r>
            <a:r>
              <a:rPr lang="en-US" sz="2800" dirty="0" smtClean="0">
                <a:solidFill>
                  <a:schemeClr val="tx1"/>
                </a:solidFill>
              </a:rPr>
              <a:t>music into the curriculum</a:t>
            </a:r>
          </a:p>
          <a:p>
            <a:pPr marL="457200" indent="-457200" algn="l">
              <a:buFont typeface="Arial" panose="020B0604020202020204" pitchFamily="34" charset="0"/>
              <a:buChar char="•"/>
            </a:pPr>
            <a:r>
              <a:rPr lang="en-US" sz="2800" dirty="0" smtClean="0">
                <a:solidFill>
                  <a:schemeClr val="tx1"/>
                </a:solidFill>
              </a:rPr>
              <a:t>The 52 CAPE schools outperformed </a:t>
            </a:r>
            <a:r>
              <a:rPr lang="en-US" sz="2800" dirty="0">
                <a:solidFill>
                  <a:schemeClr val="tx1"/>
                </a:solidFill>
              </a:rPr>
              <a:t>the </a:t>
            </a:r>
            <a:r>
              <a:rPr lang="en-US" sz="2800" dirty="0" smtClean="0">
                <a:solidFill>
                  <a:schemeClr val="tx1"/>
                </a:solidFill>
              </a:rPr>
              <a:t>52 non-CAPE </a:t>
            </a:r>
            <a:r>
              <a:rPr lang="en-US" sz="2800" dirty="0">
                <a:solidFill>
                  <a:schemeClr val="tx1"/>
                </a:solidFill>
              </a:rPr>
              <a:t>schools in academic </a:t>
            </a:r>
            <a:r>
              <a:rPr lang="en-US" sz="2800" dirty="0" smtClean="0">
                <a:solidFill>
                  <a:schemeClr val="tx1"/>
                </a:solidFill>
              </a:rPr>
              <a:t>testing and the </a:t>
            </a:r>
            <a:r>
              <a:rPr lang="en-US" sz="2800" dirty="0">
                <a:solidFill>
                  <a:schemeClr val="tx1"/>
                </a:solidFill>
              </a:rPr>
              <a:t>test results gap between the two sets of schools widened during the six years of the program </a:t>
            </a:r>
            <a:r>
              <a:rPr lang="en-US" sz="2800" dirty="0" smtClean="0">
                <a:solidFill>
                  <a:schemeClr val="tx1"/>
                </a:solidFill>
              </a:rPr>
              <a:t>evaluation</a:t>
            </a:r>
            <a:endParaRPr lang="en-US" sz="2800" dirty="0">
              <a:solidFill>
                <a:schemeClr val="tx1"/>
              </a:solidFill>
            </a:endParaRPr>
          </a:p>
        </p:txBody>
      </p:sp>
      <p:pic>
        <p:nvPicPr>
          <p:cNvPr id="3074" name="Picture 2">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5691" t="8957" r="25508" b="26932"/>
          <a:stretch/>
        </p:blipFill>
        <p:spPr bwMode="auto">
          <a:xfrm>
            <a:off x="381000" y="3962400"/>
            <a:ext cx="8229600" cy="2743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3676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26437"/>
            <a:ext cx="8839200" cy="1470025"/>
          </a:xfrm>
        </p:spPr>
        <p:txBody>
          <a:bodyPr/>
          <a:lstStyle/>
          <a:p>
            <a:r>
              <a:rPr lang="en-US" dirty="0" smtClean="0"/>
              <a:t>Theories </a:t>
            </a:r>
            <a:r>
              <a:rPr lang="en-US" dirty="0"/>
              <a:t>of </a:t>
            </a:r>
            <a:r>
              <a:rPr lang="en-US" dirty="0" smtClean="0"/>
              <a:t>Arts integration:</a:t>
            </a:r>
            <a:r>
              <a:rPr lang="en-US" dirty="0"/>
              <a:t/>
            </a:r>
            <a:br>
              <a:rPr lang="en-US" dirty="0"/>
            </a:br>
            <a:r>
              <a:rPr lang="en-US" dirty="0"/>
              <a:t>Imaging </a:t>
            </a:r>
            <a:r>
              <a:rPr lang="en-US" dirty="0" smtClean="0"/>
              <a:t>Theory</a:t>
            </a:r>
            <a:endParaRPr lang="en-US" dirty="0"/>
          </a:p>
        </p:txBody>
      </p:sp>
      <p:sp>
        <p:nvSpPr>
          <p:cNvPr id="3" name="Subtitle 2"/>
          <p:cNvSpPr>
            <a:spLocks noGrp="1"/>
          </p:cNvSpPr>
          <p:nvPr>
            <p:ph type="subTitle" idx="1"/>
          </p:nvPr>
        </p:nvSpPr>
        <p:spPr>
          <a:xfrm>
            <a:off x="381000" y="1752600"/>
            <a:ext cx="8534400" cy="4724400"/>
          </a:xfrm>
        </p:spPr>
        <p:txBody>
          <a:bodyPr>
            <a:normAutofit fontScale="85000" lnSpcReduction="20000"/>
          </a:bodyPr>
          <a:lstStyle/>
          <a:p>
            <a:pPr marL="457200" indent="-457200" algn="l">
              <a:buFont typeface="Arial" panose="020B0604020202020204" pitchFamily="34" charset="0"/>
              <a:buChar char="•"/>
            </a:pPr>
            <a:r>
              <a:rPr lang="en-US" dirty="0" smtClean="0">
                <a:solidFill>
                  <a:schemeClr val="tx1"/>
                </a:solidFill>
              </a:rPr>
              <a:t>We </a:t>
            </a:r>
            <a:r>
              <a:rPr lang="en-US" dirty="0">
                <a:solidFill>
                  <a:schemeClr val="tx1"/>
                </a:solidFill>
              </a:rPr>
              <a:t>code the language of a text through </a:t>
            </a:r>
            <a:r>
              <a:rPr lang="en-US" dirty="0" smtClean="0">
                <a:solidFill>
                  <a:schemeClr val="tx1"/>
                </a:solidFill>
              </a:rPr>
              <a:t>the </a:t>
            </a:r>
            <a:r>
              <a:rPr lang="en-US" dirty="0">
                <a:solidFill>
                  <a:schemeClr val="tx1"/>
                </a:solidFill>
              </a:rPr>
              <a:t>verbal system and the imagery system.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As </a:t>
            </a:r>
            <a:r>
              <a:rPr lang="en-US" dirty="0">
                <a:solidFill>
                  <a:schemeClr val="tx1"/>
                </a:solidFill>
              </a:rPr>
              <a:t>we </a:t>
            </a:r>
            <a:r>
              <a:rPr lang="en-US" dirty="0" smtClean="0">
                <a:solidFill>
                  <a:schemeClr val="tx1"/>
                </a:solidFill>
              </a:rPr>
              <a:t>interpret words, </a:t>
            </a:r>
            <a:r>
              <a:rPr lang="en-US" dirty="0">
                <a:solidFill>
                  <a:schemeClr val="tx1"/>
                </a:solidFill>
              </a:rPr>
              <a:t>we experience meaning in the form of language, </a:t>
            </a:r>
            <a:r>
              <a:rPr lang="en-US" dirty="0" smtClean="0">
                <a:solidFill>
                  <a:schemeClr val="tx1"/>
                </a:solidFill>
              </a:rPr>
              <a:t>and </a:t>
            </a:r>
            <a:r>
              <a:rPr lang="en-US" dirty="0">
                <a:solidFill>
                  <a:schemeClr val="tx1"/>
                </a:solidFill>
              </a:rPr>
              <a:t>in the form of inner sensory images, such as mental pictures, sound images, tactile sensations, imagined smells, tastes, temperature, weight, and inner experiences of </a:t>
            </a:r>
            <a:r>
              <a:rPr lang="en-US" dirty="0" smtClean="0">
                <a:solidFill>
                  <a:schemeClr val="tx1"/>
                </a:solidFill>
              </a:rPr>
              <a:t>movement.</a:t>
            </a:r>
          </a:p>
          <a:p>
            <a:pPr marL="457200" indent="-457200" algn="l">
              <a:buFont typeface="Arial" panose="020B0604020202020204" pitchFamily="34" charset="0"/>
              <a:buChar char="•"/>
            </a:pPr>
            <a:r>
              <a:rPr lang="en-US" dirty="0" smtClean="0">
                <a:solidFill>
                  <a:schemeClr val="tx1"/>
                </a:solidFill>
              </a:rPr>
              <a:t>As </a:t>
            </a:r>
            <a:r>
              <a:rPr lang="en-US" dirty="0">
                <a:solidFill>
                  <a:schemeClr val="tx1"/>
                </a:solidFill>
              </a:rPr>
              <a:t>a result of coding the meanings of the text in our verbal system and our imaging system, we organize our mental model (memory) of the text around sensory/ emotional nodes, each of which is made up of images, associated emotions, words, phrases, and the meanings attached to all of the above. </a:t>
            </a:r>
          </a:p>
        </p:txBody>
      </p:sp>
    </p:spTree>
    <p:extLst>
      <p:ext uri="{BB962C8B-B14F-4D97-AF65-F5344CB8AC3E}">
        <p14:creationId xmlns:p14="http://schemas.microsoft.com/office/powerpoint/2010/main" val="14272503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1"/>
            <a:ext cx="7772400" cy="914399"/>
          </a:xfrm>
        </p:spPr>
        <p:txBody>
          <a:bodyPr/>
          <a:lstStyle/>
          <a:p>
            <a:r>
              <a:rPr lang="en-US" dirty="0" smtClean="0"/>
              <a:t>Evidence for Imaging Theory</a:t>
            </a:r>
            <a:endParaRPr lang="en-US" dirty="0"/>
          </a:p>
        </p:txBody>
      </p:sp>
      <p:sp>
        <p:nvSpPr>
          <p:cNvPr id="3" name="Subtitle 2"/>
          <p:cNvSpPr>
            <a:spLocks noGrp="1"/>
          </p:cNvSpPr>
          <p:nvPr>
            <p:ph type="subTitle" idx="1"/>
          </p:nvPr>
        </p:nvSpPr>
        <p:spPr>
          <a:xfrm>
            <a:off x="228600" y="914400"/>
            <a:ext cx="8763000" cy="2743200"/>
          </a:xfrm>
        </p:spPr>
        <p:txBody>
          <a:bodyPr>
            <a:noAutofit/>
          </a:bodyPr>
          <a:lstStyle/>
          <a:p>
            <a:pPr marL="457200" indent="-457200" algn="l">
              <a:buFont typeface="Arial" panose="020B0604020202020204" pitchFamily="34" charset="0"/>
              <a:buChar char="•"/>
            </a:pPr>
            <a:r>
              <a:rPr lang="en-US" sz="2400" dirty="0" smtClean="0">
                <a:solidFill>
                  <a:schemeClr val="tx1"/>
                </a:solidFill>
              </a:rPr>
              <a:t>In multiple studies students </a:t>
            </a:r>
            <a:r>
              <a:rPr lang="en-US" sz="2400" dirty="0">
                <a:solidFill>
                  <a:schemeClr val="tx1"/>
                </a:solidFill>
              </a:rPr>
              <a:t>who were instructed to image the text as they </a:t>
            </a:r>
            <a:r>
              <a:rPr lang="en-US" sz="2400" dirty="0" smtClean="0">
                <a:solidFill>
                  <a:schemeClr val="tx1"/>
                </a:solidFill>
              </a:rPr>
              <a:t>read, </a:t>
            </a:r>
            <a:r>
              <a:rPr lang="en-US" sz="2400" dirty="0">
                <a:solidFill>
                  <a:schemeClr val="tx1"/>
                </a:solidFill>
              </a:rPr>
              <a:t>scored better on retention and understanding than did control groups who were not instructed to image the </a:t>
            </a:r>
            <a:r>
              <a:rPr lang="en-US" sz="2400" dirty="0" smtClean="0">
                <a:solidFill>
                  <a:schemeClr val="tx1"/>
                </a:solidFill>
              </a:rPr>
              <a:t>text.</a:t>
            </a:r>
          </a:p>
          <a:p>
            <a:pPr marL="457200" indent="-457200" algn="l">
              <a:buFont typeface="Arial" panose="020B0604020202020204" pitchFamily="34" charset="0"/>
              <a:buChar char="•"/>
            </a:pPr>
            <a:r>
              <a:rPr lang="en-US" sz="2400" dirty="0">
                <a:solidFill>
                  <a:schemeClr val="tx1"/>
                </a:solidFill>
              </a:rPr>
              <a:t>In other studies, reported imagery and reported emotion experienced while reading correlate significantly with each other, and both, in turn, correlate with literary </a:t>
            </a:r>
            <a:r>
              <a:rPr lang="en-US" sz="2400" dirty="0" smtClean="0">
                <a:solidFill>
                  <a:schemeClr val="tx1"/>
                </a:solidFill>
              </a:rPr>
              <a:t>understanding.</a:t>
            </a:r>
            <a:endParaRPr lang="en-US" sz="2400" dirty="0">
              <a:solidFill>
                <a:schemeClr val="tx1"/>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3810000"/>
            <a:ext cx="3903133" cy="2810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369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82" y="76200"/>
            <a:ext cx="8991600" cy="685799"/>
          </a:xfrm>
        </p:spPr>
        <p:txBody>
          <a:bodyPr>
            <a:normAutofit fontScale="90000"/>
          </a:bodyPr>
          <a:lstStyle/>
          <a:p>
            <a:r>
              <a:rPr lang="en-US" dirty="0" smtClean="0"/>
              <a:t>More Evidence for Imaging Theory</a:t>
            </a:r>
            <a:endParaRPr lang="en-US" dirty="0"/>
          </a:p>
        </p:txBody>
      </p:sp>
      <p:sp>
        <p:nvSpPr>
          <p:cNvPr id="3" name="Subtitle 2"/>
          <p:cNvSpPr>
            <a:spLocks noGrp="1"/>
          </p:cNvSpPr>
          <p:nvPr>
            <p:ph type="subTitle" idx="1"/>
          </p:nvPr>
        </p:nvSpPr>
        <p:spPr>
          <a:xfrm>
            <a:off x="152400" y="990600"/>
            <a:ext cx="8991600" cy="2362200"/>
          </a:xfrm>
        </p:spPr>
        <p:txBody>
          <a:bodyPr>
            <a:normAutofit fontScale="85000" lnSpcReduction="20000"/>
          </a:bodyPr>
          <a:lstStyle/>
          <a:p>
            <a:pPr marL="457200" indent="-457200" algn="l">
              <a:buFont typeface="Arial" panose="020B0604020202020204" pitchFamily="34" charset="0"/>
              <a:buChar char="•"/>
            </a:pPr>
            <a:r>
              <a:rPr lang="en-US" dirty="0" smtClean="0">
                <a:solidFill>
                  <a:schemeClr val="tx1"/>
                </a:solidFill>
              </a:rPr>
              <a:t>In 1991 </a:t>
            </a:r>
            <a:r>
              <a:rPr lang="en-US" dirty="0" err="1" smtClean="0">
                <a:solidFill>
                  <a:schemeClr val="tx1"/>
                </a:solidFill>
              </a:rPr>
              <a:t>Nanci</a:t>
            </a:r>
            <a:r>
              <a:rPr lang="en-US" dirty="0" smtClean="0">
                <a:solidFill>
                  <a:schemeClr val="tx1"/>
                </a:solidFill>
              </a:rPr>
              <a:t> Bell developed </a:t>
            </a:r>
            <a:r>
              <a:rPr lang="en-US" dirty="0">
                <a:solidFill>
                  <a:schemeClr val="tx1"/>
                </a:solidFill>
              </a:rPr>
              <a:t>a system of instruction in which students start by imaging words, then sentences, then paragraphs, and finally entire pages.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Bell reported </a:t>
            </a:r>
            <a:r>
              <a:rPr lang="en-US" dirty="0">
                <a:solidFill>
                  <a:schemeClr val="tx1"/>
                </a:solidFill>
              </a:rPr>
              <a:t>significant advances in the reading comprehension ability of remedial readers who utilize the imaging </a:t>
            </a:r>
            <a:r>
              <a:rPr lang="en-US" dirty="0" smtClean="0">
                <a:solidFill>
                  <a:schemeClr val="tx1"/>
                </a:solidFill>
              </a:rPr>
              <a:t>system.</a:t>
            </a:r>
            <a:endParaRPr lang="en-US" dirty="0">
              <a:solidFill>
                <a:schemeClr val="tx1"/>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1200" y="3124200"/>
            <a:ext cx="5403831" cy="3662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21920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TotalTime>
  <Words>1053</Words>
  <Application>Microsoft Office PowerPoint</Application>
  <PresentationFormat>On-screen Show (4:3)</PresentationFormat>
  <Paragraphs>295</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Wingdings</vt:lpstr>
      <vt:lpstr>Office Theme</vt:lpstr>
      <vt:lpstr>CHAPTER TWO THEORETICAL FOUNDATION</vt:lpstr>
      <vt:lpstr>Purpose of Arts Integration</vt:lpstr>
      <vt:lpstr>Example of Arts Integration for Reading:</vt:lpstr>
      <vt:lpstr>Benefits of Arts Integration</vt:lpstr>
      <vt:lpstr>Does Arts Integration Work?</vt:lpstr>
      <vt:lpstr>The Chicago Arts Partnership in Education (CAPE) </vt:lpstr>
      <vt:lpstr>Theories of Arts integration: Imaging Theory</vt:lpstr>
      <vt:lpstr>Evidence for Imaging Theory</vt:lpstr>
      <vt:lpstr>More Evidence for Imaging Theory</vt:lpstr>
      <vt:lpstr>Causal Network Theory</vt:lpstr>
      <vt:lpstr>Example of a Theory Based Intervention: Erikson Art Project</vt:lpstr>
      <vt:lpstr>The Erikson Art Project’s arts-integrated activities were based on the interaction of the following components:</vt:lpstr>
      <vt:lpstr>Results of the Erikson Art Project</vt:lpstr>
      <vt:lpstr>Summary of Arts Integration Theory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TWO THEORETICAL FOUNDATION</dc:title>
  <dc:creator>dsc</dc:creator>
  <cp:lastModifiedBy>David O Brown</cp:lastModifiedBy>
  <cp:revision>25</cp:revision>
  <dcterms:created xsi:type="dcterms:W3CDTF">2015-04-14T13:58:04Z</dcterms:created>
  <dcterms:modified xsi:type="dcterms:W3CDTF">2015-05-16T11:59:55Z</dcterms:modified>
</cp:coreProperties>
</file>