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1" r:id="rId25"/>
    <p:sldId id="279" r:id="rId26"/>
    <p:sldId id="282" r:id="rId27"/>
    <p:sldId id="283" r:id="rId28"/>
    <p:sldId id="280"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1158"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A92C55-19FD-49FA-A238-744425F4B56C}" type="datetimeFigureOut">
              <a:rPr lang="en-US" smtClean="0"/>
              <a:pPr/>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79F304-139A-445C-ACEB-DA5D9DAE7DBB}" type="slidenum">
              <a:rPr lang="en-US" smtClean="0"/>
              <a:pPr/>
              <a:t>‹#›</a:t>
            </a:fld>
            <a:endParaRPr lang="en-US"/>
          </a:p>
        </p:txBody>
      </p:sp>
    </p:spTree>
    <p:extLst>
      <p:ext uri="{BB962C8B-B14F-4D97-AF65-F5344CB8AC3E}">
        <p14:creationId xmlns:p14="http://schemas.microsoft.com/office/powerpoint/2010/main" val="8545398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A92C55-19FD-49FA-A238-744425F4B56C}" type="datetimeFigureOut">
              <a:rPr lang="en-US" smtClean="0"/>
              <a:pPr/>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79F304-139A-445C-ACEB-DA5D9DAE7DBB}" type="slidenum">
              <a:rPr lang="en-US" smtClean="0"/>
              <a:pPr/>
              <a:t>‹#›</a:t>
            </a:fld>
            <a:endParaRPr lang="en-US"/>
          </a:p>
        </p:txBody>
      </p:sp>
    </p:spTree>
    <p:extLst>
      <p:ext uri="{BB962C8B-B14F-4D97-AF65-F5344CB8AC3E}">
        <p14:creationId xmlns:p14="http://schemas.microsoft.com/office/powerpoint/2010/main" val="27296172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A92C55-19FD-49FA-A238-744425F4B56C}" type="datetimeFigureOut">
              <a:rPr lang="en-US" smtClean="0"/>
              <a:pPr/>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79F304-139A-445C-ACEB-DA5D9DAE7DBB}" type="slidenum">
              <a:rPr lang="en-US" smtClean="0"/>
              <a:pPr/>
              <a:t>‹#›</a:t>
            </a:fld>
            <a:endParaRPr lang="en-US"/>
          </a:p>
        </p:txBody>
      </p:sp>
    </p:spTree>
    <p:extLst>
      <p:ext uri="{BB962C8B-B14F-4D97-AF65-F5344CB8AC3E}">
        <p14:creationId xmlns:p14="http://schemas.microsoft.com/office/powerpoint/2010/main" val="2451079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A92C55-19FD-49FA-A238-744425F4B56C}" type="datetimeFigureOut">
              <a:rPr lang="en-US" smtClean="0"/>
              <a:pPr/>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79F304-139A-445C-ACEB-DA5D9DAE7DBB}" type="slidenum">
              <a:rPr lang="en-US" smtClean="0"/>
              <a:pPr/>
              <a:t>‹#›</a:t>
            </a:fld>
            <a:endParaRPr lang="en-US"/>
          </a:p>
        </p:txBody>
      </p:sp>
    </p:spTree>
    <p:extLst>
      <p:ext uri="{BB962C8B-B14F-4D97-AF65-F5344CB8AC3E}">
        <p14:creationId xmlns:p14="http://schemas.microsoft.com/office/powerpoint/2010/main" val="2902077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A92C55-19FD-49FA-A238-744425F4B56C}" type="datetimeFigureOut">
              <a:rPr lang="en-US" smtClean="0"/>
              <a:pPr/>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79F304-139A-445C-ACEB-DA5D9DAE7DBB}" type="slidenum">
              <a:rPr lang="en-US" smtClean="0"/>
              <a:pPr/>
              <a:t>‹#›</a:t>
            </a:fld>
            <a:endParaRPr lang="en-US"/>
          </a:p>
        </p:txBody>
      </p:sp>
    </p:spTree>
    <p:extLst>
      <p:ext uri="{BB962C8B-B14F-4D97-AF65-F5344CB8AC3E}">
        <p14:creationId xmlns:p14="http://schemas.microsoft.com/office/powerpoint/2010/main" val="1506160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A92C55-19FD-49FA-A238-744425F4B56C}" type="datetimeFigureOut">
              <a:rPr lang="en-US" smtClean="0"/>
              <a:pPr/>
              <a:t>5/16/2015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79F304-139A-445C-ACEB-DA5D9DAE7DBB}" type="slidenum">
              <a:rPr lang="en-US" smtClean="0"/>
              <a:pPr/>
              <a:t>‹#›</a:t>
            </a:fld>
            <a:endParaRPr lang="en-US"/>
          </a:p>
        </p:txBody>
      </p:sp>
    </p:spTree>
    <p:extLst>
      <p:ext uri="{BB962C8B-B14F-4D97-AF65-F5344CB8AC3E}">
        <p14:creationId xmlns:p14="http://schemas.microsoft.com/office/powerpoint/2010/main" val="1860812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A92C55-19FD-49FA-A238-744425F4B56C}" type="datetimeFigureOut">
              <a:rPr lang="en-US" smtClean="0"/>
              <a:pPr/>
              <a:t>5/16/2015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79F304-139A-445C-ACEB-DA5D9DAE7DBB}" type="slidenum">
              <a:rPr lang="en-US" smtClean="0"/>
              <a:pPr/>
              <a:t>‹#›</a:t>
            </a:fld>
            <a:endParaRPr lang="en-US"/>
          </a:p>
        </p:txBody>
      </p:sp>
    </p:spTree>
    <p:extLst>
      <p:ext uri="{BB962C8B-B14F-4D97-AF65-F5344CB8AC3E}">
        <p14:creationId xmlns:p14="http://schemas.microsoft.com/office/powerpoint/2010/main" val="1418881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A92C55-19FD-49FA-A238-744425F4B56C}" type="datetimeFigureOut">
              <a:rPr lang="en-US" smtClean="0"/>
              <a:pPr/>
              <a:t>5/16/2015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79F304-139A-445C-ACEB-DA5D9DAE7DBB}" type="slidenum">
              <a:rPr lang="en-US" smtClean="0"/>
              <a:pPr/>
              <a:t>‹#›</a:t>
            </a:fld>
            <a:endParaRPr lang="en-US"/>
          </a:p>
        </p:txBody>
      </p:sp>
    </p:spTree>
    <p:extLst>
      <p:ext uri="{BB962C8B-B14F-4D97-AF65-F5344CB8AC3E}">
        <p14:creationId xmlns:p14="http://schemas.microsoft.com/office/powerpoint/2010/main" val="3594039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A92C55-19FD-49FA-A238-744425F4B56C}" type="datetimeFigureOut">
              <a:rPr lang="en-US" smtClean="0"/>
              <a:pPr/>
              <a:t>5/16/2015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79F304-139A-445C-ACEB-DA5D9DAE7DBB}" type="slidenum">
              <a:rPr lang="en-US" smtClean="0"/>
              <a:pPr/>
              <a:t>‹#›</a:t>
            </a:fld>
            <a:endParaRPr lang="en-US"/>
          </a:p>
        </p:txBody>
      </p:sp>
    </p:spTree>
    <p:extLst>
      <p:ext uri="{BB962C8B-B14F-4D97-AF65-F5344CB8AC3E}">
        <p14:creationId xmlns:p14="http://schemas.microsoft.com/office/powerpoint/2010/main" val="1086105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A92C55-19FD-49FA-A238-744425F4B56C}" type="datetimeFigureOut">
              <a:rPr lang="en-US" smtClean="0"/>
              <a:pPr/>
              <a:t>5/16/2015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79F304-139A-445C-ACEB-DA5D9DAE7DBB}" type="slidenum">
              <a:rPr lang="en-US" smtClean="0"/>
              <a:pPr/>
              <a:t>‹#›</a:t>
            </a:fld>
            <a:endParaRPr lang="en-US"/>
          </a:p>
        </p:txBody>
      </p:sp>
    </p:spTree>
    <p:extLst>
      <p:ext uri="{BB962C8B-B14F-4D97-AF65-F5344CB8AC3E}">
        <p14:creationId xmlns:p14="http://schemas.microsoft.com/office/powerpoint/2010/main" val="3720765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A92C55-19FD-49FA-A238-744425F4B56C}" type="datetimeFigureOut">
              <a:rPr lang="en-US" smtClean="0"/>
              <a:pPr/>
              <a:t>5/16/2015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79F304-139A-445C-ACEB-DA5D9DAE7DBB}" type="slidenum">
              <a:rPr lang="en-US" smtClean="0"/>
              <a:pPr/>
              <a:t>‹#›</a:t>
            </a:fld>
            <a:endParaRPr lang="en-US"/>
          </a:p>
        </p:txBody>
      </p:sp>
    </p:spTree>
    <p:extLst>
      <p:ext uri="{BB962C8B-B14F-4D97-AF65-F5344CB8AC3E}">
        <p14:creationId xmlns:p14="http://schemas.microsoft.com/office/powerpoint/2010/main" val="700523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A92C55-19FD-49FA-A238-744425F4B56C}" type="datetimeFigureOut">
              <a:rPr lang="en-US" smtClean="0"/>
              <a:pPr/>
              <a:t>5/16/2015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79F304-139A-445C-ACEB-DA5D9DAE7DBB}" type="slidenum">
              <a:rPr lang="en-US" smtClean="0"/>
              <a:pPr/>
              <a:t>‹#›</a:t>
            </a:fld>
            <a:endParaRPr lang="en-US"/>
          </a:p>
        </p:txBody>
      </p:sp>
    </p:spTree>
    <p:extLst>
      <p:ext uri="{BB962C8B-B14F-4D97-AF65-F5344CB8AC3E}">
        <p14:creationId xmlns:p14="http://schemas.microsoft.com/office/powerpoint/2010/main" val="19558497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28600"/>
            <a:ext cx="8458200" cy="2514600"/>
          </a:xfrm>
        </p:spPr>
        <p:txBody>
          <a:bodyPr>
            <a:normAutofit fontScale="90000"/>
          </a:bodyPr>
          <a:lstStyle/>
          <a:p>
            <a:r>
              <a:rPr lang="en-US" dirty="0" smtClean="0"/>
              <a:t/>
            </a:r>
            <a:br>
              <a:rPr lang="en-US" dirty="0" smtClean="0"/>
            </a:br>
            <a:r>
              <a:rPr lang="en-US" dirty="0" smtClean="0"/>
              <a:t>Chapter Five</a:t>
            </a:r>
            <a:br>
              <a:rPr lang="en-US" dirty="0" smtClean="0"/>
            </a:br>
            <a:r>
              <a:rPr lang="en-US" dirty="0" smtClean="0"/>
              <a:t>Using Drama as an Effective Method for Teaching Elementary Students</a:t>
            </a:r>
            <a:br>
              <a:rPr lang="en-US" dirty="0" smtClean="0"/>
            </a:br>
            <a:r>
              <a:rPr lang="en-US" dirty="0" err="1" smtClean="0"/>
              <a:t>Mandie</a:t>
            </a:r>
            <a:r>
              <a:rPr lang="en-US" dirty="0" smtClean="0"/>
              <a:t> M. Moore</a:t>
            </a:r>
            <a:br>
              <a:rPr lang="en-US" dirty="0" smtClean="0"/>
            </a:br>
            <a:endParaRPr lang="en-US" dirty="0"/>
          </a:p>
        </p:txBody>
      </p:sp>
      <p:sp>
        <p:nvSpPr>
          <p:cNvPr id="3" name="Subtitle 2"/>
          <p:cNvSpPr>
            <a:spLocks noGrp="1"/>
          </p:cNvSpPr>
          <p:nvPr>
            <p:ph type="subTitle"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3048000"/>
            <a:ext cx="5373071" cy="3583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394909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 y="228600"/>
            <a:ext cx="8915400" cy="1470025"/>
          </a:xfrm>
        </p:spPr>
        <p:txBody>
          <a:bodyPr/>
          <a:lstStyle/>
          <a:p>
            <a:r>
              <a:rPr lang="en-US" dirty="0" smtClean="0"/>
              <a:t>How to Use Drama in the Classroom</a:t>
            </a:r>
            <a:endParaRPr lang="en-US" dirty="0"/>
          </a:p>
        </p:txBody>
      </p:sp>
      <p:sp>
        <p:nvSpPr>
          <p:cNvPr id="3" name="Subtitle 2"/>
          <p:cNvSpPr>
            <a:spLocks noGrp="1"/>
          </p:cNvSpPr>
          <p:nvPr>
            <p:ph type="subTitle" idx="1"/>
          </p:nvPr>
        </p:nvSpPr>
        <p:spPr>
          <a:xfrm>
            <a:off x="114300" y="2057400"/>
            <a:ext cx="8915400" cy="4495800"/>
          </a:xfrm>
        </p:spPr>
        <p:txBody>
          <a:bodyPr>
            <a:normAutofit/>
          </a:bodyPr>
          <a:lstStyle/>
          <a:p>
            <a:pPr marL="342900" indent="-342900" algn="l">
              <a:buFont typeface="Arial" panose="020B0604020202020204" pitchFamily="34" charset="0"/>
              <a:buChar char="•"/>
            </a:pPr>
            <a:r>
              <a:rPr lang="en-US" sz="2400" dirty="0">
                <a:solidFill>
                  <a:schemeClr val="tx1"/>
                </a:solidFill>
              </a:rPr>
              <a:t>Putting on plays for an audience is not what is meant by using drama in the classroom. </a:t>
            </a:r>
          </a:p>
          <a:p>
            <a:pPr marL="342900" indent="-342900" algn="l">
              <a:buFont typeface="Arial" panose="020B0604020202020204" pitchFamily="34" charset="0"/>
              <a:buChar char="•"/>
            </a:pPr>
            <a:r>
              <a:rPr lang="en-US" sz="2400" dirty="0" smtClean="0">
                <a:solidFill>
                  <a:schemeClr val="tx1"/>
                </a:solidFill>
              </a:rPr>
              <a:t>Instead, the goal is </a:t>
            </a:r>
            <a:r>
              <a:rPr lang="en-US" sz="2400" dirty="0">
                <a:solidFill>
                  <a:schemeClr val="tx1"/>
                </a:solidFill>
              </a:rPr>
              <a:t>to teach the core curricular areas using drama. </a:t>
            </a:r>
            <a:endParaRPr lang="en-US" sz="2400" dirty="0" smtClean="0">
              <a:solidFill>
                <a:schemeClr val="tx1"/>
              </a:solidFill>
            </a:endParaRPr>
          </a:p>
          <a:p>
            <a:pPr marL="342900" indent="-342900" algn="l">
              <a:buFont typeface="Arial" panose="020B0604020202020204" pitchFamily="34" charset="0"/>
              <a:buChar char="•"/>
            </a:pPr>
            <a:r>
              <a:rPr lang="en-US" sz="2400" dirty="0">
                <a:solidFill>
                  <a:schemeClr val="tx1"/>
                </a:solidFill>
              </a:rPr>
              <a:t>Language arts, social studies, and science are subject areas, which are very successful in using </a:t>
            </a:r>
            <a:r>
              <a:rPr lang="en-US" sz="2400" dirty="0" smtClean="0">
                <a:solidFill>
                  <a:schemeClr val="tx1"/>
                </a:solidFill>
              </a:rPr>
              <a:t>drama.</a:t>
            </a:r>
          </a:p>
          <a:p>
            <a:pPr marL="342900" indent="-342900" algn="l">
              <a:buFont typeface="Arial" panose="020B0604020202020204" pitchFamily="34" charset="0"/>
              <a:buChar char="•"/>
            </a:pPr>
            <a:r>
              <a:rPr lang="en-US" sz="2400" dirty="0" smtClean="0">
                <a:solidFill>
                  <a:schemeClr val="tx1"/>
                </a:solidFill>
              </a:rPr>
              <a:t>Drama is very effective </a:t>
            </a:r>
            <a:r>
              <a:rPr lang="en-US" sz="2400" dirty="0">
                <a:solidFill>
                  <a:schemeClr val="tx1"/>
                </a:solidFill>
              </a:rPr>
              <a:t>in making a historical event come alive for students</a:t>
            </a:r>
          </a:p>
        </p:txBody>
      </p:sp>
    </p:spTree>
    <p:extLst>
      <p:ext uri="{BB962C8B-B14F-4D97-AF65-F5344CB8AC3E}">
        <p14:creationId xmlns:p14="http://schemas.microsoft.com/office/powerpoint/2010/main" val="34449533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76200"/>
            <a:ext cx="7772400" cy="1219200"/>
          </a:xfrm>
        </p:spPr>
        <p:txBody>
          <a:bodyPr>
            <a:normAutofit fontScale="90000"/>
          </a:bodyPr>
          <a:lstStyle/>
          <a:p>
            <a:r>
              <a:rPr lang="en-US" dirty="0" smtClean="0"/>
              <a:t>Example of Using Drama</a:t>
            </a:r>
            <a:br>
              <a:rPr lang="en-US" dirty="0" smtClean="0"/>
            </a:br>
            <a:r>
              <a:rPr lang="en-US" i="1" dirty="0" smtClean="0"/>
              <a:t>Teaching Thanksgiving</a:t>
            </a:r>
            <a:endParaRPr lang="en-US" i="1" dirty="0"/>
          </a:p>
        </p:txBody>
      </p:sp>
      <p:sp>
        <p:nvSpPr>
          <p:cNvPr id="3" name="Subtitle 2"/>
          <p:cNvSpPr>
            <a:spLocks noGrp="1"/>
          </p:cNvSpPr>
          <p:nvPr>
            <p:ph type="subTitle" idx="1"/>
          </p:nvPr>
        </p:nvSpPr>
        <p:spPr>
          <a:xfrm>
            <a:off x="0" y="1676400"/>
            <a:ext cx="9067800" cy="5029200"/>
          </a:xfrm>
        </p:spPr>
        <p:txBody>
          <a:bodyPr>
            <a:normAutofit/>
          </a:bodyPr>
          <a:lstStyle/>
          <a:p>
            <a:pPr marL="342900" indent="-342900" algn="l">
              <a:buFont typeface="Arial" panose="020B0604020202020204" pitchFamily="34" charset="0"/>
              <a:buChar char="•"/>
            </a:pPr>
            <a:r>
              <a:rPr lang="en-US" sz="2400" dirty="0" smtClean="0">
                <a:solidFill>
                  <a:schemeClr val="tx1"/>
                </a:solidFill>
              </a:rPr>
              <a:t>Fort this lesson students were allowed to be the teachers</a:t>
            </a:r>
            <a:r>
              <a:rPr lang="en-US" sz="2400" dirty="0">
                <a:solidFill>
                  <a:schemeClr val="tx1"/>
                </a:solidFill>
              </a:rPr>
              <a:t>. </a:t>
            </a:r>
            <a:endParaRPr lang="en-US" sz="2400" dirty="0" smtClean="0">
              <a:solidFill>
                <a:schemeClr val="tx1"/>
              </a:solidFill>
            </a:endParaRPr>
          </a:p>
          <a:p>
            <a:pPr marL="342900" indent="-342900" algn="l">
              <a:buFont typeface="Arial" panose="020B0604020202020204" pitchFamily="34" charset="0"/>
              <a:buChar char="•"/>
            </a:pPr>
            <a:r>
              <a:rPr lang="en-US" sz="2400" dirty="0" smtClean="0">
                <a:solidFill>
                  <a:schemeClr val="tx1"/>
                </a:solidFill>
              </a:rPr>
              <a:t>Students were then assigned to </a:t>
            </a:r>
            <a:r>
              <a:rPr lang="en-US" sz="2400" dirty="0">
                <a:solidFill>
                  <a:schemeClr val="tx1"/>
                </a:solidFill>
              </a:rPr>
              <a:t>a group, which would cover a specific topic of Thanksgiving. (Mayflower, Pilgrims, Native Americans, feast)  </a:t>
            </a:r>
            <a:endParaRPr lang="en-US" sz="2400" dirty="0" smtClean="0">
              <a:solidFill>
                <a:schemeClr val="tx1"/>
              </a:solidFill>
            </a:endParaRPr>
          </a:p>
          <a:p>
            <a:pPr marL="342900" indent="-342900" algn="l">
              <a:buFont typeface="Arial" panose="020B0604020202020204" pitchFamily="34" charset="0"/>
              <a:buChar char="•"/>
            </a:pPr>
            <a:r>
              <a:rPr lang="en-US" sz="2400" dirty="0" smtClean="0">
                <a:solidFill>
                  <a:schemeClr val="tx1"/>
                </a:solidFill>
              </a:rPr>
              <a:t>Each group </a:t>
            </a:r>
            <a:r>
              <a:rPr lang="en-US" sz="2400" dirty="0">
                <a:solidFill>
                  <a:schemeClr val="tx1"/>
                </a:solidFill>
              </a:rPr>
              <a:t>was </a:t>
            </a:r>
            <a:r>
              <a:rPr lang="en-US" sz="2400" dirty="0" smtClean="0">
                <a:solidFill>
                  <a:schemeClr val="tx1"/>
                </a:solidFill>
              </a:rPr>
              <a:t>told to </a:t>
            </a:r>
            <a:r>
              <a:rPr lang="en-US" sz="2400" dirty="0">
                <a:solidFill>
                  <a:schemeClr val="tx1"/>
                </a:solidFill>
              </a:rPr>
              <a:t>choose </a:t>
            </a:r>
            <a:r>
              <a:rPr lang="en-US" sz="2400" dirty="0" smtClean="0">
                <a:solidFill>
                  <a:schemeClr val="tx1"/>
                </a:solidFill>
              </a:rPr>
              <a:t>a </a:t>
            </a:r>
            <a:r>
              <a:rPr lang="en-US" sz="2400" dirty="0">
                <a:solidFill>
                  <a:schemeClr val="tx1"/>
                </a:solidFill>
              </a:rPr>
              <a:t>way to teach the class about their topic. </a:t>
            </a:r>
            <a:endParaRPr lang="en-US" sz="2400" dirty="0" smtClean="0">
              <a:solidFill>
                <a:schemeClr val="tx1"/>
              </a:solidFill>
            </a:endParaRPr>
          </a:p>
          <a:p>
            <a:pPr marL="342900" indent="-342900" algn="l">
              <a:buFont typeface="Arial" panose="020B0604020202020204" pitchFamily="34" charset="0"/>
              <a:buChar char="•"/>
            </a:pPr>
            <a:r>
              <a:rPr lang="en-US" sz="2400" dirty="0" smtClean="0">
                <a:solidFill>
                  <a:schemeClr val="tx1"/>
                </a:solidFill>
              </a:rPr>
              <a:t>Every </a:t>
            </a:r>
            <a:r>
              <a:rPr lang="en-US" sz="2400" dirty="0">
                <a:solidFill>
                  <a:schemeClr val="tx1"/>
                </a:solidFill>
              </a:rPr>
              <a:t>one of the groups chose to use role play to teach their classmates. </a:t>
            </a:r>
            <a:endParaRPr lang="en-US" sz="2400" dirty="0" smtClean="0">
              <a:solidFill>
                <a:schemeClr val="tx1"/>
              </a:solidFill>
            </a:endParaRPr>
          </a:p>
          <a:p>
            <a:pPr marL="342900" indent="-342900" algn="l">
              <a:buFont typeface="Arial" panose="020B0604020202020204" pitchFamily="34" charset="0"/>
              <a:buChar char="•"/>
            </a:pPr>
            <a:r>
              <a:rPr lang="en-US" sz="2400" dirty="0" smtClean="0">
                <a:solidFill>
                  <a:schemeClr val="tx1"/>
                </a:solidFill>
              </a:rPr>
              <a:t>It </a:t>
            </a:r>
            <a:r>
              <a:rPr lang="en-US" sz="2400" dirty="0">
                <a:solidFill>
                  <a:schemeClr val="tx1"/>
                </a:solidFill>
              </a:rPr>
              <a:t>was an immediate, unanimous decision made by all groups to use drama to teach the class. </a:t>
            </a:r>
            <a:endParaRPr lang="en-US" sz="2400" dirty="0" smtClean="0">
              <a:solidFill>
                <a:schemeClr val="tx1"/>
              </a:solidFill>
            </a:endParaRPr>
          </a:p>
          <a:p>
            <a:pPr marL="342900" indent="-342900" algn="l">
              <a:buFont typeface="Arial" panose="020B0604020202020204" pitchFamily="34" charset="0"/>
              <a:buChar char="•"/>
            </a:pPr>
            <a:r>
              <a:rPr lang="en-US" sz="2400" dirty="0" smtClean="0">
                <a:solidFill>
                  <a:schemeClr val="tx1"/>
                </a:solidFill>
              </a:rPr>
              <a:t>Point:  Children love using drama to learn!</a:t>
            </a:r>
            <a:endParaRPr lang="en-US" sz="2400" dirty="0">
              <a:solidFill>
                <a:schemeClr val="tx1"/>
              </a:solidFill>
            </a:endParaRPr>
          </a:p>
        </p:txBody>
      </p:sp>
    </p:spTree>
    <p:extLst>
      <p:ext uri="{BB962C8B-B14F-4D97-AF65-F5344CB8AC3E}">
        <p14:creationId xmlns:p14="http://schemas.microsoft.com/office/powerpoint/2010/main" val="357738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52401"/>
            <a:ext cx="8839200" cy="838200"/>
          </a:xfrm>
        </p:spPr>
        <p:txBody>
          <a:bodyPr>
            <a:normAutofit/>
          </a:bodyPr>
          <a:lstStyle/>
          <a:p>
            <a:r>
              <a:rPr lang="en-US" sz="4000" dirty="0" smtClean="0"/>
              <a:t>Theoretical Framework</a:t>
            </a:r>
            <a:endParaRPr lang="en-US" sz="4000" dirty="0"/>
          </a:p>
        </p:txBody>
      </p:sp>
      <p:sp>
        <p:nvSpPr>
          <p:cNvPr id="3" name="Subtitle 2"/>
          <p:cNvSpPr>
            <a:spLocks noGrp="1"/>
          </p:cNvSpPr>
          <p:nvPr>
            <p:ph type="subTitle" idx="1"/>
          </p:nvPr>
        </p:nvSpPr>
        <p:spPr>
          <a:xfrm>
            <a:off x="152400" y="1295400"/>
            <a:ext cx="8839200" cy="4343400"/>
          </a:xfrm>
        </p:spPr>
        <p:txBody>
          <a:bodyPr>
            <a:normAutofit/>
          </a:bodyPr>
          <a:lstStyle/>
          <a:p>
            <a:pPr marL="457200" indent="-457200" algn="l">
              <a:buFont typeface="Arial" panose="020B0604020202020204" pitchFamily="34" charset="0"/>
              <a:buChar char="•"/>
            </a:pPr>
            <a:r>
              <a:rPr lang="en-US" sz="2800" dirty="0">
                <a:solidFill>
                  <a:schemeClr val="tx1"/>
                </a:solidFill>
              </a:rPr>
              <a:t>Lev Vygotsky and Jerome Bruner both see cognitive growth as dependent upon </a:t>
            </a:r>
            <a:r>
              <a:rPr lang="en-US" sz="2800" dirty="0" smtClean="0">
                <a:solidFill>
                  <a:schemeClr val="tx1"/>
                </a:solidFill>
              </a:rPr>
              <a:t> interactive play</a:t>
            </a:r>
          </a:p>
          <a:p>
            <a:pPr marL="457200" indent="-457200" algn="l">
              <a:buFont typeface="Arial" panose="020B0604020202020204" pitchFamily="34" charset="0"/>
              <a:buChar char="•"/>
            </a:pPr>
            <a:r>
              <a:rPr lang="en-US" sz="2800" dirty="0" smtClean="0">
                <a:solidFill>
                  <a:schemeClr val="tx1"/>
                </a:solidFill>
              </a:rPr>
              <a:t>Howard Gardener believed drama to be an important part of his Multiple Intelligences theory:</a:t>
            </a:r>
          </a:p>
          <a:p>
            <a:pPr lvl="1" algn="l"/>
            <a:r>
              <a:rPr lang="en-US" sz="2400" dirty="0">
                <a:solidFill>
                  <a:schemeClr val="tx1"/>
                </a:solidFill>
              </a:rPr>
              <a:t>“These intelligences provide the foundations for the visual arts, music, dance, and drama, and through these art forms most students will not only find the means for communication and self-expression, but the tools to construct meaning and learn almost any subject </a:t>
            </a:r>
            <a:r>
              <a:rPr lang="en-US" sz="2400" dirty="0" smtClean="0">
                <a:solidFill>
                  <a:schemeClr val="tx1"/>
                </a:solidFill>
              </a:rPr>
              <a:t>effectively.” </a:t>
            </a:r>
            <a:endParaRPr lang="en-US" sz="2400" dirty="0">
              <a:solidFill>
                <a:schemeClr val="tx1"/>
              </a:solidFill>
            </a:endParaRPr>
          </a:p>
        </p:txBody>
      </p:sp>
    </p:spTree>
    <p:extLst>
      <p:ext uri="{BB962C8B-B14F-4D97-AF65-F5344CB8AC3E}">
        <p14:creationId xmlns:p14="http://schemas.microsoft.com/office/powerpoint/2010/main" val="35738511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838200"/>
          </a:xfrm>
        </p:spPr>
        <p:txBody>
          <a:bodyPr>
            <a:normAutofit fontScale="90000"/>
          </a:bodyPr>
          <a:lstStyle/>
          <a:p>
            <a:r>
              <a:rPr lang="en-US" dirty="0" smtClean="0"/>
              <a:t>John Dewey’s Theory about Drama</a:t>
            </a:r>
            <a:endParaRPr lang="en-US" dirty="0"/>
          </a:p>
        </p:txBody>
      </p:sp>
      <p:sp>
        <p:nvSpPr>
          <p:cNvPr id="3" name="Subtitle 2"/>
          <p:cNvSpPr>
            <a:spLocks noGrp="1"/>
          </p:cNvSpPr>
          <p:nvPr>
            <p:ph type="subTitle" idx="1"/>
          </p:nvPr>
        </p:nvSpPr>
        <p:spPr>
          <a:xfrm>
            <a:off x="914400" y="1600200"/>
            <a:ext cx="7391400" cy="4267200"/>
          </a:xfrm>
        </p:spPr>
        <p:txBody>
          <a:bodyPr>
            <a:normAutofit/>
          </a:bodyPr>
          <a:lstStyle/>
          <a:p>
            <a:pPr marL="457200" indent="-457200" algn="l">
              <a:buFont typeface="Arial" panose="020B0604020202020204" pitchFamily="34" charset="0"/>
              <a:buChar char="•"/>
            </a:pPr>
            <a:r>
              <a:rPr lang="en-US" sz="2800" dirty="0" smtClean="0">
                <a:solidFill>
                  <a:schemeClr val="tx1"/>
                </a:solidFill>
              </a:rPr>
              <a:t>Drama </a:t>
            </a:r>
            <a:r>
              <a:rPr lang="en-US" sz="2800" dirty="0">
                <a:solidFill>
                  <a:schemeClr val="tx1"/>
                </a:solidFill>
              </a:rPr>
              <a:t>is a form of “learning by doing.”  </a:t>
            </a:r>
            <a:endParaRPr lang="en-US" sz="2800" dirty="0" smtClean="0">
              <a:solidFill>
                <a:schemeClr val="tx1"/>
              </a:solidFill>
            </a:endParaRPr>
          </a:p>
          <a:p>
            <a:pPr marL="457200" indent="-457200" algn="l">
              <a:buFont typeface="Arial" panose="020B0604020202020204" pitchFamily="34" charset="0"/>
              <a:buChar char="•"/>
            </a:pPr>
            <a:r>
              <a:rPr lang="en-US" sz="2800" dirty="0" smtClean="0">
                <a:solidFill>
                  <a:schemeClr val="tx1"/>
                </a:solidFill>
              </a:rPr>
              <a:t>Imagination is the gateway </a:t>
            </a:r>
            <a:r>
              <a:rPr lang="en-US" sz="2800" dirty="0">
                <a:solidFill>
                  <a:schemeClr val="tx1"/>
                </a:solidFill>
              </a:rPr>
              <a:t>through which meanings are derived from past experiences that are carried into the </a:t>
            </a:r>
            <a:r>
              <a:rPr lang="en-US" sz="2800" dirty="0" smtClean="0">
                <a:solidFill>
                  <a:schemeClr val="tx1"/>
                </a:solidFill>
              </a:rPr>
              <a:t>present.</a:t>
            </a:r>
          </a:p>
          <a:p>
            <a:pPr marL="457200" indent="-457200" algn="l">
              <a:buFont typeface="Arial" panose="020B0604020202020204" pitchFamily="34" charset="0"/>
              <a:buChar char="•"/>
            </a:pPr>
            <a:r>
              <a:rPr lang="en-US" sz="2800" dirty="0" smtClean="0">
                <a:solidFill>
                  <a:schemeClr val="tx1"/>
                </a:solidFill>
              </a:rPr>
              <a:t>Creative </a:t>
            </a:r>
            <a:r>
              <a:rPr lang="en-US" sz="2800" dirty="0">
                <a:solidFill>
                  <a:schemeClr val="tx1"/>
                </a:solidFill>
              </a:rPr>
              <a:t>drama is engrossed by the participant’s use of imagination. </a:t>
            </a:r>
            <a:endParaRPr lang="en-US" sz="2800" dirty="0" smtClean="0">
              <a:solidFill>
                <a:schemeClr val="tx1"/>
              </a:solidFill>
            </a:endParaRPr>
          </a:p>
          <a:p>
            <a:pPr marL="457200" indent="-457200" algn="l">
              <a:buFont typeface="Arial" panose="020B0604020202020204" pitchFamily="34" charset="0"/>
              <a:buChar char="•"/>
            </a:pPr>
            <a:r>
              <a:rPr lang="en-US" sz="2800" dirty="0" smtClean="0">
                <a:solidFill>
                  <a:schemeClr val="tx1"/>
                </a:solidFill>
              </a:rPr>
              <a:t>The </a:t>
            </a:r>
            <a:r>
              <a:rPr lang="en-US" sz="2800" dirty="0">
                <a:solidFill>
                  <a:schemeClr val="tx1"/>
                </a:solidFill>
              </a:rPr>
              <a:t>curriculum should integrate the imagination or aesthetic world with the cognitive world of the student.</a:t>
            </a:r>
          </a:p>
        </p:txBody>
      </p:sp>
    </p:spTree>
    <p:extLst>
      <p:ext uri="{BB962C8B-B14F-4D97-AF65-F5344CB8AC3E}">
        <p14:creationId xmlns:p14="http://schemas.microsoft.com/office/powerpoint/2010/main" val="24049522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57200"/>
            <a:ext cx="7772400" cy="1066800"/>
          </a:xfrm>
        </p:spPr>
        <p:txBody>
          <a:bodyPr/>
          <a:lstStyle/>
          <a:p>
            <a:r>
              <a:rPr lang="en-US" dirty="0" smtClean="0"/>
              <a:t>Non-cognitive Benefits of Drama</a:t>
            </a:r>
            <a:endParaRPr lang="en-US" dirty="0"/>
          </a:p>
        </p:txBody>
      </p:sp>
      <p:sp>
        <p:nvSpPr>
          <p:cNvPr id="3" name="Subtitle 2"/>
          <p:cNvSpPr>
            <a:spLocks noGrp="1"/>
          </p:cNvSpPr>
          <p:nvPr>
            <p:ph type="subTitle" idx="1"/>
          </p:nvPr>
        </p:nvSpPr>
        <p:spPr>
          <a:xfrm>
            <a:off x="914400" y="1676400"/>
            <a:ext cx="7391400" cy="4495800"/>
          </a:xfrm>
        </p:spPr>
        <p:txBody>
          <a:bodyPr>
            <a:normAutofit lnSpcReduction="10000"/>
          </a:bodyPr>
          <a:lstStyle/>
          <a:p>
            <a:pPr marL="457200" indent="-457200" algn="l">
              <a:buFont typeface="Arial" panose="020B0604020202020204" pitchFamily="34" charset="0"/>
              <a:buChar char="•"/>
            </a:pPr>
            <a:r>
              <a:rPr lang="en-US" sz="2800" dirty="0" smtClean="0">
                <a:solidFill>
                  <a:schemeClr val="tx1"/>
                </a:solidFill>
              </a:rPr>
              <a:t>Through drama, students learn valuable social skills, and develop proficiency for continued success in life. </a:t>
            </a:r>
          </a:p>
          <a:p>
            <a:pPr marL="457200" indent="-457200" algn="l">
              <a:buFont typeface="Arial" panose="020B0604020202020204" pitchFamily="34" charset="0"/>
              <a:buChar char="•"/>
            </a:pPr>
            <a:r>
              <a:rPr lang="en-US" sz="2800" dirty="0" smtClean="0">
                <a:solidFill>
                  <a:schemeClr val="tx1"/>
                </a:solidFill>
              </a:rPr>
              <a:t>Drama, which involves imaginative transformation and reflection on experiences, helps students expand their ability to act out thoughts in their minds. </a:t>
            </a:r>
          </a:p>
          <a:p>
            <a:pPr marL="457200" indent="-457200" algn="l">
              <a:buFont typeface="Arial" panose="020B0604020202020204" pitchFamily="34" charset="0"/>
              <a:buChar char="•"/>
            </a:pPr>
            <a:r>
              <a:rPr lang="en-US" sz="2800" dirty="0" smtClean="0">
                <a:solidFill>
                  <a:schemeClr val="tx1"/>
                </a:solidFill>
              </a:rPr>
              <a:t>This skill is necessary for organizing thoughts and problem solving situations in everyday life.  </a:t>
            </a:r>
            <a:endParaRPr lang="en-US" sz="2800" dirty="0">
              <a:solidFill>
                <a:schemeClr val="tx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685800"/>
            <a:ext cx="8610600" cy="1066800"/>
          </a:xfrm>
        </p:spPr>
        <p:txBody>
          <a:bodyPr/>
          <a:lstStyle/>
          <a:p>
            <a:r>
              <a:rPr lang="en-US" dirty="0" smtClean="0"/>
              <a:t>Drama can Improve Reading Skills</a:t>
            </a:r>
            <a:endParaRPr lang="en-US" dirty="0"/>
          </a:p>
        </p:txBody>
      </p:sp>
      <p:sp>
        <p:nvSpPr>
          <p:cNvPr id="3" name="Subtitle 2"/>
          <p:cNvSpPr>
            <a:spLocks noGrp="1"/>
          </p:cNvSpPr>
          <p:nvPr>
            <p:ph type="subTitle" idx="1"/>
          </p:nvPr>
        </p:nvSpPr>
        <p:spPr>
          <a:xfrm>
            <a:off x="609600" y="2057400"/>
            <a:ext cx="8077200" cy="3733800"/>
          </a:xfrm>
        </p:spPr>
        <p:txBody>
          <a:bodyPr>
            <a:normAutofit/>
          </a:bodyPr>
          <a:lstStyle/>
          <a:p>
            <a:pPr marL="457200" indent="-457200" algn="l">
              <a:buFont typeface="Wingdings" panose="05000000000000000000" pitchFamily="2" charset="2"/>
              <a:buChar char="q"/>
            </a:pPr>
            <a:r>
              <a:rPr lang="en-US" dirty="0" smtClean="0">
                <a:solidFill>
                  <a:schemeClr val="tx1"/>
                </a:solidFill>
              </a:rPr>
              <a:t>The skill of playing thoughts out in your mind is also essential for reading comprehension. </a:t>
            </a:r>
          </a:p>
          <a:p>
            <a:pPr marL="457200" indent="-457200" algn="l">
              <a:buFont typeface="Wingdings" panose="05000000000000000000" pitchFamily="2" charset="2"/>
              <a:buChar char="q"/>
            </a:pPr>
            <a:r>
              <a:rPr lang="en-US" dirty="0" smtClean="0">
                <a:solidFill>
                  <a:schemeClr val="tx1"/>
                </a:solidFill>
              </a:rPr>
              <a:t>This is what we do when trying to understand a difficult text. </a:t>
            </a:r>
          </a:p>
          <a:p>
            <a:pPr marL="457200" indent="-457200" algn="l">
              <a:buFont typeface="Wingdings" panose="05000000000000000000" pitchFamily="2" charset="2"/>
              <a:buChar char="q"/>
            </a:pPr>
            <a:r>
              <a:rPr lang="en-US" dirty="0" smtClean="0">
                <a:solidFill>
                  <a:schemeClr val="tx1"/>
                </a:solidFill>
              </a:rPr>
              <a:t>The reader “pictures” what is happening in the text to better understand it.</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762000"/>
            <a:ext cx="7772400" cy="685799"/>
          </a:xfrm>
        </p:spPr>
        <p:txBody>
          <a:bodyPr>
            <a:normAutofit fontScale="90000"/>
          </a:bodyPr>
          <a:lstStyle/>
          <a:p>
            <a:r>
              <a:rPr lang="en-US" dirty="0" smtClean="0"/>
              <a:t>Drama Improves Social Skills</a:t>
            </a:r>
            <a:endParaRPr lang="en-US" dirty="0"/>
          </a:p>
        </p:txBody>
      </p:sp>
      <p:sp>
        <p:nvSpPr>
          <p:cNvPr id="3" name="Subtitle 2"/>
          <p:cNvSpPr>
            <a:spLocks noGrp="1"/>
          </p:cNvSpPr>
          <p:nvPr>
            <p:ph type="subTitle" idx="1"/>
          </p:nvPr>
        </p:nvSpPr>
        <p:spPr>
          <a:xfrm>
            <a:off x="685800" y="1600200"/>
            <a:ext cx="7924800" cy="3581400"/>
          </a:xfrm>
        </p:spPr>
        <p:txBody>
          <a:bodyPr>
            <a:normAutofit lnSpcReduction="10000"/>
          </a:bodyPr>
          <a:lstStyle/>
          <a:p>
            <a:pPr marL="457200" indent="-457200" algn="l">
              <a:buFont typeface="Wingdings" panose="05000000000000000000" pitchFamily="2" charset="2"/>
              <a:buChar char="q"/>
            </a:pPr>
            <a:r>
              <a:rPr lang="en-US" sz="2800" dirty="0" smtClean="0">
                <a:solidFill>
                  <a:schemeClr val="tx1"/>
                </a:solidFill>
              </a:rPr>
              <a:t>Drama is beneficial because of how much the participants engage with each other. </a:t>
            </a:r>
          </a:p>
          <a:p>
            <a:pPr marL="457200" indent="-457200" algn="l">
              <a:buFont typeface="Wingdings" panose="05000000000000000000" pitchFamily="2" charset="2"/>
              <a:buChar char="q"/>
            </a:pPr>
            <a:r>
              <a:rPr lang="en-US" sz="2800" dirty="0" smtClean="0">
                <a:solidFill>
                  <a:schemeClr val="tx1"/>
                </a:solidFill>
              </a:rPr>
              <a:t>In order for children to be able to learn, they have to feel safe and comfortable. </a:t>
            </a:r>
          </a:p>
          <a:p>
            <a:pPr marL="457200" indent="-457200" algn="l">
              <a:buFont typeface="Wingdings" panose="05000000000000000000" pitchFamily="2" charset="2"/>
              <a:buChar char="q"/>
            </a:pPr>
            <a:r>
              <a:rPr lang="en-US" sz="2800" dirty="0" smtClean="0">
                <a:solidFill>
                  <a:schemeClr val="tx1"/>
                </a:solidFill>
              </a:rPr>
              <a:t>The engagement with each other in drama builds trust and strong relationships. </a:t>
            </a:r>
          </a:p>
          <a:p>
            <a:pPr marL="457200" indent="-457200" algn="l">
              <a:buFont typeface="Wingdings" panose="05000000000000000000" pitchFamily="2" charset="2"/>
              <a:buChar char="q"/>
            </a:pPr>
            <a:r>
              <a:rPr lang="en-US" sz="2800" dirty="0" smtClean="0">
                <a:solidFill>
                  <a:schemeClr val="tx1"/>
                </a:solidFill>
              </a:rPr>
              <a:t>These ideas parallel that of the Social Cognitive Theory. </a:t>
            </a:r>
            <a:endParaRPr lang="en-US" dirty="0">
              <a:solidFill>
                <a:schemeClr val="tx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228601"/>
            <a:ext cx="8991600" cy="1143000"/>
          </a:xfrm>
        </p:spPr>
        <p:txBody>
          <a:bodyPr>
            <a:normAutofit fontScale="90000"/>
          </a:bodyPr>
          <a:lstStyle/>
          <a:p>
            <a:r>
              <a:rPr lang="en-US" dirty="0" smtClean="0"/>
              <a:t>Article: </a:t>
            </a:r>
            <a:br>
              <a:rPr lang="en-US" dirty="0" smtClean="0"/>
            </a:br>
            <a:r>
              <a:rPr lang="en-US" dirty="0" smtClean="0"/>
              <a:t>Brain Based Learning by James R. Lawson</a:t>
            </a:r>
            <a:endParaRPr lang="en-US" dirty="0"/>
          </a:p>
        </p:txBody>
      </p:sp>
      <p:sp>
        <p:nvSpPr>
          <p:cNvPr id="3" name="Subtitle 2"/>
          <p:cNvSpPr>
            <a:spLocks noGrp="1"/>
          </p:cNvSpPr>
          <p:nvPr>
            <p:ph type="subTitle" idx="1"/>
          </p:nvPr>
        </p:nvSpPr>
        <p:spPr>
          <a:xfrm>
            <a:off x="228600" y="1524000"/>
            <a:ext cx="8763000" cy="4572000"/>
          </a:xfrm>
        </p:spPr>
        <p:txBody>
          <a:bodyPr>
            <a:normAutofit fontScale="77500" lnSpcReduction="20000"/>
          </a:bodyPr>
          <a:lstStyle/>
          <a:p>
            <a:pPr marL="457200" indent="-457200" algn="l">
              <a:buFont typeface="Wingdings" panose="05000000000000000000" pitchFamily="2" charset="2"/>
              <a:buChar char="§"/>
            </a:pPr>
            <a:r>
              <a:rPr lang="en-US" dirty="0" smtClean="0">
                <a:solidFill>
                  <a:schemeClr val="tx1"/>
                </a:solidFill>
              </a:rPr>
              <a:t>The brain is made up of billions of these nerve cells called neurons. </a:t>
            </a:r>
          </a:p>
          <a:p>
            <a:pPr marL="457200" indent="-457200" algn="l">
              <a:buFont typeface="Wingdings" panose="05000000000000000000" pitchFamily="2" charset="2"/>
              <a:buChar char="§"/>
            </a:pPr>
            <a:r>
              <a:rPr lang="en-US" dirty="0" smtClean="0">
                <a:solidFill>
                  <a:schemeClr val="tx1"/>
                </a:solidFill>
              </a:rPr>
              <a:t>Neuron connections are flexible, webbed, overlapping, and redundant.  </a:t>
            </a:r>
          </a:p>
          <a:p>
            <a:pPr marL="457200" indent="-457200" algn="l">
              <a:buFont typeface="Wingdings" panose="05000000000000000000" pitchFamily="2" charset="2"/>
              <a:buChar char="§"/>
            </a:pPr>
            <a:r>
              <a:rPr lang="en-US" dirty="0" smtClean="0">
                <a:solidFill>
                  <a:schemeClr val="tx1"/>
                </a:solidFill>
              </a:rPr>
              <a:t>Internal and external stimuli collaborate in the formation of pathways and patterns of excited neurons. </a:t>
            </a:r>
          </a:p>
          <a:p>
            <a:pPr marL="457200" indent="-457200" algn="l">
              <a:buFont typeface="Wingdings" panose="05000000000000000000" pitchFamily="2" charset="2"/>
              <a:buChar char="§"/>
            </a:pPr>
            <a:r>
              <a:rPr lang="en-US" dirty="0" smtClean="0">
                <a:solidFill>
                  <a:schemeClr val="tx1"/>
                </a:solidFill>
              </a:rPr>
              <a:t>The more frequently pathways or patterns of neurons are used the stronger the pathways and patterns become </a:t>
            </a:r>
          </a:p>
          <a:p>
            <a:pPr marL="457200" indent="-457200" algn="l">
              <a:buFont typeface="Wingdings" panose="05000000000000000000" pitchFamily="2" charset="2"/>
              <a:buChar char="§"/>
            </a:pPr>
            <a:r>
              <a:rPr lang="en-US" dirty="0" smtClean="0">
                <a:solidFill>
                  <a:schemeClr val="tx1"/>
                </a:solidFill>
              </a:rPr>
              <a:t>Simultaneous excitation of multiple pathways and patterns create growth of new neuron connections, thus increasing the potential of the brain to learn.</a:t>
            </a:r>
          </a:p>
          <a:p>
            <a:pPr marL="457200" indent="-457200" algn="l">
              <a:buFont typeface="Wingdings" panose="05000000000000000000" pitchFamily="2" charset="2"/>
              <a:buChar char="§"/>
            </a:pPr>
            <a:r>
              <a:rPr lang="en-US" dirty="0" smtClean="0">
                <a:solidFill>
                  <a:schemeClr val="tx1"/>
                </a:solidFill>
              </a:rPr>
              <a:t>Drama causes an excitation of these pathways which increases the opportunity for learning.</a:t>
            </a:r>
            <a:endParaRPr lang="en-US" dirty="0">
              <a:solidFill>
                <a:schemeClr val="tx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52401"/>
            <a:ext cx="8839200" cy="838200"/>
          </a:xfrm>
        </p:spPr>
        <p:txBody>
          <a:bodyPr/>
          <a:lstStyle/>
          <a:p>
            <a:r>
              <a:rPr lang="en-US" dirty="0" smtClean="0"/>
              <a:t>Drama Can Activate Prior Knowledge</a:t>
            </a:r>
            <a:endParaRPr lang="en-US" dirty="0"/>
          </a:p>
        </p:txBody>
      </p:sp>
      <p:sp>
        <p:nvSpPr>
          <p:cNvPr id="3" name="Subtitle 2"/>
          <p:cNvSpPr>
            <a:spLocks noGrp="1"/>
          </p:cNvSpPr>
          <p:nvPr>
            <p:ph type="subTitle" idx="1"/>
          </p:nvPr>
        </p:nvSpPr>
        <p:spPr>
          <a:xfrm>
            <a:off x="152400" y="1143000"/>
            <a:ext cx="8763000" cy="5105400"/>
          </a:xfrm>
        </p:spPr>
        <p:txBody>
          <a:bodyPr>
            <a:normAutofit/>
          </a:bodyPr>
          <a:lstStyle/>
          <a:p>
            <a:pPr marL="457200" indent="-457200" algn="l">
              <a:buFont typeface="Wingdings" panose="05000000000000000000" pitchFamily="2" charset="2"/>
              <a:buChar char="§"/>
            </a:pPr>
            <a:r>
              <a:rPr lang="en-US" dirty="0" smtClean="0">
                <a:solidFill>
                  <a:schemeClr val="tx1"/>
                </a:solidFill>
              </a:rPr>
              <a:t>During drama activities, the student’s schema or prior knowledge of the subject is activated to really come to a complete understanding. </a:t>
            </a:r>
          </a:p>
          <a:p>
            <a:pPr marL="457200" indent="-457200" algn="l">
              <a:buFont typeface="Wingdings" panose="05000000000000000000" pitchFamily="2" charset="2"/>
              <a:buChar char="§"/>
            </a:pPr>
            <a:r>
              <a:rPr lang="en-US" dirty="0" smtClean="0">
                <a:solidFill>
                  <a:schemeClr val="tx1"/>
                </a:solidFill>
              </a:rPr>
              <a:t>When we learn, we are synthesizing.</a:t>
            </a:r>
          </a:p>
          <a:p>
            <a:pPr marL="457200" indent="-457200" algn="l">
              <a:buFont typeface="Wingdings" panose="05000000000000000000" pitchFamily="2" charset="2"/>
              <a:buChar char="§"/>
            </a:pPr>
            <a:r>
              <a:rPr lang="en-US" dirty="0" smtClean="0">
                <a:solidFill>
                  <a:schemeClr val="tx1"/>
                </a:solidFill>
              </a:rPr>
              <a:t>Drama is a great way of synthesizing because of how involved the participants must be. </a:t>
            </a:r>
          </a:p>
          <a:p>
            <a:pPr marL="457200" indent="-457200" algn="l">
              <a:buFont typeface="Wingdings" panose="05000000000000000000" pitchFamily="2" charset="2"/>
              <a:buChar char="§"/>
            </a:pPr>
            <a:r>
              <a:rPr lang="en-US" dirty="0" smtClean="0">
                <a:solidFill>
                  <a:schemeClr val="tx1"/>
                </a:solidFill>
              </a:rPr>
              <a:t>They must recall their schema prior to the drama and use their new knowledge to create the drama. </a:t>
            </a:r>
            <a:endParaRPr lang="en-US" dirty="0">
              <a:solidFill>
                <a:schemeClr val="tx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52401"/>
            <a:ext cx="8839200" cy="914399"/>
          </a:xfrm>
        </p:spPr>
        <p:txBody>
          <a:bodyPr/>
          <a:lstStyle/>
          <a:p>
            <a:r>
              <a:rPr lang="en-US" dirty="0" smtClean="0"/>
              <a:t>Drama Leads to Improved Reflection</a:t>
            </a:r>
            <a:endParaRPr lang="en-US" dirty="0"/>
          </a:p>
        </p:txBody>
      </p:sp>
      <p:sp>
        <p:nvSpPr>
          <p:cNvPr id="3" name="Subtitle 2"/>
          <p:cNvSpPr>
            <a:spLocks noGrp="1"/>
          </p:cNvSpPr>
          <p:nvPr>
            <p:ph type="subTitle" idx="1"/>
          </p:nvPr>
        </p:nvSpPr>
        <p:spPr>
          <a:xfrm>
            <a:off x="228600" y="1447800"/>
            <a:ext cx="8763000" cy="3810000"/>
          </a:xfrm>
        </p:spPr>
        <p:txBody>
          <a:bodyPr>
            <a:normAutofit lnSpcReduction="10000"/>
          </a:bodyPr>
          <a:lstStyle/>
          <a:p>
            <a:pPr marL="457200" indent="-457200" algn="l">
              <a:buFont typeface="Wingdings" panose="05000000000000000000" pitchFamily="2" charset="2"/>
              <a:buChar char="§"/>
            </a:pPr>
            <a:r>
              <a:rPr lang="en-US" dirty="0" smtClean="0">
                <a:solidFill>
                  <a:schemeClr val="tx1"/>
                </a:solidFill>
              </a:rPr>
              <a:t>Reflection is often a step that is overlooked in traditional teaching methods. </a:t>
            </a:r>
          </a:p>
          <a:p>
            <a:pPr marL="457200" indent="-457200" algn="l">
              <a:buFont typeface="Wingdings" panose="05000000000000000000" pitchFamily="2" charset="2"/>
              <a:buChar char="§"/>
            </a:pPr>
            <a:r>
              <a:rPr lang="en-US" dirty="0" smtClean="0">
                <a:solidFill>
                  <a:schemeClr val="tx1"/>
                </a:solidFill>
              </a:rPr>
              <a:t>Students do not just act in drama-they also reflect on the meanings of actions as they consider the consequences for different people.  </a:t>
            </a:r>
          </a:p>
          <a:p>
            <a:pPr marL="457200" indent="-457200" algn="l">
              <a:buFont typeface="Wingdings" panose="05000000000000000000" pitchFamily="2" charset="2"/>
              <a:buChar char="§"/>
            </a:pPr>
            <a:r>
              <a:rPr lang="en-US" dirty="0" smtClean="0">
                <a:solidFill>
                  <a:schemeClr val="tx1"/>
                </a:solidFill>
              </a:rPr>
              <a:t>Reflection is dialogic when the students evaluate actions from the point of view of a person affected</a:t>
            </a:r>
            <a:endParaRPr lang="en-US"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762000"/>
            <a:ext cx="7543800" cy="1066800"/>
          </a:xfrm>
        </p:spPr>
        <p:txBody>
          <a:bodyPr>
            <a:normAutofit fontScale="90000"/>
          </a:bodyPr>
          <a:lstStyle/>
          <a:p>
            <a:r>
              <a:rPr lang="en-US" dirty="0" smtClean="0"/>
              <a:t>Benefits of Drama in the Classroom</a:t>
            </a:r>
            <a:endParaRPr lang="en-US" dirty="0"/>
          </a:p>
        </p:txBody>
      </p:sp>
      <p:sp>
        <p:nvSpPr>
          <p:cNvPr id="3" name="Subtitle 2"/>
          <p:cNvSpPr>
            <a:spLocks noGrp="1"/>
          </p:cNvSpPr>
          <p:nvPr>
            <p:ph type="subTitle" idx="1"/>
          </p:nvPr>
        </p:nvSpPr>
        <p:spPr>
          <a:xfrm>
            <a:off x="1371600" y="2133600"/>
            <a:ext cx="6858000" cy="2057400"/>
          </a:xfrm>
        </p:spPr>
        <p:txBody>
          <a:bodyPr>
            <a:normAutofit fontScale="85000" lnSpcReduction="20000"/>
          </a:bodyPr>
          <a:lstStyle/>
          <a:p>
            <a:pPr marL="457200" indent="-457200" algn="l">
              <a:buFont typeface="Arial" panose="020B0604020202020204" pitchFamily="34" charset="0"/>
              <a:buChar char="•"/>
            </a:pPr>
            <a:r>
              <a:rPr lang="en-US" sz="2800" dirty="0" smtClean="0">
                <a:solidFill>
                  <a:schemeClr val="tx1"/>
                </a:solidFill>
              </a:rPr>
              <a:t>Research indicates that using drama in the classroom as a means of teaching helps students learn academically, socially, and developmentally.</a:t>
            </a:r>
          </a:p>
          <a:p>
            <a:pPr marL="457200" indent="-457200" algn="l">
              <a:buFont typeface="Arial" panose="020B0604020202020204" pitchFamily="34" charset="0"/>
              <a:buChar char="•"/>
            </a:pPr>
            <a:r>
              <a:rPr lang="en-US" sz="2800" dirty="0" smtClean="0">
                <a:solidFill>
                  <a:schemeClr val="tx1"/>
                </a:solidFill>
              </a:rPr>
              <a:t>Educators </a:t>
            </a:r>
            <a:r>
              <a:rPr lang="en-US" sz="2800" dirty="0">
                <a:solidFill>
                  <a:schemeClr val="tx1"/>
                </a:solidFill>
              </a:rPr>
              <a:t>have recently started to explore the use of drama as an integrated way of learning </a:t>
            </a:r>
            <a:r>
              <a:rPr lang="en-US" sz="2800" dirty="0" smtClean="0">
                <a:solidFill>
                  <a:schemeClr val="tx1"/>
                </a:solidFill>
              </a:rPr>
              <a:t> in elementary curriculum</a:t>
            </a:r>
            <a:r>
              <a:rPr lang="en-US" sz="2800" dirty="0">
                <a:solidFill>
                  <a:schemeClr val="tx1"/>
                </a:solidFill>
              </a:rPr>
              <a:t>. </a:t>
            </a:r>
          </a:p>
        </p:txBody>
      </p:sp>
    </p:spTree>
    <p:extLst>
      <p:ext uri="{BB962C8B-B14F-4D97-AF65-F5344CB8AC3E}">
        <p14:creationId xmlns:p14="http://schemas.microsoft.com/office/powerpoint/2010/main" val="41365043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318" y="381000"/>
            <a:ext cx="9144000" cy="914399"/>
          </a:xfrm>
        </p:spPr>
        <p:txBody>
          <a:bodyPr>
            <a:normAutofit/>
          </a:bodyPr>
          <a:lstStyle/>
          <a:p>
            <a:r>
              <a:rPr lang="en-US" sz="4000" dirty="0" smtClean="0"/>
              <a:t>Drama and the Different Parts of the Brain</a:t>
            </a:r>
            <a:endParaRPr lang="en-US" sz="4000" dirty="0"/>
          </a:p>
        </p:txBody>
      </p:sp>
      <p:sp>
        <p:nvSpPr>
          <p:cNvPr id="3" name="Subtitle 2"/>
          <p:cNvSpPr>
            <a:spLocks noGrp="1"/>
          </p:cNvSpPr>
          <p:nvPr>
            <p:ph type="subTitle" idx="1"/>
          </p:nvPr>
        </p:nvSpPr>
        <p:spPr>
          <a:xfrm>
            <a:off x="533400" y="1447800"/>
            <a:ext cx="8001000" cy="4267200"/>
          </a:xfrm>
        </p:spPr>
        <p:txBody>
          <a:bodyPr>
            <a:normAutofit lnSpcReduction="10000"/>
          </a:bodyPr>
          <a:lstStyle/>
          <a:p>
            <a:pPr marL="457200" indent="-457200" algn="l">
              <a:buFont typeface="Wingdings" panose="05000000000000000000" pitchFamily="2" charset="2"/>
              <a:buChar char="§"/>
            </a:pPr>
            <a:r>
              <a:rPr lang="en-US" dirty="0" smtClean="0">
                <a:solidFill>
                  <a:schemeClr val="tx1"/>
                </a:solidFill>
              </a:rPr>
              <a:t>Instead of recognizing the brain as two separate and diverse hemispheres, educators should know that both sides of the brain are equally critical to learning. </a:t>
            </a:r>
          </a:p>
          <a:p>
            <a:pPr marL="457200" indent="-457200" algn="l">
              <a:buFont typeface="Wingdings" panose="05000000000000000000" pitchFamily="2" charset="2"/>
              <a:buChar char="§"/>
            </a:pPr>
            <a:r>
              <a:rPr lang="en-US" dirty="0" smtClean="0">
                <a:solidFill>
                  <a:schemeClr val="tx1"/>
                </a:solidFill>
              </a:rPr>
              <a:t>The prior theory that only the left side of the brain controls academic learning, while the right side controls the arts is out dated and has been proven otherwise with new research.</a:t>
            </a:r>
            <a:endParaRPr lang="en-US" dirty="0">
              <a:solidFill>
                <a:schemeClr val="tx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533400"/>
            <a:ext cx="7772400" cy="1470025"/>
          </a:xfrm>
        </p:spPr>
        <p:txBody>
          <a:bodyPr>
            <a:normAutofit fontScale="90000"/>
          </a:bodyPr>
          <a:lstStyle/>
          <a:p>
            <a:r>
              <a:rPr lang="en-US" dirty="0" smtClean="0"/>
              <a:t>New Research on the Brain Divides it into Four Areas Called Lobes</a:t>
            </a:r>
            <a:endParaRPr lang="en-US" dirty="0"/>
          </a:p>
        </p:txBody>
      </p:sp>
      <p:sp>
        <p:nvSpPr>
          <p:cNvPr id="3" name="Subtitle 2"/>
          <p:cNvSpPr>
            <a:spLocks noGrp="1"/>
          </p:cNvSpPr>
          <p:nvPr>
            <p:ph type="subTitle" idx="1"/>
          </p:nvPr>
        </p:nvSpPr>
        <p:spPr>
          <a:xfrm>
            <a:off x="1271162" y="5257800"/>
            <a:ext cx="6400800" cy="609600"/>
          </a:xfrm>
        </p:spPr>
        <p:txBody>
          <a:bodyPr>
            <a:normAutofit fontScale="62500" lnSpcReduction="20000"/>
          </a:bodyPr>
          <a:lstStyle/>
          <a:p>
            <a:r>
              <a:rPr lang="en-US" b="1" dirty="0" smtClean="0">
                <a:solidFill>
                  <a:schemeClr val="tx1"/>
                </a:solidFill>
              </a:rPr>
              <a:t>The frontal lobe is used the most during drama activities.</a:t>
            </a:r>
            <a:endParaRPr lang="en-US" b="1" dirty="0">
              <a:solidFill>
                <a:schemeClr val="tx1"/>
              </a:solidFill>
            </a:endParaRPr>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67000" y="2057400"/>
            <a:ext cx="3609124" cy="297180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381000"/>
            <a:ext cx="8763000" cy="1470025"/>
          </a:xfrm>
        </p:spPr>
        <p:txBody>
          <a:bodyPr/>
          <a:lstStyle/>
          <a:p>
            <a:r>
              <a:rPr lang="en-US" dirty="0" smtClean="0"/>
              <a:t>Drama is Chance for Practicing Social Situations</a:t>
            </a:r>
            <a:endParaRPr lang="en-US" dirty="0"/>
          </a:p>
        </p:txBody>
      </p:sp>
      <p:sp>
        <p:nvSpPr>
          <p:cNvPr id="3" name="Subtitle 2"/>
          <p:cNvSpPr>
            <a:spLocks noGrp="1"/>
          </p:cNvSpPr>
          <p:nvPr>
            <p:ph type="subTitle" idx="1"/>
          </p:nvPr>
        </p:nvSpPr>
        <p:spPr>
          <a:xfrm>
            <a:off x="304800" y="2286000"/>
            <a:ext cx="8686800" cy="3505200"/>
          </a:xfrm>
        </p:spPr>
        <p:txBody>
          <a:bodyPr>
            <a:normAutofit fontScale="85000" lnSpcReduction="20000"/>
          </a:bodyPr>
          <a:lstStyle/>
          <a:p>
            <a:pPr marL="457200" indent="-457200" algn="l">
              <a:buFont typeface="Wingdings" panose="05000000000000000000" pitchFamily="2" charset="2"/>
              <a:buChar char="§"/>
            </a:pPr>
            <a:r>
              <a:rPr lang="en-US" dirty="0" smtClean="0">
                <a:solidFill>
                  <a:schemeClr val="tx1"/>
                </a:solidFill>
              </a:rPr>
              <a:t>Most drama in education is done in groups or with the whole class. </a:t>
            </a:r>
          </a:p>
          <a:p>
            <a:pPr marL="457200" indent="-457200" algn="l">
              <a:buFont typeface="Wingdings" panose="05000000000000000000" pitchFamily="2" charset="2"/>
              <a:buChar char="§"/>
            </a:pPr>
            <a:r>
              <a:rPr lang="en-US" dirty="0" smtClean="0">
                <a:solidFill>
                  <a:schemeClr val="tx1"/>
                </a:solidFill>
              </a:rPr>
              <a:t>Students run into problems where, for example, they do not agree on a solution or action the rest of their group is taking. </a:t>
            </a:r>
          </a:p>
          <a:p>
            <a:pPr marL="457200" indent="-457200" algn="l">
              <a:buFont typeface="Wingdings" panose="05000000000000000000" pitchFamily="2" charset="2"/>
              <a:buChar char="§"/>
            </a:pPr>
            <a:r>
              <a:rPr lang="en-US" dirty="0" smtClean="0">
                <a:solidFill>
                  <a:schemeClr val="tx1"/>
                </a:solidFill>
              </a:rPr>
              <a:t>This type of problem solving helps students become lifelong learners. </a:t>
            </a:r>
          </a:p>
          <a:p>
            <a:pPr marL="457200" indent="-457200" algn="l">
              <a:buFont typeface="Wingdings" panose="05000000000000000000" pitchFamily="2" charset="2"/>
              <a:buChar char="§"/>
            </a:pPr>
            <a:r>
              <a:rPr lang="en-US" dirty="0" smtClean="0">
                <a:solidFill>
                  <a:schemeClr val="tx1"/>
                </a:solidFill>
              </a:rPr>
              <a:t>Drama in education calls for more group work, so students obtain the crucial skills needed throughout life. </a:t>
            </a:r>
            <a:endParaRPr lang="en-US" dirty="0">
              <a:solidFill>
                <a:schemeClr val="tx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838200"/>
            <a:ext cx="7772400" cy="838199"/>
          </a:xfrm>
        </p:spPr>
        <p:txBody>
          <a:bodyPr/>
          <a:lstStyle/>
          <a:p>
            <a:r>
              <a:rPr lang="en-US" dirty="0" smtClean="0"/>
              <a:t>Emotions and Learning</a:t>
            </a:r>
            <a:endParaRPr lang="en-US" dirty="0"/>
          </a:p>
        </p:txBody>
      </p:sp>
      <p:sp>
        <p:nvSpPr>
          <p:cNvPr id="3" name="Subtitle 2"/>
          <p:cNvSpPr>
            <a:spLocks noGrp="1"/>
          </p:cNvSpPr>
          <p:nvPr>
            <p:ph type="subTitle" idx="1"/>
          </p:nvPr>
        </p:nvSpPr>
        <p:spPr>
          <a:xfrm>
            <a:off x="1219200" y="1905000"/>
            <a:ext cx="7315200" cy="3810000"/>
          </a:xfrm>
        </p:spPr>
        <p:txBody>
          <a:bodyPr>
            <a:normAutofit/>
          </a:bodyPr>
          <a:lstStyle/>
          <a:p>
            <a:pPr marL="457200" indent="-457200" algn="l">
              <a:buFont typeface="Wingdings" panose="05000000000000000000" pitchFamily="2" charset="2"/>
              <a:buChar char="§"/>
            </a:pPr>
            <a:r>
              <a:rPr lang="en-US" dirty="0" smtClean="0">
                <a:solidFill>
                  <a:schemeClr val="tx1"/>
                </a:solidFill>
              </a:rPr>
              <a:t>Students elicit speech, senses, emotions and motor skills when occupied with a drama activity. </a:t>
            </a:r>
          </a:p>
          <a:p>
            <a:pPr marL="457200" indent="-457200" algn="l">
              <a:buFont typeface="Wingdings" panose="05000000000000000000" pitchFamily="2" charset="2"/>
              <a:buChar char="§"/>
            </a:pPr>
            <a:r>
              <a:rPr lang="en-US" dirty="0" smtClean="0">
                <a:solidFill>
                  <a:schemeClr val="tx1"/>
                </a:solidFill>
              </a:rPr>
              <a:t>Many different parts of the brain are being activated. </a:t>
            </a:r>
          </a:p>
          <a:p>
            <a:pPr marL="457200" indent="-457200" algn="l">
              <a:buFont typeface="Wingdings" panose="05000000000000000000" pitchFamily="2" charset="2"/>
              <a:buChar char="§"/>
            </a:pPr>
            <a:r>
              <a:rPr lang="en-US" dirty="0" smtClean="0">
                <a:solidFill>
                  <a:schemeClr val="tx1"/>
                </a:solidFill>
              </a:rPr>
              <a:t>This generates a much bigger possibility that the students will learn the subject.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609600"/>
            <a:ext cx="8763000" cy="533399"/>
          </a:xfrm>
        </p:spPr>
        <p:txBody>
          <a:bodyPr>
            <a:normAutofit fontScale="90000"/>
          </a:bodyPr>
          <a:lstStyle/>
          <a:p>
            <a:r>
              <a:rPr lang="en-US" dirty="0" smtClean="0"/>
              <a:t>Emotions and Learning Continued</a:t>
            </a:r>
            <a:endParaRPr lang="en-US" dirty="0"/>
          </a:p>
        </p:txBody>
      </p:sp>
      <p:sp>
        <p:nvSpPr>
          <p:cNvPr id="3" name="Subtitle 2"/>
          <p:cNvSpPr>
            <a:spLocks noGrp="1"/>
          </p:cNvSpPr>
          <p:nvPr>
            <p:ph type="subTitle" idx="1"/>
          </p:nvPr>
        </p:nvSpPr>
        <p:spPr>
          <a:xfrm>
            <a:off x="1066800" y="1676400"/>
            <a:ext cx="7315200" cy="4572000"/>
          </a:xfrm>
        </p:spPr>
        <p:txBody>
          <a:bodyPr>
            <a:normAutofit fontScale="92500"/>
          </a:bodyPr>
          <a:lstStyle/>
          <a:p>
            <a:pPr marL="457200" indent="-457200" algn="l">
              <a:buFont typeface="Wingdings" panose="05000000000000000000" pitchFamily="2" charset="2"/>
              <a:buChar char="§"/>
            </a:pPr>
            <a:r>
              <a:rPr lang="en-US" sz="2400" dirty="0" smtClean="0">
                <a:solidFill>
                  <a:schemeClr val="tx1"/>
                </a:solidFill>
              </a:rPr>
              <a:t>The area of the brain that operates emotions makes up 20 percent of the entire brain. </a:t>
            </a:r>
          </a:p>
          <a:p>
            <a:pPr marL="457200" indent="-457200" algn="l">
              <a:buFont typeface="Wingdings" panose="05000000000000000000" pitchFamily="2" charset="2"/>
              <a:buChar char="§"/>
            </a:pPr>
            <a:r>
              <a:rPr lang="en-US" sz="2400" dirty="0" smtClean="0">
                <a:solidFill>
                  <a:schemeClr val="tx1"/>
                </a:solidFill>
              </a:rPr>
              <a:t>Until modern brain research began focusing on emotions, educators did not associate emotions with learning. </a:t>
            </a:r>
          </a:p>
          <a:p>
            <a:pPr marL="457200" indent="-457200" algn="l">
              <a:buFont typeface="Wingdings" panose="05000000000000000000" pitchFamily="2" charset="2"/>
              <a:buChar char="§"/>
            </a:pPr>
            <a:r>
              <a:rPr lang="en-US" sz="2400" dirty="0" smtClean="0">
                <a:solidFill>
                  <a:schemeClr val="tx1"/>
                </a:solidFill>
              </a:rPr>
              <a:t>Now that this connection has been made, it seems obvious that emotions can positively impact the way we learn.</a:t>
            </a:r>
          </a:p>
          <a:p>
            <a:pPr marL="457200" indent="-457200" algn="l">
              <a:buFont typeface="Wingdings" panose="05000000000000000000" pitchFamily="2" charset="2"/>
              <a:buChar char="§"/>
            </a:pPr>
            <a:r>
              <a:rPr lang="en-US" sz="2400" dirty="0" smtClean="0">
                <a:solidFill>
                  <a:schemeClr val="tx1"/>
                </a:solidFill>
              </a:rPr>
              <a:t>Emotions can be in the form of a positive past experience, or what the drama participants feel when they are actively in role of an imagined figure. </a:t>
            </a:r>
          </a:p>
          <a:p>
            <a:pPr marL="457200" indent="-457200" algn="l">
              <a:buFont typeface="Wingdings" panose="05000000000000000000" pitchFamily="2" charset="2"/>
              <a:buChar char="§"/>
            </a:pPr>
            <a:r>
              <a:rPr lang="en-US" sz="2400" dirty="0" smtClean="0">
                <a:solidFill>
                  <a:schemeClr val="tx1"/>
                </a:solidFill>
              </a:rPr>
              <a:t>Facts and information become relevant when they are relevant to the lives of the people the students imagine.</a:t>
            </a:r>
            <a:endParaRPr lang="en-US" sz="2400" dirty="0">
              <a:solidFill>
                <a:schemeClr val="tx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28601"/>
            <a:ext cx="9144000" cy="1371599"/>
          </a:xfrm>
        </p:spPr>
        <p:txBody>
          <a:bodyPr>
            <a:normAutofit fontScale="90000"/>
          </a:bodyPr>
          <a:lstStyle/>
          <a:p>
            <a:r>
              <a:rPr lang="en-US" dirty="0" smtClean="0"/>
              <a:t>Hands-on Learning and the Brain</a:t>
            </a:r>
            <a:br>
              <a:rPr lang="en-US" dirty="0" smtClean="0"/>
            </a:br>
            <a:r>
              <a:rPr lang="en-US" sz="3600" dirty="0" smtClean="0"/>
              <a:t>Studies about Auditory, Visual and Kinesthetic Learners</a:t>
            </a:r>
            <a:endParaRPr lang="en-US" sz="3600" dirty="0"/>
          </a:p>
        </p:txBody>
      </p:sp>
      <p:sp>
        <p:nvSpPr>
          <p:cNvPr id="3" name="Subtitle 2"/>
          <p:cNvSpPr>
            <a:spLocks noGrp="1"/>
          </p:cNvSpPr>
          <p:nvPr>
            <p:ph type="subTitle" idx="1"/>
          </p:nvPr>
        </p:nvSpPr>
        <p:spPr>
          <a:xfrm>
            <a:off x="914400" y="2057400"/>
            <a:ext cx="7620000" cy="3962400"/>
          </a:xfrm>
        </p:spPr>
        <p:txBody>
          <a:bodyPr>
            <a:normAutofit lnSpcReduction="10000"/>
          </a:bodyPr>
          <a:lstStyle/>
          <a:p>
            <a:pPr marL="457200" indent="-457200" algn="l">
              <a:buFont typeface="Wingdings" panose="05000000000000000000" pitchFamily="2" charset="2"/>
              <a:buChar char="§"/>
            </a:pPr>
            <a:r>
              <a:rPr lang="en-US" sz="2800" dirty="0" smtClean="0">
                <a:solidFill>
                  <a:schemeClr val="tx1"/>
                </a:solidFill>
              </a:rPr>
              <a:t>Only 15 percent of the population learn the strongest through auditory means. </a:t>
            </a:r>
          </a:p>
          <a:p>
            <a:pPr marL="457200" indent="-457200" algn="l">
              <a:buFont typeface="Wingdings" panose="05000000000000000000" pitchFamily="2" charset="2"/>
              <a:buChar char="§"/>
            </a:pPr>
            <a:r>
              <a:rPr lang="en-US" sz="2800" dirty="0" smtClean="0">
                <a:solidFill>
                  <a:schemeClr val="tx1"/>
                </a:solidFill>
              </a:rPr>
              <a:t>40 percent of the population learns the strongest through visual means. </a:t>
            </a:r>
          </a:p>
          <a:p>
            <a:pPr marL="457200" indent="-457200" algn="l">
              <a:buFont typeface="Wingdings" panose="05000000000000000000" pitchFamily="2" charset="2"/>
              <a:buChar char="§"/>
            </a:pPr>
            <a:r>
              <a:rPr lang="en-US" sz="2800" dirty="0" smtClean="0">
                <a:solidFill>
                  <a:schemeClr val="tx1"/>
                </a:solidFill>
              </a:rPr>
              <a:t>45 percent of the population learn best by kinesthetic or hands-on types of teaching.</a:t>
            </a:r>
          </a:p>
          <a:p>
            <a:pPr marL="457200" indent="-457200" algn="l">
              <a:buFont typeface="Wingdings" panose="05000000000000000000" pitchFamily="2" charset="2"/>
              <a:buChar char="§"/>
            </a:pPr>
            <a:r>
              <a:rPr lang="en-US" sz="2800" dirty="0" smtClean="0">
                <a:solidFill>
                  <a:schemeClr val="tx1"/>
                </a:solidFill>
              </a:rPr>
              <a:t>Despite these studies very little hands-on learning is available in most classes after early primary grades.</a:t>
            </a:r>
            <a:endParaRPr lang="en-US" sz="2800" dirty="0">
              <a:solidFill>
                <a:schemeClr val="tx1"/>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04800"/>
            <a:ext cx="9144000" cy="1165225"/>
          </a:xfrm>
        </p:spPr>
        <p:txBody>
          <a:bodyPr>
            <a:normAutofit/>
          </a:bodyPr>
          <a:lstStyle/>
          <a:p>
            <a:r>
              <a:rPr lang="en-US" sz="4000" dirty="0" smtClean="0"/>
              <a:t>Drama Benefits Kinesthetic </a:t>
            </a:r>
            <a:r>
              <a:rPr lang="en-US" sz="4000" dirty="0"/>
              <a:t>L</a:t>
            </a:r>
            <a:r>
              <a:rPr lang="en-US" sz="4000" dirty="0" smtClean="0"/>
              <a:t>earners</a:t>
            </a:r>
            <a:endParaRPr lang="en-US" sz="4000" dirty="0"/>
          </a:p>
        </p:txBody>
      </p:sp>
      <p:sp>
        <p:nvSpPr>
          <p:cNvPr id="3" name="Subtitle 2"/>
          <p:cNvSpPr>
            <a:spLocks noGrp="1"/>
          </p:cNvSpPr>
          <p:nvPr>
            <p:ph type="subTitle" idx="1"/>
          </p:nvPr>
        </p:nvSpPr>
        <p:spPr>
          <a:xfrm>
            <a:off x="304800" y="1524000"/>
            <a:ext cx="8534400" cy="3505200"/>
          </a:xfrm>
        </p:spPr>
        <p:txBody>
          <a:bodyPr>
            <a:normAutofit/>
          </a:bodyPr>
          <a:lstStyle/>
          <a:p>
            <a:pPr marL="457200" indent="-457200" algn="l">
              <a:buFont typeface="Wingdings" panose="05000000000000000000" pitchFamily="2" charset="2"/>
              <a:buChar char="§"/>
            </a:pPr>
            <a:r>
              <a:rPr lang="en-US" sz="2800" dirty="0" smtClean="0">
                <a:solidFill>
                  <a:schemeClr val="tx1"/>
                </a:solidFill>
              </a:rPr>
              <a:t>Students are almost always moving around and actually creating something using their bodies during drama activities</a:t>
            </a:r>
            <a:r>
              <a:rPr lang="en-US" dirty="0" smtClean="0"/>
              <a:t>.</a:t>
            </a:r>
          </a:p>
          <a:p>
            <a:pPr marL="457200" indent="-457200" algn="l">
              <a:buFont typeface="Wingdings" panose="05000000000000000000" pitchFamily="2" charset="2"/>
              <a:buChar char="§"/>
            </a:pPr>
            <a:r>
              <a:rPr lang="en-US" sz="2800" dirty="0" smtClean="0">
                <a:solidFill>
                  <a:schemeClr val="tx1"/>
                </a:solidFill>
              </a:rPr>
              <a:t>During drama activities students are involved and actually doing something in addition to just listening.</a:t>
            </a:r>
          </a:p>
          <a:p>
            <a:pPr marL="457200" indent="-457200" algn="l">
              <a:buFont typeface="Wingdings" panose="05000000000000000000" pitchFamily="2" charset="2"/>
              <a:buChar char="§"/>
            </a:pPr>
            <a:r>
              <a:rPr lang="en-US" sz="2800" dirty="0" smtClean="0">
                <a:solidFill>
                  <a:schemeClr val="tx1"/>
                </a:solidFill>
              </a:rPr>
              <a:t>Drama is taking information and creating something new with it, which makes it relevant to the student. </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85800"/>
            <a:ext cx="7772400" cy="609600"/>
          </a:xfrm>
        </p:spPr>
        <p:txBody>
          <a:bodyPr>
            <a:normAutofit fontScale="90000"/>
          </a:bodyPr>
          <a:lstStyle/>
          <a:p>
            <a:r>
              <a:rPr lang="en-US" dirty="0" smtClean="0"/>
              <a:t>Brain Research</a:t>
            </a:r>
            <a:endParaRPr lang="en-US" dirty="0"/>
          </a:p>
        </p:txBody>
      </p:sp>
      <p:sp>
        <p:nvSpPr>
          <p:cNvPr id="3" name="Subtitle 2"/>
          <p:cNvSpPr>
            <a:spLocks noGrp="1"/>
          </p:cNvSpPr>
          <p:nvPr>
            <p:ph type="subTitle" idx="1"/>
          </p:nvPr>
        </p:nvSpPr>
        <p:spPr>
          <a:xfrm>
            <a:off x="685800" y="1524000"/>
            <a:ext cx="8077200" cy="4343400"/>
          </a:xfrm>
        </p:spPr>
        <p:txBody>
          <a:bodyPr>
            <a:normAutofit/>
          </a:bodyPr>
          <a:lstStyle/>
          <a:p>
            <a:pPr marL="457200" indent="-457200" algn="l">
              <a:buFont typeface="Wingdings" panose="05000000000000000000" pitchFamily="2" charset="2"/>
              <a:buChar char="§"/>
            </a:pPr>
            <a:r>
              <a:rPr lang="en-US" sz="2800" dirty="0" smtClean="0">
                <a:solidFill>
                  <a:schemeClr val="tx1"/>
                </a:solidFill>
              </a:rPr>
              <a:t>Brain research has now proven that children cannot maintain the extensive attention span that some teachers require. </a:t>
            </a:r>
          </a:p>
          <a:p>
            <a:pPr marL="457200" indent="-457200" algn="l">
              <a:buFont typeface="Wingdings" panose="05000000000000000000" pitchFamily="2" charset="2"/>
              <a:buChar char="§"/>
            </a:pPr>
            <a:r>
              <a:rPr lang="en-US" sz="2800" dirty="0" smtClean="0">
                <a:solidFill>
                  <a:schemeClr val="tx1"/>
                </a:solidFill>
              </a:rPr>
              <a:t>This is why children will not learn when lectured to over a significant period of time. </a:t>
            </a:r>
          </a:p>
          <a:p>
            <a:pPr marL="457200" indent="-457200" algn="l">
              <a:buFont typeface="Wingdings" panose="05000000000000000000" pitchFamily="2" charset="2"/>
              <a:buChar char="§"/>
            </a:pPr>
            <a:r>
              <a:rPr lang="en-US" sz="2800" dirty="0" smtClean="0">
                <a:solidFill>
                  <a:schemeClr val="tx1"/>
                </a:solidFill>
              </a:rPr>
              <a:t>Their attention is lost, unless they are somehow involved in the learning process. </a:t>
            </a:r>
          </a:p>
          <a:p>
            <a:pPr marL="457200" indent="-457200" algn="l">
              <a:buFont typeface="Wingdings" panose="05000000000000000000" pitchFamily="2" charset="2"/>
              <a:buChar char="§"/>
            </a:pPr>
            <a:r>
              <a:rPr lang="en-US" sz="2800" dirty="0" smtClean="0">
                <a:solidFill>
                  <a:schemeClr val="tx1"/>
                </a:solidFill>
              </a:rPr>
              <a:t>Drama allows students to learn without losing their attention.</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533400"/>
            <a:ext cx="7772400" cy="761999"/>
          </a:xfrm>
        </p:spPr>
        <p:txBody>
          <a:bodyPr>
            <a:normAutofit fontScale="90000"/>
          </a:bodyPr>
          <a:lstStyle/>
          <a:p>
            <a:r>
              <a:rPr lang="en-US" dirty="0" smtClean="0"/>
              <a:t>Conclusion</a:t>
            </a:r>
            <a:endParaRPr lang="en-US" dirty="0"/>
          </a:p>
        </p:txBody>
      </p:sp>
      <p:sp>
        <p:nvSpPr>
          <p:cNvPr id="3" name="Subtitle 2"/>
          <p:cNvSpPr>
            <a:spLocks noGrp="1"/>
          </p:cNvSpPr>
          <p:nvPr>
            <p:ph type="subTitle" idx="1"/>
          </p:nvPr>
        </p:nvSpPr>
        <p:spPr>
          <a:xfrm>
            <a:off x="1219200" y="1524000"/>
            <a:ext cx="7010400" cy="4343400"/>
          </a:xfrm>
        </p:spPr>
        <p:txBody>
          <a:bodyPr>
            <a:normAutofit fontScale="92500"/>
          </a:bodyPr>
          <a:lstStyle/>
          <a:p>
            <a:pPr marL="457200" indent="-457200" algn="l">
              <a:buFont typeface="Wingdings" panose="05000000000000000000" pitchFamily="2" charset="2"/>
              <a:buChar char="§"/>
            </a:pPr>
            <a:r>
              <a:rPr lang="en-US" sz="2800" dirty="0" smtClean="0">
                <a:solidFill>
                  <a:schemeClr val="tx1"/>
                </a:solidFill>
              </a:rPr>
              <a:t>Research confirms that drama is effective in teaching the elementary curriculum.</a:t>
            </a:r>
          </a:p>
          <a:p>
            <a:pPr marL="457200" indent="-457200" algn="l">
              <a:buFont typeface="Wingdings" panose="05000000000000000000" pitchFamily="2" charset="2"/>
              <a:buChar char="§"/>
            </a:pPr>
            <a:r>
              <a:rPr lang="en-US" sz="2800" dirty="0" smtClean="0">
                <a:solidFill>
                  <a:schemeClr val="tx1"/>
                </a:solidFill>
              </a:rPr>
              <a:t>Drama gives educators the opportunity to teach their students in a way which creates a love for learning.</a:t>
            </a:r>
          </a:p>
          <a:p>
            <a:pPr marL="457200" indent="-457200" algn="l">
              <a:buFont typeface="Wingdings" panose="05000000000000000000" pitchFamily="2" charset="2"/>
              <a:buChar char="§"/>
            </a:pPr>
            <a:r>
              <a:rPr lang="en-US" sz="2800" dirty="0" smtClean="0">
                <a:solidFill>
                  <a:schemeClr val="tx1"/>
                </a:solidFill>
              </a:rPr>
              <a:t>Drama provides valuable problem solving, social, and creative skills.</a:t>
            </a:r>
          </a:p>
          <a:p>
            <a:pPr marL="457200" indent="-457200" algn="l">
              <a:buFont typeface="Wingdings" panose="05000000000000000000" pitchFamily="2" charset="2"/>
              <a:buChar char="§"/>
            </a:pPr>
            <a:r>
              <a:rPr lang="en-US" sz="2800" dirty="0" smtClean="0">
                <a:solidFill>
                  <a:schemeClr val="tx1"/>
                </a:solidFill>
              </a:rPr>
              <a:t>The cognitive, affective, and psychomotor dexterity that is gained by using drama create motivated, intelligent, life- long learners.</a:t>
            </a:r>
            <a:endParaRPr lang="en-US" sz="2800" dirty="0">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152401"/>
            <a:ext cx="9067800" cy="1066800"/>
          </a:xfrm>
        </p:spPr>
        <p:txBody>
          <a:bodyPr>
            <a:normAutofit/>
          </a:bodyPr>
          <a:lstStyle/>
          <a:p>
            <a:r>
              <a:rPr lang="en-US" sz="3200" dirty="0" smtClean="0"/>
              <a:t>Integrating Drama Works Because….</a:t>
            </a:r>
            <a:endParaRPr lang="en-US" sz="3200" dirty="0"/>
          </a:p>
        </p:txBody>
      </p:sp>
      <p:sp>
        <p:nvSpPr>
          <p:cNvPr id="3" name="Subtitle 2"/>
          <p:cNvSpPr>
            <a:spLocks noGrp="1"/>
          </p:cNvSpPr>
          <p:nvPr>
            <p:ph type="subTitle" idx="1"/>
          </p:nvPr>
        </p:nvSpPr>
        <p:spPr>
          <a:xfrm>
            <a:off x="914400" y="1447800"/>
            <a:ext cx="7772400" cy="4724400"/>
          </a:xfrm>
        </p:spPr>
        <p:txBody>
          <a:bodyPr>
            <a:normAutofit/>
          </a:bodyPr>
          <a:lstStyle/>
          <a:p>
            <a:pPr marL="457200" indent="-457200" algn="l">
              <a:buFont typeface="Arial" panose="020B0604020202020204" pitchFamily="34" charset="0"/>
              <a:buChar char="•"/>
            </a:pPr>
            <a:r>
              <a:rPr lang="en-US" dirty="0" smtClean="0">
                <a:solidFill>
                  <a:schemeClr val="tx1"/>
                </a:solidFill>
              </a:rPr>
              <a:t>Drama provides a fun means of learning.</a:t>
            </a:r>
          </a:p>
          <a:p>
            <a:pPr marL="457200" indent="-457200" algn="l">
              <a:buFont typeface="Arial" panose="020B0604020202020204" pitchFamily="34" charset="0"/>
              <a:buChar char="•"/>
            </a:pPr>
            <a:r>
              <a:rPr lang="en-US" dirty="0">
                <a:solidFill>
                  <a:schemeClr val="tx1"/>
                </a:solidFill>
              </a:rPr>
              <a:t>Recent brain research proves that emotions are linked with learning. </a:t>
            </a:r>
            <a:endParaRPr lang="en-US" dirty="0" smtClean="0">
              <a:solidFill>
                <a:schemeClr val="tx1"/>
              </a:solidFill>
            </a:endParaRPr>
          </a:p>
          <a:p>
            <a:pPr marL="457200" indent="-457200" algn="l">
              <a:buFont typeface="Arial" panose="020B0604020202020204" pitchFamily="34" charset="0"/>
              <a:buChar char="•"/>
            </a:pPr>
            <a:r>
              <a:rPr lang="en-US" dirty="0">
                <a:solidFill>
                  <a:schemeClr val="tx1"/>
                </a:solidFill>
              </a:rPr>
              <a:t>When we connect to the concept emotionally, we will have a better understanding of it. </a:t>
            </a:r>
            <a:endParaRPr lang="en-US" dirty="0" smtClean="0">
              <a:solidFill>
                <a:schemeClr val="tx1"/>
              </a:solidFill>
            </a:endParaRPr>
          </a:p>
          <a:p>
            <a:pPr marL="457200" indent="-457200" algn="l">
              <a:buFont typeface="Arial" panose="020B0604020202020204" pitchFamily="34" charset="0"/>
              <a:buChar char="•"/>
            </a:pPr>
            <a:r>
              <a:rPr lang="en-US" dirty="0" smtClean="0">
                <a:solidFill>
                  <a:schemeClr val="tx1"/>
                </a:solidFill>
              </a:rPr>
              <a:t>Teaching using drama brings emotion and learning together. </a:t>
            </a:r>
            <a:endParaRPr lang="en-US" dirty="0">
              <a:solidFill>
                <a:schemeClr val="tx1"/>
              </a:solidFill>
            </a:endParaRPr>
          </a:p>
        </p:txBody>
      </p:sp>
    </p:spTree>
    <p:extLst>
      <p:ext uri="{BB962C8B-B14F-4D97-AF65-F5344CB8AC3E}">
        <p14:creationId xmlns:p14="http://schemas.microsoft.com/office/powerpoint/2010/main" val="487824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39" y="228600"/>
            <a:ext cx="9144000" cy="1058214"/>
          </a:xfrm>
        </p:spPr>
        <p:txBody>
          <a:bodyPr>
            <a:normAutofit/>
          </a:bodyPr>
          <a:lstStyle/>
          <a:p>
            <a:r>
              <a:rPr lang="en-US" sz="4000" dirty="0" smtClean="0"/>
              <a:t>According to Researcher Jeffrey Wilhelm</a:t>
            </a:r>
            <a:endParaRPr lang="en-US" sz="4000" dirty="0"/>
          </a:p>
        </p:txBody>
      </p:sp>
      <p:sp>
        <p:nvSpPr>
          <p:cNvPr id="3" name="Subtitle 2"/>
          <p:cNvSpPr>
            <a:spLocks noGrp="1"/>
          </p:cNvSpPr>
          <p:nvPr>
            <p:ph type="subTitle" idx="1"/>
          </p:nvPr>
        </p:nvSpPr>
        <p:spPr>
          <a:xfrm>
            <a:off x="173166" y="1371600"/>
            <a:ext cx="4856034" cy="4876800"/>
          </a:xfrm>
        </p:spPr>
        <p:txBody>
          <a:bodyPr>
            <a:normAutofit/>
          </a:bodyPr>
          <a:lstStyle/>
          <a:p>
            <a:pPr marL="457200" indent="-457200" algn="l">
              <a:buFont typeface="Arial" panose="020B0604020202020204" pitchFamily="34" charset="0"/>
              <a:buChar char="•"/>
            </a:pPr>
            <a:r>
              <a:rPr lang="en-US" sz="2800" dirty="0" smtClean="0">
                <a:solidFill>
                  <a:schemeClr val="tx1"/>
                </a:solidFill>
              </a:rPr>
              <a:t>Through drama, students became a part of the learning process rather than mere observers  or inactive receptacles of the rich experience of learning.</a:t>
            </a:r>
          </a:p>
          <a:p>
            <a:pPr marL="457200" indent="-457200" algn="l">
              <a:buFont typeface="Arial" panose="020B0604020202020204" pitchFamily="34" charset="0"/>
              <a:buChar char="•"/>
            </a:pPr>
            <a:r>
              <a:rPr lang="en-US" sz="2800" dirty="0" smtClean="0">
                <a:solidFill>
                  <a:schemeClr val="tx1"/>
                </a:solidFill>
              </a:rPr>
              <a:t>In this way, their learning is deeper, more sustained, and infinitely more complex.</a:t>
            </a:r>
            <a:endParaRPr lang="en-US" sz="2800" dirty="0">
              <a:solidFill>
                <a:schemeClr val="tx1"/>
              </a:solidFill>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90000" y="1797676"/>
            <a:ext cx="3920868" cy="2938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058447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1470025"/>
          </a:xfrm>
        </p:spPr>
        <p:txBody>
          <a:bodyPr/>
          <a:lstStyle/>
          <a:p>
            <a:r>
              <a:rPr lang="en-US" dirty="0" smtClean="0"/>
              <a:t>Standards and the Classroom</a:t>
            </a:r>
            <a:endParaRPr lang="en-US" dirty="0"/>
          </a:p>
        </p:txBody>
      </p:sp>
      <p:sp>
        <p:nvSpPr>
          <p:cNvPr id="3" name="Subtitle 2"/>
          <p:cNvSpPr>
            <a:spLocks noGrp="1"/>
          </p:cNvSpPr>
          <p:nvPr>
            <p:ph type="subTitle" idx="1"/>
          </p:nvPr>
        </p:nvSpPr>
        <p:spPr>
          <a:xfrm>
            <a:off x="228600" y="1828800"/>
            <a:ext cx="8763000" cy="3810000"/>
          </a:xfrm>
        </p:spPr>
        <p:txBody>
          <a:bodyPr>
            <a:normAutofit/>
          </a:bodyPr>
          <a:lstStyle/>
          <a:p>
            <a:pPr marL="457200" indent="-457200" algn="l">
              <a:buFont typeface="Arial" panose="020B0604020202020204" pitchFamily="34" charset="0"/>
              <a:buChar char="•"/>
            </a:pPr>
            <a:r>
              <a:rPr lang="en-US" sz="2800" dirty="0" smtClean="0">
                <a:solidFill>
                  <a:schemeClr val="tx1"/>
                </a:solidFill>
              </a:rPr>
              <a:t>Today’s elementary classroom is very much controlled by the state and is influenced by standards and benchmarks. </a:t>
            </a:r>
          </a:p>
          <a:p>
            <a:pPr marL="457200" indent="-457200" algn="l">
              <a:buFont typeface="Arial" panose="020B0604020202020204" pitchFamily="34" charset="0"/>
              <a:buChar char="•"/>
            </a:pPr>
            <a:r>
              <a:rPr lang="en-US" sz="2800" dirty="0" smtClean="0">
                <a:solidFill>
                  <a:schemeClr val="tx1"/>
                </a:solidFill>
              </a:rPr>
              <a:t>However, research shows that learning is individually specific and that standardized materials and instruction diminish or inhibit learning.</a:t>
            </a:r>
          </a:p>
          <a:p>
            <a:pPr algn="l"/>
            <a:endParaRPr lang="en-US" sz="2800" dirty="0">
              <a:solidFill>
                <a:schemeClr val="tx1"/>
              </a:solidFill>
            </a:endParaRPr>
          </a:p>
        </p:txBody>
      </p:sp>
    </p:spTree>
    <p:extLst>
      <p:ext uri="{BB962C8B-B14F-4D97-AF65-F5344CB8AC3E}">
        <p14:creationId xmlns:p14="http://schemas.microsoft.com/office/powerpoint/2010/main" val="2389993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304800"/>
            <a:ext cx="8686800" cy="914400"/>
          </a:xfrm>
        </p:spPr>
        <p:txBody>
          <a:bodyPr/>
          <a:lstStyle/>
          <a:p>
            <a:r>
              <a:rPr lang="en-US" dirty="0" smtClean="0"/>
              <a:t>Definitions of  Drama</a:t>
            </a:r>
            <a:endParaRPr lang="en-US" dirty="0"/>
          </a:p>
        </p:txBody>
      </p:sp>
      <p:sp>
        <p:nvSpPr>
          <p:cNvPr id="3" name="Subtitle 2"/>
          <p:cNvSpPr>
            <a:spLocks noGrp="1"/>
          </p:cNvSpPr>
          <p:nvPr>
            <p:ph type="subTitle" idx="1"/>
          </p:nvPr>
        </p:nvSpPr>
        <p:spPr>
          <a:xfrm>
            <a:off x="685800" y="1371600"/>
            <a:ext cx="7848600" cy="4495800"/>
          </a:xfrm>
        </p:spPr>
        <p:txBody>
          <a:bodyPr>
            <a:noAutofit/>
          </a:bodyPr>
          <a:lstStyle/>
          <a:p>
            <a:pPr marL="342900" indent="-342900" algn="l">
              <a:buFont typeface="Arial" panose="020B0604020202020204" pitchFamily="34" charset="0"/>
              <a:buChar char="•"/>
            </a:pPr>
            <a:r>
              <a:rPr lang="en-US" sz="2400" dirty="0" smtClean="0">
                <a:solidFill>
                  <a:schemeClr val="tx1"/>
                </a:solidFill>
              </a:rPr>
              <a:t>The </a:t>
            </a:r>
            <a:r>
              <a:rPr lang="en-US" sz="2400" dirty="0">
                <a:solidFill>
                  <a:schemeClr val="tx1"/>
                </a:solidFill>
              </a:rPr>
              <a:t>act of using the imagination to become someone or something other than yourself. </a:t>
            </a:r>
            <a:endParaRPr lang="en-US" sz="2400" dirty="0" smtClean="0">
              <a:solidFill>
                <a:schemeClr val="tx1"/>
              </a:solidFill>
            </a:endParaRPr>
          </a:p>
          <a:p>
            <a:pPr marL="342900" indent="-342900" algn="l">
              <a:buFont typeface="Arial" panose="020B0604020202020204" pitchFamily="34" charset="0"/>
              <a:buChar char="•"/>
            </a:pPr>
            <a:r>
              <a:rPr lang="en-US" sz="2400" dirty="0">
                <a:solidFill>
                  <a:schemeClr val="tx1"/>
                </a:solidFill>
              </a:rPr>
              <a:t>The human process </a:t>
            </a:r>
            <a:r>
              <a:rPr lang="en-US" sz="2400" dirty="0" smtClean="0">
                <a:solidFill>
                  <a:schemeClr val="tx1"/>
                </a:solidFill>
              </a:rPr>
              <a:t>whereby  </a:t>
            </a:r>
            <a:r>
              <a:rPr lang="en-US" sz="2400" dirty="0">
                <a:solidFill>
                  <a:schemeClr val="tx1"/>
                </a:solidFill>
              </a:rPr>
              <a:t>imaginative thought becomes  action, drama is based </a:t>
            </a:r>
            <a:r>
              <a:rPr lang="en-US" sz="2400" dirty="0" smtClean="0">
                <a:solidFill>
                  <a:schemeClr val="tx1"/>
                </a:solidFill>
              </a:rPr>
              <a:t>on internal  </a:t>
            </a:r>
            <a:r>
              <a:rPr lang="en-US" sz="2400" dirty="0">
                <a:solidFill>
                  <a:schemeClr val="tx1"/>
                </a:solidFill>
              </a:rPr>
              <a:t>empathy and   identification, </a:t>
            </a:r>
            <a:r>
              <a:rPr lang="en-US" sz="2400" dirty="0" smtClean="0">
                <a:solidFill>
                  <a:schemeClr val="tx1"/>
                </a:solidFill>
              </a:rPr>
              <a:t> and </a:t>
            </a:r>
            <a:r>
              <a:rPr lang="en-US" sz="2400" dirty="0">
                <a:solidFill>
                  <a:schemeClr val="tx1"/>
                </a:solidFill>
              </a:rPr>
              <a:t>leads to external </a:t>
            </a:r>
            <a:r>
              <a:rPr lang="en-US" sz="2400" dirty="0" smtClean="0">
                <a:solidFill>
                  <a:schemeClr val="tx1"/>
                </a:solidFill>
              </a:rPr>
              <a:t>impersonation.</a:t>
            </a:r>
          </a:p>
          <a:p>
            <a:pPr marL="342900" indent="-342900" algn="l">
              <a:buFont typeface="Arial" panose="020B0604020202020204" pitchFamily="34" charset="0"/>
              <a:buChar char="•"/>
            </a:pPr>
            <a:r>
              <a:rPr lang="en-US" sz="2400" dirty="0">
                <a:solidFill>
                  <a:schemeClr val="tx1"/>
                </a:solidFill>
              </a:rPr>
              <a:t>W</a:t>
            </a:r>
            <a:r>
              <a:rPr lang="en-US" sz="2400" dirty="0" smtClean="0">
                <a:solidFill>
                  <a:schemeClr val="tx1"/>
                </a:solidFill>
              </a:rPr>
              <a:t>ondering</a:t>
            </a:r>
            <a:r>
              <a:rPr lang="en-US" sz="2400" dirty="0">
                <a:solidFill>
                  <a:schemeClr val="tx1"/>
                </a:solidFill>
              </a:rPr>
              <a:t>, ‘What if…?’ and then interacting with others in a drama world as if that imagined reality was </a:t>
            </a:r>
            <a:r>
              <a:rPr lang="en-US" sz="2400" dirty="0" smtClean="0">
                <a:solidFill>
                  <a:schemeClr val="tx1"/>
                </a:solidFill>
              </a:rPr>
              <a:t>actual.</a:t>
            </a:r>
          </a:p>
          <a:p>
            <a:pPr marL="342900" indent="-342900" algn="l">
              <a:buFont typeface="Arial" panose="020B0604020202020204" pitchFamily="34" charset="0"/>
              <a:buChar char="•"/>
            </a:pPr>
            <a:r>
              <a:rPr lang="en-US" sz="2400" dirty="0" smtClean="0">
                <a:solidFill>
                  <a:schemeClr val="tx1"/>
                </a:solidFill>
              </a:rPr>
              <a:t>Drama </a:t>
            </a:r>
            <a:r>
              <a:rPr lang="en-US" sz="2400" dirty="0">
                <a:solidFill>
                  <a:schemeClr val="tx1"/>
                </a:solidFill>
              </a:rPr>
              <a:t>is characterized by a high degree of spontaneity as teacher and students work to create a fictional world in which they assume  roles  to explore issues that are of concern to </a:t>
            </a:r>
            <a:r>
              <a:rPr lang="en-US" sz="2400" dirty="0" smtClean="0">
                <a:solidFill>
                  <a:schemeClr val="tx1"/>
                </a:solidFill>
              </a:rPr>
              <a:t>them.</a:t>
            </a:r>
            <a:endParaRPr lang="en-US" sz="2400" dirty="0">
              <a:solidFill>
                <a:schemeClr val="tx1"/>
              </a:solidFill>
            </a:endParaRPr>
          </a:p>
        </p:txBody>
      </p:sp>
    </p:spTree>
    <p:extLst>
      <p:ext uri="{BB962C8B-B14F-4D97-AF65-F5344CB8AC3E}">
        <p14:creationId xmlns:p14="http://schemas.microsoft.com/office/powerpoint/2010/main" val="11555554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04800"/>
            <a:ext cx="7772400" cy="905069"/>
          </a:xfrm>
        </p:spPr>
        <p:txBody>
          <a:bodyPr/>
          <a:lstStyle/>
          <a:p>
            <a:r>
              <a:rPr lang="en-US" dirty="0" smtClean="0"/>
              <a:t>History of Drama in Education</a:t>
            </a:r>
            <a:endParaRPr lang="en-US" dirty="0"/>
          </a:p>
        </p:txBody>
      </p:sp>
      <p:sp>
        <p:nvSpPr>
          <p:cNvPr id="3" name="Subtitle 2"/>
          <p:cNvSpPr>
            <a:spLocks noGrp="1"/>
          </p:cNvSpPr>
          <p:nvPr>
            <p:ph type="subTitle" idx="1"/>
          </p:nvPr>
        </p:nvSpPr>
        <p:spPr>
          <a:xfrm>
            <a:off x="685800" y="1371600"/>
            <a:ext cx="7924800" cy="4572000"/>
          </a:xfrm>
        </p:spPr>
        <p:txBody>
          <a:bodyPr>
            <a:noAutofit/>
          </a:bodyPr>
          <a:lstStyle/>
          <a:p>
            <a:pPr marL="457200" indent="-457200" algn="l">
              <a:buFont typeface="Arial" panose="020B0604020202020204" pitchFamily="34" charset="0"/>
              <a:buChar char="•"/>
            </a:pPr>
            <a:r>
              <a:rPr lang="en-US" sz="2800" dirty="0">
                <a:solidFill>
                  <a:schemeClr val="tx1"/>
                </a:solidFill>
              </a:rPr>
              <a:t>Plato, in The Republic, advocated play as a way of </a:t>
            </a:r>
            <a:r>
              <a:rPr lang="en-US" sz="2800" dirty="0" smtClean="0">
                <a:solidFill>
                  <a:schemeClr val="tx1"/>
                </a:solidFill>
              </a:rPr>
              <a:t>learning.</a:t>
            </a:r>
          </a:p>
          <a:p>
            <a:pPr marL="457200" indent="-457200" algn="l">
              <a:buFont typeface="Arial" panose="020B0604020202020204" pitchFamily="34" charset="0"/>
              <a:buChar char="•"/>
            </a:pPr>
            <a:r>
              <a:rPr lang="en-US" sz="2800" dirty="0" smtClean="0">
                <a:solidFill>
                  <a:schemeClr val="tx1"/>
                </a:solidFill>
              </a:rPr>
              <a:t>Aristotle </a:t>
            </a:r>
            <a:r>
              <a:rPr lang="en-US" sz="2800" dirty="0">
                <a:solidFill>
                  <a:schemeClr val="tx1"/>
                </a:solidFill>
              </a:rPr>
              <a:t>urged education in the arts, distinguishing between activities that were means and those that were </a:t>
            </a:r>
            <a:r>
              <a:rPr lang="en-US" sz="2800" dirty="0" smtClean="0">
                <a:solidFill>
                  <a:schemeClr val="tx1"/>
                </a:solidFill>
              </a:rPr>
              <a:t>ends.</a:t>
            </a:r>
          </a:p>
          <a:p>
            <a:pPr marL="457200" indent="-457200" algn="l">
              <a:buFont typeface="Arial" panose="020B0604020202020204" pitchFamily="34" charset="0"/>
              <a:buChar char="•"/>
            </a:pPr>
            <a:r>
              <a:rPr lang="en-US" sz="2800" dirty="0">
                <a:solidFill>
                  <a:schemeClr val="tx1"/>
                </a:solidFill>
              </a:rPr>
              <a:t>The medieval church taught through the medium of mystery plays and in doing, helped to restore theatre to its proper place as a great art </a:t>
            </a:r>
            <a:r>
              <a:rPr lang="en-US" sz="2800" dirty="0" smtClean="0">
                <a:solidFill>
                  <a:schemeClr val="tx1"/>
                </a:solidFill>
              </a:rPr>
              <a:t>form.</a:t>
            </a:r>
          </a:p>
          <a:p>
            <a:pPr marL="457200" indent="-457200" algn="l">
              <a:buFont typeface="Arial" panose="020B0604020202020204" pitchFamily="34" charset="0"/>
              <a:buChar char="•"/>
            </a:pPr>
            <a:r>
              <a:rPr lang="en-US" sz="2800" dirty="0" smtClean="0">
                <a:solidFill>
                  <a:schemeClr val="tx1"/>
                </a:solidFill>
              </a:rPr>
              <a:t>More recent </a:t>
            </a:r>
            <a:r>
              <a:rPr lang="en-US" sz="2800" dirty="0">
                <a:solidFill>
                  <a:schemeClr val="tx1"/>
                </a:solidFill>
              </a:rPr>
              <a:t>brain and educational research is causing </a:t>
            </a:r>
            <a:r>
              <a:rPr lang="en-US" sz="2800" dirty="0" smtClean="0">
                <a:solidFill>
                  <a:schemeClr val="tx1"/>
                </a:solidFill>
              </a:rPr>
              <a:t>drama </a:t>
            </a:r>
            <a:r>
              <a:rPr lang="en-US" sz="2800" dirty="0">
                <a:solidFill>
                  <a:schemeClr val="tx1"/>
                </a:solidFill>
              </a:rPr>
              <a:t>to grow in </a:t>
            </a:r>
            <a:r>
              <a:rPr lang="en-US" sz="2800" dirty="0" smtClean="0">
                <a:solidFill>
                  <a:schemeClr val="tx1"/>
                </a:solidFill>
              </a:rPr>
              <a:t>popularity.</a:t>
            </a:r>
            <a:endParaRPr lang="en-US" sz="2800" dirty="0">
              <a:solidFill>
                <a:schemeClr val="tx1"/>
              </a:solidFill>
            </a:endParaRPr>
          </a:p>
        </p:txBody>
      </p:sp>
    </p:spTree>
    <p:extLst>
      <p:ext uri="{BB962C8B-B14F-4D97-AF65-F5344CB8AC3E}">
        <p14:creationId xmlns:p14="http://schemas.microsoft.com/office/powerpoint/2010/main" val="1288191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1"/>
            <a:ext cx="7772400" cy="761999"/>
          </a:xfrm>
        </p:spPr>
        <p:txBody>
          <a:bodyPr>
            <a:normAutofit fontScale="90000"/>
          </a:bodyPr>
          <a:lstStyle/>
          <a:p>
            <a:r>
              <a:rPr lang="en-US" dirty="0" smtClean="0"/>
              <a:t>Drama is a Way of Life</a:t>
            </a:r>
            <a:endParaRPr lang="en-US" dirty="0"/>
          </a:p>
        </p:txBody>
      </p:sp>
      <p:sp>
        <p:nvSpPr>
          <p:cNvPr id="3" name="Subtitle 2"/>
          <p:cNvSpPr>
            <a:spLocks noGrp="1"/>
          </p:cNvSpPr>
          <p:nvPr>
            <p:ph type="subTitle" idx="1"/>
          </p:nvPr>
        </p:nvSpPr>
        <p:spPr>
          <a:xfrm>
            <a:off x="914400" y="1295400"/>
            <a:ext cx="7467600" cy="3505200"/>
          </a:xfrm>
        </p:spPr>
        <p:txBody>
          <a:bodyPr>
            <a:normAutofit fontScale="77500" lnSpcReduction="20000"/>
          </a:bodyPr>
          <a:lstStyle/>
          <a:p>
            <a:pPr marL="457200" indent="-457200" algn="l">
              <a:buFont typeface="Arial" panose="020B0604020202020204" pitchFamily="34" charset="0"/>
              <a:buChar char="•"/>
            </a:pPr>
            <a:r>
              <a:rPr lang="en-US" dirty="0">
                <a:solidFill>
                  <a:schemeClr val="tx1"/>
                </a:solidFill>
              </a:rPr>
              <a:t>Dramatic play helps children prepare for life and cope with growing up. </a:t>
            </a:r>
            <a:endParaRPr lang="en-US" dirty="0" smtClean="0">
              <a:solidFill>
                <a:schemeClr val="tx1"/>
              </a:solidFill>
            </a:endParaRPr>
          </a:p>
          <a:p>
            <a:pPr marL="457200" indent="-457200" algn="l">
              <a:buFont typeface="Arial" panose="020B0604020202020204" pitchFamily="34" charset="0"/>
              <a:buChar char="•"/>
            </a:pPr>
            <a:r>
              <a:rPr lang="en-US" dirty="0" smtClean="0">
                <a:solidFill>
                  <a:schemeClr val="tx1"/>
                </a:solidFill>
              </a:rPr>
              <a:t>Drama allows </a:t>
            </a:r>
            <a:r>
              <a:rPr lang="en-US" dirty="0">
                <a:solidFill>
                  <a:schemeClr val="tx1"/>
                </a:solidFill>
              </a:rPr>
              <a:t>children to explore and make sense of the complexities of life without experiencing failure</a:t>
            </a:r>
            <a:r>
              <a:rPr lang="en-US" dirty="0" smtClean="0">
                <a:solidFill>
                  <a:schemeClr val="tx1"/>
                </a:solidFill>
              </a:rPr>
              <a:t>.</a:t>
            </a:r>
          </a:p>
          <a:p>
            <a:pPr marL="457200" indent="-457200" algn="l">
              <a:buFont typeface="Arial" panose="020B0604020202020204" pitchFamily="34" charset="0"/>
              <a:buChar char="•"/>
            </a:pPr>
            <a:r>
              <a:rPr lang="en-US" dirty="0">
                <a:solidFill>
                  <a:schemeClr val="tx1"/>
                </a:solidFill>
              </a:rPr>
              <a:t> Since dramatic play is so innate in children, it should be carried on into the elementary classroom. </a:t>
            </a:r>
            <a:endParaRPr lang="en-US" dirty="0" smtClean="0">
              <a:solidFill>
                <a:schemeClr val="tx1"/>
              </a:solidFill>
            </a:endParaRPr>
          </a:p>
          <a:p>
            <a:pPr marL="457200" indent="-457200" algn="l">
              <a:buFont typeface="Arial" panose="020B0604020202020204" pitchFamily="34" charset="0"/>
              <a:buChar char="•"/>
            </a:pPr>
            <a:r>
              <a:rPr lang="en-US" dirty="0" smtClean="0">
                <a:solidFill>
                  <a:schemeClr val="tx1"/>
                </a:solidFill>
              </a:rPr>
              <a:t>Drama </a:t>
            </a:r>
            <a:r>
              <a:rPr lang="en-US" dirty="0">
                <a:solidFill>
                  <a:schemeClr val="tx1"/>
                </a:solidFill>
              </a:rPr>
              <a:t>is something that children are very good at and love to do. </a:t>
            </a:r>
            <a:endParaRPr lang="en-US" dirty="0" smtClean="0">
              <a:solidFill>
                <a:schemeClr val="tx1"/>
              </a:solidFill>
            </a:endParaRPr>
          </a:p>
          <a:p>
            <a:pPr marL="457200" indent="-457200" algn="l">
              <a:buFont typeface="Arial" panose="020B0604020202020204" pitchFamily="34" charset="0"/>
              <a:buChar char="•"/>
            </a:pPr>
            <a:r>
              <a:rPr lang="en-US" dirty="0" smtClean="0">
                <a:solidFill>
                  <a:schemeClr val="tx1"/>
                </a:solidFill>
              </a:rPr>
              <a:t>Children </a:t>
            </a:r>
            <a:r>
              <a:rPr lang="en-US" dirty="0">
                <a:solidFill>
                  <a:schemeClr val="tx1"/>
                </a:solidFill>
              </a:rPr>
              <a:t>spontaneously engage in </a:t>
            </a:r>
            <a:r>
              <a:rPr lang="en-US" dirty="0" smtClean="0">
                <a:solidFill>
                  <a:schemeClr val="tx1"/>
                </a:solidFill>
              </a:rPr>
              <a:t>dramatic </a:t>
            </a:r>
            <a:r>
              <a:rPr lang="en-US" dirty="0">
                <a:solidFill>
                  <a:schemeClr val="tx1"/>
                </a:solidFill>
              </a:rPr>
              <a:t>play from as young an age as ten </a:t>
            </a:r>
            <a:r>
              <a:rPr lang="en-US" dirty="0" smtClean="0">
                <a:solidFill>
                  <a:schemeClr val="tx1"/>
                </a:solidFill>
              </a:rPr>
              <a:t>months.</a:t>
            </a:r>
            <a:endParaRPr lang="en-US" dirty="0">
              <a:solidFill>
                <a:schemeClr val="tx1"/>
              </a:solidFill>
            </a:endParaRPr>
          </a:p>
        </p:txBody>
      </p:sp>
    </p:spTree>
    <p:extLst>
      <p:ext uri="{BB962C8B-B14F-4D97-AF65-F5344CB8AC3E}">
        <p14:creationId xmlns:p14="http://schemas.microsoft.com/office/powerpoint/2010/main" val="29504553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52401"/>
            <a:ext cx="9067800" cy="914400"/>
          </a:xfrm>
        </p:spPr>
        <p:txBody>
          <a:bodyPr>
            <a:normAutofit fontScale="90000"/>
          </a:bodyPr>
          <a:lstStyle/>
          <a:p>
            <a:r>
              <a:rPr lang="en-US" dirty="0" smtClean="0"/>
              <a:t>The Role of the Teacher in Using Drama</a:t>
            </a:r>
            <a:endParaRPr lang="en-US" dirty="0"/>
          </a:p>
        </p:txBody>
      </p:sp>
      <p:sp>
        <p:nvSpPr>
          <p:cNvPr id="3" name="Subtitle 2"/>
          <p:cNvSpPr>
            <a:spLocks noGrp="1"/>
          </p:cNvSpPr>
          <p:nvPr>
            <p:ph type="subTitle" idx="1"/>
          </p:nvPr>
        </p:nvSpPr>
        <p:spPr>
          <a:xfrm>
            <a:off x="152400" y="1622425"/>
            <a:ext cx="8763000" cy="5006975"/>
          </a:xfrm>
        </p:spPr>
        <p:txBody>
          <a:bodyPr>
            <a:normAutofit/>
          </a:bodyPr>
          <a:lstStyle/>
          <a:p>
            <a:pPr marL="457200" indent="-457200" algn="l">
              <a:buFont typeface="Arial" panose="020B0604020202020204" pitchFamily="34" charset="0"/>
              <a:buChar char="•"/>
            </a:pPr>
            <a:r>
              <a:rPr lang="en-US" sz="2800" dirty="0" smtClean="0">
                <a:solidFill>
                  <a:schemeClr val="tx1"/>
                </a:solidFill>
              </a:rPr>
              <a:t>Teachers should use </a:t>
            </a:r>
            <a:r>
              <a:rPr lang="en-US" sz="2800" dirty="0">
                <a:solidFill>
                  <a:schemeClr val="tx1"/>
                </a:solidFill>
              </a:rPr>
              <a:t>drama to teach the elementary </a:t>
            </a:r>
            <a:r>
              <a:rPr lang="en-US" sz="2800" dirty="0" smtClean="0">
                <a:solidFill>
                  <a:schemeClr val="tx1"/>
                </a:solidFill>
              </a:rPr>
              <a:t>curriculum and to </a:t>
            </a:r>
            <a:r>
              <a:rPr lang="en-US" sz="2800" dirty="0">
                <a:solidFill>
                  <a:schemeClr val="tx1"/>
                </a:solidFill>
              </a:rPr>
              <a:t>teach the students. </a:t>
            </a:r>
            <a:endParaRPr lang="en-US" sz="2800" dirty="0" smtClean="0">
              <a:solidFill>
                <a:schemeClr val="tx1"/>
              </a:solidFill>
            </a:endParaRPr>
          </a:p>
          <a:p>
            <a:pPr marL="457200" indent="-457200" algn="l">
              <a:buFont typeface="Arial" panose="020B0604020202020204" pitchFamily="34" charset="0"/>
              <a:buChar char="•"/>
            </a:pPr>
            <a:r>
              <a:rPr lang="en-US" sz="2800" dirty="0" smtClean="0">
                <a:solidFill>
                  <a:schemeClr val="tx1"/>
                </a:solidFill>
              </a:rPr>
              <a:t>The teacher’s </a:t>
            </a:r>
            <a:r>
              <a:rPr lang="en-US" sz="2800" dirty="0">
                <a:solidFill>
                  <a:schemeClr val="tx1"/>
                </a:solidFill>
              </a:rPr>
              <a:t>job </a:t>
            </a:r>
            <a:r>
              <a:rPr lang="en-US" sz="2800" dirty="0" smtClean="0">
                <a:solidFill>
                  <a:schemeClr val="tx1"/>
                </a:solidFill>
              </a:rPr>
              <a:t>is </a:t>
            </a:r>
            <a:r>
              <a:rPr lang="en-US" sz="2800" dirty="0">
                <a:solidFill>
                  <a:schemeClr val="tx1"/>
                </a:solidFill>
              </a:rPr>
              <a:t>to teach students the curriculum and help </a:t>
            </a:r>
            <a:r>
              <a:rPr lang="en-US" sz="2800" dirty="0" smtClean="0">
                <a:solidFill>
                  <a:schemeClr val="tx1"/>
                </a:solidFill>
              </a:rPr>
              <a:t>students  </a:t>
            </a:r>
            <a:r>
              <a:rPr lang="en-US" sz="2800" dirty="0">
                <a:solidFill>
                  <a:schemeClr val="tx1"/>
                </a:solidFill>
              </a:rPr>
              <a:t>become life-long learners. </a:t>
            </a:r>
            <a:endParaRPr lang="en-US" sz="2800" dirty="0" smtClean="0">
              <a:solidFill>
                <a:schemeClr val="tx1"/>
              </a:solidFill>
            </a:endParaRPr>
          </a:p>
          <a:p>
            <a:pPr marL="457200" indent="-457200" algn="l">
              <a:buFont typeface="Arial" panose="020B0604020202020204" pitchFamily="34" charset="0"/>
              <a:buChar char="•"/>
            </a:pPr>
            <a:r>
              <a:rPr lang="en-US" sz="2800" dirty="0" smtClean="0">
                <a:solidFill>
                  <a:schemeClr val="tx1"/>
                </a:solidFill>
              </a:rPr>
              <a:t>To </a:t>
            </a:r>
            <a:r>
              <a:rPr lang="en-US" sz="2800" dirty="0">
                <a:solidFill>
                  <a:schemeClr val="tx1"/>
                </a:solidFill>
              </a:rPr>
              <a:t>become a life-long learner or someone who uses their skills to teach himself and solve everyday problems, the person must acquire some basic social and problem solving skills. </a:t>
            </a:r>
            <a:endParaRPr lang="en-US" sz="2800" dirty="0" smtClean="0">
              <a:solidFill>
                <a:schemeClr val="tx1"/>
              </a:solidFill>
            </a:endParaRPr>
          </a:p>
          <a:p>
            <a:pPr marL="457200" indent="-457200" algn="l">
              <a:buFont typeface="Arial" panose="020B0604020202020204" pitchFamily="34" charset="0"/>
              <a:buChar char="•"/>
            </a:pPr>
            <a:r>
              <a:rPr lang="en-US" sz="2800" dirty="0" smtClean="0">
                <a:solidFill>
                  <a:schemeClr val="tx1"/>
                </a:solidFill>
              </a:rPr>
              <a:t>Drama </a:t>
            </a:r>
            <a:r>
              <a:rPr lang="en-US" sz="2800" dirty="0">
                <a:solidFill>
                  <a:schemeClr val="tx1"/>
                </a:solidFill>
              </a:rPr>
              <a:t>is a great way to develop these skills.</a:t>
            </a:r>
          </a:p>
        </p:txBody>
      </p:sp>
    </p:spTree>
    <p:extLst>
      <p:ext uri="{BB962C8B-B14F-4D97-AF65-F5344CB8AC3E}">
        <p14:creationId xmlns:p14="http://schemas.microsoft.com/office/powerpoint/2010/main" val="23338445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336</TotalTime>
  <Words>1812</Words>
  <Application>Microsoft Office PowerPoint</Application>
  <PresentationFormat>On-screen Show (4:3)</PresentationFormat>
  <Paragraphs>125</Paragraphs>
  <Slides>28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Wingdings</vt:lpstr>
      <vt:lpstr>Office Theme</vt:lpstr>
      <vt:lpstr> Chapter Five Using Drama as an Effective Method for Teaching Elementary Students Mandie M. Moore </vt:lpstr>
      <vt:lpstr>Benefits of Drama in the Classroom</vt:lpstr>
      <vt:lpstr>Integrating Drama Works Because….</vt:lpstr>
      <vt:lpstr>According to Researcher Jeffrey Wilhelm</vt:lpstr>
      <vt:lpstr>Standards and the Classroom</vt:lpstr>
      <vt:lpstr>Definitions of  Drama</vt:lpstr>
      <vt:lpstr>History of Drama in Education</vt:lpstr>
      <vt:lpstr>Drama is a Way of Life</vt:lpstr>
      <vt:lpstr>The Role of the Teacher in Using Drama</vt:lpstr>
      <vt:lpstr>How to Use Drama in the Classroom</vt:lpstr>
      <vt:lpstr>Example of Using Drama Teaching Thanksgiving</vt:lpstr>
      <vt:lpstr>Theoretical Framework</vt:lpstr>
      <vt:lpstr>John Dewey’s Theory about Drama</vt:lpstr>
      <vt:lpstr>Non-cognitive Benefits of Drama</vt:lpstr>
      <vt:lpstr>Drama can Improve Reading Skills</vt:lpstr>
      <vt:lpstr>Drama Improves Social Skills</vt:lpstr>
      <vt:lpstr>Article:  Brain Based Learning by James R. Lawson</vt:lpstr>
      <vt:lpstr>Drama Can Activate Prior Knowledge</vt:lpstr>
      <vt:lpstr>Drama Leads to Improved Reflection</vt:lpstr>
      <vt:lpstr>Drama and the Different Parts of the Brain</vt:lpstr>
      <vt:lpstr>New Research on the Brain Divides it into Four Areas Called Lobes</vt:lpstr>
      <vt:lpstr>Drama is Chance for Practicing Social Situations</vt:lpstr>
      <vt:lpstr>Emotions and Learning</vt:lpstr>
      <vt:lpstr>Emotions and Learning Continued</vt:lpstr>
      <vt:lpstr>Hands-on Learning and the Brain Studies about Auditory, Visual and Kinesthetic Learners</vt:lpstr>
      <vt:lpstr>Drama Benefits Kinesthetic Learners</vt:lpstr>
      <vt:lpstr>Brain Research</vt:lpstr>
      <vt:lpstr>Conclusion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Drama as an Effective Method for Teaching Elementary Students  Mandie M. Moore</dc:title>
  <dc:creator>dsc</dc:creator>
  <cp:lastModifiedBy>David O Brown</cp:lastModifiedBy>
  <cp:revision>39</cp:revision>
  <dcterms:created xsi:type="dcterms:W3CDTF">2015-04-16T14:04:30Z</dcterms:created>
  <dcterms:modified xsi:type="dcterms:W3CDTF">2015-05-16T12:06:15Z</dcterms:modified>
</cp:coreProperties>
</file>