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310" r:id="rId2"/>
    <p:sldId id="281" r:id="rId3"/>
    <p:sldId id="280" r:id="rId4"/>
    <p:sldId id="283" r:id="rId5"/>
    <p:sldId id="285" r:id="rId6"/>
    <p:sldId id="286" r:id="rId7"/>
    <p:sldId id="287" r:id="rId8"/>
    <p:sldId id="289" r:id="rId9"/>
    <p:sldId id="307" r:id="rId10"/>
    <p:sldId id="292" r:id="rId11"/>
    <p:sldId id="295" r:id="rId12"/>
    <p:sldId id="309" r:id="rId13"/>
    <p:sldId id="299" r:id="rId14"/>
    <p:sldId id="300" r:id="rId15"/>
    <p:sldId id="303" r:id="rId16"/>
    <p:sldId id="306" r:id="rId17"/>
    <p:sldId id="279"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D434FE-F132-4600-A924-FB47ED3086C1}" v="2" dt="2024-12-18T19:37:55.775"/>
    <p1510:client id="{DF2E01B4-3E24-45BB-8405-D1E17A24BB79}" v="1" dt="2024-12-18T20:49:13.84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3557" autoAdjust="0"/>
  </p:normalViewPr>
  <p:slideViewPr>
    <p:cSldViewPr snapToGrid="0">
      <p:cViewPr varScale="1">
        <p:scale>
          <a:sx n="50" d="100"/>
          <a:sy n="50" d="100"/>
        </p:scale>
        <p:origin x="52" y="3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28"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 Id="rId27" Type="http://schemas.openxmlformats.org/officeDocument/2006/relationships/customXml" Target="../customXml/item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e Lee" userId="f22fc010-a921-45c0-874e-599437c40f40" providerId="ADAL" clId="{DF2E01B4-3E24-45BB-8405-D1E17A24BB79}"/>
    <pc:docChg chg="modSld">
      <pc:chgData name="Tae Lee" userId="f22fc010-a921-45c0-874e-599437c40f40" providerId="ADAL" clId="{DF2E01B4-3E24-45BB-8405-D1E17A24BB79}" dt="2024-12-18T20:49:13.841" v="2" actId="20578"/>
      <pc:docMkLst>
        <pc:docMk/>
      </pc:docMkLst>
      <pc:sldChg chg="modSp mod">
        <pc:chgData name="Tae Lee" userId="f22fc010-a921-45c0-874e-599437c40f40" providerId="ADAL" clId="{DF2E01B4-3E24-45BB-8405-D1E17A24BB79}" dt="2024-12-18T20:24:03.023" v="0" actId="255"/>
        <pc:sldMkLst>
          <pc:docMk/>
          <pc:sldMk cId="2743562959" sldId="287"/>
        </pc:sldMkLst>
        <pc:spChg chg="mod">
          <ac:chgData name="Tae Lee" userId="f22fc010-a921-45c0-874e-599437c40f40" providerId="ADAL" clId="{DF2E01B4-3E24-45BB-8405-D1E17A24BB79}" dt="2024-12-18T20:24:03.023" v="0" actId="255"/>
          <ac:spMkLst>
            <pc:docMk/>
            <pc:sldMk cId="2743562959" sldId="287"/>
            <ac:spMk id="7" creationId="{00000000-0000-0000-0000-000000000000}"/>
          </ac:spMkLst>
        </pc:spChg>
      </pc:sldChg>
      <pc:sldChg chg="modSp mod">
        <pc:chgData name="Tae Lee" userId="f22fc010-a921-45c0-874e-599437c40f40" providerId="ADAL" clId="{DF2E01B4-3E24-45BB-8405-D1E17A24BB79}" dt="2024-12-18T20:49:13.841" v="2" actId="20578"/>
        <pc:sldMkLst>
          <pc:docMk/>
          <pc:sldMk cId="2974226956" sldId="299"/>
        </pc:sldMkLst>
        <pc:spChg chg="mod">
          <ac:chgData name="Tae Lee" userId="f22fc010-a921-45c0-874e-599437c40f40" providerId="ADAL" clId="{DF2E01B4-3E24-45BB-8405-D1E17A24BB79}" dt="2024-12-18T20:49:13.841" v="2" actId="20578"/>
          <ac:spMkLst>
            <pc:docMk/>
            <pc:sldMk cId="2974226956" sldId="299"/>
            <ac:spMk id="7"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6D3BD2-BF8C-4E4C-BE86-C9A3C06762A1}" type="datetimeFigureOut">
              <a:rPr lang="en-US" smtClean="0"/>
              <a:t>12/18/2024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A14556-EF4C-4A18-AECE-5A533D901C7F}" type="slidenum">
              <a:rPr lang="en-US" smtClean="0"/>
              <a:t>‹#›</a:t>
            </a:fld>
            <a:endParaRPr lang="en-US"/>
          </a:p>
        </p:txBody>
      </p:sp>
    </p:spTree>
    <p:extLst>
      <p:ext uri="{BB962C8B-B14F-4D97-AF65-F5344CB8AC3E}">
        <p14:creationId xmlns:p14="http://schemas.microsoft.com/office/powerpoint/2010/main" val="29130311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D758F2-B9B2-4284-AD6E-9A3BF1FAC6B9}" type="slidenum">
              <a:rPr lang="en-US" smtClean="0"/>
              <a:t>2</a:t>
            </a:fld>
            <a:endParaRPr lang="en-US"/>
          </a:p>
        </p:txBody>
      </p:sp>
    </p:spTree>
    <p:extLst>
      <p:ext uri="{BB962C8B-B14F-4D97-AF65-F5344CB8AC3E}">
        <p14:creationId xmlns:p14="http://schemas.microsoft.com/office/powerpoint/2010/main" val="33403184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DEA52-9A6D-AB57-8BE2-4A6D24ABA41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652F79C-290F-21F0-BAA7-D1D7DFBC677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4DA2833-7F56-8E01-F090-0DBFC102EDE3}"/>
              </a:ext>
            </a:extLst>
          </p:cNvPr>
          <p:cNvSpPr>
            <a:spLocks noGrp="1"/>
          </p:cNvSpPr>
          <p:nvPr>
            <p:ph type="dt" sz="half" idx="10"/>
          </p:nvPr>
        </p:nvSpPr>
        <p:spPr/>
        <p:txBody>
          <a:bodyPr/>
          <a:lstStyle/>
          <a:p>
            <a:fld id="{DA812A38-7D38-4012-8CB6-9D1AFCCC0FDA}" type="datetimeFigureOut">
              <a:rPr lang="en-US" smtClean="0"/>
              <a:t>12/18/2024</a:t>
            </a:fld>
            <a:endParaRPr lang="en-US"/>
          </a:p>
        </p:txBody>
      </p:sp>
      <p:sp>
        <p:nvSpPr>
          <p:cNvPr id="5" name="Footer Placeholder 4">
            <a:extLst>
              <a:ext uri="{FF2B5EF4-FFF2-40B4-BE49-F238E27FC236}">
                <a16:creationId xmlns:a16="http://schemas.microsoft.com/office/drawing/2014/main" id="{125A10DB-26D1-38EF-7112-C02D8AAAC8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826369-C7D3-983A-AA1D-7F281B7BFD9E}"/>
              </a:ext>
            </a:extLst>
          </p:cNvPr>
          <p:cNvSpPr>
            <a:spLocks noGrp="1"/>
          </p:cNvSpPr>
          <p:nvPr>
            <p:ph type="sldNum" sz="quarter" idx="12"/>
          </p:nvPr>
        </p:nvSpPr>
        <p:spPr/>
        <p:txBody>
          <a:bodyPr/>
          <a:lstStyle/>
          <a:p>
            <a:fld id="{87127944-79AA-47DA-94B9-1EB4D4C3DCCB}" type="slidenum">
              <a:rPr lang="en-US" smtClean="0"/>
              <a:t>‹#›</a:t>
            </a:fld>
            <a:endParaRPr lang="en-US"/>
          </a:p>
        </p:txBody>
      </p:sp>
    </p:spTree>
    <p:extLst>
      <p:ext uri="{BB962C8B-B14F-4D97-AF65-F5344CB8AC3E}">
        <p14:creationId xmlns:p14="http://schemas.microsoft.com/office/powerpoint/2010/main" val="17781501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8427C-BB9E-D537-62F2-2E125CB6302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3E5B5B1-A2E8-CB17-C03D-392659541F5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11264C8-EF0D-7763-3022-1F75DAD3F730}"/>
              </a:ext>
            </a:extLst>
          </p:cNvPr>
          <p:cNvSpPr>
            <a:spLocks noGrp="1"/>
          </p:cNvSpPr>
          <p:nvPr>
            <p:ph type="dt" sz="half" idx="10"/>
          </p:nvPr>
        </p:nvSpPr>
        <p:spPr/>
        <p:txBody>
          <a:bodyPr/>
          <a:lstStyle/>
          <a:p>
            <a:fld id="{DA812A38-7D38-4012-8CB6-9D1AFCCC0FDA}" type="datetimeFigureOut">
              <a:rPr lang="en-US" smtClean="0"/>
              <a:t>12/18/2024</a:t>
            </a:fld>
            <a:endParaRPr lang="en-US"/>
          </a:p>
        </p:txBody>
      </p:sp>
      <p:sp>
        <p:nvSpPr>
          <p:cNvPr id="5" name="Footer Placeholder 4">
            <a:extLst>
              <a:ext uri="{FF2B5EF4-FFF2-40B4-BE49-F238E27FC236}">
                <a16:creationId xmlns:a16="http://schemas.microsoft.com/office/drawing/2014/main" id="{2B52B410-7DEB-8079-15F4-766BB93ED3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7E42BD-38DA-23C5-7AC8-297B88433AE1}"/>
              </a:ext>
            </a:extLst>
          </p:cNvPr>
          <p:cNvSpPr>
            <a:spLocks noGrp="1"/>
          </p:cNvSpPr>
          <p:nvPr>
            <p:ph type="sldNum" sz="quarter" idx="12"/>
          </p:nvPr>
        </p:nvSpPr>
        <p:spPr/>
        <p:txBody>
          <a:bodyPr/>
          <a:lstStyle/>
          <a:p>
            <a:fld id="{87127944-79AA-47DA-94B9-1EB4D4C3DCCB}" type="slidenum">
              <a:rPr lang="en-US" smtClean="0"/>
              <a:t>‹#›</a:t>
            </a:fld>
            <a:endParaRPr lang="en-US"/>
          </a:p>
        </p:txBody>
      </p:sp>
    </p:spTree>
    <p:extLst>
      <p:ext uri="{BB962C8B-B14F-4D97-AF65-F5344CB8AC3E}">
        <p14:creationId xmlns:p14="http://schemas.microsoft.com/office/powerpoint/2010/main" val="632722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320A7F5-038D-D7A0-C491-FAFFBA4D759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B7F24D6-78C3-093B-A6D4-03352AFB909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9FFEA5-43CD-6E13-7F06-F98A53050451}"/>
              </a:ext>
            </a:extLst>
          </p:cNvPr>
          <p:cNvSpPr>
            <a:spLocks noGrp="1"/>
          </p:cNvSpPr>
          <p:nvPr>
            <p:ph type="dt" sz="half" idx="10"/>
          </p:nvPr>
        </p:nvSpPr>
        <p:spPr/>
        <p:txBody>
          <a:bodyPr/>
          <a:lstStyle/>
          <a:p>
            <a:fld id="{DA812A38-7D38-4012-8CB6-9D1AFCCC0FDA}" type="datetimeFigureOut">
              <a:rPr lang="en-US" smtClean="0"/>
              <a:t>12/18/2024</a:t>
            </a:fld>
            <a:endParaRPr lang="en-US"/>
          </a:p>
        </p:txBody>
      </p:sp>
      <p:sp>
        <p:nvSpPr>
          <p:cNvPr id="5" name="Footer Placeholder 4">
            <a:extLst>
              <a:ext uri="{FF2B5EF4-FFF2-40B4-BE49-F238E27FC236}">
                <a16:creationId xmlns:a16="http://schemas.microsoft.com/office/drawing/2014/main" id="{4A83652E-D308-9C75-1650-3A8FBC62A8A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82978B-45CA-7C48-AA18-FC66A0E35AFF}"/>
              </a:ext>
            </a:extLst>
          </p:cNvPr>
          <p:cNvSpPr>
            <a:spLocks noGrp="1"/>
          </p:cNvSpPr>
          <p:nvPr>
            <p:ph type="sldNum" sz="quarter" idx="12"/>
          </p:nvPr>
        </p:nvSpPr>
        <p:spPr/>
        <p:txBody>
          <a:bodyPr/>
          <a:lstStyle/>
          <a:p>
            <a:fld id="{87127944-79AA-47DA-94B9-1EB4D4C3DCCB}" type="slidenum">
              <a:rPr lang="en-US" smtClean="0"/>
              <a:t>‹#›</a:t>
            </a:fld>
            <a:endParaRPr lang="en-US"/>
          </a:p>
        </p:txBody>
      </p:sp>
    </p:spTree>
    <p:extLst>
      <p:ext uri="{BB962C8B-B14F-4D97-AF65-F5344CB8AC3E}">
        <p14:creationId xmlns:p14="http://schemas.microsoft.com/office/powerpoint/2010/main" val="10980867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December 18,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916597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41327"/>
            <a:ext cx="10750549" cy="659535"/>
          </a:xfrm>
        </p:spPr>
        <p:txBody>
          <a:body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December 18,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609599" y="1107619"/>
            <a:ext cx="5375492" cy="4607689"/>
          </a:xfrm>
        </p:spPr>
        <p:txBody>
          <a:bodyPr/>
          <a:lstStyle/>
          <a:p>
            <a:endParaRPr lang="en-US" dirty="0"/>
          </a:p>
        </p:txBody>
      </p:sp>
      <p:sp>
        <p:nvSpPr>
          <p:cNvPr id="11" name="Text Placeholder 10"/>
          <p:cNvSpPr>
            <a:spLocks noGrp="1"/>
          </p:cNvSpPr>
          <p:nvPr>
            <p:ph type="body" sz="quarter" idx="14"/>
          </p:nvPr>
        </p:nvSpPr>
        <p:spPr>
          <a:xfrm>
            <a:off x="6142567" y="1107618"/>
            <a:ext cx="5217584" cy="4607382"/>
          </a:xfrm>
        </p:spPr>
        <p:txBody>
          <a:bodyPr/>
          <a:lstStyle>
            <a:lvl1pPr>
              <a:buClr>
                <a:srgbClr val="6CB255"/>
              </a:buClr>
              <a:defRPr>
                <a:solidFill>
                  <a:srgbClr val="212F62"/>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507662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2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December 18,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592620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3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December 18,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01788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4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December 18,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333613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5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December 18,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921175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6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December 18,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213968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7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December 18,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87178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CF7B5-A37E-EC95-100A-0449D694A01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8E569D6-7020-9D52-EB39-0D901110A1A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78FF7A-0787-C62A-FD62-5F6014EF8FC7}"/>
              </a:ext>
            </a:extLst>
          </p:cNvPr>
          <p:cNvSpPr>
            <a:spLocks noGrp="1"/>
          </p:cNvSpPr>
          <p:nvPr>
            <p:ph type="dt" sz="half" idx="10"/>
          </p:nvPr>
        </p:nvSpPr>
        <p:spPr/>
        <p:txBody>
          <a:bodyPr/>
          <a:lstStyle/>
          <a:p>
            <a:fld id="{DA812A38-7D38-4012-8CB6-9D1AFCCC0FDA}" type="datetimeFigureOut">
              <a:rPr lang="en-US" smtClean="0"/>
              <a:t>12/18/2024</a:t>
            </a:fld>
            <a:endParaRPr lang="en-US"/>
          </a:p>
        </p:txBody>
      </p:sp>
      <p:sp>
        <p:nvSpPr>
          <p:cNvPr id="5" name="Footer Placeholder 4">
            <a:extLst>
              <a:ext uri="{FF2B5EF4-FFF2-40B4-BE49-F238E27FC236}">
                <a16:creationId xmlns:a16="http://schemas.microsoft.com/office/drawing/2014/main" id="{AFA8B334-2AD4-8D73-77CD-B3DCDA43F3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F9FAF9-E0E4-540D-0779-2BC73E42FC82}"/>
              </a:ext>
            </a:extLst>
          </p:cNvPr>
          <p:cNvSpPr>
            <a:spLocks noGrp="1"/>
          </p:cNvSpPr>
          <p:nvPr>
            <p:ph type="sldNum" sz="quarter" idx="12"/>
          </p:nvPr>
        </p:nvSpPr>
        <p:spPr/>
        <p:txBody>
          <a:bodyPr/>
          <a:lstStyle/>
          <a:p>
            <a:fld id="{87127944-79AA-47DA-94B9-1EB4D4C3DCCB}" type="slidenum">
              <a:rPr lang="en-US" smtClean="0"/>
              <a:t>‹#›</a:t>
            </a:fld>
            <a:endParaRPr lang="en-US"/>
          </a:p>
        </p:txBody>
      </p:sp>
    </p:spTree>
    <p:extLst>
      <p:ext uri="{BB962C8B-B14F-4D97-AF65-F5344CB8AC3E}">
        <p14:creationId xmlns:p14="http://schemas.microsoft.com/office/powerpoint/2010/main" val="22891561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8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December 18,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100063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9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December 18,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356520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10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December 18,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48436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11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December 18,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399820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12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December 18,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87089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13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December 18,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5191682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14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December 18,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609600" y="241327"/>
            <a:ext cx="10750549" cy="659535"/>
          </a:xfrm>
        </p:spPr>
        <p:txBody>
          <a:bodyPr/>
          <a:lstStyle/>
          <a:p>
            <a:r>
              <a:rPr lang="en-US" dirty="0"/>
              <a:t>Click to edit</a:t>
            </a:r>
          </a:p>
        </p:txBody>
      </p:sp>
      <p:sp>
        <p:nvSpPr>
          <p:cNvPr id="8" name="Picture Placeholder 8"/>
          <p:cNvSpPr>
            <a:spLocks noGrp="1"/>
          </p:cNvSpPr>
          <p:nvPr>
            <p:ph type="pic" sz="quarter" idx="13"/>
          </p:nvPr>
        </p:nvSpPr>
        <p:spPr>
          <a:xfrm>
            <a:off x="609599" y="1122387"/>
            <a:ext cx="10750551" cy="3500071"/>
          </a:xfrm>
        </p:spPr>
        <p:txBody>
          <a:bodyPr/>
          <a:lstStyle/>
          <a:p>
            <a:endParaRPr lang="en-US" dirty="0"/>
          </a:p>
        </p:txBody>
      </p:sp>
      <p:sp>
        <p:nvSpPr>
          <p:cNvPr id="9" name="Text Placeholder 10"/>
          <p:cNvSpPr>
            <a:spLocks noGrp="1"/>
          </p:cNvSpPr>
          <p:nvPr>
            <p:ph type="body" sz="quarter" idx="14"/>
          </p:nvPr>
        </p:nvSpPr>
        <p:spPr>
          <a:xfrm>
            <a:off x="609600" y="4843982"/>
            <a:ext cx="10750549"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953204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2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41327"/>
            <a:ext cx="10750549" cy="659535"/>
          </a:xfrm>
        </p:spPr>
        <p:txBody>
          <a:body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December 18,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609599" y="1107619"/>
            <a:ext cx="5375492" cy="4607689"/>
          </a:xfrm>
        </p:spPr>
        <p:txBody>
          <a:bodyPr/>
          <a:lstStyle/>
          <a:p>
            <a:endParaRPr lang="en-US" dirty="0"/>
          </a:p>
        </p:txBody>
      </p:sp>
      <p:sp>
        <p:nvSpPr>
          <p:cNvPr id="11" name="Text Placeholder 10"/>
          <p:cNvSpPr>
            <a:spLocks noGrp="1"/>
          </p:cNvSpPr>
          <p:nvPr>
            <p:ph type="body" sz="quarter" idx="14"/>
          </p:nvPr>
        </p:nvSpPr>
        <p:spPr>
          <a:xfrm>
            <a:off x="6142567" y="1107618"/>
            <a:ext cx="5217584" cy="4607382"/>
          </a:xfrm>
        </p:spPr>
        <p:txBody>
          <a:bodyPr/>
          <a:lstStyle>
            <a:lvl1pPr>
              <a:buClr>
                <a:srgbClr val="6CB255"/>
              </a:buClr>
              <a:defRPr>
                <a:solidFill>
                  <a:srgbClr val="212F62"/>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87963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97AA7-19DA-29EF-C40B-149E6BB6FD6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2E17083-B5E1-38E7-2882-C1003D39C8F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D7B9F91-1B20-C266-0467-0D979DF57918}"/>
              </a:ext>
            </a:extLst>
          </p:cNvPr>
          <p:cNvSpPr>
            <a:spLocks noGrp="1"/>
          </p:cNvSpPr>
          <p:nvPr>
            <p:ph type="dt" sz="half" idx="10"/>
          </p:nvPr>
        </p:nvSpPr>
        <p:spPr/>
        <p:txBody>
          <a:bodyPr/>
          <a:lstStyle/>
          <a:p>
            <a:fld id="{DA812A38-7D38-4012-8CB6-9D1AFCCC0FDA}" type="datetimeFigureOut">
              <a:rPr lang="en-US" smtClean="0"/>
              <a:t>12/18/2024</a:t>
            </a:fld>
            <a:endParaRPr lang="en-US"/>
          </a:p>
        </p:txBody>
      </p:sp>
      <p:sp>
        <p:nvSpPr>
          <p:cNvPr id="5" name="Footer Placeholder 4">
            <a:extLst>
              <a:ext uri="{FF2B5EF4-FFF2-40B4-BE49-F238E27FC236}">
                <a16:creationId xmlns:a16="http://schemas.microsoft.com/office/drawing/2014/main" id="{E6BBFE4C-3EE2-CDD6-1065-4CBD317168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890932-0808-0D4A-F45B-98B8990ADE02}"/>
              </a:ext>
            </a:extLst>
          </p:cNvPr>
          <p:cNvSpPr>
            <a:spLocks noGrp="1"/>
          </p:cNvSpPr>
          <p:nvPr>
            <p:ph type="sldNum" sz="quarter" idx="12"/>
          </p:nvPr>
        </p:nvSpPr>
        <p:spPr/>
        <p:txBody>
          <a:bodyPr/>
          <a:lstStyle/>
          <a:p>
            <a:fld id="{87127944-79AA-47DA-94B9-1EB4D4C3DCCB}" type="slidenum">
              <a:rPr lang="en-US" smtClean="0"/>
              <a:t>‹#›</a:t>
            </a:fld>
            <a:endParaRPr lang="en-US"/>
          </a:p>
        </p:txBody>
      </p:sp>
    </p:spTree>
    <p:extLst>
      <p:ext uri="{BB962C8B-B14F-4D97-AF65-F5344CB8AC3E}">
        <p14:creationId xmlns:p14="http://schemas.microsoft.com/office/powerpoint/2010/main" val="1871869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6A321-779C-64DF-A58E-226B53119CB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5AB81A2-3064-4282-10E1-61FDFD664B7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9A44942-2FCE-167F-994D-89C6EA32F19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97D2FD1-F0D3-7383-0EDB-9B020B7F2574}"/>
              </a:ext>
            </a:extLst>
          </p:cNvPr>
          <p:cNvSpPr>
            <a:spLocks noGrp="1"/>
          </p:cNvSpPr>
          <p:nvPr>
            <p:ph type="dt" sz="half" idx="10"/>
          </p:nvPr>
        </p:nvSpPr>
        <p:spPr/>
        <p:txBody>
          <a:bodyPr/>
          <a:lstStyle/>
          <a:p>
            <a:fld id="{DA812A38-7D38-4012-8CB6-9D1AFCCC0FDA}" type="datetimeFigureOut">
              <a:rPr lang="en-US" smtClean="0"/>
              <a:t>12/18/2024</a:t>
            </a:fld>
            <a:endParaRPr lang="en-US"/>
          </a:p>
        </p:txBody>
      </p:sp>
      <p:sp>
        <p:nvSpPr>
          <p:cNvPr id="6" name="Footer Placeholder 5">
            <a:extLst>
              <a:ext uri="{FF2B5EF4-FFF2-40B4-BE49-F238E27FC236}">
                <a16:creationId xmlns:a16="http://schemas.microsoft.com/office/drawing/2014/main" id="{5EC6274C-DCF2-DDE4-632A-398E6213B74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FCE45A7-8B38-FC4A-9684-E519784FCF3B}"/>
              </a:ext>
            </a:extLst>
          </p:cNvPr>
          <p:cNvSpPr>
            <a:spLocks noGrp="1"/>
          </p:cNvSpPr>
          <p:nvPr>
            <p:ph type="sldNum" sz="quarter" idx="12"/>
          </p:nvPr>
        </p:nvSpPr>
        <p:spPr/>
        <p:txBody>
          <a:bodyPr/>
          <a:lstStyle/>
          <a:p>
            <a:fld id="{87127944-79AA-47DA-94B9-1EB4D4C3DCCB}" type="slidenum">
              <a:rPr lang="en-US" smtClean="0"/>
              <a:t>‹#›</a:t>
            </a:fld>
            <a:endParaRPr lang="en-US"/>
          </a:p>
        </p:txBody>
      </p:sp>
    </p:spTree>
    <p:extLst>
      <p:ext uri="{BB962C8B-B14F-4D97-AF65-F5344CB8AC3E}">
        <p14:creationId xmlns:p14="http://schemas.microsoft.com/office/powerpoint/2010/main" val="2167153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6D23B-36D0-84F6-D156-C0F97C86082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E5C28E2-45A9-E5D3-342D-9A9F5A2115A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6C7243F-6634-B02E-9656-7ADF4D67D32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93DB8A1-3648-2454-857C-3F00A995C62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AA42B2C-CC77-4348-81E7-EC5BFFDAC9B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6B98D2-08DA-8750-E28B-F85CF25B9C73}"/>
              </a:ext>
            </a:extLst>
          </p:cNvPr>
          <p:cNvSpPr>
            <a:spLocks noGrp="1"/>
          </p:cNvSpPr>
          <p:nvPr>
            <p:ph type="dt" sz="half" idx="10"/>
          </p:nvPr>
        </p:nvSpPr>
        <p:spPr/>
        <p:txBody>
          <a:bodyPr/>
          <a:lstStyle/>
          <a:p>
            <a:fld id="{DA812A38-7D38-4012-8CB6-9D1AFCCC0FDA}" type="datetimeFigureOut">
              <a:rPr lang="en-US" smtClean="0"/>
              <a:t>12/18/2024</a:t>
            </a:fld>
            <a:endParaRPr lang="en-US"/>
          </a:p>
        </p:txBody>
      </p:sp>
      <p:sp>
        <p:nvSpPr>
          <p:cNvPr id="8" name="Footer Placeholder 7">
            <a:extLst>
              <a:ext uri="{FF2B5EF4-FFF2-40B4-BE49-F238E27FC236}">
                <a16:creationId xmlns:a16="http://schemas.microsoft.com/office/drawing/2014/main" id="{9A1FCF50-4846-6EAC-EB39-383534AA889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5414273-1923-0878-CA86-D69D1373E97D}"/>
              </a:ext>
            </a:extLst>
          </p:cNvPr>
          <p:cNvSpPr>
            <a:spLocks noGrp="1"/>
          </p:cNvSpPr>
          <p:nvPr>
            <p:ph type="sldNum" sz="quarter" idx="12"/>
          </p:nvPr>
        </p:nvSpPr>
        <p:spPr/>
        <p:txBody>
          <a:bodyPr/>
          <a:lstStyle/>
          <a:p>
            <a:fld id="{87127944-79AA-47DA-94B9-1EB4D4C3DCCB}" type="slidenum">
              <a:rPr lang="en-US" smtClean="0"/>
              <a:t>‹#›</a:t>
            </a:fld>
            <a:endParaRPr lang="en-US"/>
          </a:p>
        </p:txBody>
      </p:sp>
    </p:spTree>
    <p:extLst>
      <p:ext uri="{BB962C8B-B14F-4D97-AF65-F5344CB8AC3E}">
        <p14:creationId xmlns:p14="http://schemas.microsoft.com/office/powerpoint/2010/main" val="2641789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BFF3E-BF41-EDB3-CAB5-DB21CBFADC6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9E64EA2-257D-73D6-6847-31C03F10ED51}"/>
              </a:ext>
            </a:extLst>
          </p:cNvPr>
          <p:cNvSpPr>
            <a:spLocks noGrp="1"/>
          </p:cNvSpPr>
          <p:nvPr>
            <p:ph type="dt" sz="half" idx="10"/>
          </p:nvPr>
        </p:nvSpPr>
        <p:spPr/>
        <p:txBody>
          <a:bodyPr/>
          <a:lstStyle/>
          <a:p>
            <a:fld id="{DA812A38-7D38-4012-8CB6-9D1AFCCC0FDA}" type="datetimeFigureOut">
              <a:rPr lang="en-US" smtClean="0"/>
              <a:t>12/18/2024</a:t>
            </a:fld>
            <a:endParaRPr lang="en-US"/>
          </a:p>
        </p:txBody>
      </p:sp>
      <p:sp>
        <p:nvSpPr>
          <p:cNvPr id="4" name="Footer Placeholder 3">
            <a:extLst>
              <a:ext uri="{FF2B5EF4-FFF2-40B4-BE49-F238E27FC236}">
                <a16:creationId xmlns:a16="http://schemas.microsoft.com/office/drawing/2014/main" id="{FEACEB79-B15B-7E79-7192-27432AF5EEB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913F441-7322-3B1F-9528-3C0B91276717}"/>
              </a:ext>
            </a:extLst>
          </p:cNvPr>
          <p:cNvSpPr>
            <a:spLocks noGrp="1"/>
          </p:cNvSpPr>
          <p:nvPr>
            <p:ph type="sldNum" sz="quarter" idx="12"/>
          </p:nvPr>
        </p:nvSpPr>
        <p:spPr/>
        <p:txBody>
          <a:bodyPr/>
          <a:lstStyle/>
          <a:p>
            <a:fld id="{87127944-79AA-47DA-94B9-1EB4D4C3DCCB}" type="slidenum">
              <a:rPr lang="en-US" smtClean="0"/>
              <a:t>‹#›</a:t>
            </a:fld>
            <a:endParaRPr lang="en-US"/>
          </a:p>
        </p:txBody>
      </p:sp>
    </p:spTree>
    <p:extLst>
      <p:ext uri="{BB962C8B-B14F-4D97-AF65-F5344CB8AC3E}">
        <p14:creationId xmlns:p14="http://schemas.microsoft.com/office/powerpoint/2010/main" val="22263633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49E744-2589-259C-341C-9042D58C28FF}"/>
              </a:ext>
            </a:extLst>
          </p:cNvPr>
          <p:cNvSpPr>
            <a:spLocks noGrp="1"/>
          </p:cNvSpPr>
          <p:nvPr>
            <p:ph type="dt" sz="half" idx="10"/>
          </p:nvPr>
        </p:nvSpPr>
        <p:spPr/>
        <p:txBody>
          <a:bodyPr/>
          <a:lstStyle/>
          <a:p>
            <a:fld id="{DA812A38-7D38-4012-8CB6-9D1AFCCC0FDA}" type="datetimeFigureOut">
              <a:rPr lang="en-US" smtClean="0"/>
              <a:t>12/18/2024</a:t>
            </a:fld>
            <a:endParaRPr lang="en-US"/>
          </a:p>
        </p:txBody>
      </p:sp>
      <p:sp>
        <p:nvSpPr>
          <p:cNvPr id="3" name="Footer Placeholder 2">
            <a:extLst>
              <a:ext uri="{FF2B5EF4-FFF2-40B4-BE49-F238E27FC236}">
                <a16:creationId xmlns:a16="http://schemas.microsoft.com/office/drawing/2014/main" id="{D85204DB-3B48-2279-B5D9-85B0B9E2C4B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5341C27-B35E-A2C8-068C-2A9670B4229E}"/>
              </a:ext>
            </a:extLst>
          </p:cNvPr>
          <p:cNvSpPr>
            <a:spLocks noGrp="1"/>
          </p:cNvSpPr>
          <p:nvPr>
            <p:ph type="sldNum" sz="quarter" idx="12"/>
          </p:nvPr>
        </p:nvSpPr>
        <p:spPr/>
        <p:txBody>
          <a:bodyPr/>
          <a:lstStyle/>
          <a:p>
            <a:fld id="{87127944-79AA-47DA-94B9-1EB4D4C3DCCB}" type="slidenum">
              <a:rPr lang="en-US" smtClean="0"/>
              <a:t>‹#›</a:t>
            </a:fld>
            <a:endParaRPr lang="en-US"/>
          </a:p>
        </p:txBody>
      </p:sp>
    </p:spTree>
    <p:extLst>
      <p:ext uri="{BB962C8B-B14F-4D97-AF65-F5344CB8AC3E}">
        <p14:creationId xmlns:p14="http://schemas.microsoft.com/office/powerpoint/2010/main" val="2708923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1750F-5FAB-F92B-BB6E-67E008BB8B1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2FA345F-451B-5627-C9E5-3F1651E7BB7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1EDA06A-EBE0-DAE8-C270-0DCC04230A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6B0661A-B609-5C8E-5A14-8646FA0E286F}"/>
              </a:ext>
            </a:extLst>
          </p:cNvPr>
          <p:cNvSpPr>
            <a:spLocks noGrp="1"/>
          </p:cNvSpPr>
          <p:nvPr>
            <p:ph type="dt" sz="half" idx="10"/>
          </p:nvPr>
        </p:nvSpPr>
        <p:spPr/>
        <p:txBody>
          <a:bodyPr/>
          <a:lstStyle/>
          <a:p>
            <a:fld id="{DA812A38-7D38-4012-8CB6-9D1AFCCC0FDA}" type="datetimeFigureOut">
              <a:rPr lang="en-US" smtClean="0"/>
              <a:t>12/18/2024</a:t>
            </a:fld>
            <a:endParaRPr lang="en-US"/>
          </a:p>
        </p:txBody>
      </p:sp>
      <p:sp>
        <p:nvSpPr>
          <p:cNvPr id="6" name="Footer Placeholder 5">
            <a:extLst>
              <a:ext uri="{FF2B5EF4-FFF2-40B4-BE49-F238E27FC236}">
                <a16:creationId xmlns:a16="http://schemas.microsoft.com/office/drawing/2014/main" id="{2E592A85-B760-E9A1-76FD-E28EA1A932F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9698760-BD37-14F5-E725-6DB07BDFBEA3}"/>
              </a:ext>
            </a:extLst>
          </p:cNvPr>
          <p:cNvSpPr>
            <a:spLocks noGrp="1"/>
          </p:cNvSpPr>
          <p:nvPr>
            <p:ph type="sldNum" sz="quarter" idx="12"/>
          </p:nvPr>
        </p:nvSpPr>
        <p:spPr/>
        <p:txBody>
          <a:bodyPr/>
          <a:lstStyle/>
          <a:p>
            <a:fld id="{87127944-79AA-47DA-94B9-1EB4D4C3DCCB}" type="slidenum">
              <a:rPr lang="en-US" smtClean="0"/>
              <a:t>‹#›</a:t>
            </a:fld>
            <a:endParaRPr lang="en-US"/>
          </a:p>
        </p:txBody>
      </p:sp>
    </p:spTree>
    <p:extLst>
      <p:ext uri="{BB962C8B-B14F-4D97-AF65-F5344CB8AC3E}">
        <p14:creationId xmlns:p14="http://schemas.microsoft.com/office/powerpoint/2010/main" val="564935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748AA4-BAC2-2FE0-04A3-AD4D80C2B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AC6B211-4422-175F-1A2A-C1FD7B3893C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44EAED1-4406-2254-D126-6061922898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433003A-36AF-FD64-3BAC-2BA54FB39C69}"/>
              </a:ext>
            </a:extLst>
          </p:cNvPr>
          <p:cNvSpPr>
            <a:spLocks noGrp="1"/>
          </p:cNvSpPr>
          <p:nvPr>
            <p:ph type="dt" sz="half" idx="10"/>
          </p:nvPr>
        </p:nvSpPr>
        <p:spPr/>
        <p:txBody>
          <a:bodyPr/>
          <a:lstStyle/>
          <a:p>
            <a:fld id="{DA812A38-7D38-4012-8CB6-9D1AFCCC0FDA}" type="datetimeFigureOut">
              <a:rPr lang="en-US" smtClean="0"/>
              <a:t>12/18/2024</a:t>
            </a:fld>
            <a:endParaRPr lang="en-US"/>
          </a:p>
        </p:txBody>
      </p:sp>
      <p:sp>
        <p:nvSpPr>
          <p:cNvPr id="6" name="Footer Placeholder 5">
            <a:extLst>
              <a:ext uri="{FF2B5EF4-FFF2-40B4-BE49-F238E27FC236}">
                <a16:creationId xmlns:a16="http://schemas.microsoft.com/office/drawing/2014/main" id="{2399D104-DF0E-7BEC-F4A4-FD3EA08796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4A00403-9EB0-8CCA-1B8B-0626589E147C}"/>
              </a:ext>
            </a:extLst>
          </p:cNvPr>
          <p:cNvSpPr>
            <a:spLocks noGrp="1"/>
          </p:cNvSpPr>
          <p:nvPr>
            <p:ph type="sldNum" sz="quarter" idx="12"/>
          </p:nvPr>
        </p:nvSpPr>
        <p:spPr/>
        <p:txBody>
          <a:bodyPr/>
          <a:lstStyle/>
          <a:p>
            <a:fld id="{87127944-79AA-47DA-94B9-1EB4D4C3DCCB}" type="slidenum">
              <a:rPr lang="en-US" smtClean="0"/>
              <a:t>‹#›</a:t>
            </a:fld>
            <a:endParaRPr lang="en-US"/>
          </a:p>
        </p:txBody>
      </p:sp>
    </p:spTree>
    <p:extLst>
      <p:ext uri="{BB962C8B-B14F-4D97-AF65-F5344CB8AC3E}">
        <p14:creationId xmlns:p14="http://schemas.microsoft.com/office/powerpoint/2010/main" val="1687118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E234E2E-CC4C-AF65-9390-EFFEA72DE46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493717C-3972-9A74-A942-B02D0B30B6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074B26-99EA-90C7-1B4A-D9D02FBCD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A812A38-7D38-4012-8CB6-9D1AFCCC0FDA}" type="datetimeFigureOut">
              <a:rPr lang="en-US" smtClean="0"/>
              <a:t>12/18/2024</a:t>
            </a:fld>
            <a:endParaRPr lang="en-US"/>
          </a:p>
        </p:txBody>
      </p:sp>
      <p:sp>
        <p:nvSpPr>
          <p:cNvPr id="5" name="Footer Placeholder 4">
            <a:extLst>
              <a:ext uri="{FF2B5EF4-FFF2-40B4-BE49-F238E27FC236}">
                <a16:creationId xmlns:a16="http://schemas.microsoft.com/office/drawing/2014/main" id="{E47B632E-B9F9-E759-9D1B-0E92B3D93C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6EA53213-0AB7-0E24-D036-99AB2C91396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7127944-79AA-47DA-94B9-1EB4D4C3DCCB}" type="slidenum">
              <a:rPr lang="en-US" smtClean="0"/>
              <a:t>‹#›</a:t>
            </a:fld>
            <a:endParaRPr lang="en-US"/>
          </a:p>
        </p:txBody>
      </p:sp>
    </p:spTree>
    <p:extLst>
      <p:ext uri="{BB962C8B-B14F-4D97-AF65-F5344CB8AC3E}">
        <p14:creationId xmlns:p14="http://schemas.microsoft.com/office/powerpoint/2010/main" val="7545730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72" r:id="rId23"/>
    <p:sldLayoutId id="2147483673" r:id="rId24"/>
    <p:sldLayoutId id="2147483674" r:id="rId25"/>
    <p:sldLayoutId id="2147483675" r:id="rId26"/>
    <p:sldLayoutId id="2147483676" r:id="rId2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1.jpeg"/><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2.jpeg"/><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3.jpeg"/><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4.jpeg"/><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5.jpeg"/><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6.jpeg"/><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7.jpeg"/><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jpe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7.jpe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8.jpe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jpe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0.jpe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2FA360C-CEE9-4F1E-66FA-C965DC171E37}"/>
              </a:ext>
            </a:extLst>
          </p:cNvPr>
          <p:cNvPicPr>
            <a:picLocks noChangeAspect="1"/>
          </p:cNvPicPr>
          <p:nvPr/>
        </p:nvPicPr>
        <p:blipFill>
          <a:blip r:embed="rId2"/>
          <a:stretch>
            <a:fillRect/>
          </a:stretch>
        </p:blipFill>
        <p:spPr>
          <a:xfrm>
            <a:off x="1503370" y="0"/>
            <a:ext cx="9185260" cy="6857999"/>
          </a:xfrm>
          <a:prstGeom prst="rect">
            <a:avLst/>
          </a:prstGeom>
        </p:spPr>
      </p:pic>
    </p:spTree>
    <p:extLst>
      <p:ext uri="{BB962C8B-B14F-4D97-AF65-F5344CB8AC3E}">
        <p14:creationId xmlns:p14="http://schemas.microsoft.com/office/powerpoint/2010/main" val="4120140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Figure 25.12</a:t>
            </a:r>
          </a:p>
        </p:txBody>
      </p:sp>
      <p:pic>
        <p:nvPicPr>
          <p:cNvPr id="2" name="Picture Placeholder 1" descr="Simplified Model for the Formation of Spiral Arms. At left, the illustration begins with two irregular blue blobs, one above the other, with a short curved arrow at top pointing to the right indicating the direction of rotation. The next frame, with a longer curved arrow, shows how parts of the initial blobs have moved toward each other, but the parts further away have moved less, giving the appearance of two small comets. In the next frame, the curved arrow covers about 180O, and the blobs are now even more curved and elongated. In the final frame at right, the curved arrow covers 270O, and the classic spiral shape has emerged."/>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30160" b="-30160"/>
          <a:stretch>
            <a:fillRect/>
          </a:stretch>
        </p:blipFill>
        <p:spPr/>
      </p:pic>
      <p:sp>
        <p:nvSpPr>
          <p:cNvPr id="7" name="Text Placeholder 6"/>
          <p:cNvSpPr>
            <a:spLocks noGrp="1"/>
          </p:cNvSpPr>
          <p:nvPr>
            <p:ph type="body" sz="quarter" idx="14"/>
          </p:nvPr>
        </p:nvSpPr>
        <p:spPr>
          <a:xfrm>
            <a:off x="1981199" y="4770238"/>
            <a:ext cx="8062912" cy="1166382"/>
          </a:xfrm>
        </p:spPr>
        <p:txBody>
          <a:bodyPr>
            <a:noAutofit/>
          </a:bodyPr>
          <a:lstStyle/>
          <a:p>
            <a:pPr algn="just"/>
            <a:r>
              <a:rPr lang="en-US" sz="1600" b="1" dirty="0">
                <a:solidFill>
                  <a:srgbClr val="6CB255"/>
                </a:solidFill>
              </a:rPr>
              <a:t>Simplified Model for the Formation of Spiral Arms.</a:t>
            </a:r>
            <a:r>
              <a:rPr lang="en-US" sz="1600" dirty="0"/>
              <a:t> This sketch shows how spiral arms might form from irregular clouds of interstellar material stretched out by the different rotation rates throughout the Galaxy. </a:t>
            </a:r>
          </a:p>
          <a:p>
            <a:pPr algn="just"/>
            <a:r>
              <a:rPr lang="en-US" sz="1600" dirty="0"/>
              <a:t>It obeys Kepler’s third law.</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296687" y="259755"/>
            <a:ext cx="1051734" cy="714850"/>
          </a:xfrm>
          <a:prstGeom prst="rect">
            <a:avLst/>
          </a:prstGeom>
        </p:spPr>
      </p:pic>
    </p:spTree>
    <p:extLst>
      <p:ext uri="{BB962C8B-B14F-4D97-AF65-F5344CB8AC3E}">
        <p14:creationId xmlns:p14="http://schemas.microsoft.com/office/powerpoint/2010/main" val="3668613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Figure 25.13</a:t>
            </a:r>
          </a:p>
        </p:txBody>
      </p:sp>
      <p:pic>
        <p:nvPicPr>
          <p:cNvPr id="2" name="Picture Placeholder 1" descr="In this plot the vertical axis is labeled “Orbital Velocity (km/s)”, and ranges from zero at bottom to 300 at top, in increments of 100 km/s. The horizontal axis is labeled “Distance from Center of Galaxy (kpc)”, and ranges from zero at left to 35 at right, in increments of 5 kpc. The rotation curve is drawn in red and starts at the origin at lower left, and rises quickly to about 250 km/s at about 2 kpc. The curve drops to about 200 km/s at 5 kpc, then rises again to near 250 km/s at about 7.5 kpc. From there is drops slightly again to near 200 km/s at 10 kpc, then begins a slow, steady rise to almost 300 km/s at 35 kpc. The blue curve shows what the rotation curve would look like if all of the matter in the Galaxy were located inside a radius of 10 kpc. The blue curve begins to drop from about 250 km/s at 15 kpc down to 100 km/s at 35 kpc."/>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7133" r="-7133"/>
          <a:stretch>
            <a:fillRect/>
          </a:stretch>
        </p:blipFill>
        <p:spPr/>
      </p:pic>
      <p:sp>
        <p:nvSpPr>
          <p:cNvPr id="7" name="Text Placeholder 6"/>
          <p:cNvSpPr>
            <a:spLocks noGrp="1"/>
          </p:cNvSpPr>
          <p:nvPr>
            <p:ph type="body" sz="quarter" idx="14"/>
          </p:nvPr>
        </p:nvSpPr>
        <p:spPr/>
        <p:txBody>
          <a:bodyPr>
            <a:noAutofit/>
          </a:bodyPr>
          <a:lstStyle/>
          <a:p>
            <a:r>
              <a:rPr lang="en-US" sz="1300" b="1" dirty="0">
                <a:solidFill>
                  <a:srgbClr val="6CB255"/>
                </a:solidFill>
              </a:rPr>
              <a:t>Rotation Curve of the Galaxy.</a:t>
            </a:r>
            <a:r>
              <a:rPr lang="en-US" sz="1300" dirty="0"/>
              <a:t> The orbital speed of carbon monoxide (CO) and hydrogen (H) gas at different distances from the center of the Milky Way Galaxy is shown in red. The blue curve shows what the rotation curve would look like if all the matter in the Galaxy were located inside a radius of 30,000 light-years. Instead of going down, the speed of gas clouds farther out remains high, indicating a great deal of mass beyond the Sun’s orbit.  About twenty times greater than the luminous matter (Dark matter)</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296687" y="259755"/>
            <a:ext cx="1051734" cy="714850"/>
          </a:xfrm>
          <a:prstGeom prst="rect">
            <a:avLst/>
          </a:prstGeom>
        </p:spPr>
      </p:pic>
    </p:spTree>
    <p:extLst>
      <p:ext uri="{BB962C8B-B14F-4D97-AF65-F5344CB8AC3E}">
        <p14:creationId xmlns:p14="http://schemas.microsoft.com/office/powerpoint/2010/main" val="26170676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Figure 25.14</a:t>
            </a:r>
          </a:p>
        </p:txBody>
      </p:sp>
      <p:pic>
        <p:nvPicPr>
          <p:cNvPr id="2" name="Picture Placeholder 1" descr="Radio Image of Galactic Center Region. Many features are identified in this complex radio image. The scale at lower left (defined by a double headed horizontal arrow) reads: “~0.5O ~75 pc ~240 LY”. The objects listed, from upper left to lower right, are: “Sgr D HII”, “Sgr D SNR”, “SNR 0.9+0.1”, “Sgr B2”, “Sgr B1”, “New SNR 0.3+0.0”, “Arc”, “Threads”, “Sgr A*”, “New feature: The Cane”, “Background Galaxy”, “Threads”, “New thread: The Pelican”, “Sgr C”, “Coherent structure?”, “Snake” and “Sgr E”. Below center, three more features are labeled (from top to bottom): “SNR 359.1-00.5”, “Mouse” and “SNR 359.0=00.9”."/>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56516" r="-56516"/>
          <a:stretch>
            <a:fillRect/>
          </a:stretch>
        </p:blipFill>
        <p:spPr/>
      </p:pic>
      <p:sp>
        <p:nvSpPr>
          <p:cNvPr id="7" name="Text Placeholder 6"/>
          <p:cNvSpPr>
            <a:spLocks noGrp="1"/>
          </p:cNvSpPr>
          <p:nvPr>
            <p:ph type="body" sz="quarter" idx="14"/>
          </p:nvPr>
        </p:nvSpPr>
        <p:spPr/>
        <p:txBody>
          <a:bodyPr>
            <a:noAutofit/>
          </a:bodyPr>
          <a:lstStyle/>
          <a:p>
            <a:r>
              <a:rPr lang="en-US" sz="1080" b="1" dirty="0">
                <a:solidFill>
                  <a:srgbClr val="6CB255"/>
                </a:solidFill>
              </a:rPr>
              <a:t>Radio Image of Galactic Center Region.</a:t>
            </a:r>
            <a:r>
              <a:rPr lang="en-US" sz="1080" dirty="0">
                <a:solidFill>
                  <a:schemeClr val="tx1"/>
                </a:solidFill>
              </a:rPr>
              <a:t> This radio map of the center of the Galaxy (at a wavelength of 90 centimeters) was constructed from data obtained with the Very Large Array (VLA) of radio telescopes in Socorro, New Mexico. Brighter regions are more intense in radio waves. The galactic center is inside the region labeled Sagittarius A. The supermassive black hole is located at the center of our galaxy.</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296687" y="259755"/>
            <a:ext cx="1051734" cy="714850"/>
          </a:xfrm>
          <a:prstGeom prst="rect">
            <a:avLst/>
          </a:prstGeom>
        </p:spPr>
      </p:pic>
    </p:spTree>
    <p:extLst>
      <p:ext uri="{BB962C8B-B14F-4D97-AF65-F5344CB8AC3E}">
        <p14:creationId xmlns:p14="http://schemas.microsoft.com/office/powerpoint/2010/main" val="25970840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Figure 25.17</a:t>
            </a:r>
          </a:p>
        </p:txBody>
      </p:sp>
      <p:pic>
        <p:nvPicPr>
          <p:cNvPr id="2" name="Picture Placeholder 1" descr="Near-infrared View of the Galactic Center. The measured orbits of eight stars are plotted orbiting the galactic center, shown as ellipses of different colors. The dots that lie along each ellipse are the observed data points. The scale at upper left, indicated with a short double headed arrow, reads: 0.1”. At upper right the orientation of the image is indicated with arrows, north is up and east is to the left."/>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51937" r="-51937"/>
          <a:stretch>
            <a:fillRect/>
          </a:stretch>
        </p:blipFill>
        <p:spPr/>
      </p:pic>
      <p:sp>
        <p:nvSpPr>
          <p:cNvPr id="7" name="Text Placeholder 6"/>
          <p:cNvSpPr>
            <a:spLocks noGrp="1"/>
          </p:cNvSpPr>
          <p:nvPr>
            <p:ph type="body" sz="quarter" idx="14"/>
          </p:nvPr>
        </p:nvSpPr>
        <p:spPr/>
        <p:txBody>
          <a:bodyPr>
            <a:noAutofit/>
          </a:bodyPr>
          <a:lstStyle/>
          <a:p>
            <a:r>
              <a:rPr lang="en-US" sz="1600" dirty="0"/>
              <a:t>(credit: modification of work by Andrea Ghez, UCLA Galactic Center Group, W.M. Keck Observatory Laser Team)</a:t>
            </a:r>
            <a:r>
              <a:rPr lang="en-US" sz="1600" b="1" dirty="0">
                <a:solidFill>
                  <a:srgbClr val="6CB255"/>
                </a:solidFill>
              </a:rPr>
              <a:t> Near-Infrared View of the Galactic Center.</a:t>
            </a:r>
            <a:r>
              <a:rPr lang="en-US" sz="1600" dirty="0"/>
              <a:t> This image shows the inner 1 arcsecond, or 0.13 light-year, at the center of the Galaxy, as observed with the giant Keck Telescope. Tracks of the orbiting stars measured from 1995 to 2014 have been added to this “snapshot.” The stars are moving around the center very fast, and their tracks are all consistent with a single massive “</a:t>
            </a:r>
            <a:r>
              <a:rPr lang="en-US" sz="1600" dirty="0" err="1"/>
              <a:t>gravitator</a:t>
            </a:r>
            <a:r>
              <a:rPr lang="en-US" sz="1600" dirty="0"/>
              <a:t>” that resides in the very center of this image. </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296687" y="259755"/>
            <a:ext cx="1051734" cy="714850"/>
          </a:xfrm>
          <a:prstGeom prst="rect">
            <a:avLst/>
          </a:prstGeom>
        </p:spPr>
      </p:pic>
    </p:spTree>
    <p:extLst>
      <p:ext uri="{BB962C8B-B14F-4D97-AF65-F5344CB8AC3E}">
        <p14:creationId xmlns:p14="http://schemas.microsoft.com/office/powerpoint/2010/main" val="29742269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Figure 25.19</a:t>
            </a:r>
          </a:p>
        </p:txBody>
      </p:sp>
      <p:pic>
        <p:nvPicPr>
          <p:cNvPr id="2" name="Picture Placeholder 1" descr="Orbital Motions in the Milky Way. In panel (a), at top and labeled “Thin Disk”, shows the orbits of stars as blue concentric ellipses centered on a + sign indicating the galactic center. The orbits are in the same plane, labeled “Galactic plane”. In panel (b), at bottom and labeled: “Halo”, shows the orbits of stars as blue ellipses of many different sizes and orientations extending above and below the galactic plane and centered on a + sign indicating the galactic center."/>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7195" b="-7195"/>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How Objects Orbit the Galaxy.</a:t>
            </a:r>
            <a:endParaRPr lang="en-US" sz="1600" dirty="0"/>
          </a:p>
          <a:p>
            <a:pPr marL="342900" indent="-342900">
              <a:buAutoNum type="alphaLcParenBoth"/>
            </a:pPr>
            <a:r>
              <a:rPr lang="en-US" sz="1600" dirty="0"/>
              <a:t>In this image, you see stars (Population I) in the thin disk of our Galaxy in nearly circular orbits.</a:t>
            </a:r>
          </a:p>
          <a:p>
            <a:pPr marL="342900" indent="-342900">
              <a:buAutoNum type="alphaLcParenBoth"/>
            </a:pPr>
            <a:r>
              <a:rPr lang="en-US" sz="1600" dirty="0"/>
              <a:t>In this image, you see the motion of stars (Population II) in the Galaxy’s halo in randomly oriented and elliptical orbits.</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296687" y="259755"/>
            <a:ext cx="1051734" cy="714850"/>
          </a:xfrm>
          <a:prstGeom prst="rect">
            <a:avLst/>
          </a:prstGeom>
        </p:spPr>
      </p:pic>
    </p:spTree>
    <p:extLst>
      <p:ext uri="{BB962C8B-B14F-4D97-AF65-F5344CB8AC3E}">
        <p14:creationId xmlns:p14="http://schemas.microsoft.com/office/powerpoint/2010/main" val="6286166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Figure 25.21</a:t>
            </a:r>
          </a:p>
        </p:txBody>
      </p:sp>
      <p:pic>
        <p:nvPicPr>
          <p:cNvPr id="2" name="Picture Placeholder 1" descr="Monolithic Collapse Model for the Formation of the Galaxy. Panel 1 at upper left shows the gas cloud, drawn as a blue blob, at the beginning of its collapse. The axis of rotation (drawn in all four panels) is a vertical line above center with a counter-clockwise arrow around it indicating the direction of rotation. White arrows at the periphery of the cloud point toward the center illustrating the collapse. Panel 2 at upper right shows the gas cloud flattened a bit at the edges and thicker nearer the axis of rotation. Globular clusters are indicated as white dots outside the cloud. Panel 3 at lower left shows the cloud further flattened and continuing to collapse into a disk. Finally, panel 4 at lower right shows the galaxy much thinner, and now drawn in white to indicate that stars have formed in the disk. Globular clusters are evenly distributed around the galactic bulg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0923" r="-30923"/>
          <a:stretch>
            <a:fillRect/>
          </a:stretch>
        </p:blipFill>
        <p:spPr/>
      </p:pic>
      <p:sp>
        <p:nvSpPr>
          <p:cNvPr id="7" name="Text Placeholder 6"/>
          <p:cNvSpPr>
            <a:spLocks noGrp="1"/>
          </p:cNvSpPr>
          <p:nvPr>
            <p:ph type="body" sz="quarter" idx="14"/>
          </p:nvPr>
        </p:nvSpPr>
        <p:spPr/>
        <p:txBody>
          <a:bodyPr>
            <a:noAutofit/>
          </a:bodyPr>
          <a:lstStyle/>
          <a:p>
            <a:r>
              <a:rPr lang="en-US" sz="1550" b="1" dirty="0">
                <a:solidFill>
                  <a:srgbClr val="6CB255"/>
                </a:solidFill>
              </a:rPr>
              <a:t>Monolithic Collapse Model for the Formation of the Galaxy.</a:t>
            </a:r>
            <a:r>
              <a:rPr lang="en-US" sz="1550" dirty="0"/>
              <a:t> According to this model, the Milky Way Galaxy initially formed from a rotating cloud of gas that collapsed due to gravity. Halo stars and globular clusters either formed prior to the collapse or were formed elsewhere. Stars in the disk formed later, when the gas from which they were made was already “contaminated” with heavy elements produced in earlier generations of stars.</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296687" y="259755"/>
            <a:ext cx="1051734" cy="714850"/>
          </a:xfrm>
          <a:prstGeom prst="rect">
            <a:avLst/>
          </a:prstGeom>
        </p:spPr>
      </p:pic>
    </p:spTree>
    <p:extLst>
      <p:ext uri="{BB962C8B-B14F-4D97-AF65-F5344CB8AC3E}">
        <p14:creationId xmlns:p14="http://schemas.microsoft.com/office/powerpoint/2010/main" val="39776877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Figure 25.25</a:t>
            </a:r>
          </a:p>
        </p:txBody>
      </p:sp>
      <p:pic>
        <p:nvPicPr>
          <p:cNvPr id="2" name="Picture Placeholder 1" descr="Collision of the Milky Way with Andromeda. In panel 1, at upper left, the Andromeda galaxy looms large in the night sky. In panel 2, at top center, the interaction has begun with the Milky Way and Andromeda becoming visibly distorted as Andromeda gets closer to us. In panel 3, at upper right, the sky is ablaze with star forming regions and a riot of dust clouds and star clusters. In panel 4, at lower left, the galaxies further lose their spiral shapes, but dust lanes and star formation persists. By panel 5, at lower center, the two galactic nuclei fill the sky. Finally, in panel 6 at lower right, the nuclei have merged into a huge elliptical mass of star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2216" r="-2216"/>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Collision of the Milky Way with Andromeda.</a:t>
            </a:r>
            <a:r>
              <a:rPr lang="en-US" sz="1600" dirty="0"/>
              <a:t> In about 3 billion years, the Milky Way Galaxy and Andromeda Galaxy will begin a long process of colliding, separating, and then coming back together to form an elliptical galaxy. </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296687" y="259755"/>
            <a:ext cx="1051734" cy="714850"/>
          </a:xfrm>
          <a:prstGeom prst="rect">
            <a:avLst/>
          </a:prstGeom>
        </p:spPr>
      </p:pic>
    </p:spTree>
    <p:extLst>
      <p:ext uri="{BB962C8B-B14F-4D97-AF65-F5344CB8AC3E}">
        <p14:creationId xmlns:p14="http://schemas.microsoft.com/office/powerpoint/2010/main" val="26630897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L:\Clients\Connexions\01_CNX_ Admin\00_OSC_Project_Resources\14_OSC_Production\PowerPoints\OSX-Stacked-TM-CMYK-300dp1-2016.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908050" y="237744"/>
            <a:ext cx="1049775" cy="713232"/>
          </a:xfrm>
          <a:prstGeom prst="rect">
            <a:avLst/>
          </a:prstGeom>
          <a:noFill/>
          <a:extLst>
            <a:ext uri="{909E8E84-426E-40dd-AFC4-6F175D3DCCD1}">
              <a14:hiddenFill xmlns="" xmlns:a14="http://schemas.microsoft.com/office/drawing/2010/main">
                <a:solidFill>
                  <a:srgbClr val="FFFFFF"/>
                </a:solidFill>
              </a14:hiddenFill>
            </a:ext>
          </a:extLst>
        </p:spPr>
      </p:pic>
      <p:sp>
        <p:nvSpPr>
          <p:cNvPr id="5" name="Title 1"/>
          <p:cNvSpPr>
            <a:spLocks noGrp="1"/>
          </p:cNvSpPr>
          <p:nvPr>
            <p:ph type="title"/>
          </p:nvPr>
        </p:nvSpPr>
        <p:spPr/>
        <p:txBody>
          <a:bodyPr>
            <a:normAutofit/>
          </a:bodyPr>
          <a:lstStyle/>
          <a:p>
            <a:pPr algn="r"/>
            <a:endParaRPr lang="en-US" sz="2400" dirty="0">
              <a:solidFill>
                <a:srgbClr val="6CB255"/>
              </a:solidFill>
            </a:endParaRPr>
          </a:p>
        </p:txBody>
      </p:sp>
      <p:sp>
        <p:nvSpPr>
          <p:cNvPr id="14" name="Text Placeholder 13"/>
          <p:cNvSpPr>
            <a:spLocks noGrp="1"/>
          </p:cNvSpPr>
          <p:nvPr>
            <p:ph type="body" sz="quarter" idx="14"/>
          </p:nvPr>
        </p:nvSpPr>
        <p:spPr>
          <a:xfrm>
            <a:off x="1981200" y="1107618"/>
            <a:ext cx="8062912" cy="5256973"/>
          </a:xfrm>
        </p:spPr>
        <p:txBody>
          <a:bodyPr anchor="ctr">
            <a:noAutofit/>
          </a:bodyPr>
          <a:lstStyle/>
          <a:p>
            <a:pPr algn="ctr"/>
            <a:r>
              <a:rPr lang="en-US" sz="1600" dirty="0"/>
              <a:t>This </a:t>
            </a:r>
            <a:r>
              <a:rPr lang="en-US" sz="1600" dirty="0" err="1"/>
              <a:t>OpenStax</a:t>
            </a:r>
            <a:r>
              <a:rPr lang="en-US" sz="1600" dirty="0"/>
              <a:t> ancillary resource is © Rice University under a CC-BY 4.0 International license; it may be reproduced or modified but must be attributed to </a:t>
            </a:r>
            <a:r>
              <a:rPr lang="en-US" sz="1600" dirty="0" err="1"/>
              <a:t>OpenStax</a:t>
            </a:r>
            <a:r>
              <a:rPr lang="en-US" sz="1600" dirty="0"/>
              <a:t>, Rice University and any changes must be noted.</a:t>
            </a:r>
          </a:p>
        </p:txBody>
      </p:sp>
    </p:spTree>
    <p:extLst>
      <p:ext uri="{BB962C8B-B14F-4D97-AF65-F5344CB8AC3E}">
        <p14:creationId xmlns:p14="http://schemas.microsoft.com/office/powerpoint/2010/main" val="38630192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Figure 25.1</a:t>
            </a:r>
          </a:p>
        </p:txBody>
      </p:sp>
      <p:pic>
        <p:nvPicPr>
          <p:cNvPr id="2" name="Picture Placeholder 1" descr="The Milky Way. The central bulge of the Milky Way (to the right of center) shines brightly in the dark Utah skies. Silhouetted in the foreground is Square Tower in Hovenweep National Monument."/>
          <p:cNvPicPr>
            <a:picLocks noGrp="1" noChangeAspect="1"/>
          </p:cNvPicPr>
          <p:nvPr>
            <p:ph type="pic" sz="quarter" idx="13"/>
          </p:nvPr>
        </p:nvPicPr>
        <p:blipFill>
          <a:blip r:embed="rId3" cstate="email">
            <a:extLst>
              <a:ext uri="{28A0092B-C50C-407E-A947-70E740481C1C}">
                <a14:useLocalDpi xmlns:a14="http://schemas.microsoft.com/office/drawing/2010/main" val="0"/>
              </a:ext>
            </a:extLst>
          </a:blip>
          <a:srcRect t="-1495" b="-1495"/>
          <a:stretch>
            <a:fillRect/>
          </a:stretch>
        </p:blipFill>
        <p:spPr/>
      </p:pic>
      <p:sp>
        <p:nvSpPr>
          <p:cNvPr id="7" name="Text Placeholder 6"/>
          <p:cNvSpPr>
            <a:spLocks noGrp="1"/>
          </p:cNvSpPr>
          <p:nvPr>
            <p:ph type="body" sz="quarter" idx="14"/>
          </p:nvPr>
        </p:nvSpPr>
        <p:spPr/>
        <p:txBody>
          <a:bodyPr>
            <a:noAutofit/>
          </a:bodyPr>
          <a:lstStyle/>
          <a:p>
            <a:r>
              <a:rPr lang="en-US" sz="1570" b="1" dirty="0">
                <a:solidFill>
                  <a:srgbClr val="6CB255"/>
                </a:solidFill>
              </a:rPr>
              <a:t>Milky Way Galaxy.</a:t>
            </a:r>
            <a:r>
              <a:rPr lang="en-US" sz="1570" dirty="0"/>
              <a:t> The Milky Way rises over Square Tower, an ancestral pueblo building at Hovenweep National Monument in Utah. Many stars and dark clouds of dust combine to make a spectacular celestial sight of our home Galaxy. The location has been designated an International Dark Sky Park by the International Dark Sky Association.</a:t>
            </a:r>
          </a:p>
        </p:txBody>
      </p:sp>
      <p:pic>
        <p:nvPicPr>
          <p:cNvPr id="8" name="Picture 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9296687" y="259755"/>
            <a:ext cx="1051734" cy="714850"/>
          </a:xfrm>
          <a:prstGeom prst="rect">
            <a:avLst/>
          </a:prstGeom>
        </p:spPr>
      </p:pic>
    </p:spTree>
    <p:extLst>
      <p:ext uri="{BB962C8B-B14F-4D97-AF65-F5344CB8AC3E}">
        <p14:creationId xmlns:p14="http://schemas.microsoft.com/office/powerpoint/2010/main" val="3643499675"/>
      </p:ext>
    </p:extLst>
  </p:cSld>
  <p:clrMapOvr>
    <a:masterClrMapping/>
  </p:clrMapOvr>
  <mc:AlternateContent xmlns:mc="http://schemas.openxmlformats.org/markup-compatibility/2006" xmlns:p14="http://schemas.microsoft.com/office/powerpoint/2010/main">
    <mc:Choice Requires="p14">
      <p:transition spd="slow" p14:dur="2000" advTm="51864"/>
    </mc:Choice>
    <mc:Fallback xmlns="">
      <p:transition spd="slow" advTm="51864"/>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sz="2400" dirty="0">
                <a:solidFill>
                  <a:srgbClr val="6CB255"/>
                </a:solidFill>
              </a:rPr>
              <a:t>Figure 25.2</a:t>
            </a:r>
          </a:p>
        </p:txBody>
      </p:sp>
      <p:pic>
        <p:nvPicPr>
          <p:cNvPr id="2" name="Picture Placeholder 1" descr="Painting of William Herschel and Caroline Herschel at work polishing the mirror of a telescope."/>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5352" r="-5352"/>
          <a:stretch>
            <a:fillRect/>
          </a:stretch>
        </p:blipFill>
        <p:spPr>
          <a:xfrm>
            <a:off x="1981200" y="1108076"/>
            <a:ext cx="4032250" cy="5256213"/>
          </a:xfrm>
        </p:spPr>
      </p:pic>
      <p:sp>
        <p:nvSpPr>
          <p:cNvPr id="14" name="Text Placeholder 13"/>
          <p:cNvSpPr>
            <a:spLocks noGrp="1"/>
          </p:cNvSpPr>
          <p:nvPr>
            <p:ph type="body" sz="quarter" idx="14"/>
          </p:nvPr>
        </p:nvSpPr>
        <p:spPr>
          <a:xfrm>
            <a:off x="6130925" y="1107618"/>
            <a:ext cx="3913188" cy="5256973"/>
          </a:xfrm>
        </p:spPr>
        <p:txBody>
          <a:bodyPr>
            <a:noAutofit/>
          </a:bodyPr>
          <a:lstStyle/>
          <a:p>
            <a:r>
              <a:rPr lang="en-US" sz="1600" b="1" dirty="0">
                <a:solidFill>
                  <a:srgbClr val="6CB255"/>
                </a:solidFill>
              </a:rPr>
              <a:t>William Herschel (1738–1822) and Caroline Herschel (1750–1848).</a:t>
            </a:r>
            <a:r>
              <a:rPr lang="en-US" sz="1600" dirty="0">
                <a:solidFill>
                  <a:schemeClr val="tx1"/>
                </a:solidFill>
              </a:rPr>
              <a:t> William Herschel was a German musician who emigrated to England and took up astronomy in his spare time. He discovered the planet Uranus, built several large telescopes, and made measurements of the Sun’s place in the Galaxy, the Sun’s motion through space, and the comparative brightnesses of stars. This painting shows William and his sister Caroline polishing a telescope lens. (credit: modification of work by the Wellcome Library)</a:t>
            </a:r>
          </a:p>
        </p:txBody>
      </p:sp>
      <p:pic>
        <p:nvPicPr>
          <p:cNvPr id="11" name="Picture 1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296687" y="259755"/>
            <a:ext cx="1051734" cy="714850"/>
          </a:xfrm>
          <a:prstGeom prst="rect">
            <a:avLst/>
          </a:prstGeom>
        </p:spPr>
      </p:pic>
    </p:spTree>
    <p:extLst>
      <p:ext uri="{BB962C8B-B14F-4D97-AF65-F5344CB8AC3E}">
        <p14:creationId xmlns:p14="http://schemas.microsoft.com/office/powerpoint/2010/main" val="1849500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Figure 25.3</a:t>
            </a:r>
          </a:p>
        </p:txBody>
      </p:sp>
      <p:pic>
        <p:nvPicPr>
          <p:cNvPr id="2" name="Picture Placeholder 1" descr="Herschel’s Diagram of the Milky Way. The Sun is to the right of center in this elongated and irregularly shaped illustration of our galaxy."/>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15926" b="-15926"/>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Herschel’s Diagram of the Milky Way.</a:t>
            </a:r>
            <a:r>
              <a:rPr lang="en-US" sz="1600" dirty="0"/>
              <a:t> Herschel constructed this cross section of the Galaxy by counting stars in various directions.</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296687" y="259755"/>
            <a:ext cx="1051734" cy="714850"/>
          </a:xfrm>
          <a:prstGeom prst="rect">
            <a:avLst/>
          </a:prstGeom>
        </p:spPr>
      </p:pic>
    </p:spTree>
    <p:extLst>
      <p:ext uri="{BB962C8B-B14F-4D97-AF65-F5344CB8AC3E}">
        <p14:creationId xmlns:p14="http://schemas.microsoft.com/office/powerpoint/2010/main" val="4151639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Figure 25.4</a:t>
            </a:r>
          </a:p>
        </p:txBody>
      </p:sp>
      <p:pic>
        <p:nvPicPr>
          <p:cNvPr id="2" name="Picture Placeholder 1" descr="Panel (a), at left: Photograph of Harlow Shapley. Panel (b), at right: Shapley’s diagram of the Milky Way. The Sun is labeled left of center, within parallel dashed lines representing the disk of the galaxy. White dots represent the location of globular clusters, which are not centered on the Sun but at a point near the center of the diagram."/>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3432" r="-13432"/>
          <a:stretch>
            <a:fillRect/>
          </a:stretch>
        </p:blipFill>
        <p:spPr/>
      </p:pic>
      <p:sp>
        <p:nvSpPr>
          <p:cNvPr id="7" name="Text Placeholder 6"/>
          <p:cNvSpPr>
            <a:spLocks noGrp="1"/>
          </p:cNvSpPr>
          <p:nvPr>
            <p:ph type="body" sz="quarter" idx="14"/>
          </p:nvPr>
        </p:nvSpPr>
        <p:spPr/>
        <p:txBody>
          <a:bodyPr>
            <a:noAutofit/>
          </a:bodyPr>
          <a:lstStyle/>
          <a:p>
            <a:r>
              <a:rPr lang="en-US" sz="1430" b="1" dirty="0">
                <a:solidFill>
                  <a:srgbClr val="6CB255"/>
                </a:solidFill>
              </a:rPr>
              <a:t>Harlow Shapley and His Diagram of the Milky Way.</a:t>
            </a:r>
            <a:endParaRPr lang="en-US" sz="1430" dirty="0"/>
          </a:p>
          <a:p>
            <a:pPr marL="342900" indent="-342900">
              <a:buAutoNum type="alphaLcParenBoth"/>
            </a:pPr>
            <a:r>
              <a:rPr lang="en-US" sz="1430" dirty="0"/>
              <a:t>Shapley poses for a formal portrait.</a:t>
            </a:r>
            <a:endParaRPr lang="en-US" sz="1430" dirty="0">
              <a:solidFill>
                <a:srgbClr val="6CB255"/>
              </a:solidFill>
            </a:endParaRPr>
          </a:p>
          <a:p>
            <a:pPr marL="342900" indent="-342900">
              <a:buAutoNum type="alphaLcParenBoth"/>
            </a:pPr>
            <a:r>
              <a:rPr lang="en-US" sz="1430" dirty="0"/>
              <a:t>His diagram shows the location of globular clusters, with the position of the Sun also marked. The black area shows Herschel’s old diagram, centered on the Sun, approximately to scale.</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296687" y="259755"/>
            <a:ext cx="1051734" cy="714850"/>
          </a:xfrm>
          <a:prstGeom prst="rect">
            <a:avLst/>
          </a:prstGeom>
        </p:spPr>
      </p:pic>
    </p:spTree>
    <p:extLst>
      <p:ext uri="{BB962C8B-B14F-4D97-AF65-F5344CB8AC3E}">
        <p14:creationId xmlns:p14="http://schemas.microsoft.com/office/powerpoint/2010/main" val="6372475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Figure 25.5</a:t>
            </a:r>
          </a:p>
        </p:txBody>
      </p:sp>
      <p:pic>
        <p:nvPicPr>
          <p:cNvPr id="2" name="Picture Placeholder 1" descr="A schematic representation of the Milky Way Galaxy. On the left is the face-on view of the spiral disk, with the central bar in the center, the Cygnus spiral arm on the lower left, the Perseus arm labeled on the bottom, the smaller Orion spur labeled above that, and the Carina arm labeled on the right. On the right of the schematic is the edge-on view of the spiral disk, surrounded by serval globular clusters. The nuclear bulge is labeled in the center of both views, and the Sun is labeled on the Orion spur. The distance between the Sun and the nuclear bulge is labeled 26,000 light year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0958" r="-10958"/>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Schematic Representation of the Galaxy.</a:t>
            </a:r>
            <a:r>
              <a:rPr lang="en-US" sz="1600" dirty="0"/>
              <a:t> The left image shows the face-on view of the spiral disk; the right image shows the view looking edge-on along the disk. The major spiral arms are labeled. The Sun is located on the inside edge of a smaller arm (or spur) called the Orion-Cygnus Arm.</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296687" y="259755"/>
            <a:ext cx="1051734" cy="714850"/>
          </a:xfrm>
          <a:prstGeom prst="rect">
            <a:avLst/>
          </a:prstGeom>
        </p:spPr>
      </p:pic>
    </p:spTree>
    <p:extLst>
      <p:ext uri="{BB962C8B-B14F-4D97-AF65-F5344CB8AC3E}">
        <p14:creationId xmlns:p14="http://schemas.microsoft.com/office/powerpoint/2010/main" val="3599513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Figure 25.6</a:t>
            </a:r>
          </a:p>
        </p:txBody>
      </p:sp>
      <p:pic>
        <p:nvPicPr>
          <p:cNvPr id="2" name="Picture Placeholder 1" descr="Unbarred and Barred Spiral Galaxies. Panel (a), at left, shows the beautifully symmetric spiral form of M74. The blue spiral arms and dust lanes spiral neatly into the bright nucleus at center. Panel (b), at right, shows the barred spiral NGC 1365. A bar of yellow stars projects out from the nucleus at center, with a nearly straight blue arm at each end of the bar."/>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8595" r="-8595"/>
          <a:stretch>
            <a:fillRect/>
          </a:stretch>
        </p:blipFill>
        <p:spPr/>
      </p:pic>
      <p:sp>
        <p:nvSpPr>
          <p:cNvPr id="7" name="Text Placeholder 6"/>
          <p:cNvSpPr>
            <a:spLocks noGrp="1"/>
          </p:cNvSpPr>
          <p:nvPr>
            <p:ph type="body" sz="quarter" idx="14"/>
          </p:nvPr>
        </p:nvSpPr>
        <p:spPr/>
        <p:txBody>
          <a:bodyPr>
            <a:noAutofit/>
          </a:bodyPr>
          <a:lstStyle/>
          <a:p>
            <a:r>
              <a:rPr lang="en-US" sz="1400" b="1" dirty="0">
                <a:solidFill>
                  <a:srgbClr val="6CB255"/>
                </a:solidFill>
              </a:rPr>
              <a:t>Unbarred and Barred Spiral Galaxies.</a:t>
            </a:r>
            <a:endParaRPr lang="en-US" sz="1400" dirty="0"/>
          </a:p>
          <a:p>
            <a:pPr>
              <a:buAutoNum type="alphaLcParenBoth"/>
            </a:pPr>
            <a:r>
              <a:rPr lang="en-US" sz="1400" dirty="0"/>
              <a:t>This image shows the unbarred spiral galaxy M74. It contains a small central bulge of mostly old yellow-red stars, along with spiral arms that are highlighted with the blue light from young hot stars. </a:t>
            </a:r>
            <a:endParaRPr lang="en-US" sz="1400" dirty="0">
              <a:solidFill>
                <a:srgbClr val="6CB255"/>
              </a:solidFill>
            </a:endParaRPr>
          </a:p>
          <a:p>
            <a:pPr>
              <a:buAutoNum type="alphaLcParenBoth"/>
            </a:pPr>
            <a:r>
              <a:rPr lang="en-US" sz="1400" dirty="0"/>
              <a:t>This image shows the strongly barred spiral galaxy NGC 1365. The bulge and the fainter bar both appear yellowish because the brightest stars in them are mostly old yellow and red giants. Two main spiral arms project from the ends of the bar. As in M74, these spiral arms are populated with blue stars and red patches of glowing gas—hallmarks of recent star formation. The Milky Way Galaxy is thought to have a barred spiral structure that is intermediate between these two examples. (credit a: modification of work by ESO/PESSTO/S. </a:t>
            </a:r>
            <a:r>
              <a:rPr lang="en-US" sz="1400" dirty="0" err="1"/>
              <a:t>Smartt</a:t>
            </a:r>
            <a:r>
              <a:rPr lang="en-US" sz="1400" dirty="0"/>
              <a:t>; credit b: modification of work by ESO)</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296687" y="259755"/>
            <a:ext cx="1051734" cy="714850"/>
          </a:xfrm>
          <a:prstGeom prst="rect">
            <a:avLst/>
          </a:prstGeom>
        </p:spPr>
      </p:pic>
    </p:spTree>
    <p:extLst>
      <p:ext uri="{BB962C8B-B14F-4D97-AF65-F5344CB8AC3E}">
        <p14:creationId xmlns:p14="http://schemas.microsoft.com/office/powerpoint/2010/main" val="27435629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Figure 25.8</a:t>
            </a:r>
          </a:p>
        </p:txBody>
      </p:sp>
      <p:pic>
        <p:nvPicPr>
          <p:cNvPr id="2" name="Picture Placeholder 1" descr="Schematic of the Milky Way. Our galaxy is seen edge-on in this illustration, with the major components labeled. At the center of the diagram is the “Galactic center” indicated with a white dot located in the middle of a white horizontal line labeled “Thin disk”. The Sun is about 2/3 of the way from the center to the left edge of the thin disk and indicated with a white dot. The “Thick disk” is shown in pink above and below the thin disk. The “Bulge” surrounds the galactic center and the “Halo”, drawn as a semi-transparent sphere, surrounds nearly the entire galaxy."/>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1116" b="-1116"/>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Major Parts of the Milky Way Galaxy.</a:t>
            </a:r>
            <a:r>
              <a:rPr lang="en-US" sz="1600" dirty="0"/>
              <a:t> This schematic shows the major components of our Galaxy.</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296687" y="259755"/>
            <a:ext cx="1051734" cy="714850"/>
          </a:xfrm>
          <a:prstGeom prst="rect">
            <a:avLst/>
          </a:prstGeom>
        </p:spPr>
      </p:pic>
    </p:spTree>
    <p:extLst>
      <p:ext uri="{BB962C8B-B14F-4D97-AF65-F5344CB8AC3E}">
        <p14:creationId xmlns:p14="http://schemas.microsoft.com/office/powerpoint/2010/main" val="7571818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Figure 25.10</a:t>
            </a:r>
          </a:p>
        </p:txBody>
      </p:sp>
      <p:pic>
        <p:nvPicPr>
          <p:cNvPr id="2" name="Picture Placeholder 1" descr="Map of the The Milky Way Galaxy. Over-plotted on this data-based illustration of the Milky Way is a coordinate system centered on the Sun, which is located about half way from the center and the bottom of the image. It is a polar coordinate system, with zero degrees straight up from the Sun, 90O to the left, 180O straight down and 270O to the right. Distances are shown as circles of increasing radius centered on the Sun. Distances from 15,000 ly to 75,000 ly are indicated in increments of 5,000 ly. Moving outward from the Sun along the zero degree line are the “Near 3kpc Arm”, “Far 3 kpc Arm” and the “Sagittarius Arm”. Moving outward from the Sun along the 330O line (to the right of zero) are the “Norma Arm” and the “Scutum-Centaurus Arm”. Moving outward from the Sun along the 90O line are are the: “Orion Spur”, “Perseus Arm” and the “Outer Arm”."/>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56322" r="-56322"/>
          <a:stretch>
            <a:fillRect/>
          </a:stretch>
        </p:blipFill>
        <p:spPr/>
      </p:pic>
      <p:sp>
        <p:nvSpPr>
          <p:cNvPr id="7" name="Text Placeholder 6"/>
          <p:cNvSpPr>
            <a:spLocks noGrp="1"/>
          </p:cNvSpPr>
          <p:nvPr>
            <p:ph type="body" sz="quarter" idx="14"/>
          </p:nvPr>
        </p:nvSpPr>
        <p:spPr/>
        <p:txBody>
          <a:bodyPr>
            <a:normAutofit/>
          </a:bodyPr>
          <a:lstStyle/>
          <a:p>
            <a:r>
              <a:rPr lang="en-US" sz="1400" b="1" dirty="0">
                <a:solidFill>
                  <a:srgbClr val="6CB255"/>
                </a:solidFill>
              </a:rPr>
              <a:t>Milky Way Bar and Arms.</a:t>
            </a:r>
            <a:r>
              <a:rPr lang="en-US" sz="1400" dirty="0">
                <a:solidFill>
                  <a:schemeClr val="tx1"/>
                </a:solidFill>
              </a:rPr>
              <a:t> Here, we see the Milky Way Galaxy.  </a:t>
            </a:r>
          </a:p>
          <a:p>
            <a:r>
              <a:rPr lang="en-US" sz="1400" dirty="0">
                <a:solidFill>
                  <a:schemeClr val="tx1"/>
                </a:solidFill>
              </a:rPr>
              <a:t>Astronomers were able to make mapping the spiral structure of milky way galaxy with 21 cm hydrogen line.</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296687" y="259755"/>
            <a:ext cx="1051734" cy="714850"/>
          </a:xfrm>
          <a:prstGeom prst="rect">
            <a:avLst/>
          </a:prstGeom>
        </p:spPr>
      </p:pic>
    </p:spTree>
    <p:extLst>
      <p:ext uri="{BB962C8B-B14F-4D97-AF65-F5344CB8AC3E}">
        <p14:creationId xmlns:p14="http://schemas.microsoft.com/office/powerpoint/2010/main" val="11899032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D22165DD25B30438B3BAF1EAE74857B" ma:contentTypeVersion="14" ma:contentTypeDescription="Create a new document." ma:contentTypeScope="" ma:versionID="6f6ef505a4006e4aaea8068cb4190881">
  <xsd:schema xmlns:xsd="http://www.w3.org/2001/XMLSchema" xmlns:xs="http://www.w3.org/2001/XMLSchema" xmlns:p="http://schemas.microsoft.com/office/2006/metadata/properties" xmlns:ns2="9403f49d-e00f-4d79-9caf-8f9c1726b710" xmlns:ns3="3dd33127-57d5-4e80-a4f7-5db6d5c7b804" targetNamespace="http://schemas.microsoft.com/office/2006/metadata/properties" ma:root="true" ma:fieldsID="89cee424c60902d1a3267369ab298faa" ns2:_="" ns3:_="">
    <xsd:import namespace="9403f49d-e00f-4d79-9caf-8f9c1726b710"/>
    <xsd:import namespace="3dd33127-57d5-4e80-a4f7-5db6d5c7b804"/>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03f49d-e00f-4d79-9caf-8f9c1726b7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7e7bbd82-a07b-43cc-adda-fdf53e5b0f3e"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dd33127-57d5-4e80-a4f7-5db6d5c7b80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c07f8bcd-e7e3-4dd5-b3d7-8f9bec2a56a6}" ma:internalName="TaxCatchAll" ma:showField="CatchAllData" ma:web="3dd33127-57d5-4e80-a4f7-5db6d5c7b8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403f49d-e00f-4d79-9caf-8f9c1726b710">
      <Terms xmlns="http://schemas.microsoft.com/office/infopath/2007/PartnerControls"/>
    </lcf76f155ced4ddcb4097134ff3c332f>
    <TaxCatchAll xmlns="3dd33127-57d5-4e80-a4f7-5db6d5c7b804" xsi:nil="true"/>
  </documentManagement>
</p:properties>
</file>

<file path=customXml/itemProps1.xml><?xml version="1.0" encoding="utf-8"?>
<ds:datastoreItem xmlns:ds="http://schemas.openxmlformats.org/officeDocument/2006/customXml" ds:itemID="{6F8B08B3-FF58-4EFC-9827-163D8137BE82}"/>
</file>

<file path=customXml/itemProps2.xml><?xml version="1.0" encoding="utf-8"?>
<ds:datastoreItem xmlns:ds="http://schemas.openxmlformats.org/officeDocument/2006/customXml" ds:itemID="{6B55B20D-3354-48D4-8C2B-8ECD4AD3DA7D}"/>
</file>

<file path=customXml/itemProps3.xml><?xml version="1.0" encoding="utf-8"?>
<ds:datastoreItem xmlns:ds="http://schemas.openxmlformats.org/officeDocument/2006/customXml" ds:itemID="{6C1967E4-385C-496B-BC67-4ED084479154}"/>
</file>

<file path=docProps/app.xml><?xml version="1.0" encoding="utf-8"?>
<Properties xmlns="http://schemas.openxmlformats.org/officeDocument/2006/extended-properties" xmlns:vt="http://schemas.openxmlformats.org/officeDocument/2006/docPropsVTypes">
  <TotalTime>72</TotalTime>
  <Words>1064</Words>
  <Application>Microsoft Office PowerPoint</Application>
  <PresentationFormat>Widescreen</PresentationFormat>
  <Paragraphs>40</Paragraphs>
  <Slides>17</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Aptos</vt:lpstr>
      <vt:lpstr>Aptos Display</vt:lpstr>
      <vt:lpstr>Arial</vt:lpstr>
      <vt:lpstr>Office Theme</vt:lpstr>
      <vt:lpstr>PowerPoint Presentation</vt:lpstr>
      <vt:lpstr>Figure 25.1</vt:lpstr>
      <vt:lpstr>Figure 25.2</vt:lpstr>
      <vt:lpstr>Figure 25.3</vt:lpstr>
      <vt:lpstr>Figure 25.4</vt:lpstr>
      <vt:lpstr>Figure 25.5</vt:lpstr>
      <vt:lpstr>Figure 25.6</vt:lpstr>
      <vt:lpstr>Figure 25.8</vt:lpstr>
      <vt:lpstr>Figure 25.10</vt:lpstr>
      <vt:lpstr>Figure 25.12</vt:lpstr>
      <vt:lpstr>Figure 25.13</vt:lpstr>
      <vt:lpstr>Figure 25.14</vt:lpstr>
      <vt:lpstr>Figure 25.17</vt:lpstr>
      <vt:lpstr>Figure 25.19</vt:lpstr>
      <vt:lpstr>Figure 25.21</vt:lpstr>
      <vt:lpstr>Figure 25.25</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Tae Lee</dc:creator>
  <cp:lastModifiedBy>Tae Lee</cp:lastModifiedBy>
  <cp:revision>2</cp:revision>
  <dcterms:created xsi:type="dcterms:W3CDTF">2024-12-18T19:33:24Z</dcterms:created>
  <dcterms:modified xsi:type="dcterms:W3CDTF">2024-12-18T20:49:24Z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0x010100BD22165DD25B30438B3BAF1EAE74857B</vt:lpwstr>
  </property>
</Properties>
</file>