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5" r:id="rId7"/>
    <p:sldId id="270" r:id="rId8"/>
    <p:sldId id="266" r:id="rId9"/>
    <p:sldId id="267" r:id="rId10"/>
    <p:sldId id="27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33" d="100"/>
          <a:sy n="33" d="100"/>
        </p:scale>
        <p:origin x="60" y="796"/>
      </p:cViewPr>
      <p:guideLst/>
    </p:cSldViewPr>
  </p:slideViewPr>
  <p:notesTextViewPr>
    <p:cViewPr>
      <p:scale>
        <a:sx n="1" d="1"/>
        <a:sy n="1" d="1"/>
      </p:scale>
      <p:origin x="0" y="0"/>
    </p:cViewPr>
  </p:notesTextViewPr>
  <p:sorterViewPr>
    <p:cViewPr varScale="1">
      <p:scale>
        <a:sx n="100" d="100"/>
        <a:sy n="100" d="100"/>
      </p:scale>
      <p:origin x="0" y="-267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B11D1-ADB5-44AF-A3FD-C9FEFA9964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9519E8F-FCFB-41EC-AE12-5F2D6DB499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0AFD623-2FF5-44E0-967F-7BA03436866F}"/>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5" name="Footer Placeholder 4">
            <a:extLst>
              <a:ext uri="{FF2B5EF4-FFF2-40B4-BE49-F238E27FC236}">
                <a16:creationId xmlns:a16="http://schemas.microsoft.com/office/drawing/2014/main" id="{1D4835F7-652D-435B-8DD2-4145A9DA91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FC682A-6957-4674-A80E-B8CA0F9F88CC}"/>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2214500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BA9AC-4938-45C8-992E-ABD7579813F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4B640B0-5FD1-47ED-B899-E8D027DDC3D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AFDAE5-E75F-4D9B-99EA-0C21EED2560A}"/>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5" name="Footer Placeholder 4">
            <a:extLst>
              <a:ext uri="{FF2B5EF4-FFF2-40B4-BE49-F238E27FC236}">
                <a16:creationId xmlns:a16="http://schemas.microsoft.com/office/drawing/2014/main" id="{18DB478D-8AC1-4569-A4A7-DE085D198B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04E2C-8F1B-438A-8AA9-183800295534}"/>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935549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271FC-78A1-4839-BA26-26F6E9CB8A3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C74F47A-76DC-4B41-9C28-0C0732A6B3C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7D2A1E-FA19-47E8-B80E-ECCD8956C285}"/>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5" name="Footer Placeholder 4">
            <a:extLst>
              <a:ext uri="{FF2B5EF4-FFF2-40B4-BE49-F238E27FC236}">
                <a16:creationId xmlns:a16="http://schemas.microsoft.com/office/drawing/2014/main" id="{7384A23D-47A5-454F-AC90-B23600457D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C28FBA-767F-4234-84CF-84C6F2E8B34A}"/>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2004390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451B6-851F-4358-B616-F99CD745C4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3F44DF-25AA-4660-9681-8B27369B3E3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B878D5-C501-4356-84A4-AA0DA4F1D52D}"/>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5" name="Footer Placeholder 4">
            <a:extLst>
              <a:ext uri="{FF2B5EF4-FFF2-40B4-BE49-F238E27FC236}">
                <a16:creationId xmlns:a16="http://schemas.microsoft.com/office/drawing/2014/main" id="{0E85F6CF-753A-4D23-9EFE-11A0191DE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1F65B6-F3B5-441B-90A9-0A9DE856444F}"/>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348498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83665-3C79-4AFE-83EA-AD9EE97ED7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69A2FED-74F4-4665-BBA4-DDD59FF81D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7D80594-5814-4EAB-8694-89DD42D36807}"/>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5" name="Footer Placeholder 4">
            <a:extLst>
              <a:ext uri="{FF2B5EF4-FFF2-40B4-BE49-F238E27FC236}">
                <a16:creationId xmlns:a16="http://schemas.microsoft.com/office/drawing/2014/main" id="{75773771-ECFD-4281-8089-7A47F71F1F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4268A8-7156-4F9D-84DC-39D2D9D303D0}"/>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1093778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F2ABA-9828-42B4-81A8-5CED50F0C9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22CE77-E24C-4421-A8A9-61F5D6FEB2B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FF6FE56-EBDB-48E7-8640-B0982E635D9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132CCD-AC76-4099-837A-0B97B7BD66AA}"/>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6" name="Footer Placeholder 5">
            <a:extLst>
              <a:ext uri="{FF2B5EF4-FFF2-40B4-BE49-F238E27FC236}">
                <a16:creationId xmlns:a16="http://schemas.microsoft.com/office/drawing/2014/main" id="{7E73F1A5-3035-43CB-8F31-39C093795F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44AD2E-686E-45EB-9D68-0EF5EFB1E9F1}"/>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89165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E3D2C-C533-4444-8565-DC96DF98790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34A2069-447A-4186-8E99-54797801FE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A248400-90DB-4990-AB23-533A758273B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C6C3E6C-A015-47DD-99F7-93F4AC7B04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C884D47-4BF1-4308-B24B-789A8739528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8008F1-B6AF-4FD4-B455-EAC19D241944}"/>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8" name="Footer Placeholder 7">
            <a:extLst>
              <a:ext uri="{FF2B5EF4-FFF2-40B4-BE49-F238E27FC236}">
                <a16:creationId xmlns:a16="http://schemas.microsoft.com/office/drawing/2014/main" id="{3590CCDB-38A9-488F-B143-EA048BDD6BA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DB23BDD-6FA8-4FFB-8266-66BF708D477A}"/>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3532891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42AD7-67DF-48B8-855D-B2ACDE52888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54A8DC-8B7E-4E35-809C-112AC4AD6F21}"/>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4" name="Footer Placeholder 3">
            <a:extLst>
              <a:ext uri="{FF2B5EF4-FFF2-40B4-BE49-F238E27FC236}">
                <a16:creationId xmlns:a16="http://schemas.microsoft.com/office/drawing/2014/main" id="{3056E756-8C44-4A1D-A689-FA210A36F0E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4B5E07E-05FD-4CD3-A7E9-B5CF35F756BF}"/>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911259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00C15D-91BB-4179-9CC8-22F1AB9C2790}"/>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3" name="Footer Placeholder 2">
            <a:extLst>
              <a:ext uri="{FF2B5EF4-FFF2-40B4-BE49-F238E27FC236}">
                <a16:creationId xmlns:a16="http://schemas.microsoft.com/office/drawing/2014/main" id="{263705AF-EBE9-4604-B240-83098366880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BE4A13-DA8B-4598-B3CC-E5780B78F0D5}"/>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2302579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3CB85-405B-4219-9563-82593A6FB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9A870F9-8B35-4ADC-B12D-D462DF2DFF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FAEAB9-4A67-48BE-8F8F-D4388C9867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5B685A5-50F9-4D79-99F3-0FE9A9CF7E6F}"/>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6" name="Footer Placeholder 5">
            <a:extLst>
              <a:ext uri="{FF2B5EF4-FFF2-40B4-BE49-F238E27FC236}">
                <a16:creationId xmlns:a16="http://schemas.microsoft.com/office/drawing/2014/main" id="{2A1E4C1C-23B1-49D8-8D90-E2FD7CE0A2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A24631-D879-44E7-B73E-4F712075C444}"/>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474766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79667-4E78-4E83-9D52-16E8AF31CC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9B493E-88EB-4BEA-AADB-A3BB381262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AA731E-32B0-4DC4-B178-B61268CC4F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2618F8F-B5C6-4D61-BB6E-534ED2707687}"/>
              </a:ext>
            </a:extLst>
          </p:cNvPr>
          <p:cNvSpPr>
            <a:spLocks noGrp="1"/>
          </p:cNvSpPr>
          <p:nvPr>
            <p:ph type="dt" sz="half" idx="10"/>
          </p:nvPr>
        </p:nvSpPr>
        <p:spPr/>
        <p:txBody>
          <a:bodyPr/>
          <a:lstStyle/>
          <a:p>
            <a:fld id="{78AB69D5-41E5-4F42-A478-1BFCB5153C59}" type="datetimeFigureOut">
              <a:rPr lang="en-US" smtClean="0"/>
              <a:t>12/18/2024</a:t>
            </a:fld>
            <a:endParaRPr lang="en-US"/>
          </a:p>
        </p:txBody>
      </p:sp>
      <p:sp>
        <p:nvSpPr>
          <p:cNvPr id="6" name="Footer Placeholder 5">
            <a:extLst>
              <a:ext uri="{FF2B5EF4-FFF2-40B4-BE49-F238E27FC236}">
                <a16:creationId xmlns:a16="http://schemas.microsoft.com/office/drawing/2014/main" id="{0651C9A8-2B33-4B34-A43B-5CD1700A63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1DC22D-1725-4F85-8539-D6A5F64573A8}"/>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878905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56B396-DBCB-41FE-BA19-6BF80F9F1B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F1A8288-D9F6-4BE9-9B44-53FD374E12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C602D1-932F-4BE5-AF77-401F0A6E48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AB69D5-41E5-4F42-A478-1BFCB5153C59}" type="datetimeFigureOut">
              <a:rPr lang="en-US" smtClean="0"/>
              <a:t>12/18/2024</a:t>
            </a:fld>
            <a:endParaRPr lang="en-US"/>
          </a:p>
        </p:txBody>
      </p:sp>
      <p:sp>
        <p:nvSpPr>
          <p:cNvPr id="5" name="Footer Placeholder 4">
            <a:extLst>
              <a:ext uri="{FF2B5EF4-FFF2-40B4-BE49-F238E27FC236}">
                <a16:creationId xmlns:a16="http://schemas.microsoft.com/office/drawing/2014/main" id="{11AA9FF2-C7DC-4E19-916A-0300913BC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22055E1-0ED2-4024-903B-A563AF7B8B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3E2CAA-0DDB-4408-A7CD-5B445BE18001}" type="slidenum">
              <a:rPr lang="en-US" smtClean="0"/>
              <a:t>‹#›</a:t>
            </a:fld>
            <a:endParaRPr lang="en-US"/>
          </a:p>
        </p:txBody>
      </p:sp>
    </p:spTree>
    <p:extLst>
      <p:ext uri="{BB962C8B-B14F-4D97-AF65-F5344CB8AC3E}">
        <p14:creationId xmlns:p14="http://schemas.microsoft.com/office/powerpoint/2010/main" val="1879853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openstax.org/books/astronomy-2e/pages/e-some-useful-constants-for-astronomy" TargetMode="External"/><Relationship Id="rId2" Type="http://schemas.openxmlformats.org/officeDocument/2006/relationships/hyperlink" Target="https://openstax.org/books/astronomy-2e/pages/25-thinking-ahead"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54E5B-FB3A-4A53-8873-D34488CFEB62}"/>
              </a:ext>
            </a:extLst>
          </p:cNvPr>
          <p:cNvSpPr>
            <a:spLocks noGrp="1"/>
          </p:cNvSpPr>
          <p:nvPr>
            <p:ph type="ctrTitle"/>
          </p:nvPr>
        </p:nvSpPr>
        <p:spPr>
          <a:xfrm>
            <a:off x="757286" y="690951"/>
            <a:ext cx="10372627" cy="1328606"/>
          </a:xfrm>
        </p:spPr>
        <p:txBody>
          <a:bodyPr>
            <a:normAutofit fontScale="90000"/>
          </a:bodyPr>
          <a:lstStyle/>
          <a:p>
            <a:r>
              <a:rPr lang="en-US" altLang="zh-CN" dirty="0"/>
              <a:t>Chapter 24 </a:t>
            </a:r>
            <a:br>
              <a:rPr lang="en-US" altLang="zh-CN" dirty="0"/>
            </a:br>
            <a:r>
              <a:rPr lang="en-US" altLang="zh-CN" b="1" dirty="0"/>
              <a:t>Black Holes and Curved Spacetime</a:t>
            </a:r>
            <a:endParaRPr lang="en-US" b="1" dirty="0"/>
          </a:p>
        </p:txBody>
      </p:sp>
      <p:sp>
        <p:nvSpPr>
          <p:cNvPr id="4" name="AutoShape 2" descr="Image of the Globular Cluster M 80. Globular clusters are large, spherical clusters of stars that are so compact that the central regions typically appear to us as a single object. In this photograph, thousands of yellow and red stars surround the dense center of M 80.">
            <a:extLst>
              <a:ext uri="{FF2B5EF4-FFF2-40B4-BE49-F238E27FC236}">
                <a16:creationId xmlns:a16="http://schemas.microsoft.com/office/drawing/2014/main" id="{C3D0C8EC-8AB3-46DE-BCF7-0E84347275A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Image of the Globular Cluster M 80. Globular clusters are large, spherical clusters of stars that are so compact that the central regions typically appear to us as a single object. In this photograph, thousands of yellow and red stars surround the dense center of M 80.">
            <a:extLst>
              <a:ext uri="{FF2B5EF4-FFF2-40B4-BE49-F238E27FC236}">
                <a16:creationId xmlns:a16="http://schemas.microsoft.com/office/drawing/2014/main" id="{9D4A27D0-DE24-4C17-9408-E7739683078A}"/>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2" descr="A Stellar Mass Black Hole. The image on the left, labeled “Optical”, is a visible light image of a region of the constellation Cygnus. At the center a red box indicates the position of the X-ray source Cygnus X-1. The figure on the left, labeled “Illustration”, is a rendering of the black hole and its blue companion star. The blue star is at right, with material streaming away from the surface toward the red and orange colored disk surrounding the black hole. Jets of material, oriented perpendicular to the disk, are moving away from the black hole located at the center of the disk.">
            <a:extLst>
              <a:ext uri="{FF2B5EF4-FFF2-40B4-BE49-F238E27FC236}">
                <a16:creationId xmlns:a16="http://schemas.microsoft.com/office/drawing/2014/main" id="{14ACB557-D6B9-44A1-8C2F-B21873AB311C}"/>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D0FB40B7-5CAE-4898-BF12-E0366F6DC3FD}"/>
              </a:ext>
            </a:extLst>
          </p:cNvPr>
          <p:cNvPicPr>
            <a:picLocks noChangeAspect="1"/>
          </p:cNvPicPr>
          <p:nvPr/>
        </p:nvPicPr>
        <p:blipFill>
          <a:blip r:embed="rId2"/>
          <a:stretch>
            <a:fillRect/>
          </a:stretch>
        </p:blipFill>
        <p:spPr>
          <a:xfrm>
            <a:off x="1819373" y="2083627"/>
            <a:ext cx="8553254" cy="3605145"/>
          </a:xfrm>
          <a:prstGeom prst="rect">
            <a:avLst/>
          </a:prstGeom>
        </p:spPr>
      </p:pic>
      <p:sp>
        <p:nvSpPr>
          <p:cNvPr id="9" name="Rectangle 8">
            <a:extLst>
              <a:ext uri="{FF2B5EF4-FFF2-40B4-BE49-F238E27FC236}">
                <a16:creationId xmlns:a16="http://schemas.microsoft.com/office/drawing/2014/main" id="{F33E7BAA-DBA7-4358-BF42-99FFFC5B734E}"/>
              </a:ext>
            </a:extLst>
          </p:cNvPr>
          <p:cNvSpPr/>
          <p:nvPr/>
        </p:nvSpPr>
        <p:spPr>
          <a:xfrm>
            <a:off x="1819373" y="5797717"/>
            <a:ext cx="3566426" cy="369332"/>
          </a:xfrm>
          <a:prstGeom prst="rect">
            <a:avLst/>
          </a:prstGeom>
        </p:spPr>
        <p:txBody>
          <a:bodyPr wrap="none">
            <a:spAutoFit/>
          </a:bodyPr>
          <a:lstStyle/>
          <a:p>
            <a:r>
              <a:rPr lang="en-US" b="1" dirty="0">
                <a:solidFill>
                  <a:srgbClr val="424242"/>
                </a:solidFill>
                <a:latin typeface="Neue Helvetica W01"/>
              </a:rPr>
              <a:t>Figure 24.1</a:t>
            </a:r>
            <a:r>
              <a:rPr lang="en-US" dirty="0">
                <a:solidFill>
                  <a:srgbClr val="424242"/>
                </a:solidFill>
                <a:latin typeface="Neue Helvetica W01"/>
              </a:rPr>
              <a:t> </a:t>
            </a:r>
            <a:r>
              <a:rPr lang="en-US" b="1" dirty="0">
                <a:solidFill>
                  <a:srgbClr val="424242"/>
                </a:solidFill>
                <a:latin typeface="Neue Helvetica W01"/>
              </a:rPr>
              <a:t>Stellar Mass Black Hole.</a:t>
            </a:r>
            <a:endParaRPr lang="en-US" dirty="0"/>
          </a:p>
        </p:txBody>
      </p:sp>
    </p:spTree>
    <p:extLst>
      <p:ext uri="{BB962C8B-B14F-4D97-AF65-F5344CB8AC3E}">
        <p14:creationId xmlns:p14="http://schemas.microsoft.com/office/powerpoint/2010/main" val="1231009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24.7 Gravitational Wave Astronomy</a:t>
            </a:r>
          </a:p>
        </p:txBody>
      </p:sp>
      <p:pic>
        <p:nvPicPr>
          <p:cNvPr id="8" name="Picture 7">
            <a:extLst>
              <a:ext uri="{FF2B5EF4-FFF2-40B4-BE49-F238E27FC236}">
                <a16:creationId xmlns:a16="http://schemas.microsoft.com/office/drawing/2014/main" id="{5D2ECFE1-4090-4EFE-8B28-12BFAF09F8DB}"/>
              </a:ext>
            </a:extLst>
          </p:cNvPr>
          <p:cNvPicPr>
            <a:picLocks noChangeAspect="1"/>
          </p:cNvPicPr>
          <p:nvPr/>
        </p:nvPicPr>
        <p:blipFill>
          <a:blip r:embed="rId2"/>
          <a:stretch>
            <a:fillRect/>
          </a:stretch>
        </p:blipFill>
        <p:spPr>
          <a:xfrm>
            <a:off x="1036948" y="1816226"/>
            <a:ext cx="4417346" cy="3076285"/>
          </a:xfrm>
          <a:prstGeom prst="rect">
            <a:avLst/>
          </a:prstGeom>
        </p:spPr>
      </p:pic>
      <p:pic>
        <p:nvPicPr>
          <p:cNvPr id="10" name="Picture 9">
            <a:extLst>
              <a:ext uri="{FF2B5EF4-FFF2-40B4-BE49-F238E27FC236}">
                <a16:creationId xmlns:a16="http://schemas.microsoft.com/office/drawing/2014/main" id="{D6BA9D8E-4FB1-4B61-BAD8-1CAFD86A5367}"/>
              </a:ext>
            </a:extLst>
          </p:cNvPr>
          <p:cNvPicPr>
            <a:picLocks noChangeAspect="1"/>
          </p:cNvPicPr>
          <p:nvPr/>
        </p:nvPicPr>
        <p:blipFill>
          <a:blip r:embed="rId3"/>
          <a:stretch>
            <a:fillRect/>
          </a:stretch>
        </p:blipFill>
        <p:spPr>
          <a:xfrm>
            <a:off x="5778630" y="2321181"/>
            <a:ext cx="5712938" cy="2215638"/>
          </a:xfrm>
          <a:prstGeom prst="rect">
            <a:avLst/>
          </a:prstGeom>
        </p:spPr>
      </p:pic>
      <p:sp>
        <p:nvSpPr>
          <p:cNvPr id="11" name="Rectangle 10">
            <a:extLst>
              <a:ext uri="{FF2B5EF4-FFF2-40B4-BE49-F238E27FC236}">
                <a16:creationId xmlns:a16="http://schemas.microsoft.com/office/drawing/2014/main" id="{F5D05066-1A9E-400A-BEA3-1FEEFB40E8FA}"/>
              </a:ext>
            </a:extLst>
          </p:cNvPr>
          <p:cNvSpPr/>
          <p:nvPr/>
        </p:nvSpPr>
        <p:spPr>
          <a:xfrm>
            <a:off x="447683" y="5523004"/>
            <a:ext cx="5330947" cy="369332"/>
          </a:xfrm>
          <a:prstGeom prst="rect">
            <a:avLst/>
          </a:prstGeom>
        </p:spPr>
        <p:txBody>
          <a:bodyPr wrap="none">
            <a:spAutoFit/>
          </a:bodyPr>
          <a:lstStyle/>
          <a:p>
            <a:r>
              <a:rPr lang="en-US" b="1" dirty="0">
                <a:solidFill>
                  <a:srgbClr val="424242"/>
                </a:solidFill>
                <a:latin typeface="Neue Helvetica W01"/>
              </a:rPr>
              <a:t>Figure 24.18</a:t>
            </a:r>
            <a:r>
              <a:rPr lang="en-US" dirty="0">
                <a:solidFill>
                  <a:srgbClr val="424242"/>
                </a:solidFill>
                <a:latin typeface="Neue Helvetica W01"/>
              </a:rPr>
              <a:t> </a:t>
            </a:r>
            <a:r>
              <a:rPr lang="en-US" b="1" dirty="0">
                <a:solidFill>
                  <a:srgbClr val="424242"/>
                </a:solidFill>
                <a:latin typeface="Neue Helvetica W01"/>
              </a:rPr>
              <a:t>Signal Produced by a Gravitational Wave.</a:t>
            </a:r>
            <a:endParaRPr lang="en-US" dirty="0"/>
          </a:p>
        </p:txBody>
      </p:sp>
      <p:sp>
        <p:nvSpPr>
          <p:cNvPr id="12" name="Rectangle 11">
            <a:extLst>
              <a:ext uri="{FF2B5EF4-FFF2-40B4-BE49-F238E27FC236}">
                <a16:creationId xmlns:a16="http://schemas.microsoft.com/office/drawing/2014/main" id="{1D2B20F1-9431-4BE9-A3F8-0F2CE9C6143B}"/>
              </a:ext>
            </a:extLst>
          </p:cNvPr>
          <p:cNvSpPr/>
          <p:nvPr/>
        </p:nvSpPr>
        <p:spPr>
          <a:xfrm>
            <a:off x="5454294" y="4844146"/>
            <a:ext cx="6096000" cy="646331"/>
          </a:xfrm>
          <a:prstGeom prst="rect">
            <a:avLst/>
          </a:prstGeom>
        </p:spPr>
        <p:txBody>
          <a:bodyPr>
            <a:spAutoFit/>
          </a:bodyPr>
          <a:lstStyle/>
          <a:p>
            <a:r>
              <a:rPr lang="en-US" b="1" dirty="0">
                <a:solidFill>
                  <a:srgbClr val="424242"/>
                </a:solidFill>
                <a:latin typeface="Neue Helvetica W01"/>
              </a:rPr>
              <a:t>Figure 24.19</a:t>
            </a:r>
            <a:r>
              <a:rPr lang="en-US" dirty="0">
                <a:solidFill>
                  <a:srgbClr val="424242"/>
                </a:solidFill>
                <a:latin typeface="Neue Helvetica W01"/>
              </a:rPr>
              <a:t> </a:t>
            </a:r>
            <a:r>
              <a:rPr lang="en-US" b="1" dirty="0">
                <a:solidFill>
                  <a:srgbClr val="424242"/>
                </a:solidFill>
                <a:latin typeface="Neue Helvetica W01"/>
              </a:rPr>
              <a:t>Some Black Hole Merger Events Observed with Gravitational Waves.</a:t>
            </a:r>
            <a:r>
              <a:rPr lang="en-US" dirty="0">
                <a:solidFill>
                  <a:srgbClr val="424242"/>
                </a:solidFill>
                <a:latin typeface="Neue Helvetica W01"/>
              </a:rPr>
              <a:t> </a:t>
            </a:r>
            <a:endParaRPr lang="en-US" dirty="0"/>
          </a:p>
        </p:txBody>
      </p:sp>
    </p:spTree>
    <p:extLst>
      <p:ext uri="{BB962C8B-B14F-4D97-AF65-F5344CB8AC3E}">
        <p14:creationId xmlns:p14="http://schemas.microsoft.com/office/powerpoint/2010/main" val="1556459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24.1 Introducing General Relativity</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825625"/>
            <a:ext cx="10515600" cy="2039793"/>
          </a:xfrm>
        </p:spPr>
        <p:txBody>
          <a:bodyPr/>
          <a:lstStyle/>
          <a:p>
            <a:r>
              <a:rPr lang="en-US" b="1" dirty="0"/>
              <a:t>General theory of relativity, in 1916 by Albert Einstein.</a:t>
            </a:r>
          </a:p>
          <a:p>
            <a:r>
              <a:rPr lang="en-US" b="1" dirty="0"/>
              <a:t>The Principle of Equivalence</a:t>
            </a:r>
          </a:p>
          <a:p>
            <a:r>
              <a:rPr lang="en-US" b="1" dirty="0"/>
              <a:t>Gravity or acceleration?</a:t>
            </a:r>
          </a:p>
          <a:p>
            <a:r>
              <a:rPr lang="en-US" b="1" dirty="0"/>
              <a:t>The paths of light and matter</a:t>
            </a:r>
          </a:p>
          <a:p>
            <a:endParaRPr lang="en-US" b="1" dirty="0"/>
          </a:p>
          <a:p>
            <a:endParaRPr lang="en-US" b="1" dirty="0"/>
          </a:p>
          <a:p>
            <a:pPr marL="0" indent="0">
              <a:buNone/>
            </a:pPr>
            <a:endParaRPr lang="en-US" b="1" dirty="0"/>
          </a:p>
          <a:p>
            <a:pPr marL="0" indent="0">
              <a:buNone/>
            </a:pPr>
            <a:endParaRPr lang="en-US" dirty="0"/>
          </a:p>
        </p:txBody>
      </p:sp>
      <p:pic>
        <p:nvPicPr>
          <p:cNvPr id="1026" name="Picture 2" descr="Photograph of Albert Einstein.">
            <a:extLst>
              <a:ext uri="{FF2B5EF4-FFF2-40B4-BE49-F238E27FC236}">
                <a16:creationId xmlns:a16="http://schemas.microsoft.com/office/drawing/2014/main" id="{2B3D5414-9C52-474A-B5C7-D634F92F59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541" y="365125"/>
            <a:ext cx="1447259" cy="15986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cceleration and Weight. This cartoon has four sections. Beginning at left, the first section is labeled “Normal weight”. In it a person stands on a scale in an elevator at rest. The scale reads the person’s weight in arbitrary units. The next section, labeled “Lighter than normal”, shows the elevator moving downward, and the scale now reads a smaller value for the person’s weight. The next section, labeled “Heavier than normal”, shows the elevator moving upward, and the scale now reads a larger value for the person’s weight. The final section at right, labeled “No apparent weight”, shows the elevator in free-fall. In it the person and the scale are now “floating” within the elevator and the scale is blank.">
            <a:extLst>
              <a:ext uri="{FF2B5EF4-FFF2-40B4-BE49-F238E27FC236}">
                <a16:creationId xmlns:a16="http://schemas.microsoft.com/office/drawing/2014/main" id="{F4BB0C34-B64F-4DA4-B51A-BA2AF12E01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491" y="3775939"/>
            <a:ext cx="3817021" cy="271693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ree Fall. Two figures are drawn on opposite sides of a deep abyss. The figure at left holds a ball and both figures jump into the chasm at the same time. As the figures fall they pass the ball back and forth between them. From their perspective, the ball passes between them horizontally, indicated with a horizontal arrow connecting the figures when the ball is released. But from the perspective of an outside observer, the ball travels in a downward arc, indicated with a curved arrow drawn from where one figure releases the ball and where the other actually catches it.">
            <a:extLst>
              <a:ext uri="{FF2B5EF4-FFF2-40B4-BE49-F238E27FC236}">
                <a16:creationId xmlns:a16="http://schemas.microsoft.com/office/drawing/2014/main" id="{ADCBDB03-6BA2-481B-BDDC-EB76791BAC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7899" y="2648931"/>
            <a:ext cx="2044602" cy="365288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rved Light Path. The Space Shuttle is drawn at right moving to the left (indicated with an arrow) with a ray of light drawn in yellow from point A at the rear toward point B near the front and continuing on toward the left to a point labeled B′. The point B′ is where the shuttle would be if it were moving in a straight line. Instead, the shuttle has moved downward to the left. The ray of light has moved with the shuttle, and strikes the front at point C, which is below B′.">
            <a:extLst>
              <a:ext uri="{FF2B5EF4-FFF2-40B4-BE49-F238E27FC236}">
                <a16:creationId xmlns:a16="http://schemas.microsoft.com/office/drawing/2014/main" id="{A52B4D60-4196-4822-9E21-40B132DB26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5612" y="3922560"/>
            <a:ext cx="3881858" cy="1224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110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24.2 Spacetime and Gravity</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825625"/>
            <a:ext cx="10515600" cy="1822548"/>
          </a:xfrm>
        </p:spPr>
        <p:txBody>
          <a:bodyPr>
            <a:normAutofit fontScale="92500" lnSpcReduction="10000"/>
          </a:bodyPr>
          <a:lstStyle/>
          <a:p>
            <a:pPr marL="0" indent="0">
              <a:buNone/>
            </a:pPr>
            <a:r>
              <a:rPr lang="en-US" dirty="0"/>
              <a:t>Newton considered space and time to be completely independent, and that continued to be the accepted view until the beginning of the twentieth century. But Einstein showed that there is an intimate connection between space and time, and that only by considering the two together—in what we call spacetime—can we build up a correct picture of the physical world. </a:t>
            </a:r>
          </a:p>
        </p:txBody>
      </p:sp>
      <p:pic>
        <p:nvPicPr>
          <p:cNvPr id="2050" name="Picture 2" descr="A Spacetime Diagram. In this figure the vertical axis is labeled “Time”, and goes from zero at bottom to 120 min at the top, in increments of 20 min. The horizontal axis is labeled “Distance eastward”, and goes from zero at left to 150 km on the right, in increments of 50 km. A black line is plotted in three steps depicting the progress of a car travelling eastward. The first step, between points “A” and “B”, the car moves about 120 km in 60 min. Between “B” and “C” the car is at rest for about 30 min. The car resumes its travels from “C” moving toward point “D” beyond the labeled horizontal scale.">
            <a:extLst>
              <a:ext uri="{FF2B5EF4-FFF2-40B4-BE49-F238E27FC236}">
                <a16:creationId xmlns:a16="http://schemas.microsoft.com/office/drawing/2014/main" id="{EF708D07-888D-4091-9B73-FC7DF347EA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560067"/>
            <a:ext cx="2830444" cy="266204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Three-Dimensional Analogy for Spacetime. In the left-hand portion of this illustration, a “Rubber sheet” is stretched between four poles. An ant is drawn on the surface at left, with a straight red arrow drawn from the ant toward the right labeled “Ant’s path”. In the right-hand side the “Rubber sheet” now has a “Paperweight” in the middle, causing the rubber sheet to sag. The red arrow is now drawn to trace the “Ant’s path” down into and out of the sag. Due to the sag, the path on the right is much longer than the path on the left.">
            <a:extLst>
              <a:ext uri="{FF2B5EF4-FFF2-40B4-BE49-F238E27FC236}">
                <a16:creationId xmlns:a16="http://schemas.microsoft.com/office/drawing/2014/main" id="{F5C609AD-5212-487B-B3B4-335B9D59FD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5501" y="3784943"/>
            <a:ext cx="6764616" cy="2359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A80EC80-DF59-44A3-AA2F-7BCAE27677F4}"/>
              </a:ext>
            </a:extLst>
          </p:cNvPr>
          <p:cNvSpPr/>
          <p:nvPr/>
        </p:nvSpPr>
        <p:spPr>
          <a:xfrm>
            <a:off x="838200" y="6308209"/>
            <a:ext cx="3203506" cy="369332"/>
          </a:xfrm>
          <a:prstGeom prst="rect">
            <a:avLst/>
          </a:prstGeom>
        </p:spPr>
        <p:txBody>
          <a:bodyPr wrap="none">
            <a:spAutoFit/>
          </a:bodyPr>
          <a:lstStyle/>
          <a:p>
            <a:r>
              <a:rPr lang="en-US" b="1" dirty="0">
                <a:solidFill>
                  <a:srgbClr val="424242"/>
                </a:solidFill>
                <a:latin typeface="Neue Helvetica W01"/>
              </a:rPr>
              <a:t>Figure 24.7</a:t>
            </a:r>
            <a:r>
              <a:rPr lang="en-US" dirty="0">
                <a:solidFill>
                  <a:srgbClr val="424242"/>
                </a:solidFill>
                <a:latin typeface="Neue Helvetica W01"/>
              </a:rPr>
              <a:t> </a:t>
            </a:r>
            <a:r>
              <a:rPr lang="en-US" b="1" dirty="0">
                <a:solidFill>
                  <a:srgbClr val="424242"/>
                </a:solidFill>
                <a:latin typeface="Neue Helvetica W01"/>
              </a:rPr>
              <a:t>Spacetime Diagram.</a:t>
            </a:r>
            <a:endParaRPr lang="en-US" dirty="0"/>
          </a:p>
        </p:txBody>
      </p:sp>
      <p:sp>
        <p:nvSpPr>
          <p:cNvPr id="7" name="Rectangle 6">
            <a:extLst>
              <a:ext uri="{FF2B5EF4-FFF2-40B4-BE49-F238E27FC236}">
                <a16:creationId xmlns:a16="http://schemas.microsoft.com/office/drawing/2014/main" id="{FCA97290-080A-4043-BB60-9F24E3721D67}"/>
              </a:ext>
            </a:extLst>
          </p:cNvPr>
          <p:cNvSpPr/>
          <p:nvPr/>
        </p:nvSpPr>
        <p:spPr>
          <a:xfrm>
            <a:off x="4185501" y="6222109"/>
            <a:ext cx="5366597" cy="369332"/>
          </a:xfrm>
          <a:prstGeom prst="rect">
            <a:avLst/>
          </a:prstGeom>
        </p:spPr>
        <p:txBody>
          <a:bodyPr wrap="none">
            <a:spAutoFit/>
          </a:bodyPr>
          <a:lstStyle/>
          <a:p>
            <a:r>
              <a:rPr lang="en-US" b="1" dirty="0">
                <a:solidFill>
                  <a:srgbClr val="424242"/>
                </a:solidFill>
                <a:latin typeface="Neue Helvetica W01"/>
              </a:rPr>
              <a:t>Figure 24.8</a:t>
            </a:r>
            <a:r>
              <a:rPr lang="en-US" dirty="0">
                <a:solidFill>
                  <a:srgbClr val="424242"/>
                </a:solidFill>
                <a:latin typeface="Neue Helvetica W01"/>
              </a:rPr>
              <a:t> </a:t>
            </a:r>
            <a:r>
              <a:rPr lang="en-US" b="1" dirty="0">
                <a:solidFill>
                  <a:srgbClr val="424242"/>
                </a:solidFill>
                <a:latin typeface="Neue Helvetica W01"/>
              </a:rPr>
              <a:t>Three-Dimensional Analogy for Spacetime.</a:t>
            </a:r>
            <a:endParaRPr lang="en-US" dirty="0"/>
          </a:p>
        </p:txBody>
      </p:sp>
    </p:spTree>
    <p:extLst>
      <p:ext uri="{BB962C8B-B14F-4D97-AF65-F5344CB8AC3E}">
        <p14:creationId xmlns:p14="http://schemas.microsoft.com/office/powerpoint/2010/main" val="2727012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a:xfrm>
            <a:off x="838200" y="365125"/>
            <a:ext cx="11353800" cy="1325563"/>
          </a:xfrm>
        </p:spPr>
        <p:txBody>
          <a:bodyPr/>
          <a:lstStyle/>
          <a:p>
            <a:r>
              <a:rPr lang="en-US" dirty="0"/>
              <a:t>24.3 Tests of General Relativity</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941895" y="1495686"/>
            <a:ext cx="10841610" cy="1451368"/>
          </a:xfrm>
        </p:spPr>
        <p:txBody>
          <a:bodyPr numCol="2">
            <a:normAutofit/>
          </a:bodyPr>
          <a:lstStyle/>
          <a:p>
            <a:r>
              <a:rPr lang="en-US" b="1" dirty="0"/>
              <a:t>The motion of mercury</a:t>
            </a:r>
          </a:p>
          <a:p>
            <a:r>
              <a:rPr lang="en-US" b="1" dirty="0"/>
              <a:t>Deflection of Starlight</a:t>
            </a:r>
          </a:p>
          <a:p>
            <a:endParaRPr lang="en-US" sz="3600" dirty="0"/>
          </a:p>
        </p:txBody>
      </p:sp>
      <p:pic>
        <p:nvPicPr>
          <p:cNvPr id="3074" name="Picture 2" descr="Mercury’s Wobble. The changing major axis of Mercury’s orbit is illustrated with four orbit lines drawn in a spiral around the Sun. Each complete circle of the spiral is separated from the previous circle, and the change between is labeled “Orbit 1”, “Orbit 2”, and “Orbit 3”.">
            <a:extLst>
              <a:ext uri="{FF2B5EF4-FFF2-40B4-BE49-F238E27FC236}">
                <a16:creationId xmlns:a16="http://schemas.microsoft.com/office/drawing/2014/main" id="{EA4836C8-3781-4E13-A77B-792D4F57E9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7721" y="2615006"/>
            <a:ext cx="3800475" cy="33813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rvature of Light Paths Near the Sun. In this illustration the Earth is at far left and the Sun at right. Two lines of sight to a star are drawn from the Earth, one is drawn horizontally across the figure through the center of the Sun and beyond. It is labeled “Direction to a star ordinarily”. The second line, labeled “Deflected path of light from the star”, is drawn at an angle to the first line to a point directly above the Sun, at which point it splits into two lines. One is parallel to the first line below and is labeled “Light from star”, the other (drawn as a dashed line) continues on the same angle and is labeled “Apparent direction to star”. The angle between the apparent direction and the light from the star is labeled “1.75 arcsec”.">
            <a:extLst>
              <a:ext uri="{FF2B5EF4-FFF2-40B4-BE49-F238E27FC236}">
                <a16:creationId xmlns:a16="http://schemas.microsoft.com/office/drawing/2014/main" id="{8888F3D9-940F-4414-A1F0-F6EAF4FC84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2643" y="3516521"/>
            <a:ext cx="5674936" cy="15783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5379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24.4 Time in General Relativity</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932468" y="1253331"/>
            <a:ext cx="7410254" cy="2175669"/>
          </a:xfrm>
        </p:spPr>
        <p:txBody>
          <a:bodyPr>
            <a:normAutofit/>
          </a:bodyPr>
          <a:lstStyle/>
          <a:p>
            <a:r>
              <a:rPr lang="en-US" b="1" dirty="0"/>
              <a:t>The Tests of Time</a:t>
            </a:r>
          </a:p>
          <a:p>
            <a:r>
              <a:rPr lang="en-US" b="1" dirty="0"/>
              <a:t>Gravitational Redshift</a:t>
            </a:r>
          </a:p>
          <a:p>
            <a:r>
              <a:rPr lang="en-US" b="1" dirty="0"/>
              <a:t>Relativity: A Practical Application</a:t>
            </a:r>
          </a:p>
          <a:p>
            <a:pPr marL="0" indent="0">
              <a:buNone/>
            </a:pPr>
            <a:endParaRPr lang="en-US" b="1" dirty="0"/>
          </a:p>
          <a:p>
            <a:endParaRPr lang="en-US" dirty="0"/>
          </a:p>
        </p:txBody>
      </p:sp>
      <p:pic>
        <p:nvPicPr>
          <p:cNvPr id="4098" name="Picture 2" descr="Time Delays for Radio Waves near the Sun. The curvature of spacetime near the Sun is shown in this diagram with the Sun at the bottom of a sag (similar to that illustrated in Figure 24_03_Spacetime]). The Viking spacecraft is at upper right, the Earth is at lower left and the Sun is between the two. The radio signal from Viking is drawn as a red arrow that goes down into the “sag”, and back out on its way to Earth, thus travelling a greater distance than if the Sun were not there.">
            <a:extLst>
              <a:ext uri="{FF2B5EF4-FFF2-40B4-BE49-F238E27FC236}">
                <a16:creationId xmlns:a16="http://schemas.microsoft.com/office/drawing/2014/main" id="{B3466CCE-01ED-4F9F-B3F8-68643F9A1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2051" y="2903260"/>
            <a:ext cx="9286875" cy="32385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5E4B473-E2E5-46C0-81AB-0688F0C39EBD}"/>
              </a:ext>
            </a:extLst>
          </p:cNvPr>
          <p:cNvSpPr/>
          <p:nvPr/>
        </p:nvSpPr>
        <p:spPr>
          <a:xfrm>
            <a:off x="1132051" y="6308209"/>
            <a:ext cx="5495672" cy="369332"/>
          </a:xfrm>
          <a:prstGeom prst="rect">
            <a:avLst/>
          </a:prstGeom>
        </p:spPr>
        <p:txBody>
          <a:bodyPr wrap="none">
            <a:spAutoFit/>
          </a:bodyPr>
          <a:lstStyle/>
          <a:p>
            <a:r>
              <a:rPr lang="en-US" b="1" dirty="0">
                <a:solidFill>
                  <a:srgbClr val="424242"/>
                </a:solidFill>
                <a:latin typeface="Neue Helvetica W01"/>
              </a:rPr>
              <a:t>Figure 24.11</a:t>
            </a:r>
            <a:r>
              <a:rPr lang="en-US" dirty="0">
                <a:solidFill>
                  <a:srgbClr val="424242"/>
                </a:solidFill>
                <a:latin typeface="Neue Helvetica W01"/>
              </a:rPr>
              <a:t> </a:t>
            </a:r>
            <a:r>
              <a:rPr lang="en-US" b="1" dirty="0">
                <a:solidFill>
                  <a:srgbClr val="424242"/>
                </a:solidFill>
                <a:latin typeface="Neue Helvetica W01"/>
              </a:rPr>
              <a:t>Time Delays for Radio Waves near the Sun.</a:t>
            </a:r>
            <a:endParaRPr lang="en-US" dirty="0"/>
          </a:p>
        </p:txBody>
      </p:sp>
    </p:spTree>
    <p:extLst>
      <p:ext uri="{BB962C8B-B14F-4D97-AF65-F5344CB8AC3E}">
        <p14:creationId xmlns:p14="http://schemas.microsoft.com/office/powerpoint/2010/main" val="1716003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24.5 Black Holes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932468" y="1253331"/>
            <a:ext cx="10515600" cy="1433308"/>
          </a:xfrm>
        </p:spPr>
        <p:txBody>
          <a:bodyPr>
            <a:normAutofit/>
          </a:bodyPr>
          <a:lstStyle/>
          <a:p>
            <a:r>
              <a:rPr lang="en-US" b="1" dirty="0"/>
              <a:t>Classical Collapse</a:t>
            </a:r>
          </a:p>
          <a:p>
            <a:r>
              <a:rPr lang="en-US" b="1" dirty="0"/>
              <a:t>Collapse with Relativity</a:t>
            </a:r>
          </a:p>
          <a:p>
            <a:endParaRPr lang="en-US" b="1" dirty="0"/>
          </a:p>
          <a:p>
            <a:pPr marL="0" indent="0">
              <a:buNone/>
            </a:pPr>
            <a:endParaRPr lang="en-US" dirty="0"/>
          </a:p>
        </p:txBody>
      </p:sp>
      <p:pic>
        <p:nvPicPr>
          <p:cNvPr id="5122" name="Picture 2" descr="Formation of a Black Hole. At left in this illustration an astronaut stands atop a bluish sphere. At center, the astronaut stands atop a smaller white sphere which is surrounded by arrows pointing inward toward the center of the white sphere. Finally, at right, a very thin and elongated astronaut hovers just above a small black dot. The text below the black dot reads: “No escape”.">
            <a:extLst>
              <a:ext uri="{FF2B5EF4-FFF2-40B4-BE49-F238E27FC236}">
                <a16:creationId xmlns:a16="http://schemas.microsoft.com/office/drawing/2014/main" id="{2F6ED21D-8819-4B2E-8589-DE3AF80233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9188" y="2889458"/>
            <a:ext cx="4618298" cy="179047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7E9E65B-1CA8-47E9-AB4B-944274A373BF}"/>
              </a:ext>
            </a:extLst>
          </p:cNvPr>
          <p:cNvSpPr/>
          <p:nvPr/>
        </p:nvSpPr>
        <p:spPr>
          <a:xfrm>
            <a:off x="1062922" y="5420003"/>
            <a:ext cx="3929794" cy="369332"/>
          </a:xfrm>
          <a:prstGeom prst="rect">
            <a:avLst/>
          </a:prstGeom>
        </p:spPr>
        <p:txBody>
          <a:bodyPr wrap="none">
            <a:spAutoFit/>
          </a:bodyPr>
          <a:lstStyle/>
          <a:p>
            <a:r>
              <a:rPr lang="en-US" b="1" dirty="0">
                <a:solidFill>
                  <a:srgbClr val="424242"/>
                </a:solidFill>
                <a:latin typeface="Neue Helvetica W01"/>
              </a:rPr>
              <a:t>Figure 24.12</a:t>
            </a:r>
            <a:r>
              <a:rPr lang="en-US" dirty="0">
                <a:solidFill>
                  <a:srgbClr val="424242"/>
                </a:solidFill>
                <a:latin typeface="Neue Helvetica W01"/>
              </a:rPr>
              <a:t> </a:t>
            </a:r>
            <a:r>
              <a:rPr lang="en-US" b="1" dirty="0">
                <a:solidFill>
                  <a:srgbClr val="424242"/>
                </a:solidFill>
                <a:latin typeface="Neue Helvetica W01"/>
              </a:rPr>
              <a:t>Formation of a Black Hole.</a:t>
            </a:r>
            <a:endParaRPr lang="en-US" dirty="0"/>
          </a:p>
        </p:txBody>
      </p:sp>
      <p:pic>
        <p:nvPicPr>
          <p:cNvPr id="5124" name="Picture 4" descr="Light Paths near a Massive Object. In panel (a), at left, a person is drawn standing on the surface of a blue sphere while holding a flashlight in his outstretched hand. Seven arrows are drawn pointing away from the flashlight, and also pointing away from the surface of the sphere. In panel (b), at right, the same figure is drawn on a smaller blue sphere, holding the flashlight as in panel (a). Seven arrows are again drawn pointing away from the flashlight, but only the central arrow, pointing vertically upward, points away from the surface of the sphere. The remaining six arrows are all bent so they point toward the surface of the sphere.">
            <a:extLst>
              <a:ext uri="{FF2B5EF4-FFF2-40B4-BE49-F238E27FC236}">
                <a16:creationId xmlns:a16="http://schemas.microsoft.com/office/drawing/2014/main" id="{18652A9B-EBA2-4571-9E24-D755924268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0617" y="3110846"/>
            <a:ext cx="5197451" cy="154749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D29C723-70AE-484F-A527-319D21486E2C}"/>
              </a:ext>
            </a:extLst>
          </p:cNvPr>
          <p:cNvSpPr/>
          <p:nvPr/>
        </p:nvSpPr>
        <p:spPr>
          <a:xfrm>
            <a:off x="6096000" y="5235337"/>
            <a:ext cx="4678910" cy="369332"/>
          </a:xfrm>
          <a:prstGeom prst="rect">
            <a:avLst/>
          </a:prstGeom>
        </p:spPr>
        <p:txBody>
          <a:bodyPr wrap="none">
            <a:spAutoFit/>
          </a:bodyPr>
          <a:lstStyle/>
          <a:p>
            <a:r>
              <a:rPr lang="en-US" b="1" dirty="0">
                <a:solidFill>
                  <a:srgbClr val="424242"/>
                </a:solidFill>
                <a:latin typeface="Neue Helvetica W01"/>
              </a:rPr>
              <a:t>Figure 24.14</a:t>
            </a:r>
            <a:r>
              <a:rPr lang="en-US" dirty="0">
                <a:solidFill>
                  <a:srgbClr val="424242"/>
                </a:solidFill>
                <a:latin typeface="Neue Helvetica W01"/>
              </a:rPr>
              <a:t> </a:t>
            </a:r>
            <a:r>
              <a:rPr lang="en-US" b="1" dirty="0">
                <a:solidFill>
                  <a:srgbClr val="424242"/>
                </a:solidFill>
                <a:latin typeface="Neue Helvetica W01"/>
              </a:rPr>
              <a:t>Light Paths near a Massive Object.</a:t>
            </a:r>
            <a:endParaRPr lang="en-US" dirty="0"/>
          </a:p>
        </p:txBody>
      </p:sp>
    </p:spTree>
    <p:extLst>
      <p:ext uri="{BB962C8B-B14F-4D97-AF65-F5344CB8AC3E}">
        <p14:creationId xmlns:p14="http://schemas.microsoft.com/office/powerpoint/2010/main" val="2943376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24.5 Black Holes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932468" y="1253331"/>
            <a:ext cx="10515600" cy="1433308"/>
          </a:xfrm>
        </p:spPr>
        <p:txBody>
          <a:bodyPr>
            <a:normAutofit/>
          </a:bodyPr>
          <a:lstStyle/>
          <a:p>
            <a:r>
              <a:rPr lang="en-US" b="1" dirty="0"/>
              <a:t>Classical Collapse</a:t>
            </a:r>
          </a:p>
          <a:p>
            <a:r>
              <a:rPr lang="en-US" b="1" dirty="0"/>
              <a:t>Collapse with Relativity</a:t>
            </a:r>
          </a:p>
          <a:p>
            <a:endParaRPr lang="en-US" b="1" dirty="0"/>
          </a:p>
          <a:p>
            <a:endParaRPr lang="en-US" b="1" dirty="0"/>
          </a:p>
          <a:p>
            <a:endParaRPr lang="en-US" b="1" dirty="0"/>
          </a:p>
          <a:p>
            <a:pPr marL="0" indent="0">
              <a:buNone/>
            </a:pPr>
            <a:endParaRPr lang="en-US" dirty="0"/>
          </a:p>
        </p:txBody>
      </p:sp>
      <p:sp>
        <p:nvSpPr>
          <p:cNvPr id="5" name="Rectangle 1">
            <a:extLst>
              <a:ext uri="{FF2B5EF4-FFF2-40B4-BE49-F238E27FC236}">
                <a16:creationId xmlns:a16="http://schemas.microsoft.com/office/drawing/2014/main" id="{8A840F36-BC04-4635-992B-B65F147449A4}"/>
              </a:ext>
            </a:extLst>
          </p:cNvPr>
          <p:cNvSpPr>
            <a:spLocks noChangeArrowheads="1"/>
          </p:cNvSpPr>
          <p:nvPr/>
        </p:nvSpPr>
        <p:spPr bwMode="auto">
          <a:xfrm>
            <a:off x="743931" y="2510604"/>
            <a:ext cx="10704137" cy="4278094"/>
          </a:xfrm>
          <a:prstGeom prst="rect">
            <a:avLst/>
          </a:prstGeom>
          <a:solidFill>
            <a:srgbClr val="EDEDE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ea typeface="Neue Helvetica W01"/>
              </a:rPr>
              <a:t>The Milky Way’s Black Hole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ea typeface="Neue Helvetica W01"/>
              </a:rPr>
              <a:t>The size of the event horizon of a black hole depends on the mass of the black hole. The greater the mass, the larger the radius of the event horizon. General relativity calculations show that the formula for the Schwarzschild radius (</a:t>
            </a:r>
            <a:r>
              <a:rPr kumimoji="0" lang="en-US" altLang="en-US" sz="1600" b="0" i="1" u="none" strike="noStrike" cap="none" normalizeH="0" baseline="0" dirty="0">
                <a:ln>
                  <a:noFill/>
                </a:ln>
                <a:solidFill>
                  <a:srgbClr val="424242"/>
                </a:solidFill>
                <a:effectLst/>
                <a:ea typeface="Neue Helvetica W01"/>
              </a:rPr>
              <a:t>R</a:t>
            </a:r>
            <a:r>
              <a:rPr kumimoji="0" lang="en-US" altLang="en-US" sz="1600" b="0" i="0" u="none" strike="noStrike" cap="none" normalizeH="0" baseline="-30000" dirty="0">
                <a:ln>
                  <a:noFill/>
                </a:ln>
                <a:solidFill>
                  <a:srgbClr val="424242"/>
                </a:solidFill>
                <a:effectLst/>
                <a:ea typeface="Neue Helvetica W01"/>
              </a:rPr>
              <a:t>S</a:t>
            </a:r>
            <a:r>
              <a:rPr kumimoji="0" lang="en-US" altLang="en-US" sz="1600" b="0" i="0" u="none" strike="noStrike" cap="none" normalizeH="0" baseline="0" dirty="0">
                <a:ln>
                  <a:noFill/>
                </a:ln>
                <a:solidFill>
                  <a:srgbClr val="424242"/>
                </a:solidFill>
                <a:effectLst/>
                <a:ea typeface="Neue Helvetica W01"/>
              </a:rPr>
              <a:t>) of the event horizon is</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ea typeface="MathJax_Math-italic"/>
              </a:rPr>
              <a:t>R</a:t>
            </a:r>
            <a:r>
              <a:rPr kumimoji="0" lang="en-US" altLang="en-US" sz="1600" b="0" i="0" u="none" strike="noStrike" cap="none" normalizeH="0" baseline="0" dirty="0">
                <a:ln>
                  <a:noFill/>
                </a:ln>
                <a:solidFill>
                  <a:srgbClr val="424242"/>
                </a:solidFill>
                <a:effectLst/>
                <a:ea typeface="MathJax_Main"/>
              </a:rPr>
              <a:t>S=2</a:t>
            </a:r>
            <a:r>
              <a:rPr kumimoji="0" lang="en-US" altLang="en-US" sz="1600" b="0" i="0" u="none" strike="noStrike" cap="none" normalizeH="0" baseline="0" dirty="0">
                <a:ln>
                  <a:noFill/>
                </a:ln>
                <a:solidFill>
                  <a:srgbClr val="424242"/>
                </a:solidFill>
                <a:effectLst/>
                <a:ea typeface="MathJax_Math-italic"/>
              </a:rPr>
              <a:t>GM/c</a:t>
            </a:r>
            <a:r>
              <a:rPr kumimoji="0" lang="en-US" altLang="en-US" sz="1600" b="0" i="0" u="none" strike="noStrike" cap="none" normalizeH="0" baseline="30000" dirty="0">
                <a:ln>
                  <a:noFill/>
                </a:ln>
                <a:solidFill>
                  <a:srgbClr val="424242"/>
                </a:solidFill>
                <a:effectLst/>
                <a:ea typeface="MathJax_Math-italic"/>
              </a:rPr>
              <a:t>2</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ea typeface="Neue Helvetica W01"/>
              </a:rPr>
              <a:t>where </a:t>
            </a:r>
            <a:r>
              <a:rPr kumimoji="0" lang="en-US" altLang="en-US" sz="1600" b="0" i="1" u="none" strike="noStrike" cap="none" normalizeH="0" baseline="0" dirty="0">
                <a:ln>
                  <a:noFill/>
                </a:ln>
                <a:solidFill>
                  <a:srgbClr val="424242"/>
                </a:solidFill>
                <a:effectLst/>
                <a:ea typeface="Neue Helvetica W01"/>
              </a:rPr>
              <a:t>c</a:t>
            </a:r>
            <a:r>
              <a:rPr kumimoji="0" lang="en-US" altLang="en-US" sz="1600" b="0" i="0" u="none" strike="noStrike" cap="none" normalizeH="0" baseline="0" dirty="0">
                <a:ln>
                  <a:noFill/>
                </a:ln>
                <a:solidFill>
                  <a:srgbClr val="424242"/>
                </a:solidFill>
                <a:effectLst/>
                <a:ea typeface="Neue Helvetica W01"/>
              </a:rPr>
              <a:t> is the speed of light, </a:t>
            </a:r>
            <a:r>
              <a:rPr kumimoji="0" lang="en-US" altLang="en-US" sz="1600" b="0" i="1" u="none" strike="noStrike" cap="none" normalizeH="0" baseline="0" dirty="0">
                <a:ln>
                  <a:noFill/>
                </a:ln>
                <a:solidFill>
                  <a:srgbClr val="424242"/>
                </a:solidFill>
                <a:effectLst/>
                <a:ea typeface="Neue Helvetica W01"/>
              </a:rPr>
              <a:t>G</a:t>
            </a:r>
            <a:r>
              <a:rPr kumimoji="0" lang="en-US" altLang="en-US" sz="1600" b="0" i="0" u="none" strike="noStrike" cap="none" normalizeH="0" baseline="0" dirty="0">
                <a:ln>
                  <a:noFill/>
                </a:ln>
                <a:solidFill>
                  <a:srgbClr val="424242"/>
                </a:solidFill>
                <a:effectLst/>
                <a:ea typeface="Neue Helvetica W01"/>
              </a:rPr>
              <a:t> is the gravitational constant, and </a:t>
            </a:r>
            <a:r>
              <a:rPr kumimoji="0" lang="en-US" altLang="en-US" sz="1600" b="0" i="1" u="none" strike="noStrike" cap="none" normalizeH="0" baseline="0" dirty="0">
                <a:ln>
                  <a:noFill/>
                </a:ln>
                <a:solidFill>
                  <a:srgbClr val="424242"/>
                </a:solidFill>
                <a:effectLst/>
                <a:ea typeface="Neue Helvetica W01"/>
              </a:rPr>
              <a:t>M</a:t>
            </a:r>
            <a:r>
              <a:rPr kumimoji="0" lang="en-US" altLang="en-US" sz="1600" b="0" i="0" u="none" strike="noStrike" cap="none" normalizeH="0" baseline="0" dirty="0">
                <a:ln>
                  <a:noFill/>
                </a:ln>
                <a:solidFill>
                  <a:srgbClr val="424242"/>
                </a:solidFill>
                <a:effectLst/>
                <a:ea typeface="Neue Helvetica W01"/>
              </a:rPr>
              <a:t> is the mass of the black hole. Note that in this formula, 2, </a:t>
            </a:r>
            <a:r>
              <a:rPr kumimoji="0" lang="en-US" altLang="en-US" sz="1600" b="0" i="1" u="none" strike="noStrike" cap="none" normalizeH="0" baseline="0" dirty="0">
                <a:ln>
                  <a:noFill/>
                </a:ln>
                <a:solidFill>
                  <a:srgbClr val="424242"/>
                </a:solidFill>
                <a:effectLst/>
                <a:ea typeface="Neue Helvetica W01"/>
              </a:rPr>
              <a:t>G</a:t>
            </a:r>
            <a:r>
              <a:rPr kumimoji="0" lang="en-US" altLang="en-US" sz="1600" b="0" i="0" u="none" strike="noStrike" cap="none" normalizeH="0" baseline="0" dirty="0">
                <a:ln>
                  <a:noFill/>
                </a:ln>
                <a:solidFill>
                  <a:srgbClr val="424242"/>
                </a:solidFill>
                <a:effectLst/>
                <a:ea typeface="Neue Helvetica W01"/>
              </a:rPr>
              <a:t>, and </a:t>
            </a:r>
            <a:r>
              <a:rPr kumimoji="0" lang="en-US" altLang="en-US" sz="1600" b="0" i="1" u="none" strike="noStrike" cap="none" normalizeH="0" baseline="0" dirty="0">
                <a:ln>
                  <a:noFill/>
                </a:ln>
                <a:solidFill>
                  <a:srgbClr val="424242"/>
                </a:solidFill>
                <a:effectLst/>
                <a:ea typeface="Neue Helvetica W01"/>
              </a:rPr>
              <a:t>c</a:t>
            </a:r>
            <a:r>
              <a:rPr kumimoji="0" lang="en-US" altLang="en-US" sz="1600" b="0" i="0" u="none" strike="noStrike" cap="none" normalizeH="0" baseline="0" dirty="0">
                <a:ln>
                  <a:noFill/>
                </a:ln>
                <a:solidFill>
                  <a:srgbClr val="424242"/>
                </a:solidFill>
                <a:effectLst/>
                <a:ea typeface="Neue Helvetica W01"/>
              </a:rPr>
              <a:t> are all constant; only the mass changes from black hole to black hole.</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ea typeface="Neue Helvetica W01"/>
              </a:rPr>
              <a:t>As we will see in the chapter on </a:t>
            </a:r>
            <a:r>
              <a:rPr kumimoji="0" lang="en-US" altLang="en-US" sz="1600" b="0" i="0" u="sng" strike="noStrike" cap="none" normalizeH="0" baseline="0" dirty="0">
                <a:ln>
                  <a:noFill/>
                </a:ln>
                <a:solidFill>
                  <a:srgbClr val="026AA1"/>
                </a:solidFill>
                <a:effectLst/>
                <a:ea typeface="Neue Helvetica W01"/>
                <a:hlinkClick r:id="rId2"/>
              </a:rPr>
              <a:t>The Milky Way Galaxy</a:t>
            </a:r>
            <a:r>
              <a:rPr kumimoji="0" lang="en-US" altLang="en-US" sz="1600" b="0" i="0" u="none" strike="noStrike" cap="none" normalizeH="0" baseline="0" dirty="0">
                <a:ln>
                  <a:noFill/>
                </a:ln>
                <a:solidFill>
                  <a:srgbClr val="424242"/>
                </a:solidFill>
                <a:effectLst/>
                <a:ea typeface="Neue Helvetica W01"/>
              </a:rPr>
              <a:t>, astronomers have traced the paths of several stars near the center of our Galaxy and found that they seem to be orbiting an unseen object—dubbed </a:t>
            </a:r>
            <a:r>
              <a:rPr kumimoji="0" lang="en-US" altLang="en-US" sz="1600" b="0" i="0" u="none" strike="noStrike" cap="none" normalizeH="0" baseline="0" dirty="0" err="1">
                <a:ln>
                  <a:noFill/>
                </a:ln>
                <a:solidFill>
                  <a:srgbClr val="424242"/>
                </a:solidFill>
                <a:effectLst/>
                <a:ea typeface="Neue Helvetica W01"/>
              </a:rPr>
              <a:t>Sgr</a:t>
            </a:r>
            <a:r>
              <a:rPr kumimoji="0" lang="en-US" altLang="en-US" sz="1600" b="0" i="0" u="none" strike="noStrike" cap="none" normalizeH="0" baseline="0" dirty="0">
                <a:ln>
                  <a:noFill/>
                </a:ln>
                <a:solidFill>
                  <a:srgbClr val="424242"/>
                </a:solidFill>
                <a:effectLst/>
                <a:ea typeface="Neue Helvetica W01"/>
              </a:rPr>
              <a:t> A* (pronounced “Sagittarius A-star”)—with a mass of about 4 million solar masses. What is the size of its Schwarzschild radius?</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1" i="0" u="none" strike="noStrike" cap="none" normalizeH="0" baseline="0" dirty="0">
              <a:ln>
                <a:noFill/>
              </a:ln>
              <a:solidFill>
                <a:srgbClr val="333333"/>
              </a:solidFill>
              <a:effectLst/>
              <a:ea typeface="Neue Helvetica W01"/>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ea typeface="Neue Helvetica W01"/>
              </a:rPr>
              <a:t>Solution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ea typeface="Neue Helvetica W01"/>
              </a:rPr>
              <a:t>We can substitute data for </a:t>
            </a:r>
            <a:r>
              <a:rPr kumimoji="0" lang="en-US" altLang="en-US" sz="1600" b="0" i="1" u="none" strike="noStrike" cap="none" normalizeH="0" baseline="0" dirty="0">
                <a:ln>
                  <a:noFill/>
                </a:ln>
                <a:solidFill>
                  <a:srgbClr val="424242"/>
                </a:solidFill>
                <a:effectLst/>
                <a:ea typeface="Neue Helvetica W01"/>
              </a:rPr>
              <a:t>G</a:t>
            </a:r>
            <a:r>
              <a:rPr kumimoji="0" lang="en-US" altLang="en-US" sz="1600" b="0" i="0" u="none" strike="noStrike" cap="none" normalizeH="0" baseline="0" dirty="0">
                <a:ln>
                  <a:noFill/>
                </a:ln>
                <a:solidFill>
                  <a:srgbClr val="424242"/>
                </a:solidFill>
                <a:effectLst/>
                <a:ea typeface="Neue Helvetica W01"/>
              </a:rPr>
              <a:t>, </a:t>
            </a:r>
            <a:r>
              <a:rPr kumimoji="0" lang="en-US" altLang="en-US" sz="1600" b="0" i="1" u="none" strike="noStrike" cap="none" normalizeH="0" baseline="0" dirty="0">
                <a:ln>
                  <a:noFill/>
                </a:ln>
                <a:solidFill>
                  <a:srgbClr val="424242"/>
                </a:solidFill>
                <a:effectLst/>
                <a:ea typeface="Neue Helvetica W01"/>
              </a:rPr>
              <a:t>M</a:t>
            </a:r>
            <a:r>
              <a:rPr kumimoji="0" lang="en-US" altLang="en-US" sz="1600" b="0" i="0" u="none" strike="noStrike" cap="none" normalizeH="0" baseline="0" dirty="0">
                <a:ln>
                  <a:noFill/>
                </a:ln>
                <a:solidFill>
                  <a:srgbClr val="424242"/>
                </a:solidFill>
                <a:effectLst/>
                <a:ea typeface="Neue Helvetica W01"/>
              </a:rPr>
              <a:t>, and </a:t>
            </a:r>
            <a:r>
              <a:rPr kumimoji="0" lang="en-US" altLang="en-US" sz="1600" b="0" i="1" u="none" strike="noStrike" cap="none" normalizeH="0" baseline="0" dirty="0">
                <a:ln>
                  <a:noFill/>
                </a:ln>
                <a:solidFill>
                  <a:srgbClr val="424242"/>
                </a:solidFill>
                <a:effectLst/>
                <a:ea typeface="Neue Helvetica W01"/>
              </a:rPr>
              <a:t>c</a:t>
            </a:r>
            <a:r>
              <a:rPr kumimoji="0" lang="en-US" altLang="en-US" sz="1600" b="0" i="0" u="none" strike="noStrike" cap="none" normalizeH="0" baseline="0" dirty="0">
                <a:ln>
                  <a:noFill/>
                </a:ln>
                <a:solidFill>
                  <a:srgbClr val="424242"/>
                </a:solidFill>
                <a:effectLst/>
                <a:ea typeface="Neue Helvetica W01"/>
              </a:rPr>
              <a:t> (from </a:t>
            </a:r>
            <a:r>
              <a:rPr kumimoji="0" lang="en-US" altLang="en-US" sz="1600" b="0" i="0" u="sng" strike="noStrike" cap="none" normalizeH="0" baseline="0" dirty="0">
                <a:ln>
                  <a:noFill/>
                </a:ln>
                <a:solidFill>
                  <a:srgbClr val="026AA1"/>
                </a:solidFill>
                <a:effectLst/>
                <a:ea typeface="Neue Helvetica W01"/>
                <a:hlinkClick r:id="rId3"/>
              </a:rPr>
              <a:t>Appendix E</a:t>
            </a:r>
            <a:r>
              <a:rPr kumimoji="0" lang="en-US" altLang="en-US" sz="1600" b="0" i="0" u="none" strike="noStrike" cap="none" normalizeH="0" baseline="0" dirty="0">
                <a:ln>
                  <a:noFill/>
                </a:ln>
                <a:solidFill>
                  <a:srgbClr val="424242"/>
                </a:solidFill>
                <a:effectLst/>
                <a:ea typeface="Neue Helvetica W01"/>
              </a:rPr>
              <a:t>) directly into the equation:</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ea typeface="MathJax_Math-italic"/>
              </a:rPr>
              <a:t>RS</a:t>
            </a:r>
            <a:r>
              <a:rPr kumimoji="0" lang="en-US" altLang="en-US" sz="1600" b="0" i="0" u="none" strike="noStrike" cap="none" normalizeH="0" baseline="0" dirty="0">
                <a:ln>
                  <a:noFill/>
                </a:ln>
                <a:solidFill>
                  <a:srgbClr val="424242"/>
                </a:solidFill>
                <a:effectLst/>
                <a:ea typeface="MathJax_Main"/>
              </a:rPr>
              <a:t>=2</a:t>
            </a:r>
            <a:r>
              <a:rPr kumimoji="0" lang="en-US" altLang="en-US" sz="1600" b="0" i="0" u="none" strike="noStrike" cap="none" normalizeH="0" baseline="0" dirty="0">
                <a:ln>
                  <a:noFill/>
                </a:ln>
                <a:solidFill>
                  <a:srgbClr val="424242"/>
                </a:solidFill>
                <a:effectLst/>
                <a:ea typeface="MathJax_Math-italic"/>
              </a:rPr>
              <a:t>GM/c</a:t>
            </a:r>
            <a:r>
              <a:rPr lang="en-US" altLang="en-US" sz="1600" baseline="30000" dirty="0">
                <a:solidFill>
                  <a:srgbClr val="424242"/>
                </a:solidFill>
                <a:ea typeface="MathJax_Math-italic"/>
              </a:rPr>
              <a:t>2</a:t>
            </a:r>
            <a:r>
              <a:rPr kumimoji="0" lang="en-US" altLang="en-US" sz="1600" b="0" i="0" u="none" strike="noStrike" cap="none" normalizeH="0" baseline="0" dirty="0">
                <a:ln>
                  <a:noFill/>
                </a:ln>
                <a:solidFill>
                  <a:srgbClr val="424242"/>
                </a:solidFill>
                <a:effectLst/>
                <a:ea typeface="MathJax_Main"/>
              </a:rPr>
              <a:t>=2(6.67×10</a:t>
            </a:r>
            <a:r>
              <a:rPr kumimoji="0" lang="en-US" altLang="en-US" sz="1600" b="0" i="0" u="none" strike="noStrike" cap="none" normalizeH="0" baseline="30000" dirty="0">
                <a:ln>
                  <a:noFill/>
                </a:ln>
                <a:solidFill>
                  <a:srgbClr val="424242"/>
                </a:solidFill>
                <a:effectLst/>
                <a:ea typeface="MathJax_Main"/>
              </a:rPr>
              <a:t>−11</a:t>
            </a:r>
            <a:r>
              <a:rPr kumimoji="0" lang="en-US" altLang="en-US" sz="1600" b="0" i="0" u="none" strike="noStrike" cap="none" normalizeH="0" baseline="0" dirty="0">
                <a:ln>
                  <a:noFill/>
                </a:ln>
                <a:solidFill>
                  <a:srgbClr val="424242"/>
                </a:solidFill>
                <a:effectLst/>
                <a:ea typeface="MathJax_Main"/>
              </a:rPr>
              <a:t>N⋅m</a:t>
            </a:r>
            <a:r>
              <a:rPr kumimoji="0" lang="en-US" altLang="en-US" sz="1600" b="0" i="0" u="none" strike="noStrike" cap="none" normalizeH="0" baseline="30000" dirty="0">
                <a:ln>
                  <a:noFill/>
                </a:ln>
                <a:solidFill>
                  <a:srgbClr val="424242"/>
                </a:solidFill>
                <a:effectLst/>
                <a:ea typeface="MathJax_Main"/>
              </a:rPr>
              <a:t>2</a:t>
            </a:r>
            <a:r>
              <a:rPr kumimoji="0" lang="en-US" altLang="en-US" sz="1600" b="0" i="0" u="none" strike="noStrike" cap="none" normalizeH="0" baseline="0" dirty="0">
                <a:ln>
                  <a:noFill/>
                </a:ln>
                <a:solidFill>
                  <a:srgbClr val="424242"/>
                </a:solidFill>
                <a:effectLst/>
                <a:ea typeface="MathJax_Main"/>
              </a:rPr>
              <a:t>/kg</a:t>
            </a:r>
            <a:r>
              <a:rPr kumimoji="0" lang="en-US" altLang="en-US" sz="1600" b="0" i="0" u="none" strike="noStrike" cap="none" normalizeH="0" baseline="30000" dirty="0">
                <a:ln>
                  <a:noFill/>
                </a:ln>
                <a:solidFill>
                  <a:srgbClr val="424242"/>
                </a:solidFill>
                <a:effectLst/>
                <a:ea typeface="MathJax_Main"/>
              </a:rPr>
              <a:t>2</a:t>
            </a:r>
            <a:r>
              <a:rPr kumimoji="0" lang="en-US" altLang="en-US" sz="1600" b="0" i="0" u="none" strike="noStrike" cap="none" normalizeH="0" baseline="0" dirty="0">
                <a:ln>
                  <a:noFill/>
                </a:ln>
                <a:solidFill>
                  <a:srgbClr val="424242"/>
                </a:solidFill>
                <a:effectLst/>
                <a:ea typeface="MathJax_Main"/>
              </a:rPr>
              <a:t>)(4×10</a:t>
            </a:r>
            <a:r>
              <a:rPr kumimoji="0" lang="en-US" altLang="en-US" sz="1600" b="0" i="0" u="none" strike="noStrike" cap="none" normalizeH="0" baseline="30000" dirty="0">
                <a:ln>
                  <a:noFill/>
                </a:ln>
                <a:solidFill>
                  <a:srgbClr val="424242"/>
                </a:solidFill>
                <a:effectLst/>
                <a:ea typeface="MathJax_Main"/>
              </a:rPr>
              <a:t>6</a:t>
            </a:r>
            <a:r>
              <a:rPr kumimoji="0" lang="en-US" altLang="en-US" sz="1600" b="0" i="0" u="none" strike="noStrike" cap="none" normalizeH="0" baseline="0" dirty="0">
                <a:ln>
                  <a:noFill/>
                </a:ln>
                <a:solidFill>
                  <a:srgbClr val="424242"/>
                </a:solidFill>
                <a:effectLst/>
                <a:ea typeface="MathJax_Main"/>
              </a:rPr>
              <a:t>)(1.99×10</a:t>
            </a:r>
            <a:r>
              <a:rPr kumimoji="0" lang="en-US" altLang="en-US" sz="1600" b="0" i="0" u="none" strike="noStrike" cap="none" normalizeH="0" baseline="30000" dirty="0">
                <a:ln>
                  <a:noFill/>
                </a:ln>
                <a:solidFill>
                  <a:srgbClr val="424242"/>
                </a:solidFill>
                <a:effectLst/>
                <a:ea typeface="MathJax_Main"/>
              </a:rPr>
              <a:t>30</a:t>
            </a:r>
            <a:r>
              <a:rPr kumimoji="0" lang="en-US" altLang="en-US" sz="1600" b="0" i="0" u="none" strike="noStrike" cap="none" normalizeH="0" baseline="0" dirty="0">
                <a:ln>
                  <a:noFill/>
                </a:ln>
                <a:solidFill>
                  <a:srgbClr val="424242"/>
                </a:solidFill>
                <a:effectLst/>
                <a:ea typeface="MathJax_Main"/>
              </a:rPr>
              <a:t>kg)(3.00×10</a:t>
            </a:r>
            <a:r>
              <a:rPr kumimoji="0" lang="en-US" altLang="en-US" sz="1600" b="0" i="0" u="none" strike="noStrike" cap="none" normalizeH="0" baseline="30000" dirty="0">
                <a:ln>
                  <a:noFill/>
                </a:ln>
                <a:solidFill>
                  <a:srgbClr val="424242"/>
                </a:solidFill>
                <a:effectLst/>
                <a:ea typeface="MathJax_Main"/>
              </a:rPr>
              <a:t>8</a:t>
            </a:r>
            <a:r>
              <a:rPr kumimoji="0" lang="en-US" altLang="en-US" sz="1600" b="0" i="0" u="none" strike="noStrike" cap="none" normalizeH="0" baseline="0" dirty="0">
                <a:ln>
                  <a:noFill/>
                </a:ln>
                <a:solidFill>
                  <a:srgbClr val="424242"/>
                </a:solidFill>
                <a:effectLst/>
                <a:ea typeface="MathJax_Main"/>
              </a:rPr>
              <a:t>m/s)2=1.18×10</a:t>
            </a:r>
            <a:r>
              <a:rPr kumimoji="0" lang="en-US" altLang="en-US" sz="1600" b="0" i="0" u="none" strike="noStrike" cap="none" normalizeH="0" baseline="30000" dirty="0">
                <a:ln>
                  <a:noFill/>
                </a:ln>
                <a:solidFill>
                  <a:srgbClr val="424242"/>
                </a:solidFill>
                <a:effectLst/>
                <a:ea typeface="MathJax_Main"/>
              </a:rPr>
              <a:t>10</a:t>
            </a:r>
            <a:r>
              <a:rPr kumimoji="0" lang="en-US" altLang="en-US" sz="1600" b="0" i="0" u="none" strike="noStrike" cap="none" normalizeH="0" baseline="0" dirty="0">
                <a:ln>
                  <a:noFill/>
                </a:ln>
                <a:solidFill>
                  <a:srgbClr val="424242"/>
                </a:solidFill>
                <a:effectLst/>
                <a:ea typeface="MathJax_Main"/>
              </a:rPr>
              <a:t>m</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ea typeface="Neue Helvetica W01"/>
              </a:rPr>
              <a:t>This distance is about one-fifth of the radius of Mercury’s orbit around the Sun, yet the object contains 4 million solar masses and cannot be seen with our largest telescopes. You can see why astronomers are convinced this object is a black hole.</a:t>
            </a:r>
            <a:endParaRPr kumimoji="0" lang="en-US" altLang="en-US" sz="1600" b="0" i="0" u="none" strike="noStrike" cap="none" normalizeH="0" baseline="0" dirty="0">
              <a:ln>
                <a:noFill/>
              </a:ln>
              <a:solidFill>
                <a:schemeClr val="tx1"/>
              </a:solidFill>
              <a:effectLst/>
            </a:endParaRPr>
          </a:p>
        </p:txBody>
      </p:sp>
      <p:pic>
        <p:nvPicPr>
          <p:cNvPr id="6147" name="Picture 3" descr="Light Paths near a Massive Object. In panel (a), at left, a person is drawn standing on the surface of a blue sphere while holding a flashlight in his outstretched hand. Seven arrows are drawn pointing away from the flashlight, and also pointing away from the surface of the sphere. In panel (b), at right, the same figure is drawn on a smaller blue sphere, holding the flashlight as in panel (a). Seven arrows are again drawn pointing away from the flashlight, but only the central arrow, pointing vertically upward, points away from the surface of the sphere. The remaining six arrows are all bent so they point toward the surface of the sphere.">
            <a:extLst>
              <a:ext uri="{FF2B5EF4-FFF2-40B4-BE49-F238E27FC236}">
                <a16:creationId xmlns:a16="http://schemas.microsoft.com/office/drawing/2014/main" id="{AB9A1FAD-E5CC-457B-8A74-CEB8B798DD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8787" y="455409"/>
            <a:ext cx="6417384" cy="1910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408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24.6 Evidence for Black Holes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932467" y="1507855"/>
            <a:ext cx="10515600" cy="4351338"/>
          </a:xfrm>
        </p:spPr>
        <p:txBody>
          <a:bodyPr>
            <a:normAutofit lnSpcReduction="10000"/>
          </a:bodyPr>
          <a:lstStyle/>
          <a:p>
            <a:r>
              <a:rPr lang="en-US" b="1" dirty="0"/>
              <a:t>Requirements for a Black Hole</a:t>
            </a:r>
          </a:p>
          <a:p>
            <a:pPr marL="0" indent="0">
              <a:buNone/>
            </a:pPr>
            <a:r>
              <a:rPr lang="en-US" dirty="0"/>
              <a:t>A prescription for finding a black hole: start by looking for a star whose motion (determined from the Doppler shift of its spectral lines) shows it to be a member of a binary star system. If both stars are visible, neither can be a black hole, so focus your attention on just those systems where only one star of the pair is visible, even with our most sensitive telescopes.</a:t>
            </a:r>
          </a:p>
          <a:p>
            <a:pPr marL="0" indent="0">
              <a:buNone/>
            </a:pPr>
            <a:r>
              <a:rPr lang="en-US" dirty="0"/>
              <a:t>The mutual revolution of the giant star and the black hole causes the material falling toward the black hole to spiral around it rather than flow directly into it. The infalling gas whirls around the black hole in a pancake of matter called an </a:t>
            </a:r>
            <a:r>
              <a:rPr lang="en-US" b="1" dirty="0"/>
              <a:t>accretion disk</a:t>
            </a:r>
            <a:r>
              <a:rPr lang="en-US" dirty="0"/>
              <a:t>.</a:t>
            </a:r>
          </a:p>
          <a:p>
            <a:pPr marL="0" indent="0">
              <a:buNone/>
            </a:pPr>
            <a:endParaRPr lang="en-US" b="1" dirty="0"/>
          </a:p>
          <a:p>
            <a:pPr marL="0" indent="0">
              <a:buNone/>
            </a:pPr>
            <a:endParaRPr lang="en-US" dirty="0"/>
          </a:p>
        </p:txBody>
      </p:sp>
      <p:pic>
        <p:nvPicPr>
          <p:cNvPr id="8194" name="Picture 2" descr="Illustration of a Binary Black Hole. In this rendering, an orange star is drawn at upper right, with a stream of material leaving the surface on its lower left. This white stream of material curves into and joins a large disk of material surrounding a black hole, illustrated at left. Thin jets of material emerge from both sides of the disk centered on the black hole, and stream away into space.">
            <a:extLst>
              <a:ext uri="{FF2B5EF4-FFF2-40B4-BE49-F238E27FC236}">
                <a16:creationId xmlns:a16="http://schemas.microsoft.com/office/drawing/2014/main" id="{43AFEA38-D74D-4820-BF7C-90911828F8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5478" y="207391"/>
            <a:ext cx="2350762" cy="1617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3405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24.7 Gravitational Wave Astronomy</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66085" y="1941487"/>
            <a:ext cx="10515600" cy="4551388"/>
          </a:xfrm>
        </p:spPr>
        <p:txBody>
          <a:bodyPr>
            <a:normAutofit fontScale="85000" lnSpcReduction="20000"/>
          </a:bodyPr>
          <a:lstStyle/>
          <a:p>
            <a:pPr marL="0" indent="0">
              <a:buNone/>
            </a:pPr>
            <a:r>
              <a:rPr lang="en-US" b="1" dirty="0"/>
              <a:t>Proof from a Pulsar</a:t>
            </a:r>
          </a:p>
          <a:p>
            <a:pPr marL="0" indent="0">
              <a:buNone/>
            </a:pPr>
            <a:r>
              <a:rPr lang="en-US" dirty="0"/>
              <a:t>In 1974, astronomers Joseph Taylor and Russell Hulse discovered a pulsar (with the designation PSR1913+16) orbiting another neutron star. Pulled by the powerful gravity of its companion, the pulsar is moving at about one-tenth the speed of light in its orbit.</a:t>
            </a:r>
          </a:p>
          <a:p>
            <a:pPr marL="0" indent="0">
              <a:buNone/>
            </a:pPr>
            <a:r>
              <a:rPr lang="en-US" b="1" dirty="0"/>
              <a:t>Direct Observations</a:t>
            </a:r>
          </a:p>
          <a:p>
            <a:r>
              <a:rPr lang="en-US" dirty="0"/>
              <a:t>the coalescence of two neutron stars in a binary system that spiral together until they merge</a:t>
            </a:r>
          </a:p>
          <a:p>
            <a:r>
              <a:rPr lang="en-US" dirty="0"/>
              <a:t>the swallowing of a neutron star by a black hole</a:t>
            </a:r>
          </a:p>
          <a:p>
            <a:r>
              <a:rPr lang="en-US" dirty="0"/>
              <a:t>the coalescence (merger) of two black holes</a:t>
            </a:r>
          </a:p>
          <a:p>
            <a:r>
              <a:rPr lang="en-US" dirty="0"/>
              <a:t>the implosion of a really massive star to form a neutron star or a black hole</a:t>
            </a:r>
          </a:p>
          <a:p>
            <a:r>
              <a:rPr lang="en-US" dirty="0"/>
              <a:t>the first “shudder” when space and time came into existence and the universe began</a:t>
            </a:r>
          </a:p>
          <a:p>
            <a:pPr marL="0" indent="0">
              <a:buNone/>
            </a:pPr>
            <a:endParaRPr lang="en-US" b="1" dirty="0"/>
          </a:p>
          <a:p>
            <a:pPr marL="0" indent="0">
              <a:buNone/>
            </a:pPr>
            <a:endParaRPr lang="en-US" b="1" dirty="0"/>
          </a:p>
          <a:p>
            <a:pPr marL="0" indent="0">
              <a:buNone/>
            </a:pPr>
            <a:endParaRPr lang="en-US" b="1" dirty="0"/>
          </a:p>
          <a:p>
            <a:pPr marL="0" indent="0">
              <a:buNone/>
            </a:pPr>
            <a:endParaRPr lang="en-US" dirty="0"/>
          </a:p>
        </p:txBody>
      </p:sp>
    </p:spTree>
    <p:extLst>
      <p:ext uri="{BB962C8B-B14F-4D97-AF65-F5344CB8AC3E}">
        <p14:creationId xmlns:p14="http://schemas.microsoft.com/office/powerpoint/2010/main" val="36402718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BBE1A355-AD9F-46A2-8B19-4849345BED89}"/>
</file>

<file path=customXml/itemProps2.xml><?xml version="1.0" encoding="utf-8"?>
<ds:datastoreItem xmlns:ds="http://schemas.openxmlformats.org/officeDocument/2006/customXml" ds:itemID="{2B9A18C7-8AF1-4CDD-BC2D-7D12C3426CA8}"/>
</file>

<file path=customXml/itemProps3.xml><?xml version="1.0" encoding="utf-8"?>
<ds:datastoreItem xmlns:ds="http://schemas.openxmlformats.org/officeDocument/2006/customXml" ds:itemID="{0608EA3D-AE9E-4436-A8A9-EB9971DE142E}"/>
</file>

<file path=docProps/app.xml><?xml version="1.0" encoding="utf-8"?>
<Properties xmlns="http://schemas.openxmlformats.org/officeDocument/2006/extended-properties" xmlns:vt="http://schemas.openxmlformats.org/officeDocument/2006/docPropsVTypes">
  <TotalTime>13445</TotalTime>
  <Words>788</Words>
  <Application>Microsoft Office PowerPoint</Application>
  <PresentationFormat>Widescreen</PresentationFormat>
  <Paragraphs>59</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等线 Light</vt:lpstr>
      <vt:lpstr>MathJax_Main</vt:lpstr>
      <vt:lpstr>MathJax_Math-italic</vt:lpstr>
      <vt:lpstr>Neue Helvetica W01</vt:lpstr>
      <vt:lpstr>Arial</vt:lpstr>
      <vt:lpstr>Calibri</vt:lpstr>
      <vt:lpstr>Calibri Light</vt:lpstr>
      <vt:lpstr>Office Theme</vt:lpstr>
      <vt:lpstr>Chapter 24  Black Holes and Curved Spacetime</vt:lpstr>
      <vt:lpstr>24.1 Introducing General Relativity</vt:lpstr>
      <vt:lpstr>24.2 Spacetime and Gravity</vt:lpstr>
      <vt:lpstr>24.3 Tests of General Relativity</vt:lpstr>
      <vt:lpstr>24.4 Time in General Relativity</vt:lpstr>
      <vt:lpstr>24.5 Black Holes</vt:lpstr>
      <vt:lpstr>24.5 Black Holes</vt:lpstr>
      <vt:lpstr>24.6 Evidence for Black Holes</vt:lpstr>
      <vt:lpstr>24.7 Gravitational Wave Astronomy</vt:lpstr>
      <vt:lpstr>24.7 Gravitational Wave Astronomy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19 Celestial Distances</dc:title>
  <dc:creator>Lijun Pang</dc:creator>
  <cp:lastModifiedBy>Lijun Pang</cp:lastModifiedBy>
  <cp:revision>32</cp:revision>
  <dcterms:created xsi:type="dcterms:W3CDTF">2024-08-06T13:21:04Z</dcterms:created>
  <dcterms:modified xsi:type="dcterms:W3CDTF">2024-12-21T20:29:09Z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ies>
</file>