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A5AD25-CCF8-4292-BCB2-B73F37206F11}" v="9" dt="2025-05-28T17:18:58.8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95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 Id="rId30"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engjun Chen" userId="b4afbf96-97af-46f7-b3ca-f3e6dcf30c88" providerId="ADAL" clId="{D2A5AD25-CCF8-4292-BCB2-B73F37206F11}"/>
    <pc:docChg chg="modSld">
      <pc:chgData name="Zengjun Chen" userId="b4afbf96-97af-46f7-b3ca-f3e6dcf30c88" providerId="ADAL" clId="{D2A5AD25-CCF8-4292-BCB2-B73F37206F11}" dt="2025-05-28T17:19:09.407" v="168" actId="20577"/>
      <pc:docMkLst>
        <pc:docMk/>
      </pc:docMkLst>
      <pc:sldChg chg="addSp modSp mod">
        <pc:chgData name="Zengjun Chen" userId="b4afbf96-97af-46f7-b3ca-f3e6dcf30c88" providerId="ADAL" clId="{D2A5AD25-CCF8-4292-BCB2-B73F37206F11}" dt="2025-05-28T17:14:30.583" v="12" actId="20577"/>
        <pc:sldMkLst>
          <pc:docMk/>
          <pc:sldMk cId="1548901290" sldId="261"/>
        </pc:sldMkLst>
        <pc:spChg chg="add mod">
          <ac:chgData name="Zengjun Chen" userId="b4afbf96-97af-46f7-b3ca-f3e6dcf30c88" providerId="ADAL" clId="{D2A5AD25-CCF8-4292-BCB2-B73F37206F11}" dt="2025-05-28T17:14:30.583" v="12" actId="20577"/>
          <ac:spMkLst>
            <pc:docMk/>
            <pc:sldMk cId="1548901290" sldId="261"/>
            <ac:spMk id="3" creationId="{B6098851-7C0C-C0A1-CAC2-FB671DC9F2CF}"/>
          </ac:spMkLst>
        </pc:spChg>
      </pc:sldChg>
      <pc:sldChg chg="addSp modSp mod">
        <pc:chgData name="Zengjun Chen" userId="b4afbf96-97af-46f7-b3ca-f3e6dcf30c88" providerId="ADAL" clId="{D2A5AD25-CCF8-4292-BCB2-B73F37206F11}" dt="2025-05-28T17:15:27.821" v="65" actId="20577"/>
        <pc:sldMkLst>
          <pc:docMk/>
          <pc:sldMk cId="2488450634" sldId="265"/>
        </pc:sldMkLst>
        <pc:spChg chg="add mod">
          <ac:chgData name="Zengjun Chen" userId="b4afbf96-97af-46f7-b3ca-f3e6dcf30c88" providerId="ADAL" clId="{D2A5AD25-CCF8-4292-BCB2-B73F37206F11}" dt="2025-05-28T17:15:27.821" v="65" actId="20577"/>
          <ac:spMkLst>
            <pc:docMk/>
            <pc:sldMk cId="2488450634" sldId="265"/>
            <ac:spMk id="4" creationId="{69EE6E6B-344C-6232-955A-E81C94E26703}"/>
          </ac:spMkLst>
        </pc:spChg>
        <pc:picChg chg="mod">
          <ac:chgData name="Zengjun Chen" userId="b4afbf96-97af-46f7-b3ca-f3e6dcf30c88" providerId="ADAL" clId="{D2A5AD25-CCF8-4292-BCB2-B73F37206F11}" dt="2025-05-28T17:14:39.455" v="13" actId="1076"/>
          <ac:picMkLst>
            <pc:docMk/>
            <pc:sldMk cId="2488450634" sldId="265"/>
            <ac:picMk id="1026" creationId="{6F34F7DC-7C28-B16E-8A0E-FBC000EC1C7D}"/>
          </ac:picMkLst>
        </pc:picChg>
      </pc:sldChg>
      <pc:sldChg chg="addSp modSp mod">
        <pc:chgData name="Zengjun Chen" userId="b4afbf96-97af-46f7-b3ca-f3e6dcf30c88" providerId="ADAL" clId="{D2A5AD25-CCF8-4292-BCB2-B73F37206F11}" dt="2025-05-28T17:16:21.724" v="80" actId="1076"/>
        <pc:sldMkLst>
          <pc:docMk/>
          <pc:sldMk cId="1760218314" sldId="267"/>
        </pc:sldMkLst>
        <pc:spChg chg="add mod">
          <ac:chgData name="Zengjun Chen" userId="b4afbf96-97af-46f7-b3ca-f3e6dcf30c88" providerId="ADAL" clId="{D2A5AD25-CCF8-4292-BCB2-B73F37206F11}" dt="2025-05-28T17:16:21.724" v="80" actId="1076"/>
          <ac:spMkLst>
            <pc:docMk/>
            <pc:sldMk cId="1760218314" sldId="267"/>
            <ac:spMk id="3" creationId="{14A1E6E9-3DFB-7A84-D2DA-D944FDEC26F6}"/>
          </ac:spMkLst>
        </pc:spChg>
      </pc:sldChg>
      <pc:sldChg chg="addSp modSp mod">
        <pc:chgData name="Zengjun Chen" userId="b4afbf96-97af-46f7-b3ca-f3e6dcf30c88" providerId="ADAL" clId="{D2A5AD25-CCF8-4292-BCB2-B73F37206F11}" dt="2025-05-28T17:17:01.764" v="107" actId="1076"/>
        <pc:sldMkLst>
          <pc:docMk/>
          <pc:sldMk cId="3538256850" sldId="270"/>
        </pc:sldMkLst>
        <pc:spChg chg="add mod">
          <ac:chgData name="Zengjun Chen" userId="b4afbf96-97af-46f7-b3ca-f3e6dcf30c88" providerId="ADAL" clId="{D2A5AD25-CCF8-4292-BCB2-B73F37206F11}" dt="2025-05-28T17:17:01.764" v="107" actId="1076"/>
          <ac:spMkLst>
            <pc:docMk/>
            <pc:sldMk cId="3538256850" sldId="270"/>
            <ac:spMk id="4" creationId="{17E83EB6-2883-B8CA-AAC9-853BDA5A16EC}"/>
          </ac:spMkLst>
        </pc:spChg>
        <pc:picChg chg="mod">
          <ac:chgData name="Zengjun Chen" userId="b4afbf96-97af-46f7-b3ca-f3e6dcf30c88" providerId="ADAL" clId="{D2A5AD25-CCF8-4292-BCB2-B73F37206F11}" dt="2025-05-28T17:16:33.643" v="81" actId="1076"/>
          <ac:picMkLst>
            <pc:docMk/>
            <pc:sldMk cId="3538256850" sldId="270"/>
            <ac:picMk id="5" creationId="{A4356CC6-B307-624C-22A7-4C06E44833A3}"/>
          </ac:picMkLst>
        </pc:picChg>
      </pc:sldChg>
      <pc:sldChg chg="addSp modSp mod">
        <pc:chgData name="Zengjun Chen" userId="b4afbf96-97af-46f7-b3ca-f3e6dcf30c88" providerId="ADAL" clId="{D2A5AD25-CCF8-4292-BCB2-B73F37206F11}" dt="2025-05-28T17:17:30.167" v="120" actId="20577"/>
        <pc:sldMkLst>
          <pc:docMk/>
          <pc:sldMk cId="3205680710" sldId="272"/>
        </pc:sldMkLst>
        <pc:spChg chg="add mod">
          <ac:chgData name="Zengjun Chen" userId="b4afbf96-97af-46f7-b3ca-f3e6dcf30c88" providerId="ADAL" clId="{D2A5AD25-CCF8-4292-BCB2-B73F37206F11}" dt="2025-05-28T17:17:30.167" v="120" actId="20577"/>
          <ac:spMkLst>
            <pc:docMk/>
            <pc:sldMk cId="3205680710" sldId="272"/>
            <ac:spMk id="4" creationId="{358D91EA-DBC6-AE1E-EA2C-B9D6935ECC38}"/>
          </ac:spMkLst>
        </pc:spChg>
      </pc:sldChg>
      <pc:sldChg chg="addSp modSp mod">
        <pc:chgData name="Zengjun Chen" userId="b4afbf96-97af-46f7-b3ca-f3e6dcf30c88" providerId="ADAL" clId="{D2A5AD25-CCF8-4292-BCB2-B73F37206F11}" dt="2025-05-28T17:18:04.242" v="136" actId="20577"/>
        <pc:sldMkLst>
          <pc:docMk/>
          <pc:sldMk cId="3302587145" sldId="273"/>
        </pc:sldMkLst>
        <pc:spChg chg="add mod">
          <ac:chgData name="Zengjun Chen" userId="b4afbf96-97af-46f7-b3ca-f3e6dcf30c88" providerId="ADAL" clId="{D2A5AD25-CCF8-4292-BCB2-B73F37206F11}" dt="2025-05-28T17:18:04.242" v="136" actId="20577"/>
          <ac:spMkLst>
            <pc:docMk/>
            <pc:sldMk cId="3302587145" sldId="273"/>
            <ac:spMk id="4" creationId="{6BE27E5D-FA64-94E0-9E73-BC2157D32A30}"/>
          </ac:spMkLst>
        </pc:spChg>
        <pc:picChg chg="mod">
          <ac:chgData name="Zengjun Chen" userId="b4afbf96-97af-46f7-b3ca-f3e6dcf30c88" providerId="ADAL" clId="{D2A5AD25-CCF8-4292-BCB2-B73F37206F11}" dt="2025-05-28T17:17:36.088" v="121" actId="14100"/>
          <ac:picMkLst>
            <pc:docMk/>
            <pc:sldMk cId="3302587145" sldId="273"/>
            <ac:picMk id="5" creationId="{086EEE2B-8E76-4F5D-FAF5-8F50116C7056}"/>
          </ac:picMkLst>
        </pc:picChg>
      </pc:sldChg>
      <pc:sldChg chg="addSp modSp mod">
        <pc:chgData name="Zengjun Chen" userId="b4afbf96-97af-46f7-b3ca-f3e6dcf30c88" providerId="ADAL" clId="{D2A5AD25-CCF8-4292-BCB2-B73F37206F11}" dt="2025-05-28T17:18:39.810" v="153" actId="1076"/>
        <pc:sldMkLst>
          <pc:docMk/>
          <pc:sldMk cId="3261881286" sldId="274"/>
        </pc:sldMkLst>
        <pc:spChg chg="add mod">
          <ac:chgData name="Zengjun Chen" userId="b4afbf96-97af-46f7-b3ca-f3e6dcf30c88" providerId="ADAL" clId="{D2A5AD25-CCF8-4292-BCB2-B73F37206F11}" dt="2025-05-28T17:18:39.810" v="153" actId="1076"/>
          <ac:spMkLst>
            <pc:docMk/>
            <pc:sldMk cId="3261881286" sldId="274"/>
            <ac:spMk id="3" creationId="{1BC9C82D-3ABB-25C3-DA0A-50DFAB16F85E}"/>
          </ac:spMkLst>
        </pc:spChg>
        <pc:picChg chg="mod">
          <ac:chgData name="Zengjun Chen" userId="b4afbf96-97af-46f7-b3ca-f3e6dcf30c88" providerId="ADAL" clId="{D2A5AD25-CCF8-4292-BCB2-B73F37206F11}" dt="2025-05-28T17:18:11.740" v="138" actId="1076"/>
          <ac:picMkLst>
            <pc:docMk/>
            <pc:sldMk cId="3261881286" sldId="274"/>
            <ac:picMk id="5" creationId="{0FD124A2-F7A1-597C-FF80-40CFBC171948}"/>
          </ac:picMkLst>
        </pc:picChg>
      </pc:sldChg>
      <pc:sldChg chg="addSp modSp mod">
        <pc:chgData name="Zengjun Chen" userId="b4afbf96-97af-46f7-b3ca-f3e6dcf30c88" providerId="ADAL" clId="{D2A5AD25-CCF8-4292-BCB2-B73F37206F11}" dt="2025-05-28T17:19:09.407" v="168" actId="20577"/>
        <pc:sldMkLst>
          <pc:docMk/>
          <pc:sldMk cId="1417937370" sldId="276"/>
        </pc:sldMkLst>
        <pc:spChg chg="add mod">
          <ac:chgData name="Zengjun Chen" userId="b4afbf96-97af-46f7-b3ca-f3e6dcf30c88" providerId="ADAL" clId="{D2A5AD25-CCF8-4292-BCB2-B73F37206F11}" dt="2025-05-28T17:19:09.407" v="168" actId="20577"/>
          <ac:spMkLst>
            <pc:docMk/>
            <pc:sldMk cId="1417937370" sldId="276"/>
            <ac:spMk id="3" creationId="{825EA3E6-816A-74FC-0594-756D4E8EFD4F}"/>
          </ac:spMkLst>
        </pc:spChg>
        <pc:picChg chg="mod">
          <ac:chgData name="Zengjun Chen" userId="b4afbf96-97af-46f7-b3ca-f3e6dcf30c88" providerId="ADAL" clId="{D2A5AD25-CCF8-4292-BCB2-B73F37206F11}" dt="2025-05-28T17:18:46.402" v="154" actId="1076"/>
          <ac:picMkLst>
            <pc:docMk/>
            <pc:sldMk cId="1417937370" sldId="276"/>
            <ac:picMk id="5" creationId="{FC1F0654-6545-7D40-7983-64744FC12BFF}"/>
          </ac:picMkLst>
        </pc:picChg>
      </pc:sldChg>
    </pc:docChg>
  </pc:docChgLst>
  <pc:docChgLst>
    <pc:chgData name="Zengjun Chen" userId="b4afbf96-97af-46f7-b3ca-f3e6dcf30c88" providerId="ADAL" clId="{6D2B00FB-95E9-4E01-A466-3CAA576EACAC}"/>
    <pc:docChg chg="undo custSel addSld modSld">
      <pc:chgData name="Zengjun Chen" userId="b4afbf96-97af-46f7-b3ca-f3e6dcf30c88" providerId="ADAL" clId="{6D2B00FB-95E9-4E01-A466-3CAA576EACAC}" dt="2024-07-27T16:01:55.119" v="6472" actId="478"/>
      <pc:docMkLst>
        <pc:docMk/>
      </pc:docMkLst>
      <pc:sldChg chg="delSp modSp new mod setBg">
        <pc:chgData name="Zengjun Chen" userId="b4afbf96-97af-46f7-b3ca-f3e6dcf30c88" providerId="ADAL" clId="{6D2B00FB-95E9-4E01-A466-3CAA576EACAC}" dt="2024-07-27T16:01:55.119" v="6472" actId="478"/>
        <pc:sldMkLst>
          <pc:docMk/>
          <pc:sldMk cId="1621636471" sldId="256"/>
        </pc:sldMkLst>
      </pc:sldChg>
      <pc:sldChg chg="modSp new mod">
        <pc:chgData name="Zengjun Chen" userId="b4afbf96-97af-46f7-b3ca-f3e6dcf30c88" providerId="ADAL" clId="{6D2B00FB-95E9-4E01-A466-3CAA576EACAC}" dt="2024-07-18T13:34:37.179" v="251" actId="113"/>
        <pc:sldMkLst>
          <pc:docMk/>
          <pc:sldMk cId="3723897839" sldId="257"/>
        </pc:sldMkLst>
      </pc:sldChg>
      <pc:sldChg chg="modSp new mod">
        <pc:chgData name="Zengjun Chen" userId="b4afbf96-97af-46f7-b3ca-f3e6dcf30c88" providerId="ADAL" clId="{6D2B00FB-95E9-4E01-A466-3CAA576EACAC}" dt="2024-07-18T13:42:34.132" v="721" actId="20577"/>
        <pc:sldMkLst>
          <pc:docMk/>
          <pc:sldMk cId="2049026477" sldId="258"/>
        </pc:sldMkLst>
      </pc:sldChg>
      <pc:sldChg chg="modSp new mod">
        <pc:chgData name="Zengjun Chen" userId="b4afbf96-97af-46f7-b3ca-f3e6dcf30c88" providerId="ADAL" clId="{6D2B00FB-95E9-4E01-A466-3CAA576EACAC}" dt="2024-07-18T13:50:38.324" v="1062" actId="20577"/>
        <pc:sldMkLst>
          <pc:docMk/>
          <pc:sldMk cId="2971610677" sldId="259"/>
        </pc:sldMkLst>
      </pc:sldChg>
      <pc:sldChg chg="addSp modSp new mod">
        <pc:chgData name="Zengjun Chen" userId="b4afbf96-97af-46f7-b3ca-f3e6dcf30c88" providerId="ADAL" clId="{6D2B00FB-95E9-4E01-A466-3CAA576EACAC}" dt="2024-07-18T14:22:04.494" v="1827" actId="207"/>
        <pc:sldMkLst>
          <pc:docMk/>
          <pc:sldMk cId="2275566422" sldId="260"/>
        </pc:sldMkLst>
      </pc:sldChg>
      <pc:sldChg chg="addSp delSp modSp new mod">
        <pc:chgData name="Zengjun Chen" userId="b4afbf96-97af-46f7-b3ca-f3e6dcf30c88" providerId="ADAL" clId="{6D2B00FB-95E9-4E01-A466-3CAA576EACAC}" dt="2024-07-18T14:22:47.980" v="1850" actId="14100"/>
        <pc:sldMkLst>
          <pc:docMk/>
          <pc:sldMk cId="1548901290" sldId="261"/>
        </pc:sldMkLst>
      </pc:sldChg>
      <pc:sldChg chg="modSp new mod">
        <pc:chgData name="Zengjun Chen" userId="b4afbf96-97af-46f7-b3ca-f3e6dcf30c88" providerId="ADAL" clId="{6D2B00FB-95E9-4E01-A466-3CAA576EACAC}" dt="2024-07-18T14:27:52.278" v="2042" actId="20577"/>
        <pc:sldMkLst>
          <pc:docMk/>
          <pc:sldMk cId="1086401320" sldId="262"/>
        </pc:sldMkLst>
      </pc:sldChg>
      <pc:sldChg chg="addSp modSp new mod">
        <pc:chgData name="Zengjun Chen" userId="b4afbf96-97af-46f7-b3ca-f3e6dcf30c88" providerId="ADAL" clId="{6D2B00FB-95E9-4E01-A466-3CAA576EACAC}" dt="2024-07-18T14:31:53.587" v="2199" actId="20577"/>
        <pc:sldMkLst>
          <pc:docMk/>
          <pc:sldMk cId="2594010050" sldId="263"/>
        </pc:sldMkLst>
      </pc:sldChg>
      <pc:sldChg chg="modSp new mod">
        <pc:chgData name="Zengjun Chen" userId="b4afbf96-97af-46f7-b3ca-f3e6dcf30c88" providerId="ADAL" clId="{6D2B00FB-95E9-4E01-A466-3CAA576EACAC}" dt="2024-07-20T13:24:28.728" v="2594" actId="113"/>
        <pc:sldMkLst>
          <pc:docMk/>
          <pc:sldMk cId="2222926632" sldId="264"/>
        </pc:sldMkLst>
      </pc:sldChg>
      <pc:sldChg chg="addSp modSp new mod">
        <pc:chgData name="Zengjun Chen" userId="b4afbf96-97af-46f7-b3ca-f3e6dcf30c88" providerId="ADAL" clId="{6D2B00FB-95E9-4E01-A466-3CAA576EACAC}" dt="2024-07-20T13:36:09.068" v="2864" actId="14100"/>
        <pc:sldMkLst>
          <pc:docMk/>
          <pc:sldMk cId="2488450634" sldId="265"/>
        </pc:sldMkLst>
      </pc:sldChg>
      <pc:sldChg chg="modSp new mod">
        <pc:chgData name="Zengjun Chen" userId="b4afbf96-97af-46f7-b3ca-f3e6dcf30c88" providerId="ADAL" clId="{6D2B00FB-95E9-4E01-A466-3CAA576EACAC}" dt="2024-07-20T13:48:21.726" v="3628" actId="6549"/>
        <pc:sldMkLst>
          <pc:docMk/>
          <pc:sldMk cId="2165461306" sldId="266"/>
        </pc:sldMkLst>
      </pc:sldChg>
      <pc:sldChg chg="addSp delSp modSp new mod">
        <pc:chgData name="Zengjun Chen" userId="b4afbf96-97af-46f7-b3ca-f3e6dcf30c88" providerId="ADAL" clId="{6D2B00FB-95E9-4E01-A466-3CAA576EACAC}" dt="2024-07-20T14:01:19.745" v="3832" actId="207"/>
        <pc:sldMkLst>
          <pc:docMk/>
          <pc:sldMk cId="1760218314" sldId="267"/>
        </pc:sldMkLst>
      </pc:sldChg>
      <pc:sldChg chg="addSp delSp modSp new mod">
        <pc:chgData name="Zengjun Chen" userId="b4afbf96-97af-46f7-b3ca-f3e6dcf30c88" providerId="ADAL" clId="{6D2B00FB-95E9-4E01-A466-3CAA576EACAC}" dt="2024-07-20T13:54:11.074" v="3653" actId="478"/>
        <pc:sldMkLst>
          <pc:docMk/>
          <pc:sldMk cId="878503320" sldId="268"/>
        </pc:sldMkLst>
      </pc:sldChg>
      <pc:sldChg chg="modSp new mod">
        <pc:chgData name="Zengjun Chen" userId="b4afbf96-97af-46f7-b3ca-f3e6dcf30c88" providerId="ADAL" clId="{6D2B00FB-95E9-4E01-A466-3CAA576EACAC}" dt="2024-07-20T14:09:52.909" v="4411" actId="20577"/>
        <pc:sldMkLst>
          <pc:docMk/>
          <pc:sldMk cId="2767990805" sldId="269"/>
        </pc:sldMkLst>
      </pc:sldChg>
      <pc:sldChg chg="addSp modSp new mod">
        <pc:chgData name="Zengjun Chen" userId="b4afbf96-97af-46f7-b3ca-f3e6dcf30c88" providerId="ADAL" clId="{6D2B00FB-95E9-4E01-A466-3CAA576EACAC}" dt="2024-07-21T16:40:17.338" v="4913" actId="1076"/>
        <pc:sldMkLst>
          <pc:docMk/>
          <pc:sldMk cId="3538256850" sldId="270"/>
        </pc:sldMkLst>
      </pc:sldChg>
      <pc:sldChg chg="modSp new mod">
        <pc:chgData name="Zengjun Chen" userId="b4afbf96-97af-46f7-b3ca-f3e6dcf30c88" providerId="ADAL" clId="{6D2B00FB-95E9-4E01-A466-3CAA576EACAC}" dt="2024-07-21T16:48:19.882" v="5374" actId="20577"/>
        <pc:sldMkLst>
          <pc:docMk/>
          <pc:sldMk cId="701659806" sldId="271"/>
        </pc:sldMkLst>
      </pc:sldChg>
      <pc:sldChg chg="addSp modSp new mod">
        <pc:chgData name="Zengjun Chen" userId="b4afbf96-97af-46f7-b3ca-f3e6dcf30c88" providerId="ADAL" clId="{6D2B00FB-95E9-4E01-A466-3CAA576EACAC}" dt="2024-07-21T16:51:47.697" v="5763" actId="1076"/>
        <pc:sldMkLst>
          <pc:docMk/>
          <pc:sldMk cId="3205680710" sldId="272"/>
        </pc:sldMkLst>
      </pc:sldChg>
      <pc:sldChg chg="addSp modSp new mod">
        <pc:chgData name="Zengjun Chen" userId="b4afbf96-97af-46f7-b3ca-f3e6dcf30c88" providerId="ADAL" clId="{6D2B00FB-95E9-4E01-A466-3CAA576EACAC}" dt="2024-07-21T16:55:45.226" v="5918" actId="14100"/>
        <pc:sldMkLst>
          <pc:docMk/>
          <pc:sldMk cId="3302587145" sldId="273"/>
        </pc:sldMkLst>
      </pc:sldChg>
      <pc:sldChg chg="addSp delSp modSp new mod">
        <pc:chgData name="Zengjun Chen" userId="b4afbf96-97af-46f7-b3ca-f3e6dcf30c88" providerId="ADAL" clId="{6D2B00FB-95E9-4E01-A466-3CAA576EACAC}" dt="2024-07-21T16:57:55.703" v="5936" actId="14100"/>
        <pc:sldMkLst>
          <pc:docMk/>
          <pc:sldMk cId="3261881286" sldId="274"/>
        </pc:sldMkLst>
      </pc:sldChg>
      <pc:sldChg chg="modSp new mod">
        <pc:chgData name="Zengjun Chen" userId="b4afbf96-97af-46f7-b3ca-f3e6dcf30c88" providerId="ADAL" clId="{6D2B00FB-95E9-4E01-A466-3CAA576EACAC}" dt="2024-07-21T17:02:23.124" v="6466" actId="20577"/>
        <pc:sldMkLst>
          <pc:docMk/>
          <pc:sldMk cId="1151106339" sldId="275"/>
        </pc:sldMkLst>
      </pc:sldChg>
      <pc:sldChg chg="addSp delSp modSp new mod">
        <pc:chgData name="Zengjun Chen" userId="b4afbf96-97af-46f7-b3ca-f3e6dcf30c88" providerId="ADAL" clId="{6D2B00FB-95E9-4E01-A466-3CAA576EACAC}" dt="2024-07-21T17:02:58.948" v="6471" actId="14100"/>
        <pc:sldMkLst>
          <pc:docMk/>
          <pc:sldMk cId="1417937370" sldId="27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284A8-C2C1-85D9-B22A-E787C214E8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D5B2B7-91A9-D7B4-95B3-2C0E5FD23C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14C1A16-4C98-32B8-9A88-D003A8E768AD}"/>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5" name="Footer Placeholder 4">
            <a:extLst>
              <a:ext uri="{FF2B5EF4-FFF2-40B4-BE49-F238E27FC236}">
                <a16:creationId xmlns:a16="http://schemas.microsoft.com/office/drawing/2014/main" id="{04DF9DBF-408E-4223-D684-A26571C399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E5B7D4-5821-5F67-B7E1-B787A1229252}"/>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1862855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5CA5-9182-241E-764B-156F845FF8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65D4C56-B59B-7FFB-F4E8-CE949D3E5C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E67B57-EE76-BF61-E173-BA3720B64142}"/>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5" name="Footer Placeholder 4">
            <a:extLst>
              <a:ext uri="{FF2B5EF4-FFF2-40B4-BE49-F238E27FC236}">
                <a16:creationId xmlns:a16="http://schemas.microsoft.com/office/drawing/2014/main" id="{5A71097A-71A6-B32E-A1CA-0662469545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C940CF-03B3-F4C1-C5AB-A2B0552AEC17}"/>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1513766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07E62D-4181-1F7C-D817-46B3E240439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0D30539-C6BF-DD9C-8EA7-0C6E4239F0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523F5E-81C5-1E82-D620-BA864163374C}"/>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5" name="Footer Placeholder 4">
            <a:extLst>
              <a:ext uri="{FF2B5EF4-FFF2-40B4-BE49-F238E27FC236}">
                <a16:creationId xmlns:a16="http://schemas.microsoft.com/office/drawing/2014/main" id="{C89B3C34-3A88-B6E1-45E9-BDCA0DADA4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06D9D2-7222-212B-A60C-BB1E299EB386}"/>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90167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EE1BE-F8C6-3807-7189-5E1F2CBEF9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178169-BB58-8534-0DDA-1C5659BF3D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6A45F-F94D-CA70-728D-7457DB93ED2F}"/>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5" name="Footer Placeholder 4">
            <a:extLst>
              <a:ext uri="{FF2B5EF4-FFF2-40B4-BE49-F238E27FC236}">
                <a16:creationId xmlns:a16="http://schemas.microsoft.com/office/drawing/2014/main" id="{7DF3021C-D46D-430B-6F07-AF5F7578E2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F8FAC3-0241-6A1A-6422-00878958233C}"/>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4116336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8C804-C924-3176-6577-6A24EC69E4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4A88716-A565-8E9B-F76C-7A07DDF86C4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C2C70-BE90-F75A-25F1-3C0815938C30}"/>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5" name="Footer Placeholder 4">
            <a:extLst>
              <a:ext uri="{FF2B5EF4-FFF2-40B4-BE49-F238E27FC236}">
                <a16:creationId xmlns:a16="http://schemas.microsoft.com/office/drawing/2014/main" id="{558A968B-4C93-E3F4-76EC-E95770B97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76B515-6E8A-7534-55AB-0511A27BABCD}"/>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2445347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F47-752E-6DAB-2CA7-CC00095E90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E3520E-ACB9-B75E-1C64-78B27E86BA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4A2D510-6A4F-5CA1-1F89-AEFCA4261A8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39CBBE-A322-AAC1-6268-6233156D2513}"/>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6" name="Footer Placeholder 5">
            <a:extLst>
              <a:ext uri="{FF2B5EF4-FFF2-40B4-BE49-F238E27FC236}">
                <a16:creationId xmlns:a16="http://schemas.microsoft.com/office/drawing/2014/main" id="{B99FCDE1-6082-4D22-225F-E510CC063F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605E33-A537-43AC-24B5-6ACCBD8BB448}"/>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2415661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F35FF-56C8-6476-8D74-DBC4063A95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7F0D09-7E19-D082-D4A8-021603EF4F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F6BBD8-798C-1098-5562-CB1F823ADF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81F4D6-BFD4-4EF9-1805-241D5EEB0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B90AD7-1A98-A0F6-A1D3-0816EE01D4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A4F51F-9A97-A009-45B5-D5E693928291}"/>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8" name="Footer Placeholder 7">
            <a:extLst>
              <a:ext uri="{FF2B5EF4-FFF2-40B4-BE49-F238E27FC236}">
                <a16:creationId xmlns:a16="http://schemas.microsoft.com/office/drawing/2014/main" id="{03664CB7-6A59-ABBE-2AD1-6A98A5AB85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DE1AD3-B697-4019-30D0-E94B9AC5B7FA}"/>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31536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65347-23EF-3C7A-EDC5-33D88512993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F9381C-1DDF-8512-B438-8096236C0984}"/>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4" name="Footer Placeholder 3">
            <a:extLst>
              <a:ext uri="{FF2B5EF4-FFF2-40B4-BE49-F238E27FC236}">
                <a16:creationId xmlns:a16="http://schemas.microsoft.com/office/drawing/2014/main" id="{E8939FFA-291A-546E-8EE9-0AEC9C2EBF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4E47810-BE20-873D-C45C-F5BBBF746935}"/>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1512431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0CEA2C-F034-6480-D505-D9330FC7821F}"/>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3" name="Footer Placeholder 2">
            <a:extLst>
              <a:ext uri="{FF2B5EF4-FFF2-40B4-BE49-F238E27FC236}">
                <a16:creationId xmlns:a16="http://schemas.microsoft.com/office/drawing/2014/main" id="{3CC4577E-FD4A-B474-CBB9-5DE19E856E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50DB64-A713-FA02-8DAB-17842586D6EA}"/>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2291809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E75F2-75C6-8CDD-7369-838BA330F1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B6E03E6-3F31-080E-46E8-1088AED655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6BD901-489B-2114-FEC2-E70AA54CFE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5C5116-D56D-22CC-3700-17C6DB786FBD}"/>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6" name="Footer Placeholder 5">
            <a:extLst>
              <a:ext uri="{FF2B5EF4-FFF2-40B4-BE49-F238E27FC236}">
                <a16:creationId xmlns:a16="http://schemas.microsoft.com/office/drawing/2014/main" id="{22414D04-AF69-9F6F-34F3-D98649FDD5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8C3FCD-671C-232F-856B-6E2247CD8564}"/>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505823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B9153-7DE4-197D-BA60-90ED35241B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F35BD6-60AE-AD32-4095-CA511D0E96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844DE2-5EED-6AC3-8336-A492997A1C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3A198F-75C7-727B-F377-B51DB4D24202}"/>
              </a:ext>
            </a:extLst>
          </p:cNvPr>
          <p:cNvSpPr>
            <a:spLocks noGrp="1"/>
          </p:cNvSpPr>
          <p:nvPr>
            <p:ph type="dt" sz="half" idx="10"/>
          </p:nvPr>
        </p:nvSpPr>
        <p:spPr/>
        <p:txBody>
          <a:bodyPr/>
          <a:lstStyle/>
          <a:p>
            <a:fld id="{3B2E4A34-8C39-44A8-8396-60F76E6F2850}" type="datetimeFigureOut">
              <a:rPr lang="en-US" smtClean="0"/>
              <a:t>5/28/2025</a:t>
            </a:fld>
            <a:endParaRPr lang="en-US"/>
          </a:p>
        </p:txBody>
      </p:sp>
      <p:sp>
        <p:nvSpPr>
          <p:cNvPr id="6" name="Footer Placeholder 5">
            <a:extLst>
              <a:ext uri="{FF2B5EF4-FFF2-40B4-BE49-F238E27FC236}">
                <a16:creationId xmlns:a16="http://schemas.microsoft.com/office/drawing/2014/main" id="{56310F62-539D-B408-9ADE-BF905AB144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FB5F52-5EA3-F66D-4DC3-FBE65F1A401B}"/>
              </a:ext>
            </a:extLst>
          </p:cNvPr>
          <p:cNvSpPr>
            <a:spLocks noGrp="1"/>
          </p:cNvSpPr>
          <p:nvPr>
            <p:ph type="sldNum" sz="quarter" idx="12"/>
          </p:nvPr>
        </p:nvSpPr>
        <p:spPr/>
        <p:txBody>
          <a:bodyPr/>
          <a:lstStyle/>
          <a:p>
            <a:fld id="{0EC5CB81-5A6E-4D05-922B-C0EECC2C5698}" type="slidenum">
              <a:rPr lang="en-US" smtClean="0"/>
              <a:t>‹#›</a:t>
            </a:fld>
            <a:endParaRPr lang="en-US"/>
          </a:p>
        </p:txBody>
      </p:sp>
    </p:spTree>
    <p:extLst>
      <p:ext uri="{BB962C8B-B14F-4D97-AF65-F5344CB8AC3E}">
        <p14:creationId xmlns:p14="http://schemas.microsoft.com/office/powerpoint/2010/main" val="3377923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6F93F8-4812-7066-4ED3-6A2C3CE69A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2D612D-37E4-40DA-DD03-979C51B961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37B4CF-3662-F3BF-BF02-E7686D5F7A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B2E4A34-8C39-44A8-8396-60F76E6F2850}" type="datetimeFigureOut">
              <a:rPr lang="en-US" smtClean="0"/>
              <a:t>5/28/2025</a:t>
            </a:fld>
            <a:endParaRPr lang="en-US"/>
          </a:p>
        </p:txBody>
      </p:sp>
      <p:sp>
        <p:nvSpPr>
          <p:cNvPr id="5" name="Footer Placeholder 4">
            <a:extLst>
              <a:ext uri="{FF2B5EF4-FFF2-40B4-BE49-F238E27FC236}">
                <a16:creationId xmlns:a16="http://schemas.microsoft.com/office/drawing/2014/main" id="{296B7F11-C9E1-6D94-8044-7C9018A5BA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B08C756-C138-5917-EFE7-151E24DA73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EC5CB81-5A6E-4D05-922B-C0EECC2C5698}" type="slidenum">
              <a:rPr lang="en-US" smtClean="0"/>
              <a:t>‹#›</a:t>
            </a:fld>
            <a:endParaRPr lang="en-US"/>
          </a:p>
        </p:txBody>
      </p:sp>
    </p:spTree>
    <p:extLst>
      <p:ext uri="{BB962C8B-B14F-4D97-AF65-F5344CB8AC3E}">
        <p14:creationId xmlns:p14="http://schemas.microsoft.com/office/powerpoint/2010/main" val="1453039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66739-5D25-286B-FEA7-8B293645ACEA}"/>
              </a:ext>
            </a:extLst>
          </p:cNvPr>
          <p:cNvSpPr>
            <a:spLocks noGrp="1"/>
          </p:cNvSpPr>
          <p:nvPr>
            <p:ph type="ctrTitle"/>
          </p:nvPr>
        </p:nvSpPr>
        <p:spPr>
          <a:xfrm>
            <a:off x="138397" y="4275860"/>
            <a:ext cx="9144000" cy="2387600"/>
          </a:xfrm>
        </p:spPr>
        <p:txBody>
          <a:bodyPr>
            <a:noAutofit/>
          </a:bodyPr>
          <a:lstStyle/>
          <a:p>
            <a:pPr algn="l"/>
            <a:r>
              <a:rPr lang="en-US" sz="9600" b="1" dirty="0">
                <a:solidFill>
                  <a:srgbClr val="FFFF00"/>
                </a:solidFill>
              </a:rPr>
              <a:t>Chapter 17: </a:t>
            </a:r>
            <a:br>
              <a:rPr lang="en-US" sz="9600" b="1" dirty="0">
                <a:solidFill>
                  <a:srgbClr val="FFFF00"/>
                </a:solidFill>
              </a:rPr>
            </a:br>
            <a:r>
              <a:rPr lang="en-US" sz="9600" b="1" dirty="0">
                <a:solidFill>
                  <a:srgbClr val="FFFF00"/>
                </a:solidFill>
              </a:rPr>
              <a:t>Analyzing Starlight</a:t>
            </a:r>
          </a:p>
        </p:txBody>
      </p:sp>
    </p:spTree>
    <p:extLst>
      <p:ext uri="{BB962C8B-B14F-4D97-AF65-F5344CB8AC3E}">
        <p14:creationId xmlns:p14="http://schemas.microsoft.com/office/powerpoint/2010/main" val="1621636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53E2C-8AAC-E5E7-BF12-F0C25218D8A3}"/>
              </a:ext>
            </a:extLst>
          </p:cNvPr>
          <p:cNvSpPr>
            <a:spLocks noGrp="1"/>
          </p:cNvSpPr>
          <p:nvPr>
            <p:ph type="title"/>
          </p:nvPr>
        </p:nvSpPr>
        <p:spPr/>
        <p:txBody>
          <a:bodyPr/>
          <a:lstStyle/>
          <a:p>
            <a:r>
              <a:rPr lang="en-US" dirty="0"/>
              <a:t>The Spectra of Stars</a:t>
            </a:r>
          </a:p>
        </p:txBody>
      </p:sp>
      <p:sp>
        <p:nvSpPr>
          <p:cNvPr id="3" name="Content Placeholder 2">
            <a:extLst>
              <a:ext uri="{FF2B5EF4-FFF2-40B4-BE49-F238E27FC236}">
                <a16:creationId xmlns:a16="http://schemas.microsoft.com/office/drawing/2014/main" id="{60BBFC18-CB45-B395-D4E1-A2C61D23907C}"/>
              </a:ext>
            </a:extLst>
          </p:cNvPr>
          <p:cNvSpPr>
            <a:spLocks noGrp="1"/>
          </p:cNvSpPr>
          <p:nvPr>
            <p:ph idx="1"/>
          </p:nvPr>
        </p:nvSpPr>
        <p:spPr/>
        <p:txBody>
          <a:bodyPr/>
          <a:lstStyle/>
          <a:p>
            <a:pPr marL="0" indent="0">
              <a:buNone/>
            </a:pPr>
            <a:r>
              <a:rPr lang="en-US" dirty="0"/>
              <a:t>Besides colors, spectrograph has been used to analyze starlight.</a:t>
            </a:r>
          </a:p>
          <a:p>
            <a:pPr marL="0" indent="0">
              <a:buNone/>
            </a:pPr>
            <a:r>
              <a:rPr lang="en-US" dirty="0"/>
              <a:t>A spectrograph will spread out the light into a spectrum. The lines in a spectrum are corresponding to some chemical elements. </a:t>
            </a:r>
          </a:p>
        </p:txBody>
      </p:sp>
      <p:pic>
        <p:nvPicPr>
          <p:cNvPr id="1026" name="Picture 2" descr="Classroom Aid - Fraunhofer Spectral Analysis">
            <a:extLst>
              <a:ext uri="{FF2B5EF4-FFF2-40B4-BE49-F238E27FC236}">
                <a16:creationId xmlns:a16="http://schemas.microsoft.com/office/drawing/2014/main" id="{6F34F7DC-7C28-B16E-8A0E-FBC000EC1C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393" y="3136524"/>
            <a:ext cx="6615958" cy="37214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9EE6E6B-344C-6232-955A-E81C94E26703}"/>
              </a:ext>
            </a:extLst>
          </p:cNvPr>
          <p:cNvSpPr txBox="1"/>
          <p:nvPr/>
        </p:nvSpPr>
        <p:spPr>
          <a:xfrm>
            <a:off x="7592351" y="5951349"/>
            <a:ext cx="3769622" cy="369332"/>
          </a:xfrm>
          <a:prstGeom prst="rect">
            <a:avLst/>
          </a:prstGeom>
          <a:noFill/>
        </p:spPr>
        <p:txBody>
          <a:bodyPr wrap="none" rtlCol="0">
            <a:spAutoFit/>
          </a:bodyPr>
          <a:lstStyle/>
          <a:p>
            <a:r>
              <a:rPr lang="en-US" dirty="0"/>
              <a:t>Fig. 17-2 Spectra of the solar system</a:t>
            </a:r>
          </a:p>
        </p:txBody>
      </p:sp>
    </p:spTree>
    <p:extLst>
      <p:ext uri="{BB962C8B-B14F-4D97-AF65-F5344CB8AC3E}">
        <p14:creationId xmlns:p14="http://schemas.microsoft.com/office/powerpoint/2010/main" val="2488450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2927E-8AB4-9822-E81E-4173E9AC11AB}"/>
              </a:ext>
            </a:extLst>
          </p:cNvPr>
          <p:cNvSpPr>
            <a:spLocks noGrp="1"/>
          </p:cNvSpPr>
          <p:nvPr>
            <p:ph type="title"/>
          </p:nvPr>
        </p:nvSpPr>
        <p:spPr/>
        <p:txBody>
          <a:bodyPr/>
          <a:lstStyle/>
          <a:p>
            <a:r>
              <a:rPr lang="en-US" dirty="0"/>
              <a:t>Classification of Stellar Spectra</a:t>
            </a:r>
          </a:p>
        </p:txBody>
      </p:sp>
      <p:sp>
        <p:nvSpPr>
          <p:cNvPr id="3" name="Content Placeholder 2">
            <a:extLst>
              <a:ext uri="{FF2B5EF4-FFF2-40B4-BE49-F238E27FC236}">
                <a16:creationId xmlns:a16="http://schemas.microsoft.com/office/drawing/2014/main" id="{15C19A0D-5F1C-F51F-A624-DF8AA8BDC7F4}"/>
              </a:ext>
            </a:extLst>
          </p:cNvPr>
          <p:cNvSpPr>
            <a:spLocks noGrp="1"/>
          </p:cNvSpPr>
          <p:nvPr>
            <p:ph idx="1"/>
          </p:nvPr>
        </p:nvSpPr>
        <p:spPr/>
        <p:txBody>
          <a:bodyPr/>
          <a:lstStyle/>
          <a:p>
            <a:pPr marL="0" indent="0">
              <a:buNone/>
            </a:pPr>
            <a:r>
              <a:rPr lang="en-US" dirty="0"/>
              <a:t>Spectral class is used to sort stars based on the pattern of lines observed in its stellar spectra.</a:t>
            </a:r>
          </a:p>
          <a:p>
            <a:pPr marL="0" indent="0">
              <a:buNone/>
            </a:pPr>
            <a:r>
              <a:rPr lang="en-US" dirty="0"/>
              <a:t>7 standard spectral classes, from </a:t>
            </a:r>
            <a:r>
              <a:rPr lang="en-US" b="1" dirty="0"/>
              <a:t>hottest to coldest</a:t>
            </a:r>
            <a:r>
              <a:rPr lang="en-US" dirty="0"/>
              <a:t>, are designated O, B, A, F, G, K, and M. Three more ( L, T, and Y) were added for cooler stars.</a:t>
            </a:r>
          </a:p>
          <a:p>
            <a:pPr marL="0" indent="0">
              <a:buNone/>
            </a:pPr>
            <a:r>
              <a:rPr lang="en-US" sz="2000" dirty="0"/>
              <a:t>*** It is worth noting that alphabetical order of A through O has been used to sort the strength of hydrogen lines in a spectrum.</a:t>
            </a:r>
          </a:p>
          <a:p>
            <a:pPr marL="0" indent="0">
              <a:buNone/>
            </a:pPr>
            <a:r>
              <a:rPr lang="en-US" dirty="0"/>
              <a:t>Each class is divided into 10 subclasses designated by numbers 0 (hottest) through 9 (coolest).</a:t>
            </a:r>
          </a:p>
        </p:txBody>
      </p:sp>
    </p:spTree>
    <p:extLst>
      <p:ext uri="{BB962C8B-B14F-4D97-AF65-F5344CB8AC3E}">
        <p14:creationId xmlns:p14="http://schemas.microsoft.com/office/powerpoint/2010/main" val="2165461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07896-ABEA-06B8-2030-ECAFEDA3F3FA}"/>
              </a:ext>
            </a:extLst>
          </p:cNvPr>
          <p:cNvSpPr>
            <a:spLocks noGrp="1"/>
          </p:cNvSpPr>
          <p:nvPr>
            <p:ph type="title"/>
          </p:nvPr>
        </p:nvSpPr>
        <p:spPr/>
        <p:txBody>
          <a:bodyPr/>
          <a:lstStyle/>
          <a:p>
            <a:r>
              <a:rPr lang="en-US" dirty="0"/>
              <a:t>Spectra classes</a:t>
            </a:r>
          </a:p>
        </p:txBody>
      </p:sp>
      <p:pic>
        <p:nvPicPr>
          <p:cNvPr id="5" name="Content Placeholder 4">
            <a:extLst>
              <a:ext uri="{FF2B5EF4-FFF2-40B4-BE49-F238E27FC236}">
                <a16:creationId xmlns:a16="http://schemas.microsoft.com/office/drawing/2014/main" id="{BF3070FE-3FA0-0CEE-3F75-4FF0CEC5738B}"/>
              </a:ext>
            </a:extLst>
          </p:cNvPr>
          <p:cNvPicPr>
            <a:picLocks noGrp="1" noChangeAspect="1"/>
          </p:cNvPicPr>
          <p:nvPr>
            <p:ph idx="1"/>
          </p:nvPr>
        </p:nvPicPr>
        <p:blipFill>
          <a:blip r:embed="rId2"/>
          <a:stretch>
            <a:fillRect/>
          </a:stretch>
        </p:blipFill>
        <p:spPr>
          <a:xfrm>
            <a:off x="635432" y="1267829"/>
            <a:ext cx="7563172" cy="5590171"/>
          </a:xfrm>
        </p:spPr>
      </p:pic>
      <p:sp>
        <p:nvSpPr>
          <p:cNvPr id="6" name="TextBox 5">
            <a:extLst>
              <a:ext uri="{FF2B5EF4-FFF2-40B4-BE49-F238E27FC236}">
                <a16:creationId xmlns:a16="http://schemas.microsoft.com/office/drawing/2014/main" id="{4A27B945-0032-26BC-37B9-29E0CC11DDA2}"/>
              </a:ext>
            </a:extLst>
          </p:cNvPr>
          <p:cNvSpPr txBox="1"/>
          <p:nvPr/>
        </p:nvSpPr>
        <p:spPr>
          <a:xfrm>
            <a:off x="8384583" y="1534332"/>
            <a:ext cx="3549112" cy="3046988"/>
          </a:xfrm>
          <a:prstGeom prst="rect">
            <a:avLst/>
          </a:prstGeom>
          <a:noFill/>
        </p:spPr>
        <p:txBody>
          <a:bodyPr wrap="square" rtlCol="0">
            <a:spAutoFit/>
          </a:bodyPr>
          <a:lstStyle/>
          <a:p>
            <a:r>
              <a:rPr lang="en-US" sz="2400" dirty="0">
                <a:solidFill>
                  <a:srgbClr val="FF0000"/>
                </a:solidFill>
              </a:rPr>
              <a:t>An example:</a:t>
            </a:r>
          </a:p>
          <a:p>
            <a:endParaRPr lang="en-US" sz="2400" dirty="0">
              <a:solidFill>
                <a:srgbClr val="FF0000"/>
              </a:solidFill>
            </a:endParaRPr>
          </a:p>
          <a:p>
            <a:r>
              <a:rPr lang="en-US" sz="2400" dirty="0">
                <a:solidFill>
                  <a:srgbClr val="FF0000"/>
                </a:solidFill>
              </a:rPr>
              <a:t>If Hydrogen line is half as strong as that for a </a:t>
            </a:r>
            <a:r>
              <a:rPr lang="en-US" sz="2400" dirty="0" err="1">
                <a:solidFill>
                  <a:srgbClr val="FF0000"/>
                </a:solidFill>
              </a:rPr>
              <a:t>A</a:t>
            </a:r>
            <a:r>
              <a:rPr lang="en-US" sz="2400" dirty="0">
                <a:solidFill>
                  <a:srgbClr val="FF0000"/>
                </a:solidFill>
              </a:rPr>
              <a:t> star, it could be a B or G star. And if a helium line is displayed, it must be a B star.</a:t>
            </a:r>
          </a:p>
        </p:txBody>
      </p:sp>
      <p:sp>
        <p:nvSpPr>
          <p:cNvPr id="3" name="TextBox 2">
            <a:extLst>
              <a:ext uri="{FF2B5EF4-FFF2-40B4-BE49-F238E27FC236}">
                <a16:creationId xmlns:a16="http://schemas.microsoft.com/office/drawing/2014/main" id="{14A1E6E9-3DFB-7A84-D2DA-D944FDEC26F6}"/>
              </a:ext>
            </a:extLst>
          </p:cNvPr>
          <p:cNvSpPr txBox="1"/>
          <p:nvPr/>
        </p:nvSpPr>
        <p:spPr>
          <a:xfrm>
            <a:off x="8245890" y="5862043"/>
            <a:ext cx="3826497" cy="646331"/>
          </a:xfrm>
          <a:prstGeom prst="rect">
            <a:avLst/>
          </a:prstGeom>
          <a:noFill/>
        </p:spPr>
        <p:txBody>
          <a:bodyPr wrap="none" rtlCol="0">
            <a:spAutoFit/>
          </a:bodyPr>
          <a:lstStyle/>
          <a:p>
            <a:r>
              <a:rPr lang="en-US" dirty="0"/>
              <a:t>Fig. 17-3 Absorption Lines in Stars of </a:t>
            </a:r>
            <a:br>
              <a:rPr lang="en-US" dirty="0"/>
            </a:br>
            <a:r>
              <a:rPr lang="en-US" dirty="0"/>
              <a:t>Different Temperatures</a:t>
            </a:r>
          </a:p>
        </p:txBody>
      </p:sp>
    </p:spTree>
    <p:extLst>
      <p:ext uri="{BB962C8B-B14F-4D97-AF65-F5344CB8AC3E}">
        <p14:creationId xmlns:p14="http://schemas.microsoft.com/office/powerpoint/2010/main" val="1760218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8A2B6A-5F08-B233-2DF4-106C97D26C3D}"/>
              </a:ext>
            </a:extLst>
          </p:cNvPr>
          <p:cNvPicPr>
            <a:picLocks noChangeAspect="1"/>
          </p:cNvPicPr>
          <p:nvPr/>
        </p:nvPicPr>
        <p:blipFill>
          <a:blip r:embed="rId2"/>
          <a:stretch>
            <a:fillRect/>
          </a:stretch>
        </p:blipFill>
        <p:spPr>
          <a:xfrm>
            <a:off x="2890443" y="0"/>
            <a:ext cx="6411113" cy="6858000"/>
          </a:xfrm>
          <a:prstGeom prst="rect">
            <a:avLst/>
          </a:prstGeom>
        </p:spPr>
      </p:pic>
    </p:spTree>
    <p:extLst>
      <p:ext uri="{BB962C8B-B14F-4D97-AF65-F5344CB8AC3E}">
        <p14:creationId xmlns:p14="http://schemas.microsoft.com/office/powerpoint/2010/main" val="878503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7C66D-60E0-BA1B-65FC-0D32070B5A1F}"/>
              </a:ext>
            </a:extLst>
          </p:cNvPr>
          <p:cNvSpPr>
            <a:spLocks noGrp="1"/>
          </p:cNvSpPr>
          <p:nvPr>
            <p:ph type="title"/>
          </p:nvPr>
        </p:nvSpPr>
        <p:spPr/>
        <p:txBody>
          <a:bodyPr/>
          <a:lstStyle/>
          <a:p>
            <a:r>
              <a:rPr lang="en-US" dirty="0"/>
              <a:t>Brown dwarfs</a:t>
            </a:r>
          </a:p>
        </p:txBody>
      </p:sp>
      <p:sp>
        <p:nvSpPr>
          <p:cNvPr id="3" name="Content Placeholder 2">
            <a:extLst>
              <a:ext uri="{FF2B5EF4-FFF2-40B4-BE49-F238E27FC236}">
                <a16:creationId xmlns:a16="http://schemas.microsoft.com/office/drawing/2014/main" id="{567DEBB1-37BB-B473-1E9E-2B0F13445A9A}"/>
              </a:ext>
            </a:extLst>
          </p:cNvPr>
          <p:cNvSpPr>
            <a:spLocks noGrp="1"/>
          </p:cNvSpPr>
          <p:nvPr>
            <p:ph idx="1"/>
          </p:nvPr>
        </p:nvSpPr>
        <p:spPr/>
        <p:txBody>
          <a:bodyPr/>
          <a:lstStyle/>
          <a:p>
            <a:r>
              <a:rPr lang="en-US" dirty="0"/>
              <a:t>For stars cooler than a M9 star, spectral classes L, T, Y are designated. These stars are brown </a:t>
            </a:r>
            <a:r>
              <a:rPr lang="en-US" dirty="0" err="1"/>
              <a:t>drawfs</a:t>
            </a:r>
            <a:r>
              <a:rPr lang="en-US" dirty="0"/>
              <a:t>.</a:t>
            </a:r>
          </a:p>
          <a:p>
            <a:r>
              <a:rPr lang="en-US" dirty="0"/>
              <a:t>Very difficult to observe because of extremely cool temperature.</a:t>
            </a:r>
          </a:p>
          <a:p>
            <a:r>
              <a:rPr lang="en-US" dirty="0"/>
              <a:t>Most brown </a:t>
            </a:r>
            <a:r>
              <a:rPr lang="en-US" dirty="0" err="1"/>
              <a:t>drawfs</a:t>
            </a:r>
            <a:r>
              <a:rPr lang="en-US" dirty="0"/>
              <a:t> are not true stars. Mass measurement is needed to distinguish them from true stars.</a:t>
            </a:r>
          </a:p>
          <a:p>
            <a:r>
              <a:rPr lang="en-US" dirty="0"/>
              <a:t>Most brown </a:t>
            </a:r>
            <a:r>
              <a:rPr lang="en-US" dirty="0" err="1"/>
              <a:t>drawfs</a:t>
            </a:r>
            <a:r>
              <a:rPr lang="en-US" dirty="0"/>
              <a:t> have similar size as Jupiter. But brown </a:t>
            </a:r>
            <a:r>
              <a:rPr lang="en-US" dirty="0" err="1"/>
              <a:t>drawfs</a:t>
            </a:r>
            <a:r>
              <a:rPr lang="en-US" dirty="0"/>
              <a:t> are low-mass and Jupiter is a high mass planet. The difference between them is that the deuterium fusion can still happen in a brown </a:t>
            </a:r>
            <a:r>
              <a:rPr lang="en-US" dirty="0" err="1"/>
              <a:t>drawf</a:t>
            </a:r>
            <a:r>
              <a:rPr lang="en-US" dirty="0"/>
              <a:t>.</a:t>
            </a:r>
          </a:p>
        </p:txBody>
      </p:sp>
    </p:spTree>
    <p:extLst>
      <p:ext uri="{BB962C8B-B14F-4D97-AF65-F5344CB8AC3E}">
        <p14:creationId xmlns:p14="http://schemas.microsoft.com/office/powerpoint/2010/main" val="2767990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0ADE0-84AC-2544-402E-E1B54A829D2B}"/>
              </a:ext>
            </a:extLst>
          </p:cNvPr>
          <p:cNvSpPr>
            <a:spLocks noGrp="1"/>
          </p:cNvSpPr>
          <p:nvPr>
            <p:ph type="title"/>
          </p:nvPr>
        </p:nvSpPr>
        <p:spPr/>
        <p:txBody>
          <a:bodyPr/>
          <a:lstStyle/>
          <a:p>
            <a:r>
              <a:rPr lang="en-US" dirty="0"/>
              <a:t>Using spectra to measure stellar radius, composition, and motion</a:t>
            </a:r>
          </a:p>
        </p:txBody>
      </p:sp>
      <p:sp>
        <p:nvSpPr>
          <p:cNvPr id="3" name="Content Placeholder 2">
            <a:extLst>
              <a:ext uri="{FF2B5EF4-FFF2-40B4-BE49-F238E27FC236}">
                <a16:creationId xmlns:a16="http://schemas.microsoft.com/office/drawing/2014/main" id="{ADDD0C77-D14F-36D4-99C2-9822EE42254E}"/>
              </a:ext>
            </a:extLst>
          </p:cNvPr>
          <p:cNvSpPr>
            <a:spLocks noGrp="1"/>
          </p:cNvSpPr>
          <p:nvPr>
            <p:ph idx="1"/>
          </p:nvPr>
        </p:nvSpPr>
        <p:spPr/>
        <p:txBody>
          <a:bodyPr/>
          <a:lstStyle/>
          <a:p>
            <a:r>
              <a:rPr lang="en-US" dirty="0"/>
              <a:t>Size of a star is related to its pressure; smaller star implies higher pressure, which causes more collisions among particles, hence wider spectral lines.</a:t>
            </a:r>
          </a:p>
          <a:p>
            <a:r>
              <a:rPr lang="en-US" dirty="0"/>
              <a:t>Ionized atoms in larger stars can survive longer time before combining with electrons, therefore, they will have different spectra from neutral atoms.</a:t>
            </a:r>
          </a:p>
          <a:p>
            <a:endParaRPr lang="en-US" dirty="0"/>
          </a:p>
        </p:txBody>
      </p:sp>
      <p:pic>
        <p:nvPicPr>
          <p:cNvPr id="5" name="Picture 4">
            <a:extLst>
              <a:ext uri="{FF2B5EF4-FFF2-40B4-BE49-F238E27FC236}">
                <a16:creationId xmlns:a16="http://schemas.microsoft.com/office/drawing/2014/main" id="{A4356CC6-B307-624C-22A7-4C06E44833A3}"/>
              </a:ext>
            </a:extLst>
          </p:cNvPr>
          <p:cNvPicPr>
            <a:picLocks noChangeAspect="1"/>
          </p:cNvPicPr>
          <p:nvPr/>
        </p:nvPicPr>
        <p:blipFill>
          <a:blip r:embed="rId2"/>
          <a:stretch>
            <a:fillRect/>
          </a:stretch>
        </p:blipFill>
        <p:spPr>
          <a:xfrm>
            <a:off x="1181930" y="4328541"/>
            <a:ext cx="6861692" cy="2529459"/>
          </a:xfrm>
          <a:prstGeom prst="rect">
            <a:avLst/>
          </a:prstGeom>
        </p:spPr>
      </p:pic>
      <p:sp>
        <p:nvSpPr>
          <p:cNvPr id="4" name="TextBox 3">
            <a:extLst>
              <a:ext uri="{FF2B5EF4-FFF2-40B4-BE49-F238E27FC236}">
                <a16:creationId xmlns:a16="http://schemas.microsoft.com/office/drawing/2014/main" id="{17E83EB6-2883-B8CA-AAC9-853BDA5A16EC}"/>
              </a:ext>
            </a:extLst>
          </p:cNvPr>
          <p:cNvSpPr txBox="1"/>
          <p:nvPr/>
        </p:nvSpPr>
        <p:spPr>
          <a:xfrm>
            <a:off x="8167607" y="6296402"/>
            <a:ext cx="2429768" cy="369332"/>
          </a:xfrm>
          <a:prstGeom prst="rect">
            <a:avLst/>
          </a:prstGeom>
          <a:noFill/>
        </p:spPr>
        <p:txBody>
          <a:bodyPr wrap="none" rtlCol="0">
            <a:spAutoFit/>
          </a:bodyPr>
          <a:lstStyle/>
          <a:p>
            <a:r>
              <a:rPr lang="en-US" dirty="0"/>
              <a:t>Fig. 17-4 Spectral lines</a:t>
            </a:r>
          </a:p>
        </p:txBody>
      </p:sp>
    </p:spTree>
    <p:extLst>
      <p:ext uri="{BB962C8B-B14F-4D97-AF65-F5344CB8AC3E}">
        <p14:creationId xmlns:p14="http://schemas.microsoft.com/office/powerpoint/2010/main" val="3538256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9ED37-3A86-C5E2-2590-1E600AB98078}"/>
              </a:ext>
            </a:extLst>
          </p:cNvPr>
          <p:cNvSpPr>
            <a:spLocks noGrp="1"/>
          </p:cNvSpPr>
          <p:nvPr>
            <p:ph type="title"/>
          </p:nvPr>
        </p:nvSpPr>
        <p:spPr/>
        <p:txBody>
          <a:bodyPr/>
          <a:lstStyle/>
          <a:p>
            <a:r>
              <a:rPr lang="en-US" dirty="0"/>
              <a:t>Abundances of elements</a:t>
            </a:r>
          </a:p>
        </p:txBody>
      </p:sp>
      <p:sp>
        <p:nvSpPr>
          <p:cNvPr id="3" name="Content Placeholder 2">
            <a:extLst>
              <a:ext uri="{FF2B5EF4-FFF2-40B4-BE49-F238E27FC236}">
                <a16:creationId xmlns:a16="http://schemas.microsoft.com/office/drawing/2014/main" id="{CCCDE321-9EB8-77B0-B331-07312B49DF6D}"/>
              </a:ext>
            </a:extLst>
          </p:cNvPr>
          <p:cNvSpPr>
            <a:spLocks noGrp="1"/>
          </p:cNvSpPr>
          <p:nvPr>
            <p:ph idx="1"/>
          </p:nvPr>
        </p:nvSpPr>
        <p:spPr/>
        <p:txBody>
          <a:bodyPr/>
          <a:lstStyle/>
          <a:p>
            <a:pPr marL="0" indent="0">
              <a:buNone/>
            </a:pPr>
            <a:r>
              <a:rPr lang="en-US" dirty="0"/>
              <a:t>Assuming two stars have identical temperatures and pressures, the stronger line of a particular element usually means higher concentration of this element. But more complex calculations are needed to determine exactly how much.</a:t>
            </a:r>
          </a:p>
          <a:p>
            <a:pPr marL="0" indent="0">
              <a:buNone/>
            </a:pPr>
            <a:r>
              <a:rPr lang="en-US" dirty="0"/>
              <a:t>Two most abundant elements in a star are hydrogen and helium. (&gt;96%).</a:t>
            </a:r>
          </a:p>
          <a:p>
            <a:pPr marL="0" indent="0">
              <a:buNone/>
            </a:pPr>
            <a:r>
              <a:rPr lang="en-US" dirty="0"/>
              <a:t>Metallicity is the percentage of elements that are heavier than helium in a star. The sun’s metallicity is 2%.</a:t>
            </a:r>
          </a:p>
        </p:txBody>
      </p:sp>
    </p:spTree>
    <p:extLst>
      <p:ext uri="{BB962C8B-B14F-4D97-AF65-F5344CB8AC3E}">
        <p14:creationId xmlns:p14="http://schemas.microsoft.com/office/powerpoint/2010/main" val="701659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5AE55-D383-6E7C-F629-3CE9C88F3273}"/>
              </a:ext>
            </a:extLst>
          </p:cNvPr>
          <p:cNvSpPr>
            <a:spLocks noGrp="1"/>
          </p:cNvSpPr>
          <p:nvPr>
            <p:ph type="title"/>
          </p:nvPr>
        </p:nvSpPr>
        <p:spPr/>
        <p:txBody>
          <a:bodyPr/>
          <a:lstStyle/>
          <a:p>
            <a:r>
              <a:rPr lang="en-US" dirty="0"/>
              <a:t>Radial Velocity</a:t>
            </a:r>
          </a:p>
        </p:txBody>
      </p:sp>
      <p:sp>
        <p:nvSpPr>
          <p:cNvPr id="3" name="Content Placeholder 2">
            <a:extLst>
              <a:ext uri="{FF2B5EF4-FFF2-40B4-BE49-F238E27FC236}">
                <a16:creationId xmlns:a16="http://schemas.microsoft.com/office/drawing/2014/main" id="{DC9131DA-1420-3394-FBD9-9BADD694A043}"/>
              </a:ext>
            </a:extLst>
          </p:cNvPr>
          <p:cNvSpPr>
            <a:spLocks noGrp="1"/>
          </p:cNvSpPr>
          <p:nvPr>
            <p:ph idx="1"/>
          </p:nvPr>
        </p:nvSpPr>
        <p:spPr>
          <a:xfrm>
            <a:off x="838200" y="1825625"/>
            <a:ext cx="4772186" cy="4351338"/>
          </a:xfrm>
        </p:spPr>
        <p:txBody>
          <a:bodyPr>
            <a:normAutofit lnSpcReduction="10000"/>
          </a:bodyPr>
          <a:lstStyle/>
          <a:p>
            <a:r>
              <a:rPr lang="en-US" dirty="0"/>
              <a:t>The spectral lines will shift if a star is moving toward or away from Earth, according to the Doppler effect. The lines will shift toward the blue if moving away and toward the red if moving toward. The greater the shift, the faster the star is moving. The radial velocity can be calculated based on how much the shift is.</a:t>
            </a:r>
          </a:p>
        </p:txBody>
      </p:sp>
      <p:pic>
        <p:nvPicPr>
          <p:cNvPr id="5" name="Picture 4">
            <a:extLst>
              <a:ext uri="{FF2B5EF4-FFF2-40B4-BE49-F238E27FC236}">
                <a16:creationId xmlns:a16="http://schemas.microsoft.com/office/drawing/2014/main" id="{321F24F2-D411-5AEE-7223-B2A856DB6F0F}"/>
              </a:ext>
            </a:extLst>
          </p:cNvPr>
          <p:cNvPicPr>
            <a:picLocks noChangeAspect="1"/>
          </p:cNvPicPr>
          <p:nvPr/>
        </p:nvPicPr>
        <p:blipFill>
          <a:blip r:embed="rId2"/>
          <a:stretch>
            <a:fillRect/>
          </a:stretch>
        </p:blipFill>
        <p:spPr>
          <a:xfrm>
            <a:off x="5610386" y="1825625"/>
            <a:ext cx="6382470" cy="3997190"/>
          </a:xfrm>
          <a:prstGeom prst="rect">
            <a:avLst/>
          </a:prstGeom>
        </p:spPr>
      </p:pic>
      <p:sp>
        <p:nvSpPr>
          <p:cNvPr id="4" name="TextBox 3">
            <a:extLst>
              <a:ext uri="{FF2B5EF4-FFF2-40B4-BE49-F238E27FC236}">
                <a16:creationId xmlns:a16="http://schemas.microsoft.com/office/drawing/2014/main" id="{358D91EA-DBC6-AE1E-EA2C-B9D6935ECC38}"/>
              </a:ext>
            </a:extLst>
          </p:cNvPr>
          <p:cNvSpPr txBox="1"/>
          <p:nvPr/>
        </p:nvSpPr>
        <p:spPr>
          <a:xfrm>
            <a:off x="5889356" y="6176963"/>
            <a:ext cx="3280642" cy="369332"/>
          </a:xfrm>
          <a:prstGeom prst="rect">
            <a:avLst/>
          </a:prstGeom>
          <a:noFill/>
        </p:spPr>
        <p:txBody>
          <a:bodyPr wrap="none" rtlCol="0">
            <a:spAutoFit/>
          </a:bodyPr>
          <a:lstStyle/>
          <a:p>
            <a:r>
              <a:rPr lang="en-US" dirty="0"/>
              <a:t>Fig. 17-5 Doppler-Shifted Stars</a:t>
            </a:r>
          </a:p>
        </p:txBody>
      </p:sp>
    </p:spTree>
    <p:extLst>
      <p:ext uri="{BB962C8B-B14F-4D97-AF65-F5344CB8AC3E}">
        <p14:creationId xmlns:p14="http://schemas.microsoft.com/office/powerpoint/2010/main" val="3205680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0BBCB-C8AD-5876-F7DA-D137A13D6AEE}"/>
              </a:ext>
            </a:extLst>
          </p:cNvPr>
          <p:cNvSpPr>
            <a:spLocks noGrp="1"/>
          </p:cNvSpPr>
          <p:nvPr>
            <p:ph type="title"/>
          </p:nvPr>
        </p:nvSpPr>
        <p:spPr/>
        <p:txBody>
          <a:bodyPr/>
          <a:lstStyle/>
          <a:p>
            <a:r>
              <a:rPr lang="en-US" dirty="0"/>
              <a:t>Proper Motion</a:t>
            </a:r>
          </a:p>
        </p:txBody>
      </p:sp>
      <p:sp>
        <p:nvSpPr>
          <p:cNvPr id="3" name="Content Placeholder 2">
            <a:extLst>
              <a:ext uri="{FF2B5EF4-FFF2-40B4-BE49-F238E27FC236}">
                <a16:creationId xmlns:a16="http://schemas.microsoft.com/office/drawing/2014/main" id="{799E9985-C488-A1D7-191E-1A41829C2BA2}"/>
              </a:ext>
            </a:extLst>
          </p:cNvPr>
          <p:cNvSpPr>
            <a:spLocks noGrp="1"/>
          </p:cNvSpPr>
          <p:nvPr>
            <p:ph idx="1"/>
          </p:nvPr>
        </p:nvSpPr>
        <p:spPr>
          <a:xfrm>
            <a:off x="838200" y="1825625"/>
            <a:ext cx="2617922" cy="4351338"/>
          </a:xfrm>
        </p:spPr>
        <p:txBody>
          <a:bodyPr/>
          <a:lstStyle/>
          <a:p>
            <a:r>
              <a:rPr lang="en-US" dirty="0"/>
              <a:t>Proper motion of a star is its transverse motion across our line of sight. Usually, the proper motion of a star is very insignificant.</a:t>
            </a:r>
          </a:p>
        </p:txBody>
      </p:sp>
      <p:pic>
        <p:nvPicPr>
          <p:cNvPr id="5" name="Picture 4">
            <a:extLst>
              <a:ext uri="{FF2B5EF4-FFF2-40B4-BE49-F238E27FC236}">
                <a16:creationId xmlns:a16="http://schemas.microsoft.com/office/drawing/2014/main" id="{086EEE2B-8E76-4F5D-FAF5-8F50116C7056}"/>
              </a:ext>
            </a:extLst>
          </p:cNvPr>
          <p:cNvPicPr>
            <a:picLocks noChangeAspect="1"/>
          </p:cNvPicPr>
          <p:nvPr/>
        </p:nvPicPr>
        <p:blipFill>
          <a:blip r:embed="rId2"/>
          <a:stretch>
            <a:fillRect/>
          </a:stretch>
        </p:blipFill>
        <p:spPr>
          <a:xfrm>
            <a:off x="3692655" y="1395658"/>
            <a:ext cx="7373135" cy="4822007"/>
          </a:xfrm>
          <a:prstGeom prst="rect">
            <a:avLst/>
          </a:prstGeom>
        </p:spPr>
      </p:pic>
      <p:sp>
        <p:nvSpPr>
          <p:cNvPr id="4" name="TextBox 3">
            <a:extLst>
              <a:ext uri="{FF2B5EF4-FFF2-40B4-BE49-F238E27FC236}">
                <a16:creationId xmlns:a16="http://schemas.microsoft.com/office/drawing/2014/main" id="{6BE27E5D-FA64-94E0-9E73-BC2157D32A30}"/>
              </a:ext>
            </a:extLst>
          </p:cNvPr>
          <p:cNvSpPr txBox="1"/>
          <p:nvPr/>
        </p:nvSpPr>
        <p:spPr>
          <a:xfrm>
            <a:off x="3692655" y="6478292"/>
            <a:ext cx="3674083" cy="369332"/>
          </a:xfrm>
          <a:prstGeom prst="rect">
            <a:avLst/>
          </a:prstGeom>
          <a:noFill/>
        </p:spPr>
        <p:txBody>
          <a:bodyPr wrap="none" rtlCol="0">
            <a:spAutoFit/>
          </a:bodyPr>
          <a:lstStyle/>
          <a:p>
            <a:r>
              <a:rPr lang="en-US" dirty="0"/>
              <a:t>Fig. 17-6 Changes in the Big Dipper </a:t>
            </a:r>
          </a:p>
        </p:txBody>
      </p:sp>
    </p:spTree>
    <p:extLst>
      <p:ext uri="{BB962C8B-B14F-4D97-AF65-F5344CB8AC3E}">
        <p14:creationId xmlns:p14="http://schemas.microsoft.com/office/powerpoint/2010/main" val="3302587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1565A-3331-A238-9E72-62C312CAB049}"/>
              </a:ext>
            </a:extLst>
          </p:cNvPr>
          <p:cNvSpPr>
            <a:spLocks noGrp="1"/>
          </p:cNvSpPr>
          <p:nvPr>
            <p:ph type="title"/>
          </p:nvPr>
        </p:nvSpPr>
        <p:spPr/>
        <p:txBody>
          <a:bodyPr/>
          <a:lstStyle/>
          <a:p>
            <a:r>
              <a:rPr lang="en-US" dirty="0"/>
              <a:t>Space velocity</a:t>
            </a:r>
          </a:p>
        </p:txBody>
      </p:sp>
      <p:pic>
        <p:nvPicPr>
          <p:cNvPr id="5" name="Content Placeholder 4">
            <a:extLst>
              <a:ext uri="{FF2B5EF4-FFF2-40B4-BE49-F238E27FC236}">
                <a16:creationId xmlns:a16="http://schemas.microsoft.com/office/drawing/2014/main" id="{0FD124A2-F7A1-597C-FF80-40CFBC171948}"/>
              </a:ext>
            </a:extLst>
          </p:cNvPr>
          <p:cNvPicPr>
            <a:picLocks noGrp="1" noChangeAspect="1"/>
          </p:cNvPicPr>
          <p:nvPr>
            <p:ph idx="1"/>
          </p:nvPr>
        </p:nvPicPr>
        <p:blipFill>
          <a:blip r:embed="rId2"/>
          <a:stretch>
            <a:fillRect/>
          </a:stretch>
        </p:blipFill>
        <p:spPr>
          <a:xfrm>
            <a:off x="1094428" y="1615223"/>
            <a:ext cx="9645897" cy="4270894"/>
          </a:xfrm>
        </p:spPr>
      </p:pic>
      <p:sp>
        <p:nvSpPr>
          <p:cNvPr id="3" name="TextBox 2">
            <a:extLst>
              <a:ext uri="{FF2B5EF4-FFF2-40B4-BE49-F238E27FC236}">
                <a16:creationId xmlns:a16="http://schemas.microsoft.com/office/drawing/2014/main" id="{1BC9C82D-3ABB-25C3-DA0A-50DFAB16F85E}"/>
              </a:ext>
            </a:extLst>
          </p:cNvPr>
          <p:cNvSpPr txBox="1"/>
          <p:nvPr/>
        </p:nvSpPr>
        <p:spPr>
          <a:xfrm>
            <a:off x="1094428" y="6123543"/>
            <a:ext cx="4514313" cy="369332"/>
          </a:xfrm>
          <a:prstGeom prst="rect">
            <a:avLst/>
          </a:prstGeom>
          <a:noFill/>
        </p:spPr>
        <p:txBody>
          <a:bodyPr wrap="none" rtlCol="0">
            <a:spAutoFit/>
          </a:bodyPr>
          <a:lstStyle/>
          <a:p>
            <a:r>
              <a:rPr lang="en-US" dirty="0"/>
              <a:t>Fig. 17-7 Space Velocity and Proper Motion </a:t>
            </a:r>
          </a:p>
        </p:txBody>
      </p:sp>
    </p:spTree>
    <p:extLst>
      <p:ext uri="{BB962C8B-B14F-4D97-AF65-F5344CB8AC3E}">
        <p14:creationId xmlns:p14="http://schemas.microsoft.com/office/powerpoint/2010/main" val="3261881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32A07-8B73-36B7-711F-8DF17108DE3C}"/>
              </a:ext>
            </a:extLst>
          </p:cNvPr>
          <p:cNvSpPr>
            <a:spLocks noGrp="1"/>
          </p:cNvSpPr>
          <p:nvPr>
            <p:ph type="title"/>
          </p:nvPr>
        </p:nvSpPr>
        <p:spPr/>
        <p:txBody>
          <a:bodyPr/>
          <a:lstStyle/>
          <a:p>
            <a:r>
              <a:rPr lang="en-US" b="1" dirty="0"/>
              <a:t>Outline:</a:t>
            </a:r>
          </a:p>
        </p:txBody>
      </p:sp>
      <p:sp>
        <p:nvSpPr>
          <p:cNvPr id="3" name="Content Placeholder 2">
            <a:extLst>
              <a:ext uri="{FF2B5EF4-FFF2-40B4-BE49-F238E27FC236}">
                <a16:creationId xmlns:a16="http://schemas.microsoft.com/office/drawing/2014/main" id="{57D7362A-D4E4-C71C-B6E8-DA2882C5DEE8}"/>
              </a:ext>
            </a:extLst>
          </p:cNvPr>
          <p:cNvSpPr>
            <a:spLocks noGrp="1"/>
          </p:cNvSpPr>
          <p:nvPr>
            <p:ph idx="1"/>
          </p:nvPr>
        </p:nvSpPr>
        <p:spPr/>
        <p:txBody>
          <a:bodyPr/>
          <a:lstStyle/>
          <a:p>
            <a:pPr marL="514350" indent="-514350">
              <a:buAutoNum type="arabicPeriod"/>
            </a:pPr>
            <a:r>
              <a:rPr lang="en-US" dirty="0"/>
              <a:t>Brightness of Stars</a:t>
            </a:r>
          </a:p>
          <a:p>
            <a:pPr marL="514350" indent="-514350">
              <a:buAutoNum type="arabicPeriod"/>
            </a:pPr>
            <a:r>
              <a:rPr lang="en-US" dirty="0"/>
              <a:t>Colors of Stars</a:t>
            </a:r>
          </a:p>
          <a:p>
            <a:pPr marL="514350" indent="-514350">
              <a:buAutoNum type="arabicPeriod"/>
            </a:pPr>
            <a:r>
              <a:rPr lang="en-US" dirty="0"/>
              <a:t>Spectra of Stars</a:t>
            </a:r>
          </a:p>
          <a:p>
            <a:pPr marL="514350" indent="-514350">
              <a:buAutoNum type="arabicPeriod"/>
            </a:pPr>
            <a:r>
              <a:rPr lang="en-US" dirty="0"/>
              <a:t>Using Spectra to Measure Stellar Radius, Composition, and Motion</a:t>
            </a:r>
          </a:p>
        </p:txBody>
      </p:sp>
    </p:spTree>
    <p:extLst>
      <p:ext uri="{BB962C8B-B14F-4D97-AF65-F5344CB8AC3E}">
        <p14:creationId xmlns:p14="http://schemas.microsoft.com/office/powerpoint/2010/main" val="3723897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4BB6F-4340-29FA-DCFE-A0504A122B1E}"/>
              </a:ext>
            </a:extLst>
          </p:cNvPr>
          <p:cNvSpPr>
            <a:spLocks noGrp="1"/>
          </p:cNvSpPr>
          <p:nvPr>
            <p:ph type="title"/>
          </p:nvPr>
        </p:nvSpPr>
        <p:spPr/>
        <p:txBody>
          <a:bodyPr/>
          <a:lstStyle/>
          <a:p>
            <a:r>
              <a:rPr lang="en-US" dirty="0"/>
              <a:t>Rotation of a star</a:t>
            </a:r>
          </a:p>
        </p:txBody>
      </p:sp>
      <p:sp>
        <p:nvSpPr>
          <p:cNvPr id="3" name="Content Placeholder 2">
            <a:extLst>
              <a:ext uri="{FF2B5EF4-FFF2-40B4-BE49-F238E27FC236}">
                <a16:creationId xmlns:a16="http://schemas.microsoft.com/office/drawing/2014/main" id="{5B84B9C6-D37A-061C-CC95-0109A47CC872}"/>
              </a:ext>
            </a:extLst>
          </p:cNvPr>
          <p:cNvSpPr>
            <a:spLocks noGrp="1"/>
          </p:cNvSpPr>
          <p:nvPr>
            <p:ph idx="1"/>
          </p:nvPr>
        </p:nvSpPr>
        <p:spPr/>
        <p:txBody>
          <a:bodyPr/>
          <a:lstStyle/>
          <a:p>
            <a:r>
              <a:rPr lang="en-US" dirty="0"/>
              <a:t>If a star is rotating, the spectral lines from both sides of the star will be different according to the Doppler effect.</a:t>
            </a:r>
          </a:p>
          <a:p>
            <a:r>
              <a:rPr lang="en-US" dirty="0"/>
              <a:t>When the star is very far, the overall spectral lines are the combination of the spectral lines from all points on the star. The lines will be much wider than if the star is not rotating. The effect is called line broadening. The rotational speed can be determined based on how much the line broadening is.</a:t>
            </a:r>
          </a:p>
        </p:txBody>
      </p:sp>
    </p:spTree>
    <p:extLst>
      <p:ext uri="{BB962C8B-B14F-4D97-AF65-F5344CB8AC3E}">
        <p14:creationId xmlns:p14="http://schemas.microsoft.com/office/powerpoint/2010/main" val="1151106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ACC9C-F445-6DF8-81D8-A0293AB6173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FC1F0654-6545-7D40-7983-64744FC12BFF}"/>
              </a:ext>
            </a:extLst>
          </p:cNvPr>
          <p:cNvPicPr>
            <a:picLocks noGrp="1" noChangeAspect="1"/>
          </p:cNvPicPr>
          <p:nvPr>
            <p:ph idx="1"/>
          </p:nvPr>
        </p:nvPicPr>
        <p:blipFill>
          <a:blip r:embed="rId2"/>
          <a:stretch>
            <a:fillRect/>
          </a:stretch>
        </p:blipFill>
        <p:spPr>
          <a:xfrm>
            <a:off x="838200" y="118104"/>
            <a:ext cx="7653254" cy="6621791"/>
          </a:xfrm>
        </p:spPr>
      </p:pic>
      <p:sp>
        <p:nvSpPr>
          <p:cNvPr id="3" name="TextBox 2">
            <a:extLst>
              <a:ext uri="{FF2B5EF4-FFF2-40B4-BE49-F238E27FC236}">
                <a16:creationId xmlns:a16="http://schemas.microsoft.com/office/drawing/2014/main" id="{825EA3E6-816A-74FC-0594-756D4E8EFD4F}"/>
              </a:ext>
            </a:extLst>
          </p:cNvPr>
          <p:cNvSpPr txBox="1"/>
          <p:nvPr/>
        </p:nvSpPr>
        <p:spPr>
          <a:xfrm>
            <a:off x="8710047" y="5656881"/>
            <a:ext cx="3130922" cy="646331"/>
          </a:xfrm>
          <a:prstGeom prst="rect">
            <a:avLst/>
          </a:prstGeom>
          <a:noFill/>
        </p:spPr>
        <p:txBody>
          <a:bodyPr wrap="none" rtlCol="0">
            <a:spAutoFit/>
          </a:bodyPr>
          <a:lstStyle/>
          <a:p>
            <a:r>
              <a:rPr lang="en-US" dirty="0"/>
              <a:t>Fig. 17-8 Using a Spectrum to </a:t>
            </a:r>
            <a:br>
              <a:rPr lang="en-US" dirty="0"/>
            </a:br>
            <a:r>
              <a:rPr lang="en-US" dirty="0"/>
              <a:t>Determine Stellar Rotation. </a:t>
            </a:r>
          </a:p>
        </p:txBody>
      </p:sp>
    </p:spTree>
    <p:extLst>
      <p:ext uri="{BB962C8B-B14F-4D97-AF65-F5344CB8AC3E}">
        <p14:creationId xmlns:p14="http://schemas.microsoft.com/office/powerpoint/2010/main" val="1417937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CD1D-4DE9-521C-4FBA-191667DF8B30}"/>
              </a:ext>
            </a:extLst>
          </p:cNvPr>
          <p:cNvSpPr>
            <a:spLocks noGrp="1"/>
          </p:cNvSpPr>
          <p:nvPr>
            <p:ph type="title"/>
          </p:nvPr>
        </p:nvSpPr>
        <p:spPr/>
        <p:txBody>
          <a:bodyPr/>
          <a:lstStyle/>
          <a:p>
            <a:r>
              <a:rPr lang="en-US" dirty="0"/>
              <a:t>Brightness of Stars	</a:t>
            </a:r>
          </a:p>
        </p:txBody>
      </p:sp>
      <p:sp>
        <p:nvSpPr>
          <p:cNvPr id="3" name="Content Placeholder 2">
            <a:extLst>
              <a:ext uri="{FF2B5EF4-FFF2-40B4-BE49-F238E27FC236}">
                <a16:creationId xmlns:a16="http://schemas.microsoft.com/office/drawing/2014/main" id="{14917128-07EB-7308-2B8F-B8EF2081BD2D}"/>
              </a:ext>
            </a:extLst>
          </p:cNvPr>
          <p:cNvSpPr>
            <a:spLocks noGrp="1"/>
          </p:cNvSpPr>
          <p:nvPr>
            <p:ph idx="1"/>
          </p:nvPr>
        </p:nvSpPr>
        <p:spPr/>
        <p:txBody>
          <a:bodyPr/>
          <a:lstStyle/>
          <a:p>
            <a:pPr marL="0" indent="0">
              <a:buNone/>
            </a:pPr>
            <a:r>
              <a:rPr lang="en-US" dirty="0"/>
              <a:t>Two terms that are commonly used to describe the brightness of a star: </a:t>
            </a:r>
            <a:r>
              <a:rPr lang="en-US" b="1" dirty="0"/>
              <a:t>luminosity</a:t>
            </a:r>
            <a:r>
              <a:rPr lang="en-US" dirty="0"/>
              <a:t> vs </a:t>
            </a:r>
            <a:r>
              <a:rPr lang="en-US" b="1" dirty="0"/>
              <a:t>apparent brightness</a:t>
            </a:r>
            <a:r>
              <a:rPr lang="en-US" dirty="0"/>
              <a:t>.</a:t>
            </a:r>
          </a:p>
          <a:p>
            <a:pPr marL="0" indent="0">
              <a:buNone/>
            </a:pPr>
            <a:r>
              <a:rPr lang="en-US" b="1" dirty="0"/>
              <a:t>Luminosity</a:t>
            </a:r>
            <a:r>
              <a:rPr lang="en-US" dirty="0"/>
              <a:t> is the total amount of energy at all wavelengths that it emits per second, while </a:t>
            </a:r>
            <a:r>
              <a:rPr lang="en-US" b="1" dirty="0"/>
              <a:t>apparent brightness </a:t>
            </a:r>
            <a:r>
              <a:rPr lang="en-US" dirty="0"/>
              <a:t>is the amount of a start’s energy that reaches a given area each second here on Earth.</a:t>
            </a:r>
          </a:p>
          <a:p>
            <a:pPr marL="0" indent="0">
              <a:buNone/>
            </a:pPr>
            <a:endParaRPr lang="en-US" dirty="0"/>
          </a:p>
        </p:txBody>
      </p:sp>
    </p:spTree>
    <p:extLst>
      <p:ext uri="{BB962C8B-B14F-4D97-AF65-F5344CB8AC3E}">
        <p14:creationId xmlns:p14="http://schemas.microsoft.com/office/powerpoint/2010/main" val="2049026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18CD-B45D-0035-7FD0-0F33661803AD}"/>
              </a:ext>
            </a:extLst>
          </p:cNvPr>
          <p:cNvSpPr>
            <a:spLocks noGrp="1"/>
          </p:cNvSpPr>
          <p:nvPr>
            <p:ph type="title"/>
          </p:nvPr>
        </p:nvSpPr>
        <p:spPr/>
        <p:txBody>
          <a:bodyPr/>
          <a:lstStyle/>
          <a:p>
            <a:r>
              <a:rPr lang="en-US" dirty="0"/>
              <a:t>Luminosity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1C26CA5-8DB8-DA98-D8D0-3AAFFD57C302}"/>
                  </a:ext>
                </a:extLst>
              </p:cNvPr>
              <p:cNvSpPr>
                <a:spLocks noGrp="1"/>
              </p:cNvSpPr>
              <p:nvPr>
                <p:ph idx="1"/>
              </p:nvPr>
            </p:nvSpPr>
            <p:spPr>
              <a:xfrm>
                <a:off x="838200" y="1825625"/>
                <a:ext cx="10712116" cy="4351338"/>
              </a:xfrm>
            </p:spPr>
            <p:txBody>
              <a:bodyPr/>
              <a:lstStyle/>
              <a:p>
                <a:pPr marL="0" indent="0">
                  <a:buNone/>
                </a:pP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𝑆𝑈𝑁</m:t>
                        </m:r>
                      </m:sub>
                    </m:sSub>
                  </m:oMath>
                </a14:m>
                <a:r>
                  <a:rPr lang="en-US" dirty="0"/>
                  <a:t> is denoted as the Sun’s luminosity.</a:t>
                </a:r>
              </a:p>
              <a:p>
                <a:pPr marL="0" indent="0">
                  <a:buNone/>
                </a:pPr>
                <a:r>
                  <a:rPr lang="en-US" dirty="0"/>
                  <a:t>Sirius, the brightest star in the night sky, has a luminosity of 25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𝑆𝑈𝑁</m:t>
                        </m:r>
                      </m:sub>
                    </m:sSub>
                  </m:oMath>
                </a14:m>
                <a:r>
                  <a:rPr lang="en-US" dirty="0"/>
                  <a:t>.</a:t>
                </a:r>
              </a:p>
              <a:p>
                <a:pPr marL="0" indent="0">
                  <a:buNone/>
                </a:pPr>
                <a:r>
                  <a:rPr lang="en-US" dirty="0"/>
                  <a:t>Luminosity is related to the size of a star and can be used to calculate how long it can shine.</a:t>
                </a:r>
              </a:p>
              <a:p>
                <a:pPr marL="0" indent="0">
                  <a:buNone/>
                </a:pPr>
                <a:r>
                  <a:rPr lang="en-US" dirty="0"/>
                  <a:t>The unit of luminosity is Watt or J/sec.</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61C26CA5-8DB8-DA98-D8D0-3AAFFD57C302}"/>
                  </a:ext>
                </a:extLst>
              </p:cNvPr>
              <p:cNvSpPr>
                <a:spLocks noGrp="1" noRot="1" noChangeAspect="1" noMove="1" noResize="1" noEditPoints="1" noAdjustHandles="1" noChangeArrowheads="1" noChangeShapeType="1" noTextEdit="1"/>
              </p:cNvSpPr>
              <p:nvPr>
                <p:ph idx="1"/>
              </p:nvPr>
            </p:nvSpPr>
            <p:spPr>
              <a:xfrm>
                <a:off x="838200" y="1825625"/>
                <a:ext cx="10712116" cy="4351338"/>
              </a:xfrm>
              <a:blipFill>
                <a:blip r:embed="rId2"/>
                <a:stretch>
                  <a:fillRect l="-1195" t="-2381"/>
                </a:stretch>
              </a:blipFill>
            </p:spPr>
            <p:txBody>
              <a:bodyPr/>
              <a:lstStyle/>
              <a:p>
                <a:r>
                  <a:rPr lang="en-US">
                    <a:noFill/>
                  </a:rPr>
                  <a:t> </a:t>
                </a:r>
              </a:p>
            </p:txBody>
          </p:sp>
        </mc:Fallback>
      </mc:AlternateContent>
    </p:spTree>
    <p:extLst>
      <p:ext uri="{BB962C8B-B14F-4D97-AF65-F5344CB8AC3E}">
        <p14:creationId xmlns:p14="http://schemas.microsoft.com/office/powerpoint/2010/main" val="2971610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827E7-1389-3D44-7D86-16C0A80451CB}"/>
              </a:ext>
            </a:extLst>
          </p:cNvPr>
          <p:cNvSpPr>
            <a:spLocks noGrp="1"/>
          </p:cNvSpPr>
          <p:nvPr>
            <p:ph type="title"/>
          </p:nvPr>
        </p:nvSpPr>
        <p:spPr/>
        <p:txBody>
          <a:bodyPr/>
          <a:lstStyle/>
          <a:p>
            <a:r>
              <a:rPr lang="en-US" dirty="0"/>
              <a:t>Apparent Brightness</a:t>
            </a:r>
          </a:p>
        </p:txBody>
      </p:sp>
      <p:sp>
        <p:nvSpPr>
          <p:cNvPr id="3" name="Content Placeholder 2">
            <a:extLst>
              <a:ext uri="{FF2B5EF4-FFF2-40B4-BE49-F238E27FC236}">
                <a16:creationId xmlns:a16="http://schemas.microsoft.com/office/drawing/2014/main" id="{E13D3400-F4E6-235B-A242-54DBCD515891}"/>
              </a:ext>
            </a:extLst>
          </p:cNvPr>
          <p:cNvSpPr>
            <a:spLocks noGrp="1"/>
          </p:cNvSpPr>
          <p:nvPr>
            <p:ph idx="1"/>
          </p:nvPr>
        </p:nvSpPr>
        <p:spPr/>
        <p:txBody>
          <a:bodyPr/>
          <a:lstStyle/>
          <a:p>
            <a:pPr marL="0" indent="0">
              <a:buNone/>
            </a:pPr>
            <a:r>
              <a:rPr lang="en-US" dirty="0"/>
              <a:t>Apparent brightness of a star depends on its luminosity and distance from Earth.</a:t>
            </a:r>
          </a:p>
          <a:p>
            <a:pPr marL="0" indent="0">
              <a:buNone/>
            </a:pPr>
            <a:r>
              <a:rPr lang="en-US" dirty="0"/>
              <a:t>Photometry is used to measure the apparent brightness of a star.</a:t>
            </a:r>
          </a:p>
          <a:p>
            <a:pPr marL="0" indent="0">
              <a:buNone/>
            </a:pPr>
            <a:r>
              <a:rPr lang="en-US" dirty="0"/>
              <a:t>Brightness of stars are categorized into six magnitudes, where 1</a:t>
            </a:r>
            <a:r>
              <a:rPr lang="en-US" baseline="30000" dirty="0"/>
              <a:t>st</a:t>
            </a:r>
            <a:r>
              <a:rPr lang="en-US" dirty="0"/>
              <a:t> magnitude stars are the brightest ones and 6</a:t>
            </a:r>
            <a:r>
              <a:rPr lang="en-US" baseline="30000" dirty="0"/>
              <a:t>th</a:t>
            </a:r>
            <a:r>
              <a:rPr lang="en-US" dirty="0"/>
              <a:t> magnitude stars are the dimmest ones. 1</a:t>
            </a:r>
            <a:r>
              <a:rPr lang="en-US" baseline="30000" dirty="0"/>
              <a:t>st</a:t>
            </a:r>
            <a:r>
              <a:rPr lang="en-US" dirty="0"/>
              <a:t> magnitude stars emit 100 times more energy in a unit area than 6</a:t>
            </a:r>
            <a:r>
              <a:rPr lang="en-US" baseline="30000" dirty="0"/>
              <a:t>th</a:t>
            </a:r>
            <a:r>
              <a:rPr lang="en-US" dirty="0"/>
              <a:t> magnitude stars do.</a:t>
            </a:r>
          </a:p>
        </p:txBody>
      </p:sp>
      <p:graphicFrame>
        <p:nvGraphicFramePr>
          <p:cNvPr id="4" name="Table 3">
            <a:extLst>
              <a:ext uri="{FF2B5EF4-FFF2-40B4-BE49-F238E27FC236}">
                <a16:creationId xmlns:a16="http://schemas.microsoft.com/office/drawing/2014/main" id="{8580ED5A-B965-46C3-BA5C-8884888F6D39}"/>
              </a:ext>
            </a:extLst>
          </p:cNvPr>
          <p:cNvGraphicFramePr>
            <a:graphicFrameLocks noGrp="1"/>
          </p:cNvGraphicFramePr>
          <p:nvPr>
            <p:extLst>
              <p:ext uri="{D42A27DB-BD31-4B8C-83A1-F6EECF244321}">
                <p14:modId xmlns:p14="http://schemas.microsoft.com/office/powerpoint/2010/main" val="3023746146"/>
              </p:ext>
            </p:extLst>
          </p:nvPr>
        </p:nvGraphicFramePr>
        <p:xfrm>
          <a:off x="609600" y="4920414"/>
          <a:ext cx="10988845" cy="1391486"/>
        </p:xfrm>
        <a:graphic>
          <a:graphicData uri="http://schemas.openxmlformats.org/drawingml/2006/table">
            <a:tbl>
              <a:tblPr firstRow="1" bandRow="1">
                <a:tableStyleId>{5C22544A-7EE6-4342-B048-85BDC9FD1C3A}</a:tableStyleId>
              </a:tblPr>
              <a:tblGrid>
                <a:gridCol w="1569835">
                  <a:extLst>
                    <a:ext uri="{9D8B030D-6E8A-4147-A177-3AD203B41FA5}">
                      <a16:colId xmlns:a16="http://schemas.microsoft.com/office/drawing/2014/main" val="33896114"/>
                    </a:ext>
                  </a:extLst>
                </a:gridCol>
                <a:gridCol w="1569835">
                  <a:extLst>
                    <a:ext uri="{9D8B030D-6E8A-4147-A177-3AD203B41FA5}">
                      <a16:colId xmlns:a16="http://schemas.microsoft.com/office/drawing/2014/main" val="2611023914"/>
                    </a:ext>
                  </a:extLst>
                </a:gridCol>
                <a:gridCol w="1569835">
                  <a:extLst>
                    <a:ext uri="{9D8B030D-6E8A-4147-A177-3AD203B41FA5}">
                      <a16:colId xmlns:a16="http://schemas.microsoft.com/office/drawing/2014/main" val="983829879"/>
                    </a:ext>
                  </a:extLst>
                </a:gridCol>
                <a:gridCol w="1569835">
                  <a:extLst>
                    <a:ext uri="{9D8B030D-6E8A-4147-A177-3AD203B41FA5}">
                      <a16:colId xmlns:a16="http://schemas.microsoft.com/office/drawing/2014/main" val="3050968504"/>
                    </a:ext>
                  </a:extLst>
                </a:gridCol>
                <a:gridCol w="1569835">
                  <a:extLst>
                    <a:ext uri="{9D8B030D-6E8A-4147-A177-3AD203B41FA5}">
                      <a16:colId xmlns:a16="http://schemas.microsoft.com/office/drawing/2014/main" val="2006147990"/>
                    </a:ext>
                  </a:extLst>
                </a:gridCol>
                <a:gridCol w="1569835">
                  <a:extLst>
                    <a:ext uri="{9D8B030D-6E8A-4147-A177-3AD203B41FA5}">
                      <a16:colId xmlns:a16="http://schemas.microsoft.com/office/drawing/2014/main" val="3371620653"/>
                    </a:ext>
                  </a:extLst>
                </a:gridCol>
                <a:gridCol w="1569835">
                  <a:extLst>
                    <a:ext uri="{9D8B030D-6E8A-4147-A177-3AD203B41FA5}">
                      <a16:colId xmlns:a16="http://schemas.microsoft.com/office/drawing/2014/main" val="24610126"/>
                    </a:ext>
                  </a:extLst>
                </a:gridCol>
              </a:tblGrid>
              <a:tr h="695743">
                <a:tc>
                  <a:txBody>
                    <a:bodyPr/>
                    <a:lstStyle/>
                    <a:p>
                      <a:pPr algn="ctr"/>
                      <a:r>
                        <a:rPr lang="en-US" sz="2000" dirty="0">
                          <a:solidFill>
                            <a:srgbClr val="FFFF00"/>
                          </a:solidFill>
                        </a:rPr>
                        <a:t>Magnitude</a:t>
                      </a:r>
                    </a:p>
                  </a:txBody>
                  <a:tcPr/>
                </a:tc>
                <a:tc>
                  <a:txBody>
                    <a:bodyPr/>
                    <a:lstStyle/>
                    <a:p>
                      <a:pPr algn="ctr"/>
                      <a:r>
                        <a:rPr lang="en-US" sz="2400" dirty="0">
                          <a:solidFill>
                            <a:srgbClr val="FFFF00"/>
                          </a:solidFill>
                        </a:rPr>
                        <a:t>1</a:t>
                      </a:r>
                      <a:r>
                        <a:rPr lang="en-US" sz="2400" baseline="30000" dirty="0">
                          <a:solidFill>
                            <a:srgbClr val="FFFF00"/>
                          </a:solidFill>
                        </a:rPr>
                        <a:t>st</a:t>
                      </a:r>
                      <a:r>
                        <a:rPr lang="en-US" sz="2400" dirty="0">
                          <a:solidFill>
                            <a:srgbClr val="FFFF00"/>
                          </a:solidFill>
                        </a:rPr>
                        <a:t> </a:t>
                      </a:r>
                    </a:p>
                  </a:txBody>
                  <a:tcPr/>
                </a:tc>
                <a:tc>
                  <a:txBody>
                    <a:bodyPr/>
                    <a:lstStyle/>
                    <a:p>
                      <a:pPr algn="ctr"/>
                      <a:r>
                        <a:rPr lang="en-US" sz="2400" dirty="0">
                          <a:solidFill>
                            <a:srgbClr val="FFFF00"/>
                          </a:solidFill>
                        </a:rPr>
                        <a:t>2</a:t>
                      </a:r>
                      <a:r>
                        <a:rPr lang="en-US" sz="2400" baseline="30000" dirty="0">
                          <a:solidFill>
                            <a:srgbClr val="FFFF00"/>
                          </a:solidFill>
                        </a:rPr>
                        <a:t>nd</a:t>
                      </a:r>
                      <a:r>
                        <a:rPr lang="en-US" sz="2400" dirty="0">
                          <a:solidFill>
                            <a:srgbClr val="FFFF00"/>
                          </a:solidFill>
                        </a:rPr>
                        <a:t> </a:t>
                      </a:r>
                    </a:p>
                  </a:txBody>
                  <a:tcPr/>
                </a:tc>
                <a:tc>
                  <a:txBody>
                    <a:bodyPr/>
                    <a:lstStyle/>
                    <a:p>
                      <a:pPr algn="ctr"/>
                      <a:r>
                        <a:rPr lang="en-US" sz="2400" dirty="0">
                          <a:solidFill>
                            <a:srgbClr val="FFFF00"/>
                          </a:solidFill>
                        </a:rPr>
                        <a:t>3</a:t>
                      </a:r>
                      <a:r>
                        <a:rPr lang="en-US" sz="2400" baseline="30000" dirty="0">
                          <a:solidFill>
                            <a:srgbClr val="FFFF00"/>
                          </a:solidFill>
                        </a:rPr>
                        <a:t>rd</a:t>
                      </a:r>
                      <a:r>
                        <a:rPr lang="en-US" sz="2400" dirty="0">
                          <a:solidFill>
                            <a:srgbClr val="FFFF00"/>
                          </a:solidFill>
                        </a:rPr>
                        <a:t> </a:t>
                      </a:r>
                    </a:p>
                  </a:txBody>
                  <a:tcPr/>
                </a:tc>
                <a:tc>
                  <a:txBody>
                    <a:bodyPr/>
                    <a:lstStyle/>
                    <a:p>
                      <a:pPr algn="ctr"/>
                      <a:r>
                        <a:rPr lang="en-US" sz="2400" dirty="0">
                          <a:solidFill>
                            <a:srgbClr val="FFFF00"/>
                          </a:solidFill>
                        </a:rPr>
                        <a:t>4</a:t>
                      </a:r>
                      <a:r>
                        <a:rPr lang="en-US" sz="2400" baseline="30000" dirty="0">
                          <a:solidFill>
                            <a:srgbClr val="FFFF00"/>
                          </a:solidFill>
                        </a:rPr>
                        <a:t>th</a:t>
                      </a:r>
                      <a:r>
                        <a:rPr lang="en-US" sz="2400" dirty="0">
                          <a:solidFill>
                            <a:srgbClr val="FFFF00"/>
                          </a:solidFill>
                        </a:rPr>
                        <a:t> </a:t>
                      </a:r>
                    </a:p>
                  </a:txBody>
                  <a:tcPr/>
                </a:tc>
                <a:tc>
                  <a:txBody>
                    <a:bodyPr/>
                    <a:lstStyle/>
                    <a:p>
                      <a:pPr algn="ctr"/>
                      <a:r>
                        <a:rPr lang="en-US" sz="2400" dirty="0">
                          <a:solidFill>
                            <a:srgbClr val="FFFF00"/>
                          </a:solidFill>
                        </a:rPr>
                        <a:t>5</a:t>
                      </a:r>
                      <a:r>
                        <a:rPr lang="en-US" sz="2400" baseline="30000" dirty="0">
                          <a:solidFill>
                            <a:srgbClr val="FFFF00"/>
                          </a:solidFill>
                        </a:rPr>
                        <a:t>th</a:t>
                      </a:r>
                      <a:r>
                        <a:rPr lang="en-US" sz="2400" dirty="0">
                          <a:solidFill>
                            <a:srgbClr val="FFFF00"/>
                          </a:solidFill>
                        </a:rPr>
                        <a:t> </a:t>
                      </a:r>
                    </a:p>
                  </a:txBody>
                  <a:tcPr/>
                </a:tc>
                <a:tc>
                  <a:txBody>
                    <a:bodyPr/>
                    <a:lstStyle/>
                    <a:p>
                      <a:pPr algn="ctr"/>
                      <a:r>
                        <a:rPr lang="en-US" sz="2400" dirty="0">
                          <a:solidFill>
                            <a:srgbClr val="FFFF00"/>
                          </a:solidFill>
                        </a:rPr>
                        <a:t>6</a:t>
                      </a:r>
                      <a:r>
                        <a:rPr lang="en-US" sz="2400" baseline="30000" dirty="0">
                          <a:solidFill>
                            <a:srgbClr val="FFFF00"/>
                          </a:solidFill>
                        </a:rPr>
                        <a:t>th</a:t>
                      </a:r>
                      <a:r>
                        <a:rPr lang="en-US" sz="2400" dirty="0">
                          <a:solidFill>
                            <a:srgbClr val="FFFF00"/>
                          </a:solidFill>
                        </a:rPr>
                        <a:t> </a:t>
                      </a:r>
                    </a:p>
                  </a:txBody>
                  <a:tcPr/>
                </a:tc>
                <a:extLst>
                  <a:ext uri="{0D108BD9-81ED-4DB2-BD59-A6C34878D82A}">
                    <a16:rowId xmlns:a16="http://schemas.microsoft.com/office/drawing/2014/main" val="2850360389"/>
                  </a:ext>
                </a:extLst>
              </a:tr>
              <a:tr h="695743">
                <a:tc>
                  <a:txBody>
                    <a:bodyPr/>
                    <a:lstStyle/>
                    <a:p>
                      <a:pPr algn="ctr"/>
                      <a:r>
                        <a:rPr lang="en-US" b="1" dirty="0">
                          <a:solidFill>
                            <a:schemeClr val="tx1">
                              <a:lumMod val="95000"/>
                              <a:lumOff val="5000"/>
                            </a:schemeClr>
                          </a:solidFill>
                        </a:rPr>
                        <a:t>Apparent Brightness</a:t>
                      </a:r>
                    </a:p>
                  </a:txBody>
                  <a:tcPr/>
                </a:tc>
                <a:tc>
                  <a:txBody>
                    <a:bodyPr/>
                    <a:lstStyle/>
                    <a:p>
                      <a:pPr algn="ctr"/>
                      <a:r>
                        <a:rPr lang="en-US" b="1" dirty="0">
                          <a:solidFill>
                            <a:schemeClr val="tx1">
                              <a:lumMod val="95000"/>
                              <a:lumOff val="5000"/>
                            </a:schemeClr>
                          </a:solidFill>
                        </a:rPr>
                        <a:t>100</a:t>
                      </a:r>
                    </a:p>
                  </a:txBody>
                  <a:tcPr/>
                </a:tc>
                <a:tc>
                  <a:txBody>
                    <a:bodyPr/>
                    <a:lstStyle/>
                    <a:p>
                      <a:pPr algn="ctr"/>
                      <a:r>
                        <a:rPr lang="en-US" b="1" dirty="0">
                          <a:solidFill>
                            <a:schemeClr val="tx1">
                              <a:lumMod val="95000"/>
                              <a:lumOff val="5000"/>
                            </a:schemeClr>
                          </a:solidFill>
                        </a:rPr>
                        <a:t>40</a:t>
                      </a:r>
                    </a:p>
                  </a:txBody>
                  <a:tcPr/>
                </a:tc>
                <a:tc>
                  <a:txBody>
                    <a:bodyPr/>
                    <a:lstStyle/>
                    <a:p>
                      <a:pPr algn="ctr"/>
                      <a:r>
                        <a:rPr lang="en-US" b="1" dirty="0">
                          <a:solidFill>
                            <a:schemeClr val="tx1">
                              <a:lumMod val="95000"/>
                              <a:lumOff val="5000"/>
                            </a:schemeClr>
                          </a:solidFill>
                        </a:rPr>
                        <a:t>15.6</a:t>
                      </a:r>
                    </a:p>
                  </a:txBody>
                  <a:tcPr/>
                </a:tc>
                <a:tc>
                  <a:txBody>
                    <a:bodyPr/>
                    <a:lstStyle/>
                    <a:p>
                      <a:pPr algn="ctr"/>
                      <a:r>
                        <a:rPr lang="en-US" b="1" dirty="0">
                          <a:solidFill>
                            <a:schemeClr val="tx1">
                              <a:lumMod val="95000"/>
                              <a:lumOff val="5000"/>
                            </a:schemeClr>
                          </a:solidFill>
                        </a:rPr>
                        <a:t>6.25</a:t>
                      </a:r>
                    </a:p>
                  </a:txBody>
                  <a:tcPr/>
                </a:tc>
                <a:tc>
                  <a:txBody>
                    <a:bodyPr/>
                    <a:lstStyle/>
                    <a:p>
                      <a:pPr algn="ctr"/>
                      <a:r>
                        <a:rPr lang="en-US" b="1" dirty="0">
                          <a:solidFill>
                            <a:schemeClr val="tx1">
                              <a:lumMod val="95000"/>
                              <a:lumOff val="5000"/>
                            </a:schemeClr>
                          </a:solidFill>
                        </a:rPr>
                        <a:t>2.5</a:t>
                      </a:r>
                    </a:p>
                  </a:txBody>
                  <a:tcPr/>
                </a:tc>
                <a:tc>
                  <a:txBody>
                    <a:bodyPr/>
                    <a:lstStyle/>
                    <a:p>
                      <a:pPr algn="ctr"/>
                      <a:r>
                        <a:rPr lang="en-US" b="1" dirty="0">
                          <a:solidFill>
                            <a:schemeClr val="tx1">
                              <a:lumMod val="95000"/>
                              <a:lumOff val="5000"/>
                            </a:schemeClr>
                          </a:solidFill>
                        </a:rPr>
                        <a:t>1</a:t>
                      </a:r>
                    </a:p>
                  </a:txBody>
                  <a:tcPr/>
                </a:tc>
                <a:extLst>
                  <a:ext uri="{0D108BD9-81ED-4DB2-BD59-A6C34878D82A}">
                    <a16:rowId xmlns:a16="http://schemas.microsoft.com/office/drawing/2014/main" val="3630538070"/>
                  </a:ext>
                </a:extLst>
              </a:tr>
            </a:tbl>
          </a:graphicData>
        </a:graphic>
      </p:graphicFrame>
      <p:sp>
        <p:nvSpPr>
          <p:cNvPr id="5" name="TextBox 4">
            <a:extLst>
              <a:ext uri="{FF2B5EF4-FFF2-40B4-BE49-F238E27FC236}">
                <a16:creationId xmlns:a16="http://schemas.microsoft.com/office/drawing/2014/main" id="{CCE55595-E382-3DE1-06DE-DD44963F247A}"/>
              </a:ext>
            </a:extLst>
          </p:cNvPr>
          <p:cNvSpPr txBox="1"/>
          <p:nvPr/>
        </p:nvSpPr>
        <p:spPr>
          <a:xfrm>
            <a:off x="609600" y="6488668"/>
            <a:ext cx="7716253" cy="369332"/>
          </a:xfrm>
          <a:prstGeom prst="rect">
            <a:avLst/>
          </a:prstGeom>
          <a:noFill/>
        </p:spPr>
        <p:txBody>
          <a:bodyPr wrap="square" rtlCol="0">
            <a:spAutoFit/>
          </a:bodyPr>
          <a:lstStyle/>
          <a:p>
            <a:r>
              <a:rPr lang="en-US" dirty="0">
                <a:solidFill>
                  <a:srgbClr val="FF0000"/>
                </a:solidFill>
              </a:rPr>
              <a:t>Assuming the apparent brightness of a 6</a:t>
            </a:r>
            <a:r>
              <a:rPr lang="en-US" baseline="30000" dirty="0">
                <a:solidFill>
                  <a:srgbClr val="FF0000"/>
                </a:solidFill>
              </a:rPr>
              <a:t>th</a:t>
            </a:r>
            <a:r>
              <a:rPr lang="en-US" dirty="0">
                <a:solidFill>
                  <a:srgbClr val="FF0000"/>
                </a:solidFill>
              </a:rPr>
              <a:t> magnitude star is 1.</a:t>
            </a:r>
          </a:p>
        </p:txBody>
      </p:sp>
    </p:spTree>
    <p:extLst>
      <p:ext uri="{BB962C8B-B14F-4D97-AF65-F5344CB8AC3E}">
        <p14:creationId xmlns:p14="http://schemas.microsoft.com/office/powerpoint/2010/main" val="2275566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E811-62F4-468A-8C1F-F380583E70BE}"/>
              </a:ext>
            </a:extLst>
          </p:cNvPr>
          <p:cNvSpPr>
            <a:spLocks noGrp="1"/>
          </p:cNvSpPr>
          <p:nvPr>
            <p:ph type="title"/>
          </p:nvPr>
        </p:nvSpPr>
        <p:spPr/>
        <p:txBody>
          <a:bodyPr/>
          <a:lstStyle/>
          <a:p>
            <a:r>
              <a:rPr lang="en-US" dirty="0"/>
              <a:t>Apparent Brightness</a:t>
            </a:r>
          </a:p>
        </p:txBody>
      </p:sp>
      <p:pic>
        <p:nvPicPr>
          <p:cNvPr id="5" name="Content Placeholder 4">
            <a:extLst>
              <a:ext uri="{FF2B5EF4-FFF2-40B4-BE49-F238E27FC236}">
                <a16:creationId xmlns:a16="http://schemas.microsoft.com/office/drawing/2014/main" id="{8DCC6EF3-CEB7-FAB5-0AAA-D354F3BF1445}"/>
              </a:ext>
            </a:extLst>
          </p:cNvPr>
          <p:cNvPicPr>
            <a:picLocks noGrp="1" noChangeAspect="1"/>
          </p:cNvPicPr>
          <p:nvPr>
            <p:ph idx="1"/>
          </p:nvPr>
        </p:nvPicPr>
        <p:blipFill>
          <a:blip r:embed="rId2"/>
          <a:stretch>
            <a:fillRect/>
          </a:stretch>
        </p:blipFill>
        <p:spPr>
          <a:xfrm>
            <a:off x="607363" y="1828801"/>
            <a:ext cx="10746437" cy="4253618"/>
          </a:xfrm>
        </p:spPr>
      </p:pic>
      <p:sp>
        <p:nvSpPr>
          <p:cNvPr id="3" name="TextBox 2">
            <a:extLst>
              <a:ext uri="{FF2B5EF4-FFF2-40B4-BE49-F238E27FC236}">
                <a16:creationId xmlns:a16="http://schemas.microsoft.com/office/drawing/2014/main" id="{B6098851-7C0C-C0A1-CAC2-FB671DC9F2CF}"/>
              </a:ext>
            </a:extLst>
          </p:cNvPr>
          <p:cNvSpPr txBox="1"/>
          <p:nvPr/>
        </p:nvSpPr>
        <p:spPr>
          <a:xfrm>
            <a:off x="838200" y="6261315"/>
            <a:ext cx="5564280" cy="369332"/>
          </a:xfrm>
          <a:prstGeom prst="rect">
            <a:avLst/>
          </a:prstGeom>
          <a:noFill/>
        </p:spPr>
        <p:txBody>
          <a:bodyPr wrap="none" rtlCol="0">
            <a:spAutoFit/>
          </a:bodyPr>
          <a:lstStyle/>
          <a:p>
            <a:r>
              <a:rPr lang="en-US" dirty="0"/>
              <a:t>Fig. 17-1Apparent Magnitudes of Well-Known Objects </a:t>
            </a:r>
          </a:p>
        </p:txBody>
      </p:sp>
    </p:spTree>
    <p:extLst>
      <p:ext uri="{BB962C8B-B14F-4D97-AF65-F5344CB8AC3E}">
        <p14:creationId xmlns:p14="http://schemas.microsoft.com/office/powerpoint/2010/main" val="1548901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1E137-4453-B112-CCE2-C3557BFEF644}"/>
              </a:ext>
            </a:extLst>
          </p:cNvPr>
          <p:cNvSpPr>
            <a:spLocks noGrp="1"/>
          </p:cNvSpPr>
          <p:nvPr>
            <p:ph type="title"/>
          </p:nvPr>
        </p:nvSpPr>
        <p:spPr/>
        <p:txBody>
          <a:bodyPr/>
          <a:lstStyle/>
          <a:p>
            <a:r>
              <a:rPr lang="en-US" dirty="0"/>
              <a:t>Equation relating magnitude and brightness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809CF66-1A86-754D-7E35-17891C65A7F0}"/>
                  </a:ext>
                </a:extLst>
              </p:cNvPr>
              <p:cNvSpPr>
                <a:spLocks noGrp="1"/>
              </p:cNvSpPr>
              <p:nvPr>
                <p:ph idx="1"/>
              </p:nvPr>
            </p:nvSpPr>
            <p:spPr/>
            <p:txBody>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2</m:t>
                        </m:r>
                      </m:sub>
                    </m:sSub>
                    <m:r>
                      <a:rPr lang="en-US" b="0" i="1" smtClean="0">
                        <a:latin typeface="Cambria Math" panose="02040503050406030204" pitchFamily="18" charset="0"/>
                      </a:rPr>
                      <m:t>=2.5</m:t>
                    </m:r>
                    <m:r>
                      <a:rPr lang="en-US" b="0"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log</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𝑏</m:t>
                            </m:r>
                          </m:e>
                          <m:sub>
                            <m:r>
                              <a:rPr lang="en-US" b="0" i="1" smtClean="0">
                                <a:latin typeface="Cambria Math" panose="02040503050406030204" pitchFamily="18" charset="0"/>
                                <a:ea typeface="Cambria Math" panose="02040503050406030204" pitchFamily="18" charset="0"/>
                              </a:rPr>
                              <m:t>2</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𝑏</m:t>
                            </m:r>
                          </m:e>
                          <m:sub>
                            <m:r>
                              <a:rPr lang="en-US" b="0" i="1" smtClean="0">
                                <a:latin typeface="Cambria Math" panose="02040503050406030204" pitchFamily="18" charset="0"/>
                                <a:ea typeface="Cambria Math" panose="02040503050406030204" pitchFamily="18" charset="0"/>
                              </a:rPr>
                              <m:t>1</m:t>
                            </m:r>
                          </m:sub>
                        </m:sSub>
                      </m:den>
                    </m:f>
                    <m:r>
                      <a:rPr lang="en-US" b="0" i="1" smtClean="0">
                        <a:latin typeface="Cambria Math" panose="02040503050406030204" pitchFamily="18" charset="0"/>
                        <a:ea typeface="Cambria Math" panose="02040503050406030204" pitchFamily="18" charset="0"/>
                      </a:rPr>
                      <m:t>)</m:t>
                    </m:r>
                  </m:oMath>
                </a14:m>
                <a:r>
                  <a:rPr lang="en-US" dirty="0"/>
                  <a:t>   or </a:t>
                </a:r>
                <a14:m>
                  <m:oMath xmlns:m="http://schemas.openxmlformats.org/officeDocument/2006/math">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2</m:t>
                            </m:r>
                          </m:sub>
                        </m:sSub>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1</m:t>
                            </m:r>
                          </m:sub>
                        </m:sSub>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2.5</m:t>
                        </m:r>
                      </m:e>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2</m:t>
                            </m:r>
                          </m:sub>
                        </m:sSub>
                      </m:sup>
                    </m:sSup>
                  </m:oMath>
                </a14:m>
                <a:endParaRPr lang="en-US" dirty="0"/>
              </a:p>
              <a:p>
                <a:endParaRPr lang="en-US" dirty="0"/>
              </a:p>
              <a:p>
                <a:r>
                  <a:rPr lang="en-US" dirty="0"/>
                  <a:t>SI unit of brightness: Watts per meter squared (W/m</a:t>
                </a:r>
                <a:r>
                  <a:rPr lang="en-US" baseline="30000" dirty="0"/>
                  <a:t>2</a:t>
                </a:r>
                <a:r>
                  <a:rPr lang="en-US" dirty="0"/>
                  <a:t>)</a:t>
                </a:r>
              </a:p>
            </p:txBody>
          </p:sp>
        </mc:Choice>
        <mc:Fallback xmlns="">
          <p:sp>
            <p:nvSpPr>
              <p:cNvPr id="3" name="Content Placeholder 2">
                <a:extLst>
                  <a:ext uri="{FF2B5EF4-FFF2-40B4-BE49-F238E27FC236}">
                    <a16:creationId xmlns:a16="http://schemas.microsoft.com/office/drawing/2014/main" id="{5809CF66-1A86-754D-7E35-17891C65A7F0}"/>
                  </a:ext>
                </a:extLst>
              </p:cNvPr>
              <p:cNvSpPr>
                <a:spLocks noGrp="1" noRot="1" noChangeAspect="1" noMove="1" noResize="1" noEditPoints="1" noAdjustHandles="1" noChangeArrowheads="1" noChangeShapeType="1" noTextEdit="1"/>
              </p:cNvSpPr>
              <p:nvPr>
                <p:ph idx="1"/>
              </p:nvPr>
            </p:nvSpPr>
            <p:spPr>
              <a:blipFill>
                <a:blip r:embed="rId2"/>
                <a:stretch>
                  <a:fillRect l="-1043" t="-140"/>
                </a:stretch>
              </a:blipFill>
            </p:spPr>
            <p:txBody>
              <a:bodyPr/>
              <a:lstStyle/>
              <a:p>
                <a:r>
                  <a:rPr lang="en-US">
                    <a:noFill/>
                  </a:rPr>
                  <a:t> </a:t>
                </a:r>
              </a:p>
            </p:txBody>
          </p:sp>
        </mc:Fallback>
      </mc:AlternateContent>
    </p:spTree>
    <p:extLst>
      <p:ext uri="{BB962C8B-B14F-4D97-AF65-F5344CB8AC3E}">
        <p14:creationId xmlns:p14="http://schemas.microsoft.com/office/powerpoint/2010/main" val="1086401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71B09-8138-D57C-E052-285C71382681}"/>
              </a:ext>
            </a:extLst>
          </p:cNvPr>
          <p:cNvSpPr>
            <a:spLocks noGrp="1"/>
          </p:cNvSpPr>
          <p:nvPr>
            <p:ph type="title"/>
          </p:nvPr>
        </p:nvSpPr>
        <p:spPr/>
        <p:txBody>
          <a:bodyPr/>
          <a:lstStyle/>
          <a:p>
            <a:r>
              <a:rPr lang="en-US" dirty="0"/>
              <a:t>Colors of Stars</a:t>
            </a:r>
          </a:p>
        </p:txBody>
      </p:sp>
      <p:sp>
        <p:nvSpPr>
          <p:cNvPr id="3" name="Content Placeholder 2">
            <a:extLst>
              <a:ext uri="{FF2B5EF4-FFF2-40B4-BE49-F238E27FC236}">
                <a16:creationId xmlns:a16="http://schemas.microsoft.com/office/drawing/2014/main" id="{41137015-129C-979C-F0A7-DBE7555D3E37}"/>
              </a:ext>
            </a:extLst>
          </p:cNvPr>
          <p:cNvSpPr>
            <a:spLocks noGrp="1"/>
          </p:cNvSpPr>
          <p:nvPr>
            <p:ph idx="1"/>
          </p:nvPr>
        </p:nvSpPr>
        <p:spPr/>
        <p:txBody>
          <a:bodyPr/>
          <a:lstStyle/>
          <a:p>
            <a:r>
              <a:rPr lang="en-US" dirty="0"/>
              <a:t>A star’s color is related to its temperature, not to its distance. A star’s speed will change its color. </a:t>
            </a:r>
          </a:p>
        </p:txBody>
      </p:sp>
      <p:pic>
        <p:nvPicPr>
          <p:cNvPr id="5" name="Picture 4">
            <a:extLst>
              <a:ext uri="{FF2B5EF4-FFF2-40B4-BE49-F238E27FC236}">
                <a16:creationId xmlns:a16="http://schemas.microsoft.com/office/drawing/2014/main" id="{2C560CE3-496A-CF4D-CE47-1A10FC0C71A3}"/>
              </a:ext>
            </a:extLst>
          </p:cNvPr>
          <p:cNvPicPr>
            <a:picLocks noChangeAspect="1"/>
          </p:cNvPicPr>
          <p:nvPr/>
        </p:nvPicPr>
        <p:blipFill>
          <a:blip r:embed="rId2"/>
          <a:stretch>
            <a:fillRect/>
          </a:stretch>
        </p:blipFill>
        <p:spPr>
          <a:xfrm>
            <a:off x="2276555" y="2636064"/>
            <a:ext cx="7339588" cy="4182269"/>
          </a:xfrm>
          <a:prstGeom prst="rect">
            <a:avLst/>
          </a:prstGeom>
        </p:spPr>
      </p:pic>
    </p:spTree>
    <p:extLst>
      <p:ext uri="{BB962C8B-B14F-4D97-AF65-F5344CB8AC3E}">
        <p14:creationId xmlns:p14="http://schemas.microsoft.com/office/powerpoint/2010/main" val="2594010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87054-6A64-A1E6-594E-3D5B867F535B}"/>
              </a:ext>
            </a:extLst>
          </p:cNvPr>
          <p:cNvSpPr>
            <a:spLocks noGrp="1"/>
          </p:cNvSpPr>
          <p:nvPr>
            <p:ph type="title"/>
          </p:nvPr>
        </p:nvSpPr>
        <p:spPr/>
        <p:txBody>
          <a:bodyPr/>
          <a:lstStyle/>
          <a:p>
            <a:r>
              <a:rPr lang="en-US" dirty="0"/>
              <a:t>Color Indices</a:t>
            </a:r>
          </a:p>
        </p:txBody>
      </p:sp>
      <p:sp>
        <p:nvSpPr>
          <p:cNvPr id="3" name="Content Placeholder 2">
            <a:extLst>
              <a:ext uri="{FF2B5EF4-FFF2-40B4-BE49-F238E27FC236}">
                <a16:creationId xmlns:a16="http://schemas.microsoft.com/office/drawing/2014/main" id="{3FE6FBD5-2B85-39BE-0CBB-BD50B5B0E461}"/>
              </a:ext>
            </a:extLst>
          </p:cNvPr>
          <p:cNvSpPr>
            <a:spLocks noGrp="1"/>
          </p:cNvSpPr>
          <p:nvPr>
            <p:ph idx="1"/>
          </p:nvPr>
        </p:nvSpPr>
        <p:spPr/>
        <p:txBody>
          <a:bodyPr/>
          <a:lstStyle/>
          <a:p>
            <a:pPr marL="0" indent="0">
              <a:buNone/>
            </a:pPr>
            <a:r>
              <a:rPr lang="en-US" dirty="0"/>
              <a:t>To specify the exact color of a star, filters are used to measure its apparent brightness. The set of filters are U (ultraviolet, ~360 nm), B (blue, ~420 nm), and V (visual, ~540 nm). Magnitude of brightness through each filter is recorded. The difference in magnitudes between two filters is called a </a:t>
            </a:r>
            <a:r>
              <a:rPr lang="en-US" b="1" dirty="0"/>
              <a:t>color index</a:t>
            </a:r>
            <a:r>
              <a:rPr lang="en-US" dirty="0"/>
              <a:t>. </a:t>
            </a:r>
          </a:p>
        </p:txBody>
      </p:sp>
    </p:spTree>
    <p:extLst>
      <p:ext uri="{BB962C8B-B14F-4D97-AF65-F5344CB8AC3E}">
        <p14:creationId xmlns:p14="http://schemas.microsoft.com/office/powerpoint/2010/main" val="2222926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E4071112-A507-46E5-B696-2D28C1A0B729}"/>
</file>

<file path=customXml/itemProps2.xml><?xml version="1.0" encoding="utf-8"?>
<ds:datastoreItem xmlns:ds="http://schemas.openxmlformats.org/officeDocument/2006/customXml" ds:itemID="{9E7AF66E-E759-43C6-83EB-EC3AFC3B9598}"/>
</file>

<file path=customXml/itemProps3.xml><?xml version="1.0" encoding="utf-8"?>
<ds:datastoreItem xmlns:ds="http://schemas.openxmlformats.org/officeDocument/2006/customXml" ds:itemID="{28EAC125-7B7C-461C-B7FE-C52FE64942CE}"/>
</file>

<file path=docProps/app.xml><?xml version="1.0" encoding="utf-8"?>
<Properties xmlns="http://schemas.openxmlformats.org/officeDocument/2006/extended-properties" xmlns:vt="http://schemas.openxmlformats.org/officeDocument/2006/docPropsVTypes">
  <TotalTime>1747</TotalTime>
  <Words>1055</Words>
  <Application>Microsoft Office PowerPoint</Application>
  <PresentationFormat>Widescreen</PresentationFormat>
  <Paragraphs>82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Aptos</vt:lpstr>
      <vt:lpstr>Aptos Display</vt:lpstr>
      <vt:lpstr>Arial</vt:lpstr>
      <vt:lpstr>Cambria Math</vt:lpstr>
      <vt:lpstr>Office Theme</vt:lpstr>
      <vt:lpstr>Chapter 17:  Analyzing Starlight</vt:lpstr>
      <vt:lpstr>Outline:</vt:lpstr>
      <vt:lpstr>Brightness of Stars </vt:lpstr>
      <vt:lpstr>Luminosity</vt:lpstr>
      <vt:lpstr>Apparent Brightness</vt:lpstr>
      <vt:lpstr>Apparent Brightness</vt:lpstr>
      <vt:lpstr>Equation relating magnitude and brightness</vt:lpstr>
      <vt:lpstr>Colors of Stars</vt:lpstr>
      <vt:lpstr>Color Indices</vt:lpstr>
      <vt:lpstr>The Spectra of Stars</vt:lpstr>
      <vt:lpstr>Classification of Stellar Spectra</vt:lpstr>
      <vt:lpstr>Spectra classes</vt:lpstr>
      <vt:lpstr>PowerPoint Presentation</vt:lpstr>
      <vt:lpstr>Brown dwarfs</vt:lpstr>
      <vt:lpstr>Using spectra to measure stellar radius, composition, and motion</vt:lpstr>
      <vt:lpstr>Abundances of elements</vt:lpstr>
      <vt:lpstr>Radial Velocity</vt:lpstr>
      <vt:lpstr>Proper Motion</vt:lpstr>
      <vt:lpstr>Space velocity</vt:lpstr>
      <vt:lpstr>Rotation of a star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Zengjun Chen</dc:creator>
  <cp:lastModifiedBy>Zengjun Chen</cp:lastModifiedBy>
  <cp:revision>1</cp:revision>
  <dcterms:created xsi:type="dcterms:W3CDTF">2024-07-18T13:26:09Z</dcterms:created>
  <dcterms:modified xsi:type="dcterms:W3CDTF">2025-05-28T17:19:15Z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