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6.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9.xml" ContentType="application/vnd.openxmlformats-officedocument.presentationml.slide+xml"/>
  <Override PartName="/ppt/slides/slide8.xml" ContentType="application/vnd.openxmlformats-officedocument.presentationml.slide+xml"/>
  <Override PartName="/ppt/slides/slide1.xml" ContentType="application/vnd.openxmlformats-officedocument.presentationml.slide+xml"/>
  <Override PartName="/ppt/slides/slide7.xml" ContentType="application/vnd.openxmlformats-officedocument.presentationml.slide+xml"/>
  <Override PartName="/ppt/slideLayouts/slideLayout8.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4.xml" ContentType="application/vnd.openxmlformats-officedocument.presentationml.slideLayout+xml"/>
  <Override PartName="/ppt/slideLayouts/slideLayout3.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7.xml" ContentType="application/vnd.openxmlformats-officedocument.presentationml.slideLayout+xml"/>
  <Override PartName="/ppt/theme/theme1.xml" ContentType="application/vnd.openxmlformats-officedocument.theme+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61" r:id="rId5"/>
    <p:sldId id="262" r:id="rId6"/>
    <p:sldId id="263" r:id="rId7"/>
    <p:sldId id="264" r:id="rId8"/>
    <p:sldId id="259" r:id="rId9"/>
    <p:sldId id="260" r:id="rId1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68" d="100"/>
          <a:sy n="68" d="100"/>
        </p:scale>
        <p:origin x="616" y="48"/>
      </p:cViewPr>
      <p:guideLst/>
    </p:cSldViewPr>
  </p:slideViewPr>
  <p:notesTextViewPr>
    <p:cViewPr>
      <p:scale>
        <a:sx n="1" d="1"/>
        <a:sy n="1" d="1"/>
      </p:scale>
      <p:origin x="0" y="0"/>
    </p:cViewPr>
  </p:notesTextViewPr>
  <p:sorterViewPr>
    <p:cViewPr>
      <p:scale>
        <a:sx n="100" d="100"/>
        <a:sy n="100" d="100"/>
      </p:scale>
      <p:origin x="0" y="-128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17" Type="http://schemas.openxmlformats.org/officeDocument/2006/relationships/customXml" Target="../customXml/item3.xml"/><Relationship Id="rId2" Type="http://schemas.openxmlformats.org/officeDocument/2006/relationships/slide" Target="slides/slide1.xml"/><Relationship Id="rId16" Type="http://schemas.openxmlformats.org/officeDocument/2006/relationships/customXml" Target="../customXml/item2.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customXml" Target="../customXml/item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B11D1-ADB5-44AF-A3FD-C9FEFA99647E}"/>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39519E8F-FCFB-41EC-AE12-5F2D6DB4992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30AFD623-2FF5-44E0-967F-7BA03436866F}"/>
              </a:ext>
            </a:extLst>
          </p:cNvPr>
          <p:cNvSpPr>
            <a:spLocks noGrp="1"/>
          </p:cNvSpPr>
          <p:nvPr>
            <p:ph type="dt" sz="half" idx="10"/>
          </p:nvPr>
        </p:nvSpPr>
        <p:spPr/>
        <p:txBody>
          <a:bodyPr/>
          <a:lstStyle/>
          <a:p>
            <a:fld id="{78AB69D5-41E5-4F42-A478-1BFCB5153C59}" type="datetimeFigureOut">
              <a:rPr lang="en-US" smtClean="0"/>
              <a:t>12/29/2024</a:t>
            </a:fld>
            <a:endParaRPr lang="en-US"/>
          </a:p>
        </p:txBody>
      </p:sp>
      <p:sp>
        <p:nvSpPr>
          <p:cNvPr id="5" name="Footer Placeholder 4">
            <a:extLst>
              <a:ext uri="{FF2B5EF4-FFF2-40B4-BE49-F238E27FC236}">
                <a16:creationId xmlns:a16="http://schemas.microsoft.com/office/drawing/2014/main" id="{1D4835F7-652D-435B-8DD2-4145A9DA916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6FC682A-6957-4674-A80E-B8CA0F9F88CC}"/>
              </a:ext>
            </a:extLst>
          </p:cNvPr>
          <p:cNvSpPr>
            <a:spLocks noGrp="1"/>
          </p:cNvSpPr>
          <p:nvPr>
            <p:ph type="sldNum" sz="quarter" idx="12"/>
          </p:nvPr>
        </p:nvSpPr>
        <p:spPr/>
        <p:txBody>
          <a:bodyPr/>
          <a:lstStyle/>
          <a:p>
            <a:fld id="{7C3E2CAA-0DDB-4408-A7CD-5B445BE18001}" type="slidenum">
              <a:rPr lang="en-US" smtClean="0"/>
              <a:t>‹#›</a:t>
            </a:fld>
            <a:endParaRPr lang="en-US"/>
          </a:p>
        </p:txBody>
      </p:sp>
    </p:spTree>
    <p:extLst>
      <p:ext uri="{BB962C8B-B14F-4D97-AF65-F5344CB8AC3E}">
        <p14:creationId xmlns:p14="http://schemas.microsoft.com/office/powerpoint/2010/main" val="221450040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BBA9AC-4938-45C8-992E-ABD7579813F5}"/>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14B640B0-5FD1-47ED-B899-E8D027DDC3D9}"/>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2AFDAE5-E75F-4D9B-99EA-0C21EED2560A}"/>
              </a:ext>
            </a:extLst>
          </p:cNvPr>
          <p:cNvSpPr>
            <a:spLocks noGrp="1"/>
          </p:cNvSpPr>
          <p:nvPr>
            <p:ph type="dt" sz="half" idx="10"/>
          </p:nvPr>
        </p:nvSpPr>
        <p:spPr/>
        <p:txBody>
          <a:bodyPr/>
          <a:lstStyle/>
          <a:p>
            <a:fld id="{78AB69D5-41E5-4F42-A478-1BFCB5153C59}" type="datetimeFigureOut">
              <a:rPr lang="en-US" smtClean="0"/>
              <a:t>12/29/2024</a:t>
            </a:fld>
            <a:endParaRPr lang="en-US"/>
          </a:p>
        </p:txBody>
      </p:sp>
      <p:sp>
        <p:nvSpPr>
          <p:cNvPr id="5" name="Footer Placeholder 4">
            <a:extLst>
              <a:ext uri="{FF2B5EF4-FFF2-40B4-BE49-F238E27FC236}">
                <a16:creationId xmlns:a16="http://schemas.microsoft.com/office/drawing/2014/main" id="{18DB478D-8AC1-4569-A4A7-DE085D198B9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FA04E2C-8F1B-438A-8AA9-183800295534}"/>
              </a:ext>
            </a:extLst>
          </p:cNvPr>
          <p:cNvSpPr>
            <a:spLocks noGrp="1"/>
          </p:cNvSpPr>
          <p:nvPr>
            <p:ph type="sldNum" sz="quarter" idx="12"/>
          </p:nvPr>
        </p:nvSpPr>
        <p:spPr/>
        <p:txBody>
          <a:bodyPr/>
          <a:lstStyle/>
          <a:p>
            <a:fld id="{7C3E2CAA-0DDB-4408-A7CD-5B445BE18001}" type="slidenum">
              <a:rPr lang="en-US" smtClean="0"/>
              <a:t>‹#›</a:t>
            </a:fld>
            <a:endParaRPr lang="en-US"/>
          </a:p>
        </p:txBody>
      </p:sp>
    </p:spTree>
    <p:extLst>
      <p:ext uri="{BB962C8B-B14F-4D97-AF65-F5344CB8AC3E}">
        <p14:creationId xmlns:p14="http://schemas.microsoft.com/office/powerpoint/2010/main" val="93554957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20271FC-78A1-4839-BA26-26F6E9CB8A35}"/>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8C74F47A-76DC-4B41-9C28-0C0732A6B3C3}"/>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A7D2A1E-FA19-47E8-B80E-ECCD8956C285}"/>
              </a:ext>
            </a:extLst>
          </p:cNvPr>
          <p:cNvSpPr>
            <a:spLocks noGrp="1"/>
          </p:cNvSpPr>
          <p:nvPr>
            <p:ph type="dt" sz="half" idx="10"/>
          </p:nvPr>
        </p:nvSpPr>
        <p:spPr/>
        <p:txBody>
          <a:bodyPr/>
          <a:lstStyle/>
          <a:p>
            <a:fld id="{78AB69D5-41E5-4F42-A478-1BFCB5153C59}" type="datetimeFigureOut">
              <a:rPr lang="en-US" smtClean="0"/>
              <a:t>12/29/2024</a:t>
            </a:fld>
            <a:endParaRPr lang="en-US"/>
          </a:p>
        </p:txBody>
      </p:sp>
      <p:sp>
        <p:nvSpPr>
          <p:cNvPr id="5" name="Footer Placeholder 4">
            <a:extLst>
              <a:ext uri="{FF2B5EF4-FFF2-40B4-BE49-F238E27FC236}">
                <a16:creationId xmlns:a16="http://schemas.microsoft.com/office/drawing/2014/main" id="{7384A23D-47A5-454F-AC90-B23600457DC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AC28FBA-767F-4234-84CF-84C6F2E8B34A}"/>
              </a:ext>
            </a:extLst>
          </p:cNvPr>
          <p:cNvSpPr>
            <a:spLocks noGrp="1"/>
          </p:cNvSpPr>
          <p:nvPr>
            <p:ph type="sldNum" sz="quarter" idx="12"/>
          </p:nvPr>
        </p:nvSpPr>
        <p:spPr/>
        <p:txBody>
          <a:bodyPr/>
          <a:lstStyle/>
          <a:p>
            <a:fld id="{7C3E2CAA-0DDB-4408-A7CD-5B445BE18001}" type="slidenum">
              <a:rPr lang="en-US" smtClean="0"/>
              <a:t>‹#›</a:t>
            </a:fld>
            <a:endParaRPr lang="en-US"/>
          </a:p>
        </p:txBody>
      </p:sp>
    </p:spTree>
    <p:extLst>
      <p:ext uri="{BB962C8B-B14F-4D97-AF65-F5344CB8AC3E}">
        <p14:creationId xmlns:p14="http://schemas.microsoft.com/office/powerpoint/2010/main" val="20043902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4451B6-851F-4358-B616-F99CD745C41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A53F44DF-25AA-4660-9681-8B27369B3E32}"/>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9B878D5-C501-4356-84A4-AA0DA4F1D52D}"/>
              </a:ext>
            </a:extLst>
          </p:cNvPr>
          <p:cNvSpPr>
            <a:spLocks noGrp="1"/>
          </p:cNvSpPr>
          <p:nvPr>
            <p:ph type="dt" sz="half" idx="10"/>
          </p:nvPr>
        </p:nvSpPr>
        <p:spPr/>
        <p:txBody>
          <a:bodyPr/>
          <a:lstStyle/>
          <a:p>
            <a:fld id="{78AB69D5-41E5-4F42-A478-1BFCB5153C59}" type="datetimeFigureOut">
              <a:rPr lang="en-US" smtClean="0"/>
              <a:t>12/29/2024</a:t>
            </a:fld>
            <a:endParaRPr lang="en-US"/>
          </a:p>
        </p:txBody>
      </p:sp>
      <p:sp>
        <p:nvSpPr>
          <p:cNvPr id="5" name="Footer Placeholder 4">
            <a:extLst>
              <a:ext uri="{FF2B5EF4-FFF2-40B4-BE49-F238E27FC236}">
                <a16:creationId xmlns:a16="http://schemas.microsoft.com/office/drawing/2014/main" id="{0E85F6CF-753A-4D23-9EFE-11A0191DEBE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31F65B6-F3B5-441B-90A9-0A9DE856444F}"/>
              </a:ext>
            </a:extLst>
          </p:cNvPr>
          <p:cNvSpPr>
            <a:spLocks noGrp="1"/>
          </p:cNvSpPr>
          <p:nvPr>
            <p:ph type="sldNum" sz="quarter" idx="12"/>
          </p:nvPr>
        </p:nvSpPr>
        <p:spPr/>
        <p:txBody>
          <a:bodyPr/>
          <a:lstStyle/>
          <a:p>
            <a:fld id="{7C3E2CAA-0DDB-4408-A7CD-5B445BE18001}" type="slidenum">
              <a:rPr lang="en-US" smtClean="0"/>
              <a:t>‹#›</a:t>
            </a:fld>
            <a:endParaRPr lang="en-US"/>
          </a:p>
        </p:txBody>
      </p:sp>
    </p:spTree>
    <p:extLst>
      <p:ext uri="{BB962C8B-B14F-4D97-AF65-F5344CB8AC3E}">
        <p14:creationId xmlns:p14="http://schemas.microsoft.com/office/powerpoint/2010/main" val="3484987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483665-3C79-4AFE-83EA-AD9EE97ED708}"/>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969A2FED-74F4-4665-BBA4-DDD59FF81DB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E7D80594-5814-4EAB-8694-89DD42D36807}"/>
              </a:ext>
            </a:extLst>
          </p:cNvPr>
          <p:cNvSpPr>
            <a:spLocks noGrp="1"/>
          </p:cNvSpPr>
          <p:nvPr>
            <p:ph type="dt" sz="half" idx="10"/>
          </p:nvPr>
        </p:nvSpPr>
        <p:spPr/>
        <p:txBody>
          <a:bodyPr/>
          <a:lstStyle/>
          <a:p>
            <a:fld id="{78AB69D5-41E5-4F42-A478-1BFCB5153C59}" type="datetimeFigureOut">
              <a:rPr lang="en-US" smtClean="0"/>
              <a:t>12/29/2024</a:t>
            </a:fld>
            <a:endParaRPr lang="en-US"/>
          </a:p>
        </p:txBody>
      </p:sp>
      <p:sp>
        <p:nvSpPr>
          <p:cNvPr id="5" name="Footer Placeholder 4">
            <a:extLst>
              <a:ext uri="{FF2B5EF4-FFF2-40B4-BE49-F238E27FC236}">
                <a16:creationId xmlns:a16="http://schemas.microsoft.com/office/drawing/2014/main" id="{75773771-ECFD-4281-8089-7A47F71F1F1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34268A8-7156-4F9D-84DC-39D2D9D303D0}"/>
              </a:ext>
            </a:extLst>
          </p:cNvPr>
          <p:cNvSpPr>
            <a:spLocks noGrp="1"/>
          </p:cNvSpPr>
          <p:nvPr>
            <p:ph type="sldNum" sz="quarter" idx="12"/>
          </p:nvPr>
        </p:nvSpPr>
        <p:spPr/>
        <p:txBody>
          <a:bodyPr/>
          <a:lstStyle/>
          <a:p>
            <a:fld id="{7C3E2CAA-0DDB-4408-A7CD-5B445BE18001}" type="slidenum">
              <a:rPr lang="en-US" smtClean="0"/>
              <a:t>‹#›</a:t>
            </a:fld>
            <a:endParaRPr lang="en-US"/>
          </a:p>
        </p:txBody>
      </p:sp>
    </p:spTree>
    <p:extLst>
      <p:ext uri="{BB962C8B-B14F-4D97-AF65-F5344CB8AC3E}">
        <p14:creationId xmlns:p14="http://schemas.microsoft.com/office/powerpoint/2010/main" val="10937780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5F2ABA-9828-42B4-81A8-5CED50F0C9C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A322CE77-E24C-4421-A8A9-61F5D6FEB2B2}"/>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8FF6FE56-EBDB-48E7-8640-B0982E635D94}"/>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22132CCD-AC76-4099-837A-0B97B7BD66AA}"/>
              </a:ext>
            </a:extLst>
          </p:cNvPr>
          <p:cNvSpPr>
            <a:spLocks noGrp="1"/>
          </p:cNvSpPr>
          <p:nvPr>
            <p:ph type="dt" sz="half" idx="10"/>
          </p:nvPr>
        </p:nvSpPr>
        <p:spPr/>
        <p:txBody>
          <a:bodyPr/>
          <a:lstStyle/>
          <a:p>
            <a:fld id="{78AB69D5-41E5-4F42-A478-1BFCB5153C59}" type="datetimeFigureOut">
              <a:rPr lang="en-US" smtClean="0"/>
              <a:t>12/29/2024</a:t>
            </a:fld>
            <a:endParaRPr lang="en-US"/>
          </a:p>
        </p:txBody>
      </p:sp>
      <p:sp>
        <p:nvSpPr>
          <p:cNvPr id="6" name="Footer Placeholder 5">
            <a:extLst>
              <a:ext uri="{FF2B5EF4-FFF2-40B4-BE49-F238E27FC236}">
                <a16:creationId xmlns:a16="http://schemas.microsoft.com/office/drawing/2014/main" id="{7E73F1A5-3035-43CB-8F31-39C093795F3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D44AD2E-686E-45EB-9D68-0EF5EFB1E9F1}"/>
              </a:ext>
            </a:extLst>
          </p:cNvPr>
          <p:cNvSpPr>
            <a:spLocks noGrp="1"/>
          </p:cNvSpPr>
          <p:nvPr>
            <p:ph type="sldNum" sz="quarter" idx="12"/>
          </p:nvPr>
        </p:nvSpPr>
        <p:spPr/>
        <p:txBody>
          <a:bodyPr/>
          <a:lstStyle/>
          <a:p>
            <a:fld id="{7C3E2CAA-0DDB-4408-A7CD-5B445BE18001}" type="slidenum">
              <a:rPr lang="en-US" smtClean="0"/>
              <a:t>‹#›</a:t>
            </a:fld>
            <a:endParaRPr lang="en-US"/>
          </a:p>
        </p:txBody>
      </p:sp>
    </p:spTree>
    <p:extLst>
      <p:ext uri="{BB962C8B-B14F-4D97-AF65-F5344CB8AC3E}">
        <p14:creationId xmlns:p14="http://schemas.microsoft.com/office/powerpoint/2010/main" val="891655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1E3D2C-C533-4444-8565-DC96DF987905}"/>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634A2069-447A-4186-8E99-54797801FED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EA248400-90DB-4990-AB23-533A758273B5}"/>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5C6C3E6C-A015-47DD-99F7-93F4AC7B04E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AC884D47-4BF1-4308-B24B-789A8739528B}"/>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748008F1-B6AF-4FD4-B455-EAC19D241944}"/>
              </a:ext>
            </a:extLst>
          </p:cNvPr>
          <p:cNvSpPr>
            <a:spLocks noGrp="1"/>
          </p:cNvSpPr>
          <p:nvPr>
            <p:ph type="dt" sz="half" idx="10"/>
          </p:nvPr>
        </p:nvSpPr>
        <p:spPr/>
        <p:txBody>
          <a:bodyPr/>
          <a:lstStyle/>
          <a:p>
            <a:fld id="{78AB69D5-41E5-4F42-A478-1BFCB5153C59}" type="datetimeFigureOut">
              <a:rPr lang="en-US" smtClean="0"/>
              <a:t>12/29/2024</a:t>
            </a:fld>
            <a:endParaRPr lang="en-US"/>
          </a:p>
        </p:txBody>
      </p:sp>
      <p:sp>
        <p:nvSpPr>
          <p:cNvPr id="8" name="Footer Placeholder 7">
            <a:extLst>
              <a:ext uri="{FF2B5EF4-FFF2-40B4-BE49-F238E27FC236}">
                <a16:creationId xmlns:a16="http://schemas.microsoft.com/office/drawing/2014/main" id="{3590CCDB-38A9-488F-B143-EA048BDD6BA5}"/>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6DB23BDD-6FA8-4FFB-8266-66BF708D477A}"/>
              </a:ext>
            </a:extLst>
          </p:cNvPr>
          <p:cNvSpPr>
            <a:spLocks noGrp="1"/>
          </p:cNvSpPr>
          <p:nvPr>
            <p:ph type="sldNum" sz="quarter" idx="12"/>
          </p:nvPr>
        </p:nvSpPr>
        <p:spPr/>
        <p:txBody>
          <a:bodyPr/>
          <a:lstStyle/>
          <a:p>
            <a:fld id="{7C3E2CAA-0DDB-4408-A7CD-5B445BE18001}" type="slidenum">
              <a:rPr lang="en-US" smtClean="0"/>
              <a:t>‹#›</a:t>
            </a:fld>
            <a:endParaRPr lang="en-US"/>
          </a:p>
        </p:txBody>
      </p:sp>
    </p:spTree>
    <p:extLst>
      <p:ext uri="{BB962C8B-B14F-4D97-AF65-F5344CB8AC3E}">
        <p14:creationId xmlns:p14="http://schemas.microsoft.com/office/powerpoint/2010/main" val="35328912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442AD7-67DF-48B8-855D-B2ACDE52888E}"/>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DF54A8DC-8B7E-4E35-809C-112AC4AD6F21}"/>
              </a:ext>
            </a:extLst>
          </p:cNvPr>
          <p:cNvSpPr>
            <a:spLocks noGrp="1"/>
          </p:cNvSpPr>
          <p:nvPr>
            <p:ph type="dt" sz="half" idx="10"/>
          </p:nvPr>
        </p:nvSpPr>
        <p:spPr/>
        <p:txBody>
          <a:bodyPr/>
          <a:lstStyle/>
          <a:p>
            <a:fld id="{78AB69D5-41E5-4F42-A478-1BFCB5153C59}" type="datetimeFigureOut">
              <a:rPr lang="en-US" smtClean="0"/>
              <a:t>12/29/2024</a:t>
            </a:fld>
            <a:endParaRPr lang="en-US"/>
          </a:p>
        </p:txBody>
      </p:sp>
      <p:sp>
        <p:nvSpPr>
          <p:cNvPr id="4" name="Footer Placeholder 3">
            <a:extLst>
              <a:ext uri="{FF2B5EF4-FFF2-40B4-BE49-F238E27FC236}">
                <a16:creationId xmlns:a16="http://schemas.microsoft.com/office/drawing/2014/main" id="{3056E756-8C44-4A1D-A689-FA210A36F0ED}"/>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74B5E07E-05FD-4CD3-A7E9-B5CF35F756BF}"/>
              </a:ext>
            </a:extLst>
          </p:cNvPr>
          <p:cNvSpPr>
            <a:spLocks noGrp="1"/>
          </p:cNvSpPr>
          <p:nvPr>
            <p:ph type="sldNum" sz="quarter" idx="12"/>
          </p:nvPr>
        </p:nvSpPr>
        <p:spPr/>
        <p:txBody>
          <a:bodyPr/>
          <a:lstStyle/>
          <a:p>
            <a:fld id="{7C3E2CAA-0DDB-4408-A7CD-5B445BE18001}" type="slidenum">
              <a:rPr lang="en-US" smtClean="0"/>
              <a:t>‹#›</a:t>
            </a:fld>
            <a:endParaRPr lang="en-US"/>
          </a:p>
        </p:txBody>
      </p:sp>
    </p:spTree>
    <p:extLst>
      <p:ext uri="{BB962C8B-B14F-4D97-AF65-F5344CB8AC3E}">
        <p14:creationId xmlns:p14="http://schemas.microsoft.com/office/powerpoint/2010/main" val="9112596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F00C15D-91BB-4179-9CC8-22F1AB9C2790}"/>
              </a:ext>
            </a:extLst>
          </p:cNvPr>
          <p:cNvSpPr>
            <a:spLocks noGrp="1"/>
          </p:cNvSpPr>
          <p:nvPr>
            <p:ph type="dt" sz="half" idx="10"/>
          </p:nvPr>
        </p:nvSpPr>
        <p:spPr/>
        <p:txBody>
          <a:bodyPr/>
          <a:lstStyle/>
          <a:p>
            <a:fld id="{78AB69D5-41E5-4F42-A478-1BFCB5153C59}" type="datetimeFigureOut">
              <a:rPr lang="en-US" smtClean="0"/>
              <a:t>12/29/2024</a:t>
            </a:fld>
            <a:endParaRPr lang="en-US"/>
          </a:p>
        </p:txBody>
      </p:sp>
      <p:sp>
        <p:nvSpPr>
          <p:cNvPr id="3" name="Footer Placeholder 2">
            <a:extLst>
              <a:ext uri="{FF2B5EF4-FFF2-40B4-BE49-F238E27FC236}">
                <a16:creationId xmlns:a16="http://schemas.microsoft.com/office/drawing/2014/main" id="{263705AF-EBE9-4604-B240-830983668801}"/>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1BBE4A13-DA8B-4598-B3CC-E5780B78F0D5}"/>
              </a:ext>
            </a:extLst>
          </p:cNvPr>
          <p:cNvSpPr>
            <a:spLocks noGrp="1"/>
          </p:cNvSpPr>
          <p:nvPr>
            <p:ph type="sldNum" sz="quarter" idx="12"/>
          </p:nvPr>
        </p:nvSpPr>
        <p:spPr/>
        <p:txBody>
          <a:bodyPr/>
          <a:lstStyle/>
          <a:p>
            <a:fld id="{7C3E2CAA-0DDB-4408-A7CD-5B445BE18001}" type="slidenum">
              <a:rPr lang="en-US" smtClean="0"/>
              <a:t>‹#›</a:t>
            </a:fld>
            <a:endParaRPr lang="en-US"/>
          </a:p>
        </p:txBody>
      </p:sp>
    </p:spTree>
    <p:extLst>
      <p:ext uri="{BB962C8B-B14F-4D97-AF65-F5344CB8AC3E}">
        <p14:creationId xmlns:p14="http://schemas.microsoft.com/office/powerpoint/2010/main" val="230257988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E3CB85-405B-4219-9563-82593A6FB7E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A9A870F9-8B35-4ADC-B12D-D462DF2DFF6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1DFAEAB9-4A67-48BE-8F8F-D4388C9867C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B5B685A5-50F9-4D79-99F3-0FE9A9CF7E6F}"/>
              </a:ext>
            </a:extLst>
          </p:cNvPr>
          <p:cNvSpPr>
            <a:spLocks noGrp="1"/>
          </p:cNvSpPr>
          <p:nvPr>
            <p:ph type="dt" sz="half" idx="10"/>
          </p:nvPr>
        </p:nvSpPr>
        <p:spPr/>
        <p:txBody>
          <a:bodyPr/>
          <a:lstStyle/>
          <a:p>
            <a:fld id="{78AB69D5-41E5-4F42-A478-1BFCB5153C59}" type="datetimeFigureOut">
              <a:rPr lang="en-US" smtClean="0"/>
              <a:t>12/29/2024</a:t>
            </a:fld>
            <a:endParaRPr lang="en-US"/>
          </a:p>
        </p:txBody>
      </p:sp>
      <p:sp>
        <p:nvSpPr>
          <p:cNvPr id="6" name="Footer Placeholder 5">
            <a:extLst>
              <a:ext uri="{FF2B5EF4-FFF2-40B4-BE49-F238E27FC236}">
                <a16:creationId xmlns:a16="http://schemas.microsoft.com/office/drawing/2014/main" id="{2A1E4C1C-23B1-49D8-8D90-E2FD7CE0A22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7A24631-D879-44E7-B73E-4F712075C444}"/>
              </a:ext>
            </a:extLst>
          </p:cNvPr>
          <p:cNvSpPr>
            <a:spLocks noGrp="1"/>
          </p:cNvSpPr>
          <p:nvPr>
            <p:ph type="sldNum" sz="quarter" idx="12"/>
          </p:nvPr>
        </p:nvSpPr>
        <p:spPr/>
        <p:txBody>
          <a:bodyPr/>
          <a:lstStyle/>
          <a:p>
            <a:fld id="{7C3E2CAA-0DDB-4408-A7CD-5B445BE18001}" type="slidenum">
              <a:rPr lang="en-US" smtClean="0"/>
              <a:t>‹#›</a:t>
            </a:fld>
            <a:endParaRPr lang="en-US"/>
          </a:p>
        </p:txBody>
      </p:sp>
    </p:spTree>
    <p:extLst>
      <p:ext uri="{BB962C8B-B14F-4D97-AF65-F5344CB8AC3E}">
        <p14:creationId xmlns:p14="http://schemas.microsoft.com/office/powerpoint/2010/main" val="4747661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179667-4E78-4E83-9D52-16E8AF31CCE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ED9B493E-88EB-4BEA-AADB-A3BB3812625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B6AA731E-32B0-4DC4-B178-B61268CC4F2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72618F8F-B5C6-4D61-BB6E-534ED2707687}"/>
              </a:ext>
            </a:extLst>
          </p:cNvPr>
          <p:cNvSpPr>
            <a:spLocks noGrp="1"/>
          </p:cNvSpPr>
          <p:nvPr>
            <p:ph type="dt" sz="half" idx="10"/>
          </p:nvPr>
        </p:nvSpPr>
        <p:spPr/>
        <p:txBody>
          <a:bodyPr/>
          <a:lstStyle/>
          <a:p>
            <a:fld id="{78AB69D5-41E5-4F42-A478-1BFCB5153C59}" type="datetimeFigureOut">
              <a:rPr lang="en-US" smtClean="0"/>
              <a:t>12/29/2024</a:t>
            </a:fld>
            <a:endParaRPr lang="en-US"/>
          </a:p>
        </p:txBody>
      </p:sp>
      <p:sp>
        <p:nvSpPr>
          <p:cNvPr id="6" name="Footer Placeholder 5">
            <a:extLst>
              <a:ext uri="{FF2B5EF4-FFF2-40B4-BE49-F238E27FC236}">
                <a16:creationId xmlns:a16="http://schemas.microsoft.com/office/drawing/2014/main" id="{0651C9A8-2B33-4B34-A43B-5CD1700A63D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A1DC22D-1725-4F85-8539-D6A5F64573A8}"/>
              </a:ext>
            </a:extLst>
          </p:cNvPr>
          <p:cNvSpPr>
            <a:spLocks noGrp="1"/>
          </p:cNvSpPr>
          <p:nvPr>
            <p:ph type="sldNum" sz="quarter" idx="12"/>
          </p:nvPr>
        </p:nvSpPr>
        <p:spPr/>
        <p:txBody>
          <a:bodyPr/>
          <a:lstStyle/>
          <a:p>
            <a:fld id="{7C3E2CAA-0DDB-4408-A7CD-5B445BE18001}" type="slidenum">
              <a:rPr lang="en-US" smtClean="0"/>
              <a:t>‹#›</a:t>
            </a:fld>
            <a:endParaRPr lang="en-US"/>
          </a:p>
        </p:txBody>
      </p:sp>
    </p:spTree>
    <p:extLst>
      <p:ext uri="{BB962C8B-B14F-4D97-AF65-F5344CB8AC3E}">
        <p14:creationId xmlns:p14="http://schemas.microsoft.com/office/powerpoint/2010/main" val="87890521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256B396-DBCB-41FE-BA19-6BF80F9F1BD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BF1A8288-D9F6-4BE9-9B44-53FD374E12E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FC602D1-932F-4BE5-AF77-401F0A6E48B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8AB69D5-41E5-4F42-A478-1BFCB5153C59}" type="datetimeFigureOut">
              <a:rPr lang="en-US" smtClean="0"/>
              <a:t>12/29/2024</a:t>
            </a:fld>
            <a:endParaRPr lang="en-US"/>
          </a:p>
        </p:txBody>
      </p:sp>
      <p:sp>
        <p:nvSpPr>
          <p:cNvPr id="5" name="Footer Placeholder 4">
            <a:extLst>
              <a:ext uri="{FF2B5EF4-FFF2-40B4-BE49-F238E27FC236}">
                <a16:creationId xmlns:a16="http://schemas.microsoft.com/office/drawing/2014/main" id="{11AA9FF2-C7DC-4E19-916A-0300913BC4E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C22055E1-0ED2-4024-903B-A563AF7B8BC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C3E2CAA-0DDB-4408-A7CD-5B445BE18001}" type="slidenum">
              <a:rPr lang="en-US" smtClean="0"/>
              <a:t>‹#›</a:t>
            </a:fld>
            <a:endParaRPr lang="en-US"/>
          </a:p>
        </p:txBody>
      </p:sp>
    </p:spTree>
    <p:extLst>
      <p:ext uri="{BB962C8B-B14F-4D97-AF65-F5344CB8AC3E}">
        <p14:creationId xmlns:p14="http://schemas.microsoft.com/office/powerpoint/2010/main" val="18798531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554E5B-FB3A-4A53-8873-D34488CFEB62}"/>
              </a:ext>
            </a:extLst>
          </p:cNvPr>
          <p:cNvSpPr>
            <a:spLocks noGrp="1"/>
          </p:cNvSpPr>
          <p:nvPr>
            <p:ph type="ctrTitle"/>
          </p:nvPr>
        </p:nvSpPr>
        <p:spPr>
          <a:xfrm>
            <a:off x="1524000" y="644910"/>
            <a:ext cx="9144000" cy="1328606"/>
          </a:xfrm>
        </p:spPr>
        <p:txBody>
          <a:bodyPr>
            <a:normAutofit fontScale="90000"/>
          </a:bodyPr>
          <a:lstStyle/>
          <a:p>
            <a:r>
              <a:rPr lang="en-US" altLang="zh-CN" dirty="0"/>
              <a:t>Chapter 19 Celestial Distances</a:t>
            </a:r>
            <a:endParaRPr lang="en-US" dirty="0"/>
          </a:p>
        </p:txBody>
      </p:sp>
      <p:sp>
        <p:nvSpPr>
          <p:cNvPr id="4" name="AutoShape 2" descr="Image of the Globular Cluster M 80. Globular clusters are large, spherical clusters of stars that are so compact that the central regions typically appear to us as a single object. In this photograph, thousands of yellow and red stars surround the dense center of M 80.">
            <a:extLst>
              <a:ext uri="{FF2B5EF4-FFF2-40B4-BE49-F238E27FC236}">
                <a16:creationId xmlns:a16="http://schemas.microsoft.com/office/drawing/2014/main" id="{C3D0C8EC-8AB3-46DE-BCF7-0E84347275A7}"/>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 name="AutoShape 4" descr="Image of the Globular Cluster M 80. Globular clusters are large, spherical clusters of stars that are so compact that the central regions typically appear to us as a single object. In this photograph, thousands of yellow and red stars surround the dense center of M 80.">
            <a:extLst>
              <a:ext uri="{FF2B5EF4-FFF2-40B4-BE49-F238E27FC236}">
                <a16:creationId xmlns:a16="http://schemas.microsoft.com/office/drawing/2014/main" id="{9D4A27D0-DE24-4C17-9408-E7739683078A}"/>
              </a:ext>
            </a:extLst>
          </p:cNvPr>
          <p:cNvSpPr>
            <a:spLocks noChangeAspect="1" noChangeArrowheads="1"/>
          </p:cNvSpPr>
          <p:nvPr/>
        </p:nvSpPr>
        <p:spPr bwMode="auto">
          <a:xfrm>
            <a:off x="6096000" y="34290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 name="AutoShape 6" descr="Image of the Globular Cluster M 80. Globular clusters are large, spherical clusters of stars that are so compact that the central regions typically appear to us as a single object. In this photograph, thousands of yellow and red stars surround the dense center of M 80.">
            <a:extLst>
              <a:ext uri="{FF2B5EF4-FFF2-40B4-BE49-F238E27FC236}">
                <a16:creationId xmlns:a16="http://schemas.microsoft.com/office/drawing/2014/main" id="{5EDD583F-650B-4388-AF50-09462AB45C4B}"/>
              </a:ext>
            </a:extLst>
          </p:cNvPr>
          <p:cNvSpPr>
            <a:spLocks noChangeAspect="1" noChangeArrowheads="1"/>
          </p:cNvSpPr>
          <p:nvPr/>
        </p:nvSpPr>
        <p:spPr bwMode="auto">
          <a:xfrm>
            <a:off x="6248399" y="2290713"/>
            <a:ext cx="1595487" cy="1595487"/>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7" name="Picture 6">
            <a:extLst>
              <a:ext uri="{FF2B5EF4-FFF2-40B4-BE49-F238E27FC236}">
                <a16:creationId xmlns:a16="http://schemas.microsoft.com/office/drawing/2014/main" id="{6BA41D5A-7C13-4AA4-9C91-B1EACB6ABA93}"/>
              </a:ext>
            </a:extLst>
          </p:cNvPr>
          <p:cNvPicPr>
            <a:picLocks noChangeAspect="1"/>
          </p:cNvPicPr>
          <p:nvPr/>
        </p:nvPicPr>
        <p:blipFill>
          <a:blip r:embed="rId2"/>
          <a:stretch>
            <a:fillRect/>
          </a:stretch>
        </p:blipFill>
        <p:spPr>
          <a:xfrm>
            <a:off x="1908928" y="2438571"/>
            <a:ext cx="8374144" cy="3529651"/>
          </a:xfrm>
          <a:prstGeom prst="rect">
            <a:avLst/>
          </a:prstGeom>
        </p:spPr>
      </p:pic>
    </p:spTree>
    <p:extLst>
      <p:ext uri="{BB962C8B-B14F-4D97-AF65-F5344CB8AC3E}">
        <p14:creationId xmlns:p14="http://schemas.microsoft.com/office/powerpoint/2010/main" val="12310095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FA6998-E9D5-46F9-BF15-54B5E1B79FB0}"/>
              </a:ext>
            </a:extLst>
          </p:cNvPr>
          <p:cNvSpPr>
            <a:spLocks noGrp="1"/>
          </p:cNvSpPr>
          <p:nvPr>
            <p:ph type="title"/>
          </p:nvPr>
        </p:nvSpPr>
        <p:spPr/>
        <p:txBody>
          <a:bodyPr/>
          <a:lstStyle/>
          <a:p>
            <a:r>
              <a:rPr lang="en-US" dirty="0"/>
              <a:t>19.1 Fundamental Units of Distance</a:t>
            </a:r>
          </a:p>
        </p:txBody>
      </p:sp>
      <p:sp>
        <p:nvSpPr>
          <p:cNvPr id="3" name="Content Placeholder 2">
            <a:extLst>
              <a:ext uri="{FF2B5EF4-FFF2-40B4-BE49-F238E27FC236}">
                <a16:creationId xmlns:a16="http://schemas.microsoft.com/office/drawing/2014/main" id="{583ABB77-4C2D-4D6E-8757-1E0D3922FAC4}"/>
              </a:ext>
            </a:extLst>
          </p:cNvPr>
          <p:cNvSpPr>
            <a:spLocks noGrp="1"/>
          </p:cNvSpPr>
          <p:nvPr>
            <p:ph idx="1"/>
          </p:nvPr>
        </p:nvSpPr>
        <p:spPr>
          <a:xfrm>
            <a:off x="838200" y="1825625"/>
            <a:ext cx="10515600" cy="2039793"/>
          </a:xfrm>
        </p:spPr>
        <p:txBody>
          <a:bodyPr/>
          <a:lstStyle/>
          <a:p>
            <a:r>
              <a:rPr lang="en-US" b="1" dirty="0"/>
              <a:t>The metric System</a:t>
            </a:r>
          </a:p>
          <a:p>
            <a:r>
              <a:rPr lang="en-US" b="1" dirty="0">
                <a:solidFill>
                  <a:srgbClr val="333333"/>
                </a:solidFill>
                <a:latin typeface="Neue Helvetica W01"/>
              </a:rPr>
              <a:t>Modern Redefinitions of the Meter</a:t>
            </a:r>
          </a:p>
          <a:p>
            <a:r>
              <a:rPr lang="en-US" b="1" dirty="0"/>
              <a:t>Distance within the Solar System</a:t>
            </a:r>
          </a:p>
          <a:p>
            <a:pPr marL="0" indent="0">
              <a:buNone/>
            </a:pPr>
            <a:endParaRPr lang="en-US" b="1" dirty="0"/>
          </a:p>
          <a:p>
            <a:pPr marL="0" indent="0">
              <a:buNone/>
            </a:pPr>
            <a:endParaRPr lang="en-US" dirty="0"/>
          </a:p>
        </p:txBody>
      </p:sp>
      <p:pic>
        <p:nvPicPr>
          <p:cNvPr id="2050" name="Picture 2" descr="The Transit of Venus in 2012. The solid black disk of Venus is visible just inside the limb of the Sun near the 2 o’clock position in this ultraviolet image taken with the Solar Dynamics Observatory spacecraft.">
            <a:extLst>
              <a:ext uri="{FF2B5EF4-FFF2-40B4-BE49-F238E27FC236}">
                <a16:creationId xmlns:a16="http://schemas.microsoft.com/office/drawing/2014/main" id="{D3825AFF-FE0A-4B30-A6C1-E96EE76572F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31593" y="3429000"/>
            <a:ext cx="5479473" cy="2736927"/>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This is a photograph of one of NASA’s Deep Space Network radio telescopes, seen in profile and pointing skyward.">
            <a:extLst>
              <a:ext uri="{FF2B5EF4-FFF2-40B4-BE49-F238E27FC236}">
                <a16:creationId xmlns:a16="http://schemas.microsoft.com/office/drawing/2014/main" id="{EAFBE1BF-922A-4DB3-9948-63D96FAE236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36798" y="1825625"/>
            <a:ext cx="4309379" cy="4318228"/>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90F5C0A2-11CF-49E2-9DC8-88223B414FE0}"/>
              </a:ext>
            </a:extLst>
          </p:cNvPr>
          <p:cNvSpPr txBox="1"/>
          <p:nvPr/>
        </p:nvSpPr>
        <p:spPr>
          <a:xfrm>
            <a:off x="961534" y="6308209"/>
            <a:ext cx="4079065" cy="369332"/>
          </a:xfrm>
          <a:prstGeom prst="rect">
            <a:avLst/>
          </a:prstGeom>
          <a:noFill/>
        </p:spPr>
        <p:txBody>
          <a:bodyPr wrap="none" rtlCol="0">
            <a:spAutoFit/>
          </a:bodyPr>
          <a:lstStyle/>
          <a:p>
            <a:r>
              <a:rPr lang="en-US" b="1" dirty="0"/>
              <a:t>Figure 19.2</a:t>
            </a:r>
            <a:r>
              <a:rPr lang="en-US" dirty="0"/>
              <a:t> </a:t>
            </a:r>
            <a:r>
              <a:rPr lang="en-US" b="1" dirty="0"/>
              <a:t>Venus Transits the Sun, 2012.</a:t>
            </a:r>
            <a:endParaRPr lang="en-US" dirty="0"/>
          </a:p>
        </p:txBody>
      </p:sp>
      <p:sp>
        <p:nvSpPr>
          <p:cNvPr id="5" name="Rectangle 4">
            <a:extLst>
              <a:ext uri="{FF2B5EF4-FFF2-40B4-BE49-F238E27FC236}">
                <a16:creationId xmlns:a16="http://schemas.microsoft.com/office/drawing/2014/main" id="{7E276796-9047-4C2A-9F34-62D7CB298E26}"/>
              </a:ext>
            </a:extLst>
          </p:cNvPr>
          <p:cNvSpPr/>
          <p:nvPr/>
        </p:nvSpPr>
        <p:spPr>
          <a:xfrm>
            <a:off x="6936798" y="6209824"/>
            <a:ext cx="2897332" cy="369332"/>
          </a:xfrm>
          <a:prstGeom prst="rect">
            <a:avLst/>
          </a:prstGeom>
        </p:spPr>
        <p:txBody>
          <a:bodyPr wrap="none">
            <a:spAutoFit/>
          </a:bodyPr>
          <a:lstStyle/>
          <a:p>
            <a:r>
              <a:rPr lang="en-US" b="1" i="0" dirty="0">
                <a:solidFill>
                  <a:srgbClr val="424242"/>
                </a:solidFill>
                <a:effectLst/>
                <a:latin typeface="Neue Helvetica W01"/>
              </a:rPr>
              <a:t>Figure 19.3</a:t>
            </a:r>
            <a:r>
              <a:rPr lang="en-US" b="0" i="0" dirty="0">
                <a:solidFill>
                  <a:srgbClr val="424242"/>
                </a:solidFill>
                <a:effectLst/>
                <a:latin typeface="Neue Helvetica W01"/>
              </a:rPr>
              <a:t> </a:t>
            </a:r>
            <a:r>
              <a:rPr lang="en-US" b="1" i="0" dirty="0">
                <a:solidFill>
                  <a:srgbClr val="424242"/>
                </a:solidFill>
                <a:effectLst/>
                <a:latin typeface="Neue Helvetica W01"/>
              </a:rPr>
              <a:t>Radar Telescope.</a:t>
            </a:r>
            <a:endParaRPr lang="en-US" dirty="0"/>
          </a:p>
        </p:txBody>
      </p:sp>
    </p:spTree>
    <p:extLst>
      <p:ext uri="{BB962C8B-B14F-4D97-AF65-F5344CB8AC3E}">
        <p14:creationId xmlns:p14="http://schemas.microsoft.com/office/powerpoint/2010/main" val="1401101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FA6998-E9D5-46F9-BF15-54B5E1B79FB0}"/>
              </a:ext>
            </a:extLst>
          </p:cNvPr>
          <p:cNvSpPr>
            <a:spLocks noGrp="1"/>
          </p:cNvSpPr>
          <p:nvPr>
            <p:ph type="title"/>
          </p:nvPr>
        </p:nvSpPr>
        <p:spPr/>
        <p:txBody>
          <a:bodyPr/>
          <a:lstStyle/>
          <a:p>
            <a:r>
              <a:rPr lang="en-US" dirty="0"/>
              <a:t>19.2 Surveying the Stars</a:t>
            </a:r>
          </a:p>
        </p:txBody>
      </p:sp>
      <p:sp>
        <p:nvSpPr>
          <p:cNvPr id="3" name="Content Placeholder 2">
            <a:extLst>
              <a:ext uri="{FF2B5EF4-FFF2-40B4-BE49-F238E27FC236}">
                <a16:creationId xmlns:a16="http://schemas.microsoft.com/office/drawing/2014/main" id="{583ABB77-4C2D-4D6E-8757-1E0D3922FAC4}"/>
              </a:ext>
            </a:extLst>
          </p:cNvPr>
          <p:cNvSpPr>
            <a:spLocks noGrp="1"/>
          </p:cNvSpPr>
          <p:nvPr>
            <p:ph idx="1"/>
          </p:nvPr>
        </p:nvSpPr>
        <p:spPr>
          <a:xfrm>
            <a:off x="838200" y="1825625"/>
            <a:ext cx="10515600" cy="615917"/>
          </a:xfrm>
        </p:spPr>
        <p:txBody>
          <a:bodyPr/>
          <a:lstStyle/>
          <a:p>
            <a:r>
              <a:rPr lang="en-US" b="1" dirty="0"/>
              <a:t>Triangulation in Space</a:t>
            </a:r>
          </a:p>
          <a:p>
            <a:pPr marL="0" indent="0">
              <a:buNone/>
            </a:pPr>
            <a:endParaRPr lang="en-US" dirty="0"/>
          </a:p>
        </p:txBody>
      </p:sp>
      <p:pic>
        <p:nvPicPr>
          <p:cNvPr id="3074" name="Picture 2" descr="Illustration of the Triangulation Method. In this illustration a surveyor’s transit is shown at two positions along a stream of water. Position “A” is at the center left of this image, and position “B” is just below the center of the illustration. They are separated by a distance labeled “Baseline,” with a black line drawn connecting the two. Both instruments are being used to measure the distance to a tree on the far side of the stream which is located at the upper right corner in the illustration. The tree is labeled “C.” Black lines are drawn from positions “A” and “B” to the tree at “C” to create the triangle ABC. A dashed line is drawn from the center of the baseline to point “C.” A curved arrow is drawn from the baseline to the line AC to represent the angle between the baseline and line AC.">
            <a:extLst>
              <a:ext uri="{FF2B5EF4-FFF2-40B4-BE49-F238E27FC236}">
                <a16:creationId xmlns:a16="http://schemas.microsoft.com/office/drawing/2014/main" id="{BE3F3161-B686-4022-81BE-02B4B423AED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45553" y="2441542"/>
            <a:ext cx="4950447" cy="3212380"/>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a:extLst>
              <a:ext uri="{FF2B5EF4-FFF2-40B4-BE49-F238E27FC236}">
                <a16:creationId xmlns:a16="http://schemas.microsoft.com/office/drawing/2014/main" id="{A6DC2BCA-A68F-4EA6-90B9-59977DE831EE}"/>
              </a:ext>
            </a:extLst>
          </p:cNvPr>
          <p:cNvSpPr/>
          <p:nvPr/>
        </p:nvSpPr>
        <p:spPr>
          <a:xfrm>
            <a:off x="1008073" y="5900507"/>
            <a:ext cx="2612703" cy="369332"/>
          </a:xfrm>
          <a:prstGeom prst="rect">
            <a:avLst/>
          </a:prstGeom>
        </p:spPr>
        <p:txBody>
          <a:bodyPr wrap="none">
            <a:spAutoFit/>
          </a:bodyPr>
          <a:lstStyle/>
          <a:p>
            <a:r>
              <a:rPr lang="en-US" b="1" i="0" dirty="0">
                <a:solidFill>
                  <a:srgbClr val="424242"/>
                </a:solidFill>
                <a:effectLst/>
                <a:latin typeface="Neue Helvetica W01"/>
              </a:rPr>
              <a:t>Figure 19.4</a:t>
            </a:r>
            <a:r>
              <a:rPr lang="en-US" b="0" i="0" dirty="0">
                <a:solidFill>
                  <a:srgbClr val="424242"/>
                </a:solidFill>
                <a:effectLst/>
                <a:latin typeface="Neue Helvetica W01"/>
              </a:rPr>
              <a:t> </a:t>
            </a:r>
            <a:r>
              <a:rPr lang="en-US" b="1" i="0" dirty="0">
                <a:solidFill>
                  <a:srgbClr val="424242"/>
                </a:solidFill>
                <a:effectLst/>
                <a:latin typeface="Neue Helvetica W01"/>
              </a:rPr>
              <a:t>Triangulation.</a:t>
            </a:r>
            <a:endParaRPr lang="en-US" dirty="0"/>
          </a:p>
        </p:txBody>
      </p:sp>
      <p:sp>
        <p:nvSpPr>
          <p:cNvPr id="5" name="Rectangle 4">
            <a:extLst>
              <a:ext uri="{FF2B5EF4-FFF2-40B4-BE49-F238E27FC236}">
                <a16:creationId xmlns:a16="http://schemas.microsoft.com/office/drawing/2014/main" id="{C5035C9B-8A89-42C8-84E8-5A5B6D385011}"/>
              </a:ext>
            </a:extLst>
          </p:cNvPr>
          <p:cNvSpPr/>
          <p:nvPr/>
        </p:nvSpPr>
        <p:spPr>
          <a:xfrm>
            <a:off x="6655324" y="2576479"/>
            <a:ext cx="5081047" cy="1569660"/>
          </a:xfrm>
          <a:prstGeom prst="rect">
            <a:avLst/>
          </a:prstGeom>
        </p:spPr>
        <p:txBody>
          <a:bodyPr wrap="square">
            <a:spAutoFit/>
          </a:bodyPr>
          <a:lstStyle/>
          <a:p>
            <a:r>
              <a:rPr lang="en-US" sz="2400" b="0" i="0" dirty="0">
                <a:solidFill>
                  <a:srgbClr val="424242"/>
                </a:solidFill>
                <a:effectLst/>
                <a:latin typeface="Neue Helvetica W01"/>
              </a:rPr>
              <a:t>This apparent change in direction of the remote object due to a change in vantage point of the observer is called </a:t>
            </a:r>
            <a:r>
              <a:rPr lang="en-US" sz="2400" b="1" i="0" dirty="0">
                <a:solidFill>
                  <a:srgbClr val="424242"/>
                </a:solidFill>
                <a:effectLst/>
                <a:latin typeface="Neue Helvetica W01"/>
              </a:rPr>
              <a:t>parallax</a:t>
            </a:r>
            <a:r>
              <a:rPr lang="en-US" sz="2400" b="0" i="0" dirty="0">
                <a:solidFill>
                  <a:srgbClr val="424242"/>
                </a:solidFill>
                <a:effectLst/>
                <a:latin typeface="Neue Helvetica W01"/>
              </a:rPr>
              <a:t>.</a:t>
            </a:r>
            <a:endParaRPr lang="en-US" sz="2400" dirty="0"/>
          </a:p>
        </p:txBody>
      </p:sp>
    </p:spTree>
    <p:extLst>
      <p:ext uri="{BB962C8B-B14F-4D97-AF65-F5344CB8AC3E}">
        <p14:creationId xmlns:p14="http://schemas.microsoft.com/office/powerpoint/2010/main" val="272701242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FA6998-E9D5-46F9-BF15-54B5E1B79FB0}"/>
              </a:ext>
            </a:extLst>
          </p:cNvPr>
          <p:cNvSpPr>
            <a:spLocks noGrp="1"/>
          </p:cNvSpPr>
          <p:nvPr>
            <p:ph type="title"/>
          </p:nvPr>
        </p:nvSpPr>
        <p:spPr/>
        <p:txBody>
          <a:bodyPr/>
          <a:lstStyle/>
          <a:p>
            <a:r>
              <a:rPr lang="en-US" dirty="0"/>
              <a:t>19.2 Surveying the Stars</a:t>
            </a:r>
          </a:p>
        </p:txBody>
      </p:sp>
      <p:sp>
        <p:nvSpPr>
          <p:cNvPr id="3" name="Content Placeholder 2">
            <a:extLst>
              <a:ext uri="{FF2B5EF4-FFF2-40B4-BE49-F238E27FC236}">
                <a16:creationId xmlns:a16="http://schemas.microsoft.com/office/drawing/2014/main" id="{583ABB77-4C2D-4D6E-8757-1E0D3922FAC4}"/>
              </a:ext>
            </a:extLst>
          </p:cNvPr>
          <p:cNvSpPr>
            <a:spLocks noGrp="1"/>
          </p:cNvSpPr>
          <p:nvPr>
            <p:ph idx="1"/>
          </p:nvPr>
        </p:nvSpPr>
        <p:spPr>
          <a:xfrm>
            <a:off x="838200" y="1825625"/>
            <a:ext cx="10515600" cy="615917"/>
          </a:xfrm>
        </p:spPr>
        <p:txBody>
          <a:bodyPr/>
          <a:lstStyle/>
          <a:p>
            <a:r>
              <a:rPr lang="en-US" b="1" dirty="0"/>
              <a:t>Distances to Stars</a:t>
            </a:r>
          </a:p>
          <a:p>
            <a:pPr marL="0" indent="0">
              <a:buNone/>
            </a:pPr>
            <a:endParaRPr lang="en-US" dirty="0"/>
          </a:p>
        </p:txBody>
      </p:sp>
      <p:pic>
        <p:nvPicPr>
          <p:cNvPr id="4098" name="Picture 2" descr="Portraits of (a) Friedrich Wilhelm Bessel, (b) Thomas Henderson, and (c) Friedrich Struve.">
            <a:extLst>
              <a:ext uri="{FF2B5EF4-FFF2-40B4-BE49-F238E27FC236}">
                <a16:creationId xmlns:a16="http://schemas.microsoft.com/office/drawing/2014/main" id="{CB58D6D0-B98B-419A-A1E4-FE0934E121E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5933" y="2532306"/>
            <a:ext cx="5496422" cy="2777595"/>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5">
            <a:extLst>
              <a:ext uri="{FF2B5EF4-FFF2-40B4-BE49-F238E27FC236}">
                <a16:creationId xmlns:a16="http://schemas.microsoft.com/office/drawing/2014/main" id="{35B24D04-A589-4A3D-87F8-D06E32542B5D}"/>
              </a:ext>
            </a:extLst>
          </p:cNvPr>
          <p:cNvSpPr/>
          <p:nvPr/>
        </p:nvSpPr>
        <p:spPr>
          <a:xfrm>
            <a:off x="165933" y="5397257"/>
            <a:ext cx="5496422" cy="923330"/>
          </a:xfrm>
          <a:prstGeom prst="rect">
            <a:avLst/>
          </a:prstGeom>
        </p:spPr>
        <p:txBody>
          <a:bodyPr wrap="square">
            <a:spAutoFit/>
          </a:bodyPr>
          <a:lstStyle/>
          <a:p>
            <a:r>
              <a:rPr lang="en-US" b="1" i="0" dirty="0">
                <a:solidFill>
                  <a:srgbClr val="424242"/>
                </a:solidFill>
                <a:effectLst/>
                <a:latin typeface="Neue Helvetica W01"/>
              </a:rPr>
              <a:t>Figure 19.5</a:t>
            </a:r>
            <a:r>
              <a:rPr lang="en-US" b="0" i="0" dirty="0">
                <a:solidFill>
                  <a:srgbClr val="424242"/>
                </a:solidFill>
                <a:effectLst/>
                <a:latin typeface="Neue Helvetica W01"/>
              </a:rPr>
              <a:t> </a:t>
            </a:r>
            <a:r>
              <a:rPr lang="en-US" b="1" i="0" dirty="0">
                <a:solidFill>
                  <a:srgbClr val="424242"/>
                </a:solidFill>
                <a:effectLst/>
                <a:latin typeface="Neue Helvetica W01"/>
              </a:rPr>
              <a:t>Friedrich Wilhelm Bessel (1784–1846), Thomas J. Henderson (1798–1844), and Friedrich Struve (1793–1864).</a:t>
            </a:r>
            <a:endParaRPr lang="en-US" dirty="0"/>
          </a:p>
        </p:txBody>
      </p:sp>
      <p:pic>
        <p:nvPicPr>
          <p:cNvPr id="4100" name="Picture 4" descr="Illustration of Parallax. The Sun is drawn as a yellow disk in the left hand portion of the diagram and is labeled “Sun.” A blue circle surrounds the Sun and is labeled “Earth’s orbit.” The Earth is shown at two positions on the blue circle. Position “A” at the bottom of the circle and “B” at the top. Above and to the right of the center, a nearby star is drawn as an unlabeled red dot. In the upper right is an unlabeled group of five stars that are more distant than the red star. A white line is drawn from position A through the red dot to the uppermost stars in the group. A white line is drawn from position B through the red dot to the middle star in the group. A dashed line is drawn from the Sun to the red dot. The parallax angle, “p,” is drawn between the dashed line and line B. To illustrate the effect of parallax, two insets are included near points A and B. The inset at point B is labeled “Sky as seen from B,” and shows the red dot near the middle star of the group of five stars that are illustrated in the upper right side of the figure. The inset at point A is labeled “Sky as seen from A,” and shows the red dot near the uppermost stars of the group of five stars that are illustrated in the upper right side of the figure.">
            <a:extLst>
              <a:ext uri="{FF2B5EF4-FFF2-40B4-BE49-F238E27FC236}">
                <a16:creationId xmlns:a16="http://schemas.microsoft.com/office/drawing/2014/main" id="{D597420A-9C73-4FAC-A897-5A3151C82DA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70310" y="2173731"/>
            <a:ext cx="6055757" cy="3223526"/>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6">
            <a:extLst>
              <a:ext uri="{FF2B5EF4-FFF2-40B4-BE49-F238E27FC236}">
                <a16:creationId xmlns:a16="http://schemas.microsoft.com/office/drawing/2014/main" id="{A55B3335-FA1E-40EA-81C2-E5AC1223637F}"/>
              </a:ext>
            </a:extLst>
          </p:cNvPr>
          <p:cNvSpPr/>
          <p:nvPr/>
        </p:nvSpPr>
        <p:spPr>
          <a:xfrm>
            <a:off x="5891784" y="5695634"/>
            <a:ext cx="2105256" cy="369332"/>
          </a:xfrm>
          <a:prstGeom prst="rect">
            <a:avLst/>
          </a:prstGeom>
        </p:spPr>
        <p:txBody>
          <a:bodyPr wrap="none">
            <a:spAutoFit/>
          </a:bodyPr>
          <a:lstStyle/>
          <a:p>
            <a:r>
              <a:rPr lang="en-US" b="1" i="0" dirty="0">
                <a:solidFill>
                  <a:srgbClr val="424242"/>
                </a:solidFill>
                <a:effectLst/>
                <a:latin typeface="Neue Helvetica W01"/>
              </a:rPr>
              <a:t>Figure 19.6</a:t>
            </a:r>
            <a:r>
              <a:rPr lang="en-US" b="0" i="0" dirty="0">
                <a:solidFill>
                  <a:srgbClr val="424242"/>
                </a:solidFill>
                <a:effectLst/>
                <a:latin typeface="Neue Helvetica W01"/>
              </a:rPr>
              <a:t> </a:t>
            </a:r>
            <a:r>
              <a:rPr lang="en-US" b="1" i="0" dirty="0">
                <a:solidFill>
                  <a:srgbClr val="424242"/>
                </a:solidFill>
                <a:effectLst/>
                <a:latin typeface="Neue Helvetica W01"/>
              </a:rPr>
              <a:t>Parallax.</a:t>
            </a:r>
            <a:endParaRPr lang="en-US" dirty="0"/>
          </a:p>
        </p:txBody>
      </p:sp>
    </p:spTree>
    <p:extLst>
      <p:ext uri="{BB962C8B-B14F-4D97-AF65-F5344CB8AC3E}">
        <p14:creationId xmlns:p14="http://schemas.microsoft.com/office/powerpoint/2010/main" val="126264854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FA6998-E9D5-46F9-BF15-54B5E1B79FB0}"/>
              </a:ext>
            </a:extLst>
          </p:cNvPr>
          <p:cNvSpPr>
            <a:spLocks noGrp="1"/>
          </p:cNvSpPr>
          <p:nvPr>
            <p:ph type="title"/>
          </p:nvPr>
        </p:nvSpPr>
        <p:spPr/>
        <p:txBody>
          <a:bodyPr/>
          <a:lstStyle/>
          <a:p>
            <a:r>
              <a:rPr lang="en-US" dirty="0"/>
              <a:t>19.2 Surveying the Stars</a:t>
            </a:r>
          </a:p>
        </p:txBody>
      </p:sp>
      <p:sp>
        <p:nvSpPr>
          <p:cNvPr id="3" name="Content Placeholder 2">
            <a:extLst>
              <a:ext uri="{FF2B5EF4-FFF2-40B4-BE49-F238E27FC236}">
                <a16:creationId xmlns:a16="http://schemas.microsoft.com/office/drawing/2014/main" id="{583ABB77-4C2D-4D6E-8757-1E0D3922FAC4}"/>
              </a:ext>
            </a:extLst>
          </p:cNvPr>
          <p:cNvSpPr>
            <a:spLocks noGrp="1"/>
          </p:cNvSpPr>
          <p:nvPr>
            <p:ph idx="1"/>
          </p:nvPr>
        </p:nvSpPr>
        <p:spPr>
          <a:xfrm>
            <a:off x="838200" y="1825625"/>
            <a:ext cx="10515600" cy="615917"/>
          </a:xfrm>
        </p:spPr>
        <p:txBody>
          <a:bodyPr/>
          <a:lstStyle/>
          <a:p>
            <a:r>
              <a:rPr lang="en-US" b="1" dirty="0"/>
              <a:t>Units of Stellar Distance</a:t>
            </a:r>
          </a:p>
          <a:p>
            <a:pPr marL="0" indent="0">
              <a:buNone/>
            </a:pPr>
            <a:endParaRPr lang="en-US" dirty="0"/>
          </a:p>
        </p:txBody>
      </p:sp>
      <p:sp>
        <p:nvSpPr>
          <p:cNvPr id="6" name="Rectangle 5">
            <a:extLst>
              <a:ext uri="{FF2B5EF4-FFF2-40B4-BE49-F238E27FC236}">
                <a16:creationId xmlns:a16="http://schemas.microsoft.com/office/drawing/2014/main" id="{916BB295-3FD4-4467-A52E-EF823425B2CA}"/>
              </a:ext>
            </a:extLst>
          </p:cNvPr>
          <p:cNvSpPr/>
          <p:nvPr/>
        </p:nvSpPr>
        <p:spPr>
          <a:xfrm>
            <a:off x="1008073" y="2496840"/>
            <a:ext cx="6279037" cy="1569660"/>
          </a:xfrm>
          <a:prstGeom prst="rect">
            <a:avLst/>
          </a:prstGeom>
        </p:spPr>
        <p:txBody>
          <a:bodyPr wrap="square">
            <a:spAutoFit/>
          </a:bodyPr>
          <a:lstStyle/>
          <a:p>
            <a:r>
              <a:rPr lang="en-US" sz="2400" b="0" i="0" dirty="0">
                <a:solidFill>
                  <a:srgbClr val="424242"/>
                </a:solidFill>
                <a:effectLst/>
                <a:latin typeface="Neue Helvetica W01"/>
              </a:rPr>
              <a:t>the </a:t>
            </a:r>
            <a:r>
              <a:rPr lang="en-US" sz="2400" b="1" i="0" dirty="0">
                <a:solidFill>
                  <a:srgbClr val="424242"/>
                </a:solidFill>
                <a:effectLst/>
                <a:latin typeface="Neue Helvetica W01"/>
              </a:rPr>
              <a:t>parsec</a:t>
            </a:r>
            <a:r>
              <a:rPr lang="en-US" sz="2400" b="0" i="0" dirty="0">
                <a:solidFill>
                  <a:srgbClr val="424242"/>
                </a:solidFill>
                <a:effectLst/>
                <a:latin typeface="Neue Helvetica W01"/>
              </a:rPr>
              <a:t> (pc)—derived from “the distance at which we have a </a:t>
            </a:r>
            <a:r>
              <a:rPr lang="en-US" sz="2400" b="0" i="1" dirty="0">
                <a:solidFill>
                  <a:srgbClr val="424242"/>
                </a:solidFill>
                <a:effectLst/>
                <a:latin typeface="Neue Helvetica W01"/>
              </a:rPr>
              <a:t>par</a:t>
            </a:r>
            <a:r>
              <a:rPr lang="en-US" sz="2400" b="0" i="0" dirty="0">
                <a:solidFill>
                  <a:srgbClr val="424242"/>
                </a:solidFill>
                <a:effectLst/>
                <a:latin typeface="Neue Helvetica W01"/>
              </a:rPr>
              <a:t>allax of one </a:t>
            </a:r>
            <a:r>
              <a:rPr lang="en-US" sz="2400" b="0" i="1" dirty="0">
                <a:solidFill>
                  <a:srgbClr val="424242"/>
                </a:solidFill>
                <a:effectLst/>
                <a:latin typeface="Neue Helvetica W01"/>
              </a:rPr>
              <a:t>sec</a:t>
            </a:r>
            <a:r>
              <a:rPr lang="en-US" sz="2400" b="0" i="0" dirty="0">
                <a:solidFill>
                  <a:srgbClr val="424242"/>
                </a:solidFill>
                <a:effectLst/>
                <a:latin typeface="Neue Helvetica W01"/>
              </a:rPr>
              <a:t>ond.” The distance (</a:t>
            </a:r>
            <a:r>
              <a:rPr lang="en-US" sz="2400" b="0" i="1" dirty="0">
                <a:solidFill>
                  <a:srgbClr val="424242"/>
                </a:solidFill>
                <a:effectLst/>
                <a:latin typeface="Neue Helvetica W01"/>
              </a:rPr>
              <a:t>D</a:t>
            </a:r>
            <a:r>
              <a:rPr lang="en-US" sz="2400" b="0" i="0" dirty="0">
                <a:solidFill>
                  <a:srgbClr val="424242"/>
                </a:solidFill>
                <a:effectLst/>
                <a:latin typeface="Neue Helvetica W01"/>
              </a:rPr>
              <a:t>) of a star in parsecs is just the reciprocal of its parallax (</a:t>
            </a:r>
            <a:r>
              <a:rPr lang="en-US" sz="2400" b="0" i="1" dirty="0">
                <a:solidFill>
                  <a:srgbClr val="424242"/>
                </a:solidFill>
                <a:effectLst/>
                <a:latin typeface="Neue Helvetica W01"/>
              </a:rPr>
              <a:t>p</a:t>
            </a:r>
            <a:r>
              <a:rPr lang="en-US" sz="2400" b="0" i="0" dirty="0">
                <a:solidFill>
                  <a:srgbClr val="424242"/>
                </a:solidFill>
                <a:effectLst/>
                <a:latin typeface="Neue Helvetica W01"/>
              </a:rPr>
              <a:t>) in arcseconds; that is,</a:t>
            </a:r>
            <a:endParaRPr lang="en-US" sz="2400" dirty="0"/>
          </a:p>
        </p:txBody>
      </p:sp>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CBFE7156-62D8-4CB4-8BA1-DB1723D192B4}"/>
                  </a:ext>
                </a:extLst>
              </p:cNvPr>
              <p:cNvSpPr txBox="1"/>
              <p:nvPr/>
            </p:nvSpPr>
            <p:spPr>
              <a:xfrm>
                <a:off x="2488677" y="4441047"/>
                <a:ext cx="1012713" cy="881973"/>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2800" b="0" i="1" smtClean="0">
                          <a:latin typeface="Cambria Math" panose="02040503050406030204" pitchFamily="18" charset="0"/>
                        </a:rPr>
                        <m:t>𝐷</m:t>
                      </m:r>
                      <m:r>
                        <a:rPr lang="en-US" sz="2800" b="0" i="1" smtClean="0">
                          <a:latin typeface="Cambria Math" panose="02040503050406030204" pitchFamily="18" charset="0"/>
                        </a:rPr>
                        <m:t>=</m:t>
                      </m:r>
                      <m:f>
                        <m:fPr>
                          <m:ctrlPr>
                            <a:rPr lang="en-US" sz="2800" b="0" i="1" smtClean="0">
                              <a:latin typeface="Cambria Math" panose="02040503050406030204" pitchFamily="18" charset="0"/>
                            </a:rPr>
                          </m:ctrlPr>
                        </m:fPr>
                        <m:num>
                          <m:r>
                            <a:rPr lang="en-US" sz="2800" b="0" i="1" smtClean="0">
                              <a:latin typeface="Cambria Math" panose="02040503050406030204" pitchFamily="18" charset="0"/>
                            </a:rPr>
                            <m:t>1</m:t>
                          </m:r>
                        </m:num>
                        <m:den>
                          <m:r>
                            <a:rPr lang="en-US" sz="2800" b="0" i="1" smtClean="0">
                              <a:latin typeface="Cambria Math" panose="02040503050406030204" pitchFamily="18" charset="0"/>
                            </a:rPr>
                            <m:t>𝑝</m:t>
                          </m:r>
                        </m:den>
                      </m:f>
                    </m:oMath>
                  </m:oMathPara>
                </a14:m>
                <a:endParaRPr lang="en-US" sz="2800" dirty="0"/>
              </a:p>
            </p:txBody>
          </p:sp>
        </mc:Choice>
        <mc:Fallback xmlns="">
          <p:sp>
            <p:nvSpPr>
              <p:cNvPr id="7" name="TextBox 6">
                <a:extLst>
                  <a:ext uri="{FF2B5EF4-FFF2-40B4-BE49-F238E27FC236}">
                    <a16:creationId xmlns:a16="http://schemas.microsoft.com/office/drawing/2014/main" id="{CBFE7156-62D8-4CB4-8BA1-DB1723D192B4}"/>
                  </a:ext>
                </a:extLst>
              </p:cNvPr>
              <p:cNvSpPr txBox="1">
                <a:spLocks noRot="1" noChangeAspect="1" noMove="1" noResize="1" noEditPoints="1" noAdjustHandles="1" noChangeArrowheads="1" noChangeShapeType="1" noTextEdit="1"/>
              </p:cNvSpPr>
              <p:nvPr/>
            </p:nvSpPr>
            <p:spPr>
              <a:xfrm>
                <a:off x="2488677" y="4441047"/>
                <a:ext cx="1012713" cy="881973"/>
              </a:xfrm>
              <a:prstGeom prst="rect">
                <a:avLst/>
              </a:prstGeom>
              <a:blipFill>
                <a:blip r:embed="rId2"/>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216902627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FA6998-E9D5-46F9-BF15-54B5E1B79FB0}"/>
              </a:ext>
            </a:extLst>
          </p:cNvPr>
          <p:cNvSpPr>
            <a:spLocks noGrp="1"/>
          </p:cNvSpPr>
          <p:nvPr>
            <p:ph type="title"/>
          </p:nvPr>
        </p:nvSpPr>
        <p:spPr/>
        <p:txBody>
          <a:bodyPr/>
          <a:lstStyle/>
          <a:p>
            <a:r>
              <a:rPr lang="en-US" dirty="0"/>
              <a:t>19.2 Surveying the Stars</a:t>
            </a:r>
          </a:p>
        </p:txBody>
      </p:sp>
      <p:sp>
        <p:nvSpPr>
          <p:cNvPr id="3" name="Content Placeholder 2">
            <a:extLst>
              <a:ext uri="{FF2B5EF4-FFF2-40B4-BE49-F238E27FC236}">
                <a16:creationId xmlns:a16="http://schemas.microsoft.com/office/drawing/2014/main" id="{583ABB77-4C2D-4D6E-8757-1E0D3922FAC4}"/>
              </a:ext>
            </a:extLst>
          </p:cNvPr>
          <p:cNvSpPr>
            <a:spLocks noGrp="1"/>
          </p:cNvSpPr>
          <p:nvPr>
            <p:ph idx="1"/>
          </p:nvPr>
        </p:nvSpPr>
        <p:spPr>
          <a:xfrm>
            <a:off x="838200" y="1450197"/>
            <a:ext cx="10515600" cy="615917"/>
          </a:xfrm>
        </p:spPr>
        <p:txBody>
          <a:bodyPr/>
          <a:lstStyle/>
          <a:p>
            <a:r>
              <a:rPr lang="en-US" b="1" dirty="0"/>
              <a:t>Calculating the Diameter of the Sun</a:t>
            </a:r>
          </a:p>
          <a:p>
            <a:pPr marL="0" indent="0">
              <a:buNone/>
            </a:pPr>
            <a:endParaRPr lang="en-US" dirty="0"/>
          </a:p>
        </p:txBody>
      </p:sp>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085F6AE3-465F-4DA2-808D-AD5B1A6CF0CA}"/>
                  </a:ext>
                </a:extLst>
              </p:cNvPr>
              <p:cNvSpPr txBox="1"/>
              <p:nvPr/>
            </p:nvSpPr>
            <p:spPr>
              <a:xfrm>
                <a:off x="838200" y="1991483"/>
                <a:ext cx="10587087" cy="4278415"/>
              </a:xfrm>
              <a:prstGeom prst="rect">
                <a:avLst/>
              </a:prstGeom>
              <a:noFill/>
            </p:spPr>
            <p:txBody>
              <a:bodyPr wrap="square" rtlCol="0">
                <a:spAutoFit/>
              </a:bodyPr>
              <a:lstStyle/>
              <a:p>
                <a:r>
                  <a:rPr lang="en-US" dirty="0"/>
                  <a:t>For nearby stars, we can measure the apparent shift in their positions as Earth orbits the Sun. We wrote earlier that an object must be 206,265 AU distant to have a parallax of one second of arc. This must seem like a very strange number, but you can figure out why this is the right value. We will start by estimating the diameter of the Sun and then apply the same idea to a star with a parallax of 1 arcsecond. Make a sketch that has a round circle to represent the Sun, place Earth some distance away, and put an observer on it. Draw two lines from the point where the observer is standing, one to each side of the Sun. Sketch a circle centered at Earth with its circumference passing through the center of the Sun. Now think about proportions. The Sun spans about half a degree on the sky. A full circle has 360○. The circumference of the circle centered on Earth and passing through the Sun is given by:  </a:t>
                </a:r>
              </a:p>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𝑐𝑖𝑟𝑐𝑢𝑚𝑓𝑒𝑟𝑒𝑛𝑐𝑒</m:t>
                      </m:r>
                      <m:r>
                        <a:rPr lang="en-US" b="0" i="1" smtClean="0">
                          <a:latin typeface="Cambria Math" panose="02040503050406030204" pitchFamily="18" charset="0"/>
                        </a:rPr>
                        <m:t>=2</m:t>
                      </m:r>
                      <m:r>
                        <a:rPr lang="en-US" b="0" i="1" smtClean="0">
                          <a:latin typeface="Cambria Math" panose="02040503050406030204" pitchFamily="18" charset="0"/>
                          <a:ea typeface="Cambria Math" panose="02040503050406030204" pitchFamily="18" charset="0"/>
                        </a:rPr>
                        <m:t>𝜋</m:t>
                      </m:r>
                      <m:r>
                        <a:rPr lang="en-US" b="0" i="1" smtClean="0">
                          <a:latin typeface="Cambria Math" panose="02040503050406030204" pitchFamily="18" charset="0"/>
                          <a:ea typeface="Cambria Math" panose="02040503050406030204" pitchFamily="18" charset="0"/>
                        </a:rPr>
                        <m:t>×93,000,000 </m:t>
                      </m:r>
                      <m:r>
                        <a:rPr lang="en-US" b="0" i="1" smtClean="0">
                          <a:latin typeface="Cambria Math" panose="02040503050406030204" pitchFamily="18" charset="0"/>
                          <a:ea typeface="Cambria Math" panose="02040503050406030204" pitchFamily="18" charset="0"/>
                        </a:rPr>
                        <m:t>𝑚𝑖𝑙𝑒𝑠</m:t>
                      </m:r>
                    </m:oMath>
                  </m:oMathPara>
                </a14:m>
                <a:endParaRPr lang="en-US" dirty="0"/>
              </a:p>
              <a:p>
                <a:r>
                  <a:rPr lang="en-US" dirty="0"/>
                  <a:t>Then, the following two ratios are equal:</a:t>
                </a:r>
              </a:p>
              <a:p>
                <a:r>
                  <a:rPr lang="en-US" dirty="0"/>
                  <a:t>Calculate the diameter of the Sun. How does your answer compare to the actual diameter?</a:t>
                </a:r>
              </a:p>
              <a:p>
                <a:pPr/>
                <a14:m>
                  <m:oMathPara xmlns:m="http://schemas.openxmlformats.org/officeDocument/2006/math">
                    <m:oMathParaPr>
                      <m:jc m:val="centerGroup"/>
                    </m:oMathParaPr>
                    <m:oMath xmlns:m="http://schemas.openxmlformats.org/officeDocument/2006/math">
                      <m:f>
                        <m:fPr>
                          <m:ctrlPr>
                            <a:rPr lang="en-US" i="1" smtClean="0">
                              <a:latin typeface="Cambria Math" panose="02040503050406030204" pitchFamily="18" charset="0"/>
                            </a:rPr>
                          </m:ctrlPr>
                        </m:fPr>
                        <m:num>
                          <m:sSup>
                            <m:sSupPr>
                              <m:ctrlPr>
                                <a:rPr lang="en-US" i="1" smtClean="0">
                                  <a:latin typeface="Cambria Math" panose="02040503050406030204" pitchFamily="18" charset="0"/>
                                </a:rPr>
                              </m:ctrlPr>
                            </m:sSupPr>
                            <m:e>
                              <m:r>
                                <a:rPr lang="en-US" b="0" i="1" smtClean="0">
                                  <a:latin typeface="Cambria Math" panose="02040503050406030204" pitchFamily="18" charset="0"/>
                                </a:rPr>
                                <m:t>0.5</m:t>
                              </m:r>
                            </m:e>
                            <m:sup>
                              <m:r>
                                <a:rPr lang="en-US" b="0" i="1" smtClean="0">
                                  <a:latin typeface="Cambria Math" panose="02040503050406030204" pitchFamily="18" charset="0"/>
                                </a:rPr>
                                <m:t>0</m:t>
                              </m:r>
                            </m:sup>
                          </m:sSup>
                        </m:num>
                        <m:den>
                          <m:sSup>
                            <m:sSupPr>
                              <m:ctrlPr>
                                <a:rPr lang="en-US" i="1" smtClean="0">
                                  <a:latin typeface="Cambria Math" panose="02040503050406030204" pitchFamily="18" charset="0"/>
                                </a:rPr>
                              </m:ctrlPr>
                            </m:sSupPr>
                            <m:e>
                              <m:r>
                                <a:rPr lang="en-US" b="0" i="1" smtClean="0">
                                  <a:latin typeface="Cambria Math" panose="02040503050406030204" pitchFamily="18" charset="0"/>
                                </a:rPr>
                                <m:t>360</m:t>
                              </m:r>
                            </m:e>
                            <m:sup>
                              <m:r>
                                <a:rPr lang="en-US" b="0" i="1" smtClean="0">
                                  <a:latin typeface="Cambria Math" panose="02040503050406030204" pitchFamily="18" charset="0"/>
                                </a:rPr>
                                <m:t>0</m:t>
                              </m:r>
                            </m:sup>
                          </m:sSup>
                        </m:den>
                      </m:f>
                      <m:r>
                        <a:rPr lang="en-US" b="0" i="1" smtClean="0">
                          <a:latin typeface="Cambria Math" panose="02040503050406030204" pitchFamily="18" charset="0"/>
                        </a:rPr>
                        <m:t>=</m:t>
                      </m:r>
                      <m:f>
                        <m:fPr>
                          <m:ctrlPr>
                            <a:rPr lang="en-US" b="0" i="1" smtClean="0">
                              <a:latin typeface="Cambria Math" panose="02040503050406030204" pitchFamily="18" charset="0"/>
                            </a:rPr>
                          </m:ctrlPr>
                        </m:fPr>
                        <m:num>
                          <m:r>
                            <a:rPr lang="en-US" b="0" i="1" smtClean="0">
                              <a:latin typeface="Cambria Math" panose="02040503050406030204" pitchFamily="18" charset="0"/>
                            </a:rPr>
                            <m:t>𝑑𝑖𝑎𝑚𝑒𝑡𝑒𝑟</m:t>
                          </m:r>
                          <m:r>
                            <a:rPr lang="en-US" b="0" i="1" smtClean="0">
                              <a:latin typeface="Cambria Math" panose="02040503050406030204" pitchFamily="18" charset="0"/>
                            </a:rPr>
                            <m:t> </m:t>
                          </m:r>
                          <m:r>
                            <a:rPr lang="en-US" b="0" i="1" smtClean="0">
                              <a:latin typeface="Cambria Math" panose="02040503050406030204" pitchFamily="18" charset="0"/>
                            </a:rPr>
                            <m:t>𝑜𝑓</m:t>
                          </m:r>
                          <m:r>
                            <a:rPr lang="en-US" b="0" i="1" smtClean="0">
                              <a:latin typeface="Cambria Math" panose="02040503050406030204" pitchFamily="18" charset="0"/>
                            </a:rPr>
                            <m:t> </m:t>
                          </m:r>
                          <m:r>
                            <a:rPr lang="en-US" b="0" i="1" smtClean="0">
                              <a:latin typeface="Cambria Math" panose="02040503050406030204" pitchFamily="18" charset="0"/>
                            </a:rPr>
                            <m:t>𝑆𝑢𝑛</m:t>
                          </m:r>
                        </m:num>
                        <m:den>
                          <m:r>
                            <a:rPr lang="en-US" b="0" i="1" smtClean="0">
                              <a:latin typeface="Cambria Math" panose="02040503050406030204" pitchFamily="18" charset="0"/>
                            </a:rPr>
                            <m:t>2</m:t>
                          </m:r>
                          <m:r>
                            <a:rPr lang="en-US" b="0" i="1" smtClean="0">
                              <a:latin typeface="Cambria Math" panose="02040503050406030204" pitchFamily="18" charset="0"/>
                              <a:ea typeface="Cambria Math" panose="02040503050406030204" pitchFamily="18" charset="0"/>
                            </a:rPr>
                            <m:t>𝜋</m:t>
                          </m:r>
                          <m:r>
                            <a:rPr lang="en-US" b="0" i="1" smtClean="0">
                              <a:latin typeface="Cambria Math" panose="02040503050406030204" pitchFamily="18" charset="0"/>
                              <a:ea typeface="Cambria Math" panose="02040503050406030204" pitchFamily="18" charset="0"/>
                            </a:rPr>
                            <m:t>×93,000,000 </m:t>
                          </m:r>
                          <m:r>
                            <a:rPr lang="en-US" b="0" i="1" smtClean="0">
                              <a:latin typeface="Cambria Math" panose="02040503050406030204" pitchFamily="18" charset="0"/>
                              <a:ea typeface="Cambria Math" panose="02040503050406030204" pitchFamily="18" charset="0"/>
                            </a:rPr>
                            <m:t>𝑚𝑖𝑙𝑒𝑠</m:t>
                          </m:r>
                        </m:den>
                      </m:f>
                    </m:oMath>
                  </m:oMathPara>
                </a14:m>
                <a:endParaRPr lang="en-US" dirty="0"/>
              </a:p>
              <a:p>
                <a:r>
                  <a:rPr lang="en-US" dirty="0"/>
                  <a:t>We can solve for diameter of Sun= 811,577 miles</a:t>
                </a:r>
              </a:p>
            </p:txBody>
          </p:sp>
        </mc:Choice>
        <mc:Fallback xmlns="">
          <p:sp>
            <p:nvSpPr>
              <p:cNvPr id="8" name="TextBox 7">
                <a:extLst>
                  <a:ext uri="{FF2B5EF4-FFF2-40B4-BE49-F238E27FC236}">
                    <a16:creationId xmlns:a16="http://schemas.microsoft.com/office/drawing/2014/main" id="{085F6AE3-465F-4DA2-808D-AD5B1A6CF0CA}"/>
                  </a:ext>
                </a:extLst>
              </p:cNvPr>
              <p:cNvSpPr txBox="1">
                <a:spLocks noRot="1" noChangeAspect="1" noMove="1" noResize="1" noEditPoints="1" noAdjustHandles="1" noChangeArrowheads="1" noChangeShapeType="1" noTextEdit="1"/>
              </p:cNvSpPr>
              <p:nvPr/>
            </p:nvSpPr>
            <p:spPr>
              <a:xfrm>
                <a:off x="838200" y="1991483"/>
                <a:ext cx="10587087" cy="4278415"/>
              </a:xfrm>
              <a:prstGeom prst="rect">
                <a:avLst/>
              </a:prstGeom>
              <a:blipFill>
                <a:blip r:embed="rId2"/>
                <a:stretch>
                  <a:fillRect l="-518" t="-855" r="-115" b="-1282"/>
                </a:stretch>
              </a:blipFill>
            </p:spPr>
            <p:txBody>
              <a:bodyPr/>
              <a:lstStyle/>
              <a:p>
                <a:r>
                  <a:rPr lang="en-US">
                    <a:noFill/>
                  </a:rPr>
                  <a:t> </a:t>
                </a:r>
              </a:p>
            </p:txBody>
          </p:sp>
        </mc:Fallback>
      </mc:AlternateContent>
    </p:spTree>
    <p:extLst>
      <p:ext uri="{BB962C8B-B14F-4D97-AF65-F5344CB8AC3E}">
        <p14:creationId xmlns:p14="http://schemas.microsoft.com/office/powerpoint/2010/main" val="173093127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FA6998-E9D5-46F9-BF15-54B5E1B79FB0}"/>
              </a:ext>
            </a:extLst>
          </p:cNvPr>
          <p:cNvSpPr>
            <a:spLocks noGrp="1"/>
          </p:cNvSpPr>
          <p:nvPr>
            <p:ph type="title"/>
          </p:nvPr>
        </p:nvSpPr>
        <p:spPr/>
        <p:txBody>
          <a:bodyPr/>
          <a:lstStyle/>
          <a:p>
            <a:r>
              <a:rPr lang="en-US" dirty="0"/>
              <a:t>19.2 Surveying the Stars</a:t>
            </a:r>
          </a:p>
        </p:txBody>
      </p:sp>
      <p:sp>
        <p:nvSpPr>
          <p:cNvPr id="3" name="Content Placeholder 2">
            <a:extLst>
              <a:ext uri="{FF2B5EF4-FFF2-40B4-BE49-F238E27FC236}">
                <a16:creationId xmlns:a16="http://schemas.microsoft.com/office/drawing/2014/main" id="{583ABB77-4C2D-4D6E-8757-1E0D3922FAC4}"/>
              </a:ext>
            </a:extLst>
          </p:cNvPr>
          <p:cNvSpPr>
            <a:spLocks noGrp="1"/>
          </p:cNvSpPr>
          <p:nvPr>
            <p:ph idx="1"/>
          </p:nvPr>
        </p:nvSpPr>
        <p:spPr>
          <a:xfrm>
            <a:off x="923041" y="1456074"/>
            <a:ext cx="4776628" cy="615917"/>
          </a:xfrm>
        </p:spPr>
        <p:txBody>
          <a:bodyPr>
            <a:normAutofit fontScale="92500"/>
          </a:bodyPr>
          <a:lstStyle/>
          <a:p>
            <a:r>
              <a:rPr lang="en-US" b="1" dirty="0"/>
              <a:t>Measuring Parallaxes in Space</a:t>
            </a:r>
          </a:p>
          <a:p>
            <a:pPr marL="0" indent="0">
              <a:buNone/>
            </a:pPr>
            <a:endParaRPr lang="en-US" dirty="0"/>
          </a:p>
        </p:txBody>
      </p:sp>
      <p:sp>
        <p:nvSpPr>
          <p:cNvPr id="4" name="AutoShape 2" descr="H–R Diagram of Stars Measured by Gaia and Hipparcos. The x-axis of this graph is labeled “Spectral Type” and lists “O”, “B”, “A”, “F”, “G”, “K”, and “M” from left to right. The y-axis is labeled “Luminosity (L_Sun)” and ranges from 1/100 to 10,000. The plot includes 16,631 stars which form a Y shape, with the tail at “M” on the x-axis and the two arms splitting roughly at “G” on the x-axis and “1” on the y-axis, with the left arm extending leftward up toward “10,000” on the y-axis and the right arm extending rightward up toward “10,000”.">
            <a:extLst>
              <a:ext uri="{FF2B5EF4-FFF2-40B4-BE49-F238E27FC236}">
                <a16:creationId xmlns:a16="http://schemas.microsoft.com/office/drawing/2014/main" id="{B01CC802-A3CD-474A-BBC7-E3B0DEE234BD}"/>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9" name="Picture 8">
            <a:extLst>
              <a:ext uri="{FF2B5EF4-FFF2-40B4-BE49-F238E27FC236}">
                <a16:creationId xmlns:a16="http://schemas.microsoft.com/office/drawing/2014/main" id="{D84F266E-E7ED-46C5-B0F2-110049298133}"/>
              </a:ext>
            </a:extLst>
          </p:cNvPr>
          <p:cNvPicPr>
            <a:picLocks noChangeAspect="1"/>
          </p:cNvPicPr>
          <p:nvPr/>
        </p:nvPicPr>
        <p:blipFill>
          <a:blip r:embed="rId2"/>
          <a:stretch>
            <a:fillRect/>
          </a:stretch>
        </p:blipFill>
        <p:spPr>
          <a:xfrm>
            <a:off x="6492333" y="525555"/>
            <a:ext cx="4530791" cy="5165507"/>
          </a:xfrm>
          <a:prstGeom prst="rect">
            <a:avLst/>
          </a:prstGeom>
        </p:spPr>
      </p:pic>
      <p:sp>
        <p:nvSpPr>
          <p:cNvPr id="10" name="Rectangle 9">
            <a:extLst>
              <a:ext uri="{FF2B5EF4-FFF2-40B4-BE49-F238E27FC236}">
                <a16:creationId xmlns:a16="http://schemas.microsoft.com/office/drawing/2014/main" id="{2D9CEEC7-E0D7-45B4-8AE6-967BD4AFF7D4}"/>
              </a:ext>
            </a:extLst>
          </p:cNvPr>
          <p:cNvSpPr/>
          <p:nvPr/>
        </p:nvSpPr>
        <p:spPr>
          <a:xfrm>
            <a:off x="4298623" y="6072365"/>
            <a:ext cx="7586774" cy="369332"/>
          </a:xfrm>
          <a:prstGeom prst="rect">
            <a:avLst/>
          </a:prstGeom>
        </p:spPr>
        <p:txBody>
          <a:bodyPr wrap="square">
            <a:spAutoFit/>
          </a:bodyPr>
          <a:lstStyle/>
          <a:p>
            <a:r>
              <a:rPr lang="en-US" b="1" i="0" dirty="0">
                <a:solidFill>
                  <a:srgbClr val="424242"/>
                </a:solidFill>
                <a:effectLst/>
                <a:latin typeface="Neue Helvetica W01"/>
              </a:rPr>
              <a:t>Figure 19.8</a:t>
            </a:r>
            <a:r>
              <a:rPr lang="en-US" b="0" i="0" dirty="0">
                <a:solidFill>
                  <a:srgbClr val="424242"/>
                </a:solidFill>
                <a:effectLst/>
                <a:latin typeface="Neue Helvetica W01"/>
              </a:rPr>
              <a:t> </a:t>
            </a:r>
            <a:r>
              <a:rPr lang="en-US" b="1" i="0" dirty="0">
                <a:solidFill>
                  <a:srgbClr val="424242"/>
                </a:solidFill>
                <a:effectLst/>
                <a:latin typeface="Neue Helvetica W01"/>
              </a:rPr>
              <a:t>H–R Diagram of Stars Measured by </a:t>
            </a:r>
            <a:r>
              <a:rPr lang="en-US" b="1" i="1" dirty="0">
                <a:solidFill>
                  <a:srgbClr val="424242"/>
                </a:solidFill>
                <a:effectLst/>
                <a:latin typeface="Neue Helvetica W01"/>
              </a:rPr>
              <a:t>Gaia</a:t>
            </a:r>
            <a:r>
              <a:rPr lang="en-US" b="1" i="0" dirty="0">
                <a:solidFill>
                  <a:srgbClr val="424242"/>
                </a:solidFill>
                <a:effectLst/>
                <a:latin typeface="Neue Helvetica W01"/>
              </a:rPr>
              <a:t> and </a:t>
            </a:r>
            <a:r>
              <a:rPr lang="en-US" b="1" i="0" dirty="0" err="1">
                <a:solidFill>
                  <a:srgbClr val="424242"/>
                </a:solidFill>
                <a:effectLst/>
                <a:latin typeface="Neue Helvetica W01"/>
              </a:rPr>
              <a:t>Hipparcos</a:t>
            </a:r>
            <a:r>
              <a:rPr lang="en-US" b="1" i="0" dirty="0">
                <a:solidFill>
                  <a:srgbClr val="424242"/>
                </a:solidFill>
                <a:effectLst/>
                <a:latin typeface="Neue Helvetica W01"/>
              </a:rPr>
              <a:t>.</a:t>
            </a:r>
            <a:endParaRPr lang="en-US" dirty="0"/>
          </a:p>
        </p:txBody>
      </p:sp>
    </p:spTree>
    <p:extLst>
      <p:ext uri="{BB962C8B-B14F-4D97-AF65-F5344CB8AC3E}">
        <p14:creationId xmlns:p14="http://schemas.microsoft.com/office/powerpoint/2010/main" val="142369820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FA6998-E9D5-46F9-BF15-54B5E1B79FB0}"/>
              </a:ext>
            </a:extLst>
          </p:cNvPr>
          <p:cNvSpPr>
            <a:spLocks noGrp="1"/>
          </p:cNvSpPr>
          <p:nvPr>
            <p:ph type="title"/>
          </p:nvPr>
        </p:nvSpPr>
        <p:spPr>
          <a:xfrm>
            <a:off x="838200" y="365125"/>
            <a:ext cx="11353800" cy="1325563"/>
          </a:xfrm>
        </p:spPr>
        <p:txBody>
          <a:bodyPr/>
          <a:lstStyle/>
          <a:p>
            <a:r>
              <a:rPr lang="en-US" dirty="0"/>
              <a:t>19.3 Variable Stars: One Key to Cosmic Distances</a:t>
            </a:r>
          </a:p>
        </p:txBody>
      </p:sp>
      <p:sp>
        <p:nvSpPr>
          <p:cNvPr id="3" name="Content Placeholder 2">
            <a:extLst>
              <a:ext uri="{FF2B5EF4-FFF2-40B4-BE49-F238E27FC236}">
                <a16:creationId xmlns:a16="http://schemas.microsoft.com/office/drawing/2014/main" id="{583ABB77-4C2D-4D6E-8757-1E0D3922FAC4}"/>
              </a:ext>
            </a:extLst>
          </p:cNvPr>
          <p:cNvSpPr>
            <a:spLocks noGrp="1"/>
          </p:cNvSpPr>
          <p:nvPr>
            <p:ph idx="1"/>
          </p:nvPr>
        </p:nvSpPr>
        <p:spPr>
          <a:xfrm>
            <a:off x="941895" y="1495686"/>
            <a:ext cx="10841610" cy="1451368"/>
          </a:xfrm>
        </p:spPr>
        <p:txBody>
          <a:bodyPr numCol="2">
            <a:normAutofit fontScale="92500" lnSpcReduction="10000"/>
          </a:bodyPr>
          <a:lstStyle/>
          <a:p>
            <a:r>
              <a:rPr lang="en-US" sz="3600" dirty="0"/>
              <a:t>Variable Stars</a:t>
            </a:r>
          </a:p>
          <a:p>
            <a:r>
              <a:rPr lang="en-US" sz="3600" dirty="0"/>
              <a:t>Cepheid Variables</a:t>
            </a:r>
          </a:p>
          <a:p>
            <a:r>
              <a:rPr lang="en-US" sz="3600" dirty="0"/>
              <a:t>The Period-Luminosity Relation</a:t>
            </a:r>
          </a:p>
          <a:p>
            <a:r>
              <a:rPr lang="en-US" sz="3600" dirty="0"/>
              <a:t>RR </a:t>
            </a:r>
            <a:r>
              <a:rPr lang="en-US" sz="3600" dirty="0" err="1"/>
              <a:t>Lyrae</a:t>
            </a:r>
            <a:r>
              <a:rPr lang="en-US" sz="3600" dirty="0"/>
              <a:t> Stars</a:t>
            </a:r>
          </a:p>
        </p:txBody>
      </p:sp>
      <p:pic>
        <p:nvPicPr>
          <p:cNvPr id="4" name="Picture 3">
            <a:extLst>
              <a:ext uri="{FF2B5EF4-FFF2-40B4-BE49-F238E27FC236}">
                <a16:creationId xmlns:a16="http://schemas.microsoft.com/office/drawing/2014/main" id="{5CCE0141-A85B-4C2D-90F5-AD7B9A19B9A9}"/>
              </a:ext>
            </a:extLst>
          </p:cNvPr>
          <p:cNvPicPr>
            <a:picLocks noChangeAspect="1"/>
          </p:cNvPicPr>
          <p:nvPr/>
        </p:nvPicPr>
        <p:blipFill>
          <a:blip r:embed="rId2"/>
          <a:stretch>
            <a:fillRect/>
          </a:stretch>
        </p:blipFill>
        <p:spPr>
          <a:xfrm>
            <a:off x="1026737" y="2947054"/>
            <a:ext cx="9286875" cy="3314700"/>
          </a:xfrm>
          <a:prstGeom prst="rect">
            <a:avLst/>
          </a:prstGeom>
        </p:spPr>
      </p:pic>
      <p:sp>
        <p:nvSpPr>
          <p:cNvPr id="5" name="Rectangle 4">
            <a:extLst>
              <a:ext uri="{FF2B5EF4-FFF2-40B4-BE49-F238E27FC236}">
                <a16:creationId xmlns:a16="http://schemas.microsoft.com/office/drawing/2014/main" id="{B3F0D47B-614A-4BFB-9F98-74BD8D8B457A}"/>
              </a:ext>
            </a:extLst>
          </p:cNvPr>
          <p:cNvSpPr/>
          <p:nvPr/>
        </p:nvSpPr>
        <p:spPr>
          <a:xfrm>
            <a:off x="941895" y="6488668"/>
            <a:ext cx="5591146" cy="369332"/>
          </a:xfrm>
          <a:prstGeom prst="rect">
            <a:avLst/>
          </a:prstGeom>
        </p:spPr>
        <p:txBody>
          <a:bodyPr wrap="none">
            <a:spAutoFit/>
          </a:bodyPr>
          <a:lstStyle/>
          <a:p>
            <a:r>
              <a:rPr lang="en-US" b="1" i="0" dirty="0">
                <a:solidFill>
                  <a:srgbClr val="424242"/>
                </a:solidFill>
                <a:effectLst/>
                <a:latin typeface="Neue Helvetica W01"/>
              </a:rPr>
              <a:t>Figure 19.12</a:t>
            </a:r>
            <a:r>
              <a:rPr lang="en-US" b="0" i="0" dirty="0">
                <a:solidFill>
                  <a:srgbClr val="424242"/>
                </a:solidFill>
                <a:effectLst/>
                <a:latin typeface="Neue Helvetica W01"/>
              </a:rPr>
              <a:t> </a:t>
            </a:r>
            <a:r>
              <a:rPr lang="en-US" b="1" i="0" dirty="0">
                <a:solidFill>
                  <a:srgbClr val="424242"/>
                </a:solidFill>
                <a:effectLst/>
                <a:latin typeface="Neue Helvetica W01"/>
              </a:rPr>
              <a:t>How to Use a Cepheid to Measure Distance.</a:t>
            </a:r>
            <a:endParaRPr lang="en-US" dirty="0"/>
          </a:p>
        </p:txBody>
      </p:sp>
    </p:spTree>
    <p:extLst>
      <p:ext uri="{BB962C8B-B14F-4D97-AF65-F5344CB8AC3E}">
        <p14:creationId xmlns:p14="http://schemas.microsoft.com/office/powerpoint/2010/main" val="370537993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FA6998-E9D5-46F9-BF15-54B5E1B79FB0}"/>
              </a:ext>
            </a:extLst>
          </p:cNvPr>
          <p:cNvSpPr>
            <a:spLocks noGrp="1"/>
          </p:cNvSpPr>
          <p:nvPr>
            <p:ph type="title"/>
          </p:nvPr>
        </p:nvSpPr>
        <p:spPr/>
        <p:txBody>
          <a:bodyPr/>
          <a:lstStyle/>
          <a:p>
            <a:r>
              <a:rPr lang="en-US" dirty="0"/>
              <a:t>19.4 The H-R Diagram and Cosmic Distances</a:t>
            </a:r>
          </a:p>
        </p:txBody>
      </p:sp>
      <p:sp>
        <p:nvSpPr>
          <p:cNvPr id="3" name="Content Placeholder 2">
            <a:extLst>
              <a:ext uri="{FF2B5EF4-FFF2-40B4-BE49-F238E27FC236}">
                <a16:creationId xmlns:a16="http://schemas.microsoft.com/office/drawing/2014/main" id="{583ABB77-4C2D-4D6E-8757-1E0D3922FAC4}"/>
              </a:ext>
            </a:extLst>
          </p:cNvPr>
          <p:cNvSpPr>
            <a:spLocks noGrp="1"/>
          </p:cNvSpPr>
          <p:nvPr>
            <p:ph idx="1"/>
          </p:nvPr>
        </p:nvSpPr>
        <p:spPr>
          <a:xfrm>
            <a:off x="932468" y="1253331"/>
            <a:ext cx="10515600" cy="4351338"/>
          </a:xfrm>
        </p:spPr>
        <p:txBody>
          <a:bodyPr>
            <a:normAutofit lnSpcReduction="10000"/>
          </a:bodyPr>
          <a:lstStyle/>
          <a:p>
            <a:pPr marL="0" indent="0">
              <a:buNone/>
            </a:pPr>
            <a:r>
              <a:rPr lang="en-US" b="1" dirty="0"/>
              <a:t>Distances from Spectral </a:t>
            </a:r>
          </a:p>
          <a:p>
            <a:pPr marL="0" indent="0">
              <a:buNone/>
            </a:pPr>
            <a:r>
              <a:rPr lang="en-US" b="1" dirty="0"/>
              <a:t>Types</a:t>
            </a:r>
          </a:p>
          <a:p>
            <a:pPr marL="0" indent="0">
              <a:buNone/>
            </a:pPr>
            <a:endParaRPr lang="en-US" b="1" dirty="0"/>
          </a:p>
          <a:p>
            <a:r>
              <a:rPr lang="en-US" dirty="0" err="1"/>
              <a:t>Ia</a:t>
            </a:r>
            <a:r>
              <a:rPr lang="en-US" dirty="0"/>
              <a:t>: Brightest </a:t>
            </a:r>
            <a:r>
              <a:rPr lang="en-US" dirty="0" err="1"/>
              <a:t>supergiants</a:t>
            </a:r>
            <a:endParaRPr lang="en-US" dirty="0"/>
          </a:p>
          <a:p>
            <a:r>
              <a:rPr lang="en-US" dirty="0" err="1"/>
              <a:t>Ib</a:t>
            </a:r>
            <a:r>
              <a:rPr lang="en-US" dirty="0"/>
              <a:t>: Less luminous </a:t>
            </a:r>
            <a:r>
              <a:rPr lang="en-US" dirty="0" err="1"/>
              <a:t>supergiants</a:t>
            </a:r>
            <a:endParaRPr lang="en-US" dirty="0"/>
          </a:p>
          <a:p>
            <a:r>
              <a:rPr lang="en-US" dirty="0"/>
              <a:t>II: Bright giants</a:t>
            </a:r>
          </a:p>
          <a:p>
            <a:r>
              <a:rPr lang="en-US" dirty="0"/>
              <a:t>III: Giants</a:t>
            </a:r>
          </a:p>
          <a:p>
            <a:r>
              <a:rPr lang="en-US" dirty="0"/>
              <a:t>IV: Subgiants (intermediate between giants and main-sequence stars)</a:t>
            </a:r>
          </a:p>
          <a:p>
            <a:r>
              <a:rPr lang="en-US" dirty="0"/>
              <a:t>V: Main-sequence stars</a:t>
            </a:r>
          </a:p>
          <a:p>
            <a:pPr marL="0" indent="0">
              <a:buNone/>
            </a:pPr>
            <a:endParaRPr lang="en-US" dirty="0"/>
          </a:p>
        </p:txBody>
      </p:sp>
      <p:pic>
        <p:nvPicPr>
          <p:cNvPr id="4" name="Picture 3">
            <a:extLst>
              <a:ext uri="{FF2B5EF4-FFF2-40B4-BE49-F238E27FC236}">
                <a16:creationId xmlns:a16="http://schemas.microsoft.com/office/drawing/2014/main" id="{E9358249-57F1-4BA5-A72D-6FB3ACB804AE}"/>
              </a:ext>
            </a:extLst>
          </p:cNvPr>
          <p:cNvPicPr>
            <a:picLocks noChangeAspect="1"/>
          </p:cNvPicPr>
          <p:nvPr/>
        </p:nvPicPr>
        <p:blipFill>
          <a:blip r:embed="rId2"/>
          <a:stretch>
            <a:fillRect/>
          </a:stretch>
        </p:blipFill>
        <p:spPr>
          <a:xfrm>
            <a:off x="4952558" y="1350193"/>
            <a:ext cx="6943725" cy="4819650"/>
          </a:xfrm>
          <a:prstGeom prst="rect">
            <a:avLst/>
          </a:prstGeom>
        </p:spPr>
      </p:pic>
    </p:spTree>
    <p:extLst>
      <p:ext uri="{BB962C8B-B14F-4D97-AF65-F5344CB8AC3E}">
        <p14:creationId xmlns:p14="http://schemas.microsoft.com/office/powerpoint/2010/main" val="171600349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D22165DD25B30438B3BAF1EAE74857B" ma:contentTypeVersion="14" ma:contentTypeDescription="Create a new document." ma:contentTypeScope="" ma:versionID="6f6ef505a4006e4aaea8068cb4190881">
  <xsd:schema xmlns:xsd="http://www.w3.org/2001/XMLSchema" xmlns:xs="http://www.w3.org/2001/XMLSchema" xmlns:p="http://schemas.microsoft.com/office/2006/metadata/properties" xmlns:ns2="9403f49d-e00f-4d79-9caf-8f9c1726b710" xmlns:ns3="3dd33127-57d5-4e80-a4f7-5db6d5c7b804" targetNamespace="http://schemas.microsoft.com/office/2006/metadata/properties" ma:root="true" ma:fieldsID="89cee424c60902d1a3267369ab298faa" ns2:_="" ns3:_="">
    <xsd:import namespace="9403f49d-e00f-4d79-9caf-8f9c1726b710"/>
    <xsd:import namespace="3dd33127-57d5-4e80-a4f7-5db6d5c7b804"/>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2:MediaServiceSearchProperties" minOccurs="0"/>
                <xsd:element ref="ns3:SharedWithUsers" minOccurs="0"/>
                <xsd:element ref="ns3:SharedWithDetails" minOccurs="0"/>
                <xsd:element ref="ns2:lcf76f155ced4ddcb4097134ff3c332f" minOccurs="0"/>
                <xsd:element ref="ns3:TaxCatchAll" minOccurs="0"/>
                <xsd:element ref="ns2:MediaServiceDateTaken" minOccurs="0"/>
                <xsd:element ref="ns2:MediaServiceOCR" minOccurs="0"/>
                <xsd:element ref="ns2:MediaServiceGenerationTime" minOccurs="0"/>
                <xsd:element ref="ns2:MediaServiceEventHashCode"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403f49d-e00f-4d79-9caf-8f9c1726b71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MediaServiceSearchProperties" ma:index="11" nillable="true" ma:displayName="MediaServiceSearchProperties" ma:hidden="true" ma:internalName="MediaServiceSearchProperties" ma:readOnly="true">
      <xsd:simpleType>
        <xsd:restriction base="dms:Note"/>
      </xsd:simpleType>
    </xsd:element>
    <xsd:element name="lcf76f155ced4ddcb4097134ff3c332f" ma:index="15" nillable="true" ma:taxonomy="true" ma:internalName="lcf76f155ced4ddcb4097134ff3c332f" ma:taxonomyFieldName="MediaServiceImageTags" ma:displayName="Image Tags" ma:readOnly="false" ma:fieldId="{5cf76f15-5ced-4ddc-b409-7134ff3c332f}" ma:taxonomyMulti="true" ma:sspId="7e7bbd82-a07b-43cc-adda-fdf53e5b0f3e" ma:termSetId="09814cd3-568e-fe90-9814-8d621ff8fb84" ma:anchorId="fba54fb3-c3e1-fe81-a776-ca4b69148c4d" ma:open="true" ma:isKeyword="false">
      <xsd:complexType>
        <xsd:sequence>
          <xsd:element ref="pc:Terms" minOccurs="0" maxOccurs="1"/>
        </xsd:sequence>
      </xsd:complexType>
    </xsd:element>
    <xsd:element name="MediaServiceDateTaken" ma:index="17" nillable="true" ma:displayName="MediaServiceDateTaken" ma:hidden="true" ma:indexed="true" ma:internalName="MediaServiceDateTaken" ma:readOnly="true">
      <xsd:simpleType>
        <xsd:restriction base="dms:Text"/>
      </xsd:simpleType>
    </xsd:element>
    <xsd:element name="MediaServiceOCR" ma:index="18" nillable="true" ma:displayName="Extracted Text" ma:internalName="MediaServiceOCR" ma:readOnly="true">
      <xsd:simpleType>
        <xsd:restriction base="dms:Note">
          <xsd:maxLength value="255"/>
        </xsd:restriction>
      </xsd:simpleType>
    </xsd:element>
    <xsd:element name="MediaServiceGenerationTime" ma:index="19" nillable="true" ma:displayName="MediaServiceGenerationTime" ma:hidden="true" ma:internalName="MediaServiceGenerationTime" ma:readOnly="true">
      <xsd:simpleType>
        <xsd:restriction base="dms:Text"/>
      </xsd:simpleType>
    </xsd:element>
    <xsd:element name="MediaServiceEventHashCode" ma:index="20" nillable="true" ma:displayName="MediaServiceEventHashCode" ma:hidden="true" ma:internalName="MediaServiceEventHashCode" ma:readOnly="true">
      <xsd:simpleType>
        <xsd:restriction base="dms:Text"/>
      </xsd:simpleType>
    </xsd:element>
    <xsd:element name="MediaLengthInSeconds" ma:index="21"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3dd33127-57d5-4e80-a4f7-5db6d5c7b804"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element name="TaxCatchAll" ma:index="16" nillable="true" ma:displayName="Taxonomy Catch All Column" ma:hidden="true" ma:list="{c07f8bcd-e7e3-4dd5-b3d7-8f9bec2a56a6}" ma:internalName="TaxCatchAll" ma:showField="CatchAllData" ma:web="3dd33127-57d5-4e80-a4f7-5db6d5c7b804">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9403f49d-e00f-4d79-9caf-8f9c1726b710">
      <Terms xmlns="http://schemas.microsoft.com/office/infopath/2007/PartnerControls"/>
    </lcf76f155ced4ddcb4097134ff3c332f>
    <TaxCatchAll xmlns="3dd33127-57d5-4e80-a4f7-5db6d5c7b804" xsi:nil="true"/>
  </documentManagement>
</p:properties>
</file>

<file path=customXml/itemProps1.xml><?xml version="1.0" encoding="utf-8"?>
<ds:datastoreItem xmlns:ds="http://schemas.openxmlformats.org/officeDocument/2006/customXml" ds:itemID="{4D3390B6-A325-4D7E-B62C-B7093EA94F38}"/>
</file>

<file path=customXml/itemProps2.xml><?xml version="1.0" encoding="utf-8"?>
<ds:datastoreItem xmlns:ds="http://schemas.openxmlformats.org/officeDocument/2006/customXml" ds:itemID="{91208EC0-0E27-4B9F-99DD-D53D253D5363}"/>
</file>

<file path=customXml/itemProps3.xml><?xml version="1.0" encoding="utf-8"?>
<ds:datastoreItem xmlns:ds="http://schemas.openxmlformats.org/officeDocument/2006/customXml" ds:itemID="{E71ECA2E-9EC6-448F-893E-2BB134394848}"/>
</file>

<file path=docProps/app.xml><?xml version="1.0" encoding="utf-8"?>
<Properties xmlns="http://schemas.openxmlformats.org/officeDocument/2006/extended-properties" xmlns:vt="http://schemas.openxmlformats.org/officeDocument/2006/docPropsVTypes">
  <TotalTime>528</TotalTime>
  <Words>520</Words>
  <Application>Microsoft Office PowerPoint</Application>
  <PresentationFormat>Widescreen</PresentationFormat>
  <Paragraphs>46</Paragraphs>
  <Slides>9</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9</vt:i4>
      </vt:variant>
    </vt:vector>
  </HeadingPairs>
  <TitlesOfParts>
    <vt:vector size="16" baseType="lpstr">
      <vt:lpstr>等线 Light</vt:lpstr>
      <vt:lpstr>Neue Helvetica W01</vt:lpstr>
      <vt:lpstr>Arial</vt:lpstr>
      <vt:lpstr>Calibri</vt:lpstr>
      <vt:lpstr>Calibri Light</vt:lpstr>
      <vt:lpstr>Cambria Math</vt:lpstr>
      <vt:lpstr>Office Theme</vt:lpstr>
      <vt:lpstr>Chapter 19 Celestial Distances</vt:lpstr>
      <vt:lpstr>19.1 Fundamental Units of Distance</vt:lpstr>
      <vt:lpstr>19.2 Surveying the Stars</vt:lpstr>
      <vt:lpstr>19.2 Surveying the Stars</vt:lpstr>
      <vt:lpstr>19.2 Surveying the Stars</vt:lpstr>
      <vt:lpstr>19.2 Surveying the Stars</vt:lpstr>
      <vt:lpstr>19.2 Surveying the Stars</vt:lpstr>
      <vt:lpstr>19.3 Variable Stars: One Key to Cosmic Distances</vt:lpstr>
      <vt:lpstr>19.4 The H-R Diagram and Cosmic Distances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19 Celestial Distances</dc:title>
  <dc:creator>Lijun Pang</dc:creator>
  <cp:lastModifiedBy>Lijun Pang</cp:lastModifiedBy>
  <cp:revision>14</cp:revision>
  <dcterms:created xsi:type="dcterms:W3CDTF">2024-08-06T13:21:04Z</dcterms:created>
  <dcterms:modified xsi:type="dcterms:W3CDTF">2024-12-30T00:17:21Z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0x010100BD22165DD25B30438B3BAF1EAE74857B</vt:lpwstr>
  </property>
</Properties>
</file>