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9.xml" ContentType="application/vnd.openxmlformats-officedocument.presentationml.tags+xml"/>
  <Override PartName="/ppt/tags/tag1.xml" ContentType="application/vnd.openxmlformats-officedocument.presentationml.tags+xml"/>
  <Override PartName="/ppt/tags/tag10.xml" ContentType="application/vnd.openxmlformats-officedocument.presentationml.tags+xml"/>
  <Override PartName="/ppt/tags/tag6.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7.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14.xml" ContentType="application/vnd.openxmlformats-officedocument.presentationml.tags+xml"/>
  <Override PartName="/docProps/core.xml" ContentType="application/vnd.openxmlformats-package.core-propertie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8.xml" ContentType="application/vnd.openxmlformats-officedocument.presentationml.tag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57" r:id="rId3"/>
    <p:sldId id="262" r:id="rId4"/>
    <p:sldId id="267" r:id="rId5"/>
    <p:sldId id="268" r:id="rId6"/>
    <p:sldId id="269" r:id="rId7"/>
    <p:sldId id="270" r:id="rId8"/>
    <p:sldId id="271" r:id="rId9"/>
    <p:sldId id="291" r:id="rId10"/>
    <p:sldId id="292" r:id="rId11"/>
    <p:sldId id="258" r:id="rId12"/>
    <p:sldId id="263" r:id="rId13"/>
    <p:sldId id="272" r:id="rId14"/>
    <p:sldId id="273" r:id="rId15"/>
    <p:sldId id="274" r:id="rId16"/>
    <p:sldId id="275" r:id="rId17"/>
    <p:sldId id="276" r:id="rId18"/>
    <p:sldId id="293" r:id="rId19"/>
    <p:sldId id="259" r:id="rId20"/>
    <p:sldId id="264" r:id="rId21"/>
    <p:sldId id="277" r:id="rId22"/>
    <p:sldId id="260" r:id="rId23"/>
    <p:sldId id="265" r:id="rId24"/>
    <p:sldId id="286" r:id="rId25"/>
    <p:sldId id="289" r:id="rId26"/>
    <p:sldId id="261" r:id="rId27"/>
    <p:sldId id="282" r:id="rId28"/>
    <p:sldId id="285"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94660"/>
  </p:normalViewPr>
  <p:slideViewPr>
    <p:cSldViewPr snapToGrid="0">
      <p:cViewPr varScale="1">
        <p:scale>
          <a:sx n="63" d="100"/>
          <a:sy n="63" d="100"/>
        </p:scale>
        <p:origin x="796" y="2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EEB50404-0DDE-4BDF-B7A3-83DFC73BA10C}" type="datetimeFigureOut">
              <a:rPr lang="en-US" smtClean="0"/>
              <a:t>12/18/2024</a:t>
            </a:fld>
            <a:endParaRPr lang="en-US"/>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4730D82-DAA0-40A3-8F87-D5AA4B8D6907}" type="slidenum">
              <a:rPr lang="en-US" smtClean="0"/>
              <a:t>‹#›</a:t>
            </a:fld>
            <a:endParaRPr lang="en-US"/>
          </a:p>
        </p:txBody>
      </p:sp>
    </p:spTree>
    <p:extLst>
      <p:ext uri="{BB962C8B-B14F-4D97-AF65-F5344CB8AC3E}">
        <p14:creationId xmlns:p14="http://schemas.microsoft.com/office/powerpoint/2010/main" val="1522091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EB50404-0DDE-4BDF-B7A3-83DFC73BA10C}" type="datetimeFigureOut">
              <a:rPr lang="en-US" smtClean="0"/>
              <a:t>12/18/2024</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4730D82-DAA0-40A3-8F87-D5AA4B8D6907}" type="slidenum">
              <a:rPr lang="en-US" smtClean="0"/>
              <a:t>‹#›</a:t>
            </a:fld>
            <a:endParaRPr lang="en-US"/>
          </a:p>
        </p:txBody>
      </p:sp>
    </p:spTree>
    <p:extLst>
      <p:ext uri="{BB962C8B-B14F-4D97-AF65-F5344CB8AC3E}">
        <p14:creationId xmlns:p14="http://schemas.microsoft.com/office/powerpoint/2010/main" val="803167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EEB50404-0DDE-4BDF-B7A3-83DFC73BA10C}" type="datetimeFigureOut">
              <a:rPr lang="en-US" smtClean="0"/>
              <a:t>12/18/2024</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4730D82-DAA0-40A3-8F87-D5AA4B8D6907}" type="slidenum">
              <a:rPr lang="en-US" smtClean="0"/>
              <a:t>‹#›</a:t>
            </a:fld>
            <a:endParaRPr lang="en-US"/>
          </a:p>
        </p:txBody>
      </p:sp>
    </p:spTree>
    <p:extLst>
      <p:ext uri="{BB962C8B-B14F-4D97-AF65-F5344CB8AC3E}">
        <p14:creationId xmlns:p14="http://schemas.microsoft.com/office/powerpoint/2010/main" val="29865535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EEB50404-0DDE-4BDF-B7A3-83DFC73BA10C}" type="datetimeFigureOut">
              <a:rPr lang="en-US" smtClean="0"/>
              <a:t>12/18/2024</a:t>
            </a:fld>
            <a:endParaRPr lang="en-US"/>
          </a:p>
        </p:txBody>
      </p:sp>
      <p:sp>
        <p:nvSpPr>
          <p:cNvPr id="5" name="Footer Placeholder 4"/>
          <p:cNvSpPr>
            <a:spLocks noGrp="1"/>
          </p:cNvSpPr>
          <p:nvPr>
            <p:ph type="ftr" sz="quarter" idx="11"/>
          </p:nvPr>
        </p:nvSpPr>
        <p:spPr/>
        <p:txBody>
          <a:bodyPr/>
          <a:lstStyle/>
          <a:p>
            <a:endParaRPr lang="en-US"/>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4730D82-DAA0-40A3-8F87-D5AA4B8D6907}" type="slidenum">
              <a:rPr lang="en-US" smtClean="0"/>
              <a:t>‹#›</a:t>
            </a:fld>
            <a:endParaRPr lang="en-US"/>
          </a:p>
        </p:txBody>
      </p:sp>
    </p:spTree>
    <p:extLst>
      <p:ext uri="{BB962C8B-B14F-4D97-AF65-F5344CB8AC3E}">
        <p14:creationId xmlns:p14="http://schemas.microsoft.com/office/powerpoint/2010/main" val="37213976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EB50404-0DDE-4BDF-B7A3-83DFC73BA10C}" type="datetimeFigureOut">
              <a:rPr lang="en-US" smtClean="0"/>
              <a:t>12/18/2024</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4730D82-DAA0-40A3-8F87-D5AA4B8D6907}" type="slidenum">
              <a:rPr lang="en-US" smtClean="0"/>
              <a:t>‹#›</a:t>
            </a:fld>
            <a:endParaRPr lang="en-US"/>
          </a:p>
        </p:txBody>
      </p:sp>
    </p:spTree>
    <p:extLst>
      <p:ext uri="{BB962C8B-B14F-4D97-AF65-F5344CB8AC3E}">
        <p14:creationId xmlns:p14="http://schemas.microsoft.com/office/powerpoint/2010/main" val="9102819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EEB50404-0DDE-4BDF-B7A3-83DFC73BA10C}" type="datetimeFigureOut">
              <a:rPr lang="en-US" smtClean="0"/>
              <a:t>12/18/2024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4730D82-DAA0-40A3-8F87-D5AA4B8D6907}" type="slidenum">
              <a:rPr lang="en-US" smtClean="0"/>
              <a:t>‹#›</a:t>
            </a:fld>
            <a:endParaRPr lang="en-US"/>
          </a:p>
        </p:txBody>
      </p:sp>
    </p:spTree>
    <p:extLst>
      <p:ext uri="{BB962C8B-B14F-4D97-AF65-F5344CB8AC3E}">
        <p14:creationId xmlns:p14="http://schemas.microsoft.com/office/powerpoint/2010/main" val="22859401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EEB50404-0DDE-4BDF-B7A3-83DFC73BA10C}" type="datetimeFigureOut">
              <a:rPr lang="en-US" smtClean="0"/>
              <a:t>12/18/2024</a:t>
            </a:fld>
            <a:endParaRPr lang="en-US"/>
          </a:p>
        </p:txBody>
      </p:sp>
      <p:sp>
        <p:nvSpPr>
          <p:cNvPr id="8" name="Footer Placeholder 7"/>
          <p:cNvSpPr>
            <a:spLocks noGrp="1"/>
          </p:cNvSpPr>
          <p:nvPr>
            <p:ph type="ftr" sz="quarter" idx="11"/>
          </p:nvPr>
        </p:nvSpPr>
        <p:spPr>
          <a:xfrm>
            <a:off x="561111" y="6391838"/>
            <a:ext cx="3644282" cy="304801"/>
          </a:xfrm>
        </p:spPr>
        <p:txBody>
          <a:bodyPr/>
          <a:lstStyle/>
          <a:p>
            <a:endParaRPr lang="en-US"/>
          </a:p>
        </p:txBody>
      </p:sp>
      <p:sp>
        <p:nvSpPr>
          <p:cNvPr id="9" name="Slide Number Placeholder 8"/>
          <p:cNvSpPr>
            <a:spLocks noGrp="1"/>
          </p:cNvSpPr>
          <p:nvPr>
            <p:ph type="sldNum" sz="quarter" idx="12"/>
          </p:nvPr>
        </p:nvSpPr>
        <p:spPr/>
        <p:txBody>
          <a:bodyPr/>
          <a:lstStyle/>
          <a:p>
            <a:fld id="{D4730D82-DAA0-40A3-8F87-D5AA4B8D6907}" type="slidenum">
              <a:rPr lang="en-US" smtClean="0"/>
              <a:t>‹#›</a:t>
            </a:fld>
            <a:endParaRPr lang="en-US"/>
          </a:p>
        </p:txBody>
      </p:sp>
    </p:spTree>
    <p:extLst>
      <p:ext uri="{BB962C8B-B14F-4D97-AF65-F5344CB8AC3E}">
        <p14:creationId xmlns:p14="http://schemas.microsoft.com/office/powerpoint/2010/main" val="30182614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EEB50404-0DDE-4BDF-B7A3-83DFC73BA10C}" type="datetimeFigureOut">
              <a:rPr lang="en-US" smtClean="0"/>
              <a:t>12/18/2024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730D82-DAA0-40A3-8F87-D5AA4B8D6907}" type="slidenum">
              <a:rPr lang="en-US" smtClean="0"/>
              <a:t>‹#›</a:t>
            </a:fld>
            <a:endParaRPr lang="en-US"/>
          </a:p>
        </p:txBody>
      </p:sp>
    </p:spTree>
    <p:extLst>
      <p:ext uri="{BB962C8B-B14F-4D97-AF65-F5344CB8AC3E}">
        <p14:creationId xmlns:p14="http://schemas.microsoft.com/office/powerpoint/2010/main" val="16749708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EEB50404-0DDE-4BDF-B7A3-83DFC73BA10C}" type="datetimeFigureOut">
              <a:rPr lang="en-US" smtClean="0"/>
              <a:t>12/18/2024</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4730D82-DAA0-40A3-8F87-D5AA4B8D6907}" type="slidenum">
              <a:rPr lang="en-US" smtClean="0"/>
              <a:t>‹#›</a:t>
            </a:fld>
            <a:endParaRPr lang="en-US"/>
          </a:p>
        </p:txBody>
      </p:sp>
    </p:spTree>
    <p:extLst>
      <p:ext uri="{BB962C8B-B14F-4D97-AF65-F5344CB8AC3E}">
        <p14:creationId xmlns:p14="http://schemas.microsoft.com/office/powerpoint/2010/main" val="3542336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EB50404-0DDE-4BDF-B7A3-83DFC73BA10C}" type="datetimeFigureOut">
              <a:rPr lang="en-US" smtClean="0"/>
              <a:t>12/18/2024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730D82-DAA0-40A3-8F87-D5AA4B8D6907}" type="slidenum">
              <a:rPr lang="en-US" smtClean="0"/>
              <a:t>‹#›</a:t>
            </a:fld>
            <a:endParaRPr lang="en-US"/>
          </a:p>
        </p:txBody>
      </p:sp>
    </p:spTree>
    <p:extLst>
      <p:ext uri="{BB962C8B-B14F-4D97-AF65-F5344CB8AC3E}">
        <p14:creationId xmlns:p14="http://schemas.microsoft.com/office/powerpoint/2010/main" val="2001359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EB50404-0DDE-4BDF-B7A3-83DFC73BA10C}" type="datetimeFigureOut">
              <a:rPr lang="en-US" smtClean="0"/>
              <a:t>12/18/2024</a:t>
            </a:fld>
            <a:endParaRPr lang="en-US"/>
          </a:p>
        </p:txBody>
      </p:sp>
      <p:sp>
        <p:nvSpPr>
          <p:cNvPr id="5" name="Footer Placeholder 4"/>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4730D82-DAA0-40A3-8F87-D5AA4B8D6907}" type="slidenum">
              <a:rPr lang="en-US" smtClean="0"/>
              <a:t>‹#›</a:t>
            </a:fld>
            <a:endParaRPr lang="en-US"/>
          </a:p>
        </p:txBody>
      </p:sp>
    </p:spTree>
    <p:extLst>
      <p:ext uri="{BB962C8B-B14F-4D97-AF65-F5344CB8AC3E}">
        <p14:creationId xmlns:p14="http://schemas.microsoft.com/office/powerpoint/2010/main" val="3133084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EB50404-0DDE-4BDF-B7A3-83DFC73BA10C}" type="datetimeFigureOut">
              <a:rPr lang="en-US" smtClean="0"/>
              <a:t>12/18/2024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730D82-DAA0-40A3-8F87-D5AA4B8D6907}" type="slidenum">
              <a:rPr lang="en-US" smtClean="0"/>
              <a:t>‹#›</a:t>
            </a:fld>
            <a:endParaRPr lang="en-US"/>
          </a:p>
        </p:txBody>
      </p:sp>
    </p:spTree>
    <p:extLst>
      <p:ext uri="{BB962C8B-B14F-4D97-AF65-F5344CB8AC3E}">
        <p14:creationId xmlns:p14="http://schemas.microsoft.com/office/powerpoint/2010/main" val="3697118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EB50404-0DDE-4BDF-B7A3-83DFC73BA10C}" type="datetimeFigureOut">
              <a:rPr lang="en-US" smtClean="0"/>
              <a:t>12/18/2024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4730D82-DAA0-40A3-8F87-D5AA4B8D6907}" type="slidenum">
              <a:rPr lang="en-US" smtClean="0"/>
              <a:t>‹#›</a:t>
            </a:fld>
            <a:endParaRPr lang="en-US"/>
          </a:p>
        </p:txBody>
      </p:sp>
    </p:spTree>
    <p:extLst>
      <p:ext uri="{BB962C8B-B14F-4D97-AF65-F5344CB8AC3E}">
        <p14:creationId xmlns:p14="http://schemas.microsoft.com/office/powerpoint/2010/main" val="1524959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EB50404-0DDE-4BDF-B7A3-83DFC73BA10C}" type="datetimeFigureOut">
              <a:rPr lang="en-US" smtClean="0"/>
              <a:t>12/18/2024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4730D82-DAA0-40A3-8F87-D5AA4B8D6907}" type="slidenum">
              <a:rPr lang="en-US" smtClean="0"/>
              <a:t>‹#›</a:t>
            </a:fld>
            <a:endParaRPr lang="en-US"/>
          </a:p>
        </p:txBody>
      </p:sp>
    </p:spTree>
    <p:extLst>
      <p:ext uri="{BB962C8B-B14F-4D97-AF65-F5344CB8AC3E}">
        <p14:creationId xmlns:p14="http://schemas.microsoft.com/office/powerpoint/2010/main" val="17279891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B50404-0DDE-4BDF-B7A3-83DFC73BA10C}" type="datetimeFigureOut">
              <a:rPr lang="en-US" smtClean="0"/>
              <a:t>12/18/2024</a:t>
            </a:fld>
            <a:endParaRPr lang="en-US"/>
          </a:p>
        </p:txBody>
      </p:sp>
      <p:sp>
        <p:nvSpPr>
          <p:cNvPr id="3" name="Footer Placeholder 2"/>
          <p:cNvSpPr>
            <a:spLocks noGrp="1"/>
          </p:cNvSpPr>
          <p:nvPr>
            <p:ph type="ftr" sz="quarter" idx="11"/>
          </p:nvPr>
        </p:nvSpPr>
        <p:spPr/>
        <p:txBody>
          <a:bodyPr/>
          <a:lstStyle/>
          <a:p>
            <a:endParaRPr lang="en-US"/>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4730D82-DAA0-40A3-8F87-D5AA4B8D6907}" type="slidenum">
              <a:rPr lang="en-US" smtClean="0"/>
              <a:t>‹#›</a:t>
            </a:fld>
            <a:endParaRPr lang="en-US"/>
          </a:p>
        </p:txBody>
      </p:sp>
    </p:spTree>
    <p:extLst>
      <p:ext uri="{BB962C8B-B14F-4D97-AF65-F5344CB8AC3E}">
        <p14:creationId xmlns:p14="http://schemas.microsoft.com/office/powerpoint/2010/main" val="28878913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EB50404-0DDE-4BDF-B7A3-83DFC73BA10C}" type="datetimeFigureOut">
              <a:rPr lang="en-US" smtClean="0"/>
              <a:t>12/18/2024</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4730D82-DAA0-40A3-8F87-D5AA4B8D6907}" type="slidenum">
              <a:rPr lang="en-US" smtClean="0"/>
              <a:t>‹#›</a:t>
            </a:fld>
            <a:endParaRPr lang="en-US"/>
          </a:p>
        </p:txBody>
      </p:sp>
    </p:spTree>
    <p:extLst>
      <p:ext uri="{BB962C8B-B14F-4D97-AF65-F5344CB8AC3E}">
        <p14:creationId xmlns:p14="http://schemas.microsoft.com/office/powerpoint/2010/main" val="2468948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EB50404-0DDE-4BDF-B7A3-83DFC73BA10C}" type="datetimeFigureOut">
              <a:rPr lang="en-US" smtClean="0"/>
              <a:t>12/18/2024</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4730D82-DAA0-40A3-8F87-D5AA4B8D6907}" type="slidenum">
              <a:rPr lang="en-US" smtClean="0"/>
              <a:t>‹#›</a:t>
            </a:fld>
            <a:endParaRPr lang="en-US"/>
          </a:p>
        </p:txBody>
      </p:sp>
    </p:spTree>
    <p:extLst>
      <p:ext uri="{BB962C8B-B14F-4D97-AF65-F5344CB8AC3E}">
        <p14:creationId xmlns:p14="http://schemas.microsoft.com/office/powerpoint/2010/main" val="27814700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EEB50404-0DDE-4BDF-B7A3-83DFC73BA10C}" type="datetimeFigureOut">
              <a:rPr lang="en-US" smtClean="0"/>
              <a:t>12/18/2024</a:t>
            </a:fld>
            <a:endParaRPr lang="en-US"/>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4730D82-DAA0-40A3-8F87-D5AA4B8D6907}" type="slidenum">
              <a:rPr lang="en-US" smtClean="0"/>
              <a:t>‹#›</a:t>
            </a:fld>
            <a:endParaRPr lang="en-US"/>
          </a:p>
        </p:txBody>
      </p:sp>
    </p:spTree>
    <p:extLst>
      <p:ext uri="{BB962C8B-B14F-4D97-AF65-F5344CB8AC3E}">
        <p14:creationId xmlns:p14="http://schemas.microsoft.com/office/powerpoint/2010/main" val="53820203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2.png"/><Relationship Id="rId4" Type="http://schemas.openxmlformats.org/officeDocument/2006/relationships/hyperlink" Target="https://starinabox.lco.global/" TargetMode="Externa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audio" Target="../media/media13.m4a"/><Relationship Id="rId7" Type="http://schemas.openxmlformats.org/officeDocument/2006/relationships/image" Target="../media/image2.png"/><Relationship Id="rId2" Type="http://schemas.microsoft.com/office/2007/relationships/media" Target="../media/media13.m4a"/><Relationship Id="rId1" Type="http://schemas.openxmlformats.org/officeDocument/2006/relationships/tags" Target="../tags/tag5.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media14.m4a"/><Relationship Id="rId2" Type="http://schemas.microsoft.com/office/2007/relationships/media" Target="../media/media14.m4a"/><Relationship Id="rId1" Type="http://schemas.openxmlformats.org/officeDocument/2006/relationships/tags" Target="../tags/tag6.xml"/><Relationship Id="rId5" Type="http://schemas.openxmlformats.org/officeDocument/2006/relationships/image" Target="../media/image2.png"/><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audio" Target="../media/media15.m4a"/><Relationship Id="rId2" Type="http://schemas.microsoft.com/office/2007/relationships/media" Target="../media/media15.m4a"/><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image" Target="../media/image8.emf"/><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audio" Target="../media/media16.m4a"/><Relationship Id="rId2" Type="http://schemas.microsoft.com/office/2007/relationships/media" Target="../media/media16.m4a"/><Relationship Id="rId1" Type="http://schemas.openxmlformats.org/officeDocument/2006/relationships/tags" Target="../tags/tag8.xml"/><Relationship Id="rId5" Type="http://schemas.openxmlformats.org/officeDocument/2006/relationships/image" Target="../media/image2.png"/><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audio" Target="../media/media17.m4a"/><Relationship Id="rId2" Type="http://schemas.microsoft.com/office/2007/relationships/media" Target="../media/media17.m4a"/><Relationship Id="rId1" Type="http://schemas.openxmlformats.org/officeDocument/2006/relationships/tags" Target="../tags/tag9.xml"/><Relationship Id="rId6" Type="http://schemas.openxmlformats.org/officeDocument/2006/relationships/image" Target="../media/image2.png"/><Relationship Id="rId5" Type="http://schemas.openxmlformats.org/officeDocument/2006/relationships/image" Target="../media/image9.emf"/><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audio" Target="../media/media18.m4a"/><Relationship Id="rId2" Type="http://schemas.microsoft.com/office/2007/relationships/media" Target="../media/media18.m4a"/><Relationship Id="rId1" Type="http://schemas.openxmlformats.org/officeDocument/2006/relationships/tags" Target="../tags/tag10.xml"/><Relationship Id="rId5" Type="http://schemas.openxmlformats.org/officeDocument/2006/relationships/image" Target="../media/image2.png"/><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image" Target="../media/image2.png"/><Relationship Id="rId5" Type="http://schemas.openxmlformats.org/officeDocument/2006/relationships/hyperlink" Target="https://esahubble.org/videos/heic1017b/" TargetMode="External"/><Relationship Id="rId4" Type="http://schemas.openxmlformats.org/officeDocument/2006/relationships/hyperlink" Target="https://esahubble.org/videos/heic1211a/" TargetMode="Externa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m4a"/><Relationship Id="rId1" Type="http://schemas.microsoft.com/office/2007/relationships/media" Target="../media/media22.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m4a"/><Relationship Id="rId1" Type="http://schemas.microsoft.com/office/2007/relationships/media" Target="../media/media23.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audio" Target="../media/media24.m4a"/><Relationship Id="rId2" Type="http://schemas.microsoft.com/office/2007/relationships/media" Target="../media/media24.m4a"/><Relationship Id="rId1" Type="http://schemas.openxmlformats.org/officeDocument/2006/relationships/tags" Target="../tags/tag11.xml"/><Relationship Id="rId5" Type="http://schemas.openxmlformats.org/officeDocument/2006/relationships/image" Target="../media/image2.png"/><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audio" Target="../media/media25.m4a"/><Relationship Id="rId2" Type="http://schemas.microsoft.com/office/2007/relationships/media" Target="../media/media25.m4a"/><Relationship Id="rId1" Type="http://schemas.openxmlformats.org/officeDocument/2006/relationships/tags" Target="../tags/tag12.xml"/><Relationship Id="rId6" Type="http://schemas.openxmlformats.org/officeDocument/2006/relationships/image" Target="../media/image2.png"/><Relationship Id="rId5" Type="http://schemas.openxmlformats.org/officeDocument/2006/relationships/image" Target="../media/image10.emf"/><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audio" Target="../media/media26.m4a"/><Relationship Id="rId2" Type="http://schemas.microsoft.com/office/2007/relationships/media" Target="../media/media26.m4a"/><Relationship Id="rId1" Type="http://schemas.openxmlformats.org/officeDocument/2006/relationships/tags" Target="../tags/tag13.xml"/><Relationship Id="rId6" Type="http://schemas.openxmlformats.org/officeDocument/2006/relationships/image" Target="../media/image2.png"/><Relationship Id="rId5" Type="http://schemas.openxmlformats.org/officeDocument/2006/relationships/image" Target="../media/image11.emf"/><Relationship Id="rId4"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m4a"/><Relationship Id="rId1" Type="http://schemas.microsoft.com/office/2007/relationships/media" Target="../media/media27.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audio" Target="../media/media28.m4a"/><Relationship Id="rId2" Type="http://schemas.microsoft.com/office/2007/relationships/media" Target="../media/media28.m4a"/><Relationship Id="rId1" Type="http://schemas.openxmlformats.org/officeDocument/2006/relationships/tags" Target="../tags/tag14.xml"/><Relationship Id="rId5" Type="http://schemas.openxmlformats.org/officeDocument/2006/relationships/image" Target="../media/image2.png"/><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audio" Target="../media/media3.m4a"/><Relationship Id="rId2" Type="http://schemas.microsoft.com/office/2007/relationships/media" Target="../media/media3.m4a"/><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audio" Target="../media/media6.m4a"/><Relationship Id="rId2" Type="http://schemas.microsoft.com/office/2007/relationships/media" Target="../media/media6.m4a"/><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audio" Target="../media/media7.m4a"/><Relationship Id="rId2" Type="http://schemas.microsoft.com/office/2007/relationships/media" Target="../media/media7.m4a"/><Relationship Id="rId1" Type="http://schemas.openxmlformats.org/officeDocument/2006/relationships/tags" Target="../tags/tag4.xml"/><Relationship Id="rId6" Type="http://schemas.openxmlformats.org/officeDocument/2006/relationships/image" Target="../media/image2.png"/><Relationship Id="rId5" Type="http://schemas.openxmlformats.org/officeDocument/2006/relationships/image" Target="../media/image3.emf"/><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2.png"/><Relationship Id="rId4"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2.png"/><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9F3C7-B75D-B681-877B-02313C6CD0B1}"/>
              </a:ext>
            </a:extLst>
          </p:cNvPr>
          <p:cNvSpPr>
            <a:spLocks noGrp="1"/>
          </p:cNvSpPr>
          <p:nvPr>
            <p:ph type="ctrTitle"/>
          </p:nvPr>
        </p:nvSpPr>
        <p:spPr>
          <a:xfrm>
            <a:off x="776060" y="801387"/>
            <a:ext cx="10636258" cy="2677648"/>
          </a:xfrm>
        </p:spPr>
        <p:txBody>
          <a:bodyPr/>
          <a:lstStyle/>
          <a:p>
            <a:pPr algn="ctr"/>
            <a:r>
              <a:rPr lang="en-US" b="1" dirty="0"/>
              <a:t>STARS FROM ADOLESCENCE TO OLD AGE</a:t>
            </a:r>
          </a:p>
        </p:txBody>
      </p:sp>
      <p:pic>
        <p:nvPicPr>
          <p:cNvPr id="3" name="Audio 2">
            <a:hlinkClick r:id="" action="ppaction://media"/>
            <a:extLst>
              <a:ext uri="{FF2B5EF4-FFF2-40B4-BE49-F238E27FC236}">
                <a16:creationId xmlns:a16="http://schemas.microsoft.com/office/drawing/2014/main" id="{CF60CE61-9EC7-86C8-42E7-54A97E171237}"/>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1508641048"/>
      </p:ext>
    </p:extLst>
  </p:cSld>
  <p:clrMapOvr>
    <a:masterClrMapping/>
  </p:clrMapOvr>
  <mc:AlternateContent xmlns:mc="http://schemas.openxmlformats.org/markup-compatibility/2006" xmlns:p14="http://schemas.microsoft.com/office/powerpoint/2010/main">
    <mc:Choice Requires="p14">
      <p:transition spd="slow" p14:dur="2000" advTm="6793"/>
    </mc:Choice>
    <mc:Fallback xmlns="">
      <p:transition spd="slow" advTm="67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67924-CA11-4966-F9D5-C1FDA204D8D0}"/>
              </a:ext>
            </a:extLst>
          </p:cNvPr>
          <p:cNvSpPr>
            <a:spLocks noGrp="1"/>
          </p:cNvSpPr>
          <p:nvPr>
            <p:ph type="title"/>
          </p:nvPr>
        </p:nvSpPr>
        <p:spPr/>
        <p:txBody>
          <a:bodyPr/>
          <a:lstStyle/>
          <a:p>
            <a:r>
              <a:rPr lang="en-US" sz="6000" b="1" dirty="0">
                <a:solidFill>
                  <a:schemeClr val="bg1"/>
                </a:solidFill>
                <a:hlinkClick r:id="rId4">
                  <a:extLst>
                    <a:ext uri="{A12FA001-AC4F-418D-AE19-62706E023703}">
                      <ahyp:hlinkClr xmlns:ahyp="http://schemas.microsoft.com/office/drawing/2018/hyperlinkcolor" val="tx"/>
                    </a:ext>
                  </a:extLst>
                </a:hlinkClick>
              </a:rPr>
              <a:t>Star in a Box Simulation</a:t>
            </a:r>
            <a:endParaRPr lang="en-US" sz="6000" b="1" dirty="0">
              <a:solidFill>
                <a:schemeClr val="bg1"/>
              </a:solidFill>
            </a:endParaRPr>
          </a:p>
        </p:txBody>
      </p:sp>
      <p:sp>
        <p:nvSpPr>
          <p:cNvPr id="3" name="Content Placeholder 2">
            <a:extLst>
              <a:ext uri="{FF2B5EF4-FFF2-40B4-BE49-F238E27FC236}">
                <a16:creationId xmlns:a16="http://schemas.microsoft.com/office/drawing/2014/main" id="{2BB95711-701A-70D4-5367-B830FCC76034}"/>
              </a:ext>
            </a:extLst>
          </p:cNvPr>
          <p:cNvSpPr>
            <a:spLocks noGrp="1"/>
          </p:cNvSpPr>
          <p:nvPr>
            <p:ph idx="1"/>
          </p:nvPr>
        </p:nvSpPr>
        <p:spPr/>
        <p:txBody>
          <a:bodyPr>
            <a:normAutofit/>
          </a:bodyPr>
          <a:lstStyle/>
          <a:p>
            <a:r>
              <a:rPr lang="en-US" sz="2400" b="1" dirty="0"/>
              <a:t>Click on the above title and play with the simulation!</a:t>
            </a:r>
          </a:p>
        </p:txBody>
      </p:sp>
      <p:pic>
        <p:nvPicPr>
          <p:cNvPr id="4" name="Audio 3">
            <a:hlinkClick r:id="" action="ppaction://media"/>
            <a:extLst>
              <a:ext uri="{FF2B5EF4-FFF2-40B4-BE49-F238E27FC236}">
                <a16:creationId xmlns:a16="http://schemas.microsoft.com/office/drawing/2014/main" id="{982AA65F-A084-74D0-394A-FB9609D29FD1}"/>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544240195"/>
      </p:ext>
    </p:extLst>
  </p:cSld>
  <p:clrMapOvr>
    <a:masterClrMapping/>
  </p:clrMapOvr>
  <mc:AlternateContent xmlns:mc="http://schemas.openxmlformats.org/markup-compatibility/2006">
    <mc:Choice xmlns:p14="http://schemas.microsoft.com/office/powerpoint/2010/main" Requires="p14">
      <p:transition spd="slow" p14:dur="2000" advTm="26776"/>
    </mc:Choice>
    <mc:Fallback>
      <p:transition spd="slow" advTm="267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487DF-5C57-F82C-C61D-E1C44DC669BF}"/>
              </a:ext>
            </a:extLst>
          </p:cNvPr>
          <p:cNvSpPr>
            <a:spLocks noGrp="1"/>
          </p:cNvSpPr>
          <p:nvPr>
            <p:ph type="title"/>
          </p:nvPr>
        </p:nvSpPr>
        <p:spPr/>
        <p:txBody>
          <a:bodyPr/>
          <a:lstStyle/>
          <a:p>
            <a:pPr algn="ctr"/>
            <a:r>
              <a:rPr lang="en-US" b="1" dirty="0"/>
              <a:t>Star Clusters</a:t>
            </a:r>
          </a:p>
        </p:txBody>
      </p:sp>
      <p:sp>
        <p:nvSpPr>
          <p:cNvPr id="3" name="Content Placeholder 2">
            <a:extLst>
              <a:ext uri="{FF2B5EF4-FFF2-40B4-BE49-F238E27FC236}">
                <a16:creationId xmlns:a16="http://schemas.microsoft.com/office/drawing/2014/main" id="{99536FCC-A484-92B9-3318-4F33F90EC060}"/>
              </a:ext>
            </a:extLst>
          </p:cNvPr>
          <p:cNvSpPr>
            <a:spLocks noGrp="1"/>
          </p:cNvSpPr>
          <p:nvPr>
            <p:ph idx="1"/>
          </p:nvPr>
        </p:nvSpPr>
        <p:spPr/>
        <p:txBody>
          <a:bodyPr/>
          <a:lstStyle/>
          <a:p>
            <a:endParaRPr lang="en-US"/>
          </a:p>
        </p:txBody>
      </p:sp>
      <p:pic>
        <p:nvPicPr>
          <p:cNvPr id="4" name="Audio 3">
            <a:hlinkClick r:id="" action="ppaction://media"/>
            <a:extLst>
              <a:ext uri="{FF2B5EF4-FFF2-40B4-BE49-F238E27FC236}">
                <a16:creationId xmlns:a16="http://schemas.microsoft.com/office/drawing/2014/main" id="{42371489-3FA4-456E-6F32-AAFA9E7297A7}"/>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8547765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advTm="4627">
        <p15:prstTrans prst="curtains"/>
      </p:transition>
    </mc:Choice>
    <mc:Fallback>
      <p:transition spd="slow" advTm="462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09CDF-9DDA-CD11-5B71-2DC24EC41DD1}"/>
              </a:ext>
            </a:extLst>
          </p:cNvPr>
          <p:cNvSpPr>
            <a:spLocks noGrp="1"/>
          </p:cNvSpPr>
          <p:nvPr>
            <p:ph type="title"/>
          </p:nvPr>
        </p:nvSpPr>
        <p:spPr/>
        <p:txBody>
          <a:bodyPr/>
          <a:lstStyle/>
          <a:p>
            <a:pPr algn="ctr"/>
            <a:r>
              <a:rPr lang="en-US" b="1" dirty="0"/>
              <a:t>Think as You Study</a:t>
            </a:r>
          </a:p>
        </p:txBody>
      </p:sp>
      <p:sp>
        <p:nvSpPr>
          <p:cNvPr id="3" name="Content Placeholder 2">
            <a:extLst>
              <a:ext uri="{FF2B5EF4-FFF2-40B4-BE49-F238E27FC236}">
                <a16:creationId xmlns:a16="http://schemas.microsoft.com/office/drawing/2014/main" id="{375B3C93-36F6-944F-6FF4-8F9B322A299F}"/>
              </a:ext>
            </a:extLst>
          </p:cNvPr>
          <p:cNvSpPr>
            <a:spLocks noGrp="1"/>
          </p:cNvSpPr>
          <p:nvPr>
            <p:ph idx="1"/>
          </p:nvPr>
        </p:nvSpPr>
        <p:spPr>
          <a:xfrm>
            <a:off x="171766" y="2603500"/>
            <a:ext cx="11816473" cy="3416300"/>
          </a:xfrm>
        </p:spPr>
        <p:txBody>
          <a:bodyPr/>
          <a:lstStyle/>
          <a:p>
            <a:r>
              <a:rPr lang="en-US" sz="2400" b="1" dirty="0"/>
              <a:t>List the different types of star clusters and describe how they differ in number of stars, structure, and age.</a:t>
            </a:r>
          </a:p>
          <a:p>
            <a:r>
              <a:rPr lang="en-US" sz="2400" b="1" dirty="0"/>
              <a:t>Would the Sun more likely have been a member of a globular cluster or open cluster in the past?</a:t>
            </a:r>
          </a:p>
        </p:txBody>
      </p:sp>
      <p:pic>
        <p:nvPicPr>
          <p:cNvPr id="4" name="Audio 3">
            <a:hlinkClick r:id="" action="ppaction://media"/>
            <a:extLst>
              <a:ext uri="{FF2B5EF4-FFF2-40B4-BE49-F238E27FC236}">
                <a16:creationId xmlns:a16="http://schemas.microsoft.com/office/drawing/2014/main" id="{A82C945E-32F0-C355-0228-FF4406A3D4CD}"/>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324447625"/>
      </p:ext>
    </p:extLst>
  </p:cSld>
  <p:clrMapOvr>
    <a:masterClrMapping/>
  </p:clrMapOvr>
  <mc:AlternateContent xmlns:mc="http://schemas.openxmlformats.org/markup-compatibility/2006">
    <mc:Choice xmlns:p14="http://schemas.microsoft.com/office/powerpoint/2010/main" Requires="p14">
      <p:transition spd="slow" p14:dur="2000" advTm="19649"/>
    </mc:Choice>
    <mc:Fallback>
      <p:transition spd="slow" advTm="196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7CEE8-4EF0-4072-D458-35296887D7B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2CD6B84-C951-6D4A-EA27-DA39D4DB736D}"/>
              </a:ext>
            </a:extLst>
          </p:cNvPr>
          <p:cNvSpPr>
            <a:spLocks noGrp="1"/>
          </p:cNvSpPr>
          <p:nvPr>
            <p:ph idx="1"/>
          </p:nvPr>
        </p:nvSpPr>
        <p:spPr>
          <a:xfrm>
            <a:off x="1154954" y="2280177"/>
            <a:ext cx="8825659" cy="3416300"/>
          </a:xfrm>
        </p:spPr>
        <p:txBody>
          <a:bodyPr/>
          <a:lstStyle/>
          <a:p>
            <a:r>
              <a:rPr lang="en-US" sz="2000" b="1" i="0" u="none" strike="noStrike" baseline="0" dirty="0">
                <a:solidFill>
                  <a:srgbClr val="231F20"/>
                </a:solidFill>
                <a:latin typeface="Lucida Sans Unicode" panose="020B0602030504020204" pitchFamily="34" charset="0"/>
              </a:rPr>
              <a:t>The three basic types of clusters astronomers have discovered are globular clusters, open clusters, and stellar associations</a:t>
            </a:r>
          </a:p>
          <a:p>
            <a:endParaRPr lang="en-US" dirty="0"/>
          </a:p>
        </p:txBody>
      </p:sp>
      <p:pic>
        <p:nvPicPr>
          <p:cNvPr id="5" name="Picture 4">
            <a:extLst>
              <a:ext uri="{FF2B5EF4-FFF2-40B4-BE49-F238E27FC236}">
                <a16:creationId xmlns:a16="http://schemas.microsoft.com/office/drawing/2014/main" id="{00AB6478-924B-988F-018B-B5844A93DCB2}"/>
              </a:ext>
            </a:extLst>
          </p:cNvPr>
          <p:cNvPicPr>
            <a:picLocks noChangeAspect="1"/>
          </p:cNvPicPr>
          <p:nvPr/>
        </p:nvPicPr>
        <p:blipFill>
          <a:blip r:embed="rId5"/>
          <a:stretch>
            <a:fillRect/>
          </a:stretch>
        </p:blipFill>
        <p:spPr>
          <a:xfrm>
            <a:off x="157907" y="3111992"/>
            <a:ext cx="6045868" cy="3516145"/>
          </a:xfrm>
          <a:prstGeom prst="rect">
            <a:avLst/>
          </a:prstGeom>
        </p:spPr>
      </p:pic>
      <p:pic>
        <p:nvPicPr>
          <p:cNvPr id="7" name="Picture 6">
            <a:extLst>
              <a:ext uri="{FF2B5EF4-FFF2-40B4-BE49-F238E27FC236}">
                <a16:creationId xmlns:a16="http://schemas.microsoft.com/office/drawing/2014/main" id="{E21C892E-EC60-C56D-87E1-C7598BCF17F5}"/>
              </a:ext>
            </a:extLst>
          </p:cNvPr>
          <p:cNvPicPr>
            <a:picLocks noChangeAspect="1"/>
          </p:cNvPicPr>
          <p:nvPr/>
        </p:nvPicPr>
        <p:blipFill>
          <a:blip r:embed="rId6"/>
          <a:stretch>
            <a:fillRect/>
          </a:stretch>
        </p:blipFill>
        <p:spPr>
          <a:xfrm>
            <a:off x="5920865" y="3179167"/>
            <a:ext cx="6050260" cy="2517310"/>
          </a:xfrm>
          <a:prstGeom prst="rect">
            <a:avLst/>
          </a:prstGeom>
        </p:spPr>
      </p:pic>
      <p:pic>
        <p:nvPicPr>
          <p:cNvPr id="8" name="Audio 7">
            <a:hlinkClick r:id="" action="ppaction://media"/>
            <a:extLst>
              <a:ext uri="{FF2B5EF4-FFF2-40B4-BE49-F238E27FC236}">
                <a16:creationId xmlns:a16="http://schemas.microsoft.com/office/drawing/2014/main" id="{1D151106-A4B8-7AD1-1B3B-9E3B3EE12E5B}"/>
              </a:ext>
            </a:extLst>
          </p:cNvPr>
          <p:cNvPicPr>
            <a:picLocks noChangeAspect="1"/>
          </p:cNvPicPr>
          <p:nvPr>
            <a:audioFile r:link="rId3"/>
            <p:extLst>
              <p:ext uri="{DAA4B4D4-6D71-4841-9C94-3DE7FCFB9230}">
                <p14:media xmlns:p14="http://schemas.microsoft.com/office/powerpoint/2010/main" r:embed="rId2"/>
              </p:ext>
            </p:extLst>
          </p:nvPr>
        </p:nvPicPr>
        <p:blipFill>
          <a:blip r:embed="rId7"/>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4171131772"/>
      </p:ext>
    </p:extLst>
  </p:cSld>
  <p:clrMapOvr>
    <a:masterClrMapping/>
  </p:clrMapOvr>
  <mc:AlternateContent xmlns:mc="http://schemas.openxmlformats.org/markup-compatibility/2006">
    <mc:Choice xmlns:p14="http://schemas.microsoft.com/office/powerpoint/2010/main" Requires="p14">
      <p:transition spd="slow" p14:dur="2000" advTm="22220"/>
    </mc:Choice>
    <mc:Fallback>
      <p:transition spd="slow" advTm="222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4" fill="hold" display="0">
                  <p:stCondLst>
                    <p:cond delay="indefinite"/>
                  </p:stCondLst>
                  <p:endCondLst>
                    <p:cond evt="onStopAudio" delay="0">
                      <p:tgtEl>
                        <p:sldTgt/>
                      </p:tgtEl>
                    </p:cond>
                  </p:endCondLst>
                </p:cTn>
                <p:tgtEl>
                  <p:spTgt spid="8"/>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4C270-5280-FE94-9B5A-AC1DC4F4CCB6}"/>
              </a:ext>
            </a:extLst>
          </p:cNvPr>
          <p:cNvSpPr>
            <a:spLocks noGrp="1"/>
          </p:cNvSpPr>
          <p:nvPr>
            <p:ph type="title"/>
          </p:nvPr>
        </p:nvSpPr>
        <p:spPr/>
        <p:txBody>
          <a:bodyPr/>
          <a:lstStyle/>
          <a:p>
            <a:r>
              <a:rPr lang="en-US" dirty="0"/>
              <a:t>Globular</a:t>
            </a:r>
          </a:p>
        </p:txBody>
      </p:sp>
      <p:sp>
        <p:nvSpPr>
          <p:cNvPr id="3" name="Content Placeholder 2">
            <a:extLst>
              <a:ext uri="{FF2B5EF4-FFF2-40B4-BE49-F238E27FC236}">
                <a16:creationId xmlns:a16="http://schemas.microsoft.com/office/drawing/2014/main" id="{0A93BB6C-0401-E142-0CC8-733264E58D6B}"/>
              </a:ext>
            </a:extLst>
          </p:cNvPr>
          <p:cNvSpPr>
            <a:spLocks noGrp="1"/>
          </p:cNvSpPr>
          <p:nvPr>
            <p:ph idx="1"/>
          </p:nvPr>
        </p:nvSpPr>
        <p:spPr>
          <a:xfrm>
            <a:off x="53887" y="2355956"/>
            <a:ext cx="12084225" cy="4115572"/>
          </a:xfrm>
        </p:spPr>
        <p:txBody>
          <a:bodyPr/>
          <a:lstStyle/>
          <a:p>
            <a:pPr marR="7130"/>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In the dense central regions, the stars would be roughly a million times closer together than in our own neighborhood</a:t>
            </a:r>
          </a:p>
          <a:p>
            <a:pPr marR="7130"/>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If Earth orbited one of the inner stars in a globular cluster, the nearest stars would be light-months, not light-years, away</a:t>
            </a:r>
          </a:p>
          <a:p>
            <a:pPr marR="7130"/>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They would still appear as points of light, but would be brighter than any of the stars we see in our own sky </a:t>
            </a:r>
          </a:p>
          <a:p>
            <a:pPr marR="7130"/>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The Milky Way would probably be difficult to see through the bright haze of starlight produced by the cluster</a:t>
            </a:r>
          </a:p>
          <a:p>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About 150 globular clusters are known in our Galaxy. Most of them are in a spherical halo (or cloud) surrounding the flat disk formed by the majority of our Galaxy's stars</a:t>
            </a:r>
          </a:p>
          <a:p>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The diameters of globular star clusters range from 50 light-years to more than 450 light-years</a:t>
            </a:r>
          </a:p>
          <a:p>
            <a:endPar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endParaRPr>
          </a:p>
          <a:p>
            <a:endPar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endParaRPr>
          </a:p>
          <a:p>
            <a:pPr marR="7130"/>
            <a:endPar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endParaRPr>
          </a:p>
          <a:p>
            <a:endParaRPr lang="en-US" dirty="0"/>
          </a:p>
        </p:txBody>
      </p:sp>
      <p:pic>
        <p:nvPicPr>
          <p:cNvPr id="4" name="Audio 3">
            <a:hlinkClick r:id="" action="ppaction://media"/>
            <a:extLst>
              <a:ext uri="{FF2B5EF4-FFF2-40B4-BE49-F238E27FC236}">
                <a16:creationId xmlns:a16="http://schemas.microsoft.com/office/drawing/2014/main" id="{9BEDB7AF-4BF8-1BFC-DED4-712A0AB19EDE}"/>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3873996247"/>
      </p:ext>
    </p:extLst>
  </p:cSld>
  <p:clrMapOvr>
    <a:masterClrMapping/>
  </p:clrMapOvr>
  <mc:AlternateContent xmlns:mc="http://schemas.openxmlformats.org/markup-compatibility/2006">
    <mc:Choice xmlns:p14="http://schemas.microsoft.com/office/powerpoint/2010/main" Requires="p14">
      <p:transition spd="slow" p14:dur="2000" advTm="35882"/>
    </mc:Choice>
    <mc:Fallback>
      <p:transition spd="slow" advTm="358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additive="base">
                                        <p:cTn id="4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3"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8A6719-CD1E-A427-8ECE-89F4265DC7B2}"/>
              </a:ext>
            </a:extLst>
          </p:cNvPr>
          <p:cNvSpPr>
            <a:spLocks noGrp="1"/>
          </p:cNvSpPr>
          <p:nvPr>
            <p:ph idx="1"/>
          </p:nvPr>
        </p:nvSpPr>
        <p:spPr>
          <a:xfrm>
            <a:off x="106633" y="4169600"/>
            <a:ext cx="11856889" cy="3416300"/>
          </a:xfrm>
        </p:spPr>
        <p:txBody>
          <a:bodyPr/>
          <a:lstStyle/>
          <a:p>
            <a:r>
              <a:rPr lang="en-US" sz="1800" b="0" i="0" u="none" strike="noStrike" baseline="0" dirty="0">
                <a:solidFill>
                  <a:srgbClr val="231F20"/>
                </a:solidFill>
                <a:latin typeface="Arial Black" panose="020B0A04020102020204" pitchFamily="34" charset="0"/>
              </a:rPr>
              <a:t>Figure 22.6 Omega Centauri. </a:t>
            </a:r>
            <a:r>
              <a:rPr lang="en-US" sz="1800" b="0" i="0" u="none" strike="noStrike" baseline="0" dirty="0">
                <a:solidFill>
                  <a:srgbClr val="757575"/>
                </a:solidFill>
                <a:latin typeface="Tahoma" panose="020B0604030504040204" pitchFamily="34" charset="0"/>
              </a:rPr>
              <a:t>(a) Located at about 16,000 light-years away, Omega Centauri is the most massive globular cluster in our Galaxy. It contains several million stars. (b) This image, taken with the Hubble Space Telescope, zooms in near the center of Omega Centauri. The image is about 6.3 light-years wide. The most numerous stars in the image, which are yellow-white in color, are main-sequence stars similar to our Sun. The brightest stars are red giants that have begun to exhaust their hydrogen fuel and have expanded to about 100 times the diameter of our Sun. The blue stars have started helium fusion. (credit a: modification of work by NASA, ESA and the Hubble Heritage Team (</a:t>
            </a:r>
            <a:r>
              <a:rPr lang="en-US" sz="1800" b="0" i="0" u="none" strike="noStrike" baseline="0" dirty="0" err="1">
                <a:solidFill>
                  <a:srgbClr val="757575"/>
                </a:solidFill>
                <a:latin typeface="Tahoma" panose="020B0604030504040204" pitchFamily="34" charset="0"/>
              </a:rPr>
              <a:t>STScI</a:t>
            </a:r>
            <a:r>
              <a:rPr lang="en-US" sz="1800" b="0" i="0" u="none" strike="noStrike" baseline="0" dirty="0">
                <a:solidFill>
                  <a:srgbClr val="757575"/>
                </a:solidFill>
                <a:latin typeface="Tahoma" panose="020B0604030504040204" pitchFamily="34" charset="0"/>
              </a:rPr>
              <a:t>/AURA); credit b: modification of work by NASA, ESA, and the Hubble SM4 ERO Team)</a:t>
            </a:r>
          </a:p>
          <a:p>
            <a:endParaRPr lang="en-US" dirty="0"/>
          </a:p>
        </p:txBody>
      </p:sp>
      <p:pic>
        <p:nvPicPr>
          <p:cNvPr id="5" name="Picture 4">
            <a:extLst>
              <a:ext uri="{FF2B5EF4-FFF2-40B4-BE49-F238E27FC236}">
                <a16:creationId xmlns:a16="http://schemas.microsoft.com/office/drawing/2014/main" id="{41DCF89A-9164-1AE7-91A1-AE9D8842ED41}"/>
              </a:ext>
            </a:extLst>
          </p:cNvPr>
          <p:cNvPicPr>
            <a:picLocks noChangeAspect="1"/>
          </p:cNvPicPr>
          <p:nvPr/>
        </p:nvPicPr>
        <p:blipFill>
          <a:blip r:embed="rId5"/>
          <a:stretch>
            <a:fillRect/>
          </a:stretch>
        </p:blipFill>
        <p:spPr>
          <a:xfrm>
            <a:off x="2670196" y="129675"/>
            <a:ext cx="7226541" cy="3805781"/>
          </a:xfrm>
          <a:prstGeom prst="rect">
            <a:avLst/>
          </a:prstGeom>
        </p:spPr>
      </p:pic>
      <p:pic>
        <p:nvPicPr>
          <p:cNvPr id="2" name="Audio 1">
            <a:hlinkClick r:id="" action="ppaction://media"/>
            <a:extLst>
              <a:ext uri="{FF2B5EF4-FFF2-40B4-BE49-F238E27FC236}">
                <a16:creationId xmlns:a16="http://schemas.microsoft.com/office/drawing/2014/main" id="{234B3F13-7504-6334-5FBD-8F64CA8B3B5D}"/>
              </a:ext>
            </a:extLst>
          </p:cNvPr>
          <p:cNvPicPr>
            <a:picLocks noChangeAspect="1"/>
          </p:cNvPicPr>
          <p:nvPr>
            <a:audioFile r:link="rId3"/>
            <p:extLst>
              <p:ext uri="{DAA4B4D4-6D71-4841-9C94-3DE7FCFB9230}">
                <p14:media xmlns:p14="http://schemas.microsoft.com/office/powerpoint/2010/main" r:embed="rId2"/>
              </p:ext>
            </p:extLst>
          </p:nvPr>
        </p:nvPicPr>
        <p:blipFill>
          <a:blip r:embed="rId6"/>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1002715520"/>
      </p:ext>
    </p:extLst>
  </p:cSld>
  <p:clrMapOvr>
    <a:masterClrMapping/>
  </p:clrMapOvr>
  <mc:AlternateContent xmlns:mc="http://schemas.openxmlformats.org/markup-compatibility/2006">
    <mc:Choice xmlns:p14="http://schemas.microsoft.com/office/powerpoint/2010/main" Requires="p14">
      <p:transition spd="slow" p14:dur="2000" advTm="31458"/>
    </mc:Choice>
    <mc:Fallback>
      <p:transition spd="slow" advTm="314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FE5FC-C0AB-B961-F57A-25387361F47D}"/>
              </a:ext>
            </a:extLst>
          </p:cNvPr>
          <p:cNvSpPr>
            <a:spLocks noGrp="1"/>
          </p:cNvSpPr>
          <p:nvPr>
            <p:ph type="title"/>
          </p:nvPr>
        </p:nvSpPr>
        <p:spPr/>
        <p:txBody>
          <a:bodyPr/>
          <a:lstStyle/>
          <a:p>
            <a:r>
              <a:rPr lang="en-US" dirty="0"/>
              <a:t>Open</a:t>
            </a:r>
          </a:p>
        </p:txBody>
      </p:sp>
      <p:sp>
        <p:nvSpPr>
          <p:cNvPr id="3" name="Content Placeholder 2">
            <a:extLst>
              <a:ext uri="{FF2B5EF4-FFF2-40B4-BE49-F238E27FC236}">
                <a16:creationId xmlns:a16="http://schemas.microsoft.com/office/drawing/2014/main" id="{96C49B98-360B-67E9-7194-6EC02A78DE89}"/>
              </a:ext>
            </a:extLst>
          </p:cNvPr>
          <p:cNvSpPr>
            <a:spLocks noGrp="1"/>
          </p:cNvSpPr>
          <p:nvPr>
            <p:ph idx="1"/>
          </p:nvPr>
        </p:nvSpPr>
        <p:spPr>
          <a:xfrm>
            <a:off x="397164" y="2335748"/>
            <a:ext cx="11545607" cy="3416300"/>
          </a:xfrm>
        </p:spPr>
        <p:txBody>
          <a:bodyPr>
            <a:normAutofit fontScale="92500" lnSpcReduction="10000"/>
          </a:bodyPr>
          <a:lstStyle/>
          <a:p>
            <a:pPr marR="1090"/>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Open clusters are found in the disk of the Galaxy. They have a range of ages, some as old as, or even older than, our Sun </a:t>
            </a:r>
          </a:p>
          <a:p>
            <a:pPr marR="1090"/>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The youngest open clusters are still associated with the interstellar matter from which they formed</a:t>
            </a:r>
          </a:p>
          <a:p>
            <a:pPr marR="1090"/>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Open clusters are smaller than globular clusters, usually having diameters of less than 30 light-years, and they typically contain only several dozen to several hundreds of stars </a:t>
            </a:r>
          </a:p>
          <a:p>
            <a:pPr marR="1090"/>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The stars in open clusters usually appear well separated from one another, even in the central regions, which explains why they are called "open." </a:t>
            </a:r>
          </a:p>
          <a:p>
            <a:pPr marR="1090"/>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Our Galaxy contains thousands of open clusters, but we can see only a small fraction of them. Interstellar dust, which is also concentrated in the disk, dims the light of more distant clusters so much that they are undetectable</a:t>
            </a:r>
          </a:p>
          <a:p>
            <a:endParaRPr lang="en-US" dirty="0"/>
          </a:p>
        </p:txBody>
      </p:sp>
      <p:pic>
        <p:nvPicPr>
          <p:cNvPr id="4" name="Audio 3">
            <a:hlinkClick r:id="" action="ppaction://media"/>
            <a:extLst>
              <a:ext uri="{FF2B5EF4-FFF2-40B4-BE49-F238E27FC236}">
                <a16:creationId xmlns:a16="http://schemas.microsoft.com/office/drawing/2014/main" id="{EE2A3B52-6793-B268-9E65-9593C2411BAE}"/>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162810624"/>
      </p:ext>
    </p:extLst>
  </p:cSld>
  <p:clrMapOvr>
    <a:masterClrMapping/>
  </p:clrMapOvr>
  <mc:AlternateContent xmlns:mc="http://schemas.openxmlformats.org/markup-compatibility/2006">
    <mc:Choice xmlns:p14="http://schemas.microsoft.com/office/powerpoint/2010/main" Requires="p14">
      <p:transition spd="slow" p14:dur="2000" advTm="50838"/>
    </mc:Choice>
    <mc:Fallback>
      <p:transition spd="slow" advTm="508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52CE4-BE5C-500D-86A2-51F8822B0448}"/>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E5A3A8D2-E78B-3DFE-65DB-483FCFE0D233}"/>
              </a:ext>
            </a:extLst>
          </p:cNvPr>
          <p:cNvSpPr>
            <a:spLocks noGrp="1"/>
          </p:cNvSpPr>
          <p:nvPr>
            <p:ph idx="1"/>
          </p:nvPr>
        </p:nvSpPr>
        <p:spPr>
          <a:xfrm>
            <a:off x="171766" y="3364588"/>
            <a:ext cx="11801317" cy="3106939"/>
          </a:xfrm>
        </p:spPr>
        <p:txBody>
          <a:bodyPr/>
          <a:lstStyle/>
          <a:p>
            <a:endParaRPr lang="en-US" sz="1800" b="0" i="0" u="none" strike="noStrike" baseline="0" dirty="0">
              <a:solidFill>
                <a:srgbClr val="231F20"/>
              </a:solidFill>
              <a:latin typeface="Arial Black" panose="020B0A04020102020204" pitchFamily="34" charset="0"/>
            </a:endParaRPr>
          </a:p>
          <a:p>
            <a:endParaRPr lang="en-US" dirty="0">
              <a:solidFill>
                <a:srgbClr val="231F20"/>
              </a:solidFill>
              <a:latin typeface="Arial Black" panose="020B0A04020102020204" pitchFamily="34" charset="0"/>
            </a:endParaRPr>
          </a:p>
          <a:p>
            <a:endParaRPr lang="en-US" sz="1800" b="0" i="0" u="none" strike="noStrike" baseline="0" dirty="0">
              <a:solidFill>
                <a:srgbClr val="231F20"/>
              </a:solidFill>
              <a:latin typeface="Arial Black" panose="020B0A04020102020204" pitchFamily="34" charset="0"/>
            </a:endParaRPr>
          </a:p>
          <a:p>
            <a:endParaRPr lang="en-US" dirty="0">
              <a:solidFill>
                <a:srgbClr val="231F20"/>
              </a:solidFill>
              <a:latin typeface="Arial Black" panose="020B0A04020102020204" pitchFamily="34" charset="0"/>
            </a:endParaRPr>
          </a:p>
          <a:p>
            <a:r>
              <a:rPr lang="en-US" sz="1800" b="0" i="0" u="none" strike="noStrike" baseline="0" dirty="0">
                <a:solidFill>
                  <a:srgbClr val="231F20"/>
                </a:solidFill>
                <a:latin typeface="Arial Black" panose="020B0A04020102020204" pitchFamily="34" charset="0"/>
              </a:rPr>
              <a:t>Figure 22.7 Jewel Box (NGC 4755). </a:t>
            </a:r>
            <a:r>
              <a:rPr lang="en-US" sz="1800" b="0" i="0" u="none" strike="noStrike" baseline="0" dirty="0">
                <a:solidFill>
                  <a:srgbClr val="757575"/>
                </a:solidFill>
                <a:latin typeface="Lucida Sans Unicode" panose="020B0602030504020204" pitchFamily="34" charset="0"/>
              </a:rPr>
              <a:t>This open cluster of young, bright stars is about 6400 light-years away from the Sun. Note the contrast in color between the bright yellow supergiant and the hot blue main-sequence stars. The name comes from John Herschel’s </a:t>
            </a:r>
            <a:r>
              <a:rPr lang="en-US" sz="1800" b="0" i="0" u="none" strike="noStrike" baseline="0" dirty="0">
                <a:solidFill>
                  <a:srgbClr val="757575"/>
                </a:solidFill>
                <a:latin typeface="Tahoma" panose="020B0604030504040204" pitchFamily="34" charset="0"/>
              </a:rPr>
              <a:t>nineteenth-</a:t>
            </a:r>
            <a:r>
              <a:rPr lang="en-US" sz="1800" b="0" i="0" u="none" strike="noStrike" baseline="0" dirty="0" err="1">
                <a:solidFill>
                  <a:srgbClr val="757575"/>
                </a:solidFill>
                <a:latin typeface="Tahoma" panose="020B0604030504040204" pitchFamily="34" charset="0"/>
              </a:rPr>
              <a:t>centur</a:t>
            </a:r>
            <a:r>
              <a:rPr lang="en-US" sz="1800" b="0" i="0" u="none" strike="noStrike" baseline="0" dirty="0" err="1">
                <a:solidFill>
                  <a:srgbClr val="757575"/>
                </a:solidFill>
                <a:latin typeface="Lucida Sans Unicode" panose="020B0602030504020204" pitchFamily="34" charset="0"/>
              </a:rPr>
              <a:t>ry</a:t>
            </a:r>
            <a:r>
              <a:rPr lang="en-US" sz="1800" b="0" i="0" u="none" strike="noStrike" baseline="0" dirty="0">
                <a:solidFill>
                  <a:srgbClr val="757575"/>
                </a:solidFill>
                <a:latin typeface="Lucida Sans Unicode" panose="020B0602030504020204" pitchFamily="34" charset="0"/>
              </a:rPr>
              <a:t> description of it as "a casket of variously colored precious stones." (credit: ESO/Y. </a:t>
            </a:r>
            <a:r>
              <a:rPr lang="en-US" sz="1800" b="0" i="0" u="none" strike="noStrike" baseline="0" dirty="0" err="1">
                <a:solidFill>
                  <a:srgbClr val="757575"/>
                </a:solidFill>
                <a:latin typeface="Lucida Sans Unicode" panose="020B0602030504020204" pitchFamily="34" charset="0"/>
              </a:rPr>
              <a:t>Beletsky</a:t>
            </a:r>
            <a:r>
              <a:rPr lang="en-US" sz="1800" b="0" i="0" u="none" strike="noStrike" baseline="0" dirty="0">
                <a:solidFill>
                  <a:srgbClr val="757575"/>
                </a:solidFill>
                <a:latin typeface="Lucida Sans Unicode" panose="020B0602030504020204" pitchFamily="34" charset="0"/>
              </a:rPr>
              <a:t>)</a:t>
            </a:r>
          </a:p>
          <a:p>
            <a:endParaRPr lang="en-US" dirty="0"/>
          </a:p>
        </p:txBody>
      </p:sp>
      <p:pic>
        <p:nvPicPr>
          <p:cNvPr id="5" name="Picture 4">
            <a:extLst>
              <a:ext uri="{FF2B5EF4-FFF2-40B4-BE49-F238E27FC236}">
                <a16:creationId xmlns:a16="http://schemas.microsoft.com/office/drawing/2014/main" id="{272887B2-837C-5EFD-F6BF-24086BA6D6A7}"/>
              </a:ext>
            </a:extLst>
          </p:cNvPr>
          <p:cNvPicPr>
            <a:picLocks noChangeAspect="1"/>
          </p:cNvPicPr>
          <p:nvPr/>
        </p:nvPicPr>
        <p:blipFill>
          <a:blip r:embed="rId5"/>
          <a:stretch>
            <a:fillRect/>
          </a:stretch>
        </p:blipFill>
        <p:spPr>
          <a:xfrm>
            <a:off x="488066" y="87770"/>
            <a:ext cx="4675010" cy="4684590"/>
          </a:xfrm>
          <a:prstGeom prst="rect">
            <a:avLst/>
          </a:prstGeom>
        </p:spPr>
      </p:pic>
      <p:pic>
        <p:nvPicPr>
          <p:cNvPr id="4" name="Audio 3">
            <a:hlinkClick r:id="" action="ppaction://media"/>
            <a:extLst>
              <a:ext uri="{FF2B5EF4-FFF2-40B4-BE49-F238E27FC236}">
                <a16:creationId xmlns:a16="http://schemas.microsoft.com/office/drawing/2014/main" id="{10A21785-2958-F67F-083D-71E65F95D2FC}"/>
              </a:ext>
            </a:extLst>
          </p:cNvPr>
          <p:cNvPicPr>
            <a:picLocks noChangeAspect="1"/>
          </p:cNvPicPr>
          <p:nvPr>
            <a:audioFile r:link="rId3"/>
            <p:extLst>
              <p:ext uri="{DAA4B4D4-6D71-4841-9C94-3DE7FCFB9230}">
                <p14:media xmlns:p14="http://schemas.microsoft.com/office/powerpoint/2010/main" r:embed="rId2"/>
              </p:ext>
            </p:extLst>
          </p:nvPr>
        </p:nvPicPr>
        <p:blipFill>
          <a:blip r:embed="rId6"/>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3196189952"/>
      </p:ext>
    </p:extLst>
  </p:cSld>
  <p:clrMapOvr>
    <a:masterClrMapping/>
  </p:clrMapOvr>
  <mc:AlternateContent xmlns:mc="http://schemas.openxmlformats.org/markup-compatibility/2006">
    <mc:Choice xmlns:p14="http://schemas.microsoft.com/office/powerpoint/2010/main" Requires="p14">
      <p:transition spd="slow" p14:dur="2000" advTm="23001"/>
    </mc:Choice>
    <mc:Fallback>
      <p:transition spd="slow" advTm="230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DCA56-B698-F933-61D6-ECE2516B48FD}"/>
              </a:ext>
            </a:extLst>
          </p:cNvPr>
          <p:cNvSpPr>
            <a:spLocks noGrp="1"/>
          </p:cNvSpPr>
          <p:nvPr>
            <p:ph type="title"/>
          </p:nvPr>
        </p:nvSpPr>
        <p:spPr/>
        <p:txBody>
          <a:bodyPr/>
          <a:lstStyle/>
          <a:p>
            <a:r>
              <a:rPr lang="en-US" dirty="0"/>
              <a:t>Stellar Associations</a:t>
            </a:r>
          </a:p>
        </p:txBody>
      </p:sp>
      <p:sp>
        <p:nvSpPr>
          <p:cNvPr id="3" name="Content Placeholder 2">
            <a:extLst>
              <a:ext uri="{FF2B5EF4-FFF2-40B4-BE49-F238E27FC236}">
                <a16:creationId xmlns:a16="http://schemas.microsoft.com/office/drawing/2014/main" id="{3BF49AC9-E004-EF5F-F801-AB39D5E296D9}"/>
              </a:ext>
            </a:extLst>
          </p:cNvPr>
          <p:cNvSpPr>
            <a:spLocks noGrp="1"/>
          </p:cNvSpPr>
          <p:nvPr>
            <p:ph idx="1"/>
          </p:nvPr>
        </p:nvSpPr>
        <p:spPr>
          <a:xfrm>
            <a:off x="222285" y="2426683"/>
            <a:ext cx="11669967" cy="3416300"/>
          </a:xfrm>
        </p:spPr>
        <p:txBody>
          <a:bodyPr/>
          <a:lstStyle/>
          <a:p>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An association is a group of extremely young stars, typically containing 5 to 50 hot, bright O and B stars scattered over a region of space some 100-500 light-years in diameter </a:t>
            </a:r>
          </a:p>
          <a:p>
            <a:r>
              <a:rPr lang="en-US" sz="2000" b="1" dirty="0">
                <a:solidFill>
                  <a:srgbClr val="231F20"/>
                </a:solidFill>
                <a:latin typeface="Calibri" panose="020F0502020204030204" pitchFamily="34" charset="0"/>
                <a:ea typeface="Calibri" panose="020F0502020204030204" pitchFamily="34" charset="0"/>
                <a:cs typeface="Calibri" panose="020F0502020204030204" pitchFamily="34" charset="0"/>
              </a:rPr>
              <a:t>For example, most of the stars </a:t>
            </a:r>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in the constellation Orion form one of the nearest stellar associations</a:t>
            </a:r>
          </a:p>
          <a:p>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Associations also contain hundreds to thousands of low-mass stars, but these are much fainter and less conspicuous </a:t>
            </a:r>
          </a:p>
          <a:p>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The presence of really hot, luminous stars indicates that star formation in the association has occurred in the last million years or so</a:t>
            </a:r>
          </a:p>
          <a:p>
            <a:endParaRPr lang="en-US" dirty="0"/>
          </a:p>
        </p:txBody>
      </p:sp>
      <p:pic>
        <p:nvPicPr>
          <p:cNvPr id="4" name="Audio 3">
            <a:hlinkClick r:id="" action="ppaction://media"/>
            <a:extLst>
              <a:ext uri="{FF2B5EF4-FFF2-40B4-BE49-F238E27FC236}">
                <a16:creationId xmlns:a16="http://schemas.microsoft.com/office/drawing/2014/main" id="{B8E2BBFE-F62A-A07D-AEC6-CEDC7BE93EB1}"/>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2815560153"/>
      </p:ext>
    </p:extLst>
  </p:cSld>
  <p:clrMapOvr>
    <a:masterClrMapping/>
  </p:clrMapOvr>
  <mc:AlternateContent xmlns:mc="http://schemas.openxmlformats.org/markup-compatibility/2006">
    <mc:Choice xmlns:p14="http://schemas.microsoft.com/office/powerpoint/2010/main" Requires="p14">
      <p:transition spd="slow" p14:dur="2000" advTm="38920"/>
    </mc:Choice>
    <mc:Fallback>
      <p:transition spd="slow" advTm="389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95D07-E486-BBCC-F6E4-5BF4C9BFDBDF}"/>
              </a:ext>
            </a:extLst>
          </p:cNvPr>
          <p:cNvSpPr>
            <a:spLocks noGrp="1"/>
          </p:cNvSpPr>
          <p:nvPr>
            <p:ph type="title"/>
          </p:nvPr>
        </p:nvSpPr>
        <p:spPr/>
        <p:txBody>
          <a:bodyPr/>
          <a:lstStyle/>
          <a:p>
            <a:pPr algn="ctr"/>
            <a:r>
              <a:rPr lang="en-US" b="1" dirty="0"/>
              <a:t>Checking Out the Theory</a:t>
            </a:r>
          </a:p>
        </p:txBody>
      </p:sp>
      <p:sp>
        <p:nvSpPr>
          <p:cNvPr id="3" name="Content Placeholder 2">
            <a:extLst>
              <a:ext uri="{FF2B5EF4-FFF2-40B4-BE49-F238E27FC236}">
                <a16:creationId xmlns:a16="http://schemas.microsoft.com/office/drawing/2014/main" id="{EBDC3189-2434-8B8A-7D9A-65DA3525B39A}"/>
              </a:ext>
            </a:extLst>
          </p:cNvPr>
          <p:cNvSpPr>
            <a:spLocks noGrp="1"/>
          </p:cNvSpPr>
          <p:nvPr>
            <p:ph idx="1"/>
          </p:nvPr>
        </p:nvSpPr>
        <p:spPr/>
        <p:txBody>
          <a:bodyPr/>
          <a:lstStyle/>
          <a:p>
            <a:endParaRPr lang="en-US"/>
          </a:p>
        </p:txBody>
      </p:sp>
      <p:pic>
        <p:nvPicPr>
          <p:cNvPr id="4" name="Audio 3">
            <a:hlinkClick r:id="" action="ppaction://media"/>
            <a:extLst>
              <a:ext uri="{FF2B5EF4-FFF2-40B4-BE49-F238E27FC236}">
                <a16:creationId xmlns:a16="http://schemas.microsoft.com/office/drawing/2014/main" id="{CC731F84-2263-3D28-6C84-E0DA57F319B6}"/>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269124023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advTm="523">
        <p15:prstTrans prst="curtains"/>
      </p:transition>
    </mc:Choice>
    <mc:Fallback>
      <p:transition spd="slow" advTm="52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2C892-BCA7-65A1-D21C-96E06396B942}"/>
              </a:ext>
            </a:extLst>
          </p:cNvPr>
          <p:cNvSpPr>
            <a:spLocks noGrp="1"/>
          </p:cNvSpPr>
          <p:nvPr>
            <p:ph type="title"/>
          </p:nvPr>
        </p:nvSpPr>
        <p:spPr>
          <a:xfrm>
            <a:off x="465620" y="943356"/>
            <a:ext cx="11260759" cy="706964"/>
          </a:xfrm>
        </p:spPr>
        <p:txBody>
          <a:bodyPr/>
          <a:lstStyle/>
          <a:p>
            <a:pPr algn="ctr"/>
            <a:r>
              <a:rPr lang="en-US" b="1" dirty="0"/>
              <a:t>Evolution from the Main Sequence to Red Giants</a:t>
            </a:r>
          </a:p>
        </p:txBody>
      </p:sp>
      <p:sp>
        <p:nvSpPr>
          <p:cNvPr id="3" name="Content Placeholder 2">
            <a:extLst>
              <a:ext uri="{FF2B5EF4-FFF2-40B4-BE49-F238E27FC236}">
                <a16:creationId xmlns:a16="http://schemas.microsoft.com/office/drawing/2014/main" id="{3F946ED7-6461-865F-6798-7DE89227D897}"/>
              </a:ext>
            </a:extLst>
          </p:cNvPr>
          <p:cNvSpPr>
            <a:spLocks noGrp="1"/>
          </p:cNvSpPr>
          <p:nvPr>
            <p:ph idx="1"/>
          </p:nvPr>
        </p:nvSpPr>
        <p:spPr/>
        <p:txBody>
          <a:bodyPr/>
          <a:lstStyle/>
          <a:p>
            <a:endParaRPr lang="en-US"/>
          </a:p>
        </p:txBody>
      </p:sp>
      <p:pic>
        <p:nvPicPr>
          <p:cNvPr id="4" name="Audio 3">
            <a:hlinkClick r:id="" action="ppaction://media"/>
            <a:extLst>
              <a:ext uri="{FF2B5EF4-FFF2-40B4-BE49-F238E27FC236}">
                <a16:creationId xmlns:a16="http://schemas.microsoft.com/office/drawing/2014/main" id="{5F68C9E5-0950-D877-9D04-66062F3D99DD}"/>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20117045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advTm="8383">
        <p15:prstTrans prst="curtains"/>
      </p:transition>
    </mc:Choice>
    <mc:Fallback>
      <p:transition spd="slow" advTm="838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A95A8-FB1B-AAB1-F0F5-FAC781A23B77}"/>
              </a:ext>
            </a:extLst>
          </p:cNvPr>
          <p:cNvSpPr>
            <a:spLocks noGrp="1"/>
          </p:cNvSpPr>
          <p:nvPr>
            <p:ph type="title"/>
          </p:nvPr>
        </p:nvSpPr>
        <p:spPr/>
        <p:txBody>
          <a:bodyPr/>
          <a:lstStyle/>
          <a:p>
            <a:pPr algn="ctr"/>
            <a:r>
              <a:rPr lang="en-US" b="1" dirty="0"/>
              <a:t>Think as You Study</a:t>
            </a:r>
          </a:p>
        </p:txBody>
      </p:sp>
      <p:sp>
        <p:nvSpPr>
          <p:cNvPr id="3" name="Content Placeholder 2">
            <a:extLst>
              <a:ext uri="{FF2B5EF4-FFF2-40B4-BE49-F238E27FC236}">
                <a16:creationId xmlns:a16="http://schemas.microsoft.com/office/drawing/2014/main" id="{5DF0AEF3-291C-7DB0-5B2E-8F0E36E60DEC}"/>
              </a:ext>
            </a:extLst>
          </p:cNvPr>
          <p:cNvSpPr>
            <a:spLocks noGrp="1"/>
          </p:cNvSpPr>
          <p:nvPr>
            <p:ph idx="1"/>
          </p:nvPr>
        </p:nvSpPr>
        <p:spPr>
          <a:xfrm>
            <a:off x="136402" y="2229658"/>
            <a:ext cx="12055598" cy="4504570"/>
          </a:xfrm>
        </p:spPr>
        <p:txBody>
          <a:bodyPr>
            <a:normAutofit/>
          </a:bodyPr>
          <a:lstStyle/>
          <a:p>
            <a:r>
              <a:rPr lang="en-US" sz="2400" b="1" dirty="0"/>
              <a:t>How does the H–R diagram of a star cluster relate to the cluster’s age and the stages of evolution of its stellar members?</a:t>
            </a:r>
          </a:p>
          <a:p>
            <a:r>
              <a:rPr lang="en-US" sz="2400" b="1" dirty="0"/>
              <a:t>How does the main-sequence turnoff of a cluster reveals its age?</a:t>
            </a:r>
          </a:p>
          <a:p>
            <a:r>
              <a:rPr lang="en-US" sz="2400" b="1" dirty="0"/>
              <a:t>Suppose you were handed two H–R diagrams for two different clusters: diagram A has a majority of its stars plotted on the upper left part of the main sequence with the rest of the stars off the main sequence; and diagram B has a majority of its stars plotted on the lower right part of the main sequence with the rest of the stars off the main sequence. Which diagram would be for the older cluster? Why?</a:t>
            </a:r>
          </a:p>
          <a:p>
            <a:pPr marL="0" indent="0">
              <a:buNone/>
            </a:pPr>
            <a:endParaRPr lang="en-US" sz="2400" b="1" dirty="0"/>
          </a:p>
          <a:p>
            <a:endParaRPr lang="en-US" sz="2400" b="1" dirty="0"/>
          </a:p>
        </p:txBody>
      </p:sp>
      <p:pic>
        <p:nvPicPr>
          <p:cNvPr id="4" name="Audio 3">
            <a:hlinkClick r:id="" action="ppaction://media"/>
            <a:extLst>
              <a:ext uri="{FF2B5EF4-FFF2-40B4-BE49-F238E27FC236}">
                <a16:creationId xmlns:a16="http://schemas.microsoft.com/office/drawing/2014/main" id="{A1604727-A61A-A1E8-F103-F4E5714501FC}"/>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2997864963"/>
      </p:ext>
    </p:extLst>
  </p:cSld>
  <p:clrMapOvr>
    <a:masterClrMapping/>
  </p:clrMapOvr>
  <mc:AlternateContent xmlns:mc="http://schemas.openxmlformats.org/markup-compatibility/2006">
    <mc:Choice xmlns:p14="http://schemas.microsoft.com/office/powerpoint/2010/main" Requires="p14">
      <p:transition spd="slow" p14:dur="2000" advTm="52808"/>
    </mc:Choice>
    <mc:Fallback>
      <p:transition spd="slow" advTm="528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720F58-CA54-FAEB-983A-858865A1E5CB}"/>
              </a:ext>
            </a:extLst>
          </p:cNvPr>
          <p:cNvSpPr>
            <a:spLocks noGrp="1"/>
          </p:cNvSpPr>
          <p:nvPr>
            <p:ph idx="1"/>
          </p:nvPr>
        </p:nvSpPr>
        <p:spPr>
          <a:xfrm>
            <a:off x="346644" y="2588344"/>
            <a:ext cx="11530452" cy="3416300"/>
          </a:xfrm>
        </p:spPr>
        <p:txBody>
          <a:bodyPr>
            <a:normAutofit lnSpcReduction="10000"/>
          </a:bodyPr>
          <a:lstStyle/>
          <a:p>
            <a:r>
              <a:rPr lang="en-US" sz="3200" b="1"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Dwarf Galaxy</a:t>
            </a:r>
            <a:endParaRPr lang="en-US" sz="3200" b="1"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endParaRPr>
          </a:p>
          <a:p>
            <a:endParaRPr lang="en-US" sz="3200" b="1"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endParaRPr>
          </a:p>
          <a:p>
            <a:r>
              <a:rPr lang="en-US" sz="3200" b="1"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Hertzsprung-Russell</a:t>
            </a:r>
            <a:endParaRPr lang="en-US" sz="3200" b="1"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endParaRPr>
          </a:p>
          <a:p>
            <a:endParaRPr lang="en-US" sz="3200" b="1"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endParaRPr>
          </a:p>
          <a:p>
            <a:pPr marL="457200" lvl="1" indent="0">
              <a:buNone/>
            </a:pPr>
            <a:endParaRPr lang="en-US" sz="30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457200" lvl="1" indent="0">
              <a:buNone/>
            </a:pPr>
            <a:r>
              <a:rPr lang="en-US" sz="3000" b="1" dirty="0">
                <a:solidFill>
                  <a:schemeClr val="tx1"/>
                </a:solidFill>
                <a:latin typeface="Calibri" panose="020F0502020204030204" pitchFamily="34" charset="0"/>
                <a:ea typeface="Calibri" panose="020F0502020204030204" pitchFamily="34" charset="0"/>
                <a:cs typeface="Calibri" panose="020F0502020204030204" pitchFamily="34" charset="0"/>
              </a:rPr>
              <a:t>(Click on each title)</a:t>
            </a:r>
          </a:p>
        </p:txBody>
      </p:sp>
      <p:pic>
        <p:nvPicPr>
          <p:cNvPr id="2" name="Audio 1">
            <a:hlinkClick r:id="" action="ppaction://media"/>
            <a:extLst>
              <a:ext uri="{FF2B5EF4-FFF2-40B4-BE49-F238E27FC236}">
                <a16:creationId xmlns:a16="http://schemas.microsoft.com/office/drawing/2014/main" id="{3E7A4F19-46AD-1674-B81C-CB52A44CBAEF}"/>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2397525779"/>
      </p:ext>
    </p:extLst>
  </p:cSld>
  <p:clrMapOvr>
    <a:masterClrMapping/>
  </p:clrMapOvr>
  <mc:AlternateContent xmlns:mc="http://schemas.openxmlformats.org/markup-compatibility/2006">
    <mc:Choice xmlns:p14="http://schemas.microsoft.com/office/powerpoint/2010/main" Requires="p14">
      <p:transition spd="slow" p14:dur="2000" advTm="24464"/>
    </mc:Choice>
    <mc:Fallback>
      <p:transition spd="slow" advTm="244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368E3-B444-51DD-8C6B-AE4CCC7A76C3}"/>
              </a:ext>
            </a:extLst>
          </p:cNvPr>
          <p:cNvSpPr>
            <a:spLocks noGrp="1"/>
          </p:cNvSpPr>
          <p:nvPr>
            <p:ph type="title"/>
          </p:nvPr>
        </p:nvSpPr>
        <p:spPr/>
        <p:txBody>
          <a:bodyPr/>
          <a:lstStyle/>
          <a:p>
            <a:pPr algn="ctr"/>
            <a:r>
              <a:rPr lang="en-US" b="1" dirty="0"/>
              <a:t>Further Evolution of the Stars</a:t>
            </a:r>
          </a:p>
        </p:txBody>
      </p:sp>
      <p:sp>
        <p:nvSpPr>
          <p:cNvPr id="3" name="Content Placeholder 2">
            <a:extLst>
              <a:ext uri="{FF2B5EF4-FFF2-40B4-BE49-F238E27FC236}">
                <a16:creationId xmlns:a16="http://schemas.microsoft.com/office/drawing/2014/main" id="{4DF6D3A9-1FDF-B070-7BE9-08574A873C9E}"/>
              </a:ext>
            </a:extLst>
          </p:cNvPr>
          <p:cNvSpPr>
            <a:spLocks noGrp="1"/>
          </p:cNvSpPr>
          <p:nvPr>
            <p:ph idx="1"/>
          </p:nvPr>
        </p:nvSpPr>
        <p:spPr/>
        <p:txBody>
          <a:bodyPr/>
          <a:lstStyle/>
          <a:p>
            <a:endParaRPr lang="en-US"/>
          </a:p>
        </p:txBody>
      </p:sp>
      <p:pic>
        <p:nvPicPr>
          <p:cNvPr id="4" name="Audio 3">
            <a:hlinkClick r:id="" action="ppaction://media"/>
            <a:extLst>
              <a:ext uri="{FF2B5EF4-FFF2-40B4-BE49-F238E27FC236}">
                <a16:creationId xmlns:a16="http://schemas.microsoft.com/office/drawing/2014/main" id="{AD416550-2FE5-C335-8F18-8013C53C98D3}"/>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208686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advTm="3746">
        <p15:prstTrans prst="curtains"/>
      </p:transition>
    </mc:Choice>
    <mc:Fallback>
      <p:transition spd="slow" advTm="374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A9FE6-857E-2B10-7AE7-2695CA41151C}"/>
              </a:ext>
            </a:extLst>
          </p:cNvPr>
          <p:cNvSpPr>
            <a:spLocks noGrp="1"/>
          </p:cNvSpPr>
          <p:nvPr>
            <p:ph type="title"/>
          </p:nvPr>
        </p:nvSpPr>
        <p:spPr/>
        <p:txBody>
          <a:bodyPr/>
          <a:lstStyle/>
          <a:p>
            <a:pPr algn="ctr"/>
            <a:r>
              <a:rPr lang="en-US" b="1" dirty="0"/>
              <a:t>Think as You Study</a:t>
            </a:r>
          </a:p>
        </p:txBody>
      </p:sp>
      <p:sp>
        <p:nvSpPr>
          <p:cNvPr id="3" name="Content Placeholder 2">
            <a:extLst>
              <a:ext uri="{FF2B5EF4-FFF2-40B4-BE49-F238E27FC236}">
                <a16:creationId xmlns:a16="http://schemas.microsoft.com/office/drawing/2014/main" id="{730D9A4F-1DDB-7E95-346F-A5540F2FB3BF}"/>
              </a:ext>
            </a:extLst>
          </p:cNvPr>
          <p:cNvSpPr>
            <a:spLocks noGrp="1"/>
          </p:cNvSpPr>
          <p:nvPr>
            <p:ph idx="1"/>
          </p:nvPr>
        </p:nvSpPr>
        <p:spPr>
          <a:xfrm>
            <a:off x="146507" y="2376163"/>
            <a:ext cx="11796265" cy="4277234"/>
          </a:xfrm>
        </p:spPr>
        <p:txBody>
          <a:bodyPr>
            <a:normAutofit/>
          </a:bodyPr>
          <a:lstStyle/>
          <a:p>
            <a:r>
              <a:rPr lang="en-US" sz="2400" b="1" dirty="0"/>
              <a:t>Explain what happens in a star’s core when all of the hydrogen has been used up.</a:t>
            </a:r>
          </a:p>
          <a:p>
            <a:r>
              <a:rPr lang="en-US" sz="2400" b="1" dirty="0"/>
              <a:t>Define “planetary nebulae” and discuss their origin. Will we have one around the sun?</a:t>
            </a:r>
          </a:p>
          <a:p>
            <a:r>
              <a:rPr lang="en-US" sz="2400" b="1" dirty="0"/>
              <a:t>Discuss the creation of new chemical elements during the late stages of stellar evolution.</a:t>
            </a:r>
          </a:p>
          <a:p>
            <a:r>
              <a:rPr lang="en-US" sz="2400" b="1" dirty="0"/>
              <a:t>Where did the carbon atoms in the trunk of a tree on your college campus come from originally? Where did the neon in the fabled “neon lights of Broadway” come from originally? </a:t>
            </a:r>
          </a:p>
          <a:p>
            <a:endParaRPr lang="en-US" sz="2400" b="1" dirty="0"/>
          </a:p>
        </p:txBody>
      </p:sp>
      <p:pic>
        <p:nvPicPr>
          <p:cNvPr id="4" name="Audio 3">
            <a:hlinkClick r:id="" action="ppaction://media"/>
            <a:extLst>
              <a:ext uri="{FF2B5EF4-FFF2-40B4-BE49-F238E27FC236}">
                <a16:creationId xmlns:a16="http://schemas.microsoft.com/office/drawing/2014/main" id="{EF799821-F724-4F07-9CD0-4A30ABAC033A}"/>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1551064382"/>
      </p:ext>
    </p:extLst>
  </p:cSld>
  <p:clrMapOvr>
    <a:masterClrMapping/>
  </p:clrMapOvr>
  <mc:AlternateContent xmlns:mc="http://schemas.openxmlformats.org/markup-compatibility/2006">
    <mc:Choice xmlns:p14="http://schemas.microsoft.com/office/powerpoint/2010/main" Requires="p14">
      <p:transition spd="slow" p14:dur="2000" advTm="42007"/>
    </mc:Choice>
    <mc:Fallback>
      <p:transition spd="slow" advTm="420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9136C-2216-1FD6-F736-4494AE4A4E1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2CD87DC-E6B3-A26B-A9E6-9E56FB0FBB04}"/>
              </a:ext>
            </a:extLst>
          </p:cNvPr>
          <p:cNvSpPr>
            <a:spLocks noGrp="1"/>
          </p:cNvSpPr>
          <p:nvPr>
            <p:ph idx="1"/>
          </p:nvPr>
        </p:nvSpPr>
        <p:spPr>
          <a:xfrm>
            <a:off x="119562" y="2303682"/>
            <a:ext cx="11952875" cy="4493695"/>
          </a:xfrm>
        </p:spPr>
        <p:txBody>
          <a:bodyPr>
            <a:normAutofit/>
          </a:bodyPr>
          <a:lstStyle/>
          <a:p>
            <a:pPr marR="990"/>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After stars become red giants, their cores eventually become hot enough to produce energy by fusing helium to form carbon (and sometimes a bit of oxygen.) </a:t>
            </a:r>
          </a:p>
          <a:p>
            <a:pPr marR="990"/>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The fusion of three helium nuclei produces carbon through the triple-alpha process. The rapid onset of helium fusion in the core of a low-mass star is called the helium flash. After this, the star becomes stable and reduces its luminosity and size briefly </a:t>
            </a:r>
          </a:p>
          <a:p>
            <a:pPr marR="990"/>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In stars with masses about twice the mass of the Sun or less, fusion stops after the helium in the core has been exhausted </a:t>
            </a:r>
          </a:p>
          <a:p>
            <a:pPr marR="990"/>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Fusion of hydrogen and helium in shells around the contracting core makes the star a bright red giant again, but only temporarily</a:t>
            </a:r>
          </a:p>
          <a:p>
            <a:pPr marR="990"/>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When the star is a red giant, it can shed its outer layers and thereby expose hot inner layers</a:t>
            </a:r>
          </a:p>
          <a:p>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Planetary nebulae (which have nothing to do with planets) are shells of gas ejected by such stars, set glowing by the ultraviolet radiation of the dying central star</a:t>
            </a:r>
          </a:p>
          <a:p>
            <a:endParaRPr lang="en-US" dirty="0"/>
          </a:p>
        </p:txBody>
      </p:sp>
      <p:pic>
        <p:nvPicPr>
          <p:cNvPr id="4" name="Audio 3">
            <a:hlinkClick r:id="" action="ppaction://media"/>
            <a:extLst>
              <a:ext uri="{FF2B5EF4-FFF2-40B4-BE49-F238E27FC236}">
                <a16:creationId xmlns:a16="http://schemas.microsoft.com/office/drawing/2014/main" id="{12D77001-AE89-3B6A-E75F-7C430BBBBE75}"/>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901716948"/>
      </p:ext>
    </p:extLst>
  </p:cSld>
  <p:clrMapOvr>
    <a:masterClrMapping/>
  </p:clrMapOvr>
  <mc:AlternateContent xmlns:mc="http://schemas.openxmlformats.org/markup-compatibility/2006">
    <mc:Choice xmlns:p14="http://schemas.microsoft.com/office/powerpoint/2010/main" Requires="p14">
      <p:transition spd="slow" p14:dur="2000" advTm="55209"/>
    </mc:Choice>
    <mc:Fallback>
      <p:transition spd="slow" advTm="552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left)">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left)">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ipe(left)">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wipe(left)">
                                      <p:cBhvr>
                                        <p:cTn id="31" dur="5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wipe(left)">
                                      <p:cBhvr>
                                        <p:cTn id="3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7" fill="hold" display="0">
                  <p:stCondLst>
                    <p:cond delay="indefinite"/>
                  </p:stCondLst>
                  <p:endCondLst>
                    <p:cond evt="onStopAudio" delay="0">
                      <p:tgtEl>
                        <p:sldTgt/>
                      </p:tgtEl>
                    </p:cond>
                  </p:endCondLst>
                </p:cTn>
                <p:tgtEl>
                  <p:spTgt spid="4"/>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097960F-0406-D001-7369-C162683BD625}"/>
              </a:ext>
            </a:extLst>
          </p:cNvPr>
          <p:cNvSpPr>
            <a:spLocks noGrp="1"/>
          </p:cNvSpPr>
          <p:nvPr>
            <p:ph idx="1"/>
          </p:nvPr>
        </p:nvSpPr>
        <p:spPr>
          <a:xfrm>
            <a:off x="311536" y="4745520"/>
            <a:ext cx="11568928" cy="1478463"/>
          </a:xfrm>
        </p:spPr>
        <p:txBody>
          <a:bodyPr/>
          <a:lstStyle/>
          <a:p>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Figure 22.17 Layers inside a Low-Mass Star before Death. </a:t>
            </a:r>
            <a:r>
              <a:rPr lang="en-US" sz="2000" i="0" u="none" strike="noStrike" baseline="0" dirty="0">
                <a:solidFill>
                  <a:schemeClr val="tx1"/>
                </a:solidFill>
                <a:latin typeface="Calibri" panose="020F0502020204030204" pitchFamily="34" charset="0"/>
                <a:ea typeface="Calibri" panose="020F0502020204030204" pitchFamily="34" charset="0"/>
                <a:cs typeface="Calibri" panose="020F0502020204030204" pitchFamily="34" charset="0"/>
              </a:rPr>
              <a:t>Here we see the layers inside a star with an initial mass that is less than twice the mass of the Sun. These include, from the center outward, the carbon-oxygen core, a layer of helium hot enough to fuse, a layer of cooler helium, a layer of hydrogen hot enough to fuse, and then cooler hydrogen beyond.</a:t>
            </a:r>
          </a:p>
          <a:p>
            <a:endParaRPr lang="en-US" dirty="0"/>
          </a:p>
        </p:txBody>
      </p:sp>
      <p:pic>
        <p:nvPicPr>
          <p:cNvPr id="5" name="Picture 4">
            <a:extLst>
              <a:ext uri="{FF2B5EF4-FFF2-40B4-BE49-F238E27FC236}">
                <a16:creationId xmlns:a16="http://schemas.microsoft.com/office/drawing/2014/main" id="{F7D1F4A0-4A5C-429A-02FC-ADDFFF530809}"/>
              </a:ext>
            </a:extLst>
          </p:cNvPr>
          <p:cNvPicPr>
            <a:picLocks noChangeAspect="1"/>
          </p:cNvPicPr>
          <p:nvPr/>
        </p:nvPicPr>
        <p:blipFill>
          <a:blip r:embed="rId5"/>
          <a:stretch>
            <a:fillRect/>
          </a:stretch>
        </p:blipFill>
        <p:spPr>
          <a:xfrm>
            <a:off x="422106" y="357059"/>
            <a:ext cx="10115938" cy="4280616"/>
          </a:xfrm>
          <a:prstGeom prst="rect">
            <a:avLst/>
          </a:prstGeom>
        </p:spPr>
      </p:pic>
      <p:pic>
        <p:nvPicPr>
          <p:cNvPr id="2" name="Audio 1">
            <a:hlinkClick r:id="" action="ppaction://media"/>
            <a:extLst>
              <a:ext uri="{FF2B5EF4-FFF2-40B4-BE49-F238E27FC236}">
                <a16:creationId xmlns:a16="http://schemas.microsoft.com/office/drawing/2014/main" id="{40C28DAD-F480-DA34-8697-2A7E2AE470E6}"/>
              </a:ext>
            </a:extLst>
          </p:cNvPr>
          <p:cNvPicPr>
            <a:picLocks noChangeAspect="1"/>
          </p:cNvPicPr>
          <p:nvPr>
            <a:audioFile r:link="rId3"/>
            <p:extLst>
              <p:ext uri="{DAA4B4D4-6D71-4841-9C94-3DE7FCFB9230}">
                <p14:media xmlns:p14="http://schemas.microsoft.com/office/powerpoint/2010/main" r:embed="rId2"/>
              </p:ext>
            </p:extLst>
          </p:nvPr>
        </p:nvPicPr>
        <p:blipFill>
          <a:blip r:embed="rId6"/>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1732849507"/>
      </p:ext>
    </p:extLst>
  </p:cSld>
  <p:clrMapOvr>
    <a:masterClrMapping/>
  </p:clrMapOvr>
  <mc:AlternateContent xmlns:mc="http://schemas.openxmlformats.org/markup-compatibility/2006">
    <mc:Choice xmlns:p14="http://schemas.microsoft.com/office/powerpoint/2010/main" Requires="p14">
      <p:transition spd="slow" p14:dur="2000" advTm="27714"/>
    </mc:Choice>
    <mc:Fallback>
      <p:transition spd="slow" advTm="277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769D2-B332-84B5-C78C-04DFFF011476}"/>
              </a:ext>
            </a:extLst>
          </p:cNvPr>
          <p:cNvSpPr>
            <a:spLocks noGrp="1"/>
          </p:cNvSpPr>
          <p:nvPr>
            <p:ph type="title"/>
          </p:nvPr>
        </p:nvSpPr>
        <p:spPr/>
        <p:txBody>
          <a:bodyPr/>
          <a:lstStyle/>
          <a:p>
            <a:pPr algn="ctr"/>
            <a:r>
              <a:rPr lang="en-US" b="1" dirty="0"/>
              <a:t>Evolution of More Massive Stars</a:t>
            </a:r>
          </a:p>
        </p:txBody>
      </p:sp>
      <p:sp>
        <p:nvSpPr>
          <p:cNvPr id="3" name="Content Placeholder 2">
            <a:extLst>
              <a:ext uri="{FF2B5EF4-FFF2-40B4-BE49-F238E27FC236}">
                <a16:creationId xmlns:a16="http://schemas.microsoft.com/office/drawing/2014/main" id="{9402B957-0928-8D44-0DD2-E6A43D592730}"/>
              </a:ext>
            </a:extLst>
          </p:cNvPr>
          <p:cNvSpPr>
            <a:spLocks noGrp="1"/>
          </p:cNvSpPr>
          <p:nvPr>
            <p:ph idx="1"/>
          </p:nvPr>
        </p:nvSpPr>
        <p:spPr>
          <a:xfrm>
            <a:off x="0" y="4874344"/>
            <a:ext cx="11745746" cy="1983656"/>
          </a:xfrm>
        </p:spPr>
        <p:txBody>
          <a:bodyPr/>
          <a:lstStyle/>
          <a:p>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Figure 22.21 Interior Structure of a Massive Star Just before It Exhausts Its Nuclear Fuel. </a:t>
            </a:r>
            <a:r>
              <a:rPr lang="en-US" sz="2000" b="1" i="0" u="none" strike="noStrike" baseline="0" dirty="0">
                <a:solidFill>
                  <a:srgbClr val="757474"/>
                </a:solidFill>
                <a:latin typeface="Calibri" panose="020F0502020204030204" pitchFamily="34" charset="0"/>
                <a:ea typeface="Calibri" panose="020F0502020204030204" pitchFamily="34" charset="0"/>
                <a:cs typeface="Calibri" panose="020F0502020204030204" pitchFamily="34" charset="0"/>
              </a:rPr>
              <a:t>High-mass stars can fuse elements heavier than carbon. As a massive star nears the end of its evolution, its interior resembles an onion. Hydrogen fusion is taking place in an outer shell, and progressively heavier elements are undergoing fusion in the higher-temperature layers closer to the center. All of these fusion reactions generate energy and enable the star to continue shining. Ir</a:t>
            </a:r>
            <a:r>
              <a:rPr lang="en-US" sz="2000" b="1" dirty="0">
                <a:solidFill>
                  <a:srgbClr val="757474"/>
                </a:solidFill>
                <a:latin typeface="Calibri" panose="020F0502020204030204" pitchFamily="34" charset="0"/>
                <a:ea typeface="Calibri" panose="020F0502020204030204" pitchFamily="34" charset="0"/>
                <a:cs typeface="Calibri" panose="020F0502020204030204" pitchFamily="34" charset="0"/>
              </a:rPr>
              <a:t>o</a:t>
            </a:r>
            <a:r>
              <a:rPr lang="en-US" sz="2000" b="1" i="0" u="none" strike="noStrike" baseline="0" dirty="0">
                <a:solidFill>
                  <a:srgbClr val="757474"/>
                </a:solidFill>
                <a:latin typeface="Calibri" panose="020F0502020204030204" pitchFamily="34" charset="0"/>
                <a:ea typeface="Calibri" panose="020F0502020204030204" pitchFamily="34" charset="0"/>
                <a:cs typeface="Calibri" panose="020F0502020204030204" pitchFamily="34" charset="0"/>
              </a:rPr>
              <a:t>n is different. The fusion of iron requires energy, and when iron is finally created in the core, the star has only minutes to live.</a:t>
            </a:r>
          </a:p>
          <a:p>
            <a:endParaRPr lang="en-US" dirty="0"/>
          </a:p>
        </p:txBody>
      </p:sp>
      <p:pic>
        <p:nvPicPr>
          <p:cNvPr id="5" name="Picture 4">
            <a:extLst>
              <a:ext uri="{FF2B5EF4-FFF2-40B4-BE49-F238E27FC236}">
                <a16:creationId xmlns:a16="http://schemas.microsoft.com/office/drawing/2014/main" id="{6188653C-7F30-F763-B9E8-78F8E844FA48}"/>
              </a:ext>
            </a:extLst>
          </p:cNvPr>
          <p:cNvPicPr>
            <a:picLocks noChangeAspect="1"/>
          </p:cNvPicPr>
          <p:nvPr/>
        </p:nvPicPr>
        <p:blipFill>
          <a:blip r:embed="rId5"/>
          <a:stretch>
            <a:fillRect/>
          </a:stretch>
        </p:blipFill>
        <p:spPr>
          <a:xfrm>
            <a:off x="365428" y="412382"/>
            <a:ext cx="10113046" cy="4279392"/>
          </a:xfrm>
          <a:prstGeom prst="rect">
            <a:avLst/>
          </a:prstGeom>
        </p:spPr>
      </p:pic>
      <p:pic>
        <p:nvPicPr>
          <p:cNvPr id="4" name="Audio 3">
            <a:hlinkClick r:id="" action="ppaction://media"/>
            <a:extLst>
              <a:ext uri="{FF2B5EF4-FFF2-40B4-BE49-F238E27FC236}">
                <a16:creationId xmlns:a16="http://schemas.microsoft.com/office/drawing/2014/main" id="{F960E0B0-EF4A-03D5-E026-7F34E3C1CCF5}"/>
              </a:ext>
            </a:extLst>
          </p:cNvPr>
          <p:cNvPicPr>
            <a:picLocks noChangeAspect="1"/>
          </p:cNvPicPr>
          <p:nvPr>
            <a:audioFile r:link="rId3"/>
            <p:extLst>
              <p:ext uri="{DAA4B4D4-6D71-4841-9C94-3DE7FCFB9230}">
                <p14:media xmlns:p14="http://schemas.microsoft.com/office/powerpoint/2010/main" r:embed="rId2"/>
              </p:ext>
            </p:extLst>
          </p:nvPr>
        </p:nvPicPr>
        <p:blipFill>
          <a:blip r:embed="rId6"/>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304249250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advTm="45883">
        <p15:prstTrans prst="origami"/>
      </p:transition>
    </mc:Choice>
    <mc:Fallback>
      <p:transition spd="slow" advTm="4588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 fill="hold" display="0">
                  <p:stCondLst>
                    <p:cond delay="indefinite"/>
                  </p:stCondLst>
                  <p:endCondLst>
                    <p:cond evt="onStopAudio" delay="0">
                      <p:tgtEl>
                        <p:sldTgt/>
                      </p:tgtEl>
                    </p:cond>
                  </p:endCondLst>
                </p:cTn>
                <p:tgtEl>
                  <p:spTgt spid="4"/>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329CC68-495E-1A60-BF57-CCD9B795507E}"/>
              </a:ext>
            </a:extLst>
          </p:cNvPr>
          <p:cNvSpPr>
            <a:spLocks noGrp="1"/>
          </p:cNvSpPr>
          <p:nvPr>
            <p:ph idx="1"/>
          </p:nvPr>
        </p:nvSpPr>
        <p:spPr>
          <a:xfrm>
            <a:off x="225398" y="2335746"/>
            <a:ext cx="11530452" cy="4393430"/>
          </a:xfrm>
        </p:spPr>
        <p:txBody>
          <a:bodyPr>
            <a:normAutofit/>
          </a:bodyPr>
          <a:lstStyle/>
          <a:p>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In stars with masses higher than about 8 solar masses, nuclear reactions involving carbon, oxygen, and still heavier elements can build up nuclei as heavy as iron </a:t>
            </a:r>
          </a:p>
          <a:p>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The creation of new chemical elements is called nucleosynthesis. The late stages of evolution occur very quickly. Ultimately, all stars must use up all of their available energy supplies </a:t>
            </a:r>
          </a:p>
          <a:p>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In the process of dying, most stars eject some matter, enriched in heavy elements, into interstellar space where it can be used to form new stars. Each succeeding generation of stars therefore contains a larger proportion of elements heavier than hydrogen and helium </a:t>
            </a:r>
          </a:p>
          <a:p>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This progressive enrichment explains why the stars in open clusters contain more heavy elements than do those in ancient globular clusters</a:t>
            </a:r>
          </a:p>
          <a:p>
            <a:endParaRPr lang="en-US" dirty="0"/>
          </a:p>
        </p:txBody>
      </p:sp>
      <p:pic>
        <p:nvPicPr>
          <p:cNvPr id="2" name="Audio 1">
            <a:hlinkClick r:id="" action="ppaction://media"/>
            <a:extLst>
              <a:ext uri="{FF2B5EF4-FFF2-40B4-BE49-F238E27FC236}">
                <a16:creationId xmlns:a16="http://schemas.microsoft.com/office/drawing/2014/main" id="{1EA4503F-BAEF-9580-10C5-374D884C89BB}"/>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3856612642"/>
      </p:ext>
    </p:extLst>
  </p:cSld>
  <p:clrMapOvr>
    <a:masterClrMapping/>
  </p:clrMapOvr>
  <mc:AlternateContent xmlns:mc="http://schemas.openxmlformats.org/markup-compatibility/2006">
    <mc:Choice xmlns:p14="http://schemas.microsoft.com/office/powerpoint/2010/main" Requires="p14">
      <p:transition spd="slow" p14:dur="2000" advTm="34077"/>
    </mc:Choice>
    <mc:Fallback>
      <p:transition spd="slow" advTm="340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C71163-DE35-8A13-9EA5-615D78EB3FDD}"/>
              </a:ext>
            </a:extLst>
          </p:cNvPr>
          <p:cNvSpPr>
            <a:spLocks noGrp="1"/>
          </p:cNvSpPr>
          <p:nvPr>
            <p:ph type="title"/>
          </p:nvPr>
        </p:nvSpPr>
        <p:spPr/>
        <p:txBody>
          <a:bodyPr/>
          <a:lstStyle/>
          <a:p>
            <a:r>
              <a:rPr lang="en-US" dirty="0"/>
              <a:t>Approaching Death</a:t>
            </a:r>
          </a:p>
        </p:txBody>
      </p:sp>
      <p:sp>
        <p:nvSpPr>
          <p:cNvPr id="3" name="Content Placeholder 2">
            <a:extLst>
              <a:ext uri="{FF2B5EF4-FFF2-40B4-BE49-F238E27FC236}">
                <a16:creationId xmlns:a16="http://schemas.microsoft.com/office/drawing/2014/main" id="{D185B0EF-EDDA-B355-48D8-021A57B6D31A}"/>
              </a:ext>
            </a:extLst>
          </p:cNvPr>
          <p:cNvSpPr>
            <a:spLocks noGrp="1"/>
          </p:cNvSpPr>
          <p:nvPr>
            <p:ph idx="1"/>
          </p:nvPr>
        </p:nvSpPr>
        <p:spPr>
          <a:xfrm>
            <a:off x="156610" y="2490603"/>
            <a:ext cx="11801317" cy="4218365"/>
          </a:xfrm>
        </p:spPr>
        <p:txBody>
          <a:bodyPr/>
          <a:lstStyle/>
          <a:p>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After the prime fuel—hydrogen—is exhausted in a star’s core, we saw that other sources of nuclear energy are available to the star in the fusion of, first, helium, and then of other more complex elements </a:t>
            </a:r>
          </a:p>
          <a:p>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But the energy yield of these reactions is much less than that of the fusion of hydrogen to helium</a:t>
            </a:r>
          </a:p>
          <a:p>
            <a:r>
              <a:rPr lang="en-US" sz="2000" b="1" dirty="0">
                <a:latin typeface="Calibri" panose="020F0502020204030204" pitchFamily="34" charset="0"/>
                <a:ea typeface="Calibri" panose="020F0502020204030204" pitchFamily="34" charset="0"/>
                <a:cs typeface="Calibri" panose="020F0502020204030204" pitchFamily="34" charset="0"/>
              </a:rPr>
              <a:t>T</a:t>
            </a:r>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o trigger these reactions, the central temperature must be higher than that required for the fusion of hydrogen to helium, leading to even more rapid consumption of fuel</a:t>
            </a:r>
          </a:p>
          <a:p>
            <a:r>
              <a:rPr lang="en-US" sz="2000" b="1" dirty="0">
                <a:latin typeface="Calibri" panose="020F0502020204030204" pitchFamily="34" charset="0"/>
                <a:ea typeface="Calibri" panose="020F0502020204030204" pitchFamily="34" charset="0"/>
                <a:cs typeface="Calibri" panose="020F0502020204030204" pitchFamily="34" charset="0"/>
              </a:rPr>
              <a:t>T</a:t>
            </a:r>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his is a losing game, and very quickly the star reaches its end. As it does so, however, some remarkable things can happen, as we will see in </a:t>
            </a:r>
            <a:r>
              <a:rPr lang="en-US" sz="2000" b="1" i="0" u="sng" strike="noStrike" baseline="0" dirty="0">
                <a:solidFill>
                  <a:schemeClr val="tx1"/>
                </a:solidFill>
                <a:latin typeface="Calibri" panose="020F0502020204030204" pitchFamily="34" charset="0"/>
                <a:ea typeface="Calibri" panose="020F0502020204030204" pitchFamily="34" charset="0"/>
                <a:cs typeface="Calibri" panose="020F0502020204030204" pitchFamily="34" charset="0"/>
              </a:rPr>
              <a:t>The Death of Stars</a:t>
            </a:r>
            <a:r>
              <a:rPr lang="en-US" sz="2000" b="1" dirty="0">
                <a:solidFill>
                  <a:srgbClr val="000000"/>
                </a:solidFill>
                <a:latin typeface="Calibri" panose="020F0502020204030204" pitchFamily="34" charset="0"/>
                <a:ea typeface="Calibri" panose="020F0502020204030204" pitchFamily="34" charset="0"/>
                <a:cs typeface="Calibri" panose="020F0502020204030204" pitchFamily="34" charset="0"/>
              </a:rPr>
              <a:t>!</a:t>
            </a:r>
            <a:endParaRPr lang="en-US" sz="2000" b="1" i="0" u="none" strike="noStrike" baseline="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endParaRPr lang="en-US" dirty="0"/>
          </a:p>
        </p:txBody>
      </p:sp>
      <p:pic>
        <p:nvPicPr>
          <p:cNvPr id="4" name="Audio 3">
            <a:hlinkClick r:id="" action="ppaction://media"/>
            <a:extLst>
              <a:ext uri="{FF2B5EF4-FFF2-40B4-BE49-F238E27FC236}">
                <a16:creationId xmlns:a16="http://schemas.microsoft.com/office/drawing/2014/main" id="{D36AC61A-1989-B1DF-5C64-57C15F26C3E8}"/>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142455286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advTm="67841">
        <p15:prstTrans prst="origami"/>
      </p:transition>
    </mc:Choice>
    <mc:Fallback>
      <p:transition spd="slow" advTm="6784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1000"/>
                                        <p:tgtEl>
                                          <p:spTgt spid="3">
                                            <p:txEl>
                                              <p:pRg st="3" end="3"/>
                                            </p:txEl>
                                          </p:spTgt>
                                        </p:tgtEl>
                                      </p:cBhvr>
                                    </p:animEffect>
                                    <p:anim calcmode="lin" valueType="num">
                                      <p:cBhvr>
                                        <p:cTn id="3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5"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8E19A-9137-FC61-81A4-CFD22596769E}"/>
              </a:ext>
            </a:extLst>
          </p:cNvPr>
          <p:cNvSpPr>
            <a:spLocks noGrp="1"/>
          </p:cNvSpPr>
          <p:nvPr>
            <p:ph type="title"/>
          </p:nvPr>
        </p:nvSpPr>
        <p:spPr/>
        <p:txBody>
          <a:bodyPr/>
          <a:lstStyle/>
          <a:p>
            <a:pPr algn="ctr"/>
            <a:r>
              <a:rPr lang="en-US" b="1" dirty="0"/>
              <a:t>Think as You Study</a:t>
            </a:r>
          </a:p>
        </p:txBody>
      </p:sp>
      <p:sp>
        <p:nvSpPr>
          <p:cNvPr id="3" name="Content Placeholder 2">
            <a:extLst>
              <a:ext uri="{FF2B5EF4-FFF2-40B4-BE49-F238E27FC236}">
                <a16:creationId xmlns:a16="http://schemas.microsoft.com/office/drawing/2014/main" id="{41F3B38F-E706-4572-2090-0ABE9486A24E}"/>
              </a:ext>
            </a:extLst>
          </p:cNvPr>
          <p:cNvSpPr>
            <a:spLocks noGrp="1"/>
          </p:cNvSpPr>
          <p:nvPr>
            <p:ph idx="1"/>
          </p:nvPr>
        </p:nvSpPr>
        <p:spPr>
          <a:xfrm>
            <a:off x="601179" y="2333992"/>
            <a:ext cx="11048579" cy="4369923"/>
          </a:xfrm>
        </p:spPr>
        <p:txBody>
          <a:bodyPr>
            <a:normAutofit/>
          </a:bodyPr>
          <a:lstStyle/>
          <a:p>
            <a:r>
              <a:rPr lang="en-US" sz="2400" b="1" dirty="0">
                <a:effectLst/>
                <a:latin typeface="Calibri" panose="020F0502020204030204" pitchFamily="34" charset="0"/>
                <a:ea typeface="Times New Roman" panose="02020603050405020304" pitchFamily="18" charset="0"/>
                <a:cs typeface="Times New Roman" panose="02020603050405020304" pitchFamily="18" charset="0"/>
              </a:rPr>
              <a:t>Describe the evolution of a star with a mass similar to that of the Sun, from the protostar stage to the time it first becomes a red giant.</a:t>
            </a:r>
          </a:p>
          <a:p>
            <a:r>
              <a:rPr lang="en-US" sz="2400" b="1" dirty="0">
                <a:effectLst/>
                <a:latin typeface="Calibri" panose="020F0502020204030204" pitchFamily="34" charset="0"/>
                <a:ea typeface="Times New Roman" panose="02020603050405020304" pitchFamily="18" charset="0"/>
                <a:cs typeface="Times New Roman" panose="02020603050405020304" pitchFamily="18" charset="0"/>
              </a:rPr>
              <a:t>Describe the evolution of a star with a mass similar to that of the Sun, from just after it first becomes a red giant to the time it exhausts the last type of fuel its core is capable of fusing. </a:t>
            </a:r>
          </a:p>
          <a:p>
            <a:r>
              <a:rPr lang="en-US" sz="2400" b="1" dirty="0">
                <a:effectLst/>
                <a:latin typeface="Calibri" panose="020F0502020204030204" pitchFamily="34" charset="0"/>
                <a:ea typeface="Times New Roman" panose="02020603050405020304" pitchFamily="18" charset="0"/>
                <a:cs typeface="Times New Roman" panose="02020603050405020304" pitchFamily="18" charset="0"/>
              </a:rPr>
              <a:t>Gravity always tries to collapse the mass of a star toward its center. What mechanism can oppose this gravitational collapse for a star? During what stages of a star’s life would there be a “balance” between them?</a:t>
            </a:r>
          </a:p>
          <a:p>
            <a:endParaRPr lang="en-US" dirty="0"/>
          </a:p>
        </p:txBody>
      </p:sp>
      <p:pic>
        <p:nvPicPr>
          <p:cNvPr id="4" name="Audio 3">
            <a:hlinkClick r:id="" action="ppaction://media"/>
            <a:extLst>
              <a:ext uri="{FF2B5EF4-FFF2-40B4-BE49-F238E27FC236}">
                <a16:creationId xmlns:a16="http://schemas.microsoft.com/office/drawing/2014/main" id="{0E13A87D-B394-149D-CC5F-7187A1F529F4}"/>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2183634169"/>
      </p:ext>
    </p:extLst>
  </p:cSld>
  <p:clrMapOvr>
    <a:masterClrMapping/>
  </p:clrMapOvr>
  <mc:AlternateContent xmlns:mc="http://schemas.openxmlformats.org/markup-compatibility/2006">
    <mc:Choice xmlns:p14="http://schemas.microsoft.com/office/powerpoint/2010/main" Requires="p14">
      <p:transition spd="slow" p14:dur="2000" advTm="62395"/>
    </mc:Choice>
    <mc:Fallback>
      <p:transition spd="slow" advTm="623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CE5FB0-4356-4D41-CC5D-7658C2A921C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E995D28-F35E-84D0-412F-F44EFBD7692A}"/>
              </a:ext>
            </a:extLst>
          </p:cNvPr>
          <p:cNvSpPr>
            <a:spLocks noGrp="1"/>
          </p:cNvSpPr>
          <p:nvPr>
            <p:ph idx="1"/>
          </p:nvPr>
        </p:nvSpPr>
        <p:spPr>
          <a:xfrm>
            <a:off x="383948" y="2318837"/>
            <a:ext cx="11488096" cy="4314351"/>
          </a:xfrm>
        </p:spPr>
        <p:txBody>
          <a:bodyPr>
            <a:normAutofit/>
          </a:bodyPr>
          <a:lstStyle/>
          <a:p>
            <a:r>
              <a:rPr lang="en-US" sz="18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Once a star has reached the main-sequence stage of its life, it derives its energy almost entirely from the conversion of hydrogen to helium via the process of nuclear fusion in its core</a:t>
            </a:r>
          </a:p>
          <a:p>
            <a:r>
              <a:rPr lang="en-US" sz="18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Since hydrogen is the most abundant element in stars, this process can maintain the star's equilibrium for a long time. Thus, all stars remain on the main sequence for most of their lives. Some astronomers like to call the main-sequence phase the star's "prolonged adolescence" or "adulthood“ (continuing our analogy to the stages in a human life)</a:t>
            </a:r>
          </a:p>
          <a:p>
            <a:r>
              <a:rPr lang="en-US" sz="18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The left-hand edge of the main-sequence band in the H-R diagram is called the zero-age main sequence</a:t>
            </a:r>
          </a:p>
          <a:p>
            <a:pPr marR="1360"/>
            <a:r>
              <a:rPr lang="en-US" sz="18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Since only 0.7% of the hydrogen used in fusion reactions is converted into energy, fusion does not change the </a:t>
            </a:r>
            <a:r>
              <a:rPr lang="en-US" sz="1800" b="1" i="1"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total </a:t>
            </a:r>
            <a:r>
              <a:rPr lang="en-US" sz="18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mass of the star appreciably during this long period. It does, however, change the chemical composition in its central regions where nuclear reactions occur: hydrogen is gradually depleted, and helium accumulates </a:t>
            </a:r>
          </a:p>
          <a:p>
            <a:pPr marR="1360"/>
            <a:r>
              <a:rPr lang="en-US" sz="18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This change of composition changes the luminosity, temperature, size, and interior structure of the star. When a star's luminosity and temperature begin to change, the point that represents the star on the H-R diagram moves away from the zero-age main sequence</a:t>
            </a:r>
          </a:p>
          <a:p>
            <a:endParaRPr lang="en-US" sz="1800" b="1" i="0" u="none" strike="noStrike" baseline="0" dirty="0">
              <a:solidFill>
                <a:srgbClr val="231F20"/>
              </a:solidFill>
              <a:latin typeface="Arial" panose="020B0604020202020204" pitchFamily="34" charset="0"/>
            </a:endParaRPr>
          </a:p>
          <a:p>
            <a:endParaRPr lang="en-US" sz="1800" b="0" i="0" u="none" strike="noStrike" baseline="0" dirty="0">
              <a:solidFill>
                <a:srgbClr val="231F20"/>
              </a:solidFill>
              <a:latin typeface="Arial" panose="020B0604020202020204" pitchFamily="34" charset="0"/>
            </a:endParaRPr>
          </a:p>
          <a:p>
            <a:endParaRPr lang="en-US" dirty="0"/>
          </a:p>
        </p:txBody>
      </p:sp>
      <p:pic>
        <p:nvPicPr>
          <p:cNvPr id="4" name="Audio 3">
            <a:hlinkClick r:id="" action="ppaction://media"/>
            <a:extLst>
              <a:ext uri="{FF2B5EF4-FFF2-40B4-BE49-F238E27FC236}">
                <a16:creationId xmlns:a16="http://schemas.microsoft.com/office/drawing/2014/main" id="{A8955729-C13A-34D4-2E20-0DDB5E1486EE}"/>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290447539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75282">
        <p15:prstTrans prst="pageCurlDouble"/>
      </p:transition>
    </mc:Choice>
    <mc:Fallback>
      <p:transition spd="slow" advTm="752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1000"/>
                                        <p:tgtEl>
                                          <p:spTgt spid="3">
                                            <p:txEl>
                                              <p:pRg st="3" end="3"/>
                                            </p:txEl>
                                          </p:spTgt>
                                        </p:tgtEl>
                                      </p:cBhvr>
                                    </p:animEffect>
                                    <p:anim calcmode="lin" valueType="num">
                                      <p:cBhvr>
                                        <p:cTn id="3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anim calcmode="lin" valueType="num">
                                      <p:cBhvr>
                                        <p:cTn id="4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2"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EE145D-C8AA-7340-CF55-4570887C20D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27558D5-6CDD-0C39-A218-8CA2046F8F53}"/>
              </a:ext>
            </a:extLst>
          </p:cNvPr>
          <p:cNvSpPr>
            <a:spLocks noGrp="1"/>
          </p:cNvSpPr>
          <p:nvPr>
            <p:ph idx="1"/>
          </p:nvPr>
        </p:nvSpPr>
        <p:spPr>
          <a:xfrm>
            <a:off x="232390" y="2603500"/>
            <a:ext cx="11690174" cy="3416300"/>
          </a:xfrm>
        </p:spPr>
        <p:txBody>
          <a:bodyPr>
            <a:normAutofit/>
          </a:bodyPr>
          <a:lstStyle/>
          <a:p>
            <a:r>
              <a:rPr lang="en-US" sz="18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Calculations show that the temperature and density in the inner region slowly increase as helium accumulates in the center of a star. As the temperature gets hotter, each proton acquires more energy of motion on average; this means it is more likely to interact with other protons, and as a result, the rate of fusion also increases</a:t>
            </a:r>
            <a:endParaRPr lang="en-US" b="1" dirty="0">
              <a:solidFill>
                <a:srgbClr val="231F20"/>
              </a:solidFill>
              <a:latin typeface="Calibri" panose="020F0502020204030204" pitchFamily="34" charset="0"/>
              <a:ea typeface="Calibri" panose="020F0502020204030204" pitchFamily="34" charset="0"/>
              <a:cs typeface="Calibri" panose="020F0502020204030204" pitchFamily="34" charset="0"/>
            </a:endParaRPr>
          </a:p>
          <a:p>
            <a:pPr marL="0" indent="0">
              <a:buNone/>
            </a:pPr>
            <a:r>
              <a:rPr lang="en-US" sz="1800" b="1" i="0" u="none" strike="noStrike" baseline="0" dirty="0">
                <a:solidFill>
                  <a:srgbClr val="3B2745"/>
                </a:solidFill>
                <a:latin typeface="Calibri" panose="020F0502020204030204" pitchFamily="34" charset="0"/>
                <a:ea typeface="Calibri" panose="020F0502020204030204" pitchFamily="34" charset="0"/>
                <a:cs typeface="Calibri" panose="020F0502020204030204" pitchFamily="34" charset="0"/>
              </a:rPr>
              <a:t>Star Temperature and Rate of Fusion</a:t>
            </a:r>
          </a:p>
          <a:p>
            <a:r>
              <a:rPr lang="en-US" sz="1800"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If a star's temperature were to double, by what factor would its rate of fusion increase?</a:t>
            </a:r>
          </a:p>
          <a:p>
            <a:pPr marL="0" indent="0">
              <a:buNone/>
            </a:pPr>
            <a:r>
              <a:rPr lang="en-US" sz="1800" b="1" i="0" u="none" strike="noStrike" baseline="0" dirty="0">
                <a:solidFill>
                  <a:srgbClr val="3B2745"/>
                </a:solidFill>
                <a:latin typeface="Calibri" panose="020F0502020204030204" pitchFamily="34" charset="0"/>
                <a:ea typeface="Calibri" panose="020F0502020204030204" pitchFamily="34" charset="0"/>
                <a:cs typeface="Calibri" panose="020F0502020204030204" pitchFamily="34" charset="0"/>
              </a:rPr>
              <a:t>Solution</a:t>
            </a:r>
          </a:p>
          <a:p>
            <a:r>
              <a:rPr lang="en-US" sz="1800"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Since the rate of fusion (like temperature) goes up to the fourth power, it would increase by a factor of </a:t>
            </a:r>
            <a:r>
              <a:rPr lang="en-US" sz="1800" i="0" u="none" strike="noStrike" baseline="0" dirty="0">
                <a:solidFill>
                  <a:srgbClr val="FF0000"/>
                </a:solidFill>
                <a:latin typeface="Calibri" panose="020F0502020204030204" pitchFamily="34" charset="0"/>
                <a:ea typeface="Calibri" panose="020F0502020204030204" pitchFamily="34" charset="0"/>
                <a:cs typeface="Calibri" panose="020F0502020204030204" pitchFamily="34" charset="0"/>
              </a:rPr>
              <a:t>2</a:t>
            </a:r>
            <a:r>
              <a:rPr lang="en-US" sz="1800" i="0" u="none" strike="noStrike" baseline="30000" dirty="0">
                <a:solidFill>
                  <a:srgbClr val="FF0000"/>
                </a:solidFill>
                <a:latin typeface="Calibri" panose="020F0502020204030204" pitchFamily="34" charset="0"/>
                <a:ea typeface="Calibri" panose="020F0502020204030204" pitchFamily="34" charset="0"/>
                <a:cs typeface="Calibri" panose="020F0502020204030204" pitchFamily="34" charset="0"/>
              </a:rPr>
              <a:t>4</a:t>
            </a:r>
            <a:r>
              <a:rPr lang="en-US" sz="1800" i="0" u="none" strike="noStrike" dirty="0">
                <a:solidFill>
                  <a:srgbClr val="FF0000"/>
                </a:solidFill>
                <a:latin typeface="Calibri" panose="020F0502020204030204" pitchFamily="34" charset="0"/>
                <a:ea typeface="Calibri" panose="020F0502020204030204" pitchFamily="34" charset="0"/>
                <a:cs typeface="Calibri" panose="020F0502020204030204" pitchFamily="34" charset="0"/>
              </a:rPr>
              <a:t>, </a:t>
            </a:r>
            <a:r>
              <a:rPr lang="en-US" sz="1800" i="0" u="none" strike="noStrike" baseline="0" dirty="0">
                <a:solidFill>
                  <a:srgbClr val="FF0000"/>
                </a:solidFill>
                <a:latin typeface="Calibri" panose="020F0502020204030204" pitchFamily="34" charset="0"/>
                <a:ea typeface="Calibri" panose="020F0502020204030204" pitchFamily="34" charset="0"/>
                <a:cs typeface="Calibri" panose="020F0502020204030204" pitchFamily="34" charset="0"/>
              </a:rPr>
              <a:t>or 16 times</a:t>
            </a:r>
            <a:r>
              <a:rPr lang="en-US" sz="1800"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a:t>
            </a:r>
          </a:p>
          <a:p>
            <a:pPr marL="0" indent="0">
              <a:buNone/>
            </a:pPr>
            <a:endParaRPr lang="en-US" sz="1800" b="0" i="0" u="none" strike="noStrike" baseline="0" dirty="0">
              <a:solidFill>
                <a:srgbClr val="231F20"/>
              </a:solidFill>
              <a:latin typeface="Tahoma" panose="020B0604030504040204" pitchFamily="34" charset="0"/>
              <a:ea typeface="Tahoma" panose="020B0604030504040204" pitchFamily="34" charset="0"/>
              <a:cs typeface="Tahoma" panose="020B0604030504040204" pitchFamily="34" charset="0"/>
            </a:endParaRPr>
          </a:p>
          <a:p>
            <a:endParaRPr lang="en-US" dirty="0"/>
          </a:p>
        </p:txBody>
      </p:sp>
      <p:pic>
        <p:nvPicPr>
          <p:cNvPr id="4" name="Audio 3">
            <a:hlinkClick r:id="" action="ppaction://media"/>
            <a:extLst>
              <a:ext uri="{FF2B5EF4-FFF2-40B4-BE49-F238E27FC236}">
                <a16:creationId xmlns:a16="http://schemas.microsoft.com/office/drawing/2014/main" id="{F940073B-01DD-613A-30E4-A35D0F8E9058}"/>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113900291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52732">
        <p15:prstTrans prst="crush"/>
      </p:transition>
    </mc:Choice>
    <mc:Fallback>
      <p:transition spd="slow" advTm="527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717BB9-3B58-6923-2857-A2E869DF1960}"/>
              </a:ext>
            </a:extLst>
          </p:cNvPr>
          <p:cNvSpPr>
            <a:spLocks noGrp="1"/>
          </p:cNvSpPr>
          <p:nvPr>
            <p:ph type="title"/>
          </p:nvPr>
        </p:nvSpPr>
        <p:spPr/>
        <p:txBody>
          <a:bodyPr/>
          <a:lstStyle/>
          <a:p>
            <a:r>
              <a:rPr lang="en-US" dirty="0"/>
              <a:t>Lifetimes on the Main Sequence</a:t>
            </a:r>
          </a:p>
        </p:txBody>
      </p:sp>
      <p:sp>
        <p:nvSpPr>
          <p:cNvPr id="3" name="Content Placeholder 2">
            <a:extLst>
              <a:ext uri="{FF2B5EF4-FFF2-40B4-BE49-F238E27FC236}">
                <a16:creationId xmlns:a16="http://schemas.microsoft.com/office/drawing/2014/main" id="{AF123A29-693E-B69D-E806-7AF1751962AD}"/>
              </a:ext>
            </a:extLst>
          </p:cNvPr>
          <p:cNvSpPr>
            <a:spLocks noGrp="1"/>
          </p:cNvSpPr>
          <p:nvPr>
            <p:ph idx="1"/>
          </p:nvPr>
        </p:nvSpPr>
        <p:spPr>
          <a:xfrm>
            <a:off x="116194" y="2603500"/>
            <a:ext cx="11912460" cy="3416300"/>
          </a:xfrm>
        </p:spPr>
        <p:txBody>
          <a:bodyPr>
            <a:normAutofit/>
          </a:bodyPr>
          <a:lstStyle/>
          <a:p>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The lifetime of a star in a particular stage of evolution depends on how much nuclear fuel it has and on </a:t>
            </a:r>
            <a:r>
              <a:rPr lang="en-US" sz="2000" b="1" i="1"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how quickly </a:t>
            </a:r>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it uses up that fuel</a:t>
            </a:r>
          </a:p>
          <a:p>
            <a:r>
              <a:rPr lang="en-US" sz="2000" b="1" dirty="0">
                <a:solidFill>
                  <a:srgbClr val="231F20"/>
                </a:solidFill>
                <a:latin typeface="Calibri" panose="020F0502020204030204" pitchFamily="34" charset="0"/>
                <a:ea typeface="Calibri" panose="020F0502020204030204" pitchFamily="34" charset="0"/>
                <a:cs typeface="Calibri" panose="020F0502020204030204" pitchFamily="34" charset="0"/>
              </a:rPr>
              <a:t>M</a:t>
            </a:r>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ore massive stars use up their fuel much more quickly than stars of low mass</a:t>
            </a:r>
          </a:p>
          <a:p>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The reason massive stars are such spendthrifts is that, as we saw above, the rate of fusion depends </a:t>
            </a:r>
            <a:r>
              <a:rPr lang="en-US" sz="2000" b="1" i="1"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very </a:t>
            </a:r>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strongly on the star's core temperature</a:t>
            </a:r>
          </a:p>
          <a:p>
            <a:r>
              <a:rPr lang="en-US" sz="2000" b="1" dirty="0">
                <a:solidFill>
                  <a:srgbClr val="231F20"/>
                </a:solidFill>
                <a:latin typeface="Calibri" panose="020F0502020204030204" pitchFamily="34" charset="0"/>
                <a:ea typeface="Calibri" panose="020F0502020204030204" pitchFamily="34" charset="0"/>
                <a:cs typeface="Calibri" panose="020F0502020204030204" pitchFamily="34" charset="0"/>
              </a:rPr>
              <a:t>H</a:t>
            </a:r>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igher mass requires higher pressure to balance it. Higher pressure, in turn, is produced by higher temperature. The higher the temperature in the central regions, the faster the star races through its storehouse of central hydrogen</a:t>
            </a:r>
          </a:p>
          <a:p>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Lifetimes of Main-Sequence Stars. See Table 22.1</a:t>
            </a:r>
          </a:p>
          <a:p>
            <a:endParaRPr lang="en-US" sz="1800" b="0" i="0" u="none" strike="noStrike" baseline="0" dirty="0">
              <a:solidFill>
                <a:srgbClr val="231F20"/>
              </a:solidFill>
              <a:latin typeface="Lucida Sans Unicode" panose="020B0602030504020204" pitchFamily="34" charset="0"/>
            </a:endParaRPr>
          </a:p>
          <a:p>
            <a:endParaRPr lang="en-US" sz="1800" b="0" i="0" u="none" strike="noStrike" baseline="0" dirty="0">
              <a:solidFill>
                <a:srgbClr val="231F20"/>
              </a:solidFill>
              <a:latin typeface="Lucida Sans Unicode" panose="020B0602030504020204" pitchFamily="34" charset="0"/>
            </a:endParaRPr>
          </a:p>
          <a:p>
            <a:endParaRPr lang="en-US" sz="1800" b="0" i="0" u="none" strike="noStrike" baseline="0" dirty="0">
              <a:solidFill>
                <a:srgbClr val="231F20"/>
              </a:solidFill>
              <a:latin typeface="Lucida Sans Unicode" panose="020B0602030504020204" pitchFamily="34" charset="0"/>
            </a:endParaRPr>
          </a:p>
          <a:p>
            <a:endParaRPr lang="en-US" sz="1800" b="0" i="0" u="none" strike="noStrike" baseline="0" dirty="0">
              <a:solidFill>
                <a:srgbClr val="231F20"/>
              </a:solidFill>
              <a:latin typeface="Lucida Sans Unicode" panose="020B0602030504020204" pitchFamily="34" charset="0"/>
            </a:endParaRPr>
          </a:p>
          <a:p>
            <a:endParaRPr lang="en-US" dirty="0"/>
          </a:p>
        </p:txBody>
      </p:sp>
      <p:pic>
        <p:nvPicPr>
          <p:cNvPr id="4" name="Audio 3">
            <a:hlinkClick r:id="" action="ppaction://media"/>
            <a:extLst>
              <a:ext uri="{FF2B5EF4-FFF2-40B4-BE49-F238E27FC236}">
                <a16:creationId xmlns:a16="http://schemas.microsoft.com/office/drawing/2014/main" id="{DE17E6D4-9C1B-E434-EEAE-6AD06C6C6255}"/>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1584682410"/>
      </p:ext>
    </p:extLst>
  </p:cSld>
  <p:clrMapOvr>
    <a:masterClrMapping/>
  </p:clrMapOvr>
  <mc:AlternateContent xmlns:mc="http://schemas.openxmlformats.org/markup-compatibility/2006">
    <mc:Choice xmlns:p14="http://schemas.microsoft.com/office/powerpoint/2010/main" Requires="p14">
      <p:transition spd="slow" p14:dur="2000" advTm="63125"/>
    </mc:Choice>
    <mc:Fallback>
      <p:transition spd="slow" advTm="631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1000"/>
                                        <p:tgtEl>
                                          <p:spTgt spid="3">
                                            <p:txEl>
                                              <p:pRg st="3" end="3"/>
                                            </p:txEl>
                                          </p:spTgt>
                                        </p:tgtEl>
                                      </p:cBhvr>
                                    </p:animEffect>
                                    <p:anim calcmode="lin" valueType="num">
                                      <p:cBhvr>
                                        <p:cTn id="3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5"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75C78-D69B-6E4F-F3EE-2E7839B95FFA}"/>
              </a:ext>
            </a:extLst>
          </p:cNvPr>
          <p:cNvSpPr>
            <a:spLocks noGrp="1"/>
          </p:cNvSpPr>
          <p:nvPr>
            <p:ph type="title"/>
          </p:nvPr>
        </p:nvSpPr>
        <p:spPr>
          <a:xfrm>
            <a:off x="1154954" y="973668"/>
            <a:ext cx="9115627" cy="706964"/>
          </a:xfrm>
        </p:spPr>
        <p:txBody>
          <a:bodyPr/>
          <a:lstStyle/>
          <a:p>
            <a:r>
              <a:rPr lang="en-US" dirty="0"/>
              <a:t>From Main Sequence Star to Red Giant</a:t>
            </a:r>
          </a:p>
        </p:txBody>
      </p:sp>
      <p:sp>
        <p:nvSpPr>
          <p:cNvPr id="3" name="Content Placeholder 2">
            <a:extLst>
              <a:ext uri="{FF2B5EF4-FFF2-40B4-BE49-F238E27FC236}">
                <a16:creationId xmlns:a16="http://schemas.microsoft.com/office/drawing/2014/main" id="{B4B08A64-1928-A48E-9CDC-B5925831CF7B}"/>
              </a:ext>
            </a:extLst>
          </p:cNvPr>
          <p:cNvSpPr>
            <a:spLocks noGrp="1"/>
          </p:cNvSpPr>
          <p:nvPr>
            <p:ph idx="1"/>
          </p:nvPr>
        </p:nvSpPr>
        <p:spPr>
          <a:xfrm>
            <a:off x="0" y="2169035"/>
            <a:ext cx="12124640" cy="3416300"/>
          </a:xfrm>
        </p:spPr>
        <p:txBody>
          <a:bodyPr>
            <a:normAutofit/>
          </a:bodyPr>
          <a:lstStyle/>
          <a:p>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Eventually, all the hydrogen in a star's core, where it is hot enough for fusion reactions, is used up. The core then contains only helium, "contaminated" by whatever small percentage of heavier elements the star had to begin with. The helium in the core can be thought of as the accumulated "ash" from the nuclear "burning" of hydrogen during the main-sequence stage</a:t>
            </a:r>
          </a:p>
          <a:p>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Energy can no longer be generated by hydrogen fusion in the stellar core because the hydrogen is all gone and the fusion of helium requires much higher temperatures</a:t>
            </a:r>
          </a:p>
          <a:p>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The long period of stability now ends, gravity takes over, and the core begins to contract</a:t>
            </a:r>
          </a:p>
          <a:p>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In the process, the heat raises the temperature of a layer of hydrogen that spent the whole long main-sequence time just outside the core</a:t>
            </a:r>
          </a:p>
          <a:p>
            <a:endParaRPr lang="en-US" sz="1800" b="0" i="0" u="none" strike="noStrike" baseline="0" dirty="0">
              <a:solidFill>
                <a:srgbClr val="231F20"/>
              </a:solidFill>
              <a:latin typeface="Lucida Sans Unicode" panose="020B0602030504020204" pitchFamily="34" charset="0"/>
            </a:endParaRPr>
          </a:p>
          <a:p>
            <a:endParaRPr lang="en-US" sz="1800" b="0" i="0" u="none" strike="noStrike" baseline="0" dirty="0">
              <a:solidFill>
                <a:srgbClr val="231F20"/>
              </a:solidFill>
              <a:latin typeface="Lucida Sans Unicode" panose="020B0602030504020204" pitchFamily="34" charset="0"/>
            </a:endParaRPr>
          </a:p>
          <a:p>
            <a:endParaRPr lang="en-US" sz="1800" b="0" i="0" u="none" strike="noStrike" baseline="0" dirty="0">
              <a:solidFill>
                <a:srgbClr val="231F20"/>
              </a:solidFill>
              <a:latin typeface="Tahoma" panose="020B0604030504040204" pitchFamily="34" charset="0"/>
            </a:endParaRPr>
          </a:p>
          <a:p>
            <a:endParaRPr lang="en-US" dirty="0"/>
          </a:p>
        </p:txBody>
      </p:sp>
      <p:pic>
        <p:nvPicPr>
          <p:cNvPr id="5" name="Picture 4">
            <a:extLst>
              <a:ext uri="{FF2B5EF4-FFF2-40B4-BE49-F238E27FC236}">
                <a16:creationId xmlns:a16="http://schemas.microsoft.com/office/drawing/2014/main" id="{29A2EFDA-B195-2F2A-8B26-908C9BF79A9E}"/>
              </a:ext>
            </a:extLst>
          </p:cNvPr>
          <p:cNvPicPr>
            <a:picLocks noChangeAspect="1"/>
          </p:cNvPicPr>
          <p:nvPr/>
        </p:nvPicPr>
        <p:blipFill>
          <a:blip r:embed="rId5"/>
          <a:stretch>
            <a:fillRect/>
          </a:stretch>
        </p:blipFill>
        <p:spPr>
          <a:xfrm>
            <a:off x="4348992" y="5084772"/>
            <a:ext cx="6605613" cy="1773228"/>
          </a:xfrm>
          <a:prstGeom prst="rect">
            <a:avLst/>
          </a:prstGeom>
        </p:spPr>
      </p:pic>
      <p:pic>
        <p:nvPicPr>
          <p:cNvPr id="4" name="Audio 3">
            <a:hlinkClick r:id="" action="ppaction://media"/>
            <a:extLst>
              <a:ext uri="{FF2B5EF4-FFF2-40B4-BE49-F238E27FC236}">
                <a16:creationId xmlns:a16="http://schemas.microsoft.com/office/drawing/2014/main" id="{1C21C67B-D58A-CBBE-F9A6-35EF2E63AFFF}"/>
              </a:ext>
            </a:extLst>
          </p:cNvPr>
          <p:cNvPicPr>
            <a:picLocks noChangeAspect="1"/>
          </p:cNvPicPr>
          <p:nvPr>
            <a:audioFile r:link="rId3"/>
            <p:extLst>
              <p:ext uri="{DAA4B4D4-6D71-4841-9C94-3DE7FCFB9230}">
                <p14:media xmlns:p14="http://schemas.microsoft.com/office/powerpoint/2010/main" r:embed="rId2"/>
              </p:ext>
            </p:extLst>
          </p:nvPr>
        </p:nvPicPr>
        <p:blipFill>
          <a:blip r:embed="rId6"/>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1828753749"/>
      </p:ext>
    </p:extLst>
  </p:cSld>
  <p:clrMapOvr>
    <a:masterClrMapping/>
  </p:clrMapOvr>
  <mc:AlternateContent xmlns:mc="http://schemas.openxmlformats.org/markup-compatibility/2006">
    <mc:Choice xmlns:p14="http://schemas.microsoft.com/office/powerpoint/2010/main" Requires="p14">
      <p:transition spd="slow" p14:dur="2000" advTm="89095"/>
    </mc:Choice>
    <mc:Fallback>
      <p:transition spd="slow" advTm="890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20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1000"/>
                                        <p:tgtEl>
                                          <p:spTgt spid="3">
                                            <p:txEl>
                                              <p:pRg st="0" end="0"/>
                                            </p:txEl>
                                          </p:spTgt>
                                        </p:tgtEl>
                                      </p:cBhvr>
                                    </p:animEffect>
                                    <p:anim calcmode="lin" valueType="num">
                                      <p:cBhvr>
                                        <p:cTn id="1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8"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1000"/>
                                        <p:tgtEl>
                                          <p:spTgt spid="3">
                                            <p:txEl>
                                              <p:pRg st="1" end="1"/>
                                            </p:txEl>
                                          </p:spTgt>
                                        </p:tgtEl>
                                      </p:cBhvr>
                                    </p:animEffect>
                                    <p:anim calcmode="lin" valueType="num">
                                      <p:cBhvr>
                                        <p:cTn id="2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1000"/>
                                        <p:tgtEl>
                                          <p:spTgt spid="3">
                                            <p:txEl>
                                              <p:pRg st="2" end="2"/>
                                            </p:txEl>
                                          </p:spTgt>
                                        </p:tgtEl>
                                      </p:cBhvr>
                                    </p:animEffect>
                                    <p:anim calcmode="lin" valueType="num">
                                      <p:cBhvr>
                                        <p:cTn id="3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1000"/>
                                        <p:tgtEl>
                                          <p:spTgt spid="3">
                                            <p:txEl>
                                              <p:pRg st="3" end="3"/>
                                            </p:txEl>
                                          </p:spTgt>
                                        </p:tgtEl>
                                      </p:cBhvr>
                                    </p:animEffect>
                                    <p:anim calcmode="lin" valueType="num">
                                      <p:cBhvr>
                                        <p:cTn id="3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C2AFD-36A9-4885-18E8-DF8A899F9D8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C587DC9-1486-AC8D-602F-F77E049ADFAB}"/>
              </a:ext>
            </a:extLst>
          </p:cNvPr>
          <p:cNvSpPr>
            <a:spLocks noGrp="1"/>
          </p:cNvSpPr>
          <p:nvPr>
            <p:ph idx="1"/>
          </p:nvPr>
        </p:nvSpPr>
        <p:spPr>
          <a:xfrm>
            <a:off x="661803" y="2293578"/>
            <a:ext cx="11477993" cy="4278988"/>
          </a:xfrm>
        </p:spPr>
        <p:txBody>
          <a:bodyPr/>
          <a:lstStyle/>
          <a:p>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So the star becomes simultaneously more luminous and cooler. On the H-R diagram, the star therefore leaves the main-sequence band and moves upward (brighter) and to the right (cooler surface temperature). Over time, massive stars become red </a:t>
            </a:r>
            <a:r>
              <a:rPr lang="en-US" sz="2000" b="1" i="0" u="none" strike="noStrike" baseline="0" dirty="0" err="1">
                <a:solidFill>
                  <a:srgbClr val="231F20"/>
                </a:solidFill>
                <a:latin typeface="Calibri" panose="020F0502020204030204" pitchFamily="34" charset="0"/>
                <a:ea typeface="Calibri" panose="020F0502020204030204" pitchFamily="34" charset="0"/>
                <a:cs typeface="Calibri" panose="020F0502020204030204" pitchFamily="34" charset="0"/>
              </a:rPr>
              <a:t>supergiants</a:t>
            </a:r>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 and lower-mass stars like the sun become </a:t>
            </a:r>
            <a:r>
              <a:rPr lang="en-US" sz="2000" b="1" i="0" u="none" strike="noStrike" baseline="0" dirty="0">
                <a:solidFill>
                  <a:srgbClr val="FF0000"/>
                </a:solidFill>
                <a:latin typeface="Calibri" panose="020F0502020204030204" pitchFamily="34" charset="0"/>
                <a:ea typeface="Calibri" panose="020F0502020204030204" pitchFamily="34" charset="0"/>
                <a:cs typeface="Calibri" panose="020F0502020204030204" pitchFamily="34" charset="0"/>
              </a:rPr>
              <a:t>red giants</a:t>
            </a:r>
          </a:p>
          <a:p>
            <a:r>
              <a:rPr lang="en-US" sz="2000" b="1" dirty="0">
                <a:solidFill>
                  <a:srgbClr val="231F20"/>
                </a:solidFill>
                <a:latin typeface="Calibri" panose="020F0502020204030204" pitchFamily="34" charset="0"/>
                <a:ea typeface="Calibri" panose="020F0502020204030204" pitchFamily="34" charset="0"/>
                <a:cs typeface="Calibri" panose="020F0502020204030204" pitchFamily="34" charset="0"/>
              </a:rPr>
              <a:t>H</a:t>
            </a:r>
            <a:r>
              <a:rPr lang="en-US" sz="2000" b="1"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ow different are these red giants and super giants from a main-sequence star?</a:t>
            </a:r>
          </a:p>
          <a:p>
            <a:endParaRPr lang="en-US" sz="1800" b="0" i="0" u="none" strike="noStrike" baseline="0" dirty="0">
              <a:solidFill>
                <a:srgbClr val="231F20"/>
              </a:solidFill>
              <a:latin typeface="Lucida Sans Unicode" panose="020B0602030504020204" pitchFamily="34" charset="0"/>
            </a:endParaRPr>
          </a:p>
          <a:p>
            <a:pPr marL="0" indent="0">
              <a:buNone/>
            </a:pPr>
            <a:r>
              <a:rPr lang="en-US" dirty="0"/>
              <a:t>	                                          		</a:t>
            </a:r>
            <a:r>
              <a:rPr lang="en-US" dirty="0">
                <a:solidFill>
                  <a:srgbClr val="231F20"/>
                </a:solidFill>
                <a:latin typeface="Lucida Sans Unicode" panose="020B0602030504020204" pitchFamily="34" charset="0"/>
              </a:rPr>
              <a:t>Comparing the s</a:t>
            </a:r>
            <a:r>
              <a:rPr lang="en-US" sz="1800" b="0" i="0" u="none" strike="noStrike" baseline="0" dirty="0">
                <a:solidFill>
                  <a:srgbClr val="231F20"/>
                </a:solidFill>
                <a:latin typeface="Lucida Sans Unicode" panose="020B0602030504020204" pitchFamily="34" charset="0"/>
              </a:rPr>
              <a:t>un with the red supergiant Betelgeuse, which is 									visible above Orion's belt as the bright red star that marks the 									hunter's armpit. Relative to the Sun, this supergiant has a </a:t>
            </a:r>
            <a:r>
              <a:rPr lang="en-US" sz="1800" b="1" i="0" u="none" strike="noStrike" baseline="0" dirty="0">
                <a:solidFill>
                  <a:srgbClr val="FF0000"/>
                </a:solidFill>
                <a:latin typeface="Lucida Sans Unicode" panose="020B0602030504020204" pitchFamily="34" charset="0"/>
              </a:rPr>
              <a:t>much 									larger radius, a much lower average density, a cooler surface, and a 								much hotter core</a:t>
            </a:r>
          </a:p>
          <a:p>
            <a:endParaRPr lang="en-US" dirty="0"/>
          </a:p>
        </p:txBody>
      </p:sp>
      <p:pic>
        <p:nvPicPr>
          <p:cNvPr id="5" name="Picture 4">
            <a:extLst>
              <a:ext uri="{FF2B5EF4-FFF2-40B4-BE49-F238E27FC236}">
                <a16:creationId xmlns:a16="http://schemas.microsoft.com/office/drawing/2014/main" id="{AAB08AB3-89E6-8ECE-CE44-0EB4C859F875}"/>
              </a:ext>
            </a:extLst>
          </p:cNvPr>
          <p:cNvPicPr>
            <a:picLocks noChangeAspect="1"/>
          </p:cNvPicPr>
          <p:nvPr/>
        </p:nvPicPr>
        <p:blipFill>
          <a:blip r:embed="rId4"/>
          <a:stretch>
            <a:fillRect/>
          </a:stretch>
        </p:blipFill>
        <p:spPr>
          <a:xfrm>
            <a:off x="429414" y="3979753"/>
            <a:ext cx="3758638" cy="2755273"/>
          </a:xfrm>
          <a:prstGeom prst="rect">
            <a:avLst/>
          </a:prstGeom>
        </p:spPr>
      </p:pic>
      <p:pic>
        <p:nvPicPr>
          <p:cNvPr id="4" name="Audio 3">
            <a:hlinkClick r:id="" action="ppaction://media"/>
            <a:extLst>
              <a:ext uri="{FF2B5EF4-FFF2-40B4-BE49-F238E27FC236}">
                <a16:creationId xmlns:a16="http://schemas.microsoft.com/office/drawing/2014/main" id="{07329A8D-3E14-622E-AA6A-512E4C0860CF}"/>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2138429768"/>
      </p:ext>
    </p:extLst>
  </p:cSld>
  <p:clrMapOvr>
    <a:masterClrMapping/>
  </p:clrMapOvr>
  <mc:AlternateContent xmlns:mc="http://schemas.openxmlformats.org/markup-compatibility/2006">
    <mc:Choice xmlns:p14="http://schemas.microsoft.com/office/powerpoint/2010/main" Requires="p14">
      <p:transition spd="slow" p14:dur="2000" advTm="42214"/>
    </mc:Choice>
    <mc:Fallback>
      <p:transition spd="slow" advTm="422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AA1E840-1039-D07B-C2F2-30342CEE60E9}"/>
              </a:ext>
            </a:extLst>
          </p:cNvPr>
          <p:cNvPicPr>
            <a:picLocks noGrp="1" noChangeAspect="1"/>
          </p:cNvPicPr>
          <p:nvPr>
            <p:ph idx="1"/>
          </p:nvPr>
        </p:nvPicPr>
        <p:blipFill rotWithShape="1">
          <a:blip r:embed="rId4"/>
          <a:srcRect l="4220" t="3581" r="2544"/>
          <a:stretch/>
        </p:blipFill>
        <p:spPr>
          <a:xfrm>
            <a:off x="2460292" y="141453"/>
            <a:ext cx="7733057" cy="6628137"/>
          </a:xfrm>
        </p:spPr>
      </p:pic>
      <p:pic>
        <p:nvPicPr>
          <p:cNvPr id="2" name="Audio 1">
            <a:hlinkClick r:id="" action="ppaction://media"/>
            <a:extLst>
              <a:ext uri="{FF2B5EF4-FFF2-40B4-BE49-F238E27FC236}">
                <a16:creationId xmlns:a16="http://schemas.microsoft.com/office/drawing/2014/main" id="{CBA2A7C7-E2AD-C49E-1C50-A19F958E3D47}"/>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3509354731"/>
      </p:ext>
    </p:extLst>
  </p:cSld>
  <p:clrMapOvr>
    <a:masterClrMapping/>
  </p:clrMapOvr>
  <mc:AlternateContent xmlns:mc="http://schemas.openxmlformats.org/markup-compatibility/2006">
    <mc:Choice xmlns:p14="http://schemas.microsoft.com/office/powerpoint/2010/main" Requires="p14">
      <p:transition spd="slow" p14:dur="2000" advTm="14575"/>
    </mc:Choice>
    <mc:Fallback>
      <p:transition spd="slow" advTm="145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3|14|18.4"/>
</p:tagLst>
</file>

<file path=ppt/tags/tag10.xml><?xml version="1.0" encoding="utf-8"?>
<p:tagLst xmlns:a="http://schemas.openxmlformats.org/drawingml/2006/main" xmlns:r="http://schemas.openxmlformats.org/officeDocument/2006/relationships" xmlns:p="http://schemas.openxmlformats.org/presentationml/2006/main">
  <p:tag name="TIMING" val="|1.6|11.4|7.4|5"/>
</p:tagLst>
</file>

<file path=ppt/tags/tag11.xml><?xml version="1.0" encoding="utf-8"?>
<p:tagLst xmlns:a="http://schemas.openxmlformats.org/drawingml/2006/main" xmlns:r="http://schemas.openxmlformats.org/officeDocument/2006/relationships" xmlns:p="http://schemas.openxmlformats.org/presentationml/2006/main">
  <p:tag name="TIMING" val="|1|6.7|7.7|8.8|9.1|11.8"/>
</p:tagLst>
</file>

<file path=ppt/tags/tag12.xml><?xml version="1.0" encoding="utf-8"?>
<p:tagLst xmlns:a="http://schemas.openxmlformats.org/drawingml/2006/main" xmlns:r="http://schemas.openxmlformats.org/officeDocument/2006/relationships" xmlns:p="http://schemas.openxmlformats.org/presentationml/2006/main">
  <p:tag name="TIMING" val="|1.9"/>
</p:tagLst>
</file>

<file path=ppt/tags/tag13.xml><?xml version="1.0" encoding="utf-8"?>
<p:tagLst xmlns:a="http://schemas.openxmlformats.org/drawingml/2006/main" xmlns:r="http://schemas.openxmlformats.org/officeDocument/2006/relationships" xmlns:p="http://schemas.openxmlformats.org/presentationml/2006/main">
  <p:tag name="TIMING" val="|3.6"/>
</p:tagLst>
</file>

<file path=ppt/tags/tag14.xml><?xml version="1.0" encoding="utf-8"?>
<p:tagLst xmlns:a="http://schemas.openxmlformats.org/drawingml/2006/main" xmlns:r="http://schemas.openxmlformats.org/officeDocument/2006/relationships" xmlns:p="http://schemas.openxmlformats.org/presentationml/2006/main">
  <p:tag name="TIMING" val="|4.7|19.6|11.8|12.8"/>
</p:tagLst>
</file>

<file path=ppt/tags/tag2.xml><?xml version="1.0" encoding="utf-8"?>
<p:tagLst xmlns:a="http://schemas.openxmlformats.org/drawingml/2006/main" xmlns:r="http://schemas.openxmlformats.org/officeDocument/2006/relationships" xmlns:p="http://schemas.openxmlformats.org/presentationml/2006/main">
  <p:tag name="TIMING" val="|0.5|5.8|21.7|9.6|18.3"/>
</p:tagLst>
</file>

<file path=ppt/tags/tag3.xml><?xml version="1.0" encoding="utf-8"?>
<p:tagLst xmlns:a="http://schemas.openxmlformats.org/drawingml/2006/main" xmlns:r="http://schemas.openxmlformats.org/officeDocument/2006/relationships" xmlns:p="http://schemas.openxmlformats.org/presentationml/2006/main">
  <p:tag name="TIMING" val="|9.7|10.8|25.5"/>
</p:tagLst>
</file>

<file path=ppt/tags/tag4.xml><?xml version="1.0" encoding="utf-8"?>
<p:tagLst xmlns:a="http://schemas.openxmlformats.org/drawingml/2006/main" xmlns:r="http://schemas.openxmlformats.org/officeDocument/2006/relationships" xmlns:p="http://schemas.openxmlformats.org/presentationml/2006/main">
  <p:tag name="TIMING" val="|1.9|6.1|40|14.5|11.4"/>
</p:tagLst>
</file>

<file path=ppt/tags/tag5.xml><?xml version="1.0" encoding="utf-8"?>
<p:tagLst xmlns:a="http://schemas.openxmlformats.org/drawingml/2006/main" xmlns:r="http://schemas.openxmlformats.org/officeDocument/2006/relationships" xmlns:p="http://schemas.openxmlformats.org/presentationml/2006/main">
  <p:tag name="TIMING" val="|98.2"/>
</p:tagLst>
</file>

<file path=ppt/tags/tag6.xml><?xml version="1.0" encoding="utf-8"?>
<p:tagLst xmlns:a="http://schemas.openxmlformats.org/drawingml/2006/main" xmlns:r="http://schemas.openxmlformats.org/officeDocument/2006/relationships" xmlns:p="http://schemas.openxmlformats.org/presentationml/2006/main">
  <p:tag name="TIMING" val="|1.1|2.6|3|2.9|2.8|14.9"/>
</p:tagLst>
</file>

<file path=ppt/tags/tag7.xml><?xml version="1.0" encoding="utf-8"?>
<p:tagLst xmlns:a="http://schemas.openxmlformats.org/drawingml/2006/main" xmlns:r="http://schemas.openxmlformats.org/officeDocument/2006/relationships" xmlns:p="http://schemas.openxmlformats.org/presentationml/2006/main">
  <p:tag name="TIMING" val="|3.5"/>
</p:tagLst>
</file>

<file path=ppt/tags/tag8.xml><?xml version="1.0" encoding="utf-8"?>
<p:tagLst xmlns:a="http://schemas.openxmlformats.org/drawingml/2006/main" xmlns:r="http://schemas.openxmlformats.org/officeDocument/2006/relationships" xmlns:p="http://schemas.openxmlformats.org/presentationml/2006/main">
  <p:tag name="TIMING" val="|3.7|8.6|10.4|7|10.7"/>
</p:tagLst>
</file>

<file path=ppt/tags/tag9.xml><?xml version="1.0" encoding="utf-8"?>
<p:tagLst xmlns:a="http://schemas.openxmlformats.org/drawingml/2006/main" xmlns:r="http://schemas.openxmlformats.org/officeDocument/2006/relationships" xmlns:p="http://schemas.openxmlformats.org/presentationml/2006/main">
  <p:tag name="TIMING" val="|2.7"/>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D22165DD25B30438B3BAF1EAE74857B" ma:contentTypeVersion="14" ma:contentTypeDescription="Create a new document." ma:contentTypeScope="" ma:versionID="6f6ef505a4006e4aaea8068cb4190881">
  <xsd:schema xmlns:xsd="http://www.w3.org/2001/XMLSchema" xmlns:xs="http://www.w3.org/2001/XMLSchema" xmlns:p="http://schemas.microsoft.com/office/2006/metadata/properties" xmlns:ns2="9403f49d-e00f-4d79-9caf-8f9c1726b710" xmlns:ns3="3dd33127-57d5-4e80-a4f7-5db6d5c7b804" targetNamespace="http://schemas.microsoft.com/office/2006/metadata/properties" ma:root="true" ma:fieldsID="89cee424c60902d1a3267369ab298faa" ns2:_="" ns3:_="">
    <xsd:import namespace="9403f49d-e00f-4d79-9caf-8f9c1726b710"/>
    <xsd:import namespace="3dd33127-57d5-4e80-a4f7-5db6d5c7b804"/>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03f49d-e00f-4d79-9caf-8f9c1726b7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7e7bbd82-a07b-43cc-adda-fdf53e5b0f3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dd33127-57d5-4e80-a4f7-5db6d5c7b804"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c07f8bcd-e7e3-4dd5-b3d7-8f9bec2a56a6}" ma:internalName="TaxCatchAll" ma:showField="CatchAllData" ma:web="3dd33127-57d5-4e80-a4f7-5db6d5c7b8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403f49d-e00f-4d79-9caf-8f9c1726b710">
      <Terms xmlns="http://schemas.microsoft.com/office/infopath/2007/PartnerControls"/>
    </lcf76f155ced4ddcb4097134ff3c332f>
    <TaxCatchAll xmlns="3dd33127-57d5-4e80-a4f7-5db6d5c7b804" xsi:nil="true"/>
  </documentManagement>
</p:properties>
</file>

<file path=customXml/itemProps1.xml><?xml version="1.0" encoding="utf-8"?>
<ds:datastoreItem xmlns:ds="http://schemas.openxmlformats.org/officeDocument/2006/customXml" ds:itemID="{409491E8-CFD9-4EEE-99C3-6B9795D55C71}"/>
</file>

<file path=customXml/itemProps2.xml><?xml version="1.0" encoding="utf-8"?>
<ds:datastoreItem xmlns:ds="http://schemas.openxmlformats.org/officeDocument/2006/customXml" ds:itemID="{8547A087-8517-40D3-8D04-58FECC19ECF5}"/>
</file>

<file path=customXml/itemProps3.xml><?xml version="1.0" encoding="utf-8"?>
<ds:datastoreItem xmlns:ds="http://schemas.openxmlformats.org/officeDocument/2006/customXml" ds:itemID="{9DE6F014-ED32-45A0-B52E-623EAB5AC89A}"/>
</file>

<file path=docProps/app.xml><?xml version="1.0" encoding="utf-8"?>
<Properties xmlns="http://schemas.openxmlformats.org/officeDocument/2006/extended-properties" xmlns:vt="http://schemas.openxmlformats.org/officeDocument/2006/docPropsVTypes">
  <Template>Ion Boardroom</Template>
  <TotalTime>288</TotalTime>
  <Words>2462</Words>
  <Application>Microsoft Office PowerPoint</Application>
  <PresentationFormat>Widescreen</PresentationFormat>
  <Paragraphs>105</Paragraphs>
  <Slides>28</Slides>
  <Notes>0</Notes>
  <HiddenSlides>0</HiddenSlides>
  <MMClips>28</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Arial</vt:lpstr>
      <vt:lpstr>Arial Black</vt:lpstr>
      <vt:lpstr>Calibri</vt:lpstr>
      <vt:lpstr>Century Gothic</vt:lpstr>
      <vt:lpstr>Lucida Sans Unicode</vt:lpstr>
      <vt:lpstr>Tahoma</vt:lpstr>
      <vt:lpstr>Wingdings 3</vt:lpstr>
      <vt:lpstr>Ion Boardroom</vt:lpstr>
      <vt:lpstr>STARS FROM ADOLESCENCE TO OLD AGE</vt:lpstr>
      <vt:lpstr>Evolution from the Main Sequence to Red Giants</vt:lpstr>
      <vt:lpstr>Think as You Study</vt:lpstr>
      <vt:lpstr>PowerPoint Presentation</vt:lpstr>
      <vt:lpstr>PowerPoint Presentation</vt:lpstr>
      <vt:lpstr>Lifetimes on the Main Sequence</vt:lpstr>
      <vt:lpstr>From Main Sequence Star to Red Giant</vt:lpstr>
      <vt:lpstr>PowerPoint Presentation</vt:lpstr>
      <vt:lpstr>PowerPoint Presentation</vt:lpstr>
      <vt:lpstr>Star in a Box Simulation</vt:lpstr>
      <vt:lpstr>Star Clusters</vt:lpstr>
      <vt:lpstr>Think as You Study</vt:lpstr>
      <vt:lpstr>PowerPoint Presentation</vt:lpstr>
      <vt:lpstr>Globular</vt:lpstr>
      <vt:lpstr>PowerPoint Presentation</vt:lpstr>
      <vt:lpstr>Open</vt:lpstr>
      <vt:lpstr>PowerPoint Presentation</vt:lpstr>
      <vt:lpstr>Stellar Associations</vt:lpstr>
      <vt:lpstr>Checking Out the Theory</vt:lpstr>
      <vt:lpstr>Think as You Study</vt:lpstr>
      <vt:lpstr>PowerPoint Presentation</vt:lpstr>
      <vt:lpstr>Further Evolution of the Stars</vt:lpstr>
      <vt:lpstr>Think as You Study</vt:lpstr>
      <vt:lpstr>PowerPoint Presentation</vt:lpstr>
      <vt:lpstr>PowerPoint Presentation</vt:lpstr>
      <vt:lpstr>Evolution of More Massive Stars</vt:lpstr>
      <vt:lpstr>PowerPoint Presentation</vt:lpstr>
      <vt:lpstr>Approaching Death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Sherita Moses</dc:creator>
  <cp:lastModifiedBy>Sherita Moses</cp:lastModifiedBy>
  <cp:revision>16</cp:revision>
  <dcterms:created xsi:type="dcterms:W3CDTF">2024-06-05T00:55:15Z</dcterms:created>
  <dcterms:modified xsi:type="dcterms:W3CDTF">2024-12-19T01:30:34Z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0x010100BD22165DD25B30438B3BAF1EAE74857B</vt:lpwstr>
  </property>
</Properties>
</file>