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0"/>
  </p:notesMasterIdLst>
  <p:sldIdLst>
    <p:sldId id="256" r:id="rId5"/>
    <p:sldId id="259" r:id="rId6"/>
    <p:sldId id="258" r:id="rId7"/>
    <p:sldId id="260" r:id="rId8"/>
    <p:sldId id="261"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B5C87C-39E0-43D5-81A9-AD07E9B87D8B}" v="182" dt="2025-06-02T20:24:48.5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641" autoAdjust="0"/>
  </p:normalViewPr>
  <p:slideViewPr>
    <p:cSldViewPr snapToGrid="0">
      <p:cViewPr varScale="1">
        <p:scale>
          <a:sx n="124" d="100"/>
          <a:sy n="124" d="100"/>
        </p:scale>
        <p:origin x="15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Qing Shao" userId="S::qshao@ggc.edu::56f6c17e-21f8-46e1-904e-fabdd56732e4" providerId="AD" clId="Web-{14B5C87C-39E0-43D5-81A9-AD07E9B87D8B}"/>
    <pc:docChg chg="modSld">
      <pc:chgData name="Qing Shao" userId="S::qshao@ggc.edu::56f6c17e-21f8-46e1-904e-fabdd56732e4" providerId="AD" clId="Web-{14B5C87C-39E0-43D5-81A9-AD07E9B87D8B}" dt="2025-06-02T20:24:48.500" v="134" actId="1076"/>
      <pc:docMkLst>
        <pc:docMk/>
      </pc:docMkLst>
      <pc:sldChg chg="addSp modSp">
        <pc:chgData name="Qing Shao" userId="S::qshao@ggc.edu::56f6c17e-21f8-46e1-904e-fabdd56732e4" providerId="AD" clId="Web-{14B5C87C-39E0-43D5-81A9-AD07E9B87D8B}" dt="2025-06-02T20:11:28.926" v="14" actId="1076"/>
        <pc:sldMkLst>
          <pc:docMk/>
          <pc:sldMk cId="1199809658" sldId="256"/>
        </pc:sldMkLst>
        <pc:spChg chg="add mod">
          <ac:chgData name="Qing Shao" userId="S::qshao@ggc.edu::56f6c17e-21f8-46e1-904e-fabdd56732e4" providerId="AD" clId="Web-{14B5C87C-39E0-43D5-81A9-AD07E9B87D8B}" dt="2025-06-02T20:10:54.956" v="6" actId="1076"/>
          <ac:spMkLst>
            <pc:docMk/>
            <pc:sldMk cId="1199809658" sldId="256"/>
            <ac:spMk id="2" creationId="{ADB3A423-B314-21C6-303F-0686FB4BD71F}"/>
          </ac:spMkLst>
        </pc:spChg>
        <pc:spChg chg="add mod">
          <ac:chgData name="Qing Shao" userId="S::qshao@ggc.edu::56f6c17e-21f8-46e1-904e-fabdd56732e4" providerId="AD" clId="Web-{14B5C87C-39E0-43D5-81A9-AD07E9B87D8B}" dt="2025-06-02T20:11:28.926" v="14" actId="1076"/>
          <ac:spMkLst>
            <pc:docMk/>
            <pc:sldMk cId="1199809658" sldId="256"/>
            <ac:spMk id="6" creationId="{1CD6A2F6-5C4C-720A-C09D-5BB2FCAB22EB}"/>
          </ac:spMkLst>
        </pc:spChg>
      </pc:sldChg>
      <pc:sldChg chg="addSp modSp">
        <pc:chgData name="Qing Shao" userId="S::qshao@ggc.edu::56f6c17e-21f8-46e1-904e-fabdd56732e4" providerId="AD" clId="Web-{14B5C87C-39E0-43D5-81A9-AD07E9B87D8B}" dt="2025-06-02T20:20:27.616" v="100" actId="1076"/>
        <pc:sldMkLst>
          <pc:docMk/>
          <pc:sldMk cId="510193456" sldId="258"/>
        </pc:sldMkLst>
        <pc:spChg chg="mod">
          <ac:chgData name="Qing Shao" userId="S::qshao@ggc.edu::56f6c17e-21f8-46e1-904e-fabdd56732e4" providerId="AD" clId="Web-{14B5C87C-39E0-43D5-81A9-AD07E9B87D8B}" dt="2025-06-02T20:14:28.932" v="49" actId="1076"/>
          <ac:spMkLst>
            <pc:docMk/>
            <pc:sldMk cId="510193456" sldId="258"/>
            <ac:spMk id="2" creationId="{6988E170-5336-C126-2B4D-4C62EE001D60}"/>
          </ac:spMkLst>
        </pc:spChg>
        <pc:spChg chg="add mod">
          <ac:chgData name="Qing Shao" userId="S::qshao@ggc.edu::56f6c17e-21f8-46e1-904e-fabdd56732e4" providerId="AD" clId="Web-{14B5C87C-39E0-43D5-81A9-AD07E9B87D8B}" dt="2025-06-02T20:15:13.512" v="59" actId="1076"/>
          <ac:spMkLst>
            <pc:docMk/>
            <pc:sldMk cId="510193456" sldId="258"/>
            <ac:spMk id="4" creationId="{03D7C2A6-035D-D639-C56D-1A4A8245E93C}"/>
          </ac:spMkLst>
        </pc:spChg>
        <pc:spChg chg="add mod">
          <ac:chgData name="Qing Shao" userId="S::qshao@ggc.edu::56f6c17e-21f8-46e1-904e-fabdd56732e4" providerId="AD" clId="Web-{14B5C87C-39E0-43D5-81A9-AD07E9B87D8B}" dt="2025-06-02T20:20:25.319" v="99" actId="14100"/>
          <ac:spMkLst>
            <pc:docMk/>
            <pc:sldMk cId="510193456" sldId="258"/>
            <ac:spMk id="5" creationId="{8EED3833-9FFE-64CD-960C-A3ADA92F7B3A}"/>
          </ac:spMkLst>
        </pc:spChg>
        <pc:spChg chg="mod">
          <ac:chgData name="Qing Shao" userId="S::qshao@ggc.edu::56f6c17e-21f8-46e1-904e-fabdd56732e4" providerId="AD" clId="Web-{14B5C87C-39E0-43D5-81A9-AD07E9B87D8B}" dt="2025-06-02T20:15:46.872" v="61" actId="1076"/>
          <ac:spMkLst>
            <pc:docMk/>
            <pc:sldMk cId="510193456" sldId="258"/>
            <ac:spMk id="7" creationId="{DA7D130D-6D51-62E4-08A5-A96F93AE647C}"/>
          </ac:spMkLst>
        </pc:spChg>
        <pc:spChg chg="mod">
          <ac:chgData name="Qing Shao" userId="S::qshao@ggc.edu::56f6c17e-21f8-46e1-904e-fabdd56732e4" providerId="AD" clId="Web-{14B5C87C-39E0-43D5-81A9-AD07E9B87D8B}" dt="2025-06-02T20:14:55.698" v="54" actId="14100"/>
          <ac:spMkLst>
            <pc:docMk/>
            <pc:sldMk cId="510193456" sldId="258"/>
            <ac:spMk id="14" creationId="{B49C3A06-FBE4-AAB8-A7FB-FFD1606496CE}"/>
          </ac:spMkLst>
        </pc:spChg>
        <pc:picChg chg="mod">
          <ac:chgData name="Qing Shao" userId="S::qshao@ggc.edu::56f6c17e-21f8-46e1-904e-fabdd56732e4" providerId="AD" clId="Web-{14B5C87C-39E0-43D5-81A9-AD07E9B87D8B}" dt="2025-06-02T20:15:03.167" v="56" actId="1076"/>
          <ac:picMkLst>
            <pc:docMk/>
            <pc:sldMk cId="510193456" sldId="258"/>
            <ac:picMk id="3" creationId="{44599998-618A-6AF9-A214-FA313A7ACEF4}"/>
          </ac:picMkLst>
        </pc:picChg>
        <pc:picChg chg="mod">
          <ac:chgData name="Qing Shao" userId="S::qshao@ggc.edu::56f6c17e-21f8-46e1-904e-fabdd56732e4" providerId="AD" clId="Web-{14B5C87C-39E0-43D5-81A9-AD07E9B87D8B}" dt="2025-06-02T20:20:27.616" v="100" actId="1076"/>
          <ac:picMkLst>
            <pc:docMk/>
            <pc:sldMk cId="510193456" sldId="258"/>
            <ac:picMk id="6" creationId="{EF8DD200-8793-3339-C238-67FAF8D8A9DA}"/>
          </ac:picMkLst>
        </pc:picChg>
      </pc:sldChg>
      <pc:sldChg chg="addSp modSp">
        <pc:chgData name="Qing Shao" userId="S::qshao@ggc.edu::56f6c17e-21f8-46e1-904e-fabdd56732e4" providerId="AD" clId="Web-{14B5C87C-39E0-43D5-81A9-AD07E9B87D8B}" dt="2025-06-02T20:13:44.462" v="42" actId="1076"/>
        <pc:sldMkLst>
          <pc:docMk/>
          <pc:sldMk cId="1281550954" sldId="259"/>
        </pc:sldMkLst>
        <pc:spChg chg="add mod">
          <ac:chgData name="Qing Shao" userId="S::qshao@ggc.edu::56f6c17e-21f8-46e1-904e-fabdd56732e4" providerId="AD" clId="Web-{14B5C87C-39E0-43D5-81A9-AD07E9B87D8B}" dt="2025-06-02T20:13:38.946" v="40" actId="1076"/>
          <ac:spMkLst>
            <pc:docMk/>
            <pc:sldMk cId="1281550954" sldId="259"/>
            <ac:spMk id="4" creationId="{071641AA-8BBB-ED59-B465-91FF180480BF}"/>
          </ac:spMkLst>
        </pc:spChg>
        <pc:spChg chg="mod">
          <ac:chgData name="Qing Shao" userId="S::qshao@ggc.edu::56f6c17e-21f8-46e1-904e-fabdd56732e4" providerId="AD" clId="Web-{14B5C87C-39E0-43D5-81A9-AD07E9B87D8B}" dt="2025-06-02T20:13:21.945" v="34" actId="1076"/>
          <ac:spMkLst>
            <pc:docMk/>
            <pc:sldMk cId="1281550954" sldId="259"/>
            <ac:spMk id="10" creationId="{332D2403-991A-08E2-E81D-DE5D253209DF}"/>
          </ac:spMkLst>
        </pc:spChg>
        <pc:picChg chg="mod">
          <ac:chgData name="Qing Shao" userId="S::qshao@ggc.edu::56f6c17e-21f8-46e1-904e-fabdd56732e4" providerId="AD" clId="Web-{14B5C87C-39E0-43D5-81A9-AD07E9B87D8B}" dt="2025-06-02T20:13:40.774" v="41" actId="1076"/>
          <ac:picMkLst>
            <pc:docMk/>
            <pc:sldMk cId="1281550954" sldId="259"/>
            <ac:picMk id="3" creationId="{74EB4D11-5FDE-0635-E421-F6E03D1E814E}"/>
          </ac:picMkLst>
        </pc:picChg>
        <pc:picChg chg="mod">
          <ac:chgData name="Qing Shao" userId="S::qshao@ggc.edu::56f6c17e-21f8-46e1-904e-fabdd56732e4" providerId="AD" clId="Web-{14B5C87C-39E0-43D5-81A9-AD07E9B87D8B}" dt="2025-06-02T20:13:44.462" v="42" actId="1076"/>
          <ac:picMkLst>
            <pc:docMk/>
            <pc:sldMk cId="1281550954" sldId="259"/>
            <ac:picMk id="6" creationId="{170CCA40-F27E-726D-9B34-C147D1E5BE18}"/>
          </ac:picMkLst>
        </pc:picChg>
        <pc:picChg chg="mod">
          <ac:chgData name="Qing Shao" userId="S::qshao@ggc.edu::56f6c17e-21f8-46e1-904e-fabdd56732e4" providerId="AD" clId="Web-{14B5C87C-39E0-43D5-81A9-AD07E9B87D8B}" dt="2025-06-02T20:13:25.414" v="35" actId="1076"/>
          <ac:picMkLst>
            <pc:docMk/>
            <pc:sldMk cId="1281550954" sldId="259"/>
            <ac:picMk id="12" creationId="{F793D80F-6BB7-39D6-59C1-928FFE205F9C}"/>
          </ac:picMkLst>
        </pc:picChg>
      </pc:sldChg>
      <pc:sldChg chg="addSp modSp">
        <pc:chgData name="Qing Shao" userId="S::qshao@ggc.edu::56f6c17e-21f8-46e1-904e-fabdd56732e4" providerId="AD" clId="Web-{14B5C87C-39E0-43D5-81A9-AD07E9B87D8B}" dt="2025-06-02T20:24:48.500" v="134" actId="1076"/>
        <pc:sldMkLst>
          <pc:docMk/>
          <pc:sldMk cId="2246531085" sldId="261"/>
        </pc:sldMkLst>
        <pc:spChg chg="mod">
          <ac:chgData name="Qing Shao" userId="S::qshao@ggc.edu::56f6c17e-21f8-46e1-904e-fabdd56732e4" providerId="AD" clId="Web-{14B5C87C-39E0-43D5-81A9-AD07E9B87D8B}" dt="2025-06-02T20:23:21.356" v="109" actId="1076"/>
          <ac:spMkLst>
            <pc:docMk/>
            <pc:sldMk cId="2246531085" sldId="261"/>
            <ac:spMk id="3" creationId="{9C65E839-DCCE-0927-7905-EC350687014F}"/>
          </ac:spMkLst>
        </pc:spChg>
        <pc:spChg chg="add mod">
          <ac:chgData name="Qing Shao" userId="S::qshao@ggc.edu::56f6c17e-21f8-46e1-904e-fabdd56732e4" providerId="AD" clId="Web-{14B5C87C-39E0-43D5-81A9-AD07E9B87D8B}" dt="2025-06-02T20:23:32.326" v="114" actId="1076"/>
          <ac:spMkLst>
            <pc:docMk/>
            <pc:sldMk cId="2246531085" sldId="261"/>
            <ac:spMk id="4" creationId="{D8EEB044-71C7-BA44-7ED0-3FD3F99CD14B}"/>
          </ac:spMkLst>
        </pc:spChg>
        <pc:spChg chg="add mod">
          <ac:chgData name="Qing Shao" userId="S::qshao@ggc.edu::56f6c17e-21f8-46e1-904e-fabdd56732e4" providerId="AD" clId="Web-{14B5C87C-39E0-43D5-81A9-AD07E9B87D8B}" dt="2025-06-02T20:24:16.827" v="126" actId="20577"/>
          <ac:spMkLst>
            <pc:docMk/>
            <pc:sldMk cId="2246531085" sldId="261"/>
            <ac:spMk id="5" creationId="{6CA19BAB-694A-D16C-68F1-A7A7890801BD}"/>
          </ac:spMkLst>
        </pc:spChg>
        <pc:spChg chg="add mod">
          <ac:chgData name="Qing Shao" userId="S::qshao@ggc.edu::56f6c17e-21f8-46e1-904e-fabdd56732e4" providerId="AD" clId="Web-{14B5C87C-39E0-43D5-81A9-AD07E9B87D8B}" dt="2025-06-02T20:24:40.656" v="133" actId="20577"/>
          <ac:spMkLst>
            <pc:docMk/>
            <pc:sldMk cId="2246531085" sldId="261"/>
            <ac:spMk id="6" creationId="{5A6EF5D2-7C03-0E10-D4FA-ED60CDF691EF}"/>
          </ac:spMkLst>
        </pc:spChg>
        <pc:picChg chg="mod">
          <ac:chgData name="Qing Shao" userId="S::qshao@ggc.edu::56f6c17e-21f8-46e1-904e-fabdd56732e4" providerId="AD" clId="Web-{14B5C87C-39E0-43D5-81A9-AD07E9B87D8B}" dt="2025-06-02T20:23:31.763" v="113" actId="1076"/>
          <ac:picMkLst>
            <pc:docMk/>
            <pc:sldMk cId="2246531085" sldId="261"/>
            <ac:picMk id="8" creationId="{EE23D5D5-5B07-75AB-B9C5-ADD8826F9668}"/>
          </ac:picMkLst>
        </pc:picChg>
        <pc:picChg chg="mod">
          <ac:chgData name="Qing Shao" userId="S::qshao@ggc.edu::56f6c17e-21f8-46e1-904e-fabdd56732e4" providerId="AD" clId="Web-{14B5C87C-39E0-43D5-81A9-AD07E9B87D8B}" dt="2025-06-02T20:24:48.500" v="134" actId="1076"/>
          <ac:picMkLst>
            <pc:docMk/>
            <pc:sldMk cId="2246531085" sldId="261"/>
            <ac:picMk id="9" creationId="{F26B99FE-9CBF-3BD6-5E49-6492EC136F33}"/>
          </ac:picMkLst>
        </pc:picChg>
        <pc:picChg chg="mod">
          <ac:chgData name="Qing Shao" userId="S::qshao@ggc.edu::56f6c17e-21f8-46e1-904e-fabdd56732e4" providerId="AD" clId="Web-{14B5C87C-39E0-43D5-81A9-AD07E9B87D8B}" dt="2025-06-02T20:24:17.827" v="127" actId="1076"/>
          <ac:picMkLst>
            <pc:docMk/>
            <pc:sldMk cId="2246531085" sldId="261"/>
            <ac:picMk id="10" creationId="{3C2A99DC-4444-A3AB-6CF9-94BDA7B60AE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1A54D5-CB95-4C83-82E4-CC9C6A7BFE13}" type="datetimeFigureOut">
              <a:rPr lang="en-US" smtClean="0"/>
              <a:t>6/2/2025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29E50-4A76-4ADF-A5B8-A40BAD6E3CB1}" type="slidenum">
              <a:rPr lang="en-US" smtClean="0"/>
              <a:t>‹#›</a:t>
            </a:fld>
            <a:endParaRPr lang="en-US"/>
          </a:p>
        </p:txBody>
      </p:sp>
    </p:spTree>
    <p:extLst>
      <p:ext uri="{BB962C8B-B14F-4D97-AF65-F5344CB8AC3E}">
        <p14:creationId xmlns:p14="http://schemas.microsoft.com/office/powerpoint/2010/main" val="3061447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1</a:t>
            </a:fld>
            <a:endParaRPr lang="en-US"/>
          </a:p>
        </p:txBody>
      </p:sp>
    </p:spTree>
    <p:extLst>
      <p:ext uri="{BB962C8B-B14F-4D97-AF65-F5344CB8AC3E}">
        <p14:creationId xmlns:p14="http://schemas.microsoft.com/office/powerpoint/2010/main" val="1848981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Callibri"/>
                <a:cs typeface="Callibri"/>
              </a:rPr>
              <a:t>https://www.youtube.com/watch?v=Hz92Sc8Tmzg&amp;t</a:t>
            </a:r>
          </a:p>
          <a:p>
            <a:pPr eaLnBrk="1" hangingPunct="1">
              <a:spcBef>
                <a:spcPct val="0"/>
              </a:spcBef>
            </a:pPr>
            <a:r>
              <a:rPr lang="en-US" dirty="0">
                <a:latin typeface="Callibri"/>
                <a:cs typeface="Callibri"/>
              </a:rPr>
              <a:t>http://astro.unl.edu/classaction/animations/renaissance/kepler.html</a:t>
            </a:r>
          </a:p>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2</a:t>
            </a:fld>
            <a:endParaRPr lang="en-US"/>
          </a:p>
        </p:txBody>
      </p:sp>
    </p:spTree>
    <p:extLst>
      <p:ext uri="{BB962C8B-B14F-4D97-AF65-F5344CB8AC3E}">
        <p14:creationId xmlns:p14="http://schemas.microsoft.com/office/powerpoint/2010/main" val="2312063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3</a:t>
            </a:fld>
            <a:endParaRPr lang="en-US"/>
          </a:p>
        </p:txBody>
      </p:sp>
    </p:spTree>
    <p:extLst>
      <p:ext uri="{BB962C8B-B14F-4D97-AF65-F5344CB8AC3E}">
        <p14:creationId xmlns:p14="http://schemas.microsoft.com/office/powerpoint/2010/main" val="2147343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4</a:t>
            </a:fld>
            <a:endParaRPr lang="en-US"/>
          </a:p>
        </p:txBody>
      </p:sp>
    </p:spTree>
    <p:extLst>
      <p:ext uri="{BB962C8B-B14F-4D97-AF65-F5344CB8AC3E}">
        <p14:creationId xmlns:p14="http://schemas.microsoft.com/office/powerpoint/2010/main" val="1723389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5</a:t>
            </a:fld>
            <a:endParaRPr lang="en-US"/>
          </a:p>
        </p:txBody>
      </p:sp>
    </p:spTree>
    <p:extLst>
      <p:ext uri="{BB962C8B-B14F-4D97-AF65-F5344CB8AC3E}">
        <p14:creationId xmlns:p14="http://schemas.microsoft.com/office/powerpoint/2010/main" val="2553535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016197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57483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799076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287106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939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4245870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EB3644-5EB2-41BA-B029-190187321914}" type="datetimeFigureOut">
              <a:rPr lang="en-US" smtClean="0"/>
              <a:t>6/2/2025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1972101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8EB3644-5EB2-41BA-B029-190187321914}" type="datetimeFigureOut">
              <a:rPr lang="en-US" smtClean="0"/>
              <a:t>6/2/2025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1773376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EB3644-5EB2-41BA-B029-190187321914}" type="datetimeFigureOut">
              <a:rPr lang="en-US" smtClean="0"/>
              <a:t>6/2/2025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326436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406299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671908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EB3644-5EB2-41BA-B029-190187321914}" type="datetimeFigureOut">
              <a:rPr lang="en-US" smtClean="0"/>
              <a:t>6/2/2025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C76AA3-89EF-48E5-A782-AFABFB16CDD8}" type="slidenum">
              <a:rPr lang="en-US" smtClean="0"/>
              <a:t>‹#›</a:t>
            </a:fld>
            <a:endParaRPr lang="en-US"/>
          </a:p>
        </p:txBody>
      </p:sp>
    </p:spTree>
    <p:extLst>
      <p:ext uri="{BB962C8B-B14F-4D97-AF65-F5344CB8AC3E}">
        <p14:creationId xmlns:p14="http://schemas.microsoft.com/office/powerpoint/2010/main" val="3207710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6.emf"/><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4B7E09-432D-5F72-963E-C5C4B92228FE}"/>
              </a:ext>
            </a:extLst>
          </p:cNvPr>
          <p:cNvPicPr>
            <a:picLocks noChangeAspect="1"/>
          </p:cNvPicPr>
          <p:nvPr/>
        </p:nvPicPr>
        <p:blipFill>
          <a:blip r:embed="rId3"/>
          <a:stretch>
            <a:fillRect/>
          </a:stretch>
        </p:blipFill>
        <p:spPr>
          <a:xfrm>
            <a:off x="7505759" y="5625301"/>
            <a:ext cx="1511939" cy="1024217"/>
          </a:xfrm>
          <a:prstGeom prst="rect">
            <a:avLst/>
          </a:prstGeom>
        </p:spPr>
      </p:pic>
      <p:sp>
        <p:nvSpPr>
          <p:cNvPr id="7" name="Text Box 4">
            <a:extLst>
              <a:ext uri="{FF2B5EF4-FFF2-40B4-BE49-F238E27FC236}">
                <a16:creationId xmlns:a16="http://schemas.microsoft.com/office/drawing/2014/main" id="{7C577731-5A9A-DFE2-47B1-55B64D6C3B99}"/>
              </a:ext>
            </a:extLst>
          </p:cNvPr>
          <p:cNvSpPr txBox="1">
            <a:spLocks noChangeArrowheads="1"/>
          </p:cNvSpPr>
          <p:nvPr/>
        </p:nvSpPr>
        <p:spPr bwMode="auto">
          <a:xfrm>
            <a:off x="1098927" y="179907"/>
            <a:ext cx="7298266"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800" b="1">
                <a:solidFill>
                  <a:schemeClr val="tx1"/>
                </a:solidFill>
                <a:latin typeface="Arial" charset="0"/>
                <a:ea typeface="Geneva" charset="0"/>
              </a:defRPr>
            </a:lvl1pPr>
            <a:lvl2pPr marL="742950" indent="-285750" eaLnBrk="0" hangingPunct="0">
              <a:defRPr sz="2800" b="1">
                <a:solidFill>
                  <a:schemeClr val="tx1"/>
                </a:solidFill>
                <a:latin typeface="Arial" charset="0"/>
                <a:ea typeface="Geneva" charset="0"/>
              </a:defRPr>
            </a:lvl2pPr>
            <a:lvl3pPr marL="1143000" indent="-228600" eaLnBrk="0" hangingPunct="0">
              <a:defRPr sz="2800" b="1">
                <a:solidFill>
                  <a:schemeClr val="tx1"/>
                </a:solidFill>
                <a:latin typeface="Arial" charset="0"/>
                <a:ea typeface="Geneva" charset="0"/>
              </a:defRPr>
            </a:lvl3pPr>
            <a:lvl4pPr marL="1600200" indent="-228600" eaLnBrk="0" hangingPunct="0">
              <a:defRPr sz="2800" b="1">
                <a:solidFill>
                  <a:schemeClr val="tx1"/>
                </a:solidFill>
                <a:latin typeface="Arial" charset="0"/>
                <a:ea typeface="Geneva" charset="0"/>
              </a:defRPr>
            </a:lvl4pPr>
            <a:lvl5pPr marL="2057400" indent="-228600" eaLnBrk="0" hangingPunct="0">
              <a:defRPr sz="2800" b="1">
                <a:solidFill>
                  <a:schemeClr val="tx1"/>
                </a:solidFill>
                <a:latin typeface="Arial" charset="0"/>
                <a:ea typeface="Geneva" charset="0"/>
              </a:defRPr>
            </a:lvl5pPr>
            <a:lvl6pPr marL="2514600" indent="-228600" eaLnBrk="0" fontAlgn="base" hangingPunct="0">
              <a:spcBef>
                <a:spcPct val="0"/>
              </a:spcBef>
              <a:spcAft>
                <a:spcPct val="0"/>
              </a:spcAft>
              <a:defRPr sz="2800" b="1">
                <a:solidFill>
                  <a:schemeClr val="tx1"/>
                </a:solidFill>
                <a:latin typeface="Arial" charset="0"/>
                <a:ea typeface="Geneva" charset="0"/>
              </a:defRPr>
            </a:lvl6pPr>
            <a:lvl7pPr marL="2971800" indent="-228600" eaLnBrk="0" fontAlgn="base" hangingPunct="0">
              <a:spcBef>
                <a:spcPct val="0"/>
              </a:spcBef>
              <a:spcAft>
                <a:spcPct val="0"/>
              </a:spcAft>
              <a:defRPr sz="2800" b="1">
                <a:solidFill>
                  <a:schemeClr val="tx1"/>
                </a:solidFill>
                <a:latin typeface="Arial" charset="0"/>
                <a:ea typeface="Geneva" charset="0"/>
              </a:defRPr>
            </a:lvl7pPr>
            <a:lvl8pPr marL="3429000" indent="-228600" eaLnBrk="0" fontAlgn="base" hangingPunct="0">
              <a:spcBef>
                <a:spcPct val="0"/>
              </a:spcBef>
              <a:spcAft>
                <a:spcPct val="0"/>
              </a:spcAft>
              <a:defRPr sz="2800" b="1">
                <a:solidFill>
                  <a:schemeClr val="tx1"/>
                </a:solidFill>
                <a:latin typeface="Arial" charset="0"/>
                <a:ea typeface="Geneva" charset="0"/>
              </a:defRPr>
            </a:lvl8pPr>
            <a:lvl9pPr marL="3886200" indent="-228600" eaLnBrk="0" fontAlgn="base" hangingPunct="0">
              <a:spcBef>
                <a:spcPct val="0"/>
              </a:spcBef>
              <a:spcAft>
                <a:spcPct val="0"/>
              </a:spcAft>
              <a:defRPr sz="2800" b="1">
                <a:solidFill>
                  <a:schemeClr val="tx1"/>
                </a:solidFill>
                <a:latin typeface="Arial" charset="0"/>
                <a:ea typeface="Geneva" charset="0"/>
              </a:defRPr>
            </a:lvl9pPr>
          </a:lstStyle>
          <a:p>
            <a:pPr algn="ctr" eaLnBrk="1" fontAlgn="base" hangingPunct="1">
              <a:spcBef>
                <a:spcPct val="50000"/>
              </a:spcBef>
              <a:spcAft>
                <a:spcPct val="0"/>
              </a:spcAft>
            </a:pPr>
            <a:r>
              <a:rPr lang="en-US" sz="4800" dirty="0">
                <a:solidFill>
                  <a:srgbClr val="333399"/>
                </a:solidFill>
              </a:rPr>
              <a:t>Chapter 3 </a:t>
            </a:r>
          </a:p>
          <a:p>
            <a:pPr algn="ctr" eaLnBrk="1" fontAlgn="base" hangingPunct="1">
              <a:spcBef>
                <a:spcPct val="50000"/>
              </a:spcBef>
              <a:spcAft>
                <a:spcPct val="0"/>
              </a:spcAft>
            </a:pPr>
            <a:r>
              <a:rPr lang="en-US" sz="4800" dirty="0">
                <a:solidFill>
                  <a:srgbClr val="333399"/>
                </a:solidFill>
              </a:rPr>
              <a:t>Orbits and Gravity</a:t>
            </a:r>
          </a:p>
        </p:txBody>
      </p:sp>
      <p:pic>
        <p:nvPicPr>
          <p:cNvPr id="4" name="Picture 3">
            <a:extLst>
              <a:ext uri="{FF2B5EF4-FFF2-40B4-BE49-F238E27FC236}">
                <a16:creationId xmlns:a16="http://schemas.microsoft.com/office/drawing/2014/main" id="{6E2B522F-9FF0-37BB-06F0-0D10ABE15FAC}"/>
              </a:ext>
            </a:extLst>
          </p:cNvPr>
          <p:cNvPicPr>
            <a:picLocks noChangeAspect="1"/>
          </p:cNvPicPr>
          <p:nvPr/>
        </p:nvPicPr>
        <p:blipFill rotWithShape="1">
          <a:blip r:embed="rId4"/>
          <a:srcRect l="53361" b="6680"/>
          <a:stretch/>
        </p:blipFill>
        <p:spPr>
          <a:xfrm>
            <a:off x="1329337" y="2581835"/>
            <a:ext cx="2772272" cy="3521654"/>
          </a:xfrm>
          <a:prstGeom prst="rect">
            <a:avLst/>
          </a:prstGeom>
        </p:spPr>
      </p:pic>
      <p:pic>
        <p:nvPicPr>
          <p:cNvPr id="5" name="Picture 4">
            <a:extLst>
              <a:ext uri="{FF2B5EF4-FFF2-40B4-BE49-F238E27FC236}">
                <a16:creationId xmlns:a16="http://schemas.microsoft.com/office/drawing/2014/main" id="{893D0DBB-F927-7701-CBE5-EDD7804185DF}"/>
              </a:ext>
            </a:extLst>
          </p:cNvPr>
          <p:cNvPicPr>
            <a:picLocks noChangeAspect="1"/>
          </p:cNvPicPr>
          <p:nvPr/>
        </p:nvPicPr>
        <p:blipFill>
          <a:blip r:embed="rId5"/>
          <a:stretch>
            <a:fillRect/>
          </a:stretch>
        </p:blipFill>
        <p:spPr>
          <a:xfrm>
            <a:off x="4658109" y="2493675"/>
            <a:ext cx="2772271" cy="3609814"/>
          </a:xfrm>
          <a:prstGeom prst="rect">
            <a:avLst/>
          </a:prstGeom>
        </p:spPr>
      </p:pic>
      <p:sp>
        <p:nvSpPr>
          <p:cNvPr id="2" name="TextBox 1">
            <a:extLst>
              <a:ext uri="{FF2B5EF4-FFF2-40B4-BE49-F238E27FC236}">
                <a16:creationId xmlns:a16="http://schemas.microsoft.com/office/drawing/2014/main" id="{ADB3A423-B314-21C6-303F-0686FB4BD71F}"/>
              </a:ext>
            </a:extLst>
          </p:cNvPr>
          <p:cNvSpPr txBox="1"/>
          <p:nvPr/>
        </p:nvSpPr>
        <p:spPr>
          <a:xfrm>
            <a:off x="1580055" y="6134538"/>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Johannes Kepler (1571–1630)</a:t>
            </a:r>
            <a:endParaRPr lang="en-US" sz="1200" dirty="0"/>
          </a:p>
        </p:txBody>
      </p:sp>
      <p:sp>
        <p:nvSpPr>
          <p:cNvPr id="6" name="TextBox 5">
            <a:extLst>
              <a:ext uri="{FF2B5EF4-FFF2-40B4-BE49-F238E27FC236}">
                <a16:creationId xmlns:a16="http://schemas.microsoft.com/office/drawing/2014/main" id="{1CD6A2F6-5C4C-720A-C09D-5BB2FCAB22EB}"/>
              </a:ext>
            </a:extLst>
          </p:cNvPr>
          <p:cNvSpPr txBox="1"/>
          <p:nvPr/>
        </p:nvSpPr>
        <p:spPr>
          <a:xfrm>
            <a:off x="5039710" y="6134538"/>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Isaac Newton (1643–1727)</a:t>
            </a:r>
            <a:endParaRPr lang="en-US" sz="1200" dirty="0"/>
          </a:p>
        </p:txBody>
      </p:sp>
    </p:spTree>
    <p:extLst>
      <p:ext uri="{BB962C8B-B14F-4D97-AF65-F5344CB8AC3E}">
        <p14:creationId xmlns:p14="http://schemas.microsoft.com/office/powerpoint/2010/main" val="1199809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09600" y="762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3.1 The Laws of Planetary Motion</a:t>
            </a:r>
          </a:p>
        </p:txBody>
      </p:sp>
      <p:pic>
        <p:nvPicPr>
          <p:cNvPr id="3" name="Picture 2">
            <a:extLst>
              <a:ext uri="{FF2B5EF4-FFF2-40B4-BE49-F238E27FC236}">
                <a16:creationId xmlns:a16="http://schemas.microsoft.com/office/drawing/2014/main" id="{74EB4D11-5FDE-0635-E421-F6E03D1E814E}"/>
              </a:ext>
            </a:extLst>
          </p:cNvPr>
          <p:cNvPicPr>
            <a:picLocks noChangeAspect="1"/>
          </p:cNvPicPr>
          <p:nvPr/>
        </p:nvPicPr>
        <p:blipFill>
          <a:blip r:embed="rId3"/>
          <a:stretch>
            <a:fillRect/>
          </a:stretch>
        </p:blipFill>
        <p:spPr>
          <a:xfrm>
            <a:off x="187565" y="3599757"/>
            <a:ext cx="4015751" cy="1895167"/>
          </a:xfrm>
          <a:prstGeom prst="rect">
            <a:avLst/>
          </a:prstGeom>
        </p:spPr>
      </p:pic>
      <p:pic>
        <p:nvPicPr>
          <p:cNvPr id="6" name="Picture 5">
            <a:extLst>
              <a:ext uri="{FF2B5EF4-FFF2-40B4-BE49-F238E27FC236}">
                <a16:creationId xmlns:a16="http://schemas.microsoft.com/office/drawing/2014/main" id="{170CCA40-F27E-726D-9B34-C147D1E5BE18}"/>
              </a:ext>
            </a:extLst>
          </p:cNvPr>
          <p:cNvPicPr>
            <a:picLocks noChangeAspect="1"/>
          </p:cNvPicPr>
          <p:nvPr/>
        </p:nvPicPr>
        <p:blipFill rotWithShape="1">
          <a:blip r:embed="rId4"/>
          <a:srcRect t="20502"/>
          <a:stretch/>
        </p:blipFill>
        <p:spPr>
          <a:xfrm>
            <a:off x="4415754" y="3747851"/>
            <a:ext cx="4621221" cy="1843417"/>
          </a:xfrm>
          <a:prstGeom prst="rect">
            <a:avLst/>
          </a:prstGeom>
        </p:spPr>
      </p:pic>
      <p:sp>
        <p:nvSpPr>
          <p:cNvPr id="10" name="Text Box 3">
            <a:extLst>
              <a:ext uri="{FF2B5EF4-FFF2-40B4-BE49-F238E27FC236}">
                <a16:creationId xmlns:a16="http://schemas.microsoft.com/office/drawing/2014/main" id="{332D2403-991A-08E2-E81D-DE5D253209DF}"/>
              </a:ext>
            </a:extLst>
          </p:cNvPr>
          <p:cNvSpPr txBox="1">
            <a:spLocks noChangeArrowheads="1"/>
          </p:cNvSpPr>
          <p:nvPr/>
        </p:nvSpPr>
        <p:spPr bwMode="auto">
          <a:xfrm>
            <a:off x="108856" y="653613"/>
            <a:ext cx="8926287" cy="3323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514350" indent="-514350" fontAlgn="base">
              <a:spcBef>
                <a:spcPct val="50000"/>
              </a:spcBef>
              <a:spcAft>
                <a:spcPct val="0"/>
              </a:spcAft>
              <a:buFontTx/>
              <a:buAutoNum type="arabicPeriod"/>
            </a:pPr>
            <a:r>
              <a:rPr lang="en-US" sz="2800" dirty="0">
                <a:solidFill>
                  <a:srgbClr val="333399"/>
                </a:solidFill>
              </a:rPr>
              <a:t>Planetary orbits are </a:t>
            </a:r>
            <a:r>
              <a:rPr lang="en-US" sz="2800" b="1" dirty="0">
                <a:solidFill>
                  <a:srgbClr val="333399"/>
                </a:solidFill>
              </a:rPr>
              <a:t>ellipses</a:t>
            </a:r>
            <a:r>
              <a:rPr lang="en-US" sz="2800" dirty="0">
                <a:solidFill>
                  <a:srgbClr val="333399"/>
                </a:solidFill>
              </a:rPr>
              <a:t>, Sun at one </a:t>
            </a:r>
            <a:r>
              <a:rPr lang="en-US" sz="2800" b="1" dirty="0">
                <a:solidFill>
                  <a:srgbClr val="333399"/>
                </a:solidFill>
              </a:rPr>
              <a:t>focus</a:t>
            </a:r>
          </a:p>
          <a:p>
            <a:pPr marL="514350" indent="-514350" fontAlgn="base">
              <a:spcBef>
                <a:spcPct val="50000"/>
              </a:spcBef>
              <a:spcAft>
                <a:spcPct val="0"/>
              </a:spcAft>
              <a:buFontTx/>
              <a:buAutoNum type="arabicPeriod"/>
            </a:pPr>
            <a:r>
              <a:rPr lang="en-US" sz="2800" dirty="0">
                <a:solidFill>
                  <a:srgbClr val="333399"/>
                </a:solidFill>
              </a:rPr>
              <a:t>The </a:t>
            </a:r>
            <a:r>
              <a:rPr lang="en-US" sz="2800" b="1" dirty="0">
                <a:solidFill>
                  <a:srgbClr val="333399"/>
                </a:solidFill>
              </a:rPr>
              <a:t>closer</a:t>
            </a:r>
            <a:r>
              <a:rPr lang="en-US" sz="2800" dirty="0">
                <a:solidFill>
                  <a:srgbClr val="333399"/>
                </a:solidFill>
              </a:rPr>
              <a:t> the planet to the Sun the </a:t>
            </a:r>
            <a:r>
              <a:rPr lang="en-US" sz="2800" b="1" dirty="0">
                <a:solidFill>
                  <a:srgbClr val="333399"/>
                </a:solidFill>
              </a:rPr>
              <a:t>faster</a:t>
            </a:r>
            <a:r>
              <a:rPr lang="en-US" sz="2800" dirty="0">
                <a:solidFill>
                  <a:srgbClr val="333399"/>
                </a:solidFill>
              </a:rPr>
              <a:t> it moves in the orbit. </a:t>
            </a:r>
          </a:p>
          <a:p>
            <a:pPr marL="514350" indent="-514350" fontAlgn="base">
              <a:spcBef>
                <a:spcPct val="50000"/>
              </a:spcBef>
              <a:spcAft>
                <a:spcPct val="0"/>
              </a:spcAft>
              <a:buFontTx/>
              <a:buAutoNum type="arabicPeriod"/>
            </a:pPr>
            <a:r>
              <a:rPr lang="en-US" sz="2800" dirty="0">
                <a:solidFill>
                  <a:srgbClr val="333399"/>
                </a:solidFill>
              </a:rPr>
              <a:t>Square of period of planet’s orbital motion (P)  is proportional to cube of </a:t>
            </a:r>
            <a:r>
              <a:rPr lang="en-US" sz="2800" b="1" dirty="0">
                <a:solidFill>
                  <a:srgbClr val="333399"/>
                </a:solidFill>
              </a:rPr>
              <a:t>semimajor axis (a) </a:t>
            </a:r>
          </a:p>
          <a:p>
            <a:pPr fontAlgn="base">
              <a:spcBef>
                <a:spcPct val="50000"/>
              </a:spcBef>
              <a:spcAft>
                <a:spcPct val="0"/>
              </a:spcAft>
            </a:pPr>
            <a:endParaRPr lang="en-US" sz="2800" b="1" dirty="0">
              <a:solidFill>
                <a:srgbClr val="000000"/>
              </a:solidFill>
            </a:endParaRPr>
          </a:p>
        </p:txBody>
      </p:sp>
      <p:pic>
        <p:nvPicPr>
          <p:cNvPr id="12" name="Picture 11">
            <a:extLst>
              <a:ext uri="{FF2B5EF4-FFF2-40B4-BE49-F238E27FC236}">
                <a16:creationId xmlns:a16="http://schemas.microsoft.com/office/drawing/2014/main" id="{F793D80F-6BB7-39D6-59C1-928FFE205F9C}"/>
              </a:ext>
            </a:extLst>
          </p:cNvPr>
          <p:cNvPicPr>
            <a:picLocks noChangeAspect="1"/>
          </p:cNvPicPr>
          <p:nvPr/>
        </p:nvPicPr>
        <p:blipFill rotWithShape="1">
          <a:blip r:embed="rId5"/>
          <a:srcRect l="43288" r="45252" b="5497"/>
          <a:stretch/>
        </p:blipFill>
        <p:spPr>
          <a:xfrm>
            <a:off x="3449563" y="2966565"/>
            <a:ext cx="1525024" cy="870897"/>
          </a:xfrm>
          <a:prstGeom prst="rect">
            <a:avLst/>
          </a:prstGeom>
        </p:spPr>
      </p:pic>
      <p:sp>
        <p:nvSpPr>
          <p:cNvPr id="4" name="TextBox 3">
            <a:extLst>
              <a:ext uri="{FF2B5EF4-FFF2-40B4-BE49-F238E27FC236}">
                <a16:creationId xmlns:a16="http://schemas.microsoft.com/office/drawing/2014/main" id="{071641AA-8BBB-ED59-B465-91FF180480BF}"/>
              </a:ext>
            </a:extLst>
          </p:cNvPr>
          <p:cNvSpPr txBox="1"/>
          <p:nvPr/>
        </p:nvSpPr>
        <p:spPr>
          <a:xfrm>
            <a:off x="187434" y="5495158"/>
            <a:ext cx="874285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Drawing an Ellipse.</a:t>
            </a:r>
            <a:endParaRPr lang="en-US" sz="1200" b="1" dirty="0">
              <a:solidFill>
                <a:srgbClr val="6CB255"/>
              </a:solidFill>
              <a:latin typeface="Arial"/>
              <a:cs typeface="Arial"/>
            </a:endParaRPr>
          </a:p>
          <a:p>
            <a:r>
              <a:rPr lang="en-US" sz="1200" dirty="0">
                <a:latin typeface="Arial"/>
              </a:rPr>
              <a:t>(a) We can construct an ellipse by pushing two tacks (the white objects) into a piece of paper on a drawing board, and then looping a string around the tacks. Each tack represents a focus of the ellipse, with one of the tacks being the Sun. Stretch the string tight using a pencil, and then move the pencil around the tacks. The length of the string remains the same, so that the sum of the distances from any point on the ellipse to the foci is always constant. (b)In this illustration, each semimajor axis is denoted by </a:t>
            </a:r>
            <a:r>
              <a:rPr lang="en-US" sz="1200" i="1" dirty="0">
                <a:latin typeface="Arial"/>
              </a:rPr>
              <a:t>a</a:t>
            </a:r>
            <a:r>
              <a:rPr lang="en-US" sz="1200" dirty="0">
                <a:latin typeface="Arial"/>
              </a:rPr>
              <a:t>. The distance 2</a:t>
            </a:r>
            <a:r>
              <a:rPr lang="en-US" sz="1200" i="1" dirty="0">
                <a:latin typeface="Arial"/>
              </a:rPr>
              <a:t>a </a:t>
            </a:r>
            <a:r>
              <a:rPr lang="en-US" sz="1200" dirty="0">
                <a:latin typeface="Arial"/>
              </a:rPr>
              <a:t>is called the major axis of the ellipse.</a:t>
            </a:r>
            <a:endParaRPr lang="en-US" sz="1200" dirty="0">
              <a:latin typeface="Arial"/>
              <a:cs typeface="Arial"/>
            </a:endParaRPr>
          </a:p>
        </p:txBody>
      </p:sp>
    </p:spTree>
    <p:extLst>
      <p:ext uri="{BB962C8B-B14F-4D97-AF65-F5344CB8AC3E}">
        <p14:creationId xmlns:p14="http://schemas.microsoft.com/office/powerpoint/2010/main" val="1281550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366452" y="100595"/>
            <a:ext cx="8153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3.2 </a:t>
            </a:r>
            <a:r>
              <a:rPr lang="en-US" dirty="0">
                <a:solidFill>
                  <a:srgbClr val="333399"/>
                </a:solidFill>
              </a:rPr>
              <a:t>Newton’s Great Synthesis</a:t>
            </a:r>
            <a:endParaRPr lang="en-US" altLang="en-US" dirty="0">
              <a:solidFill>
                <a:srgbClr val="333399"/>
              </a:solidFill>
            </a:endParaRPr>
          </a:p>
        </p:txBody>
      </p:sp>
      <p:sp>
        <p:nvSpPr>
          <p:cNvPr id="14" name="Text Box 5">
            <a:extLst>
              <a:ext uri="{FF2B5EF4-FFF2-40B4-BE49-F238E27FC236}">
                <a16:creationId xmlns:a16="http://schemas.microsoft.com/office/drawing/2014/main" id="{B49C3A06-FBE4-AAB8-A7FB-FFD1606496CE}"/>
              </a:ext>
            </a:extLst>
          </p:cNvPr>
          <p:cNvSpPr txBox="1">
            <a:spLocks noChangeArrowheads="1"/>
          </p:cNvSpPr>
          <p:nvPr/>
        </p:nvSpPr>
        <p:spPr bwMode="auto">
          <a:xfrm>
            <a:off x="156245" y="684737"/>
            <a:ext cx="3893518" cy="3385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fontAlgn="base">
              <a:spcBef>
                <a:spcPct val="50000"/>
              </a:spcBef>
              <a:spcAft>
                <a:spcPct val="0"/>
              </a:spcAft>
              <a:buFont typeface="Wingdings" panose="05000000000000000000" pitchFamily="2" charset="2"/>
              <a:buChar char="Ø"/>
            </a:pPr>
            <a:r>
              <a:rPr lang="en-US" dirty="0">
                <a:solidFill>
                  <a:srgbClr val="333399"/>
                </a:solidFill>
              </a:rPr>
              <a:t>Newton’s law of motion </a:t>
            </a:r>
          </a:p>
          <a:p>
            <a:pPr marL="0" indent="0" fontAlgn="base">
              <a:spcBef>
                <a:spcPct val="50000"/>
              </a:spcBef>
              <a:spcAft>
                <a:spcPct val="0"/>
              </a:spcAft>
            </a:pPr>
            <a:r>
              <a:rPr lang="en-US" sz="2000" dirty="0">
                <a:solidFill>
                  <a:srgbClr val="333399"/>
                </a:solidFill>
              </a:rPr>
              <a:t>1</a:t>
            </a:r>
            <a:r>
              <a:rPr lang="en-US" sz="2000" baseline="30000" dirty="0">
                <a:solidFill>
                  <a:srgbClr val="333399"/>
                </a:solidFill>
              </a:rPr>
              <a:t>st</a:t>
            </a:r>
            <a:r>
              <a:rPr lang="en-US" sz="2000" dirty="0">
                <a:solidFill>
                  <a:srgbClr val="333399"/>
                </a:solidFill>
              </a:rPr>
              <a:t> Law: objects continue to be at rest or move with a constant velocity unless acted upon by an outside force.</a:t>
            </a:r>
          </a:p>
          <a:p>
            <a:pPr marL="0" indent="0" fontAlgn="base">
              <a:spcBef>
                <a:spcPct val="50000"/>
              </a:spcBef>
              <a:spcAft>
                <a:spcPct val="0"/>
              </a:spcAft>
            </a:pPr>
            <a:r>
              <a:rPr lang="en-US" sz="2000" dirty="0">
                <a:solidFill>
                  <a:srgbClr val="333399"/>
                </a:solidFill>
              </a:rPr>
              <a:t>2</a:t>
            </a:r>
            <a:r>
              <a:rPr lang="en-US" sz="2000" baseline="30000" dirty="0">
                <a:solidFill>
                  <a:srgbClr val="333399"/>
                </a:solidFill>
              </a:rPr>
              <a:t>nd </a:t>
            </a:r>
            <a:r>
              <a:rPr lang="en-US" altLang="zh-CN" sz="2000" dirty="0">
                <a:solidFill>
                  <a:srgbClr val="333399"/>
                </a:solidFill>
              </a:rPr>
              <a:t>Law: an outside force causes an acceleration for an object</a:t>
            </a:r>
          </a:p>
          <a:p>
            <a:pPr marL="0" indent="0" fontAlgn="base">
              <a:spcBef>
                <a:spcPct val="50000"/>
              </a:spcBef>
              <a:spcAft>
                <a:spcPct val="0"/>
              </a:spcAft>
            </a:pPr>
            <a:r>
              <a:rPr lang="en-US" sz="2000" dirty="0">
                <a:solidFill>
                  <a:srgbClr val="333399"/>
                </a:solidFill>
              </a:rPr>
              <a:t>3</a:t>
            </a:r>
            <a:r>
              <a:rPr lang="en-US" sz="2000" baseline="30000" dirty="0">
                <a:solidFill>
                  <a:srgbClr val="333399"/>
                </a:solidFill>
              </a:rPr>
              <a:t>rd</a:t>
            </a:r>
            <a:r>
              <a:rPr lang="en-US" sz="2000" dirty="0">
                <a:solidFill>
                  <a:srgbClr val="333399"/>
                </a:solidFill>
              </a:rPr>
              <a:t> Law: for every action there is an equal and opposite reaction</a:t>
            </a:r>
          </a:p>
        </p:txBody>
      </p:sp>
      <p:pic>
        <p:nvPicPr>
          <p:cNvPr id="3" name="Picture 2">
            <a:extLst>
              <a:ext uri="{FF2B5EF4-FFF2-40B4-BE49-F238E27FC236}">
                <a16:creationId xmlns:a16="http://schemas.microsoft.com/office/drawing/2014/main" id="{44599998-618A-6AF9-A214-FA313A7ACEF4}"/>
              </a:ext>
            </a:extLst>
          </p:cNvPr>
          <p:cNvPicPr>
            <a:picLocks noChangeAspect="1"/>
          </p:cNvPicPr>
          <p:nvPr/>
        </p:nvPicPr>
        <p:blipFill>
          <a:blip r:embed="rId3"/>
          <a:stretch>
            <a:fillRect/>
          </a:stretch>
        </p:blipFill>
        <p:spPr>
          <a:xfrm>
            <a:off x="4125474" y="746046"/>
            <a:ext cx="2969009" cy="2359356"/>
          </a:xfrm>
          <a:prstGeom prst="rect">
            <a:avLst/>
          </a:prstGeom>
        </p:spPr>
      </p:pic>
      <p:sp>
        <p:nvSpPr>
          <p:cNvPr id="7" name="TextBox 6">
            <a:extLst>
              <a:ext uri="{FF2B5EF4-FFF2-40B4-BE49-F238E27FC236}">
                <a16:creationId xmlns:a16="http://schemas.microsoft.com/office/drawing/2014/main" id="{DA7D130D-6D51-62E4-08A5-A96F93AE647C}"/>
              </a:ext>
            </a:extLst>
          </p:cNvPr>
          <p:cNvSpPr txBox="1"/>
          <p:nvPr/>
        </p:nvSpPr>
        <p:spPr>
          <a:xfrm>
            <a:off x="-1410" y="4317702"/>
            <a:ext cx="4979586" cy="2308324"/>
          </a:xfrm>
          <a:prstGeom prst="rect">
            <a:avLst/>
          </a:prstGeom>
          <a:noFill/>
        </p:spPr>
        <p:txBody>
          <a:bodyPr wrap="square">
            <a:spAutoFit/>
          </a:bodyPr>
          <a:lstStyle/>
          <a:p>
            <a:pPr marL="342900" indent="-342900" fontAlgn="base">
              <a:spcBef>
                <a:spcPct val="50000"/>
              </a:spcBef>
              <a:spcAft>
                <a:spcPct val="0"/>
              </a:spcAft>
              <a:buFont typeface="Wingdings" panose="05000000000000000000" pitchFamily="2" charset="2"/>
              <a:buChar char="Ø"/>
            </a:pPr>
            <a:r>
              <a:rPr lang="en-US" sz="2400" dirty="0">
                <a:solidFill>
                  <a:srgbClr val="333399"/>
                </a:solidFill>
                <a:latin typeface="Arial" charset="0"/>
                <a:ea typeface="ＭＳ Ｐゴシック" charset="0"/>
              </a:rPr>
              <a:t>Angular momentum is a measure of the motion of a spinning or revolving object and depends on its mass, velocity, and distance from the point around which it revolves</a:t>
            </a:r>
          </a:p>
        </p:txBody>
      </p:sp>
      <p:pic>
        <p:nvPicPr>
          <p:cNvPr id="6" name="Picture 5">
            <a:extLst>
              <a:ext uri="{FF2B5EF4-FFF2-40B4-BE49-F238E27FC236}">
                <a16:creationId xmlns:a16="http://schemas.microsoft.com/office/drawing/2014/main" id="{EF8DD200-8793-3339-C238-67FAF8D8A9DA}"/>
              </a:ext>
            </a:extLst>
          </p:cNvPr>
          <p:cNvPicPr>
            <a:picLocks noChangeAspect="1"/>
          </p:cNvPicPr>
          <p:nvPr/>
        </p:nvPicPr>
        <p:blipFill>
          <a:blip r:embed="rId4"/>
          <a:stretch>
            <a:fillRect/>
          </a:stretch>
        </p:blipFill>
        <p:spPr>
          <a:xfrm>
            <a:off x="5230910" y="3606545"/>
            <a:ext cx="1696463" cy="3094349"/>
          </a:xfrm>
          <a:prstGeom prst="rect">
            <a:avLst/>
          </a:prstGeom>
        </p:spPr>
      </p:pic>
      <p:sp>
        <p:nvSpPr>
          <p:cNvPr id="4" name="TextBox 3">
            <a:extLst>
              <a:ext uri="{FF2B5EF4-FFF2-40B4-BE49-F238E27FC236}">
                <a16:creationId xmlns:a16="http://schemas.microsoft.com/office/drawing/2014/main" id="{03D7C2A6-035D-D639-C56D-1A4A8245E93C}"/>
              </a:ext>
            </a:extLst>
          </p:cNvPr>
          <p:cNvSpPr txBox="1"/>
          <p:nvPr/>
        </p:nvSpPr>
        <p:spPr>
          <a:xfrm>
            <a:off x="7168055" y="747987"/>
            <a:ext cx="1788511"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Demonstrating Newton’s Third Law. </a:t>
            </a:r>
            <a:r>
              <a:rPr lang="en-US" sz="1200" dirty="0">
                <a:latin typeface="Arial"/>
                <a:cs typeface="Arial"/>
              </a:rPr>
              <a:t>The U.S. Space Shuttle (here launching Discovery), powered by three fuel engines burning liquid oxygen and liquid hydrogen, with two solid fuel boosters, demonstrates Newton’s third law. </a:t>
            </a:r>
            <a:endParaRPr lang="en-US" sz="1200" dirty="0"/>
          </a:p>
        </p:txBody>
      </p:sp>
      <p:sp>
        <p:nvSpPr>
          <p:cNvPr id="5" name="TextBox 4">
            <a:extLst>
              <a:ext uri="{FF2B5EF4-FFF2-40B4-BE49-F238E27FC236}">
                <a16:creationId xmlns:a16="http://schemas.microsoft.com/office/drawing/2014/main" id="{8EED3833-9FFE-64CD-960C-A3ADA92F7B3A}"/>
              </a:ext>
            </a:extLst>
          </p:cNvPr>
          <p:cNvSpPr txBox="1"/>
          <p:nvPr/>
        </p:nvSpPr>
        <p:spPr>
          <a:xfrm>
            <a:off x="6931572" y="4321503"/>
            <a:ext cx="2024993"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Earth's rotational axis. </a:t>
            </a:r>
            <a:r>
              <a:rPr lang="en-US" sz="1200" dirty="0">
                <a:latin typeface="Arial"/>
                <a:cs typeface="Arial"/>
              </a:rPr>
              <a:t>The Earth's axis is tilted at an angle of approximately 23.5 degrees relative to its orbital plane, which is the plane in which the Earth orbits the Sun</a:t>
            </a:r>
          </a:p>
        </p:txBody>
      </p:sp>
    </p:spTree>
    <p:extLst>
      <p:ext uri="{BB962C8B-B14F-4D97-AF65-F5344CB8AC3E}">
        <p14:creationId xmlns:p14="http://schemas.microsoft.com/office/powerpoint/2010/main" val="510193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09600" y="762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3.3 Newton’s Universal Law of Gravitation</a:t>
            </a:r>
          </a:p>
        </p:txBody>
      </p:sp>
      <p:pic>
        <p:nvPicPr>
          <p:cNvPr id="14" name="Picture 13">
            <a:extLst>
              <a:ext uri="{FF2B5EF4-FFF2-40B4-BE49-F238E27FC236}">
                <a16:creationId xmlns:a16="http://schemas.microsoft.com/office/drawing/2014/main" id="{106B1E48-D583-7800-BA98-EACBE5BF8B06}"/>
              </a:ext>
            </a:extLst>
          </p:cNvPr>
          <p:cNvPicPr>
            <a:picLocks noChangeAspect="1"/>
          </p:cNvPicPr>
          <p:nvPr/>
        </p:nvPicPr>
        <p:blipFill rotWithShape="1">
          <a:blip r:embed="rId3"/>
          <a:srcRect l="40013" r="40014"/>
          <a:stretch/>
        </p:blipFill>
        <p:spPr>
          <a:xfrm>
            <a:off x="4885146" y="1482248"/>
            <a:ext cx="3290142" cy="1584393"/>
          </a:xfrm>
          <a:prstGeom prst="rect">
            <a:avLst/>
          </a:prstGeom>
        </p:spPr>
      </p:pic>
      <p:sp>
        <p:nvSpPr>
          <p:cNvPr id="15" name="Text Box 4">
            <a:extLst>
              <a:ext uri="{FF2B5EF4-FFF2-40B4-BE49-F238E27FC236}">
                <a16:creationId xmlns:a16="http://schemas.microsoft.com/office/drawing/2014/main" id="{AF0C14F4-7293-C73D-5790-F625FC921685}"/>
              </a:ext>
            </a:extLst>
          </p:cNvPr>
          <p:cNvSpPr txBox="1">
            <a:spLocks noChangeArrowheads="1"/>
          </p:cNvSpPr>
          <p:nvPr/>
        </p:nvSpPr>
        <p:spPr bwMode="auto">
          <a:xfrm>
            <a:off x="249677" y="1297423"/>
            <a:ext cx="3865124" cy="4801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457200" indent="-457200" fontAlgn="base">
              <a:spcBef>
                <a:spcPct val="50000"/>
              </a:spcBef>
              <a:spcAft>
                <a:spcPct val="0"/>
              </a:spcAft>
              <a:buFont typeface="Wingdings" panose="05000000000000000000" pitchFamily="2" charset="2"/>
              <a:buChar char="Ø"/>
            </a:pPr>
            <a:r>
              <a:rPr lang="en-US" dirty="0">
                <a:solidFill>
                  <a:srgbClr val="333399"/>
                </a:solidFill>
              </a:rPr>
              <a:t>Gravity, the attractive force between all masses, is what keeps the planets in orbit. </a:t>
            </a:r>
          </a:p>
          <a:p>
            <a:pPr marL="457200" indent="-457200" fontAlgn="base">
              <a:spcBef>
                <a:spcPct val="50000"/>
              </a:spcBef>
              <a:spcAft>
                <a:spcPct val="0"/>
              </a:spcAft>
              <a:buFont typeface="Wingdings" panose="05000000000000000000" pitchFamily="2" charset="2"/>
              <a:buChar char="Ø"/>
            </a:pPr>
            <a:r>
              <a:rPr lang="en-US" dirty="0">
                <a:solidFill>
                  <a:srgbClr val="333399"/>
                </a:solidFill>
              </a:rPr>
              <a:t>Kepler’s laws are a consequence of Newton’s laws</a:t>
            </a:r>
          </a:p>
          <a:p>
            <a:pPr marL="342900" indent="-342900" fontAlgn="base">
              <a:spcBef>
                <a:spcPct val="50000"/>
              </a:spcBef>
              <a:spcAft>
                <a:spcPct val="0"/>
              </a:spcAft>
              <a:buFont typeface="Wingdings" panose="05000000000000000000" pitchFamily="2" charset="2"/>
              <a:buChar char="Ø"/>
            </a:pPr>
            <a:r>
              <a:rPr lang="en-US" dirty="0">
                <a:solidFill>
                  <a:srgbClr val="333399"/>
                </a:solidFill>
              </a:rPr>
              <a:t>We can determine masses of stars in the system</a:t>
            </a:r>
          </a:p>
          <a:p>
            <a:pPr marL="457200" indent="-457200" fontAlgn="base">
              <a:spcBef>
                <a:spcPct val="50000"/>
              </a:spcBef>
              <a:spcAft>
                <a:spcPct val="0"/>
              </a:spcAft>
              <a:buFont typeface="Wingdings" panose="05000000000000000000" pitchFamily="2" charset="2"/>
              <a:buChar char="Ø"/>
            </a:pPr>
            <a:endParaRPr lang="en-US" sz="2800" dirty="0">
              <a:solidFill>
                <a:srgbClr val="333399"/>
              </a:solidFill>
            </a:endParaRPr>
          </a:p>
        </p:txBody>
      </p:sp>
      <p:sp>
        <p:nvSpPr>
          <p:cNvPr id="16" name="Text Box 5">
            <a:extLst>
              <a:ext uri="{FF2B5EF4-FFF2-40B4-BE49-F238E27FC236}">
                <a16:creationId xmlns:a16="http://schemas.microsoft.com/office/drawing/2014/main" id="{6883EF23-6B1B-946C-2305-E1602318E57B}"/>
              </a:ext>
            </a:extLst>
          </p:cNvPr>
          <p:cNvSpPr txBox="1">
            <a:spLocks noChangeArrowheads="1"/>
          </p:cNvSpPr>
          <p:nvPr/>
        </p:nvSpPr>
        <p:spPr bwMode="auto">
          <a:xfrm>
            <a:off x="4686300" y="3698080"/>
            <a:ext cx="3865124" cy="2862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fontAlgn="base">
              <a:spcBef>
                <a:spcPct val="50000"/>
              </a:spcBef>
              <a:spcAft>
                <a:spcPct val="0"/>
              </a:spcAft>
            </a:pPr>
            <a:r>
              <a:rPr lang="en-US" sz="1800" dirty="0">
                <a:solidFill>
                  <a:srgbClr val="333399"/>
                </a:solidFill>
              </a:rPr>
              <a:t>F: gravitational force </a:t>
            </a:r>
          </a:p>
          <a:p>
            <a:pPr fontAlgn="base">
              <a:spcBef>
                <a:spcPct val="50000"/>
              </a:spcBef>
              <a:spcAft>
                <a:spcPct val="0"/>
              </a:spcAft>
            </a:pPr>
            <a:r>
              <a:rPr lang="en-US" sz="1800" dirty="0">
                <a:solidFill>
                  <a:srgbClr val="333399"/>
                </a:solidFill>
              </a:rPr>
              <a:t>M1, M2: masses of the two objects </a:t>
            </a:r>
          </a:p>
          <a:p>
            <a:pPr fontAlgn="base">
              <a:spcBef>
                <a:spcPct val="50000"/>
              </a:spcBef>
              <a:spcAft>
                <a:spcPct val="0"/>
              </a:spcAft>
            </a:pPr>
            <a:r>
              <a:rPr lang="en-US" sz="1800" dirty="0">
                <a:solidFill>
                  <a:srgbClr val="333399"/>
                </a:solidFill>
              </a:rPr>
              <a:t>R: Distance between </a:t>
            </a:r>
          </a:p>
          <a:p>
            <a:pPr fontAlgn="base">
              <a:spcBef>
                <a:spcPct val="50000"/>
              </a:spcBef>
              <a:spcAft>
                <a:spcPct val="0"/>
              </a:spcAft>
            </a:pPr>
            <a:r>
              <a:rPr lang="en-US" sz="1800" dirty="0">
                <a:solidFill>
                  <a:srgbClr val="333399"/>
                </a:solidFill>
              </a:rPr>
              <a:t>G : gravitational constant</a:t>
            </a:r>
          </a:p>
          <a:p>
            <a:pPr fontAlgn="base">
              <a:spcBef>
                <a:spcPct val="50000"/>
              </a:spcBef>
              <a:spcAft>
                <a:spcPct val="0"/>
              </a:spcAft>
            </a:pPr>
            <a:r>
              <a:rPr lang="en-US" sz="1800" i="1" dirty="0">
                <a:solidFill>
                  <a:srgbClr val="333399"/>
                </a:solidFill>
                <a:latin typeface="Times New Roman" charset="0"/>
              </a:rPr>
              <a:t>G</a:t>
            </a:r>
            <a:r>
              <a:rPr lang="en-US" sz="1800" dirty="0">
                <a:solidFill>
                  <a:srgbClr val="333399"/>
                </a:solidFill>
              </a:rPr>
              <a:t> = 6.67 x 10</a:t>
            </a:r>
            <a:r>
              <a:rPr lang="en-US" sz="1800" baseline="30000" dirty="0">
                <a:solidFill>
                  <a:srgbClr val="333399"/>
                </a:solidFill>
                <a:cs typeface="Arial" charset="0"/>
              </a:rPr>
              <a:t>-</a:t>
            </a:r>
            <a:r>
              <a:rPr lang="en-US" sz="1800" baseline="30000" dirty="0">
                <a:solidFill>
                  <a:srgbClr val="333399"/>
                </a:solidFill>
              </a:rPr>
              <a:t>11</a:t>
            </a:r>
            <a:r>
              <a:rPr lang="en-US" sz="1800" dirty="0">
                <a:solidFill>
                  <a:srgbClr val="333399"/>
                </a:solidFill>
              </a:rPr>
              <a:t> Nm</a:t>
            </a:r>
            <a:r>
              <a:rPr lang="en-US" sz="1800" baseline="30000" dirty="0">
                <a:solidFill>
                  <a:srgbClr val="333399"/>
                </a:solidFill>
              </a:rPr>
              <a:t>2</a:t>
            </a:r>
            <a:r>
              <a:rPr lang="en-US" sz="1800" dirty="0">
                <a:solidFill>
                  <a:srgbClr val="333399"/>
                </a:solidFill>
              </a:rPr>
              <a:t>/kg</a:t>
            </a:r>
            <a:r>
              <a:rPr lang="en-US" sz="1800" baseline="30000" dirty="0">
                <a:solidFill>
                  <a:srgbClr val="333399"/>
                </a:solidFill>
              </a:rPr>
              <a:t>2</a:t>
            </a:r>
          </a:p>
          <a:p>
            <a:pPr fontAlgn="base">
              <a:spcBef>
                <a:spcPct val="50000"/>
              </a:spcBef>
              <a:spcAft>
                <a:spcPct val="0"/>
              </a:spcAft>
            </a:pPr>
            <a:r>
              <a:rPr lang="en-US" sz="1800" dirty="0">
                <a:solidFill>
                  <a:srgbClr val="333399"/>
                </a:solidFill>
              </a:rPr>
              <a:t>a: semimajor axis </a:t>
            </a:r>
          </a:p>
          <a:p>
            <a:pPr fontAlgn="base">
              <a:spcBef>
                <a:spcPct val="50000"/>
              </a:spcBef>
              <a:spcAft>
                <a:spcPct val="0"/>
              </a:spcAft>
            </a:pPr>
            <a:r>
              <a:rPr lang="en-US" sz="1800" dirty="0">
                <a:solidFill>
                  <a:srgbClr val="333399"/>
                </a:solidFill>
              </a:rPr>
              <a:t>P: the orbital period</a:t>
            </a:r>
          </a:p>
        </p:txBody>
      </p:sp>
      <p:pic>
        <p:nvPicPr>
          <p:cNvPr id="19" name="Picture 18">
            <a:extLst>
              <a:ext uri="{FF2B5EF4-FFF2-40B4-BE49-F238E27FC236}">
                <a16:creationId xmlns:a16="http://schemas.microsoft.com/office/drawing/2014/main" id="{3FA8EE3A-22BC-A63D-3D2E-1217A93C17C2}"/>
              </a:ext>
            </a:extLst>
          </p:cNvPr>
          <p:cNvPicPr>
            <a:picLocks noChangeAspect="1"/>
          </p:cNvPicPr>
          <p:nvPr/>
        </p:nvPicPr>
        <p:blipFill>
          <a:blip r:embed="rId4"/>
          <a:stretch>
            <a:fillRect/>
          </a:stretch>
        </p:blipFill>
        <p:spPr>
          <a:xfrm>
            <a:off x="512323" y="5720752"/>
            <a:ext cx="3706689" cy="755970"/>
          </a:xfrm>
          <a:prstGeom prst="rect">
            <a:avLst/>
          </a:prstGeom>
        </p:spPr>
      </p:pic>
    </p:spTree>
    <p:extLst>
      <p:ext uri="{BB962C8B-B14F-4D97-AF65-F5344CB8AC3E}">
        <p14:creationId xmlns:p14="http://schemas.microsoft.com/office/powerpoint/2010/main" val="1649753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09600" y="76200"/>
            <a:ext cx="81534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3.4 &amp; 3.5 Orbits in the Solar system, satellites and spacecraft </a:t>
            </a:r>
          </a:p>
        </p:txBody>
      </p:sp>
      <p:sp>
        <p:nvSpPr>
          <p:cNvPr id="3" name="Text Box 3">
            <a:extLst>
              <a:ext uri="{FF2B5EF4-FFF2-40B4-BE49-F238E27FC236}">
                <a16:creationId xmlns:a16="http://schemas.microsoft.com/office/drawing/2014/main" id="{9C65E839-DCCE-0927-7905-EC350687014F}"/>
              </a:ext>
            </a:extLst>
          </p:cNvPr>
          <p:cNvSpPr txBox="1">
            <a:spLocks noChangeArrowheads="1"/>
          </p:cNvSpPr>
          <p:nvPr/>
        </p:nvSpPr>
        <p:spPr bwMode="auto">
          <a:xfrm>
            <a:off x="191566" y="1073511"/>
            <a:ext cx="8763266"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342900" marR="0" lvl="0" indent="-342900" defTabSz="914400" eaLnBrk="1" fontAlgn="base" latinLnBrk="0" hangingPunct="1">
              <a:lnSpc>
                <a:spcPct val="100000"/>
              </a:lnSpc>
              <a:spcBef>
                <a:spcPct val="50000"/>
              </a:spcBef>
              <a:spcAft>
                <a:spcPct val="0"/>
              </a:spcAft>
              <a:buClrTx/>
              <a:buSzTx/>
              <a:buFont typeface="Wingdings" panose="05000000000000000000" pitchFamily="2" charset="2"/>
              <a:buChar char="Ø"/>
              <a:tabLst/>
              <a:defRPr/>
            </a:pPr>
            <a:r>
              <a:rPr lang="en-US" kern="0" dirty="0">
                <a:solidFill>
                  <a:srgbClr val="333399"/>
                </a:solidFill>
              </a:rPr>
              <a:t>Orbits of planets are nearly circular, orbits of asteroids and comets are high eccentricity </a:t>
            </a:r>
          </a:p>
          <a:p>
            <a:pPr marL="342900" marR="0" lvl="0" indent="-342900" defTabSz="914400" eaLnBrk="1" fontAlgn="base" latinLnBrk="0" hangingPunct="1">
              <a:lnSpc>
                <a:spcPct val="100000"/>
              </a:lnSpc>
              <a:spcBef>
                <a:spcPct val="50000"/>
              </a:spcBef>
              <a:spcAft>
                <a:spcPct val="0"/>
              </a:spcAft>
              <a:buClrTx/>
              <a:buSzTx/>
              <a:buFont typeface="Wingdings" panose="05000000000000000000" pitchFamily="2" charset="2"/>
              <a:buChar char="Ø"/>
              <a:tabLst/>
              <a:defRPr/>
            </a:pPr>
            <a:r>
              <a:rPr lang="en-US" kern="0" dirty="0">
                <a:solidFill>
                  <a:srgbClr val="333399"/>
                </a:solidFill>
              </a:rPr>
              <a:t>Satellite velocity needed to orbit Earth is 8x10</a:t>
            </a:r>
            <a:r>
              <a:rPr lang="en-US" kern="0" baseline="30000" dirty="0">
                <a:solidFill>
                  <a:srgbClr val="333399"/>
                </a:solidFill>
              </a:rPr>
              <a:t>3</a:t>
            </a:r>
            <a:r>
              <a:rPr lang="en-US" kern="0" dirty="0">
                <a:solidFill>
                  <a:srgbClr val="333399"/>
                </a:solidFill>
              </a:rPr>
              <a:t> m/s, the escape speed from Earth is 1.1x10</a:t>
            </a:r>
            <a:r>
              <a:rPr lang="en-US" kern="0" baseline="30000" dirty="0">
                <a:solidFill>
                  <a:srgbClr val="333399"/>
                </a:solidFill>
              </a:rPr>
              <a:t>4</a:t>
            </a:r>
            <a:r>
              <a:rPr lang="en-US" kern="0" dirty="0">
                <a:solidFill>
                  <a:srgbClr val="333399"/>
                </a:solidFill>
              </a:rPr>
              <a:t> m/s</a:t>
            </a:r>
          </a:p>
        </p:txBody>
      </p:sp>
      <p:pic>
        <p:nvPicPr>
          <p:cNvPr id="8" name="Picture 7">
            <a:extLst>
              <a:ext uri="{FF2B5EF4-FFF2-40B4-BE49-F238E27FC236}">
                <a16:creationId xmlns:a16="http://schemas.microsoft.com/office/drawing/2014/main" id="{EE23D5D5-5B07-75AB-B9C5-ADD8826F9668}"/>
              </a:ext>
            </a:extLst>
          </p:cNvPr>
          <p:cNvPicPr>
            <a:picLocks noChangeAspect="1"/>
          </p:cNvPicPr>
          <p:nvPr/>
        </p:nvPicPr>
        <p:blipFill>
          <a:blip r:embed="rId3"/>
          <a:stretch>
            <a:fillRect/>
          </a:stretch>
        </p:blipFill>
        <p:spPr>
          <a:xfrm>
            <a:off x="276651" y="2833125"/>
            <a:ext cx="3240527" cy="3144125"/>
          </a:xfrm>
          <a:prstGeom prst="rect">
            <a:avLst/>
          </a:prstGeom>
        </p:spPr>
      </p:pic>
      <p:pic>
        <p:nvPicPr>
          <p:cNvPr id="9" name="Picture 8">
            <a:extLst>
              <a:ext uri="{FF2B5EF4-FFF2-40B4-BE49-F238E27FC236}">
                <a16:creationId xmlns:a16="http://schemas.microsoft.com/office/drawing/2014/main" id="{F26B99FE-9CBF-3BD6-5E49-6492EC136F33}"/>
              </a:ext>
            </a:extLst>
          </p:cNvPr>
          <p:cNvPicPr>
            <a:picLocks noChangeAspect="1"/>
          </p:cNvPicPr>
          <p:nvPr/>
        </p:nvPicPr>
        <p:blipFill>
          <a:blip r:embed="rId4"/>
          <a:stretch>
            <a:fillRect/>
          </a:stretch>
        </p:blipFill>
        <p:spPr>
          <a:xfrm>
            <a:off x="6218898" y="2836300"/>
            <a:ext cx="2730744" cy="2730744"/>
          </a:xfrm>
          <a:prstGeom prst="rect">
            <a:avLst/>
          </a:prstGeom>
        </p:spPr>
      </p:pic>
      <p:pic>
        <p:nvPicPr>
          <p:cNvPr id="10" name="Picture 9">
            <a:extLst>
              <a:ext uri="{FF2B5EF4-FFF2-40B4-BE49-F238E27FC236}">
                <a16:creationId xmlns:a16="http://schemas.microsoft.com/office/drawing/2014/main" id="{3C2A99DC-4444-A3AB-6CF9-94BDA7B60AE0}"/>
              </a:ext>
            </a:extLst>
          </p:cNvPr>
          <p:cNvPicPr>
            <a:picLocks noChangeAspect="1"/>
          </p:cNvPicPr>
          <p:nvPr/>
        </p:nvPicPr>
        <p:blipFill rotWithShape="1">
          <a:blip r:embed="rId5"/>
          <a:srcRect r="51424" b="5303"/>
          <a:stretch/>
        </p:blipFill>
        <p:spPr>
          <a:xfrm>
            <a:off x="3517178" y="2832617"/>
            <a:ext cx="2518238" cy="2870308"/>
          </a:xfrm>
          <a:prstGeom prst="rect">
            <a:avLst/>
          </a:prstGeom>
        </p:spPr>
      </p:pic>
      <p:sp>
        <p:nvSpPr>
          <p:cNvPr id="4" name="TextBox 3">
            <a:extLst>
              <a:ext uri="{FF2B5EF4-FFF2-40B4-BE49-F238E27FC236}">
                <a16:creationId xmlns:a16="http://schemas.microsoft.com/office/drawing/2014/main" id="{D8EEB044-71C7-BA44-7ED0-3FD3F99CD14B}"/>
              </a:ext>
            </a:extLst>
          </p:cNvPr>
          <p:cNvSpPr txBox="1"/>
          <p:nvPr/>
        </p:nvSpPr>
        <p:spPr>
          <a:xfrm>
            <a:off x="418833" y="6029924"/>
            <a:ext cx="274320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Solar System Orbits. </a:t>
            </a:r>
            <a:r>
              <a:rPr lang="en-US" sz="1200" dirty="0">
                <a:latin typeface="Arial"/>
                <a:cs typeface="Arial"/>
              </a:rPr>
              <a:t>We see the orbits of typical comets and asteroids compared with those of the planets Mercury</a:t>
            </a:r>
            <a:endParaRPr lang="en-US" sz="1200" dirty="0"/>
          </a:p>
        </p:txBody>
      </p:sp>
      <p:sp>
        <p:nvSpPr>
          <p:cNvPr id="5" name="TextBox 4">
            <a:extLst>
              <a:ext uri="{FF2B5EF4-FFF2-40B4-BE49-F238E27FC236}">
                <a16:creationId xmlns:a16="http://schemas.microsoft.com/office/drawing/2014/main" id="{6CA19BAB-694A-D16C-68F1-A7A7890801BD}"/>
              </a:ext>
            </a:extLst>
          </p:cNvPr>
          <p:cNvSpPr txBox="1"/>
          <p:nvPr/>
        </p:nvSpPr>
        <p:spPr>
          <a:xfrm>
            <a:off x="3400225" y="5654253"/>
            <a:ext cx="274320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Firing a Bullet into Orbit. </a:t>
            </a:r>
            <a:r>
              <a:rPr lang="en-US" sz="1200" dirty="0">
                <a:latin typeface="Arial"/>
              </a:rPr>
              <a:t>For paths </a:t>
            </a:r>
            <a:r>
              <a:rPr lang="en-US" sz="1200" i="1" dirty="0">
                <a:latin typeface="Arial"/>
              </a:rPr>
              <a:t>a</a:t>
            </a:r>
            <a:r>
              <a:rPr lang="en-US" sz="1200" dirty="0">
                <a:latin typeface="Arial"/>
              </a:rPr>
              <a:t> and </a:t>
            </a:r>
            <a:r>
              <a:rPr lang="en-US" sz="1200" i="1" dirty="0">
                <a:latin typeface="Arial"/>
              </a:rPr>
              <a:t>b</a:t>
            </a:r>
            <a:r>
              <a:rPr lang="en-US" sz="1200" dirty="0">
                <a:latin typeface="Arial"/>
              </a:rPr>
              <a:t>, the velocity is not enough to prevent gravity from pulling the bullet back to Earth; in case </a:t>
            </a:r>
            <a:r>
              <a:rPr lang="en-US" sz="1200" i="1" dirty="0">
                <a:latin typeface="Arial"/>
              </a:rPr>
              <a:t>c</a:t>
            </a:r>
            <a:r>
              <a:rPr lang="en-US" sz="1200" dirty="0">
                <a:latin typeface="Arial"/>
              </a:rPr>
              <a:t>, the velocity allows the bullet to fall completely around Earth.</a:t>
            </a:r>
            <a:endParaRPr lang="en-US" sz="1200" dirty="0">
              <a:latin typeface="Arial"/>
              <a:cs typeface="Arial"/>
            </a:endParaRPr>
          </a:p>
        </p:txBody>
      </p:sp>
      <p:sp>
        <p:nvSpPr>
          <p:cNvPr id="6" name="TextBox 5">
            <a:extLst>
              <a:ext uri="{FF2B5EF4-FFF2-40B4-BE49-F238E27FC236}">
                <a16:creationId xmlns:a16="http://schemas.microsoft.com/office/drawing/2014/main" id="{5A6EF5D2-7C03-0E10-D4FA-ED60CDF691EF}"/>
              </a:ext>
            </a:extLst>
          </p:cNvPr>
          <p:cNvSpPr txBox="1"/>
          <p:nvPr/>
        </p:nvSpPr>
        <p:spPr>
          <a:xfrm>
            <a:off x="6333659" y="5654253"/>
            <a:ext cx="274320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Satellites in Earth Orbit. </a:t>
            </a:r>
            <a:r>
              <a:rPr lang="en-US" sz="1200" dirty="0">
                <a:latin typeface="Arial"/>
                <a:cs typeface="Arial"/>
              </a:rPr>
              <a:t>This figure shows the larger pieces of orbital debris that are being tracked by NASA in Earth’s orbit. </a:t>
            </a:r>
            <a:endParaRPr lang="en-US" sz="1200" dirty="0"/>
          </a:p>
        </p:txBody>
      </p:sp>
    </p:spTree>
    <p:extLst>
      <p:ext uri="{BB962C8B-B14F-4D97-AF65-F5344CB8AC3E}">
        <p14:creationId xmlns:p14="http://schemas.microsoft.com/office/powerpoint/2010/main" val="224653108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403f49d-e00f-4d79-9caf-8f9c1726b710">
      <Terms xmlns="http://schemas.microsoft.com/office/infopath/2007/PartnerControls"/>
    </lcf76f155ced4ddcb4097134ff3c332f>
    <TaxCatchAll xmlns="3dd33127-57d5-4e80-a4f7-5db6d5c7b80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D22165DD25B30438B3BAF1EAE74857B" ma:contentTypeVersion="14" ma:contentTypeDescription="Create a new document." ma:contentTypeScope="" ma:versionID="6f6ef505a4006e4aaea8068cb4190881">
  <xsd:schema xmlns:xsd="http://www.w3.org/2001/XMLSchema" xmlns:xs="http://www.w3.org/2001/XMLSchema" xmlns:p="http://schemas.microsoft.com/office/2006/metadata/properties" xmlns:ns2="9403f49d-e00f-4d79-9caf-8f9c1726b710" xmlns:ns3="3dd33127-57d5-4e80-a4f7-5db6d5c7b804" targetNamespace="http://schemas.microsoft.com/office/2006/metadata/properties" ma:root="true" ma:fieldsID="89cee424c60902d1a3267369ab298faa" ns2:_="" ns3:_="">
    <xsd:import namespace="9403f49d-e00f-4d79-9caf-8f9c1726b710"/>
    <xsd:import namespace="3dd33127-57d5-4e80-a4f7-5db6d5c7b80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03f49d-e00f-4d79-9caf-8f9c1726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e7bbd82-a07b-43cc-adda-fdf53e5b0f3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dd33127-57d5-4e80-a4f7-5db6d5c7b80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c07f8bcd-e7e3-4dd5-b3d7-8f9bec2a56a6}" ma:internalName="TaxCatchAll" ma:showField="CatchAllData" ma:web="3dd33127-57d5-4e80-a4f7-5db6d5c7b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42D4C7-4019-4331-9DEF-C06D84B031D2}">
  <ds:schemaRefs>
    <ds:schemaRef ds:uri="http://schemas.microsoft.com/sharepoint/v3/contenttype/forms"/>
  </ds:schemaRefs>
</ds:datastoreItem>
</file>

<file path=customXml/itemProps2.xml><?xml version="1.0" encoding="utf-8"?>
<ds:datastoreItem xmlns:ds="http://schemas.openxmlformats.org/officeDocument/2006/customXml" ds:itemID="{5ED2CCFC-C0CE-4753-BA8D-59EF08925892}">
  <ds:schemaRefs>
    <ds:schemaRef ds:uri="http://schemas.microsoft.com/office/2006/metadata/properties"/>
    <ds:schemaRef ds:uri="http://schemas.microsoft.com/office/infopath/2007/PartnerControls"/>
    <ds:schemaRef ds:uri="9403f49d-e00f-4d79-9caf-8f9c1726b710"/>
    <ds:schemaRef ds:uri="3dd33127-57d5-4e80-a4f7-5db6d5c7b804"/>
  </ds:schemaRefs>
</ds:datastoreItem>
</file>

<file path=customXml/itemProps3.xml><?xml version="1.0" encoding="utf-8"?>
<ds:datastoreItem xmlns:ds="http://schemas.openxmlformats.org/officeDocument/2006/customXml" ds:itemID="{C9014333-076C-4D90-A9FC-09CC9E0CA3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03f49d-e00f-4d79-9caf-8f9c1726b710"/>
    <ds:schemaRef ds:uri="3dd33127-57d5-4e80-a4f7-5db6d5c7b8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4657</TotalTime>
  <Words>306</Words>
  <Application>Microsoft Office PowerPoint</Application>
  <PresentationFormat>On-screen Show (4:3)</PresentationFormat>
  <Paragraphs>33</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Qing Shao</dc:creator>
  <cp:lastModifiedBy>Qing Shao</cp:lastModifiedBy>
  <cp:revision>81</cp:revision>
  <dcterms:created xsi:type="dcterms:W3CDTF">2023-08-14T14:08:34Z</dcterms:created>
  <dcterms:modified xsi:type="dcterms:W3CDTF">2025-06-02T20:24:50Z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0x010100BD22165DD25B30438B3BAF1EAE74857B</vt:lpwstr>
  </property>
  <property fmtid="{D5CDD505-2E9C-101B-9397-08002B2CF9AE}" pid="3" name="MediaServiceImageTags">
    <vt:lpwstr/>
  </property>
</Properties>
</file>