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7.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8" r:id="rId5"/>
    <p:sldId id="261" r:id="rId6"/>
    <p:sldId id="262" r:id="rId7"/>
    <p:sldId id="263" r:id="rId8"/>
    <p:sldId id="264" r:id="rId9"/>
    <p:sldId id="259" r:id="rId10"/>
    <p:sldId id="269" r:id="rId11"/>
    <p:sldId id="270" r:id="rId12"/>
    <p:sldId id="260" r:id="rId13"/>
    <p:sldId id="265" r:id="rId14"/>
    <p:sldId id="26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61" autoAdjust="0"/>
    <p:restoredTop sz="94660"/>
  </p:normalViewPr>
  <p:slideViewPr>
    <p:cSldViewPr snapToGrid="0">
      <p:cViewPr varScale="1">
        <p:scale>
          <a:sx n="68" d="100"/>
          <a:sy n="68" d="100"/>
        </p:scale>
        <p:origin x="624" y="48"/>
      </p:cViewPr>
      <p:guideLst/>
    </p:cSldViewPr>
  </p:slideViewPr>
  <p:notesTextViewPr>
    <p:cViewPr>
      <p:scale>
        <a:sx n="1" d="1"/>
        <a:sy n="1" d="1"/>
      </p:scale>
      <p:origin x="0" y="0"/>
    </p:cViewPr>
  </p:notesTextViewPr>
  <p:sorterViewPr>
    <p:cViewPr>
      <p:scale>
        <a:sx n="100" d="100"/>
        <a:sy n="100" d="100"/>
      </p:scale>
      <p:origin x="0" y="-270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B11D1-ADB5-44AF-A3FD-C9FEFA99647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9519E8F-FCFB-41EC-AE12-5F2D6DB499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0AFD623-2FF5-44E0-967F-7BA03436866F}"/>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5" name="Footer Placeholder 4">
            <a:extLst>
              <a:ext uri="{FF2B5EF4-FFF2-40B4-BE49-F238E27FC236}">
                <a16:creationId xmlns:a16="http://schemas.microsoft.com/office/drawing/2014/main" id="{1D4835F7-652D-435B-8DD2-4145A9DA91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FC682A-6957-4674-A80E-B8CA0F9F88CC}"/>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2214500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BA9AC-4938-45C8-992E-ABD7579813F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4B640B0-5FD1-47ED-B899-E8D027DDC3D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AFDAE5-E75F-4D9B-99EA-0C21EED2560A}"/>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5" name="Footer Placeholder 4">
            <a:extLst>
              <a:ext uri="{FF2B5EF4-FFF2-40B4-BE49-F238E27FC236}">
                <a16:creationId xmlns:a16="http://schemas.microsoft.com/office/drawing/2014/main" id="{18DB478D-8AC1-4569-A4A7-DE085D198B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A04E2C-8F1B-438A-8AA9-183800295534}"/>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935549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0271FC-78A1-4839-BA26-26F6E9CB8A3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C74F47A-76DC-4B41-9C28-0C0732A6B3C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7D2A1E-FA19-47E8-B80E-ECCD8956C285}"/>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5" name="Footer Placeholder 4">
            <a:extLst>
              <a:ext uri="{FF2B5EF4-FFF2-40B4-BE49-F238E27FC236}">
                <a16:creationId xmlns:a16="http://schemas.microsoft.com/office/drawing/2014/main" id="{7384A23D-47A5-454F-AC90-B23600457D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C28FBA-767F-4234-84CF-84C6F2E8B34A}"/>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2004390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451B6-851F-4358-B616-F99CD745C4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53F44DF-25AA-4660-9681-8B27369B3E3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B878D5-C501-4356-84A4-AA0DA4F1D52D}"/>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5" name="Footer Placeholder 4">
            <a:extLst>
              <a:ext uri="{FF2B5EF4-FFF2-40B4-BE49-F238E27FC236}">
                <a16:creationId xmlns:a16="http://schemas.microsoft.com/office/drawing/2014/main" id="{0E85F6CF-753A-4D23-9EFE-11A0191DEB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1F65B6-F3B5-441B-90A9-0A9DE856444F}"/>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348498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483665-3C79-4AFE-83EA-AD9EE97ED7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69A2FED-74F4-4665-BBA4-DDD59FF81D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7D80594-5814-4EAB-8694-89DD42D36807}"/>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5" name="Footer Placeholder 4">
            <a:extLst>
              <a:ext uri="{FF2B5EF4-FFF2-40B4-BE49-F238E27FC236}">
                <a16:creationId xmlns:a16="http://schemas.microsoft.com/office/drawing/2014/main" id="{75773771-ECFD-4281-8089-7A47F71F1F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4268A8-7156-4F9D-84DC-39D2D9D303D0}"/>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1093778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F2ABA-9828-42B4-81A8-5CED50F0C9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22CE77-E24C-4421-A8A9-61F5D6FEB2B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FF6FE56-EBDB-48E7-8640-B0982E635D9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132CCD-AC76-4099-837A-0B97B7BD66AA}"/>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6" name="Footer Placeholder 5">
            <a:extLst>
              <a:ext uri="{FF2B5EF4-FFF2-40B4-BE49-F238E27FC236}">
                <a16:creationId xmlns:a16="http://schemas.microsoft.com/office/drawing/2014/main" id="{7E73F1A5-3035-43CB-8F31-39C093795F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44AD2E-686E-45EB-9D68-0EF5EFB1E9F1}"/>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89165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E3D2C-C533-4444-8565-DC96DF98790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34A2069-447A-4186-8E99-54797801FE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A248400-90DB-4990-AB23-533A758273B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C6C3E6C-A015-47DD-99F7-93F4AC7B04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C884D47-4BF1-4308-B24B-789A8739528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8008F1-B6AF-4FD4-B455-EAC19D241944}"/>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8" name="Footer Placeholder 7">
            <a:extLst>
              <a:ext uri="{FF2B5EF4-FFF2-40B4-BE49-F238E27FC236}">
                <a16:creationId xmlns:a16="http://schemas.microsoft.com/office/drawing/2014/main" id="{3590CCDB-38A9-488F-B143-EA048BDD6BA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DB23BDD-6FA8-4FFB-8266-66BF708D477A}"/>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3532891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42AD7-67DF-48B8-855D-B2ACDE52888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54A8DC-8B7E-4E35-809C-112AC4AD6F21}"/>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4" name="Footer Placeholder 3">
            <a:extLst>
              <a:ext uri="{FF2B5EF4-FFF2-40B4-BE49-F238E27FC236}">
                <a16:creationId xmlns:a16="http://schemas.microsoft.com/office/drawing/2014/main" id="{3056E756-8C44-4A1D-A689-FA210A36F0E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4B5E07E-05FD-4CD3-A7E9-B5CF35F756BF}"/>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911259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F00C15D-91BB-4179-9CC8-22F1AB9C2790}"/>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3" name="Footer Placeholder 2">
            <a:extLst>
              <a:ext uri="{FF2B5EF4-FFF2-40B4-BE49-F238E27FC236}">
                <a16:creationId xmlns:a16="http://schemas.microsoft.com/office/drawing/2014/main" id="{263705AF-EBE9-4604-B240-83098366880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BBE4A13-DA8B-4598-B3CC-E5780B78F0D5}"/>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2302579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3CB85-405B-4219-9563-82593A6FB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9A870F9-8B35-4ADC-B12D-D462DF2DFF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DFAEAB9-4A67-48BE-8F8F-D4388C9867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5B685A5-50F9-4D79-99F3-0FE9A9CF7E6F}"/>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6" name="Footer Placeholder 5">
            <a:extLst>
              <a:ext uri="{FF2B5EF4-FFF2-40B4-BE49-F238E27FC236}">
                <a16:creationId xmlns:a16="http://schemas.microsoft.com/office/drawing/2014/main" id="{2A1E4C1C-23B1-49D8-8D90-E2FD7CE0A2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A24631-D879-44E7-B73E-4F712075C444}"/>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474766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79667-4E78-4E83-9D52-16E8AF31CC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D9B493E-88EB-4BEA-AADB-A3BB381262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6AA731E-32B0-4DC4-B178-B61268CC4F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2618F8F-B5C6-4D61-BB6E-534ED2707687}"/>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6" name="Footer Placeholder 5">
            <a:extLst>
              <a:ext uri="{FF2B5EF4-FFF2-40B4-BE49-F238E27FC236}">
                <a16:creationId xmlns:a16="http://schemas.microsoft.com/office/drawing/2014/main" id="{0651C9A8-2B33-4B34-A43B-5CD1700A63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1DC22D-1725-4F85-8539-D6A5F64573A8}"/>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878905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56B396-DBCB-41FE-BA19-6BF80F9F1B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F1A8288-D9F6-4BE9-9B44-53FD374E12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C602D1-932F-4BE5-AF77-401F0A6E48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AB69D5-41E5-4F42-A478-1BFCB5153C59}" type="datetimeFigureOut">
              <a:rPr lang="en-US" smtClean="0"/>
              <a:t>12/29/2024</a:t>
            </a:fld>
            <a:endParaRPr lang="en-US"/>
          </a:p>
        </p:txBody>
      </p:sp>
      <p:sp>
        <p:nvSpPr>
          <p:cNvPr id="5" name="Footer Placeholder 4">
            <a:extLst>
              <a:ext uri="{FF2B5EF4-FFF2-40B4-BE49-F238E27FC236}">
                <a16:creationId xmlns:a16="http://schemas.microsoft.com/office/drawing/2014/main" id="{11AA9FF2-C7DC-4E19-916A-0300913BC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22055E1-0ED2-4024-903B-A563AF7B8B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3E2CAA-0DDB-4408-A7CD-5B445BE18001}" type="slidenum">
              <a:rPr lang="en-US" smtClean="0"/>
              <a:t>‹#›</a:t>
            </a:fld>
            <a:endParaRPr lang="en-US"/>
          </a:p>
        </p:txBody>
      </p:sp>
    </p:spTree>
    <p:extLst>
      <p:ext uri="{BB962C8B-B14F-4D97-AF65-F5344CB8AC3E}">
        <p14:creationId xmlns:p14="http://schemas.microsoft.com/office/powerpoint/2010/main" val="1879853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54E5B-FB3A-4A53-8873-D34488CFEB62}"/>
              </a:ext>
            </a:extLst>
          </p:cNvPr>
          <p:cNvSpPr>
            <a:spLocks noGrp="1"/>
          </p:cNvSpPr>
          <p:nvPr>
            <p:ph type="ctrTitle"/>
          </p:nvPr>
        </p:nvSpPr>
        <p:spPr>
          <a:xfrm>
            <a:off x="1524000" y="644910"/>
            <a:ext cx="9144000" cy="1328606"/>
          </a:xfrm>
        </p:spPr>
        <p:txBody>
          <a:bodyPr>
            <a:normAutofit fontScale="90000"/>
          </a:bodyPr>
          <a:lstStyle/>
          <a:p>
            <a:r>
              <a:rPr lang="en-US" altLang="zh-CN" dirty="0"/>
              <a:t>Chapter 20 Between the stars:</a:t>
            </a:r>
            <a:br>
              <a:rPr lang="en-US" altLang="zh-CN" dirty="0"/>
            </a:br>
            <a:r>
              <a:rPr lang="en-US" altLang="zh-CN" dirty="0"/>
              <a:t>Gas and Dust in Space</a:t>
            </a:r>
            <a:endParaRPr lang="en-US" dirty="0"/>
          </a:p>
        </p:txBody>
      </p:sp>
      <p:sp>
        <p:nvSpPr>
          <p:cNvPr id="4" name="AutoShape 2" descr="Image of the Globular Cluster M 80. Globular clusters are large, spherical clusters of stars that are so compact that the central regions typically appear to us as a single object. In this photograph, thousands of yellow and red stars surround the dense center of M 80.">
            <a:extLst>
              <a:ext uri="{FF2B5EF4-FFF2-40B4-BE49-F238E27FC236}">
                <a16:creationId xmlns:a16="http://schemas.microsoft.com/office/drawing/2014/main" id="{C3D0C8EC-8AB3-46DE-BCF7-0E84347275A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Image of the Globular Cluster M 80. Globular clusters are large, spherical clusters of stars that are so compact that the central regions typically appear to us as a single object. In this photograph, thousands of yellow and red stars surround the dense center of M 80.">
            <a:extLst>
              <a:ext uri="{FF2B5EF4-FFF2-40B4-BE49-F238E27FC236}">
                <a16:creationId xmlns:a16="http://schemas.microsoft.com/office/drawing/2014/main" id="{9D4A27D0-DE24-4C17-9408-E7739683078A}"/>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Image of the Globular Cluster M 80. Globular clusters are large, spherical clusters of stars that are so compact that the central regions typically appear to us as a single object. In this photograph, thousands of yellow and red stars surround the dense center of M 80.">
            <a:extLst>
              <a:ext uri="{FF2B5EF4-FFF2-40B4-BE49-F238E27FC236}">
                <a16:creationId xmlns:a16="http://schemas.microsoft.com/office/drawing/2014/main" id="{5EDD583F-650B-4388-AF50-09462AB45C4B}"/>
              </a:ext>
            </a:extLst>
          </p:cNvPr>
          <p:cNvSpPr>
            <a:spLocks noChangeAspect="1" noChangeArrowheads="1"/>
          </p:cNvSpPr>
          <p:nvPr/>
        </p:nvSpPr>
        <p:spPr bwMode="auto">
          <a:xfrm>
            <a:off x="6248399" y="2290713"/>
            <a:ext cx="1595487" cy="159548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descr="Image of NGC 3603 and Its Parent Cloud. The bright blue stars of the compact star cluster seen just above center in this image have blown a bubble in the gas cloud from which they formed. Part of this reddish cloud is seen in the right hand side and lower center of the frame. Irregular blue clouds and streaks are seen above and to the left of the star cluster.">
            <a:extLst>
              <a:ext uri="{FF2B5EF4-FFF2-40B4-BE49-F238E27FC236}">
                <a16:creationId xmlns:a16="http://schemas.microsoft.com/office/drawing/2014/main" id="{A1FFACC5-1B20-4846-91D8-BA96898E26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3447" y="2119958"/>
            <a:ext cx="9820914" cy="4136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10095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a:xfrm>
            <a:off x="838200" y="365125"/>
            <a:ext cx="11353800" cy="1325563"/>
          </a:xfrm>
        </p:spPr>
        <p:txBody>
          <a:bodyPr/>
          <a:lstStyle/>
          <a:p>
            <a:r>
              <a:rPr lang="en-US" dirty="0"/>
              <a:t>20.3 Cosmic Dust</a:t>
            </a:r>
          </a:p>
        </p:txBody>
      </p:sp>
      <p:sp>
        <p:nvSpPr>
          <p:cNvPr id="8" name="Rectangle 7">
            <a:extLst>
              <a:ext uri="{FF2B5EF4-FFF2-40B4-BE49-F238E27FC236}">
                <a16:creationId xmlns:a16="http://schemas.microsoft.com/office/drawing/2014/main" id="{773C4765-591F-43EB-952D-CCF87C730EAE}"/>
              </a:ext>
            </a:extLst>
          </p:cNvPr>
          <p:cNvSpPr/>
          <p:nvPr/>
        </p:nvSpPr>
        <p:spPr>
          <a:xfrm>
            <a:off x="941895" y="1469726"/>
            <a:ext cx="4846164" cy="461665"/>
          </a:xfrm>
          <a:prstGeom prst="rect">
            <a:avLst/>
          </a:prstGeom>
        </p:spPr>
        <p:txBody>
          <a:bodyPr wrap="square">
            <a:spAutoFit/>
          </a:bodyPr>
          <a:lstStyle/>
          <a:p>
            <a:r>
              <a:rPr lang="en-US" sz="2400" dirty="0"/>
              <a:t>Detecting Dust</a:t>
            </a:r>
          </a:p>
        </p:txBody>
      </p:sp>
      <p:sp>
        <p:nvSpPr>
          <p:cNvPr id="3" name="Rectangle 2">
            <a:extLst>
              <a:ext uri="{FF2B5EF4-FFF2-40B4-BE49-F238E27FC236}">
                <a16:creationId xmlns:a16="http://schemas.microsoft.com/office/drawing/2014/main" id="{FEF35F4E-2BA1-4BD4-AE7D-9C1D84F8FE80}"/>
              </a:ext>
            </a:extLst>
          </p:cNvPr>
          <p:cNvSpPr/>
          <p:nvPr/>
        </p:nvSpPr>
        <p:spPr>
          <a:xfrm>
            <a:off x="838199" y="2196521"/>
            <a:ext cx="3564119" cy="3416320"/>
          </a:xfrm>
          <a:prstGeom prst="rect">
            <a:avLst/>
          </a:prstGeom>
        </p:spPr>
        <p:txBody>
          <a:bodyPr wrap="square">
            <a:spAutoFit/>
          </a:bodyPr>
          <a:lstStyle/>
          <a:p>
            <a:r>
              <a:rPr lang="en-US" dirty="0">
                <a:solidFill>
                  <a:srgbClr val="424242"/>
                </a:solidFill>
                <a:latin typeface="Neue Helvetica W01"/>
              </a:rPr>
              <a:t>While dust clouds are too cold to radiate a measurable amount of energy in the visible part of the spectrum, they glow brightly in the infrared The reason is that small dust grains absorb visible light and ultraviolet radiation very efficiently. The grains are heated by the absorbed radiation, typically to temperatures from 10 to about 500 K, and re-radiate this heat at infrared wavelengths.</a:t>
            </a:r>
            <a:endParaRPr lang="en-US" dirty="0"/>
          </a:p>
        </p:txBody>
      </p:sp>
      <p:pic>
        <p:nvPicPr>
          <p:cNvPr id="8194" name="Picture 2" descr="Visible and Infrared Images of the Horsehead Nebula in Orion. At left, (a) is a visible light image of the “horsehead”, with the very bright star Zeta Orionis at upper left. The horsehead shape is seen silhouetted against the bright red nebulous background in the upper half of the image. Fainter swirls of gas and dark dust are seen in the lower half. At right, (b) is an infrared image of the same region. The infrared image is a near reversal of the visible image. The bright star is barely seen. The horsehead is now a bright shape against a dark background, and the lower half of the image is bright with wisps and swirls of gas and a bright star forming nebula near the center. The insets in the infrared image show the horsehead and the bright nebula in more detail.">
            <a:extLst>
              <a:ext uri="{FF2B5EF4-FFF2-40B4-BE49-F238E27FC236}">
                <a16:creationId xmlns:a16="http://schemas.microsoft.com/office/drawing/2014/main" id="{93C32DFB-E515-4C56-BCC9-A4BADC9759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4743" y="1856276"/>
            <a:ext cx="6648815" cy="328690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522981AC-9A34-466A-A13D-0B9C2C5C1C0E}"/>
              </a:ext>
            </a:extLst>
          </p:cNvPr>
          <p:cNvSpPr/>
          <p:nvPr/>
        </p:nvSpPr>
        <p:spPr>
          <a:xfrm>
            <a:off x="5184743" y="5500244"/>
            <a:ext cx="6096000" cy="646331"/>
          </a:xfrm>
          <a:prstGeom prst="rect">
            <a:avLst/>
          </a:prstGeom>
        </p:spPr>
        <p:txBody>
          <a:bodyPr>
            <a:spAutoFit/>
          </a:bodyPr>
          <a:lstStyle/>
          <a:p>
            <a:r>
              <a:rPr lang="en-US" b="1" dirty="0">
                <a:solidFill>
                  <a:srgbClr val="424242"/>
                </a:solidFill>
                <a:latin typeface="Neue Helvetica W01"/>
              </a:rPr>
              <a:t>Figure 20.11</a:t>
            </a:r>
            <a:r>
              <a:rPr lang="en-US" dirty="0">
                <a:solidFill>
                  <a:srgbClr val="424242"/>
                </a:solidFill>
                <a:latin typeface="Neue Helvetica W01"/>
              </a:rPr>
              <a:t> </a:t>
            </a:r>
            <a:r>
              <a:rPr lang="en-US" b="1" dirty="0">
                <a:solidFill>
                  <a:srgbClr val="424242"/>
                </a:solidFill>
                <a:latin typeface="Neue Helvetica W01"/>
              </a:rPr>
              <a:t>Visible and Infrared Images of the Horsehead Nebula in Orion.</a:t>
            </a:r>
            <a:r>
              <a:rPr lang="en-US" dirty="0">
                <a:solidFill>
                  <a:srgbClr val="424242"/>
                </a:solidFill>
                <a:latin typeface="Neue Helvetica W01"/>
              </a:rPr>
              <a:t> </a:t>
            </a:r>
            <a:endParaRPr lang="en-US" dirty="0"/>
          </a:p>
        </p:txBody>
      </p:sp>
    </p:spTree>
    <p:extLst>
      <p:ext uri="{BB962C8B-B14F-4D97-AF65-F5344CB8AC3E}">
        <p14:creationId xmlns:p14="http://schemas.microsoft.com/office/powerpoint/2010/main" val="183610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a:xfrm>
            <a:off x="838200" y="365125"/>
            <a:ext cx="11353800" cy="1325563"/>
          </a:xfrm>
        </p:spPr>
        <p:txBody>
          <a:bodyPr/>
          <a:lstStyle/>
          <a:p>
            <a:r>
              <a:rPr lang="en-US" dirty="0"/>
              <a:t>20.3 Cosmic Dust</a:t>
            </a:r>
          </a:p>
        </p:txBody>
      </p:sp>
      <p:sp>
        <p:nvSpPr>
          <p:cNvPr id="8" name="Rectangle 7">
            <a:extLst>
              <a:ext uri="{FF2B5EF4-FFF2-40B4-BE49-F238E27FC236}">
                <a16:creationId xmlns:a16="http://schemas.microsoft.com/office/drawing/2014/main" id="{773C4765-591F-43EB-952D-CCF87C730EAE}"/>
              </a:ext>
            </a:extLst>
          </p:cNvPr>
          <p:cNvSpPr/>
          <p:nvPr/>
        </p:nvSpPr>
        <p:spPr>
          <a:xfrm>
            <a:off x="941895" y="1469726"/>
            <a:ext cx="4846164" cy="369332"/>
          </a:xfrm>
          <a:prstGeom prst="rect">
            <a:avLst/>
          </a:prstGeom>
        </p:spPr>
        <p:txBody>
          <a:bodyPr wrap="square">
            <a:spAutoFit/>
          </a:bodyPr>
          <a:lstStyle/>
          <a:p>
            <a:r>
              <a:rPr lang="en-US" b="1" dirty="0"/>
              <a:t>Interstellar Reddening</a:t>
            </a:r>
          </a:p>
        </p:txBody>
      </p:sp>
      <p:sp>
        <p:nvSpPr>
          <p:cNvPr id="3" name="Rectangle 2">
            <a:extLst>
              <a:ext uri="{FF2B5EF4-FFF2-40B4-BE49-F238E27FC236}">
                <a16:creationId xmlns:a16="http://schemas.microsoft.com/office/drawing/2014/main" id="{FEF35F4E-2BA1-4BD4-AE7D-9C1D84F8FE80}"/>
              </a:ext>
            </a:extLst>
          </p:cNvPr>
          <p:cNvSpPr/>
          <p:nvPr/>
        </p:nvSpPr>
        <p:spPr>
          <a:xfrm>
            <a:off x="838199" y="2196521"/>
            <a:ext cx="3564119" cy="3416320"/>
          </a:xfrm>
          <a:prstGeom prst="rect">
            <a:avLst/>
          </a:prstGeom>
        </p:spPr>
        <p:txBody>
          <a:bodyPr wrap="square">
            <a:spAutoFit/>
          </a:bodyPr>
          <a:lstStyle/>
          <a:p>
            <a:r>
              <a:rPr lang="en-US" dirty="0"/>
              <a:t>In the early part of the twentieth century, astronomers discovered that some stars look red even though their spectral lines indicate that they must be extremely hot (and thus should look blue). The solution to this seeming contradiction turned out to be that the light from these hot stars is not only dimmed but also reddened by interstellar dust, a phenomenon known as interstellar </a:t>
            </a:r>
            <a:r>
              <a:rPr lang="en-US" b="1" dirty="0"/>
              <a:t>reddening</a:t>
            </a:r>
            <a:r>
              <a:rPr lang="en-US" dirty="0"/>
              <a:t>.</a:t>
            </a:r>
          </a:p>
        </p:txBody>
      </p:sp>
      <p:pic>
        <p:nvPicPr>
          <p:cNvPr id="9218" name="Picture 2" descr="Barnard 68 in Infrared Light. The same comma-shaped region is shown here as in Figure 20_03_Cloud, but in this case stars are seen all across the nebula since long wavelength infrared light can penetrate the gas and dust of the nebula.">
            <a:extLst>
              <a:ext uri="{FF2B5EF4-FFF2-40B4-BE49-F238E27FC236}">
                <a16:creationId xmlns:a16="http://schemas.microsoft.com/office/drawing/2014/main" id="{F4F8688A-D173-4E59-8EA3-E974AF0401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3405" y="741774"/>
            <a:ext cx="4638675" cy="46101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815E34C0-5421-4599-A29F-070AD1CE01F9}"/>
              </a:ext>
            </a:extLst>
          </p:cNvPr>
          <p:cNvSpPr/>
          <p:nvPr/>
        </p:nvSpPr>
        <p:spPr>
          <a:xfrm>
            <a:off x="5788059" y="5612841"/>
            <a:ext cx="3572003" cy="369332"/>
          </a:xfrm>
          <a:prstGeom prst="rect">
            <a:avLst/>
          </a:prstGeom>
        </p:spPr>
        <p:txBody>
          <a:bodyPr wrap="none">
            <a:spAutoFit/>
          </a:bodyPr>
          <a:lstStyle/>
          <a:p>
            <a:r>
              <a:rPr lang="en-US" b="1" dirty="0">
                <a:solidFill>
                  <a:srgbClr val="424242"/>
                </a:solidFill>
                <a:latin typeface="Neue Helvetica W01"/>
              </a:rPr>
              <a:t>Figure 20.14</a:t>
            </a:r>
            <a:r>
              <a:rPr lang="en-US" dirty="0">
                <a:solidFill>
                  <a:srgbClr val="424242"/>
                </a:solidFill>
                <a:latin typeface="Neue Helvetica W01"/>
              </a:rPr>
              <a:t> </a:t>
            </a:r>
            <a:r>
              <a:rPr lang="en-US" b="1" dirty="0">
                <a:solidFill>
                  <a:srgbClr val="424242"/>
                </a:solidFill>
                <a:latin typeface="Neue Helvetica W01"/>
              </a:rPr>
              <a:t>Barnard 68 in Infrared.</a:t>
            </a:r>
            <a:endParaRPr lang="en-US" dirty="0"/>
          </a:p>
        </p:txBody>
      </p:sp>
    </p:spTree>
    <p:extLst>
      <p:ext uri="{BB962C8B-B14F-4D97-AF65-F5344CB8AC3E}">
        <p14:creationId xmlns:p14="http://schemas.microsoft.com/office/powerpoint/2010/main" val="1696958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20.4 Cosmic Rays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932467" y="1253331"/>
            <a:ext cx="5572027" cy="4968360"/>
          </a:xfrm>
        </p:spPr>
        <p:txBody>
          <a:bodyPr>
            <a:noAutofit/>
          </a:bodyPr>
          <a:lstStyle/>
          <a:p>
            <a:pPr marL="0" indent="0">
              <a:buNone/>
            </a:pPr>
            <a:r>
              <a:rPr lang="en-US" sz="2400" b="1" dirty="0"/>
              <a:t>The nature of cosmic rays</a:t>
            </a:r>
          </a:p>
          <a:p>
            <a:pPr marL="0" indent="0">
              <a:buNone/>
            </a:pPr>
            <a:r>
              <a:rPr lang="en-US" sz="2400" dirty="0"/>
              <a:t>Cosmic rays are mostly high-speed atomic nuclei and electrons.</a:t>
            </a:r>
          </a:p>
          <a:p>
            <a:pPr marL="0" indent="0">
              <a:buNone/>
            </a:pPr>
            <a:r>
              <a:rPr lang="en-US" sz="2400" dirty="0"/>
              <a:t>Almost 90% of the cosmic rays are hydrogen nuclei (protons) stripped of their accompanying electron. </a:t>
            </a:r>
          </a:p>
          <a:p>
            <a:pPr marL="0" indent="0">
              <a:buNone/>
            </a:pPr>
            <a:r>
              <a:rPr lang="en-US" sz="2400" dirty="0"/>
              <a:t>Helium and heavier nuclei constitute about 9% more.</a:t>
            </a:r>
          </a:p>
          <a:p>
            <a:pPr marL="0" indent="0">
              <a:buNone/>
            </a:pPr>
            <a:r>
              <a:rPr lang="en-US" sz="2400" dirty="0"/>
              <a:t> About 1% of cosmic rays have masses equal to the mass of the electron, and 10–20% of these carry positive charge rather than the negative charge that characterizes electrons.</a:t>
            </a:r>
          </a:p>
        </p:txBody>
      </p:sp>
      <p:pic>
        <p:nvPicPr>
          <p:cNvPr id="10242" name="Picture 2" descr="Photograph of Victor Hess standing in the gondola of his research balloon.">
            <a:extLst>
              <a:ext uri="{FF2B5EF4-FFF2-40B4-BE49-F238E27FC236}">
                <a16:creationId xmlns:a16="http://schemas.microsoft.com/office/drawing/2014/main" id="{21D75EEB-4D6F-4B1B-ABF4-726EFF2A4E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1334" y="1027906"/>
            <a:ext cx="3095625" cy="39433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BBCD18B-FD93-4AF8-8F17-B0ACFBCDB5D5}"/>
              </a:ext>
            </a:extLst>
          </p:cNvPr>
          <p:cNvSpPr/>
          <p:nvPr/>
        </p:nvSpPr>
        <p:spPr>
          <a:xfrm>
            <a:off x="6598761" y="5021362"/>
            <a:ext cx="4755039" cy="1477328"/>
          </a:xfrm>
          <a:prstGeom prst="rect">
            <a:avLst/>
          </a:prstGeom>
        </p:spPr>
        <p:txBody>
          <a:bodyPr wrap="square">
            <a:spAutoFit/>
          </a:bodyPr>
          <a:lstStyle/>
          <a:p>
            <a:r>
              <a:rPr lang="en-US" b="1" dirty="0">
                <a:solidFill>
                  <a:srgbClr val="424242"/>
                </a:solidFill>
                <a:latin typeface="Neue Helvetica W01"/>
              </a:rPr>
              <a:t>Figure 20.17</a:t>
            </a:r>
            <a:r>
              <a:rPr lang="en-US" dirty="0">
                <a:solidFill>
                  <a:srgbClr val="424242"/>
                </a:solidFill>
                <a:latin typeface="Neue Helvetica W01"/>
              </a:rPr>
              <a:t> </a:t>
            </a:r>
            <a:r>
              <a:rPr lang="en-US" b="1" dirty="0">
                <a:solidFill>
                  <a:srgbClr val="424242"/>
                </a:solidFill>
                <a:latin typeface="Neue Helvetica W01"/>
              </a:rPr>
              <a:t>Victor Hess (1883–1964).</a:t>
            </a:r>
            <a:r>
              <a:rPr lang="en-US" dirty="0">
                <a:solidFill>
                  <a:srgbClr val="424242"/>
                </a:solidFill>
                <a:latin typeface="Neue Helvetica W01"/>
              </a:rPr>
              <a:t> Cosmic-ray pioneer Victor Hess returns from a 1912 balloon flight that reached an altitude of 5.3 kilometers. It was on such balloon flights that Hess discovered cosmic rays.</a:t>
            </a:r>
            <a:endParaRPr lang="en-US" dirty="0"/>
          </a:p>
        </p:txBody>
      </p:sp>
    </p:spTree>
    <p:extLst>
      <p:ext uri="{BB962C8B-B14F-4D97-AF65-F5344CB8AC3E}">
        <p14:creationId xmlns:p14="http://schemas.microsoft.com/office/powerpoint/2010/main" val="1716003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20.5 The Life Cycle of Cosmic Material</a:t>
            </a:r>
          </a:p>
        </p:txBody>
      </p:sp>
      <p:sp>
        <p:nvSpPr>
          <p:cNvPr id="8" name="Rectangle 7">
            <a:extLst>
              <a:ext uri="{FF2B5EF4-FFF2-40B4-BE49-F238E27FC236}">
                <a16:creationId xmlns:a16="http://schemas.microsoft.com/office/drawing/2014/main" id="{C6DF37FF-667C-4FCC-8EB4-2328A5DC88FC}"/>
              </a:ext>
            </a:extLst>
          </p:cNvPr>
          <p:cNvSpPr/>
          <p:nvPr/>
        </p:nvSpPr>
        <p:spPr>
          <a:xfrm>
            <a:off x="971227" y="1690688"/>
            <a:ext cx="4567480" cy="3416320"/>
          </a:xfrm>
          <a:prstGeom prst="rect">
            <a:avLst/>
          </a:prstGeom>
        </p:spPr>
        <p:txBody>
          <a:bodyPr wrap="square">
            <a:spAutoFit/>
          </a:bodyPr>
          <a:lstStyle/>
          <a:p>
            <a:r>
              <a:rPr lang="en-US" dirty="0">
                <a:solidFill>
                  <a:srgbClr val="424242"/>
                </a:solidFill>
                <a:latin typeface="Neue Helvetica W01"/>
              </a:rPr>
              <a:t>Thus, the total amount of mass of the interstellar medium is set by a competition between the gain of mass from intergalactic space, the conversion of interstellar mass into stars, and the loss of interstellar mass back into intergalactic space due to supernovae. This entire process is known as the </a:t>
            </a:r>
            <a:r>
              <a:rPr lang="en-US" b="1" dirty="0">
                <a:solidFill>
                  <a:srgbClr val="424242"/>
                </a:solidFill>
                <a:latin typeface="Neue Helvetica W01"/>
              </a:rPr>
              <a:t>baryon cycle</a:t>
            </a:r>
            <a:r>
              <a:rPr lang="en-US" dirty="0">
                <a:solidFill>
                  <a:srgbClr val="424242"/>
                </a:solidFill>
                <a:latin typeface="Neue Helvetica W01"/>
              </a:rPr>
              <a:t>—baryon is from the Greek word for “heavy,” and the cycle has this name because it is the repeating process that the heavier components of the universe—the atoms—undergo.</a:t>
            </a:r>
            <a:endParaRPr lang="en-US" dirty="0"/>
          </a:p>
        </p:txBody>
      </p:sp>
      <p:pic>
        <p:nvPicPr>
          <p:cNvPr id="11266" name="Picture 2" descr="Computer Rendering of the Large-Scale Distribution of Interstellar Matter in the Milky Way. In this image, the Milky Way is seen from above and resembles the spiral shape of a strong hurricane. However, instead of water vapor, the arms of our galaxy consist of neutral hydrogen and molecular clouds, interspersed with gaps and open areas due to supernova explosions.">
            <a:extLst>
              <a:ext uri="{FF2B5EF4-FFF2-40B4-BE49-F238E27FC236}">
                <a16:creationId xmlns:a16="http://schemas.microsoft.com/office/drawing/2014/main" id="{5440E1A9-1CB1-4782-81A5-0CF614D12C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5854" y="1396651"/>
            <a:ext cx="4567480" cy="456748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9ABF07D8-B208-4127-A86D-3340290802B7}"/>
              </a:ext>
            </a:extLst>
          </p:cNvPr>
          <p:cNvSpPr/>
          <p:nvPr/>
        </p:nvSpPr>
        <p:spPr>
          <a:xfrm>
            <a:off x="5922052" y="6076051"/>
            <a:ext cx="5777736" cy="369332"/>
          </a:xfrm>
          <a:prstGeom prst="rect">
            <a:avLst/>
          </a:prstGeom>
        </p:spPr>
        <p:txBody>
          <a:bodyPr wrap="none">
            <a:spAutoFit/>
          </a:bodyPr>
          <a:lstStyle/>
          <a:p>
            <a:r>
              <a:rPr lang="en-US" b="1" dirty="0">
                <a:solidFill>
                  <a:srgbClr val="424242"/>
                </a:solidFill>
                <a:latin typeface="Neue Helvetica W01"/>
              </a:rPr>
              <a:t>Figure 20.18</a:t>
            </a:r>
            <a:r>
              <a:rPr lang="en-US" dirty="0">
                <a:solidFill>
                  <a:srgbClr val="424242"/>
                </a:solidFill>
                <a:latin typeface="Neue Helvetica W01"/>
              </a:rPr>
              <a:t> </a:t>
            </a:r>
            <a:r>
              <a:rPr lang="en-US" b="1" dirty="0">
                <a:solidFill>
                  <a:srgbClr val="424242"/>
                </a:solidFill>
                <a:latin typeface="Neue Helvetica W01"/>
              </a:rPr>
              <a:t>Large-Scale Distribution of Interstellar Matter.</a:t>
            </a:r>
            <a:endParaRPr lang="en-US" dirty="0"/>
          </a:p>
        </p:txBody>
      </p:sp>
    </p:spTree>
    <p:extLst>
      <p:ext uri="{BB962C8B-B14F-4D97-AF65-F5344CB8AC3E}">
        <p14:creationId xmlns:p14="http://schemas.microsoft.com/office/powerpoint/2010/main" val="29433767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solidFill>
                  <a:prstClr val="black"/>
                </a:solidFill>
              </a:rPr>
              <a:t>20.6 Interstellar Matter around the Sun</a:t>
            </a:r>
            <a:endParaRPr lang="en-US" dirty="0"/>
          </a:p>
        </p:txBody>
      </p:sp>
      <p:sp>
        <p:nvSpPr>
          <p:cNvPr id="4" name="Rectangle 3">
            <a:extLst>
              <a:ext uri="{FF2B5EF4-FFF2-40B4-BE49-F238E27FC236}">
                <a16:creationId xmlns:a16="http://schemas.microsoft.com/office/drawing/2014/main" id="{CE706E14-1892-40A9-B806-CC8215A04701}"/>
              </a:ext>
            </a:extLst>
          </p:cNvPr>
          <p:cNvSpPr/>
          <p:nvPr/>
        </p:nvSpPr>
        <p:spPr>
          <a:xfrm>
            <a:off x="932467" y="1622205"/>
            <a:ext cx="10728489" cy="1477328"/>
          </a:xfrm>
          <a:prstGeom prst="rect">
            <a:avLst/>
          </a:prstGeom>
        </p:spPr>
        <p:txBody>
          <a:bodyPr wrap="square">
            <a:spAutoFit/>
          </a:bodyPr>
          <a:lstStyle/>
          <a:p>
            <a:r>
              <a:rPr lang="en-US" dirty="0">
                <a:solidFill>
                  <a:srgbClr val="424242"/>
                </a:solidFill>
                <a:latin typeface="Neue Helvetica W01"/>
              </a:rPr>
              <a:t>The natural explanation for why there is X-ray-emitting gas all around us is that the Sun is itself inside one of the bubbles. We therefore call our “neighborhood” the Local Hot Bubble, or </a:t>
            </a:r>
            <a:r>
              <a:rPr lang="en-US" b="1" dirty="0">
                <a:solidFill>
                  <a:srgbClr val="424242"/>
                </a:solidFill>
                <a:latin typeface="Neue Helvetica W01"/>
              </a:rPr>
              <a:t>Local Bubble</a:t>
            </a:r>
            <a:r>
              <a:rPr lang="en-US" dirty="0">
                <a:solidFill>
                  <a:srgbClr val="424242"/>
                </a:solidFill>
                <a:latin typeface="Neue Helvetica W01"/>
              </a:rPr>
              <a:t> for short.</a:t>
            </a:r>
          </a:p>
          <a:p>
            <a:endParaRPr lang="en-US" dirty="0">
              <a:solidFill>
                <a:srgbClr val="424242"/>
              </a:solidFill>
              <a:latin typeface="Neue Helvetica W01"/>
            </a:endParaRPr>
          </a:p>
          <a:p>
            <a:r>
              <a:rPr lang="en-US" dirty="0"/>
              <a:t>What caused the Local Bubble to form? Scientists are not entirely sure, but the leading candidate is winds from stars and supernova explosions.</a:t>
            </a:r>
          </a:p>
        </p:txBody>
      </p:sp>
      <p:sp>
        <p:nvSpPr>
          <p:cNvPr id="8" name="AutoShape 2" descr="In this image of the X-ray sky the dark, dusty plane of the Milky Way runs from left to right across the center of the picture. Blue light (1.5 keV) is scattered all along the lower portion of the dark band of the Milky Way. At center, extending above and below the dark band is a circular region of green (0.75 keV), and covering the entire image is the red glow of 0.25 keV X-rays.">
            <a:extLst>
              <a:ext uri="{FF2B5EF4-FFF2-40B4-BE49-F238E27FC236}">
                <a16:creationId xmlns:a16="http://schemas.microsoft.com/office/drawing/2014/main" id="{B2059268-1107-4BF2-90CB-CF1BA735C033}"/>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4" descr="In this image of the X-ray sky the dark, dusty plane of the Milky Way runs from left to right across the center of the picture. Blue light (1.5 keV) is scattered all along the lower portion of the dark band of the Milky Way. At center, extending above and below the dark band is a circular region of green (0.75 keV), and covering the entire image is the red glow of 0.25 keV X-rays.">
            <a:extLst>
              <a:ext uri="{FF2B5EF4-FFF2-40B4-BE49-F238E27FC236}">
                <a16:creationId xmlns:a16="http://schemas.microsoft.com/office/drawing/2014/main" id="{C8988C85-7494-47DF-832C-8F08FEABC5F8}"/>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6" descr="In this image of the X-ray sky the dark, dusty plane of the Milky Way runs from left to right across the center of the picture. Blue light (1.5 keV) is scattered all along the lower portion of the dark band of the Milky Way. At center, extending above and below the dark band is a circular region of green (0.75 keV), and covering the entire image is the red glow of 0.25 keV X-rays.">
            <a:extLst>
              <a:ext uri="{FF2B5EF4-FFF2-40B4-BE49-F238E27FC236}">
                <a16:creationId xmlns:a16="http://schemas.microsoft.com/office/drawing/2014/main" id="{14EFC279-DC3E-42B1-ACEE-9AD28DA98D49}"/>
              </a:ext>
            </a:extLst>
          </p:cNvPr>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8" descr="In this image of the X-ray sky the dark, dusty plane of the Milky Way runs from left to right across the center of the picture. Blue light (1.5 keV) is scattered all along the lower portion of the dark band of the Milky Way. At center, extending above and below the dark band is a circular region of green (0.75 keV), and covering the entire image is the red glow of 0.25 keV X-rays.">
            <a:extLst>
              <a:ext uri="{FF2B5EF4-FFF2-40B4-BE49-F238E27FC236}">
                <a16:creationId xmlns:a16="http://schemas.microsoft.com/office/drawing/2014/main" id="{3CE60471-DCD9-4752-8ADB-ADF952A72C36}"/>
              </a:ext>
            </a:extLst>
          </p:cNvPr>
          <p:cNvSpPr>
            <a:spLocks noChangeAspect="1" noChangeArrowheads="1"/>
          </p:cNvSpPr>
          <p:nvPr/>
        </p:nvSpPr>
        <p:spPr bwMode="auto">
          <a:xfrm>
            <a:off x="6400800" y="37338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4" name="Picture 13">
            <a:extLst>
              <a:ext uri="{FF2B5EF4-FFF2-40B4-BE49-F238E27FC236}">
                <a16:creationId xmlns:a16="http://schemas.microsoft.com/office/drawing/2014/main" id="{9E869E5C-4A38-4888-A93F-81579348CCA5}"/>
              </a:ext>
            </a:extLst>
          </p:cNvPr>
          <p:cNvPicPr>
            <a:picLocks noChangeAspect="1"/>
          </p:cNvPicPr>
          <p:nvPr/>
        </p:nvPicPr>
        <p:blipFill>
          <a:blip r:embed="rId2"/>
          <a:stretch>
            <a:fillRect/>
          </a:stretch>
        </p:blipFill>
        <p:spPr>
          <a:xfrm>
            <a:off x="3425170" y="3276600"/>
            <a:ext cx="7928630" cy="3106397"/>
          </a:xfrm>
          <a:prstGeom prst="rect">
            <a:avLst/>
          </a:prstGeom>
        </p:spPr>
      </p:pic>
      <p:sp>
        <p:nvSpPr>
          <p:cNvPr id="15" name="Rectangle 14">
            <a:extLst>
              <a:ext uri="{FF2B5EF4-FFF2-40B4-BE49-F238E27FC236}">
                <a16:creationId xmlns:a16="http://schemas.microsoft.com/office/drawing/2014/main" id="{B4EE0952-5FC6-454F-9C1C-5FA431A11B03}"/>
              </a:ext>
            </a:extLst>
          </p:cNvPr>
          <p:cNvSpPr/>
          <p:nvPr/>
        </p:nvSpPr>
        <p:spPr>
          <a:xfrm>
            <a:off x="3377179" y="6402901"/>
            <a:ext cx="2718821" cy="369332"/>
          </a:xfrm>
          <a:prstGeom prst="rect">
            <a:avLst/>
          </a:prstGeom>
        </p:spPr>
        <p:txBody>
          <a:bodyPr wrap="none">
            <a:spAutoFit/>
          </a:bodyPr>
          <a:lstStyle/>
          <a:p>
            <a:r>
              <a:rPr lang="en-US" b="1" dirty="0">
                <a:solidFill>
                  <a:srgbClr val="424242"/>
                </a:solidFill>
                <a:latin typeface="Neue Helvetica W01"/>
              </a:rPr>
              <a:t>Figure 20.19</a:t>
            </a:r>
            <a:r>
              <a:rPr lang="en-US" dirty="0">
                <a:solidFill>
                  <a:srgbClr val="424242"/>
                </a:solidFill>
                <a:latin typeface="Neue Helvetica W01"/>
              </a:rPr>
              <a:t> </a:t>
            </a:r>
            <a:r>
              <a:rPr lang="en-US" b="1" dirty="0">
                <a:solidFill>
                  <a:srgbClr val="424242"/>
                </a:solidFill>
                <a:latin typeface="Neue Helvetica W01"/>
              </a:rPr>
              <a:t>Sky in X-Rays.</a:t>
            </a:r>
            <a:endParaRPr lang="en-US" dirty="0"/>
          </a:p>
        </p:txBody>
      </p:sp>
    </p:spTree>
    <p:extLst>
      <p:ext uri="{BB962C8B-B14F-4D97-AF65-F5344CB8AC3E}">
        <p14:creationId xmlns:p14="http://schemas.microsoft.com/office/powerpoint/2010/main" val="2179880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20.1 The Interstellar Medium</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838200" y="1825624"/>
            <a:ext cx="4973664" cy="5032375"/>
          </a:xfrm>
        </p:spPr>
        <p:txBody>
          <a:bodyPr>
            <a:normAutofit/>
          </a:bodyPr>
          <a:lstStyle/>
          <a:p>
            <a:r>
              <a:rPr lang="en-US" dirty="0">
                <a:solidFill>
                  <a:srgbClr val="424242"/>
                </a:solidFill>
                <a:latin typeface="Neue Helvetica W01"/>
              </a:rPr>
              <a:t>the entire collection of interstellar matter is called the </a:t>
            </a:r>
            <a:r>
              <a:rPr lang="en-US" b="1" dirty="0">
                <a:solidFill>
                  <a:srgbClr val="424242"/>
                </a:solidFill>
                <a:latin typeface="Neue Helvetica W01"/>
              </a:rPr>
              <a:t>interstellar medium (ISM)</a:t>
            </a:r>
            <a:r>
              <a:rPr lang="en-US" dirty="0">
                <a:solidFill>
                  <a:srgbClr val="424242"/>
                </a:solidFill>
                <a:latin typeface="Neue Helvetica W01"/>
              </a:rPr>
              <a:t> </a:t>
            </a:r>
          </a:p>
          <a:p>
            <a:r>
              <a:rPr lang="en-US" dirty="0">
                <a:solidFill>
                  <a:srgbClr val="424242"/>
                </a:solidFill>
                <a:latin typeface="Neue Helvetica W01"/>
              </a:rPr>
              <a:t>Some interstellar material is concentrated into giant clouds, each of which is known as a </a:t>
            </a:r>
            <a:r>
              <a:rPr lang="en-US" b="1" dirty="0">
                <a:solidFill>
                  <a:srgbClr val="424242"/>
                </a:solidFill>
                <a:latin typeface="Neue Helvetica W01"/>
              </a:rPr>
              <a:t>nebula</a:t>
            </a:r>
            <a:r>
              <a:rPr lang="en-US" dirty="0">
                <a:solidFill>
                  <a:srgbClr val="424242"/>
                </a:solidFill>
                <a:latin typeface="Neue Helvetica W01"/>
              </a:rPr>
              <a:t> (plural “nebulae,” Latin for “clouds”). </a:t>
            </a:r>
          </a:p>
          <a:p>
            <a:r>
              <a:rPr lang="en-US" dirty="0">
                <a:solidFill>
                  <a:srgbClr val="424242"/>
                </a:solidFill>
                <a:latin typeface="Neue Helvetica W01"/>
              </a:rPr>
              <a:t>The best-known nebulae are the ones that we can see glowing or reflecting visible light</a:t>
            </a:r>
            <a:endParaRPr lang="en-US" b="1" dirty="0"/>
          </a:p>
          <a:p>
            <a:pPr marL="0" indent="0">
              <a:buNone/>
            </a:pPr>
            <a:endParaRPr lang="en-US" dirty="0"/>
          </a:p>
        </p:txBody>
      </p:sp>
      <p:sp>
        <p:nvSpPr>
          <p:cNvPr id="5" name="Rectangle 4">
            <a:extLst>
              <a:ext uri="{FF2B5EF4-FFF2-40B4-BE49-F238E27FC236}">
                <a16:creationId xmlns:a16="http://schemas.microsoft.com/office/drawing/2014/main" id="{7E276796-9047-4C2A-9F34-62D7CB298E26}"/>
              </a:ext>
            </a:extLst>
          </p:cNvPr>
          <p:cNvSpPr/>
          <p:nvPr/>
        </p:nvSpPr>
        <p:spPr>
          <a:xfrm>
            <a:off x="7503732" y="6395727"/>
            <a:ext cx="4708853" cy="369332"/>
          </a:xfrm>
          <a:prstGeom prst="rect">
            <a:avLst/>
          </a:prstGeom>
        </p:spPr>
        <p:txBody>
          <a:bodyPr wrap="none">
            <a:spAutoFit/>
          </a:bodyPr>
          <a:lstStyle/>
          <a:p>
            <a:r>
              <a:rPr lang="en-US" b="1" i="0" dirty="0">
                <a:solidFill>
                  <a:srgbClr val="424242"/>
                </a:solidFill>
                <a:effectLst/>
                <a:latin typeface="Neue Helvetica W01"/>
              </a:rPr>
              <a:t>Figure 20.2 Various Types of Interstellar Matter.</a:t>
            </a:r>
            <a:endParaRPr lang="en-US" dirty="0"/>
          </a:p>
        </p:txBody>
      </p:sp>
      <p:pic>
        <p:nvPicPr>
          <p:cNvPr id="6" name="Picture 2" descr="Various Types of Interstellar Matter. Antares, the brightest star in the constellation Scorpio, is at lower left in this wide-field image. It is surrounded by reddish nebulosity. To the right of Antares is the globular cluster M4. At center left a bright star is surrounded by the blue glow of a reflection nebula, and at center right another bright star is surrounded by red nebulosity. Above these two stars a dark nebula snakes its way across the image, blocking the light from behind. Finally, at top center, a bright star is surrounded by a large area of blue reflection nebulosity, criss-crossed by dark dust lanes.">
            <a:extLst>
              <a:ext uri="{FF2B5EF4-FFF2-40B4-BE49-F238E27FC236}">
                <a16:creationId xmlns:a16="http://schemas.microsoft.com/office/drawing/2014/main" id="{05DC5713-221B-4E37-88CB-5099DD9635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3732" y="1384403"/>
            <a:ext cx="3911735" cy="49238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110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21.1 The Interstellar Medium</a:t>
            </a:r>
          </a:p>
        </p:txBody>
      </p:sp>
      <p:sp>
        <p:nvSpPr>
          <p:cNvPr id="8" name="Rectangle 7">
            <a:extLst>
              <a:ext uri="{FF2B5EF4-FFF2-40B4-BE49-F238E27FC236}">
                <a16:creationId xmlns:a16="http://schemas.microsoft.com/office/drawing/2014/main" id="{9CD731C1-CDB1-4EA5-8922-7777F019C2FF}"/>
              </a:ext>
            </a:extLst>
          </p:cNvPr>
          <p:cNvSpPr/>
          <p:nvPr/>
        </p:nvSpPr>
        <p:spPr>
          <a:xfrm>
            <a:off x="982093" y="1398457"/>
            <a:ext cx="10714494" cy="5632311"/>
          </a:xfrm>
          <a:prstGeom prst="rect">
            <a:avLst/>
          </a:prstGeom>
        </p:spPr>
        <p:txBody>
          <a:bodyPr wrap="square">
            <a:spAutoFit/>
          </a:bodyPr>
          <a:lstStyle/>
          <a:p>
            <a:r>
              <a:rPr lang="en-US" sz="2400" dirty="0"/>
              <a:t>Estimating Interstellar Mass</a:t>
            </a:r>
          </a:p>
          <a:p>
            <a:r>
              <a:rPr lang="en-US" sz="2400" dirty="0"/>
              <a:t>You can make a rough estimate of how much interstellar mass our Galaxy contains and also how many new stars could be made from this interstellar matter. All you need to know is how big the Galaxy is and the average density using this formula:</a:t>
            </a:r>
          </a:p>
          <a:p>
            <a:r>
              <a:rPr lang="en-US" sz="2400" dirty="0"/>
              <a:t>total mass = volume × density of atoms × mass per atom</a:t>
            </a:r>
          </a:p>
          <a:p>
            <a:r>
              <a:rPr lang="en-US" sz="2400" dirty="0"/>
              <a:t>You have to remember to use consistent units—such as meters and kilograms. We will assume that our Galaxy is shaped like a cylinder; the volume of a cylinder equals the area of its base times its height</a:t>
            </a:r>
          </a:p>
          <a:p>
            <a:r>
              <a:rPr lang="en-US" sz="2400" dirty="0"/>
              <a:t>V=πR</a:t>
            </a:r>
            <a:r>
              <a:rPr lang="en-US" sz="2400" baseline="30000" dirty="0"/>
              <a:t>2</a:t>
            </a:r>
            <a:r>
              <a:rPr lang="en-US" sz="2400" dirty="0"/>
              <a:t>h, where  R is the radius of the cylinder and  h is its height.</a:t>
            </a:r>
          </a:p>
          <a:p>
            <a:r>
              <a:rPr lang="en-US" sz="2400" dirty="0"/>
              <a:t>Suppose that the average density of hydrogen gas in our Galaxy is one atom per cm3. Each hydrogen atom has a mass of 1.7 × 10−27 kg. If the Galaxy is a cylinder with a diameter of 100,000 light-years and a height of 300 light-years, what is the mass of this gas? How many solar-mass stars (2.0 × 1030 kg) could be produced from this mass of gas if it were all turned into stars?</a:t>
            </a:r>
          </a:p>
          <a:p>
            <a:endParaRPr lang="en-US" sz="2400" dirty="0"/>
          </a:p>
        </p:txBody>
      </p:sp>
    </p:spTree>
    <p:extLst>
      <p:ext uri="{BB962C8B-B14F-4D97-AF65-F5344CB8AC3E}">
        <p14:creationId xmlns:p14="http://schemas.microsoft.com/office/powerpoint/2010/main" val="2727012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21.1 The Interstellar Medium</a:t>
            </a:r>
          </a:p>
        </p:txBody>
      </p:sp>
      <p:sp>
        <p:nvSpPr>
          <p:cNvPr id="8" name="Rectangle 7">
            <a:extLst>
              <a:ext uri="{FF2B5EF4-FFF2-40B4-BE49-F238E27FC236}">
                <a16:creationId xmlns:a16="http://schemas.microsoft.com/office/drawing/2014/main" id="{9CD731C1-CDB1-4EA5-8922-7777F019C2FF}"/>
              </a:ext>
            </a:extLst>
          </p:cNvPr>
          <p:cNvSpPr/>
          <p:nvPr/>
        </p:nvSpPr>
        <p:spPr>
          <a:xfrm>
            <a:off x="925531" y="1294762"/>
            <a:ext cx="10714494" cy="4154984"/>
          </a:xfrm>
          <a:prstGeom prst="rect">
            <a:avLst/>
          </a:prstGeom>
        </p:spPr>
        <p:txBody>
          <a:bodyPr wrap="square">
            <a:spAutoFit/>
          </a:bodyPr>
          <a:lstStyle/>
          <a:p>
            <a:r>
              <a:rPr lang="en-US" sz="2400" dirty="0"/>
              <a:t>Estimating Interstellar Mass</a:t>
            </a:r>
          </a:p>
          <a:p>
            <a:r>
              <a:rPr lang="en-US" sz="2400" dirty="0"/>
              <a:t>If the diameter of the Galaxy is 100,000 light-years, then the radius is 50,000 light-years. Recall that 1 light-year = 9.5 × 10</a:t>
            </a:r>
            <a:r>
              <a:rPr lang="en-US" sz="2400" baseline="30000" dirty="0"/>
              <a:t>12</a:t>
            </a:r>
            <a:r>
              <a:rPr lang="en-US" sz="2400" dirty="0"/>
              <a:t> km = 9.5 × 10</a:t>
            </a:r>
            <a:r>
              <a:rPr lang="en-US" sz="2400" baseline="30000" dirty="0"/>
              <a:t>17</a:t>
            </a:r>
            <a:r>
              <a:rPr lang="en-US" sz="2400" dirty="0"/>
              <a:t> cm, so the volume of the Galaxy is V=πR</a:t>
            </a:r>
            <a:r>
              <a:rPr lang="en-US" sz="2400" baseline="30000" dirty="0"/>
              <a:t>2</a:t>
            </a:r>
            <a:r>
              <a:rPr lang="en-US" sz="2400" dirty="0"/>
              <a:t>h=π(50,000×9.5×10</a:t>
            </a:r>
            <a:r>
              <a:rPr lang="en-US" sz="2400" baseline="30000" dirty="0"/>
              <a:t>17</a:t>
            </a:r>
            <a:r>
              <a:rPr lang="en-US" sz="2400" dirty="0"/>
              <a:t>cm)2(300×9.5×10</a:t>
            </a:r>
            <a:r>
              <a:rPr lang="en-US" sz="2400" baseline="30000" dirty="0"/>
              <a:t>17</a:t>
            </a:r>
            <a:r>
              <a:rPr lang="en-US" sz="2400" dirty="0"/>
              <a:t>cm)=2.0×10</a:t>
            </a:r>
            <a:r>
              <a:rPr lang="en-US" sz="2400" baseline="30000" dirty="0"/>
              <a:t>66</a:t>
            </a:r>
            <a:r>
              <a:rPr lang="en-US" sz="2400" dirty="0"/>
              <a:t>cm</a:t>
            </a:r>
            <a:r>
              <a:rPr lang="en-US" sz="2400" baseline="30000" dirty="0"/>
              <a:t>3</a:t>
            </a:r>
          </a:p>
          <a:p>
            <a:r>
              <a:rPr lang="en-US" sz="2400" dirty="0"/>
              <a:t> </a:t>
            </a:r>
          </a:p>
          <a:p>
            <a:r>
              <a:rPr lang="en-US" sz="2400" dirty="0"/>
              <a:t>The total mass is therefore M=V × density of atoms × mass per atom</a:t>
            </a:r>
          </a:p>
          <a:p>
            <a:r>
              <a:rPr lang="en-US" sz="2400" dirty="0"/>
              <a:t> </a:t>
            </a:r>
          </a:p>
          <a:p>
            <a:r>
              <a:rPr lang="en-US" sz="2400" dirty="0"/>
              <a:t>2.0×10</a:t>
            </a:r>
            <a:r>
              <a:rPr lang="en-US" sz="2400" baseline="30000" dirty="0"/>
              <a:t>66</a:t>
            </a:r>
            <a:r>
              <a:rPr lang="en-US" sz="2400" dirty="0"/>
              <a:t>cm3×(1atom/cm3)×1.7×10</a:t>
            </a:r>
            <a:r>
              <a:rPr lang="en-US" sz="2400" baseline="30000" dirty="0"/>
              <a:t>–27</a:t>
            </a:r>
            <a:r>
              <a:rPr lang="en-US" sz="2400" dirty="0"/>
              <a:t>kg=3.5×10</a:t>
            </a:r>
            <a:r>
              <a:rPr lang="en-US" sz="2400" baseline="30000" dirty="0"/>
              <a:t>39</a:t>
            </a:r>
            <a:r>
              <a:rPr lang="en-US" sz="2400" dirty="0"/>
              <a:t>kg</a:t>
            </a:r>
          </a:p>
          <a:p>
            <a:r>
              <a:rPr lang="en-US" sz="2400" dirty="0"/>
              <a:t> </a:t>
            </a:r>
          </a:p>
          <a:p>
            <a:r>
              <a:rPr lang="en-US" sz="2400" dirty="0"/>
              <a:t>This is sufficient to make N=M(2.0×10</a:t>
            </a:r>
            <a:r>
              <a:rPr lang="en-US" sz="2400" baseline="30000" dirty="0"/>
              <a:t>30</a:t>
            </a:r>
            <a:r>
              <a:rPr lang="en-US" sz="2400" dirty="0"/>
              <a:t>kg)=1.75×10</a:t>
            </a:r>
            <a:r>
              <a:rPr lang="en-US" sz="2400" baseline="30000" dirty="0"/>
              <a:t>9 </a:t>
            </a:r>
            <a:r>
              <a:rPr lang="en-US" sz="2400" dirty="0"/>
              <a:t>stars equal in mass to the Sun. That’s roughly 2 billion stars.</a:t>
            </a:r>
          </a:p>
        </p:txBody>
      </p:sp>
    </p:spTree>
    <p:extLst>
      <p:ext uri="{BB962C8B-B14F-4D97-AF65-F5344CB8AC3E}">
        <p14:creationId xmlns:p14="http://schemas.microsoft.com/office/powerpoint/2010/main" val="3835398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20.2 Interstellar Gas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838200" y="1825625"/>
            <a:ext cx="10515600" cy="615917"/>
          </a:xfrm>
        </p:spPr>
        <p:txBody>
          <a:bodyPr/>
          <a:lstStyle/>
          <a:p>
            <a:pPr marL="0" indent="0">
              <a:buNone/>
            </a:pPr>
            <a:r>
              <a:rPr lang="en-US" dirty="0"/>
              <a:t>Ionized Hydrogen (H II) Regions—Gas Near Hot Stars</a:t>
            </a:r>
          </a:p>
        </p:txBody>
      </p:sp>
      <p:sp>
        <p:nvSpPr>
          <p:cNvPr id="7" name="Rectangle 6">
            <a:extLst>
              <a:ext uri="{FF2B5EF4-FFF2-40B4-BE49-F238E27FC236}">
                <a16:creationId xmlns:a16="http://schemas.microsoft.com/office/drawing/2014/main" id="{A55B3335-FA1E-40EA-81C2-E5AC1223637F}"/>
              </a:ext>
            </a:extLst>
          </p:cNvPr>
          <p:cNvSpPr/>
          <p:nvPr/>
        </p:nvSpPr>
        <p:spPr>
          <a:xfrm>
            <a:off x="7032428" y="6123543"/>
            <a:ext cx="2629887" cy="369332"/>
          </a:xfrm>
          <a:prstGeom prst="rect">
            <a:avLst/>
          </a:prstGeom>
        </p:spPr>
        <p:txBody>
          <a:bodyPr wrap="none">
            <a:spAutoFit/>
          </a:bodyPr>
          <a:lstStyle/>
          <a:p>
            <a:r>
              <a:rPr lang="en-US" b="1" dirty="0"/>
              <a:t>Figure 20.3</a:t>
            </a:r>
            <a:r>
              <a:rPr lang="en-US" dirty="0"/>
              <a:t> </a:t>
            </a:r>
            <a:r>
              <a:rPr lang="en-US" b="1" dirty="0"/>
              <a:t>Orion Nebula.</a:t>
            </a:r>
            <a:endParaRPr lang="en-US" dirty="0"/>
          </a:p>
        </p:txBody>
      </p:sp>
      <p:pic>
        <p:nvPicPr>
          <p:cNvPr id="3074" name="Picture 2" descr="Photograph of the Orion Nebula. This image is dominated by large areas and bright swirls of glowing gas clouds, criss-crossed by dark bands of dust.">
            <a:extLst>
              <a:ext uri="{FF2B5EF4-FFF2-40B4-BE49-F238E27FC236}">
                <a16:creationId xmlns:a16="http://schemas.microsoft.com/office/drawing/2014/main" id="{924CE4AB-2955-424A-831E-D1600D84D4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4054" y="2411070"/>
            <a:ext cx="3563332" cy="355601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3954A5DF-1F7A-453E-A4F9-E10E4239669B}"/>
              </a:ext>
            </a:extLst>
          </p:cNvPr>
          <p:cNvSpPr/>
          <p:nvPr/>
        </p:nvSpPr>
        <p:spPr>
          <a:xfrm>
            <a:off x="781640" y="2528216"/>
            <a:ext cx="6096000" cy="3046988"/>
          </a:xfrm>
          <a:prstGeom prst="rect">
            <a:avLst/>
          </a:prstGeom>
        </p:spPr>
        <p:txBody>
          <a:bodyPr>
            <a:spAutoFit/>
          </a:bodyPr>
          <a:lstStyle/>
          <a:p>
            <a:r>
              <a:rPr lang="en-US" sz="2400" dirty="0"/>
              <a:t>A cloud of ionized hydrogen is called an H II region. (Scientists who work with spectra use the Roman numeral I to indicate that an atom is neutral; successively higher Roman numerals are used for each higher stage of ionization. H II thus refers to hydrogen that has lost its one electron; Fe III is iron with two electrons missing.)</a:t>
            </a:r>
          </a:p>
        </p:txBody>
      </p:sp>
    </p:spTree>
    <p:extLst>
      <p:ext uri="{BB962C8B-B14F-4D97-AF65-F5344CB8AC3E}">
        <p14:creationId xmlns:p14="http://schemas.microsoft.com/office/powerpoint/2010/main" val="1262648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20.2 Interstellar Gas </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838200" y="1825625"/>
            <a:ext cx="10515600" cy="615917"/>
          </a:xfrm>
        </p:spPr>
        <p:txBody>
          <a:bodyPr/>
          <a:lstStyle/>
          <a:p>
            <a:pPr marL="0" indent="0">
              <a:buNone/>
            </a:pPr>
            <a:r>
              <a:rPr lang="en-US" b="1" dirty="0"/>
              <a:t>Neutral Hydrogen Clouds</a:t>
            </a:r>
          </a:p>
          <a:p>
            <a:pPr marL="0" indent="0">
              <a:buNone/>
            </a:pPr>
            <a:endParaRPr lang="en-US" dirty="0"/>
          </a:p>
        </p:txBody>
      </p:sp>
      <p:pic>
        <p:nvPicPr>
          <p:cNvPr id="4098" name="Picture 2" descr="Spectroscopic Evidence of the Interstellar Medium. In the center left hand side of this illustration, a star is shown and labeled “Star”. A wavy line representing the light emitted from the star is drawn from the star horizontally across the figure to the center right hand side. An arrow above the right hand end of the wavy line is labeled “To observer”. In the center of the figure a gas cloud is drawn, with the wavy line from the star passing through it. Between the star and the gas cloud a “Stellar spectrum” is shown, with an arrow connecting it to the wavy line of light coming from the star. The spectrum has three broad, dark lines representing absorption lines in the star’s atmosphere. Between the cloud and the right hand side of the figure, a composite spectrum is illustrated, with an arrow connecting it to the wavy line moving through the gas cloud. This spectrum contains the three broad stellar lines, plus many narrow lines representing the absorption of light from the interstellar cloud.">
            <a:extLst>
              <a:ext uri="{FF2B5EF4-FFF2-40B4-BE49-F238E27FC236}">
                <a16:creationId xmlns:a16="http://schemas.microsoft.com/office/drawing/2014/main" id="{B51553D4-ADBC-4B4D-8C4D-187823B151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576479"/>
            <a:ext cx="9286875" cy="31432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035BFC33-1451-4AD0-BE57-4C9C80282518}"/>
              </a:ext>
            </a:extLst>
          </p:cNvPr>
          <p:cNvSpPr/>
          <p:nvPr/>
        </p:nvSpPr>
        <p:spPr>
          <a:xfrm>
            <a:off x="762305" y="6006387"/>
            <a:ext cx="6067110" cy="369332"/>
          </a:xfrm>
          <a:prstGeom prst="rect">
            <a:avLst/>
          </a:prstGeom>
        </p:spPr>
        <p:txBody>
          <a:bodyPr wrap="none">
            <a:spAutoFit/>
          </a:bodyPr>
          <a:lstStyle/>
          <a:p>
            <a:r>
              <a:rPr lang="en-US" dirty="0"/>
              <a:t>Figure 20.4 Absorption Lines though an Interstellar Dust Cloud.</a:t>
            </a:r>
          </a:p>
        </p:txBody>
      </p:sp>
    </p:spTree>
    <p:extLst>
      <p:ext uri="{BB962C8B-B14F-4D97-AF65-F5344CB8AC3E}">
        <p14:creationId xmlns:p14="http://schemas.microsoft.com/office/powerpoint/2010/main" val="21690262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a:xfrm>
            <a:off x="838200" y="365126"/>
            <a:ext cx="10515600" cy="1011188"/>
          </a:xfrm>
        </p:spPr>
        <p:txBody>
          <a:bodyPr/>
          <a:lstStyle/>
          <a:p>
            <a:r>
              <a:rPr lang="en-US" dirty="0"/>
              <a:t>20.2 Interstellar Gas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838200" y="1450197"/>
            <a:ext cx="10515600" cy="615917"/>
          </a:xfrm>
        </p:spPr>
        <p:txBody>
          <a:bodyPr/>
          <a:lstStyle/>
          <a:p>
            <a:pPr marL="0" indent="0">
              <a:buNone/>
            </a:pPr>
            <a:r>
              <a:rPr lang="en-US" b="1" dirty="0"/>
              <a:t>Ultra-Hot Interstellar Gas</a:t>
            </a:r>
          </a:p>
          <a:p>
            <a:pPr marL="0" indent="0">
              <a:buNone/>
            </a:pPr>
            <a:endParaRPr lang="en-US" dirty="0"/>
          </a:p>
        </p:txBody>
      </p:sp>
      <p:pic>
        <p:nvPicPr>
          <p:cNvPr id="5122" name="Picture 2" descr="The Vela Supernova Remnant. This ancient supernova remnant appears to us now as a thin circular shaped region, with delicate tendrils of light along the edges where the gas collides with the interstellar medium.">
            <a:extLst>
              <a:ext uri="{FF2B5EF4-FFF2-40B4-BE49-F238E27FC236}">
                <a16:creationId xmlns:a16="http://schemas.microsoft.com/office/drawing/2014/main" id="{364FD905-0D63-415D-BAB7-ECA9DBA2E3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180" y="1758155"/>
            <a:ext cx="4638675" cy="42386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51839814-7A92-4D0E-BF59-C6EC14C2C6FE}"/>
              </a:ext>
            </a:extLst>
          </p:cNvPr>
          <p:cNvSpPr/>
          <p:nvPr/>
        </p:nvSpPr>
        <p:spPr>
          <a:xfrm>
            <a:off x="838199" y="2374072"/>
            <a:ext cx="4450237" cy="3046988"/>
          </a:xfrm>
          <a:prstGeom prst="rect">
            <a:avLst/>
          </a:prstGeom>
        </p:spPr>
        <p:txBody>
          <a:bodyPr wrap="square">
            <a:spAutoFit/>
          </a:bodyPr>
          <a:lstStyle/>
          <a:p>
            <a:r>
              <a:rPr lang="en-US" sz="2400" dirty="0">
                <a:solidFill>
                  <a:srgbClr val="424242"/>
                </a:solidFill>
                <a:latin typeface="Neue Helvetica W01"/>
              </a:rPr>
              <a:t>While the temperatures of 10,000 K found in H II regions might seem warm, they are not the hottest phase of the interstellar medium. Some of the interstellar gas is at a temperature of a </a:t>
            </a:r>
            <a:r>
              <a:rPr lang="en-US" sz="2400" i="1" dirty="0">
                <a:solidFill>
                  <a:srgbClr val="424242"/>
                </a:solidFill>
                <a:latin typeface="Neue Helvetica W01"/>
              </a:rPr>
              <a:t>million</a:t>
            </a:r>
            <a:r>
              <a:rPr lang="en-US" sz="2400" dirty="0">
                <a:solidFill>
                  <a:srgbClr val="424242"/>
                </a:solidFill>
                <a:latin typeface="Neue Helvetica W01"/>
              </a:rPr>
              <a:t> degrees, even though there is no visible source of heat nearby. </a:t>
            </a:r>
            <a:endParaRPr lang="en-US" sz="2400" dirty="0"/>
          </a:p>
        </p:txBody>
      </p:sp>
      <p:sp>
        <p:nvSpPr>
          <p:cNvPr id="5" name="Rectangle 4">
            <a:extLst>
              <a:ext uri="{FF2B5EF4-FFF2-40B4-BE49-F238E27FC236}">
                <a16:creationId xmlns:a16="http://schemas.microsoft.com/office/drawing/2014/main" id="{0EDFCFD5-558A-4780-889C-41051020CB5D}"/>
              </a:ext>
            </a:extLst>
          </p:cNvPr>
          <p:cNvSpPr/>
          <p:nvPr/>
        </p:nvSpPr>
        <p:spPr>
          <a:xfrm>
            <a:off x="6275597" y="6123542"/>
            <a:ext cx="3807453" cy="369332"/>
          </a:xfrm>
          <a:prstGeom prst="rect">
            <a:avLst/>
          </a:prstGeom>
        </p:spPr>
        <p:txBody>
          <a:bodyPr wrap="none">
            <a:spAutoFit/>
          </a:bodyPr>
          <a:lstStyle/>
          <a:p>
            <a:r>
              <a:rPr lang="en-US" b="1" dirty="0">
                <a:solidFill>
                  <a:srgbClr val="424242"/>
                </a:solidFill>
                <a:latin typeface="Neue Helvetica W01"/>
              </a:rPr>
              <a:t>Figure 20.7</a:t>
            </a:r>
            <a:r>
              <a:rPr lang="en-US" dirty="0">
                <a:solidFill>
                  <a:srgbClr val="424242"/>
                </a:solidFill>
                <a:latin typeface="Neue Helvetica W01"/>
              </a:rPr>
              <a:t> </a:t>
            </a:r>
            <a:r>
              <a:rPr lang="en-US" b="1" dirty="0">
                <a:solidFill>
                  <a:srgbClr val="424242"/>
                </a:solidFill>
                <a:latin typeface="Neue Helvetica W01"/>
              </a:rPr>
              <a:t>Vela Supernova Remnant.</a:t>
            </a:r>
            <a:r>
              <a:rPr lang="en-US" dirty="0">
                <a:solidFill>
                  <a:srgbClr val="424242"/>
                </a:solidFill>
                <a:latin typeface="Neue Helvetica W01"/>
              </a:rPr>
              <a:t> </a:t>
            </a:r>
            <a:endParaRPr lang="en-US" dirty="0"/>
          </a:p>
        </p:txBody>
      </p:sp>
    </p:spTree>
    <p:extLst>
      <p:ext uri="{BB962C8B-B14F-4D97-AF65-F5344CB8AC3E}">
        <p14:creationId xmlns:p14="http://schemas.microsoft.com/office/powerpoint/2010/main" val="17309312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20.2 Interstellar Gas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923041" y="1456074"/>
            <a:ext cx="4776628" cy="615917"/>
          </a:xfrm>
        </p:spPr>
        <p:txBody>
          <a:bodyPr>
            <a:normAutofit/>
          </a:bodyPr>
          <a:lstStyle/>
          <a:p>
            <a:r>
              <a:rPr lang="en-US" b="1" dirty="0"/>
              <a:t>Molecular Clouds</a:t>
            </a:r>
          </a:p>
          <a:p>
            <a:pPr marL="0" indent="0">
              <a:buNone/>
            </a:pPr>
            <a:endParaRPr lang="en-US" dirty="0"/>
          </a:p>
        </p:txBody>
      </p:sp>
      <p:sp>
        <p:nvSpPr>
          <p:cNvPr id="4" name="AutoShape 2" descr="H–R Diagram of Stars Measured by Gaia and Hipparcos. The x-axis of this graph is labeled “Spectral Type” and lists “O”, “B”, “A”, “F”, “G”, “K”, and “M” from left to right. The y-axis is labeled “Luminosity (L_Sun)” and ranges from 1/100 to 10,000. The plot includes 16,631 stars which form a Y shape, with the tail at “M” on the x-axis and the two arms splitting roughly at “G” on the x-axis and “1” on the y-axis, with the left arm extending leftward up toward “10,000” on the y-axis and the right arm extending rightward up toward “10,000”.">
            <a:extLst>
              <a:ext uri="{FF2B5EF4-FFF2-40B4-BE49-F238E27FC236}">
                <a16:creationId xmlns:a16="http://schemas.microsoft.com/office/drawing/2014/main" id="{B01CC802-A3CD-474A-BBC7-E3B0DEE234B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Rectangle 4">
            <a:extLst>
              <a:ext uri="{FF2B5EF4-FFF2-40B4-BE49-F238E27FC236}">
                <a16:creationId xmlns:a16="http://schemas.microsoft.com/office/drawing/2014/main" id="{23CF6973-7574-4F68-BDDE-A9F740571D50}"/>
              </a:ext>
            </a:extLst>
          </p:cNvPr>
          <p:cNvSpPr/>
          <p:nvPr/>
        </p:nvSpPr>
        <p:spPr>
          <a:xfrm>
            <a:off x="1011810" y="2040852"/>
            <a:ext cx="3861848" cy="3416320"/>
          </a:xfrm>
          <a:prstGeom prst="rect">
            <a:avLst/>
          </a:prstGeom>
        </p:spPr>
        <p:txBody>
          <a:bodyPr wrap="square">
            <a:spAutoFit/>
          </a:bodyPr>
          <a:lstStyle/>
          <a:p>
            <a:r>
              <a:rPr lang="en-US" dirty="0">
                <a:solidFill>
                  <a:srgbClr val="424242"/>
                </a:solidFill>
                <a:latin typeface="Neue Helvetica W01"/>
              </a:rPr>
              <a:t>Interstellar space also contains significant amounts of dust capable of blocking out starlight. When this dust accumulates in a single location, the result is a dark cloud where ultraviolet starlight is blocked and molecules can survive. The largest of these structures are created where gravity pulls interstellar gas together to form giant </a:t>
            </a:r>
            <a:r>
              <a:rPr lang="en-US" b="1" dirty="0">
                <a:solidFill>
                  <a:srgbClr val="424242"/>
                </a:solidFill>
                <a:latin typeface="Neue Helvetica W01"/>
              </a:rPr>
              <a:t>molecular clouds</a:t>
            </a:r>
            <a:r>
              <a:rPr lang="en-US" dirty="0">
                <a:solidFill>
                  <a:srgbClr val="424242"/>
                </a:solidFill>
                <a:latin typeface="Neue Helvetica W01"/>
              </a:rPr>
              <a:t>, structures as massive as a million times the mass of the Sun.</a:t>
            </a:r>
            <a:endParaRPr lang="en-US" dirty="0"/>
          </a:p>
        </p:txBody>
      </p:sp>
      <p:pic>
        <p:nvPicPr>
          <p:cNvPr id="6146" name="Picture 2" descr="Artist’s 3D Rendering of a Fullerene C60 Molecule. Carbon atoms are shown as black spheres, and the chemical bonds between them shown as black cylinders. The shape of the “buckyball” is similar to that of a soccer ball; alternating pentagons and hexagons arranged into a hollow sphere.">
            <a:extLst>
              <a:ext uri="{FF2B5EF4-FFF2-40B4-BE49-F238E27FC236}">
                <a16:creationId xmlns:a16="http://schemas.microsoft.com/office/drawing/2014/main" id="{837FB18A-FB56-419E-902F-C7982FD80B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864394"/>
            <a:ext cx="3095625" cy="32385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D2AA5CAA-9683-4DD8-9019-28AFEB80F21A}"/>
              </a:ext>
            </a:extLst>
          </p:cNvPr>
          <p:cNvSpPr/>
          <p:nvPr/>
        </p:nvSpPr>
        <p:spPr>
          <a:xfrm>
            <a:off x="6470528" y="4117820"/>
            <a:ext cx="2651367" cy="369332"/>
          </a:xfrm>
          <a:prstGeom prst="rect">
            <a:avLst/>
          </a:prstGeom>
        </p:spPr>
        <p:txBody>
          <a:bodyPr wrap="none">
            <a:spAutoFit/>
          </a:bodyPr>
          <a:lstStyle/>
          <a:p>
            <a:r>
              <a:rPr lang="en-US" b="1" dirty="0">
                <a:solidFill>
                  <a:srgbClr val="424242"/>
                </a:solidFill>
                <a:latin typeface="Neue Helvetica W01"/>
              </a:rPr>
              <a:t>Figure 20.8</a:t>
            </a:r>
            <a:r>
              <a:rPr lang="en-US" dirty="0">
                <a:solidFill>
                  <a:srgbClr val="424242"/>
                </a:solidFill>
                <a:latin typeface="Neue Helvetica W01"/>
              </a:rPr>
              <a:t> </a:t>
            </a:r>
            <a:r>
              <a:rPr lang="en-US" b="1" dirty="0">
                <a:solidFill>
                  <a:srgbClr val="424242"/>
                </a:solidFill>
                <a:latin typeface="Neue Helvetica W01"/>
              </a:rPr>
              <a:t>Fullerene C60.</a:t>
            </a:r>
            <a:endParaRPr lang="en-US" dirty="0"/>
          </a:p>
        </p:txBody>
      </p:sp>
    </p:spTree>
    <p:extLst>
      <p:ext uri="{BB962C8B-B14F-4D97-AF65-F5344CB8AC3E}">
        <p14:creationId xmlns:p14="http://schemas.microsoft.com/office/powerpoint/2010/main" val="1423698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a:xfrm>
            <a:off x="838200" y="365125"/>
            <a:ext cx="11353800" cy="1325563"/>
          </a:xfrm>
        </p:spPr>
        <p:txBody>
          <a:bodyPr/>
          <a:lstStyle/>
          <a:p>
            <a:r>
              <a:rPr lang="en-US" dirty="0"/>
              <a:t>20.3 Cosmic Dust</a:t>
            </a:r>
          </a:p>
        </p:txBody>
      </p:sp>
      <p:sp>
        <p:nvSpPr>
          <p:cNvPr id="8" name="Rectangle 7">
            <a:extLst>
              <a:ext uri="{FF2B5EF4-FFF2-40B4-BE49-F238E27FC236}">
                <a16:creationId xmlns:a16="http://schemas.microsoft.com/office/drawing/2014/main" id="{773C4765-591F-43EB-952D-CCF87C730EAE}"/>
              </a:ext>
            </a:extLst>
          </p:cNvPr>
          <p:cNvSpPr/>
          <p:nvPr/>
        </p:nvSpPr>
        <p:spPr>
          <a:xfrm>
            <a:off x="941895" y="1469726"/>
            <a:ext cx="4846164" cy="3046988"/>
          </a:xfrm>
          <a:prstGeom prst="rect">
            <a:avLst/>
          </a:prstGeom>
        </p:spPr>
        <p:txBody>
          <a:bodyPr wrap="square">
            <a:spAutoFit/>
          </a:bodyPr>
          <a:lstStyle/>
          <a:p>
            <a:r>
              <a:rPr lang="en-US" sz="2400" dirty="0">
                <a:solidFill>
                  <a:srgbClr val="424242"/>
                </a:solidFill>
                <a:latin typeface="Neue Helvetica W01"/>
              </a:rPr>
              <a:t>Dusty clouds in space betray their presence in several ways: by blocking the light from distant stars, by emitting energy in the infrared part of the spectrum, by reflecting the light from nearby stars, and by making distant stars look redder than they really are.</a:t>
            </a:r>
            <a:endParaRPr lang="en-US" sz="2400" dirty="0"/>
          </a:p>
        </p:txBody>
      </p:sp>
      <p:pic>
        <p:nvPicPr>
          <p:cNvPr id="7170" name="Picture 2" descr="Photograph of Barnard 68. An absolutely black, comma-shaped cloud is centered in this image, with hundreds of stars seen in the background.">
            <a:extLst>
              <a:ext uri="{FF2B5EF4-FFF2-40B4-BE49-F238E27FC236}">
                <a16:creationId xmlns:a16="http://schemas.microsoft.com/office/drawing/2014/main" id="{1341B707-7391-434A-A8AA-738F240457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3023" y="1533525"/>
            <a:ext cx="4638675" cy="379095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86644949-6575-4726-AA84-9A6AF244632B}"/>
              </a:ext>
            </a:extLst>
          </p:cNvPr>
          <p:cNvSpPr/>
          <p:nvPr/>
        </p:nvSpPr>
        <p:spPr>
          <a:xfrm>
            <a:off x="6844674" y="5619889"/>
            <a:ext cx="2404248" cy="369332"/>
          </a:xfrm>
          <a:prstGeom prst="rect">
            <a:avLst/>
          </a:prstGeom>
        </p:spPr>
        <p:txBody>
          <a:bodyPr wrap="none">
            <a:spAutoFit/>
          </a:bodyPr>
          <a:lstStyle/>
          <a:p>
            <a:r>
              <a:rPr lang="en-US" b="1" dirty="0">
                <a:solidFill>
                  <a:srgbClr val="424242"/>
                </a:solidFill>
                <a:latin typeface="Neue Helvetica W01"/>
              </a:rPr>
              <a:t>Figure 20.9</a:t>
            </a:r>
            <a:r>
              <a:rPr lang="en-US" dirty="0">
                <a:solidFill>
                  <a:srgbClr val="424242"/>
                </a:solidFill>
                <a:latin typeface="Neue Helvetica W01"/>
              </a:rPr>
              <a:t> </a:t>
            </a:r>
            <a:r>
              <a:rPr lang="en-US" b="1" dirty="0">
                <a:solidFill>
                  <a:srgbClr val="424242"/>
                </a:solidFill>
                <a:latin typeface="Neue Helvetica W01"/>
              </a:rPr>
              <a:t>Barnard 68.</a:t>
            </a:r>
            <a:endParaRPr lang="en-US" dirty="0"/>
          </a:p>
        </p:txBody>
      </p:sp>
    </p:spTree>
    <p:extLst>
      <p:ext uri="{BB962C8B-B14F-4D97-AF65-F5344CB8AC3E}">
        <p14:creationId xmlns:p14="http://schemas.microsoft.com/office/powerpoint/2010/main" val="37053799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D22165DD25B30438B3BAF1EAE74857B" ma:contentTypeVersion="14" ma:contentTypeDescription="Create a new document." ma:contentTypeScope="" ma:versionID="6f6ef505a4006e4aaea8068cb4190881">
  <xsd:schema xmlns:xsd="http://www.w3.org/2001/XMLSchema" xmlns:xs="http://www.w3.org/2001/XMLSchema" xmlns:p="http://schemas.microsoft.com/office/2006/metadata/properties" xmlns:ns2="9403f49d-e00f-4d79-9caf-8f9c1726b710" xmlns:ns3="3dd33127-57d5-4e80-a4f7-5db6d5c7b804" targetNamespace="http://schemas.microsoft.com/office/2006/metadata/properties" ma:root="true" ma:fieldsID="89cee424c60902d1a3267369ab298faa" ns2:_="" ns3:_="">
    <xsd:import namespace="9403f49d-e00f-4d79-9caf-8f9c1726b710"/>
    <xsd:import namespace="3dd33127-57d5-4e80-a4f7-5db6d5c7b80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03f49d-e00f-4d79-9caf-8f9c1726b7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e7bbd82-a07b-43cc-adda-fdf53e5b0f3e"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dd33127-57d5-4e80-a4f7-5db6d5c7b8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c07f8bcd-e7e3-4dd5-b3d7-8f9bec2a56a6}" ma:internalName="TaxCatchAll" ma:showField="CatchAllData" ma:web="3dd33127-57d5-4e80-a4f7-5db6d5c7b8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403f49d-e00f-4d79-9caf-8f9c1726b710">
      <Terms xmlns="http://schemas.microsoft.com/office/infopath/2007/PartnerControls"/>
    </lcf76f155ced4ddcb4097134ff3c332f>
    <TaxCatchAll xmlns="3dd33127-57d5-4e80-a4f7-5db6d5c7b804" xsi:nil="true"/>
  </documentManagement>
</p:properties>
</file>

<file path=customXml/itemProps1.xml><?xml version="1.0" encoding="utf-8"?>
<ds:datastoreItem xmlns:ds="http://schemas.openxmlformats.org/officeDocument/2006/customXml" ds:itemID="{B262C29E-FCA5-4C57-824C-6AEEF796D56C}"/>
</file>

<file path=customXml/itemProps2.xml><?xml version="1.0" encoding="utf-8"?>
<ds:datastoreItem xmlns:ds="http://schemas.openxmlformats.org/officeDocument/2006/customXml" ds:itemID="{B830F787-2819-4B72-945E-73883CF7FD80}"/>
</file>

<file path=customXml/itemProps3.xml><?xml version="1.0" encoding="utf-8"?>
<ds:datastoreItem xmlns:ds="http://schemas.openxmlformats.org/officeDocument/2006/customXml" ds:itemID="{AAA3017D-D07E-4930-A570-026DDA661B8B}"/>
</file>

<file path=docProps/app.xml><?xml version="1.0" encoding="utf-8"?>
<Properties xmlns="http://schemas.openxmlformats.org/officeDocument/2006/extended-properties" xmlns:vt="http://schemas.openxmlformats.org/officeDocument/2006/docPropsVTypes">
  <TotalTime>541</TotalTime>
  <Words>1212</Words>
  <Application>Microsoft Office PowerPoint</Application>
  <PresentationFormat>Widescreen</PresentationFormat>
  <Paragraphs>63</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等线 Light</vt:lpstr>
      <vt:lpstr>Neue Helvetica W01</vt:lpstr>
      <vt:lpstr>Arial</vt:lpstr>
      <vt:lpstr>Calibri</vt:lpstr>
      <vt:lpstr>Calibri Light</vt:lpstr>
      <vt:lpstr>Office Theme</vt:lpstr>
      <vt:lpstr>Chapter 20 Between the stars: Gas and Dust in Space</vt:lpstr>
      <vt:lpstr>20.1 The Interstellar Medium</vt:lpstr>
      <vt:lpstr>21.1 The Interstellar Medium</vt:lpstr>
      <vt:lpstr>21.1 The Interstellar Medium</vt:lpstr>
      <vt:lpstr>20.2 Interstellar Gas</vt:lpstr>
      <vt:lpstr>20.2 Interstellar Gas </vt:lpstr>
      <vt:lpstr>20.2 Interstellar Gas</vt:lpstr>
      <vt:lpstr>20.2 Interstellar Gas</vt:lpstr>
      <vt:lpstr>20.3 Cosmic Dust</vt:lpstr>
      <vt:lpstr>20.3 Cosmic Dust</vt:lpstr>
      <vt:lpstr>20.3 Cosmic Dust</vt:lpstr>
      <vt:lpstr>20.4 Cosmic Rays</vt:lpstr>
      <vt:lpstr>20.5 The Life Cycle of Cosmic Material</vt:lpstr>
      <vt:lpstr>20.6 Interstellar Matter around the Sun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19 Celestial Distances</dc:title>
  <dc:creator>Lijun Pang</dc:creator>
  <cp:lastModifiedBy>Lijun Pang</cp:lastModifiedBy>
  <cp:revision>24</cp:revision>
  <dcterms:created xsi:type="dcterms:W3CDTF">2024-08-06T13:21:04Z</dcterms:created>
  <dcterms:modified xsi:type="dcterms:W3CDTF">2024-12-29T22:30:23Z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0x010100BD22165DD25B30438B3BAF1EAE74857B</vt:lpwstr>
  </property>
</Properties>
</file>