
<file path=[Content_Types].xml><?xml version="1.0" encoding="utf-8"?>
<Types xmlns="http://schemas.openxmlformats.org/package/2006/content-types">
  <Default Extension="emf" ContentType="image/x-emf"/>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ink/inkAction1.xml" ContentType="application/vnd.ms-office.inkAction+xml"/>
  <Override PartName="/ppt/tags/tag6.xml" ContentType="application/vnd.openxmlformats-officedocument.presentationml.tags+xml"/>
  <Override PartName="/ppt/tags/tag7.xml" ContentType="application/vnd.openxmlformats-officedocument.presentationml.tags+xml"/>
  <Override PartName="/ppt/ink/inkAction2.xml" ContentType="application/vnd.ms-office.inkAction+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0" r:id="rId4"/>
  </p:sldMasterIdLst>
  <p:sldIdLst>
    <p:sldId id="266" r:id="rId5"/>
    <p:sldId id="267" r:id="rId6"/>
    <p:sldId id="270" r:id="rId7"/>
    <p:sldId id="271" r:id="rId8"/>
    <p:sldId id="272" r:id="rId9"/>
    <p:sldId id="273" r:id="rId10"/>
    <p:sldId id="293" r:id="rId11"/>
    <p:sldId id="274" r:id="rId12"/>
    <p:sldId id="294" r:id="rId13"/>
    <p:sldId id="275" r:id="rId14"/>
    <p:sldId id="276" r:id="rId15"/>
    <p:sldId id="277" r:id="rId16"/>
    <p:sldId id="295" r:id="rId17"/>
    <p:sldId id="278" r:id="rId18"/>
    <p:sldId id="281" r:id="rId19"/>
    <p:sldId id="284" r:id="rId20"/>
    <p:sldId id="296" r:id="rId21"/>
    <p:sldId id="297" r:id="rId22"/>
    <p:sldId id="285" r:id="rId23"/>
    <p:sldId id="298" r:id="rId24"/>
    <p:sldId id="299" r:id="rId25"/>
    <p:sldId id="286" r:id="rId26"/>
    <p:sldId id="289" r:id="rId27"/>
    <p:sldId id="290" r:id="rId28"/>
    <p:sldId id="300" r:id="rId29"/>
    <p:sldId id="301" r:id="rId3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19" autoAdjust="0"/>
  </p:normalViewPr>
  <p:slideViewPr>
    <p:cSldViewPr snapToGrid="0">
      <p:cViewPr varScale="1">
        <p:scale>
          <a:sx n="63" d="100"/>
          <a:sy n="63" d="100"/>
        </p:scale>
        <p:origin x="796" y="2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s>
</file>

<file path=ppt/ink/inkAction1.xml><?xml version="1.0" encoding="utf-8"?>
<iact:actions xmlns:iact="http://schemas.microsoft.com/office/powerpoint/2014/inkAction" lengthUnit="cm" timeUnit="ms">
  <inkml:definitions xmlns:inkml="http://www.w3.org/2003/InkML">
    <inkml:context xml:id="ctx0">
      <inkml:inkSource xml:id="inkSrc0">
        <inkml:traceFormat>
          <inkml:channel name="X" type="integer" max="3840" units="cm"/>
          <inkml:channel name="Y" type="integer" max="2160" units="cm"/>
          <inkml:channel name="T" type="integer" max="2.14748E9" units="dev"/>
        </inkml:traceFormat>
        <inkml:channelProperties>
          <inkml:channelProperty channel="X" name="resolution" value="111.30434" units="1/cm"/>
          <inkml:channelProperty channel="Y" name="resolution" value="111.34021" units="1/cm"/>
          <inkml:channelProperty channel="T" name="resolution" value="1" units="1/dev"/>
        </inkml:channelProperties>
      </inkml:inkSource>
      <inkml:timestamp xml:id="ts0" timeString="2024-12-19T01:46:55.365"/>
    </inkml:context>
    <inkml:brush xml:id="br0">
      <inkml:brushProperty name="width" value="0.05292" units="cm"/>
      <inkml:brushProperty name="height" value="0.05292" units="cm"/>
      <inkml:brushProperty name="color" value="#FFFF00"/>
    </inkml:brush>
  </inkml:definitions>
  <iact:action type="add" startTime="72073">
    <iact:property name="dataType"/>
    <iact:actionData xml:id="d0">
      <inkml:trace xmlns:inkml="http://www.w3.org/2003/InkML" xml:id="stk0" contextRef="#ctx0" brushRef="#br0">11915 3298 0,'0'9'177,"35"71"-172,-35-63 17,18 27-19,0-8 28,-1 17-30,-17-45 1,9 28 27,-9-10-25,18 9-3,-18-17 28,17 44-27,1-27 29,0 9-29,-18-17 30,26 8-30,-26 0 29,18 9-29,-1-17 14,-17-10 0,18 19-15,-18-19 2,0 10 26,9 43-25,-9-61-3,17 26 27,1 71-26,-18-62 30,18 45-28,-1-37 25,1 37-26,0-45 28,-18 44-27,0-70 9,0 17-10,17-18 1,-17 28 21,0-10-24,18 27 31,-18-27-30,0-17 13,0-10-13,9 28-1,-9-19 31,17 10-28,-17 26 25,0-27-25,0 1 25,0-10-25,0 18 25,18-26-27,-18 27 30,0-10-30,18-26 12,-18 35-11,0-17 27,0-9-28,8 8 1,-8 1 26,0-9-25,0 9-3,18-18 28,-18 35-26,0-26 28,18-9-27,-18 17 24,-9-17 407,-26-9-433,-1-26 27,1 0-28,0 17 31,26 9-30,-9 9 29,18-17-29,-17 17 148,-10 0-34,-26-53-111,0 26-3,18 1 23,-18-45-22,18 36-1,17 17 27,-8 1-26,26 8-2,0 27 180,0-1-165,18-17-15,17 18 14,-35-9-13,9 8 0,8-17 26,19 36-24,-10-10-3,18-8 29,106 61-29,-35-35 30,26 36-29,0-19 30,9 1-31,-36-27 31,-43-17-30,-18 17 30,-44-17-31,8-18 31,1 9-29,-9 8 45,-9 1-45,18 8 43,-1-8-13,-26-18 111,-8-9 64,8-35-204,9 18 41,-18-10-43,18 19 31,-17 17-31,17-27 27,0 10-27,0-1 29,-9 9-29,9-8 30,0-1-31,0-8 31,0-10-29,0 1 0,0 17 25,0-8-24,0 8-3,17 1 27,1-63-25,9 54 27,-10-10-27,1-8 28,8-9-29,-8 27 29,-18-9-29,18 8 29,-1-8-28,-17 26 44,9 9-13,-9-17-32,0 25 131,0 1-119</inkml:trace>
    </iact:actionData>
  </iact:action>
  <iact:action type="add" startTime="76862">
    <iact:property name="dataType"/>
    <iact:actionData xml:id="d1">
      <inkml:trace xmlns:inkml="http://www.w3.org/2003/InkML" xml:id="stk1" contextRef="#ctx0" brushRef="#br0">15813 2540 0,'0'9'48,"0"35"-46,0 0 30,0 27-30,0-36 1,0 18 25,0 44-27,9-62 1,-9 53 30,0 27-29,0-80 12,18 18-11,-18 9 7,0-9-10,44 167 30,-27-105-29,1-18 30,0-9-31,8 9 32,-8-26-32,-1-36 13,1 0-10,-18 1-2,18-1 26,8 9-25,-26-9 0,18-17 24,17 26-25,-26-26-1,9-1 29,-1 27-28,1-8-1,8-10 30,-8 27-29,8-9 31,10 27-30,-19-36 10,10 0-8,-18-17-2,8 17 21,19 36-22,-19-1 30,45 27-30,-44-62 12,-18 1-12,17-27 0,-8 8 28,-9 18-27,18-26-2,-1 27 28,-17-28-27,9-8 14,-9 18-13,18 17 26,-1-26-27,-8 44 29,26-9-28,-17 0 28,-9-8-29,9 8 29,17-9-28,-35-26 0,0 8 25,9 1-27,-9-27 167,0-8-137,-36-10 2,19 9-30,8 1-2,-9 8 29,-26-26-29,27 17 0,-1 9 30,-44-26-29,18 8 29,-26-34-29,-27 25 29,61 10-28,10 8 28,-10 1-29,28-1 12,-10 9-12,0 9 30,18-17-30,-17 17 12,26 8 137,8 1-147,1 9 24,8 17-26,27 18 30,18 0-31,-18-18 15,-18-17-14,9 17 0,-9 1 27,62 25-25,-61-25-3,-1-19 27,18 36-26,-36-53 1,-8 18 26,-9-9-28,18-27 319,-18 0-315,18-26 36,-1 9-39,1 0 28,-18 17-25,18 9-4,-10-8 44,10-10-42,0 27 27,-10-18-27,10 1 28,0-1-29,-1 9 12,-8-26 19,9 26-29,-1-8 26,-17-1-28,9 18 45,-9-18 45,0 9-91,18-8 39,0-1-38,-18 9 30,17 9-30</inkml:trace>
    </iact:actionData>
  </iact:action>
  <iact:action type="add" startTime="84636">
    <iact:property name="dataType"/>
    <iact:actionData xml:id="d2">
      <inkml:trace xmlns:inkml="http://www.w3.org/2003/InkML" xml:id="stk2" contextRef="#ctx0" brushRef="#br0">19641 9066 0,'0'-17'57,"-18"17"-7,9 0-48,-8 0 0,-1-18 27,-61 18-27,35 0 30,-27 0-29,45 0 28,-10 0-27,28 0 9,-10 0-10,0 0 11,9 0-12,-8 0 11,-1 9-11,-8-9 30,-10 18-31,-25-1 31,25-8-30,10-9 13,8 18-13,-17-18 0,0 0 27,-27 35-26,44-35-2,-34 18 28,-46-18-28,10 0 31,-9 17-30,27-17 31,8 18-32,-9 0 31,19-1-30,34-8 12,9 9-11,-9-18-1,1 0 27,17 17-27,-9-17 178,-44 0-147,27 9-30,-27-9 28,9 18-28,26-18-1,9 0 27,-35 17-26,26 1 27,-17-18-26,26 9-3,-8-9 11,-1 17 21,9-17-30,-8 0 44,17 18-44,-27-18 28,-8 9-29,0-9 13,-1 18-12,27-18-1,-8 0 26,-10 17-25,-8-17-1,17 18 26,-26-18-26,0 17 30,-9 10-31,27-27 31,-9 18-30,8-18 29,1 26-30,-10-26 32,19 0-31,17-18 436,0-8-436,0-27 39,0 44-40,0-26 31,0 8-30,0-8-1,0 26 28,0-8-27,0-27 31,0 26 18,0 27 97,-9-9-146,9 9 63,0 8-62,0 1 27,-18 8-27,18-8 28,0 0-29,-17 8 29,17-8 3,-9-1-32,9-8 12,0 26 20,-18-35-30,18 9-3,0 9 245,27 35-132,52 9-112,0-1 30,-8-25-30,-27-10 29,-9-8-29,-17-1 14,-9-8 18,8 26-32,1-35-1,-18 18 28,27-18-27,-10 9-1,-17 8 28,27 1-27,-27-9-1,53 44 29,-27-35-28,9 26 31,-8-9-32,26 27 31,0-9-30,-27-36 30,-26-8-31,18-9 15</inkml:trace>
    </iact:actionData>
  </iact:action>
  <iact:action type="add" startTime="107960">
    <iact:property name="dataType"/>
    <iact:actionData xml:id="d3">
      <inkml:trace xmlns:inkml="http://www.w3.org/2003/InkML" xml:id="stk3" contextRef="#ctx0" brushRef="#br0">8678 6597 0,'-8'-18'200,"-10"-35"-194,-17 18-3,-1 0 21,-25-62-22,61 88 13,-9-9-14,-27-17 14,19 17-13,-1 10 0,1-28 27,-10 10-27,9-9 30,10 35-31,-10-18 34,0 9-4,10-8-27,-10-1 25,-17-9-25,26 10 10,-26-1 19,26 9-30,-9-8-1,0-1 26,-8 9-22,8-8-5,1 17 8,8-18-6,-9 18 27,-61-71-28,44 54 0,-1-1 27,-8-17-27,9 17-1,-18-8 29,9-10-28,9 19 31,17 8-32,-8-9 30,-1 1-28,9 17 28,-8-9-28,8 9-1,1-18 26,-10 1-26,10-1 1,-19 18 26,-43-53-25,26 44 25,9-8-27,-9-1 30,9 0-30,0 18 28,9-8-27,-27-10 28,9 18-28,0-27 28,9 19-30,-9 8 14,44 0-11,-26 0-3,-27-18 28,18 0-28,26 18 2,-8 0 25,-27-17-25,9-1 29,17 18-29,-8-18 26,-9 18-27,-26-17 29,43 17-29,-26-9 30,9 9-30,18-18 29,-27 18-29,26-17 29,-17 17-29,27 0 13,-19 0-12,27 0-1,-8-18 26,-63 18-26,27-9 30,9 9-30,-26 0 29,8 0-29,9 0 16,27 0 12,-18 0-27,26 0 11,0 0-12,1 0 13,-10 18-14,10-18 2,-19 0 26,-34 17-25,61-17-3,-9 18 27,-26-18-26,27 0 1,-19 18 25,-8-18-25,0 17 29,9-8-31,8-9 30,-8 18-29,-27 0 29,9-1-28,-17 1 27,-1-1-28,10 1 30,-10 0-29,36-1-2,-9 1 28,-18 17-26,18-26 28,17 26-28,-26-17 28,-17 8-30,43-8 30,1 0-29,-9-9 30,26-9-30,-44 17 30,27 1-31,8-1 14,-26-8 18,9 9-31,17-18 1,9 18 25,-53 8-24,27 9 26,-9-17-28,9-9 29,8 8-29,-26 1 29,27 8-29,8-8 30,-8 9-30,-10 8 29,-25 9-29,25 9 29,1-18-28,26-8-1,-8-10 27,-36 36-26,35-26-2,9-10 28,-44 63-27,45-45 30,-28 9-31,19 9 30,-10-27-28,10 27 28,-1-9-29,-17 9 15,26-44-3,9 26-12,-35 10 30,17-10-30,0 0 12,9-26-11,-8 26-1,-1-17 27,1 26-26,-1-9-2,9-17 28,-44 88-27,18-80 29,8 45-29,10-27 30,-18 53-30,-10 0 29,10-27-29,0 27 29,0-26-29,17-36 13,18 0-13,-18 1 0,1-27 27,-1 43-27,0-16 1,18-27 25,-8 44-24,-10-45-3,18 10 28,-18 61-27,9-26 30,-17 18-28,8 17 25,1-17-28,-1 17 31,0 26-30,18 28 15,-17-81-2,17-8-14,0 9 2,0-9 26,0 61-26,-18-61-2,18 9 28,0 88-27,0-106 30,0 27-30,0-27 29,0-18-30,0 27 31,0-26-31,0 8 31,0 0-28,18-26 9,-18 9-9,0-1-1,0-8 24,17 26-24,-17-26 0,9 9 24,-9 26-22,18-26-4,0 17 26,-1 9-24,36 62 27,0-27-29,-18-26 32,18 35-32,0-17 32,9-1-32,8 10 30,-34-36-28,34 18 28,-8 8-29,-27-35 12,1 10-12,-1-10 2,9 0 24,44 27-25,-44-27-2,9 0 28,106 62-27,-62-17 29,0-1-29,26 1 29,19-1-29,-28-17 30,-17 17-30,80 9 29,-89-53-29,35 27 30,-8 9-31,52-1 31,45 19-29,-124-45-1,27 0 26,238 79-25,61 9 28,-184-61-29,140 8 29,-8-52-29,-36-1 29,-88-26-29,-97 0 30,-97 0-30,-8-26 29,-28 26-28,10-27-2,17-26 45,18-26-44,-18-18 29,18 9-28,-35 44 28,35-53-30,-18 44 31,0-35-29,1 44 26,-1-80-26,0 54 29,27-80-30,-44 97 12,35-88-12,-36 105 13,18-25-13,-17-1 1,35-44 25,0-97-26,-9 106 30,-9-70-30,-17 78 29,26-34-28,-35 52 27,9-34-28,-1 16 30,10-25-30,-10-27 29,-17 70-29,18-70 29,0 44-29,8-9 13,-8 71-13,-18-18 1,0 18 25,44-195-26,-27 63 15,1 79 14,8-80-29,-26 97 30,18-70-30,0 27 29,-18 43-29,0-17 29,0 44-29,17 9 1,-17-45 25,0 27-26,0-26 14,0 44-14,0 8 12,0-8-12,0-45-1,0 19 30,-17-63-26,17 54 25,-27-1-27,-8-17 25,35 35-27,-26-35 31,8 61-31,-17-43 32,-1-1-32,19 36 14,-1 0-12,0 17-1,1 0 26,-10-43-26,10 43-1,-19-17 29,19 8-28,8 27-1,-26-35 29,26 35-28,-9-9-1,1-8 20,-19-1-9,28 18-9,-10-18 27,0 18-28,9-9 28,-26 9-26</inkml:trace>
    </iact:actionData>
  </iact:action>
</iact:actions>
</file>

<file path=ppt/ink/inkAction2.xml><?xml version="1.0" encoding="utf-8"?>
<iact:actions xmlns:iact="http://schemas.microsoft.com/office/powerpoint/2014/inkAction" lengthUnit="cm" timeUnit="ms">
  <inkml:definitions xmlns:inkml="http://www.w3.org/2003/InkML">
    <inkml:context xml:id="ctx0">
      <inkml:inkSource xml:id="inkSrc0">
        <inkml:traceFormat>
          <inkml:channel name="X" type="integer" max="3840" units="cm"/>
          <inkml:channel name="Y" type="integer" max="2160" units="cm"/>
          <inkml:channel name="T" type="integer" max="2.14748E9" units="dev"/>
        </inkml:traceFormat>
        <inkml:channelProperties>
          <inkml:channelProperty channel="X" name="resolution" value="111.30434" units="1/cm"/>
          <inkml:channelProperty channel="Y" name="resolution" value="111.34021" units="1/cm"/>
          <inkml:channelProperty channel="T" name="resolution" value="1" units="1/dev"/>
        </inkml:channelProperties>
      </inkml:inkSource>
      <inkml:timestamp xml:id="ts0" timeString="2024-12-19T01:49:32.060"/>
    </inkml:context>
    <inkml:brush xml:id="br0">
      <inkml:brushProperty name="width" value="0.05292" units="cm"/>
      <inkml:brushProperty name="height" value="0.05292" units="cm"/>
      <inkml:brushProperty name="color" value="#FFFF00"/>
    </inkml:brush>
    <inkml:brush xml:id="br1">
      <inkml:brushProperty name="width" value="0.05292" units="cm"/>
      <inkml:brushProperty name="height" value="0.05292" units="cm"/>
    </inkml:brush>
    <inkml:brush xml:id="br2">
      <inkml:brushProperty name="width" value="0.055" units="cm"/>
      <inkml:brushProperty name="height" value="0.055" units="cm"/>
    </inkml:brush>
  </inkml:definitions>
  <iact:action type="add" startTime="119083">
    <iact:property name="dataType"/>
    <iact:actionData xml:id="d0">
      <inkml:trace xmlns:inkml="http://www.w3.org/2003/InkML" xml:id="stk0" contextRef="#ctx0" brushRef="#br0">25347 17119 0,'-35'26'116,"-27"0"-114,44-8 0,-26 9 41,-9 25-42,27-34 2,8 0 26,-52 8-27,43 9 1,10-17 26,-45 9-28,9 8 31,0 0-31,9-17 31,-27 8-31,27 10 31,-9-19-30,-17 18 29,-1 1-29,10 17 29,-19 0-28,36-1 29,9-43-30,26 9 0,-9 0 27,-17-10-26,35 10-2,-26 17 187,-221 248-185,123-151-1,-79 115 34,1-18-34,105-132-2,26 27 31,-70-107-30,61-17 32,28 0-32,16 0 32,19 0-30,25 0 210,10 0-188,0-17-22,-9 17 20,61-36-19,-35 36-1,1-17 21,78-1-21,1-44 28,167-26-29,-194 62 1,27-19 25,88-25-24,-80 26-3,107-27 29,-1 27-29,177-9 30,-54 53-29,45-26 30,-70 26-30,25 0 29,10-35-30,70 35 31,-132 0-31,-27 26 32,98-8-32,-195-18 15,-88 26-14,124-26 0,0 27 27,44-1-26,-80-26-2,18 18 28,88-18-27,-114 0 30,8 26-31,106-26 31,-88 0-31,124 0 31,-71-44-31,26 26 30,98-26-28,-89-62 29,79-52-30,-299 140 0,79-52 27,159-36-25,-238 88-3,79-26 28,282-106-26,-202 27 26,-124-1-26,-97 45 28,0 52-28,0 10 45,0-10-47,-9-8 13,9 17-12,-18-52 0,18 34 28,-35-52-28,-9 26 12,9 27-12,17 18 13,-79-89-12,35 44-1,-105-97 27,43 53-27,-70-35-1,-9 35 29,89 62-28,-63 0 29,-34 44-29,-36 18 29,-62 79-29,-35 35 30,-9 115-30,168-88 29,-79 132-29,122-88 1,98-150 26,-70 202-27,34-96-1,1 44 28,8-62-26,27-26 28,-88 185-29,44-80 30,-27-26-31,27-194 31,-27 0-30,1 0 29,-10 0-29,18 0 29,45 0-29,17 0 13,26 0-12,0 0-2,1 0 29,-19 0-28,28 0-1,-10 0 45,18-70 90,-44-204-133,26 160 0,-17-133 22,8-80-22,27 177-1,-26-229 27,26 88-26,0 9-2,0 176 28,18-538-28,61 247 31,27 18-30,-9 79 29,35-8-29,-26 149 30,53-18-31,44 19 30,88-19-28,-97 71 12,-133 71-13,80-35-2,-79 26 31,229-53-30,-238 79 14,88-26-12,-79 0-3,158-18 33,-17-26-29,-132 52 22,-53 36-23</inkml:trace>
    </iact:actionData>
  </iact:action>
  <iact:action type="add" startTime="124070">
    <iact:property name="dataType"/>
    <iact:actionData xml:id="d1">
      <inkml:trace xmlns:inkml="http://www.w3.org/2003/InkML" xml:id="stk1" contextRef="#ctx0" brushRef="#br1">25100 11280 0,'-18'-18'133,"-26"18"-107,27 9 0,-1-9-24,9 0-1,-26 18 48,-9 8-46,-9 10 42,9-19-43,17 10 28,-25-10-27,-19 36 29,18 0-31,-35 18 31,35-18-30,0-36 13,18 19-13,-80 61 1,71-62 25,-53 44-26,62-43-1,-80 61 29,18-27-27,62-26-2,-89 53 28,45-35-27,44-18 30,-54 35-28,45-52 26,-35 70-26,26-62 25,0 36-25,-9-10 8,27-43-9,-18 53 27,-106 61-27,124-70 10,0-27-11,-115 97 31,53-35-32,53-61 1,-9 8 28,-212 150-28,142-89 28,-106 72-27,114-98 29,-88 54-29,88-54 26,18 0-25,-88 10 25,88-10-25,-53 0 27,62-35-29,53-26 11,-27 0-9,-26 26-2,35-27 27,-18 10-25,36-1-3,-44-8 27,-54 52-24,-34 19 25,70-45-26,0 9 28,-53 26-28,35-17 27,-70 70-28,123-88 13,9-26-11,-8 44-3,-133 43 27,44 1-25,88-70-1,-17-10 25,-186 71-24,203-53 12,-17-26-13,-9 26 0,-106 35 26,61-35-23,72-26-4,-19 0 27,-220 79-25,177-62 27,-45 27-27,71-27 28,-44 35-30,71-52 32,-27 26-32,35-9 13,27-35-11,-1 18 12,-17 0-12,18-1-2,-79 27 28,17 18-25,44-44-3,-124 44 28,80-18-28,0-9 31,-70 27-30,96-27 29,-79 9-29,106-26 30,-71 8-31,62 1 31,9-10-30,-70 19 29,43-19-29,36-17 13,-44 27-13,43-10 0,-25-17 27,-10 18-25,-35 0-3,18-18 28,-9 17-28,-62-17 31,89 18-31,-71-1 31,79-17-30,-9 0 29,1 27-28,17-27 28,9 0-29,26 0 13,9 9-12,-8-9-1,-19 0 26,-25 0-25,43 0-1,0 0 26,-70 17-25,53-17-1,17 0 27,-44 18-27,54-18 30,-10 0-31,27 0 148,-9-9-117,9 9-31,26-44 47,9 18-45,-9-27 29,-8 9-29,8 8 28,-9-8-28,-8 9-1,0 17 24,17-43-24,-26 25 30,26 10-29,-35 8-2,9 9 28,9-26-25,-1 26-4,1 9 29,-9-35-27,8 0 0,19 8 28,8-8-28,-9 9 29,-26-10-29,8 10 30,-17 35 118,-8-1-147,-1 28 28,-27-10-30,10 1 30,-9 8-28,8 9 28,-26 9-29,0-18 30,1 18-30,34-35 13,9-1-14,-9-8 13,-17 27-11,18-19-1,8 1 27,-44 8-26,35-8-2,-8 0 29,-45 52-28,18-26 28,18-9-27,8-8 28,10 8-29,8-26 30,-9-9-31,18 18 31,-17-18-30,17 17 29,9-17 241,26 0-244,0 18-26,18 0-1,44 17 29,18 9-29,26-9 33,-27 9-30,-34-26 8,-18 0-11,132 26 31,-80-9-30,-17-17 29,-70 17-29,-10-35 13,-8 0 18,9 9-31,35 26 79,-53-17-78,9-18 14,8 8 15</inkml:trace>
    </iact:actionData>
  </iact:action>
  <iact:action type="remove" startTime="134826">
    <iact:property name="style" value="instant"/>
    <iact:actionData xml:id="d2" ref="#d0"/>
  </iact:action>
  <iact:action type="add" startTime="134740">
    <iact:property name="dataType" value="strokeEraser"/>
    <iact:actionData xml:id="d3">
      <inkml:trace xmlns:inkml="http://www.w3.org/2003/InkML" xml:id="stk2" contextRef="#ctx0" brushRef="#br2">31318 13652 0,'-9'0'71,"-9"0"-63,-8 0 0,8 0-1,-35 0 5,0 0-8,1 0 4,-10 0 0,9 9 1,-150 44-2,124-9 1,17-8 2,-26 8-4,0 0 3,35 0-2,-9-9 1,0-17 0,27 26-2,0-26 4,-1-1-1,1 1-2,0-1 1,-1 1 0,19-18 0,-18 18 1,17-18 0,9 9-1,-9-9-1,1 17 2,8-17 0,-9 18-2,18-9 2,-17-9-2,-1 17 1,9 1 0,9 0 0,-17-10 0,-1 10 0,18 0 0,-9-9 0,-8 8 0,-1 18 1,18-17-2,-18-9 1,1 26 0,17-17 0,-9-9 0,9 8 0,-18 19 0,18-19 1,0 10-2,-17 34 1,-1-43 0,0 8 0,18 10 1,-17-1-2,-1 0 2,18 1-2,-18-1 1,1 0-1,17 0 2,-18 1 1,18-1-4,-18 0 4,18 1-3,0-1 2,-17 0-3,-1 0 4,18 1-2,0-1 0,0 0 0,-17 0 0,17-26 0,0 9 8,0 0-7,-18-18 7</inkml:trace>
    </iact:actionData>
  </iact:action>
  <iact:action type="add" startTime="136414">
    <iact:property name="dataType" value="strokeEraser"/>
    <iact:actionData xml:id="d4">
      <inkml:trace xmlns:inkml="http://www.w3.org/2003/InkML" xml:id="stk3" contextRef="#ctx0" brushRef="#br2">28787 11545 0</inkml:trace>
    </iact:actionData>
  </iact:action>
</iact:action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0"/>
            <a:ext cx="12192000" cy="6858000"/>
            <a:chOff x="0" y="0"/>
            <a:chExt cx="12192000" cy="6858000"/>
          </a:xfrm>
        </p:grpSpPr>
        <p:sp>
          <p:nvSpPr>
            <p:cNvPr id="9" name="Rectangle 8"/>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ctrTitle"/>
          </p:nvPr>
        </p:nvSpPr>
        <p:spPr>
          <a:xfrm>
            <a:off x="1154955" y="2099733"/>
            <a:ext cx="8825658" cy="2677648"/>
          </a:xfrm>
        </p:spPr>
        <p:txBody>
          <a:bodyPr anchor="b"/>
          <a:lstStyle>
            <a:lvl1pPr>
              <a:defRPr sz="5400"/>
            </a:lvl1pPr>
          </a:lstStyle>
          <a:p>
            <a:r>
              <a:rPr lang="en-US"/>
              <a:t>Click to edit Master title style</a:t>
            </a:r>
            <a:endParaRPr lang="en-US" dirty="0"/>
          </a:p>
        </p:txBody>
      </p:sp>
      <p:sp>
        <p:nvSpPr>
          <p:cNvPr id="3" name="Subtitle 2"/>
          <p:cNvSpPr>
            <a:spLocks noGrp="1"/>
          </p:cNvSpPr>
          <p:nvPr>
            <p:ph type="subTitle" idx="1"/>
          </p:nvPr>
        </p:nvSpPr>
        <p:spPr bwMode="gray">
          <a:xfrm>
            <a:off x="1154955" y="4777380"/>
            <a:ext cx="8825658" cy="861420"/>
          </a:xfrm>
        </p:spPr>
        <p:txBody>
          <a:bodyPr anchor="t"/>
          <a:lstStyle>
            <a:lvl1pPr marL="0" indent="0" algn="l">
              <a:buNone/>
              <a:defRPr cap="all">
                <a:solidFill>
                  <a:schemeClr val="accent1">
                    <a:lumMod val="60000"/>
                    <a:lumOff val="4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bwMode="gray">
          <a:xfrm rot="5400000">
            <a:off x="10158984" y="1792224"/>
            <a:ext cx="990599" cy="304799"/>
          </a:xfrm>
        </p:spPr>
        <p:txBody>
          <a:bodyPr anchor="t"/>
          <a:lstStyle>
            <a:lvl1pPr algn="l">
              <a:defRPr b="0" i="0">
                <a:solidFill>
                  <a:schemeClr val="bg1">
                    <a:alpha val="60000"/>
                  </a:schemeClr>
                </a:solidFill>
              </a:defRPr>
            </a:lvl1pPr>
          </a:lstStyle>
          <a:p>
            <a:fld id="{9184DA70-C731-4C70-880D-CCD4705E623C}" type="datetime1">
              <a:rPr lang="en-US" smtClean="0"/>
              <a:t>12/18/2024</a:t>
            </a:fld>
            <a:endParaRPr lang="en-US" dirty="0"/>
          </a:p>
        </p:txBody>
      </p:sp>
      <p:sp>
        <p:nvSpPr>
          <p:cNvPr id="5" name="Footer Placeholder 4"/>
          <p:cNvSpPr>
            <a:spLocks noGrp="1"/>
          </p:cNvSpPr>
          <p:nvPr>
            <p:ph type="ftr" sz="quarter" idx="11"/>
          </p:nvPr>
        </p:nvSpPr>
        <p:spPr bwMode="gray">
          <a:xfrm rot="5400000">
            <a:off x="8951976" y="3227832"/>
            <a:ext cx="3859795" cy="304801"/>
          </a:xfrm>
        </p:spPr>
        <p:txBody>
          <a:bodyPr/>
          <a:lstStyle>
            <a:lvl1pPr>
              <a:defRPr b="0" i="0">
                <a:solidFill>
                  <a:schemeClr val="bg1">
                    <a:alpha val="60000"/>
                  </a:schemeClr>
                </a:solidFill>
              </a:defRPr>
            </a:lvl1pPr>
          </a:lstStyle>
          <a:p>
            <a:endParaRPr lang="en-US" dirty="0"/>
          </a:p>
        </p:txBody>
      </p:sp>
      <p:sp>
        <p:nvSpPr>
          <p:cNvPr id="11" name="Rectangle 10"/>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12" name="Slide Number Placeholder 5"/>
          <p:cNvSpPr>
            <a:spLocks noGrp="1"/>
          </p:cNvSpPr>
          <p:nvPr>
            <p:ph type="sldNum" sz="quarter" idx="12"/>
          </p:nvPr>
        </p:nvSpPr>
        <p:spPr>
          <a:xfrm>
            <a:off x="10352540" y="295729"/>
            <a:ext cx="838199" cy="767687"/>
          </a:xfrm>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76145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3" name="Rectangle 12"/>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1" name="Freeform 5"/>
            <p:cNvSpPr/>
            <p:nvPr/>
          </p:nvSpPr>
          <p:spPr bwMode="gray">
            <a:xfrm rot="10800000">
              <a:off x="459506" y="321130"/>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4969927"/>
            <a:ext cx="8825659"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954" y="685800"/>
            <a:ext cx="8825659"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54954" y="5536665"/>
            <a:ext cx="8825658" cy="493712"/>
          </a:xfrm>
        </p:spPr>
        <p:txBody>
          <a:bodyPr>
            <a:normAutofit/>
          </a:bodyPr>
          <a:lstStyle>
            <a:lvl1pPr marL="0" indent="0">
              <a:buNone/>
              <a:defRPr sz="12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2D6E202-B606-4609-B914-27C9371A1F6D}" type="datetime1">
              <a:rPr lang="en-US" smtClean="0"/>
              <a:t>12/18/2024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092386903"/>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grpSp>
        <p:nvGrpSpPr>
          <p:cNvPr id="7" name="Group 6"/>
          <p:cNvGrpSpPr/>
          <p:nvPr/>
        </p:nvGrpSpPr>
        <p:grpSpPr>
          <a:xfrm>
            <a:off x="0" y="0"/>
            <a:ext cx="12192000" cy="6858000"/>
            <a:chOff x="0" y="0"/>
            <a:chExt cx="12192000" cy="6858000"/>
          </a:xfrm>
        </p:grpSpPr>
        <p:sp>
          <p:nvSpPr>
            <p:cNvPr id="11" name="Rectangle 10"/>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5"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7" name="Freeform 5"/>
            <p:cNvSpPr/>
            <p:nvPr/>
          </p:nvSpPr>
          <p:spPr bwMode="gray">
            <a:xfrm>
              <a:off x="455612" y="2801319"/>
              <a:ext cx="11277600" cy="3602637"/>
            </a:xfrm>
            <a:custGeom>
              <a:avLst/>
              <a:gdLst/>
              <a:ahLst/>
              <a:cxnLst/>
              <a:rect l="l" t="t" r="r" b="b"/>
              <a:pathLst>
                <a:path w="10000" h="7946">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48798" y="1063417"/>
            <a:ext cx="8831816" cy="1372986"/>
          </a:xfrm>
        </p:spPr>
        <p:txBody>
          <a:bodyPr/>
          <a:lstStyle>
            <a:lvl1pPr>
              <a:defRPr sz="4000"/>
            </a:lvl1pPr>
          </a:lstStyle>
          <a:p>
            <a:r>
              <a:rPr lang="en-US"/>
              <a:t>Click to edit Master title style</a:t>
            </a:r>
            <a:endParaRPr lang="en-US" dirty="0"/>
          </a:p>
        </p:txBody>
      </p:sp>
      <p:sp>
        <p:nvSpPr>
          <p:cNvPr id="8" name="Text Placeholder 3"/>
          <p:cNvSpPr>
            <a:spLocks noGrp="1"/>
          </p:cNvSpPr>
          <p:nvPr>
            <p:ph type="body" sz="half" idx="2"/>
          </p:nvPr>
        </p:nvSpPr>
        <p:spPr>
          <a:xfrm>
            <a:off x="1154954"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 name="Date Placeholder 3"/>
          <p:cNvSpPr>
            <a:spLocks noGrp="1"/>
          </p:cNvSpPr>
          <p:nvPr>
            <p:ph type="dt" sz="half" idx="10"/>
          </p:nvPr>
        </p:nvSpPr>
        <p:spPr/>
        <p:txBody>
          <a:bodyPr/>
          <a:lstStyle/>
          <a:p>
            <a:fld id="{62D6E202-B606-4609-B914-27C9371A1F6D}" type="datetime1">
              <a:rPr lang="en-US" smtClean="0"/>
              <a:t>12/18/2024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939793314"/>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grpSp>
        <p:nvGrpSpPr>
          <p:cNvPr id="3" name="Group 2"/>
          <p:cNvGrpSpPr/>
          <p:nvPr/>
        </p:nvGrpSpPr>
        <p:grpSpPr>
          <a:xfrm>
            <a:off x="0" y="0"/>
            <a:ext cx="12192000" cy="6858000"/>
            <a:chOff x="0" y="0"/>
            <a:chExt cx="12192000" cy="6858000"/>
          </a:xfrm>
        </p:grpSpPr>
        <p:sp>
          <p:nvSpPr>
            <p:cNvPr id="17" name="Rectangle 16"/>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0" name="Oval 19"/>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2" name="Oval 21"/>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Oval 22"/>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4" name="Oval 23"/>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5" name="Oval 24"/>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8"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6" name="TextBox 15"/>
          <p:cNvSpPr txBox="1"/>
          <p:nvPr/>
        </p:nvSpPr>
        <p:spPr bwMode="gray">
          <a:xfrm>
            <a:off x="881566" y="607336"/>
            <a:ext cx="801912" cy="1569660"/>
          </a:xfrm>
          <a:prstGeom prst="rect">
            <a:avLst/>
          </a:prstGeom>
          <a:noFill/>
        </p:spPr>
        <p:txBody>
          <a:bodyPr wrap="square" rtlCol="0">
            <a:spAutoFit/>
          </a:bodyPr>
          <a:lstStyle/>
          <a:p>
            <a:pPr algn="r"/>
            <a:r>
              <a:rPr lang="en-US" sz="9600" b="0" i="0" dirty="0">
                <a:solidFill>
                  <a:schemeClr val="accent1">
                    <a:lumMod val="60000"/>
                    <a:lumOff val="40000"/>
                  </a:schemeClr>
                </a:solidFill>
                <a:latin typeface="Arial"/>
                <a:cs typeface="Arial"/>
              </a:rPr>
              <a:t>“</a:t>
            </a:r>
          </a:p>
        </p:txBody>
      </p:sp>
      <p:sp>
        <p:nvSpPr>
          <p:cNvPr id="13" name="TextBox 12"/>
          <p:cNvSpPr txBox="1"/>
          <p:nvPr/>
        </p:nvSpPr>
        <p:spPr bwMode="gray">
          <a:xfrm>
            <a:off x="9884458" y="2613787"/>
            <a:ext cx="652763" cy="1569660"/>
          </a:xfrm>
          <a:prstGeom prst="rect">
            <a:avLst/>
          </a:prstGeom>
          <a:noFill/>
        </p:spPr>
        <p:txBody>
          <a:bodyPr wrap="square" rtlCol="0">
            <a:spAutoFit/>
          </a:bodyPr>
          <a:lstStyle/>
          <a:p>
            <a:pPr algn="r"/>
            <a:r>
              <a:rPr lang="en-US" sz="9600" b="0" i="0" dirty="0">
                <a:solidFill>
                  <a:schemeClr val="accent1">
                    <a:lumMod val="60000"/>
                    <a:lumOff val="40000"/>
                  </a:schemeClr>
                </a:solidFill>
                <a:latin typeface="Arial"/>
                <a:cs typeface="Arial"/>
              </a:rPr>
              <a:t>”</a:t>
            </a:r>
          </a:p>
        </p:txBody>
      </p:sp>
      <p:sp>
        <p:nvSpPr>
          <p:cNvPr id="2" name="Title 1"/>
          <p:cNvSpPr>
            <a:spLocks noGrp="1"/>
          </p:cNvSpPr>
          <p:nvPr>
            <p:ph type="title"/>
          </p:nvPr>
        </p:nvSpPr>
        <p:spPr>
          <a:xfrm>
            <a:off x="1581878" y="982134"/>
            <a:ext cx="8453906" cy="2696632"/>
          </a:xfrm>
        </p:spPr>
        <p:txBody>
          <a:bodyPr/>
          <a:lstStyle>
            <a:lvl1pPr>
              <a:defRPr sz="4000"/>
            </a:lvl1pPr>
          </a:lstStyle>
          <a:p>
            <a:r>
              <a:rPr lang="en-US"/>
              <a:t>Click to edit Master title style</a:t>
            </a:r>
            <a:endParaRPr lang="en-US" dirty="0"/>
          </a:p>
        </p:txBody>
      </p:sp>
      <p:sp>
        <p:nvSpPr>
          <p:cNvPr id="14" name="Text Placeholder 3"/>
          <p:cNvSpPr>
            <a:spLocks noGrp="1"/>
          </p:cNvSpPr>
          <p:nvPr>
            <p:ph type="body" sz="half" idx="13"/>
          </p:nvPr>
        </p:nvSpPr>
        <p:spPr bwMode="gray">
          <a:xfrm>
            <a:off x="1945945" y="3678766"/>
            <a:ext cx="7731219" cy="342174"/>
          </a:xfrm>
        </p:spPr>
        <p:txBody>
          <a:bodyPr anchor="t">
            <a:normAutofit/>
          </a:bodyPr>
          <a:lstStyle>
            <a:lvl1pPr marL="0" indent="0">
              <a:buNone/>
              <a:defRPr lang="en-US" sz="1400" b="0" i="0" kern="1200" cap="small" dirty="0">
                <a:solidFill>
                  <a:schemeClr val="accent1">
                    <a:lumMod val="60000"/>
                    <a:lumOff val="40000"/>
                  </a:schemeClr>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0" name="Text Placeholder 3"/>
          <p:cNvSpPr>
            <a:spLocks noGrp="1"/>
          </p:cNvSpPr>
          <p:nvPr>
            <p:ph type="body" sz="half" idx="2"/>
          </p:nvPr>
        </p:nvSpPr>
        <p:spPr>
          <a:xfrm>
            <a:off x="1154954" y="5029199"/>
            <a:ext cx="9244897" cy="997857"/>
          </a:xfrm>
        </p:spPr>
        <p:txBody>
          <a:bodyPr anchor="ct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 name="Date Placeholder 3"/>
          <p:cNvSpPr>
            <a:spLocks noGrp="1"/>
          </p:cNvSpPr>
          <p:nvPr>
            <p:ph type="dt" sz="half" idx="10"/>
          </p:nvPr>
        </p:nvSpPr>
        <p:spPr/>
        <p:txBody>
          <a:bodyPr/>
          <a:lstStyle/>
          <a:p>
            <a:fld id="{62D6E202-B606-4609-B914-27C9371A1F6D}" type="datetime1">
              <a:rPr lang="en-US" smtClean="0"/>
              <a:t>12/18/2024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9" name="Rectangle 18"/>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493094781"/>
      </p:ext>
    </p:extLst>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1" name="Rectangle 10"/>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370667"/>
            <a:ext cx="8825660" cy="1822514"/>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4" y="5024967"/>
            <a:ext cx="8825659" cy="860400"/>
          </a:xfrm>
        </p:spPr>
        <p:txBody>
          <a:bodyPr anchor="t"/>
          <a:lstStyle>
            <a:lvl1pPr marL="0" indent="0" algn="l">
              <a:buNone/>
              <a:defRPr sz="2000" cap="none">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2D6E202-B606-4609-B914-27C9371A1F6D}" type="datetime1">
              <a:rPr lang="en-US" smtClean="0"/>
              <a:t>12/18/2024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194332328"/>
      </p:ext>
    </p:extLst>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4" y="2603502"/>
            <a:ext cx="3141878"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6" name="Text Placeholder 3"/>
          <p:cNvSpPr>
            <a:spLocks noGrp="1"/>
          </p:cNvSpPr>
          <p:nvPr>
            <p:ph type="body" sz="half" idx="15"/>
          </p:nvPr>
        </p:nvSpPr>
        <p:spPr>
          <a:xfrm>
            <a:off x="1154953" y="3179764"/>
            <a:ext cx="3141879"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4512721" y="2603500"/>
            <a:ext cx="3147009"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9" name="Text Placeholder 3"/>
          <p:cNvSpPr>
            <a:spLocks noGrp="1"/>
          </p:cNvSpPr>
          <p:nvPr>
            <p:ph type="body" sz="half" idx="16"/>
          </p:nvPr>
        </p:nvSpPr>
        <p:spPr>
          <a:xfrm>
            <a:off x="4512721" y="3179763"/>
            <a:ext cx="3147009"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7888135" y="2603501"/>
            <a:ext cx="3145730"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Text Placeholder 3"/>
          <p:cNvSpPr>
            <a:spLocks noGrp="1"/>
          </p:cNvSpPr>
          <p:nvPr>
            <p:ph type="body" sz="half" idx="17"/>
          </p:nvPr>
        </p:nvSpPr>
        <p:spPr>
          <a:xfrm>
            <a:off x="7888329" y="3179762"/>
            <a:ext cx="3145536"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cxnSp>
        <p:nvCxnSpPr>
          <p:cNvPr id="17" name="Straight Connector 16"/>
          <p:cNvCxnSpPr/>
          <p:nvPr/>
        </p:nvCxnSpPr>
        <p:spPr>
          <a:xfrm>
            <a:off x="440397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77240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62D6E202-B606-4609-B914-27C9371A1F6D}" type="datetime1">
              <a:rPr lang="en-US" smtClean="0"/>
              <a:t>12/18/2024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54129047"/>
      </p:ext>
    </p:extLst>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4" y="4532844"/>
            <a:ext cx="3050438"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9" name="Picture Placeholder 2"/>
          <p:cNvSpPr>
            <a:spLocks noGrp="1" noChangeAspect="1"/>
          </p:cNvSpPr>
          <p:nvPr>
            <p:ph type="pic" idx="15"/>
          </p:nvPr>
        </p:nvSpPr>
        <p:spPr>
          <a:xfrm>
            <a:off x="1334553"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2" name="Text Placeholder 3"/>
          <p:cNvSpPr>
            <a:spLocks noGrp="1"/>
          </p:cNvSpPr>
          <p:nvPr>
            <p:ph type="body" sz="half" idx="18"/>
          </p:nvPr>
        </p:nvSpPr>
        <p:spPr>
          <a:xfrm>
            <a:off x="1154954" y="5109106"/>
            <a:ext cx="3050438"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4568865" y="4532844"/>
            <a:ext cx="3050438" cy="576263"/>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1" name="Picture Placeholder 2"/>
          <p:cNvSpPr>
            <a:spLocks noGrp="1" noChangeAspect="1"/>
          </p:cNvSpPr>
          <p:nvPr>
            <p:ph type="pic" idx="21"/>
          </p:nvPr>
        </p:nvSpPr>
        <p:spPr>
          <a:xfrm>
            <a:off x="4748462" y="2603500"/>
            <a:ext cx="2691243"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3" name="Text Placeholder 3"/>
          <p:cNvSpPr>
            <a:spLocks noGrp="1"/>
          </p:cNvSpPr>
          <p:nvPr>
            <p:ph type="body" sz="half" idx="19"/>
          </p:nvPr>
        </p:nvSpPr>
        <p:spPr>
          <a:xfrm>
            <a:off x="4570172" y="5109105"/>
            <a:ext cx="3050438"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7982775" y="4532845"/>
            <a:ext cx="3051095"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2"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20"/>
          </p:nvPr>
        </p:nvSpPr>
        <p:spPr>
          <a:xfrm>
            <a:off x="7982775" y="5109104"/>
            <a:ext cx="3051096"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cxnSp>
        <p:nvCxnSpPr>
          <p:cNvPr id="43" name="Straight Connector 42"/>
          <p:cNvCxnSpPr/>
          <p:nvPr/>
        </p:nvCxnSpPr>
        <p:spPr>
          <a:xfrm>
            <a:off x="440583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44" name="Straight Connector 43"/>
          <p:cNvCxnSpPr/>
          <p:nvPr/>
        </p:nvCxnSpPr>
        <p:spPr>
          <a:xfrm>
            <a:off x="7797802"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62D6E202-B606-4609-B914-27C9371A1F6D}" type="datetime1">
              <a:rPr lang="en-US" smtClean="0"/>
              <a:t>12/18/2024</a:t>
            </a:fld>
            <a:endParaRPr lang="en-US" dirty="0"/>
          </a:p>
        </p:txBody>
      </p:sp>
      <p:sp>
        <p:nvSpPr>
          <p:cNvPr id="8" name="Footer Placeholder 7"/>
          <p:cNvSpPr>
            <a:spLocks noGrp="1"/>
          </p:cNvSpPr>
          <p:nvPr>
            <p:ph type="ftr" sz="quarter" idx="11"/>
          </p:nvPr>
        </p:nvSpPr>
        <p:spPr>
          <a:xfrm>
            <a:off x="561111" y="6391838"/>
            <a:ext cx="3644282" cy="304801"/>
          </a:xfrm>
        </p:spPr>
        <p:txBody>
          <a:bodyPr/>
          <a:lstStyle/>
          <a:p>
            <a:endParaRPr lang="en-US" dirty="0"/>
          </a:p>
        </p:txBody>
      </p:sp>
      <p:sp>
        <p:nvSpPr>
          <p:cNvPr id="9" name="Slide Number Placeholder 8"/>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4264451341"/>
      </p:ext>
    </p:extLst>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a:xfrm>
            <a:off x="1154954" y="2603500"/>
            <a:ext cx="8825659" cy="3416300"/>
          </a:xfrm>
        </p:spPr>
        <p:txBody>
          <a:bodyPr vert="eaVert" anchor="t" anchorCtr="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10695439" y="6391838"/>
            <a:ext cx="990599" cy="304799"/>
          </a:xfrm>
        </p:spPr>
        <p:txBody>
          <a:bodyPr/>
          <a:lstStyle/>
          <a:p>
            <a:fld id="{62D6E202-B606-4609-B914-27C9371A1F6D}" type="datetime1">
              <a:rPr lang="en-US" smtClean="0"/>
              <a:t>12/18/2024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774822490"/>
      </p:ext>
    </p:extLst>
  </p:cSld>
  <p:clrMapOvr>
    <a:masterClrMapping/>
  </p:clrMapOvr>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2" name="Rectangle 11"/>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Rectangle 6"/>
            <p:cNvSpPr/>
            <p:nvPr/>
          </p:nvSpPr>
          <p:spPr bwMode="gray">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7"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0"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Vertical Title 1"/>
          <p:cNvSpPr>
            <a:spLocks noGrp="1"/>
          </p:cNvSpPr>
          <p:nvPr>
            <p:ph type="title" orient="vert"/>
          </p:nvPr>
        </p:nvSpPr>
        <p:spPr>
          <a:xfrm>
            <a:off x="8585235" y="1278467"/>
            <a:ext cx="1409965" cy="4748590"/>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1154954" y="1278467"/>
            <a:ext cx="6256025" cy="474859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10653104" y="6391838"/>
            <a:ext cx="992135" cy="304799"/>
          </a:xfrm>
        </p:spPr>
        <p:txBody>
          <a:bodyPr/>
          <a:lstStyle/>
          <a:p>
            <a:fld id="{62D6E202-B606-4609-B914-27C9371A1F6D}" type="datetime1">
              <a:rPr lang="en-US" smtClean="0"/>
              <a:t>12/18/2024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164611229"/>
      </p:ext>
    </p:extLst>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1154954" y="2603500"/>
            <a:ext cx="8825659" cy="34163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BE1D723-8F53-4F53-90B0-1982A396982E}" type="datetime1">
              <a:rPr lang="en-US" smtClean="0"/>
              <a:t>12/18/2024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1304254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8" name="Group 7"/>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0" name="Rectangle 9"/>
            <p:cNvSpPr/>
            <p:nvPr/>
          </p:nvSpPr>
          <p:spPr bwMode="gray">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677645"/>
            <a:ext cx="4351025" cy="2283824"/>
          </a:xfrm>
        </p:spPr>
        <p:txBody>
          <a:bodyPr anchor="ctr"/>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895559" y="2677644"/>
            <a:ext cx="3757545" cy="2283824"/>
          </a:xfrm>
        </p:spPr>
        <p:txBody>
          <a:bodyPr anchor="ctr"/>
          <a:lstStyle>
            <a:lvl1pPr marL="0" indent="0" algn="l">
              <a:buNone/>
              <a:defRPr sz="2000" cap="all">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7669AF7-7BEB-44E4-9852-375E34362B5B}" type="datetime1">
              <a:rPr lang="en-US" smtClean="0"/>
              <a:t>12/18/2024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40668412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54954" y="2603500"/>
            <a:ext cx="4825158" cy="3416301"/>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08712" y="2603500"/>
            <a:ext cx="4825159" cy="341630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AAAC38D-0552-4C82-B593-E6124DFADBE2}" type="datetime1">
              <a:rPr lang="en-US" smtClean="0"/>
              <a:t>12/18/2024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0450337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54954" y="2603500"/>
            <a:ext cx="4825157"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154954" y="3179762"/>
            <a:ext cx="4825158" cy="2840039"/>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08712" y="2603500"/>
            <a:ext cx="482515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08712" y="3179762"/>
            <a:ext cx="4825159" cy="2840039"/>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D9DF0F1C-5577-4ACB-BB62-DF8F3C494C7E}" type="datetime1">
              <a:rPr lang="en-US" smtClean="0"/>
              <a:t>12/18/2024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7390624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9" name="Title 1"/>
          <p:cNvSpPr>
            <a:spLocks noGrp="1"/>
          </p:cNvSpPr>
          <p:nvPr>
            <p:ph type="title"/>
          </p:nvPr>
        </p:nvSpPr>
        <p:spPr>
          <a:xfrm>
            <a:off x="1154954" y="973668"/>
            <a:ext cx="8761413" cy="706964"/>
          </a:xfrm>
        </p:spPr>
        <p:txBody>
          <a:bodyPr/>
          <a:lstStyle>
            <a:lvl1pPr>
              <a:defRPr/>
            </a:lvl1p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1775B394-D9F9-4F0C-B15D-605F45CB9E9F}" type="datetime1">
              <a:rPr lang="en-US" smtClean="0"/>
              <a:t>12/18/2024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6950420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9667345-2558-425A-8533-9BFDBCE15005}" type="datetime1">
              <a:rPr lang="en-US" smtClean="0"/>
              <a:t>12/18/2024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7" name="Rectangle 6"/>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5985662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2" name="Oval 21"/>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bwMode="gray">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8"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5" y="1295400"/>
            <a:ext cx="2793158" cy="16002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5781146" y="1447800"/>
            <a:ext cx="5190066" cy="4572000"/>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bwMode="gray">
          <a:xfrm>
            <a:off x="1154954" y="3129280"/>
            <a:ext cx="2793158" cy="2895599"/>
          </a:xfrm>
        </p:spPr>
        <p:txBody>
          <a:bodyPr/>
          <a:lstStyle>
            <a:lvl1pPr marL="0" indent="0">
              <a:buNone/>
              <a:defRPr sz="14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2BEA474-078D-4E9B-9B14-09A87B19DC46}" type="datetime1">
              <a:rPr lang="en-US" smtClean="0"/>
              <a:t>12/18/2024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3A98EE3D-8CD1-4C3F-BD1C-C98C9596463C}" type="slidenum">
              <a:rPr lang="en-US" smtClean="0"/>
              <a:pPr/>
              <a:t>‹#›</a:t>
            </a:fld>
            <a:endParaRPr lang="en-US" dirty="0"/>
          </a:p>
        </p:txBody>
      </p:sp>
    </p:spTree>
    <p:extLst>
      <p:ext uri="{BB962C8B-B14F-4D97-AF65-F5344CB8AC3E}">
        <p14:creationId xmlns:p14="http://schemas.microsoft.com/office/powerpoint/2010/main" val="24805179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bwMode="gray">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22"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5" y="1693333"/>
            <a:ext cx="3865134" cy="1735667"/>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marL="0" lvl="0" indent="0" algn="ctr">
              <a:buNone/>
            </a:pPr>
            <a:r>
              <a:rPr lang="en-US"/>
              <a:t>Click icon to add picture</a:t>
            </a:r>
            <a:endParaRPr lang="en-US" dirty="0"/>
          </a:p>
        </p:txBody>
      </p:sp>
      <p:sp>
        <p:nvSpPr>
          <p:cNvPr id="4" name="Text Placeholder 3"/>
          <p:cNvSpPr>
            <a:spLocks noGrp="1"/>
          </p:cNvSpPr>
          <p:nvPr>
            <p:ph type="body" sz="half" idx="2"/>
          </p:nvPr>
        </p:nvSpPr>
        <p:spPr bwMode="gray">
          <a:xfrm>
            <a:off x="1154954" y="3657600"/>
            <a:ext cx="3859212" cy="1371600"/>
          </a:xfrm>
        </p:spPr>
        <p:txBody>
          <a:bodyPr>
            <a:normAutofit/>
          </a:bodyPr>
          <a:lstStyle>
            <a:lvl1pPr marL="0" indent="0">
              <a:buNone/>
              <a:defRPr sz="14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907D986-8816-4272-A432-0437A28A9828}" type="datetime1">
              <a:rPr lang="en-US" smtClean="0"/>
              <a:t>12/18/2024</a:t>
            </a:fld>
            <a:endParaRPr lang="en-US" dirty="0"/>
          </a:p>
        </p:txBody>
      </p:sp>
      <p:sp>
        <p:nvSpPr>
          <p:cNvPr id="6" name="Footer Placeholder 5"/>
          <p:cNvSpPr>
            <a:spLocks noGrp="1"/>
          </p:cNvSpPr>
          <p:nvPr>
            <p:ph type="ftr" sz="quarter" idx="11"/>
          </p:nvPr>
        </p:nvSpPr>
        <p:spPr/>
        <p:txBody>
          <a:bodyPr/>
          <a:lstStyle/>
          <a:p>
            <a:pPr algn="l"/>
            <a:endParaRPr lang="en-US" dirty="0"/>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8756982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8" name="Group 7"/>
          <p:cNvGrpSpPr/>
          <p:nvPr/>
        </p:nvGrpSpPr>
        <p:grpSpPr>
          <a:xfrm>
            <a:off x="0" y="0"/>
            <a:ext cx="12192000" cy="6858000"/>
            <a:chOff x="0" y="0"/>
            <a:chExt cx="12192000" cy="6858000"/>
          </a:xfrm>
        </p:grpSpPr>
        <p:sp>
          <p:nvSpPr>
            <p:cNvPr id="7" name="Rectangle 6"/>
            <p:cNvSpPr/>
            <p:nvPr/>
          </p:nvSpPr>
          <p:spPr>
            <a:xfrm>
              <a:off x="0" y="0"/>
              <a:ext cx="12192000" cy="6858000"/>
            </a:xfrm>
            <a:prstGeom prst="rect">
              <a:avLst/>
            </a:prstGeom>
            <a:blipFill>
              <a:blip r:embed="rId19">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9" name="Freeform 5"/>
            <p:cNvSpPr/>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4"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Placeholder 1"/>
          <p:cNvSpPr>
            <a:spLocks noGrp="1"/>
          </p:cNvSpPr>
          <p:nvPr>
            <p:ph type="title"/>
          </p:nvPr>
        </p:nvSpPr>
        <p:spPr bwMode="gray">
          <a:xfrm>
            <a:off x="1154954" y="973668"/>
            <a:ext cx="8761413" cy="706964"/>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1154954" y="2603500"/>
            <a:ext cx="8761413" cy="34163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653104" y="6391838"/>
            <a:ext cx="990599" cy="304799"/>
          </a:xfrm>
          <a:prstGeom prst="rect">
            <a:avLst/>
          </a:prstGeom>
        </p:spPr>
        <p:txBody>
          <a:bodyPr vert="horz" lIns="91440" tIns="45720" rIns="91440" bIns="45720" rtlCol="0" anchor="ctr"/>
          <a:lstStyle>
            <a:lvl1pPr algn="r">
              <a:defRPr sz="1000" b="1" i="0">
                <a:solidFill>
                  <a:schemeClr val="accent1"/>
                </a:solidFill>
              </a:defRPr>
            </a:lvl1pPr>
          </a:lstStyle>
          <a:p>
            <a:fld id="{62D6E202-B606-4609-B914-27C9371A1F6D}" type="datetime1">
              <a:rPr lang="en-US" smtClean="0"/>
              <a:t>12/18/2024</a:t>
            </a:fld>
            <a:endParaRPr lang="en-US" dirty="0"/>
          </a:p>
        </p:txBody>
      </p:sp>
      <p:sp>
        <p:nvSpPr>
          <p:cNvPr id="5" name="Footer Placeholder 4"/>
          <p:cNvSpPr>
            <a:spLocks noGrp="1"/>
          </p:cNvSpPr>
          <p:nvPr>
            <p:ph type="ftr" sz="quarter" idx="3"/>
          </p:nvPr>
        </p:nvSpPr>
        <p:spPr>
          <a:xfrm>
            <a:off x="561110" y="6391838"/>
            <a:ext cx="3859795" cy="304801"/>
          </a:xfrm>
          <a:prstGeom prst="rect">
            <a:avLst/>
          </a:prstGeom>
        </p:spPr>
        <p:txBody>
          <a:bodyPr vert="horz" lIns="91440" tIns="45720" rIns="91440" bIns="45720" rtlCol="0" anchor="ctr"/>
          <a:lstStyle>
            <a:lvl1pPr algn="l">
              <a:defRPr sz="1000" b="1" i="0">
                <a:solidFill>
                  <a:schemeClr val="accent1"/>
                </a:solidFill>
              </a:defRPr>
            </a:lvl1pPr>
          </a:lstStyle>
          <a:p>
            <a:endParaRPr lang="en-US" dirty="0"/>
          </a:p>
        </p:txBody>
      </p:sp>
      <p:sp>
        <p:nvSpPr>
          <p:cNvPr id="21" name="Rectangle 20"/>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bg1"/>
                </a:solidFill>
              </a:defRPr>
            </a:lvl1pPr>
          </a:lstStyle>
          <a:p>
            <a:fld id="{3A98EE3D-8CD1-4C3F-BD1C-C98C9596463C}" type="slidenum">
              <a:rPr lang="en-US" smtClean="0"/>
              <a:t>‹#›</a:t>
            </a:fld>
            <a:endParaRPr lang="en-US" dirty="0"/>
          </a:p>
        </p:txBody>
      </p:sp>
    </p:spTree>
    <p:extLst>
      <p:ext uri="{BB962C8B-B14F-4D97-AF65-F5344CB8AC3E}">
        <p14:creationId xmlns:p14="http://schemas.microsoft.com/office/powerpoint/2010/main" val="2841789649"/>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 id="2147483682" r:id="rId12"/>
    <p:sldLayoutId id="2147483683" r:id="rId13"/>
    <p:sldLayoutId id="2147483684" r:id="rId14"/>
    <p:sldLayoutId id="2147483685" r:id="rId15"/>
    <p:sldLayoutId id="2147483686" r:id="rId16"/>
    <p:sldLayoutId id="2147483687" r:id="rId17"/>
  </p:sldLayoutIdLst>
  <p:hf sldNum="0" hdr="0" ftr="0" dt="0"/>
  <p:txStyles>
    <p:title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5" Type="http://schemas.openxmlformats.org/officeDocument/2006/relationships/image" Target="../media/image3.pn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audio" Target="../media/media10.m4a"/><Relationship Id="rId2" Type="http://schemas.microsoft.com/office/2007/relationships/media" Target="../media/media10.m4a"/><Relationship Id="rId1" Type="http://schemas.openxmlformats.org/officeDocument/2006/relationships/tags" Target="../tags/tag5.xml"/><Relationship Id="rId5" Type="http://schemas.openxmlformats.org/officeDocument/2006/relationships/image" Target="../media/image3.png"/><Relationship Id="rId4"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1.m4a"/><Relationship Id="rId1" Type="http://schemas.microsoft.com/office/2007/relationships/media" Target="../media/media11.m4a"/><Relationship Id="rId5" Type="http://schemas.openxmlformats.org/officeDocument/2006/relationships/image" Target="../media/image3.png"/><Relationship Id="rId4" Type="http://schemas.openxmlformats.org/officeDocument/2006/relationships/image" Target="../media/image9.emf"/></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3.png"/><Relationship Id="rId2" Type="http://schemas.openxmlformats.org/officeDocument/2006/relationships/audio" Target="../media/media12.m4a"/><Relationship Id="rId1" Type="http://schemas.microsoft.com/office/2007/relationships/media" Target="../media/media12.m4a"/><Relationship Id="rId6" Type="http://schemas.openxmlformats.org/officeDocument/2006/relationships/image" Target="../media/image11.png"/><Relationship Id="rId5" Type="http://schemas.microsoft.com/office/2011/relationships/inkAction" Target="../ink/inkAction1.xml"/><Relationship Id="rId4" Type="http://schemas.openxmlformats.org/officeDocument/2006/relationships/image" Target="../media/image10.emf"/></Relationships>
</file>

<file path=ppt/slides/_rels/slide13.xml.rels><?xml version="1.0" encoding="UTF-8" standalone="yes"?>
<Relationships xmlns="http://schemas.openxmlformats.org/package/2006/relationships"><Relationship Id="rId3" Type="http://schemas.openxmlformats.org/officeDocument/2006/relationships/audio" Target="../media/media13.m4a"/><Relationship Id="rId2" Type="http://schemas.microsoft.com/office/2007/relationships/media" Target="../media/media13.m4a"/><Relationship Id="rId1" Type="http://schemas.openxmlformats.org/officeDocument/2006/relationships/tags" Target="../tags/tag6.xml"/><Relationship Id="rId5" Type="http://schemas.openxmlformats.org/officeDocument/2006/relationships/image" Target="../media/image3.png"/><Relationship Id="rId4"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audio" Target="../media/media14.m4a"/><Relationship Id="rId7" Type="http://schemas.openxmlformats.org/officeDocument/2006/relationships/image" Target="../media/image13.png"/><Relationship Id="rId2" Type="http://schemas.microsoft.com/office/2007/relationships/media" Target="../media/media14.m4a"/><Relationship Id="rId1" Type="http://schemas.openxmlformats.org/officeDocument/2006/relationships/tags" Target="../tags/tag7.xml"/><Relationship Id="rId6" Type="http://schemas.microsoft.com/office/2011/relationships/inkAction" Target="../ink/inkAction2.xml"/><Relationship Id="rId5" Type="http://schemas.openxmlformats.org/officeDocument/2006/relationships/image" Target="../media/image12.emf"/><Relationship Id="rId4"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5.m4a"/><Relationship Id="rId1" Type="http://schemas.microsoft.com/office/2007/relationships/media" Target="../media/media15.m4a"/><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6.m4a"/><Relationship Id="rId1" Type="http://schemas.microsoft.com/office/2007/relationships/media" Target="../media/media16.m4a"/><Relationship Id="rId5" Type="http://schemas.openxmlformats.org/officeDocument/2006/relationships/image" Target="../media/image3.png"/><Relationship Id="rId4" Type="http://schemas.openxmlformats.org/officeDocument/2006/relationships/image" Target="../media/image14.emf"/></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7.m4a"/><Relationship Id="rId1" Type="http://schemas.microsoft.com/office/2007/relationships/media" Target="../media/media17.m4a"/><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8.m4a"/><Relationship Id="rId1" Type="http://schemas.microsoft.com/office/2007/relationships/media" Target="../media/media18.m4a"/><Relationship Id="rId5" Type="http://schemas.openxmlformats.org/officeDocument/2006/relationships/image" Target="../media/image3.png"/><Relationship Id="rId4" Type="http://schemas.openxmlformats.org/officeDocument/2006/relationships/image" Target="../media/image15.emf"/></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9.m4a"/><Relationship Id="rId1" Type="http://schemas.microsoft.com/office/2007/relationships/media" Target="../media/media19.m4a"/><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audio" Target="../media/media2.m4a"/><Relationship Id="rId2" Type="http://schemas.microsoft.com/office/2007/relationships/media" Target="../media/media2.m4a"/><Relationship Id="rId1" Type="http://schemas.openxmlformats.org/officeDocument/2006/relationships/tags" Target="../tags/tag1.xml"/><Relationship Id="rId5" Type="http://schemas.openxmlformats.org/officeDocument/2006/relationships/image" Target="../media/image3.png"/><Relationship Id="rId4"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0.m4a"/><Relationship Id="rId1" Type="http://schemas.microsoft.com/office/2007/relationships/media" Target="../media/media20.m4a"/><Relationship Id="rId5" Type="http://schemas.openxmlformats.org/officeDocument/2006/relationships/image" Target="../media/image3.png"/><Relationship Id="rId4" Type="http://schemas.openxmlformats.org/officeDocument/2006/relationships/image" Target="../media/image16.emf"/></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1.m4a"/><Relationship Id="rId1" Type="http://schemas.microsoft.com/office/2007/relationships/media" Target="../media/media21.m4a"/><Relationship Id="rId4" Type="http://schemas.openxmlformats.org/officeDocument/2006/relationships/image" Target="../media/image3.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2.m4a"/><Relationship Id="rId1" Type="http://schemas.microsoft.com/office/2007/relationships/media" Target="../media/media22.m4a"/><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3" Type="http://schemas.openxmlformats.org/officeDocument/2006/relationships/audio" Target="../media/media23.m4a"/><Relationship Id="rId2" Type="http://schemas.microsoft.com/office/2007/relationships/media" Target="../media/media23.m4a"/><Relationship Id="rId1" Type="http://schemas.openxmlformats.org/officeDocument/2006/relationships/tags" Target="../tags/tag8.xml"/><Relationship Id="rId5" Type="http://schemas.openxmlformats.org/officeDocument/2006/relationships/image" Target="../media/image3.png"/><Relationship Id="rId4"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4.m4a"/><Relationship Id="rId1" Type="http://schemas.microsoft.com/office/2007/relationships/media" Target="../media/media24.m4a"/><Relationship Id="rId5" Type="http://schemas.openxmlformats.org/officeDocument/2006/relationships/image" Target="../media/image3.png"/><Relationship Id="rId4" Type="http://schemas.openxmlformats.org/officeDocument/2006/relationships/image" Target="../media/image17.emf"/></Relationships>
</file>

<file path=ppt/slides/_rels/slide25.xml.rels><?xml version="1.0" encoding="UTF-8" standalone="yes"?>
<Relationships xmlns="http://schemas.openxmlformats.org/package/2006/relationships"><Relationship Id="rId3" Type="http://schemas.openxmlformats.org/officeDocument/2006/relationships/audio" Target="../media/media25.m4a"/><Relationship Id="rId2" Type="http://schemas.microsoft.com/office/2007/relationships/media" Target="../media/media25.m4a"/><Relationship Id="rId1" Type="http://schemas.openxmlformats.org/officeDocument/2006/relationships/tags" Target="../tags/tag9.xml"/><Relationship Id="rId5" Type="http://schemas.openxmlformats.org/officeDocument/2006/relationships/image" Target="../media/image3.png"/><Relationship Id="rId4"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audio" Target="../media/media26.m4a"/><Relationship Id="rId2" Type="http://schemas.microsoft.com/office/2007/relationships/media" Target="../media/media26.m4a"/><Relationship Id="rId1" Type="http://schemas.openxmlformats.org/officeDocument/2006/relationships/tags" Target="../tags/tag10.xml"/><Relationship Id="rId5" Type="http://schemas.openxmlformats.org/officeDocument/2006/relationships/image" Target="../media/image3.png"/><Relationship Id="rId4"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audio" Target="../media/media3.m4a"/><Relationship Id="rId2" Type="http://schemas.microsoft.com/office/2007/relationships/media" Target="../media/media3.m4a"/><Relationship Id="rId1" Type="http://schemas.openxmlformats.org/officeDocument/2006/relationships/tags" Target="../tags/tag2.xml"/><Relationship Id="rId5" Type="http://schemas.openxmlformats.org/officeDocument/2006/relationships/image" Target="../media/image3.png"/><Relationship Id="rId4"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audio" Target="../media/media4.m4a"/><Relationship Id="rId7" Type="http://schemas.openxmlformats.org/officeDocument/2006/relationships/image" Target="../media/image3.png"/><Relationship Id="rId2" Type="http://schemas.microsoft.com/office/2007/relationships/media" Target="../media/media4.m4a"/><Relationship Id="rId1" Type="http://schemas.openxmlformats.org/officeDocument/2006/relationships/tags" Target="../tags/tag3.xml"/><Relationship Id="rId6" Type="http://schemas.openxmlformats.org/officeDocument/2006/relationships/image" Target="../media/image5.emf"/><Relationship Id="rId5" Type="http://schemas.openxmlformats.org/officeDocument/2006/relationships/image" Target="../media/image4.emf"/><Relationship Id="rId4"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audio" Target="../media/media5.m4a"/><Relationship Id="rId2" Type="http://schemas.microsoft.com/office/2007/relationships/media" Target="../media/media5.m4a"/><Relationship Id="rId1" Type="http://schemas.openxmlformats.org/officeDocument/2006/relationships/tags" Target="../tags/tag4.xml"/><Relationship Id="rId6" Type="http://schemas.openxmlformats.org/officeDocument/2006/relationships/image" Target="../media/image3.png"/><Relationship Id="rId5" Type="http://schemas.openxmlformats.org/officeDocument/2006/relationships/image" Target="../media/image6.emf"/><Relationship Id="rId4"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7.m4a"/><Relationship Id="rId1" Type="http://schemas.microsoft.com/office/2007/relationships/media" Target="../media/media7.m4a"/><Relationship Id="rId5" Type="http://schemas.openxmlformats.org/officeDocument/2006/relationships/image" Target="../media/image3.pn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9.m4a"/><Relationship Id="rId1" Type="http://schemas.microsoft.com/office/2007/relationships/media" Target="../media/media9.m4a"/><Relationship Id="rId5" Type="http://schemas.openxmlformats.org/officeDocument/2006/relationships/image" Target="../media/image3.png"/><Relationship Id="rId4" Type="http://schemas.openxmlformats.org/officeDocument/2006/relationships/image" Target="../media/image8.emf"/></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B2EA78-AEB3-469B-9025-3B17201A457B}"/>
              </a:ext>
            </a:extLst>
          </p:cNvPr>
          <p:cNvSpPr>
            <a:spLocks noGrp="1"/>
          </p:cNvSpPr>
          <p:nvPr>
            <p:ph type="ctrTitle"/>
          </p:nvPr>
        </p:nvSpPr>
        <p:spPr>
          <a:xfrm>
            <a:off x="6096000" y="639097"/>
            <a:ext cx="6225666" cy="3494791"/>
          </a:xfrm>
        </p:spPr>
        <p:txBody>
          <a:bodyPr>
            <a:normAutofit/>
          </a:bodyPr>
          <a:lstStyle/>
          <a:p>
            <a:r>
              <a:rPr lang="en-US" b="1" dirty="0">
                <a:solidFill>
                  <a:schemeClr val="bg1"/>
                </a:solidFill>
                <a:latin typeface="Calibri" panose="020F0502020204030204" pitchFamily="34" charset="0"/>
                <a:ea typeface="Calibri" panose="020F0502020204030204" pitchFamily="34" charset="0"/>
                <a:cs typeface="Calibri" panose="020F0502020204030204" pitchFamily="34" charset="0"/>
              </a:rPr>
              <a:t>The Death of Stars</a:t>
            </a:r>
          </a:p>
        </p:txBody>
      </p:sp>
      <p:pic>
        <p:nvPicPr>
          <p:cNvPr id="6" name="Picture 5">
            <a:extLst>
              <a:ext uri="{FF2B5EF4-FFF2-40B4-BE49-F238E27FC236}">
                <a16:creationId xmlns:a16="http://schemas.microsoft.com/office/drawing/2014/main" id="{8940CBE3-3F91-419A-A649-32AB388ECA8B}"/>
              </a:ext>
              <a:ext uri="{C183D7F6-B498-43B3-948B-1728B52AA6E4}">
                <adec:decorative xmlns:adec="http://schemas.microsoft.com/office/drawing/2017/decorative" val="1"/>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1" y="10114"/>
            <a:ext cx="6096000" cy="6857990"/>
          </a:xfrm>
          <a:prstGeom prst="rect">
            <a:avLst/>
          </a:prstGeom>
        </p:spPr>
      </p:pic>
      <p:pic>
        <p:nvPicPr>
          <p:cNvPr id="3" name="Audio 2">
            <a:hlinkClick r:id="" action="ppaction://media"/>
            <a:extLst>
              <a:ext uri="{FF2B5EF4-FFF2-40B4-BE49-F238E27FC236}">
                <a16:creationId xmlns:a16="http://schemas.microsoft.com/office/drawing/2014/main" id="{945105DE-F193-A802-9E0F-63BBE3793C27}"/>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700000" t="-371875" r="-700000" b="-371875"/>
          <a:stretch>
            <a:fillRect/>
          </a:stretch>
        </p:blipFill>
        <p:spPr>
          <a:xfrm>
            <a:off x="9144000" y="5143500"/>
            <a:ext cx="3048000" cy="1714500"/>
          </a:xfrm>
          <a:prstGeom prst="rect">
            <a:avLst/>
          </a:prstGeom>
        </p:spPr>
      </p:pic>
    </p:spTree>
    <p:extLst>
      <p:ext uri="{BB962C8B-B14F-4D97-AF65-F5344CB8AC3E}">
        <p14:creationId xmlns:p14="http://schemas.microsoft.com/office/powerpoint/2010/main" val="895915843"/>
      </p:ext>
    </p:extLst>
  </p:cSld>
  <p:clrMapOvr>
    <a:masterClrMapping/>
  </p:clrMapOvr>
  <mc:AlternateContent xmlns:mc="http://schemas.openxmlformats.org/markup-compatibility/2006">
    <mc:Choice xmlns:p14="http://schemas.microsoft.com/office/powerpoint/2010/main" Requires="p14">
      <p:transition spd="slow" p14:dur="2000" advTm="11868"/>
    </mc:Choice>
    <mc:Fallback>
      <p:transition spd="slow" advTm="1186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5C6A2C-911E-B021-A793-2624372B09AF}"/>
              </a:ext>
            </a:extLst>
          </p:cNvPr>
          <p:cNvSpPr>
            <a:spLocks noGrp="1"/>
          </p:cNvSpPr>
          <p:nvPr>
            <p:ph type="title"/>
          </p:nvPr>
        </p:nvSpPr>
        <p:spPr>
          <a:xfrm>
            <a:off x="866994" y="1367719"/>
            <a:ext cx="10247260" cy="706964"/>
          </a:xfrm>
        </p:spPr>
        <p:txBody>
          <a:bodyPr/>
          <a:lstStyle/>
          <a:p>
            <a:r>
              <a:rPr lang="en-US" b="1" dirty="0"/>
              <a:t>Steps of a Core Collapse and Explosion</a:t>
            </a:r>
            <a:br>
              <a:rPr lang="en-US" b="1" dirty="0"/>
            </a:br>
            <a:endParaRPr lang="en-US" b="1" dirty="0"/>
          </a:p>
        </p:txBody>
      </p:sp>
      <p:sp>
        <p:nvSpPr>
          <p:cNvPr id="3" name="Content Placeholder 2">
            <a:extLst>
              <a:ext uri="{FF2B5EF4-FFF2-40B4-BE49-F238E27FC236}">
                <a16:creationId xmlns:a16="http://schemas.microsoft.com/office/drawing/2014/main" id="{E0F9142D-F7EC-C042-190B-DC66CD3B3FA2}"/>
              </a:ext>
            </a:extLst>
          </p:cNvPr>
          <p:cNvSpPr>
            <a:spLocks noGrp="1"/>
          </p:cNvSpPr>
          <p:nvPr>
            <p:ph idx="1"/>
          </p:nvPr>
        </p:nvSpPr>
        <p:spPr>
          <a:xfrm>
            <a:off x="191974" y="2182435"/>
            <a:ext cx="11664914" cy="4359819"/>
          </a:xfrm>
        </p:spPr>
        <p:txBody>
          <a:bodyPr>
            <a:noAutofit/>
          </a:bodyPr>
          <a:lstStyle/>
          <a:p>
            <a:pPr marR="1130" algn="just"/>
            <a:r>
              <a:rPr lang="en-US" sz="1700" b="0" i="0" u="none" strike="noStrike" baseline="0" dirty="0">
                <a:solidFill>
                  <a:srgbClr val="231F20"/>
                </a:solidFill>
                <a:latin typeface="Arial" panose="020B0604020202020204" pitchFamily="34" charset="0"/>
                <a:cs typeface="Arial" panose="020B0604020202020204" pitchFamily="34" charset="0"/>
              </a:rPr>
              <a:t>The collapse that takes place when electrons are absorbed into the nuclei is very rapid. </a:t>
            </a:r>
            <a:r>
              <a:rPr lang="en-US" sz="1700" b="1" i="0" u="none" strike="noStrike" baseline="0" dirty="0">
                <a:solidFill>
                  <a:srgbClr val="231F20"/>
                </a:solidFill>
                <a:latin typeface="Arial" panose="020B0604020202020204" pitchFamily="34" charset="0"/>
                <a:cs typeface="Arial" panose="020B0604020202020204" pitchFamily="34" charset="0"/>
              </a:rPr>
              <a:t>In less than a second, a core with a mass of about 1 </a:t>
            </a:r>
            <a:r>
              <a:rPr lang="en-US" sz="1700" b="1" i="1" u="none" strike="noStrike" baseline="0" dirty="0">
                <a:solidFill>
                  <a:srgbClr val="231F20"/>
                </a:solidFill>
                <a:latin typeface="Arial" panose="020B0604020202020204" pitchFamily="34" charset="0"/>
                <a:cs typeface="Arial" panose="020B0604020202020204" pitchFamily="34" charset="0"/>
              </a:rPr>
              <a:t>M</a:t>
            </a:r>
            <a:r>
              <a:rPr lang="en-US" sz="1700" b="1" i="0" u="none" strike="noStrike" baseline="-25000" dirty="0">
                <a:solidFill>
                  <a:srgbClr val="231F20"/>
                </a:solidFill>
                <a:latin typeface="Arial" panose="020B0604020202020204" pitchFamily="34" charset="0"/>
                <a:cs typeface="Arial" panose="020B0604020202020204" pitchFamily="34" charset="0"/>
              </a:rPr>
              <a:t>Sun</a:t>
            </a:r>
            <a:r>
              <a:rPr lang="en-US" sz="1700" b="1" i="0" u="none" strike="noStrike" baseline="0" dirty="0">
                <a:solidFill>
                  <a:srgbClr val="231F20"/>
                </a:solidFill>
                <a:latin typeface="Arial" panose="020B0604020202020204" pitchFamily="34" charset="0"/>
                <a:cs typeface="Arial" panose="020B0604020202020204" pitchFamily="34" charset="0"/>
              </a:rPr>
              <a:t>, which originally was approximately the size of Earth, collapses to a diameter of less than 20 kilometers. </a:t>
            </a:r>
            <a:r>
              <a:rPr lang="en-US" sz="1700" b="0" i="0" u="none" strike="noStrike" baseline="0" dirty="0">
                <a:solidFill>
                  <a:srgbClr val="231F20"/>
                </a:solidFill>
                <a:latin typeface="Arial" panose="020B0604020202020204" pitchFamily="34" charset="0"/>
                <a:cs typeface="Arial" panose="020B0604020202020204" pitchFamily="34" charset="0"/>
              </a:rPr>
              <a:t>The speed with which material falls inward reaches one-fourth the speed of light. The collapse halts only when the density of the core exceeds the density of an atomic nucleus (which is the densest form of matter we know). A typical neutron star is so compressed that to duplicate its density, we would have to squeeze all the people in the world into a single sugar cube! This would give us one sugar cube's worth (one cubic centimeter's worth) of a neutron star.</a:t>
            </a:r>
          </a:p>
          <a:p>
            <a:r>
              <a:rPr lang="en-US" sz="1700" b="1" i="0" u="none" strike="noStrike" baseline="0" dirty="0">
                <a:solidFill>
                  <a:srgbClr val="231F20"/>
                </a:solidFill>
                <a:latin typeface="Arial" panose="020B0604020202020204" pitchFamily="34" charset="0"/>
                <a:cs typeface="Arial" panose="020B0604020202020204" pitchFamily="34" charset="0"/>
              </a:rPr>
              <a:t>The neutron degenerate core strongly resists further compression, abruptly halting the collapse. </a:t>
            </a:r>
            <a:r>
              <a:rPr lang="en-US" sz="1700" b="0" i="0" u="none" strike="noStrike" baseline="0" dirty="0">
                <a:solidFill>
                  <a:srgbClr val="231F20"/>
                </a:solidFill>
                <a:latin typeface="Arial" panose="020B0604020202020204" pitchFamily="34" charset="0"/>
                <a:cs typeface="Arial" panose="020B0604020202020204" pitchFamily="34" charset="0"/>
              </a:rPr>
              <a:t>The shock of the sudden jolt initiates a shock wave that starts to propagate outward. However, this shock alone is not enough to create a star explosion.</a:t>
            </a:r>
          </a:p>
          <a:p>
            <a:pPr marR="1060"/>
            <a:r>
              <a:rPr lang="en-US" sz="1700" b="0" i="0" u="none" strike="noStrike" baseline="0" dirty="0">
                <a:solidFill>
                  <a:srgbClr val="231F20"/>
                </a:solidFill>
                <a:latin typeface="Arial" panose="020B0604020202020204" pitchFamily="34" charset="0"/>
                <a:cs typeface="Arial" panose="020B0604020202020204" pitchFamily="34" charset="0"/>
              </a:rPr>
              <a:t>Our understanding of nuclear processes indicates (as we mentioned above) that </a:t>
            </a:r>
            <a:r>
              <a:rPr lang="en-US" sz="1700" b="1" i="0" u="none" strike="noStrike" baseline="0" dirty="0">
                <a:solidFill>
                  <a:srgbClr val="231F20"/>
                </a:solidFill>
                <a:latin typeface="Arial" panose="020B0604020202020204" pitchFamily="34" charset="0"/>
                <a:cs typeface="Arial" panose="020B0604020202020204" pitchFamily="34" charset="0"/>
              </a:rPr>
              <a:t>each time an electron and a proton in the star's core merge to make a neutron, the merger releases a </a:t>
            </a:r>
            <a:r>
              <a:rPr lang="en-US" sz="1700" b="1" i="1" u="none" strike="noStrike" baseline="0" dirty="0">
                <a:solidFill>
                  <a:srgbClr val="231F20"/>
                </a:solidFill>
                <a:latin typeface="Arial" panose="020B0604020202020204" pitchFamily="34" charset="0"/>
                <a:cs typeface="Arial" panose="020B0604020202020204" pitchFamily="34" charset="0"/>
              </a:rPr>
              <a:t>neutrino</a:t>
            </a:r>
            <a:r>
              <a:rPr lang="en-US" sz="1700" b="1" i="0" u="none" strike="noStrike" baseline="0" dirty="0">
                <a:solidFill>
                  <a:srgbClr val="231F20"/>
                </a:solidFill>
                <a:latin typeface="Arial" panose="020B0604020202020204" pitchFamily="34" charset="0"/>
                <a:cs typeface="Arial" panose="020B0604020202020204" pitchFamily="34" charset="0"/>
              </a:rPr>
              <a:t>. </a:t>
            </a:r>
            <a:r>
              <a:rPr lang="en-US" sz="1700" b="0" i="0" u="none" strike="noStrike" baseline="0" dirty="0">
                <a:solidFill>
                  <a:srgbClr val="231F20"/>
                </a:solidFill>
                <a:latin typeface="Arial" panose="020B0604020202020204" pitchFamily="34" charset="0"/>
                <a:cs typeface="Arial" panose="020B0604020202020204" pitchFamily="34" charset="0"/>
              </a:rPr>
              <a:t>These ghostly subatomic particles, introduced in </a:t>
            </a:r>
            <a:r>
              <a:rPr lang="en-US" sz="1700" b="0" i="0" u="sng" strike="noStrike" baseline="0" dirty="0">
                <a:solidFill>
                  <a:srgbClr val="057EB6"/>
                </a:solidFill>
                <a:latin typeface="Arial" panose="020B0604020202020204" pitchFamily="34" charset="0"/>
                <a:cs typeface="Arial" panose="020B0604020202020204" pitchFamily="34" charset="0"/>
              </a:rPr>
              <a:t>The Sun: A Nuclear Powerhouse</a:t>
            </a:r>
            <a:r>
              <a:rPr lang="en-US" sz="1700" b="0" i="0" u="none" strike="noStrike" baseline="0" dirty="0">
                <a:solidFill>
                  <a:srgbClr val="231F20"/>
                </a:solidFill>
                <a:latin typeface="Arial" panose="020B0604020202020204" pitchFamily="34" charset="0"/>
                <a:cs typeface="Arial" panose="020B0604020202020204" pitchFamily="34" charset="0"/>
              </a:rPr>
              <a:t>, carry away some of the nuclear energy. </a:t>
            </a:r>
            <a:r>
              <a:rPr lang="en-US" sz="1700" b="1" i="0" u="none" strike="noStrike" baseline="0" dirty="0">
                <a:solidFill>
                  <a:srgbClr val="231F20"/>
                </a:solidFill>
                <a:latin typeface="Arial" panose="020B0604020202020204" pitchFamily="34" charset="0"/>
                <a:cs typeface="Arial" panose="020B0604020202020204" pitchFamily="34" charset="0"/>
              </a:rPr>
              <a:t>It is their presence that launches the final disastrous explosion of the star.</a:t>
            </a:r>
          </a:p>
          <a:p>
            <a:r>
              <a:rPr lang="en-US" sz="1700" b="1" dirty="0">
                <a:latin typeface="Arial" panose="020B0604020202020204" pitchFamily="34" charset="0"/>
                <a:cs typeface="Arial" panose="020B0604020202020204" pitchFamily="34" charset="0"/>
              </a:rPr>
              <a:t>After the initial explosion, the core continues to collapse and rebounds, driving shock waves into the surrounding material. The core then collapses again, becoming either a neutron star or a black hole. </a:t>
            </a:r>
          </a:p>
        </p:txBody>
      </p:sp>
      <p:pic>
        <p:nvPicPr>
          <p:cNvPr id="4" name="Audio 3">
            <a:hlinkClick r:id="" action="ppaction://media"/>
            <a:extLst>
              <a:ext uri="{FF2B5EF4-FFF2-40B4-BE49-F238E27FC236}">
                <a16:creationId xmlns:a16="http://schemas.microsoft.com/office/drawing/2014/main" id="{1CFEB45E-CEF1-1207-4DC2-383CB7C7E0A2}"/>
              </a:ext>
            </a:extLst>
          </p:cNvPr>
          <p:cNvPicPr>
            <a:picLocks noChangeAspect="1"/>
          </p:cNvPicPr>
          <p:nvPr>
            <a:audioFile r:link="rId3"/>
            <p:extLst>
              <p:ext uri="{DAA4B4D4-6D71-4841-9C94-3DE7FCFB9230}">
                <p14:media xmlns:p14="http://schemas.microsoft.com/office/powerpoint/2010/main" r:embed="rId2"/>
              </p:ext>
            </p:extLst>
          </p:nvPr>
        </p:nvPicPr>
        <p:blipFill>
          <a:blip r:embed="rId5"/>
          <a:srcRect l="-700000" t="-371875" r="-700000" b="-371875"/>
          <a:stretch>
            <a:fillRect/>
          </a:stretch>
        </p:blipFill>
        <p:spPr>
          <a:xfrm>
            <a:off x="9144000" y="5143500"/>
            <a:ext cx="3048000" cy="1714500"/>
          </a:xfrm>
          <a:prstGeom prst="rect">
            <a:avLst/>
          </a:prstGeom>
        </p:spPr>
      </p:pic>
    </p:spTree>
    <p:custDataLst>
      <p:tags r:id="rId1"/>
    </p:custDataLst>
    <p:extLst>
      <p:ext uri="{BB962C8B-B14F-4D97-AF65-F5344CB8AC3E}">
        <p14:creationId xmlns:p14="http://schemas.microsoft.com/office/powerpoint/2010/main" val="3198620844"/>
      </p:ext>
    </p:extLst>
  </p:cSld>
  <p:clrMapOvr>
    <a:masterClrMapping/>
  </p:clrMapOvr>
  <mc:AlternateContent xmlns:mc="http://schemas.openxmlformats.org/markup-compatibility/2006">
    <mc:Choice xmlns:p14="http://schemas.microsoft.com/office/powerpoint/2010/main" Requires="p14">
      <p:transition spd="slow" p14:dur="2000" advTm="114214"/>
    </mc:Choice>
    <mc:Fallback>
      <p:transition spd="slow" advTm="11421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1000"/>
                                        <p:tgtEl>
                                          <p:spTgt spid="3">
                                            <p:txEl>
                                              <p:pRg st="0" end="0"/>
                                            </p:txEl>
                                          </p:spTgt>
                                        </p:tgtEl>
                                      </p:cBhvr>
                                    </p:animEffect>
                                    <p:anim calcmode="lin" valueType="num">
                                      <p:cBhvr>
                                        <p:cTn id="12"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3"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fade">
                                      <p:cBhvr>
                                        <p:cTn id="18" dur="1000"/>
                                        <p:tgtEl>
                                          <p:spTgt spid="3">
                                            <p:txEl>
                                              <p:pRg st="1" end="1"/>
                                            </p:txEl>
                                          </p:spTgt>
                                        </p:tgtEl>
                                      </p:cBhvr>
                                    </p:animEffect>
                                    <p:anim calcmode="lin" valueType="num">
                                      <p:cBhvr>
                                        <p:cTn id="19"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0"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Effect transition="in" filter="fade">
                                      <p:cBhvr>
                                        <p:cTn id="25" dur="1000"/>
                                        <p:tgtEl>
                                          <p:spTgt spid="3">
                                            <p:txEl>
                                              <p:pRg st="2" end="2"/>
                                            </p:txEl>
                                          </p:spTgt>
                                        </p:tgtEl>
                                      </p:cBhvr>
                                    </p:animEffect>
                                    <p:anim calcmode="lin" valueType="num">
                                      <p:cBhvr>
                                        <p:cTn id="26"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7"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3">
                                            <p:txEl>
                                              <p:pRg st="3" end="3"/>
                                            </p:txEl>
                                          </p:spTgt>
                                        </p:tgtEl>
                                        <p:attrNameLst>
                                          <p:attrName>style.visibility</p:attrName>
                                        </p:attrNameLst>
                                      </p:cBhvr>
                                      <p:to>
                                        <p:strVal val="visible"/>
                                      </p:to>
                                    </p:set>
                                    <p:animEffect transition="in" filter="fade">
                                      <p:cBhvr>
                                        <p:cTn id="32" dur="1000"/>
                                        <p:tgtEl>
                                          <p:spTgt spid="3">
                                            <p:txEl>
                                              <p:pRg st="3" end="3"/>
                                            </p:txEl>
                                          </p:spTgt>
                                        </p:tgtEl>
                                      </p:cBhvr>
                                    </p:animEffect>
                                    <p:anim calcmode="lin" valueType="num">
                                      <p:cBhvr>
                                        <p:cTn id="33"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4"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5" fill="hold" display="0">
                  <p:stCondLst>
                    <p:cond delay="indefinite"/>
                  </p:stCondLst>
                  <p:endCondLst>
                    <p:cond evt="onStopAudio" delay="0">
                      <p:tgtEl>
                        <p:sldTgt/>
                      </p:tgtEl>
                    </p:cond>
                  </p:endCondLst>
                </p:cTn>
                <p:tgtEl>
                  <p:spTgt spid="4"/>
                </p:tgtEl>
              </p:cMediaNode>
            </p:audio>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820306-5690-4455-99DB-9E96CCF6B0B4}"/>
              </a:ext>
            </a:extLst>
          </p:cNvPr>
          <p:cNvSpPr>
            <a:spLocks noGrp="1"/>
          </p:cNvSpPr>
          <p:nvPr>
            <p:ph type="title"/>
          </p:nvPr>
        </p:nvSpPr>
        <p:spPr>
          <a:xfrm>
            <a:off x="505194" y="1372771"/>
            <a:ext cx="11094046" cy="706964"/>
          </a:xfrm>
        </p:spPr>
        <p:txBody>
          <a:bodyPr/>
          <a:lstStyle/>
          <a:p>
            <a:r>
              <a:rPr lang="en-US" b="1" dirty="0"/>
              <a:t>Hazards Associated with Nearby Supernovae</a:t>
            </a:r>
            <a:br>
              <a:rPr lang="en-US" dirty="0"/>
            </a:br>
            <a:endParaRPr lang="en-US" dirty="0"/>
          </a:p>
        </p:txBody>
      </p:sp>
      <p:sp>
        <p:nvSpPr>
          <p:cNvPr id="3" name="Content Placeholder 2">
            <a:extLst>
              <a:ext uri="{FF2B5EF4-FFF2-40B4-BE49-F238E27FC236}">
                <a16:creationId xmlns:a16="http://schemas.microsoft.com/office/drawing/2014/main" id="{0FB02394-6345-24CE-5255-F595399EFEB6}"/>
              </a:ext>
            </a:extLst>
          </p:cNvPr>
          <p:cNvSpPr>
            <a:spLocks noGrp="1"/>
          </p:cNvSpPr>
          <p:nvPr>
            <p:ph idx="1"/>
          </p:nvPr>
        </p:nvSpPr>
        <p:spPr>
          <a:xfrm>
            <a:off x="99100" y="2270071"/>
            <a:ext cx="12138368" cy="3416300"/>
          </a:xfrm>
        </p:spPr>
        <p:txBody>
          <a:bodyPr/>
          <a:lstStyle/>
          <a:p>
            <a:r>
              <a:rPr lang="en-US" sz="1800" b="0" i="0" u="none" strike="noStrike" baseline="0" dirty="0">
                <a:solidFill>
                  <a:srgbClr val="231F20"/>
                </a:solidFill>
                <a:latin typeface="Arial" panose="020B0604020202020204" pitchFamily="34" charset="0"/>
              </a:rPr>
              <a:t>The resulting explosion is called a supernova (</a:t>
            </a:r>
            <a:r>
              <a:rPr lang="en-US" sz="1800" b="0" i="0" u="sng" strike="noStrike" baseline="0" dirty="0">
                <a:solidFill>
                  <a:srgbClr val="057EB6"/>
                </a:solidFill>
                <a:latin typeface="Arial" panose="020B0604020202020204" pitchFamily="34" charset="0"/>
              </a:rPr>
              <a:t>Figure 23.7</a:t>
            </a:r>
            <a:r>
              <a:rPr lang="en-US" sz="1800" b="0" i="0" u="none" strike="noStrike" baseline="0" dirty="0">
                <a:solidFill>
                  <a:srgbClr val="231F20"/>
                </a:solidFill>
                <a:latin typeface="Arial" panose="020B0604020202020204" pitchFamily="34" charset="0"/>
              </a:rPr>
              <a:t>). When these explosions happen close by, they can be among the most spectacular celestial events.</a:t>
            </a:r>
          </a:p>
          <a:p>
            <a:endParaRPr lang="en-US" dirty="0"/>
          </a:p>
        </p:txBody>
      </p:sp>
      <p:pic>
        <p:nvPicPr>
          <p:cNvPr id="5" name="Picture 4">
            <a:extLst>
              <a:ext uri="{FF2B5EF4-FFF2-40B4-BE49-F238E27FC236}">
                <a16:creationId xmlns:a16="http://schemas.microsoft.com/office/drawing/2014/main" id="{308D2D34-9961-9AAE-D01F-0A8BB32BB773}"/>
              </a:ext>
            </a:extLst>
          </p:cNvPr>
          <p:cNvPicPr>
            <a:picLocks noChangeAspect="1"/>
          </p:cNvPicPr>
          <p:nvPr/>
        </p:nvPicPr>
        <p:blipFill>
          <a:blip r:embed="rId4"/>
          <a:stretch>
            <a:fillRect/>
          </a:stretch>
        </p:blipFill>
        <p:spPr>
          <a:xfrm>
            <a:off x="2704513" y="2884582"/>
            <a:ext cx="6695407" cy="3973418"/>
          </a:xfrm>
          <a:prstGeom prst="rect">
            <a:avLst/>
          </a:prstGeom>
        </p:spPr>
      </p:pic>
      <p:pic>
        <p:nvPicPr>
          <p:cNvPr id="4" name="Audio 3">
            <a:hlinkClick r:id="" action="ppaction://media"/>
            <a:extLst>
              <a:ext uri="{FF2B5EF4-FFF2-40B4-BE49-F238E27FC236}">
                <a16:creationId xmlns:a16="http://schemas.microsoft.com/office/drawing/2014/main" id="{E189C0B2-1CFC-253A-A1F3-35EEE038C248}"/>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700000" t="-371875" r="-700000" b="-371875"/>
          <a:stretch>
            <a:fillRect/>
          </a:stretch>
        </p:blipFill>
        <p:spPr>
          <a:xfrm>
            <a:off x="9144000" y="5143500"/>
            <a:ext cx="3048000" cy="1714500"/>
          </a:xfrm>
          <a:prstGeom prst="rect">
            <a:avLst/>
          </a:prstGeom>
        </p:spPr>
      </p:pic>
    </p:spTree>
    <p:extLst>
      <p:ext uri="{BB962C8B-B14F-4D97-AF65-F5344CB8AC3E}">
        <p14:creationId xmlns:p14="http://schemas.microsoft.com/office/powerpoint/2010/main" val="552837300"/>
      </p:ext>
    </p:extLst>
  </p:cSld>
  <p:clrMapOvr>
    <a:masterClrMapping/>
  </p:clrMapOvr>
  <mc:AlternateContent xmlns:mc="http://schemas.openxmlformats.org/markup-compatibility/2006">
    <mc:Choice xmlns:p14="http://schemas.microsoft.com/office/powerpoint/2010/main" Requires="p14">
      <p:transition spd="slow" p14:dur="2000" advTm="37608"/>
    </mc:Choice>
    <mc:Fallback>
      <p:transition spd="slow" advTm="3760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F7FE55-41F6-E2D3-7CD5-F88BCCF4ED74}"/>
              </a:ext>
            </a:extLst>
          </p:cNvPr>
          <p:cNvSpPr>
            <a:spLocks noGrp="1"/>
          </p:cNvSpPr>
          <p:nvPr>
            <p:ph type="title"/>
          </p:nvPr>
        </p:nvSpPr>
        <p:spPr/>
        <p:txBody>
          <a:bodyPr/>
          <a:lstStyle/>
          <a:p>
            <a:r>
              <a:rPr lang="en-US" sz="4000" b="1" dirty="0">
                <a:solidFill>
                  <a:schemeClr val="bg1"/>
                </a:solidFill>
                <a:latin typeface="Calibri" panose="020F0502020204030204" pitchFamily="34" charset="0"/>
                <a:ea typeface="Calibri" panose="020F0502020204030204" pitchFamily="34" charset="0"/>
                <a:cs typeface="Calibri" panose="020F0502020204030204" pitchFamily="34" charset="0"/>
              </a:rPr>
              <a:t>Supernova Observations</a:t>
            </a:r>
          </a:p>
        </p:txBody>
      </p:sp>
      <p:pic>
        <p:nvPicPr>
          <p:cNvPr id="5" name="Content Placeholder 4">
            <a:extLst>
              <a:ext uri="{FF2B5EF4-FFF2-40B4-BE49-F238E27FC236}">
                <a16:creationId xmlns:a16="http://schemas.microsoft.com/office/drawing/2014/main" id="{7B8B503A-AA40-400B-5FA3-3366B0E83157}"/>
              </a:ext>
            </a:extLst>
          </p:cNvPr>
          <p:cNvPicPr>
            <a:picLocks noGrp="1" noChangeAspect="1"/>
          </p:cNvPicPr>
          <p:nvPr>
            <p:ph idx="1"/>
          </p:nvPr>
        </p:nvPicPr>
        <p:blipFill>
          <a:blip r:embed="rId4"/>
          <a:stretch>
            <a:fillRect/>
          </a:stretch>
        </p:blipFill>
        <p:spPr>
          <a:xfrm>
            <a:off x="419311" y="1604273"/>
            <a:ext cx="6172912" cy="3048269"/>
          </a:xfrm>
        </p:spPr>
      </p:pic>
      <p:sp>
        <p:nvSpPr>
          <p:cNvPr id="7" name="TextBox 6">
            <a:extLst>
              <a:ext uri="{FF2B5EF4-FFF2-40B4-BE49-F238E27FC236}">
                <a16:creationId xmlns:a16="http://schemas.microsoft.com/office/drawing/2014/main" id="{3085B788-B1B3-03EE-1774-F95644FE7253}"/>
              </a:ext>
            </a:extLst>
          </p:cNvPr>
          <p:cNvSpPr txBox="1"/>
          <p:nvPr/>
        </p:nvSpPr>
        <p:spPr>
          <a:xfrm>
            <a:off x="358688" y="4652542"/>
            <a:ext cx="11270864" cy="1815882"/>
          </a:xfrm>
          <a:prstGeom prst="rect">
            <a:avLst/>
          </a:prstGeom>
          <a:noFill/>
        </p:spPr>
        <p:txBody>
          <a:bodyPr wrap="square">
            <a:spAutoFit/>
          </a:bodyPr>
          <a:lstStyle/>
          <a:p>
            <a:pPr marR="1130"/>
            <a:r>
              <a:rPr lang="en-US" sz="1600" b="1" i="0" u="none" strike="noStrike" baseline="0" dirty="0">
                <a:latin typeface="Arial" panose="020B0604020202020204" pitchFamily="34" charset="0"/>
                <a:cs typeface="Arial" panose="020B0604020202020204" pitchFamily="34" charset="0"/>
              </a:rPr>
              <a:t>Figure 23.8 Kepler Supernova </a:t>
            </a:r>
            <a:r>
              <a:rPr lang="en-US" sz="1600" b="1" i="0" u="none" strike="noStrike" baseline="0" dirty="0" err="1">
                <a:latin typeface="Arial" panose="020B0604020202020204" pitchFamily="34" charset="0"/>
                <a:cs typeface="Arial" panose="020B0604020202020204" pitchFamily="34" charset="0"/>
              </a:rPr>
              <a:t>Remant</a:t>
            </a:r>
            <a:r>
              <a:rPr lang="en-US" sz="1600" b="1" i="0" u="none" strike="noStrike" baseline="0" dirty="0">
                <a:latin typeface="Arial" panose="020B0604020202020204" pitchFamily="34" charset="0"/>
                <a:cs typeface="Arial" panose="020B0604020202020204" pitchFamily="34" charset="0"/>
              </a:rPr>
              <a:t>. </a:t>
            </a:r>
            <a:r>
              <a:rPr lang="en-US" sz="1600" i="0" u="none" strike="noStrike" baseline="0" dirty="0">
                <a:latin typeface="Arial" panose="020B0604020202020204" pitchFamily="34" charset="0"/>
                <a:cs typeface="Arial" panose="020B0604020202020204" pitchFamily="34" charset="0"/>
              </a:rPr>
              <a:t>This image shows the expanding remains of a supernova explosion, which was first seen about 400 years ago by sky watchers, including the famous astronomer Johannes Kepler. The bubble-shaped shroud of gas and dust is now 14 light-years wide and is expanding at 2,000 kilometers per second (4 million miles per hour). The remnant emits energy at wavelengths from X-rays (shown in blue and green) to visible light (yellow) and into the infrared (red). The expanding shell is rich in iron, which was produced in the star that exploded. The main image combines the individual single-color images seen at the bottom into one multi-wavelength picture. (credit: modification of work by NASA, ESA, R. </a:t>
            </a:r>
            <a:r>
              <a:rPr lang="en-US" sz="1600" i="0" u="none" strike="noStrike" baseline="0" dirty="0" err="1">
                <a:latin typeface="Arial" panose="020B0604020202020204" pitchFamily="34" charset="0"/>
                <a:cs typeface="Arial" panose="020B0604020202020204" pitchFamily="34" charset="0"/>
              </a:rPr>
              <a:t>Sankrit</a:t>
            </a:r>
            <a:r>
              <a:rPr lang="en-US" sz="1600" i="0" u="none" strike="noStrike" baseline="0" dirty="0">
                <a:latin typeface="Arial" panose="020B0604020202020204" pitchFamily="34" charset="0"/>
                <a:cs typeface="Arial" panose="020B0604020202020204" pitchFamily="34" charset="0"/>
              </a:rPr>
              <a:t> and W. Blair (Johns Hopkins University))</a:t>
            </a:r>
          </a:p>
        </p:txBody>
      </p:sp>
      <mc:AlternateContent xmlns:mc="http://schemas.openxmlformats.org/markup-compatibility/2006">
        <mc:Choice xmlns:p14="http://schemas.microsoft.com/office/powerpoint/2010/main" xmlns:iact="http://schemas.microsoft.com/office/powerpoint/2014/inkAction" Requires="p14 iact">
          <p:contentPart p14:bwMode="auto" r:id="rId5">
            <p14:nvContentPartPr>
              <p14:cNvPr id="3" name="Ink 2">
                <a:extLst>
                  <a:ext uri="{FF2B5EF4-FFF2-40B4-BE49-F238E27FC236}">
                    <a16:creationId xmlns:a16="http://schemas.microsoft.com/office/drawing/2014/main" id="{36551F3C-49FF-00A0-24A5-632D3073099C}"/>
                  </a:ext>
                </a:extLst>
              </p14:cNvPr>
              <p14:cNvContentPartPr/>
              <p14:nvPr>
                <p:extLst>
                  <p:ext uri="{42D2F446-02D8-4167-A562-619A0277C38B}">
                    <p15:isNarration xmlns:p15="http://schemas.microsoft.com/office/powerpoint/2012/main" val="1"/>
                  </p:ext>
                </p:extLst>
              </p14:nvPr>
            </p14:nvContentPartPr>
            <p14:xfrm>
              <a:off x="911160" y="914400"/>
              <a:ext cx="6159960" cy="3546720"/>
            </p14:xfrm>
          </p:contentPart>
        </mc:Choice>
        <mc:Fallback>
          <p:pic>
            <p:nvPicPr>
              <p:cNvPr id="3" name="Ink 2">
                <a:extLst>
                  <a:ext uri="{FF2B5EF4-FFF2-40B4-BE49-F238E27FC236}">
                    <a16:creationId xmlns:a16="http://schemas.microsoft.com/office/drawing/2014/main" id="{36551F3C-49FF-00A0-24A5-632D3073099C}"/>
                  </a:ext>
                </a:extLst>
              </p:cNvPr>
              <p:cNvPicPr>
                <a:picLocks noGrp="1" noRot="1" noChangeAspect="1" noMove="1" noResize="1" noEditPoints="1" noAdjustHandles="1" noChangeArrowheads="1" noChangeShapeType="1"/>
              </p:cNvPicPr>
              <p:nvPr/>
            </p:nvPicPr>
            <p:blipFill>
              <a:blip r:embed="rId6"/>
              <a:stretch>
                <a:fillRect/>
              </a:stretch>
            </p:blipFill>
            <p:spPr>
              <a:xfrm>
                <a:off x="901800" y="905040"/>
                <a:ext cx="6178680" cy="3565440"/>
              </a:xfrm>
              <a:prstGeom prst="rect">
                <a:avLst/>
              </a:prstGeom>
            </p:spPr>
          </p:pic>
        </mc:Fallback>
      </mc:AlternateContent>
      <p:pic>
        <p:nvPicPr>
          <p:cNvPr id="4" name="Audio 3">
            <a:hlinkClick r:id="" action="ppaction://media"/>
            <a:extLst>
              <a:ext uri="{FF2B5EF4-FFF2-40B4-BE49-F238E27FC236}">
                <a16:creationId xmlns:a16="http://schemas.microsoft.com/office/drawing/2014/main" id="{FC7EEB06-48E1-B4DC-C7A8-5E23673A8DBB}"/>
              </a:ext>
            </a:extLst>
          </p:cNvPr>
          <p:cNvPicPr>
            <a:picLocks noChangeAspect="1"/>
          </p:cNvPicPr>
          <p:nvPr>
            <a:audioFile r:link="rId2"/>
            <p:extLst>
              <p:ext uri="{DAA4B4D4-6D71-4841-9C94-3DE7FCFB9230}">
                <p14:media xmlns:p14="http://schemas.microsoft.com/office/powerpoint/2010/main" r:embed="rId1"/>
              </p:ext>
            </p:extLst>
          </p:nvPr>
        </p:nvPicPr>
        <p:blipFill>
          <a:blip r:embed="rId7"/>
          <a:srcRect l="-700000" t="-371875" r="-700000" b="-371875"/>
          <a:stretch>
            <a:fillRect/>
          </a:stretch>
        </p:blipFill>
        <p:spPr>
          <a:xfrm>
            <a:off x="9144000" y="5143500"/>
            <a:ext cx="3048000" cy="1714500"/>
          </a:xfrm>
          <a:prstGeom prst="rect">
            <a:avLst/>
          </a:prstGeom>
        </p:spPr>
      </p:pic>
    </p:spTree>
    <p:extLst>
      <p:ext uri="{BB962C8B-B14F-4D97-AF65-F5344CB8AC3E}">
        <p14:creationId xmlns:p14="http://schemas.microsoft.com/office/powerpoint/2010/main" val="2288666214"/>
      </p:ext>
    </p:extLst>
  </p:cSld>
  <p:clrMapOvr>
    <a:masterClrMapping/>
  </p:clrMapOvr>
  <mc:AlternateContent xmlns:mc="http://schemas.openxmlformats.org/markup-compatibility/2006">
    <mc:Choice xmlns:p14="http://schemas.microsoft.com/office/powerpoint/2010/main" Requires="p14">
      <p:transition spd="slow" p14:dur="2000" advTm="115963"/>
    </mc:Choice>
    <mc:Fallback>
      <p:transition spd="slow" advTm="11596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par>
                                <p:cTn id="7" presetID="59"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md type="call" cmd="playFrom(0.0)">
                                      <p:cBhvr>
                                        <p:cTn id="9"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0" fill="hold" display="0">
                  <p:stCondLst>
                    <p:cond delay="indefinite"/>
                  </p:stCondLst>
                  <p:endCondLst>
                    <p:cond evt="onStopAudio" delay="0">
                      <p:tgtEl>
                        <p:sldTgt/>
                      </p:tgtEl>
                    </p:cond>
                  </p:endCondLst>
                </p:cTn>
                <p:tgtEl>
                  <p:spTgt spid="4"/>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51E5AE-73A0-499B-464C-958FA883EF78}"/>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5EF80542-B378-3597-DB37-10FB67E4533E}"/>
              </a:ext>
            </a:extLst>
          </p:cNvPr>
          <p:cNvSpPr>
            <a:spLocks noGrp="1"/>
          </p:cNvSpPr>
          <p:nvPr>
            <p:ph idx="1"/>
          </p:nvPr>
        </p:nvSpPr>
        <p:spPr>
          <a:xfrm>
            <a:off x="407268" y="2386267"/>
            <a:ext cx="11495088" cy="3416300"/>
          </a:xfrm>
        </p:spPr>
        <p:txBody>
          <a:bodyPr>
            <a:normAutofit/>
          </a:bodyPr>
          <a:lstStyle/>
          <a:p>
            <a:r>
              <a:rPr lang="en-US" sz="1800" b="0" i="0" u="none" strike="noStrike" baseline="0" dirty="0">
                <a:latin typeface="Arial" panose="020B0604020202020204" pitchFamily="34" charset="0"/>
              </a:rPr>
              <a:t>A supernova occurs on average once every 25 to 100 years in the Milky Way Galaxy. Despite the odds, no supernova in our Galaxy has been observed from Earth since the invention of the telescope. </a:t>
            </a:r>
          </a:p>
          <a:p>
            <a:r>
              <a:rPr lang="en-US" dirty="0">
                <a:latin typeface="Arial" panose="020B0604020202020204" pitchFamily="34" charset="0"/>
              </a:rPr>
              <a:t>O</a:t>
            </a:r>
            <a:r>
              <a:rPr lang="en-US" sz="1800" b="0" i="0" u="none" strike="noStrike" baseline="0" dirty="0">
                <a:latin typeface="Arial" panose="020B0604020202020204" pitchFamily="34" charset="0"/>
              </a:rPr>
              <a:t>ne nearby supernova (SN 1987A) has been observed in a neighboring galaxy, the Large </a:t>
            </a:r>
            <a:r>
              <a:rPr lang="en-US" sz="1800" b="0" i="0" u="none" strike="noStrike" baseline="0" dirty="0" err="1">
                <a:latin typeface="Arial" panose="020B0604020202020204" pitchFamily="34" charset="0"/>
              </a:rPr>
              <a:t>Magellanic</a:t>
            </a:r>
            <a:r>
              <a:rPr lang="en-US" sz="1800" b="0" i="0" u="none" strike="noStrike" baseline="0" dirty="0">
                <a:latin typeface="Arial" panose="020B0604020202020204" pitchFamily="34" charset="0"/>
              </a:rPr>
              <a:t> Cloud. The star that evolved to become SN 1987A began its life as a blue supergiant, evolved to become a red supergiant, and returned to being a blue supergiant at the time it exploded. </a:t>
            </a:r>
          </a:p>
          <a:p>
            <a:r>
              <a:rPr lang="en-US" sz="1800" b="0" i="0" u="none" strike="noStrike" baseline="0" dirty="0">
                <a:latin typeface="Arial" panose="020B0604020202020204" pitchFamily="34" charset="0"/>
              </a:rPr>
              <a:t>Studies of SN 1987A have detected neutrinos from the core collapse and confirmed theoretical calculations of what happens during such explosions, including the formation of elements beyond iron. Supernovae are a main source of high-energy cosmic rays and can be dangerous for any living organisms in nearby star systems.</a:t>
            </a:r>
          </a:p>
          <a:p>
            <a:endParaRPr lang="en-US" dirty="0"/>
          </a:p>
        </p:txBody>
      </p:sp>
      <p:pic>
        <p:nvPicPr>
          <p:cNvPr id="4" name="Audio 3">
            <a:hlinkClick r:id="" action="ppaction://media"/>
            <a:extLst>
              <a:ext uri="{FF2B5EF4-FFF2-40B4-BE49-F238E27FC236}">
                <a16:creationId xmlns:a16="http://schemas.microsoft.com/office/drawing/2014/main" id="{9E595E4D-8466-FFE1-DCF6-6322137463B5}"/>
              </a:ext>
            </a:extLst>
          </p:cNvPr>
          <p:cNvPicPr>
            <a:picLocks noChangeAspect="1"/>
          </p:cNvPicPr>
          <p:nvPr>
            <a:audioFile r:link="rId3"/>
            <p:extLst>
              <p:ext uri="{DAA4B4D4-6D71-4841-9C94-3DE7FCFB9230}">
                <p14:media xmlns:p14="http://schemas.microsoft.com/office/powerpoint/2010/main" r:embed="rId2"/>
              </p:ext>
            </p:extLst>
          </p:nvPr>
        </p:nvPicPr>
        <p:blipFill>
          <a:blip r:embed="rId5"/>
          <a:srcRect l="-700000" t="-371875" r="-700000" b="-371875"/>
          <a:stretch>
            <a:fillRect/>
          </a:stretch>
        </p:blipFill>
        <p:spPr>
          <a:xfrm>
            <a:off x="9144000" y="5143500"/>
            <a:ext cx="3048000" cy="1714500"/>
          </a:xfrm>
          <a:prstGeom prst="rect">
            <a:avLst/>
          </a:prstGeom>
        </p:spPr>
      </p:pic>
    </p:spTree>
    <p:custDataLst>
      <p:tags r:id="rId1"/>
    </p:custDataLst>
    <p:extLst>
      <p:ext uri="{BB962C8B-B14F-4D97-AF65-F5344CB8AC3E}">
        <p14:creationId xmlns:p14="http://schemas.microsoft.com/office/powerpoint/2010/main" val="600363507"/>
      </p:ext>
    </p:extLst>
  </p:cSld>
  <p:clrMapOvr>
    <a:masterClrMapping/>
  </p:clrMapOvr>
  <mc:AlternateContent xmlns:mc="http://schemas.openxmlformats.org/markup-compatibility/2006">
    <mc:Choice xmlns:p14="http://schemas.microsoft.com/office/powerpoint/2010/main" Requires="p14">
      <p:transition spd="slow" p14:dur="2000" advTm="34015"/>
    </mc:Choice>
    <mc:Fallback>
      <p:transition spd="slow" advTm="3401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calcmode="lin" valueType="num">
                                      <p:cBhvr additive="base">
                                        <p:cTn id="1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additive="base">
                                        <p:cTn id="2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5" fill="hold" display="0">
                  <p:stCondLst>
                    <p:cond delay="indefinite"/>
                  </p:stCondLst>
                  <p:endCondLst>
                    <p:cond evt="onStopAudio" delay="0">
                      <p:tgtEl>
                        <p:sldTgt/>
                      </p:tgtEl>
                    </p:cond>
                  </p:endCondLst>
                </p:cTn>
                <p:tgtEl>
                  <p:spTgt spid="4"/>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7A31394-3655-DA60-5BCC-5BAB45C44AE6}"/>
              </a:ext>
            </a:extLst>
          </p:cNvPr>
          <p:cNvPicPr>
            <a:picLocks noChangeAspect="1"/>
          </p:cNvPicPr>
          <p:nvPr/>
        </p:nvPicPr>
        <p:blipFill>
          <a:blip r:embed="rId5"/>
          <a:stretch>
            <a:fillRect/>
          </a:stretch>
        </p:blipFill>
        <p:spPr>
          <a:xfrm>
            <a:off x="404155" y="178987"/>
            <a:ext cx="5501556" cy="6679013"/>
          </a:xfrm>
          <a:prstGeom prst="rect">
            <a:avLst/>
          </a:prstGeom>
        </p:spPr>
      </p:pic>
      <mc:AlternateContent xmlns:mc="http://schemas.openxmlformats.org/markup-compatibility/2006">
        <mc:Choice xmlns:p14="http://schemas.microsoft.com/office/powerpoint/2010/main" xmlns:iact="http://schemas.microsoft.com/office/powerpoint/2014/inkAction" Requires="p14 iact">
          <p:contentPart p14:bwMode="auto" r:id="rId6">
            <p14:nvContentPartPr>
              <p14:cNvPr id="2" name="Ink 1">
                <a:extLst>
                  <a:ext uri="{FF2B5EF4-FFF2-40B4-BE49-F238E27FC236}">
                    <a16:creationId xmlns:a16="http://schemas.microsoft.com/office/drawing/2014/main" id="{14315E17-14A6-802D-27E2-BB68D6C897CB}"/>
                  </a:ext>
                </a:extLst>
              </p14:cNvPr>
              <p14:cNvContentPartPr/>
              <p14:nvPr>
                <p:extLst>
                  <p:ext uri="{42D2F446-02D8-4167-A562-619A0277C38B}">
                    <p15:isNarration xmlns:p15="http://schemas.microsoft.com/office/powerpoint/2012/main" val="1"/>
                  </p:ext>
                </p:extLst>
              </p14:nvPr>
            </p14:nvContentPartPr>
            <p14:xfrm>
              <a:off x="4822920" y="4054320"/>
              <a:ext cx="4213440" cy="2286360"/>
            </p14:xfrm>
          </p:contentPart>
        </mc:Choice>
        <mc:Fallback>
          <p:pic>
            <p:nvPicPr>
              <p:cNvPr id="2" name="Ink 1">
                <a:extLst>
                  <a:ext uri="{FF2B5EF4-FFF2-40B4-BE49-F238E27FC236}">
                    <a16:creationId xmlns:a16="http://schemas.microsoft.com/office/drawing/2014/main" id="{14315E17-14A6-802D-27E2-BB68D6C897CB}"/>
                  </a:ext>
                </a:extLst>
              </p:cNvPr>
              <p:cNvPicPr>
                <a:picLocks noGrp="1" noRot="1" noChangeAspect="1" noMove="1" noResize="1" noEditPoints="1" noAdjustHandles="1" noChangeArrowheads="1" noChangeShapeType="1"/>
              </p:cNvPicPr>
              <p:nvPr/>
            </p:nvPicPr>
            <p:blipFill>
              <a:blip r:embed="rId7"/>
              <a:stretch>
                <a:fillRect/>
              </a:stretch>
            </p:blipFill>
            <p:spPr>
              <a:xfrm>
                <a:off x="4813560" y="4044960"/>
                <a:ext cx="4232160" cy="2305080"/>
              </a:xfrm>
              <a:prstGeom prst="rect">
                <a:avLst/>
              </a:prstGeom>
            </p:spPr>
          </p:pic>
        </mc:Fallback>
      </mc:AlternateContent>
      <p:pic>
        <p:nvPicPr>
          <p:cNvPr id="3" name="Audio 2">
            <a:hlinkClick r:id="" action="ppaction://media"/>
            <a:extLst>
              <a:ext uri="{FF2B5EF4-FFF2-40B4-BE49-F238E27FC236}">
                <a16:creationId xmlns:a16="http://schemas.microsoft.com/office/drawing/2014/main" id="{67BBAB72-4CEA-C325-8D6E-0E86CE05D590}"/>
              </a:ext>
            </a:extLst>
          </p:cNvPr>
          <p:cNvPicPr>
            <a:picLocks noChangeAspect="1"/>
          </p:cNvPicPr>
          <p:nvPr>
            <a:audioFile r:link="rId3"/>
            <p:extLst>
              <p:ext uri="{DAA4B4D4-6D71-4841-9C94-3DE7FCFB9230}">
                <p14:media xmlns:p14="http://schemas.microsoft.com/office/powerpoint/2010/main" r:embed="rId2"/>
              </p:ext>
            </p:extLst>
          </p:nvPr>
        </p:nvPicPr>
        <p:blipFill>
          <a:blip r:embed="rId8"/>
          <a:srcRect l="-700000" t="-371875" r="-700000" b="-371875"/>
          <a:stretch>
            <a:fillRect/>
          </a:stretch>
        </p:blipFill>
        <p:spPr>
          <a:xfrm>
            <a:off x="9144000" y="5143500"/>
            <a:ext cx="3048000" cy="1714500"/>
          </a:xfrm>
          <a:prstGeom prst="rect">
            <a:avLst/>
          </a:prstGeom>
        </p:spPr>
      </p:pic>
    </p:spTree>
    <p:custDataLst>
      <p:tags r:id="rId1"/>
    </p:custDataLst>
    <p:extLst>
      <p:ext uri="{BB962C8B-B14F-4D97-AF65-F5344CB8AC3E}">
        <p14:creationId xmlns:p14="http://schemas.microsoft.com/office/powerpoint/2010/main" val="3151428114"/>
      </p:ext>
    </p:extLst>
  </p:cSld>
  <p:clrMapOvr>
    <a:masterClrMapping/>
  </p:clrMapOvr>
  <mc:AlternateContent xmlns:mc="http://schemas.openxmlformats.org/markup-compatibility/2006">
    <mc:Choice xmlns:p14="http://schemas.microsoft.com/office/powerpoint/2010/main" Requires="p14">
      <p:transition spd="slow" p14:dur="2000" advTm="138371"/>
    </mc:Choice>
    <mc:Fallback>
      <p:transition spd="slow" advTm="13837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par>
                                <p:cTn id="7" presetID="59" presetClass="entr" presetSubtype="0" fill="hold" nodeType="withEffect">
                                  <p:stCondLst>
                                    <p:cond delay="0"/>
                                  </p:stCondLst>
                                  <p:childTnLst>
                                    <p:set>
                                      <p:cBhvr>
                                        <p:cTn id="8" dur="1" fill="hold">
                                          <p:stCondLst>
                                            <p:cond delay="0"/>
                                          </p:stCondLst>
                                        </p:cTn>
                                        <p:tgtEl>
                                          <p:spTgt spid="2"/>
                                        </p:tgtEl>
                                        <p:attrNameLst>
                                          <p:attrName>style.visibility</p:attrName>
                                        </p:attrNameLst>
                                      </p:cBhvr>
                                      <p:to>
                                        <p:strVal val="visible"/>
                                      </p:to>
                                    </p:set>
                                    <p:cmd type="call" cmd="playFrom(0.0)">
                                      <p:cBhvr>
                                        <p:cTn id="9" dur="1" fill="hold"/>
                                        <p:tgtEl>
                                          <p:spTgt spid="2"/>
                                        </p:tgtEl>
                                      </p:cBhvr>
                                    </p:cmd>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heel(1)">
                                      <p:cBhvr>
                                        <p:cTn id="14"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5" fill="hold" display="0">
                  <p:stCondLst>
                    <p:cond delay="indefinite"/>
                  </p:stCondLst>
                  <p:endCondLst>
                    <p:cond evt="onStopAudio" delay="0">
                      <p:tgtEl>
                        <p:sldTgt/>
                      </p:tgtEl>
                    </p:cond>
                  </p:endCondLst>
                </p:cTn>
                <p:tgtEl>
                  <p:spTgt spid="3"/>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6B9006-4D0F-725A-6FD1-C683CA60283F}"/>
              </a:ext>
            </a:extLst>
          </p:cNvPr>
          <p:cNvSpPr>
            <a:spLocks noGrp="1"/>
          </p:cNvSpPr>
          <p:nvPr>
            <p:ph type="title"/>
          </p:nvPr>
        </p:nvSpPr>
        <p:spPr>
          <a:xfrm>
            <a:off x="1154954" y="973668"/>
            <a:ext cx="9868365" cy="706964"/>
          </a:xfrm>
        </p:spPr>
        <p:txBody>
          <a:bodyPr/>
          <a:lstStyle/>
          <a:p>
            <a:r>
              <a:rPr lang="en-US" sz="4000" b="1" dirty="0">
                <a:solidFill>
                  <a:schemeClr val="bg1"/>
                </a:solidFill>
                <a:latin typeface="Calibri" panose="020F0502020204030204" pitchFamily="34" charset="0"/>
                <a:ea typeface="Calibri" panose="020F0502020204030204" pitchFamily="34" charset="0"/>
                <a:cs typeface="Calibri" panose="020F0502020204030204" pitchFamily="34" charset="0"/>
              </a:rPr>
              <a:t>Pulsars and the Discovery of Neutron Stars</a:t>
            </a:r>
            <a:br>
              <a:rPr lang="en-US" sz="4000" b="1" dirty="0">
                <a:solidFill>
                  <a:schemeClr val="bg1"/>
                </a:solidFill>
                <a:latin typeface="Calibri" panose="020F0502020204030204" pitchFamily="34" charset="0"/>
                <a:ea typeface="Calibri" panose="020F0502020204030204" pitchFamily="34" charset="0"/>
                <a:cs typeface="Calibri" panose="020F0502020204030204" pitchFamily="34" charset="0"/>
              </a:rPr>
            </a:br>
            <a:endParaRPr lang="en-US" sz="4000" b="1" dirty="0">
              <a:solidFill>
                <a:schemeClr val="bg1"/>
              </a:solidFill>
              <a:latin typeface="Calibri" panose="020F0502020204030204" pitchFamily="34" charset="0"/>
              <a:ea typeface="Calibri" panose="020F0502020204030204" pitchFamily="34" charset="0"/>
              <a:cs typeface="Calibri" panose="020F0502020204030204" pitchFamily="34" charset="0"/>
            </a:endParaRPr>
          </a:p>
        </p:txBody>
      </p:sp>
      <p:sp>
        <p:nvSpPr>
          <p:cNvPr id="3" name="Content Placeholder 2">
            <a:extLst>
              <a:ext uri="{FF2B5EF4-FFF2-40B4-BE49-F238E27FC236}">
                <a16:creationId xmlns:a16="http://schemas.microsoft.com/office/drawing/2014/main" id="{22F47CD2-6721-2531-9718-47B1D6B588D8}"/>
              </a:ext>
            </a:extLst>
          </p:cNvPr>
          <p:cNvSpPr>
            <a:spLocks noGrp="1"/>
          </p:cNvSpPr>
          <p:nvPr>
            <p:ph idx="1"/>
          </p:nvPr>
        </p:nvSpPr>
        <p:spPr>
          <a:xfrm>
            <a:off x="237442" y="2603500"/>
            <a:ext cx="11649758" cy="3416300"/>
          </a:xfrm>
        </p:spPr>
        <p:txBody>
          <a:bodyPr/>
          <a:lstStyle/>
          <a:p>
            <a:r>
              <a:rPr lang="en-US" sz="1800" b="0" i="0" u="none" strike="noStrike" baseline="0" dirty="0">
                <a:latin typeface="Arial" panose="020B0604020202020204" pitchFamily="34" charset="0"/>
                <a:cs typeface="Arial" panose="020B0604020202020204" pitchFamily="34" charset="0"/>
              </a:rPr>
              <a:t>At least some supernovae leave behind a highly magnetic, rapidly rotating neutron star, which can be observed as a pulsar if its beam of escaping particles and focused radiation is pointing toward us. </a:t>
            </a:r>
          </a:p>
          <a:p>
            <a:r>
              <a:rPr lang="en-US" sz="1800" b="0" i="0" u="none" strike="noStrike" baseline="0" dirty="0">
                <a:latin typeface="Arial" panose="020B0604020202020204" pitchFamily="34" charset="0"/>
                <a:cs typeface="Arial" panose="020B0604020202020204" pitchFamily="34" charset="0"/>
              </a:rPr>
              <a:t>Pulsars emit rapid pulses of radiation at regular intervals; their periods are in the range of 0.001 to 10 seconds. </a:t>
            </a:r>
          </a:p>
          <a:p>
            <a:r>
              <a:rPr lang="en-US" sz="1800" b="0" i="0" u="none" strike="noStrike" baseline="0" dirty="0">
                <a:latin typeface="Arial" panose="020B0604020202020204" pitchFamily="34" charset="0"/>
                <a:cs typeface="Arial" panose="020B0604020202020204" pitchFamily="34" charset="0"/>
              </a:rPr>
              <a:t>The rotating neutron star acts like a lighthouse, sweeping its beam in a circle and giving us a pulse of radiation when the beam sweeps over Earth. </a:t>
            </a:r>
          </a:p>
          <a:p>
            <a:r>
              <a:rPr lang="en-US" sz="1800" b="0" i="0" u="none" strike="noStrike" baseline="0" dirty="0">
                <a:latin typeface="Arial" panose="020B0604020202020204" pitchFamily="34" charset="0"/>
                <a:cs typeface="Arial" panose="020B0604020202020204" pitchFamily="34" charset="0"/>
              </a:rPr>
              <a:t>As pulsars age, they lose energy, their rotations slow, and their periods increase.</a:t>
            </a:r>
          </a:p>
          <a:p>
            <a:endParaRPr lang="en-US" dirty="0"/>
          </a:p>
        </p:txBody>
      </p:sp>
      <p:pic>
        <p:nvPicPr>
          <p:cNvPr id="4" name="Audio 3">
            <a:hlinkClick r:id="" action="ppaction://media"/>
            <a:extLst>
              <a:ext uri="{FF2B5EF4-FFF2-40B4-BE49-F238E27FC236}">
                <a16:creationId xmlns:a16="http://schemas.microsoft.com/office/drawing/2014/main" id="{3771C1EB-5969-7D1B-BD17-FBA6EF9721D0}"/>
              </a:ext>
            </a:extLst>
          </p:cNvPr>
          <p:cNvPicPr>
            <a:picLocks noChangeAspect="1"/>
          </p:cNvPicPr>
          <p:nvPr>
            <a:audioFile r:link="rId2"/>
            <p:extLst>
              <p:ext uri="{DAA4B4D4-6D71-4841-9C94-3DE7FCFB9230}">
                <p14:media xmlns:p14="http://schemas.microsoft.com/office/powerpoint/2010/main" r:embed="rId1"/>
              </p:ext>
            </p:extLst>
          </p:nvPr>
        </p:nvPicPr>
        <p:blipFill>
          <a:blip r:embed="rId4"/>
          <a:srcRect l="-700000" t="-371875" r="-700000" b="-371875"/>
          <a:stretch>
            <a:fillRect/>
          </a:stretch>
        </p:blipFill>
        <p:spPr>
          <a:xfrm>
            <a:off x="9144000" y="5143500"/>
            <a:ext cx="3048000" cy="1714500"/>
          </a:xfrm>
          <a:prstGeom prst="rect">
            <a:avLst/>
          </a:prstGeom>
        </p:spPr>
      </p:pic>
    </p:spTree>
    <p:extLst>
      <p:ext uri="{BB962C8B-B14F-4D97-AF65-F5344CB8AC3E}">
        <p14:creationId xmlns:p14="http://schemas.microsoft.com/office/powerpoint/2010/main" val="26294502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50184">
        <p15:prstTrans prst="pageCurlDouble"/>
      </p:transition>
    </mc:Choice>
    <mc:Fallback>
      <p:transition spd="slow" advTm="5018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A92243-0BCA-9F27-9E87-03DF9F7C31B0}"/>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C31690F5-5495-8BCE-79E8-6933626ACA47}"/>
              </a:ext>
            </a:extLst>
          </p:cNvPr>
          <p:cNvPicPr>
            <a:picLocks noGrp="1" noChangeAspect="1"/>
          </p:cNvPicPr>
          <p:nvPr>
            <p:ph idx="1"/>
          </p:nvPr>
        </p:nvPicPr>
        <p:blipFill>
          <a:blip r:embed="rId4"/>
          <a:stretch>
            <a:fillRect/>
          </a:stretch>
        </p:blipFill>
        <p:spPr>
          <a:xfrm>
            <a:off x="1780900" y="2350992"/>
            <a:ext cx="8060267" cy="4489262"/>
          </a:xfrm>
        </p:spPr>
      </p:pic>
      <p:pic>
        <p:nvPicPr>
          <p:cNvPr id="3" name="Audio 2">
            <a:hlinkClick r:id="" action="ppaction://media"/>
            <a:extLst>
              <a:ext uri="{FF2B5EF4-FFF2-40B4-BE49-F238E27FC236}">
                <a16:creationId xmlns:a16="http://schemas.microsoft.com/office/drawing/2014/main" id="{7429CB7C-786E-5FBA-7754-FBF5771F3FEF}"/>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700000" t="-371875" r="-700000" b="-371875"/>
          <a:stretch>
            <a:fillRect/>
          </a:stretch>
        </p:blipFill>
        <p:spPr>
          <a:xfrm>
            <a:off x="9144000" y="5143500"/>
            <a:ext cx="3048000" cy="1714500"/>
          </a:xfrm>
          <a:prstGeom prst="rect">
            <a:avLst/>
          </a:prstGeom>
        </p:spPr>
      </p:pic>
    </p:spTree>
    <p:extLst>
      <p:ext uri="{BB962C8B-B14F-4D97-AF65-F5344CB8AC3E}">
        <p14:creationId xmlns:p14="http://schemas.microsoft.com/office/powerpoint/2010/main" val="2928995072"/>
      </p:ext>
    </p:extLst>
  </p:cSld>
  <p:clrMapOvr>
    <a:masterClrMapping/>
  </p:clrMapOvr>
  <mc:AlternateContent xmlns:mc="http://schemas.openxmlformats.org/markup-compatibility/2006">
    <mc:Choice xmlns:p14="http://schemas.microsoft.com/office/powerpoint/2010/main" Requires="p14">
      <p:transition spd="slow" p14:dur="2000" advTm="31230"/>
    </mc:Choice>
    <mc:Fallback>
      <p:transition spd="slow" advTm="3123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DBC0FB-EEF5-2E7E-0643-6F65926A299A}"/>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86D600B3-2D1D-6F27-D41F-A3BB7BCAEC82}"/>
              </a:ext>
            </a:extLst>
          </p:cNvPr>
          <p:cNvSpPr>
            <a:spLocks noGrp="1"/>
          </p:cNvSpPr>
          <p:nvPr>
            <p:ph idx="1"/>
          </p:nvPr>
        </p:nvSpPr>
        <p:spPr/>
        <p:txBody>
          <a:bodyPr/>
          <a:lstStyle/>
          <a:p>
            <a:pPr marR="1040"/>
            <a:r>
              <a:rPr lang="en-US" sz="1800" b="0" i="0" u="none" strike="noStrike" baseline="0" dirty="0">
                <a:solidFill>
                  <a:srgbClr val="231F20"/>
                </a:solidFill>
                <a:latin typeface="Lucida Sans Unicode" panose="020B0602030504020204" pitchFamily="34" charset="0"/>
              </a:rPr>
              <a:t>The pulse periods of different pulsars range from a little longer than 1/1000 of a second to nearly 10 seconds. At first, the pulsars seemed particularly mysterious because nothing could be seen at their location on visible- light photographs. But then a pulsar was discovered right in the center of the Crab Nebula, a cloud of gas produced by SN 1054, a supernova that was recorded by the Chinese in 1054 (</a:t>
            </a:r>
            <a:r>
              <a:rPr lang="en-US" sz="1800" b="0" i="0" u="sng" strike="noStrike" baseline="0" dirty="0">
                <a:solidFill>
                  <a:srgbClr val="057EB6"/>
                </a:solidFill>
                <a:latin typeface="Lucida Sans Unicode" panose="020B0602030504020204" pitchFamily="34" charset="0"/>
              </a:rPr>
              <a:t>Figure 23.14</a:t>
            </a:r>
            <a:r>
              <a:rPr lang="en-US" sz="1800" b="0" i="0" u="none" strike="noStrike" baseline="0" dirty="0">
                <a:solidFill>
                  <a:srgbClr val="231F20"/>
                </a:solidFill>
                <a:latin typeface="Lucida Sans Unicode" panose="020B0602030504020204" pitchFamily="34" charset="0"/>
              </a:rPr>
              <a:t>). The energy from the Crab Nebula pulsar arrives in sharp bursts that occur 30 times each second-with a regularity that would</a:t>
            </a:r>
          </a:p>
          <a:p>
            <a:r>
              <a:rPr lang="en-US" sz="1800" b="0" i="0" u="none" strike="noStrike" baseline="0" dirty="0">
                <a:solidFill>
                  <a:srgbClr val="231F20"/>
                </a:solidFill>
                <a:latin typeface="Lucida Sans Unicode" panose="020B0602030504020204" pitchFamily="34" charset="0"/>
              </a:rPr>
              <a:t>be the envy of a Swiss watchmaker.</a:t>
            </a:r>
          </a:p>
          <a:p>
            <a:endParaRPr lang="en-US" dirty="0"/>
          </a:p>
        </p:txBody>
      </p:sp>
      <p:pic>
        <p:nvPicPr>
          <p:cNvPr id="4" name="Audio 3">
            <a:hlinkClick r:id="" action="ppaction://media"/>
            <a:extLst>
              <a:ext uri="{FF2B5EF4-FFF2-40B4-BE49-F238E27FC236}">
                <a16:creationId xmlns:a16="http://schemas.microsoft.com/office/drawing/2014/main" id="{741C4D71-E595-1540-958A-0FF05AB2FFA0}"/>
              </a:ext>
            </a:extLst>
          </p:cNvPr>
          <p:cNvPicPr>
            <a:picLocks noChangeAspect="1"/>
          </p:cNvPicPr>
          <p:nvPr>
            <a:audioFile r:link="rId2"/>
            <p:extLst>
              <p:ext uri="{DAA4B4D4-6D71-4841-9C94-3DE7FCFB9230}">
                <p14:media xmlns:p14="http://schemas.microsoft.com/office/powerpoint/2010/main" r:embed="rId1"/>
              </p:ext>
            </p:extLst>
          </p:nvPr>
        </p:nvPicPr>
        <p:blipFill>
          <a:blip r:embed="rId4"/>
          <a:srcRect l="-700000" t="-371875" r="-700000" b="-371875"/>
          <a:stretch>
            <a:fillRect/>
          </a:stretch>
        </p:blipFill>
        <p:spPr>
          <a:xfrm>
            <a:off x="9144000" y="5143500"/>
            <a:ext cx="3048000" cy="1714500"/>
          </a:xfrm>
          <a:prstGeom prst="rect">
            <a:avLst/>
          </a:prstGeom>
        </p:spPr>
      </p:pic>
    </p:spTree>
    <p:extLst>
      <p:ext uri="{BB962C8B-B14F-4D97-AF65-F5344CB8AC3E}">
        <p14:creationId xmlns:p14="http://schemas.microsoft.com/office/powerpoint/2010/main" val="2896053712"/>
      </p:ext>
    </p:extLst>
  </p:cSld>
  <p:clrMapOvr>
    <a:masterClrMapping/>
  </p:clrMapOvr>
  <mc:AlternateContent xmlns:mc="http://schemas.openxmlformats.org/markup-compatibility/2006">
    <mc:Choice xmlns:p14="http://schemas.microsoft.com/office/powerpoint/2010/main" Requires="p14">
      <p:transition spd="slow" p14:dur="2000" advTm="18960"/>
    </mc:Choice>
    <mc:Fallback>
      <p:transition spd="slow" advTm="1896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F9B0B5-94B3-B6C5-CDDB-30D08E4CAB6F}"/>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35290311-6792-3334-F7BD-B37871014102}"/>
              </a:ext>
            </a:extLst>
          </p:cNvPr>
          <p:cNvPicPr>
            <a:picLocks noGrp="1" noChangeAspect="1"/>
          </p:cNvPicPr>
          <p:nvPr>
            <p:ph idx="1"/>
          </p:nvPr>
        </p:nvPicPr>
        <p:blipFill>
          <a:blip r:embed="rId4"/>
          <a:stretch>
            <a:fillRect/>
          </a:stretch>
        </p:blipFill>
        <p:spPr>
          <a:xfrm>
            <a:off x="292127" y="417274"/>
            <a:ext cx="11793839" cy="5872383"/>
          </a:xfrm>
        </p:spPr>
      </p:pic>
      <p:pic>
        <p:nvPicPr>
          <p:cNvPr id="3" name="Audio 2">
            <a:hlinkClick r:id="" action="ppaction://media"/>
            <a:extLst>
              <a:ext uri="{FF2B5EF4-FFF2-40B4-BE49-F238E27FC236}">
                <a16:creationId xmlns:a16="http://schemas.microsoft.com/office/drawing/2014/main" id="{5ECC8A5A-D423-8588-5EF5-3E18F1C05F8D}"/>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700000" t="-371875" r="-700000" b="-371875"/>
          <a:stretch>
            <a:fillRect/>
          </a:stretch>
        </p:blipFill>
        <p:spPr>
          <a:xfrm>
            <a:off x="9144000" y="5143500"/>
            <a:ext cx="3048000" cy="1714500"/>
          </a:xfrm>
          <a:prstGeom prst="rect">
            <a:avLst/>
          </a:prstGeom>
        </p:spPr>
      </p:pic>
    </p:spTree>
    <p:extLst>
      <p:ext uri="{BB962C8B-B14F-4D97-AF65-F5344CB8AC3E}">
        <p14:creationId xmlns:p14="http://schemas.microsoft.com/office/powerpoint/2010/main" val="611639621"/>
      </p:ext>
    </p:extLst>
  </p:cSld>
  <p:clrMapOvr>
    <a:masterClrMapping/>
  </p:clrMapOvr>
  <mc:AlternateContent xmlns:mc="http://schemas.openxmlformats.org/markup-compatibility/2006">
    <mc:Choice xmlns:p14="http://schemas.microsoft.com/office/powerpoint/2010/main" Requires="p14">
      <p:transition spd="slow" p14:dur="2000" advTm="32070"/>
    </mc:Choice>
    <mc:Fallback>
      <p:transition spd="slow" advTm="3207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67D4B7-3664-97C2-4FB6-DE23ECE6FCA6}"/>
              </a:ext>
            </a:extLst>
          </p:cNvPr>
          <p:cNvSpPr>
            <a:spLocks noGrp="1"/>
          </p:cNvSpPr>
          <p:nvPr>
            <p:ph type="title"/>
          </p:nvPr>
        </p:nvSpPr>
        <p:spPr/>
        <p:txBody>
          <a:bodyPr/>
          <a:lstStyle/>
          <a:p>
            <a:r>
              <a:rPr lang="en-US" sz="4000" b="1" dirty="0">
                <a:solidFill>
                  <a:schemeClr val="bg1"/>
                </a:solidFill>
                <a:latin typeface="Calibri" panose="020F0502020204030204" pitchFamily="34" charset="0"/>
                <a:ea typeface="Calibri" panose="020F0502020204030204" pitchFamily="34" charset="0"/>
                <a:cs typeface="Calibri" panose="020F0502020204030204" pitchFamily="34" charset="0"/>
              </a:rPr>
              <a:t>The Evolution of Binary Star Systems</a:t>
            </a:r>
            <a:br>
              <a:rPr lang="en-US" dirty="0"/>
            </a:br>
            <a:endParaRPr lang="en-US" dirty="0"/>
          </a:p>
        </p:txBody>
      </p:sp>
      <p:sp>
        <p:nvSpPr>
          <p:cNvPr id="3" name="Content Placeholder 2">
            <a:extLst>
              <a:ext uri="{FF2B5EF4-FFF2-40B4-BE49-F238E27FC236}">
                <a16:creationId xmlns:a16="http://schemas.microsoft.com/office/drawing/2014/main" id="{5D9EE1EA-5159-C988-C3BF-FAAD5881AA41}"/>
              </a:ext>
            </a:extLst>
          </p:cNvPr>
          <p:cNvSpPr>
            <a:spLocks noGrp="1"/>
          </p:cNvSpPr>
          <p:nvPr>
            <p:ph idx="1"/>
          </p:nvPr>
        </p:nvSpPr>
        <p:spPr>
          <a:xfrm>
            <a:off x="328376" y="2468032"/>
            <a:ext cx="11442629" cy="3416300"/>
          </a:xfrm>
        </p:spPr>
        <p:txBody>
          <a:bodyPr>
            <a:normAutofit/>
          </a:bodyPr>
          <a:lstStyle/>
          <a:p>
            <a:pPr marR="830"/>
            <a:r>
              <a:rPr lang="en-US" sz="1800" b="0" i="0" u="none" strike="noStrike" baseline="0" dirty="0">
                <a:latin typeface="Arial" panose="020B0604020202020204" pitchFamily="34" charset="0"/>
                <a:cs typeface="Arial" panose="020B0604020202020204" pitchFamily="34" charset="0"/>
              </a:rPr>
              <a:t>When a white dwarf or neutron star is a member of a close binary star system, its companion star can transfer mass to it. </a:t>
            </a:r>
          </a:p>
          <a:p>
            <a:pPr marR="830"/>
            <a:r>
              <a:rPr lang="en-US" sz="1800" b="0" i="0" u="none" strike="noStrike" baseline="0" dirty="0">
                <a:latin typeface="Arial" panose="020B0604020202020204" pitchFamily="34" charset="0"/>
                <a:cs typeface="Arial" panose="020B0604020202020204" pitchFamily="34" charset="0"/>
              </a:rPr>
              <a:t>Material falling </a:t>
            </a:r>
            <a:r>
              <a:rPr lang="en-US" sz="1800" b="0" i="1" u="none" strike="noStrike" baseline="0" dirty="0">
                <a:latin typeface="Arial" panose="020B0604020202020204" pitchFamily="34" charset="0"/>
                <a:cs typeface="Arial" panose="020B0604020202020204" pitchFamily="34" charset="0"/>
              </a:rPr>
              <a:t>gradually </a:t>
            </a:r>
            <a:r>
              <a:rPr lang="en-US" sz="1800" b="0" i="0" u="none" strike="noStrike" baseline="0" dirty="0">
                <a:latin typeface="Arial" panose="020B0604020202020204" pitchFamily="34" charset="0"/>
                <a:cs typeface="Arial" panose="020B0604020202020204" pitchFamily="34" charset="0"/>
              </a:rPr>
              <a:t>onto a white dwarf can explode in a sudden burst of fusion and make a nova. </a:t>
            </a:r>
          </a:p>
          <a:p>
            <a:pPr marR="830"/>
            <a:r>
              <a:rPr lang="en-US" sz="1800" b="0" i="0" u="none" strike="noStrike" baseline="0" dirty="0">
                <a:latin typeface="Arial" panose="020B0604020202020204" pitchFamily="34" charset="0"/>
                <a:cs typeface="Arial" panose="020B0604020202020204" pitchFamily="34" charset="0"/>
              </a:rPr>
              <a:t>If material falls </a:t>
            </a:r>
            <a:r>
              <a:rPr lang="en-US" sz="1800" b="0" i="1" u="none" strike="noStrike" baseline="0" dirty="0">
                <a:latin typeface="Arial" panose="020B0604020202020204" pitchFamily="34" charset="0"/>
                <a:cs typeface="Arial" panose="020B0604020202020204" pitchFamily="34" charset="0"/>
              </a:rPr>
              <a:t>rapidly </a:t>
            </a:r>
            <a:r>
              <a:rPr lang="en-US" sz="1800" b="0" i="0" u="none" strike="noStrike" baseline="0" dirty="0">
                <a:latin typeface="Arial" panose="020B0604020202020204" pitchFamily="34" charset="0"/>
                <a:cs typeface="Arial" panose="020B0604020202020204" pitchFamily="34" charset="0"/>
              </a:rPr>
              <a:t>onto a white dwarf, it can push it over the Chandrasekhar limit and cause it to explode completely as a type Ia supernova. </a:t>
            </a:r>
          </a:p>
          <a:p>
            <a:pPr marR="830"/>
            <a:r>
              <a:rPr lang="en-US" sz="1800" b="0" i="0" u="none" strike="noStrike" baseline="0" dirty="0">
                <a:latin typeface="Arial" panose="020B0604020202020204" pitchFamily="34" charset="0"/>
                <a:cs typeface="Arial" panose="020B0604020202020204" pitchFamily="34" charset="0"/>
              </a:rPr>
              <a:t>Another possible mechanism for a type Ia supernova is the merger of two white dwarfs. </a:t>
            </a:r>
          </a:p>
          <a:p>
            <a:pPr marR="830"/>
            <a:r>
              <a:rPr lang="en-US" sz="1800" b="0" i="0" u="none" strike="noStrike" baseline="0" dirty="0">
                <a:latin typeface="Arial" panose="020B0604020202020204" pitchFamily="34" charset="0"/>
                <a:cs typeface="Arial" panose="020B0604020202020204" pitchFamily="34" charset="0"/>
              </a:rPr>
              <a:t>Material falling onto a neutron star can cause powerful bursts of X-ray radiation. </a:t>
            </a:r>
          </a:p>
          <a:p>
            <a:pPr marR="830"/>
            <a:r>
              <a:rPr lang="en-US" sz="1800" b="0" i="0" u="none" strike="noStrike" baseline="0" dirty="0">
                <a:latin typeface="Arial" panose="020B0604020202020204" pitchFamily="34" charset="0"/>
                <a:cs typeface="Arial" panose="020B0604020202020204" pitchFamily="34" charset="0"/>
              </a:rPr>
              <a:t>Transfer of material and angular momentum can speed up the rotation of pulsars until their periods are just a few thousandths of a second.</a:t>
            </a:r>
          </a:p>
          <a:p>
            <a:endParaRPr lang="en-US" dirty="0"/>
          </a:p>
        </p:txBody>
      </p:sp>
      <p:pic>
        <p:nvPicPr>
          <p:cNvPr id="4" name="Audio 3">
            <a:hlinkClick r:id="" action="ppaction://media"/>
            <a:extLst>
              <a:ext uri="{FF2B5EF4-FFF2-40B4-BE49-F238E27FC236}">
                <a16:creationId xmlns:a16="http://schemas.microsoft.com/office/drawing/2014/main" id="{8B70A47C-91F5-5EB0-2658-1B7BED17AD4C}"/>
              </a:ext>
            </a:extLst>
          </p:cNvPr>
          <p:cNvPicPr>
            <a:picLocks noChangeAspect="1"/>
          </p:cNvPicPr>
          <p:nvPr>
            <a:audioFile r:link="rId2"/>
            <p:extLst>
              <p:ext uri="{DAA4B4D4-6D71-4841-9C94-3DE7FCFB9230}">
                <p14:media xmlns:p14="http://schemas.microsoft.com/office/powerpoint/2010/main" r:embed="rId1"/>
              </p:ext>
            </p:extLst>
          </p:nvPr>
        </p:nvPicPr>
        <p:blipFill>
          <a:blip r:embed="rId4"/>
          <a:srcRect l="-700000" t="-371875" r="-700000" b="-371875"/>
          <a:stretch>
            <a:fillRect/>
          </a:stretch>
        </p:blipFill>
        <p:spPr>
          <a:xfrm>
            <a:off x="9144000" y="5143500"/>
            <a:ext cx="3048000" cy="1714500"/>
          </a:xfrm>
          <a:prstGeom prst="rect">
            <a:avLst/>
          </a:prstGeom>
        </p:spPr>
      </p:pic>
    </p:spTree>
    <p:extLst>
      <p:ext uri="{BB962C8B-B14F-4D97-AF65-F5344CB8AC3E}">
        <p14:creationId xmlns:p14="http://schemas.microsoft.com/office/powerpoint/2010/main" val="244341939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59677">
        <p15:prstTrans prst="pageCurlDouble"/>
      </p:transition>
    </mc:Choice>
    <mc:Fallback>
      <p:transition spd="slow" advTm="5967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38BD13-DBC2-674F-4304-9E65A3DAE605}"/>
              </a:ext>
            </a:extLst>
          </p:cNvPr>
          <p:cNvSpPr>
            <a:spLocks noGrp="1"/>
          </p:cNvSpPr>
          <p:nvPr>
            <p:ph type="title"/>
          </p:nvPr>
        </p:nvSpPr>
        <p:spPr/>
        <p:txBody>
          <a:bodyPr/>
          <a:lstStyle/>
          <a:p>
            <a:r>
              <a:rPr lang="en-US" sz="4000" b="1" i="1" dirty="0">
                <a:solidFill>
                  <a:schemeClr val="bg1"/>
                </a:solidFill>
                <a:latin typeface="Calibri" panose="020F0502020204030204" pitchFamily="34" charset="0"/>
                <a:ea typeface="Calibri" panose="020F0502020204030204" pitchFamily="34" charset="0"/>
                <a:cs typeface="Calibri" panose="020F0502020204030204" pitchFamily="34" charset="0"/>
              </a:rPr>
              <a:t>The Death of Low Mass Stars</a:t>
            </a:r>
          </a:p>
        </p:txBody>
      </p:sp>
      <p:sp>
        <p:nvSpPr>
          <p:cNvPr id="3" name="Content Placeholder 2">
            <a:extLst>
              <a:ext uri="{FF2B5EF4-FFF2-40B4-BE49-F238E27FC236}">
                <a16:creationId xmlns:a16="http://schemas.microsoft.com/office/drawing/2014/main" id="{9ECA7966-9F3D-312A-3649-DFFD8194524F}"/>
              </a:ext>
            </a:extLst>
          </p:cNvPr>
          <p:cNvSpPr>
            <a:spLocks noGrp="1"/>
          </p:cNvSpPr>
          <p:nvPr>
            <p:ph idx="1"/>
          </p:nvPr>
        </p:nvSpPr>
        <p:spPr>
          <a:xfrm>
            <a:off x="172607" y="2371111"/>
            <a:ext cx="11846785" cy="3943806"/>
          </a:xfrm>
        </p:spPr>
        <p:txBody>
          <a:bodyPr>
            <a:normAutofit/>
          </a:bodyPr>
          <a:lstStyle/>
          <a:p>
            <a:r>
              <a:rPr lang="en-US" sz="1800" b="0" i="0" u="none" strike="noStrike" baseline="0" dirty="0">
                <a:solidFill>
                  <a:srgbClr val="231F20"/>
                </a:solidFill>
                <a:latin typeface="Arial" panose="020B0604020202020204" pitchFamily="34" charset="0"/>
                <a:cs typeface="Arial" panose="020B0604020202020204" pitchFamily="34" charset="0"/>
              </a:rPr>
              <a:t>Earlier in a star’s life, during a brief stable period, helium in the core had gotten hot enough to fuse into carbon (and oxygen). But after this helium was exhausted, the star's core had once more found itself without a source of pressure to balance gravity and so had begun to contract.</a:t>
            </a:r>
          </a:p>
          <a:p>
            <a:pPr marR="1140"/>
            <a:r>
              <a:rPr lang="en-US" sz="1800" b="0" i="0" u="none" strike="noStrike" baseline="0" dirty="0">
                <a:solidFill>
                  <a:srgbClr val="231F20"/>
                </a:solidFill>
                <a:latin typeface="Arial" panose="020B0604020202020204" pitchFamily="34" charset="0"/>
                <a:cs typeface="Arial" panose="020B0604020202020204" pitchFamily="34" charset="0"/>
              </a:rPr>
              <a:t>This collapse is the final event in the life of the core. Because the star's mass is relatively low, it cannot push its core temperature high enough to begin another round of fusion (in the same way larger-mass stars can). </a:t>
            </a:r>
          </a:p>
          <a:p>
            <a:pPr marR="1140"/>
            <a:r>
              <a:rPr lang="en-US" sz="1800" b="0" i="0" u="none" strike="noStrike" baseline="0" dirty="0">
                <a:solidFill>
                  <a:srgbClr val="231F20"/>
                </a:solidFill>
                <a:latin typeface="Arial" panose="020B0604020202020204" pitchFamily="34" charset="0"/>
                <a:cs typeface="Arial" panose="020B0604020202020204" pitchFamily="34" charset="0"/>
              </a:rPr>
              <a:t>The core continues to shrink until it reaches a density equal to nearly a million times the density of water! That is 200,000 times greater than the average density of Earth. </a:t>
            </a:r>
          </a:p>
          <a:p>
            <a:pPr marR="1140"/>
            <a:r>
              <a:rPr lang="en-US" sz="1800" b="0" i="0" u="none" strike="noStrike" baseline="0" dirty="0">
                <a:solidFill>
                  <a:srgbClr val="231F20"/>
                </a:solidFill>
                <a:latin typeface="Arial" panose="020B0604020202020204" pitchFamily="34" charset="0"/>
                <a:cs typeface="Arial" panose="020B0604020202020204" pitchFamily="34" charset="0"/>
              </a:rPr>
              <a:t>At this extreme density, a new and different way for matter to behave kicks in and helps the star achieve a final state of equilibrium. In the process, what remains of the star becomes one of the strange </a:t>
            </a:r>
            <a:r>
              <a:rPr lang="en-US" sz="1800" b="0" i="1" u="none" strike="noStrike" baseline="0" dirty="0">
                <a:solidFill>
                  <a:srgbClr val="231F20"/>
                </a:solidFill>
                <a:latin typeface="Arial" panose="020B0604020202020204" pitchFamily="34" charset="0"/>
                <a:cs typeface="Arial" panose="020B0604020202020204" pitchFamily="34" charset="0"/>
              </a:rPr>
              <a:t>white dwarfs </a:t>
            </a:r>
            <a:r>
              <a:rPr lang="en-US" sz="1800" b="0" i="0" u="none" strike="noStrike" baseline="0" dirty="0">
                <a:solidFill>
                  <a:srgbClr val="231F20"/>
                </a:solidFill>
                <a:latin typeface="Arial" panose="020B0604020202020204" pitchFamily="34" charset="0"/>
                <a:cs typeface="Arial" panose="020B0604020202020204" pitchFamily="34" charset="0"/>
              </a:rPr>
              <a:t>that we met in </a:t>
            </a:r>
            <a:r>
              <a:rPr lang="en-US" sz="1800" b="0" i="0" u="sng" strike="noStrike" baseline="0" dirty="0">
                <a:solidFill>
                  <a:srgbClr val="057EB6"/>
                </a:solidFill>
                <a:latin typeface="Arial" panose="020B0604020202020204" pitchFamily="34" charset="0"/>
                <a:cs typeface="Arial" panose="020B0604020202020204" pitchFamily="34" charset="0"/>
              </a:rPr>
              <a:t>The Stars: A Celestial Census</a:t>
            </a:r>
            <a:r>
              <a:rPr lang="en-US" sz="1800" b="0" i="0" u="none" strike="noStrike" baseline="0" dirty="0">
                <a:solidFill>
                  <a:srgbClr val="231F20"/>
                </a:solidFill>
                <a:latin typeface="Arial" panose="020B0604020202020204" pitchFamily="34" charset="0"/>
                <a:cs typeface="Arial" panose="020B0604020202020204" pitchFamily="34" charset="0"/>
              </a:rPr>
              <a:t>.</a:t>
            </a:r>
          </a:p>
          <a:p>
            <a:endParaRPr lang="en-US" dirty="0"/>
          </a:p>
        </p:txBody>
      </p:sp>
      <p:pic>
        <p:nvPicPr>
          <p:cNvPr id="4" name="Audio 3">
            <a:hlinkClick r:id="" action="ppaction://media"/>
            <a:extLst>
              <a:ext uri="{FF2B5EF4-FFF2-40B4-BE49-F238E27FC236}">
                <a16:creationId xmlns:a16="http://schemas.microsoft.com/office/drawing/2014/main" id="{EF08532E-ACBA-4532-FBF5-3D824D658B0A}"/>
              </a:ext>
            </a:extLst>
          </p:cNvPr>
          <p:cNvPicPr>
            <a:picLocks noChangeAspect="1"/>
          </p:cNvPicPr>
          <p:nvPr>
            <a:audioFile r:link="rId3"/>
            <p:extLst>
              <p:ext uri="{DAA4B4D4-6D71-4841-9C94-3DE7FCFB9230}">
                <p14:media xmlns:p14="http://schemas.microsoft.com/office/powerpoint/2010/main" r:embed="rId2"/>
              </p:ext>
            </p:extLst>
          </p:nvPr>
        </p:nvPicPr>
        <p:blipFill>
          <a:blip r:embed="rId5"/>
          <a:srcRect l="-700000" t="-371875" r="-700000" b="-371875"/>
          <a:stretch>
            <a:fillRect/>
          </a:stretch>
        </p:blipFill>
        <p:spPr>
          <a:xfrm>
            <a:off x="9144000" y="5143500"/>
            <a:ext cx="3048000" cy="1714500"/>
          </a:xfrm>
          <a:prstGeom prst="rect">
            <a:avLst/>
          </a:prstGeom>
        </p:spPr>
      </p:pic>
    </p:spTree>
    <p:custDataLst>
      <p:tags r:id="rId1"/>
    </p:custDataLst>
    <p:extLst>
      <p:ext uri="{BB962C8B-B14F-4D97-AF65-F5344CB8AC3E}">
        <p14:creationId xmlns:p14="http://schemas.microsoft.com/office/powerpoint/2010/main" val="366465798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6000" advTm="80055">
        <p15:prstTrans prst="curtains"/>
      </p:transition>
    </mc:Choice>
    <mc:Fallback>
      <p:transition spd="slow" advTm="8005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calcmode="lin" valueType="num">
                                      <p:cBhvr additive="base">
                                        <p:cTn id="1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additive="base">
                                        <p:cTn id="2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 calcmode="lin" valueType="num">
                                      <p:cBhvr additive="base">
                                        <p:cTn id="2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1" fill="hold" display="0">
                  <p:stCondLst>
                    <p:cond delay="indefinite"/>
                  </p:stCondLst>
                  <p:endCondLst>
                    <p:cond evt="onStopAudio" delay="0">
                      <p:tgtEl>
                        <p:sldTgt/>
                      </p:tgtEl>
                    </p:cond>
                  </p:endCondLst>
                </p:cTn>
                <p:tgtEl>
                  <p:spTgt spid="4"/>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2F7913-A350-DE41-091D-B4399F3A62DE}"/>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9DEC5A4F-9AB3-6847-C05B-636F4F9ACB41}"/>
              </a:ext>
            </a:extLst>
          </p:cNvPr>
          <p:cNvPicPr>
            <a:picLocks noGrp="1" noChangeAspect="1"/>
          </p:cNvPicPr>
          <p:nvPr>
            <p:ph idx="1"/>
          </p:nvPr>
        </p:nvPicPr>
        <p:blipFill>
          <a:blip r:embed="rId4"/>
          <a:stretch>
            <a:fillRect/>
          </a:stretch>
        </p:blipFill>
        <p:spPr>
          <a:xfrm>
            <a:off x="121480" y="419311"/>
            <a:ext cx="12085671" cy="5774360"/>
          </a:xfrm>
        </p:spPr>
      </p:pic>
      <p:pic>
        <p:nvPicPr>
          <p:cNvPr id="3" name="Audio 2">
            <a:hlinkClick r:id="" action="ppaction://media"/>
            <a:extLst>
              <a:ext uri="{FF2B5EF4-FFF2-40B4-BE49-F238E27FC236}">
                <a16:creationId xmlns:a16="http://schemas.microsoft.com/office/drawing/2014/main" id="{CB102628-CBF1-995C-CD67-BA2B4C86A7DC}"/>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700000" t="-371875" r="-700000" b="-371875"/>
          <a:stretch>
            <a:fillRect/>
          </a:stretch>
        </p:blipFill>
        <p:spPr>
          <a:xfrm>
            <a:off x="9144000" y="5143500"/>
            <a:ext cx="3048000" cy="1714500"/>
          </a:xfrm>
          <a:prstGeom prst="rect">
            <a:avLst/>
          </a:prstGeom>
        </p:spPr>
      </p:pic>
    </p:spTree>
    <p:extLst>
      <p:ext uri="{BB962C8B-B14F-4D97-AF65-F5344CB8AC3E}">
        <p14:creationId xmlns:p14="http://schemas.microsoft.com/office/powerpoint/2010/main" val="2480543385"/>
      </p:ext>
    </p:extLst>
  </p:cSld>
  <p:clrMapOvr>
    <a:masterClrMapping/>
  </p:clrMapOvr>
  <mc:AlternateContent xmlns:mc="http://schemas.openxmlformats.org/markup-compatibility/2006">
    <mc:Choice xmlns:p14="http://schemas.microsoft.com/office/powerpoint/2010/main" Requires="p14">
      <p:transition spd="slow" p14:dur="2000" advTm="30701"/>
    </mc:Choice>
    <mc:Fallback>
      <p:transition spd="slow" advTm="3070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ADEF40-FFAD-18CF-EA4F-B6DD788ACFE4}"/>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72CF6DC0-1069-6138-4E20-D817F9EBBC8A}"/>
              </a:ext>
            </a:extLst>
          </p:cNvPr>
          <p:cNvSpPr>
            <a:spLocks noGrp="1"/>
          </p:cNvSpPr>
          <p:nvPr>
            <p:ph idx="1"/>
          </p:nvPr>
        </p:nvSpPr>
        <p:spPr>
          <a:xfrm>
            <a:off x="439518" y="2207695"/>
            <a:ext cx="11387059" cy="4369923"/>
          </a:xfrm>
        </p:spPr>
        <p:txBody>
          <a:bodyPr/>
          <a:lstStyle/>
          <a:p>
            <a:pPr marR="1100"/>
            <a:r>
              <a:rPr lang="en-US" sz="1800" b="0" i="0" u="none" strike="noStrike" baseline="0" dirty="0">
                <a:solidFill>
                  <a:srgbClr val="231F20"/>
                </a:solidFill>
                <a:latin typeface="Arial" panose="020B0604020202020204" pitchFamily="34" charset="0"/>
                <a:cs typeface="Arial" panose="020B0604020202020204" pitchFamily="34" charset="0"/>
              </a:rPr>
              <a:t>Such an explosion is also called a supernova, since, like the destruction of a high-mass star, it produces a huge amount of energy in a very short time. However, unlike the explosion of a high-mass star, which can leave behind a neutron star or black hole remnant, the white dwarf is completely destroyed in the process, leaving behind no remnant. We call these white dwarf explosions type Ia supernovae.</a:t>
            </a:r>
            <a:endParaRPr lang="en-US" dirty="0">
              <a:solidFill>
                <a:srgbClr val="231F20"/>
              </a:solidFill>
              <a:latin typeface="Arial" panose="020B0604020202020204" pitchFamily="34" charset="0"/>
              <a:cs typeface="Arial" panose="020B0604020202020204" pitchFamily="34" charset="0"/>
            </a:endParaRPr>
          </a:p>
          <a:p>
            <a:pPr marR="1130" algn="just"/>
            <a:r>
              <a:rPr lang="en-US" sz="1800" b="0" i="0" u="none" strike="noStrike" baseline="0" dirty="0">
                <a:solidFill>
                  <a:srgbClr val="231F20"/>
                </a:solidFill>
                <a:latin typeface="Arial" panose="020B0604020202020204" pitchFamily="34" charset="0"/>
                <a:cs typeface="Arial" panose="020B0604020202020204" pitchFamily="34" charset="0"/>
              </a:rPr>
              <a:t>We distinguish type I supernovae from those of supernovae of type II originating from the death of massive stars discussed earlier by the absence of hydrogen in their observed spectra. Hydrogen is the most common element in the universe and is a major component of massive, evolved stars. However, as we learned earlier, hydrogen is absent from the white dwarf remnant, which is primarily composed of carbon and oxygen for masses comparable to the Chandrasekhar mass limit.</a:t>
            </a:r>
          </a:p>
          <a:p>
            <a:pPr marR="1100"/>
            <a:endParaRPr lang="en-US" sz="1800" b="0" i="0" u="none" strike="noStrike" baseline="0" dirty="0">
              <a:solidFill>
                <a:srgbClr val="231F20"/>
              </a:solidFill>
              <a:latin typeface="Arial" panose="020B0604020202020204" pitchFamily="34" charset="0"/>
              <a:cs typeface="Arial" panose="020B0604020202020204" pitchFamily="34" charset="0"/>
            </a:endParaRPr>
          </a:p>
          <a:p>
            <a:endParaRPr lang="en-US" dirty="0"/>
          </a:p>
        </p:txBody>
      </p:sp>
      <p:pic>
        <p:nvPicPr>
          <p:cNvPr id="4" name="Audio 3">
            <a:hlinkClick r:id="" action="ppaction://media"/>
            <a:extLst>
              <a:ext uri="{FF2B5EF4-FFF2-40B4-BE49-F238E27FC236}">
                <a16:creationId xmlns:a16="http://schemas.microsoft.com/office/drawing/2014/main" id="{E5EA5843-B35A-B6AB-FA1D-03E13C76803A}"/>
              </a:ext>
            </a:extLst>
          </p:cNvPr>
          <p:cNvPicPr>
            <a:picLocks noChangeAspect="1"/>
          </p:cNvPicPr>
          <p:nvPr>
            <a:audioFile r:link="rId2"/>
            <p:extLst>
              <p:ext uri="{DAA4B4D4-6D71-4841-9C94-3DE7FCFB9230}">
                <p14:media xmlns:p14="http://schemas.microsoft.com/office/powerpoint/2010/main" r:embed="rId1"/>
              </p:ext>
            </p:extLst>
          </p:nvPr>
        </p:nvPicPr>
        <p:blipFill>
          <a:blip r:embed="rId4"/>
          <a:srcRect l="-700000" t="-371875" r="-700000" b="-371875"/>
          <a:stretch>
            <a:fillRect/>
          </a:stretch>
        </p:blipFill>
        <p:spPr>
          <a:xfrm>
            <a:off x="9144000" y="5143500"/>
            <a:ext cx="3048000" cy="1714500"/>
          </a:xfrm>
          <a:prstGeom prst="rect">
            <a:avLst/>
          </a:prstGeom>
        </p:spPr>
      </p:pic>
    </p:spTree>
    <p:extLst>
      <p:ext uri="{BB962C8B-B14F-4D97-AF65-F5344CB8AC3E}">
        <p14:creationId xmlns:p14="http://schemas.microsoft.com/office/powerpoint/2010/main" val="1549866289"/>
      </p:ext>
    </p:extLst>
  </p:cSld>
  <p:clrMapOvr>
    <a:masterClrMapping/>
  </p:clrMapOvr>
  <mc:AlternateContent xmlns:mc="http://schemas.openxmlformats.org/markup-compatibility/2006">
    <mc:Choice xmlns:p14="http://schemas.microsoft.com/office/powerpoint/2010/main" Requires="p14">
      <p:transition spd="slow" p14:dur="2000" advTm="30506"/>
    </mc:Choice>
    <mc:Fallback>
      <p:transition spd="slow" advTm="3050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6E3971-4112-E3FB-1F83-23EEF88CC3E5}"/>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2E87C677-3F0F-78E4-B895-5B86D2C8A821}"/>
              </a:ext>
            </a:extLst>
          </p:cNvPr>
          <p:cNvSpPr>
            <a:spLocks noGrp="1"/>
          </p:cNvSpPr>
          <p:nvPr>
            <p:ph idx="1"/>
          </p:nvPr>
        </p:nvSpPr>
        <p:spPr>
          <a:xfrm>
            <a:off x="479934" y="2232955"/>
            <a:ext cx="11270864" cy="4425494"/>
          </a:xfrm>
        </p:spPr>
        <p:txBody>
          <a:bodyPr>
            <a:normAutofit/>
          </a:bodyPr>
          <a:lstStyle/>
          <a:p>
            <a:pPr marR="870"/>
            <a:r>
              <a:rPr lang="en-US" sz="1800" b="0" i="0" u="none" strike="noStrike" baseline="0" dirty="0">
                <a:solidFill>
                  <a:srgbClr val="231F20"/>
                </a:solidFill>
                <a:latin typeface="Arial" panose="020B0604020202020204" pitchFamily="34" charset="0"/>
                <a:cs typeface="Arial" panose="020B0604020202020204" pitchFamily="34" charset="0"/>
              </a:rPr>
              <a:t>Type Ia supernovae are of great interest to astronomers in other areas of research. This type of supernova is brighter than supernovae produced by the collapse of a massive star. Thus, type Ia supernovae can be seen at very large distances, and they are found in all types of galaxies. The energy output from most type Ia supernovae is consistent, with little variation in their maximum luminosities, or in how their light output initially increases and then slowly decreases over time. These properties make type Ia supernovae extremely valuable "standard bulbs" for astronomers looking out at great distances-well beyond the limits of our own Galaxy. You'll learn more about their use in measuring distances to other galaxies in </a:t>
            </a:r>
            <a:r>
              <a:rPr lang="en-US" sz="1800" b="0" i="0" u="sng" strike="noStrike" baseline="0" dirty="0">
                <a:solidFill>
                  <a:srgbClr val="057EB6"/>
                </a:solidFill>
                <a:latin typeface="Arial" panose="020B0604020202020204" pitchFamily="34" charset="0"/>
                <a:cs typeface="Arial" panose="020B0604020202020204" pitchFamily="34" charset="0"/>
              </a:rPr>
              <a:t>The Big Bang</a:t>
            </a:r>
            <a:r>
              <a:rPr lang="en-US" sz="1800" b="0" i="0" u="none" strike="noStrike" baseline="0" dirty="0">
                <a:solidFill>
                  <a:srgbClr val="231F20"/>
                </a:solidFill>
                <a:latin typeface="Arial" panose="020B0604020202020204" pitchFamily="34" charset="0"/>
                <a:cs typeface="Arial" panose="020B0604020202020204" pitchFamily="34" charset="0"/>
              </a:rPr>
              <a:t>.</a:t>
            </a:r>
          </a:p>
          <a:p>
            <a:pPr marR="870"/>
            <a:r>
              <a:rPr lang="en-US" sz="1800" b="0" i="0" u="none" strike="noStrike" baseline="0" dirty="0">
                <a:solidFill>
                  <a:srgbClr val="231F20"/>
                </a:solidFill>
                <a:latin typeface="Arial" panose="020B0604020202020204" pitchFamily="34" charset="0"/>
                <a:cs typeface="Arial" panose="020B0604020202020204" pitchFamily="34" charset="0"/>
              </a:rPr>
              <a:t>In contrast, type II supernovae are about 5 times less luminous than type Ia supernovae and are only seen in galaxies that have recent, massive star formation. Type II supernovae are also less consistent in their energy output during the explosion and can have a range a peak luminosity values.</a:t>
            </a:r>
          </a:p>
          <a:p>
            <a:pPr marL="0" indent="0">
              <a:buNone/>
            </a:pPr>
            <a:endParaRPr lang="en-US" dirty="0"/>
          </a:p>
        </p:txBody>
      </p:sp>
      <p:pic>
        <p:nvPicPr>
          <p:cNvPr id="4" name="Audio 3">
            <a:hlinkClick r:id="" action="ppaction://media"/>
            <a:extLst>
              <a:ext uri="{FF2B5EF4-FFF2-40B4-BE49-F238E27FC236}">
                <a16:creationId xmlns:a16="http://schemas.microsoft.com/office/drawing/2014/main" id="{BB739F60-FAF5-2E8B-1299-A43C0DE419E9}"/>
              </a:ext>
            </a:extLst>
          </p:cNvPr>
          <p:cNvPicPr>
            <a:picLocks noChangeAspect="1"/>
          </p:cNvPicPr>
          <p:nvPr>
            <a:audioFile r:link="rId2"/>
            <p:extLst>
              <p:ext uri="{DAA4B4D4-6D71-4841-9C94-3DE7FCFB9230}">
                <p14:media xmlns:p14="http://schemas.microsoft.com/office/powerpoint/2010/main" r:embed="rId1"/>
              </p:ext>
            </p:extLst>
          </p:nvPr>
        </p:nvPicPr>
        <p:blipFill>
          <a:blip r:embed="rId4"/>
          <a:srcRect l="-700000" t="-371875" r="-700000" b="-371875"/>
          <a:stretch>
            <a:fillRect/>
          </a:stretch>
        </p:blipFill>
        <p:spPr>
          <a:xfrm>
            <a:off x="9144000" y="5143500"/>
            <a:ext cx="3048000" cy="1714500"/>
          </a:xfrm>
          <a:prstGeom prst="rect">
            <a:avLst/>
          </a:prstGeom>
        </p:spPr>
      </p:pic>
    </p:spTree>
    <p:extLst>
      <p:ext uri="{BB962C8B-B14F-4D97-AF65-F5344CB8AC3E}">
        <p14:creationId xmlns:p14="http://schemas.microsoft.com/office/powerpoint/2010/main" val="1098969523"/>
      </p:ext>
    </p:extLst>
  </p:cSld>
  <p:clrMapOvr>
    <a:masterClrMapping/>
  </p:clrMapOvr>
  <mc:AlternateContent xmlns:mc="http://schemas.openxmlformats.org/markup-compatibility/2006">
    <mc:Choice xmlns:p14="http://schemas.microsoft.com/office/powerpoint/2010/main" Requires="p14">
      <p:transition spd="slow" p14:dur="2000" advTm="32591"/>
    </mc:Choice>
    <mc:Fallback>
      <p:transition spd="slow" advTm="3259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F9A78E-1CD4-4A58-7DD7-869A375F5DAC}"/>
              </a:ext>
            </a:extLst>
          </p:cNvPr>
          <p:cNvSpPr>
            <a:spLocks noGrp="1"/>
          </p:cNvSpPr>
          <p:nvPr>
            <p:ph type="title"/>
          </p:nvPr>
        </p:nvSpPr>
        <p:spPr/>
        <p:txBody>
          <a:bodyPr/>
          <a:lstStyle/>
          <a:p>
            <a:r>
              <a:rPr lang="en-US" sz="4000" b="1" dirty="0">
                <a:solidFill>
                  <a:schemeClr val="bg1"/>
                </a:solidFill>
                <a:latin typeface="Calibri" panose="020F0502020204030204" pitchFamily="34" charset="0"/>
                <a:ea typeface="Calibri" panose="020F0502020204030204" pitchFamily="34" charset="0"/>
                <a:cs typeface="Calibri" panose="020F0502020204030204" pitchFamily="34" charset="0"/>
              </a:rPr>
              <a:t>The Mystery of the Gamma-Ray Bursts</a:t>
            </a:r>
            <a:br>
              <a:rPr lang="en-US" dirty="0"/>
            </a:br>
            <a:endParaRPr lang="en-US" dirty="0"/>
          </a:p>
        </p:txBody>
      </p:sp>
      <p:sp>
        <p:nvSpPr>
          <p:cNvPr id="3" name="Content Placeholder 2">
            <a:extLst>
              <a:ext uri="{FF2B5EF4-FFF2-40B4-BE49-F238E27FC236}">
                <a16:creationId xmlns:a16="http://schemas.microsoft.com/office/drawing/2014/main" id="{4A7CF5B9-7A2B-977E-5521-BF1DC3E79F66}"/>
              </a:ext>
            </a:extLst>
          </p:cNvPr>
          <p:cNvSpPr>
            <a:spLocks noGrp="1"/>
          </p:cNvSpPr>
          <p:nvPr>
            <p:ph idx="1"/>
          </p:nvPr>
        </p:nvSpPr>
        <p:spPr>
          <a:xfrm>
            <a:off x="151558" y="2603500"/>
            <a:ext cx="11826577" cy="3416300"/>
          </a:xfrm>
        </p:spPr>
        <p:txBody>
          <a:bodyPr/>
          <a:lstStyle/>
          <a:p>
            <a:pPr marR="990"/>
            <a:r>
              <a:rPr lang="en-US" sz="1800" b="0" i="0" u="none" strike="noStrike" baseline="0" dirty="0">
                <a:latin typeface="Arial" panose="020B0604020202020204" pitchFamily="34" charset="0"/>
                <a:cs typeface="Arial" panose="020B0604020202020204" pitchFamily="34" charset="0"/>
              </a:rPr>
              <a:t>Gamma-ray bursts last from a fraction of a second to a few minutes. </a:t>
            </a:r>
          </a:p>
          <a:p>
            <a:pPr marR="990"/>
            <a:r>
              <a:rPr lang="en-US" sz="1800" b="0" i="0" u="none" strike="noStrike" baseline="0" dirty="0">
                <a:latin typeface="Arial" panose="020B0604020202020204" pitchFamily="34" charset="0"/>
                <a:cs typeface="Arial" panose="020B0604020202020204" pitchFamily="34" charset="0"/>
              </a:rPr>
              <a:t>They come from all directions and are now known to be associated with very distant objects. </a:t>
            </a:r>
          </a:p>
          <a:p>
            <a:pPr marR="990"/>
            <a:r>
              <a:rPr lang="en-US" sz="1800" b="0" i="0" u="none" strike="noStrike" baseline="0" dirty="0">
                <a:latin typeface="Arial" panose="020B0604020202020204" pitchFamily="34" charset="0"/>
                <a:cs typeface="Arial" panose="020B0604020202020204" pitchFamily="34" charset="0"/>
              </a:rPr>
              <a:t>The energy is most likely beamed, and, for the ones we can detect, Earth lies in the direction of the beam. </a:t>
            </a:r>
          </a:p>
          <a:p>
            <a:pPr marR="990"/>
            <a:r>
              <a:rPr lang="en-US" sz="1800" b="0" i="0" u="none" strike="noStrike" baseline="0" dirty="0">
                <a:latin typeface="Arial" panose="020B0604020202020204" pitchFamily="34" charset="0"/>
                <a:cs typeface="Arial" panose="020B0604020202020204" pitchFamily="34" charset="0"/>
              </a:rPr>
              <a:t>Long-duration bursts (lasting more than a few seconds) come from massive stars with their outer hydrogen layers missing that explode as supernovae. </a:t>
            </a:r>
          </a:p>
          <a:p>
            <a:pPr marR="990"/>
            <a:r>
              <a:rPr lang="en-US" sz="1800" b="0" i="0" u="none" strike="noStrike" baseline="0" dirty="0">
                <a:latin typeface="Arial" panose="020B0604020202020204" pitchFamily="34" charset="0"/>
                <a:cs typeface="Arial" panose="020B0604020202020204" pitchFamily="34" charset="0"/>
              </a:rPr>
              <a:t>Short-duration bursts are believed to be mergers of stellar corpses (neutron stars or black holes).</a:t>
            </a:r>
          </a:p>
          <a:p>
            <a:endParaRPr lang="en-US" dirty="0"/>
          </a:p>
        </p:txBody>
      </p:sp>
      <p:pic>
        <p:nvPicPr>
          <p:cNvPr id="4" name="Audio 3">
            <a:hlinkClick r:id="" action="ppaction://media"/>
            <a:extLst>
              <a:ext uri="{FF2B5EF4-FFF2-40B4-BE49-F238E27FC236}">
                <a16:creationId xmlns:a16="http://schemas.microsoft.com/office/drawing/2014/main" id="{E299D95D-3D65-AADE-FBFC-D2FECEA68C6A}"/>
              </a:ext>
            </a:extLst>
          </p:cNvPr>
          <p:cNvPicPr>
            <a:picLocks noChangeAspect="1"/>
          </p:cNvPicPr>
          <p:nvPr>
            <a:audioFile r:link="rId3"/>
            <p:extLst>
              <p:ext uri="{DAA4B4D4-6D71-4841-9C94-3DE7FCFB9230}">
                <p14:media xmlns:p14="http://schemas.microsoft.com/office/powerpoint/2010/main" r:embed="rId2"/>
              </p:ext>
            </p:extLst>
          </p:nvPr>
        </p:nvPicPr>
        <p:blipFill>
          <a:blip r:embed="rId5"/>
          <a:srcRect l="-700000" t="-371875" r="-700000" b="-371875"/>
          <a:stretch>
            <a:fillRect/>
          </a:stretch>
        </p:blipFill>
        <p:spPr>
          <a:xfrm>
            <a:off x="9144000" y="5143500"/>
            <a:ext cx="3048000" cy="1714500"/>
          </a:xfrm>
          <a:prstGeom prst="rect">
            <a:avLst/>
          </a:prstGeom>
        </p:spPr>
      </p:pic>
    </p:spTree>
    <p:custDataLst>
      <p:tags r:id="rId1"/>
    </p:custDataLst>
    <p:extLst>
      <p:ext uri="{BB962C8B-B14F-4D97-AF65-F5344CB8AC3E}">
        <p14:creationId xmlns:p14="http://schemas.microsoft.com/office/powerpoint/2010/main" val="402590067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9351">
        <p15:prstTrans prst="pageCurlDouble"/>
      </p:transition>
    </mc:Choice>
    <mc:Fallback>
      <p:transition spd="slow" advTm="9351">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1000"/>
                                        <p:tgtEl>
                                          <p:spTgt spid="3">
                                            <p:txEl>
                                              <p:pRg st="0" end="0"/>
                                            </p:txEl>
                                          </p:spTgt>
                                        </p:tgtEl>
                                      </p:cBhvr>
                                    </p:animEffect>
                                    <p:anim calcmode="lin" valueType="num">
                                      <p:cBhvr>
                                        <p:cTn id="12"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3"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fade">
                                      <p:cBhvr>
                                        <p:cTn id="18" dur="1000"/>
                                        <p:tgtEl>
                                          <p:spTgt spid="3">
                                            <p:txEl>
                                              <p:pRg st="1" end="1"/>
                                            </p:txEl>
                                          </p:spTgt>
                                        </p:tgtEl>
                                      </p:cBhvr>
                                    </p:animEffect>
                                    <p:anim calcmode="lin" valueType="num">
                                      <p:cBhvr>
                                        <p:cTn id="19"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0"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Effect transition="in" filter="fade">
                                      <p:cBhvr>
                                        <p:cTn id="25" dur="1000"/>
                                        <p:tgtEl>
                                          <p:spTgt spid="3">
                                            <p:txEl>
                                              <p:pRg st="2" end="2"/>
                                            </p:txEl>
                                          </p:spTgt>
                                        </p:tgtEl>
                                      </p:cBhvr>
                                    </p:animEffect>
                                    <p:anim calcmode="lin" valueType="num">
                                      <p:cBhvr>
                                        <p:cTn id="26"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7"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3">
                                            <p:txEl>
                                              <p:pRg st="3" end="3"/>
                                            </p:txEl>
                                          </p:spTgt>
                                        </p:tgtEl>
                                        <p:attrNameLst>
                                          <p:attrName>style.visibility</p:attrName>
                                        </p:attrNameLst>
                                      </p:cBhvr>
                                      <p:to>
                                        <p:strVal val="visible"/>
                                      </p:to>
                                    </p:set>
                                    <p:animEffect transition="in" filter="fade">
                                      <p:cBhvr>
                                        <p:cTn id="32" dur="1000"/>
                                        <p:tgtEl>
                                          <p:spTgt spid="3">
                                            <p:txEl>
                                              <p:pRg st="3" end="3"/>
                                            </p:txEl>
                                          </p:spTgt>
                                        </p:tgtEl>
                                      </p:cBhvr>
                                    </p:animEffect>
                                    <p:anim calcmode="lin" valueType="num">
                                      <p:cBhvr>
                                        <p:cTn id="33"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4"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grpId="0" nodeType="clickEffect">
                                  <p:stCondLst>
                                    <p:cond delay="0"/>
                                  </p:stCondLst>
                                  <p:childTnLst>
                                    <p:set>
                                      <p:cBhvr>
                                        <p:cTn id="38" dur="1" fill="hold">
                                          <p:stCondLst>
                                            <p:cond delay="0"/>
                                          </p:stCondLst>
                                        </p:cTn>
                                        <p:tgtEl>
                                          <p:spTgt spid="3">
                                            <p:txEl>
                                              <p:pRg st="4" end="4"/>
                                            </p:txEl>
                                          </p:spTgt>
                                        </p:tgtEl>
                                        <p:attrNameLst>
                                          <p:attrName>style.visibility</p:attrName>
                                        </p:attrNameLst>
                                      </p:cBhvr>
                                      <p:to>
                                        <p:strVal val="visible"/>
                                      </p:to>
                                    </p:set>
                                    <p:animEffect transition="in" filter="fade">
                                      <p:cBhvr>
                                        <p:cTn id="39" dur="1000"/>
                                        <p:tgtEl>
                                          <p:spTgt spid="3">
                                            <p:txEl>
                                              <p:pRg st="4" end="4"/>
                                            </p:txEl>
                                          </p:spTgt>
                                        </p:tgtEl>
                                      </p:cBhvr>
                                    </p:animEffect>
                                    <p:anim calcmode="lin" valueType="num">
                                      <p:cBhvr>
                                        <p:cTn id="40"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41"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2" fill="hold" display="0">
                  <p:stCondLst>
                    <p:cond delay="indefinite"/>
                  </p:stCondLst>
                  <p:endCondLst>
                    <p:cond evt="onStopAudio" delay="0">
                      <p:tgtEl>
                        <p:sldTgt/>
                      </p:tgtEl>
                    </p:cond>
                  </p:endCondLst>
                </p:cTn>
                <p:tgtEl>
                  <p:spTgt spid="4"/>
                </p:tgtEl>
              </p:cMediaNode>
            </p:audio>
          </p:childTnLst>
        </p:cTn>
      </p:par>
    </p:tnLst>
    <p:bldLst>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6E3F0B52-8B1A-9A2D-3674-8F15D98DEAAD}"/>
              </a:ext>
            </a:extLst>
          </p:cNvPr>
          <p:cNvPicPr>
            <a:picLocks noGrp="1" noChangeAspect="1"/>
          </p:cNvPicPr>
          <p:nvPr>
            <p:ph idx="1"/>
          </p:nvPr>
        </p:nvPicPr>
        <p:blipFill>
          <a:blip r:embed="rId4"/>
          <a:stretch>
            <a:fillRect/>
          </a:stretch>
        </p:blipFill>
        <p:spPr>
          <a:xfrm>
            <a:off x="260299" y="1065959"/>
            <a:ext cx="11843479" cy="4953842"/>
          </a:xfrm>
        </p:spPr>
      </p:pic>
      <p:pic>
        <p:nvPicPr>
          <p:cNvPr id="2" name="Audio 1">
            <a:hlinkClick r:id="" action="ppaction://media"/>
            <a:extLst>
              <a:ext uri="{FF2B5EF4-FFF2-40B4-BE49-F238E27FC236}">
                <a16:creationId xmlns:a16="http://schemas.microsoft.com/office/drawing/2014/main" id="{7AA1F812-3E64-36FA-196A-73DDC129C342}"/>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700000" t="-371875" r="-700000" b="-371875"/>
          <a:stretch>
            <a:fillRect/>
          </a:stretch>
        </p:blipFill>
        <p:spPr>
          <a:xfrm>
            <a:off x="9144000" y="5143500"/>
            <a:ext cx="3048000" cy="1714500"/>
          </a:xfrm>
          <a:prstGeom prst="rect">
            <a:avLst/>
          </a:prstGeom>
        </p:spPr>
      </p:pic>
    </p:spTree>
    <p:extLst>
      <p:ext uri="{BB962C8B-B14F-4D97-AF65-F5344CB8AC3E}">
        <p14:creationId xmlns:p14="http://schemas.microsoft.com/office/powerpoint/2010/main" val="3105187308"/>
      </p:ext>
    </p:extLst>
  </p:cSld>
  <p:clrMapOvr>
    <a:masterClrMapping/>
  </p:clrMapOvr>
  <mc:AlternateContent xmlns:mc="http://schemas.openxmlformats.org/markup-compatibility/2006">
    <mc:Choice xmlns:p14="http://schemas.microsoft.com/office/powerpoint/2010/main" Requires="p14">
      <p:transition spd="slow" p14:dur="2000" advTm="18650"/>
    </mc:Choice>
    <mc:Fallback>
      <p:transition spd="slow" advTm="1865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59D119-B315-1D4E-27F6-01A8B91A094B}"/>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79A246C5-0D97-7372-7800-E4707C8BC581}"/>
              </a:ext>
            </a:extLst>
          </p:cNvPr>
          <p:cNvSpPr>
            <a:spLocks noGrp="1"/>
          </p:cNvSpPr>
          <p:nvPr>
            <p:ph idx="1"/>
          </p:nvPr>
        </p:nvSpPr>
        <p:spPr>
          <a:xfrm>
            <a:off x="752738" y="2258214"/>
            <a:ext cx="10785879" cy="4430546"/>
          </a:xfrm>
        </p:spPr>
        <p:txBody>
          <a:bodyPr>
            <a:normAutofit/>
          </a:bodyPr>
          <a:lstStyle/>
          <a:p>
            <a:pPr marR="1090"/>
            <a:r>
              <a:rPr lang="en-US" sz="1800" b="0" i="0" u="none" strike="noStrike" baseline="0" dirty="0">
                <a:solidFill>
                  <a:srgbClr val="231F20"/>
                </a:solidFill>
                <a:latin typeface="Arial" panose="020B0604020202020204" pitchFamily="34" charset="0"/>
                <a:cs typeface="Arial" panose="020B0604020202020204" pitchFamily="34" charset="0"/>
              </a:rPr>
              <a:t>Astronomers identified two observations that would provide more direct evidence. Theoretical calculations indicate that when two neutron stars collide there will be a very special kind of explosion; neutrons stripped from the neutron stars during the violent final phase of the merger will fuse together into heavy elements and then release heat due to radioactivity, producing a short-lived but red supernova sometimes called a </a:t>
            </a:r>
            <a:r>
              <a:rPr lang="en-US" sz="1800" b="0" i="1" u="none" strike="noStrike" baseline="0" dirty="0" err="1">
                <a:solidFill>
                  <a:srgbClr val="231F20"/>
                </a:solidFill>
                <a:latin typeface="Arial" panose="020B0604020202020204" pitchFamily="34" charset="0"/>
                <a:cs typeface="Arial" panose="020B0604020202020204" pitchFamily="34" charset="0"/>
              </a:rPr>
              <a:t>kilonova</a:t>
            </a:r>
            <a:r>
              <a:rPr lang="en-US" sz="1800" b="0" i="0" u="none" strike="noStrike" baseline="0" dirty="0">
                <a:solidFill>
                  <a:srgbClr val="231F20"/>
                </a:solidFill>
                <a:latin typeface="Arial" panose="020B0604020202020204" pitchFamily="34" charset="0"/>
                <a:cs typeface="Arial" panose="020B0604020202020204" pitchFamily="34" charset="0"/>
              </a:rPr>
              <a:t>. (The term is used because it is about a thousand times brighter than an ordinary nova, but not quite as "super" as a traditional supernova.) Hubble observations of one short-duration gamma-ray burst in 2013 showed suggestive evidence of such a signature, but needed to be confirmed by future observations.</a:t>
            </a:r>
          </a:p>
          <a:p>
            <a:pPr marR="910"/>
            <a:r>
              <a:rPr lang="en-US" sz="1800" b="0" i="0" u="none" strike="noStrike" baseline="0" dirty="0">
                <a:solidFill>
                  <a:srgbClr val="231F20"/>
                </a:solidFill>
                <a:latin typeface="Arial" panose="020B0604020202020204" pitchFamily="34" charset="0"/>
                <a:cs typeface="Arial" panose="020B0604020202020204" pitchFamily="34" charset="0"/>
              </a:rPr>
              <a:t>The second "smoking gun" is the detection of </a:t>
            </a:r>
            <a:r>
              <a:rPr lang="en-US" sz="1800" b="0" i="1" u="none" strike="noStrike" baseline="0" dirty="0">
                <a:solidFill>
                  <a:srgbClr val="231F20"/>
                </a:solidFill>
                <a:latin typeface="Arial" panose="020B0604020202020204" pitchFamily="34" charset="0"/>
                <a:cs typeface="Arial" panose="020B0604020202020204" pitchFamily="34" charset="0"/>
              </a:rPr>
              <a:t>gravitational waves. </a:t>
            </a:r>
            <a:r>
              <a:rPr lang="en-US" sz="1800" b="0" i="0" u="none" strike="noStrike" baseline="0" dirty="0">
                <a:solidFill>
                  <a:srgbClr val="231F20"/>
                </a:solidFill>
                <a:latin typeface="Arial" panose="020B0604020202020204" pitchFamily="34" charset="0"/>
                <a:cs typeface="Arial" panose="020B0604020202020204" pitchFamily="34" charset="0"/>
              </a:rPr>
              <a:t>As will be discussed in </a:t>
            </a:r>
            <a:r>
              <a:rPr lang="en-US" sz="1800" b="0" i="0" u="sng" strike="noStrike" baseline="0" dirty="0">
                <a:solidFill>
                  <a:srgbClr val="057EB6"/>
                </a:solidFill>
                <a:latin typeface="Arial" panose="020B0604020202020204" pitchFamily="34" charset="0"/>
                <a:cs typeface="Arial" panose="020B0604020202020204" pitchFamily="34" charset="0"/>
              </a:rPr>
              <a:t>Black Holes and</a:t>
            </a:r>
            <a:r>
              <a:rPr lang="en-US" sz="1800" b="0" i="0" u="none" strike="noStrike" baseline="0" dirty="0">
                <a:solidFill>
                  <a:srgbClr val="057EB6"/>
                </a:solidFill>
                <a:latin typeface="Arial" panose="020B0604020202020204" pitchFamily="34" charset="0"/>
                <a:cs typeface="Arial" panose="020B0604020202020204" pitchFamily="34" charset="0"/>
              </a:rPr>
              <a:t> </a:t>
            </a:r>
            <a:r>
              <a:rPr lang="en-US" sz="1800" b="0" i="0" u="sng" strike="noStrike" baseline="0" dirty="0">
                <a:solidFill>
                  <a:srgbClr val="057EB6"/>
                </a:solidFill>
                <a:latin typeface="Arial" panose="020B0604020202020204" pitchFamily="34" charset="0"/>
                <a:cs typeface="Arial" panose="020B0604020202020204" pitchFamily="34" charset="0"/>
              </a:rPr>
              <a:t>Curved Spacetime</a:t>
            </a:r>
            <a:r>
              <a:rPr lang="en-US" sz="1800" b="0" i="0" u="none" strike="noStrike" baseline="0" dirty="0">
                <a:solidFill>
                  <a:srgbClr val="231F20"/>
                </a:solidFill>
                <a:latin typeface="Arial" panose="020B0604020202020204" pitchFamily="34" charset="0"/>
                <a:cs typeface="Arial" panose="020B0604020202020204" pitchFamily="34" charset="0"/>
              </a:rPr>
              <a:t>, gravitational waves are ripples in the fabric of spacetime that general relativity predicts should be produced by the acceleration of extremely massive and dense objects-such as two neutron stars or black holes spiraling toward each other and colliding.</a:t>
            </a:r>
          </a:p>
          <a:p>
            <a:r>
              <a:rPr lang="en-US" sz="1800" b="0" i="0" u="none" strike="noStrike" baseline="0" dirty="0">
                <a:solidFill>
                  <a:srgbClr val="231F20"/>
                </a:solidFill>
                <a:latin typeface="Arial" panose="020B0604020202020204" pitchFamily="34" charset="0"/>
                <a:cs typeface="Arial" panose="020B0604020202020204" pitchFamily="34" charset="0"/>
              </a:rPr>
              <a:t>Astronomers continue to scan the skies, looking for even more distant events signaling the deaths of stars from even further back in time.</a:t>
            </a:r>
          </a:p>
          <a:p>
            <a:pPr marR="910"/>
            <a:endParaRPr lang="en-US" sz="1800" b="0" i="0" u="none" strike="noStrike" baseline="0" dirty="0">
              <a:solidFill>
                <a:srgbClr val="231F20"/>
              </a:solidFill>
              <a:latin typeface="Arial" panose="020B0604020202020204" pitchFamily="34" charset="0"/>
              <a:cs typeface="Arial" panose="020B0604020202020204" pitchFamily="34" charset="0"/>
            </a:endParaRPr>
          </a:p>
          <a:p>
            <a:pPr marR="1090"/>
            <a:endParaRPr lang="en-US" sz="1800" b="0" i="0" u="none" strike="noStrike" baseline="0" dirty="0">
              <a:solidFill>
                <a:srgbClr val="231F20"/>
              </a:solidFill>
              <a:latin typeface="Arial" panose="020B0604020202020204" pitchFamily="34" charset="0"/>
              <a:cs typeface="Arial" panose="020B0604020202020204" pitchFamily="34" charset="0"/>
            </a:endParaRPr>
          </a:p>
          <a:p>
            <a:endParaRPr lang="en-US" dirty="0"/>
          </a:p>
        </p:txBody>
      </p:sp>
      <p:pic>
        <p:nvPicPr>
          <p:cNvPr id="4" name="Audio 3">
            <a:hlinkClick r:id="" action="ppaction://media"/>
            <a:extLst>
              <a:ext uri="{FF2B5EF4-FFF2-40B4-BE49-F238E27FC236}">
                <a16:creationId xmlns:a16="http://schemas.microsoft.com/office/drawing/2014/main" id="{30486CC6-3C67-3F02-F569-9C8BAFA2C328}"/>
              </a:ext>
            </a:extLst>
          </p:cNvPr>
          <p:cNvPicPr>
            <a:picLocks noChangeAspect="1"/>
          </p:cNvPicPr>
          <p:nvPr>
            <a:audioFile r:link="rId3"/>
            <p:extLst>
              <p:ext uri="{DAA4B4D4-6D71-4841-9C94-3DE7FCFB9230}">
                <p14:media xmlns:p14="http://schemas.microsoft.com/office/powerpoint/2010/main" r:embed="rId2"/>
              </p:ext>
            </p:extLst>
          </p:nvPr>
        </p:nvPicPr>
        <p:blipFill>
          <a:blip r:embed="rId5"/>
          <a:srcRect l="-700000" t="-371875" r="-700000" b="-371875"/>
          <a:stretch>
            <a:fillRect/>
          </a:stretch>
        </p:blipFill>
        <p:spPr>
          <a:xfrm>
            <a:off x="9144000" y="5143500"/>
            <a:ext cx="3048000" cy="1714500"/>
          </a:xfrm>
          <a:prstGeom prst="rect">
            <a:avLst/>
          </a:prstGeom>
        </p:spPr>
      </p:pic>
    </p:spTree>
    <p:custDataLst>
      <p:tags r:id="rId1"/>
    </p:custDataLst>
    <p:extLst>
      <p:ext uri="{BB962C8B-B14F-4D97-AF65-F5344CB8AC3E}">
        <p14:creationId xmlns:p14="http://schemas.microsoft.com/office/powerpoint/2010/main" val="4129005590"/>
      </p:ext>
    </p:extLst>
  </p:cSld>
  <p:clrMapOvr>
    <a:masterClrMapping/>
  </p:clrMapOvr>
  <mc:AlternateContent xmlns:mc="http://schemas.openxmlformats.org/markup-compatibility/2006">
    <mc:Choice xmlns:p14="http://schemas.microsoft.com/office/powerpoint/2010/main" Requires="p14">
      <p:transition spd="slow" p14:dur="2000" advTm="51352"/>
    </mc:Choice>
    <mc:Fallback>
      <p:transition spd="slow" advTm="5135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1000"/>
                                        <p:tgtEl>
                                          <p:spTgt spid="3">
                                            <p:txEl>
                                              <p:pRg st="0" end="0"/>
                                            </p:txEl>
                                          </p:spTgt>
                                        </p:tgtEl>
                                      </p:cBhvr>
                                    </p:animEffect>
                                    <p:anim calcmode="lin" valueType="num">
                                      <p:cBhvr>
                                        <p:cTn id="12"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3"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fade">
                                      <p:cBhvr>
                                        <p:cTn id="18" dur="1000"/>
                                        <p:tgtEl>
                                          <p:spTgt spid="3">
                                            <p:txEl>
                                              <p:pRg st="1" end="1"/>
                                            </p:txEl>
                                          </p:spTgt>
                                        </p:tgtEl>
                                      </p:cBhvr>
                                    </p:animEffect>
                                    <p:anim calcmode="lin" valueType="num">
                                      <p:cBhvr>
                                        <p:cTn id="19"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0"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Effect transition="in" filter="fade">
                                      <p:cBhvr>
                                        <p:cTn id="25" dur="1000"/>
                                        <p:tgtEl>
                                          <p:spTgt spid="3">
                                            <p:txEl>
                                              <p:pRg st="2" end="2"/>
                                            </p:txEl>
                                          </p:spTgt>
                                        </p:tgtEl>
                                      </p:cBhvr>
                                    </p:animEffect>
                                    <p:anim calcmode="lin" valueType="num">
                                      <p:cBhvr>
                                        <p:cTn id="26"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7"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8" fill="hold" display="0">
                  <p:stCondLst>
                    <p:cond delay="indefinite"/>
                  </p:stCondLst>
                  <p:endCondLst>
                    <p:cond evt="onStopAudio" delay="0">
                      <p:tgtEl>
                        <p:sldTgt/>
                      </p:tgtEl>
                    </p:cond>
                  </p:endCondLst>
                </p:cTn>
                <p:tgtEl>
                  <p:spTgt spid="4"/>
                </p:tgtEl>
              </p:cMediaNode>
            </p:audio>
          </p:childTnLst>
        </p:cTn>
      </p:par>
    </p:tnLst>
    <p:bldLst>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5A4C916-A584-95F1-89AE-F2BF7E9214B2}"/>
              </a:ext>
            </a:extLst>
          </p:cNvPr>
          <p:cNvSpPr>
            <a:spLocks noGrp="1"/>
          </p:cNvSpPr>
          <p:nvPr>
            <p:ph idx="1"/>
          </p:nvPr>
        </p:nvSpPr>
        <p:spPr>
          <a:xfrm>
            <a:off x="439518" y="570869"/>
            <a:ext cx="11579031" cy="5223700"/>
          </a:xfrm>
        </p:spPr>
        <p:txBody>
          <a:bodyPr>
            <a:normAutofit fontScale="62500" lnSpcReduction="20000"/>
          </a:bodyPr>
          <a:lstStyle/>
          <a:p>
            <a:r>
              <a:rPr lang="en-US" sz="2900" b="1" dirty="0">
                <a:solidFill>
                  <a:schemeClr val="bg1"/>
                </a:solidFill>
                <a:latin typeface="Arial" panose="020B0604020202020204" pitchFamily="34" charset="0"/>
                <a:cs typeface="Arial" panose="020B0604020202020204" pitchFamily="34" charset="0"/>
              </a:rPr>
              <a:t>Key Terms</a:t>
            </a:r>
          </a:p>
          <a:p>
            <a:r>
              <a:rPr lang="en-US" sz="2900" b="1" dirty="0">
                <a:solidFill>
                  <a:schemeClr val="bg1"/>
                </a:solidFill>
                <a:latin typeface="Arial" panose="020B0604020202020204" pitchFamily="34" charset="0"/>
                <a:cs typeface="Arial" panose="020B0604020202020204" pitchFamily="34" charset="0"/>
              </a:rPr>
              <a:t>Chandrasekhar limit </a:t>
            </a:r>
            <a:r>
              <a:rPr lang="en-US" sz="2900" dirty="0">
                <a:solidFill>
                  <a:schemeClr val="bg1"/>
                </a:solidFill>
                <a:latin typeface="Arial" panose="020B0604020202020204" pitchFamily="34" charset="0"/>
                <a:cs typeface="Arial" panose="020B0604020202020204" pitchFamily="34" charset="0"/>
              </a:rPr>
              <a:t>the upper limit to the mass of a white dwarf (equals 1.4 times the mass of the Sun)</a:t>
            </a:r>
          </a:p>
          <a:p>
            <a:r>
              <a:rPr lang="en-US" sz="2900" b="1" dirty="0">
                <a:solidFill>
                  <a:schemeClr val="bg1"/>
                </a:solidFill>
                <a:latin typeface="Arial" panose="020B0604020202020204" pitchFamily="34" charset="0"/>
                <a:cs typeface="Arial" panose="020B0604020202020204" pitchFamily="34" charset="0"/>
              </a:rPr>
              <a:t>degenerate gas </a:t>
            </a:r>
            <a:r>
              <a:rPr lang="en-US" sz="2900" dirty="0">
                <a:solidFill>
                  <a:schemeClr val="bg1"/>
                </a:solidFill>
                <a:latin typeface="Arial" panose="020B0604020202020204" pitchFamily="34" charset="0"/>
                <a:cs typeface="Arial" panose="020B0604020202020204" pitchFamily="34" charset="0"/>
              </a:rPr>
              <a:t>a gas that resists further compression because no two electrons can be in the same </a:t>
            </a:r>
          </a:p>
          <a:p>
            <a:pPr marL="0" indent="0">
              <a:buNone/>
            </a:pPr>
            <a:r>
              <a:rPr lang="en-US" sz="2900" dirty="0">
                <a:latin typeface="Arial" panose="020B0604020202020204" pitchFamily="34" charset="0"/>
                <a:cs typeface="Arial" panose="020B0604020202020204" pitchFamily="34" charset="0"/>
              </a:rPr>
              <a:t>     </a:t>
            </a:r>
            <a:r>
              <a:rPr lang="en-US" sz="2900" dirty="0">
                <a:solidFill>
                  <a:schemeClr val="bg1"/>
                </a:solidFill>
                <a:latin typeface="Arial" panose="020B0604020202020204" pitchFamily="34" charset="0"/>
                <a:cs typeface="Arial" panose="020B0604020202020204" pitchFamily="34" charset="0"/>
              </a:rPr>
              <a:t>place  the same time doing the same thing (Pauli exclusion principle)</a:t>
            </a:r>
          </a:p>
          <a:p>
            <a:pPr marL="0" indent="0">
              <a:buNone/>
            </a:pPr>
            <a:endParaRPr lang="en-US" sz="2900" dirty="0">
              <a:solidFill>
                <a:schemeClr val="bg1"/>
              </a:solidFill>
              <a:latin typeface="Arial" panose="020B0604020202020204" pitchFamily="34" charset="0"/>
              <a:cs typeface="Arial" panose="020B0604020202020204" pitchFamily="34" charset="0"/>
            </a:endParaRPr>
          </a:p>
          <a:p>
            <a:r>
              <a:rPr lang="en-US" sz="2900" b="1" dirty="0">
                <a:solidFill>
                  <a:schemeClr val="tx1"/>
                </a:solidFill>
                <a:latin typeface="Arial" panose="020B0604020202020204" pitchFamily="34" charset="0"/>
                <a:cs typeface="Arial" panose="020B0604020202020204" pitchFamily="34" charset="0"/>
              </a:rPr>
              <a:t>millisecond pulsar </a:t>
            </a:r>
            <a:r>
              <a:rPr lang="en-US" sz="2900" dirty="0">
                <a:latin typeface="Arial" panose="020B0604020202020204" pitchFamily="34" charset="0"/>
                <a:cs typeface="Arial" panose="020B0604020202020204" pitchFamily="34" charset="0"/>
              </a:rPr>
              <a:t>a pulsar that rotates so quickly that it can give off hundreds of pulses per second (and its period is therefore measured in milliseconds)</a:t>
            </a:r>
          </a:p>
          <a:p>
            <a:r>
              <a:rPr lang="en-US" sz="2900" b="1" dirty="0">
                <a:latin typeface="Arial" panose="020B0604020202020204" pitchFamily="34" charset="0"/>
                <a:cs typeface="Arial" panose="020B0604020202020204" pitchFamily="34" charset="0"/>
              </a:rPr>
              <a:t>neutron star</a:t>
            </a:r>
            <a:r>
              <a:rPr lang="en-US" sz="2900" dirty="0">
                <a:latin typeface="Arial" panose="020B0604020202020204" pitchFamily="34" charset="0"/>
                <a:cs typeface="Arial" panose="020B0604020202020204" pitchFamily="34" charset="0"/>
              </a:rPr>
              <a:t> a compact object of extremely high density composed almost entirely of neutrons</a:t>
            </a:r>
          </a:p>
          <a:p>
            <a:r>
              <a:rPr lang="en-US" sz="2900" b="1" dirty="0">
                <a:latin typeface="Arial" panose="020B0604020202020204" pitchFamily="34" charset="0"/>
                <a:cs typeface="Arial" panose="020B0604020202020204" pitchFamily="34" charset="0"/>
              </a:rPr>
              <a:t>nova</a:t>
            </a:r>
            <a:r>
              <a:rPr lang="en-US" sz="2900" dirty="0">
                <a:latin typeface="Arial" panose="020B0604020202020204" pitchFamily="34" charset="0"/>
                <a:cs typeface="Arial" panose="020B0604020202020204" pitchFamily="34" charset="0"/>
              </a:rPr>
              <a:t> the cataclysmic explosion produced in a binary system, temporarily increasing its luminosity by hundreds to thousands of times</a:t>
            </a:r>
          </a:p>
          <a:p>
            <a:r>
              <a:rPr lang="en-US" sz="2900" b="1" dirty="0">
                <a:latin typeface="Arial" panose="020B0604020202020204" pitchFamily="34" charset="0"/>
                <a:cs typeface="Arial" panose="020B0604020202020204" pitchFamily="34" charset="0"/>
              </a:rPr>
              <a:t>pulsar</a:t>
            </a:r>
            <a:r>
              <a:rPr lang="en-US" sz="2900" dirty="0">
                <a:latin typeface="Arial" panose="020B0604020202020204" pitchFamily="34" charset="0"/>
                <a:cs typeface="Arial" panose="020B0604020202020204" pitchFamily="34" charset="0"/>
              </a:rPr>
              <a:t> a variable radio source of small physical size that emits very rapid radio pulses in very regular periods that range from fractions of a second to several seconds; now understood to be a rotating, magnetic neutron star that is energetic enough to produce a detectable beam of radiation and particles</a:t>
            </a:r>
          </a:p>
          <a:p>
            <a:r>
              <a:rPr lang="en-US" sz="2900" b="1" dirty="0">
                <a:latin typeface="Arial" panose="020B0604020202020204" pitchFamily="34" charset="0"/>
                <a:cs typeface="Arial" panose="020B0604020202020204" pitchFamily="34" charset="0"/>
              </a:rPr>
              <a:t>type II </a:t>
            </a:r>
            <a:r>
              <a:rPr lang="en-US" sz="2900" dirty="0">
                <a:latin typeface="Arial" panose="020B0604020202020204" pitchFamily="34" charset="0"/>
                <a:cs typeface="Arial" panose="020B0604020202020204" pitchFamily="34" charset="0"/>
              </a:rPr>
              <a:t>supernova a stellar explosion produced at the endpoint of the evolution of stars whose mass </a:t>
            </a:r>
            <a:r>
              <a:rPr lang="en-US" sz="2900" dirty="0" err="1">
                <a:latin typeface="Arial" panose="020B0604020202020204" pitchFamily="34" charset="0"/>
                <a:cs typeface="Arial" panose="020B0604020202020204" pitchFamily="34" charset="0"/>
              </a:rPr>
              <a:t>exceedsroughly</a:t>
            </a:r>
            <a:r>
              <a:rPr lang="en-US" sz="2900" dirty="0">
                <a:latin typeface="Arial" panose="020B0604020202020204" pitchFamily="34" charset="0"/>
                <a:cs typeface="Arial" panose="020B0604020202020204" pitchFamily="34" charset="0"/>
              </a:rPr>
              <a:t> 10 times the mass of the Sun</a:t>
            </a:r>
          </a:p>
          <a:p>
            <a:endParaRPr lang="en-US" dirty="0"/>
          </a:p>
        </p:txBody>
      </p:sp>
      <p:pic>
        <p:nvPicPr>
          <p:cNvPr id="4" name="Audio 3">
            <a:hlinkClick r:id="" action="ppaction://media"/>
            <a:extLst>
              <a:ext uri="{FF2B5EF4-FFF2-40B4-BE49-F238E27FC236}">
                <a16:creationId xmlns:a16="http://schemas.microsoft.com/office/drawing/2014/main" id="{547130B1-9A98-9DB6-60AE-9654BBED98D6}"/>
              </a:ext>
            </a:extLst>
          </p:cNvPr>
          <p:cNvPicPr>
            <a:picLocks noChangeAspect="1"/>
          </p:cNvPicPr>
          <p:nvPr>
            <a:audioFile r:link="rId3"/>
            <p:extLst>
              <p:ext uri="{DAA4B4D4-6D71-4841-9C94-3DE7FCFB9230}">
                <p14:media xmlns:p14="http://schemas.microsoft.com/office/powerpoint/2010/main" r:embed="rId2"/>
              </p:ext>
            </p:extLst>
          </p:nvPr>
        </p:nvPicPr>
        <p:blipFill>
          <a:blip r:embed="rId5"/>
          <a:srcRect l="-700000" t="-371875" r="-700000" b="-371875"/>
          <a:stretch>
            <a:fillRect/>
          </a:stretch>
        </p:blipFill>
        <p:spPr>
          <a:xfrm>
            <a:off x="9144000" y="5143500"/>
            <a:ext cx="3048000" cy="1714500"/>
          </a:xfrm>
          <a:prstGeom prst="rect">
            <a:avLst/>
          </a:prstGeom>
        </p:spPr>
      </p:pic>
    </p:spTree>
    <p:custDataLst>
      <p:tags r:id="rId1"/>
    </p:custDataLst>
    <p:extLst>
      <p:ext uri="{BB962C8B-B14F-4D97-AF65-F5344CB8AC3E}">
        <p14:creationId xmlns:p14="http://schemas.microsoft.com/office/powerpoint/2010/main" val="251230597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3250" advTm="19944">
        <p15:prstTrans prst="origami"/>
      </p:transition>
    </mc:Choice>
    <mc:Fallback>
      <p:transition spd="slow" advTm="1994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left)">
                                      <p:cBhvr>
                                        <p:cTn id="11" dur="500"/>
                                        <p:tgtEl>
                                          <p:spTgt spid="3">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wipe(left)">
                                      <p:cBhvr>
                                        <p:cTn id="16" dur="500"/>
                                        <p:tgtEl>
                                          <p:spTgt spid="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wipe(left)">
                                      <p:cBhvr>
                                        <p:cTn id="21" dur="500"/>
                                        <p:tgtEl>
                                          <p:spTgt spid="3">
                                            <p:txEl>
                                              <p:pRg st="2" end="2"/>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3">
                                            <p:txEl>
                                              <p:pRg st="3" end="3"/>
                                            </p:txEl>
                                          </p:spTgt>
                                        </p:tgtEl>
                                        <p:attrNameLst>
                                          <p:attrName>style.visibility</p:attrName>
                                        </p:attrNameLst>
                                      </p:cBhvr>
                                      <p:to>
                                        <p:strVal val="visible"/>
                                      </p:to>
                                    </p:set>
                                    <p:animEffect transition="in" filter="wipe(left)">
                                      <p:cBhvr>
                                        <p:cTn id="26" dur="500"/>
                                        <p:tgtEl>
                                          <p:spTgt spid="3">
                                            <p:txEl>
                                              <p:pRg st="3" end="3"/>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Effect transition="in" filter="wipe(left)">
                                      <p:cBhvr>
                                        <p:cTn id="31" dur="500"/>
                                        <p:tgtEl>
                                          <p:spTgt spid="3">
                                            <p:txEl>
                                              <p:pRg st="5" end="5"/>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3">
                                            <p:txEl>
                                              <p:pRg st="6" end="6"/>
                                            </p:txEl>
                                          </p:spTgt>
                                        </p:tgtEl>
                                        <p:attrNameLst>
                                          <p:attrName>style.visibility</p:attrName>
                                        </p:attrNameLst>
                                      </p:cBhvr>
                                      <p:to>
                                        <p:strVal val="visible"/>
                                      </p:to>
                                    </p:set>
                                    <p:animEffect transition="in" filter="wipe(left)">
                                      <p:cBhvr>
                                        <p:cTn id="36" dur="500"/>
                                        <p:tgtEl>
                                          <p:spTgt spid="3">
                                            <p:txEl>
                                              <p:pRg st="6" end="6"/>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3">
                                            <p:txEl>
                                              <p:pRg st="7" end="7"/>
                                            </p:txEl>
                                          </p:spTgt>
                                        </p:tgtEl>
                                        <p:attrNameLst>
                                          <p:attrName>style.visibility</p:attrName>
                                        </p:attrNameLst>
                                      </p:cBhvr>
                                      <p:to>
                                        <p:strVal val="visible"/>
                                      </p:to>
                                    </p:set>
                                    <p:animEffect transition="in" filter="wipe(left)">
                                      <p:cBhvr>
                                        <p:cTn id="41" dur="500"/>
                                        <p:tgtEl>
                                          <p:spTgt spid="3">
                                            <p:txEl>
                                              <p:pRg st="7" end="7"/>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3">
                                            <p:txEl>
                                              <p:pRg st="8" end="8"/>
                                            </p:txEl>
                                          </p:spTgt>
                                        </p:tgtEl>
                                        <p:attrNameLst>
                                          <p:attrName>style.visibility</p:attrName>
                                        </p:attrNameLst>
                                      </p:cBhvr>
                                      <p:to>
                                        <p:strVal val="visible"/>
                                      </p:to>
                                    </p:set>
                                    <p:animEffect transition="in" filter="wipe(left)">
                                      <p:cBhvr>
                                        <p:cTn id="46" dur="500"/>
                                        <p:tgtEl>
                                          <p:spTgt spid="3">
                                            <p:txEl>
                                              <p:pRg st="8" end="8"/>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3">
                                            <p:txEl>
                                              <p:pRg st="9" end="9"/>
                                            </p:txEl>
                                          </p:spTgt>
                                        </p:tgtEl>
                                        <p:attrNameLst>
                                          <p:attrName>style.visibility</p:attrName>
                                        </p:attrNameLst>
                                      </p:cBhvr>
                                      <p:to>
                                        <p:strVal val="visible"/>
                                      </p:to>
                                    </p:set>
                                    <p:animEffect transition="in" filter="wipe(left)">
                                      <p:cBhvr>
                                        <p:cTn id="51"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52" fill="hold" display="0">
                  <p:stCondLst>
                    <p:cond delay="indefinite"/>
                  </p:stCondLst>
                  <p:endCondLst>
                    <p:cond evt="onStopAudio" delay="0">
                      <p:tgtEl>
                        <p:sldTgt/>
                      </p:tgtEl>
                    </p:cond>
                  </p:endCondLst>
                </p:cTn>
                <p:tgtEl>
                  <p:spTgt spid="4"/>
                </p:tgtEl>
              </p:cMediaNode>
            </p:audio>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F280A9-3726-5A85-416B-9624196DC01E}"/>
              </a:ext>
            </a:extLst>
          </p:cNvPr>
          <p:cNvSpPr>
            <a:spLocks noGrp="1"/>
          </p:cNvSpPr>
          <p:nvPr>
            <p:ph type="title"/>
          </p:nvPr>
        </p:nvSpPr>
        <p:spPr>
          <a:xfrm>
            <a:off x="626440" y="1302044"/>
            <a:ext cx="10705047" cy="706964"/>
          </a:xfrm>
        </p:spPr>
        <p:txBody>
          <a:bodyPr/>
          <a:lstStyle/>
          <a:p>
            <a:r>
              <a:rPr lang="en-US" b="1" dirty="0"/>
              <a:t>Physical Characteristics of Degenerate Matter</a:t>
            </a:r>
            <a:br>
              <a:rPr lang="en-US" b="1" dirty="0"/>
            </a:br>
            <a:endParaRPr lang="en-US" b="1" dirty="0"/>
          </a:p>
        </p:txBody>
      </p:sp>
      <p:sp>
        <p:nvSpPr>
          <p:cNvPr id="3" name="Content Placeholder 2">
            <a:extLst>
              <a:ext uri="{FF2B5EF4-FFF2-40B4-BE49-F238E27FC236}">
                <a16:creationId xmlns:a16="http://schemas.microsoft.com/office/drawing/2014/main" id="{118FC5D5-CBA4-A8AE-D82D-B8E36A5DE055}"/>
              </a:ext>
            </a:extLst>
          </p:cNvPr>
          <p:cNvSpPr>
            <a:spLocks noGrp="1"/>
          </p:cNvSpPr>
          <p:nvPr>
            <p:ph idx="1"/>
          </p:nvPr>
        </p:nvSpPr>
        <p:spPr>
          <a:xfrm>
            <a:off x="0" y="2234708"/>
            <a:ext cx="12191999" cy="4550039"/>
          </a:xfrm>
        </p:spPr>
        <p:txBody>
          <a:bodyPr>
            <a:normAutofit/>
          </a:bodyPr>
          <a:lstStyle/>
          <a:p>
            <a:r>
              <a:rPr lang="en-US" sz="1800" b="0" i="0" u="none" strike="noStrike" baseline="0" dirty="0">
                <a:solidFill>
                  <a:srgbClr val="231F20"/>
                </a:solidFill>
                <a:latin typeface="Arial" panose="020B0604020202020204" pitchFamily="34" charset="0"/>
                <a:cs typeface="Arial" panose="020B0604020202020204" pitchFamily="34" charset="0"/>
              </a:rPr>
              <a:t>As the star's core contracts, electrons are squeezed closer and closer together</a:t>
            </a:r>
          </a:p>
          <a:p>
            <a:r>
              <a:rPr lang="en-US" dirty="0">
                <a:solidFill>
                  <a:srgbClr val="231F20"/>
                </a:solidFill>
                <a:latin typeface="Arial" panose="020B0604020202020204" pitchFamily="34" charset="0"/>
                <a:cs typeface="Arial" panose="020B0604020202020204" pitchFamily="34" charset="0"/>
              </a:rPr>
              <a:t>This d</a:t>
            </a:r>
            <a:r>
              <a:rPr lang="en-US" sz="1800" b="0" i="0" u="none" strike="noStrike" baseline="0" dirty="0">
                <a:solidFill>
                  <a:srgbClr val="231F20"/>
                </a:solidFill>
                <a:latin typeface="Arial" panose="020B0604020202020204" pitchFamily="34" charset="0"/>
                <a:cs typeface="Arial" panose="020B0604020202020204" pitchFamily="34" charset="0"/>
              </a:rPr>
              <a:t>ense gas is said to be “</a:t>
            </a:r>
            <a:r>
              <a:rPr lang="en-US" sz="1800" b="1" i="0" u="none" strike="noStrike" baseline="0" dirty="0">
                <a:solidFill>
                  <a:srgbClr val="231F20"/>
                </a:solidFill>
                <a:latin typeface="Arial" panose="020B0604020202020204" pitchFamily="34" charset="0"/>
                <a:cs typeface="Arial" panose="020B0604020202020204" pitchFamily="34" charset="0"/>
              </a:rPr>
              <a:t>degenerate</a:t>
            </a:r>
            <a:r>
              <a:rPr lang="en-US" sz="1800" b="0" i="0" u="none" strike="noStrike" baseline="0" dirty="0">
                <a:solidFill>
                  <a:srgbClr val="231F20"/>
                </a:solidFill>
                <a:latin typeface="Arial" panose="020B0604020202020204" pitchFamily="34" charset="0"/>
                <a:cs typeface="Arial" panose="020B0604020202020204" pitchFamily="34" charset="0"/>
              </a:rPr>
              <a:t>”</a:t>
            </a:r>
          </a:p>
          <a:p>
            <a:r>
              <a:rPr lang="en-US" sz="1800" b="0" i="0" u="none" strike="noStrike" baseline="0" dirty="0">
                <a:solidFill>
                  <a:srgbClr val="231F20"/>
                </a:solidFill>
                <a:latin typeface="Arial" panose="020B0604020202020204" pitchFamily="34" charset="0"/>
                <a:cs typeface="Arial" panose="020B0604020202020204" pitchFamily="34" charset="0"/>
              </a:rPr>
              <a:t>The electrons in a degenerate gas resist further crowding with tremendous pressure</a:t>
            </a:r>
          </a:p>
          <a:p>
            <a:r>
              <a:rPr lang="en-US" sz="1800" b="0" i="0" u="none" strike="noStrike" baseline="0" dirty="0">
                <a:solidFill>
                  <a:srgbClr val="231F20"/>
                </a:solidFill>
                <a:latin typeface="Arial" panose="020B0604020202020204" pitchFamily="34" charset="0"/>
                <a:cs typeface="Arial" panose="020B0604020202020204" pitchFamily="34" charset="0"/>
              </a:rPr>
              <a:t>The electrons in a degenerate gas do move about, as do particles in any gas, but not with a lot of freedom</a:t>
            </a:r>
          </a:p>
          <a:p>
            <a:r>
              <a:rPr lang="en-US" sz="1800" b="0" i="0" u="none" strike="noStrike" baseline="0" dirty="0">
                <a:solidFill>
                  <a:srgbClr val="231F20"/>
                </a:solidFill>
                <a:latin typeface="Arial" panose="020B0604020202020204" pitchFamily="34" charset="0"/>
                <a:cs typeface="Arial" panose="020B0604020202020204" pitchFamily="34" charset="0"/>
              </a:rPr>
              <a:t>A particular electron cannot change position or momentum until another electron in an adjacent stage gets out of the way</a:t>
            </a:r>
          </a:p>
          <a:p>
            <a:r>
              <a:rPr lang="en-US" dirty="0">
                <a:solidFill>
                  <a:srgbClr val="231F20"/>
                </a:solidFill>
                <a:latin typeface="Arial" panose="020B0604020202020204" pitchFamily="34" charset="0"/>
                <a:cs typeface="Arial" panose="020B0604020202020204" pitchFamily="34" charset="0"/>
              </a:rPr>
              <a:t>T</a:t>
            </a:r>
            <a:r>
              <a:rPr lang="en-US" sz="1800" b="0" i="0" u="none" strike="noStrike" baseline="0" dirty="0">
                <a:solidFill>
                  <a:srgbClr val="231F20"/>
                </a:solidFill>
                <a:latin typeface="Arial" panose="020B0604020202020204" pitchFamily="34" charset="0"/>
                <a:cs typeface="Arial" panose="020B0604020202020204" pitchFamily="34" charset="0"/>
              </a:rPr>
              <a:t>he nuclei must be squeezed to much higher densities before their quantum nature becomes apparent </a:t>
            </a:r>
          </a:p>
          <a:p>
            <a:r>
              <a:rPr lang="en-US" sz="1800" b="0" i="0" u="none" strike="noStrike" baseline="0" dirty="0">
                <a:solidFill>
                  <a:srgbClr val="231F20"/>
                </a:solidFill>
                <a:latin typeface="Arial" panose="020B0604020202020204" pitchFamily="34" charset="0"/>
                <a:cs typeface="Arial" panose="020B0604020202020204" pitchFamily="34" charset="0"/>
              </a:rPr>
              <a:t>As a result, in white dwarfs, the nuclei do not exhibit degeneracy pressure </a:t>
            </a:r>
          </a:p>
          <a:p>
            <a:r>
              <a:rPr lang="en-US" dirty="0">
                <a:solidFill>
                  <a:srgbClr val="231F20"/>
                </a:solidFill>
                <a:latin typeface="Arial" panose="020B0604020202020204" pitchFamily="34" charset="0"/>
                <a:cs typeface="Arial" panose="020B0604020202020204" pitchFamily="34" charset="0"/>
              </a:rPr>
              <a:t>I</a:t>
            </a:r>
            <a:r>
              <a:rPr lang="en-US" sz="1800" b="0" i="0" u="none" strike="noStrike" baseline="0" dirty="0">
                <a:solidFill>
                  <a:srgbClr val="231F20"/>
                </a:solidFill>
                <a:latin typeface="Arial" panose="020B0604020202020204" pitchFamily="34" charset="0"/>
                <a:cs typeface="Arial" panose="020B0604020202020204" pitchFamily="34" charset="0"/>
              </a:rPr>
              <a:t>n the white dwarf stage of stellar evolution, it is the degeneracy pressure of the electrons, and not of the nuclei, that halts the collapse of the core</a:t>
            </a:r>
          </a:p>
          <a:p>
            <a:r>
              <a:rPr lang="en-US" sz="1800" b="0" i="0" u="none" strike="noStrike" baseline="0" dirty="0">
                <a:solidFill>
                  <a:srgbClr val="231F20"/>
                </a:solidFill>
                <a:latin typeface="Arial" panose="020B0604020202020204" pitchFamily="34" charset="0"/>
                <a:cs typeface="Arial" panose="020B0604020202020204" pitchFamily="34" charset="0"/>
              </a:rPr>
              <a:t>White dwarfs, then, are stable, compact objects with electron-degenerate cores that cannot contract any further</a:t>
            </a:r>
          </a:p>
          <a:p>
            <a:endParaRPr lang="en-US" sz="1800" b="0" i="0" u="none" strike="noStrike" baseline="0" dirty="0">
              <a:solidFill>
                <a:srgbClr val="231F20"/>
              </a:solidFill>
              <a:latin typeface="Lucida Sans Unicode" panose="020B0602030504020204" pitchFamily="34" charset="0"/>
            </a:endParaRPr>
          </a:p>
          <a:p>
            <a:endParaRPr lang="en-US" sz="1800" b="0" i="0" u="none" strike="noStrike" baseline="0" dirty="0">
              <a:solidFill>
                <a:srgbClr val="231F20"/>
              </a:solidFill>
              <a:latin typeface="Lucida Sans Unicode" panose="020B0602030504020204" pitchFamily="34" charset="0"/>
            </a:endParaRPr>
          </a:p>
          <a:p>
            <a:endParaRPr lang="en-US" sz="1800" b="0" i="0" u="none" strike="noStrike" baseline="0" dirty="0">
              <a:solidFill>
                <a:srgbClr val="231F20"/>
              </a:solidFill>
              <a:latin typeface="Lucida Sans Unicode" panose="020B0602030504020204" pitchFamily="34" charset="0"/>
            </a:endParaRPr>
          </a:p>
          <a:p>
            <a:endParaRPr lang="en-US" sz="1800" b="0" i="0" u="none" strike="noStrike" baseline="0" dirty="0">
              <a:solidFill>
                <a:srgbClr val="231F20"/>
              </a:solidFill>
              <a:latin typeface="Lucida Sans Unicode" panose="020B0602030504020204" pitchFamily="34" charset="0"/>
            </a:endParaRPr>
          </a:p>
          <a:p>
            <a:endParaRPr lang="en-US" sz="1800" b="0" i="0" u="none" strike="noStrike" baseline="0" dirty="0">
              <a:solidFill>
                <a:srgbClr val="231F20"/>
              </a:solidFill>
              <a:latin typeface="Lucida Sans Unicode" panose="020B0602030504020204" pitchFamily="34" charset="0"/>
            </a:endParaRPr>
          </a:p>
          <a:p>
            <a:endParaRPr lang="en-US" sz="1800" b="0" i="0" u="none" strike="noStrike" baseline="0" dirty="0">
              <a:solidFill>
                <a:srgbClr val="231F20"/>
              </a:solidFill>
              <a:latin typeface="Lucida Sans Unicode" panose="020B0602030504020204" pitchFamily="34" charset="0"/>
            </a:endParaRPr>
          </a:p>
          <a:p>
            <a:endParaRPr lang="en-US" dirty="0"/>
          </a:p>
        </p:txBody>
      </p:sp>
      <p:pic>
        <p:nvPicPr>
          <p:cNvPr id="4" name="Audio 3">
            <a:hlinkClick r:id="" action="ppaction://media"/>
            <a:extLst>
              <a:ext uri="{FF2B5EF4-FFF2-40B4-BE49-F238E27FC236}">
                <a16:creationId xmlns:a16="http://schemas.microsoft.com/office/drawing/2014/main" id="{2B140F89-161E-81E3-D8D1-080A50300D2A}"/>
              </a:ext>
            </a:extLst>
          </p:cNvPr>
          <p:cNvPicPr>
            <a:picLocks noChangeAspect="1"/>
          </p:cNvPicPr>
          <p:nvPr>
            <a:audioFile r:link="rId3"/>
            <p:extLst>
              <p:ext uri="{DAA4B4D4-6D71-4841-9C94-3DE7FCFB9230}">
                <p14:media xmlns:p14="http://schemas.microsoft.com/office/powerpoint/2010/main" r:embed="rId2"/>
              </p:ext>
            </p:extLst>
          </p:nvPr>
        </p:nvPicPr>
        <p:blipFill>
          <a:blip r:embed="rId5"/>
          <a:srcRect l="-700000" t="-371875" r="-700000" b="-371875"/>
          <a:stretch>
            <a:fillRect/>
          </a:stretch>
        </p:blipFill>
        <p:spPr>
          <a:xfrm>
            <a:off x="9144000" y="5143500"/>
            <a:ext cx="3048000" cy="1714500"/>
          </a:xfrm>
          <a:prstGeom prst="rect">
            <a:avLst/>
          </a:prstGeom>
        </p:spPr>
      </p:pic>
    </p:spTree>
    <p:custDataLst>
      <p:tags r:id="rId1"/>
    </p:custDataLst>
    <p:extLst>
      <p:ext uri="{BB962C8B-B14F-4D97-AF65-F5344CB8AC3E}">
        <p14:creationId xmlns:p14="http://schemas.microsoft.com/office/powerpoint/2010/main" val="519908555"/>
      </p:ext>
    </p:extLst>
  </p:cSld>
  <p:clrMapOvr>
    <a:masterClrMapping/>
  </p:clrMapOvr>
  <mc:AlternateContent xmlns:mc="http://schemas.openxmlformats.org/markup-compatibility/2006">
    <mc:Choice xmlns:p14="http://schemas.microsoft.com/office/powerpoint/2010/main" Requires="p14">
      <p:transition spd="slow" p14:dur="2000" advTm="80382"/>
    </mc:Choice>
    <mc:Fallback>
      <p:transition spd="slow" advTm="8038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1000"/>
                                        <p:tgtEl>
                                          <p:spTgt spid="3">
                                            <p:txEl>
                                              <p:pRg st="0" end="0"/>
                                            </p:txEl>
                                          </p:spTgt>
                                        </p:tgtEl>
                                      </p:cBhvr>
                                    </p:animEffect>
                                    <p:anim calcmode="lin" valueType="num">
                                      <p:cBhvr>
                                        <p:cTn id="12"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3"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fade">
                                      <p:cBhvr>
                                        <p:cTn id="18" dur="1000"/>
                                        <p:tgtEl>
                                          <p:spTgt spid="3">
                                            <p:txEl>
                                              <p:pRg st="1" end="1"/>
                                            </p:txEl>
                                          </p:spTgt>
                                        </p:tgtEl>
                                      </p:cBhvr>
                                    </p:animEffect>
                                    <p:anim calcmode="lin" valueType="num">
                                      <p:cBhvr>
                                        <p:cTn id="19"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0"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Effect transition="in" filter="fade">
                                      <p:cBhvr>
                                        <p:cTn id="25" dur="1000"/>
                                        <p:tgtEl>
                                          <p:spTgt spid="3">
                                            <p:txEl>
                                              <p:pRg st="2" end="2"/>
                                            </p:txEl>
                                          </p:spTgt>
                                        </p:tgtEl>
                                      </p:cBhvr>
                                    </p:animEffect>
                                    <p:anim calcmode="lin" valueType="num">
                                      <p:cBhvr>
                                        <p:cTn id="26"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7"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nodeType="clickEffect">
                                  <p:stCondLst>
                                    <p:cond delay="0"/>
                                  </p:stCondLst>
                                  <p:childTnLst>
                                    <p:set>
                                      <p:cBhvr>
                                        <p:cTn id="31" dur="1" fill="hold">
                                          <p:stCondLst>
                                            <p:cond delay="0"/>
                                          </p:stCondLst>
                                        </p:cTn>
                                        <p:tgtEl>
                                          <p:spTgt spid="3">
                                            <p:txEl>
                                              <p:pRg st="3" end="3"/>
                                            </p:txEl>
                                          </p:spTgt>
                                        </p:tgtEl>
                                        <p:attrNameLst>
                                          <p:attrName>style.visibility</p:attrName>
                                        </p:attrNameLst>
                                      </p:cBhvr>
                                      <p:to>
                                        <p:strVal val="visible"/>
                                      </p:to>
                                    </p:set>
                                    <p:animEffect transition="in" filter="fade">
                                      <p:cBhvr>
                                        <p:cTn id="32" dur="1000"/>
                                        <p:tgtEl>
                                          <p:spTgt spid="3">
                                            <p:txEl>
                                              <p:pRg st="3" end="3"/>
                                            </p:txEl>
                                          </p:spTgt>
                                        </p:tgtEl>
                                      </p:cBhvr>
                                    </p:animEffect>
                                    <p:anim calcmode="lin" valueType="num">
                                      <p:cBhvr>
                                        <p:cTn id="33"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4"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nodeType="clickEffect">
                                  <p:stCondLst>
                                    <p:cond delay="0"/>
                                  </p:stCondLst>
                                  <p:childTnLst>
                                    <p:set>
                                      <p:cBhvr>
                                        <p:cTn id="38" dur="1" fill="hold">
                                          <p:stCondLst>
                                            <p:cond delay="0"/>
                                          </p:stCondLst>
                                        </p:cTn>
                                        <p:tgtEl>
                                          <p:spTgt spid="3">
                                            <p:txEl>
                                              <p:pRg st="4" end="4"/>
                                            </p:txEl>
                                          </p:spTgt>
                                        </p:tgtEl>
                                        <p:attrNameLst>
                                          <p:attrName>style.visibility</p:attrName>
                                        </p:attrNameLst>
                                      </p:cBhvr>
                                      <p:to>
                                        <p:strVal val="visible"/>
                                      </p:to>
                                    </p:set>
                                    <p:animEffect transition="in" filter="fade">
                                      <p:cBhvr>
                                        <p:cTn id="39" dur="1000"/>
                                        <p:tgtEl>
                                          <p:spTgt spid="3">
                                            <p:txEl>
                                              <p:pRg st="4" end="4"/>
                                            </p:txEl>
                                          </p:spTgt>
                                        </p:tgtEl>
                                      </p:cBhvr>
                                    </p:animEffect>
                                    <p:anim calcmode="lin" valueType="num">
                                      <p:cBhvr>
                                        <p:cTn id="40"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41"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nodeType="clickEffect">
                                  <p:stCondLst>
                                    <p:cond delay="0"/>
                                  </p:stCondLst>
                                  <p:childTnLst>
                                    <p:set>
                                      <p:cBhvr>
                                        <p:cTn id="45" dur="1" fill="hold">
                                          <p:stCondLst>
                                            <p:cond delay="0"/>
                                          </p:stCondLst>
                                        </p:cTn>
                                        <p:tgtEl>
                                          <p:spTgt spid="3">
                                            <p:txEl>
                                              <p:pRg st="5" end="5"/>
                                            </p:txEl>
                                          </p:spTgt>
                                        </p:tgtEl>
                                        <p:attrNameLst>
                                          <p:attrName>style.visibility</p:attrName>
                                        </p:attrNameLst>
                                      </p:cBhvr>
                                      <p:to>
                                        <p:strVal val="visible"/>
                                      </p:to>
                                    </p:set>
                                    <p:animEffect transition="in" filter="fade">
                                      <p:cBhvr>
                                        <p:cTn id="46" dur="1000"/>
                                        <p:tgtEl>
                                          <p:spTgt spid="3">
                                            <p:txEl>
                                              <p:pRg st="5" end="5"/>
                                            </p:txEl>
                                          </p:spTgt>
                                        </p:tgtEl>
                                      </p:cBhvr>
                                    </p:animEffect>
                                    <p:anim calcmode="lin" valueType="num">
                                      <p:cBhvr>
                                        <p:cTn id="47"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8"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nodeType="clickEffect">
                                  <p:stCondLst>
                                    <p:cond delay="0"/>
                                  </p:stCondLst>
                                  <p:childTnLst>
                                    <p:set>
                                      <p:cBhvr>
                                        <p:cTn id="52" dur="1" fill="hold">
                                          <p:stCondLst>
                                            <p:cond delay="0"/>
                                          </p:stCondLst>
                                        </p:cTn>
                                        <p:tgtEl>
                                          <p:spTgt spid="3">
                                            <p:txEl>
                                              <p:pRg st="6" end="6"/>
                                            </p:txEl>
                                          </p:spTgt>
                                        </p:tgtEl>
                                        <p:attrNameLst>
                                          <p:attrName>style.visibility</p:attrName>
                                        </p:attrNameLst>
                                      </p:cBhvr>
                                      <p:to>
                                        <p:strVal val="visible"/>
                                      </p:to>
                                    </p:set>
                                    <p:animEffect transition="in" filter="fade">
                                      <p:cBhvr>
                                        <p:cTn id="53" dur="1000"/>
                                        <p:tgtEl>
                                          <p:spTgt spid="3">
                                            <p:txEl>
                                              <p:pRg st="6" end="6"/>
                                            </p:txEl>
                                          </p:spTgt>
                                        </p:tgtEl>
                                      </p:cBhvr>
                                    </p:animEffect>
                                    <p:anim calcmode="lin" valueType="num">
                                      <p:cBhvr>
                                        <p:cTn id="54"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5"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42" presetClass="entr" presetSubtype="0" fill="hold" nodeType="clickEffect">
                                  <p:stCondLst>
                                    <p:cond delay="0"/>
                                  </p:stCondLst>
                                  <p:childTnLst>
                                    <p:set>
                                      <p:cBhvr>
                                        <p:cTn id="59" dur="1" fill="hold">
                                          <p:stCondLst>
                                            <p:cond delay="0"/>
                                          </p:stCondLst>
                                        </p:cTn>
                                        <p:tgtEl>
                                          <p:spTgt spid="3">
                                            <p:txEl>
                                              <p:pRg st="7" end="7"/>
                                            </p:txEl>
                                          </p:spTgt>
                                        </p:tgtEl>
                                        <p:attrNameLst>
                                          <p:attrName>style.visibility</p:attrName>
                                        </p:attrNameLst>
                                      </p:cBhvr>
                                      <p:to>
                                        <p:strVal val="visible"/>
                                      </p:to>
                                    </p:set>
                                    <p:animEffect transition="in" filter="fade">
                                      <p:cBhvr>
                                        <p:cTn id="60" dur="1000"/>
                                        <p:tgtEl>
                                          <p:spTgt spid="3">
                                            <p:txEl>
                                              <p:pRg st="7" end="7"/>
                                            </p:txEl>
                                          </p:spTgt>
                                        </p:tgtEl>
                                      </p:cBhvr>
                                    </p:animEffect>
                                    <p:anim calcmode="lin" valueType="num">
                                      <p:cBhvr>
                                        <p:cTn id="61"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62"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42" presetClass="entr" presetSubtype="0" fill="hold" nodeType="clickEffect">
                                  <p:stCondLst>
                                    <p:cond delay="0"/>
                                  </p:stCondLst>
                                  <p:childTnLst>
                                    <p:set>
                                      <p:cBhvr>
                                        <p:cTn id="66" dur="1" fill="hold">
                                          <p:stCondLst>
                                            <p:cond delay="0"/>
                                          </p:stCondLst>
                                        </p:cTn>
                                        <p:tgtEl>
                                          <p:spTgt spid="3">
                                            <p:txEl>
                                              <p:pRg st="8" end="8"/>
                                            </p:txEl>
                                          </p:spTgt>
                                        </p:tgtEl>
                                        <p:attrNameLst>
                                          <p:attrName>style.visibility</p:attrName>
                                        </p:attrNameLst>
                                      </p:cBhvr>
                                      <p:to>
                                        <p:strVal val="visible"/>
                                      </p:to>
                                    </p:set>
                                    <p:animEffect transition="in" filter="fade">
                                      <p:cBhvr>
                                        <p:cTn id="67" dur="1000"/>
                                        <p:tgtEl>
                                          <p:spTgt spid="3">
                                            <p:txEl>
                                              <p:pRg st="8" end="8"/>
                                            </p:txEl>
                                          </p:spTgt>
                                        </p:tgtEl>
                                      </p:cBhvr>
                                    </p:animEffect>
                                    <p:anim calcmode="lin" valueType="num">
                                      <p:cBhvr>
                                        <p:cTn id="68"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69"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0" fill="hold" display="0">
                  <p:stCondLst>
                    <p:cond delay="indefinite"/>
                  </p:stCondLst>
                  <p:endCondLst>
                    <p:cond evt="onStopAudio" delay="0">
                      <p:tgtEl>
                        <p:sldTgt/>
                      </p:tgtEl>
                    </p:cond>
                  </p:endCondLst>
                </p:cTn>
                <p:tgtEl>
                  <p:spTgt spid="4"/>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8D2468-12F5-2101-BBD3-764EA00BE23C}"/>
              </a:ext>
            </a:extLst>
          </p:cNvPr>
          <p:cNvSpPr>
            <a:spLocks noGrp="1"/>
          </p:cNvSpPr>
          <p:nvPr>
            <p:ph type="title"/>
          </p:nvPr>
        </p:nvSpPr>
        <p:spPr>
          <a:xfrm>
            <a:off x="490880" y="1296992"/>
            <a:ext cx="11210240" cy="706964"/>
          </a:xfrm>
        </p:spPr>
        <p:txBody>
          <a:bodyPr/>
          <a:lstStyle/>
          <a:p>
            <a:r>
              <a:rPr lang="en-US" b="1" dirty="0"/>
              <a:t>Mass and Radius of Degenerate Stars are Related</a:t>
            </a:r>
            <a:br>
              <a:rPr lang="en-US" dirty="0"/>
            </a:br>
            <a:endParaRPr lang="en-US" dirty="0"/>
          </a:p>
        </p:txBody>
      </p:sp>
      <p:sp>
        <p:nvSpPr>
          <p:cNvPr id="3" name="Content Placeholder 2">
            <a:extLst>
              <a:ext uri="{FF2B5EF4-FFF2-40B4-BE49-F238E27FC236}">
                <a16:creationId xmlns:a16="http://schemas.microsoft.com/office/drawing/2014/main" id="{81DB1777-1CD3-EAD9-ABA0-0A09686D9565}"/>
              </a:ext>
            </a:extLst>
          </p:cNvPr>
          <p:cNvSpPr>
            <a:spLocks noGrp="1"/>
          </p:cNvSpPr>
          <p:nvPr>
            <p:ph idx="1"/>
          </p:nvPr>
        </p:nvSpPr>
        <p:spPr>
          <a:xfrm>
            <a:off x="42941" y="2179137"/>
            <a:ext cx="12106117" cy="4332805"/>
          </a:xfrm>
        </p:spPr>
        <p:txBody>
          <a:bodyPr/>
          <a:lstStyle/>
          <a:p>
            <a:pPr marR="1750"/>
            <a:r>
              <a:rPr lang="en-US" sz="1800" b="0" i="0" u="none" strike="noStrike" baseline="0" dirty="0">
                <a:solidFill>
                  <a:srgbClr val="231F20"/>
                </a:solidFill>
                <a:latin typeface="Arial" panose="020B0604020202020204" pitchFamily="34" charset="0"/>
                <a:cs typeface="Arial" panose="020B0604020202020204" pitchFamily="34" charset="0"/>
              </a:rPr>
              <a:t>The radius of a white dwarf shrinks as the mass in the star increases (the larger the mass, the more tightly packed the electrons can become, resulting in a smaller radius). According to the best theoretical models, a white dwarf with a mass of about 1.4 </a:t>
            </a:r>
            <a:r>
              <a:rPr lang="en-US" sz="1800" b="0" i="1" u="none" strike="noStrike" baseline="0" dirty="0">
                <a:solidFill>
                  <a:srgbClr val="231F20"/>
                </a:solidFill>
                <a:latin typeface="Arial" panose="020B0604020202020204" pitchFamily="34" charset="0"/>
                <a:cs typeface="Arial" panose="020B0604020202020204" pitchFamily="34" charset="0"/>
              </a:rPr>
              <a:t>M</a:t>
            </a:r>
            <a:r>
              <a:rPr lang="en-US" sz="1800" b="0" i="0" u="none" strike="noStrike" baseline="-25000" dirty="0">
                <a:solidFill>
                  <a:srgbClr val="231F20"/>
                </a:solidFill>
                <a:latin typeface="Arial" panose="020B0604020202020204" pitchFamily="34" charset="0"/>
                <a:cs typeface="Arial" panose="020B0604020202020204" pitchFamily="34" charset="0"/>
              </a:rPr>
              <a:t>Sun</a:t>
            </a:r>
            <a:r>
              <a:rPr lang="en-US" sz="1800" b="0" i="0" u="none" strike="noStrike" baseline="0" dirty="0">
                <a:solidFill>
                  <a:srgbClr val="231F20"/>
                </a:solidFill>
                <a:latin typeface="Arial" panose="020B0604020202020204" pitchFamily="34" charset="0"/>
                <a:cs typeface="Arial" panose="020B0604020202020204" pitchFamily="34" charset="0"/>
              </a:rPr>
              <a:t> or larger would have a radius of zero. What the calculations are telling us is that even the force of degenerate electrons cannot stop the collapse of a star with more mass than this. The maximum mass that a star can end its life with and still become a white dwarf-1.4 </a:t>
            </a:r>
            <a:r>
              <a:rPr lang="en-US" sz="1800" b="0" i="1" u="none" strike="noStrike" baseline="0" dirty="0" err="1">
                <a:solidFill>
                  <a:srgbClr val="231F20"/>
                </a:solidFill>
                <a:latin typeface="Arial" panose="020B0604020202020204" pitchFamily="34" charset="0"/>
                <a:cs typeface="Arial" panose="020B0604020202020204" pitchFamily="34" charset="0"/>
              </a:rPr>
              <a:t>M</a:t>
            </a:r>
            <a:r>
              <a:rPr lang="en-US" sz="1800" b="0" i="0" u="none" strike="noStrike" baseline="-25000" dirty="0" err="1">
                <a:solidFill>
                  <a:srgbClr val="231F20"/>
                </a:solidFill>
                <a:latin typeface="Arial" panose="020B0604020202020204" pitchFamily="34" charset="0"/>
                <a:cs typeface="Arial" panose="020B0604020202020204" pitchFamily="34" charset="0"/>
              </a:rPr>
              <a:t>Sun</a:t>
            </a:r>
            <a:r>
              <a:rPr lang="en-US" sz="1800" b="0" i="0" u="none" strike="noStrike" baseline="0" dirty="0">
                <a:solidFill>
                  <a:srgbClr val="231F20"/>
                </a:solidFill>
                <a:latin typeface="Arial" panose="020B0604020202020204" pitchFamily="34" charset="0"/>
                <a:cs typeface="Arial" panose="020B0604020202020204" pitchFamily="34" charset="0"/>
              </a:rPr>
              <a:t>-is called the Chandrasekhar limit. Stars with end-of-life masses that exceed this limit have a different kind of end in store.</a:t>
            </a:r>
          </a:p>
          <a:p>
            <a:pPr marL="0" indent="0">
              <a:buNone/>
            </a:pPr>
            <a:endParaRPr lang="en-US" sz="1800" b="0" i="0" u="none" strike="noStrike" baseline="0" dirty="0">
              <a:solidFill>
                <a:srgbClr val="231F20"/>
              </a:solidFill>
              <a:latin typeface="Tahoma" panose="020B0604030504040204" pitchFamily="34" charset="0"/>
            </a:endParaRPr>
          </a:p>
          <a:p>
            <a:endParaRPr lang="en-US" dirty="0"/>
          </a:p>
        </p:txBody>
      </p:sp>
      <p:pic>
        <p:nvPicPr>
          <p:cNvPr id="5" name="Picture 4">
            <a:extLst>
              <a:ext uri="{FF2B5EF4-FFF2-40B4-BE49-F238E27FC236}">
                <a16:creationId xmlns:a16="http://schemas.microsoft.com/office/drawing/2014/main" id="{9889F93D-FC58-213A-6A0C-2D370ADCFD99}"/>
              </a:ext>
            </a:extLst>
          </p:cNvPr>
          <p:cNvPicPr>
            <a:picLocks noChangeAspect="1"/>
          </p:cNvPicPr>
          <p:nvPr/>
        </p:nvPicPr>
        <p:blipFill>
          <a:blip r:embed="rId5"/>
          <a:stretch>
            <a:fillRect/>
          </a:stretch>
        </p:blipFill>
        <p:spPr>
          <a:xfrm>
            <a:off x="631699" y="3859677"/>
            <a:ext cx="3374484" cy="2985685"/>
          </a:xfrm>
          <a:prstGeom prst="rect">
            <a:avLst/>
          </a:prstGeom>
        </p:spPr>
      </p:pic>
      <p:pic>
        <p:nvPicPr>
          <p:cNvPr id="7" name="Picture 6">
            <a:extLst>
              <a:ext uri="{FF2B5EF4-FFF2-40B4-BE49-F238E27FC236}">
                <a16:creationId xmlns:a16="http://schemas.microsoft.com/office/drawing/2014/main" id="{6DD23326-7DA1-BF2E-F839-E454C7906DE6}"/>
              </a:ext>
            </a:extLst>
          </p:cNvPr>
          <p:cNvPicPr>
            <a:picLocks noChangeAspect="1"/>
          </p:cNvPicPr>
          <p:nvPr/>
        </p:nvPicPr>
        <p:blipFill>
          <a:blip r:embed="rId6"/>
          <a:stretch>
            <a:fillRect/>
          </a:stretch>
        </p:blipFill>
        <p:spPr>
          <a:xfrm>
            <a:off x="4095988" y="3859677"/>
            <a:ext cx="1764256" cy="2415095"/>
          </a:xfrm>
          <a:prstGeom prst="rect">
            <a:avLst/>
          </a:prstGeom>
        </p:spPr>
      </p:pic>
      <p:sp>
        <p:nvSpPr>
          <p:cNvPr id="9" name="TextBox 8">
            <a:extLst>
              <a:ext uri="{FF2B5EF4-FFF2-40B4-BE49-F238E27FC236}">
                <a16:creationId xmlns:a16="http://schemas.microsoft.com/office/drawing/2014/main" id="{3EDA8C17-8B32-ADDC-C7B0-FD317C92405E}"/>
              </a:ext>
            </a:extLst>
          </p:cNvPr>
          <p:cNvSpPr txBox="1"/>
          <p:nvPr/>
        </p:nvSpPr>
        <p:spPr>
          <a:xfrm>
            <a:off x="5860244" y="5470027"/>
            <a:ext cx="6095158" cy="923330"/>
          </a:xfrm>
          <a:prstGeom prst="rect">
            <a:avLst/>
          </a:prstGeom>
          <a:noFill/>
        </p:spPr>
        <p:txBody>
          <a:bodyPr wrap="square">
            <a:spAutoFit/>
          </a:bodyPr>
          <a:lstStyle/>
          <a:p>
            <a:r>
              <a:rPr lang="en-US" dirty="0">
                <a:latin typeface="Lucida Sans Unicode" panose="020B0602030504020204" pitchFamily="34" charset="0"/>
                <a:cs typeface="Lucida Sans Unicode" panose="020B0602030504020204" pitchFamily="34" charset="0"/>
              </a:rPr>
              <a:t>Figure 23.3 S. Chandrasekhar (1910-1995). Chandra's research provided the basis for much of what we now know about stellar corpses.</a:t>
            </a:r>
          </a:p>
        </p:txBody>
      </p:sp>
      <p:pic>
        <p:nvPicPr>
          <p:cNvPr id="4" name="Audio 3">
            <a:hlinkClick r:id="" action="ppaction://media"/>
            <a:extLst>
              <a:ext uri="{FF2B5EF4-FFF2-40B4-BE49-F238E27FC236}">
                <a16:creationId xmlns:a16="http://schemas.microsoft.com/office/drawing/2014/main" id="{54594F3A-0CD3-7A57-B491-4DCCC62982EE}"/>
              </a:ext>
            </a:extLst>
          </p:cNvPr>
          <p:cNvPicPr>
            <a:picLocks noChangeAspect="1"/>
          </p:cNvPicPr>
          <p:nvPr>
            <a:audioFile r:link="rId3"/>
            <p:extLst>
              <p:ext uri="{DAA4B4D4-6D71-4841-9C94-3DE7FCFB9230}">
                <p14:media xmlns:p14="http://schemas.microsoft.com/office/powerpoint/2010/main" r:embed="rId2"/>
              </p:ext>
            </p:extLst>
          </p:nvPr>
        </p:nvPicPr>
        <p:blipFill>
          <a:blip r:embed="rId7"/>
          <a:srcRect l="-700000" t="-371875" r="-700000" b="-371875"/>
          <a:stretch>
            <a:fillRect/>
          </a:stretch>
        </p:blipFill>
        <p:spPr>
          <a:xfrm>
            <a:off x="9144000" y="5143500"/>
            <a:ext cx="3048000" cy="1714500"/>
          </a:xfrm>
          <a:prstGeom prst="rect">
            <a:avLst/>
          </a:prstGeom>
        </p:spPr>
      </p:pic>
    </p:spTree>
    <p:custDataLst>
      <p:tags r:id="rId1"/>
    </p:custDataLst>
    <p:extLst>
      <p:ext uri="{BB962C8B-B14F-4D97-AF65-F5344CB8AC3E}">
        <p14:creationId xmlns:p14="http://schemas.microsoft.com/office/powerpoint/2010/main" val="598207468"/>
      </p:ext>
    </p:extLst>
  </p:cSld>
  <p:clrMapOvr>
    <a:masterClrMapping/>
  </p:clrMapOvr>
  <mc:AlternateContent xmlns:mc="http://schemas.openxmlformats.org/markup-compatibility/2006">
    <mc:Choice xmlns:p14="http://schemas.microsoft.com/office/powerpoint/2010/main" Requires="p14">
      <p:transition spd="slow" p14:dur="2000" advTm="33382"/>
    </mc:Choice>
    <mc:Fallback>
      <p:transition spd="slow" advTm="3338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1000"/>
                                        <p:tgtEl>
                                          <p:spTgt spid="3">
                                            <p:txEl>
                                              <p:pRg st="0" end="0"/>
                                            </p:txEl>
                                          </p:spTgt>
                                        </p:tgtEl>
                                      </p:cBhvr>
                                    </p:animEffect>
                                    <p:anim calcmode="lin" valueType="num">
                                      <p:cBhvr>
                                        <p:cTn id="12"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3"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4" fill="hold" display="0">
                  <p:stCondLst>
                    <p:cond delay="indefinite"/>
                  </p:stCondLst>
                  <p:endCondLst>
                    <p:cond evt="onStopAudio" delay="0">
                      <p:tgtEl>
                        <p:sldTgt/>
                      </p:tgtEl>
                    </p:cond>
                  </p:endCondLst>
                </p:cTn>
                <p:tgtEl>
                  <p:spTgt spid="4"/>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A8F818-86E4-43DD-21B1-E85CE4BDE76A}"/>
              </a:ext>
            </a:extLst>
          </p:cNvPr>
          <p:cNvSpPr>
            <a:spLocks noGrp="1"/>
          </p:cNvSpPr>
          <p:nvPr>
            <p:ph type="title"/>
          </p:nvPr>
        </p:nvSpPr>
        <p:spPr>
          <a:xfrm>
            <a:off x="664916" y="1372771"/>
            <a:ext cx="8761413" cy="706964"/>
          </a:xfrm>
        </p:spPr>
        <p:txBody>
          <a:bodyPr/>
          <a:lstStyle/>
          <a:p>
            <a:r>
              <a:rPr lang="en-US" b="1" dirty="0"/>
              <a:t>Future Evolution of a White Dwarf</a:t>
            </a:r>
            <a:br>
              <a:rPr lang="en-US" dirty="0"/>
            </a:br>
            <a:endParaRPr lang="en-US" dirty="0"/>
          </a:p>
        </p:txBody>
      </p:sp>
      <p:pic>
        <p:nvPicPr>
          <p:cNvPr id="5" name="Content Placeholder 4">
            <a:extLst>
              <a:ext uri="{FF2B5EF4-FFF2-40B4-BE49-F238E27FC236}">
                <a16:creationId xmlns:a16="http://schemas.microsoft.com/office/drawing/2014/main" id="{9BEB3477-DFE7-F6AB-FD88-9F80B19D95B0}"/>
              </a:ext>
            </a:extLst>
          </p:cNvPr>
          <p:cNvPicPr>
            <a:picLocks noGrp="1" noChangeAspect="1"/>
          </p:cNvPicPr>
          <p:nvPr>
            <p:ph idx="1"/>
          </p:nvPr>
        </p:nvPicPr>
        <p:blipFill>
          <a:blip r:embed="rId5"/>
          <a:stretch>
            <a:fillRect/>
          </a:stretch>
        </p:blipFill>
        <p:spPr>
          <a:xfrm>
            <a:off x="80832" y="2644166"/>
            <a:ext cx="3628475" cy="2922110"/>
          </a:xfrm>
        </p:spPr>
      </p:pic>
      <p:sp>
        <p:nvSpPr>
          <p:cNvPr id="7" name="TextBox 6">
            <a:extLst>
              <a:ext uri="{FF2B5EF4-FFF2-40B4-BE49-F238E27FC236}">
                <a16:creationId xmlns:a16="http://schemas.microsoft.com/office/drawing/2014/main" id="{DBD67899-A1CE-13E2-8316-C3308E8FDF3C}"/>
              </a:ext>
            </a:extLst>
          </p:cNvPr>
          <p:cNvSpPr txBox="1"/>
          <p:nvPr/>
        </p:nvSpPr>
        <p:spPr>
          <a:xfrm>
            <a:off x="3709307" y="2256858"/>
            <a:ext cx="8108210" cy="4247317"/>
          </a:xfrm>
          <a:prstGeom prst="rect">
            <a:avLst/>
          </a:prstGeom>
          <a:noFill/>
        </p:spPr>
        <p:txBody>
          <a:bodyPr wrap="square">
            <a:spAutoFit/>
          </a:bodyPr>
          <a:lstStyle/>
          <a:p>
            <a:pPr marR="1150"/>
            <a:r>
              <a:rPr lang="en-US" b="1" i="0" u="none" strike="noStrike" baseline="0" dirty="0">
                <a:latin typeface="Arial" panose="020B0604020202020204" pitchFamily="34" charset="0"/>
                <a:cs typeface="Arial" panose="020B0604020202020204" pitchFamily="34" charset="0"/>
              </a:rPr>
              <a:t>Figure 23.4 </a:t>
            </a:r>
            <a:r>
              <a:rPr lang="en-US" b="0" i="0" u="none" strike="noStrike" baseline="0" dirty="0">
                <a:latin typeface="Arial" panose="020B0604020202020204" pitchFamily="34" charset="0"/>
                <a:cs typeface="Arial" panose="020B0604020202020204" pitchFamily="34" charset="0"/>
              </a:rPr>
              <a:t>Evolutionary Track for a Star Like the Sun. This diagram shows the changes in luminosity and surface temperature for a star with a mass like the Sun's as it nears the end of its life. </a:t>
            </a:r>
          </a:p>
          <a:p>
            <a:pPr marR="1150"/>
            <a:endParaRPr lang="en-US" dirty="0">
              <a:latin typeface="Arial" panose="020B0604020202020204" pitchFamily="34" charset="0"/>
              <a:cs typeface="Arial" panose="020B0604020202020204" pitchFamily="34" charset="0"/>
            </a:endParaRPr>
          </a:p>
          <a:p>
            <a:pPr marR="1150"/>
            <a:r>
              <a:rPr lang="en-US" b="0" i="0" u="none" strike="noStrike" baseline="0" dirty="0">
                <a:latin typeface="Arial" panose="020B0604020202020204" pitchFamily="34" charset="0"/>
                <a:cs typeface="Arial" panose="020B0604020202020204" pitchFamily="34" charset="0"/>
              </a:rPr>
              <a:t>After the star becomes a giant again (point A on the diagram), it will lose more and more mass as its core begins to collapse. The mass loss will expose the hot inner core, which will appear at the center of a planetary nebula. In this stage, the star moves across the diagram to the left as it becomes hotter and hotter during its collapse (point B). </a:t>
            </a:r>
          </a:p>
          <a:p>
            <a:pPr marR="1150"/>
            <a:endParaRPr lang="en-US" dirty="0">
              <a:latin typeface="Arial" panose="020B0604020202020204" pitchFamily="34" charset="0"/>
              <a:cs typeface="Arial" panose="020B0604020202020204" pitchFamily="34" charset="0"/>
            </a:endParaRPr>
          </a:p>
          <a:p>
            <a:pPr marR="1150"/>
            <a:r>
              <a:rPr lang="en-US" b="0" i="0" u="none" strike="noStrike" baseline="0" dirty="0">
                <a:latin typeface="Arial" panose="020B0604020202020204" pitchFamily="34" charset="0"/>
                <a:cs typeface="Arial" panose="020B0604020202020204" pitchFamily="34" charset="0"/>
              </a:rPr>
              <a:t>At first, the luminosity remains nearly constant, but as the star begins to cool off, it becomes less and less bright (point C). It is now a white dwarf and will continue to cool slowly for billions of years until all of its remaining store of energy is radiated away. (This assumes the Sun will lose between 46-50% of its mass during the giant stages, based upon various theoretical models).</a:t>
            </a:r>
          </a:p>
        </p:txBody>
      </p:sp>
      <p:pic>
        <p:nvPicPr>
          <p:cNvPr id="3" name="Audio 2">
            <a:hlinkClick r:id="" action="ppaction://media"/>
            <a:extLst>
              <a:ext uri="{FF2B5EF4-FFF2-40B4-BE49-F238E27FC236}">
                <a16:creationId xmlns:a16="http://schemas.microsoft.com/office/drawing/2014/main" id="{9B1793D7-4456-94C1-88AF-43CF41252564}"/>
              </a:ext>
            </a:extLst>
          </p:cNvPr>
          <p:cNvPicPr>
            <a:picLocks noChangeAspect="1"/>
          </p:cNvPicPr>
          <p:nvPr>
            <a:audioFile r:link="rId3"/>
            <p:extLst>
              <p:ext uri="{DAA4B4D4-6D71-4841-9C94-3DE7FCFB9230}">
                <p14:media xmlns:p14="http://schemas.microsoft.com/office/powerpoint/2010/main" r:embed="rId2"/>
              </p:ext>
            </p:extLst>
          </p:nvPr>
        </p:nvPicPr>
        <p:blipFill>
          <a:blip r:embed="rId6"/>
          <a:srcRect l="-700000" t="-371875" r="-700000" b="-371875"/>
          <a:stretch>
            <a:fillRect/>
          </a:stretch>
        </p:blipFill>
        <p:spPr>
          <a:xfrm>
            <a:off x="9144000" y="5143500"/>
            <a:ext cx="3048000" cy="1714500"/>
          </a:xfrm>
          <a:prstGeom prst="rect">
            <a:avLst/>
          </a:prstGeom>
        </p:spPr>
      </p:pic>
    </p:spTree>
    <p:custDataLst>
      <p:tags r:id="rId1"/>
    </p:custDataLst>
    <p:extLst>
      <p:ext uri="{BB962C8B-B14F-4D97-AF65-F5344CB8AC3E}">
        <p14:creationId xmlns:p14="http://schemas.microsoft.com/office/powerpoint/2010/main" val="295217784"/>
      </p:ext>
    </p:extLst>
  </p:cSld>
  <p:clrMapOvr>
    <a:masterClrMapping/>
  </p:clrMapOvr>
  <mc:AlternateContent xmlns:mc="http://schemas.openxmlformats.org/markup-compatibility/2006">
    <mc:Choice xmlns:p14="http://schemas.microsoft.com/office/powerpoint/2010/main" Requires="p14">
      <p:transition spd="slow" p14:dur="2000" advTm="54023"/>
    </mc:Choice>
    <mc:Fallback>
      <p:transition spd="slow" advTm="5402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 calcmode="lin" valueType="num">
                                      <p:cBhvr additive="base">
                                        <p:cTn id="11"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 calcmode="lin" valueType="num">
                                      <p:cBhvr additive="base">
                                        <p:cTn id="17" dur="500" fill="hold"/>
                                        <p:tgtEl>
                                          <p:spTgt spid="7">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7">
                                            <p:txEl>
                                              <p:pRg st="4" end="4"/>
                                            </p:txEl>
                                          </p:spTgt>
                                        </p:tgtEl>
                                        <p:attrNameLst>
                                          <p:attrName>style.visibility</p:attrName>
                                        </p:attrNameLst>
                                      </p:cBhvr>
                                      <p:to>
                                        <p:strVal val="visible"/>
                                      </p:to>
                                    </p:set>
                                    <p:anim calcmode="lin" valueType="num">
                                      <p:cBhvr additive="base">
                                        <p:cTn id="23" dur="500" fill="hold"/>
                                        <p:tgtEl>
                                          <p:spTgt spid="7">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7">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5" fill="hold" display="0">
                  <p:stCondLst>
                    <p:cond delay="indefinite"/>
                  </p:stCondLst>
                  <p:endCondLst>
                    <p:cond evt="onStopAudio" delay="0">
                      <p:tgtEl>
                        <p:sldTgt/>
                      </p:tgtEl>
                    </p:cond>
                  </p:endCondLst>
                </p:cTn>
                <p:tgtEl>
                  <p:spTgt spid="3"/>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9B505B-CCD8-7198-B884-A66812CB8AC4}"/>
              </a:ext>
            </a:extLst>
          </p:cNvPr>
          <p:cNvSpPr>
            <a:spLocks noGrp="1"/>
          </p:cNvSpPr>
          <p:nvPr>
            <p:ph type="title"/>
          </p:nvPr>
        </p:nvSpPr>
        <p:spPr>
          <a:xfrm>
            <a:off x="1154954" y="973668"/>
            <a:ext cx="10323039" cy="706964"/>
          </a:xfrm>
        </p:spPr>
        <p:txBody>
          <a:bodyPr/>
          <a:lstStyle/>
          <a:p>
            <a:r>
              <a:rPr lang="en-US" sz="4000" b="1" i="1" dirty="0">
                <a:latin typeface="Calibri" panose="020F0502020204030204" pitchFamily="34" charset="0"/>
                <a:ea typeface="Calibri" panose="020F0502020204030204" pitchFamily="34" charset="0"/>
                <a:cs typeface="Calibri" panose="020F0502020204030204" pitchFamily="34" charset="0"/>
              </a:rPr>
              <a:t>Evolution of Massive Stars: An Explosive Finish</a:t>
            </a:r>
          </a:p>
        </p:txBody>
      </p:sp>
      <p:sp>
        <p:nvSpPr>
          <p:cNvPr id="3" name="Content Placeholder 2">
            <a:extLst>
              <a:ext uri="{FF2B5EF4-FFF2-40B4-BE49-F238E27FC236}">
                <a16:creationId xmlns:a16="http://schemas.microsoft.com/office/drawing/2014/main" id="{C7CC9787-EC6C-E665-6A65-989DC7FD8EEE}"/>
              </a:ext>
            </a:extLst>
          </p:cNvPr>
          <p:cNvSpPr>
            <a:spLocks noGrp="1"/>
          </p:cNvSpPr>
          <p:nvPr>
            <p:ph idx="1"/>
          </p:nvPr>
        </p:nvSpPr>
        <p:spPr>
          <a:xfrm>
            <a:off x="40416" y="2355956"/>
            <a:ext cx="12018550" cy="4408584"/>
          </a:xfrm>
        </p:spPr>
        <p:txBody>
          <a:bodyPr/>
          <a:lstStyle/>
          <a:p>
            <a:r>
              <a:rPr lang="en-US" sz="1800" b="0" i="0" u="none" strike="noStrike" baseline="0" dirty="0">
                <a:solidFill>
                  <a:srgbClr val="231F20"/>
                </a:solidFill>
                <a:latin typeface="Arial" panose="020B0604020202020204" pitchFamily="34" charset="0"/>
                <a:cs typeface="Arial" panose="020B0604020202020204" pitchFamily="34" charset="0"/>
              </a:rPr>
              <a:t>In a massive star, the weight of the outer layers is sufficient to force the carbon core to contract until it becomes hot enough to fuse carbon into oxygen, neon, and magnesium</a:t>
            </a:r>
          </a:p>
          <a:p>
            <a:r>
              <a:rPr lang="en-US" sz="1800" b="0" i="0" u="none" strike="noStrike" baseline="0" dirty="0">
                <a:solidFill>
                  <a:srgbClr val="231F20"/>
                </a:solidFill>
                <a:latin typeface="Arial" panose="020B0604020202020204" pitchFamily="34" charset="0"/>
                <a:cs typeface="Arial" panose="020B0604020202020204" pitchFamily="34" charset="0"/>
              </a:rPr>
              <a:t>This cycle of contraction, heating, and the ignition of another nuclear fuel repeats several more times. After each of the possible nuclear fuels is exhausted, the core contracts again until it reaches a new temperature high enough to fuse still-heavier nuclei</a:t>
            </a:r>
          </a:p>
          <a:p>
            <a:r>
              <a:rPr lang="en-US" sz="1800" b="0" i="0" u="none" strike="noStrike" baseline="0" dirty="0">
                <a:solidFill>
                  <a:srgbClr val="231F20"/>
                </a:solidFill>
                <a:latin typeface="Arial" panose="020B0604020202020204" pitchFamily="34" charset="0"/>
                <a:cs typeface="Arial" panose="020B0604020202020204" pitchFamily="34" charset="0"/>
              </a:rPr>
              <a:t>The products of carbon fusion can be further converted into silicon, sulfur, calcium, and argon. And these elements, when heated to a still-higher temperature, can combine to produce iron. Massive stars go through these stages very, very quickly</a:t>
            </a:r>
          </a:p>
          <a:p>
            <a:endParaRPr lang="en-US" sz="1800" b="0" i="0" u="none" strike="noStrike" baseline="0" dirty="0">
              <a:solidFill>
                <a:srgbClr val="231F20"/>
              </a:solidFill>
              <a:latin typeface="Arial" panose="020B0604020202020204" pitchFamily="34" charset="0"/>
            </a:endParaRPr>
          </a:p>
          <a:p>
            <a:endParaRPr lang="en-US" sz="1800" b="0" i="0" u="none" strike="noStrike" baseline="0" dirty="0">
              <a:solidFill>
                <a:srgbClr val="231F20"/>
              </a:solidFill>
              <a:latin typeface="Arial" panose="020B0604020202020204" pitchFamily="34" charset="0"/>
            </a:endParaRPr>
          </a:p>
          <a:p>
            <a:endParaRPr lang="en-US" sz="1800" b="0" i="0" u="none" strike="noStrike" baseline="0" dirty="0">
              <a:solidFill>
                <a:srgbClr val="231F20"/>
              </a:solidFill>
              <a:latin typeface="Arial" panose="020B0604020202020204" pitchFamily="34" charset="0"/>
            </a:endParaRPr>
          </a:p>
          <a:p>
            <a:endParaRPr lang="en-US" sz="1800" b="0" i="0" u="none" strike="noStrike" baseline="0" dirty="0">
              <a:solidFill>
                <a:srgbClr val="231F20"/>
              </a:solidFill>
              <a:latin typeface="Lucida Sans Unicode" panose="020B0602030504020204" pitchFamily="34" charset="0"/>
            </a:endParaRPr>
          </a:p>
          <a:p>
            <a:endParaRPr lang="en-US" sz="1800" b="0" i="0" u="none" strike="noStrike" baseline="0" dirty="0">
              <a:solidFill>
                <a:srgbClr val="231F20"/>
              </a:solidFill>
              <a:latin typeface="Lucida Sans Unicode" panose="020B0602030504020204" pitchFamily="34" charset="0"/>
            </a:endParaRPr>
          </a:p>
          <a:p>
            <a:endParaRPr lang="en-US" sz="1800" b="0" i="0" u="none" strike="noStrike" baseline="0" dirty="0">
              <a:solidFill>
                <a:srgbClr val="231F20"/>
              </a:solidFill>
              <a:latin typeface="Lucida Sans Unicode" panose="020B0602030504020204" pitchFamily="34" charset="0"/>
            </a:endParaRPr>
          </a:p>
          <a:p>
            <a:endParaRPr lang="en-US" dirty="0"/>
          </a:p>
        </p:txBody>
      </p:sp>
      <p:pic>
        <p:nvPicPr>
          <p:cNvPr id="4" name="Audio 3">
            <a:hlinkClick r:id="" action="ppaction://media"/>
            <a:extLst>
              <a:ext uri="{FF2B5EF4-FFF2-40B4-BE49-F238E27FC236}">
                <a16:creationId xmlns:a16="http://schemas.microsoft.com/office/drawing/2014/main" id="{5845BAC7-0C68-1FC2-A6E4-D06F77890FA8}"/>
              </a:ext>
            </a:extLst>
          </p:cNvPr>
          <p:cNvPicPr>
            <a:picLocks noChangeAspect="1"/>
          </p:cNvPicPr>
          <p:nvPr>
            <a:audioFile r:link="rId2"/>
            <p:extLst>
              <p:ext uri="{DAA4B4D4-6D71-4841-9C94-3DE7FCFB9230}">
                <p14:media xmlns:p14="http://schemas.microsoft.com/office/powerpoint/2010/main" r:embed="rId1"/>
              </p:ext>
            </p:extLst>
          </p:nvPr>
        </p:nvPicPr>
        <p:blipFill>
          <a:blip r:embed="rId4"/>
          <a:srcRect l="-700000" t="-371875" r="-700000" b="-371875"/>
          <a:stretch>
            <a:fillRect/>
          </a:stretch>
        </p:blipFill>
        <p:spPr>
          <a:xfrm>
            <a:off x="9144000" y="5143500"/>
            <a:ext cx="3048000" cy="1714500"/>
          </a:xfrm>
          <a:prstGeom prst="rect">
            <a:avLst/>
          </a:prstGeom>
        </p:spPr>
      </p:pic>
    </p:spTree>
    <p:extLst>
      <p:ext uri="{BB962C8B-B14F-4D97-AF65-F5344CB8AC3E}">
        <p14:creationId xmlns:p14="http://schemas.microsoft.com/office/powerpoint/2010/main" val="42048079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61359">
        <p15:prstTrans prst="pageCurlDouble"/>
      </p:transition>
    </mc:Choice>
    <mc:Fallback>
      <p:transition spd="slow" advTm="6135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F6138F-5713-6CF9-A552-1EAC4AF17EB6}"/>
              </a:ext>
            </a:extLst>
          </p:cNvPr>
          <p:cNvSpPr>
            <a:spLocks noGrp="1"/>
          </p:cNvSpPr>
          <p:nvPr>
            <p:ph type="title"/>
          </p:nvPr>
        </p:nvSpPr>
        <p:spPr/>
        <p:txBody>
          <a:bodyPr/>
          <a:lstStyle/>
          <a:p>
            <a:endParaRPr lang="en-US"/>
          </a:p>
        </p:txBody>
      </p:sp>
      <p:pic>
        <p:nvPicPr>
          <p:cNvPr id="4" name="Content Placeholder 3">
            <a:extLst>
              <a:ext uri="{FF2B5EF4-FFF2-40B4-BE49-F238E27FC236}">
                <a16:creationId xmlns:a16="http://schemas.microsoft.com/office/drawing/2014/main" id="{6D62B5FE-357A-5CA4-53E1-057CDFC04588}"/>
              </a:ext>
            </a:extLst>
          </p:cNvPr>
          <p:cNvPicPr>
            <a:picLocks noGrp="1" noChangeAspect="1"/>
          </p:cNvPicPr>
          <p:nvPr>
            <p:ph idx="1"/>
          </p:nvPr>
        </p:nvPicPr>
        <p:blipFill>
          <a:blip r:embed="rId4"/>
          <a:stretch>
            <a:fillRect/>
          </a:stretch>
        </p:blipFill>
        <p:spPr>
          <a:xfrm>
            <a:off x="265697" y="178125"/>
            <a:ext cx="6031305" cy="2893450"/>
          </a:xfrm>
          <a:prstGeom prst="rect">
            <a:avLst/>
          </a:prstGeom>
        </p:spPr>
      </p:pic>
      <p:sp>
        <p:nvSpPr>
          <p:cNvPr id="6" name="TextBox 5">
            <a:extLst>
              <a:ext uri="{FF2B5EF4-FFF2-40B4-BE49-F238E27FC236}">
                <a16:creationId xmlns:a16="http://schemas.microsoft.com/office/drawing/2014/main" id="{960F2884-4FE1-70FE-63F0-A25A13136459}"/>
              </a:ext>
            </a:extLst>
          </p:cNvPr>
          <p:cNvSpPr txBox="1"/>
          <p:nvPr/>
        </p:nvSpPr>
        <p:spPr>
          <a:xfrm>
            <a:off x="217047" y="3071575"/>
            <a:ext cx="11757905" cy="4001095"/>
          </a:xfrm>
          <a:prstGeom prst="rect">
            <a:avLst/>
          </a:prstGeom>
          <a:noFill/>
        </p:spPr>
        <p:txBody>
          <a:bodyPr wrap="square">
            <a:spAutoFit/>
          </a:bodyPr>
          <a:lstStyle/>
          <a:p>
            <a:pPr marR="980"/>
            <a:r>
              <a:rPr lang="en-US" sz="1400" b="1" i="0" u="none" strike="noStrike" baseline="0" dirty="0">
                <a:latin typeface="Lucida Sans Unicode" panose="020B0602030504020204" pitchFamily="34" charset="0"/>
                <a:cs typeface="Lucida Sans Unicode" panose="020B0602030504020204" pitchFamily="34" charset="0"/>
              </a:rPr>
              <a:t>Figure 23.6 Structure of an Old Massive Star. Just before its final gravitational collapse, the core of a massive star resembles an onion. The iron core is surrounded by layers of silicon and sulfur, oxygen, neon, carbon mixed with some oxygen, helium, and finally hydrogen. Outside the core, the composition is mainly hydrogen and helium. (Note that this diagram is not precisely to scale but is just meant to convey the general idea of what such a star would be like.) (credit: modification of work by ESO, Digitized Sky Survey)</a:t>
            </a:r>
          </a:p>
          <a:p>
            <a:pPr marR="1140"/>
            <a:endParaRPr lang="en-US" sz="1800" b="1" i="0" u="none" strike="noStrike" baseline="0" dirty="0">
              <a:solidFill>
                <a:srgbClr val="231F20"/>
              </a:solidFill>
              <a:latin typeface="Tahoma" panose="020B0604030504040204" pitchFamily="34" charset="0"/>
            </a:endParaRPr>
          </a:p>
          <a:p>
            <a:pPr marR="1140"/>
            <a:r>
              <a:rPr lang="en-US" sz="1800" b="1" i="0" u="none" strike="noStrike" baseline="0" dirty="0">
                <a:solidFill>
                  <a:srgbClr val="231F20"/>
                </a:solidFill>
                <a:latin typeface="Arial" panose="020B0604020202020204" pitchFamily="34" charset="0"/>
                <a:cs typeface="Arial" panose="020B0604020202020204" pitchFamily="34" charset="0"/>
              </a:rPr>
              <a:t>You might think of the situation like this: </a:t>
            </a:r>
          </a:p>
          <a:p>
            <a:pPr marL="342900" marR="1140" indent="-342900">
              <a:buFont typeface="+mj-lt"/>
              <a:buAutoNum type="arabicPeriod"/>
            </a:pPr>
            <a:r>
              <a:rPr lang="en-US" dirty="0">
                <a:solidFill>
                  <a:srgbClr val="231F20"/>
                </a:solidFill>
                <a:latin typeface="Arial" panose="020B0604020202020204" pitchFamily="34" charset="0"/>
                <a:cs typeface="Arial" panose="020B0604020202020204" pitchFamily="34" charset="0"/>
              </a:rPr>
              <a:t>A</a:t>
            </a:r>
            <a:r>
              <a:rPr lang="en-US" sz="1800" b="0" i="0" u="none" strike="noStrike" baseline="0" dirty="0">
                <a:solidFill>
                  <a:srgbClr val="231F20"/>
                </a:solidFill>
                <a:latin typeface="Arial" panose="020B0604020202020204" pitchFamily="34" charset="0"/>
                <a:cs typeface="Arial" panose="020B0604020202020204" pitchFamily="34" charset="0"/>
              </a:rPr>
              <a:t>ll smaller nuclei want to "grow up" to be like iron, and they are willing to pay (</a:t>
            </a:r>
            <a:r>
              <a:rPr lang="en-US" sz="1800" b="0" i="1" u="none" strike="noStrike" baseline="0" dirty="0">
                <a:solidFill>
                  <a:srgbClr val="231F20"/>
                </a:solidFill>
                <a:latin typeface="Arial" panose="020B0604020202020204" pitchFamily="34" charset="0"/>
                <a:cs typeface="Arial" panose="020B0604020202020204" pitchFamily="34" charset="0"/>
              </a:rPr>
              <a:t>produce </a:t>
            </a:r>
            <a:r>
              <a:rPr lang="en-US" sz="1800" b="0" i="0" u="none" strike="noStrike" baseline="0" dirty="0">
                <a:solidFill>
                  <a:srgbClr val="231F20"/>
                </a:solidFill>
                <a:latin typeface="Arial" panose="020B0604020202020204" pitchFamily="34" charset="0"/>
                <a:cs typeface="Arial" panose="020B0604020202020204" pitchFamily="34" charset="0"/>
              </a:rPr>
              <a:t>energy) to move toward that goal. </a:t>
            </a:r>
          </a:p>
          <a:p>
            <a:pPr marL="342900" marR="1140" indent="-342900">
              <a:buFont typeface="+mj-lt"/>
              <a:buAutoNum type="arabicPeriod"/>
            </a:pPr>
            <a:r>
              <a:rPr lang="en-US" sz="1800" b="0" i="0" u="none" strike="noStrike" baseline="0" dirty="0">
                <a:solidFill>
                  <a:srgbClr val="231F20"/>
                </a:solidFill>
                <a:latin typeface="Arial" panose="020B0604020202020204" pitchFamily="34" charset="0"/>
                <a:cs typeface="Arial" panose="020B0604020202020204" pitchFamily="34" charset="0"/>
              </a:rPr>
              <a:t>But iron is a mature nucleus with good self-esteem, perfectly content being iron; it requires payment (must </a:t>
            </a:r>
            <a:r>
              <a:rPr lang="en-US" sz="1800" b="0" i="1" u="none" strike="noStrike" baseline="0" dirty="0">
                <a:solidFill>
                  <a:srgbClr val="231F20"/>
                </a:solidFill>
                <a:latin typeface="Arial" panose="020B0604020202020204" pitchFamily="34" charset="0"/>
                <a:cs typeface="Arial" panose="020B0604020202020204" pitchFamily="34" charset="0"/>
              </a:rPr>
              <a:t>absorb </a:t>
            </a:r>
            <a:r>
              <a:rPr lang="en-US" sz="1800" b="0" i="0" u="none" strike="noStrike" baseline="0" dirty="0">
                <a:solidFill>
                  <a:srgbClr val="231F20"/>
                </a:solidFill>
                <a:latin typeface="Arial" panose="020B0604020202020204" pitchFamily="34" charset="0"/>
                <a:cs typeface="Arial" panose="020B0604020202020204" pitchFamily="34" charset="0"/>
              </a:rPr>
              <a:t>energy) to change its stable nuclear structure. </a:t>
            </a:r>
          </a:p>
          <a:p>
            <a:pPr marL="342900" marR="1140" indent="-342900">
              <a:buFont typeface="+mj-lt"/>
              <a:buAutoNum type="arabicPeriod"/>
            </a:pPr>
            <a:r>
              <a:rPr lang="en-US" sz="1800" b="0" i="0" u="none" strike="noStrike" baseline="0" dirty="0">
                <a:solidFill>
                  <a:srgbClr val="231F20"/>
                </a:solidFill>
                <a:latin typeface="Arial" panose="020B0604020202020204" pitchFamily="34" charset="0"/>
                <a:cs typeface="Arial" panose="020B0604020202020204" pitchFamily="34" charset="0"/>
              </a:rPr>
              <a:t>This is the exact opposite of what has happened in each nuclear reaction so far: instead of </a:t>
            </a:r>
            <a:r>
              <a:rPr lang="en-US" sz="1800" b="0" i="1" u="none" strike="noStrike" baseline="0" dirty="0">
                <a:solidFill>
                  <a:srgbClr val="231F20"/>
                </a:solidFill>
                <a:latin typeface="Arial" panose="020B0604020202020204" pitchFamily="34" charset="0"/>
                <a:cs typeface="Arial" panose="020B0604020202020204" pitchFamily="34" charset="0"/>
              </a:rPr>
              <a:t>providing </a:t>
            </a:r>
            <a:r>
              <a:rPr lang="en-US" sz="1800" b="0" i="0" u="none" strike="noStrike" baseline="0" dirty="0">
                <a:solidFill>
                  <a:srgbClr val="231F20"/>
                </a:solidFill>
                <a:latin typeface="Arial" panose="020B0604020202020204" pitchFamily="34" charset="0"/>
                <a:cs typeface="Arial" panose="020B0604020202020204" pitchFamily="34" charset="0"/>
              </a:rPr>
              <a:t>energy to balance the inward pull of gravity, any nuclear reactions involving iron would </a:t>
            </a:r>
            <a:r>
              <a:rPr lang="en-US" sz="1800" b="0" i="1" u="none" strike="noStrike" baseline="0" dirty="0">
                <a:solidFill>
                  <a:srgbClr val="231F20"/>
                </a:solidFill>
                <a:latin typeface="Arial" panose="020B0604020202020204" pitchFamily="34" charset="0"/>
                <a:cs typeface="Arial" panose="020B0604020202020204" pitchFamily="34" charset="0"/>
              </a:rPr>
              <a:t>remove </a:t>
            </a:r>
            <a:r>
              <a:rPr lang="en-US" sz="1800" b="0" i="0" u="none" strike="noStrike" baseline="0" dirty="0">
                <a:solidFill>
                  <a:srgbClr val="231F20"/>
                </a:solidFill>
                <a:latin typeface="Arial" panose="020B0604020202020204" pitchFamily="34" charset="0"/>
                <a:cs typeface="Arial" panose="020B0604020202020204" pitchFamily="34" charset="0"/>
              </a:rPr>
              <a:t>some energy from the core of the star.</a:t>
            </a:r>
          </a:p>
          <a:p>
            <a:pPr marL="342900" marR="1140" indent="-342900">
              <a:buFont typeface="+mj-lt"/>
              <a:buAutoNum type="arabicPeriod"/>
            </a:pPr>
            <a:r>
              <a:rPr lang="en-US" sz="1800" b="0" i="0" u="none" strike="noStrike" baseline="0" dirty="0">
                <a:solidFill>
                  <a:srgbClr val="231F20"/>
                </a:solidFill>
                <a:latin typeface="Arial" panose="020B0604020202020204" pitchFamily="34" charset="0"/>
                <a:cs typeface="Arial" panose="020B0604020202020204" pitchFamily="34" charset="0"/>
              </a:rPr>
              <a:t>Unable to generate energy, the star now faces catastrophe.</a:t>
            </a:r>
          </a:p>
          <a:p>
            <a:pPr marR="980"/>
            <a:endParaRPr lang="en-US" b="1" i="0" u="none" strike="noStrike" baseline="0" dirty="0">
              <a:latin typeface="Lucida Sans Unicode" panose="020B0602030504020204" pitchFamily="34" charset="0"/>
              <a:cs typeface="Lucida Sans Unicode" panose="020B0602030504020204" pitchFamily="34" charset="0"/>
            </a:endParaRPr>
          </a:p>
        </p:txBody>
      </p:sp>
      <p:pic>
        <p:nvPicPr>
          <p:cNvPr id="3" name="Audio 2">
            <a:hlinkClick r:id="" action="ppaction://media"/>
            <a:extLst>
              <a:ext uri="{FF2B5EF4-FFF2-40B4-BE49-F238E27FC236}">
                <a16:creationId xmlns:a16="http://schemas.microsoft.com/office/drawing/2014/main" id="{FB76F9AE-93E1-197B-D426-8C2FBF075FBB}"/>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700000" t="-371875" r="-700000" b="-371875"/>
          <a:stretch>
            <a:fillRect/>
          </a:stretch>
        </p:blipFill>
        <p:spPr>
          <a:xfrm>
            <a:off x="9144000" y="5143500"/>
            <a:ext cx="3048000" cy="1714500"/>
          </a:xfrm>
          <a:prstGeom prst="rect">
            <a:avLst/>
          </a:prstGeom>
        </p:spPr>
      </p:pic>
    </p:spTree>
    <p:extLst>
      <p:ext uri="{BB962C8B-B14F-4D97-AF65-F5344CB8AC3E}">
        <p14:creationId xmlns:p14="http://schemas.microsoft.com/office/powerpoint/2010/main" val="60283274"/>
      </p:ext>
    </p:extLst>
  </p:cSld>
  <p:clrMapOvr>
    <a:masterClrMapping/>
  </p:clrMapOvr>
  <mc:AlternateContent xmlns:mc="http://schemas.openxmlformats.org/markup-compatibility/2006">
    <mc:Choice xmlns:p14="http://schemas.microsoft.com/office/powerpoint/2010/main" Requires="p14">
      <p:transition spd="slow" p14:dur="2000" advTm="47643"/>
    </mc:Choice>
    <mc:Fallback>
      <p:transition spd="slow" advTm="4764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2882E2-5B20-929E-06C2-4662A3B5BF74}"/>
              </a:ext>
            </a:extLst>
          </p:cNvPr>
          <p:cNvSpPr>
            <a:spLocks noGrp="1"/>
          </p:cNvSpPr>
          <p:nvPr>
            <p:ph type="title"/>
          </p:nvPr>
        </p:nvSpPr>
        <p:spPr>
          <a:xfrm>
            <a:off x="479934" y="1332355"/>
            <a:ext cx="10891968" cy="706964"/>
          </a:xfrm>
        </p:spPr>
        <p:txBody>
          <a:bodyPr/>
          <a:lstStyle/>
          <a:p>
            <a:r>
              <a:rPr lang="en-US" b="1" dirty="0"/>
              <a:t>Interior of a Massive Star Before a Supernova</a:t>
            </a:r>
            <a:br>
              <a:rPr lang="en-US" dirty="0"/>
            </a:br>
            <a:endParaRPr lang="en-US" dirty="0"/>
          </a:p>
        </p:txBody>
      </p:sp>
      <p:sp>
        <p:nvSpPr>
          <p:cNvPr id="3" name="Content Placeholder 2">
            <a:extLst>
              <a:ext uri="{FF2B5EF4-FFF2-40B4-BE49-F238E27FC236}">
                <a16:creationId xmlns:a16="http://schemas.microsoft.com/office/drawing/2014/main" id="{272FBBB6-63AF-C9EB-A3B9-C1A344231776}"/>
              </a:ext>
            </a:extLst>
          </p:cNvPr>
          <p:cNvSpPr>
            <a:spLocks noGrp="1"/>
          </p:cNvSpPr>
          <p:nvPr>
            <p:ph idx="1"/>
          </p:nvPr>
        </p:nvSpPr>
        <p:spPr>
          <a:xfrm>
            <a:off x="0" y="2361007"/>
            <a:ext cx="12013497" cy="4438896"/>
          </a:xfrm>
        </p:spPr>
        <p:txBody>
          <a:bodyPr>
            <a:normAutofit fontScale="70000" lnSpcReduction="20000"/>
          </a:bodyPr>
          <a:lstStyle/>
          <a:p>
            <a:pPr marR="5150" algn="just"/>
            <a:r>
              <a:rPr lang="en-US" sz="2600" b="1" i="0" u="none" strike="noStrike" baseline="0" dirty="0">
                <a:solidFill>
                  <a:srgbClr val="231F20"/>
                </a:solidFill>
                <a:latin typeface="Arial" panose="020B0604020202020204" pitchFamily="34" charset="0"/>
                <a:cs typeface="Arial" panose="020B0604020202020204" pitchFamily="34" charset="0"/>
              </a:rPr>
              <a:t>When the collapse of a high-mass star's core is stopped by degenerate neutrons, the core is saved from further destruction, but it turns out that the rest of the star is literally blown apart. Here's how it happens:</a:t>
            </a:r>
          </a:p>
          <a:p>
            <a:pPr marR="1130" algn="just">
              <a:buFont typeface="+mj-lt"/>
              <a:buAutoNum type="arabicPeriod"/>
            </a:pPr>
            <a:r>
              <a:rPr lang="en-US" sz="2600" b="0" i="0" u="none" strike="noStrike" baseline="0" dirty="0">
                <a:solidFill>
                  <a:srgbClr val="231F20"/>
                </a:solidFill>
                <a:latin typeface="Arial" panose="020B0604020202020204" pitchFamily="34" charset="0"/>
                <a:cs typeface="Arial" panose="020B0604020202020204" pitchFamily="34" charset="0"/>
              </a:rPr>
              <a:t>The collapse that takes place when electrons are absorbed into the nuclei is very rapid. In less than a second, a core with a mass of about 1 </a:t>
            </a:r>
            <a:r>
              <a:rPr lang="en-US" sz="2600" b="0" i="1" u="none" strike="noStrike" baseline="0" dirty="0">
                <a:solidFill>
                  <a:srgbClr val="231F20"/>
                </a:solidFill>
                <a:latin typeface="Arial" panose="020B0604020202020204" pitchFamily="34" charset="0"/>
                <a:cs typeface="Arial" panose="020B0604020202020204" pitchFamily="34" charset="0"/>
              </a:rPr>
              <a:t>M</a:t>
            </a:r>
            <a:r>
              <a:rPr lang="en-US" sz="2600" b="0" i="0" u="none" strike="noStrike" baseline="-25000" dirty="0">
                <a:solidFill>
                  <a:srgbClr val="231F20"/>
                </a:solidFill>
                <a:latin typeface="Arial" panose="020B0604020202020204" pitchFamily="34" charset="0"/>
                <a:cs typeface="Arial" panose="020B0604020202020204" pitchFamily="34" charset="0"/>
              </a:rPr>
              <a:t>Sun</a:t>
            </a:r>
            <a:r>
              <a:rPr lang="en-US" sz="2600" b="0" i="0" u="none" strike="noStrike" baseline="0" dirty="0">
                <a:solidFill>
                  <a:srgbClr val="231F20"/>
                </a:solidFill>
                <a:latin typeface="Arial" panose="020B0604020202020204" pitchFamily="34" charset="0"/>
                <a:cs typeface="Arial" panose="020B0604020202020204" pitchFamily="34" charset="0"/>
              </a:rPr>
              <a:t>, which originally was approximately the size of Earth, collapses to a diameter of less than 20 kilometers. The speed with which material falls inward reaches one-fourth the speed of light.</a:t>
            </a:r>
          </a:p>
          <a:p>
            <a:pPr marR="2540">
              <a:buFont typeface="+mj-lt"/>
              <a:buAutoNum type="arabicPeriod"/>
            </a:pPr>
            <a:r>
              <a:rPr lang="en-US" sz="2600" b="0" i="0" u="none" strike="noStrike" baseline="0" dirty="0">
                <a:solidFill>
                  <a:srgbClr val="231F20"/>
                </a:solidFill>
                <a:latin typeface="Arial" panose="020B0604020202020204" pitchFamily="34" charset="0"/>
                <a:cs typeface="Arial" panose="020B0604020202020204" pitchFamily="34" charset="0"/>
              </a:rPr>
              <a:t>The collapse halts only when the density of the core exceeds the density of an atomic nucleus (which is the densest form of matter we know). A typical neutron star is so compressed that to duplicate its density, we would have to squeeze all the people in the world into a single sugar cube! This would give us one sugar cube's worth (one cubic centimeter's worth) of a neutron star.</a:t>
            </a:r>
          </a:p>
          <a:p>
            <a:pPr marR="2540">
              <a:buFont typeface="+mj-lt"/>
              <a:buAutoNum type="arabicPeriod"/>
            </a:pPr>
            <a:r>
              <a:rPr lang="en-US" sz="2600" b="0" i="0" u="none" strike="noStrike" baseline="0" dirty="0">
                <a:solidFill>
                  <a:srgbClr val="231F20"/>
                </a:solidFill>
                <a:latin typeface="Arial" panose="020B0604020202020204" pitchFamily="34" charset="0"/>
                <a:cs typeface="Arial" panose="020B0604020202020204" pitchFamily="34" charset="0"/>
              </a:rPr>
              <a:t>The neutron degenerate core strongly resists further compression, abruptly halting the collapse. The shock of the sudden jolt initiates a shock wave that starts to propagate outward. However, this shock alone is not enough to create a star explosion. </a:t>
            </a:r>
          </a:p>
          <a:p>
            <a:pPr marR="2540">
              <a:buFont typeface="+mj-lt"/>
              <a:buAutoNum type="arabicPeriod"/>
            </a:pPr>
            <a:r>
              <a:rPr lang="en-US" sz="2600" b="0" i="0" u="none" strike="noStrike" baseline="0" dirty="0">
                <a:solidFill>
                  <a:srgbClr val="231F20"/>
                </a:solidFill>
                <a:latin typeface="Arial" panose="020B0604020202020204" pitchFamily="34" charset="0"/>
                <a:cs typeface="Arial" panose="020B0604020202020204" pitchFamily="34" charset="0"/>
              </a:rPr>
              <a:t>The energy produced by the outflowing matter is quickly absorbed by atomic nuclei in the dense, overlying layers of gas, where it breaks up the nuclei into individual neutrons and protons.</a:t>
            </a:r>
          </a:p>
          <a:p>
            <a:endParaRPr lang="en-US" dirty="0"/>
          </a:p>
        </p:txBody>
      </p:sp>
      <p:pic>
        <p:nvPicPr>
          <p:cNvPr id="4" name="Audio 3">
            <a:hlinkClick r:id="" action="ppaction://media"/>
            <a:extLst>
              <a:ext uri="{FF2B5EF4-FFF2-40B4-BE49-F238E27FC236}">
                <a16:creationId xmlns:a16="http://schemas.microsoft.com/office/drawing/2014/main" id="{29531D60-2F6D-06FB-35CF-DE27D9CE8D95}"/>
              </a:ext>
            </a:extLst>
          </p:cNvPr>
          <p:cNvPicPr>
            <a:picLocks noChangeAspect="1"/>
          </p:cNvPicPr>
          <p:nvPr>
            <a:audioFile r:link="rId2"/>
            <p:extLst>
              <p:ext uri="{DAA4B4D4-6D71-4841-9C94-3DE7FCFB9230}">
                <p14:media xmlns:p14="http://schemas.microsoft.com/office/powerpoint/2010/main" r:embed="rId1"/>
              </p:ext>
            </p:extLst>
          </p:nvPr>
        </p:nvPicPr>
        <p:blipFill>
          <a:blip r:embed="rId4"/>
          <a:srcRect l="-700000" t="-371875" r="-700000" b="-371875"/>
          <a:stretch>
            <a:fillRect/>
          </a:stretch>
        </p:blipFill>
        <p:spPr>
          <a:xfrm>
            <a:off x="9144000" y="5143500"/>
            <a:ext cx="3048000" cy="1714500"/>
          </a:xfrm>
          <a:prstGeom prst="rect">
            <a:avLst/>
          </a:prstGeom>
        </p:spPr>
      </p:pic>
    </p:spTree>
    <p:extLst>
      <p:ext uri="{BB962C8B-B14F-4D97-AF65-F5344CB8AC3E}">
        <p14:creationId xmlns:p14="http://schemas.microsoft.com/office/powerpoint/2010/main" val="3894624939"/>
      </p:ext>
    </p:extLst>
  </p:cSld>
  <p:clrMapOvr>
    <a:masterClrMapping/>
  </p:clrMapOvr>
  <mc:AlternateContent xmlns:mc="http://schemas.openxmlformats.org/markup-compatibility/2006">
    <mc:Choice xmlns:p14="http://schemas.microsoft.com/office/powerpoint/2010/main" Requires="p14">
      <p:transition spd="slow" p14:dur="2000" advTm="32323"/>
    </mc:Choice>
    <mc:Fallback>
      <p:transition spd="slow" advTm="3232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F45E0F1-3704-D225-2440-EBD66FCADD3B}"/>
              </a:ext>
            </a:extLst>
          </p:cNvPr>
          <p:cNvSpPr>
            <a:spLocks noGrp="1"/>
          </p:cNvSpPr>
          <p:nvPr>
            <p:ph idx="1"/>
          </p:nvPr>
        </p:nvSpPr>
        <p:spPr>
          <a:xfrm>
            <a:off x="0" y="3834325"/>
            <a:ext cx="11912460" cy="3416300"/>
          </a:xfrm>
        </p:spPr>
        <p:txBody>
          <a:bodyPr/>
          <a:lstStyle/>
          <a:p>
            <a:r>
              <a:rPr lang="en-US" sz="1800" b="0" i="0" u="none" strike="noStrike" baseline="0" dirty="0">
                <a:solidFill>
                  <a:srgbClr val="231F20"/>
                </a:solidFill>
                <a:latin typeface="Arial" panose="020B0604020202020204" pitchFamily="34" charset="0"/>
                <a:cs typeface="Arial" panose="020B0604020202020204" pitchFamily="34" charset="0"/>
              </a:rPr>
              <a:t>Each time an electron and a proton in the star's core merge to make a neutron, the merger releases a </a:t>
            </a:r>
            <a:r>
              <a:rPr lang="en-US" sz="1800" b="1" i="1" u="none" strike="noStrike" baseline="0" dirty="0">
                <a:solidFill>
                  <a:srgbClr val="231F20"/>
                </a:solidFill>
                <a:latin typeface="Arial" panose="020B0604020202020204" pitchFamily="34" charset="0"/>
                <a:cs typeface="Arial" panose="020B0604020202020204" pitchFamily="34" charset="0"/>
              </a:rPr>
              <a:t>neutrino</a:t>
            </a:r>
            <a:r>
              <a:rPr lang="en-US" sz="1800" b="0" i="0" u="none" strike="noStrike" baseline="0" dirty="0">
                <a:solidFill>
                  <a:srgbClr val="231F20"/>
                </a:solidFill>
                <a:latin typeface="Arial" panose="020B0604020202020204" pitchFamily="34" charset="0"/>
                <a:cs typeface="Arial" panose="020B0604020202020204" pitchFamily="34" charset="0"/>
              </a:rPr>
              <a:t>. These ghostly subatomic particles, introduced in </a:t>
            </a:r>
            <a:r>
              <a:rPr lang="en-US" sz="1800" b="0" i="0" u="sng" strike="noStrike" baseline="0" dirty="0">
                <a:solidFill>
                  <a:srgbClr val="057EB6"/>
                </a:solidFill>
                <a:latin typeface="Arial" panose="020B0604020202020204" pitchFamily="34" charset="0"/>
                <a:cs typeface="Arial" panose="020B0604020202020204" pitchFamily="34" charset="0"/>
              </a:rPr>
              <a:t>The Sun: A Nuclear Powerhouse</a:t>
            </a:r>
            <a:r>
              <a:rPr lang="en-US" sz="1800" b="0" i="0" u="none" strike="noStrike" baseline="0" dirty="0">
                <a:solidFill>
                  <a:srgbClr val="231F20"/>
                </a:solidFill>
                <a:latin typeface="Arial" panose="020B0604020202020204" pitchFamily="34" charset="0"/>
                <a:cs typeface="Arial" panose="020B0604020202020204" pitchFamily="34" charset="0"/>
              </a:rPr>
              <a:t>, carry away some of the nuclear energy. </a:t>
            </a:r>
            <a:r>
              <a:rPr lang="en-US" sz="1800" b="1" i="0" u="none" strike="noStrike" baseline="0" dirty="0">
                <a:solidFill>
                  <a:srgbClr val="231F20"/>
                </a:solidFill>
                <a:latin typeface="Arial" panose="020B0604020202020204" pitchFamily="34" charset="0"/>
                <a:cs typeface="Arial" panose="020B0604020202020204" pitchFamily="34" charset="0"/>
              </a:rPr>
              <a:t>It is their presence that launches the final disastrous explosion of the star.</a:t>
            </a:r>
            <a:r>
              <a:rPr lang="en-US" sz="1800" b="0" i="0" u="none" strike="noStrike" baseline="0" dirty="0">
                <a:solidFill>
                  <a:srgbClr val="231F20"/>
                </a:solidFill>
                <a:latin typeface="Arial" panose="020B0604020202020204" pitchFamily="34" charset="0"/>
                <a:cs typeface="Arial" panose="020B0604020202020204" pitchFamily="34" charset="0"/>
              </a:rPr>
              <a:t> </a:t>
            </a:r>
          </a:p>
          <a:p>
            <a:r>
              <a:rPr lang="en-US" sz="1800" b="0" i="0" u="none" strike="noStrike" baseline="0" dirty="0">
                <a:solidFill>
                  <a:srgbClr val="231F20"/>
                </a:solidFill>
                <a:latin typeface="Arial" panose="020B0604020202020204" pitchFamily="34" charset="0"/>
                <a:cs typeface="Arial" panose="020B0604020202020204" pitchFamily="34" charset="0"/>
              </a:rPr>
              <a:t>The total energy contained in the neutrinos is huge. In the initial second of the star's explosion, the power carried by the neutrinos (10</a:t>
            </a:r>
            <a:r>
              <a:rPr lang="en-US" sz="1800" b="0" i="0" u="none" strike="noStrike" baseline="30000" dirty="0">
                <a:solidFill>
                  <a:srgbClr val="231F20"/>
                </a:solidFill>
                <a:latin typeface="Arial" panose="020B0604020202020204" pitchFamily="34" charset="0"/>
                <a:cs typeface="Arial" panose="020B0604020202020204" pitchFamily="34" charset="0"/>
              </a:rPr>
              <a:t>46 watts</a:t>
            </a:r>
            <a:r>
              <a:rPr lang="en-US" sz="1800" b="0" i="0" u="none" strike="noStrike" dirty="0">
                <a:solidFill>
                  <a:srgbClr val="231F20"/>
                </a:solidFill>
                <a:latin typeface="Arial" panose="020B0604020202020204" pitchFamily="34" charset="0"/>
                <a:cs typeface="Arial" panose="020B0604020202020204" pitchFamily="34" charset="0"/>
              </a:rPr>
              <a:t>) is greater </a:t>
            </a:r>
            <a:r>
              <a:rPr lang="en-US" sz="1800" b="0" i="0" u="none" strike="noStrike" baseline="0" dirty="0">
                <a:solidFill>
                  <a:srgbClr val="231F20"/>
                </a:solidFill>
                <a:latin typeface="Arial" panose="020B0604020202020204" pitchFamily="34" charset="0"/>
                <a:cs typeface="Arial" panose="020B0604020202020204" pitchFamily="34" charset="0"/>
              </a:rPr>
              <a:t>than the power put out by all the stars in over a billion galaxies.</a:t>
            </a:r>
          </a:p>
          <a:p>
            <a:pPr marR="490"/>
            <a:r>
              <a:rPr lang="en-US" sz="1800" b="0" i="0" u="none" strike="noStrike" baseline="0" dirty="0">
                <a:solidFill>
                  <a:srgbClr val="231F20"/>
                </a:solidFill>
                <a:latin typeface="Arial" panose="020B0604020202020204" pitchFamily="34" charset="0"/>
                <a:cs typeface="Arial" panose="020B0604020202020204" pitchFamily="34" charset="0"/>
              </a:rPr>
              <a:t>They deposit some of this energy in the layers of the star just outside the core. This huge, sudden input of energy reverses the infall of these layers and drives them explosively outward. Most of the mass of the star (apart from that which went into the neutron star in the core) is then ejected outward into space.</a:t>
            </a:r>
          </a:p>
          <a:p>
            <a:pPr marR="490"/>
            <a:r>
              <a:rPr lang="en-US" sz="1800" b="0" i="0" u="none" strike="noStrike" baseline="0" dirty="0">
                <a:solidFill>
                  <a:srgbClr val="231F20"/>
                </a:solidFill>
                <a:latin typeface="Arial" panose="020B0604020202020204" pitchFamily="34" charset="0"/>
              </a:rPr>
              <a:t>The resulting explosion is called a supernova (</a:t>
            </a:r>
            <a:r>
              <a:rPr lang="en-US" sz="1800" b="0" i="0" u="sng" strike="noStrike" baseline="0" dirty="0">
                <a:solidFill>
                  <a:srgbClr val="057EB6"/>
                </a:solidFill>
                <a:latin typeface="Arial" panose="020B0604020202020204" pitchFamily="34" charset="0"/>
              </a:rPr>
              <a:t>Figure 23.7</a:t>
            </a:r>
            <a:r>
              <a:rPr lang="en-US" sz="1800" b="0" i="0" u="none" strike="noStrike" baseline="0" dirty="0">
                <a:solidFill>
                  <a:srgbClr val="231F20"/>
                </a:solidFill>
                <a:latin typeface="Arial" panose="020B0604020202020204" pitchFamily="34" charset="0"/>
              </a:rPr>
              <a:t>).</a:t>
            </a:r>
          </a:p>
          <a:p>
            <a:pPr marR="490"/>
            <a:endParaRPr lang="en-US" sz="1800" b="0" i="0" u="none" strike="noStrike" baseline="0" dirty="0">
              <a:solidFill>
                <a:srgbClr val="231F20"/>
              </a:solidFill>
              <a:latin typeface="Arial" panose="020B0604020202020204" pitchFamily="34" charset="0"/>
              <a:cs typeface="Arial" panose="020B0604020202020204" pitchFamily="34" charset="0"/>
            </a:endParaRPr>
          </a:p>
          <a:p>
            <a:endParaRPr lang="en-US" sz="1800" b="0" i="0" u="none" strike="noStrike" baseline="0" dirty="0">
              <a:solidFill>
                <a:srgbClr val="231F20"/>
              </a:solidFill>
              <a:latin typeface="Arial" panose="020B0604020202020204" pitchFamily="34" charset="0"/>
            </a:endParaRPr>
          </a:p>
          <a:p>
            <a:endParaRPr lang="en-US" dirty="0"/>
          </a:p>
        </p:txBody>
      </p:sp>
      <p:pic>
        <p:nvPicPr>
          <p:cNvPr id="5" name="Picture 4">
            <a:extLst>
              <a:ext uri="{FF2B5EF4-FFF2-40B4-BE49-F238E27FC236}">
                <a16:creationId xmlns:a16="http://schemas.microsoft.com/office/drawing/2014/main" id="{188701DF-9752-7E68-2A65-E0E192D38BBF}"/>
              </a:ext>
            </a:extLst>
          </p:cNvPr>
          <p:cNvPicPr>
            <a:picLocks noChangeAspect="1"/>
          </p:cNvPicPr>
          <p:nvPr/>
        </p:nvPicPr>
        <p:blipFill>
          <a:blip r:embed="rId4"/>
          <a:stretch>
            <a:fillRect/>
          </a:stretch>
        </p:blipFill>
        <p:spPr>
          <a:xfrm>
            <a:off x="139198" y="495255"/>
            <a:ext cx="7243517" cy="3094823"/>
          </a:xfrm>
          <a:prstGeom prst="rect">
            <a:avLst/>
          </a:prstGeom>
        </p:spPr>
      </p:pic>
      <p:sp>
        <p:nvSpPr>
          <p:cNvPr id="7" name="TextBox 6">
            <a:extLst>
              <a:ext uri="{FF2B5EF4-FFF2-40B4-BE49-F238E27FC236}">
                <a16:creationId xmlns:a16="http://schemas.microsoft.com/office/drawing/2014/main" id="{12BBDB03-0A46-1F87-C6A0-2CD25CDA6DF1}"/>
              </a:ext>
            </a:extLst>
          </p:cNvPr>
          <p:cNvSpPr txBox="1"/>
          <p:nvPr/>
        </p:nvSpPr>
        <p:spPr>
          <a:xfrm>
            <a:off x="7461705" y="2224045"/>
            <a:ext cx="4591097" cy="1569660"/>
          </a:xfrm>
          <a:prstGeom prst="rect">
            <a:avLst/>
          </a:prstGeom>
          <a:noFill/>
        </p:spPr>
        <p:txBody>
          <a:bodyPr wrap="square">
            <a:spAutoFit/>
          </a:bodyPr>
          <a:lstStyle/>
          <a:p>
            <a:pPr marR="4880"/>
            <a:r>
              <a:rPr lang="en-US" sz="1200" b="1" i="0" u="none" strike="noStrike" baseline="0" dirty="0">
                <a:latin typeface="Arial" panose="020B0604020202020204" pitchFamily="34" charset="0"/>
                <a:cs typeface="Arial" panose="020B0604020202020204" pitchFamily="34" charset="0"/>
              </a:rPr>
              <a:t>Figure 23.7 Five Supernova Explosions in Other Galaxies. </a:t>
            </a:r>
          </a:p>
          <a:p>
            <a:pPr marR="4880"/>
            <a:r>
              <a:rPr lang="en-US" sz="1200" b="1" i="0" u="none" strike="noStrike" baseline="0" dirty="0">
                <a:latin typeface="Arial" panose="020B0604020202020204" pitchFamily="34" charset="0"/>
                <a:cs typeface="Arial" panose="020B0604020202020204" pitchFamily="34" charset="0"/>
              </a:rPr>
              <a:t>The arrows in the top row of images point to the supernovae. The bottom row shows the host galaxies before or after the stars exploded. Each of these supernovae exploded between 3.5 and 10billion years ago. Note that the supernovae when they first explode can be as bright as an entire galaxy. (credit: modification of work by NASA, ESA, and A. Riess (</a:t>
            </a:r>
            <a:r>
              <a:rPr lang="en-US" sz="1200" b="1" i="0" u="none" strike="noStrike" baseline="0" dirty="0" err="1">
                <a:latin typeface="Arial" panose="020B0604020202020204" pitchFamily="34" charset="0"/>
                <a:cs typeface="Arial" panose="020B0604020202020204" pitchFamily="34" charset="0"/>
              </a:rPr>
              <a:t>STScI</a:t>
            </a:r>
            <a:r>
              <a:rPr lang="en-US" sz="1200" b="1" i="0" u="none" strike="noStrike" baseline="0" dirty="0">
                <a:latin typeface="Arial" panose="020B0604020202020204" pitchFamily="34" charset="0"/>
                <a:cs typeface="Arial" panose="020B0604020202020204" pitchFamily="34" charset="0"/>
              </a:rPr>
              <a:t>))</a:t>
            </a:r>
          </a:p>
        </p:txBody>
      </p:sp>
      <p:pic>
        <p:nvPicPr>
          <p:cNvPr id="2" name="Audio 1">
            <a:hlinkClick r:id="" action="ppaction://media"/>
            <a:extLst>
              <a:ext uri="{FF2B5EF4-FFF2-40B4-BE49-F238E27FC236}">
                <a16:creationId xmlns:a16="http://schemas.microsoft.com/office/drawing/2014/main" id="{5608E6A9-0BD3-CEEA-33F3-37F39DD80AC6}"/>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700000" t="-371875" r="-700000" b="-371875"/>
          <a:stretch>
            <a:fillRect/>
          </a:stretch>
        </p:blipFill>
        <p:spPr>
          <a:xfrm>
            <a:off x="9144000" y="5143500"/>
            <a:ext cx="3048000" cy="1714500"/>
          </a:xfrm>
          <a:prstGeom prst="rect">
            <a:avLst/>
          </a:prstGeom>
        </p:spPr>
      </p:pic>
    </p:spTree>
    <p:extLst>
      <p:ext uri="{BB962C8B-B14F-4D97-AF65-F5344CB8AC3E}">
        <p14:creationId xmlns:p14="http://schemas.microsoft.com/office/powerpoint/2010/main" val="2923104508"/>
      </p:ext>
    </p:extLst>
  </p:cSld>
  <p:clrMapOvr>
    <a:masterClrMapping/>
  </p:clrMapOvr>
  <mc:AlternateContent xmlns:mc="http://schemas.openxmlformats.org/markup-compatibility/2006">
    <mc:Choice xmlns:p14="http://schemas.microsoft.com/office/powerpoint/2010/main" Requires="p14">
      <p:transition spd="slow" p14:dur="2000" advTm="90396"/>
    </mc:Choice>
    <mc:Fallback>
      <p:transition spd="slow" advTm="9039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1|22.6|18.1|14.8"/>
</p:tagLst>
</file>

<file path=ppt/tags/tag10.xml><?xml version="1.0" encoding="utf-8"?>
<p:tagLst xmlns:a="http://schemas.openxmlformats.org/drawingml/2006/main" xmlns:r="http://schemas.openxmlformats.org/officeDocument/2006/relationships" xmlns:p="http://schemas.openxmlformats.org/presentationml/2006/main">
  <p:tag name="TIMING" val="|1.5|1.5|2.8|1.5|1.1|1.9|1.7|1.5|2.2"/>
</p:tagLst>
</file>

<file path=ppt/tags/tag2.xml><?xml version="1.0" encoding="utf-8"?>
<p:tagLst xmlns:a="http://schemas.openxmlformats.org/drawingml/2006/main" xmlns:r="http://schemas.openxmlformats.org/officeDocument/2006/relationships" xmlns:p="http://schemas.openxmlformats.org/presentationml/2006/main">
  <p:tag name="TIMING" val="|2.2|3|5.1|9.9|8.3|10.3|7.5|7.9|14"/>
</p:tagLst>
</file>

<file path=ppt/tags/tag3.xml><?xml version="1.0" encoding="utf-8"?>
<p:tagLst xmlns:a="http://schemas.openxmlformats.org/drawingml/2006/main" xmlns:r="http://schemas.openxmlformats.org/officeDocument/2006/relationships" xmlns:p="http://schemas.openxmlformats.org/presentationml/2006/main">
  <p:tag name="TIMING" val="|13.1"/>
</p:tagLst>
</file>

<file path=ppt/tags/tag4.xml><?xml version="1.0" encoding="utf-8"?>
<p:tagLst xmlns:a="http://schemas.openxmlformats.org/drawingml/2006/main" xmlns:r="http://schemas.openxmlformats.org/officeDocument/2006/relationships" xmlns:p="http://schemas.openxmlformats.org/presentationml/2006/main">
  <p:tag name="TIMING" val="|3|11|15"/>
</p:tagLst>
</file>

<file path=ppt/tags/tag5.xml><?xml version="1.0" encoding="utf-8"?>
<p:tagLst xmlns:a="http://schemas.openxmlformats.org/drawingml/2006/main" xmlns:r="http://schemas.openxmlformats.org/officeDocument/2006/relationships" xmlns:p="http://schemas.openxmlformats.org/presentationml/2006/main">
  <p:tag name="TIMING" val="|5.6|42.3|17.1|26.5"/>
</p:tagLst>
</file>

<file path=ppt/tags/tag6.xml><?xml version="1.0" encoding="utf-8"?>
<p:tagLst xmlns:a="http://schemas.openxmlformats.org/drawingml/2006/main" xmlns:r="http://schemas.openxmlformats.org/officeDocument/2006/relationships" xmlns:p="http://schemas.openxmlformats.org/presentationml/2006/main">
  <p:tag name="TIMING" val="|1.6|3.3|8.9"/>
</p:tagLst>
</file>

<file path=ppt/tags/tag7.xml><?xml version="1.0" encoding="utf-8"?>
<p:tagLst xmlns:a="http://schemas.openxmlformats.org/drawingml/2006/main" xmlns:r="http://schemas.openxmlformats.org/officeDocument/2006/relationships" xmlns:p="http://schemas.openxmlformats.org/presentationml/2006/main">
  <p:tag name="TIMING" val="|1.6"/>
</p:tagLst>
</file>

<file path=ppt/tags/tag8.xml><?xml version="1.0" encoding="utf-8"?>
<p:tagLst xmlns:a="http://schemas.openxmlformats.org/drawingml/2006/main" xmlns:r="http://schemas.openxmlformats.org/officeDocument/2006/relationships" xmlns:p="http://schemas.openxmlformats.org/presentationml/2006/main">
  <p:tag name="TIMING" val="|2.4|1.4|1.3|1.4|1.3"/>
</p:tagLst>
</file>

<file path=ppt/tags/tag9.xml><?xml version="1.0" encoding="utf-8"?>
<p:tagLst xmlns:a="http://schemas.openxmlformats.org/drawingml/2006/main" xmlns:r="http://schemas.openxmlformats.org/officeDocument/2006/relationships" xmlns:p="http://schemas.openxmlformats.org/presentationml/2006/main">
  <p:tag name="TIMING" val="|1|17.9|17.6"/>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Boardroom">
  <a:themeElements>
    <a:clrScheme name="Ion Boardroom">
      <a:dk1>
        <a:sysClr val="windowText" lastClr="000000"/>
      </a:dk1>
      <a:lt1>
        <a:sysClr val="window" lastClr="FFFFFF"/>
      </a:lt1>
      <a:dk2>
        <a:srgbClr val="3B3059"/>
      </a:dk2>
      <a:lt2>
        <a:srgbClr val="EBEBEB"/>
      </a:lt2>
      <a:accent1>
        <a:srgbClr val="B31166"/>
      </a:accent1>
      <a:accent2>
        <a:srgbClr val="E33D6F"/>
      </a:accent2>
      <a:accent3>
        <a:srgbClr val="E45F3C"/>
      </a:accent3>
      <a:accent4>
        <a:srgbClr val="E9943A"/>
      </a:accent4>
      <a:accent5>
        <a:srgbClr val="9B6BF2"/>
      </a:accent5>
      <a:accent6>
        <a:srgbClr val="D53DD0"/>
      </a:accent6>
      <a:hlink>
        <a:srgbClr val="8F8F8F"/>
      </a:hlink>
      <a:folHlink>
        <a:srgbClr val="A5A5A5"/>
      </a:folHlink>
    </a:clrScheme>
    <a:fontScheme name="Ion Boardroom">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8000"/>
                <a:hueMod val="124000"/>
                <a:satMod val="148000"/>
                <a:lumMod val="124000"/>
              </a:schemeClr>
            </a:gs>
            <a:gs pos="100000">
              <a:schemeClr val="phClr">
                <a:shade val="76000"/>
                <a:hueMod val="89000"/>
                <a:satMod val="164000"/>
                <a:lumMod val="56000"/>
              </a:schemeClr>
            </a:gs>
          </a:gsLst>
          <a:path path="circle">
            <a:fillToRect l="45000" t="65000" r="125000" b="100000"/>
          </a:path>
        </a:gradFill>
        <a:blipFill rotWithShape="1">
          <a:blip xmlns:r="http://schemas.openxmlformats.org/officeDocument/2006/relationships" r:embed="rId1">
            <a:duotone>
              <a:schemeClr val="phClr">
                <a:shade val="69000"/>
                <a:hueMod val="91000"/>
                <a:satMod val="164000"/>
                <a:lumMod val="74000"/>
              </a:schemeClr>
              <a:schemeClr val="phClr">
                <a:hueMod val="124000"/>
                <a:satMod val="140000"/>
                <a:lumMod val="142000"/>
              </a:schemeClr>
            </a:duotone>
          </a:blip>
          <a:stretch/>
        </a:blipFill>
      </a:bgFillStyleLst>
    </a:fmtScheme>
  </a:themeElements>
  <a:objectDefaults/>
  <a:extraClrSchemeLst/>
  <a:extLst>
    <a:ext uri="{05A4C25C-085E-4340-85A3-A5531E510DB2}">
      <thm15:themeFamily xmlns:thm15="http://schemas.microsoft.com/office/thememl/2012/main" name="Ion Boardroom" id="{FC33163D-4339-46B1-8EED-24C834239D99}" vid="{B8502691-933B-45FE-8764-BA278511EF27}"/>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9403f49d-e00f-4d79-9caf-8f9c1726b710">
      <Terms xmlns="http://schemas.microsoft.com/office/infopath/2007/PartnerControls"/>
    </lcf76f155ced4ddcb4097134ff3c332f>
    <TaxCatchAll xmlns="3dd33127-57d5-4e80-a4f7-5db6d5c7b804"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D22165DD25B30438B3BAF1EAE74857B" ma:contentTypeVersion="14" ma:contentTypeDescription="Create a new document." ma:contentTypeScope="" ma:versionID="6f6ef505a4006e4aaea8068cb4190881">
  <xsd:schema xmlns:xsd="http://www.w3.org/2001/XMLSchema" xmlns:xs="http://www.w3.org/2001/XMLSchema" xmlns:p="http://schemas.microsoft.com/office/2006/metadata/properties" xmlns:ns2="9403f49d-e00f-4d79-9caf-8f9c1726b710" xmlns:ns3="3dd33127-57d5-4e80-a4f7-5db6d5c7b804" targetNamespace="http://schemas.microsoft.com/office/2006/metadata/properties" ma:root="true" ma:fieldsID="89cee424c60902d1a3267369ab298faa" ns2:_="" ns3:_="">
    <xsd:import namespace="9403f49d-e00f-4d79-9caf-8f9c1726b710"/>
    <xsd:import namespace="3dd33127-57d5-4e80-a4f7-5db6d5c7b804"/>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MediaServiceSearchPropertie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403f49d-e00f-4d79-9caf-8f9c1726b71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SearchProperties" ma:index="11" nillable="true" ma:displayName="MediaServiceSearchProperties" ma:hidden="true" ma:internalName="MediaServiceSearchProperties" ma:readOnly="true">
      <xsd:simpleType>
        <xsd:restriction base="dms:Note"/>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7e7bbd82-a07b-43cc-adda-fdf53e5b0f3e"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3dd33127-57d5-4e80-a4f7-5db6d5c7b804"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c07f8bcd-e7e3-4dd5-b3d7-8f9bec2a56a6}" ma:internalName="TaxCatchAll" ma:showField="CatchAllData" ma:web="3dd33127-57d5-4e80-a4f7-5db6d5c7b80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1F006B4-A9E1-4F39-85C8-FB836F919348}">
  <ds:schemaRefs>
    <ds:schemaRef ds:uri="http://schemas.microsoft.com/sharepoint/v3/contenttype/forms"/>
  </ds:schemaRefs>
</ds:datastoreItem>
</file>

<file path=customXml/itemProps2.xml><?xml version="1.0" encoding="utf-8"?>
<ds:datastoreItem xmlns:ds="http://schemas.openxmlformats.org/officeDocument/2006/customXml" ds:itemID="{8F3CD65D-61A5-43C9-A837-6EC73C7DA8AB}">
  <ds:schemaRefs>
    <ds:schemaRef ds:uri="http://schemas.microsoft.com/office/2006/metadata/properties"/>
    <ds:schemaRef ds:uri="http://schemas.microsoft.com/office/infopath/2007/PartnerControls"/>
    <ds:schemaRef ds:uri="71af3243-3dd4-4a8d-8c0d-dd76da1f02a5"/>
  </ds:schemaRefs>
</ds:datastoreItem>
</file>

<file path=customXml/itemProps3.xml><?xml version="1.0" encoding="utf-8"?>
<ds:datastoreItem xmlns:ds="http://schemas.openxmlformats.org/officeDocument/2006/customXml" ds:itemID="{E712FCB7-75D6-456E-97BF-B5C4E8ACAD2C}"/>
</file>

<file path=docProps/app.xml><?xml version="1.0" encoding="utf-8"?>
<Properties xmlns="http://schemas.openxmlformats.org/officeDocument/2006/extended-properties" xmlns:vt="http://schemas.openxmlformats.org/officeDocument/2006/docPropsVTypes">
  <Template>Ion Boardroom</Template>
  <TotalTime>199</TotalTime>
  <Words>3478</Words>
  <Application>Microsoft Office PowerPoint</Application>
  <PresentationFormat>Widescreen</PresentationFormat>
  <Paragraphs>109</Paragraphs>
  <Slides>26</Slides>
  <Notes>0</Notes>
  <HiddenSlides>0</HiddenSlides>
  <MMClips>26</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26</vt:i4>
      </vt:variant>
    </vt:vector>
  </HeadingPairs>
  <TitlesOfParts>
    <vt:vector size="33" baseType="lpstr">
      <vt:lpstr>Arial</vt:lpstr>
      <vt:lpstr>Calibri</vt:lpstr>
      <vt:lpstr>Century Gothic</vt:lpstr>
      <vt:lpstr>Lucida Sans Unicode</vt:lpstr>
      <vt:lpstr>Tahoma</vt:lpstr>
      <vt:lpstr>Wingdings 3</vt:lpstr>
      <vt:lpstr>Ion Boardroom</vt:lpstr>
      <vt:lpstr>The Death of Stars</vt:lpstr>
      <vt:lpstr>The Death of Low Mass Stars</vt:lpstr>
      <vt:lpstr>Physical Characteristics of Degenerate Matter </vt:lpstr>
      <vt:lpstr>Mass and Radius of Degenerate Stars are Related </vt:lpstr>
      <vt:lpstr>Future Evolution of a White Dwarf </vt:lpstr>
      <vt:lpstr>Evolution of Massive Stars: An Explosive Finish</vt:lpstr>
      <vt:lpstr>PowerPoint Presentation</vt:lpstr>
      <vt:lpstr>Interior of a Massive Star Before a Supernova </vt:lpstr>
      <vt:lpstr>PowerPoint Presentation</vt:lpstr>
      <vt:lpstr>Steps of a Core Collapse and Explosion </vt:lpstr>
      <vt:lpstr>Hazards Associated with Nearby Supernovae </vt:lpstr>
      <vt:lpstr>Supernova Observations</vt:lpstr>
      <vt:lpstr>PowerPoint Presentation</vt:lpstr>
      <vt:lpstr>PowerPoint Presentation</vt:lpstr>
      <vt:lpstr>Pulsars and the Discovery of Neutron Stars </vt:lpstr>
      <vt:lpstr>PowerPoint Presentation</vt:lpstr>
      <vt:lpstr>PowerPoint Presentation</vt:lpstr>
      <vt:lpstr>PowerPoint Presentation</vt:lpstr>
      <vt:lpstr>The Evolution of Binary Star Systems </vt:lpstr>
      <vt:lpstr>PowerPoint Presentation</vt:lpstr>
      <vt:lpstr>PowerPoint Presentation</vt:lpstr>
      <vt:lpstr>PowerPoint Presentation</vt:lpstr>
      <vt:lpstr>The Mystery of the Gamma-Ray Bursts </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Sherita Moses</dc:creator>
  <cp:lastModifiedBy>Sherita Moses</cp:lastModifiedBy>
  <cp:revision>8</cp:revision>
  <dcterms:created xsi:type="dcterms:W3CDTF">2024-06-10T00:57:43Z</dcterms:created>
  <dcterms:modified xsi:type="dcterms:W3CDTF">2024-12-19T02:01:04Z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0x010100BD22165DD25B30438B3BAF1EAE74857B</vt:lpwstr>
  </property>
</Properties>
</file>