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0"/>
  </p:notesMasterIdLst>
  <p:sldIdLst>
    <p:sldId id="256" r:id="rId5"/>
    <p:sldId id="259" r:id="rId6"/>
    <p:sldId id="264" r:id="rId7"/>
    <p:sldId id="260" r:id="rId8"/>
    <p:sldId id="262"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47E963-E279-49D1-AD7F-B06F32E69F98}" v="191" dt="2025-06-03T02:20:26.4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046" autoAdjust="0"/>
  </p:normalViewPr>
  <p:slideViewPr>
    <p:cSldViewPr snapToGrid="0">
      <p:cViewPr varScale="1">
        <p:scale>
          <a:sx n="113" d="100"/>
          <a:sy n="113" d="100"/>
        </p:scale>
        <p:origin x="1878"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Qing Shao" userId="S::qshao@ggc.edu::56f6c17e-21f8-46e1-904e-fabdd56732e4" providerId="AD" clId="Web-{7D47E963-E279-49D1-AD7F-B06F32E69F98}"/>
    <pc:docChg chg="modSld">
      <pc:chgData name="Qing Shao" userId="S::qshao@ggc.edu::56f6c17e-21f8-46e1-904e-fabdd56732e4" providerId="AD" clId="Web-{7D47E963-E279-49D1-AD7F-B06F32E69F98}" dt="2025-06-03T02:20:23.096" v="154" actId="20577"/>
      <pc:docMkLst>
        <pc:docMk/>
      </pc:docMkLst>
      <pc:sldChg chg="addSp modSp">
        <pc:chgData name="Qing Shao" userId="S::qshao@ggc.edu::56f6c17e-21f8-46e1-904e-fabdd56732e4" providerId="AD" clId="Web-{7D47E963-E279-49D1-AD7F-B06F32E69F98}" dt="2025-06-03T02:05:26.059" v="27" actId="20577"/>
        <pc:sldMkLst>
          <pc:docMk/>
          <pc:sldMk cId="1199809658" sldId="256"/>
        </pc:sldMkLst>
        <pc:spChg chg="add mod">
          <ac:chgData name="Qing Shao" userId="S::qshao@ggc.edu::56f6c17e-21f8-46e1-904e-fabdd56732e4" providerId="AD" clId="Web-{7D47E963-E279-49D1-AD7F-B06F32E69F98}" dt="2025-06-03T02:05:26.059" v="27" actId="20577"/>
          <ac:spMkLst>
            <pc:docMk/>
            <pc:sldMk cId="1199809658" sldId="256"/>
            <ac:spMk id="2" creationId="{B62FA8C6-79D1-E57C-FB9C-6FAA0AC91334}"/>
          </ac:spMkLst>
        </pc:spChg>
        <pc:spChg chg="mod">
          <ac:chgData name="Qing Shao" userId="S::qshao@ggc.edu::56f6c17e-21f8-46e1-904e-fabdd56732e4" providerId="AD" clId="Web-{7D47E963-E279-49D1-AD7F-B06F32E69F98}" dt="2025-06-03T02:03:35.400" v="2" actId="1076"/>
          <ac:spMkLst>
            <pc:docMk/>
            <pc:sldMk cId="1199809658" sldId="256"/>
            <ac:spMk id="7" creationId="{7C577731-5A9A-DFE2-47B1-55B64D6C3B99}"/>
          </ac:spMkLst>
        </pc:spChg>
        <pc:picChg chg="mod">
          <ac:chgData name="Qing Shao" userId="S::qshao@ggc.edu::56f6c17e-21f8-46e1-904e-fabdd56732e4" providerId="AD" clId="Web-{7D47E963-E279-49D1-AD7F-B06F32E69F98}" dt="2025-06-03T02:03:37.603" v="3" actId="1076"/>
          <ac:picMkLst>
            <pc:docMk/>
            <pc:sldMk cId="1199809658" sldId="256"/>
            <ac:picMk id="8" creationId="{92DD2E59-F25E-6444-0429-D10E180BAD18}"/>
          </ac:picMkLst>
        </pc:picChg>
        <pc:picChg chg="mod">
          <ac:chgData name="Qing Shao" userId="S::qshao@ggc.edu::56f6c17e-21f8-46e1-904e-fabdd56732e4" providerId="AD" clId="Web-{7D47E963-E279-49D1-AD7F-B06F32E69F98}" dt="2025-06-03T02:03:39.791" v="4" actId="1076"/>
          <ac:picMkLst>
            <pc:docMk/>
            <pc:sldMk cId="1199809658" sldId="256"/>
            <ac:picMk id="9" creationId="{D599938A-C454-E273-9FD8-9A5871A4B065}"/>
          </ac:picMkLst>
        </pc:picChg>
      </pc:sldChg>
      <pc:sldChg chg="addSp modSp">
        <pc:chgData name="Qing Shao" userId="S::qshao@ggc.edu::56f6c17e-21f8-46e1-904e-fabdd56732e4" providerId="AD" clId="Web-{7D47E963-E279-49D1-AD7F-B06F32E69F98}" dt="2025-06-03T02:07:49.312" v="46" actId="1076"/>
        <pc:sldMkLst>
          <pc:docMk/>
          <pc:sldMk cId="1281550954" sldId="259"/>
        </pc:sldMkLst>
        <pc:spChg chg="add mod">
          <ac:chgData name="Qing Shao" userId="S::qshao@ggc.edu::56f6c17e-21f8-46e1-904e-fabdd56732e4" providerId="AD" clId="Web-{7D47E963-E279-49D1-AD7F-B06F32E69F98}" dt="2025-06-03T02:07:46.250" v="45" actId="1076"/>
          <ac:spMkLst>
            <pc:docMk/>
            <pc:sldMk cId="1281550954" sldId="259"/>
            <ac:spMk id="3" creationId="{96A04118-3891-2390-D45B-1776793F9775}"/>
          </ac:spMkLst>
        </pc:spChg>
        <pc:picChg chg="mod">
          <ac:chgData name="Qing Shao" userId="S::qshao@ggc.edu::56f6c17e-21f8-46e1-904e-fabdd56732e4" providerId="AD" clId="Web-{7D47E963-E279-49D1-AD7F-B06F32E69F98}" dt="2025-06-03T02:07:39.187" v="43" actId="1076"/>
          <ac:picMkLst>
            <pc:docMk/>
            <pc:sldMk cId="1281550954" sldId="259"/>
            <ac:picMk id="16" creationId="{0BFA7E6B-B3B5-7643-6E60-411D98B5024A}"/>
          </ac:picMkLst>
        </pc:picChg>
        <pc:picChg chg="mod">
          <ac:chgData name="Qing Shao" userId="S::qshao@ggc.edu::56f6c17e-21f8-46e1-904e-fabdd56732e4" providerId="AD" clId="Web-{7D47E963-E279-49D1-AD7F-B06F32E69F98}" dt="2025-06-03T02:07:49.312" v="46" actId="1076"/>
          <ac:picMkLst>
            <pc:docMk/>
            <pc:sldMk cId="1281550954" sldId="259"/>
            <ac:picMk id="17" creationId="{C8EC9A9A-B1D6-A018-0FB4-DB3D72746516}"/>
          </ac:picMkLst>
        </pc:picChg>
        <pc:picChg chg="mod">
          <ac:chgData name="Qing Shao" userId="S::qshao@ggc.edu::56f6c17e-21f8-46e1-904e-fabdd56732e4" providerId="AD" clId="Web-{7D47E963-E279-49D1-AD7F-B06F32E69F98}" dt="2025-06-03T02:07:30.218" v="39" actId="1076"/>
          <ac:picMkLst>
            <pc:docMk/>
            <pc:sldMk cId="1281550954" sldId="259"/>
            <ac:picMk id="18" creationId="{58270600-F7CF-ED80-80CB-BEC871D32A43}"/>
          </ac:picMkLst>
        </pc:picChg>
      </pc:sldChg>
      <pc:sldChg chg="addSp modSp">
        <pc:chgData name="Qing Shao" userId="S::qshao@ggc.edu::56f6c17e-21f8-46e1-904e-fabdd56732e4" providerId="AD" clId="Web-{7D47E963-E279-49D1-AD7F-B06F32E69F98}" dt="2025-06-03T02:15:46.605" v="136" actId="1076"/>
        <pc:sldMkLst>
          <pc:docMk/>
          <pc:sldMk cId="1649753358" sldId="260"/>
        </pc:sldMkLst>
        <pc:spChg chg="add mod">
          <ac:chgData name="Qing Shao" userId="S::qshao@ggc.edu::56f6c17e-21f8-46e1-904e-fabdd56732e4" providerId="AD" clId="Web-{7D47E963-E279-49D1-AD7F-B06F32E69F98}" dt="2025-06-03T02:15:43.308" v="135" actId="1076"/>
          <ac:spMkLst>
            <pc:docMk/>
            <pc:sldMk cId="1649753358" sldId="260"/>
            <ac:spMk id="3" creationId="{3FDA4211-CAC3-F784-C7F7-CDEEAF8DBA27}"/>
          </ac:spMkLst>
        </pc:spChg>
        <pc:spChg chg="add mod">
          <ac:chgData name="Qing Shao" userId="S::qshao@ggc.edu::56f6c17e-21f8-46e1-904e-fabdd56732e4" providerId="AD" clId="Web-{7D47E963-E279-49D1-AD7F-B06F32E69F98}" dt="2025-06-03T02:15:46.605" v="136" actId="1076"/>
          <ac:spMkLst>
            <pc:docMk/>
            <pc:sldMk cId="1649753358" sldId="260"/>
            <ac:spMk id="4" creationId="{A3B748D3-189A-70E7-0D6A-904F0CFC5C65}"/>
          </ac:spMkLst>
        </pc:spChg>
        <pc:spChg chg="add mod">
          <ac:chgData name="Qing Shao" userId="S::qshao@ggc.edu::56f6c17e-21f8-46e1-904e-fabdd56732e4" providerId="AD" clId="Web-{7D47E963-E279-49D1-AD7F-B06F32E69F98}" dt="2025-06-03T02:13:44.883" v="105" actId="1076"/>
          <ac:spMkLst>
            <pc:docMk/>
            <pc:sldMk cId="1649753358" sldId="260"/>
            <ac:spMk id="5" creationId="{43CEF745-CA29-FD88-66A0-A1ACD4017FF4}"/>
          </ac:spMkLst>
        </pc:spChg>
        <pc:spChg chg="add mod">
          <ac:chgData name="Qing Shao" userId="S::qshao@ggc.edu::56f6c17e-21f8-46e1-904e-fabdd56732e4" providerId="AD" clId="Web-{7D47E963-E279-49D1-AD7F-B06F32E69F98}" dt="2025-06-03T02:14:52.619" v="125" actId="14100"/>
          <ac:spMkLst>
            <pc:docMk/>
            <pc:sldMk cId="1649753358" sldId="260"/>
            <ac:spMk id="6" creationId="{C931EF94-2288-BBAD-0C56-A3B23BEAAC81}"/>
          </ac:spMkLst>
        </pc:spChg>
        <pc:spChg chg="add mod">
          <ac:chgData name="Qing Shao" userId="S::qshao@ggc.edu::56f6c17e-21f8-46e1-904e-fabdd56732e4" providerId="AD" clId="Web-{7D47E963-E279-49D1-AD7F-B06F32E69F98}" dt="2025-06-03T02:15:37.120" v="133" actId="14100"/>
          <ac:spMkLst>
            <pc:docMk/>
            <pc:sldMk cId="1649753358" sldId="260"/>
            <ac:spMk id="7" creationId="{686F515E-AEDD-55CE-4D2B-68061D3243E9}"/>
          </ac:spMkLst>
        </pc:spChg>
        <pc:spChg chg="mod">
          <ac:chgData name="Qing Shao" userId="S::qshao@ggc.edu::56f6c17e-21f8-46e1-904e-fabdd56732e4" providerId="AD" clId="Web-{7D47E963-E279-49D1-AD7F-B06F32E69F98}" dt="2025-06-03T02:10:25.222" v="73" actId="14100"/>
          <ac:spMkLst>
            <pc:docMk/>
            <pc:sldMk cId="1649753358" sldId="260"/>
            <ac:spMk id="15" creationId="{AF0C14F4-7293-C73D-5790-F625FC921685}"/>
          </ac:spMkLst>
        </pc:spChg>
        <pc:picChg chg="mod modCrop">
          <ac:chgData name="Qing Shao" userId="S::qshao@ggc.edu::56f6c17e-21f8-46e1-904e-fabdd56732e4" providerId="AD" clId="Web-{7D47E963-E279-49D1-AD7F-B06F32E69F98}" dt="2025-06-03T02:11:25.896" v="83" actId="1076"/>
          <ac:picMkLst>
            <pc:docMk/>
            <pc:sldMk cId="1649753358" sldId="260"/>
            <ac:picMk id="10" creationId="{C4E57B8E-CACC-1F44-33D5-2D942D9B745A}"/>
          </ac:picMkLst>
        </pc:picChg>
        <pc:picChg chg="mod modCrop">
          <ac:chgData name="Qing Shao" userId="S::qshao@ggc.edu::56f6c17e-21f8-46e1-904e-fabdd56732e4" providerId="AD" clId="Web-{7D47E963-E279-49D1-AD7F-B06F32E69F98}" dt="2025-06-03T02:13:40.446" v="104" actId="1076"/>
          <ac:picMkLst>
            <pc:docMk/>
            <pc:sldMk cId="1649753358" sldId="260"/>
            <ac:picMk id="11" creationId="{45DF6A0E-6ACA-7D04-511F-BF01D3F88179}"/>
          </ac:picMkLst>
        </pc:picChg>
        <pc:picChg chg="mod">
          <ac:chgData name="Qing Shao" userId="S::qshao@ggc.edu::56f6c17e-21f8-46e1-904e-fabdd56732e4" providerId="AD" clId="Web-{7D47E963-E279-49D1-AD7F-B06F32E69F98}" dt="2025-06-03T02:13:00.445" v="97" actId="1076"/>
          <ac:picMkLst>
            <pc:docMk/>
            <pc:sldMk cId="1649753358" sldId="260"/>
            <ac:picMk id="17" creationId="{47066BB2-C0ED-912C-8DF9-DA3F1E915FFD}"/>
          </ac:picMkLst>
        </pc:picChg>
        <pc:picChg chg="mod">
          <ac:chgData name="Qing Shao" userId="S::qshao@ggc.edu::56f6c17e-21f8-46e1-904e-fabdd56732e4" providerId="AD" clId="Web-{7D47E963-E279-49D1-AD7F-B06F32E69F98}" dt="2025-06-03T02:13:56.524" v="108" actId="1076"/>
          <ac:picMkLst>
            <pc:docMk/>
            <pc:sldMk cId="1649753358" sldId="260"/>
            <ac:picMk id="18" creationId="{61E6BA74-8A65-B28B-E596-03A1A7B4D9A1}"/>
          </ac:picMkLst>
        </pc:picChg>
        <pc:picChg chg="mod">
          <ac:chgData name="Qing Shao" userId="S::qshao@ggc.edu::56f6c17e-21f8-46e1-904e-fabdd56732e4" providerId="AD" clId="Web-{7D47E963-E279-49D1-AD7F-B06F32E69F98}" dt="2025-06-03T02:14:58.776" v="126" actId="1076"/>
          <ac:picMkLst>
            <pc:docMk/>
            <pc:sldMk cId="1649753358" sldId="260"/>
            <ac:picMk id="20" creationId="{E63996C5-C39D-D69E-1559-2C3D1BC3EE1B}"/>
          </ac:picMkLst>
        </pc:picChg>
      </pc:sldChg>
      <pc:sldChg chg="addSp modSp">
        <pc:chgData name="Qing Shao" userId="S::qshao@ggc.edu::56f6c17e-21f8-46e1-904e-fabdd56732e4" providerId="AD" clId="Web-{7D47E963-E279-49D1-AD7F-B06F32E69F98}" dt="2025-06-03T02:20:23.096" v="154" actId="20577"/>
        <pc:sldMkLst>
          <pc:docMk/>
          <pc:sldMk cId="3043862579" sldId="262"/>
        </pc:sldMkLst>
        <pc:spChg chg="add mod">
          <ac:chgData name="Qing Shao" userId="S::qshao@ggc.edu::56f6c17e-21f8-46e1-904e-fabdd56732e4" providerId="AD" clId="Web-{7D47E963-E279-49D1-AD7F-B06F32E69F98}" dt="2025-06-03T02:20:23.096" v="154" actId="20577"/>
          <ac:spMkLst>
            <pc:docMk/>
            <pc:sldMk cId="3043862579" sldId="262"/>
            <ac:spMk id="3" creationId="{2D2A6EEB-3B73-77B9-AC35-1138213C1B46}"/>
          </ac:spMkLst>
        </pc:spChg>
        <pc:picChg chg="mod">
          <ac:chgData name="Qing Shao" userId="S::qshao@ggc.edu::56f6c17e-21f8-46e1-904e-fabdd56732e4" providerId="AD" clId="Web-{7D47E963-E279-49D1-AD7F-B06F32E69F98}" dt="2025-06-03T02:20:20.892" v="153" actId="14100"/>
          <ac:picMkLst>
            <pc:docMk/>
            <pc:sldMk cId="3043862579" sldId="262"/>
            <ac:picMk id="12" creationId="{5C93DE33-B721-0D1C-9F94-6FF3ED52B0B7}"/>
          </ac:picMkLst>
        </pc:picChg>
      </pc:sldChg>
      <pc:sldChg chg="addSp modSp">
        <pc:chgData name="Qing Shao" userId="S::qshao@ggc.edu::56f6c17e-21f8-46e1-904e-fabdd56732e4" providerId="AD" clId="Web-{7D47E963-E279-49D1-AD7F-B06F32E69F98}" dt="2025-06-03T02:09:33.408" v="62" actId="1076"/>
        <pc:sldMkLst>
          <pc:docMk/>
          <pc:sldMk cId="3965214587" sldId="264"/>
        </pc:sldMkLst>
        <pc:spChg chg="mod">
          <ac:chgData name="Qing Shao" userId="S::qshao@ggc.edu::56f6c17e-21f8-46e1-904e-fabdd56732e4" providerId="AD" clId="Web-{7D47E963-E279-49D1-AD7F-B06F32E69F98}" dt="2025-06-03T02:09:00.361" v="52" actId="20577"/>
          <ac:spMkLst>
            <pc:docMk/>
            <pc:sldMk cId="3965214587" sldId="264"/>
            <ac:spMk id="2" creationId="{6988E170-5336-C126-2B4D-4C62EE001D60}"/>
          </ac:spMkLst>
        </pc:spChg>
        <pc:spChg chg="add mod">
          <ac:chgData name="Qing Shao" userId="S::qshao@ggc.edu::56f6c17e-21f8-46e1-904e-fabdd56732e4" providerId="AD" clId="Web-{7D47E963-E279-49D1-AD7F-B06F32E69F98}" dt="2025-06-03T02:09:31.658" v="61" actId="1076"/>
          <ac:spMkLst>
            <pc:docMk/>
            <pc:sldMk cId="3965214587" sldId="264"/>
            <ac:spMk id="4" creationId="{89D5B9B5-904B-D184-7184-6F723F3EE788}"/>
          </ac:spMkLst>
        </pc:spChg>
        <pc:spChg chg="mod">
          <ac:chgData name="Qing Shao" userId="S::qshao@ggc.edu::56f6c17e-21f8-46e1-904e-fabdd56732e4" providerId="AD" clId="Web-{7D47E963-E279-49D1-AD7F-B06F32E69F98}" dt="2025-06-03T02:08:54.189" v="48" actId="1076"/>
          <ac:spMkLst>
            <pc:docMk/>
            <pc:sldMk cId="3965214587" sldId="264"/>
            <ac:spMk id="10" creationId="{332D2403-991A-08E2-E81D-DE5D253209DF}"/>
          </ac:spMkLst>
        </pc:spChg>
        <pc:picChg chg="mod">
          <ac:chgData name="Qing Shao" userId="S::qshao@ggc.edu::56f6c17e-21f8-46e1-904e-fabdd56732e4" providerId="AD" clId="Web-{7D47E963-E279-49D1-AD7F-B06F32E69F98}" dt="2025-06-03T02:09:33.408" v="62" actId="1076"/>
          <ac:picMkLst>
            <pc:docMk/>
            <pc:sldMk cId="3965214587" sldId="264"/>
            <ac:picMk id="3" creationId="{6DEE761D-8FDF-3758-B35E-FB666649EE3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1A54D5-CB95-4C83-82E4-CC9C6A7BFE13}" type="datetimeFigureOut">
              <a:rPr lang="en-US" smtClean="0"/>
              <a:t>6/2/2025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29E50-4A76-4ADF-A5B8-A40BAD6E3CB1}" type="slidenum">
              <a:rPr lang="en-US" smtClean="0"/>
              <a:t>‹#›</a:t>
            </a:fld>
            <a:endParaRPr lang="en-US"/>
          </a:p>
        </p:txBody>
      </p:sp>
    </p:spTree>
    <p:extLst>
      <p:ext uri="{BB962C8B-B14F-4D97-AF65-F5344CB8AC3E}">
        <p14:creationId xmlns:p14="http://schemas.microsoft.com/office/powerpoint/2010/main" val="3061447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6CB255"/>
                </a:solidFill>
              </a:rPr>
              <a:t>James Webb Hubble Space Telescope (JWST). </a:t>
            </a:r>
            <a:r>
              <a:rPr lang="en-US" sz="1200" dirty="0"/>
              <a:t>The James Webb Space Telescope, launched December 25, 2021, is the largest space telescope humanity has deployed so far. Its 18 gold-coated beryllium segments make up a mirror for reflecting infrared light that is 6.5 meters in diameter. Below it on our illustration you see the tennis-court-sized sunscreen that protects it from the heat of our star. The first Webb science images were released in July 2022. (credit: modification of work “Artist’s Impression of the NASA/ESA/CSA James Webb Space Telescope” by ESA/ATG </a:t>
            </a:r>
            <a:r>
              <a:rPr lang="en-US" sz="1200" dirty="0" err="1"/>
              <a:t>medialab</a:t>
            </a:r>
            <a:r>
              <a:rPr lang="en-US" sz="1200" dirty="0"/>
              <a:t>)</a:t>
            </a:r>
          </a:p>
        </p:txBody>
      </p:sp>
      <p:sp>
        <p:nvSpPr>
          <p:cNvPr id="4" name="Slide Number Placeholder 3"/>
          <p:cNvSpPr>
            <a:spLocks noGrp="1"/>
          </p:cNvSpPr>
          <p:nvPr>
            <p:ph type="sldNum" sz="quarter" idx="5"/>
          </p:nvPr>
        </p:nvSpPr>
        <p:spPr/>
        <p:txBody>
          <a:bodyPr/>
          <a:lstStyle/>
          <a:p>
            <a:fld id="{10C29E50-4A76-4ADF-A5B8-A40BAD6E3CB1}" type="slidenum">
              <a:rPr lang="en-US" smtClean="0"/>
              <a:t>1</a:t>
            </a:fld>
            <a:endParaRPr lang="en-US"/>
          </a:p>
        </p:txBody>
      </p:sp>
    </p:spTree>
    <p:extLst>
      <p:ext uri="{BB962C8B-B14F-4D97-AF65-F5344CB8AC3E}">
        <p14:creationId xmlns:p14="http://schemas.microsoft.com/office/powerpoint/2010/main" val="1848981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C29E50-4A76-4ADF-A5B8-A40BAD6E3CB1}" type="slidenum">
              <a:rPr lang="en-US" smtClean="0"/>
              <a:t>2</a:t>
            </a:fld>
            <a:endParaRPr lang="en-US"/>
          </a:p>
        </p:txBody>
      </p:sp>
    </p:spTree>
    <p:extLst>
      <p:ext uri="{BB962C8B-B14F-4D97-AF65-F5344CB8AC3E}">
        <p14:creationId xmlns:p14="http://schemas.microsoft.com/office/powerpoint/2010/main" val="2312063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C29E50-4A76-4ADF-A5B8-A40BAD6E3CB1}" type="slidenum">
              <a:rPr lang="en-US" smtClean="0"/>
              <a:t>3</a:t>
            </a:fld>
            <a:endParaRPr lang="en-US"/>
          </a:p>
        </p:txBody>
      </p:sp>
    </p:spTree>
    <p:extLst>
      <p:ext uri="{BB962C8B-B14F-4D97-AF65-F5344CB8AC3E}">
        <p14:creationId xmlns:p14="http://schemas.microsoft.com/office/powerpoint/2010/main" val="3451639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6CB255"/>
                </a:solidFill>
              </a:rPr>
              <a:t>Robert C. Byrd Green Bank Telescope.</a:t>
            </a:r>
            <a:r>
              <a:rPr lang="en-US" sz="1200" dirty="0"/>
              <a:t> This fully steerable radio telescope in West Virginia went into operation in August 2000. Its dish is about 100 meters across. (credit: modification of work by “b3nscott”/Flickr)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mbria" panose="02040503050406030204" pitchFamily="18" charset="0"/>
                <a:ea typeface="Cambria" panose="02040503050406030204" pitchFamily="18" charset="0"/>
                <a:cs typeface="Times New Roman" panose="02020603050405020304" pitchFamily="18" charset="0"/>
              </a:rPr>
              <a:t>An even larger (500-meter) radar telescope has recently gone into operation in China and is called the Five-hundred-meter Aperture Spherical Telescope (FAST).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mbria" panose="02040503050406030204" pitchFamily="18" charset="0"/>
                <a:ea typeface="Cambria" panose="02040503050406030204" pitchFamily="18" charset="0"/>
                <a:cs typeface="Times New Roman" panose="02020603050405020304" pitchFamily="18" charset="0"/>
              </a:rPr>
              <a:t>https://www.haystack.mit.edu/astronomy/astronomy-projects/event-horizon-telescope/</a:t>
            </a:r>
          </a:p>
          <a:p>
            <a:endParaRPr lang="en-US" dirty="0"/>
          </a:p>
        </p:txBody>
      </p:sp>
      <p:sp>
        <p:nvSpPr>
          <p:cNvPr id="4" name="Slide Number Placeholder 3"/>
          <p:cNvSpPr>
            <a:spLocks noGrp="1"/>
          </p:cNvSpPr>
          <p:nvPr>
            <p:ph type="sldNum" sz="quarter" idx="5"/>
          </p:nvPr>
        </p:nvSpPr>
        <p:spPr/>
        <p:txBody>
          <a:bodyPr/>
          <a:lstStyle/>
          <a:p>
            <a:fld id="{10C29E50-4A76-4ADF-A5B8-A40BAD6E3CB1}" type="slidenum">
              <a:rPr lang="en-US" smtClean="0"/>
              <a:t>4</a:t>
            </a:fld>
            <a:endParaRPr lang="en-US"/>
          </a:p>
        </p:txBody>
      </p:sp>
    </p:spTree>
    <p:extLst>
      <p:ext uri="{BB962C8B-B14F-4D97-AF65-F5344CB8AC3E}">
        <p14:creationId xmlns:p14="http://schemas.microsoft.com/office/powerpoint/2010/main" val="1723389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rPr>
              <a:t>https://hubblesite.org/contents/media/images/01FEBQTM8Y4FESTQ4N2AFQDBXH</a:t>
            </a:r>
          </a:p>
        </p:txBody>
      </p:sp>
      <p:sp>
        <p:nvSpPr>
          <p:cNvPr id="4" name="Slide Number Placeholder 3"/>
          <p:cNvSpPr>
            <a:spLocks noGrp="1"/>
          </p:cNvSpPr>
          <p:nvPr>
            <p:ph type="sldNum" sz="quarter" idx="5"/>
          </p:nvPr>
        </p:nvSpPr>
        <p:spPr/>
        <p:txBody>
          <a:bodyPr/>
          <a:lstStyle/>
          <a:p>
            <a:fld id="{10C29E50-4A76-4ADF-A5B8-A40BAD6E3CB1}" type="slidenum">
              <a:rPr lang="en-US" smtClean="0"/>
              <a:t>5</a:t>
            </a:fld>
            <a:endParaRPr lang="en-US"/>
          </a:p>
        </p:txBody>
      </p:sp>
    </p:spTree>
    <p:extLst>
      <p:ext uri="{BB962C8B-B14F-4D97-AF65-F5344CB8AC3E}">
        <p14:creationId xmlns:p14="http://schemas.microsoft.com/office/powerpoint/2010/main" val="380511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016197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57483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799076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287106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939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4245870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EB3644-5EB2-41BA-B029-190187321914}" type="datetimeFigureOut">
              <a:rPr lang="en-US" smtClean="0"/>
              <a:t>6/2/2025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1972101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8EB3644-5EB2-41BA-B029-190187321914}" type="datetimeFigureOut">
              <a:rPr lang="en-US" smtClean="0"/>
              <a:t>6/2/2025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1773376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EB3644-5EB2-41BA-B029-190187321914}" type="datetimeFigureOut">
              <a:rPr lang="en-US" smtClean="0"/>
              <a:t>6/2/2025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326436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406299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671908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EB3644-5EB2-41BA-B029-190187321914}" type="datetimeFigureOut">
              <a:rPr lang="en-US" smtClean="0"/>
              <a:t>6/2/2025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C76AA3-89EF-48E5-A782-AFABFB16CDD8}" type="slidenum">
              <a:rPr lang="en-US" smtClean="0"/>
              <a:t>‹#›</a:t>
            </a:fld>
            <a:endParaRPr lang="en-US"/>
          </a:p>
        </p:txBody>
      </p:sp>
    </p:spTree>
    <p:extLst>
      <p:ext uri="{BB962C8B-B14F-4D97-AF65-F5344CB8AC3E}">
        <p14:creationId xmlns:p14="http://schemas.microsoft.com/office/powerpoint/2010/main" val="32077107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4B7E09-432D-5F72-963E-C5C4B92228FE}"/>
              </a:ext>
            </a:extLst>
          </p:cNvPr>
          <p:cNvPicPr>
            <a:picLocks noChangeAspect="1"/>
          </p:cNvPicPr>
          <p:nvPr/>
        </p:nvPicPr>
        <p:blipFill>
          <a:blip r:embed="rId3"/>
          <a:stretch>
            <a:fillRect/>
          </a:stretch>
        </p:blipFill>
        <p:spPr>
          <a:xfrm>
            <a:off x="7517398" y="5546984"/>
            <a:ext cx="1511939" cy="1024217"/>
          </a:xfrm>
          <a:prstGeom prst="rect">
            <a:avLst/>
          </a:prstGeom>
        </p:spPr>
      </p:pic>
      <p:sp>
        <p:nvSpPr>
          <p:cNvPr id="7" name="Text Box 4">
            <a:extLst>
              <a:ext uri="{FF2B5EF4-FFF2-40B4-BE49-F238E27FC236}">
                <a16:creationId xmlns:a16="http://schemas.microsoft.com/office/drawing/2014/main" id="{7C577731-5A9A-DFE2-47B1-55B64D6C3B99}"/>
              </a:ext>
            </a:extLst>
          </p:cNvPr>
          <p:cNvSpPr txBox="1">
            <a:spLocks noChangeArrowheads="1"/>
          </p:cNvSpPr>
          <p:nvPr/>
        </p:nvSpPr>
        <p:spPr bwMode="auto">
          <a:xfrm>
            <a:off x="393192" y="134932"/>
            <a:ext cx="8132017" cy="19389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800" b="1">
                <a:solidFill>
                  <a:schemeClr val="tx1"/>
                </a:solidFill>
                <a:latin typeface="Arial" charset="0"/>
                <a:ea typeface="Geneva" charset="0"/>
              </a:defRPr>
            </a:lvl1pPr>
            <a:lvl2pPr marL="742950" indent="-285750" eaLnBrk="0" hangingPunct="0">
              <a:defRPr sz="2800" b="1">
                <a:solidFill>
                  <a:schemeClr val="tx1"/>
                </a:solidFill>
                <a:latin typeface="Arial" charset="0"/>
                <a:ea typeface="Geneva" charset="0"/>
              </a:defRPr>
            </a:lvl2pPr>
            <a:lvl3pPr marL="1143000" indent="-228600" eaLnBrk="0" hangingPunct="0">
              <a:defRPr sz="2800" b="1">
                <a:solidFill>
                  <a:schemeClr val="tx1"/>
                </a:solidFill>
                <a:latin typeface="Arial" charset="0"/>
                <a:ea typeface="Geneva" charset="0"/>
              </a:defRPr>
            </a:lvl3pPr>
            <a:lvl4pPr marL="1600200" indent="-228600" eaLnBrk="0" hangingPunct="0">
              <a:defRPr sz="2800" b="1">
                <a:solidFill>
                  <a:schemeClr val="tx1"/>
                </a:solidFill>
                <a:latin typeface="Arial" charset="0"/>
                <a:ea typeface="Geneva" charset="0"/>
              </a:defRPr>
            </a:lvl4pPr>
            <a:lvl5pPr marL="2057400" indent="-228600" eaLnBrk="0" hangingPunct="0">
              <a:defRPr sz="2800" b="1">
                <a:solidFill>
                  <a:schemeClr val="tx1"/>
                </a:solidFill>
                <a:latin typeface="Arial" charset="0"/>
                <a:ea typeface="Geneva" charset="0"/>
              </a:defRPr>
            </a:lvl5pPr>
            <a:lvl6pPr marL="2514600" indent="-228600" eaLnBrk="0" fontAlgn="base" hangingPunct="0">
              <a:spcBef>
                <a:spcPct val="0"/>
              </a:spcBef>
              <a:spcAft>
                <a:spcPct val="0"/>
              </a:spcAft>
              <a:defRPr sz="2800" b="1">
                <a:solidFill>
                  <a:schemeClr val="tx1"/>
                </a:solidFill>
                <a:latin typeface="Arial" charset="0"/>
                <a:ea typeface="Geneva" charset="0"/>
              </a:defRPr>
            </a:lvl6pPr>
            <a:lvl7pPr marL="2971800" indent="-228600" eaLnBrk="0" fontAlgn="base" hangingPunct="0">
              <a:spcBef>
                <a:spcPct val="0"/>
              </a:spcBef>
              <a:spcAft>
                <a:spcPct val="0"/>
              </a:spcAft>
              <a:defRPr sz="2800" b="1">
                <a:solidFill>
                  <a:schemeClr val="tx1"/>
                </a:solidFill>
                <a:latin typeface="Arial" charset="0"/>
                <a:ea typeface="Geneva" charset="0"/>
              </a:defRPr>
            </a:lvl7pPr>
            <a:lvl8pPr marL="3429000" indent="-228600" eaLnBrk="0" fontAlgn="base" hangingPunct="0">
              <a:spcBef>
                <a:spcPct val="0"/>
              </a:spcBef>
              <a:spcAft>
                <a:spcPct val="0"/>
              </a:spcAft>
              <a:defRPr sz="2800" b="1">
                <a:solidFill>
                  <a:schemeClr val="tx1"/>
                </a:solidFill>
                <a:latin typeface="Arial" charset="0"/>
                <a:ea typeface="Geneva" charset="0"/>
              </a:defRPr>
            </a:lvl8pPr>
            <a:lvl9pPr marL="3886200" indent="-228600" eaLnBrk="0" fontAlgn="base" hangingPunct="0">
              <a:spcBef>
                <a:spcPct val="0"/>
              </a:spcBef>
              <a:spcAft>
                <a:spcPct val="0"/>
              </a:spcAft>
              <a:defRPr sz="2800" b="1">
                <a:solidFill>
                  <a:schemeClr val="tx1"/>
                </a:solidFill>
                <a:latin typeface="Arial" charset="0"/>
                <a:ea typeface="Geneva" charset="0"/>
              </a:defRPr>
            </a:lvl9pPr>
          </a:lstStyle>
          <a:p>
            <a:pPr algn="ctr" eaLnBrk="1" fontAlgn="base" hangingPunct="1">
              <a:spcBef>
                <a:spcPct val="50000"/>
              </a:spcBef>
              <a:spcAft>
                <a:spcPct val="0"/>
              </a:spcAft>
            </a:pPr>
            <a:r>
              <a:rPr lang="en-US" sz="4800">
                <a:solidFill>
                  <a:srgbClr val="333399"/>
                </a:solidFill>
              </a:rPr>
              <a:t>Chapter </a:t>
            </a:r>
            <a:r>
              <a:rPr lang="en-US" sz="4800" dirty="0">
                <a:solidFill>
                  <a:srgbClr val="333399"/>
                </a:solidFill>
              </a:rPr>
              <a:t>6</a:t>
            </a:r>
          </a:p>
          <a:p>
            <a:pPr algn="ctr" eaLnBrk="1" fontAlgn="base" hangingPunct="1">
              <a:spcBef>
                <a:spcPct val="50000"/>
              </a:spcBef>
              <a:spcAft>
                <a:spcPct val="0"/>
              </a:spcAft>
            </a:pPr>
            <a:r>
              <a:rPr lang="en-US" sz="4800" dirty="0">
                <a:solidFill>
                  <a:srgbClr val="333399"/>
                </a:solidFill>
              </a:rPr>
              <a:t>Astronomical Instruments </a:t>
            </a:r>
          </a:p>
        </p:txBody>
      </p:sp>
      <p:pic>
        <p:nvPicPr>
          <p:cNvPr id="8" name="Picture 7">
            <a:extLst>
              <a:ext uri="{FF2B5EF4-FFF2-40B4-BE49-F238E27FC236}">
                <a16:creationId xmlns:a16="http://schemas.microsoft.com/office/drawing/2014/main" id="{92DD2E59-F25E-6444-0429-D10E180BAD18}"/>
              </a:ext>
            </a:extLst>
          </p:cNvPr>
          <p:cNvPicPr>
            <a:picLocks noChangeAspect="1"/>
          </p:cNvPicPr>
          <p:nvPr/>
        </p:nvPicPr>
        <p:blipFill rotWithShape="1">
          <a:blip r:embed="rId4"/>
          <a:srcRect l="10790" r="11081"/>
          <a:stretch/>
        </p:blipFill>
        <p:spPr>
          <a:xfrm>
            <a:off x="620260" y="1961622"/>
            <a:ext cx="6255915" cy="3374269"/>
          </a:xfrm>
          <a:prstGeom prst="rect">
            <a:avLst/>
          </a:prstGeom>
        </p:spPr>
      </p:pic>
      <p:pic>
        <p:nvPicPr>
          <p:cNvPr id="9" name="Picture 8">
            <a:extLst>
              <a:ext uri="{FF2B5EF4-FFF2-40B4-BE49-F238E27FC236}">
                <a16:creationId xmlns:a16="http://schemas.microsoft.com/office/drawing/2014/main" id="{D599938A-C454-E273-9FD8-9A5871A4B065}"/>
              </a:ext>
            </a:extLst>
          </p:cNvPr>
          <p:cNvPicPr>
            <a:picLocks noChangeAspect="1"/>
          </p:cNvPicPr>
          <p:nvPr/>
        </p:nvPicPr>
        <p:blipFill>
          <a:blip r:embed="rId5"/>
          <a:stretch>
            <a:fillRect/>
          </a:stretch>
        </p:blipFill>
        <p:spPr>
          <a:xfrm>
            <a:off x="5487262" y="2065531"/>
            <a:ext cx="4396778" cy="2470452"/>
          </a:xfrm>
          <a:prstGeom prst="rect">
            <a:avLst/>
          </a:prstGeom>
        </p:spPr>
      </p:pic>
      <p:sp>
        <p:nvSpPr>
          <p:cNvPr id="2" name="TextBox 1">
            <a:extLst>
              <a:ext uri="{FF2B5EF4-FFF2-40B4-BE49-F238E27FC236}">
                <a16:creationId xmlns:a16="http://schemas.microsoft.com/office/drawing/2014/main" id="{B62FA8C6-79D1-E57C-FB9C-6FAA0AC91334}"/>
              </a:ext>
            </a:extLst>
          </p:cNvPr>
          <p:cNvSpPr txBox="1"/>
          <p:nvPr/>
        </p:nvSpPr>
        <p:spPr>
          <a:xfrm>
            <a:off x="394855" y="5550344"/>
            <a:ext cx="6827627" cy="1023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James Webb Hubble Space Telescope (JWST). </a:t>
            </a:r>
            <a:r>
              <a:rPr lang="en-US" sz="1200" dirty="0">
                <a:latin typeface="Arial"/>
                <a:cs typeface="Arial"/>
              </a:rPr>
              <a:t>The James Webb Space Telescope, launched December 25, 2021, is the largest space telescope humanity has deployed so far. Its 18 gold-coated beryllium segments make up a mirror for reflecting infrared light that is 6.5 meters in diameter. Below it on our illustration you see the tennis-court-sized sunscreen that protects it from the heat of our star. The first Webb science images were released in July 2022 (</a:t>
            </a:r>
            <a:r>
              <a:rPr lang="en-US" sz="1200" dirty="0" err="1">
                <a:latin typeface="Arial"/>
                <a:cs typeface="Arial"/>
              </a:rPr>
              <a:t>eg.</a:t>
            </a:r>
            <a:r>
              <a:rPr lang="en-US" sz="1200" dirty="0">
                <a:latin typeface="Arial"/>
                <a:cs typeface="Arial"/>
              </a:rPr>
              <a:t> Ring Nebula)</a:t>
            </a:r>
            <a:endParaRPr lang="en-US" sz="1200" dirty="0">
              <a:ea typeface="Calibri"/>
              <a:cs typeface="Calibri"/>
            </a:endParaRPr>
          </a:p>
        </p:txBody>
      </p:sp>
    </p:spTree>
    <p:extLst>
      <p:ext uri="{BB962C8B-B14F-4D97-AF65-F5344CB8AC3E}">
        <p14:creationId xmlns:p14="http://schemas.microsoft.com/office/powerpoint/2010/main" val="1199809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324999" y="-918"/>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6.1 Telescopes</a:t>
            </a:r>
          </a:p>
        </p:txBody>
      </p:sp>
      <p:sp>
        <p:nvSpPr>
          <p:cNvPr id="10" name="Text Box 3">
            <a:extLst>
              <a:ext uri="{FF2B5EF4-FFF2-40B4-BE49-F238E27FC236}">
                <a16:creationId xmlns:a16="http://schemas.microsoft.com/office/drawing/2014/main" id="{332D2403-991A-08E2-E81D-DE5D253209DF}"/>
              </a:ext>
            </a:extLst>
          </p:cNvPr>
          <p:cNvSpPr txBox="1">
            <a:spLocks noChangeArrowheads="1"/>
          </p:cNvSpPr>
          <p:nvPr/>
        </p:nvSpPr>
        <p:spPr bwMode="auto">
          <a:xfrm>
            <a:off x="64872" y="486847"/>
            <a:ext cx="8978543" cy="3046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457200" indent="-457200" fontAlgn="base">
              <a:spcBef>
                <a:spcPct val="50000"/>
              </a:spcBef>
              <a:spcAft>
                <a:spcPct val="0"/>
              </a:spcAft>
              <a:buFont typeface="Wingdings" panose="05000000000000000000" pitchFamily="2" charset="2"/>
              <a:buChar char="Ø"/>
            </a:pPr>
            <a:r>
              <a:rPr lang="en-US" dirty="0">
                <a:solidFill>
                  <a:srgbClr val="333399"/>
                </a:solidFill>
              </a:rPr>
              <a:t>A telescope collects the faint light from astronomical sources and brings it to a focus</a:t>
            </a:r>
          </a:p>
          <a:p>
            <a:pPr marL="457200" indent="-457200" fontAlgn="base">
              <a:spcBef>
                <a:spcPct val="50000"/>
              </a:spcBef>
              <a:spcAft>
                <a:spcPct val="0"/>
              </a:spcAft>
              <a:buFont typeface="Wingdings" panose="05000000000000000000" pitchFamily="2" charset="2"/>
              <a:buChar char="Ø"/>
            </a:pPr>
            <a:r>
              <a:rPr lang="en-US" dirty="0">
                <a:solidFill>
                  <a:srgbClr val="333399"/>
                </a:solidFill>
              </a:rPr>
              <a:t>The primary optics is either a convex lens (refractor) or a concave mirror (reflector) </a:t>
            </a:r>
          </a:p>
          <a:p>
            <a:pPr marL="457200" indent="-457200" fontAlgn="base">
              <a:spcBef>
                <a:spcPct val="50000"/>
              </a:spcBef>
              <a:spcAft>
                <a:spcPct val="0"/>
              </a:spcAft>
              <a:buFont typeface="Wingdings" panose="05000000000000000000" pitchFamily="2" charset="2"/>
              <a:buChar char="Ø"/>
            </a:pPr>
            <a:r>
              <a:rPr lang="en-US" dirty="0">
                <a:solidFill>
                  <a:srgbClr val="333399"/>
                </a:solidFill>
              </a:rPr>
              <a:t>Most large telescopes are reflectors: easier to manufacture and support, light does not have to pass through glass, not subject to </a:t>
            </a:r>
            <a:r>
              <a:rPr lang="en-US" b="1" dirty="0">
                <a:solidFill>
                  <a:srgbClr val="333399"/>
                </a:solidFill>
              </a:rPr>
              <a:t>chromatic aberration</a:t>
            </a:r>
            <a:r>
              <a:rPr lang="en-US" dirty="0">
                <a:solidFill>
                  <a:srgbClr val="333399"/>
                </a:solidFill>
              </a:rPr>
              <a:t>.</a:t>
            </a:r>
          </a:p>
        </p:txBody>
      </p:sp>
      <p:pic>
        <p:nvPicPr>
          <p:cNvPr id="16" name="Picture 15">
            <a:extLst>
              <a:ext uri="{FF2B5EF4-FFF2-40B4-BE49-F238E27FC236}">
                <a16:creationId xmlns:a16="http://schemas.microsoft.com/office/drawing/2014/main" id="{0BFA7E6B-B3B5-7643-6E60-411D98B5024A}"/>
              </a:ext>
            </a:extLst>
          </p:cNvPr>
          <p:cNvPicPr>
            <a:picLocks noChangeAspect="1"/>
          </p:cNvPicPr>
          <p:nvPr/>
        </p:nvPicPr>
        <p:blipFill>
          <a:blip r:embed="rId3"/>
          <a:stretch>
            <a:fillRect/>
          </a:stretch>
        </p:blipFill>
        <p:spPr>
          <a:xfrm>
            <a:off x="2873401" y="3429926"/>
            <a:ext cx="3392302" cy="2593201"/>
          </a:xfrm>
          <a:prstGeom prst="rect">
            <a:avLst/>
          </a:prstGeom>
        </p:spPr>
      </p:pic>
      <p:pic>
        <p:nvPicPr>
          <p:cNvPr id="17" name="Picture 16">
            <a:extLst>
              <a:ext uri="{FF2B5EF4-FFF2-40B4-BE49-F238E27FC236}">
                <a16:creationId xmlns:a16="http://schemas.microsoft.com/office/drawing/2014/main" id="{C8EC9A9A-B1D6-A018-0FB4-DB3D72746516}"/>
              </a:ext>
            </a:extLst>
          </p:cNvPr>
          <p:cNvPicPr>
            <a:picLocks noChangeAspect="1"/>
          </p:cNvPicPr>
          <p:nvPr/>
        </p:nvPicPr>
        <p:blipFill>
          <a:blip r:embed="rId4"/>
          <a:stretch>
            <a:fillRect/>
          </a:stretch>
        </p:blipFill>
        <p:spPr>
          <a:xfrm>
            <a:off x="176774" y="3360584"/>
            <a:ext cx="2926334" cy="2560542"/>
          </a:xfrm>
          <a:prstGeom prst="rect">
            <a:avLst/>
          </a:prstGeom>
        </p:spPr>
      </p:pic>
      <p:pic>
        <p:nvPicPr>
          <p:cNvPr id="18" name="Picture 17">
            <a:extLst>
              <a:ext uri="{FF2B5EF4-FFF2-40B4-BE49-F238E27FC236}">
                <a16:creationId xmlns:a16="http://schemas.microsoft.com/office/drawing/2014/main" id="{58270600-F7CF-ED80-80CB-BEC871D32A43}"/>
              </a:ext>
            </a:extLst>
          </p:cNvPr>
          <p:cNvPicPr>
            <a:picLocks noChangeAspect="1"/>
          </p:cNvPicPr>
          <p:nvPr/>
        </p:nvPicPr>
        <p:blipFill>
          <a:blip r:embed="rId5"/>
          <a:stretch>
            <a:fillRect/>
          </a:stretch>
        </p:blipFill>
        <p:spPr>
          <a:xfrm>
            <a:off x="7025897" y="3227478"/>
            <a:ext cx="1865538" cy="2597121"/>
          </a:xfrm>
          <a:prstGeom prst="rect">
            <a:avLst/>
          </a:prstGeom>
        </p:spPr>
      </p:pic>
      <p:sp>
        <p:nvSpPr>
          <p:cNvPr id="3" name="TextBox 2">
            <a:extLst>
              <a:ext uri="{FF2B5EF4-FFF2-40B4-BE49-F238E27FC236}">
                <a16:creationId xmlns:a16="http://schemas.microsoft.com/office/drawing/2014/main" id="{96A04118-3891-2390-D45B-1776793F9775}"/>
              </a:ext>
            </a:extLst>
          </p:cNvPr>
          <p:cNvSpPr txBox="1"/>
          <p:nvPr/>
        </p:nvSpPr>
        <p:spPr>
          <a:xfrm>
            <a:off x="179043" y="6085875"/>
            <a:ext cx="8745948"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b="1" dirty="0">
                <a:solidFill>
                  <a:srgbClr val="6CB255"/>
                </a:solidFill>
                <a:latin typeface="Arial"/>
              </a:rPr>
              <a:t>Refracting and Reflecting Telescopes.</a:t>
            </a:r>
            <a:r>
              <a:rPr lang="en-US" sz="1100" dirty="0">
                <a:latin typeface="Arial"/>
              </a:rPr>
              <a:t> Light enters a refracting telescope through a lens at the upper end, which focuses the light near the bottom of the telescope. An eyepiece then magnifies the image so that it can be viewed by the eye, or a detector like a photographic plate can be placed at the focus. The upper end of a reflecting telescope is open, and the light passes through to the mirror located at the bottom of the telescope. The mirror then focuses the light at the top end, where it can be detected. </a:t>
            </a:r>
            <a:endParaRPr lang="en-US" sz="1100" dirty="0">
              <a:latin typeface="Arial"/>
              <a:cs typeface="Arial"/>
            </a:endParaRPr>
          </a:p>
        </p:txBody>
      </p:sp>
    </p:spTree>
    <p:extLst>
      <p:ext uri="{BB962C8B-B14F-4D97-AF65-F5344CB8AC3E}">
        <p14:creationId xmlns:p14="http://schemas.microsoft.com/office/powerpoint/2010/main" val="1281550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EE761D-8FDF-3758-B35E-FB666649EE3C}"/>
              </a:ext>
            </a:extLst>
          </p:cNvPr>
          <p:cNvPicPr>
            <a:picLocks noChangeAspect="1"/>
          </p:cNvPicPr>
          <p:nvPr/>
        </p:nvPicPr>
        <p:blipFill>
          <a:blip r:embed="rId3"/>
          <a:stretch>
            <a:fillRect/>
          </a:stretch>
        </p:blipFill>
        <p:spPr>
          <a:xfrm>
            <a:off x="3102965" y="647013"/>
            <a:ext cx="5502604" cy="5760961"/>
          </a:xfrm>
          <a:prstGeom prst="rect">
            <a:avLst/>
          </a:prstGeom>
        </p:spPr>
      </p:pic>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366409" y="66362"/>
            <a:ext cx="8153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nchor="t">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None/>
            </a:pPr>
            <a:r>
              <a:rPr lang="en-US" altLang="en-US" dirty="0">
                <a:solidFill>
                  <a:srgbClr val="333399"/>
                </a:solidFill>
                <a:latin typeface="Arial"/>
                <a:cs typeface="Arial"/>
              </a:rPr>
              <a:t>6.2 Telescopes Today</a:t>
            </a:r>
            <a:endParaRPr lang="en-US">
              <a:solidFill>
                <a:srgbClr val="000000"/>
              </a:solidFill>
              <a:cs typeface="Arial" panose="020B0604020202020204" pitchFamily="34" charset="0"/>
            </a:endParaRPr>
          </a:p>
        </p:txBody>
      </p:sp>
      <mc:AlternateContent xmlns:mc="http://schemas.openxmlformats.org/markup-compatibility/2006">
        <mc:Choice xmlns:a14="http://schemas.microsoft.com/office/drawing/2010/main" Requires="a14">
          <p:sp>
            <p:nvSpPr>
              <p:cNvPr id="10" name="Text Box 3">
                <a:extLst>
                  <a:ext uri="{FF2B5EF4-FFF2-40B4-BE49-F238E27FC236}">
                    <a16:creationId xmlns:a16="http://schemas.microsoft.com/office/drawing/2014/main" id="{332D2403-991A-08E2-E81D-DE5D253209DF}"/>
                  </a:ext>
                </a:extLst>
              </p:cNvPr>
              <p:cNvSpPr txBox="1">
                <a:spLocks noChangeArrowheads="1"/>
              </p:cNvSpPr>
              <p:nvPr/>
            </p:nvSpPr>
            <p:spPr bwMode="auto">
              <a:xfrm>
                <a:off x="-71937" y="568701"/>
                <a:ext cx="3102965" cy="6177397"/>
              </a:xfrm>
              <a:prstGeom prst="rect">
                <a:avLst/>
              </a:prstGeom>
              <a:noFill/>
              <a:ln>
                <a:noFill/>
              </a:ln>
              <a:extLst>
                <a:ext uri="{909E8E84-426E-40dd-AFC4-6F175D3DCCD1}">
                  <a14:hiddenFill xmlns="">
                    <a:solidFill>
                      <a:srgbClr val="FFFFFF"/>
                    </a:solidFill>
                  </a14:hiddenFill>
                </a:ext>
                <a:ext uri="{91240B29-F687-4f45-9708-019B960494DF}">
                  <a14:hiddenLine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457200" indent="-457200" fontAlgn="base">
                  <a:spcBef>
                    <a:spcPct val="50000"/>
                  </a:spcBef>
                  <a:spcAft>
                    <a:spcPct val="0"/>
                  </a:spcAft>
                  <a:buFont typeface="Wingdings" panose="05000000000000000000" pitchFamily="2" charset="2"/>
                  <a:buChar char="Ø"/>
                </a:pPr>
                <a:r>
                  <a:rPr lang="en-US" sz="2000" dirty="0">
                    <a:solidFill>
                      <a:srgbClr val="333399"/>
                    </a:solidFill>
                  </a:rPr>
                  <a:t>The </a:t>
                </a:r>
                <a:r>
                  <a:rPr lang="en-US" sz="2000" b="1" dirty="0">
                    <a:solidFill>
                      <a:srgbClr val="333399"/>
                    </a:solidFill>
                  </a:rPr>
                  <a:t>resolution</a:t>
                </a:r>
                <a:r>
                  <a:rPr lang="en-US" sz="2000" dirty="0">
                    <a:solidFill>
                      <a:srgbClr val="333399"/>
                    </a:solidFill>
                  </a:rPr>
                  <a:t> of a telescope, the smallest feature can be distinguished, is proportional to wavelength and inversely proportional to the size. </a:t>
                </a:r>
              </a:p>
              <a:p>
                <a:pPr fontAlgn="base">
                  <a:spcBef>
                    <a:spcPct val="50000"/>
                  </a:spcBef>
                  <a:spcAft>
                    <a:spcPct val="0"/>
                  </a:spcAft>
                </a:pPr>
                <a14:m>
                  <m:oMathPara xmlns:m="http://schemas.openxmlformats.org/officeDocument/2006/math">
                    <m:oMathParaPr>
                      <m:jc m:val="centerGroup"/>
                    </m:oMathParaPr>
                    <m:oMath xmlns:m="http://schemas.openxmlformats.org/officeDocument/2006/math">
                      <m:r>
                        <a:rPr lang="en-US" i="1" smtClean="0">
                          <a:solidFill>
                            <a:srgbClr val="333399"/>
                          </a:solidFill>
                          <a:latin typeface="Cambria Math" panose="02040503050406030204" pitchFamily="18" charset="0"/>
                          <a:ea typeface="Cambria Math" panose="02040503050406030204" pitchFamily="18" charset="0"/>
                        </a:rPr>
                        <m:t>𝜃</m:t>
                      </m:r>
                      <m:r>
                        <a:rPr lang="en-US" i="1" smtClean="0">
                          <a:solidFill>
                            <a:srgbClr val="333399"/>
                          </a:solidFill>
                          <a:latin typeface="Cambria Math" panose="02040503050406030204" pitchFamily="18" charset="0"/>
                          <a:ea typeface="Cambria Math" panose="02040503050406030204" pitchFamily="18" charset="0"/>
                        </a:rPr>
                        <m:t>∝</m:t>
                      </m:r>
                      <m:f>
                        <m:fPr>
                          <m:ctrlPr>
                            <a:rPr lang="en-US" i="1" smtClean="0">
                              <a:solidFill>
                                <a:srgbClr val="333399"/>
                              </a:solidFill>
                              <a:latin typeface="Cambria Math" panose="02040503050406030204" pitchFamily="18" charset="0"/>
                              <a:ea typeface="Cambria Math" panose="02040503050406030204" pitchFamily="18" charset="0"/>
                            </a:rPr>
                          </m:ctrlPr>
                        </m:fPr>
                        <m:num>
                          <m:r>
                            <a:rPr lang="en-US" i="1" smtClean="0">
                              <a:solidFill>
                                <a:srgbClr val="333399"/>
                              </a:solidFill>
                              <a:latin typeface="Cambria Math" panose="02040503050406030204" pitchFamily="18" charset="0"/>
                              <a:ea typeface="Cambria Math" panose="02040503050406030204" pitchFamily="18" charset="0"/>
                            </a:rPr>
                            <m:t>𝜆</m:t>
                          </m:r>
                        </m:num>
                        <m:den>
                          <m:r>
                            <a:rPr lang="en-US" b="0" i="1" smtClean="0">
                              <a:solidFill>
                                <a:srgbClr val="333399"/>
                              </a:solidFill>
                              <a:latin typeface="Cambria Math" panose="02040503050406030204" pitchFamily="18" charset="0"/>
                              <a:ea typeface="Cambria Math" panose="02040503050406030204" pitchFamily="18" charset="0"/>
                            </a:rPr>
                            <m:t>𝐷</m:t>
                          </m:r>
                        </m:den>
                      </m:f>
                    </m:oMath>
                  </m:oMathPara>
                </a14:m>
                <a:endParaRPr lang="en-US" dirty="0">
                  <a:solidFill>
                    <a:srgbClr val="333399"/>
                  </a:solidFill>
                </a:endParaRPr>
              </a:p>
              <a:p>
                <a:pPr marL="457200" indent="-457200" fontAlgn="base">
                  <a:spcBef>
                    <a:spcPct val="50000"/>
                  </a:spcBef>
                  <a:spcAft>
                    <a:spcPct val="0"/>
                  </a:spcAft>
                  <a:buFont typeface="Wingdings" panose="05000000000000000000" pitchFamily="2" charset="2"/>
                  <a:buChar char="Ø"/>
                </a:pPr>
                <a:r>
                  <a:rPr lang="en-US" sz="2000" dirty="0">
                    <a:solidFill>
                      <a:srgbClr val="333399"/>
                    </a:solidFill>
                  </a:rPr>
                  <a:t>The site for an astronomical observatory: clear weather, dark skies, low water vapor, and excellent atmospheric seeing (low atmospheric turbulence)</a:t>
                </a:r>
              </a:p>
            </p:txBody>
          </p:sp>
        </mc:Choice>
        <mc:Fallback>
          <p:sp>
            <p:nvSpPr>
              <p:cNvPr id="10" name="Text Box 3">
                <a:extLst>
                  <a:ext uri="{FF2B5EF4-FFF2-40B4-BE49-F238E27FC236}">
                    <a16:creationId xmlns:a16="http://schemas.microsoft.com/office/drawing/2014/main" id="{332D2403-991A-08E2-E81D-DE5D253209DF}"/>
                  </a:ext>
                </a:extLst>
              </p:cNvPr>
              <p:cNvSpPr txBox="1">
                <a:spLocks noRot="1" noChangeAspect="1" noMove="1" noResize="1" noEditPoints="1" noAdjustHandles="1" noChangeArrowheads="1" noChangeShapeType="1" noTextEdit="1"/>
              </p:cNvSpPr>
              <p:nvPr/>
            </p:nvSpPr>
            <p:spPr bwMode="auto">
              <a:xfrm>
                <a:off x="-71937" y="568701"/>
                <a:ext cx="3102965" cy="6177397"/>
              </a:xfrm>
              <a:prstGeom prst="rect">
                <a:avLst/>
              </a:prstGeom>
              <a:blipFill>
                <a:blip r:embed="rId4"/>
                <a:stretch>
                  <a:fillRect l="-1768" t="-394" r="-4126" b="-789"/>
                </a:stretch>
              </a:blip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4" name="TextBox 3">
            <a:extLst>
              <a:ext uri="{FF2B5EF4-FFF2-40B4-BE49-F238E27FC236}">
                <a16:creationId xmlns:a16="http://schemas.microsoft.com/office/drawing/2014/main" id="{89D5B9B5-904B-D184-7184-6F723F3EE788}"/>
              </a:ext>
            </a:extLst>
          </p:cNvPr>
          <p:cNvSpPr txBox="1"/>
          <p:nvPr/>
        </p:nvSpPr>
        <p:spPr>
          <a:xfrm>
            <a:off x="3831847" y="6469540"/>
            <a:ext cx="4773423"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Comparison optical telescope primary mirrors</a:t>
            </a:r>
          </a:p>
        </p:txBody>
      </p:sp>
    </p:spTree>
    <p:extLst>
      <p:ext uri="{BB962C8B-B14F-4D97-AF65-F5344CB8AC3E}">
        <p14:creationId xmlns:p14="http://schemas.microsoft.com/office/powerpoint/2010/main" val="3965214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611760" y="4712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6.4 Radio Telescopes</a:t>
            </a:r>
          </a:p>
        </p:txBody>
      </p:sp>
      <p:sp>
        <p:nvSpPr>
          <p:cNvPr id="15" name="Text Box 4">
            <a:extLst>
              <a:ext uri="{FF2B5EF4-FFF2-40B4-BE49-F238E27FC236}">
                <a16:creationId xmlns:a16="http://schemas.microsoft.com/office/drawing/2014/main" id="{AF0C14F4-7293-C73D-5790-F625FC921685}"/>
              </a:ext>
            </a:extLst>
          </p:cNvPr>
          <p:cNvSpPr txBox="1">
            <a:spLocks noChangeArrowheads="1"/>
          </p:cNvSpPr>
          <p:nvPr/>
        </p:nvSpPr>
        <p:spPr bwMode="auto">
          <a:xfrm>
            <a:off x="191156" y="743151"/>
            <a:ext cx="5447711" cy="3170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nchor="t">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457200" indent="-457200" fontAlgn="base">
              <a:spcBef>
                <a:spcPct val="50000"/>
              </a:spcBef>
              <a:spcAft>
                <a:spcPct val="0"/>
              </a:spcAft>
              <a:buFont typeface="Wingdings" panose="05000000000000000000" pitchFamily="2" charset="2"/>
              <a:buChar char="Ø"/>
            </a:pPr>
            <a:r>
              <a:rPr lang="en-US" sz="2000" dirty="0">
                <a:solidFill>
                  <a:srgbClr val="333399"/>
                </a:solidFill>
                <a:latin typeface="Arial"/>
                <a:ea typeface="ＭＳ Ｐゴシック"/>
              </a:rPr>
              <a:t>A radio telescope is a large, curved dish to collect radio waves from space. Longer wavelength means poor angular resolution</a:t>
            </a:r>
            <a:endParaRPr lang="en-US" sz="2000" dirty="0">
              <a:solidFill>
                <a:srgbClr val="333399"/>
              </a:solidFill>
            </a:endParaRPr>
          </a:p>
          <a:p>
            <a:pPr marL="457200" indent="-457200" fontAlgn="base">
              <a:spcBef>
                <a:spcPct val="50000"/>
              </a:spcBef>
              <a:spcAft>
                <a:spcPct val="0"/>
              </a:spcAft>
              <a:buFont typeface="Wingdings" panose="05000000000000000000" pitchFamily="2" charset="2"/>
              <a:buChar char="Ø"/>
            </a:pPr>
            <a:r>
              <a:rPr lang="en-US" sz="2000" dirty="0">
                <a:solidFill>
                  <a:srgbClr val="333399"/>
                </a:solidFill>
              </a:rPr>
              <a:t>Interferometer: linking two or more radio telescopes together electronically. The resolution depends upon the separation of the telescopes</a:t>
            </a:r>
          </a:p>
          <a:p>
            <a:pPr marL="457200" indent="-457200" fontAlgn="base">
              <a:spcBef>
                <a:spcPct val="50000"/>
              </a:spcBef>
              <a:spcAft>
                <a:spcPct val="0"/>
              </a:spcAft>
              <a:buFont typeface="Wingdings" panose="05000000000000000000" pitchFamily="2" charset="2"/>
              <a:buChar char="Ø"/>
            </a:pPr>
            <a:r>
              <a:rPr lang="en-US" sz="2000" dirty="0">
                <a:solidFill>
                  <a:srgbClr val="333399"/>
                </a:solidFill>
              </a:rPr>
              <a:t>Observations at an entirely different frequency; get totally different information</a:t>
            </a:r>
          </a:p>
        </p:txBody>
      </p:sp>
      <p:pic>
        <p:nvPicPr>
          <p:cNvPr id="10" name="Picture 9">
            <a:extLst>
              <a:ext uri="{FF2B5EF4-FFF2-40B4-BE49-F238E27FC236}">
                <a16:creationId xmlns:a16="http://schemas.microsoft.com/office/drawing/2014/main" id="{C4E57B8E-CACC-1F44-33D5-2D942D9B745A}"/>
              </a:ext>
            </a:extLst>
          </p:cNvPr>
          <p:cNvPicPr>
            <a:picLocks noChangeAspect="1"/>
          </p:cNvPicPr>
          <p:nvPr/>
        </p:nvPicPr>
        <p:blipFill rotWithShape="1">
          <a:blip r:embed="rId3"/>
          <a:srcRect l="8973" t="18951" r="63311" b="-252"/>
          <a:stretch>
            <a:fillRect/>
          </a:stretch>
        </p:blipFill>
        <p:spPr>
          <a:xfrm>
            <a:off x="5632398" y="614968"/>
            <a:ext cx="1875142" cy="2386461"/>
          </a:xfrm>
          <a:prstGeom prst="rect">
            <a:avLst/>
          </a:prstGeom>
        </p:spPr>
      </p:pic>
      <p:pic>
        <p:nvPicPr>
          <p:cNvPr id="11" name="Picture 10">
            <a:extLst>
              <a:ext uri="{FF2B5EF4-FFF2-40B4-BE49-F238E27FC236}">
                <a16:creationId xmlns:a16="http://schemas.microsoft.com/office/drawing/2014/main" id="{45DF6A0E-6ACA-7D04-511F-BF01D3F88179}"/>
              </a:ext>
            </a:extLst>
          </p:cNvPr>
          <p:cNvPicPr>
            <a:picLocks noChangeAspect="1"/>
          </p:cNvPicPr>
          <p:nvPr/>
        </p:nvPicPr>
        <p:blipFill>
          <a:blip r:embed="rId4"/>
          <a:srcRect l="14600" t="-121" r="15406" b="1153"/>
          <a:stretch>
            <a:fillRect/>
          </a:stretch>
        </p:blipFill>
        <p:spPr>
          <a:xfrm>
            <a:off x="5515027" y="3069041"/>
            <a:ext cx="1992942" cy="1878617"/>
          </a:xfrm>
          <a:prstGeom prst="rect">
            <a:avLst/>
          </a:prstGeom>
        </p:spPr>
      </p:pic>
      <p:pic>
        <p:nvPicPr>
          <p:cNvPr id="17" name="Picture 16">
            <a:extLst>
              <a:ext uri="{FF2B5EF4-FFF2-40B4-BE49-F238E27FC236}">
                <a16:creationId xmlns:a16="http://schemas.microsoft.com/office/drawing/2014/main" id="{47066BB2-C0ED-912C-8DF9-DA3F1E915FFD}"/>
              </a:ext>
            </a:extLst>
          </p:cNvPr>
          <p:cNvPicPr>
            <a:picLocks noChangeAspect="1"/>
          </p:cNvPicPr>
          <p:nvPr/>
        </p:nvPicPr>
        <p:blipFill>
          <a:blip r:embed="rId5"/>
          <a:stretch>
            <a:fillRect/>
          </a:stretch>
        </p:blipFill>
        <p:spPr>
          <a:xfrm>
            <a:off x="3791606" y="4945531"/>
            <a:ext cx="5352394" cy="1498670"/>
          </a:xfrm>
          <a:prstGeom prst="rect">
            <a:avLst/>
          </a:prstGeom>
        </p:spPr>
      </p:pic>
      <p:pic>
        <p:nvPicPr>
          <p:cNvPr id="18" name="Picture 17">
            <a:extLst>
              <a:ext uri="{FF2B5EF4-FFF2-40B4-BE49-F238E27FC236}">
                <a16:creationId xmlns:a16="http://schemas.microsoft.com/office/drawing/2014/main" id="{61E6BA74-8A65-B28B-E596-03A1A7B4D9A1}"/>
              </a:ext>
            </a:extLst>
          </p:cNvPr>
          <p:cNvPicPr>
            <a:picLocks noChangeAspect="1"/>
          </p:cNvPicPr>
          <p:nvPr/>
        </p:nvPicPr>
        <p:blipFill>
          <a:blip r:embed="rId6"/>
          <a:stretch>
            <a:fillRect/>
          </a:stretch>
        </p:blipFill>
        <p:spPr>
          <a:xfrm>
            <a:off x="267223" y="3924098"/>
            <a:ext cx="2550740" cy="2571399"/>
          </a:xfrm>
          <a:prstGeom prst="rect">
            <a:avLst/>
          </a:prstGeom>
        </p:spPr>
      </p:pic>
      <p:pic>
        <p:nvPicPr>
          <p:cNvPr id="20" name="Picture 19">
            <a:extLst>
              <a:ext uri="{FF2B5EF4-FFF2-40B4-BE49-F238E27FC236}">
                <a16:creationId xmlns:a16="http://schemas.microsoft.com/office/drawing/2014/main" id="{E63996C5-C39D-D69E-1559-2C3D1BC3EE1B}"/>
              </a:ext>
            </a:extLst>
          </p:cNvPr>
          <p:cNvPicPr>
            <a:picLocks noChangeAspect="1"/>
          </p:cNvPicPr>
          <p:nvPr/>
        </p:nvPicPr>
        <p:blipFill rotWithShape="1">
          <a:blip r:embed="rId7"/>
          <a:srcRect l="33229" t="17256" r="31766" b="21111"/>
          <a:stretch/>
        </p:blipFill>
        <p:spPr>
          <a:xfrm>
            <a:off x="2914545" y="4344121"/>
            <a:ext cx="1498562" cy="1484175"/>
          </a:xfrm>
          <a:prstGeom prst="rect">
            <a:avLst/>
          </a:prstGeom>
        </p:spPr>
      </p:pic>
      <p:sp>
        <p:nvSpPr>
          <p:cNvPr id="3" name="TextBox 2">
            <a:extLst>
              <a:ext uri="{FF2B5EF4-FFF2-40B4-BE49-F238E27FC236}">
                <a16:creationId xmlns:a16="http://schemas.microsoft.com/office/drawing/2014/main" id="{3FDA4211-CAC3-F784-C7F7-CDEEAF8DBA27}"/>
              </a:ext>
            </a:extLst>
          </p:cNvPr>
          <p:cNvSpPr txBox="1"/>
          <p:nvPr/>
        </p:nvSpPr>
        <p:spPr>
          <a:xfrm>
            <a:off x="7540603" y="842462"/>
            <a:ext cx="1496292"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Robert C. Byrd Green Bank Telescope.</a:t>
            </a:r>
            <a:r>
              <a:rPr lang="en-US" sz="1200" dirty="0">
                <a:latin typeface="Arial"/>
                <a:cs typeface="Arial"/>
              </a:rPr>
              <a:t> This fully steerable radio telescope in West Virginia went into operation in August 2000. Its dish is about 100 meters across</a:t>
            </a:r>
            <a:endParaRPr lang="en-US" sz="1200" dirty="0"/>
          </a:p>
        </p:txBody>
      </p:sp>
      <p:sp>
        <p:nvSpPr>
          <p:cNvPr id="4" name="TextBox 3">
            <a:extLst>
              <a:ext uri="{FF2B5EF4-FFF2-40B4-BE49-F238E27FC236}">
                <a16:creationId xmlns:a16="http://schemas.microsoft.com/office/drawing/2014/main" id="{A3B748D3-189A-70E7-0D6A-904F0CFC5C65}"/>
              </a:ext>
            </a:extLst>
          </p:cNvPr>
          <p:cNvSpPr txBox="1"/>
          <p:nvPr/>
        </p:nvSpPr>
        <p:spPr>
          <a:xfrm>
            <a:off x="7540603" y="3432197"/>
            <a:ext cx="128048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Five-hundred-meter Aperture Spherical Telescope</a:t>
            </a:r>
          </a:p>
        </p:txBody>
      </p:sp>
      <p:sp>
        <p:nvSpPr>
          <p:cNvPr id="5" name="TextBox 4">
            <a:extLst>
              <a:ext uri="{FF2B5EF4-FFF2-40B4-BE49-F238E27FC236}">
                <a16:creationId xmlns:a16="http://schemas.microsoft.com/office/drawing/2014/main" id="{43CEF745-CA29-FD88-66A0-A1ACD4017FF4}"/>
              </a:ext>
            </a:extLst>
          </p:cNvPr>
          <p:cNvSpPr txBox="1"/>
          <p:nvPr/>
        </p:nvSpPr>
        <p:spPr>
          <a:xfrm>
            <a:off x="4487274" y="6501512"/>
            <a:ext cx="4533633"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Atacama Large Millimeter/Submillimeter Array (ALMA)</a:t>
            </a:r>
            <a:endParaRPr lang="en-US" sz="1200" dirty="0"/>
          </a:p>
        </p:txBody>
      </p:sp>
      <p:sp>
        <p:nvSpPr>
          <p:cNvPr id="6" name="TextBox 5">
            <a:extLst>
              <a:ext uri="{FF2B5EF4-FFF2-40B4-BE49-F238E27FC236}">
                <a16:creationId xmlns:a16="http://schemas.microsoft.com/office/drawing/2014/main" id="{C931EF94-2288-BBAD-0C56-A3B23BEAAC81}"/>
              </a:ext>
            </a:extLst>
          </p:cNvPr>
          <p:cNvSpPr txBox="1"/>
          <p:nvPr/>
        </p:nvSpPr>
        <p:spPr>
          <a:xfrm>
            <a:off x="91120" y="6501512"/>
            <a:ext cx="281513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The Event Horizon Telescope (EHT) </a:t>
            </a:r>
            <a:endParaRPr lang="en-US" sz="1200" b="1" dirty="0">
              <a:solidFill>
                <a:srgbClr val="6CB255"/>
              </a:solidFill>
              <a:latin typeface="Arial"/>
              <a:cs typeface="Arial"/>
            </a:endParaRPr>
          </a:p>
        </p:txBody>
      </p:sp>
      <p:sp>
        <p:nvSpPr>
          <p:cNvPr id="7" name="TextBox 6">
            <a:extLst>
              <a:ext uri="{FF2B5EF4-FFF2-40B4-BE49-F238E27FC236}">
                <a16:creationId xmlns:a16="http://schemas.microsoft.com/office/drawing/2014/main" id="{686F515E-AEDD-55CE-4D2B-68061D3243E9}"/>
              </a:ext>
            </a:extLst>
          </p:cNvPr>
          <p:cNvSpPr txBox="1"/>
          <p:nvPr/>
        </p:nvSpPr>
        <p:spPr>
          <a:xfrm>
            <a:off x="2912652" y="3919771"/>
            <a:ext cx="1768053"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The first ever image of a black hole</a:t>
            </a:r>
          </a:p>
        </p:txBody>
      </p:sp>
    </p:spTree>
    <p:extLst>
      <p:ext uri="{BB962C8B-B14F-4D97-AF65-F5344CB8AC3E}">
        <p14:creationId xmlns:p14="http://schemas.microsoft.com/office/powerpoint/2010/main" val="1649753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249765" y="221055"/>
            <a:ext cx="864446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6.5 Observations </a:t>
            </a:r>
            <a:r>
              <a:rPr lang="en-US" altLang="zh-CN" dirty="0">
                <a:solidFill>
                  <a:srgbClr val="333399"/>
                </a:solidFill>
              </a:rPr>
              <a:t>outside Earth’s Atmosphere </a:t>
            </a:r>
            <a:endParaRPr lang="en-US" altLang="en-US" dirty="0">
              <a:solidFill>
                <a:srgbClr val="333399"/>
              </a:solidFill>
            </a:endParaRPr>
          </a:p>
        </p:txBody>
      </p:sp>
      <p:pic>
        <p:nvPicPr>
          <p:cNvPr id="12" name="Picture 11">
            <a:extLst>
              <a:ext uri="{FF2B5EF4-FFF2-40B4-BE49-F238E27FC236}">
                <a16:creationId xmlns:a16="http://schemas.microsoft.com/office/drawing/2014/main" id="{5C93DE33-B721-0D1C-9F94-6FF3ED52B0B7}"/>
              </a:ext>
            </a:extLst>
          </p:cNvPr>
          <p:cNvPicPr>
            <a:picLocks noChangeAspect="1"/>
          </p:cNvPicPr>
          <p:nvPr/>
        </p:nvPicPr>
        <p:blipFill rotWithShape="1">
          <a:blip r:embed="rId3"/>
          <a:srcRect l="11337" r="11238"/>
          <a:stretch/>
        </p:blipFill>
        <p:spPr>
          <a:xfrm>
            <a:off x="951686" y="805080"/>
            <a:ext cx="7572953" cy="5503407"/>
          </a:xfrm>
          <a:prstGeom prst="rect">
            <a:avLst/>
          </a:prstGeom>
        </p:spPr>
      </p:pic>
      <p:sp>
        <p:nvSpPr>
          <p:cNvPr id="3" name="TextBox 2">
            <a:extLst>
              <a:ext uri="{FF2B5EF4-FFF2-40B4-BE49-F238E27FC236}">
                <a16:creationId xmlns:a16="http://schemas.microsoft.com/office/drawing/2014/main" id="{2D2A6EEB-3B73-77B9-AC35-1138213C1B46}"/>
              </a:ext>
            </a:extLst>
          </p:cNvPr>
          <p:cNvSpPr txBox="1"/>
          <p:nvPr/>
        </p:nvSpPr>
        <p:spPr>
          <a:xfrm>
            <a:off x="954681" y="6392745"/>
            <a:ext cx="705336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Wavelength sensitivity of observatories, along with their position relative to the ground and to Earth’s atmosphere.</a:t>
            </a:r>
          </a:p>
        </p:txBody>
      </p:sp>
    </p:spTree>
    <p:extLst>
      <p:ext uri="{BB962C8B-B14F-4D97-AF65-F5344CB8AC3E}">
        <p14:creationId xmlns:p14="http://schemas.microsoft.com/office/powerpoint/2010/main" val="304386257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D22165DD25B30438B3BAF1EAE74857B" ma:contentTypeVersion="14" ma:contentTypeDescription="Create a new document." ma:contentTypeScope="" ma:versionID="6f6ef505a4006e4aaea8068cb4190881">
  <xsd:schema xmlns:xsd="http://www.w3.org/2001/XMLSchema" xmlns:xs="http://www.w3.org/2001/XMLSchema" xmlns:p="http://schemas.microsoft.com/office/2006/metadata/properties" xmlns:ns2="9403f49d-e00f-4d79-9caf-8f9c1726b710" xmlns:ns3="3dd33127-57d5-4e80-a4f7-5db6d5c7b804" targetNamespace="http://schemas.microsoft.com/office/2006/metadata/properties" ma:root="true" ma:fieldsID="89cee424c60902d1a3267369ab298faa" ns2:_="" ns3:_="">
    <xsd:import namespace="9403f49d-e00f-4d79-9caf-8f9c1726b710"/>
    <xsd:import namespace="3dd33127-57d5-4e80-a4f7-5db6d5c7b80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03f49d-e00f-4d79-9caf-8f9c1726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e7bbd82-a07b-43cc-adda-fdf53e5b0f3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dd33127-57d5-4e80-a4f7-5db6d5c7b80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c07f8bcd-e7e3-4dd5-b3d7-8f9bec2a56a6}" ma:internalName="TaxCatchAll" ma:showField="CatchAllData" ma:web="3dd33127-57d5-4e80-a4f7-5db6d5c7b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403f49d-e00f-4d79-9caf-8f9c1726b710">
      <Terms xmlns="http://schemas.microsoft.com/office/infopath/2007/PartnerControls"/>
    </lcf76f155ced4ddcb4097134ff3c332f>
    <TaxCatchAll xmlns="3dd33127-57d5-4e80-a4f7-5db6d5c7b80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C970FA-7018-41CF-96F6-472BE560A2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03f49d-e00f-4d79-9caf-8f9c1726b710"/>
    <ds:schemaRef ds:uri="3dd33127-57d5-4e80-a4f7-5db6d5c7b8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D28CAD7-19D2-4AF4-91F3-AE3661AB8885}">
  <ds:schemaRefs>
    <ds:schemaRef ds:uri="http://schemas.microsoft.com/office/2006/metadata/properties"/>
    <ds:schemaRef ds:uri="http://schemas.microsoft.com/office/infopath/2007/PartnerControls"/>
    <ds:schemaRef ds:uri="9403f49d-e00f-4d79-9caf-8f9c1726b710"/>
    <ds:schemaRef ds:uri="3dd33127-57d5-4e80-a4f7-5db6d5c7b804"/>
  </ds:schemaRefs>
</ds:datastoreItem>
</file>

<file path=customXml/itemProps3.xml><?xml version="1.0" encoding="utf-8"?>
<ds:datastoreItem xmlns:ds="http://schemas.openxmlformats.org/officeDocument/2006/customXml" ds:itemID="{131C2C56-8620-4A8F-8587-87EDF79316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14819</TotalTime>
  <Words>395</Words>
  <Application>Microsoft Office PowerPoint</Application>
  <PresentationFormat>On-screen Show (4:3)</PresentationFormat>
  <Paragraphs>26</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Qing Shao</dc:creator>
  <cp:lastModifiedBy>Qing Shao</cp:lastModifiedBy>
  <cp:revision>127</cp:revision>
  <dcterms:created xsi:type="dcterms:W3CDTF">2023-08-14T14:08:34Z</dcterms:created>
  <dcterms:modified xsi:type="dcterms:W3CDTF">2025-06-03T02:20:30Z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0x010100BD22165DD25B30438B3BAF1EAE74857B</vt:lpwstr>
  </property>
  <property fmtid="{D5CDD505-2E9C-101B-9397-08002B2CF9AE}" pid="3" name="MediaServiceImageTags">
    <vt:lpwstr/>
  </property>
</Properties>
</file>