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17"/>
  </p:handoutMasterIdLst>
  <p:sldIdLst>
    <p:sldId id="256" r:id="rId2"/>
    <p:sldId id="281" r:id="rId3"/>
    <p:sldId id="300" r:id="rId4"/>
    <p:sldId id="283" r:id="rId5"/>
    <p:sldId id="301" r:id="rId6"/>
    <p:sldId id="285" r:id="rId7"/>
    <p:sldId id="287" r:id="rId8"/>
    <p:sldId id="288" r:id="rId9"/>
    <p:sldId id="289" r:id="rId10"/>
    <p:sldId id="293" r:id="rId11"/>
    <p:sldId id="294" r:id="rId12"/>
    <p:sldId id="295" r:id="rId13"/>
    <p:sldId id="296" r:id="rId14"/>
    <p:sldId id="297" r:id="rId15"/>
    <p:sldId id="30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53" autoAdjust="0"/>
    <p:restoredTop sz="94626" autoAdjust="0"/>
  </p:normalViewPr>
  <p:slideViewPr>
    <p:cSldViewPr snapToGrid="0" snapToObjects="1">
      <p:cViewPr varScale="1">
        <p:scale>
          <a:sx n="60" d="100"/>
          <a:sy n="60" d="100"/>
        </p:scale>
        <p:origin x="12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e Lee" userId="f22fc010-a921-45c0-874e-599437c40f40" providerId="ADAL" clId="{BAF8F4D2-E894-4940-8BBE-A9C2D4717345}"/>
    <pc:docChg chg="undo custSel delSld modSld">
      <pc:chgData name="Tae Lee" userId="f22fc010-a921-45c0-874e-599437c40f40" providerId="ADAL" clId="{BAF8F4D2-E894-4940-8BBE-A9C2D4717345}" dt="2024-12-18T23:51:42.096" v="10" actId="47"/>
      <pc:docMkLst>
        <pc:docMk/>
      </pc:docMkLst>
      <pc:sldChg chg="modSp mod">
        <pc:chgData name="Tae Lee" userId="f22fc010-a921-45c0-874e-599437c40f40" providerId="ADAL" clId="{BAF8F4D2-E894-4940-8BBE-A9C2D4717345}" dt="2024-12-18T23:05:40.290" v="0" actId="255"/>
        <pc:sldMkLst>
          <pc:docMk/>
          <pc:sldMk cId="1878530107" sldId="283"/>
        </pc:sldMkLst>
        <pc:spChg chg="mod">
          <ac:chgData name="Tae Lee" userId="f22fc010-a921-45c0-874e-599437c40f40" providerId="ADAL" clId="{BAF8F4D2-E894-4940-8BBE-A9C2D4717345}" dt="2024-12-18T23:05:40.290" v="0" actId="255"/>
          <ac:spMkLst>
            <pc:docMk/>
            <pc:sldMk cId="1878530107" sldId="283"/>
            <ac:spMk id="7" creationId="{00000000-0000-0000-0000-000000000000}"/>
          </ac:spMkLst>
        </pc:spChg>
      </pc:sldChg>
      <pc:sldChg chg="modSp mod">
        <pc:chgData name="Tae Lee" userId="f22fc010-a921-45c0-874e-599437c40f40" providerId="ADAL" clId="{BAF8F4D2-E894-4940-8BBE-A9C2D4717345}" dt="2024-12-18T23:18:35.794" v="2" actId="255"/>
        <pc:sldMkLst>
          <pc:docMk/>
          <pc:sldMk cId="396924025" sldId="288"/>
        </pc:sldMkLst>
        <pc:spChg chg="mod">
          <ac:chgData name="Tae Lee" userId="f22fc010-a921-45c0-874e-599437c40f40" providerId="ADAL" clId="{BAF8F4D2-E894-4940-8BBE-A9C2D4717345}" dt="2024-12-18T23:18:35.794" v="2" actId="255"/>
          <ac:spMkLst>
            <pc:docMk/>
            <pc:sldMk cId="396924025" sldId="288"/>
            <ac:spMk id="7" creationId="{00000000-0000-0000-0000-000000000000}"/>
          </ac:spMkLst>
        </pc:spChg>
      </pc:sldChg>
      <pc:sldChg chg="del">
        <pc:chgData name="Tae Lee" userId="f22fc010-a921-45c0-874e-599437c40f40" providerId="ADAL" clId="{BAF8F4D2-E894-4940-8BBE-A9C2D4717345}" dt="2024-12-18T23:27:31.430" v="3" actId="47"/>
        <pc:sldMkLst>
          <pc:docMk/>
          <pc:sldMk cId="2482086224" sldId="290"/>
        </pc:sldMkLst>
      </pc:sldChg>
      <pc:sldChg chg="del">
        <pc:chgData name="Tae Lee" userId="f22fc010-a921-45c0-874e-599437c40f40" providerId="ADAL" clId="{BAF8F4D2-E894-4940-8BBE-A9C2D4717345}" dt="2024-12-18T23:37:54.315" v="5" actId="47"/>
        <pc:sldMkLst>
          <pc:docMk/>
          <pc:sldMk cId="3692228852" sldId="291"/>
        </pc:sldMkLst>
      </pc:sldChg>
      <pc:sldChg chg="modSp mod">
        <pc:chgData name="Tae Lee" userId="f22fc010-a921-45c0-874e-599437c40f40" providerId="ADAL" clId="{BAF8F4D2-E894-4940-8BBE-A9C2D4717345}" dt="2024-12-18T23:44:28.646" v="8"/>
        <pc:sldMkLst>
          <pc:docMk/>
          <pc:sldMk cId="4183728488" sldId="293"/>
        </pc:sldMkLst>
        <pc:spChg chg="mod">
          <ac:chgData name="Tae Lee" userId="f22fc010-a921-45c0-874e-599437c40f40" providerId="ADAL" clId="{BAF8F4D2-E894-4940-8BBE-A9C2D4717345}" dt="2024-12-18T23:44:28.646" v="8"/>
          <ac:spMkLst>
            <pc:docMk/>
            <pc:sldMk cId="4183728488" sldId="293"/>
            <ac:spMk id="7" creationId="{00000000-0000-0000-0000-000000000000}"/>
          </ac:spMkLst>
        </pc:spChg>
      </pc:sldChg>
      <pc:sldChg chg="del">
        <pc:chgData name="Tae Lee" userId="f22fc010-a921-45c0-874e-599437c40f40" providerId="ADAL" clId="{BAF8F4D2-E894-4940-8BBE-A9C2D4717345}" dt="2024-12-18T23:51:40.530" v="9" actId="47"/>
        <pc:sldMkLst>
          <pc:docMk/>
          <pc:sldMk cId="1608634890" sldId="298"/>
        </pc:sldMkLst>
      </pc:sldChg>
      <pc:sldChg chg="del">
        <pc:chgData name="Tae Lee" userId="f22fc010-a921-45c0-874e-599437c40f40" providerId="ADAL" clId="{BAF8F4D2-E894-4940-8BBE-A9C2D4717345}" dt="2024-12-18T23:51:42.096" v="10" actId="47"/>
        <pc:sldMkLst>
          <pc:docMk/>
          <pc:sldMk cId="2690257768" sldId="299"/>
        </pc:sldMkLst>
      </pc:sldChg>
      <pc:sldChg chg="del">
        <pc:chgData name="Tae Lee" userId="f22fc010-a921-45c0-874e-599437c40f40" providerId="ADAL" clId="{BAF8F4D2-E894-4940-8BBE-A9C2D4717345}" dt="2024-12-18T23:27:36.356" v="4" actId="47"/>
        <pc:sldMkLst>
          <pc:docMk/>
          <pc:sldMk cId="1516630531" sldId="30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12/18/2024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December 18,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December 18,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December 18,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December 18,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dirty="0"/>
              <a:t>ASTRONOMY</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27 ACTIVE GALAXIES, QUASARS, AND SUPERMASSIVE BLACK HOLES</a:t>
            </a:r>
          </a:p>
          <a:p>
            <a:pPr algn="ctr"/>
            <a:r>
              <a:rPr lang="en-US" sz="1600" cap="none" dirty="0">
                <a:solidFill>
                  <a:schemeClr val="tx1"/>
                </a:solidFill>
                <a:latin typeface="+mn-lt"/>
              </a:rPr>
              <a:t>PowerPoint Image Slideshow</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17311" y="5533644"/>
            <a:ext cx="1507110" cy="102436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p:blipFill>
        <p:spPr>
          <a:xfrm>
            <a:off x="3562889" y="2518481"/>
            <a:ext cx="2010420" cy="2601720"/>
          </a:xfrm>
          <a:prstGeom prst="rect">
            <a:avLst/>
          </a:prstGeom>
          <a:effectLst>
            <a:reflection blurRad="6350" stA="52000" endA="300" endPos="35000" dir="5400000" sy="-100000" algn="bl" rotWithShape="0"/>
          </a:effectLst>
          <a:scene3d>
            <a:camera prst="obliqueTopLeft"/>
            <a:lightRig rig="threePt" dir="t"/>
          </a:scene3d>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27.12</a:t>
            </a:r>
          </a:p>
        </p:txBody>
      </p:sp>
      <p:pic>
        <p:nvPicPr>
          <p:cNvPr id="2" name="Picture Placeholder 1" descr="Models of Accretion Disks. In panel a, at left, a black dot labeled “Black hole” is at center, with a thin torus labeled “Accretion disk” drawn in blue, horizontally surrounding the black hole. Yellow lines are drawn outward from the black hole labeled “Jet”. Since the disk is thin, the yellow lines are spread out above and below the black hole in a wide fan shape. In panel b, at right, the blue accretion disk surrounding the black hole is much thicker. The yellow lines of the jet are more confined and unable to spread out, resulting in a narrow, more collimated je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0131" r="-10131"/>
          <a:stretch>
            <a:fillRect/>
          </a:stretch>
        </p:blipFill>
        <p:spPr/>
      </p:pic>
      <p:sp>
        <p:nvSpPr>
          <p:cNvPr id="7" name="Text Placeholder 6"/>
          <p:cNvSpPr>
            <a:spLocks noGrp="1"/>
          </p:cNvSpPr>
          <p:nvPr>
            <p:ph type="body" sz="quarter" idx="14"/>
          </p:nvPr>
        </p:nvSpPr>
        <p:spPr/>
        <p:txBody>
          <a:bodyPr>
            <a:normAutofit/>
          </a:bodyPr>
          <a:lstStyle/>
          <a:p>
            <a:r>
              <a:rPr lang="en-US" sz="1550" b="1" dirty="0">
                <a:solidFill>
                  <a:srgbClr val="6CB255"/>
                </a:solidFill>
              </a:rPr>
              <a:t>Models of Accretion Disks.</a:t>
            </a:r>
            <a:r>
              <a:rPr lang="en-US" sz="1550" dirty="0"/>
              <a:t> These schematic drawings show what accretion disks might look like around large black holes for </a:t>
            </a:r>
            <a:r>
              <a:rPr lang="en-US" sz="1550" dirty="0">
                <a:solidFill>
                  <a:srgbClr val="6CB255"/>
                </a:solidFill>
              </a:rPr>
              <a:t>(a)</a:t>
            </a:r>
            <a:r>
              <a:rPr lang="en-US" sz="1550" dirty="0"/>
              <a:t> a thin accretion disk and </a:t>
            </a:r>
            <a:r>
              <a:rPr lang="en-US" sz="1550" dirty="0">
                <a:solidFill>
                  <a:srgbClr val="6CB255"/>
                </a:solidFill>
              </a:rPr>
              <a:t>(b)</a:t>
            </a:r>
            <a:r>
              <a:rPr lang="en-US" sz="1550" dirty="0"/>
              <a:t> a “fat” disk—the type needed to account for channeling the outflow of hot material into narrow jets oriented perpendicular to the disk.</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4183728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27.13</a:t>
            </a:r>
          </a:p>
        </p:txBody>
      </p:sp>
      <p:pic>
        <p:nvPicPr>
          <p:cNvPr id="2" name="Picture Placeholder 1" descr="Jets and Disk in NGC 4261. The panel at left shows a composite image of NGC 4261, with the galaxy itself at center in white (visible light) and the long jets above and below in orange (radio). The scale at bottom spanning the width of the image reads: “380 arc seconds 88,000 LY”. The panel at right shows an HST image of the center of the galaxy, showing a dark ring of material surrounding the nucleus. The scale at bottom indicating the width of the dark ring reads: “17 arc seconds 400 L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7156" r="-27156"/>
          <a:stretch>
            <a:fillRect/>
          </a:stretch>
        </p:blipFill>
        <p:spPr/>
      </p:pic>
      <p:sp>
        <p:nvSpPr>
          <p:cNvPr id="7" name="Text Placeholder 6"/>
          <p:cNvSpPr>
            <a:spLocks noGrp="1"/>
          </p:cNvSpPr>
          <p:nvPr>
            <p:ph type="body" sz="quarter" idx="14"/>
          </p:nvPr>
        </p:nvSpPr>
        <p:spPr/>
        <p:txBody>
          <a:bodyPr>
            <a:noAutofit/>
          </a:bodyPr>
          <a:lstStyle/>
          <a:p>
            <a:r>
              <a:rPr lang="en-US" sz="1240" b="1" dirty="0">
                <a:solidFill>
                  <a:srgbClr val="6CB255"/>
                </a:solidFill>
              </a:rPr>
              <a:t>Jets and Disk in an Active Galaxy.</a:t>
            </a:r>
            <a:r>
              <a:rPr lang="en-US" sz="1240" dirty="0"/>
              <a:t> The picture on the left shows the active elliptical galaxy NGC 4261, which is located in the Virgo Cluster at a distance of about 100 million light-years. The galaxy itself—the white circular region in the center—is shown the way it looks in visible light, while the jets are seen at radio wavelengths. A Hubble Space Telescope image of the central portion of the galaxy is shown on the right. It contains a ring of dust and gas about 800 light-years in diameter, surrounding a supermassive black hole. Note that the jets emerge from the galaxy in a direction perpendicular to the plane of the ring. (credit: modification of work by ESA/HST)</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487404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27.14</a:t>
            </a:r>
          </a:p>
        </p:txBody>
      </p:sp>
      <p:pic>
        <p:nvPicPr>
          <p:cNvPr id="2" name="Picture Placeholder 1" descr="Relative Number of Quasars and Rate at Which Stars Formed as a Function of the Age of the Universe. In the plot at left, the vertical axis is labeled: “Relative Number of Quasars (MSun/yr/Mly3 x 10-3)”, ranging from 1 at bottom to 104 at top, in increments of 10n+1. The horizontal axis is labeled: “Time (billions of years)”, ranging from zero (“Big Bang”) at left to 13.8 (“Now”) at right. Data is plotted as red dots. The plot begins at 102 at T ~ 1 billion years, rises to 104 at about 2 billion years and trails off to about 5 at 10 billion years. In the plot at right, the vertical axis is labeled: “Star Formation Rate”, ranging from zero at bottom to 30 at top, in increments of 10. The horizontal axis is labeled: “Time (billions of years)”, ranging from zero (“Big Bang”) at left to 13.8 (“Now”) at right. Data is plotted as red dots, with a red dashed line fitting the data points. The curve is similar to the plot at left, the curve peaks near 28 at about 2 billion yea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5248" b="-15248"/>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Relative Number of Quasars and Rate at Which Stars Formed as a Function of the Age of the Universe.</a:t>
            </a:r>
            <a:r>
              <a:rPr lang="en-US" sz="1600" dirty="0"/>
              <a:t> An age of 0 on the plots corresponds to the beginning of the universe; an age of 13.8 corresponds to the present time. Both the number of quasars and the rate of star formation were at a peak when the universe was about 20% as old as it is now.</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4275085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27.15</a:t>
            </a:r>
          </a:p>
        </p:txBody>
      </p:sp>
      <p:pic>
        <p:nvPicPr>
          <p:cNvPr id="2" name="Picture Placeholder 1" descr="In this plot the vertical axis is labeled “Black Hole Mass”. The scale goes from “No black hole” at bottom, “One million solar masses” in the middle and “One billion solar masses” at top. The horizontal axis is labeled: “Mass of Central Bulge”. The scale is arbitrary, with an arrow pointing to the right labeled “Increasing”. A straight white line is drawn from lower left to upper right with illustrations of galaxies along its length. At bottom left is a small spiral galaxy. Moving upward along the line, the galaxies increase in size as do the black dots at the center of each representing black holes. The final image at upper right is a very large elliptical with a very large black hol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9887" r="-29887"/>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Relationship between Black Hole Mass and the Mass of the Host Galaxy.</a:t>
            </a:r>
            <a:r>
              <a:rPr lang="en-US" sz="1500" dirty="0"/>
              <a:t> Observations show that there is a close correlation between the mass of the black hole at the center of a galaxy and the mass of the spherical distribution of stars that surrounds the black hole. That spherical distribution may be in the form of either an elliptical galaxy or the central bulge of a spiral galaxy. (credit: modification of work by K. Cordes, S. Brown (STScI))</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1030970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27.16</a:t>
            </a:r>
          </a:p>
        </p:txBody>
      </p:sp>
      <p:pic>
        <p:nvPicPr>
          <p:cNvPr id="2" name="Picture Placeholder 1" descr="In this plot the vertical axis is labeled “Black Hole Mass” in solar masses. It is a logarithmic scale ranging from 106 at bottom to 1010 at top, in increments of 10n+1. The horizontal axis is labeled “Mass of Central Bulge” in solar masses. It is a logarithmic scale ranging from 109 at left to 1012 at right, in increments of 10n+1. The data (and the dashed line fitting the data) runs straight from lower left to upper right. The legend at upper right describes the data points: blue stars for “Stars/Early-type BCG”, orange stars for “Stars/Early-type non-BCG”, green dots for “Gas/Early-type BCG” and red dots for “Gas/Early-type non-BCG”."/>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3584" r="-23584"/>
          <a:stretch>
            <a:fillRect/>
          </a:stretch>
        </p:blipFill>
        <p:spPr/>
      </p:pic>
      <p:sp>
        <p:nvSpPr>
          <p:cNvPr id="7" name="Text Placeholder 6"/>
          <p:cNvSpPr>
            <a:spLocks noGrp="1"/>
          </p:cNvSpPr>
          <p:nvPr>
            <p:ph type="body" sz="quarter" idx="14"/>
          </p:nvPr>
        </p:nvSpPr>
        <p:spPr/>
        <p:txBody>
          <a:bodyPr>
            <a:noAutofit/>
          </a:bodyPr>
          <a:lstStyle/>
          <a:p>
            <a:r>
              <a:rPr lang="en-US" sz="1350" b="1" dirty="0">
                <a:solidFill>
                  <a:srgbClr val="6CB255"/>
                </a:solidFill>
              </a:rPr>
              <a:t>Correlation between the Mass of the Central Black Hole and the Mass Contained within the Bulge of Stars Surrounding the Black Hole, Using Data from Real Galaxies.</a:t>
            </a:r>
            <a:r>
              <a:rPr lang="en-US" sz="1350" dirty="0"/>
              <a:t> The black hole always turns out to be about 1/200 the mass of the stars surrounding it. The horizontal and vertical bars surrounding each point show the uncertainty of the measurement. (credit: modification of work by Nicholas J. McConnell, Chung-Pei Ma, “Revisiting the Scaling Relations of Black Hole Masses and Host Galaxy Properties,” </a:t>
            </a:r>
            <a:r>
              <a:rPr lang="en-US" sz="1350" i="1" dirty="0"/>
              <a:t>The Astrophysical Journal</a:t>
            </a:r>
            <a:r>
              <a:rPr lang="en-US" sz="1350" dirty="0"/>
              <a:t>, 764:184 (14 pp.), February 20, 2013.)</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38851494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L:\Clients\Connexions\01_CNX_ Admin\00_OSC_Project_Resources\14_OSC_Production\PowerPoints\OSX-Stacked-TM-CMYK-300dp1-2016.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84049" y="237744"/>
            <a:ext cx="1049775" cy="71323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itle 1"/>
          <p:cNvSpPr>
            <a:spLocks noGrp="1"/>
          </p:cNvSpPr>
          <p:nvPr>
            <p:ph type="title"/>
          </p:nvPr>
        </p:nvSpPr>
        <p:spPr/>
        <p:txBody>
          <a:bodyPr>
            <a:normAutofit/>
          </a:bodyPr>
          <a:lstStyle/>
          <a:p>
            <a:pPr algn="r"/>
            <a:r>
              <a:rPr lang="en-US" sz="2400" dirty="0">
                <a:solidFill>
                  <a:srgbClr val="6CB255"/>
                </a:solidFill>
              </a:rPr>
              <a:t>f</a:t>
            </a:r>
          </a:p>
        </p:txBody>
      </p:sp>
      <p:sp>
        <p:nvSpPr>
          <p:cNvPr id="14" name="Text Placeholder 13"/>
          <p:cNvSpPr>
            <a:spLocks noGrp="1"/>
          </p:cNvSpPr>
          <p:nvPr>
            <p:ph type="body" sz="quarter" idx="14"/>
          </p:nvPr>
        </p:nvSpPr>
        <p:spPr>
          <a:xfrm>
            <a:off x="457200" y="1107617"/>
            <a:ext cx="8062912" cy="5256973"/>
          </a:xfrm>
        </p:spPr>
        <p:txBody>
          <a:bodyPr anchor="ctr">
            <a:noAutofit/>
          </a:bodyPr>
          <a:lstStyle/>
          <a:p>
            <a:pPr algn="ctr"/>
            <a:r>
              <a:rPr lang="en-US" sz="1600"/>
              <a:t>This OpenStax ancillary resource is © Rice University under a CC-BY 4.0 International license; it may be reproduced or modified but must be attributed to OpenStax, Rice University and any changes must be noted.</a:t>
            </a:r>
            <a:endParaRPr lang="en-US" sz="1600" dirty="0"/>
          </a:p>
        </p:txBody>
      </p:sp>
    </p:spTree>
    <p:extLst>
      <p:ext uri="{BB962C8B-B14F-4D97-AF65-F5344CB8AC3E}">
        <p14:creationId xmlns:p14="http://schemas.microsoft.com/office/powerpoint/2010/main" val="3744656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27.1</a:t>
            </a:r>
          </a:p>
        </p:txBody>
      </p:sp>
      <p:pic>
        <p:nvPicPr>
          <p:cNvPr id="2" name="Picture Placeholder 1" descr="The Distant Universe. The panel at left shows the deepest picture of the sky in visible light. The filed is uniformly scattered with galaxies of all types. The panel at right is the deepest picture of the sky taken in X-rays. The field is uniformly covered with tiny points of light, much smaller than the images of galaxies seen on the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534" b="-1534"/>
          <a:stretch>
            <a:fillRect/>
          </a:stretch>
        </p:blipFill>
        <p:spPr/>
      </p:pic>
      <p:sp>
        <p:nvSpPr>
          <p:cNvPr id="7" name="Text Placeholder 6"/>
          <p:cNvSpPr>
            <a:spLocks noGrp="1"/>
          </p:cNvSpPr>
          <p:nvPr>
            <p:ph type="body" sz="quarter" idx="14"/>
          </p:nvPr>
        </p:nvSpPr>
        <p:spPr/>
        <p:txBody>
          <a:bodyPr>
            <a:noAutofit/>
          </a:bodyPr>
          <a:lstStyle/>
          <a:p>
            <a:r>
              <a:rPr lang="en-US" sz="1270" b="1" dirty="0">
                <a:solidFill>
                  <a:srgbClr val="6CB255"/>
                </a:solidFill>
              </a:rPr>
              <a:t>Hubble Ultra-Deep Field.</a:t>
            </a:r>
            <a:r>
              <a:rPr lang="en-US" sz="1270" dirty="0"/>
              <a:t> The deepest picture of the sky in visible light (left) shows huge numbers of galaxies in a tiny patch of sky, only 1/100 the area of the full Moon. In contrast, the deepest picture of the sky taken in X-rays (right) shows large numbers of point-like quasars, which astronomers have shown are supermassive black holes at the very centers of galaxies. (credit left: modification of work by NASA, ESA, H. Teplitz and M. Rafelski (IPAC/Caltech), A. Koekemoer (STScI), R. Windhorst (Arizona State University), and Z. Levay (STScI); credit right: modification of work by ESO/Mario Nonino, Piero Rosati, ESO GOODS Team)</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364349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27.2</a:t>
            </a:r>
          </a:p>
        </p:txBody>
      </p:sp>
      <p:pic>
        <p:nvPicPr>
          <p:cNvPr id="2" name="Picture Placeholder 1" descr="Photograph of a Typical Quasar. What looks like an ordinary star (arrowed) in this image is actually a distant quasi-stellar object, also known as a quasa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3186" r="-43186"/>
          <a:stretch>
            <a:fillRect/>
          </a:stretch>
        </p:blipFill>
        <p:spPr/>
      </p:pic>
      <p:sp>
        <p:nvSpPr>
          <p:cNvPr id="7" name="Text Placeholder 6"/>
          <p:cNvSpPr>
            <a:spLocks noGrp="1"/>
          </p:cNvSpPr>
          <p:nvPr>
            <p:ph type="body" sz="quarter" idx="14"/>
          </p:nvPr>
        </p:nvSpPr>
        <p:spPr/>
        <p:txBody>
          <a:bodyPr>
            <a:noAutofit/>
          </a:bodyPr>
          <a:lstStyle/>
          <a:p>
            <a:r>
              <a:rPr lang="en-US" sz="1380" b="1" dirty="0">
                <a:solidFill>
                  <a:srgbClr val="6CB255"/>
                </a:solidFill>
              </a:rPr>
              <a:t>Typical Quasar.</a:t>
            </a:r>
            <a:r>
              <a:rPr lang="en-US" sz="1380" dirty="0">
                <a:solidFill>
                  <a:schemeClr val="tx1"/>
                </a:solidFill>
              </a:rPr>
              <a:t> The arrow in this image marks the quasar known by its catalog number, PKS 1117-248. Note that nothing in this image distinguishes the quasar from an ordinary star. Its spectrum, however, shows that it is moving away from us at a speed of 36% the speed of light, or 67,000 miles per second. In contrast, the maximum speed observed for any star is only a few hundred miles per second. (credit: modification of work by WIYN Telescope, Kitt Peak National Observatory, NOAO)</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2246333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27.3</a:t>
            </a:r>
          </a:p>
        </p:txBody>
      </p:sp>
      <p:pic>
        <p:nvPicPr>
          <p:cNvPr id="2" name="Picture Placeholder 1" descr="Panel a, at left, is a photograph of Maarten Schmidt (left) and Allan Sandage. Panel b, at right, is a photograph of 3C 273, which looks like an ordinary sta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279" r="-3279"/>
          <a:stretch>
            <a:fillRect/>
          </a:stretch>
        </p:blipFill>
        <p:spPr/>
      </p:pic>
      <p:sp>
        <p:nvSpPr>
          <p:cNvPr id="7" name="Text Placeholder 6"/>
          <p:cNvSpPr>
            <a:spLocks noGrp="1"/>
          </p:cNvSpPr>
          <p:nvPr>
            <p:ph type="body" sz="quarter" idx="14"/>
          </p:nvPr>
        </p:nvSpPr>
        <p:spPr>
          <a:xfrm>
            <a:off x="457200" y="4843982"/>
            <a:ext cx="8062912" cy="1166382"/>
          </a:xfrm>
        </p:spPr>
        <p:txBody>
          <a:bodyPr>
            <a:noAutofit/>
          </a:bodyPr>
          <a:lstStyle/>
          <a:p>
            <a:r>
              <a:rPr lang="en-US" sz="1400" b="1" dirty="0">
                <a:solidFill>
                  <a:srgbClr val="6CB255"/>
                </a:solidFill>
              </a:rPr>
              <a:t>Quasar Pioneers and Quasar 3C 273.</a:t>
            </a:r>
            <a:r>
              <a:rPr lang="en-US" sz="1400" dirty="0"/>
              <a:t> </a:t>
            </a:r>
            <a:r>
              <a:rPr lang="en-US" sz="1400" dirty="0">
                <a:solidFill>
                  <a:srgbClr val="6CB255"/>
                </a:solidFill>
              </a:rPr>
              <a:t>(a)</a:t>
            </a:r>
            <a:r>
              <a:rPr lang="en-US" sz="1400" dirty="0"/>
              <a:t> Maarten Schmidt (left), who solved the puzzle of the quasar spectra in 1963, shares a joke in this 1987 photo with Allan Sandage, who took the first spectrum of a quasar. Sandage was also instrumental in measuring the value of Hubble’s constant. </a:t>
            </a:r>
            <a:r>
              <a:rPr lang="en-US" sz="1400" dirty="0">
                <a:solidFill>
                  <a:srgbClr val="6CB255"/>
                </a:solidFill>
              </a:rPr>
              <a:t>(b)</a:t>
            </a:r>
            <a:r>
              <a:rPr lang="en-US" sz="1400" dirty="0"/>
              <a:t> This is the first quasar for which a redshift was measured. The redshift showed that the light from it took about 2.5 billion years to reach us. Despite this great distance, it is still one of the quasars closest to the Milky Way Galaxy. Note also the faint streak going toward the upper left from the quasar. Some quasars, like 3C 273, eject super-fast jets of material. The jet from 3C 273 is about 200,000 lightyears long. (credit a: modification of work by Andrew Fraknoi; credit b: modification of work by ESA/Hubble/NASA)</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
        <p:nvSpPr>
          <p:cNvPr id="3" name="TextBox 2"/>
          <p:cNvSpPr txBox="1"/>
          <p:nvPr/>
        </p:nvSpPr>
        <p:spPr>
          <a:xfrm>
            <a:off x="1169379" y="682992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78530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27.4</a:t>
            </a:r>
          </a:p>
        </p:txBody>
      </p:sp>
      <p:pic>
        <p:nvPicPr>
          <p:cNvPr id="2" name="Picture Placeholder 1" descr="HST Image of a Quasar. The bright, star-like image at the center of this photograph is really a quasar 9 billion light years distan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4124" b="-14124"/>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Typical Quasar Imaged by the Hubble Space Telescope.</a:t>
            </a:r>
            <a:r>
              <a:rPr lang="en-US" sz="1600" dirty="0">
                <a:solidFill>
                  <a:schemeClr val="tx1"/>
                </a:solidFill>
              </a:rPr>
              <a:t> One of these two bright “stars” in the middle is in our Galaxy, while the other is a quasar 9 billion light-years away. From this picture alone, there’s no way to say which is which. (The quasar is the one in the center of the picture.) (credit: Charles Steidel (CIT)/NASA/ESA)</a:t>
            </a:r>
          </a:p>
        </p:txBody>
      </p:sp>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1370319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27.5</a:t>
            </a:r>
          </a:p>
        </p:txBody>
      </p:sp>
      <p:pic>
        <p:nvPicPr>
          <p:cNvPr id="2" name="Picture Placeholder 1" descr="Quasar Host Galaxies. These HST images reveal the details of the fainter “host” galaxies around quasars. The top left image shows a quasar at the heart of a spiral galaxy 1.4 billion light years away. The bottom left image shows a quasar at the center of an elliptical galaxy some 1.5 billion light years from Earth. The middle images show remote pairs of interacting galaxies, in which one of the galaxies harbors a quasar. Each of the images at right shows long tails of gas and dust streaming away from galaxies that contain a quasa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5892" r="-25892"/>
          <a:stretch>
            <a:fillRect/>
          </a:stretch>
        </p:blipFill>
        <p:spPr/>
      </p:pic>
      <p:sp>
        <p:nvSpPr>
          <p:cNvPr id="7" name="Text Placeholder 6"/>
          <p:cNvSpPr>
            <a:spLocks noGrp="1"/>
          </p:cNvSpPr>
          <p:nvPr>
            <p:ph type="body" sz="quarter" idx="14"/>
          </p:nvPr>
        </p:nvSpPr>
        <p:spPr/>
        <p:txBody>
          <a:bodyPr>
            <a:noAutofit/>
          </a:bodyPr>
          <a:lstStyle/>
          <a:p>
            <a:r>
              <a:rPr lang="en-US" sz="1220" b="1" dirty="0">
                <a:solidFill>
                  <a:srgbClr val="6CB255"/>
                </a:solidFill>
              </a:rPr>
              <a:t>Quasar Host Galaxies.</a:t>
            </a:r>
            <a:r>
              <a:rPr lang="en-US" sz="1220" dirty="0"/>
              <a:t> The Hubble Space Telescope reveals the much fainter “host” galaxies around quasars. The top left image shows a quasar that lies at the heart of a spiral galaxy 1.4 billion light-years from Earth. The bottom left image shows a quasar that lies at the center of an elliptical galaxy some 1.5 billion light-years from us. The middle images show remote pairs of interacting galaxies, one of which harbors a quasar. Each of the right images shows long tails of gas and dust streaming away from a galaxy that contains a quasar. Such tails are produced when one galaxy collides with another. (credit: modification of work by John Bahcall, Mike Disney, NASA)</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781041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27.6</a:t>
            </a:r>
          </a:p>
        </p:txBody>
      </p:sp>
      <p:pic>
        <p:nvPicPr>
          <p:cNvPr id="2" name="Picture Placeholder 1" descr="How the Size of a Source Affects the Timescale of its Variability. At left in this illustration are a group of stars drawn in white with three in yellow. The yellow star labeled “A” is on the right side of the cluster, the yellow star labeled “B” is at the center of the cluster and the yellow star labeled “C” is on the left side of the cluster. Yellow wavy arrows point from each labeled star and point to the right. At right is white arrow pointing to the right labeled “To Earth”. Below the cluster is a scale of 5 light years from A to B, and 5 light years from B to C. From Earth, star A will appear to brighten five years before star B, which in turn will appear to brighten five years earlier than star C."/>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8784" b="-8784"/>
          <a:stretch>
            <a:fillRect/>
          </a:stretch>
        </p:blipFill>
        <p:spPr/>
      </p:pic>
      <p:sp>
        <p:nvSpPr>
          <p:cNvPr id="7" name="Text Placeholder 6"/>
          <p:cNvSpPr>
            <a:spLocks noGrp="1"/>
          </p:cNvSpPr>
          <p:nvPr>
            <p:ph type="body" sz="quarter" idx="14"/>
          </p:nvPr>
        </p:nvSpPr>
        <p:spPr/>
        <p:txBody>
          <a:bodyPr>
            <a:noAutofit/>
          </a:bodyPr>
          <a:lstStyle/>
          <a:p>
            <a:r>
              <a:rPr lang="en-US" sz="1350" b="1" dirty="0">
                <a:solidFill>
                  <a:srgbClr val="6CB255"/>
                </a:solidFill>
              </a:rPr>
              <a:t>How the Size of a Source Affects the Timescale of Its Variability.</a:t>
            </a:r>
            <a:r>
              <a:rPr lang="en-US" sz="1350" dirty="0"/>
              <a:t> This diagram shows why light variations from a large region in space appear to last for an extended period of time as viewed from Earth. Suppose all the stars in this cluster, which is 10 light-years across, brighten simultaneously and instantaneously. From Earth, star </a:t>
            </a:r>
            <a:r>
              <a:rPr lang="en-US" sz="1350" i="1" dirty="0"/>
              <a:t>A</a:t>
            </a:r>
            <a:r>
              <a:rPr lang="en-US" sz="1350" dirty="0"/>
              <a:t> will appear to brighten 5 years before star </a:t>
            </a:r>
            <a:r>
              <a:rPr lang="en-US" sz="1350" i="1" dirty="0"/>
              <a:t>B</a:t>
            </a:r>
            <a:r>
              <a:rPr lang="en-US" sz="1350" dirty="0"/>
              <a:t>, which in turn will appear to brighten 5 years earlier than star </a:t>
            </a:r>
            <a:r>
              <a:rPr lang="en-US" sz="1350" i="1" dirty="0"/>
              <a:t>C</a:t>
            </a:r>
            <a:r>
              <a:rPr lang="en-US" sz="1350" dirty="0"/>
              <a:t>. It will take 10 years for an Earth observer to get the full effect of the brightening.</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3667214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27.7</a:t>
            </a:r>
          </a:p>
        </p:txBody>
      </p:sp>
      <p:pic>
        <p:nvPicPr>
          <p:cNvPr id="2" name="Picture Placeholder 1" descr="The M87 Jet. At top is an HST visible light image of M87 showing the huge jet of material streaming away from the bright, point-like nucleus located at upper left. The three panels at bottom show the jet at three different wavelengths. From left-to-right: image from the Chandra X-ray satellite, VLA radio image and another HST visible light image. In each image the nucleus is at lower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650" r="-7650"/>
          <a:stretch>
            <a:fillRect/>
          </a:stretch>
        </p:blipFill>
        <p:spPr/>
      </p:pic>
      <p:sp>
        <p:nvSpPr>
          <p:cNvPr id="7" name="Text Placeholder 6"/>
          <p:cNvSpPr>
            <a:spLocks noGrp="1"/>
          </p:cNvSpPr>
          <p:nvPr>
            <p:ph type="body" sz="quarter" idx="14"/>
          </p:nvPr>
        </p:nvSpPr>
        <p:spPr/>
        <p:txBody>
          <a:bodyPr>
            <a:noAutofit/>
          </a:bodyPr>
          <a:lstStyle/>
          <a:p>
            <a:r>
              <a:rPr lang="en-US" sz="1100" b="1" dirty="0">
                <a:solidFill>
                  <a:srgbClr val="6CB255"/>
                </a:solidFill>
              </a:rPr>
              <a:t>M87 Jet.</a:t>
            </a:r>
            <a:r>
              <a:rPr lang="en-US" sz="1100" dirty="0"/>
              <a:t> Streaming out like a cosmic searchlight from the center of the galaxy, M87 is one of nature’s most amazing phenomena, a huge jet of electrons and other particles traveling at nearly the speed of light. In this Hubble Space Telescope image, the blue of the jet contrasts with the yellow glow from the combined light of billions of unseen stars and yellow, point-like globular clusters that make up the galaxy (at the upper left). As we shall see later in this chapter, the jet, which is several thousand light-years long, originates in a disk of superheated gas swirling around a giant black hole at the center of M87. The light that we see is produced by electrons twisting along magnetic field lines in the jet, a process known as synchrotron radiation, which gives the jet its bluish tint. The jet in M87 can be observed in X-ray, radio, and visible light, as shown in the bottom three images. At the extreme left of each bottom image, we see the bright galactic nucleus harboring a supermassive black hole. (credit top: modification of work by NASA, The Hubble Heritage Team(STScI/AURA); credit bottom: modification of work by X-ray: H. Marshall (MIT), et al., CXC, NASA; Radio: F. Zhou, F. Owen (NRAO), J. Biretta (STScI); Optical: E. Perlman (UMBC), et al.)</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396924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27.8</a:t>
            </a:r>
          </a:p>
        </p:txBody>
      </p:sp>
      <p:sp>
        <p:nvSpPr>
          <p:cNvPr id="7" name="Text Placeholder 6"/>
          <p:cNvSpPr>
            <a:spLocks noGrp="1"/>
          </p:cNvSpPr>
          <p:nvPr>
            <p:ph type="body" sz="quarter" idx="14"/>
          </p:nvPr>
        </p:nvSpPr>
        <p:spPr>
          <a:xfrm>
            <a:off x="457200" y="4337658"/>
            <a:ext cx="8062912" cy="2142654"/>
          </a:xfrm>
        </p:spPr>
        <p:txBody>
          <a:bodyPr>
            <a:noAutofit/>
          </a:bodyPr>
          <a:lstStyle/>
          <a:p>
            <a:r>
              <a:rPr lang="en-US" sz="1070" b="1" dirty="0">
                <a:solidFill>
                  <a:srgbClr val="6CB255"/>
                </a:solidFill>
              </a:rPr>
              <a:t>Evidence for a Black Hole at the Center of M87.</a:t>
            </a:r>
            <a:r>
              <a:rPr lang="en-US" sz="1070" dirty="0"/>
              <a:t> (a) The disk of whirling gas at right was discovered at the center of the giant elliptical galaxy M87 with the Hubble Space Telescope. Observations made on opposite sides of the disk show that one side is approaching us (the spectral lines are blueshifted by the Doppler effect) while the other is receding (lines redshifted), a clear indication that the disk is rotating. The rotation speed is about 550 kilometers per second or 1.2 million miles per hour. Such a high rotation speed is evidence that there is a very massive black hole at the center of M87. (b) By 2019, the Event Horizon Telescope, a collaborative venture among radio telescopes spanning our planet, was able to produce the first radio image of the shadow of the M87 black hole on the accretion disk surrounding it. This was taken with radio waves, so color is arbitrary. The shadow is about 2 ½ times as big as the event horizon of the supermassive black hole.  (credit: modification of work by Holland Ford, STScI/JHU; Richard Harms, Linda Dressel, Ajay K. Kochhar, Applied Research Corp.; Zlatan Tsvetanov, Arthur Davidsen, Gerard Kriss, Johns Hopkins; Ralph Bohlin, George Hartig, STScI; Bruce Margon, University of Washington in Seattle; NASA; credit (b): modification of work by European Southern Observatory (ESO), Event Horizon Telescope Collaboration)</a:t>
            </a:r>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pic>
        <p:nvPicPr>
          <p:cNvPr id="4" name="Picture 3" descr="Part (a): Spectroscopic Evidence for a Black Hole at the Center of M87. The background of this image shows a spectral line as observed by HST taken on opposite sides of the nucleus of M87. The blue spectral line at left is from material moving towards us, while the red spectral line at right is from material moving away from us. Inset at right is an HST image of the core of M87, with a blue circle at lower right and a red circle at upper left indicating the positions where the spectra at left were obtained. The label at the top of the image reads “Approaching”, with white arrows pointing to the blue spectrum at left and the blue circle in the image of the nucleus. The label at the bottom of the image reads “Receding”, with white arrows pointing to the red spectrum at left and the red circle in the image of the nucleus. Part (b): The first radio image of the shadow of the M87 black hole. A ring of  light is in the center, with darkness around it and in the center of the ri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49049" y="1128092"/>
            <a:ext cx="6623638" cy="2982335"/>
          </a:xfrm>
          <a:prstGeom prst="rect">
            <a:avLst/>
          </a:prstGeom>
        </p:spPr>
      </p:pic>
    </p:spTree>
    <p:extLst>
      <p:ext uri="{BB962C8B-B14F-4D97-AF65-F5344CB8AC3E}">
        <p14:creationId xmlns:p14="http://schemas.microsoft.com/office/powerpoint/2010/main" val="1397259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EAD56245-73B4-453F-A9DE-7B436F00CDA5}"/>
</file>

<file path=customXml/itemProps2.xml><?xml version="1.0" encoding="utf-8"?>
<ds:datastoreItem xmlns:ds="http://schemas.openxmlformats.org/officeDocument/2006/customXml" ds:itemID="{AAAE37A6-A1A0-45CC-BD4F-AF95A6B81A7E}"/>
</file>

<file path=customXml/itemProps3.xml><?xml version="1.0" encoding="utf-8"?>
<ds:datastoreItem xmlns:ds="http://schemas.openxmlformats.org/officeDocument/2006/customXml" ds:itemID="{4084F706-B4E9-4361-B866-15D6C33A39C4}"/>
</file>

<file path=docProps/app.xml><?xml version="1.0" encoding="utf-8"?>
<Properties xmlns="http://schemas.openxmlformats.org/officeDocument/2006/extended-properties" xmlns:vt="http://schemas.openxmlformats.org/officeDocument/2006/docPropsVTypes">
  <Template/>
  <TotalTime>435</TotalTime>
  <Words>1801</Words>
  <Application>Microsoft Office PowerPoint</Application>
  <PresentationFormat>On-screen Show (4:3)</PresentationFormat>
  <Paragraphs>32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Arial Black</vt:lpstr>
      <vt:lpstr>Calibri</vt:lpstr>
      <vt:lpstr>Essential</vt:lpstr>
      <vt:lpstr>PowerPoint Presentation</vt:lpstr>
      <vt:lpstr>Figure 27.1</vt:lpstr>
      <vt:lpstr>Figure 27.2</vt:lpstr>
      <vt:lpstr>Figure 27.3</vt:lpstr>
      <vt:lpstr>Figure 27.4</vt:lpstr>
      <vt:lpstr>Figure 27.5</vt:lpstr>
      <vt:lpstr>Figure 27.6</vt:lpstr>
      <vt:lpstr>Figure 27.7</vt:lpstr>
      <vt:lpstr>Figure 27.8</vt:lpstr>
      <vt:lpstr>Figure 27.12</vt:lpstr>
      <vt:lpstr>Figure 27.13</vt:lpstr>
      <vt:lpstr>Figure 27.14</vt:lpstr>
      <vt:lpstr>Figure 27.15</vt:lpstr>
      <vt:lpstr>Figure 27.16</vt:lpstr>
      <vt:lpstr>f</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Tae Lee</cp:lastModifiedBy>
  <cp:revision>58</cp:revision>
  <dcterms:created xsi:type="dcterms:W3CDTF">2012-06-04T02:13:36Z</dcterms:created>
  <dcterms:modified xsi:type="dcterms:W3CDTF">2024-12-18T23:51:51Z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