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1"/>
  </p:notesMasterIdLst>
  <p:sldIdLst>
    <p:sldId id="256" r:id="rId5"/>
    <p:sldId id="259" r:id="rId6"/>
    <p:sldId id="258" r:id="rId7"/>
    <p:sldId id="260" r:id="rId8"/>
    <p:sldId id="262" r:id="rId9"/>
    <p:sldId id="261"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F2BE03-EBA0-4924-93DC-735698D98A97}" v="301" dt="2025-06-02T20:41:01.0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428" autoAdjust="0"/>
  </p:normalViewPr>
  <p:slideViewPr>
    <p:cSldViewPr snapToGrid="0">
      <p:cViewPr varScale="1">
        <p:scale>
          <a:sx n="78" d="100"/>
          <a:sy n="78" d="100"/>
        </p:scale>
        <p:origin x="289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Qing Shao" userId="S::qshao@ggc.edu::56f6c17e-21f8-46e1-904e-fabdd56732e4" providerId="AD" clId="Web-{FFF2BE03-EBA0-4924-93DC-735698D98A97}"/>
    <pc:docChg chg="modSld">
      <pc:chgData name="Qing Shao" userId="S::qshao@ggc.edu::56f6c17e-21f8-46e1-904e-fabdd56732e4" providerId="AD" clId="Web-{FFF2BE03-EBA0-4924-93DC-735698D98A97}" dt="2025-06-02T20:41:01.029" v="221" actId="1076"/>
      <pc:docMkLst>
        <pc:docMk/>
      </pc:docMkLst>
      <pc:sldChg chg="addSp modSp">
        <pc:chgData name="Qing Shao" userId="S::qshao@ggc.edu::56f6c17e-21f8-46e1-904e-fabdd56732e4" providerId="AD" clId="Web-{FFF2BE03-EBA0-4924-93DC-735698D98A97}" dt="2025-06-02T20:26:50.889" v="9" actId="1076"/>
        <pc:sldMkLst>
          <pc:docMk/>
          <pc:sldMk cId="1199809658" sldId="256"/>
        </pc:sldMkLst>
        <pc:spChg chg="add mod">
          <ac:chgData name="Qing Shao" userId="S::qshao@ggc.edu::56f6c17e-21f8-46e1-904e-fabdd56732e4" providerId="AD" clId="Web-{FFF2BE03-EBA0-4924-93DC-735698D98A97}" dt="2025-06-02T20:26:50.889" v="9" actId="1076"/>
          <ac:spMkLst>
            <pc:docMk/>
            <pc:sldMk cId="1199809658" sldId="256"/>
            <ac:spMk id="4" creationId="{A1F11CFD-7EF2-4C0F-60EF-3CBF4E84365F}"/>
          </ac:spMkLst>
        </pc:spChg>
        <pc:picChg chg="mod">
          <ac:chgData name="Qing Shao" userId="S::qshao@ggc.edu::56f6c17e-21f8-46e1-904e-fabdd56732e4" providerId="AD" clId="Web-{FFF2BE03-EBA0-4924-93DC-735698D98A97}" dt="2025-06-02T20:26:46.170" v="8" actId="1076"/>
          <ac:picMkLst>
            <pc:docMk/>
            <pc:sldMk cId="1199809658" sldId="256"/>
            <ac:picMk id="2" creationId="{554FD3F6-EF1D-89AF-B79B-82C874944449}"/>
          </ac:picMkLst>
        </pc:picChg>
      </pc:sldChg>
      <pc:sldChg chg="addSp modSp">
        <pc:chgData name="Qing Shao" userId="S::qshao@ggc.edu::56f6c17e-21f8-46e1-904e-fabdd56732e4" providerId="AD" clId="Web-{FFF2BE03-EBA0-4924-93DC-735698D98A97}" dt="2025-06-02T20:32:28.629" v="112" actId="1076"/>
        <pc:sldMkLst>
          <pc:docMk/>
          <pc:sldMk cId="510193456" sldId="258"/>
        </pc:sldMkLst>
        <pc:spChg chg="add mod">
          <ac:chgData name="Qing Shao" userId="S::qshao@ggc.edu::56f6c17e-21f8-46e1-904e-fabdd56732e4" providerId="AD" clId="Web-{FFF2BE03-EBA0-4924-93DC-735698D98A97}" dt="2025-06-02T20:32:28.629" v="112" actId="1076"/>
          <ac:spMkLst>
            <pc:docMk/>
            <pc:sldMk cId="510193456" sldId="258"/>
            <ac:spMk id="3" creationId="{42B514E0-9472-927C-D2B1-380B24448378}"/>
          </ac:spMkLst>
        </pc:spChg>
        <pc:picChg chg="mod">
          <ac:chgData name="Qing Shao" userId="S::qshao@ggc.edu::56f6c17e-21f8-46e1-904e-fabdd56732e4" providerId="AD" clId="Web-{FFF2BE03-EBA0-4924-93DC-735698D98A97}" dt="2025-06-02T20:32:12.207" v="106" actId="1076"/>
          <ac:picMkLst>
            <pc:docMk/>
            <pc:sldMk cId="510193456" sldId="258"/>
            <ac:picMk id="5" creationId="{8534643B-C538-CB14-C7CA-A6BFDF37EF64}"/>
          </ac:picMkLst>
        </pc:picChg>
        <pc:picChg chg="mod">
          <ac:chgData name="Qing Shao" userId="S::qshao@ggc.edu::56f6c17e-21f8-46e1-904e-fabdd56732e4" providerId="AD" clId="Web-{FFF2BE03-EBA0-4924-93DC-735698D98A97}" dt="2025-06-02T20:32:26.114" v="111" actId="1076"/>
          <ac:picMkLst>
            <pc:docMk/>
            <pc:sldMk cId="510193456" sldId="258"/>
            <ac:picMk id="8" creationId="{BA188BAD-EF64-C587-8AC8-25DEB5D76AB6}"/>
          </ac:picMkLst>
        </pc:picChg>
        <pc:picChg chg="mod">
          <ac:chgData name="Qing Shao" userId="S::qshao@ggc.edu::56f6c17e-21f8-46e1-904e-fabdd56732e4" providerId="AD" clId="Web-{FFF2BE03-EBA0-4924-93DC-735698D98A97}" dt="2025-06-02T20:32:23.129" v="110" actId="1076"/>
          <ac:picMkLst>
            <pc:docMk/>
            <pc:sldMk cId="510193456" sldId="258"/>
            <ac:picMk id="9" creationId="{A2E971D6-6A49-A91C-CACA-0942E92C65E8}"/>
          </ac:picMkLst>
        </pc:picChg>
        <pc:picChg chg="mod">
          <ac:chgData name="Qing Shao" userId="S::qshao@ggc.edu::56f6c17e-21f8-46e1-904e-fabdd56732e4" providerId="AD" clId="Web-{FFF2BE03-EBA0-4924-93DC-735698D98A97}" dt="2025-06-02T20:32:08.285" v="105" actId="1076"/>
          <ac:picMkLst>
            <pc:docMk/>
            <pc:sldMk cId="510193456" sldId="258"/>
            <ac:picMk id="10" creationId="{43320A06-6E3F-8672-7560-F7987BD7214F}"/>
          </ac:picMkLst>
        </pc:picChg>
      </pc:sldChg>
      <pc:sldChg chg="addSp modSp">
        <pc:chgData name="Qing Shao" userId="S::qshao@ggc.edu::56f6c17e-21f8-46e1-904e-fabdd56732e4" providerId="AD" clId="Web-{FFF2BE03-EBA0-4924-93DC-735698D98A97}" dt="2025-06-02T20:31:23.550" v="100" actId="1076"/>
        <pc:sldMkLst>
          <pc:docMk/>
          <pc:sldMk cId="1281550954" sldId="259"/>
        </pc:sldMkLst>
        <pc:spChg chg="add mod">
          <ac:chgData name="Qing Shao" userId="S::qshao@ggc.edu::56f6c17e-21f8-46e1-904e-fabdd56732e4" providerId="AD" clId="Web-{FFF2BE03-EBA0-4924-93DC-735698D98A97}" dt="2025-06-02T20:29:08.844" v="39" actId="1076"/>
          <ac:spMkLst>
            <pc:docMk/>
            <pc:sldMk cId="1281550954" sldId="259"/>
            <ac:spMk id="3" creationId="{661311CB-327B-1113-E44C-C2782225BEA6}"/>
          </ac:spMkLst>
        </pc:spChg>
        <pc:spChg chg="add mod">
          <ac:chgData name="Qing Shao" userId="S::qshao@ggc.edu::56f6c17e-21f8-46e1-904e-fabdd56732e4" providerId="AD" clId="Web-{FFF2BE03-EBA0-4924-93DC-735698D98A97}" dt="2025-06-02T20:31:23.550" v="100" actId="1076"/>
          <ac:spMkLst>
            <pc:docMk/>
            <pc:sldMk cId="1281550954" sldId="259"/>
            <ac:spMk id="5" creationId="{C9EF1B88-78C7-B560-4B61-220A8346E7B0}"/>
          </ac:spMkLst>
        </pc:spChg>
        <pc:spChg chg="mod">
          <ac:chgData name="Qing Shao" userId="S::qshao@ggc.edu::56f6c17e-21f8-46e1-904e-fabdd56732e4" providerId="AD" clId="Web-{FFF2BE03-EBA0-4924-93DC-735698D98A97}" dt="2025-06-02T20:28:08.031" v="25" actId="20577"/>
          <ac:spMkLst>
            <pc:docMk/>
            <pc:sldMk cId="1281550954" sldId="259"/>
            <ac:spMk id="10" creationId="{332D2403-991A-08E2-E81D-DE5D253209DF}"/>
          </ac:spMkLst>
        </pc:spChg>
        <pc:picChg chg="mod">
          <ac:chgData name="Qing Shao" userId="S::qshao@ggc.edu::56f6c17e-21f8-46e1-904e-fabdd56732e4" providerId="AD" clId="Web-{FFF2BE03-EBA0-4924-93DC-735698D98A97}" dt="2025-06-02T20:29:05.688" v="38" actId="1076"/>
          <ac:picMkLst>
            <pc:docMk/>
            <pc:sldMk cId="1281550954" sldId="259"/>
            <ac:picMk id="4" creationId="{0C20A482-4066-B611-9CAC-9F00971833D8}"/>
          </ac:picMkLst>
        </pc:picChg>
        <pc:picChg chg="mod">
          <ac:chgData name="Qing Shao" userId="S::qshao@ggc.edu::56f6c17e-21f8-46e1-904e-fabdd56732e4" providerId="AD" clId="Web-{FFF2BE03-EBA0-4924-93DC-735698D98A97}" dt="2025-06-02T20:31:15.472" v="99" actId="1076"/>
          <ac:picMkLst>
            <pc:docMk/>
            <pc:sldMk cId="1281550954" sldId="259"/>
            <ac:picMk id="9" creationId="{7AB3BB41-C292-E18F-A2D5-5D0C0284CD77}"/>
          </ac:picMkLst>
        </pc:picChg>
      </pc:sldChg>
      <pc:sldChg chg="addSp modSp">
        <pc:chgData name="Qing Shao" userId="S::qshao@ggc.edu::56f6c17e-21f8-46e1-904e-fabdd56732e4" providerId="AD" clId="Web-{FFF2BE03-EBA0-4924-93DC-735698D98A97}" dt="2025-06-02T20:35:50.289" v="155" actId="1076"/>
        <pc:sldMkLst>
          <pc:docMk/>
          <pc:sldMk cId="1649753358" sldId="260"/>
        </pc:sldMkLst>
        <pc:spChg chg="add mod">
          <ac:chgData name="Qing Shao" userId="S::qshao@ggc.edu::56f6c17e-21f8-46e1-904e-fabdd56732e4" providerId="AD" clId="Web-{FFF2BE03-EBA0-4924-93DC-735698D98A97}" dt="2025-06-02T20:35:48.773" v="154" actId="1076"/>
          <ac:spMkLst>
            <pc:docMk/>
            <pc:sldMk cId="1649753358" sldId="260"/>
            <ac:spMk id="4" creationId="{67BE464B-6F30-ED3D-2D9C-19114379809C}"/>
          </ac:spMkLst>
        </pc:spChg>
        <pc:picChg chg="mod">
          <ac:chgData name="Qing Shao" userId="S::qshao@ggc.edu::56f6c17e-21f8-46e1-904e-fabdd56732e4" providerId="AD" clId="Web-{FFF2BE03-EBA0-4924-93DC-735698D98A97}" dt="2025-06-02T20:35:50.289" v="155" actId="1076"/>
          <ac:picMkLst>
            <pc:docMk/>
            <pc:sldMk cId="1649753358" sldId="260"/>
            <ac:picMk id="3" creationId="{C600FC5B-A2C7-7D9C-3420-CCCB1EDBD122}"/>
          </ac:picMkLst>
        </pc:picChg>
      </pc:sldChg>
      <pc:sldChg chg="addSp delSp modSp">
        <pc:chgData name="Qing Shao" userId="S::qshao@ggc.edu::56f6c17e-21f8-46e1-904e-fabdd56732e4" providerId="AD" clId="Web-{FFF2BE03-EBA0-4924-93DC-735698D98A97}" dt="2025-06-02T20:41:01.029" v="221" actId="1076"/>
        <pc:sldMkLst>
          <pc:docMk/>
          <pc:sldMk cId="2246531085" sldId="261"/>
        </pc:sldMkLst>
        <pc:spChg chg="mod">
          <ac:chgData name="Qing Shao" userId="S::qshao@ggc.edu::56f6c17e-21f8-46e1-904e-fabdd56732e4" providerId="AD" clId="Web-{FFF2BE03-EBA0-4924-93DC-735698D98A97}" dt="2025-06-02T20:40:44.060" v="217" actId="20577"/>
          <ac:spMkLst>
            <pc:docMk/>
            <pc:sldMk cId="2246531085" sldId="261"/>
            <ac:spMk id="3" creationId="{9C65E839-DCCE-0927-7905-EC350687014F}"/>
          </ac:spMkLst>
        </pc:spChg>
        <pc:spChg chg="add mod">
          <ac:chgData name="Qing Shao" userId="S::qshao@ggc.edu::56f6c17e-21f8-46e1-904e-fabdd56732e4" providerId="AD" clId="Web-{FFF2BE03-EBA0-4924-93DC-735698D98A97}" dt="2025-06-02T20:41:01.029" v="221" actId="1076"/>
          <ac:spMkLst>
            <pc:docMk/>
            <pc:sldMk cId="2246531085" sldId="261"/>
            <ac:spMk id="8" creationId="{B3DFAA73-93D7-F5B3-481B-48B809AEE69C}"/>
          </ac:spMkLst>
        </pc:spChg>
        <pc:spChg chg="add del mod">
          <ac:chgData name="Qing Shao" userId="S::qshao@ggc.edu::56f6c17e-21f8-46e1-904e-fabdd56732e4" providerId="AD" clId="Web-{FFF2BE03-EBA0-4924-93DC-735698D98A97}" dt="2025-06-02T20:40:27.669" v="209"/>
          <ac:spMkLst>
            <pc:docMk/>
            <pc:sldMk cId="2246531085" sldId="261"/>
            <ac:spMk id="9" creationId="{99137343-4D67-3BBF-3277-816F2634E4D6}"/>
          </ac:spMkLst>
        </pc:spChg>
        <pc:spChg chg="add mod">
          <ac:chgData name="Qing Shao" userId="S::qshao@ggc.edu::56f6c17e-21f8-46e1-904e-fabdd56732e4" providerId="AD" clId="Web-{FFF2BE03-EBA0-4924-93DC-735698D98A97}" dt="2025-06-02T20:40:50.544" v="219" actId="1076"/>
          <ac:spMkLst>
            <pc:docMk/>
            <pc:sldMk cId="2246531085" sldId="261"/>
            <ac:spMk id="10" creationId="{2EB73183-2139-80EC-2169-2D8415DA9A1C}"/>
          </ac:spMkLst>
        </pc:spChg>
        <pc:picChg chg="mod">
          <ac:chgData name="Qing Shao" userId="S::qshao@ggc.edu::56f6c17e-21f8-46e1-904e-fabdd56732e4" providerId="AD" clId="Web-{FFF2BE03-EBA0-4924-93DC-735698D98A97}" dt="2025-06-02T20:37:38.135" v="174" actId="1076"/>
          <ac:picMkLst>
            <pc:docMk/>
            <pc:sldMk cId="2246531085" sldId="261"/>
            <ac:picMk id="4" creationId="{1EBC0FDA-FCF6-A3CF-8448-CDBD6AFF84BB}"/>
          </ac:picMkLst>
        </pc:picChg>
        <pc:picChg chg="mod">
          <ac:chgData name="Qing Shao" userId="S::qshao@ggc.edu::56f6c17e-21f8-46e1-904e-fabdd56732e4" providerId="AD" clId="Web-{FFF2BE03-EBA0-4924-93DC-735698D98A97}" dt="2025-06-02T20:37:26.931" v="171" actId="1076"/>
          <ac:picMkLst>
            <pc:docMk/>
            <pc:sldMk cId="2246531085" sldId="261"/>
            <ac:picMk id="5" creationId="{F2689242-0DD1-A666-A20A-21279D1C9AED}"/>
          </ac:picMkLst>
        </pc:picChg>
        <pc:picChg chg="mod">
          <ac:chgData name="Qing Shao" userId="S::qshao@ggc.edu::56f6c17e-21f8-46e1-904e-fabdd56732e4" providerId="AD" clId="Web-{FFF2BE03-EBA0-4924-93DC-735698D98A97}" dt="2025-06-02T20:37:32.728" v="173" actId="1076"/>
          <ac:picMkLst>
            <pc:docMk/>
            <pc:sldMk cId="2246531085" sldId="261"/>
            <ac:picMk id="6" creationId="{29554333-31B3-5218-2FED-813F20CD1ED5}"/>
          </ac:picMkLst>
        </pc:picChg>
        <pc:picChg chg="mod modCrop">
          <ac:chgData name="Qing Shao" userId="S::qshao@ggc.edu::56f6c17e-21f8-46e1-904e-fabdd56732e4" providerId="AD" clId="Web-{FFF2BE03-EBA0-4924-93DC-735698D98A97}" dt="2025-06-02T20:38:00.135" v="179"/>
          <ac:picMkLst>
            <pc:docMk/>
            <pc:sldMk cId="2246531085" sldId="261"/>
            <ac:picMk id="7" creationId="{869C4CC3-F800-AA42-5878-A2A68BE05D0F}"/>
          </ac:picMkLst>
        </pc:picChg>
        <pc:picChg chg="mod">
          <ac:chgData name="Qing Shao" userId="S::qshao@ggc.edu::56f6c17e-21f8-46e1-904e-fabdd56732e4" providerId="AD" clId="Web-{FFF2BE03-EBA0-4924-93DC-735698D98A97}" dt="2025-06-02T20:37:44.572" v="176" actId="1076"/>
          <ac:picMkLst>
            <pc:docMk/>
            <pc:sldMk cId="2246531085" sldId="261"/>
            <ac:picMk id="11" creationId="{353EC7E2-1CBF-7C15-880E-E97D2679BF01}"/>
          </ac:picMkLst>
        </pc:picChg>
      </pc:sldChg>
      <pc:sldChg chg="addSp modSp">
        <pc:chgData name="Qing Shao" userId="S::qshao@ggc.edu::56f6c17e-21f8-46e1-904e-fabdd56732e4" providerId="AD" clId="Web-{FFF2BE03-EBA0-4924-93DC-735698D98A97}" dt="2025-06-02T20:35:15.445" v="148" actId="1076"/>
        <pc:sldMkLst>
          <pc:docMk/>
          <pc:sldMk cId="3043862579" sldId="262"/>
        </pc:sldMkLst>
        <pc:spChg chg="add mod">
          <ac:chgData name="Qing Shao" userId="S::qshao@ggc.edu::56f6c17e-21f8-46e1-904e-fabdd56732e4" providerId="AD" clId="Web-{FFF2BE03-EBA0-4924-93DC-735698D98A97}" dt="2025-06-02T20:35:14.054" v="147" actId="1076"/>
          <ac:spMkLst>
            <pc:docMk/>
            <pc:sldMk cId="3043862579" sldId="262"/>
            <ac:spMk id="3" creationId="{F9105C0C-3194-8B20-8FD8-FCD576DFB32A}"/>
          </ac:spMkLst>
        </pc:spChg>
        <pc:spChg chg="add mod">
          <ac:chgData name="Qing Shao" userId="S::qshao@ggc.edu::56f6c17e-21f8-46e1-904e-fabdd56732e4" providerId="AD" clId="Web-{FFF2BE03-EBA0-4924-93DC-735698D98A97}" dt="2025-06-02T20:33:49.224" v="130" actId="1076"/>
          <ac:spMkLst>
            <pc:docMk/>
            <pc:sldMk cId="3043862579" sldId="262"/>
            <ac:spMk id="4" creationId="{E73CE522-661B-8177-3333-BA8DEE26A962}"/>
          </ac:spMkLst>
        </pc:spChg>
        <pc:spChg chg="add mod">
          <ac:chgData name="Qing Shao" userId="S::qshao@ggc.edu::56f6c17e-21f8-46e1-904e-fabdd56732e4" providerId="AD" clId="Web-{FFF2BE03-EBA0-4924-93DC-735698D98A97}" dt="2025-06-02T20:34:49.397" v="143" actId="1076"/>
          <ac:spMkLst>
            <pc:docMk/>
            <pc:sldMk cId="3043862579" sldId="262"/>
            <ac:spMk id="5" creationId="{D75A9F08-18B8-4C28-6EB6-A7D835B73A95}"/>
          </ac:spMkLst>
        </pc:spChg>
        <pc:picChg chg="mod modCrop">
          <ac:chgData name="Qing Shao" userId="S::qshao@ggc.edu::56f6c17e-21f8-46e1-904e-fabdd56732e4" providerId="AD" clId="Web-{FFF2BE03-EBA0-4924-93DC-735698D98A97}" dt="2025-06-02T20:35:10.304" v="146" actId="1076"/>
          <ac:picMkLst>
            <pc:docMk/>
            <pc:sldMk cId="3043862579" sldId="262"/>
            <ac:picMk id="6" creationId="{B0866502-E4B3-4F06-6808-4029C01872E6}"/>
          </ac:picMkLst>
        </pc:picChg>
        <pc:picChg chg="mod">
          <ac:chgData name="Qing Shao" userId="S::qshao@ggc.edu::56f6c17e-21f8-46e1-904e-fabdd56732e4" providerId="AD" clId="Web-{FFF2BE03-EBA0-4924-93DC-735698D98A97}" dt="2025-06-02T20:35:15.445" v="148" actId="1076"/>
          <ac:picMkLst>
            <pc:docMk/>
            <pc:sldMk cId="3043862579" sldId="262"/>
            <ac:picMk id="7" creationId="{78EEF41B-C4F5-F195-7FB5-F10C5BA93F50}"/>
          </ac:picMkLst>
        </pc:picChg>
        <pc:picChg chg="mod">
          <ac:chgData name="Qing Shao" userId="S::qshao@ggc.edu::56f6c17e-21f8-46e1-904e-fabdd56732e4" providerId="AD" clId="Web-{FFF2BE03-EBA0-4924-93DC-735698D98A97}" dt="2025-06-02T20:34:41.835" v="140" actId="14100"/>
          <ac:picMkLst>
            <pc:docMk/>
            <pc:sldMk cId="3043862579" sldId="262"/>
            <ac:picMk id="8" creationId="{F647BEFA-09D7-7FE6-972D-E254EC12846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1A54D5-CB95-4C83-82E4-CC9C6A7BFE13}" type="datetimeFigureOut">
              <a:rPr lang="en-US" smtClean="0"/>
              <a:t>6/2/2025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29E50-4A76-4ADF-A5B8-A40BAD6E3CB1}" type="slidenum">
              <a:rPr lang="en-US" smtClean="0"/>
              <a:t>‹#›</a:t>
            </a:fld>
            <a:endParaRPr lang="en-US"/>
          </a:p>
        </p:txBody>
      </p:sp>
    </p:spTree>
    <p:extLst>
      <p:ext uri="{BB962C8B-B14F-4D97-AF65-F5344CB8AC3E}">
        <p14:creationId xmlns:p14="http://schemas.microsoft.com/office/powerpoint/2010/main" val="3061447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6CB255"/>
                </a:solidFill>
              </a:rPr>
              <a:t>Southern Summer.</a:t>
            </a:r>
            <a:r>
              <a:rPr lang="en-US" sz="1200" dirty="0"/>
              <a:t> As captured with a fish-eye lens aboard the Atlantis Space Shuttle on December 9, 1993, Earth hangs above the Hubble Space Telescope as it is repaired. The reddish continent is Australia, its size and shape distorted by the special lens. Because the seasons in the Southern Hemisphere are opposite those in the Northern Hemisphere, it is summer in Australia on this December day. (credit: modification of work by NASA)</a:t>
            </a:r>
          </a:p>
          <a:p>
            <a:endParaRPr lang="en-US" dirty="0"/>
          </a:p>
          <a:p>
            <a:r>
              <a:rPr lang="en-US" dirty="0"/>
              <a:t>It is the motions of Earth that produce the seasons and give us our measures of time and date. The Moon’s motions around us provide the concept of the month and the cycle of lunar phases. In this chapter, we examine some of the basic phenomena of our everyday world in their astronomical context.</a:t>
            </a:r>
          </a:p>
        </p:txBody>
      </p:sp>
      <p:sp>
        <p:nvSpPr>
          <p:cNvPr id="4" name="Slide Number Placeholder 3"/>
          <p:cNvSpPr>
            <a:spLocks noGrp="1"/>
          </p:cNvSpPr>
          <p:nvPr>
            <p:ph type="sldNum" sz="quarter" idx="5"/>
          </p:nvPr>
        </p:nvSpPr>
        <p:spPr/>
        <p:txBody>
          <a:bodyPr/>
          <a:lstStyle/>
          <a:p>
            <a:fld id="{10C29E50-4A76-4ADF-A5B8-A40BAD6E3CB1}" type="slidenum">
              <a:rPr lang="en-US" smtClean="0"/>
              <a:t>1</a:t>
            </a:fld>
            <a:endParaRPr lang="en-US"/>
          </a:p>
        </p:txBody>
      </p:sp>
    </p:spTree>
    <p:extLst>
      <p:ext uri="{BB962C8B-B14F-4D97-AF65-F5344CB8AC3E}">
        <p14:creationId xmlns:p14="http://schemas.microsoft.com/office/powerpoint/2010/main" val="1848981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https://astro.unl.edu/classaction/animations/coordsmotion/radecdemo.html</a:t>
            </a:r>
          </a:p>
        </p:txBody>
      </p:sp>
      <p:sp>
        <p:nvSpPr>
          <p:cNvPr id="4" name="Slide Number Placeholder 3"/>
          <p:cNvSpPr>
            <a:spLocks noGrp="1"/>
          </p:cNvSpPr>
          <p:nvPr>
            <p:ph type="sldNum" sz="quarter" idx="5"/>
          </p:nvPr>
        </p:nvSpPr>
        <p:spPr/>
        <p:txBody>
          <a:bodyPr/>
          <a:lstStyle/>
          <a:p>
            <a:fld id="{10C29E50-4A76-4ADF-A5B8-A40BAD6E3CB1}" type="slidenum">
              <a:rPr lang="en-US" smtClean="0"/>
              <a:t>2</a:t>
            </a:fld>
            <a:endParaRPr lang="en-US"/>
          </a:p>
        </p:txBody>
      </p:sp>
    </p:spTree>
    <p:extLst>
      <p:ext uri="{BB962C8B-B14F-4D97-AF65-F5344CB8AC3E}">
        <p14:creationId xmlns:p14="http://schemas.microsoft.com/office/powerpoint/2010/main" val="2312063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http://astro.unl.edu/naap/motion1/animations/seasons_ecliptic.html</a:t>
            </a:r>
          </a:p>
          <a:p>
            <a:pPr lvl="0"/>
            <a:r>
              <a:rPr lang="en-US" sz="1200" kern="1200" dirty="0">
                <a:solidFill>
                  <a:schemeClr val="tx1"/>
                </a:solidFill>
                <a:effectLst/>
                <a:latin typeface="+mn-lt"/>
                <a:ea typeface="+mn-ea"/>
                <a:cs typeface="+mn-cs"/>
              </a:rPr>
              <a:t>The Earth is closest to the Sun in January.</a:t>
            </a:r>
          </a:p>
          <a:p>
            <a:pPr lvl="0"/>
            <a:r>
              <a:rPr lang="en-US" sz="1200" kern="1200" dirty="0">
                <a:solidFill>
                  <a:schemeClr val="tx1"/>
                </a:solidFill>
                <a:effectLst/>
                <a:latin typeface="+mn-lt"/>
                <a:ea typeface="+mn-ea"/>
                <a:cs typeface="+mn-cs"/>
              </a:rPr>
              <a:t>The Earth’s orbit is only a few degrees off from a perfect circle.</a:t>
            </a:r>
          </a:p>
          <a:p>
            <a:pPr lvl="0"/>
            <a:r>
              <a:rPr lang="en-US" sz="1200" kern="1200" dirty="0">
                <a:solidFill>
                  <a:schemeClr val="tx1"/>
                </a:solidFill>
                <a:effectLst/>
                <a:latin typeface="+mn-lt"/>
                <a:ea typeface="+mn-ea"/>
                <a:cs typeface="+mn-cs"/>
              </a:rPr>
              <a:t>The tropics are warm all year round.</a:t>
            </a:r>
          </a:p>
          <a:p>
            <a:pPr lvl="0"/>
            <a:r>
              <a:rPr lang="en-US" sz="1200" kern="1200" dirty="0">
                <a:solidFill>
                  <a:schemeClr val="tx1"/>
                </a:solidFill>
                <a:effectLst/>
                <a:latin typeface="+mn-lt"/>
                <a:ea typeface="+mn-ea"/>
                <a:cs typeface="+mn-cs"/>
              </a:rPr>
              <a:t>The seasons “flip” when you cross the equator.</a:t>
            </a:r>
            <a:endParaRPr lang="en-US" dirty="0">
              <a:latin typeface="Arial"/>
              <a:cs typeface="Arial"/>
            </a:endParaRPr>
          </a:p>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3</a:t>
            </a:fld>
            <a:endParaRPr lang="en-US"/>
          </a:p>
        </p:txBody>
      </p:sp>
    </p:spTree>
    <p:extLst>
      <p:ext uri="{BB962C8B-B14F-4D97-AF65-F5344CB8AC3E}">
        <p14:creationId xmlns:p14="http://schemas.microsoft.com/office/powerpoint/2010/main" val="2147343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http://astro.unl.edu/naap/lps/animations/lps.html</a:t>
            </a:r>
          </a:p>
          <a:p>
            <a:r>
              <a:rPr lang="en-US" dirty="0"/>
              <a:t>https://astro.unl.edu/classaction/animations/lunarcycles/moonbisector.html</a:t>
            </a:r>
          </a:p>
          <a:p>
            <a:endParaRPr lang="en-US" dirty="0"/>
          </a:p>
          <a:p>
            <a:r>
              <a:rPr lang="en-US" dirty="0"/>
              <a:t>Moon’s phases on </a:t>
            </a:r>
            <a:r>
              <a:rPr lang="en-US" dirty="0" err="1"/>
              <a:t>Stellarium</a:t>
            </a:r>
            <a:r>
              <a:rPr lang="en-US" dirty="0"/>
              <a:t> (without ground)</a:t>
            </a:r>
          </a:p>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4</a:t>
            </a:fld>
            <a:endParaRPr lang="en-US"/>
          </a:p>
        </p:txBody>
      </p:sp>
    </p:spTree>
    <p:extLst>
      <p:ext uri="{BB962C8B-B14F-4D97-AF65-F5344CB8AC3E}">
        <p14:creationId xmlns:p14="http://schemas.microsoft.com/office/powerpoint/2010/main" val="1723389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https://astro.unl.edu/classaction/animations/lunarcycles/tidesim.html</a:t>
            </a:r>
          </a:p>
        </p:txBody>
      </p:sp>
      <p:sp>
        <p:nvSpPr>
          <p:cNvPr id="4" name="Slide Number Placeholder 3"/>
          <p:cNvSpPr>
            <a:spLocks noGrp="1"/>
          </p:cNvSpPr>
          <p:nvPr>
            <p:ph type="sldNum" sz="quarter" idx="5"/>
          </p:nvPr>
        </p:nvSpPr>
        <p:spPr/>
        <p:txBody>
          <a:bodyPr/>
          <a:lstStyle/>
          <a:p>
            <a:fld id="{10C29E50-4A76-4ADF-A5B8-A40BAD6E3CB1}" type="slidenum">
              <a:rPr lang="en-US" smtClean="0"/>
              <a:t>5</a:t>
            </a:fld>
            <a:endParaRPr lang="en-US"/>
          </a:p>
        </p:txBody>
      </p:sp>
    </p:spTree>
    <p:extLst>
      <p:ext uri="{BB962C8B-B14F-4D97-AF65-F5344CB8AC3E}">
        <p14:creationId xmlns:p14="http://schemas.microsoft.com/office/powerpoint/2010/main" val="380511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https://astro.unl.edu/classaction/animations/lunarcycles/eclipsetable.html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https://astro.unl.edu/classaction/animations/lunarcycles/shadowsim</a:t>
            </a:r>
            <a:r>
              <a:rPr lang="en-US" sz="1800"/>
              <a:t>.html</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mbria" panose="02040503050406030204" pitchFamily="18" charset="0"/>
                <a:ea typeface="Cambria" panose="02040503050406030204" pitchFamily="18" charset="0"/>
                <a:cs typeface="Times New Roman" panose="02020603050405020304" pitchFamily="18" charset="0"/>
              </a:rPr>
              <a:t>The Sun and Moon have nearly the same angular size (about 1/2°). . If the eclipse is total, the light from the bright disk of the Sun is completely blocked, and the solar atmosphere (the corona) comes into view. Solar eclipses take place rarely in any one location, but they are among the most spectacular sights in nature. it is visible (weather permitting) from the entire night hemisphere of Earth.</a:t>
            </a:r>
          </a:p>
          <a:p>
            <a:endParaRPr lang="en-US" dirty="0"/>
          </a:p>
        </p:txBody>
      </p:sp>
      <p:sp>
        <p:nvSpPr>
          <p:cNvPr id="4" name="Slide Number Placeholder 3"/>
          <p:cNvSpPr>
            <a:spLocks noGrp="1"/>
          </p:cNvSpPr>
          <p:nvPr>
            <p:ph type="sldNum" sz="quarter" idx="5"/>
          </p:nvPr>
        </p:nvSpPr>
        <p:spPr/>
        <p:txBody>
          <a:bodyPr/>
          <a:lstStyle/>
          <a:p>
            <a:fld id="{10C29E50-4A76-4ADF-A5B8-A40BAD6E3CB1}" type="slidenum">
              <a:rPr lang="en-US" smtClean="0"/>
              <a:t>6</a:t>
            </a:fld>
            <a:endParaRPr lang="en-US"/>
          </a:p>
        </p:txBody>
      </p:sp>
    </p:spTree>
    <p:extLst>
      <p:ext uri="{BB962C8B-B14F-4D97-AF65-F5344CB8AC3E}">
        <p14:creationId xmlns:p14="http://schemas.microsoft.com/office/powerpoint/2010/main" val="2553535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016197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57483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799076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287106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EB3644-5EB2-41BA-B029-19018732191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939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4245870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EB3644-5EB2-41BA-B029-190187321914}" type="datetimeFigureOut">
              <a:rPr lang="en-US" smtClean="0"/>
              <a:t>6/2/2025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1972101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8EB3644-5EB2-41BA-B029-190187321914}" type="datetimeFigureOut">
              <a:rPr lang="en-US" smtClean="0"/>
              <a:t>6/2/2025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1773376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EB3644-5EB2-41BA-B029-190187321914}" type="datetimeFigureOut">
              <a:rPr lang="en-US" smtClean="0"/>
              <a:t>6/2/2025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326436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2406299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EB3644-5EB2-41BA-B029-19018732191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76AA3-89EF-48E5-A782-AFABFB16CDD8}" type="slidenum">
              <a:rPr lang="en-US" smtClean="0"/>
              <a:t>‹#›</a:t>
            </a:fld>
            <a:endParaRPr lang="en-US"/>
          </a:p>
        </p:txBody>
      </p:sp>
    </p:spTree>
    <p:extLst>
      <p:ext uri="{BB962C8B-B14F-4D97-AF65-F5344CB8AC3E}">
        <p14:creationId xmlns:p14="http://schemas.microsoft.com/office/powerpoint/2010/main" val="3671908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EB3644-5EB2-41BA-B029-190187321914}" type="datetimeFigureOut">
              <a:rPr lang="en-US" smtClean="0"/>
              <a:t>6/2/2025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C76AA3-89EF-48E5-A782-AFABFB16CDD8}" type="slidenum">
              <a:rPr lang="en-US" smtClean="0"/>
              <a:t>‹#›</a:t>
            </a:fld>
            <a:endParaRPr lang="en-US"/>
          </a:p>
        </p:txBody>
      </p:sp>
    </p:spTree>
    <p:extLst>
      <p:ext uri="{BB962C8B-B14F-4D97-AF65-F5344CB8AC3E}">
        <p14:creationId xmlns:p14="http://schemas.microsoft.com/office/powerpoint/2010/main" val="3207710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4B7E09-432D-5F72-963E-C5C4B92228FE}"/>
              </a:ext>
            </a:extLst>
          </p:cNvPr>
          <p:cNvPicPr>
            <a:picLocks noChangeAspect="1"/>
          </p:cNvPicPr>
          <p:nvPr/>
        </p:nvPicPr>
        <p:blipFill>
          <a:blip r:embed="rId3"/>
          <a:stretch>
            <a:fillRect/>
          </a:stretch>
        </p:blipFill>
        <p:spPr>
          <a:xfrm>
            <a:off x="7565026" y="5718434"/>
            <a:ext cx="1511939" cy="1024217"/>
          </a:xfrm>
          <a:prstGeom prst="rect">
            <a:avLst/>
          </a:prstGeom>
        </p:spPr>
      </p:pic>
      <p:sp>
        <p:nvSpPr>
          <p:cNvPr id="7" name="Text Box 4">
            <a:extLst>
              <a:ext uri="{FF2B5EF4-FFF2-40B4-BE49-F238E27FC236}">
                <a16:creationId xmlns:a16="http://schemas.microsoft.com/office/drawing/2014/main" id="{7C577731-5A9A-DFE2-47B1-55B64D6C3B99}"/>
              </a:ext>
            </a:extLst>
          </p:cNvPr>
          <p:cNvSpPr txBox="1">
            <a:spLocks noChangeArrowheads="1"/>
          </p:cNvSpPr>
          <p:nvPr/>
        </p:nvSpPr>
        <p:spPr bwMode="auto">
          <a:xfrm>
            <a:off x="1098927" y="179907"/>
            <a:ext cx="7298266" cy="19389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800" b="1">
                <a:solidFill>
                  <a:schemeClr val="tx1"/>
                </a:solidFill>
                <a:latin typeface="Arial" charset="0"/>
                <a:ea typeface="Geneva" charset="0"/>
              </a:defRPr>
            </a:lvl1pPr>
            <a:lvl2pPr marL="742950" indent="-285750" eaLnBrk="0" hangingPunct="0">
              <a:defRPr sz="2800" b="1">
                <a:solidFill>
                  <a:schemeClr val="tx1"/>
                </a:solidFill>
                <a:latin typeface="Arial" charset="0"/>
                <a:ea typeface="Geneva" charset="0"/>
              </a:defRPr>
            </a:lvl2pPr>
            <a:lvl3pPr marL="1143000" indent="-228600" eaLnBrk="0" hangingPunct="0">
              <a:defRPr sz="2800" b="1">
                <a:solidFill>
                  <a:schemeClr val="tx1"/>
                </a:solidFill>
                <a:latin typeface="Arial" charset="0"/>
                <a:ea typeface="Geneva" charset="0"/>
              </a:defRPr>
            </a:lvl3pPr>
            <a:lvl4pPr marL="1600200" indent="-228600" eaLnBrk="0" hangingPunct="0">
              <a:defRPr sz="2800" b="1">
                <a:solidFill>
                  <a:schemeClr val="tx1"/>
                </a:solidFill>
                <a:latin typeface="Arial" charset="0"/>
                <a:ea typeface="Geneva" charset="0"/>
              </a:defRPr>
            </a:lvl4pPr>
            <a:lvl5pPr marL="2057400" indent="-228600" eaLnBrk="0" hangingPunct="0">
              <a:defRPr sz="2800" b="1">
                <a:solidFill>
                  <a:schemeClr val="tx1"/>
                </a:solidFill>
                <a:latin typeface="Arial" charset="0"/>
                <a:ea typeface="Geneva" charset="0"/>
              </a:defRPr>
            </a:lvl5pPr>
            <a:lvl6pPr marL="2514600" indent="-228600" eaLnBrk="0" fontAlgn="base" hangingPunct="0">
              <a:spcBef>
                <a:spcPct val="0"/>
              </a:spcBef>
              <a:spcAft>
                <a:spcPct val="0"/>
              </a:spcAft>
              <a:defRPr sz="2800" b="1">
                <a:solidFill>
                  <a:schemeClr val="tx1"/>
                </a:solidFill>
                <a:latin typeface="Arial" charset="0"/>
                <a:ea typeface="Geneva" charset="0"/>
              </a:defRPr>
            </a:lvl6pPr>
            <a:lvl7pPr marL="2971800" indent="-228600" eaLnBrk="0" fontAlgn="base" hangingPunct="0">
              <a:spcBef>
                <a:spcPct val="0"/>
              </a:spcBef>
              <a:spcAft>
                <a:spcPct val="0"/>
              </a:spcAft>
              <a:defRPr sz="2800" b="1">
                <a:solidFill>
                  <a:schemeClr val="tx1"/>
                </a:solidFill>
                <a:latin typeface="Arial" charset="0"/>
                <a:ea typeface="Geneva" charset="0"/>
              </a:defRPr>
            </a:lvl7pPr>
            <a:lvl8pPr marL="3429000" indent="-228600" eaLnBrk="0" fontAlgn="base" hangingPunct="0">
              <a:spcBef>
                <a:spcPct val="0"/>
              </a:spcBef>
              <a:spcAft>
                <a:spcPct val="0"/>
              </a:spcAft>
              <a:defRPr sz="2800" b="1">
                <a:solidFill>
                  <a:schemeClr val="tx1"/>
                </a:solidFill>
                <a:latin typeface="Arial" charset="0"/>
                <a:ea typeface="Geneva" charset="0"/>
              </a:defRPr>
            </a:lvl8pPr>
            <a:lvl9pPr marL="3886200" indent="-228600" eaLnBrk="0" fontAlgn="base" hangingPunct="0">
              <a:spcBef>
                <a:spcPct val="0"/>
              </a:spcBef>
              <a:spcAft>
                <a:spcPct val="0"/>
              </a:spcAft>
              <a:defRPr sz="2800" b="1">
                <a:solidFill>
                  <a:schemeClr val="tx1"/>
                </a:solidFill>
                <a:latin typeface="Arial" charset="0"/>
                <a:ea typeface="Geneva" charset="0"/>
              </a:defRPr>
            </a:lvl9pPr>
          </a:lstStyle>
          <a:p>
            <a:pPr algn="ctr" eaLnBrk="1" fontAlgn="base" hangingPunct="1">
              <a:spcBef>
                <a:spcPct val="50000"/>
              </a:spcBef>
              <a:spcAft>
                <a:spcPct val="0"/>
              </a:spcAft>
            </a:pPr>
            <a:r>
              <a:rPr lang="en-US" sz="4800" dirty="0">
                <a:solidFill>
                  <a:srgbClr val="333399"/>
                </a:solidFill>
              </a:rPr>
              <a:t>Chapter 4 </a:t>
            </a:r>
          </a:p>
          <a:p>
            <a:pPr algn="ctr" eaLnBrk="1" fontAlgn="base" hangingPunct="1">
              <a:spcBef>
                <a:spcPct val="50000"/>
              </a:spcBef>
              <a:spcAft>
                <a:spcPct val="0"/>
              </a:spcAft>
            </a:pPr>
            <a:r>
              <a:rPr lang="en-US" sz="4800" dirty="0">
                <a:solidFill>
                  <a:srgbClr val="333399"/>
                </a:solidFill>
              </a:rPr>
              <a:t>Earth, Moon, and Sky</a:t>
            </a:r>
          </a:p>
        </p:txBody>
      </p:sp>
      <p:pic>
        <p:nvPicPr>
          <p:cNvPr id="2" name="Picture 1">
            <a:extLst>
              <a:ext uri="{FF2B5EF4-FFF2-40B4-BE49-F238E27FC236}">
                <a16:creationId xmlns:a16="http://schemas.microsoft.com/office/drawing/2014/main" id="{554FD3F6-EF1D-89AF-B79B-82C874944449}"/>
              </a:ext>
            </a:extLst>
          </p:cNvPr>
          <p:cNvPicPr>
            <a:picLocks noChangeAspect="1"/>
          </p:cNvPicPr>
          <p:nvPr/>
        </p:nvPicPr>
        <p:blipFill>
          <a:blip r:embed="rId4"/>
          <a:stretch>
            <a:fillRect/>
          </a:stretch>
        </p:blipFill>
        <p:spPr>
          <a:xfrm>
            <a:off x="464805" y="2122762"/>
            <a:ext cx="7935987" cy="3443126"/>
          </a:xfrm>
          <a:prstGeom prst="rect">
            <a:avLst/>
          </a:prstGeom>
        </p:spPr>
      </p:pic>
      <p:sp>
        <p:nvSpPr>
          <p:cNvPr id="4" name="TextBox 3">
            <a:extLst>
              <a:ext uri="{FF2B5EF4-FFF2-40B4-BE49-F238E27FC236}">
                <a16:creationId xmlns:a16="http://schemas.microsoft.com/office/drawing/2014/main" id="{A1F11CFD-7EF2-4C0F-60EF-3CBF4E84365F}"/>
              </a:ext>
            </a:extLst>
          </p:cNvPr>
          <p:cNvSpPr txBox="1"/>
          <p:nvPr/>
        </p:nvSpPr>
        <p:spPr>
          <a:xfrm>
            <a:off x="468352" y="5644375"/>
            <a:ext cx="725015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rPr>
              <a:t>Southern Summer.</a:t>
            </a:r>
            <a:r>
              <a:rPr lang="en-US" sz="1200" dirty="0"/>
              <a:t> As captured with a fish-eye lens aboard the Atlantis Space Shuttle on December 9, 1993, Earth hangs above the Hubble Space Telescope as it is repaired. The reddish continent is Australia, its size and shape distorted by the special lens. Because the seasons in the Southern Hemisphere are opposite those in the Northern Hemisphere, it is summer in Australia on this December day</a:t>
            </a:r>
          </a:p>
        </p:txBody>
      </p:sp>
    </p:spTree>
    <p:extLst>
      <p:ext uri="{BB962C8B-B14F-4D97-AF65-F5344CB8AC3E}">
        <p14:creationId xmlns:p14="http://schemas.microsoft.com/office/powerpoint/2010/main" val="1199809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366409" y="66362"/>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4.1 Earth and Sky </a:t>
            </a:r>
          </a:p>
        </p:txBody>
      </p:sp>
      <p:sp>
        <p:nvSpPr>
          <p:cNvPr id="10" name="Text Box 3">
            <a:extLst>
              <a:ext uri="{FF2B5EF4-FFF2-40B4-BE49-F238E27FC236}">
                <a16:creationId xmlns:a16="http://schemas.microsoft.com/office/drawing/2014/main" id="{332D2403-991A-08E2-E81D-DE5D253209DF}"/>
              </a:ext>
            </a:extLst>
          </p:cNvPr>
          <p:cNvSpPr txBox="1">
            <a:spLocks noChangeArrowheads="1"/>
          </p:cNvSpPr>
          <p:nvPr/>
        </p:nvSpPr>
        <p:spPr bwMode="auto">
          <a:xfrm>
            <a:off x="108855" y="890096"/>
            <a:ext cx="5572097" cy="56938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457200" indent="-457200" fontAlgn="base">
              <a:spcBef>
                <a:spcPct val="50000"/>
              </a:spcBef>
              <a:spcAft>
                <a:spcPct val="0"/>
              </a:spcAft>
              <a:buFont typeface="Wingdings" panose="05000000000000000000" pitchFamily="2" charset="2"/>
              <a:buChar char="Ø"/>
            </a:pPr>
            <a:r>
              <a:rPr lang="en-US" sz="2800" dirty="0">
                <a:solidFill>
                  <a:srgbClr val="333399"/>
                </a:solidFill>
              </a:rPr>
              <a:t>Terrestrial coordination system</a:t>
            </a:r>
          </a:p>
          <a:p>
            <a:pPr marL="514350" indent="-514350" fontAlgn="base">
              <a:spcBef>
                <a:spcPct val="50000"/>
              </a:spcBef>
              <a:spcAft>
                <a:spcPct val="0"/>
              </a:spcAft>
              <a:buFont typeface="Arial" panose="020B0604020202020204" pitchFamily="34" charset="0"/>
              <a:buChar char="•"/>
            </a:pPr>
            <a:r>
              <a:rPr lang="en-US" sz="2800" dirty="0">
                <a:solidFill>
                  <a:srgbClr val="333399"/>
                </a:solidFill>
              </a:rPr>
              <a:t>Latitude: 0</a:t>
            </a:r>
            <a:r>
              <a:rPr lang="en-US" sz="2800" baseline="30000" dirty="0">
                <a:solidFill>
                  <a:srgbClr val="333399"/>
                </a:solidFill>
              </a:rPr>
              <a:t>o </a:t>
            </a:r>
            <a:r>
              <a:rPr lang="en-US" sz="2800" dirty="0">
                <a:solidFill>
                  <a:srgbClr val="333399"/>
                </a:solidFill>
              </a:rPr>
              <a:t>at the Equator</a:t>
            </a:r>
          </a:p>
          <a:p>
            <a:pPr marL="514350" indent="-514350" fontAlgn="base">
              <a:spcBef>
                <a:spcPct val="50000"/>
              </a:spcBef>
              <a:spcAft>
                <a:spcPct val="0"/>
              </a:spcAft>
              <a:buFont typeface="Arial" panose="020B0604020202020204" pitchFamily="34" charset="0"/>
              <a:buChar char="•"/>
            </a:pPr>
            <a:r>
              <a:rPr lang="en-US" sz="2800" dirty="0">
                <a:solidFill>
                  <a:srgbClr val="333399"/>
                </a:solidFill>
                <a:latin typeface="Arial"/>
                <a:ea typeface="ＭＳ Ｐゴシック"/>
              </a:rPr>
              <a:t>Longitude: 0</a:t>
            </a:r>
            <a:r>
              <a:rPr lang="en-US" sz="2800" baseline="30000" dirty="0">
                <a:solidFill>
                  <a:srgbClr val="333399"/>
                </a:solidFill>
                <a:latin typeface="Arial"/>
                <a:ea typeface="ＭＳ Ｐゴシック"/>
              </a:rPr>
              <a:t>o </a:t>
            </a:r>
            <a:r>
              <a:rPr lang="en-US" sz="2800" dirty="0">
                <a:solidFill>
                  <a:srgbClr val="333399"/>
                </a:solidFill>
                <a:latin typeface="Arial"/>
                <a:ea typeface="ＭＳ Ｐゴシック"/>
              </a:rPr>
              <a:t>at the Royal Observatory at Greenwich</a:t>
            </a:r>
          </a:p>
          <a:p>
            <a:pPr>
              <a:spcBef>
                <a:spcPct val="50000"/>
              </a:spcBef>
              <a:spcAft>
                <a:spcPct val="0"/>
              </a:spcAft>
            </a:pPr>
            <a:endParaRPr lang="en-US" sz="2800" dirty="0">
              <a:solidFill>
                <a:srgbClr val="333399"/>
              </a:solidFill>
              <a:latin typeface="Arial"/>
              <a:ea typeface="ＭＳ Ｐゴシック"/>
            </a:endParaRPr>
          </a:p>
          <a:p>
            <a:pPr marL="514350" indent="-514350" fontAlgn="base">
              <a:spcBef>
                <a:spcPct val="50000"/>
              </a:spcBef>
              <a:spcAft>
                <a:spcPct val="0"/>
              </a:spcAft>
              <a:buFont typeface="Wingdings" panose="05000000000000000000" pitchFamily="2" charset="2"/>
              <a:buChar char="Ø"/>
            </a:pPr>
            <a:r>
              <a:rPr lang="en-US" sz="2800" dirty="0">
                <a:solidFill>
                  <a:srgbClr val="333399"/>
                </a:solidFill>
              </a:rPr>
              <a:t>Celestial coordination system</a:t>
            </a:r>
          </a:p>
          <a:p>
            <a:pPr marL="514350" indent="-514350" fontAlgn="base">
              <a:spcBef>
                <a:spcPct val="50000"/>
              </a:spcBef>
              <a:spcAft>
                <a:spcPct val="0"/>
              </a:spcAft>
              <a:buFont typeface="Arial" panose="020B0604020202020204" pitchFamily="34" charset="0"/>
              <a:buChar char="•"/>
            </a:pPr>
            <a:r>
              <a:rPr lang="en-US" sz="2800" dirty="0">
                <a:solidFill>
                  <a:srgbClr val="333399"/>
                </a:solidFill>
              </a:rPr>
              <a:t>Declination (Dec): 0</a:t>
            </a:r>
            <a:r>
              <a:rPr lang="en-US" sz="2800" baseline="30000" dirty="0">
                <a:solidFill>
                  <a:srgbClr val="333399"/>
                </a:solidFill>
              </a:rPr>
              <a:t>o </a:t>
            </a:r>
            <a:r>
              <a:rPr lang="en-US" sz="2800" dirty="0">
                <a:solidFill>
                  <a:srgbClr val="333399"/>
                </a:solidFill>
              </a:rPr>
              <a:t>at the celestial Equator</a:t>
            </a:r>
          </a:p>
          <a:p>
            <a:pPr marL="514350" indent="-514350" fontAlgn="base">
              <a:spcBef>
                <a:spcPct val="50000"/>
              </a:spcBef>
              <a:spcAft>
                <a:spcPct val="0"/>
              </a:spcAft>
              <a:buFont typeface="Arial" panose="020B0604020202020204" pitchFamily="34" charset="0"/>
              <a:buChar char="•"/>
            </a:pPr>
            <a:r>
              <a:rPr lang="en-US" sz="2800" dirty="0">
                <a:solidFill>
                  <a:srgbClr val="333399"/>
                </a:solidFill>
              </a:rPr>
              <a:t>Right ascension (RA): 0h at vernal equinox. h: hours </a:t>
            </a:r>
            <a:endParaRPr lang="en-US" sz="2800" b="1" dirty="0">
              <a:solidFill>
                <a:srgbClr val="333399"/>
              </a:solidFill>
            </a:endParaRPr>
          </a:p>
        </p:txBody>
      </p:sp>
      <p:pic>
        <p:nvPicPr>
          <p:cNvPr id="4" name="Picture 3">
            <a:extLst>
              <a:ext uri="{FF2B5EF4-FFF2-40B4-BE49-F238E27FC236}">
                <a16:creationId xmlns:a16="http://schemas.microsoft.com/office/drawing/2014/main" id="{0C20A482-4066-B611-9CAC-9F00971833D8}"/>
              </a:ext>
            </a:extLst>
          </p:cNvPr>
          <p:cNvPicPr>
            <a:picLocks noChangeAspect="1"/>
          </p:cNvPicPr>
          <p:nvPr/>
        </p:nvPicPr>
        <p:blipFill>
          <a:blip r:embed="rId3"/>
          <a:stretch>
            <a:fillRect/>
          </a:stretch>
        </p:blipFill>
        <p:spPr>
          <a:xfrm>
            <a:off x="5675954" y="638912"/>
            <a:ext cx="3183720" cy="2542460"/>
          </a:xfrm>
          <a:prstGeom prst="rect">
            <a:avLst/>
          </a:prstGeom>
        </p:spPr>
      </p:pic>
      <p:pic>
        <p:nvPicPr>
          <p:cNvPr id="9" name="Picture 8">
            <a:extLst>
              <a:ext uri="{FF2B5EF4-FFF2-40B4-BE49-F238E27FC236}">
                <a16:creationId xmlns:a16="http://schemas.microsoft.com/office/drawing/2014/main" id="{7AB3BB41-C292-E18F-A2D5-5D0C0284CD77}"/>
              </a:ext>
            </a:extLst>
          </p:cNvPr>
          <p:cNvPicPr>
            <a:picLocks noChangeAspect="1"/>
          </p:cNvPicPr>
          <p:nvPr/>
        </p:nvPicPr>
        <p:blipFill>
          <a:blip r:embed="rId4"/>
          <a:stretch>
            <a:fillRect/>
          </a:stretch>
        </p:blipFill>
        <p:spPr>
          <a:xfrm>
            <a:off x="5862455" y="3665257"/>
            <a:ext cx="2671325" cy="2727432"/>
          </a:xfrm>
          <a:prstGeom prst="rect">
            <a:avLst/>
          </a:prstGeom>
        </p:spPr>
      </p:pic>
      <p:sp>
        <p:nvSpPr>
          <p:cNvPr id="3" name="TextBox 2">
            <a:extLst>
              <a:ext uri="{FF2B5EF4-FFF2-40B4-BE49-F238E27FC236}">
                <a16:creationId xmlns:a16="http://schemas.microsoft.com/office/drawing/2014/main" id="{661311CB-327B-1113-E44C-C2782225BEA6}"/>
              </a:ext>
            </a:extLst>
          </p:cNvPr>
          <p:cNvSpPr txBox="1"/>
          <p:nvPr/>
        </p:nvSpPr>
        <p:spPr>
          <a:xfrm>
            <a:off x="6257693" y="3200401"/>
            <a:ext cx="22599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Latitude and Longitude of Washington, DC.</a:t>
            </a:r>
            <a:r>
              <a:rPr lang="en-US" sz="1200" dirty="0">
                <a:latin typeface="Arial"/>
              </a:rPr>
              <a:t> </a:t>
            </a:r>
            <a:endParaRPr lang="en-US" sz="1200" dirty="0">
              <a:latin typeface="Arial"/>
              <a:cs typeface="Arial"/>
            </a:endParaRPr>
          </a:p>
        </p:txBody>
      </p:sp>
      <p:sp>
        <p:nvSpPr>
          <p:cNvPr id="5" name="TextBox 4">
            <a:extLst>
              <a:ext uri="{FF2B5EF4-FFF2-40B4-BE49-F238E27FC236}">
                <a16:creationId xmlns:a16="http://schemas.microsoft.com/office/drawing/2014/main" id="{C9EF1B88-78C7-B560-4B61-220A8346E7B0}"/>
              </a:ext>
            </a:extLst>
          </p:cNvPr>
          <p:cNvSpPr txBox="1"/>
          <p:nvPr/>
        </p:nvSpPr>
        <p:spPr>
          <a:xfrm>
            <a:off x="5504986" y="6397084"/>
            <a:ext cx="350519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The Celestial Sphere. </a:t>
            </a:r>
            <a:r>
              <a:rPr lang="en-US" sz="1200" dirty="0">
                <a:latin typeface="Arial"/>
              </a:rPr>
              <a:t>Red line is Declination and blue line is Right ascension </a:t>
            </a:r>
            <a:endParaRPr lang="en-US" sz="1200">
              <a:latin typeface="Arial"/>
              <a:cs typeface="Arial"/>
            </a:endParaRPr>
          </a:p>
        </p:txBody>
      </p:sp>
    </p:spTree>
    <p:extLst>
      <p:ext uri="{BB962C8B-B14F-4D97-AF65-F5344CB8AC3E}">
        <p14:creationId xmlns:p14="http://schemas.microsoft.com/office/powerpoint/2010/main" val="1281550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A188BAD-EF64-C587-8AC8-25DEB5D76AB6}"/>
              </a:ext>
            </a:extLst>
          </p:cNvPr>
          <p:cNvPicPr>
            <a:picLocks noChangeAspect="1"/>
          </p:cNvPicPr>
          <p:nvPr/>
        </p:nvPicPr>
        <p:blipFill rotWithShape="1">
          <a:blip r:embed="rId3"/>
          <a:srcRect l="47530" b="11810"/>
          <a:stretch/>
        </p:blipFill>
        <p:spPr>
          <a:xfrm>
            <a:off x="7163489" y="5179992"/>
            <a:ext cx="1849691" cy="1603362"/>
          </a:xfrm>
          <a:prstGeom prst="rect">
            <a:avLst/>
          </a:prstGeom>
        </p:spPr>
      </p:pic>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719637" y="76258"/>
            <a:ext cx="8153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4.2 The Seasons</a:t>
            </a:r>
          </a:p>
        </p:txBody>
      </p:sp>
      <p:sp>
        <p:nvSpPr>
          <p:cNvPr id="14" name="Text Box 5">
            <a:extLst>
              <a:ext uri="{FF2B5EF4-FFF2-40B4-BE49-F238E27FC236}">
                <a16:creationId xmlns:a16="http://schemas.microsoft.com/office/drawing/2014/main" id="{B49C3A06-FBE4-AAB8-A7FB-FFD1606496CE}"/>
              </a:ext>
            </a:extLst>
          </p:cNvPr>
          <p:cNvSpPr txBox="1">
            <a:spLocks noChangeArrowheads="1"/>
          </p:cNvSpPr>
          <p:nvPr/>
        </p:nvSpPr>
        <p:spPr bwMode="auto">
          <a:xfrm>
            <a:off x="158348" y="661033"/>
            <a:ext cx="883151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fontAlgn="base">
              <a:spcBef>
                <a:spcPct val="50000"/>
              </a:spcBef>
              <a:spcAft>
                <a:spcPct val="0"/>
              </a:spcAft>
              <a:buFont typeface="Wingdings" panose="05000000000000000000" pitchFamily="2" charset="2"/>
              <a:buChar char="Ø"/>
            </a:pPr>
            <a:r>
              <a:rPr lang="en-US" dirty="0">
                <a:solidFill>
                  <a:srgbClr val="333399"/>
                </a:solidFill>
              </a:rPr>
              <a:t>The cycle of the seasons results from the 23.5</a:t>
            </a:r>
            <a:r>
              <a:rPr lang="en-US" baseline="30000" dirty="0">
                <a:solidFill>
                  <a:srgbClr val="333399"/>
                </a:solidFill>
              </a:rPr>
              <a:t>o </a:t>
            </a:r>
            <a:r>
              <a:rPr lang="en-US" dirty="0">
                <a:solidFill>
                  <a:srgbClr val="333399"/>
                </a:solidFill>
              </a:rPr>
              <a:t>tilt of Earth’s axis of rotation</a:t>
            </a:r>
          </a:p>
        </p:txBody>
      </p:sp>
      <p:pic>
        <p:nvPicPr>
          <p:cNvPr id="4" name="Picture 3">
            <a:extLst>
              <a:ext uri="{FF2B5EF4-FFF2-40B4-BE49-F238E27FC236}">
                <a16:creationId xmlns:a16="http://schemas.microsoft.com/office/drawing/2014/main" id="{3285A07E-A07B-600F-2FB9-05306768010F}"/>
              </a:ext>
            </a:extLst>
          </p:cNvPr>
          <p:cNvPicPr>
            <a:picLocks noChangeAspect="1"/>
          </p:cNvPicPr>
          <p:nvPr/>
        </p:nvPicPr>
        <p:blipFill>
          <a:blip r:embed="rId4"/>
          <a:stretch>
            <a:fillRect/>
          </a:stretch>
        </p:blipFill>
        <p:spPr>
          <a:xfrm>
            <a:off x="323379" y="1590012"/>
            <a:ext cx="2933751" cy="1768801"/>
          </a:xfrm>
          <a:prstGeom prst="rect">
            <a:avLst/>
          </a:prstGeom>
        </p:spPr>
      </p:pic>
      <p:pic>
        <p:nvPicPr>
          <p:cNvPr id="6" name="Picture 5">
            <a:extLst>
              <a:ext uri="{FF2B5EF4-FFF2-40B4-BE49-F238E27FC236}">
                <a16:creationId xmlns:a16="http://schemas.microsoft.com/office/drawing/2014/main" id="{F3F7E403-3976-FA35-B651-BB14E83EF4F8}"/>
              </a:ext>
            </a:extLst>
          </p:cNvPr>
          <p:cNvPicPr>
            <a:picLocks noChangeAspect="1"/>
          </p:cNvPicPr>
          <p:nvPr/>
        </p:nvPicPr>
        <p:blipFill>
          <a:blip r:embed="rId5"/>
          <a:stretch>
            <a:fillRect/>
          </a:stretch>
        </p:blipFill>
        <p:spPr>
          <a:xfrm>
            <a:off x="6056107" y="1643508"/>
            <a:ext cx="2756290" cy="1661807"/>
          </a:xfrm>
          <a:prstGeom prst="rect">
            <a:avLst/>
          </a:prstGeom>
        </p:spPr>
      </p:pic>
      <p:pic>
        <p:nvPicPr>
          <p:cNvPr id="5" name="Picture 4">
            <a:extLst>
              <a:ext uri="{FF2B5EF4-FFF2-40B4-BE49-F238E27FC236}">
                <a16:creationId xmlns:a16="http://schemas.microsoft.com/office/drawing/2014/main" id="{8534643B-C538-CB14-C7CA-A6BFDF37EF64}"/>
              </a:ext>
            </a:extLst>
          </p:cNvPr>
          <p:cNvPicPr>
            <a:picLocks noChangeAspect="1"/>
          </p:cNvPicPr>
          <p:nvPr/>
        </p:nvPicPr>
        <p:blipFill rotWithShape="1">
          <a:blip r:embed="rId6"/>
          <a:srcRect l="15576" r="16523" b="3035"/>
          <a:stretch/>
        </p:blipFill>
        <p:spPr>
          <a:xfrm>
            <a:off x="2723305" y="2979392"/>
            <a:ext cx="3962326" cy="2454959"/>
          </a:xfrm>
          <a:prstGeom prst="rect">
            <a:avLst/>
          </a:prstGeom>
        </p:spPr>
      </p:pic>
      <p:pic>
        <p:nvPicPr>
          <p:cNvPr id="10" name="Picture 9">
            <a:extLst>
              <a:ext uri="{FF2B5EF4-FFF2-40B4-BE49-F238E27FC236}">
                <a16:creationId xmlns:a16="http://schemas.microsoft.com/office/drawing/2014/main" id="{43320A06-6E3F-8672-7560-F7987BD7214F}"/>
              </a:ext>
            </a:extLst>
          </p:cNvPr>
          <p:cNvPicPr>
            <a:picLocks noChangeAspect="1"/>
          </p:cNvPicPr>
          <p:nvPr/>
        </p:nvPicPr>
        <p:blipFill rotWithShape="1">
          <a:blip r:embed="rId7"/>
          <a:srcRect l="34474" t="5577" r="33987" b="6863"/>
          <a:stretch/>
        </p:blipFill>
        <p:spPr>
          <a:xfrm>
            <a:off x="3766498" y="1083527"/>
            <a:ext cx="1612973" cy="1974968"/>
          </a:xfrm>
          <a:prstGeom prst="rect">
            <a:avLst/>
          </a:prstGeom>
        </p:spPr>
      </p:pic>
      <p:pic>
        <p:nvPicPr>
          <p:cNvPr id="13" name="Picture 12">
            <a:extLst>
              <a:ext uri="{FF2B5EF4-FFF2-40B4-BE49-F238E27FC236}">
                <a16:creationId xmlns:a16="http://schemas.microsoft.com/office/drawing/2014/main" id="{352D2FCD-A1AE-584C-83B9-843C69499F84}"/>
              </a:ext>
            </a:extLst>
          </p:cNvPr>
          <p:cNvPicPr>
            <a:picLocks noChangeAspect="1"/>
          </p:cNvPicPr>
          <p:nvPr/>
        </p:nvPicPr>
        <p:blipFill rotWithShape="1">
          <a:blip r:embed="rId7"/>
          <a:srcRect l="67524" t="6353" b="5727"/>
          <a:stretch/>
        </p:blipFill>
        <p:spPr>
          <a:xfrm>
            <a:off x="7309511" y="3639460"/>
            <a:ext cx="1563526" cy="1866783"/>
          </a:xfrm>
          <a:prstGeom prst="rect">
            <a:avLst/>
          </a:prstGeom>
        </p:spPr>
      </p:pic>
      <p:pic>
        <p:nvPicPr>
          <p:cNvPr id="15" name="Picture">
            <a:extLst>
              <a:ext uri="{FF2B5EF4-FFF2-40B4-BE49-F238E27FC236}">
                <a16:creationId xmlns:a16="http://schemas.microsoft.com/office/drawing/2014/main" id="{6EA34775-C5C3-D396-B8C5-8B2ADE201A34}"/>
              </a:ext>
            </a:extLst>
          </p:cNvPr>
          <p:cNvPicPr/>
          <p:nvPr/>
        </p:nvPicPr>
        <p:blipFill rotWithShape="1">
          <a:blip r:embed="rId8"/>
          <a:srcRect t="4663" r="67521" b="6323"/>
          <a:stretch/>
        </p:blipFill>
        <p:spPr bwMode="auto">
          <a:xfrm>
            <a:off x="337542" y="3499188"/>
            <a:ext cx="1587888" cy="1866783"/>
          </a:xfrm>
          <a:prstGeom prst="rect">
            <a:avLst/>
          </a:prstGeom>
          <a:noFill/>
          <a:ln w="9525">
            <a:noFill/>
            <a:headEnd/>
            <a:tailEnd/>
          </a:ln>
        </p:spPr>
      </p:pic>
      <p:pic>
        <p:nvPicPr>
          <p:cNvPr id="9" name="Picture 8">
            <a:extLst>
              <a:ext uri="{FF2B5EF4-FFF2-40B4-BE49-F238E27FC236}">
                <a16:creationId xmlns:a16="http://schemas.microsoft.com/office/drawing/2014/main" id="{A2E971D6-6A49-A91C-CACA-0942E92C65E8}"/>
              </a:ext>
            </a:extLst>
          </p:cNvPr>
          <p:cNvPicPr>
            <a:picLocks noChangeAspect="1"/>
          </p:cNvPicPr>
          <p:nvPr/>
        </p:nvPicPr>
        <p:blipFill rotWithShape="1">
          <a:blip r:embed="rId3"/>
          <a:srcRect l="-190" t="-1249" r="60639" b="10729"/>
          <a:stretch/>
        </p:blipFill>
        <p:spPr>
          <a:xfrm>
            <a:off x="924256" y="5178380"/>
            <a:ext cx="1358361" cy="1603362"/>
          </a:xfrm>
          <a:prstGeom prst="rect">
            <a:avLst/>
          </a:prstGeom>
        </p:spPr>
      </p:pic>
      <p:sp>
        <p:nvSpPr>
          <p:cNvPr id="3" name="TextBox 2">
            <a:extLst>
              <a:ext uri="{FF2B5EF4-FFF2-40B4-BE49-F238E27FC236}">
                <a16:creationId xmlns:a16="http://schemas.microsoft.com/office/drawing/2014/main" id="{42B514E0-9472-927C-D2B1-380B24448378}"/>
              </a:ext>
            </a:extLst>
          </p:cNvPr>
          <p:cNvSpPr txBox="1"/>
          <p:nvPr/>
        </p:nvSpPr>
        <p:spPr>
          <a:xfrm>
            <a:off x="2466278" y="5430644"/>
            <a:ext cx="4462345" cy="143116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Seasons.</a:t>
            </a:r>
            <a:r>
              <a:rPr lang="en-US" sz="1200" dirty="0">
                <a:latin typeface="Arial"/>
              </a:rPr>
              <a:t> We see Earth at different seasons as it circles the Sun. In June, the Northern Hemisphere “leans into” the Sun, and those in the North experience summer and have longer days. In December, during winter in the Northern Hemisphere, the Southern Hemisphere “leans into” the Sun and is illuminated more directly. In spring and autumn, the two hemispheres receive more equal shares of sunlight</a:t>
            </a:r>
            <a:r>
              <a:rPr lang="en-US" sz="1500" dirty="0">
                <a:latin typeface="Arial"/>
              </a:rPr>
              <a:t>.</a:t>
            </a:r>
          </a:p>
        </p:txBody>
      </p:sp>
    </p:spTree>
    <p:extLst>
      <p:ext uri="{BB962C8B-B14F-4D97-AF65-F5344CB8AC3E}">
        <p14:creationId xmlns:p14="http://schemas.microsoft.com/office/powerpoint/2010/main" val="510193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11761" y="189995"/>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4.5 Phase and Motions of the Moon</a:t>
            </a:r>
          </a:p>
        </p:txBody>
      </p:sp>
      <p:sp>
        <p:nvSpPr>
          <p:cNvPr id="15" name="Text Box 4">
            <a:extLst>
              <a:ext uri="{FF2B5EF4-FFF2-40B4-BE49-F238E27FC236}">
                <a16:creationId xmlns:a16="http://schemas.microsoft.com/office/drawing/2014/main" id="{AF0C14F4-7293-C73D-5790-F625FC921685}"/>
              </a:ext>
            </a:extLst>
          </p:cNvPr>
          <p:cNvSpPr txBox="1">
            <a:spLocks noChangeArrowheads="1"/>
          </p:cNvSpPr>
          <p:nvPr/>
        </p:nvSpPr>
        <p:spPr bwMode="auto">
          <a:xfrm>
            <a:off x="378838" y="992624"/>
            <a:ext cx="8386323"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457200" indent="-457200" fontAlgn="base">
              <a:spcBef>
                <a:spcPct val="50000"/>
              </a:spcBef>
              <a:spcAft>
                <a:spcPct val="0"/>
              </a:spcAft>
              <a:buFont typeface="Wingdings" panose="05000000000000000000" pitchFamily="2" charset="2"/>
              <a:buChar char="Ø"/>
            </a:pPr>
            <a:r>
              <a:rPr lang="en-US" dirty="0">
                <a:solidFill>
                  <a:srgbClr val="333399"/>
                </a:solidFill>
              </a:rPr>
              <a:t>The Moon’s phases result from the changing angle of its illumination by the Sun observed from the earth</a:t>
            </a:r>
          </a:p>
        </p:txBody>
      </p:sp>
      <p:pic>
        <p:nvPicPr>
          <p:cNvPr id="3" name="Picture 2">
            <a:extLst>
              <a:ext uri="{FF2B5EF4-FFF2-40B4-BE49-F238E27FC236}">
                <a16:creationId xmlns:a16="http://schemas.microsoft.com/office/drawing/2014/main" id="{C600FC5B-A2C7-7D9C-3420-CCCB1EDBD122}"/>
              </a:ext>
            </a:extLst>
          </p:cNvPr>
          <p:cNvPicPr>
            <a:picLocks noChangeAspect="1"/>
          </p:cNvPicPr>
          <p:nvPr/>
        </p:nvPicPr>
        <p:blipFill>
          <a:blip r:embed="rId3"/>
          <a:stretch>
            <a:fillRect/>
          </a:stretch>
        </p:blipFill>
        <p:spPr>
          <a:xfrm>
            <a:off x="608676" y="1776111"/>
            <a:ext cx="7827377" cy="3869535"/>
          </a:xfrm>
          <a:prstGeom prst="rect">
            <a:avLst/>
          </a:prstGeom>
        </p:spPr>
      </p:pic>
      <p:sp>
        <p:nvSpPr>
          <p:cNvPr id="4" name="TextBox 3">
            <a:extLst>
              <a:ext uri="{FF2B5EF4-FFF2-40B4-BE49-F238E27FC236}">
                <a16:creationId xmlns:a16="http://schemas.microsoft.com/office/drawing/2014/main" id="{67BE464B-6F30-ED3D-2D9C-19114379809C}"/>
              </a:ext>
            </a:extLst>
          </p:cNvPr>
          <p:cNvSpPr txBox="1"/>
          <p:nvPr/>
        </p:nvSpPr>
        <p:spPr>
          <a:xfrm>
            <a:off x="347547" y="5653668"/>
            <a:ext cx="8439613"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solidFill>
                  <a:srgbClr val="6CB255"/>
                </a:solidFill>
                <a:latin typeface="Arial"/>
              </a:rPr>
              <a:t>Phases of the Moon.</a:t>
            </a:r>
            <a:r>
              <a:rPr lang="en-US" sz="1200">
                <a:latin typeface="Arial"/>
                <a:cs typeface="Arial"/>
              </a:rPr>
              <a:t> The appearance of the Moon changes over the course of a complete monthly cycle. The pictures of the Moon on the white circle show the perspective from space, with the Sun off to the right in a fixed position. The outer images show how the Moon appears to you in the sky from each point in the orbit. Imagine yourself standing on Earth, facing the Moon at each stage. In the position “New,” for example, you are facing the Moon from the right side of Earth in the middle of the day. (Note that the distance of the Moon from Earth is not to scale in this diagram: the Moon is roughly 30 Earth-diameters away from us.) </a:t>
            </a:r>
            <a:endParaRPr lang="en-US"/>
          </a:p>
        </p:txBody>
      </p:sp>
    </p:spTree>
    <p:extLst>
      <p:ext uri="{BB962C8B-B14F-4D97-AF65-F5344CB8AC3E}">
        <p14:creationId xmlns:p14="http://schemas.microsoft.com/office/powerpoint/2010/main" val="1649753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09600" y="762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4.6 Ocean Tides and the Moon</a:t>
            </a:r>
          </a:p>
        </p:txBody>
      </p:sp>
      <p:sp>
        <p:nvSpPr>
          <p:cNvPr id="15" name="Text Box 4">
            <a:extLst>
              <a:ext uri="{FF2B5EF4-FFF2-40B4-BE49-F238E27FC236}">
                <a16:creationId xmlns:a16="http://schemas.microsoft.com/office/drawing/2014/main" id="{AF0C14F4-7293-C73D-5790-F625FC921685}"/>
              </a:ext>
            </a:extLst>
          </p:cNvPr>
          <p:cNvSpPr txBox="1">
            <a:spLocks noChangeArrowheads="1"/>
          </p:cNvSpPr>
          <p:nvPr/>
        </p:nvSpPr>
        <p:spPr bwMode="auto">
          <a:xfrm>
            <a:off x="118533" y="823290"/>
            <a:ext cx="9025467"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457200" indent="-457200" fontAlgn="base">
              <a:spcBef>
                <a:spcPct val="50000"/>
              </a:spcBef>
              <a:spcAft>
                <a:spcPct val="0"/>
              </a:spcAft>
              <a:buFont typeface="Wingdings" panose="05000000000000000000" pitchFamily="2" charset="2"/>
              <a:buChar char="Ø"/>
            </a:pPr>
            <a:r>
              <a:rPr lang="en-US" dirty="0">
                <a:solidFill>
                  <a:srgbClr val="333399"/>
                </a:solidFill>
              </a:rPr>
              <a:t>The twice-daily ocean tides result from the Moon’s differential force on the material of Earth’s crust and ocean. </a:t>
            </a:r>
          </a:p>
          <a:p>
            <a:pPr marL="457200" indent="-457200" fontAlgn="base">
              <a:spcBef>
                <a:spcPct val="50000"/>
              </a:spcBef>
              <a:spcAft>
                <a:spcPct val="0"/>
              </a:spcAft>
              <a:buFont typeface="Wingdings" panose="05000000000000000000" pitchFamily="2" charset="2"/>
              <a:buChar char="Ø"/>
            </a:pPr>
            <a:r>
              <a:rPr lang="en-US" dirty="0">
                <a:solidFill>
                  <a:srgbClr val="333399"/>
                </a:solidFill>
              </a:rPr>
              <a:t>These tidal forces cause ocean water to flow into two tidal bulges on opposite sides of Earth.</a:t>
            </a:r>
          </a:p>
        </p:txBody>
      </p:sp>
      <p:pic>
        <p:nvPicPr>
          <p:cNvPr id="6" name="Picture">
            <a:extLst>
              <a:ext uri="{FF2B5EF4-FFF2-40B4-BE49-F238E27FC236}">
                <a16:creationId xmlns:a16="http://schemas.microsoft.com/office/drawing/2014/main" id="{B0866502-E4B3-4F06-6808-4029C01872E6}"/>
              </a:ext>
            </a:extLst>
          </p:cNvPr>
          <p:cNvPicPr/>
          <p:nvPr/>
        </p:nvPicPr>
        <p:blipFill>
          <a:blip r:embed="rId3"/>
          <a:srcRect l="12969" r="11875" b="4265"/>
          <a:stretch>
            <a:fillRect/>
          </a:stretch>
        </p:blipFill>
        <p:spPr bwMode="auto">
          <a:xfrm>
            <a:off x="3205685" y="2572141"/>
            <a:ext cx="4466989" cy="1872986"/>
          </a:xfrm>
          <a:prstGeom prst="rect">
            <a:avLst/>
          </a:prstGeom>
          <a:noFill/>
          <a:ln w="9525">
            <a:noFill/>
            <a:headEnd/>
            <a:tailEnd/>
          </a:ln>
        </p:spPr>
      </p:pic>
      <p:pic>
        <p:nvPicPr>
          <p:cNvPr id="7" name="Picture 6">
            <a:extLst>
              <a:ext uri="{FF2B5EF4-FFF2-40B4-BE49-F238E27FC236}">
                <a16:creationId xmlns:a16="http://schemas.microsoft.com/office/drawing/2014/main" id="{78EEF41B-C4F5-F195-7FB5-F10C5BA93F50}"/>
              </a:ext>
            </a:extLst>
          </p:cNvPr>
          <p:cNvPicPr>
            <a:picLocks noChangeAspect="1"/>
          </p:cNvPicPr>
          <p:nvPr/>
        </p:nvPicPr>
        <p:blipFill>
          <a:blip r:embed="rId4"/>
          <a:stretch>
            <a:fillRect/>
          </a:stretch>
        </p:blipFill>
        <p:spPr>
          <a:xfrm>
            <a:off x="218517" y="4275622"/>
            <a:ext cx="2926334" cy="1603387"/>
          </a:xfrm>
          <a:prstGeom prst="rect">
            <a:avLst/>
          </a:prstGeom>
        </p:spPr>
      </p:pic>
      <p:pic>
        <p:nvPicPr>
          <p:cNvPr id="8" name="Picture 7">
            <a:extLst>
              <a:ext uri="{FF2B5EF4-FFF2-40B4-BE49-F238E27FC236}">
                <a16:creationId xmlns:a16="http://schemas.microsoft.com/office/drawing/2014/main" id="{F647BEFA-09D7-7FE6-972D-E254EC128469}"/>
              </a:ext>
            </a:extLst>
          </p:cNvPr>
          <p:cNvPicPr>
            <a:picLocks noChangeAspect="1"/>
          </p:cNvPicPr>
          <p:nvPr/>
        </p:nvPicPr>
        <p:blipFill>
          <a:blip r:embed="rId5"/>
          <a:stretch>
            <a:fillRect/>
          </a:stretch>
        </p:blipFill>
        <p:spPr>
          <a:xfrm>
            <a:off x="3409564" y="4523102"/>
            <a:ext cx="5103179" cy="1879718"/>
          </a:xfrm>
          <a:prstGeom prst="rect">
            <a:avLst/>
          </a:prstGeom>
        </p:spPr>
      </p:pic>
      <p:sp>
        <p:nvSpPr>
          <p:cNvPr id="3" name="TextBox 2">
            <a:extLst>
              <a:ext uri="{FF2B5EF4-FFF2-40B4-BE49-F238E27FC236}">
                <a16:creationId xmlns:a16="http://schemas.microsoft.com/office/drawing/2014/main" id="{F9105C0C-3194-8B20-8FD8-FCD576DFB32A}"/>
              </a:ext>
            </a:extLst>
          </p:cNvPr>
          <p:cNvSpPr txBox="1"/>
          <p:nvPr/>
        </p:nvSpPr>
        <p:spPr>
          <a:xfrm>
            <a:off x="1230351" y="2986668"/>
            <a:ext cx="1823226" cy="8925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Pull of the Moon. </a:t>
            </a:r>
            <a:r>
              <a:rPr lang="en-US" sz="1200" dirty="0">
                <a:latin typeface="Arial"/>
                <a:cs typeface="Arial"/>
              </a:rPr>
              <a:t>The Moon’s differential attraction is shown on different parts of Earth.</a:t>
            </a:r>
            <a:r>
              <a:rPr lang="en-US" sz="1600" dirty="0">
                <a:latin typeface="Arial"/>
                <a:cs typeface="Arial"/>
              </a:rPr>
              <a:t> </a:t>
            </a:r>
            <a:endParaRPr lang="en-US" dirty="0"/>
          </a:p>
        </p:txBody>
      </p:sp>
      <p:sp>
        <p:nvSpPr>
          <p:cNvPr id="4" name="TextBox 3">
            <a:extLst>
              <a:ext uri="{FF2B5EF4-FFF2-40B4-BE49-F238E27FC236}">
                <a16:creationId xmlns:a16="http://schemas.microsoft.com/office/drawing/2014/main" id="{E73CE522-661B-8177-3333-BA8DEE26A962}"/>
              </a:ext>
            </a:extLst>
          </p:cNvPr>
          <p:cNvSpPr txBox="1"/>
          <p:nvPr/>
        </p:nvSpPr>
        <p:spPr>
          <a:xfrm>
            <a:off x="217449" y="5978912"/>
            <a:ext cx="274320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Tidal Bulges in an “Ideal” Ocean. </a:t>
            </a:r>
            <a:r>
              <a:rPr lang="en-US" sz="1200" dirty="0">
                <a:latin typeface="Arial"/>
              </a:rPr>
              <a:t>Differences in gravity cause tidal forces that push water in the direction of tidal bulges on Earth.</a:t>
            </a:r>
          </a:p>
        </p:txBody>
      </p:sp>
      <p:sp>
        <p:nvSpPr>
          <p:cNvPr id="5" name="TextBox 4">
            <a:extLst>
              <a:ext uri="{FF2B5EF4-FFF2-40B4-BE49-F238E27FC236}">
                <a16:creationId xmlns:a16="http://schemas.microsoft.com/office/drawing/2014/main" id="{D75A9F08-18B8-4C28-6EB6-A7D835B73A95}"/>
              </a:ext>
            </a:extLst>
          </p:cNvPr>
          <p:cNvSpPr txBox="1"/>
          <p:nvPr/>
        </p:nvSpPr>
        <p:spPr>
          <a:xfrm>
            <a:off x="4046034" y="6397084"/>
            <a:ext cx="48154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High and Low Tides.</a:t>
            </a:r>
            <a:r>
              <a:rPr lang="en-US" sz="1200" dirty="0">
                <a:latin typeface="Arial"/>
                <a:cs typeface="Arial"/>
              </a:rPr>
              <a:t> This is a side-by-side comparison of the Bay of Fundy in Canada at high and low tides.</a:t>
            </a:r>
            <a:endParaRPr lang="en-US" sz="1200" dirty="0"/>
          </a:p>
        </p:txBody>
      </p:sp>
    </p:spTree>
    <p:extLst>
      <p:ext uri="{BB962C8B-B14F-4D97-AF65-F5344CB8AC3E}">
        <p14:creationId xmlns:p14="http://schemas.microsoft.com/office/powerpoint/2010/main" val="3043862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6988E170-5336-C126-2B4D-4C62EE001D60}"/>
              </a:ext>
            </a:extLst>
          </p:cNvPr>
          <p:cNvSpPr txBox="1">
            <a:spLocks noChangeArrowheads="1"/>
          </p:cNvSpPr>
          <p:nvPr/>
        </p:nvSpPr>
        <p:spPr bwMode="auto">
          <a:xfrm>
            <a:off x="609600" y="76200"/>
            <a:ext cx="8153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dirty="0">
                <a:solidFill>
                  <a:srgbClr val="333399"/>
                </a:solidFill>
              </a:rPr>
              <a:t>4.7 Eclipses of the Sun and Moon</a:t>
            </a:r>
          </a:p>
        </p:txBody>
      </p:sp>
      <p:sp>
        <p:nvSpPr>
          <p:cNvPr id="3" name="Text Box 3">
            <a:extLst>
              <a:ext uri="{FF2B5EF4-FFF2-40B4-BE49-F238E27FC236}">
                <a16:creationId xmlns:a16="http://schemas.microsoft.com/office/drawing/2014/main" id="{9C65E839-DCCE-0927-7905-EC350687014F}"/>
              </a:ext>
            </a:extLst>
          </p:cNvPr>
          <p:cNvSpPr txBox="1">
            <a:spLocks noChangeArrowheads="1"/>
          </p:cNvSpPr>
          <p:nvPr/>
        </p:nvSpPr>
        <p:spPr bwMode="auto">
          <a:xfrm>
            <a:off x="0" y="793946"/>
            <a:ext cx="3251200" cy="47089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342900" marR="0" lvl="0" indent="-342900" defTabSz="914400" eaLnBrk="1" fontAlgn="base" latinLnBrk="0" hangingPunct="1">
              <a:lnSpc>
                <a:spcPct val="100000"/>
              </a:lnSpc>
              <a:spcBef>
                <a:spcPct val="50000"/>
              </a:spcBef>
              <a:spcAft>
                <a:spcPct val="0"/>
              </a:spcAft>
              <a:buClrTx/>
              <a:buSzTx/>
              <a:buFont typeface="Wingdings" panose="05000000000000000000" pitchFamily="2" charset="2"/>
              <a:buChar char="Ø"/>
              <a:tabLst/>
              <a:defRPr/>
            </a:pPr>
            <a:r>
              <a:rPr lang="en-US" kern="0" dirty="0">
                <a:solidFill>
                  <a:srgbClr val="333399"/>
                </a:solidFill>
                <a:latin typeface="Arial"/>
                <a:ea typeface="ＭＳ Ｐゴシック"/>
              </a:rPr>
              <a:t>Solar eclipse: the Moon moves between the Sun and Earth, casting its shadow on a part of Earth’s surface. Total, </a:t>
            </a:r>
            <a:r>
              <a:rPr lang="en-US" altLang="zh-CN" kern="0" dirty="0">
                <a:solidFill>
                  <a:srgbClr val="333399"/>
                </a:solidFill>
                <a:latin typeface="Arial"/>
                <a:ea typeface="ＭＳ Ｐゴシック"/>
              </a:rPr>
              <a:t>partial, and annular eclipse</a:t>
            </a:r>
          </a:p>
          <a:p>
            <a:pPr marL="342900" marR="0" lvl="0" indent="-342900" defTabSz="914400" eaLnBrk="1" fontAlgn="base" latinLnBrk="0" hangingPunct="1">
              <a:lnSpc>
                <a:spcPct val="100000"/>
              </a:lnSpc>
              <a:spcBef>
                <a:spcPct val="50000"/>
              </a:spcBef>
              <a:spcAft>
                <a:spcPct val="0"/>
              </a:spcAft>
              <a:buClrTx/>
              <a:buSzTx/>
              <a:buFont typeface="Wingdings" panose="05000000000000000000" pitchFamily="2" charset="2"/>
              <a:buChar char="Ø"/>
              <a:tabLst/>
              <a:defRPr/>
            </a:pPr>
            <a:r>
              <a:rPr lang="en-US" kern="0" dirty="0">
                <a:solidFill>
                  <a:srgbClr val="333399"/>
                </a:solidFill>
              </a:rPr>
              <a:t>Lunar eclipse: the Moon moves into Earth’s shadow.</a:t>
            </a:r>
          </a:p>
        </p:txBody>
      </p:sp>
      <p:pic>
        <p:nvPicPr>
          <p:cNvPr id="4" name="Picture 3">
            <a:extLst>
              <a:ext uri="{FF2B5EF4-FFF2-40B4-BE49-F238E27FC236}">
                <a16:creationId xmlns:a16="http://schemas.microsoft.com/office/drawing/2014/main" id="{1EBC0FDA-FCF6-A3CF-8448-CDBD6AFF84BB}"/>
              </a:ext>
            </a:extLst>
          </p:cNvPr>
          <p:cNvPicPr>
            <a:picLocks noChangeAspect="1"/>
          </p:cNvPicPr>
          <p:nvPr/>
        </p:nvPicPr>
        <p:blipFill>
          <a:blip r:embed="rId3"/>
          <a:stretch>
            <a:fillRect/>
          </a:stretch>
        </p:blipFill>
        <p:spPr>
          <a:xfrm>
            <a:off x="3297871" y="659124"/>
            <a:ext cx="4601849" cy="2053133"/>
          </a:xfrm>
          <a:prstGeom prst="rect">
            <a:avLst/>
          </a:prstGeom>
        </p:spPr>
      </p:pic>
      <p:pic>
        <p:nvPicPr>
          <p:cNvPr id="5" name="Picture 4">
            <a:extLst>
              <a:ext uri="{FF2B5EF4-FFF2-40B4-BE49-F238E27FC236}">
                <a16:creationId xmlns:a16="http://schemas.microsoft.com/office/drawing/2014/main" id="{F2689242-0DD1-A666-A20A-21279D1C9AED}"/>
              </a:ext>
            </a:extLst>
          </p:cNvPr>
          <p:cNvPicPr>
            <a:picLocks noChangeAspect="1"/>
          </p:cNvPicPr>
          <p:nvPr/>
        </p:nvPicPr>
        <p:blipFill>
          <a:blip r:embed="rId4"/>
          <a:stretch>
            <a:fillRect/>
          </a:stretch>
        </p:blipFill>
        <p:spPr>
          <a:xfrm>
            <a:off x="3758374" y="4464353"/>
            <a:ext cx="4369058" cy="1949272"/>
          </a:xfrm>
          <a:prstGeom prst="rect">
            <a:avLst/>
          </a:prstGeom>
        </p:spPr>
      </p:pic>
      <p:pic>
        <p:nvPicPr>
          <p:cNvPr id="6" name="Picture 5">
            <a:extLst>
              <a:ext uri="{FF2B5EF4-FFF2-40B4-BE49-F238E27FC236}">
                <a16:creationId xmlns:a16="http://schemas.microsoft.com/office/drawing/2014/main" id="{29554333-31B3-5218-2FED-813F20CD1ED5}"/>
              </a:ext>
            </a:extLst>
          </p:cNvPr>
          <p:cNvPicPr>
            <a:picLocks noChangeAspect="1"/>
          </p:cNvPicPr>
          <p:nvPr/>
        </p:nvPicPr>
        <p:blipFill rotWithShape="1">
          <a:blip r:embed="rId5"/>
          <a:srcRect l="46443" b="14892"/>
          <a:stretch/>
        </p:blipFill>
        <p:spPr>
          <a:xfrm>
            <a:off x="5820369" y="5600990"/>
            <a:ext cx="2311194" cy="1257011"/>
          </a:xfrm>
          <a:prstGeom prst="rect">
            <a:avLst/>
          </a:prstGeom>
        </p:spPr>
      </p:pic>
      <p:pic>
        <p:nvPicPr>
          <p:cNvPr id="7" name="Picture 6">
            <a:extLst>
              <a:ext uri="{FF2B5EF4-FFF2-40B4-BE49-F238E27FC236}">
                <a16:creationId xmlns:a16="http://schemas.microsoft.com/office/drawing/2014/main" id="{869C4CC3-F800-AA42-5878-A2A68BE05D0F}"/>
              </a:ext>
            </a:extLst>
          </p:cNvPr>
          <p:cNvPicPr>
            <a:picLocks noChangeAspect="1"/>
          </p:cNvPicPr>
          <p:nvPr/>
        </p:nvPicPr>
        <p:blipFill rotWithShape="1">
          <a:blip r:embed="rId6"/>
          <a:srcRect t="68814" r="136" b="2835"/>
          <a:stretch>
            <a:fillRect/>
          </a:stretch>
        </p:blipFill>
        <p:spPr>
          <a:xfrm>
            <a:off x="3387650" y="2598893"/>
            <a:ext cx="4509075" cy="1022751"/>
          </a:xfrm>
          <a:prstGeom prst="rect">
            <a:avLst/>
          </a:prstGeom>
        </p:spPr>
      </p:pic>
      <p:pic>
        <p:nvPicPr>
          <p:cNvPr id="11" name="Picture 10">
            <a:extLst>
              <a:ext uri="{FF2B5EF4-FFF2-40B4-BE49-F238E27FC236}">
                <a16:creationId xmlns:a16="http://schemas.microsoft.com/office/drawing/2014/main" id="{353EC7E2-1CBF-7C15-880E-E97D2679BF01}"/>
              </a:ext>
            </a:extLst>
          </p:cNvPr>
          <p:cNvPicPr>
            <a:picLocks noChangeAspect="1"/>
          </p:cNvPicPr>
          <p:nvPr/>
        </p:nvPicPr>
        <p:blipFill rotWithShape="1">
          <a:blip r:embed="rId5"/>
          <a:srcRect l="8409" r="68374" b="16495"/>
          <a:stretch/>
        </p:blipFill>
        <p:spPr>
          <a:xfrm>
            <a:off x="7759855" y="1301189"/>
            <a:ext cx="1249364" cy="1539314"/>
          </a:xfrm>
          <a:prstGeom prst="rect">
            <a:avLst/>
          </a:prstGeom>
        </p:spPr>
      </p:pic>
      <p:sp>
        <p:nvSpPr>
          <p:cNvPr id="8" name="TextBox 7">
            <a:extLst>
              <a:ext uri="{FF2B5EF4-FFF2-40B4-BE49-F238E27FC236}">
                <a16:creationId xmlns:a16="http://schemas.microsoft.com/office/drawing/2014/main" id="{B3DFAA73-93D7-F5B3-481B-48B809AEE69C}"/>
              </a:ext>
            </a:extLst>
          </p:cNvPr>
          <p:cNvSpPr txBox="1"/>
          <p:nvPr/>
        </p:nvSpPr>
        <p:spPr>
          <a:xfrm>
            <a:off x="2893742" y="3702206"/>
            <a:ext cx="624654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Solar Eclipse.</a:t>
            </a:r>
            <a:r>
              <a:rPr lang="en-US" sz="1200" dirty="0">
                <a:latin typeface="Arial"/>
              </a:rPr>
              <a:t> </a:t>
            </a:r>
            <a:r>
              <a:rPr lang="en-US" sz="1200" dirty="0">
                <a:solidFill>
                  <a:srgbClr val="6CB255"/>
                </a:solidFill>
                <a:latin typeface="Arial"/>
              </a:rPr>
              <a:t> </a:t>
            </a:r>
            <a:r>
              <a:rPr lang="en-US" sz="1200">
                <a:latin typeface="Arial"/>
              </a:rPr>
              <a:t>Geometry anof a Total Solar Eclipse. 1 total eclipse.  2 and 3, the eclipse is </a:t>
            </a:r>
            <a:r>
              <a:rPr lang="en-US" sz="1200" dirty="0">
                <a:latin typeface="Arial"/>
              </a:rPr>
              <a:t>partial. 4, the Moon is farther away and thus cannot cover the Sun completely; a ring of light thus shows around the Sun, creating what is called an “annular” eclipse.</a:t>
            </a:r>
          </a:p>
        </p:txBody>
      </p:sp>
      <p:sp>
        <p:nvSpPr>
          <p:cNvPr id="10" name="TextBox 9">
            <a:extLst>
              <a:ext uri="{FF2B5EF4-FFF2-40B4-BE49-F238E27FC236}">
                <a16:creationId xmlns:a16="http://schemas.microsoft.com/office/drawing/2014/main" id="{2EB73183-2139-80EC-2169-2D8415DA9A1C}"/>
              </a:ext>
            </a:extLst>
          </p:cNvPr>
          <p:cNvSpPr txBox="1"/>
          <p:nvPr/>
        </p:nvSpPr>
        <p:spPr>
          <a:xfrm>
            <a:off x="421889" y="5504986"/>
            <a:ext cx="332863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6CB255"/>
                </a:solidFill>
                <a:latin typeface="Arial"/>
              </a:rPr>
              <a:t>Geometry of a Lunar Eclipse.</a:t>
            </a:r>
            <a:r>
              <a:rPr lang="en-US" sz="1200" dirty="0">
                <a:latin typeface="Arial"/>
              </a:rPr>
              <a:t> The Moon is shown moving through the different parts of Earth’s shadow during a total lunar eclipse. Note that the distance the Moon moves in its orbit during the eclipse has been exaggerated here for clarity.</a:t>
            </a:r>
          </a:p>
        </p:txBody>
      </p:sp>
    </p:spTree>
    <p:extLst>
      <p:ext uri="{BB962C8B-B14F-4D97-AF65-F5344CB8AC3E}">
        <p14:creationId xmlns:p14="http://schemas.microsoft.com/office/powerpoint/2010/main" val="224653108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403f49d-e00f-4d79-9caf-8f9c1726b710">
      <Terms xmlns="http://schemas.microsoft.com/office/infopath/2007/PartnerControls"/>
    </lcf76f155ced4ddcb4097134ff3c332f>
    <TaxCatchAll xmlns="3dd33127-57d5-4e80-a4f7-5db6d5c7b80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D22165DD25B30438B3BAF1EAE74857B" ma:contentTypeVersion="14" ma:contentTypeDescription="Create a new document." ma:contentTypeScope="" ma:versionID="6f6ef505a4006e4aaea8068cb4190881">
  <xsd:schema xmlns:xsd="http://www.w3.org/2001/XMLSchema" xmlns:xs="http://www.w3.org/2001/XMLSchema" xmlns:p="http://schemas.microsoft.com/office/2006/metadata/properties" xmlns:ns2="9403f49d-e00f-4d79-9caf-8f9c1726b710" xmlns:ns3="3dd33127-57d5-4e80-a4f7-5db6d5c7b804" targetNamespace="http://schemas.microsoft.com/office/2006/metadata/properties" ma:root="true" ma:fieldsID="89cee424c60902d1a3267369ab298faa" ns2:_="" ns3:_="">
    <xsd:import namespace="9403f49d-e00f-4d79-9caf-8f9c1726b710"/>
    <xsd:import namespace="3dd33127-57d5-4e80-a4f7-5db6d5c7b80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03f49d-e00f-4d79-9caf-8f9c1726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e7bbd82-a07b-43cc-adda-fdf53e5b0f3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dd33127-57d5-4e80-a4f7-5db6d5c7b80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c07f8bcd-e7e3-4dd5-b3d7-8f9bec2a56a6}" ma:internalName="TaxCatchAll" ma:showField="CatchAllData" ma:web="3dd33127-57d5-4e80-a4f7-5db6d5c7b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FA9497-F17C-47B1-B6FD-037FDF4008E2}">
  <ds:schemaRefs>
    <ds:schemaRef ds:uri="http://schemas.microsoft.com/sharepoint/v3/contenttype/forms"/>
  </ds:schemaRefs>
</ds:datastoreItem>
</file>

<file path=customXml/itemProps2.xml><?xml version="1.0" encoding="utf-8"?>
<ds:datastoreItem xmlns:ds="http://schemas.openxmlformats.org/officeDocument/2006/customXml" ds:itemID="{A62176B5-7BB1-4EA2-8970-5C6032A55D7E}">
  <ds:schemaRefs>
    <ds:schemaRef ds:uri="http://schemas.microsoft.com/office/2006/metadata/properties"/>
    <ds:schemaRef ds:uri="http://schemas.microsoft.com/office/infopath/2007/PartnerControls"/>
    <ds:schemaRef ds:uri="9403f49d-e00f-4d79-9caf-8f9c1726b710"/>
    <ds:schemaRef ds:uri="3dd33127-57d5-4e80-a4f7-5db6d5c7b804"/>
  </ds:schemaRefs>
</ds:datastoreItem>
</file>

<file path=customXml/itemProps3.xml><?xml version="1.0" encoding="utf-8"?>
<ds:datastoreItem xmlns:ds="http://schemas.openxmlformats.org/officeDocument/2006/customXml" ds:itemID="{03867C75-1458-43C3-AE03-B1632F6AFA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03f49d-e00f-4d79-9caf-8f9c1726b710"/>
    <ds:schemaRef ds:uri="3dd33127-57d5-4e80-a4f7-5db6d5c7b8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4725</TotalTime>
  <Words>587</Words>
  <Application>Microsoft Office PowerPoint</Application>
  <PresentationFormat>On-screen Show (4:3)</PresentationFormat>
  <Paragraphs>45</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Qing Shao</dc:creator>
  <cp:lastModifiedBy>Qing Shao</cp:lastModifiedBy>
  <cp:revision>123</cp:revision>
  <dcterms:created xsi:type="dcterms:W3CDTF">2023-08-14T14:08:34Z</dcterms:created>
  <dcterms:modified xsi:type="dcterms:W3CDTF">2025-06-02T20:41:04Z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0x010100BD22165DD25B30438B3BAF1EAE74857B</vt:lpwstr>
  </property>
  <property fmtid="{D5CDD505-2E9C-101B-9397-08002B2CF9AE}" pid="3" name="MediaServiceImageTags">
    <vt:lpwstr/>
  </property>
</Properties>
</file>