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1.xml" ContentType="application/vnd.openxmlformats-officedocument.presentationml.slide+xml"/>
  <Override PartName="/ppt/slides/slide8.xml" ContentType="application/vnd.openxmlformats-officedocument.presentationml.slide+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Layouts/slideLayout11.xml" ContentType="application/vnd.openxmlformats-officedocument.presentationml.slideLayout+xml"/>
  <Override PartName="/ppt/slideLayouts/slideLayout9.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61" r:id="rId6"/>
    <p:sldId id="264" r:id="rId7"/>
    <p:sldId id="263" r:id="rId8"/>
    <p:sldId id="262" r:id="rId9"/>
    <p:sldId id="265" r:id="rId10"/>
    <p:sldId id="266" r:id="rId11"/>
    <p:sldId id="267"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8" d="100"/>
          <a:sy n="68" d="100"/>
        </p:scale>
        <p:origin x="616" y="48"/>
      </p:cViewPr>
      <p:guideLst/>
    </p:cSldViewPr>
  </p:slideViewPr>
  <p:notesTextViewPr>
    <p:cViewPr>
      <p:scale>
        <a:sx n="1" d="1"/>
        <a:sy n="1" d="1"/>
      </p:scale>
      <p:origin x="0" y="0"/>
    </p:cViewPr>
  </p:notesTextViewPr>
  <p:sorterViewPr>
    <p:cViewPr>
      <p:scale>
        <a:sx n="100" d="100"/>
        <a:sy n="100" d="100"/>
      </p:scale>
      <p:origin x="0" y="-267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159F48-25E3-4B62-8877-30A05433450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7FB5D47-2230-4E00-B9F9-8C1C9C70966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55FC2CE-6235-4889-8008-AAD87324EAE5}"/>
              </a:ext>
            </a:extLst>
          </p:cNvPr>
          <p:cNvSpPr>
            <a:spLocks noGrp="1"/>
          </p:cNvSpPr>
          <p:nvPr>
            <p:ph type="dt" sz="half" idx="10"/>
          </p:nvPr>
        </p:nvSpPr>
        <p:spPr/>
        <p:txBody>
          <a:bodyPr/>
          <a:lstStyle/>
          <a:p>
            <a:fld id="{95C663FD-85DC-40C9-A6DE-75921395EEDA}" type="datetimeFigureOut">
              <a:rPr lang="en-US" smtClean="0"/>
              <a:t>12/28/2024</a:t>
            </a:fld>
            <a:endParaRPr lang="en-US"/>
          </a:p>
        </p:txBody>
      </p:sp>
      <p:sp>
        <p:nvSpPr>
          <p:cNvPr id="5" name="Footer Placeholder 4">
            <a:extLst>
              <a:ext uri="{FF2B5EF4-FFF2-40B4-BE49-F238E27FC236}">
                <a16:creationId xmlns:a16="http://schemas.microsoft.com/office/drawing/2014/main" id="{C712E7E3-B671-4FD8-9AFA-9338A304F6A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20E1532-6EF6-4E98-A037-0EC6ADDED7C6}"/>
              </a:ext>
            </a:extLst>
          </p:cNvPr>
          <p:cNvSpPr>
            <a:spLocks noGrp="1"/>
          </p:cNvSpPr>
          <p:nvPr>
            <p:ph type="sldNum" sz="quarter" idx="12"/>
          </p:nvPr>
        </p:nvSpPr>
        <p:spPr/>
        <p:txBody>
          <a:bodyPr/>
          <a:lstStyle/>
          <a:p>
            <a:fld id="{A55B40CC-3522-42D1-8E55-9AA67D997578}" type="slidenum">
              <a:rPr lang="en-US" smtClean="0"/>
              <a:t>‹#›</a:t>
            </a:fld>
            <a:endParaRPr lang="en-US"/>
          </a:p>
        </p:txBody>
      </p:sp>
    </p:spTree>
    <p:extLst>
      <p:ext uri="{BB962C8B-B14F-4D97-AF65-F5344CB8AC3E}">
        <p14:creationId xmlns:p14="http://schemas.microsoft.com/office/powerpoint/2010/main" val="484695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F3B495-CF27-407A-8C64-E129913E058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EB28B4C-83DC-46B3-BF53-AA01E6E139FE}"/>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0CFE232-4D5A-4B2F-A014-40CCEFF9A90E}"/>
              </a:ext>
            </a:extLst>
          </p:cNvPr>
          <p:cNvSpPr>
            <a:spLocks noGrp="1"/>
          </p:cNvSpPr>
          <p:nvPr>
            <p:ph type="dt" sz="half" idx="10"/>
          </p:nvPr>
        </p:nvSpPr>
        <p:spPr/>
        <p:txBody>
          <a:bodyPr/>
          <a:lstStyle/>
          <a:p>
            <a:fld id="{95C663FD-85DC-40C9-A6DE-75921395EEDA}" type="datetimeFigureOut">
              <a:rPr lang="en-US" smtClean="0"/>
              <a:t>12/28/2024</a:t>
            </a:fld>
            <a:endParaRPr lang="en-US"/>
          </a:p>
        </p:txBody>
      </p:sp>
      <p:sp>
        <p:nvSpPr>
          <p:cNvPr id="5" name="Footer Placeholder 4">
            <a:extLst>
              <a:ext uri="{FF2B5EF4-FFF2-40B4-BE49-F238E27FC236}">
                <a16:creationId xmlns:a16="http://schemas.microsoft.com/office/drawing/2014/main" id="{FC29ADA8-5F46-414B-9E88-E9D7563F79B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9BA583-6135-4D7B-AC5E-9DA809B09F3E}"/>
              </a:ext>
            </a:extLst>
          </p:cNvPr>
          <p:cNvSpPr>
            <a:spLocks noGrp="1"/>
          </p:cNvSpPr>
          <p:nvPr>
            <p:ph type="sldNum" sz="quarter" idx="12"/>
          </p:nvPr>
        </p:nvSpPr>
        <p:spPr/>
        <p:txBody>
          <a:bodyPr/>
          <a:lstStyle/>
          <a:p>
            <a:fld id="{A55B40CC-3522-42D1-8E55-9AA67D997578}" type="slidenum">
              <a:rPr lang="en-US" smtClean="0"/>
              <a:t>‹#›</a:t>
            </a:fld>
            <a:endParaRPr lang="en-US"/>
          </a:p>
        </p:txBody>
      </p:sp>
    </p:spTree>
    <p:extLst>
      <p:ext uri="{BB962C8B-B14F-4D97-AF65-F5344CB8AC3E}">
        <p14:creationId xmlns:p14="http://schemas.microsoft.com/office/powerpoint/2010/main" val="28136729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D8DE59E-C60C-4FE8-AE46-2774F96EEFF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8C4F549-1F60-4A88-95D8-346C0638004D}"/>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8D6E9F7-6E07-4D55-85F9-4173D304C622}"/>
              </a:ext>
            </a:extLst>
          </p:cNvPr>
          <p:cNvSpPr>
            <a:spLocks noGrp="1"/>
          </p:cNvSpPr>
          <p:nvPr>
            <p:ph type="dt" sz="half" idx="10"/>
          </p:nvPr>
        </p:nvSpPr>
        <p:spPr/>
        <p:txBody>
          <a:bodyPr/>
          <a:lstStyle/>
          <a:p>
            <a:fld id="{95C663FD-85DC-40C9-A6DE-75921395EEDA}" type="datetimeFigureOut">
              <a:rPr lang="en-US" smtClean="0"/>
              <a:t>12/28/2024</a:t>
            </a:fld>
            <a:endParaRPr lang="en-US"/>
          </a:p>
        </p:txBody>
      </p:sp>
      <p:sp>
        <p:nvSpPr>
          <p:cNvPr id="5" name="Footer Placeholder 4">
            <a:extLst>
              <a:ext uri="{FF2B5EF4-FFF2-40B4-BE49-F238E27FC236}">
                <a16:creationId xmlns:a16="http://schemas.microsoft.com/office/drawing/2014/main" id="{3FB8A9DB-F7D1-4344-8C6B-E9354D42E92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CA32B73-FAAD-4082-BA73-62D6BCD11865}"/>
              </a:ext>
            </a:extLst>
          </p:cNvPr>
          <p:cNvSpPr>
            <a:spLocks noGrp="1"/>
          </p:cNvSpPr>
          <p:nvPr>
            <p:ph type="sldNum" sz="quarter" idx="12"/>
          </p:nvPr>
        </p:nvSpPr>
        <p:spPr/>
        <p:txBody>
          <a:bodyPr/>
          <a:lstStyle/>
          <a:p>
            <a:fld id="{A55B40CC-3522-42D1-8E55-9AA67D997578}" type="slidenum">
              <a:rPr lang="en-US" smtClean="0"/>
              <a:t>‹#›</a:t>
            </a:fld>
            <a:endParaRPr lang="en-US"/>
          </a:p>
        </p:txBody>
      </p:sp>
    </p:spTree>
    <p:extLst>
      <p:ext uri="{BB962C8B-B14F-4D97-AF65-F5344CB8AC3E}">
        <p14:creationId xmlns:p14="http://schemas.microsoft.com/office/powerpoint/2010/main" val="7228735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DF1F4D-1987-4988-B24A-E1BA8E3FAF7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5130673-3448-42C2-8513-3B804A8E5D5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281B1B-05E7-4FE0-83DC-04DBEDD9FD3C}"/>
              </a:ext>
            </a:extLst>
          </p:cNvPr>
          <p:cNvSpPr>
            <a:spLocks noGrp="1"/>
          </p:cNvSpPr>
          <p:nvPr>
            <p:ph type="dt" sz="half" idx="10"/>
          </p:nvPr>
        </p:nvSpPr>
        <p:spPr/>
        <p:txBody>
          <a:bodyPr/>
          <a:lstStyle/>
          <a:p>
            <a:fld id="{95C663FD-85DC-40C9-A6DE-75921395EEDA}" type="datetimeFigureOut">
              <a:rPr lang="en-US" smtClean="0"/>
              <a:t>12/28/2024</a:t>
            </a:fld>
            <a:endParaRPr lang="en-US"/>
          </a:p>
        </p:txBody>
      </p:sp>
      <p:sp>
        <p:nvSpPr>
          <p:cNvPr id="5" name="Footer Placeholder 4">
            <a:extLst>
              <a:ext uri="{FF2B5EF4-FFF2-40B4-BE49-F238E27FC236}">
                <a16:creationId xmlns:a16="http://schemas.microsoft.com/office/drawing/2014/main" id="{DC928F48-5949-4B30-8D5A-32F17F6637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D8634BA-A0FB-4A07-A731-2B670CC19B01}"/>
              </a:ext>
            </a:extLst>
          </p:cNvPr>
          <p:cNvSpPr>
            <a:spLocks noGrp="1"/>
          </p:cNvSpPr>
          <p:nvPr>
            <p:ph type="sldNum" sz="quarter" idx="12"/>
          </p:nvPr>
        </p:nvSpPr>
        <p:spPr/>
        <p:txBody>
          <a:bodyPr/>
          <a:lstStyle/>
          <a:p>
            <a:fld id="{A55B40CC-3522-42D1-8E55-9AA67D997578}" type="slidenum">
              <a:rPr lang="en-US" smtClean="0"/>
              <a:t>‹#›</a:t>
            </a:fld>
            <a:endParaRPr lang="en-US"/>
          </a:p>
        </p:txBody>
      </p:sp>
    </p:spTree>
    <p:extLst>
      <p:ext uri="{BB962C8B-B14F-4D97-AF65-F5344CB8AC3E}">
        <p14:creationId xmlns:p14="http://schemas.microsoft.com/office/powerpoint/2010/main" val="11968321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98BAB4-2D6E-43E3-95CB-C80DB70CBD0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2A36CBA-1F1D-4E1E-ACC4-4F559B5E7D6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21002798-A758-48CC-B0BA-552BAAA54FC3}"/>
              </a:ext>
            </a:extLst>
          </p:cNvPr>
          <p:cNvSpPr>
            <a:spLocks noGrp="1"/>
          </p:cNvSpPr>
          <p:nvPr>
            <p:ph type="dt" sz="half" idx="10"/>
          </p:nvPr>
        </p:nvSpPr>
        <p:spPr/>
        <p:txBody>
          <a:bodyPr/>
          <a:lstStyle/>
          <a:p>
            <a:fld id="{95C663FD-85DC-40C9-A6DE-75921395EEDA}" type="datetimeFigureOut">
              <a:rPr lang="en-US" smtClean="0"/>
              <a:t>12/28/2024</a:t>
            </a:fld>
            <a:endParaRPr lang="en-US"/>
          </a:p>
        </p:txBody>
      </p:sp>
      <p:sp>
        <p:nvSpPr>
          <p:cNvPr id="5" name="Footer Placeholder 4">
            <a:extLst>
              <a:ext uri="{FF2B5EF4-FFF2-40B4-BE49-F238E27FC236}">
                <a16:creationId xmlns:a16="http://schemas.microsoft.com/office/drawing/2014/main" id="{9D09D084-ED6E-48FE-8784-558EC03D970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03D1F0-46B5-402E-B47D-36D8969E3D0E}"/>
              </a:ext>
            </a:extLst>
          </p:cNvPr>
          <p:cNvSpPr>
            <a:spLocks noGrp="1"/>
          </p:cNvSpPr>
          <p:nvPr>
            <p:ph type="sldNum" sz="quarter" idx="12"/>
          </p:nvPr>
        </p:nvSpPr>
        <p:spPr/>
        <p:txBody>
          <a:bodyPr/>
          <a:lstStyle/>
          <a:p>
            <a:fld id="{A55B40CC-3522-42D1-8E55-9AA67D997578}" type="slidenum">
              <a:rPr lang="en-US" smtClean="0"/>
              <a:t>‹#›</a:t>
            </a:fld>
            <a:endParaRPr lang="en-US"/>
          </a:p>
        </p:txBody>
      </p:sp>
    </p:spTree>
    <p:extLst>
      <p:ext uri="{BB962C8B-B14F-4D97-AF65-F5344CB8AC3E}">
        <p14:creationId xmlns:p14="http://schemas.microsoft.com/office/powerpoint/2010/main" val="21851370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3ADEB6-B566-4CE0-99E1-A0DB948638F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8A4153A-C849-448C-BE20-AD40971F0CF1}"/>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F2F82FD-E80F-42DD-9C9A-642F2956D47D}"/>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BD7FA69-3F91-495C-9460-363F1C1A8CAB}"/>
              </a:ext>
            </a:extLst>
          </p:cNvPr>
          <p:cNvSpPr>
            <a:spLocks noGrp="1"/>
          </p:cNvSpPr>
          <p:nvPr>
            <p:ph type="dt" sz="half" idx="10"/>
          </p:nvPr>
        </p:nvSpPr>
        <p:spPr/>
        <p:txBody>
          <a:bodyPr/>
          <a:lstStyle/>
          <a:p>
            <a:fld id="{95C663FD-85DC-40C9-A6DE-75921395EEDA}" type="datetimeFigureOut">
              <a:rPr lang="en-US" smtClean="0"/>
              <a:t>12/28/2024</a:t>
            </a:fld>
            <a:endParaRPr lang="en-US"/>
          </a:p>
        </p:txBody>
      </p:sp>
      <p:sp>
        <p:nvSpPr>
          <p:cNvPr id="6" name="Footer Placeholder 5">
            <a:extLst>
              <a:ext uri="{FF2B5EF4-FFF2-40B4-BE49-F238E27FC236}">
                <a16:creationId xmlns:a16="http://schemas.microsoft.com/office/drawing/2014/main" id="{0C643606-B2F8-4807-9777-EC81CEAE683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0A8B124-72AD-4585-BEA4-87716193F206}"/>
              </a:ext>
            </a:extLst>
          </p:cNvPr>
          <p:cNvSpPr>
            <a:spLocks noGrp="1"/>
          </p:cNvSpPr>
          <p:nvPr>
            <p:ph type="sldNum" sz="quarter" idx="12"/>
          </p:nvPr>
        </p:nvSpPr>
        <p:spPr/>
        <p:txBody>
          <a:bodyPr/>
          <a:lstStyle/>
          <a:p>
            <a:fld id="{A55B40CC-3522-42D1-8E55-9AA67D997578}" type="slidenum">
              <a:rPr lang="en-US" smtClean="0"/>
              <a:t>‹#›</a:t>
            </a:fld>
            <a:endParaRPr lang="en-US"/>
          </a:p>
        </p:txBody>
      </p:sp>
    </p:spTree>
    <p:extLst>
      <p:ext uri="{BB962C8B-B14F-4D97-AF65-F5344CB8AC3E}">
        <p14:creationId xmlns:p14="http://schemas.microsoft.com/office/powerpoint/2010/main" val="16385540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78E4CE-6D1F-452B-9B3D-5893FFADFE8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AA124C8-F211-4BDE-BED1-DC6AC8CB9DF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90E0FF99-EC6C-4E8B-BC89-442E24380BA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4938951-C88B-4DE9-B916-D1DEB59729F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203A4E4F-9EB5-439E-B1CF-9AFCFA41CDB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A839D02-AC34-45F9-A709-5FF5BD7C746C}"/>
              </a:ext>
            </a:extLst>
          </p:cNvPr>
          <p:cNvSpPr>
            <a:spLocks noGrp="1"/>
          </p:cNvSpPr>
          <p:nvPr>
            <p:ph type="dt" sz="half" idx="10"/>
          </p:nvPr>
        </p:nvSpPr>
        <p:spPr/>
        <p:txBody>
          <a:bodyPr/>
          <a:lstStyle/>
          <a:p>
            <a:fld id="{95C663FD-85DC-40C9-A6DE-75921395EEDA}" type="datetimeFigureOut">
              <a:rPr lang="en-US" smtClean="0"/>
              <a:t>12/28/2024</a:t>
            </a:fld>
            <a:endParaRPr lang="en-US"/>
          </a:p>
        </p:txBody>
      </p:sp>
      <p:sp>
        <p:nvSpPr>
          <p:cNvPr id="8" name="Footer Placeholder 7">
            <a:extLst>
              <a:ext uri="{FF2B5EF4-FFF2-40B4-BE49-F238E27FC236}">
                <a16:creationId xmlns:a16="http://schemas.microsoft.com/office/drawing/2014/main" id="{28C0723A-AED3-430C-89E7-0F91CBC085D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85B2100-5C3D-4756-BE1F-10F703C83E7A}"/>
              </a:ext>
            </a:extLst>
          </p:cNvPr>
          <p:cNvSpPr>
            <a:spLocks noGrp="1"/>
          </p:cNvSpPr>
          <p:nvPr>
            <p:ph type="sldNum" sz="quarter" idx="12"/>
          </p:nvPr>
        </p:nvSpPr>
        <p:spPr/>
        <p:txBody>
          <a:bodyPr/>
          <a:lstStyle/>
          <a:p>
            <a:fld id="{A55B40CC-3522-42D1-8E55-9AA67D997578}" type="slidenum">
              <a:rPr lang="en-US" smtClean="0"/>
              <a:t>‹#›</a:t>
            </a:fld>
            <a:endParaRPr lang="en-US"/>
          </a:p>
        </p:txBody>
      </p:sp>
    </p:spTree>
    <p:extLst>
      <p:ext uri="{BB962C8B-B14F-4D97-AF65-F5344CB8AC3E}">
        <p14:creationId xmlns:p14="http://schemas.microsoft.com/office/powerpoint/2010/main" val="12478707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3526C4-3B7C-45FA-86DD-B11B9D8BC0C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53E1CCB-8996-4EE5-BD05-172105AAE9DC}"/>
              </a:ext>
            </a:extLst>
          </p:cNvPr>
          <p:cNvSpPr>
            <a:spLocks noGrp="1"/>
          </p:cNvSpPr>
          <p:nvPr>
            <p:ph type="dt" sz="half" idx="10"/>
          </p:nvPr>
        </p:nvSpPr>
        <p:spPr/>
        <p:txBody>
          <a:bodyPr/>
          <a:lstStyle/>
          <a:p>
            <a:fld id="{95C663FD-85DC-40C9-A6DE-75921395EEDA}" type="datetimeFigureOut">
              <a:rPr lang="en-US" smtClean="0"/>
              <a:t>12/28/2024</a:t>
            </a:fld>
            <a:endParaRPr lang="en-US"/>
          </a:p>
        </p:txBody>
      </p:sp>
      <p:sp>
        <p:nvSpPr>
          <p:cNvPr id="4" name="Footer Placeholder 3">
            <a:extLst>
              <a:ext uri="{FF2B5EF4-FFF2-40B4-BE49-F238E27FC236}">
                <a16:creationId xmlns:a16="http://schemas.microsoft.com/office/drawing/2014/main" id="{DB819E37-14CF-4BA4-99B6-8F58C84BA15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B1DAFB0-E176-4A1A-BE0D-F6B484517D42}"/>
              </a:ext>
            </a:extLst>
          </p:cNvPr>
          <p:cNvSpPr>
            <a:spLocks noGrp="1"/>
          </p:cNvSpPr>
          <p:nvPr>
            <p:ph type="sldNum" sz="quarter" idx="12"/>
          </p:nvPr>
        </p:nvSpPr>
        <p:spPr/>
        <p:txBody>
          <a:bodyPr/>
          <a:lstStyle/>
          <a:p>
            <a:fld id="{A55B40CC-3522-42D1-8E55-9AA67D997578}" type="slidenum">
              <a:rPr lang="en-US" smtClean="0"/>
              <a:t>‹#›</a:t>
            </a:fld>
            <a:endParaRPr lang="en-US"/>
          </a:p>
        </p:txBody>
      </p:sp>
    </p:spTree>
    <p:extLst>
      <p:ext uri="{BB962C8B-B14F-4D97-AF65-F5344CB8AC3E}">
        <p14:creationId xmlns:p14="http://schemas.microsoft.com/office/powerpoint/2010/main" val="19364375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629C419-CFC8-457A-A463-C0C77BCC0B95}"/>
              </a:ext>
            </a:extLst>
          </p:cNvPr>
          <p:cNvSpPr>
            <a:spLocks noGrp="1"/>
          </p:cNvSpPr>
          <p:nvPr>
            <p:ph type="dt" sz="half" idx="10"/>
          </p:nvPr>
        </p:nvSpPr>
        <p:spPr/>
        <p:txBody>
          <a:bodyPr/>
          <a:lstStyle/>
          <a:p>
            <a:fld id="{95C663FD-85DC-40C9-A6DE-75921395EEDA}" type="datetimeFigureOut">
              <a:rPr lang="en-US" smtClean="0"/>
              <a:t>12/28/2024</a:t>
            </a:fld>
            <a:endParaRPr lang="en-US"/>
          </a:p>
        </p:txBody>
      </p:sp>
      <p:sp>
        <p:nvSpPr>
          <p:cNvPr id="3" name="Footer Placeholder 2">
            <a:extLst>
              <a:ext uri="{FF2B5EF4-FFF2-40B4-BE49-F238E27FC236}">
                <a16:creationId xmlns:a16="http://schemas.microsoft.com/office/drawing/2014/main" id="{7EC7BF1C-57EE-4765-B8C6-08462F24E58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AF8EB98-CA0C-4324-B95F-5DF573715B10}"/>
              </a:ext>
            </a:extLst>
          </p:cNvPr>
          <p:cNvSpPr>
            <a:spLocks noGrp="1"/>
          </p:cNvSpPr>
          <p:nvPr>
            <p:ph type="sldNum" sz="quarter" idx="12"/>
          </p:nvPr>
        </p:nvSpPr>
        <p:spPr/>
        <p:txBody>
          <a:bodyPr/>
          <a:lstStyle/>
          <a:p>
            <a:fld id="{A55B40CC-3522-42D1-8E55-9AA67D997578}" type="slidenum">
              <a:rPr lang="en-US" smtClean="0"/>
              <a:t>‹#›</a:t>
            </a:fld>
            <a:endParaRPr lang="en-US"/>
          </a:p>
        </p:txBody>
      </p:sp>
    </p:spTree>
    <p:extLst>
      <p:ext uri="{BB962C8B-B14F-4D97-AF65-F5344CB8AC3E}">
        <p14:creationId xmlns:p14="http://schemas.microsoft.com/office/powerpoint/2010/main" val="3085166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A6164-A51A-4F42-9C4B-2DCFF993CA9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7DC959D-B11F-4946-B433-B27EAD5E838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6A7DAD3-A8E0-4011-BB1F-51BB4A7E5E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AF7B253-16CF-4CAF-9185-1330979C394E}"/>
              </a:ext>
            </a:extLst>
          </p:cNvPr>
          <p:cNvSpPr>
            <a:spLocks noGrp="1"/>
          </p:cNvSpPr>
          <p:nvPr>
            <p:ph type="dt" sz="half" idx="10"/>
          </p:nvPr>
        </p:nvSpPr>
        <p:spPr/>
        <p:txBody>
          <a:bodyPr/>
          <a:lstStyle/>
          <a:p>
            <a:fld id="{95C663FD-85DC-40C9-A6DE-75921395EEDA}" type="datetimeFigureOut">
              <a:rPr lang="en-US" smtClean="0"/>
              <a:t>12/28/2024</a:t>
            </a:fld>
            <a:endParaRPr lang="en-US"/>
          </a:p>
        </p:txBody>
      </p:sp>
      <p:sp>
        <p:nvSpPr>
          <p:cNvPr id="6" name="Footer Placeholder 5">
            <a:extLst>
              <a:ext uri="{FF2B5EF4-FFF2-40B4-BE49-F238E27FC236}">
                <a16:creationId xmlns:a16="http://schemas.microsoft.com/office/drawing/2014/main" id="{4760C9C3-2049-49D8-9859-9D789BD4D3A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A17B87A-D11E-4418-9BA7-A74004E52A17}"/>
              </a:ext>
            </a:extLst>
          </p:cNvPr>
          <p:cNvSpPr>
            <a:spLocks noGrp="1"/>
          </p:cNvSpPr>
          <p:nvPr>
            <p:ph type="sldNum" sz="quarter" idx="12"/>
          </p:nvPr>
        </p:nvSpPr>
        <p:spPr/>
        <p:txBody>
          <a:bodyPr/>
          <a:lstStyle/>
          <a:p>
            <a:fld id="{A55B40CC-3522-42D1-8E55-9AA67D997578}" type="slidenum">
              <a:rPr lang="en-US" smtClean="0"/>
              <a:t>‹#›</a:t>
            </a:fld>
            <a:endParaRPr lang="en-US"/>
          </a:p>
        </p:txBody>
      </p:sp>
    </p:spTree>
    <p:extLst>
      <p:ext uri="{BB962C8B-B14F-4D97-AF65-F5344CB8AC3E}">
        <p14:creationId xmlns:p14="http://schemas.microsoft.com/office/powerpoint/2010/main" val="8623441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CC4C90-0A44-4A4D-8B91-8FCB7AAE3C5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B52DCEA-E82B-4BE8-AAF1-2C07BB5D3F6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8F72780-C864-4C81-B408-09DC83148C4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54E46F2-F68D-488A-ABCB-71DE57F52AA1}"/>
              </a:ext>
            </a:extLst>
          </p:cNvPr>
          <p:cNvSpPr>
            <a:spLocks noGrp="1"/>
          </p:cNvSpPr>
          <p:nvPr>
            <p:ph type="dt" sz="half" idx="10"/>
          </p:nvPr>
        </p:nvSpPr>
        <p:spPr/>
        <p:txBody>
          <a:bodyPr/>
          <a:lstStyle/>
          <a:p>
            <a:fld id="{95C663FD-85DC-40C9-A6DE-75921395EEDA}" type="datetimeFigureOut">
              <a:rPr lang="en-US" smtClean="0"/>
              <a:t>12/28/2024</a:t>
            </a:fld>
            <a:endParaRPr lang="en-US"/>
          </a:p>
        </p:txBody>
      </p:sp>
      <p:sp>
        <p:nvSpPr>
          <p:cNvPr id="6" name="Footer Placeholder 5">
            <a:extLst>
              <a:ext uri="{FF2B5EF4-FFF2-40B4-BE49-F238E27FC236}">
                <a16:creationId xmlns:a16="http://schemas.microsoft.com/office/drawing/2014/main" id="{50F61C26-DBE8-4CA4-A260-DAF557C9429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BD2D20E-F93A-474A-8C4B-84C33D386974}"/>
              </a:ext>
            </a:extLst>
          </p:cNvPr>
          <p:cNvSpPr>
            <a:spLocks noGrp="1"/>
          </p:cNvSpPr>
          <p:nvPr>
            <p:ph type="sldNum" sz="quarter" idx="12"/>
          </p:nvPr>
        </p:nvSpPr>
        <p:spPr/>
        <p:txBody>
          <a:bodyPr/>
          <a:lstStyle/>
          <a:p>
            <a:fld id="{A55B40CC-3522-42D1-8E55-9AA67D997578}" type="slidenum">
              <a:rPr lang="en-US" smtClean="0"/>
              <a:t>‹#›</a:t>
            </a:fld>
            <a:endParaRPr lang="en-US"/>
          </a:p>
        </p:txBody>
      </p:sp>
    </p:spTree>
    <p:extLst>
      <p:ext uri="{BB962C8B-B14F-4D97-AF65-F5344CB8AC3E}">
        <p14:creationId xmlns:p14="http://schemas.microsoft.com/office/powerpoint/2010/main" val="19323588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4296E0B-CA71-4911-B9C9-38DF987DA1B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818C8F4-7A40-49BF-B4CA-AAAED7E7F3B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E12D3FA-7A77-42F8-AB2F-79886A388B5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C663FD-85DC-40C9-A6DE-75921395EEDA}" type="datetimeFigureOut">
              <a:rPr lang="en-US" smtClean="0"/>
              <a:t>12/28/2024</a:t>
            </a:fld>
            <a:endParaRPr lang="en-US"/>
          </a:p>
        </p:txBody>
      </p:sp>
      <p:sp>
        <p:nvSpPr>
          <p:cNvPr id="5" name="Footer Placeholder 4">
            <a:extLst>
              <a:ext uri="{FF2B5EF4-FFF2-40B4-BE49-F238E27FC236}">
                <a16:creationId xmlns:a16="http://schemas.microsoft.com/office/drawing/2014/main" id="{7E4B7274-7FB3-4D0A-8167-7CC7365B816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2FC4127-8469-422D-8E8D-F1664B776BE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5B40CC-3522-42D1-8E55-9AA67D997578}" type="slidenum">
              <a:rPr lang="en-US" smtClean="0"/>
              <a:t>‹#›</a:t>
            </a:fld>
            <a:endParaRPr lang="en-US"/>
          </a:p>
        </p:txBody>
      </p:sp>
    </p:spTree>
    <p:extLst>
      <p:ext uri="{BB962C8B-B14F-4D97-AF65-F5344CB8AC3E}">
        <p14:creationId xmlns:p14="http://schemas.microsoft.com/office/powerpoint/2010/main" val="20228136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13FD86-8728-4800-96A3-BB24409B9261}"/>
              </a:ext>
            </a:extLst>
          </p:cNvPr>
          <p:cNvSpPr>
            <a:spLocks noGrp="1"/>
          </p:cNvSpPr>
          <p:nvPr>
            <p:ph type="ctrTitle"/>
          </p:nvPr>
        </p:nvSpPr>
        <p:spPr>
          <a:xfrm>
            <a:off x="3645031" y="1065802"/>
            <a:ext cx="6214621" cy="941226"/>
          </a:xfrm>
        </p:spPr>
        <p:txBody>
          <a:bodyPr/>
          <a:lstStyle/>
          <a:p>
            <a:endParaRPr lang="en-US" dirty="0"/>
          </a:p>
        </p:txBody>
      </p:sp>
      <p:sp>
        <p:nvSpPr>
          <p:cNvPr id="3" name="Subtitle 2">
            <a:extLst>
              <a:ext uri="{FF2B5EF4-FFF2-40B4-BE49-F238E27FC236}">
                <a16:creationId xmlns:a16="http://schemas.microsoft.com/office/drawing/2014/main" id="{1B1AE4CE-3490-4112-B5EF-1B7C44635E48}"/>
              </a:ext>
            </a:extLst>
          </p:cNvPr>
          <p:cNvSpPr>
            <a:spLocks noGrp="1"/>
          </p:cNvSpPr>
          <p:nvPr>
            <p:ph type="subTitle" idx="1"/>
          </p:nvPr>
        </p:nvSpPr>
        <p:spPr>
          <a:xfrm>
            <a:off x="1648691" y="4610751"/>
            <a:ext cx="9144000" cy="1655762"/>
          </a:xfrm>
        </p:spPr>
        <p:txBody>
          <a:bodyPr>
            <a:normAutofit/>
          </a:bodyPr>
          <a:lstStyle/>
          <a:p>
            <a:r>
              <a:rPr lang="en-US" sz="3600" dirty="0"/>
              <a:t>Chapter 18 </a:t>
            </a:r>
          </a:p>
          <a:p>
            <a:r>
              <a:rPr lang="en-US" sz="3600" dirty="0"/>
              <a:t>The Stars: A Celestial Census</a:t>
            </a:r>
          </a:p>
        </p:txBody>
      </p:sp>
      <p:pic>
        <p:nvPicPr>
          <p:cNvPr id="1026" name="Picture 2" descr="Image of NGC 290 in the Small Magellanic Cloud. In this photograph of a dense star cluster, the colors of the various types of stars comprising the cluster are evident. The colors range from white and light blue for the hottest stars, yellow for the intermediate temperature stars, and to red for the coolest stars.">
            <a:extLst>
              <a:ext uri="{FF2B5EF4-FFF2-40B4-BE49-F238E27FC236}">
                <a16:creationId xmlns:a16="http://schemas.microsoft.com/office/drawing/2014/main" id="{CE227562-7CD7-49B2-B898-E57575E1C17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1031" y="802277"/>
            <a:ext cx="8286161" cy="34924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72578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A6998-E9D5-46F9-BF15-54B5E1B79FB0}"/>
              </a:ext>
            </a:extLst>
          </p:cNvPr>
          <p:cNvSpPr>
            <a:spLocks noGrp="1"/>
          </p:cNvSpPr>
          <p:nvPr>
            <p:ph type="title"/>
          </p:nvPr>
        </p:nvSpPr>
        <p:spPr/>
        <p:txBody>
          <a:bodyPr/>
          <a:lstStyle/>
          <a:p>
            <a:r>
              <a:rPr lang="en-US" dirty="0"/>
              <a:t>18.3 </a:t>
            </a:r>
            <a:r>
              <a:rPr lang="en-US" dirty="0">
                <a:solidFill>
                  <a:prstClr val="black"/>
                </a:solidFill>
              </a:rPr>
              <a:t>Diameters of Stars</a:t>
            </a:r>
            <a:endParaRPr lang="en-US" dirty="0"/>
          </a:p>
        </p:txBody>
      </p:sp>
      <p:sp>
        <p:nvSpPr>
          <p:cNvPr id="8" name="TextBox 7">
            <a:extLst>
              <a:ext uri="{FF2B5EF4-FFF2-40B4-BE49-F238E27FC236}">
                <a16:creationId xmlns:a16="http://schemas.microsoft.com/office/drawing/2014/main" id="{75FA1C43-ADDE-449C-8BC9-E5E9F96E4106}"/>
              </a:ext>
            </a:extLst>
          </p:cNvPr>
          <p:cNvSpPr txBox="1"/>
          <p:nvPr/>
        </p:nvSpPr>
        <p:spPr>
          <a:xfrm>
            <a:off x="1055802" y="2545237"/>
            <a:ext cx="7649082" cy="1569660"/>
          </a:xfrm>
          <a:prstGeom prst="rect">
            <a:avLst/>
          </a:prstGeom>
          <a:noFill/>
        </p:spPr>
        <p:txBody>
          <a:bodyPr wrap="none" rtlCol="0">
            <a:spAutoFit/>
          </a:bodyPr>
          <a:lstStyle/>
          <a:p>
            <a:pPr marL="285750" indent="-285750">
              <a:buFont typeface="Arial" panose="020B0604020202020204" pitchFamily="34" charset="0"/>
              <a:buChar char="•"/>
            </a:pPr>
            <a:r>
              <a:rPr lang="en-US" sz="3200" dirty="0"/>
              <a:t>Star blocked by the Moon</a:t>
            </a:r>
          </a:p>
          <a:p>
            <a:pPr marL="285750" indent="-285750">
              <a:buFont typeface="Arial" panose="020B0604020202020204" pitchFamily="34" charset="0"/>
              <a:buChar char="•"/>
            </a:pPr>
            <a:r>
              <a:rPr lang="en-US" sz="3200" dirty="0"/>
              <a:t>Eclipsing binary stars</a:t>
            </a:r>
          </a:p>
          <a:p>
            <a:pPr marL="285750" indent="-285750">
              <a:buFont typeface="Arial" panose="020B0604020202020204" pitchFamily="34" charset="0"/>
              <a:buChar char="•"/>
            </a:pPr>
            <a:r>
              <a:rPr lang="en-US" sz="3200" dirty="0"/>
              <a:t>Using the radiation law to get the diameter</a:t>
            </a:r>
          </a:p>
        </p:txBody>
      </p:sp>
    </p:spTree>
    <p:extLst>
      <p:ext uri="{BB962C8B-B14F-4D97-AF65-F5344CB8AC3E}">
        <p14:creationId xmlns:p14="http://schemas.microsoft.com/office/powerpoint/2010/main" val="36545317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A6998-E9D5-46F9-BF15-54B5E1B79FB0}"/>
              </a:ext>
            </a:extLst>
          </p:cNvPr>
          <p:cNvSpPr>
            <a:spLocks noGrp="1"/>
          </p:cNvSpPr>
          <p:nvPr>
            <p:ph type="title"/>
          </p:nvPr>
        </p:nvSpPr>
        <p:spPr/>
        <p:txBody>
          <a:bodyPr/>
          <a:lstStyle/>
          <a:p>
            <a:r>
              <a:rPr lang="en-US" dirty="0"/>
              <a:t>18.4 The </a:t>
            </a:r>
            <a:r>
              <a:rPr lang="en-US" dirty="0">
                <a:solidFill>
                  <a:prstClr val="black"/>
                </a:solidFill>
              </a:rPr>
              <a:t>H-R Diagram</a:t>
            </a:r>
            <a:endParaRPr lang="en-US" dirty="0"/>
          </a:p>
        </p:txBody>
      </p:sp>
      <p:pic>
        <p:nvPicPr>
          <p:cNvPr id="1026" name="Picture 2" descr="An H–R Diagram for a Selected Sample of Stars. In this graph the vertical axis is labeled “Luminosity (LSun)”, running from 10-4 to 104 in increments of 102. The horizontal axis is labeled “Spectral class”, and is divided into seven equal length units. From left to right they are labeled “O”, “B”, “A”, “F”, “G”, “K” and “M”. The horizontal axis is also labeled “Temperature (K)”, running from 25,000 on the left to 3,000 on the right. The background of the graph is colored to represent temperature. The O-B section is blue, the A and most of F is green, G is yellow and the K-M section is red. The stars plotted in the diagram fall into four distinct groups. At lower left between spectral types A and F are the “White Dwarfs”. Running diagonally across the entire diagram from upper left to lower right is the “Main Sequence”, where most stars lie. The “Giants” lie on a horizontal line at 102 L(Sun) between spectral types G and M. The “Supergiants” are in the upper right. Many well-known stars are plotted in this diagram. The “Companion of Sirius” is among the white dwarfs. Along the main sequence, from left to right, are ”Spica”, “Vega”, “Sirius”, “Procyon”, “Alpha Centauri A”, “Sun”, “Tau Ceti”, “Barnard’s Star” and “Proxima Centauri”. Along the giant branch from left to right we find “Capella”, “Arcturus” and “Aldebaran”. Finally, the supergiants from left to right, “Rigel”, “Canopus”, “Betelgeuse” and “Antares”.">
            <a:extLst>
              <a:ext uri="{FF2B5EF4-FFF2-40B4-BE49-F238E27FC236}">
                <a16:creationId xmlns:a16="http://schemas.microsoft.com/office/drawing/2014/main" id="{6863257F-413F-429B-A53E-5D1212CBD1C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9304" y="1690688"/>
            <a:ext cx="4575240" cy="4160487"/>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0EEDEA6F-C987-4D86-ABD8-46C2AF402F8E}"/>
              </a:ext>
            </a:extLst>
          </p:cNvPr>
          <p:cNvSpPr/>
          <p:nvPr/>
        </p:nvSpPr>
        <p:spPr>
          <a:xfrm>
            <a:off x="838200" y="6006388"/>
            <a:ext cx="5604676" cy="369332"/>
          </a:xfrm>
          <a:prstGeom prst="rect">
            <a:avLst/>
          </a:prstGeom>
        </p:spPr>
        <p:txBody>
          <a:bodyPr wrap="none">
            <a:spAutoFit/>
          </a:bodyPr>
          <a:lstStyle/>
          <a:p>
            <a:r>
              <a:rPr lang="en-US" b="1" dirty="0">
                <a:solidFill>
                  <a:srgbClr val="424242"/>
                </a:solidFill>
                <a:latin typeface="Neue Helvetica W01"/>
              </a:rPr>
              <a:t>Figure 18.14</a:t>
            </a:r>
            <a:r>
              <a:rPr lang="en-US" dirty="0">
                <a:solidFill>
                  <a:srgbClr val="424242"/>
                </a:solidFill>
                <a:latin typeface="Neue Helvetica W01"/>
              </a:rPr>
              <a:t> </a:t>
            </a:r>
            <a:r>
              <a:rPr lang="en-US" b="1" dirty="0">
                <a:solidFill>
                  <a:srgbClr val="424242"/>
                </a:solidFill>
                <a:latin typeface="Neue Helvetica W01"/>
              </a:rPr>
              <a:t>H–R Diagram for a Selected Sample of Stars.</a:t>
            </a:r>
            <a:endParaRPr lang="en-US" dirty="0"/>
          </a:p>
        </p:txBody>
      </p:sp>
      <p:pic>
        <p:nvPicPr>
          <p:cNvPr id="5" name="Picture 4">
            <a:extLst>
              <a:ext uri="{FF2B5EF4-FFF2-40B4-BE49-F238E27FC236}">
                <a16:creationId xmlns:a16="http://schemas.microsoft.com/office/drawing/2014/main" id="{C79FF32C-8E8D-4F43-9E35-5BD959081745}"/>
              </a:ext>
            </a:extLst>
          </p:cNvPr>
          <p:cNvPicPr>
            <a:picLocks noChangeAspect="1"/>
          </p:cNvPicPr>
          <p:nvPr/>
        </p:nvPicPr>
        <p:blipFill>
          <a:blip r:embed="rId3"/>
          <a:stretch>
            <a:fillRect/>
          </a:stretch>
        </p:blipFill>
        <p:spPr>
          <a:xfrm>
            <a:off x="5935990" y="1690688"/>
            <a:ext cx="4524375" cy="3952875"/>
          </a:xfrm>
          <a:prstGeom prst="rect">
            <a:avLst/>
          </a:prstGeom>
        </p:spPr>
      </p:pic>
      <p:sp>
        <p:nvSpPr>
          <p:cNvPr id="6" name="Rectangle 5">
            <a:extLst>
              <a:ext uri="{FF2B5EF4-FFF2-40B4-BE49-F238E27FC236}">
                <a16:creationId xmlns:a16="http://schemas.microsoft.com/office/drawing/2014/main" id="{7EE4009E-8943-4ED7-9D6C-CD2FDE7090AE}"/>
              </a:ext>
            </a:extLst>
          </p:cNvPr>
          <p:cNvSpPr/>
          <p:nvPr/>
        </p:nvSpPr>
        <p:spPr>
          <a:xfrm>
            <a:off x="6836062" y="6006388"/>
            <a:ext cx="5194051" cy="369332"/>
          </a:xfrm>
          <a:prstGeom prst="rect">
            <a:avLst/>
          </a:prstGeom>
        </p:spPr>
        <p:txBody>
          <a:bodyPr wrap="none">
            <a:spAutoFit/>
          </a:bodyPr>
          <a:lstStyle/>
          <a:p>
            <a:r>
              <a:rPr lang="en-US" b="1" dirty="0">
                <a:solidFill>
                  <a:srgbClr val="424242"/>
                </a:solidFill>
                <a:latin typeface="Neue Helvetica W01"/>
              </a:rPr>
              <a:t>Figure 18.15</a:t>
            </a:r>
            <a:r>
              <a:rPr lang="en-US" dirty="0">
                <a:solidFill>
                  <a:srgbClr val="424242"/>
                </a:solidFill>
                <a:latin typeface="Neue Helvetica W01"/>
              </a:rPr>
              <a:t> </a:t>
            </a:r>
            <a:r>
              <a:rPr lang="en-US" b="1" dirty="0">
                <a:solidFill>
                  <a:srgbClr val="424242"/>
                </a:solidFill>
                <a:latin typeface="Neue Helvetica W01"/>
              </a:rPr>
              <a:t>Schematic H–R Diagram for Many Stars.</a:t>
            </a:r>
            <a:endParaRPr lang="en-US" dirty="0"/>
          </a:p>
        </p:txBody>
      </p:sp>
    </p:spTree>
    <p:extLst>
      <p:ext uri="{BB962C8B-B14F-4D97-AF65-F5344CB8AC3E}">
        <p14:creationId xmlns:p14="http://schemas.microsoft.com/office/powerpoint/2010/main" val="3449060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A6998-E9D5-46F9-BF15-54B5E1B79FB0}"/>
              </a:ext>
            </a:extLst>
          </p:cNvPr>
          <p:cNvSpPr>
            <a:spLocks noGrp="1"/>
          </p:cNvSpPr>
          <p:nvPr>
            <p:ph type="title"/>
          </p:nvPr>
        </p:nvSpPr>
        <p:spPr/>
        <p:txBody>
          <a:bodyPr/>
          <a:lstStyle/>
          <a:p>
            <a:r>
              <a:rPr lang="en-US" dirty="0"/>
              <a:t>18.1 A Stellar Census</a:t>
            </a:r>
          </a:p>
        </p:txBody>
      </p:sp>
      <p:sp>
        <p:nvSpPr>
          <p:cNvPr id="3" name="Content Placeholder 2">
            <a:extLst>
              <a:ext uri="{FF2B5EF4-FFF2-40B4-BE49-F238E27FC236}">
                <a16:creationId xmlns:a16="http://schemas.microsoft.com/office/drawing/2014/main" id="{583ABB77-4C2D-4D6E-8757-1E0D3922FAC4}"/>
              </a:ext>
            </a:extLst>
          </p:cNvPr>
          <p:cNvSpPr>
            <a:spLocks noGrp="1"/>
          </p:cNvSpPr>
          <p:nvPr>
            <p:ph idx="1"/>
          </p:nvPr>
        </p:nvSpPr>
        <p:spPr/>
        <p:txBody>
          <a:bodyPr/>
          <a:lstStyle/>
          <a:p>
            <a:r>
              <a:rPr lang="en-US" b="1" dirty="0"/>
              <a:t>A larger meter stick: Light year (9.5 trillion  (9.5×10</a:t>
            </a:r>
            <a:r>
              <a:rPr lang="en-US" b="1" baseline="30000" dirty="0"/>
              <a:t>12</a:t>
            </a:r>
            <a:r>
              <a:rPr lang="en-US" b="1" dirty="0"/>
              <a:t>) kilometers)</a:t>
            </a:r>
          </a:p>
          <a:p>
            <a:pPr marL="0" indent="0">
              <a:buNone/>
            </a:pPr>
            <a:r>
              <a:rPr lang="en-US" dirty="0"/>
              <a:t>If you drove at the legal US speed limit without stopping for food or rest, you would not arrive at the end of a light-year in space until roughly 12 million years had passed. And the closest star is more than 4 light-years away.</a:t>
            </a:r>
          </a:p>
          <a:p>
            <a:pPr marL="0" indent="0">
              <a:buNone/>
            </a:pPr>
            <a:endParaRPr lang="en-US" dirty="0"/>
          </a:p>
        </p:txBody>
      </p:sp>
    </p:spTree>
    <p:extLst>
      <p:ext uri="{BB962C8B-B14F-4D97-AF65-F5344CB8AC3E}">
        <p14:creationId xmlns:p14="http://schemas.microsoft.com/office/powerpoint/2010/main" val="1401101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A6998-E9D5-46F9-BF15-54B5E1B79FB0}"/>
              </a:ext>
            </a:extLst>
          </p:cNvPr>
          <p:cNvSpPr>
            <a:spLocks noGrp="1"/>
          </p:cNvSpPr>
          <p:nvPr>
            <p:ph type="title"/>
          </p:nvPr>
        </p:nvSpPr>
        <p:spPr/>
        <p:txBody>
          <a:bodyPr/>
          <a:lstStyle/>
          <a:p>
            <a:r>
              <a:rPr lang="en-US" dirty="0"/>
              <a:t>18.1 A Stellar Census</a:t>
            </a:r>
          </a:p>
        </p:txBody>
      </p:sp>
      <p:sp>
        <p:nvSpPr>
          <p:cNvPr id="3" name="Content Placeholder 2">
            <a:extLst>
              <a:ext uri="{FF2B5EF4-FFF2-40B4-BE49-F238E27FC236}">
                <a16:creationId xmlns:a16="http://schemas.microsoft.com/office/drawing/2014/main" id="{583ABB77-4C2D-4D6E-8757-1E0D3922FAC4}"/>
              </a:ext>
            </a:extLst>
          </p:cNvPr>
          <p:cNvSpPr>
            <a:spLocks noGrp="1"/>
          </p:cNvSpPr>
          <p:nvPr>
            <p:ph idx="1"/>
          </p:nvPr>
        </p:nvSpPr>
        <p:spPr/>
        <p:txBody>
          <a:bodyPr/>
          <a:lstStyle/>
          <a:p>
            <a:r>
              <a:rPr lang="en-US" b="1" dirty="0"/>
              <a:t>Small Is Beautiful—Or at Least More Common</a:t>
            </a:r>
          </a:p>
          <a:p>
            <a:pPr marL="0" indent="0">
              <a:buNone/>
            </a:pPr>
            <a:endParaRPr lang="en-US" dirty="0"/>
          </a:p>
        </p:txBody>
      </p:sp>
      <p:graphicFrame>
        <p:nvGraphicFramePr>
          <p:cNvPr id="4" name="Table 3">
            <a:extLst>
              <a:ext uri="{FF2B5EF4-FFF2-40B4-BE49-F238E27FC236}">
                <a16:creationId xmlns:a16="http://schemas.microsoft.com/office/drawing/2014/main" id="{E3E04D4E-62C7-4679-9744-A60BF5113642}"/>
              </a:ext>
            </a:extLst>
          </p:cNvPr>
          <p:cNvGraphicFramePr>
            <a:graphicFrameLocks noGrp="1"/>
          </p:cNvGraphicFramePr>
          <p:nvPr>
            <p:extLst>
              <p:ext uri="{D42A27DB-BD31-4B8C-83A1-F6EECF244321}">
                <p14:modId xmlns:p14="http://schemas.microsoft.com/office/powerpoint/2010/main" val="2123937259"/>
              </p:ext>
            </p:extLst>
          </p:nvPr>
        </p:nvGraphicFramePr>
        <p:xfrm>
          <a:off x="1075464" y="2744731"/>
          <a:ext cx="4561766" cy="2926080"/>
        </p:xfrm>
        <a:graphic>
          <a:graphicData uri="http://schemas.openxmlformats.org/drawingml/2006/table">
            <a:tbl>
              <a:tblPr/>
              <a:tblGrid>
                <a:gridCol w="2280883">
                  <a:extLst>
                    <a:ext uri="{9D8B030D-6E8A-4147-A177-3AD203B41FA5}">
                      <a16:colId xmlns:a16="http://schemas.microsoft.com/office/drawing/2014/main" val="2361082207"/>
                    </a:ext>
                  </a:extLst>
                </a:gridCol>
                <a:gridCol w="2280883">
                  <a:extLst>
                    <a:ext uri="{9D8B030D-6E8A-4147-A177-3AD203B41FA5}">
                      <a16:colId xmlns:a16="http://schemas.microsoft.com/office/drawing/2014/main" val="502424898"/>
                    </a:ext>
                  </a:extLst>
                </a:gridCol>
              </a:tblGrid>
              <a:tr h="361238">
                <a:tc>
                  <a:txBody>
                    <a:bodyPr/>
                    <a:lstStyle/>
                    <a:p>
                      <a:pPr algn="ctr" fontAlgn="t"/>
                      <a:r>
                        <a:rPr lang="en-US" b="1" dirty="0">
                          <a:effectLst/>
                        </a:rPr>
                        <a:t>Spectral Type</a:t>
                      </a:r>
                    </a:p>
                  </a:txBody>
                  <a:tcP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FFFFFF"/>
                    </a:solidFill>
                  </a:tcPr>
                </a:tc>
                <a:tc>
                  <a:txBody>
                    <a:bodyPr/>
                    <a:lstStyle/>
                    <a:p>
                      <a:pPr algn="ctr" fontAlgn="t"/>
                      <a:r>
                        <a:rPr lang="en-US" b="1">
                          <a:effectLst/>
                        </a:rPr>
                        <a:t>Number of Stars</a:t>
                      </a:r>
                    </a:p>
                  </a:txBody>
                  <a:tcP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1650952405"/>
                  </a:ext>
                </a:extLst>
              </a:tr>
              <a:tr h="361238">
                <a:tc>
                  <a:txBody>
                    <a:bodyPr/>
                    <a:lstStyle/>
                    <a:p>
                      <a:pPr fontAlgn="t"/>
                      <a:r>
                        <a:rPr lang="en-US">
                          <a:effectLst/>
                        </a:rPr>
                        <a:t>A</a:t>
                      </a:r>
                    </a:p>
                  </a:txBody>
                  <a:tcP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FFFFFF"/>
                    </a:solidFill>
                  </a:tcPr>
                </a:tc>
                <a:tc>
                  <a:txBody>
                    <a:bodyPr/>
                    <a:lstStyle/>
                    <a:p>
                      <a:pPr fontAlgn="t"/>
                      <a:r>
                        <a:rPr lang="en-US">
                          <a:effectLst/>
                        </a:rPr>
                        <a:t>2</a:t>
                      </a:r>
                    </a:p>
                  </a:txBody>
                  <a:tcP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3854624079"/>
                  </a:ext>
                </a:extLst>
              </a:tr>
              <a:tr h="361238">
                <a:tc>
                  <a:txBody>
                    <a:bodyPr/>
                    <a:lstStyle/>
                    <a:p>
                      <a:pPr fontAlgn="t"/>
                      <a:r>
                        <a:rPr lang="en-US">
                          <a:effectLst/>
                        </a:rPr>
                        <a:t>F</a:t>
                      </a:r>
                    </a:p>
                  </a:txBody>
                  <a:tcP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FFFFFF"/>
                    </a:solidFill>
                  </a:tcPr>
                </a:tc>
                <a:tc>
                  <a:txBody>
                    <a:bodyPr/>
                    <a:lstStyle/>
                    <a:p>
                      <a:pPr fontAlgn="t"/>
                      <a:r>
                        <a:rPr lang="en-US">
                          <a:effectLst/>
                        </a:rPr>
                        <a:t>1</a:t>
                      </a:r>
                    </a:p>
                  </a:txBody>
                  <a:tcP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3281338856"/>
                  </a:ext>
                </a:extLst>
              </a:tr>
              <a:tr h="361238">
                <a:tc>
                  <a:txBody>
                    <a:bodyPr/>
                    <a:lstStyle/>
                    <a:p>
                      <a:pPr fontAlgn="t"/>
                      <a:r>
                        <a:rPr lang="en-US">
                          <a:effectLst/>
                        </a:rPr>
                        <a:t>G</a:t>
                      </a:r>
                    </a:p>
                  </a:txBody>
                  <a:tcP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FFFFFF"/>
                    </a:solidFill>
                  </a:tcPr>
                </a:tc>
                <a:tc>
                  <a:txBody>
                    <a:bodyPr/>
                    <a:lstStyle/>
                    <a:p>
                      <a:pPr fontAlgn="t"/>
                      <a:r>
                        <a:rPr lang="en-US">
                          <a:effectLst/>
                        </a:rPr>
                        <a:t>7</a:t>
                      </a:r>
                    </a:p>
                  </a:txBody>
                  <a:tcP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1144735475"/>
                  </a:ext>
                </a:extLst>
              </a:tr>
              <a:tr h="361238">
                <a:tc>
                  <a:txBody>
                    <a:bodyPr/>
                    <a:lstStyle/>
                    <a:p>
                      <a:pPr fontAlgn="t"/>
                      <a:r>
                        <a:rPr lang="en-US">
                          <a:effectLst/>
                        </a:rPr>
                        <a:t>K</a:t>
                      </a:r>
                    </a:p>
                  </a:txBody>
                  <a:tcP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FFFFFF"/>
                    </a:solidFill>
                  </a:tcPr>
                </a:tc>
                <a:tc>
                  <a:txBody>
                    <a:bodyPr/>
                    <a:lstStyle/>
                    <a:p>
                      <a:pPr fontAlgn="t"/>
                      <a:r>
                        <a:rPr lang="en-US">
                          <a:effectLst/>
                        </a:rPr>
                        <a:t>17</a:t>
                      </a:r>
                    </a:p>
                  </a:txBody>
                  <a:tcP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4252943307"/>
                  </a:ext>
                </a:extLst>
              </a:tr>
              <a:tr h="361238">
                <a:tc>
                  <a:txBody>
                    <a:bodyPr/>
                    <a:lstStyle/>
                    <a:p>
                      <a:pPr fontAlgn="t"/>
                      <a:r>
                        <a:rPr lang="en-US">
                          <a:effectLst/>
                        </a:rPr>
                        <a:t>M</a:t>
                      </a:r>
                    </a:p>
                  </a:txBody>
                  <a:tcP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FFFFFF"/>
                    </a:solidFill>
                  </a:tcPr>
                </a:tc>
                <a:tc>
                  <a:txBody>
                    <a:bodyPr/>
                    <a:lstStyle/>
                    <a:p>
                      <a:pPr fontAlgn="t"/>
                      <a:r>
                        <a:rPr lang="en-US">
                          <a:effectLst/>
                        </a:rPr>
                        <a:t>94</a:t>
                      </a:r>
                    </a:p>
                  </a:txBody>
                  <a:tcP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1797559765"/>
                  </a:ext>
                </a:extLst>
              </a:tr>
              <a:tr h="361238">
                <a:tc>
                  <a:txBody>
                    <a:bodyPr/>
                    <a:lstStyle/>
                    <a:p>
                      <a:pPr fontAlgn="t"/>
                      <a:r>
                        <a:rPr lang="en-US">
                          <a:effectLst/>
                        </a:rPr>
                        <a:t>White dwarfs</a:t>
                      </a:r>
                    </a:p>
                  </a:txBody>
                  <a:tcP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FFFFFF"/>
                    </a:solidFill>
                  </a:tcPr>
                </a:tc>
                <a:tc>
                  <a:txBody>
                    <a:bodyPr/>
                    <a:lstStyle/>
                    <a:p>
                      <a:pPr fontAlgn="t"/>
                      <a:r>
                        <a:rPr lang="en-US">
                          <a:effectLst/>
                        </a:rPr>
                        <a:t>8</a:t>
                      </a:r>
                    </a:p>
                  </a:txBody>
                  <a:tcP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390498967"/>
                  </a:ext>
                </a:extLst>
              </a:tr>
              <a:tr h="361238">
                <a:tc>
                  <a:txBody>
                    <a:bodyPr/>
                    <a:lstStyle/>
                    <a:p>
                      <a:pPr fontAlgn="t"/>
                      <a:r>
                        <a:rPr lang="en-US">
                          <a:effectLst/>
                        </a:rPr>
                        <a:t>Brown dwarfs</a:t>
                      </a:r>
                    </a:p>
                  </a:txBody>
                  <a:tcP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FFFFFF"/>
                    </a:solidFill>
                  </a:tcPr>
                </a:tc>
                <a:tc>
                  <a:txBody>
                    <a:bodyPr/>
                    <a:lstStyle/>
                    <a:p>
                      <a:pPr fontAlgn="t"/>
                      <a:r>
                        <a:rPr lang="en-US" dirty="0">
                          <a:effectLst/>
                        </a:rPr>
                        <a:t>33</a:t>
                      </a:r>
                    </a:p>
                  </a:txBody>
                  <a:tcP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4210712300"/>
                  </a:ext>
                </a:extLst>
              </a:tr>
            </a:tbl>
          </a:graphicData>
        </a:graphic>
      </p:graphicFrame>
      <p:sp>
        <p:nvSpPr>
          <p:cNvPr id="5" name="Rectangle 1">
            <a:extLst>
              <a:ext uri="{FF2B5EF4-FFF2-40B4-BE49-F238E27FC236}">
                <a16:creationId xmlns:a16="http://schemas.microsoft.com/office/drawing/2014/main" id="{EFE7C581-70C4-4778-8FDC-637E9A0FFC33}"/>
              </a:ext>
            </a:extLst>
          </p:cNvPr>
          <p:cNvSpPr>
            <a:spLocks noChangeArrowheads="1"/>
          </p:cNvSpPr>
          <p:nvPr/>
        </p:nvSpPr>
        <p:spPr bwMode="auto">
          <a:xfrm>
            <a:off x="971731" y="2304515"/>
            <a:ext cx="2951001" cy="55399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000000"/>
                </a:solidFill>
                <a:effectLst/>
                <a:latin typeface="Arial" panose="020B0604020202020204" pitchFamily="34" charset="0"/>
                <a:ea typeface="Neue Helvetica W01"/>
              </a:rPr>
              <a:t>Stars within 21 Light-Years of the Sun</a:t>
            </a:r>
            <a:endParaRPr kumimoji="0" lang="en-US" altLang="en-US"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6" name="TextBox 5">
            <a:extLst>
              <a:ext uri="{FF2B5EF4-FFF2-40B4-BE49-F238E27FC236}">
                <a16:creationId xmlns:a16="http://schemas.microsoft.com/office/drawing/2014/main" id="{C7146797-24A2-4123-B1A2-87CC8466DB3D}"/>
              </a:ext>
            </a:extLst>
          </p:cNvPr>
          <p:cNvSpPr txBox="1"/>
          <p:nvPr/>
        </p:nvSpPr>
        <p:spPr>
          <a:xfrm>
            <a:off x="1075464" y="5859354"/>
            <a:ext cx="1141274" cy="369332"/>
          </a:xfrm>
          <a:prstGeom prst="rect">
            <a:avLst/>
          </a:prstGeom>
          <a:noFill/>
        </p:spPr>
        <p:txBody>
          <a:bodyPr wrap="none" rtlCol="0">
            <a:spAutoFit/>
          </a:bodyPr>
          <a:lstStyle/>
          <a:p>
            <a:r>
              <a:rPr lang="en-US" dirty="0"/>
              <a:t>Table 18.1</a:t>
            </a:r>
          </a:p>
        </p:txBody>
      </p:sp>
      <p:pic>
        <p:nvPicPr>
          <p:cNvPr id="3074" name="Picture 2" descr="Computer Simulation of the Solar Neighborhood out to 30 Light Years. The Sun is labeled and surrounded by a white circle in the center of this image. Very few bright stars like the Sun are seen. All the known brown dwarfs are circled; those found earlier are circled in blue, the ones found recently with the WISE infrared telescope are circled in red. The very common M type stars are made to look bright in this image so they can be visible.">
            <a:extLst>
              <a:ext uri="{FF2B5EF4-FFF2-40B4-BE49-F238E27FC236}">
                <a16:creationId xmlns:a16="http://schemas.microsoft.com/office/drawing/2014/main" id="{6E0AB1A7-BFAA-45C5-985D-24472D778CD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86072" y="2447199"/>
            <a:ext cx="4966762" cy="325455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679B48E7-D4F5-4F57-BCA0-43B224990659}"/>
              </a:ext>
            </a:extLst>
          </p:cNvPr>
          <p:cNvSpPr txBox="1"/>
          <p:nvPr/>
        </p:nvSpPr>
        <p:spPr>
          <a:xfrm>
            <a:off x="5816338" y="5859354"/>
            <a:ext cx="2900474" cy="369332"/>
          </a:xfrm>
          <a:prstGeom prst="rect">
            <a:avLst/>
          </a:prstGeom>
          <a:noFill/>
        </p:spPr>
        <p:txBody>
          <a:bodyPr wrap="none" rtlCol="0">
            <a:spAutoFit/>
          </a:bodyPr>
          <a:lstStyle/>
          <a:p>
            <a:r>
              <a:rPr lang="en-US" dirty="0"/>
              <a:t>Figure 18.2 Dwarf Simulation</a:t>
            </a:r>
          </a:p>
        </p:txBody>
      </p:sp>
    </p:spTree>
    <p:extLst>
      <p:ext uri="{BB962C8B-B14F-4D97-AF65-F5344CB8AC3E}">
        <p14:creationId xmlns:p14="http://schemas.microsoft.com/office/powerpoint/2010/main" val="8186038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A6998-E9D5-46F9-BF15-54B5E1B79FB0}"/>
              </a:ext>
            </a:extLst>
          </p:cNvPr>
          <p:cNvSpPr>
            <a:spLocks noGrp="1"/>
          </p:cNvSpPr>
          <p:nvPr>
            <p:ph type="title"/>
          </p:nvPr>
        </p:nvSpPr>
        <p:spPr/>
        <p:txBody>
          <a:bodyPr/>
          <a:lstStyle/>
          <a:p>
            <a:r>
              <a:rPr lang="en-US" dirty="0"/>
              <a:t>18.1 A Stellar Census</a:t>
            </a:r>
          </a:p>
        </p:txBody>
      </p:sp>
      <p:sp>
        <p:nvSpPr>
          <p:cNvPr id="3" name="Content Placeholder 2">
            <a:extLst>
              <a:ext uri="{FF2B5EF4-FFF2-40B4-BE49-F238E27FC236}">
                <a16:creationId xmlns:a16="http://schemas.microsoft.com/office/drawing/2014/main" id="{583ABB77-4C2D-4D6E-8757-1E0D3922FAC4}"/>
              </a:ext>
            </a:extLst>
          </p:cNvPr>
          <p:cNvSpPr>
            <a:spLocks noGrp="1"/>
          </p:cNvSpPr>
          <p:nvPr>
            <p:ph idx="1"/>
          </p:nvPr>
        </p:nvSpPr>
        <p:spPr>
          <a:xfrm>
            <a:off x="838200" y="1410846"/>
            <a:ext cx="10515600" cy="4351338"/>
          </a:xfrm>
        </p:spPr>
        <p:txBody>
          <a:bodyPr/>
          <a:lstStyle/>
          <a:p>
            <a:r>
              <a:rPr lang="en-US" b="1" dirty="0"/>
              <a:t>Bright Does Not Necessarily Mean Close</a:t>
            </a:r>
          </a:p>
          <a:p>
            <a:pPr marL="0" indent="0">
              <a:buNone/>
            </a:pPr>
            <a:endParaRPr lang="en-US" dirty="0"/>
          </a:p>
          <a:p>
            <a:pPr marL="0" indent="0">
              <a:buNone/>
            </a:pPr>
            <a:r>
              <a:rPr lang="en-US" dirty="0"/>
              <a:t>Selection Effect</a:t>
            </a:r>
          </a:p>
        </p:txBody>
      </p:sp>
      <p:pic>
        <p:nvPicPr>
          <p:cNvPr id="4098" name="Picture 2" descr="The Closest Stars. Image (a) shows Alpha Centauri A and B as a single bright object against the background stars of the Milky Way. Panel (b) zooms in on Alpha Centauri A and B, with two small circles representing the individual stars superimposed on the image, larger Alpha Centauri A above and Alpha Centauri B below. Image (c) shows a close-up of the lower right portion of image (a). A white arrow points to what looks like one of the thousands of background stars. This is Proxima Centauri.">
            <a:extLst>
              <a:ext uri="{FF2B5EF4-FFF2-40B4-BE49-F238E27FC236}">
                <a16:creationId xmlns:a16="http://schemas.microsoft.com/office/drawing/2014/main" id="{EF0C9461-7218-4ED5-A266-8884663168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3171736"/>
            <a:ext cx="9286875" cy="311467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A30DBFCE-421F-4034-ABA7-AA0532E12F8B}"/>
              </a:ext>
            </a:extLst>
          </p:cNvPr>
          <p:cNvSpPr txBox="1"/>
          <p:nvPr/>
        </p:nvSpPr>
        <p:spPr>
          <a:xfrm>
            <a:off x="10220729" y="5826904"/>
            <a:ext cx="1763881" cy="646331"/>
          </a:xfrm>
          <a:prstGeom prst="rect">
            <a:avLst/>
          </a:prstGeom>
          <a:noFill/>
        </p:spPr>
        <p:txBody>
          <a:bodyPr wrap="none" rtlCol="0">
            <a:spAutoFit/>
          </a:bodyPr>
          <a:lstStyle/>
          <a:p>
            <a:r>
              <a:rPr lang="en-US" dirty="0"/>
              <a:t>Figure 18.3</a:t>
            </a:r>
          </a:p>
          <a:p>
            <a:r>
              <a:rPr lang="en-US" dirty="0"/>
              <a:t>The Closest Stars</a:t>
            </a:r>
          </a:p>
        </p:txBody>
      </p:sp>
    </p:spTree>
    <p:extLst>
      <p:ext uri="{BB962C8B-B14F-4D97-AF65-F5344CB8AC3E}">
        <p14:creationId xmlns:p14="http://schemas.microsoft.com/office/powerpoint/2010/main" val="3632681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A6998-E9D5-46F9-BF15-54B5E1B79FB0}"/>
              </a:ext>
            </a:extLst>
          </p:cNvPr>
          <p:cNvSpPr>
            <a:spLocks noGrp="1"/>
          </p:cNvSpPr>
          <p:nvPr>
            <p:ph type="title"/>
          </p:nvPr>
        </p:nvSpPr>
        <p:spPr/>
        <p:txBody>
          <a:bodyPr/>
          <a:lstStyle/>
          <a:p>
            <a:r>
              <a:rPr lang="en-US" dirty="0"/>
              <a:t>18.2 Measuring Stellar Masses</a:t>
            </a:r>
          </a:p>
        </p:txBody>
      </p:sp>
      <p:sp>
        <p:nvSpPr>
          <p:cNvPr id="3" name="Content Placeholder 2">
            <a:extLst>
              <a:ext uri="{FF2B5EF4-FFF2-40B4-BE49-F238E27FC236}">
                <a16:creationId xmlns:a16="http://schemas.microsoft.com/office/drawing/2014/main" id="{583ABB77-4C2D-4D6E-8757-1E0D3922FAC4}"/>
              </a:ext>
            </a:extLst>
          </p:cNvPr>
          <p:cNvSpPr>
            <a:spLocks noGrp="1"/>
          </p:cNvSpPr>
          <p:nvPr>
            <p:ph idx="1"/>
          </p:nvPr>
        </p:nvSpPr>
        <p:spPr>
          <a:xfrm>
            <a:off x="1087581" y="1797915"/>
            <a:ext cx="5257799" cy="3039874"/>
          </a:xfrm>
        </p:spPr>
        <p:txBody>
          <a:bodyPr/>
          <a:lstStyle/>
          <a:p>
            <a:r>
              <a:rPr lang="en-US" b="1" dirty="0"/>
              <a:t>Binary Stars</a:t>
            </a:r>
          </a:p>
          <a:p>
            <a:pPr marL="0" indent="0">
              <a:buNone/>
            </a:pPr>
            <a:endParaRPr lang="en-US" dirty="0"/>
          </a:p>
        </p:txBody>
      </p:sp>
      <p:pic>
        <p:nvPicPr>
          <p:cNvPr id="8194" name="Picture 2" descr="Revolution of a Binary Star. This figure shows seven observations of the mutual revolution of two stars, one a brown dwarf and one an ultra-cool L dwarf. At center one of the stars is drawn as a red dot surrounded by a blue ellipse. The positions of the companion star at seven different dates are shown as red dots along the blue ellipse. A white arrow points from each red dot on the ellipse to an actual image of the system. Moving clockwise from lower left around the ellipse the observation dates for the individual images are, “April 2000”, “February 2002”, “October 2002”, “February 2003”, “March 2003”, “December 2003” and “January 2004”.">
            <a:extLst>
              <a:ext uri="{FF2B5EF4-FFF2-40B4-BE49-F238E27FC236}">
                <a16:creationId xmlns:a16="http://schemas.microsoft.com/office/drawing/2014/main" id="{89B69CE3-C8F6-4653-A43A-9EA905E0B9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23018" y="1912980"/>
            <a:ext cx="6085452" cy="338700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B575756A-4073-4619-A0E7-EB59FB9E288B}"/>
              </a:ext>
            </a:extLst>
          </p:cNvPr>
          <p:cNvSpPr txBox="1"/>
          <p:nvPr/>
        </p:nvSpPr>
        <p:spPr>
          <a:xfrm>
            <a:off x="5123018" y="5707513"/>
            <a:ext cx="3748014" cy="369332"/>
          </a:xfrm>
          <a:prstGeom prst="rect">
            <a:avLst/>
          </a:prstGeom>
          <a:noFill/>
        </p:spPr>
        <p:txBody>
          <a:bodyPr wrap="none" rtlCol="0">
            <a:spAutoFit/>
          </a:bodyPr>
          <a:lstStyle/>
          <a:p>
            <a:r>
              <a:rPr lang="en-US" dirty="0"/>
              <a:t>Figure 18.4 Revolution of a binary star</a:t>
            </a:r>
          </a:p>
        </p:txBody>
      </p:sp>
      <p:sp>
        <p:nvSpPr>
          <p:cNvPr id="7" name="Rectangle 6">
            <a:extLst>
              <a:ext uri="{FF2B5EF4-FFF2-40B4-BE49-F238E27FC236}">
                <a16:creationId xmlns:a16="http://schemas.microsoft.com/office/drawing/2014/main" id="{F0AF34CA-39EF-48DE-9C94-3C4CA2C1C57B}"/>
              </a:ext>
            </a:extLst>
          </p:cNvPr>
          <p:cNvSpPr/>
          <p:nvPr/>
        </p:nvSpPr>
        <p:spPr>
          <a:xfrm>
            <a:off x="1087581" y="2345857"/>
            <a:ext cx="3531909" cy="3416320"/>
          </a:xfrm>
          <a:prstGeom prst="rect">
            <a:avLst/>
          </a:prstGeom>
        </p:spPr>
        <p:txBody>
          <a:bodyPr wrap="square">
            <a:spAutoFit/>
          </a:bodyPr>
          <a:lstStyle/>
          <a:p>
            <a:r>
              <a:rPr lang="en-US" sz="2400" dirty="0"/>
              <a:t>A star like Mizar A, which appears as a single star when photographed or observed visually through the telescope, but which spectroscopy shows really to be a double star, is called a spectroscopic binary.</a:t>
            </a:r>
          </a:p>
        </p:txBody>
      </p:sp>
    </p:spTree>
    <p:extLst>
      <p:ext uri="{BB962C8B-B14F-4D97-AF65-F5344CB8AC3E}">
        <p14:creationId xmlns:p14="http://schemas.microsoft.com/office/powerpoint/2010/main" val="33534521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A6998-E9D5-46F9-BF15-54B5E1B79FB0}"/>
              </a:ext>
            </a:extLst>
          </p:cNvPr>
          <p:cNvSpPr>
            <a:spLocks noGrp="1"/>
          </p:cNvSpPr>
          <p:nvPr>
            <p:ph type="title"/>
          </p:nvPr>
        </p:nvSpPr>
        <p:spPr/>
        <p:txBody>
          <a:bodyPr/>
          <a:lstStyle/>
          <a:p>
            <a:r>
              <a:rPr lang="en-US" dirty="0"/>
              <a:t>18.2 Measuring Stellar Masses</a:t>
            </a:r>
          </a:p>
        </p:txBody>
      </p:sp>
      <p:pic>
        <p:nvPicPr>
          <p:cNvPr id="5122" name="Picture 2" descr="Diagram illustrating the concept of center of mass in a binary star system. A seesaw is shown in profile, with the plank horizontal indicating that the system is in balance. Sitting on the left side of the plank is a red sphere labeled “High-mass star”, and on the right side is a small blue sphere labeled “Low-mass star”. In this case the fulcrum (or pivot) is not located below the center of the seesaw, but placed to the left of center near the high mass star. The point where the fulcrum touches the plank is labeled “Center of mass”.">
            <a:extLst>
              <a:ext uri="{FF2B5EF4-FFF2-40B4-BE49-F238E27FC236}">
                <a16:creationId xmlns:a16="http://schemas.microsoft.com/office/drawing/2014/main" id="{488F4CC0-6C2A-4093-84BD-335DFF1C6FC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999809"/>
            <a:ext cx="4476750" cy="202882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A799F9E-BA4B-4617-BBC0-088011E00195}"/>
              </a:ext>
            </a:extLst>
          </p:cNvPr>
          <p:cNvSpPr txBox="1"/>
          <p:nvPr/>
        </p:nvSpPr>
        <p:spPr>
          <a:xfrm>
            <a:off x="1121790" y="4524866"/>
            <a:ext cx="3020122" cy="369332"/>
          </a:xfrm>
          <a:prstGeom prst="rect">
            <a:avLst/>
          </a:prstGeom>
          <a:noFill/>
        </p:spPr>
        <p:txBody>
          <a:bodyPr wrap="none" rtlCol="0">
            <a:spAutoFit/>
          </a:bodyPr>
          <a:lstStyle/>
          <a:p>
            <a:r>
              <a:rPr lang="en-US" dirty="0"/>
              <a:t>Figure 18.5 Binary Star System</a:t>
            </a:r>
          </a:p>
        </p:txBody>
      </p:sp>
      <p:pic>
        <p:nvPicPr>
          <p:cNvPr id="5124" name="Picture 4" descr="Motions of Two Stars Orbiting Each Other and What the Spectrum Shows. This figure has four binary star spectra, each with blue wavelengths on the left and red wavelengths on the right. Above each spectrum is a diagram showing the orbit of the two binary stars. Spectrum 1 has two spectral lines, one from each star. The lines for star B is roughly in the center of the spectrum, and the line for star A is a little to the left. The orbit shows the stars at opposite sides horizontally, with an arrow pointing down from star A and an arrow pointing up from star B, indicating that the stars are moving horizontally to our line of sight. In spectrum 2, both lines merge into one and the line is labeled “A + B”. The orbit shows the stars at opposite sides horizontally, with an arrow pointing right from star A and an arrow pointing left from star B, indicating that the stars are moving perpendicularly to our line of sight. In spectrum 3 the line for star B is near the center and that of star A is on the right. The orbit shows the stars at opposite sides horizontally, with an arrow pointing up from star A and an arrow pointing down from star B, indicating that the stars are moving horizontally to our line of sight. Finally, in spectrum 4, the lines have again merged near the center and the line is labeled “B + A”. The orbit shows the stars at opposite sides horizontally, with an arrow pointing left from star A and an arrow pointing right from star B, indicating that the stars are moving perpendicularly to our line of sight.">
            <a:extLst>
              <a:ext uri="{FF2B5EF4-FFF2-40B4-BE49-F238E27FC236}">
                <a16:creationId xmlns:a16="http://schemas.microsoft.com/office/drawing/2014/main" id="{0D45EA83-E9FF-4245-B2D0-8C1BC9B1FE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88059" y="2255559"/>
            <a:ext cx="4860100" cy="307058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EBB2DA09-1EE1-418F-85B7-C23D7912CA7F}"/>
              </a:ext>
            </a:extLst>
          </p:cNvPr>
          <p:cNvSpPr txBox="1"/>
          <p:nvPr/>
        </p:nvSpPr>
        <p:spPr>
          <a:xfrm>
            <a:off x="5788059" y="5666010"/>
            <a:ext cx="4860100" cy="646331"/>
          </a:xfrm>
          <a:prstGeom prst="rect">
            <a:avLst/>
          </a:prstGeom>
          <a:noFill/>
        </p:spPr>
        <p:txBody>
          <a:bodyPr wrap="square" rtlCol="0">
            <a:spAutoFit/>
          </a:bodyPr>
          <a:lstStyle/>
          <a:p>
            <a:r>
              <a:rPr lang="en-US" dirty="0"/>
              <a:t>Figure 18.6 Motions of Two Stars Orbiting Each Other and What the Spectrum Shows.</a:t>
            </a:r>
          </a:p>
        </p:txBody>
      </p:sp>
    </p:spTree>
    <p:extLst>
      <p:ext uri="{BB962C8B-B14F-4D97-AF65-F5344CB8AC3E}">
        <p14:creationId xmlns:p14="http://schemas.microsoft.com/office/powerpoint/2010/main" val="37624935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A6998-E9D5-46F9-BF15-54B5E1B79FB0}"/>
              </a:ext>
            </a:extLst>
          </p:cNvPr>
          <p:cNvSpPr>
            <a:spLocks noGrp="1"/>
          </p:cNvSpPr>
          <p:nvPr>
            <p:ph type="title"/>
          </p:nvPr>
        </p:nvSpPr>
        <p:spPr/>
        <p:txBody>
          <a:bodyPr/>
          <a:lstStyle/>
          <a:p>
            <a:r>
              <a:rPr lang="en-US" dirty="0"/>
              <a:t>18.2 </a:t>
            </a:r>
            <a:r>
              <a:rPr lang="en-US" dirty="0">
                <a:solidFill>
                  <a:prstClr val="black"/>
                </a:solidFill>
              </a:rPr>
              <a:t>Measuring Stellar Masses</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83ABB77-4C2D-4D6E-8757-1E0D3922FAC4}"/>
                  </a:ext>
                </a:extLst>
              </p:cNvPr>
              <p:cNvSpPr>
                <a:spLocks noGrp="1"/>
              </p:cNvSpPr>
              <p:nvPr>
                <p:ph idx="1"/>
              </p:nvPr>
            </p:nvSpPr>
            <p:spPr/>
            <p:txBody>
              <a:bodyPr>
                <a:normAutofit fontScale="92500" lnSpcReduction="20000"/>
              </a:bodyPr>
              <a:lstStyle/>
              <a:p>
                <a:r>
                  <a:rPr lang="en-US" dirty="0"/>
                  <a:t>Masses from the Orbits of Binary Stars</a:t>
                </a:r>
              </a:p>
              <a:p>
                <a:pPr marL="0" indent="0">
                  <a:buNone/>
                </a:pPr>
                <a:r>
                  <a:rPr lang="en-US" dirty="0"/>
                  <a:t>Kepler’s third law</a:t>
                </a:r>
              </a:p>
              <a:p>
                <a:pPr marL="0" indent="0">
                  <a:buNone/>
                </a:pPr>
                <a:r>
                  <a:rPr lang="en-US" dirty="0"/>
                  <a:t>In our binary star situation, if two objects are in mutual revolution, then the period (</a:t>
                </a:r>
                <a:r>
                  <a:rPr lang="en-US" i="1" dirty="0"/>
                  <a:t>P</a:t>
                </a:r>
                <a:r>
                  <a:rPr lang="en-US" dirty="0"/>
                  <a:t>) with which they go around each other is related to the semimajor axis (</a:t>
                </a:r>
                <a:r>
                  <a:rPr lang="en-US" i="1" dirty="0"/>
                  <a:t>D</a:t>
                </a:r>
                <a:r>
                  <a:rPr lang="en-US" dirty="0"/>
                  <a:t>) of the orbit of one with respect to the other, according to this equation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𝐷</m:t>
                        </m:r>
                      </m:e>
                      <m:sup>
                        <m:r>
                          <a:rPr lang="en-US" b="0" i="1" smtClean="0">
                            <a:latin typeface="Cambria Math" panose="02040503050406030204" pitchFamily="18" charset="0"/>
                          </a:rPr>
                          <m:t>3</m:t>
                        </m:r>
                      </m:sup>
                    </m:sSup>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𝑀</m:t>
                        </m:r>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𝑀</m:t>
                        </m:r>
                      </m:e>
                      <m:sub>
                        <m:r>
                          <a:rPr lang="en-US" b="0" i="1" smtClean="0">
                            <a:latin typeface="Cambria Math" panose="02040503050406030204" pitchFamily="18" charset="0"/>
                          </a:rPr>
                          <m:t>2</m:t>
                        </m:r>
                      </m:sub>
                    </m:sSub>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𝑃</m:t>
                        </m:r>
                      </m:e>
                      <m:sup>
                        <m:r>
                          <a:rPr lang="en-US" b="0" i="1" smtClean="0">
                            <a:latin typeface="Cambria Math" panose="02040503050406030204" pitchFamily="18" charset="0"/>
                          </a:rPr>
                          <m:t>2</m:t>
                        </m:r>
                      </m:sup>
                    </m:sSup>
                  </m:oMath>
                </a14:m>
                <a:r>
                  <a:rPr lang="en-US" dirty="0"/>
                  <a:t> where </a:t>
                </a:r>
                <a:r>
                  <a:rPr lang="en-US" i="1" dirty="0"/>
                  <a:t>D</a:t>
                </a:r>
                <a:r>
                  <a:rPr lang="en-US" dirty="0"/>
                  <a:t> is in astronomical units, </a:t>
                </a:r>
                <a:r>
                  <a:rPr lang="en-US" i="1" dirty="0"/>
                  <a:t>P</a:t>
                </a:r>
                <a:r>
                  <a:rPr lang="en-US" dirty="0"/>
                  <a:t> is measured in years, and </a:t>
                </a:r>
                <a:r>
                  <a:rPr lang="en-US" i="1" dirty="0"/>
                  <a:t>M</a:t>
                </a:r>
                <a:r>
                  <a:rPr lang="en-US" baseline="-25000" dirty="0"/>
                  <a:t>1</a:t>
                </a:r>
                <a:r>
                  <a:rPr lang="en-US" dirty="0"/>
                  <a:t> + </a:t>
                </a:r>
                <a:r>
                  <a:rPr lang="en-US" i="1" dirty="0"/>
                  <a:t>M</a:t>
                </a:r>
                <a:r>
                  <a:rPr lang="en-US" baseline="-25000" dirty="0"/>
                  <a:t>2</a:t>
                </a:r>
                <a:r>
                  <a:rPr lang="en-US" dirty="0"/>
                  <a:t> is the sum of the masses of the two stars in units of the Sun’s mass.</a:t>
                </a:r>
              </a:p>
              <a:p>
                <a:pPr marL="0" indent="0">
                  <a:buNone/>
                </a:pPr>
                <a:r>
                  <a:rPr lang="en-US" dirty="0"/>
                  <a:t>Sirius example: (20)</a:t>
                </a:r>
                <a:r>
                  <a:rPr lang="en-US" baseline="30000" dirty="0"/>
                  <a:t>3</a:t>
                </a:r>
                <a:r>
                  <a:rPr lang="en-US" dirty="0"/>
                  <a:t>=(M</a:t>
                </a:r>
                <a:r>
                  <a:rPr lang="en-US" baseline="-25000" dirty="0"/>
                  <a:t>1</a:t>
                </a:r>
                <a:r>
                  <a:rPr lang="en-US" dirty="0"/>
                  <a:t>+M</a:t>
                </a:r>
                <a:r>
                  <a:rPr lang="en-US" baseline="-25000" dirty="0"/>
                  <a:t>2</a:t>
                </a:r>
                <a:r>
                  <a:rPr lang="en-US" dirty="0"/>
                  <a:t>)(50) </a:t>
                </a:r>
                <a:r>
                  <a:rPr lang="en-US" baseline="30000" dirty="0"/>
                  <a:t>2</a:t>
                </a:r>
                <a:r>
                  <a:rPr lang="en-US" dirty="0"/>
                  <a:t>   </a:t>
                </a:r>
              </a:p>
              <a:p>
                <a:pPr marL="0" indent="0">
                  <a:buNone/>
                </a:pPr>
                <a:r>
                  <a:rPr lang="en-US" dirty="0"/>
                  <a:t>                            8000=(M</a:t>
                </a:r>
                <a:r>
                  <a:rPr lang="en-US" baseline="-25000" dirty="0"/>
                  <a:t>1</a:t>
                </a:r>
                <a:r>
                  <a:rPr lang="en-US" dirty="0"/>
                  <a:t>+M</a:t>
                </a:r>
                <a:r>
                  <a:rPr lang="en-US" baseline="-25000" dirty="0"/>
                  <a:t>2</a:t>
                </a:r>
                <a:r>
                  <a:rPr lang="en-US" dirty="0"/>
                  <a:t>)(2500)</a:t>
                </a:r>
              </a:p>
              <a:p>
                <a:pPr marL="0" indent="0">
                  <a:buNone/>
                </a:pPr>
                <a:r>
                  <a:rPr lang="en-US" dirty="0"/>
                  <a:t>This can be solved for the sum of the masses:</a:t>
                </a:r>
              </a:p>
              <a:p>
                <a:pPr marL="0" indent="0">
                  <a:buNone/>
                </a:pPr>
                <a:r>
                  <a:rPr lang="en-US" dirty="0"/>
                  <a:t>                            M</a:t>
                </a:r>
                <a:r>
                  <a:rPr lang="en-US" baseline="-25000" dirty="0"/>
                  <a:t>1</a:t>
                </a:r>
                <a:r>
                  <a:rPr lang="en-US" dirty="0"/>
                  <a:t>+M</a:t>
                </a:r>
                <a:r>
                  <a:rPr lang="en-US" baseline="-25000" dirty="0"/>
                  <a:t>2</a:t>
                </a:r>
                <a:r>
                  <a:rPr lang="en-US" dirty="0"/>
                  <a:t>=8000/2500=3.2</a:t>
                </a:r>
              </a:p>
            </p:txBody>
          </p:sp>
        </mc:Choice>
        <mc:Fallback xmlns="">
          <p:sp>
            <p:nvSpPr>
              <p:cNvPr id="3" name="Content Placeholder 2">
                <a:extLst>
                  <a:ext uri="{FF2B5EF4-FFF2-40B4-BE49-F238E27FC236}">
                    <a16:creationId xmlns:a16="http://schemas.microsoft.com/office/drawing/2014/main" id="{583ABB77-4C2D-4D6E-8757-1E0D3922FAC4}"/>
                  </a:ext>
                </a:extLst>
              </p:cNvPr>
              <p:cNvSpPr>
                <a:spLocks noGrp="1" noRot="1" noChangeAspect="1" noMove="1" noResize="1" noEditPoints="1" noAdjustHandles="1" noChangeArrowheads="1" noChangeShapeType="1" noTextEdit="1"/>
              </p:cNvSpPr>
              <p:nvPr>
                <p:ph idx="1"/>
              </p:nvPr>
            </p:nvSpPr>
            <p:spPr>
              <a:blipFill>
                <a:blip r:embed="rId2"/>
                <a:stretch>
                  <a:fillRect l="-1043" t="-3501" r="-1681" b="-280"/>
                </a:stretch>
              </a:blipFill>
            </p:spPr>
            <p:txBody>
              <a:bodyPr/>
              <a:lstStyle/>
              <a:p>
                <a:r>
                  <a:rPr lang="en-US">
                    <a:noFill/>
                  </a:rPr>
                  <a:t> </a:t>
                </a:r>
              </a:p>
            </p:txBody>
          </p:sp>
        </mc:Fallback>
      </mc:AlternateContent>
    </p:spTree>
    <p:extLst>
      <p:ext uri="{BB962C8B-B14F-4D97-AF65-F5344CB8AC3E}">
        <p14:creationId xmlns:p14="http://schemas.microsoft.com/office/powerpoint/2010/main" val="1202606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A6998-E9D5-46F9-BF15-54B5E1B79FB0}"/>
              </a:ext>
            </a:extLst>
          </p:cNvPr>
          <p:cNvSpPr>
            <a:spLocks noGrp="1"/>
          </p:cNvSpPr>
          <p:nvPr>
            <p:ph type="title"/>
          </p:nvPr>
        </p:nvSpPr>
        <p:spPr/>
        <p:txBody>
          <a:bodyPr/>
          <a:lstStyle/>
          <a:p>
            <a:r>
              <a:rPr lang="en-US" dirty="0">
                <a:solidFill>
                  <a:prstClr val="black"/>
                </a:solidFill>
              </a:rPr>
              <a:t>18.2 Measuring Stellar Masses</a:t>
            </a:r>
            <a:endParaRPr lang="en-US" dirty="0"/>
          </a:p>
        </p:txBody>
      </p:sp>
      <p:sp>
        <p:nvSpPr>
          <p:cNvPr id="3" name="Content Placeholder 2">
            <a:extLst>
              <a:ext uri="{FF2B5EF4-FFF2-40B4-BE49-F238E27FC236}">
                <a16:creationId xmlns:a16="http://schemas.microsoft.com/office/drawing/2014/main" id="{583ABB77-4C2D-4D6E-8757-1E0D3922FAC4}"/>
              </a:ext>
            </a:extLst>
          </p:cNvPr>
          <p:cNvSpPr>
            <a:spLocks noGrp="1"/>
          </p:cNvSpPr>
          <p:nvPr>
            <p:ph idx="1"/>
          </p:nvPr>
        </p:nvSpPr>
        <p:spPr>
          <a:xfrm>
            <a:off x="1102151" y="1637089"/>
            <a:ext cx="10515600" cy="4351338"/>
          </a:xfrm>
        </p:spPr>
        <p:txBody>
          <a:bodyPr/>
          <a:lstStyle/>
          <a:p>
            <a:r>
              <a:rPr lang="en-US" b="1" dirty="0"/>
              <a:t>The Range of Stellar Masses</a:t>
            </a:r>
          </a:p>
          <a:p>
            <a:pPr marL="0" indent="0">
              <a:buNone/>
            </a:pPr>
            <a:endParaRPr lang="en-US" dirty="0"/>
          </a:p>
        </p:txBody>
      </p:sp>
      <p:pic>
        <p:nvPicPr>
          <p:cNvPr id="7170" name="Picture 2" descr="Brown Dwarfs in the Orion Nebula. In image (a), taken in visible light, bright clouds of gas dominate the image. Just a few bright stars around the Trapezium are visible below center. In image (b), taken in infrared light, much less nebulosity is seen and many more stars cover the entire field.">
            <a:extLst>
              <a:ext uri="{FF2B5EF4-FFF2-40B4-BE49-F238E27FC236}">
                <a16:creationId xmlns:a16="http://schemas.microsoft.com/office/drawing/2014/main" id="{469F59FE-9020-4C2B-8069-8D5D50E95E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2151" y="2333841"/>
            <a:ext cx="6814744" cy="348775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0DD9304E-13D4-4D3B-AE38-C4121AD39369}"/>
              </a:ext>
            </a:extLst>
          </p:cNvPr>
          <p:cNvSpPr/>
          <p:nvPr/>
        </p:nvSpPr>
        <p:spPr>
          <a:xfrm>
            <a:off x="1105662" y="5821592"/>
            <a:ext cx="3464025" cy="369332"/>
          </a:xfrm>
          <a:prstGeom prst="rect">
            <a:avLst/>
          </a:prstGeom>
        </p:spPr>
        <p:txBody>
          <a:bodyPr wrap="none">
            <a:spAutoFit/>
          </a:bodyPr>
          <a:lstStyle/>
          <a:p>
            <a:r>
              <a:rPr lang="en-US" dirty="0"/>
              <a:t>Figure 18.8 Brown Dwarfs in Orion.</a:t>
            </a:r>
          </a:p>
        </p:txBody>
      </p:sp>
    </p:spTree>
    <p:extLst>
      <p:ext uri="{BB962C8B-B14F-4D97-AF65-F5344CB8AC3E}">
        <p14:creationId xmlns:p14="http://schemas.microsoft.com/office/powerpoint/2010/main" val="35211043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A6998-E9D5-46F9-BF15-54B5E1B79FB0}"/>
              </a:ext>
            </a:extLst>
          </p:cNvPr>
          <p:cNvSpPr>
            <a:spLocks noGrp="1"/>
          </p:cNvSpPr>
          <p:nvPr>
            <p:ph type="title"/>
          </p:nvPr>
        </p:nvSpPr>
        <p:spPr/>
        <p:txBody>
          <a:bodyPr/>
          <a:lstStyle/>
          <a:p>
            <a:r>
              <a:rPr lang="en-US" dirty="0"/>
              <a:t>18.2 </a:t>
            </a:r>
            <a:r>
              <a:rPr lang="en-US" dirty="0">
                <a:solidFill>
                  <a:prstClr val="black"/>
                </a:solidFill>
              </a:rPr>
              <a:t>Measuring Stellar Masses</a:t>
            </a:r>
            <a:endParaRPr lang="en-US" dirty="0"/>
          </a:p>
        </p:txBody>
      </p:sp>
      <p:sp>
        <p:nvSpPr>
          <p:cNvPr id="3" name="Content Placeholder 2">
            <a:extLst>
              <a:ext uri="{FF2B5EF4-FFF2-40B4-BE49-F238E27FC236}">
                <a16:creationId xmlns:a16="http://schemas.microsoft.com/office/drawing/2014/main" id="{583ABB77-4C2D-4D6E-8757-1E0D3922FAC4}"/>
              </a:ext>
            </a:extLst>
          </p:cNvPr>
          <p:cNvSpPr>
            <a:spLocks noGrp="1"/>
          </p:cNvSpPr>
          <p:nvPr>
            <p:ph idx="1"/>
          </p:nvPr>
        </p:nvSpPr>
        <p:spPr>
          <a:xfrm>
            <a:off x="838200" y="1307152"/>
            <a:ext cx="10515600" cy="700758"/>
          </a:xfrm>
        </p:spPr>
        <p:txBody>
          <a:bodyPr>
            <a:normAutofit/>
          </a:bodyPr>
          <a:lstStyle/>
          <a:p>
            <a:r>
              <a:rPr lang="en-US" b="1" dirty="0"/>
              <a:t>The Mass-Luminosity Relation</a:t>
            </a:r>
          </a:p>
        </p:txBody>
      </p:sp>
      <p:pic>
        <p:nvPicPr>
          <p:cNvPr id="9218" name="Picture 2" descr="Plot of the Mass-Luminosity Relation. In this graph the vertical axis is labeled “Luminosity (LSun)”. It is a logarithmic scale, ranging from 0 to 1,000,000. The horizontal axis is labeled “Mass (solar masses)”. It is a non-logarithmic scale ranging from zero to 20. About 100 stars are plotted on the graph, with nearly all lying on a straight line running from the lower left corner to the upper right corner. A few points lie below the lower left part of the main line and are white dwarf stars.">
            <a:extLst>
              <a:ext uri="{FF2B5EF4-FFF2-40B4-BE49-F238E27FC236}">
                <a16:creationId xmlns:a16="http://schemas.microsoft.com/office/drawing/2014/main" id="{6D99356B-70C5-4DF6-8CC0-B1D8CB6BF1E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5078" y="2007910"/>
            <a:ext cx="4543425" cy="40005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02B88CD9-F380-4027-955D-D4AAFB614BC7}"/>
              </a:ext>
            </a:extLst>
          </p:cNvPr>
          <p:cNvSpPr txBox="1"/>
          <p:nvPr/>
        </p:nvSpPr>
        <p:spPr>
          <a:xfrm>
            <a:off x="1140643" y="6249971"/>
            <a:ext cx="3687676" cy="369332"/>
          </a:xfrm>
          <a:prstGeom prst="rect">
            <a:avLst/>
          </a:prstGeom>
          <a:noFill/>
        </p:spPr>
        <p:txBody>
          <a:bodyPr wrap="none" rtlCol="0">
            <a:spAutoFit/>
          </a:bodyPr>
          <a:lstStyle/>
          <a:p>
            <a:r>
              <a:rPr lang="en-US" dirty="0"/>
              <a:t>Figure 18.9 Mass-Luminosity Relation</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4EDE238A-A258-49CB-A8BB-3BD4B1414DFB}"/>
                  </a:ext>
                </a:extLst>
              </p:cNvPr>
              <p:cNvSpPr txBox="1"/>
              <p:nvPr/>
            </p:nvSpPr>
            <p:spPr>
              <a:xfrm>
                <a:off x="6683603" y="3266387"/>
                <a:ext cx="2055043" cy="61555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4000" b="0" i="1" smtClean="0">
                          <a:latin typeface="Cambria Math" panose="02040503050406030204" pitchFamily="18" charset="0"/>
                        </a:rPr>
                        <m:t>𝐿</m:t>
                      </m:r>
                      <m:r>
                        <a:rPr lang="en-US" sz="4000" b="0" i="1" smtClean="0">
                          <a:latin typeface="Cambria Math" panose="02040503050406030204" pitchFamily="18" charset="0"/>
                          <a:ea typeface="Cambria Math" panose="02040503050406030204" pitchFamily="18" charset="0"/>
                        </a:rPr>
                        <m:t>~</m:t>
                      </m:r>
                      <m:sSup>
                        <m:sSupPr>
                          <m:ctrlPr>
                            <a:rPr lang="en-US" sz="4000" b="0" i="1" smtClean="0">
                              <a:latin typeface="Cambria Math" panose="02040503050406030204" pitchFamily="18" charset="0"/>
                              <a:ea typeface="Cambria Math" panose="02040503050406030204" pitchFamily="18" charset="0"/>
                            </a:rPr>
                          </m:ctrlPr>
                        </m:sSupPr>
                        <m:e>
                          <m:r>
                            <a:rPr lang="en-US" sz="4000" b="0" i="1" smtClean="0">
                              <a:latin typeface="Cambria Math" panose="02040503050406030204" pitchFamily="18" charset="0"/>
                              <a:ea typeface="Cambria Math" panose="02040503050406030204" pitchFamily="18" charset="0"/>
                            </a:rPr>
                            <m:t>𝑀</m:t>
                          </m:r>
                        </m:e>
                        <m:sup>
                          <m:r>
                            <a:rPr lang="en-US" sz="4000" b="0" i="1" smtClean="0">
                              <a:latin typeface="Cambria Math" panose="02040503050406030204" pitchFamily="18" charset="0"/>
                              <a:ea typeface="Cambria Math" panose="02040503050406030204" pitchFamily="18" charset="0"/>
                            </a:rPr>
                            <m:t>3.9</m:t>
                          </m:r>
                        </m:sup>
                      </m:sSup>
                    </m:oMath>
                  </m:oMathPara>
                </a14:m>
                <a:endParaRPr lang="en-US" sz="4000" dirty="0"/>
              </a:p>
            </p:txBody>
          </p:sp>
        </mc:Choice>
        <mc:Fallback xmlns="">
          <p:sp>
            <p:nvSpPr>
              <p:cNvPr id="5" name="TextBox 4">
                <a:extLst>
                  <a:ext uri="{FF2B5EF4-FFF2-40B4-BE49-F238E27FC236}">
                    <a16:creationId xmlns:a16="http://schemas.microsoft.com/office/drawing/2014/main" id="{4EDE238A-A258-49CB-A8BB-3BD4B1414DFB}"/>
                  </a:ext>
                </a:extLst>
              </p:cNvPr>
              <p:cNvSpPr txBox="1">
                <a:spLocks noRot="1" noChangeAspect="1" noMove="1" noResize="1" noEditPoints="1" noAdjustHandles="1" noChangeArrowheads="1" noChangeShapeType="1" noTextEdit="1"/>
              </p:cNvSpPr>
              <p:nvPr/>
            </p:nvSpPr>
            <p:spPr>
              <a:xfrm>
                <a:off x="6683603" y="3266387"/>
                <a:ext cx="2055043" cy="615553"/>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7451864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D22165DD25B30438B3BAF1EAE74857B" ma:contentTypeVersion="14" ma:contentTypeDescription="Create a new document." ma:contentTypeScope="" ma:versionID="6f6ef505a4006e4aaea8068cb4190881">
  <xsd:schema xmlns:xsd="http://www.w3.org/2001/XMLSchema" xmlns:xs="http://www.w3.org/2001/XMLSchema" xmlns:p="http://schemas.microsoft.com/office/2006/metadata/properties" xmlns:ns2="9403f49d-e00f-4d79-9caf-8f9c1726b710" xmlns:ns3="3dd33127-57d5-4e80-a4f7-5db6d5c7b804" targetNamespace="http://schemas.microsoft.com/office/2006/metadata/properties" ma:root="true" ma:fieldsID="89cee424c60902d1a3267369ab298faa" ns2:_="" ns3:_="">
    <xsd:import namespace="9403f49d-e00f-4d79-9caf-8f9c1726b710"/>
    <xsd:import namespace="3dd33127-57d5-4e80-a4f7-5db6d5c7b804"/>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403f49d-e00f-4d79-9caf-8f9c1726b7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7e7bbd82-a07b-43cc-adda-fdf53e5b0f3e"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3dd33127-57d5-4e80-a4f7-5db6d5c7b80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c07f8bcd-e7e3-4dd5-b3d7-8f9bec2a56a6}" ma:internalName="TaxCatchAll" ma:showField="CatchAllData" ma:web="3dd33127-57d5-4e80-a4f7-5db6d5c7b80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9403f49d-e00f-4d79-9caf-8f9c1726b710">
      <Terms xmlns="http://schemas.microsoft.com/office/infopath/2007/PartnerControls"/>
    </lcf76f155ced4ddcb4097134ff3c332f>
    <TaxCatchAll xmlns="3dd33127-57d5-4e80-a4f7-5db6d5c7b804" xsi:nil="true"/>
  </documentManagement>
</p:properties>
</file>

<file path=customXml/itemProps1.xml><?xml version="1.0" encoding="utf-8"?>
<ds:datastoreItem xmlns:ds="http://schemas.openxmlformats.org/officeDocument/2006/customXml" ds:itemID="{47E5DCE3-CE68-432F-A90C-362C90492358}"/>
</file>

<file path=customXml/itemProps2.xml><?xml version="1.0" encoding="utf-8"?>
<ds:datastoreItem xmlns:ds="http://schemas.openxmlformats.org/officeDocument/2006/customXml" ds:itemID="{D85AEE57-124D-4503-98F7-90B916D93E3E}"/>
</file>

<file path=customXml/itemProps3.xml><?xml version="1.0" encoding="utf-8"?>
<ds:datastoreItem xmlns:ds="http://schemas.openxmlformats.org/officeDocument/2006/customXml" ds:itemID="{6F98E308-8E2C-4542-B9EC-4A33CED5402B}"/>
</file>

<file path=docProps/app.xml><?xml version="1.0" encoding="utf-8"?>
<Properties xmlns="http://schemas.openxmlformats.org/officeDocument/2006/extended-properties" xmlns:vt="http://schemas.openxmlformats.org/officeDocument/2006/docPropsVTypes">
  <TotalTime>1464</TotalTime>
  <Words>446</Words>
  <Application>Microsoft Office PowerPoint</Application>
  <PresentationFormat>Widescreen</PresentationFormat>
  <Paragraphs>61</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Neue Helvetica W01</vt:lpstr>
      <vt:lpstr>Arial</vt:lpstr>
      <vt:lpstr>Calibri</vt:lpstr>
      <vt:lpstr>Calibri Light</vt:lpstr>
      <vt:lpstr>Cambria Math</vt:lpstr>
      <vt:lpstr>Office Theme</vt:lpstr>
      <vt:lpstr>PowerPoint Presentation</vt:lpstr>
      <vt:lpstr>18.1 A Stellar Census</vt:lpstr>
      <vt:lpstr>18.1 A Stellar Census</vt:lpstr>
      <vt:lpstr>18.1 A Stellar Census</vt:lpstr>
      <vt:lpstr>18.2 Measuring Stellar Masses</vt:lpstr>
      <vt:lpstr>18.2 Measuring Stellar Masses</vt:lpstr>
      <vt:lpstr>18.2 Measuring Stellar Masses</vt:lpstr>
      <vt:lpstr>18.2 Measuring Stellar Masses</vt:lpstr>
      <vt:lpstr>18.2 Measuring Stellar Masses</vt:lpstr>
      <vt:lpstr>18.3 Diameters of Stars</vt:lpstr>
      <vt:lpstr>18.4 The H-R Diagram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Lijun Pang</dc:creator>
  <cp:lastModifiedBy>Lijun Pang</cp:lastModifiedBy>
  <cp:revision>12</cp:revision>
  <dcterms:created xsi:type="dcterms:W3CDTF">2024-08-06T11:35:23Z</dcterms:created>
  <dcterms:modified xsi:type="dcterms:W3CDTF">2024-12-29T20:42:51Z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0x010100BD22165DD25B30438B3BAF1EAE74857B</vt:lpwstr>
  </property>
</Properties>
</file>