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6FBBED-D267-4EE0-A4E0-5275A581041A}" v="21" dt="2025-05-28T17:13:25.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95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 Id="rId30"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engjun Chen" userId="b4afbf96-97af-46f7-b3ca-f3e6dcf30c88" providerId="ADAL" clId="{F46FBBED-D267-4EE0-A4E0-5275A581041A}"/>
    <pc:docChg chg="undo custSel modSld">
      <pc:chgData name="Zengjun Chen" userId="b4afbf96-97af-46f7-b3ca-f3e6dcf30c88" providerId="ADAL" clId="{F46FBBED-D267-4EE0-A4E0-5275A581041A}" dt="2025-05-28T17:13:38.816" v="352" actId="20577"/>
      <pc:docMkLst>
        <pc:docMk/>
      </pc:docMkLst>
      <pc:sldChg chg="modSp mod">
        <pc:chgData name="Zengjun Chen" userId="b4afbf96-97af-46f7-b3ca-f3e6dcf30c88" providerId="ADAL" clId="{F46FBBED-D267-4EE0-A4E0-5275A581041A}" dt="2025-05-28T17:06:03.574" v="10" actId="1076"/>
        <pc:sldMkLst>
          <pc:docMk/>
          <pc:sldMk cId="3836813314" sldId="259"/>
        </pc:sldMkLst>
        <pc:spChg chg="mod">
          <ac:chgData name="Zengjun Chen" userId="b4afbf96-97af-46f7-b3ca-f3e6dcf30c88" providerId="ADAL" clId="{F46FBBED-D267-4EE0-A4E0-5275A581041A}" dt="2025-05-28T17:06:03.574" v="10" actId="1076"/>
          <ac:spMkLst>
            <pc:docMk/>
            <pc:sldMk cId="3836813314" sldId="259"/>
            <ac:spMk id="9" creationId="{2066DCB6-F681-5106-C8B4-DB9F5E76896B}"/>
          </ac:spMkLst>
        </pc:spChg>
      </pc:sldChg>
      <pc:sldChg chg="addSp modSp mod">
        <pc:chgData name="Zengjun Chen" userId="b4afbf96-97af-46f7-b3ca-f3e6dcf30c88" providerId="ADAL" clId="{F46FBBED-D267-4EE0-A4E0-5275A581041A}" dt="2025-05-28T17:07:57.010" v="54" actId="20577"/>
        <pc:sldMkLst>
          <pc:docMk/>
          <pc:sldMk cId="3742439293" sldId="263"/>
        </pc:sldMkLst>
        <pc:spChg chg="add mod">
          <ac:chgData name="Zengjun Chen" userId="b4afbf96-97af-46f7-b3ca-f3e6dcf30c88" providerId="ADAL" clId="{F46FBBED-D267-4EE0-A4E0-5275A581041A}" dt="2025-05-28T17:07:57.010" v="54" actId="20577"/>
          <ac:spMkLst>
            <pc:docMk/>
            <pc:sldMk cId="3742439293" sldId="263"/>
            <ac:spMk id="3" creationId="{D273A84D-5BD9-B31A-DC2C-C685F124B5BD}"/>
          </ac:spMkLst>
        </pc:spChg>
        <pc:spChg chg="mod">
          <ac:chgData name="Zengjun Chen" userId="b4afbf96-97af-46f7-b3ca-f3e6dcf30c88" providerId="ADAL" clId="{F46FBBED-D267-4EE0-A4E0-5275A581041A}" dt="2025-05-28T17:06:30.746" v="21" actId="20577"/>
          <ac:spMkLst>
            <pc:docMk/>
            <pc:sldMk cId="3742439293" sldId="263"/>
            <ac:spMk id="8" creationId="{03690BAD-4F5C-046A-797A-5CE77E31152F}"/>
          </ac:spMkLst>
        </pc:spChg>
        <pc:picChg chg="mod">
          <ac:chgData name="Zengjun Chen" userId="b4afbf96-97af-46f7-b3ca-f3e6dcf30c88" providerId="ADAL" clId="{F46FBBED-D267-4EE0-A4E0-5275A581041A}" dt="2025-05-28T17:07:43.030" v="23" actId="1076"/>
          <ac:picMkLst>
            <pc:docMk/>
            <pc:sldMk cId="3742439293" sldId="263"/>
            <ac:picMk id="11" creationId="{886D5FAB-B435-7487-9D42-0314DF455EC9}"/>
          </ac:picMkLst>
        </pc:picChg>
      </pc:sldChg>
      <pc:sldChg chg="addSp modSp mod">
        <pc:chgData name="Zengjun Chen" userId="b4afbf96-97af-46f7-b3ca-f3e6dcf30c88" providerId="ADAL" clId="{F46FBBED-D267-4EE0-A4E0-5275A581041A}" dt="2025-05-28T17:08:40.779" v="106" actId="20577"/>
        <pc:sldMkLst>
          <pc:docMk/>
          <pc:sldMk cId="4013810204" sldId="264"/>
        </pc:sldMkLst>
        <pc:spChg chg="add mod">
          <ac:chgData name="Zengjun Chen" userId="b4afbf96-97af-46f7-b3ca-f3e6dcf30c88" providerId="ADAL" clId="{F46FBBED-D267-4EE0-A4E0-5275A581041A}" dt="2025-05-28T17:08:40.779" v="106" actId="20577"/>
          <ac:spMkLst>
            <pc:docMk/>
            <pc:sldMk cId="4013810204" sldId="264"/>
            <ac:spMk id="4" creationId="{65B79E85-5C51-C732-81E6-675AB717D563}"/>
          </ac:spMkLst>
        </pc:spChg>
        <pc:picChg chg="mod">
          <ac:chgData name="Zengjun Chen" userId="b4afbf96-97af-46f7-b3ca-f3e6dcf30c88" providerId="ADAL" clId="{F46FBBED-D267-4EE0-A4E0-5275A581041A}" dt="2025-05-28T17:08:15.997" v="55" actId="1076"/>
          <ac:picMkLst>
            <pc:docMk/>
            <pc:sldMk cId="4013810204" sldId="264"/>
            <ac:picMk id="5" creationId="{ACED354E-DA76-6CEC-B406-17578A1DFE81}"/>
          </ac:picMkLst>
        </pc:picChg>
      </pc:sldChg>
      <pc:sldChg chg="addSp modSp mod">
        <pc:chgData name="Zengjun Chen" userId="b4afbf96-97af-46f7-b3ca-f3e6dcf30c88" providerId="ADAL" clId="{F46FBBED-D267-4EE0-A4E0-5275A581041A}" dt="2025-05-28T17:09:01.899" v="111" actId="20577"/>
        <pc:sldMkLst>
          <pc:docMk/>
          <pc:sldMk cId="1145663987" sldId="265"/>
        </pc:sldMkLst>
        <pc:spChg chg="add mod">
          <ac:chgData name="Zengjun Chen" userId="b4afbf96-97af-46f7-b3ca-f3e6dcf30c88" providerId="ADAL" clId="{F46FBBED-D267-4EE0-A4E0-5275A581041A}" dt="2025-05-28T17:09:01.899" v="111" actId="20577"/>
          <ac:spMkLst>
            <pc:docMk/>
            <pc:sldMk cId="1145663987" sldId="265"/>
            <ac:spMk id="4" creationId="{7C24EAF2-FC0B-EC44-2AF4-9E081E15F05C}"/>
          </ac:spMkLst>
        </pc:spChg>
        <pc:picChg chg="mod">
          <ac:chgData name="Zengjun Chen" userId="b4afbf96-97af-46f7-b3ca-f3e6dcf30c88" providerId="ADAL" clId="{F46FBBED-D267-4EE0-A4E0-5275A581041A}" dt="2025-05-28T17:08:47.840" v="107" actId="1076"/>
          <ac:picMkLst>
            <pc:docMk/>
            <pc:sldMk cId="1145663987" sldId="265"/>
            <ac:picMk id="5" creationId="{AEB694EE-837A-9C66-8B39-916D55AC1A77}"/>
          </ac:picMkLst>
        </pc:picChg>
      </pc:sldChg>
      <pc:sldChg chg="addSp modSp mod">
        <pc:chgData name="Zengjun Chen" userId="b4afbf96-97af-46f7-b3ca-f3e6dcf30c88" providerId="ADAL" clId="{F46FBBED-D267-4EE0-A4E0-5275A581041A}" dt="2025-05-28T17:10:01.713" v="118" actId="20577"/>
        <pc:sldMkLst>
          <pc:docMk/>
          <pc:sldMk cId="453949706" sldId="266"/>
        </pc:sldMkLst>
        <pc:spChg chg="mod">
          <ac:chgData name="Zengjun Chen" userId="b4afbf96-97af-46f7-b3ca-f3e6dcf30c88" providerId="ADAL" clId="{F46FBBED-D267-4EE0-A4E0-5275A581041A}" dt="2025-05-28T17:09:16.205" v="112" actId="1076"/>
          <ac:spMkLst>
            <pc:docMk/>
            <pc:sldMk cId="453949706" sldId="266"/>
            <ac:spMk id="3" creationId="{D8689AD0-341E-B165-0DAC-B9F4F832DE15}"/>
          </ac:spMkLst>
        </pc:spChg>
        <pc:spChg chg="add mod">
          <ac:chgData name="Zengjun Chen" userId="b4afbf96-97af-46f7-b3ca-f3e6dcf30c88" providerId="ADAL" clId="{F46FBBED-D267-4EE0-A4E0-5275A581041A}" dt="2025-05-28T17:10:01.713" v="118" actId="20577"/>
          <ac:spMkLst>
            <pc:docMk/>
            <pc:sldMk cId="453949706" sldId="266"/>
            <ac:spMk id="4" creationId="{0A35D901-A276-A13B-E284-5A327CD919F6}"/>
          </ac:spMkLst>
        </pc:spChg>
      </pc:sldChg>
      <pc:sldChg chg="addSp modSp mod">
        <pc:chgData name="Zengjun Chen" userId="b4afbf96-97af-46f7-b3ca-f3e6dcf30c88" providerId="ADAL" clId="{F46FBBED-D267-4EE0-A4E0-5275A581041A}" dt="2025-05-28T17:10:13.292" v="163" actId="6549"/>
        <pc:sldMkLst>
          <pc:docMk/>
          <pc:sldMk cId="2057199094" sldId="269"/>
        </pc:sldMkLst>
        <pc:spChg chg="add mod">
          <ac:chgData name="Zengjun Chen" userId="b4afbf96-97af-46f7-b3ca-f3e6dcf30c88" providerId="ADAL" clId="{F46FBBED-D267-4EE0-A4E0-5275A581041A}" dt="2025-05-28T17:10:13.292" v="163" actId="6549"/>
          <ac:spMkLst>
            <pc:docMk/>
            <pc:sldMk cId="2057199094" sldId="269"/>
            <ac:spMk id="3" creationId="{7772FF4D-5606-4E8A-2075-0A15A430769E}"/>
          </ac:spMkLst>
        </pc:spChg>
      </pc:sldChg>
      <pc:sldChg chg="addSp modSp mod">
        <pc:chgData name="Zengjun Chen" userId="b4afbf96-97af-46f7-b3ca-f3e6dcf30c88" providerId="ADAL" clId="{F46FBBED-D267-4EE0-A4E0-5275A581041A}" dt="2025-05-28T17:11:00.427" v="225" actId="20577"/>
        <pc:sldMkLst>
          <pc:docMk/>
          <pc:sldMk cId="1719718433" sldId="270"/>
        </pc:sldMkLst>
        <pc:spChg chg="add mod">
          <ac:chgData name="Zengjun Chen" userId="b4afbf96-97af-46f7-b3ca-f3e6dcf30c88" providerId="ADAL" clId="{F46FBBED-D267-4EE0-A4E0-5275A581041A}" dt="2025-05-28T17:11:00.427" v="225" actId="20577"/>
          <ac:spMkLst>
            <pc:docMk/>
            <pc:sldMk cId="1719718433" sldId="270"/>
            <ac:spMk id="3" creationId="{D3204F07-5F15-FFBA-C324-00AD05F37E35}"/>
          </ac:spMkLst>
        </pc:spChg>
        <pc:picChg chg="mod">
          <ac:chgData name="Zengjun Chen" userId="b4afbf96-97af-46f7-b3ca-f3e6dcf30c88" providerId="ADAL" clId="{F46FBBED-D267-4EE0-A4E0-5275A581041A}" dt="2025-05-28T17:10:20.322" v="164" actId="14100"/>
          <ac:picMkLst>
            <pc:docMk/>
            <pc:sldMk cId="1719718433" sldId="270"/>
            <ac:picMk id="5" creationId="{BE6EEA84-9934-347F-CA69-AFE7A01467E8}"/>
          </ac:picMkLst>
        </pc:picChg>
      </pc:sldChg>
      <pc:sldChg chg="addSp modSp mod">
        <pc:chgData name="Zengjun Chen" userId="b4afbf96-97af-46f7-b3ca-f3e6dcf30c88" providerId="ADAL" clId="{F46FBBED-D267-4EE0-A4E0-5275A581041A}" dt="2025-05-28T17:12:05.873" v="262" actId="20577"/>
        <pc:sldMkLst>
          <pc:docMk/>
          <pc:sldMk cId="3067696135" sldId="272"/>
        </pc:sldMkLst>
        <pc:spChg chg="add mod">
          <ac:chgData name="Zengjun Chen" userId="b4afbf96-97af-46f7-b3ca-f3e6dcf30c88" providerId="ADAL" clId="{F46FBBED-D267-4EE0-A4E0-5275A581041A}" dt="2025-05-28T17:11:38.727" v="243" actId="20577"/>
          <ac:spMkLst>
            <pc:docMk/>
            <pc:sldMk cId="3067696135" sldId="272"/>
            <ac:spMk id="4" creationId="{D75D3AC0-652E-74D8-A05F-2197F3A130B2}"/>
          </ac:spMkLst>
        </pc:spChg>
        <pc:spChg chg="add mod">
          <ac:chgData name="Zengjun Chen" userId="b4afbf96-97af-46f7-b3ca-f3e6dcf30c88" providerId="ADAL" clId="{F46FBBED-D267-4EE0-A4E0-5275A581041A}" dt="2025-05-28T17:12:05.873" v="262" actId="20577"/>
          <ac:spMkLst>
            <pc:docMk/>
            <pc:sldMk cId="3067696135" sldId="272"/>
            <ac:spMk id="6" creationId="{F798DF87-1F18-D61F-F13A-AA6CE06E5D1B}"/>
          </ac:spMkLst>
        </pc:spChg>
        <pc:picChg chg="mod">
          <ac:chgData name="Zengjun Chen" userId="b4afbf96-97af-46f7-b3ca-f3e6dcf30c88" providerId="ADAL" clId="{F46FBBED-D267-4EE0-A4E0-5275A581041A}" dt="2025-05-28T17:11:05.753" v="226" actId="1076"/>
          <ac:picMkLst>
            <pc:docMk/>
            <pc:sldMk cId="3067696135" sldId="272"/>
            <ac:picMk id="5" creationId="{E22D8A32-4AF2-9186-57B6-4E8D56C745E5}"/>
          </ac:picMkLst>
        </pc:picChg>
        <pc:picChg chg="mod">
          <ac:chgData name="Zengjun Chen" userId="b4afbf96-97af-46f7-b3ca-f3e6dcf30c88" providerId="ADAL" clId="{F46FBBED-D267-4EE0-A4E0-5275A581041A}" dt="2025-05-28T17:11:08.612" v="228" actId="1076"/>
          <ac:picMkLst>
            <pc:docMk/>
            <pc:sldMk cId="3067696135" sldId="272"/>
            <ac:picMk id="7" creationId="{B02A1BBD-4C52-DFC0-B902-C7526FC78F9C}"/>
          </ac:picMkLst>
        </pc:picChg>
      </pc:sldChg>
      <pc:sldChg chg="addSp modSp mod">
        <pc:chgData name="Zengjun Chen" userId="b4afbf96-97af-46f7-b3ca-f3e6dcf30c88" providerId="ADAL" clId="{F46FBBED-D267-4EE0-A4E0-5275A581041A}" dt="2025-05-28T17:12:37.422" v="304" actId="20577"/>
        <pc:sldMkLst>
          <pc:docMk/>
          <pc:sldMk cId="201483197" sldId="273"/>
        </pc:sldMkLst>
        <pc:spChg chg="add mod">
          <ac:chgData name="Zengjun Chen" userId="b4afbf96-97af-46f7-b3ca-f3e6dcf30c88" providerId="ADAL" clId="{F46FBBED-D267-4EE0-A4E0-5275A581041A}" dt="2025-05-28T17:12:37.422" v="304" actId="20577"/>
          <ac:spMkLst>
            <pc:docMk/>
            <pc:sldMk cId="201483197" sldId="273"/>
            <ac:spMk id="3" creationId="{1D2D9A8B-40E6-ACD1-FE57-0DAA488D272A}"/>
          </ac:spMkLst>
        </pc:spChg>
        <pc:picChg chg="mod">
          <ac:chgData name="Zengjun Chen" userId="b4afbf96-97af-46f7-b3ca-f3e6dcf30c88" providerId="ADAL" clId="{F46FBBED-D267-4EE0-A4E0-5275A581041A}" dt="2025-05-28T17:12:12.637" v="263" actId="14100"/>
          <ac:picMkLst>
            <pc:docMk/>
            <pc:sldMk cId="201483197" sldId="273"/>
            <ac:picMk id="5" creationId="{F6A9650C-F712-0C35-A87F-AEDE825EF37E}"/>
          </ac:picMkLst>
        </pc:picChg>
      </pc:sldChg>
      <pc:sldChg chg="addSp modSp mod">
        <pc:chgData name="Zengjun Chen" userId="b4afbf96-97af-46f7-b3ca-f3e6dcf30c88" providerId="ADAL" clId="{F46FBBED-D267-4EE0-A4E0-5275A581041A}" dt="2025-05-28T17:13:04.066" v="337" actId="20577"/>
        <pc:sldMkLst>
          <pc:docMk/>
          <pc:sldMk cId="2434391752" sldId="274"/>
        </pc:sldMkLst>
        <pc:spChg chg="add mod">
          <ac:chgData name="Zengjun Chen" userId="b4afbf96-97af-46f7-b3ca-f3e6dcf30c88" providerId="ADAL" clId="{F46FBBED-D267-4EE0-A4E0-5275A581041A}" dt="2025-05-28T17:13:04.066" v="337" actId="20577"/>
          <ac:spMkLst>
            <pc:docMk/>
            <pc:sldMk cId="2434391752" sldId="274"/>
            <ac:spMk id="3" creationId="{4D4C2ACA-BE03-5DF1-6E7C-4F5411968423}"/>
          </ac:spMkLst>
        </pc:spChg>
        <pc:picChg chg="mod">
          <ac:chgData name="Zengjun Chen" userId="b4afbf96-97af-46f7-b3ca-f3e6dcf30c88" providerId="ADAL" clId="{F46FBBED-D267-4EE0-A4E0-5275A581041A}" dt="2025-05-28T17:12:51.789" v="306" actId="14100"/>
          <ac:picMkLst>
            <pc:docMk/>
            <pc:sldMk cId="2434391752" sldId="274"/>
            <ac:picMk id="5" creationId="{5735E6A7-3943-E79B-8ECB-51911B7215FE}"/>
          </ac:picMkLst>
        </pc:picChg>
      </pc:sldChg>
      <pc:sldChg chg="addSp modSp mod">
        <pc:chgData name="Zengjun Chen" userId="b4afbf96-97af-46f7-b3ca-f3e6dcf30c88" providerId="ADAL" clId="{F46FBBED-D267-4EE0-A4E0-5275A581041A}" dt="2025-05-28T17:13:38.816" v="352" actId="20577"/>
        <pc:sldMkLst>
          <pc:docMk/>
          <pc:sldMk cId="1247620990" sldId="276"/>
        </pc:sldMkLst>
        <pc:spChg chg="add mod">
          <ac:chgData name="Zengjun Chen" userId="b4afbf96-97af-46f7-b3ca-f3e6dcf30c88" providerId="ADAL" clId="{F46FBBED-D267-4EE0-A4E0-5275A581041A}" dt="2025-05-28T17:13:38.816" v="352" actId="20577"/>
          <ac:spMkLst>
            <pc:docMk/>
            <pc:sldMk cId="1247620990" sldId="276"/>
            <ac:spMk id="3" creationId="{D134B042-ECD8-4B60-5096-04D192F62860}"/>
          </ac:spMkLst>
        </pc:spChg>
      </pc:sldChg>
    </pc:docChg>
  </pc:docChgLst>
  <pc:docChgLst>
    <pc:chgData name="Zengjun Chen" userId="b4afbf96-97af-46f7-b3ca-f3e6dcf30c88" providerId="ADAL" clId="{03682895-A7E1-4437-84D2-1D53487381DA}"/>
    <pc:docChg chg="undo custSel addSld delSld modSld addMainMaster delMainMaster">
      <pc:chgData name="Zengjun Chen" userId="b4afbf96-97af-46f7-b3ca-f3e6dcf30c88" providerId="ADAL" clId="{03682895-A7E1-4437-84D2-1D53487381DA}" dt="2024-07-25T14:11:45.502" v="6370" actId="20577"/>
      <pc:docMkLst>
        <pc:docMk/>
      </pc:docMkLst>
      <pc:sldChg chg="addSp delSp modSp new mod setBg modClrScheme setClrOvrMap chgLayout">
        <pc:chgData name="Zengjun Chen" userId="b4afbf96-97af-46f7-b3ca-f3e6dcf30c88" providerId="ADAL" clId="{03682895-A7E1-4437-84D2-1D53487381DA}" dt="2024-06-18T12:30:06.890" v="62" actId="207"/>
        <pc:sldMkLst>
          <pc:docMk/>
          <pc:sldMk cId="2728550492" sldId="256"/>
        </pc:sldMkLst>
      </pc:sldChg>
      <pc:sldChg chg="modSp new mod">
        <pc:chgData name="Zengjun Chen" userId="b4afbf96-97af-46f7-b3ca-f3e6dcf30c88" providerId="ADAL" clId="{03682895-A7E1-4437-84D2-1D53487381DA}" dt="2024-06-18T12:32:16.221" v="239" actId="404"/>
        <pc:sldMkLst>
          <pc:docMk/>
          <pc:sldMk cId="1817749935" sldId="257"/>
        </pc:sldMkLst>
      </pc:sldChg>
      <pc:sldChg chg="addSp modSp new mod modAnim">
        <pc:chgData name="Zengjun Chen" userId="b4afbf96-97af-46f7-b3ca-f3e6dcf30c88" providerId="ADAL" clId="{03682895-A7E1-4437-84D2-1D53487381DA}" dt="2024-06-18T12:40:49.721" v="556"/>
        <pc:sldMkLst>
          <pc:docMk/>
          <pc:sldMk cId="785346237" sldId="258"/>
        </pc:sldMkLst>
      </pc:sldChg>
      <pc:sldChg chg="addSp delSp modSp new mod modAnim">
        <pc:chgData name="Zengjun Chen" userId="b4afbf96-97af-46f7-b3ca-f3e6dcf30c88" providerId="ADAL" clId="{03682895-A7E1-4437-84D2-1D53487381DA}" dt="2024-06-18T14:35:35.995" v="697"/>
        <pc:sldMkLst>
          <pc:docMk/>
          <pc:sldMk cId="3836813314" sldId="259"/>
        </pc:sldMkLst>
      </pc:sldChg>
      <pc:sldChg chg="modSp new del">
        <pc:chgData name="Zengjun Chen" userId="b4afbf96-97af-46f7-b3ca-f3e6dcf30c88" providerId="ADAL" clId="{03682895-A7E1-4437-84D2-1D53487381DA}" dt="2024-07-25T14:11:40.995" v="6369" actId="2696"/>
        <pc:sldMkLst>
          <pc:docMk/>
          <pc:sldMk cId="1278434373" sldId="260"/>
        </pc:sldMkLst>
      </pc:sldChg>
      <pc:sldChg chg="modSp new mod">
        <pc:chgData name="Zengjun Chen" userId="b4afbf96-97af-46f7-b3ca-f3e6dcf30c88" providerId="ADAL" clId="{03682895-A7E1-4437-84D2-1D53487381DA}" dt="2024-07-25T14:11:45.502" v="6370" actId="20577"/>
        <pc:sldMkLst>
          <pc:docMk/>
          <pc:sldMk cId="4195668073" sldId="261"/>
        </pc:sldMkLst>
      </pc:sldChg>
      <pc:sldChg chg="addSp modSp new mod modAnim">
        <pc:chgData name="Zengjun Chen" userId="b4afbf96-97af-46f7-b3ca-f3e6dcf30c88" providerId="ADAL" clId="{03682895-A7E1-4437-84D2-1D53487381DA}" dt="2024-07-16T13:47:54.812" v="1914"/>
        <pc:sldMkLst>
          <pc:docMk/>
          <pc:sldMk cId="748921075" sldId="262"/>
        </pc:sldMkLst>
      </pc:sldChg>
      <pc:sldChg chg="addSp delSp modSp new mod">
        <pc:chgData name="Zengjun Chen" userId="b4afbf96-97af-46f7-b3ca-f3e6dcf30c88" providerId="ADAL" clId="{03682895-A7E1-4437-84D2-1D53487381DA}" dt="2024-07-16T14:11:38.076" v="2327" actId="207"/>
        <pc:sldMkLst>
          <pc:docMk/>
          <pc:sldMk cId="3742439293" sldId="263"/>
        </pc:sldMkLst>
      </pc:sldChg>
      <pc:sldChg chg="addSp modSp new mod">
        <pc:chgData name="Zengjun Chen" userId="b4afbf96-97af-46f7-b3ca-f3e6dcf30c88" providerId="ADAL" clId="{03682895-A7E1-4437-84D2-1D53487381DA}" dt="2024-07-16T14:21:52.275" v="2786" actId="14100"/>
        <pc:sldMkLst>
          <pc:docMk/>
          <pc:sldMk cId="4013810204" sldId="264"/>
        </pc:sldMkLst>
      </pc:sldChg>
      <pc:sldChg chg="addSp modSp new mod">
        <pc:chgData name="Zengjun Chen" userId="b4afbf96-97af-46f7-b3ca-f3e6dcf30c88" providerId="ADAL" clId="{03682895-A7E1-4437-84D2-1D53487381DA}" dt="2024-07-16T14:34:07.339" v="3504" actId="1076"/>
        <pc:sldMkLst>
          <pc:docMk/>
          <pc:sldMk cId="1145663987" sldId="265"/>
        </pc:sldMkLst>
      </pc:sldChg>
      <pc:sldChg chg="addSp modSp new mod">
        <pc:chgData name="Zengjun Chen" userId="b4afbf96-97af-46f7-b3ca-f3e6dcf30c88" providerId="ADAL" clId="{03682895-A7E1-4437-84D2-1D53487381DA}" dt="2024-07-16T14:38:24.945" v="3596" actId="1076"/>
        <pc:sldMkLst>
          <pc:docMk/>
          <pc:sldMk cId="453949706" sldId="266"/>
        </pc:sldMkLst>
      </pc:sldChg>
      <pc:sldChg chg="addSp delSp modSp new mod">
        <pc:chgData name="Zengjun Chen" userId="b4afbf96-97af-46f7-b3ca-f3e6dcf30c88" providerId="ADAL" clId="{03682895-A7E1-4437-84D2-1D53487381DA}" dt="2024-07-16T14:48:29.833" v="3828" actId="20577"/>
        <pc:sldMkLst>
          <pc:docMk/>
          <pc:sldMk cId="4055203678" sldId="267"/>
        </pc:sldMkLst>
      </pc:sldChg>
      <pc:sldChg chg="modSp new mod">
        <pc:chgData name="Zengjun Chen" userId="b4afbf96-97af-46f7-b3ca-f3e6dcf30c88" providerId="ADAL" clId="{03682895-A7E1-4437-84D2-1D53487381DA}" dt="2024-07-16T14:53:58.484" v="4201" actId="20577"/>
        <pc:sldMkLst>
          <pc:docMk/>
          <pc:sldMk cId="3726556549" sldId="268"/>
        </pc:sldMkLst>
      </pc:sldChg>
      <pc:sldChg chg="addSp delSp modSp new mod">
        <pc:chgData name="Zengjun Chen" userId="b4afbf96-97af-46f7-b3ca-f3e6dcf30c88" providerId="ADAL" clId="{03682895-A7E1-4437-84D2-1D53487381DA}" dt="2024-07-16T15:00:59.060" v="4295" actId="1076"/>
        <pc:sldMkLst>
          <pc:docMk/>
          <pc:sldMk cId="2057199094" sldId="269"/>
        </pc:sldMkLst>
      </pc:sldChg>
      <pc:sldChg chg="addSp delSp modSp new mod">
        <pc:chgData name="Zengjun Chen" userId="b4afbf96-97af-46f7-b3ca-f3e6dcf30c88" providerId="ADAL" clId="{03682895-A7E1-4437-84D2-1D53487381DA}" dt="2024-07-16T15:07:21.007" v="4479" actId="1076"/>
        <pc:sldMkLst>
          <pc:docMk/>
          <pc:sldMk cId="1719718433" sldId="270"/>
        </pc:sldMkLst>
      </pc:sldChg>
      <pc:sldChg chg="modSp new mod">
        <pc:chgData name="Zengjun Chen" userId="b4afbf96-97af-46f7-b3ca-f3e6dcf30c88" providerId="ADAL" clId="{03682895-A7E1-4437-84D2-1D53487381DA}" dt="2024-07-16T15:15:32.517" v="4810" actId="20577"/>
        <pc:sldMkLst>
          <pc:docMk/>
          <pc:sldMk cId="3294567545" sldId="271"/>
        </pc:sldMkLst>
      </pc:sldChg>
      <pc:sldChg chg="addSp modSp new mod">
        <pc:chgData name="Zengjun Chen" userId="b4afbf96-97af-46f7-b3ca-f3e6dcf30c88" providerId="ADAL" clId="{03682895-A7E1-4437-84D2-1D53487381DA}" dt="2024-07-16T15:20:45.893" v="5043" actId="255"/>
        <pc:sldMkLst>
          <pc:docMk/>
          <pc:sldMk cId="3067696135" sldId="272"/>
        </pc:sldMkLst>
      </pc:sldChg>
      <pc:sldChg chg="addSp delSp modSp new mod">
        <pc:chgData name="Zengjun Chen" userId="b4afbf96-97af-46f7-b3ca-f3e6dcf30c88" providerId="ADAL" clId="{03682895-A7E1-4437-84D2-1D53487381DA}" dt="2024-07-16T15:22:28.811" v="5121" actId="14100"/>
        <pc:sldMkLst>
          <pc:docMk/>
          <pc:sldMk cId="201483197" sldId="273"/>
        </pc:sldMkLst>
      </pc:sldChg>
      <pc:sldChg chg="addSp delSp modSp new mod">
        <pc:chgData name="Zengjun Chen" userId="b4afbf96-97af-46f7-b3ca-f3e6dcf30c88" providerId="ADAL" clId="{03682895-A7E1-4437-84D2-1D53487381DA}" dt="2024-07-16T15:23:57.814" v="5186" actId="1076"/>
        <pc:sldMkLst>
          <pc:docMk/>
          <pc:sldMk cId="2434391752" sldId="274"/>
        </pc:sldMkLst>
      </pc:sldChg>
      <pc:sldChg chg="modSp new mod">
        <pc:chgData name="Zengjun Chen" userId="b4afbf96-97af-46f7-b3ca-f3e6dcf30c88" providerId="ADAL" clId="{03682895-A7E1-4437-84D2-1D53487381DA}" dt="2024-07-16T15:28:00.879" v="5370" actId="14100"/>
        <pc:sldMkLst>
          <pc:docMk/>
          <pc:sldMk cId="1921154018" sldId="275"/>
        </pc:sldMkLst>
      </pc:sldChg>
      <pc:sldChg chg="addSp delSp modSp new mod">
        <pc:chgData name="Zengjun Chen" userId="b4afbf96-97af-46f7-b3ca-f3e6dcf30c88" providerId="ADAL" clId="{03682895-A7E1-4437-84D2-1D53487381DA}" dt="2024-07-16T15:34:54.169" v="5825" actId="207"/>
        <pc:sldMkLst>
          <pc:docMk/>
          <pc:sldMk cId="1247620990" sldId="276"/>
        </pc:sldMkLst>
      </pc:sldChg>
      <pc:sldChg chg="modSp new mod">
        <pc:chgData name="Zengjun Chen" userId="b4afbf96-97af-46f7-b3ca-f3e6dcf30c88" providerId="ADAL" clId="{03682895-A7E1-4437-84D2-1D53487381DA}" dt="2024-07-16T15:52:30.095" v="6368" actId="20577"/>
        <pc:sldMkLst>
          <pc:docMk/>
          <pc:sldMk cId="390920565" sldId="277"/>
        </pc:sldMkLst>
      </pc:sldChg>
      <pc:sldMasterChg chg="add del addSldLayout delSldLayout">
        <pc:chgData name="Zengjun Chen" userId="b4afbf96-97af-46f7-b3ca-f3e6dcf30c88" providerId="ADAL" clId="{03682895-A7E1-4437-84D2-1D53487381DA}" dt="2024-06-18T12:29:07.487" v="7" actId="26606"/>
        <pc:sldMasterMkLst>
          <pc:docMk/>
          <pc:sldMasterMk cId="922273135" sldId="2147483648"/>
        </pc:sldMasterMkLst>
        <pc:sldLayoutChg chg="add del">
          <pc:chgData name="Zengjun Chen" userId="b4afbf96-97af-46f7-b3ca-f3e6dcf30c88" providerId="ADAL" clId="{03682895-A7E1-4437-84D2-1D53487381DA}" dt="2024-06-18T12:29:07.487" v="7" actId="26606"/>
          <pc:sldLayoutMkLst>
            <pc:docMk/>
            <pc:sldMasterMk cId="922273135" sldId="2147483648"/>
            <pc:sldLayoutMk cId="1854415643" sldId="2147483649"/>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2405805010" sldId="2147483650"/>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2610575835" sldId="2147483651"/>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3772591480" sldId="2147483652"/>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1567780710" sldId="2147483653"/>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3653840858" sldId="2147483654"/>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169336692" sldId="2147483655"/>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436773527" sldId="2147483656"/>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2053619699" sldId="2147483657"/>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2353971148" sldId="2147483658"/>
          </pc:sldLayoutMkLst>
        </pc:sldLayoutChg>
        <pc:sldLayoutChg chg="add del">
          <pc:chgData name="Zengjun Chen" userId="b4afbf96-97af-46f7-b3ca-f3e6dcf30c88" providerId="ADAL" clId="{03682895-A7E1-4437-84D2-1D53487381DA}" dt="2024-06-18T12:29:07.487" v="7" actId="26606"/>
          <pc:sldLayoutMkLst>
            <pc:docMk/>
            <pc:sldMasterMk cId="922273135" sldId="2147483648"/>
            <pc:sldLayoutMk cId="489926206" sldId="2147483659"/>
          </pc:sldLayoutMkLst>
        </pc:sldLayoutChg>
      </pc:sldMasterChg>
      <pc:sldMasterChg chg="add del addSldLayout delSldLayout">
        <pc:chgData name="Zengjun Chen" userId="b4afbf96-97af-46f7-b3ca-f3e6dcf30c88" providerId="ADAL" clId="{03682895-A7E1-4437-84D2-1D53487381DA}" dt="2024-06-18T12:29:07.487" v="7" actId="26606"/>
        <pc:sldMasterMkLst>
          <pc:docMk/>
          <pc:sldMasterMk cId="276332424" sldId="2147483686"/>
        </pc:sldMasterMkLst>
        <pc:sldLayoutChg chg="add del">
          <pc:chgData name="Zengjun Chen" userId="b4afbf96-97af-46f7-b3ca-f3e6dcf30c88" providerId="ADAL" clId="{03682895-A7E1-4437-84D2-1D53487381DA}" dt="2024-06-18T12:29:07.487" v="7" actId="26606"/>
          <pc:sldLayoutMkLst>
            <pc:docMk/>
            <pc:sldMasterMk cId="276332424" sldId="2147483686"/>
            <pc:sldLayoutMk cId="43129652" sldId="2147483675"/>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1012696117" sldId="2147483676"/>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1253538713" sldId="2147483677"/>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788152225" sldId="2147483678"/>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3800998336" sldId="2147483679"/>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80456128" sldId="2147483680"/>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1327055960" sldId="2147483681"/>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2665326359" sldId="2147483682"/>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2274998074" sldId="2147483683"/>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1977225504" sldId="2147483684"/>
          </pc:sldLayoutMkLst>
        </pc:sldLayoutChg>
        <pc:sldLayoutChg chg="add del">
          <pc:chgData name="Zengjun Chen" userId="b4afbf96-97af-46f7-b3ca-f3e6dcf30c88" providerId="ADAL" clId="{03682895-A7E1-4437-84D2-1D53487381DA}" dt="2024-06-18T12:29:07.487" v="7" actId="26606"/>
          <pc:sldLayoutMkLst>
            <pc:docMk/>
            <pc:sldMasterMk cId="276332424" sldId="2147483686"/>
            <pc:sldLayoutMk cId="597385988" sldId="2147483685"/>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564B3-F014-6BF9-202B-14EB8D3DF7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F278C7-5460-B73B-6961-B229703F5D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1075CB-C4C7-A307-FD27-151A82D0B15D}"/>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B2DEC9D9-CCB8-E8FE-EFCA-6A558DBDC4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1BA642-B79A-AA63-0218-7DB0BC130ADC}"/>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1854415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79108-E82F-7DA1-3CE6-274AE62641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4F0454-B731-3643-A5AD-669D3630C1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62BC5C-1D0F-2641-4569-40D117A9A95A}"/>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7C22C46A-30BB-BBDE-0EFE-30C9037C63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88815F-52DD-053D-2D14-E327C24B4CA7}"/>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235397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A67183-0F01-0AF7-A529-A631A7B49D7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CF65AB7-E139-4933-5C2E-1564ED1543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1AF2CE-3DEF-85A9-1A10-A3B391BDED01}"/>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ABACA9BF-938C-C31C-9255-A0B724FB97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922EF6-F715-461B-BE84-2F73EE75A5B8}"/>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489926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F9700-C625-5FB7-DBA0-BA52EFF60B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C703DE-3284-1DEA-9A09-87B8B5BEA2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4121D0-9AC3-33E7-8AAD-5A05C73B6BCF}"/>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06C6F1DD-BCDE-389A-7DF5-58F8E1A75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10307E-7BE7-3CA9-6CF2-63031A4F8B8F}"/>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2405805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D5400-E6EA-4F7A-23DF-4AC9B71A3F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1ADEA85-AAC2-CCDA-7307-95FC31B7890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C51D2D-4F77-383D-C467-26A866FF2D30}"/>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7C3B4A47-2404-52CE-7FBD-B098AEDEAE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43260-7F01-ABA1-1BBD-A201F3C54FDD}"/>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2610575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61B9A-10AF-8D84-AFCB-BA0EF3EEBF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849E9F-C86E-0812-00F0-4C41A0B54A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0257A4-B4E1-8936-A0F2-A3FBFC052E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560A13-2846-41F3-DB9C-749AEE3BCA80}"/>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6" name="Footer Placeholder 5">
            <a:extLst>
              <a:ext uri="{FF2B5EF4-FFF2-40B4-BE49-F238E27FC236}">
                <a16:creationId xmlns:a16="http://schemas.microsoft.com/office/drawing/2014/main" id="{2648175C-AC9E-38E2-B11E-EA9A082AA6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DC8B9-6311-3204-B51C-FF8D1E407F7A}"/>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3772591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1BC0E-4207-51FC-C33E-8F29D9880F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8D50E38-36E1-2512-30BC-263B4094AE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9CC86F-B7EB-35CD-7F09-5311E1223B0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4BFCA13-350D-408D-1E03-72D76F2CF8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172639-B218-55D0-2348-1692F875DF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6C8A07-B742-6290-0CCF-88AD9C9B06D9}"/>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8" name="Footer Placeholder 7">
            <a:extLst>
              <a:ext uri="{FF2B5EF4-FFF2-40B4-BE49-F238E27FC236}">
                <a16:creationId xmlns:a16="http://schemas.microsoft.com/office/drawing/2014/main" id="{11DD37DF-7D56-0F19-1034-311CB014F98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9E825A-B710-8706-48EB-01B7C6760937}"/>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156778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D5AA2-B198-36ED-A8B9-8C0DFAC16A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A4376D-85F3-7731-20B1-4D5A0B1A51D9}"/>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4" name="Footer Placeholder 3">
            <a:extLst>
              <a:ext uri="{FF2B5EF4-FFF2-40B4-BE49-F238E27FC236}">
                <a16:creationId xmlns:a16="http://schemas.microsoft.com/office/drawing/2014/main" id="{E1D53768-C0E0-2596-40E8-661127BE3C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89B0A9-0C06-7578-A4BD-EE87885019C2}"/>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365384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944803-2CD7-8121-467F-48EF662F2ABE}"/>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3" name="Footer Placeholder 2">
            <a:extLst>
              <a:ext uri="{FF2B5EF4-FFF2-40B4-BE49-F238E27FC236}">
                <a16:creationId xmlns:a16="http://schemas.microsoft.com/office/drawing/2014/main" id="{FFE96E60-D024-8D36-38AB-2008E6FFF4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BD4AEC2-50BF-2F56-21EB-4D66AF031862}"/>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169336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8ECBF-879A-8D03-0A5A-93C765112F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4FE68D-B62E-68C2-DE5C-E05F22FCD4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AA942B-97B5-EEAE-4DA9-0BD4E416EA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4FE21E-EAA9-25AC-0D11-BA1762C4C6F4}"/>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6" name="Footer Placeholder 5">
            <a:extLst>
              <a:ext uri="{FF2B5EF4-FFF2-40B4-BE49-F238E27FC236}">
                <a16:creationId xmlns:a16="http://schemas.microsoft.com/office/drawing/2014/main" id="{1B219F0C-A674-4ACC-1827-E74C5FE966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96580F-CCC1-57B3-E5AA-42B3D1E0380D}"/>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43677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31061-E550-4638-61CA-89D05E6565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6D403-6580-08CB-ABAB-4D30F7425E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D6C329-6C4D-FBDF-D137-463E428567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14DBEE-5E54-29AC-E355-0C5472A606D6}"/>
              </a:ext>
            </a:extLst>
          </p:cNvPr>
          <p:cNvSpPr>
            <a:spLocks noGrp="1"/>
          </p:cNvSpPr>
          <p:nvPr>
            <p:ph type="dt" sz="half" idx="10"/>
          </p:nvPr>
        </p:nvSpPr>
        <p:spPr/>
        <p:txBody>
          <a:bodyPr/>
          <a:lstStyle/>
          <a:p>
            <a:fld id="{68952E50-6175-4F5B-8A6F-1EF1330DF9CF}" type="datetimeFigureOut">
              <a:rPr lang="en-US" smtClean="0"/>
              <a:t>5/28/2025</a:t>
            </a:fld>
            <a:endParaRPr lang="en-US"/>
          </a:p>
        </p:txBody>
      </p:sp>
      <p:sp>
        <p:nvSpPr>
          <p:cNvPr id="6" name="Footer Placeholder 5">
            <a:extLst>
              <a:ext uri="{FF2B5EF4-FFF2-40B4-BE49-F238E27FC236}">
                <a16:creationId xmlns:a16="http://schemas.microsoft.com/office/drawing/2014/main" id="{26CA4B00-4CDF-FB91-1328-FE1D21F891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F78E2E-6E35-F840-9CFB-3C959A9660E5}"/>
              </a:ext>
            </a:extLst>
          </p:cNvPr>
          <p:cNvSpPr>
            <a:spLocks noGrp="1"/>
          </p:cNvSpPr>
          <p:nvPr>
            <p:ph type="sldNum" sz="quarter" idx="12"/>
          </p:nvPr>
        </p:nvSpPr>
        <p:spPr/>
        <p:txBody>
          <a:bodyPr/>
          <a:lstStyle/>
          <a:p>
            <a:fld id="{36A66F48-4419-46FD-BA8C-58B387BCD0F2}" type="slidenum">
              <a:rPr lang="en-US" smtClean="0"/>
              <a:t>‹#›</a:t>
            </a:fld>
            <a:endParaRPr lang="en-US"/>
          </a:p>
        </p:txBody>
      </p:sp>
    </p:spTree>
    <p:extLst>
      <p:ext uri="{BB962C8B-B14F-4D97-AF65-F5344CB8AC3E}">
        <p14:creationId xmlns:p14="http://schemas.microsoft.com/office/powerpoint/2010/main" val="2053619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9D2937-47E4-BFBB-0BFC-D04A6DD630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E96757-1B62-7E59-9B87-679FD06E63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7CC23A-0A23-7601-E694-04318EFB41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8952E50-6175-4F5B-8A6F-1EF1330DF9CF}" type="datetimeFigureOut">
              <a:rPr lang="en-US" smtClean="0"/>
              <a:t>5/28/2025</a:t>
            </a:fld>
            <a:endParaRPr lang="en-US"/>
          </a:p>
        </p:txBody>
      </p:sp>
      <p:sp>
        <p:nvSpPr>
          <p:cNvPr id="5" name="Footer Placeholder 4">
            <a:extLst>
              <a:ext uri="{FF2B5EF4-FFF2-40B4-BE49-F238E27FC236}">
                <a16:creationId xmlns:a16="http://schemas.microsoft.com/office/drawing/2014/main" id="{6EE66933-D156-F2DA-32A8-041006A870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A037AA3-2B61-2132-D017-7588091CF0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A66F48-4419-46FD-BA8C-58B387BCD0F2}" type="slidenum">
              <a:rPr lang="en-US" smtClean="0"/>
              <a:t>‹#›</a:t>
            </a:fld>
            <a:endParaRPr lang="en-US"/>
          </a:p>
        </p:txBody>
      </p:sp>
    </p:spTree>
    <p:extLst>
      <p:ext uri="{BB962C8B-B14F-4D97-AF65-F5344CB8AC3E}">
        <p14:creationId xmlns:p14="http://schemas.microsoft.com/office/powerpoint/2010/main" val="922273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6E20F-228D-A1D8-CBBC-215375022412}"/>
              </a:ext>
            </a:extLst>
          </p:cNvPr>
          <p:cNvSpPr>
            <a:spLocks noGrp="1"/>
          </p:cNvSpPr>
          <p:nvPr>
            <p:ph type="ctrTitle"/>
          </p:nvPr>
        </p:nvSpPr>
        <p:spPr>
          <a:xfrm>
            <a:off x="4355024" y="1122362"/>
            <a:ext cx="6312976" cy="4674003"/>
          </a:xfrm>
        </p:spPr>
        <p:txBody>
          <a:bodyPr>
            <a:normAutofit/>
          </a:bodyPr>
          <a:lstStyle/>
          <a:p>
            <a:r>
              <a:rPr lang="en-US" sz="8000" dirty="0">
                <a:solidFill>
                  <a:schemeClr val="bg1"/>
                </a:solidFill>
              </a:rPr>
              <a:t>Chapter 16: The Sun: A Nuclear Powerhouse</a:t>
            </a:r>
          </a:p>
        </p:txBody>
      </p:sp>
    </p:spTree>
    <p:extLst>
      <p:ext uri="{BB962C8B-B14F-4D97-AF65-F5344CB8AC3E}">
        <p14:creationId xmlns:p14="http://schemas.microsoft.com/office/powerpoint/2010/main" val="2728550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9ABCA-2319-48DD-1AA3-0891BD4E541B}"/>
              </a:ext>
            </a:extLst>
          </p:cNvPr>
          <p:cNvSpPr>
            <a:spLocks noGrp="1"/>
          </p:cNvSpPr>
          <p:nvPr>
            <p:ph type="title"/>
          </p:nvPr>
        </p:nvSpPr>
        <p:spPr/>
        <p:txBody>
          <a:bodyPr/>
          <a:lstStyle/>
          <a:p>
            <a:r>
              <a:rPr lang="en-US" dirty="0"/>
              <a:t>Nuclear Fusion in the Sun (continued)</a:t>
            </a:r>
          </a:p>
        </p:txBody>
      </p:sp>
      <p:sp>
        <p:nvSpPr>
          <p:cNvPr id="3" name="Content Placeholder 2">
            <a:extLst>
              <a:ext uri="{FF2B5EF4-FFF2-40B4-BE49-F238E27FC236}">
                <a16:creationId xmlns:a16="http://schemas.microsoft.com/office/drawing/2014/main" id="{D8689AD0-341E-B165-0DAC-B9F4F832DE15}"/>
              </a:ext>
            </a:extLst>
          </p:cNvPr>
          <p:cNvSpPr>
            <a:spLocks noGrp="1"/>
          </p:cNvSpPr>
          <p:nvPr>
            <p:ph idx="1"/>
          </p:nvPr>
        </p:nvSpPr>
        <p:spPr>
          <a:xfrm>
            <a:off x="838200" y="5393304"/>
            <a:ext cx="10515600" cy="1269811"/>
          </a:xfrm>
        </p:spPr>
        <p:txBody>
          <a:bodyPr/>
          <a:lstStyle/>
          <a:p>
            <a:r>
              <a:rPr lang="en-US" dirty="0"/>
              <a:t>The two protons will collide with other protons and start another chain reaction.</a:t>
            </a:r>
          </a:p>
        </p:txBody>
      </p:sp>
      <p:pic>
        <p:nvPicPr>
          <p:cNvPr id="5" name="Picture 4">
            <a:extLst>
              <a:ext uri="{FF2B5EF4-FFF2-40B4-BE49-F238E27FC236}">
                <a16:creationId xmlns:a16="http://schemas.microsoft.com/office/drawing/2014/main" id="{CD8122CD-B30A-F15E-E68F-4E6C3039CE6C}"/>
              </a:ext>
            </a:extLst>
          </p:cNvPr>
          <p:cNvPicPr>
            <a:picLocks noChangeAspect="1"/>
          </p:cNvPicPr>
          <p:nvPr/>
        </p:nvPicPr>
        <p:blipFill>
          <a:blip r:embed="rId2"/>
          <a:stretch>
            <a:fillRect/>
          </a:stretch>
        </p:blipFill>
        <p:spPr>
          <a:xfrm>
            <a:off x="1782306" y="1464696"/>
            <a:ext cx="7913424" cy="3215791"/>
          </a:xfrm>
          <a:prstGeom prst="rect">
            <a:avLst/>
          </a:prstGeom>
        </p:spPr>
      </p:pic>
      <p:sp>
        <p:nvSpPr>
          <p:cNvPr id="4" name="TextBox 3">
            <a:extLst>
              <a:ext uri="{FF2B5EF4-FFF2-40B4-BE49-F238E27FC236}">
                <a16:creationId xmlns:a16="http://schemas.microsoft.com/office/drawing/2014/main" id="{0A35D901-A276-A13B-E284-5A327CD919F6}"/>
              </a:ext>
            </a:extLst>
          </p:cNvPr>
          <p:cNvSpPr txBox="1"/>
          <p:nvPr/>
        </p:nvSpPr>
        <p:spPr>
          <a:xfrm>
            <a:off x="1782306" y="4852229"/>
            <a:ext cx="3856377" cy="369332"/>
          </a:xfrm>
          <a:prstGeom prst="rect">
            <a:avLst/>
          </a:prstGeom>
          <a:noFill/>
        </p:spPr>
        <p:txBody>
          <a:bodyPr wrap="none" rtlCol="0">
            <a:spAutoFit/>
          </a:bodyPr>
          <a:lstStyle/>
          <a:p>
            <a:r>
              <a:rPr lang="en-US" dirty="0"/>
              <a:t>Fig. 16-6 Proton-proton chain, step 3.</a:t>
            </a:r>
          </a:p>
        </p:txBody>
      </p:sp>
    </p:spTree>
    <p:extLst>
      <p:ext uri="{BB962C8B-B14F-4D97-AF65-F5344CB8AC3E}">
        <p14:creationId xmlns:p14="http://schemas.microsoft.com/office/powerpoint/2010/main" val="453949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97D01-554F-DA86-4398-20AD2034513E}"/>
              </a:ext>
            </a:extLst>
          </p:cNvPr>
          <p:cNvSpPr>
            <a:spLocks noGrp="1"/>
          </p:cNvSpPr>
          <p:nvPr>
            <p:ph type="title"/>
          </p:nvPr>
        </p:nvSpPr>
        <p:spPr/>
        <p:txBody>
          <a:bodyPr/>
          <a:lstStyle/>
          <a:p>
            <a:r>
              <a:rPr lang="en-US" dirty="0"/>
              <a:t>The proton-proton Chain</a:t>
            </a:r>
          </a:p>
        </p:txBody>
      </p:sp>
      <p:pic>
        <p:nvPicPr>
          <p:cNvPr id="5" name="Content Placeholder 4">
            <a:extLst>
              <a:ext uri="{FF2B5EF4-FFF2-40B4-BE49-F238E27FC236}">
                <a16:creationId xmlns:a16="http://schemas.microsoft.com/office/drawing/2014/main" id="{7608B190-1E99-1784-A928-0E9E89880FC6}"/>
              </a:ext>
            </a:extLst>
          </p:cNvPr>
          <p:cNvPicPr>
            <a:picLocks noGrp="1" noChangeAspect="1"/>
          </p:cNvPicPr>
          <p:nvPr>
            <p:ph idx="1"/>
          </p:nvPr>
        </p:nvPicPr>
        <p:blipFill>
          <a:blip r:embed="rId2"/>
          <a:stretch>
            <a:fillRect/>
          </a:stretch>
        </p:blipFill>
        <p:spPr>
          <a:xfrm>
            <a:off x="1300485" y="1225740"/>
            <a:ext cx="6763837" cy="2408654"/>
          </a:xfrm>
        </p:spPr>
      </p:pic>
      <p:sp>
        <p:nvSpPr>
          <p:cNvPr id="6" name="TextBox 5">
            <a:extLst>
              <a:ext uri="{FF2B5EF4-FFF2-40B4-BE49-F238E27FC236}">
                <a16:creationId xmlns:a16="http://schemas.microsoft.com/office/drawing/2014/main" id="{5BBF3F04-2AB0-68BB-081E-5933C2A8C951}"/>
              </a:ext>
            </a:extLst>
          </p:cNvPr>
          <p:cNvSpPr txBox="1"/>
          <p:nvPr/>
        </p:nvSpPr>
        <p:spPr>
          <a:xfrm>
            <a:off x="7671661" y="1503337"/>
            <a:ext cx="3682139" cy="1938992"/>
          </a:xfrm>
          <a:prstGeom prst="rect">
            <a:avLst/>
          </a:prstGeom>
          <a:noFill/>
        </p:spPr>
        <p:txBody>
          <a:bodyPr wrap="square" rtlCol="0">
            <a:spAutoFit/>
          </a:bodyPr>
          <a:lstStyle/>
          <a:p>
            <a:r>
              <a:rPr lang="en-US" sz="2400" dirty="0">
                <a:solidFill>
                  <a:srgbClr val="FF0000"/>
                </a:solidFill>
              </a:rPr>
              <a:t>Takes a long time.</a:t>
            </a:r>
          </a:p>
          <a:p>
            <a:endParaRPr lang="en-US" sz="2400" dirty="0">
              <a:solidFill>
                <a:srgbClr val="FF0000"/>
              </a:solidFill>
            </a:endParaRPr>
          </a:p>
          <a:p>
            <a:r>
              <a:rPr lang="en-US" sz="2400" dirty="0">
                <a:solidFill>
                  <a:srgbClr val="FF0000"/>
                </a:solidFill>
              </a:rPr>
              <a:t>Average 6 seconds</a:t>
            </a:r>
          </a:p>
          <a:p>
            <a:endParaRPr lang="en-US" sz="2400" dirty="0">
              <a:solidFill>
                <a:srgbClr val="FF0000"/>
              </a:solidFill>
            </a:endParaRPr>
          </a:p>
          <a:p>
            <a:r>
              <a:rPr lang="en-US" sz="2400" dirty="0">
                <a:solidFill>
                  <a:srgbClr val="FF0000"/>
                </a:solidFill>
              </a:rPr>
              <a:t>About 1 million years.</a:t>
            </a:r>
          </a:p>
        </p:txBody>
      </p:sp>
      <p:pic>
        <p:nvPicPr>
          <p:cNvPr id="8" name="Picture 7">
            <a:extLst>
              <a:ext uri="{FF2B5EF4-FFF2-40B4-BE49-F238E27FC236}">
                <a16:creationId xmlns:a16="http://schemas.microsoft.com/office/drawing/2014/main" id="{A8F8912E-847B-32EE-1C61-654E11EEDC40}"/>
              </a:ext>
            </a:extLst>
          </p:cNvPr>
          <p:cNvPicPr>
            <a:picLocks noChangeAspect="1"/>
          </p:cNvPicPr>
          <p:nvPr/>
        </p:nvPicPr>
        <p:blipFill>
          <a:blip r:embed="rId3"/>
          <a:stretch>
            <a:fillRect/>
          </a:stretch>
        </p:blipFill>
        <p:spPr>
          <a:xfrm>
            <a:off x="1432714" y="3657640"/>
            <a:ext cx="9326572" cy="1512417"/>
          </a:xfrm>
          <a:prstGeom prst="rect">
            <a:avLst/>
          </a:prstGeom>
        </p:spPr>
      </p:pic>
      <p:pic>
        <p:nvPicPr>
          <p:cNvPr id="10" name="Picture 9">
            <a:extLst>
              <a:ext uri="{FF2B5EF4-FFF2-40B4-BE49-F238E27FC236}">
                <a16:creationId xmlns:a16="http://schemas.microsoft.com/office/drawing/2014/main" id="{D329FF41-FE3F-DB8D-73CD-0119F195A4ED}"/>
              </a:ext>
            </a:extLst>
          </p:cNvPr>
          <p:cNvPicPr>
            <a:picLocks noChangeAspect="1"/>
          </p:cNvPicPr>
          <p:nvPr/>
        </p:nvPicPr>
        <p:blipFill>
          <a:blip r:embed="rId4"/>
          <a:stretch>
            <a:fillRect/>
          </a:stretch>
        </p:blipFill>
        <p:spPr>
          <a:xfrm>
            <a:off x="1300485" y="5748166"/>
            <a:ext cx="7200900" cy="762000"/>
          </a:xfrm>
          <a:prstGeom prst="rect">
            <a:avLst/>
          </a:prstGeom>
        </p:spPr>
      </p:pic>
      <p:sp>
        <p:nvSpPr>
          <p:cNvPr id="11" name="TextBox 10">
            <a:extLst>
              <a:ext uri="{FF2B5EF4-FFF2-40B4-BE49-F238E27FC236}">
                <a16:creationId xmlns:a16="http://schemas.microsoft.com/office/drawing/2014/main" id="{38ECB8C4-1D64-5F4B-E88B-48A9A4073F26}"/>
              </a:ext>
            </a:extLst>
          </p:cNvPr>
          <p:cNvSpPr txBox="1"/>
          <p:nvPr/>
        </p:nvSpPr>
        <p:spPr>
          <a:xfrm>
            <a:off x="1432714" y="5325268"/>
            <a:ext cx="9959650" cy="461665"/>
          </a:xfrm>
          <a:prstGeom prst="rect">
            <a:avLst/>
          </a:prstGeom>
          <a:noFill/>
        </p:spPr>
        <p:txBody>
          <a:bodyPr wrap="none" rtlCol="0">
            <a:spAutoFit/>
          </a:bodyPr>
          <a:lstStyle/>
          <a:p>
            <a:r>
              <a:rPr lang="en-US" sz="2400" dirty="0">
                <a:solidFill>
                  <a:srgbClr val="FF0000"/>
                </a:solidFill>
              </a:rPr>
              <a:t>For energy 1 Kg of hydrogen, the total released energy after the reaction is:</a:t>
            </a:r>
          </a:p>
        </p:txBody>
      </p:sp>
    </p:spTree>
    <p:extLst>
      <p:ext uri="{BB962C8B-B14F-4D97-AF65-F5344CB8AC3E}">
        <p14:creationId xmlns:p14="http://schemas.microsoft.com/office/powerpoint/2010/main" val="4055203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B1FFD-116E-AFB6-CC49-7F26DCDED79C}"/>
              </a:ext>
            </a:extLst>
          </p:cNvPr>
          <p:cNvSpPr>
            <a:spLocks noGrp="1"/>
          </p:cNvSpPr>
          <p:nvPr>
            <p:ph type="title"/>
          </p:nvPr>
        </p:nvSpPr>
        <p:spPr/>
        <p:txBody>
          <a:bodyPr/>
          <a:lstStyle/>
          <a:p>
            <a:r>
              <a:rPr lang="en-US" dirty="0"/>
              <a:t>Nuclear Fusion in the Sun (Continued)</a:t>
            </a:r>
          </a:p>
        </p:txBody>
      </p:sp>
      <p:sp>
        <p:nvSpPr>
          <p:cNvPr id="3" name="Content Placeholder 2">
            <a:extLst>
              <a:ext uri="{FF2B5EF4-FFF2-40B4-BE49-F238E27FC236}">
                <a16:creationId xmlns:a16="http://schemas.microsoft.com/office/drawing/2014/main" id="{7F03E638-8082-CC0F-9A24-8C23C2E8CC1F}"/>
              </a:ext>
            </a:extLst>
          </p:cNvPr>
          <p:cNvSpPr>
            <a:spLocks noGrp="1"/>
          </p:cNvSpPr>
          <p:nvPr>
            <p:ph idx="1"/>
          </p:nvPr>
        </p:nvSpPr>
        <p:spPr/>
        <p:txBody>
          <a:bodyPr/>
          <a:lstStyle/>
          <a:p>
            <a:r>
              <a:rPr lang="en-US" dirty="0"/>
              <a:t>Since the Sun’s luminosity (output power) is 4 x 10</a:t>
            </a:r>
            <a:r>
              <a:rPr lang="en-US" baseline="30000" dirty="0"/>
              <a:t>26</a:t>
            </a:r>
            <a:r>
              <a:rPr lang="en-US" dirty="0"/>
              <a:t> Watts, meaning the released energy is 4 x 10</a:t>
            </a:r>
            <a:r>
              <a:rPr lang="en-US" baseline="30000" dirty="0"/>
              <a:t>26</a:t>
            </a:r>
            <a:r>
              <a:rPr lang="en-US" dirty="0"/>
              <a:t> Joules each second. This will consume 600 million tons of hydrogen each second. The store of hydrogen in the Sun can support the fusion reaction for billions of years.</a:t>
            </a:r>
          </a:p>
        </p:txBody>
      </p:sp>
    </p:spTree>
    <p:extLst>
      <p:ext uri="{BB962C8B-B14F-4D97-AF65-F5344CB8AC3E}">
        <p14:creationId xmlns:p14="http://schemas.microsoft.com/office/powerpoint/2010/main" val="3726556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90A62-FCD6-7D4F-560D-FDE1B586C0AF}"/>
              </a:ext>
            </a:extLst>
          </p:cNvPr>
          <p:cNvSpPr>
            <a:spLocks noGrp="1"/>
          </p:cNvSpPr>
          <p:nvPr>
            <p:ph type="title"/>
          </p:nvPr>
        </p:nvSpPr>
        <p:spPr/>
        <p:txBody>
          <a:bodyPr/>
          <a:lstStyle/>
          <a:p>
            <a:r>
              <a:rPr lang="en-US" dirty="0"/>
              <a:t>The Solar Interior: Theory</a:t>
            </a:r>
          </a:p>
        </p:txBody>
      </p:sp>
      <p:pic>
        <p:nvPicPr>
          <p:cNvPr id="5" name="Content Placeholder 4">
            <a:extLst>
              <a:ext uri="{FF2B5EF4-FFF2-40B4-BE49-F238E27FC236}">
                <a16:creationId xmlns:a16="http://schemas.microsoft.com/office/drawing/2014/main" id="{DA3789E3-6EA1-E9FE-804C-47C0CC8AEAF6}"/>
              </a:ext>
            </a:extLst>
          </p:cNvPr>
          <p:cNvPicPr>
            <a:picLocks noGrp="1" noChangeAspect="1"/>
          </p:cNvPicPr>
          <p:nvPr>
            <p:ph idx="1"/>
          </p:nvPr>
        </p:nvPicPr>
        <p:blipFill>
          <a:blip r:embed="rId2"/>
          <a:stretch>
            <a:fillRect/>
          </a:stretch>
        </p:blipFill>
        <p:spPr>
          <a:xfrm>
            <a:off x="4734523" y="1690688"/>
            <a:ext cx="6168596" cy="4401519"/>
          </a:xfrm>
        </p:spPr>
      </p:pic>
      <p:sp>
        <p:nvSpPr>
          <p:cNvPr id="6" name="TextBox 5">
            <a:extLst>
              <a:ext uri="{FF2B5EF4-FFF2-40B4-BE49-F238E27FC236}">
                <a16:creationId xmlns:a16="http://schemas.microsoft.com/office/drawing/2014/main" id="{07A00663-4200-4FE3-CCF5-4E8787CB2FCA}"/>
              </a:ext>
            </a:extLst>
          </p:cNvPr>
          <p:cNvSpPr txBox="1"/>
          <p:nvPr/>
        </p:nvSpPr>
        <p:spPr>
          <a:xfrm>
            <a:off x="875506" y="2183287"/>
            <a:ext cx="3408336" cy="3416320"/>
          </a:xfrm>
          <a:prstGeom prst="rect">
            <a:avLst/>
          </a:prstGeom>
          <a:noFill/>
        </p:spPr>
        <p:txBody>
          <a:bodyPr wrap="square" rtlCol="0">
            <a:spAutoFit/>
          </a:bodyPr>
          <a:lstStyle/>
          <a:p>
            <a:r>
              <a:rPr lang="en-US" sz="5400" dirty="0">
                <a:solidFill>
                  <a:srgbClr val="FF0000"/>
                </a:solidFill>
              </a:rPr>
              <a:t>The Sun is a plasma: an ionized gas.</a:t>
            </a:r>
          </a:p>
        </p:txBody>
      </p:sp>
      <p:sp>
        <p:nvSpPr>
          <p:cNvPr id="3" name="TextBox 2">
            <a:extLst>
              <a:ext uri="{FF2B5EF4-FFF2-40B4-BE49-F238E27FC236}">
                <a16:creationId xmlns:a16="http://schemas.microsoft.com/office/drawing/2014/main" id="{7772FF4D-5606-4E8A-2075-0A15A430769E}"/>
              </a:ext>
            </a:extLst>
          </p:cNvPr>
          <p:cNvSpPr txBox="1"/>
          <p:nvPr/>
        </p:nvSpPr>
        <p:spPr>
          <a:xfrm>
            <a:off x="4734523" y="6109418"/>
            <a:ext cx="2446760" cy="369332"/>
          </a:xfrm>
          <a:prstGeom prst="rect">
            <a:avLst/>
          </a:prstGeom>
          <a:noFill/>
        </p:spPr>
        <p:txBody>
          <a:bodyPr wrap="none" rtlCol="0">
            <a:spAutoFit/>
          </a:bodyPr>
          <a:lstStyle/>
          <a:p>
            <a:r>
              <a:rPr lang="en-US" dirty="0"/>
              <a:t>Fig. 16-7 Gas pressure</a:t>
            </a:r>
          </a:p>
        </p:txBody>
      </p:sp>
    </p:spTree>
    <p:extLst>
      <p:ext uri="{BB962C8B-B14F-4D97-AF65-F5344CB8AC3E}">
        <p14:creationId xmlns:p14="http://schemas.microsoft.com/office/powerpoint/2010/main" val="2057199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209EC-5C54-AB57-95E9-1DD6A4F4AAE8}"/>
              </a:ext>
            </a:extLst>
          </p:cNvPr>
          <p:cNvSpPr>
            <a:spLocks noGrp="1"/>
          </p:cNvSpPr>
          <p:nvPr>
            <p:ph type="title"/>
          </p:nvPr>
        </p:nvSpPr>
        <p:spPr/>
        <p:txBody>
          <a:bodyPr/>
          <a:lstStyle/>
          <a:p>
            <a:r>
              <a:rPr lang="en-US" dirty="0"/>
              <a:t>The Sun is stable (Hydrostatic equilibrium)</a:t>
            </a:r>
          </a:p>
        </p:txBody>
      </p:sp>
      <p:pic>
        <p:nvPicPr>
          <p:cNvPr id="5" name="Content Placeholder 4">
            <a:extLst>
              <a:ext uri="{FF2B5EF4-FFF2-40B4-BE49-F238E27FC236}">
                <a16:creationId xmlns:a16="http://schemas.microsoft.com/office/drawing/2014/main" id="{BE6EEA84-9934-347F-CA69-AFE7A01467E8}"/>
              </a:ext>
            </a:extLst>
          </p:cNvPr>
          <p:cNvPicPr>
            <a:picLocks noGrp="1" noChangeAspect="1"/>
          </p:cNvPicPr>
          <p:nvPr>
            <p:ph idx="1"/>
          </p:nvPr>
        </p:nvPicPr>
        <p:blipFill>
          <a:blip r:embed="rId2"/>
          <a:stretch>
            <a:fillRect/>
          </a:stretch>
        </p:blipFill>
        <p:spPr>
          <a:xfrm>
            <a:off x="5969795" y="1559814"/>
            <a:ext cx="4260638" cy="4298545"/>
          </a:xfrm>
        </p:spPr>
      </p:pic>
      <p:sp>
        <p:nvSpPr>
          <p:cNvPr id="6" name="TextBox 5">
            <a:extLst>
              <a:ext uri="{FF2B5EF4-FFF2-40B4-BE49-F238E27FC236}">
                <a16:creationId xmlns:a16="http://schemas.microsoft.com/office/drawing/2014/main" id="{D9831765-AB5E-6AD2-24E4-C318F39B9903}"/>
              </a:ext>
            </a:extLst>
          </p:cNvPr>
          <p:cNvSpPr txBox="1"/>
          <p:nvPr/>
        </p:nvSpPr>
        <p:spPr>
          <a:xfrm>
            <a:off x="838200" y="1690688"/>
            <a:ext cx="4632703" cy="4524315"/>
          </a:xfrm>
          <a:prstGeom prst="rect">
            <a:avLst/>
          </a:prstGeom>
          <a:noFill/>
        </p:spPr>
        <p:txBody>
          <a:bodyPr wrap="square" rtlCol="0">
            <a:spAutoFit/>
          </a:bodyPr>
          <a:lstStyle/>
          <a:p>
            <a:pPr algn="l"/>
            <a:r>
              <a:rPr lang="en-US" sz="3200" b="0" i="0" u="none" strike="noStrike" baseline="0" dirty="0">
                <a:solidFill>
                  <a:srgbClr val="FF0000"/>
                </a:solidFill>
                <a:latin typeface="NotoSans"/>
              </a:rPr>
              <a:t>The gravitational forces must therefore be counterbalanced by the force due to the pressure of gases within the Sun. Calculation shows that the pressure requires a center temperature of 15 million K.</a:t>
            </a:r>
            <a:endParaRPr lang="en-US" sz="3200" dirty="0">
              <a:solidFill>
                <a:srgbClr val="FF0000"/>
              </a:solidFill>
            </a:endParaRPr>
          </a:p>
        </p:txBody>
      </p:sp>
      <p:sp>
        <p:nvSpPr>
          <p:cNvPr id="3" name="TextBox 2">
            <a:extLst>
              <a:ext uri="{FF2B5EF4-FFF2-40B4-BE49-F238E27FC236}">
                <a16:creationId xmlns:a16="http://schemas.microsoft.com/office/drawing/2014/main" id="{D3204F07-5F15-FFBA-C324-00AD05F37E35}"/>
              </a:ext>
            </a:extLst>
          </p:cNvPr>
          <p:cNvSpPr txBox="1"/>
          <p:nvPr/>
        </p:nvSpPr>
        <p:spPr>
          <a:xfrm>
            <a:off x="5969795" y="6030337"/>
            <a:ext cx="3484928" cy="369332"/>
          </a:xfrm>
          <a:prstGeom prst="rect">
            <a:avLst/>
          </a:prstGeom>
          <a:noFill/>
        </p:spPr>
        <p:txBody>
          <a:bodyPr wrap="none" rtlCol="0">
            <a:spAutoFit/>
          </a:bodyPr>
          <a:lstStyle/>
          <a:p>
            <a:r>
              <a:rPr lang="en-US" dirty="0"/>
              <a:t>Fig. 16-8 Hydrostatic Equilibrium </a:t>
            </a:r>
          </a:p>
        </p:txBody>
      </p:sp>
    </p:spTree>
    <p:extLst>
      <p:ext uri="{BB962C8B-B14F-4D97-AF65-F5344CB8AC3E}">
        <p14:creationId xmlns:p14="http://schemas.microsoft.com/office/powerpoint/2010/main" val="1719718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10E9D-7A55-3F0C-D060-89ABAB38A2A7}"/>
              </a:ext>
            </a:extLst>
          </p:cNvPr>
          <p:cNvSpPr>
            <a:spLocks noGrp="1"/>
          </p:cNvSpPr>
          <p:nvPr>
            <p:ph type="title"/>
          </p:nvPr>
        </p:nvSpPr>
        <p:spPr/>
        <p:txBody>
          <a:bodyPr/>
          <a:lstStyle/>
          <a:p>
            <a:r>
              <a:rPr lang="en-US" dirty="0"/>
              <a:t>The Sun is not cooling down</a:t>
            </a:r>
          </a:p>
        </p:txBody>
      </p:sp>
      <p:sp>
        <p:nvSpPr>
          <p:cNvPr id="3" name="Content Placeholder 2">
            <a:extLst>
              <a:ext uri="{FF2B5EF4-FFF2-40B4-BE49-F238E27FC236}">
                <a16:creationId xmlns:a16="http://schemas.microsoft.com/office/drawing/2014/main" id="{429DFC36-2954-78E7-2EFD-4F137FAE2C7C}"/>
              </a:ext>
            </a:extLst>
          </p:cNvPr>
          <p:cNvSpPr>
            <a:spLocks noGrp="1"/>
          </p:cNvSpPr>
          <p:nvPr>
            <p:ph idx="1"/>
          </p:nvPr>
        </p:nvSpPr>
        <p:spPr/>
        <p:txBody>
          <a:bodyPr/>
          <a:lstStyle/>
          <a:p>
            <a:r>
              <a:rPr lang="en-US" dirty="0"/>
              <a:t>The Sun has sufficient storage of hydrogen to keep the nuclear fusion ongoing. </a:t>
            </a:r>
          </a:p>
          <a:p>
            <a:r>
              <a:rPr lang="en-US" dirty="0"/>
              <a:t>As long as the released energy from the nuclear fusion hold the required the inner pressure, the temperature of the Sun will be kept.</a:t>
            </a:r>
          </a:p>
        </p:txBody>
      </p:sp>
    </p:spTree>
    <p:extLst>
      <p:ext uri="{BB962C8B-B14F-4D97-AF65-F5344CB8AC3E}">
        <p14:creationId xmlns:p14="http://schemas.microsoft.com/office/powerpoint/2010/main" val="3294567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B9527-EEAF-79B2-2F35-921AD06689A8}"/>
              </a:ext>
            </a:extLst>
          </p:cNvPr>
          <p:cNvSpPr>
            <a:spLocks noGrp="1"/>
          </p:cNvSpPr>
          <p:nvPr>
            <p:ph type="title"/>
          </p:nvPr>
        </p:nvSpPr>
        <p:spPr/>
        <p:txBody>
          <a:bodyPr/>
          <a:lstStyle/>
          <a:p>
            <a:r>
              <a:rPr lang="en-US" dirty="0"/>
              <a:t>Heat Transfer in a Star</a:t>
            </a:r>
          </a:p>
        </p:txBody>
      </p:sp>
      <p:sp>
        <p:nvSpPr>
          <p:cNvPr id="3" name="Content Placeholder 2">
            <a:extLst>
              <a:ext uri="{FF2B5EF4-FFF2-40B4-BE49-F238E27FC236}">
                <a16:creationId xmlns:a16="http://schemas.microsoft.com/office/drawing/2014/main" id="{B1C6EC45-E897-B0B0-C7DD-96720A8DBD9A}"/>
              </a:ext>
            </a:extLst>
          </p:cNvPr>
          <p:cNvSpPr>
            <a:spLocks noGrp="1"/>
          </p:cNvSpPr>
          <p:nvPr>
            <p:ph idx="1"/>
          </p:nvPr>
        </p:nvSpPr>
        <p:spPr>
          <a:xfrm>
            <a:off x="838200" y="1825625"/>
            <a:ext cx="10515600" cy="979568"/>
          </a:xfrm>
        </p:spPr>
        <p:txBody>
          <a:bodyPr>
            <a:noAutofit/>
          </a:bodyPr>
          <a:lstStyle/>
          <a:p>
            <a:r>
              <a:rPr lang="en-US" sz="3200" dirty="0"/>
              <a:t>Energy can be transferred in three ways: conduction, convection, and radiation. In stars, the latter two are more important since most stars are transparent.</a:t>
            </a:r>
          </a:p>
          <a:p>
            <a:endParaRPr lang="en-US" sz="3200" dirty="0"/>
          </a:p>
        </p:txBody>
      </p:sp>
      <p:pic>
        <p:nvPicPr>
          <p:cNvPr id="5" name="Picture 4">
            <a:extLst>
              <a:ext uri="{FF2B5EF4-FFF2-40B4-BE49-F238E27FC236}">
                <a16:creationId xmlns:a16="http://schemas.microsoft.com/office/drawing/2014/main" id="{E22D8A32-4AF2-9186-57B6-4E8D56C745E5}"/>
              </a:ext>
            </a:extLst>
          </p:cNvPr>
          <p:cNvPicPr>
            <a:picLocks noChangeAspect="1"/>
          </p:cNvPicPr>
          <p:nvPr/>
        </p:nvPicPr>
        <p:blipFill>
          <a:blip r:embed="rId2"/>
          <a:stretch>
            <a:fillRect/>
          </a:stretch>
        </p:blipFill>
        <p:spPr>
          <a:xfrm>
            <a:off x="1293554" y="3429000"/>
            <a:ext cx="4071445" cy="2695790"/>
          </a:xfrm>
          <a:prstGeom prst="rect">
            <a:avLst/>
          </a:prstGeom>
        </p:spPr>
      </p:pic>
      <p:pic>
        <p:nvPicPr>
          <p:cNvPr id="7" name="Picture 6">
            <a:extLst>
              <a:ext uri="{FF2B5EF4-FFF2-40B4-BE49-F238E27FC236}">
                <a16:creationId xmlns:a16="http://schemas.microsoft.com/office/drawing/2014/main" id="{B02A1BBD-4C52-DFC0-B902-C7526FC78F9C}"/>
              </a:ext>
            </a:extLst>
          </p:cNvPr>
          <p:cNvPicPr>
            <a:picLocks noChangeAspect="1"/>
          </p:cNvPicPr>
          <p:nvPr/>
        </p:nvPicPr>
        <p:blipFill>
          <a:blip r:embed="rId3"/>
          <a:stretch>
            <a:fillRect/>
          </a:stretch>
        </p:blipFill>
        <p:spPr>
          <a:xfrm>
            <a:off x="6827003" y="3195473"/>
            <a:ext cx="3592286" cy="2929317"/>
          </a:xfrm>
          <a:prstGeom prst="rect">
            <a:avLst/>
          </a:prstGeom>
        </p:spPr>
      </p:pic>
      <p:sp>
        <p:nvSpPr>
          <p:cNvPr id="4" name="TextBox 3">
            <a:extLst>
              <a:ext uri="{FF2B5EF4-FFF2-40B4-BE49-F238E27FC236}">
                <a16:creationId xmlns:a16="http://schemas.microsoft.com/office/drawing/2014/main" id="{D75D3AC0-652E-74D8-A05F-2197F3A130B2}"/>
              </a:ext>
            </a:extLst>
          </p:cNvPr>
          <p:cNvSpPr txBox="1"/>
          <p:nvPr/>
        </p:nvSpPr>
        <p:spPr>
          <a:xfrm>
            <a:off x="1293554" y="6369803"/>
            <a:ext cx="2218428" cy="369332"/>
          </a:xfrm>
          <a:prstGeom prst="rect">
            <a:avLst/>
          </a:prstGeom>
          <a:noFill/>
        </p:spPr>
        <p:txBody>
          <a:bodyPr wrap="none" rtlCol="0">
            <a:spAutoFit/>
          </a:bodyPr>
          <a:lstStyle/>
          <a:p>
            <a:r>
              <a:rPr lang="en-US" dirty="0"/>
              <a:t>Fig. 16-9 Convection</a:t>
            </a:r>
          </a:p>
        </p:txBody>
      </p:sp>
      <p:sp>
        <p:nvSpPr>
          <p:cNvPr id="6" name="TextBox 5">
            <a:extLst>
              <a:ext uri="{FF2B5EF4-FFF2-40B4-BE49-F238E27FC236}">
                <a16:creationId xmlns:a16="http://schemas.microsoft.com/office/drawing/2014/main" id="{F798DF87-1F18-D61F-F13A-AA6CE06E5D1B}"/>
              </a:ext>
            </a:extLst>
          </p:cNvPr>
          <p:cNvSpPr txBox="1"/>
          <p:nvPr/>
        </p:nvSpPr>
        <p:spPr>
          <a:xfrm>
            <a:off x="6827003" y="6308209"/>
            <a:ext cx="3729354" cy="369332"/>
          </a:xfrm>
          <a:prstGeom prst="rect">
            <a:avLst/>
          </a:prstGeom>
          <a:noFill/>
        </p:spPr>
        <p:txBody>
          <a:bodyPr wrap="none" rtlCol="0">
            <a:spAutoFit/>
          </a:bodyPr>
          <a:lstStyle/>
          <a:p>
            <a:r>
              <a:rPr lang="en-US" dirty="0"/>
              <a:t>Fig. 16-10 Photons Deep in the Sun </a:t>
            </a:r>
          </a:p>
        </p:txBody>
      </p:sp>
    </p:spTree>
    <p:extLst>
      <p:ext uri="{BB962C8B-B14F-4D97-AF65-F5344CB8AC3E}">
        <p14:creationId xmlns:p14="http://schemas.microsoft.com/office/powerpoint/2010/main" val="3067696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4184E-40DC-2166-1F5F-AD385081D208}"/>
              </a:ext>
            </a:extLst>
          </p:cNvPr>
          <p:cNvSpPr>
            <a:spLocks noGrp="1"/>
          </p:cNvSpPr>
          <p:nvPr>
            <p:ph type="title"/>
          </p:nvPr>
        </p:nvSpPr>
        <p:spPr/>
        <p:txBody>
          <a:bodyPr/>
          <a:lstStyle/>
          <a:p>
            <a:r>
              <a:rPr lang="en-US" dirty="0"/>
              <a:t>The Sun’s Model Structure</a:t>
            </a:r>
          </a:p>
        </p:txBody>
      </p:sp>
      <p:pic>
        <p:nvPicPr>
          <p:cNvPr id="5" name="Content Placeholder 4">
            <a:extLst>
              <a:ext uri="{FF2B5EF4-FFF2-40B4-BE49-F238E27FC236}">
                <a16:creationId xmlns:a16="http://schemas.microsoft.com/office/drawing/2014/main" id="{F6A9650C-F712-0C35-A87F-AEDE825EF37E}"/>
              </a:ext>
            </a:extLst>
          </p:cNvPr>
          <p:cNvPicPr>
            <a:picLocks noGrp="1" noChangeAspect="1"/>
          </p:cNvPicPr>
          <p:nvPr>
            <p:ph idx="1"/>
          </p:nvPr>
        </p:nvPicPr>
        <p:blipFill>
          <a:blip r:embed="rId2"/>
          <a:stretch>
            <a:fillRect/>
          </a:stretch>
        </p:blipFill>
        <p:spPr>
          <a:xfrm>
            <a:off x="2457176" y="1332854"/>
            <a:ext cx="6535672" cy="4866468"/>
          </a:xfrm>
        </p:spPr>
      </p:pic>
      <p:sp>
        <p:nvSpPr>
          <p:cNvPr id="3" name="TextBox 2">
            <a:extLst>
              <a:ext uri="{FF2B5EF4-FFF2-40B4-BE49-F238E27FC236}">
                <a16:creationId xmlns:a16="http://schemas.microsoft.com/office/drawing/2014/main" id="{1D2D9A8B-40E6-ACD1-FE57-0DAA488D272A}"/>
              </a:ext>
            </a:extLst>
          </p:cNvPr>
          <p:cNvSpPr txBox="1"/>
          <p:nvPr/>
        </p:nvSpPr>
        <p:spPr>
          <a:xfrm>
            <a:off x="2457176" y="6323308"/>
            <a:ext cx="3902800" cy="369332"/>
          </a:xfrm>
          <a:prstGeom prst="rect">
            <a:avLst/>
          </a:prstGeom>
          <a:noFill/>
        </p:spPr>
        <p:txBody>
          <a:bodyPr wrap="none" rtlCol="0">
            <a:spAutoFit/>
          </a:bodyPr>
          <a:lstStyle/>
          <a:p>
            <a:r>
              <a:rPr lang="en-US" dirty="0"/>
              <a:t>Fig. 16-11 Interior structure of the Sun</a:t>
            </a:r>
          </a:p>
        </p:txBody>
      </p:sp>
    </p:spTree>
    <p:extLst>
      <p:ext uri="{BB962C8B-B14F-4D97-AF65-F5344CB8AC3E}">
        <p14:creationId xmlns:p14="http://schemas.microsoft.com/office/powerpoint/2010/main" val="20148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DE987-C78A-4065-DE9C-38A62A0881E3}"/>
              </a:ext>
            </a:extLst>
          </p:cNvPr>
          <p:cNvSpPr>
            <a:spLocks noGrp="1"/>
          </p:cNvSpPr>
          <p:nvPr>
            <p:ph type="title"/>
          </p:nvPr>
        </p:nvSpPr>
        <p:spPr/>
        <p:txBody>
          <a:bodyPr/>
          <a:lstStyle/>
          <a:p>
            <a:r>
              <a:rPr lang="en-US" dirty="0"/>
              <a:t>The Sun’s temperature, density, and energy distribution</a:t>
            </a:r>
          </a:p>
        </p:txBody>
      </p:sp>
      <p:pic>
        <p:nvPicPr>
          <p:cNvPr id="5" name="Content Placeholder 4">
            <a:extLst>
              <a:ext uri="{FF2B5EF4-FFF2-40B4-BE49-F238E27FC236}">
                <a16:creationId xmlns:a16="http://schemas.microsoft.com/office/drawing/2014/main" id="{5735E6A7-3943-E79B-8ECB-51911B7215FE}"/>
              </a:ext>
            </a:extLst>
          </p:cNvPr>
          <p:cNvPicPr>
            <a:picLocks noGrp="1" noChangeAspect="1"/>
          </p:cNvPicPr>
          <p:nvPr>
            <p:ph idx="1"/>
          </p:nvPr>
        </p:nvPicPr>
        <p:blipFill>
          <a:blip r:embed="rId2"/>
          <a:stretch>
            <a:fillRect/>
          </a:stretch>
        </p:blipFill>
        <p:spPr>
          <a:xfrm>
            <a:off x="772197" y="1744474"/>
            <a:ext cx="10349155" cy="4206875"/>
          </a:xfrm>
        </p:spPr>
      </p:pic>
      <p:sp>
        <p:nvSpPr>
          <p:cNvPr id="3" name="TextBox 2">
            <a:extLst>
              <a:ext uri="{FF2B5EF4-FFF2-40B4-BE49-F238E27FC236}">
                <a16:creationId xmlns:a16="http://schemas.microsoft.com/office/drawing/2014/main" id="{4D4C2ACA-BE03-5DF1-6E7C-4F5411968423}"/>
              </a:ext>
            </a:extLst>
          </p:cNvPr>
          <p:cNvSpPr txBox="1"/>
          <p:nvPr/>
        </p:nvSpPr>
        <p:spPr>
          <a:xfrm>
            <a:off x="838200" y="6168325"/>
            <a:ext cx="2943883" cy="369332"/>
          </a:xfrm>
          <a:prstGeom prst="rect">
            <a:avLst/>
          </a:prstGeom>
          <a:noFill/>
        </p:spPr>
        <p:txBody>
          <a:bodyPr wrap="none" rtlCol="0">
            <a:spAutoFit/>
          </a:bodyPr>
          <a:lstStyle/>
          <a:p>
            <a:r>
              <a:rPr lang="en-US" dirty="0"/>
              <a:t>Fig. 16-12 Interior of the Sun</a:t>
            </a:r>
          </a:p>
        </p:txBody>
      </p:sp>
    </p:spTree>
    <p:extLst>
      <p:ext uri="{BB962C8B-B14F-4D97-AF65-F5344CB8AC3E}">
        <p14:creationId xmlns:p14="http://schemas.microsoft.com/office/powerpoint/2010/main" val="2434391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0E28A-89F6-4DBB-7F37-AAEB31D53BCD}"/>
              </a:ext>
            </a:extLst>
          </p:cNvPr>
          <p:cNvSpPr>
            <a:spLocks noGrp="1"/>
          </p:cNvSpPr>
          <p:nvPr>
            <p:ph type="title"/>
          </p:nvPr>
        </p:nvSpPr>
        <p:spPr/>
        <p:txBody>
          <a:bodyPr/>
          <a:lstStyle/>
          <a:p>
            <a:r>
              <a:rPr lang="en-US" dirty="0"/>
              <a:t>The Solar Interior: Observations</a:t>
            </a:r>
          </a:p>
        </p:txBody>
      </p:sp>
      <p:sp>
        <p:nvSpPr>
          <p:cNvPr id="3" name="Content Placeholder 2">
            <a:extLst>
              <a:ext uri="{FF2B5EF4-FFF2-40B4-BE49-F238E27FC236}">
                <a16:creationId xmlns:a16="http://schemas.microsoft.com/office/drawing/2014/main" id="{932D9429-A390-04BD-2D0F-485DAECAF7C1}"/>
              </a:ext>
            </a:extLst>
          </p:cNvPr>
          <p:cNvSpPr>
            <a:spLocks noGrp="1"/>
          </p:cNvSpPr>
          <p:nvPr>
            <p:ph idx="1"/>
          </p:nvPr>
        </p:nvSpPr>
        <p:spPr>
          <a:xfrm>
            <a:off x="838200" y="1825625"/>
            <a:ext cx="10515600" cy="3831256"/>
          </a:xfrm>
        </p:spPr>
        <p:txBody>
          <a:bodyPr/>
          <a:lstStyle/>
          <a:p>
            <a:r>
              <a:rPr lang="en-US" dirty="0"/>
              <a:t>Two measurements have been conducted to obtain information about the inner parts of the Sun: Solar Pulsations and Solar Neutrinos.</a:t>
            </a:r>
          </a:p>
        </p:txBody>
      </p:sp>
    </p:spTree>
    <p:extLst>
      <p:ext uri="{BB962C8B-B14F-4D97-AF65-F5344CB8AC3E}">
        <p14:creationId xmlns:p14="http://schemas.microsoft.com/office/powerpoint/2010/main" val="1921154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9BFA1-C5AB-2387-7C18-879FAA23941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3EB44322-AB52-E343-39ED-DE81C2E272E6}"/>
              </a:ext>
            </a:extLst>
          </p:cNvPr>
          <p:cNvSpPr>
            <a:spLocks noGrp="1"/>
          </p:cNvSpPr>
          <p:nvPr>
            <p:ph idx="1"/>
          </p:nvPr>
        </p:nvSpPr>
        <p:spPr/>
        <p:txBody>
          <a:bodyPr>
            <a:normAutofit/>
          </a:bodyPr>
          <a:lstStyle/>
          <a:p>
            <a:pPr marL="514350" indent="-514350">
              <a:buAutoNum type="arabicPeriod"/>
            </a:pPr>
            <a:r>
              <a:rPr lang="en-US" sz="3200" dirty="0"/>
              <a:t>Sources of Sunshine: Thermal and Gravitational Energy</a:t>
            </a:r>
          </a:p>
          <a:p>
            <a:pPr marL="514350" indent="-514350">
              <a:buAutoNum type="arabicPeriod"/>
            </a:pPr>
            <a:r>
              <a:rPr lang="en-US" sz="3200" dirty="0"/>
              <a:t>Mass, Energy, and the Theory of Relativity</a:t>
            </a:r>
          </a:p>
          <a:p>
            <a:pPr marL="514350" indent="-514350">
              <a:buAutoNum type="arabicPeriod"/>
            </a:pPr>
            <a:r>
              <a:rPr lang="en-US" sz="3200" dirty="0"/>
              <a:t>The Solar Interior: Theory </a:t>
            </a:r>
          </a:p>
          <a:p>
            <a:pPr marL="514350" indent="-514350">
              <a:buAutoNum type="arabicPeriod"/>
            </a:pPr>
            <a:r>
              <a:rPr lang="en-US" sz="3200" dirty="0"/>
              <a:t>The Solar Interior: Observations</a:t>
            </a:r>
          </a:p>
        </p:txBody>
      </p:sp>
    </p:spTree>
    <p:extLst>
      <p:ext uri="{BB962C8B-B14F-4D97-AF65-F5344CB8AC3E}">
        <p14:creationId xmlns:p14="http://schemas.microsoft.com/office/powerpoint/2010/main" val="1817749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36105-8059-6716-3337-F6D1EA00FDDE}"/>
              </a:ext>
            </a:extLst>
          </p:cNvPr>
          <p:cNvSpPr>
            <a:spLocks noGrp="1"/>
          </p:cNvSpPr>
          <p:nvPr>
            <p:ph type="title"/>
          </p:nvPr>
        </p:nvSpPr>
        <p:spPr/>
        <p:txBody>
          <a:bodyPr/>
          <a:lstStyle/>
          <a:p>
            <a:r>
              <a:rPr lang="en-US" dirty="0"/>
              <a:t>Solar Pulsations</a:t>
            </a:r>
          </a:p>
        </p:txBody>
      </p:sp>
      <p:pic>
        <p:nvPicPr>
          <p:cNvPr id="5" name="Content Placeholder 4">
            <a:extLst>
              <a:ext uri="{FF2B5EF4-FFF2-40B4-BE49-F238E27FC236}">
                <a16:creationId xmlns:a16="http://schemas.microsoft.com/office/drawing/2014/main" id="{536081AD-B3B1-9498-C0B3-A722ED48FDDF}"/>
              </a:ext>
            </a:extLst>
          </p:cNvPr>
          <p:cNvPicPr>
            <a:picLocks noGrp="1" noChangeAspect="1"/>
          </p:cNvPicPr>
          <p:nvPr>
            <p:ph idx="1"/>
          </p:nvPr>
        </p:nvPicPr>
        <p:blipFill>
          <a:blip r:embed="rId2"/>
          <a:stretch>
            <a:fillRect/>
          </a:stretch>
        </p:blipFill>
        <p:spPr>
          <a:xfrm>
            <a:off x="6492100" y="1690688"/>
            <a:ext cx="4446226" cy="4351338"/>
          </a:xfrm>
        </p:spPr>
      </p:pic>
      <p:sp>
        <p:nvSpPr>
          <p:cNvPr id="6" name="TextBox 5">
            <a:extLst>
              <a:ext uri="{FF2B5EF4-FFF2-40B4-BE49-F238E27FC236}">
                <a16:creationId xmlns:a16="http://schemas.microsoft.com/office/drawing/2014/main" id="{DA1173A6-5F52-450E-BBFF-444D79194A62}"/>
              </a:ext>
            </a:extLst>
          </p:cNvPr>
          <p:cNvSpPr txBox="1"/>
          <p:nvPr/>
        </p:nvSpPr>
        <p:spPr>
          <a:xfrm>
            <a:off x="838200" y="1690688"/>
            <a:ext cx="5238426" cy="4154984"/>
          </a:xfrm>
          <a:prstGeom prst="rect">
            <a:avLst/>
          </a:prstGeom>
          <a:noFill/>
        </p:spPr>
        <p:txBody>
          <a:bodyPr wrap="square" rtlCol="0">
            <a:spAutoFit/>
          </a:bodyPr>
          <a:lstStyle/>
          <a:p>
            <a:r>
              <a:rPr lang="en-US" sz="2400" dirty="0">
                <a:solidFill>
                  <a:srgbClr val="FF0000"/>
                </a:solidFill>
              </a:rPr>
              <a:t>The Sun is “breathing”,  alternately expanding and contracting. The velocity is a few hundred meters per second. The motion is caused by the waves from the interior. We can obtain the information such as the temperature, density, and composition of the layers through which the waves passed. This is similar as the earthquake wave that can tell us about the Earth’s interior.</a:t>
            </a:r>
          </a:p>
        </p:txBody>
      </p:sp>
      <p:sp>
        <p:nvSpPr>
          <p:cNvPr id="3" name="TextBox 2">
            <a:extLst>
              <a:ext uri="{FF2B5EF4-FFF2-40B4-BE49-F238E27FC236}">
                <a16:creationId xmlns:a16="http://schemas.microsoft.com/office/drawing/2014/main" id="{D134B042-ECD8-4B60-5096-04D192F62860}"/>
              </a:ext>
            </a:extLst>
          </p:cNvPr>
          <p:cNvSpPr txBox="1"/>
          <p:nvPr/>
        </p:nvSpPr>
        <p:spPr>
          <a:xfrm>
            <a:off x="6492100" y="6230319"/>
            <a:ext cx="3470374" cy="369332"/>
          </a:xfrm>
          <a:prstGeom prst="rect">
            <a:avLst/>
          </a:prstGeom>
          <a:noFill/>
        </p:spPr>
        <p:txBody>
          <a:bodyPr wrap="none" rtlCol="0">
            <a:spAutoFit/>
          </a:bodyPr>
          <a:lstStyle/>
          <a:p>
            <a:r>
              <a:rPr lang="en-US" dirty="0"/>
              <a:t>Fig. 16-13 Oscillations in the Sun </a:t>
            </a:r>
          </a:p>
        </p:txBody>
      </p:sp>
    </p:spTree>
    <p:extLst>
      <p:ext uri="{BB962C8B-B14F-4D97-AF65-F5344CB8AC3E}">
        <p14:creationId xmlns:p14="http://schemas.microsoft.com/office/powerpoint/2010/main" val="1247620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77F1-5546-0EF8-3A8F-F1E47F95D09E}"/>
              </a:ext>
            </a:extLst>
          </p:cNvPr>
          <p:cNvSpPr>
            <a:spLocks noGrp="1"/>
          </p:cNvSpPr>
          <p:nvPr>
            <p:ph type="title"/>
          </p:nvPr>
        </p:nvSpPr>
        <p:spPr/>
        <p:txBody>
          <a:bodyPr/>
          <a:lstStyle/>
          <a:p>
            <a:r>
              <a:rPr lang="en-US" dirty="0"/>
              <a:t>Solar Neutrinos</a:t>
            </a:r>
          </a:p>
        </p:txBody>
      </p:sp>
      <p:sp>
        <p:nvSpPr>
          <p:cNvPr id="3" name="Content Placeholder 2">
            <a:extLst>
              <a:ext uri="{FF2B5EF4-FFF2-40B4-BE49-F238E27FC236}">
                <a16:creationId xmlns:a16="http://schemas.microsoft.com/office/drawing/2014/main" id="{2DADFA92-9B8D-002F-2F76-784B946A423F}"/>
              </a:ext>
            </a:extLst>
          </p:cNvPr>
          <p:cNvSpPr>
            <a:spLocks noGrp="1"/>
          </p:cNvSpPr>
          <p:nvPr>
            <p:ph idx="1"/>
          </p:nvPr>
        </p:nvSpPr>
        <p:spPr/>
        <p:txBody>
          <a:bodyPr/>
          <a:lstStyle/>
          <a:p>
            <a:pPr marL="0" indent="0">
              <a:buNone/>
            </a:pPr>
            <a:r>
              <a:rPr lang="en-US" dirty="0"/>
              <a:t>Neutrinos produced in the nuclear fusion, although nearly massless, could be caught.</a:t>
            </a:r>
          </a:p>
          <a:p>
            <a:pPr marL="0" indent="0">
              <a:buNone/>
            </a:pPr>
            <a:r>
              <a:rPr lang="en-US" dirty="0"/>
              <a:t>1) Raymond Davis experiment. Chlorine (Cl) nucleus can turn into a radioactive argon nucleus. Only 1/3 were detected.</a:t>
            </a:r>
          </a:p>
          <a:p>
            <a:pPr marL="0" indent="0">
              <a:buNone/>
            </a:pPr>
            <a:r>
              <a:rPr lang="en-US" dirty="0"/>
              <a:t>2) Sudbury Neutrino Observatory. Deuterium nucleus could be broken by the incoming neutrinos. The detected neutrinos match the prediction.</a:t>
            </a:r>
          </a:p>
          <a:p>
            <a:pPr marL="0" indent="0">
              <a:buNone/>
            </a:pPr>
            <a:r>
              <a:rPr lang="en-US" dirty="0"/>
              <a:t>3) </a:t>
            </a:r>
            <a:r>
              <a:rPr lang="en-US" dirty="0" err="1"/>
              <a:t>Borexino</a:t>
            </a:r>
            <a:r>
              <a:rPr lang="en-US" dirty="0"/>
              <a:t> experiment in Italy also detected Neutrinos from other reactions than the Sun core’s </a:t>
            </a:r>
            <a:r>
              <a:rPr lang="en-US"/>
              <a:t>fusion reactions.</a:t>
            </a:r>
            <a:endParaRPr lang="en-US" dirty="0"/>
          </a:p>
        </p:txBody>
      </p:sp>
    </p:spTree>
    <p:extLst>
      <p:ext uri="{BB962C8B-B14F-4D97-AF65-F5344CB8AC3E}">
        <p14:creationId xmlns:p14="http://schemas.microsoft.com/office/powerpoint/2010/main" val="390920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8809B-CFDE-AE7E-0739-7E36D0A6FD01}"/>
              </a:ext>
            </a:extLst>
          </p:cNvPr>
          <p:cNvSpPr>
            <a:spLocks noGrp="1"/>
          </p:cNvSpPr>
          <p:nvPr>
            <p:ph type="title"/>
          </p:nvPr>
        </p:nvSpPr>
        <p:spPr/>
        <p:txBody>
          <a:bodyPr/>
          <a:lstStyle/>
          <a:p>
            <a:r>
              <a:rPr lang="en-US" dirty="0"/>
              <a:t>Why can the Sun produce so much energy?</a:t>
            </a:r>
          </a:p>
        </p:txBody>
      </p:sp>
      <p:sp>
        <p:nvSpPr>
          <p:cNvPr id="3" name="Content Placeholder 2">
            <a:extLst>
              <a:ext uri="{FF2B5EF4-FFF2-40B4-BE49-F238E27FC236}">
                <a16:creationId xmlns:a16="http://schemas.microsoft.com/office/drawing/2014/main" id="{6712138F-F29B-4D3D-23CD-87580AA2F188}"/>
              </a:ext>
            </a:extLst>
          </p:cNvPr>
          <p:cNvSpPr>
            <a:spLocks noGrp="1"/>
          </p:cNvSpPr>
          <p:nvPr>
            <p:ph idx="1"/>
          </p:nvPr>
        </p:nvSpPr>
        <p:spPr>
          <a:xfrm>
            <a:off x="838200" y="1825625"/>
            <a:ext cx="10515600" cy="1816477"/>
          </a:xfrm>
        </p:spPr>
        <p:txBody>
          <a:bodyPr/>
          <a:lstStyle/>
          <a:p>
            <a:pPr marL="0" indent="0">
              <a:buNone/>
            </a:pPr>
            <a:r>
              <a:rPr lang="en-US" dirty="0"/>
              <a:t>It is far: 93 million miles away;</a:t>
            </a:r>
          </a:p>
          <a:p>
            <a:pPr marL="0" indent="0">
              <a:buNone/>
            </a:pPr>
            <a:r>
              <a:rPr lang="en-US" dirty="0"/>
              <a:t>It is old: 4.5 billion years;</a:t>
            </a:r>
          </a:p>
          <a:p>
            <a:pPr marL="0" indent="0">
              <a:buNone/>
            </a:pPr>
            <a:r>
              <a:rPr lang="en-US" dirty="0"/>
              <a:t>Energy output is staggering: 4 x 10</a:t>
            </a:r>
            <a:r>
              <a:rPr lang="en-US" baseline="30000" dirty="0"/>
              <a:t>26</a:t>
            </a:r>
            <a:r>
              <a:rPr lang="en-US" dirty="0"/>
              <a:t> Watts.</a:t>
            </a:r>
          </a:p>
        </p:txBody>
      </p:sp>
      <p:sp>
        <p:nvSpPr>
          <p:cNvPr id="4" name="Content Placeholder 2">
            <a:extLst>
              <a:ext uri="{FF2B5EF4-FFF2-40B4-BE49-F238E27FC236}">
                <a16:creationId xmlns:a16="http://schemas.microsoft.com/office/drawing/2014/main" id="{2A6F00C6-62D5-21BF-B042-302B9FF10885}"/>
              </a:ext>
            </a:extLst>
          </p:cNvPr>
          <p:cNvSpPr txBox="1">
            <a:spLocks/>
          </p:cNvSpPr>
          <p:nvPr/>
        </p:nvSpPr>
        <p:spPr>
          <a:xfrm>
            <a:off x="838200" y="3777039"/>
            <a:ext cx="10515600" cy="18164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Two possible sources for the Sun’s energy were speculated by scientists in 19</a:t>
            </a:r>
            <a:r>
              <a:rPr lang="en-US" baseline="30000" dirty="0"/>
              <a:t>th</a:t>
            </a:r>
            <a:r>
              <a:rPr lang="en-US" dirty="0"/>
              <a:t> century: Thermal and Gravitational Energy.</a:t>
            </a:r>
          </a:p>
        </p:txBody>
      </p:sp>
    </p:spTree>
    <p:extLst>
      <p:ext uri="{BB962C8B-B14F-4D97-AF65-F5344CB8AC3E}">
        <p14:creationId xmlns:p14="http://schemas.microsoft.com/office/powerpoint/2010/main" val="78534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C8CCC-FF17-1772-DE31-415DE2818B1A}"/>
              </a:ext>
            </a:extLst>
          </p:cNvPr>
          <p:cNvSpPr>
            <a:spLocks noGrp="1"/>
          </p:cNvSpPr>
          <p:nvPr>
            <p:ph type="title"/>
          </p:nvPr>
        </p:nvSpPr>
        <p:spPr/>
        <p:txBody>
          <a:bodyPr/>
          <a:lstStyle/>
          <a:p>
            <a:r>
              <a:rPr lang="en-US" dirty="0"/>
              <a:t>Thermal Energy Idea</a:t>
            </a:r>
          </a:p>
        </p:txBody>
      </p:sp>
      <p:pic>
        <p:nvPicPr>
          <p:cNvPr id="5" name="Content Placeholder 4" descr="A fire on a pile of logs&#10;&#10;Description automatically generated">
            <a:extLst>
              <a:ext uri="{FF2B5EF4-FFF2-40B4-BE49-F238E27FC236}">
                <a16:creationId xmlns:a16="http://schemas.microsoft.com/office/drawing/2014/main" id="{B4F29BF5-2CEB-C181-00CA-34F47930DD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6995" y="2026809"/>
            <a:ext cx="3586998" cy="3873958"/>
          </a:xfrm>
        </p:spPr>
      </p:pic>
      <p:pic>
        <p:nvPicPr>
          <p:cNvPr id="7" name="Picture 6" descr="A sun with flames on it&#10;&#10;Description automatically generated">
            <a:extLst>
              <a:ext uri="{FF2B5EF4-FFF2-40B4-BE49-F238E27FC236}">
                <a16:creationId xmlns:a16="http://schemas.microsoft.com/office/drawing/2014/main" id="{130AC0A3-D6AF-DF5B-AD49-B48D73CED1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3115" y="2278251"/>
            <a:ext cx="5030685" cy="3351524"/>
          </a:xfrm>
          <a:prstGeom prst="rect">
            <a:avLst/>
          </a:prstGeom>
        </p:spPr>
      </p:pic>
      <p:sp>
        <p:nvSpPr>
          <p:cNvPr id="8" name="TextBox 7">
            <a:extLst>
              <a:ext uri="{FF2B5EF4-FFF2-40B4-BE49-F238E27FC236}">
                <a16:creationId xmlns:a16="http://schemas.microsoft.com/office/drawing/2014/main" id="{CA7246AF-9F14-02FB-5CD5-96DCD7EA9E09}"/>
              </a:ext>
            </a:extLst>
          </p:cNvPr>
          <p:cNvSpPr txBox="1"/>
          <p:nvPr/>
        </p:nvSpPr>
        <p:spPr>
          <a:xfrm>
            <a:off x="4956778" y="3032764"/>
            <a:ext cx="981559" cy="1862048"/>
          </a:xfrm>
          <a:prstGeom prst="rect">
            <a:avLst/>
          </a:prstGeom>
          <a:noFill/>
        </p:spPr>
        <p:txBody>
          <a:bodyPr wrap="square" rtlCol="0">
            <a:spAutoFit/>
          </a:bodyPr>
          <a:lstStyle/>
          <a:p>
            <a:r>
              <a:rPr lang="en-US" sz="11500" dirty="0">
                <a:solidFill>
                  <a:srgbClr val="FF0000"/>
                </a:solidFill>
              </a:rPr>
              <a:t>=</a:t>
            </a:r>
            <a:endParaRPr lang="en-US" dirty="0">
              <a:solidFill>
                <a:srgbClr val="FF0000"/>
              </a:solidFill>
            </a:endParaRPr>
          </a:p>
        </p:txBody>
      </p:sp>
      <p:sp>
        <p:nvSpPr>
          <p:cNvPr id="9" name="TextBox 8">
            <a:extLst>
              <a:ext uri="{FF2B5EF4-FFF2-40B4-BE49-F238E27FC236}">
                <a16:creationId xmlns:a16="http://schemas.microsoft.com/office/drawing/2014/main" id="{2066DCB6-F681-5106-C8B4-DB9F5E76896B}"/>
              </a:ext>
            </a:extLst>
          </p:cNvPr>
          <p:cNvSpPr txBox="1"/>
          <p:nvPr/>
        </p:nvSpPr>
        <p:spPr>
          <a:xfrm>
            <a:off x="1046995" y="6217338"/>
            <a:ext cx="8028122" cy="369332"/>
          </a:xfrm>
          <a:prstGeom prst="rect">
            <a:avLst/>
          </a:prstGeom>
          <a:noFill/>
        </p:spPr>
        <p:txBody>
          <a:bodyPr wrap="square" rtlCol="0">
            <a:spAutoFit/>
          </a:bodyPr>
          <a:lstStyle/>
          <a:p>
            <a:r>
              <a:rPr lang="en-US" dirty="0"/>
              <a:t>Fig. 16-1 Age of the Sun and its temperature make this idea unreasonable.</a:t>
            </a:r>
          </a:p>
        </p:txBody>
      </p:sp>
    </p:spTree>
    <p:extLst>
      <p:ext uri="{BB962C8B-B14F-4D97-AF65-F5344CB8AC3E}">
        <p14:creationId xmlns:p14="http://schemas.microsoft.com/office/powerpoint/2010/main" val="383681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2F425-32D6-DAF2-F6BC-3A3B5145F4A6}"/>
              </a:ext>
            </a:extLst>
          </p:cNvPr>
          <p:cNvSpPr>
            <a:spLocks noGrp="1"/>
          </p:cNvSpPr>
          <p:nvPr>
            <p:ph type="title"/>
          </p:nvPr>
        </p:nvSpPr>
        <p:spPr/>
        <p:txBody>
          <a:bodyPr/>
          <a:lstStyle/>
          <a:p>
            <a:r>
              <a:rPr lang="en-US" dirty="0"/>
              <a:t>Gravitational Energy Idea</a:t>
            </a:r>
          </a:p>
        </p:txBody>
      </p:sp>
      <p:sp>
        <p:nvSpPr>
          <p:cNvPr id="3" name="Content Placeholder 2">
            <a:extLst>
              <a:ext uri="{FF2B5EF4-FFF2-40B4-BE49-F238E27FC236}">
                <a16:creationId xmlns:a16="http://schemas.microsoft.com/office/drawing/2014/main" id="{7EA07292-2B45-EB1B-5BC0-3C5590331877}"/>
              </a:ext>
            </a:extLst>
          </p:cNvPr>
          <p:cNvSpPr>
            <a:spLocks noGrp="1"/>
          </p:cNvSpPr>
          <p:nvPr>
            <p:ph idx="1"/>
          </p:nvPr>
        </p:nvSpPr>
        <p:spPr/>
        <p:txBody>
          <a:bodyPr/>
          <a:lstStyle/>
          <a:p>
            <a:r>
              <a:rPr lang="en-US" dirty="0"/>
              <a:t>Outer layer of the Sun falling inward -&gt; potential energy decrease causes heat.</a:t>
            </a:r>
          </a:p>
          <a:p>
            <a:r>
              <a:rPr lang="en-US" dirty="0"/>
              <a:t>The Sun will shrink at around 40 meters each year.</a:t>
            </a:r>
          </a:p>
          <a:p>
            <a:r>
              <a:rPr lang="en-US" dirty="0"/>
              <a:t>The Sun would shine for 100 million years.</a:t>
            </a:r>
          </a:p>
          <a:p>
            <a:r>
              <a:rPr lang="en-US" dirty="0"/>
              <a:t>Much less than what we now know about the Sun’s age.</a:t>
            </a:r>
          </a:p>
        </p:txBody>
      </p:sp>
    </p:spTree>
    <p:extLst>
      <p:ext uri="{BB962C8B-B14F-4D97-AF65-F5344CB8AC3E}">
        <p14:creationId xmlns:p14="http://schemas.microsoft.com/office/powerpoint/2010/main" val="4195668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8D9D0-3028-CE91-69E2-16C9C532EDF7}"/>
              </a:ext>
            </a:extLst>
          </p:cNvPr>
          <p:cNvSpPr>
            <a:spLocks noGrp="1"/>
          </p:cNvSpPr>
          <p:nvPr>
            <p:ph type="title"/>
          </p:nvPr>
        </p:nvSpPr>
        <p:spPr/>
        <p:txBody>
          <a:bodyPr/>
          <a:lstStyle/>
          <a:p>
            <a:r>
              <a:rPr lang="en-US" dirty="0"/>
              <a:t>Mass Energy Equation</a:t>
            </a:r>
          </a:p>
        </p:txBody>
      </p:sp>
      <p:sp>
        <p:nvSpPr>
          <p:cNvPr id="3" name="Content Placeholder 2">
            <a:extLst>
              <a:ext uri="{FF2B5EF4-FFF2-40B4-BE49-F238E27FC236}">
                <a16:creationId xmlns:a16="http://schemas.microsoft.com/office/drawing/2014/main" id="{26BEF507-01E6-E61B-A1B0-8E6AF96AEA82}"/>
              </a:ext>
            </a:extLst>
          </p:cNvPr>
          <p:cNvSpPr>
            <a:spLocks noGrp="1"/>
          </p:cNvSpPr>
          <p:nvPr>
            <p:ph idx="1"/>
          </p:nvPr>
        </p:nvSpPr>
        <p:spPr>
          <a:xfrm>
            <a:off x="838200" y="2495227"/>
            <a:ext cx="10515600" cy="3681736"/>
          </a:xfrm>
        </p:spPr>
        <p:txBody>
          <a:bodyPr/>
          <a:lstStyle/>
          <a:p>
            <a:pPr marL="0" indent="0">
              <a:buNone/>
            </a:pPr>
            <a:r>
              <a:rPr lang="en-US" dirty="0"/>
              <a:t>E: Energy; M: Mass; C: Speed of light.</a:t>
            </a:r>
          </a:p>
          <a:p>
            <a:pPr marL="0" indent="0">
              <a:buNone/>
            </a:pPr>
            <a:r>
              <a:rPr lang="en-US" dirty="0"/>
              <a:t>Not about how to convert mass to energy or energy to mass, but about the equivalent value between mass and energy.</a:t>
            </a:r>
          </a:p>
          <a:p>
            <a:pPr marL="0" indent="0">
              <a:buNone/>
            </a:pPr>
            <a:r>
              <a:rPr lang="en-US" dirty="0"/>
              <a:t>The nuclear reaction involves large mass-energy conversion, while in a chemical reaction, the mass difference is nearly nothing. </a:t>
            </a:r>
          </a:p>
          <a:p>
            <a:pPr marL="0" indent="0">
              <a:buNone/>
            </a:pPr>
            <a:r>
              <a:rPr lang="en-US" dirty="0"/>
              <a:t>Can you calculate how much mass is needed to produce 100 Cal?</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AEE70B0-AA26-C858-306A-EC4ED4A1CEBB}"/>
                  </a:ext>
                </a:extLst>
              </p:cNvPr>
              <p:cNvSpPr txBox="1"/>
              <p:nvPr/>
            </p:nvSpPr>
            <p:spPr>
              <a:xfrm>
                <a:off x="4895799" y="1690688"/>
                <a:ext cx="2400401"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4000" b="0" i="0" smtClean="0">
                          <a:latin typeface="Cambria Math" panose="02040503050406030204" pitchFamily="18" charset="0"/>
                        </a:rPr>
                        <m:t>E</m:t>
                      </m:r>
                      <m:r>
                        <a:rPr lang="en-US" sz="4000" b="0" i="0" smtClean="0">
                          <a:latin typeface="Cambria Math" panose="02040503050406030204" pitchFamily="18" charset="0"/>
                        </a:rPr>
                        <m:t>=</m:t>
                      </m:r>
                      <m:r>
                        <m:rPr>
                          <m:sty m:val="p"/>
                        </m:rPr>
                        <a:rPr lang="en-US" sz="4000" b="0" i="0" smtClean="0">
                          <a:latin typeface="Cambria Math" panose="02040503050406030204" pitchFamily="18" charset="0"/>
                        </a:rPr>
                        <m:t>M</m:t>
                      </m:r>
                      <m:r>
                        <a:rPr lang="en-US" sz="4000" b="0" i="0" smtClean="0">
                          <a:latin typeface="Cambria Math" panose="02040503050406030204" pitchFamily="18" charset="0"/>
                          <a:ea typeface="Cambria Math" panose="02040503050406030204" pitchFamily="18" charset="0"/>
                        </a:rPr>
                        <m:t>∙</m:t>
                      </m:r>
                      <m:sSup>
                        <m:sSupPr>
                          <m:ctrlPr>
                            <a:rPr lang="en-US" sz="4000" b="0" i="1" smtClean="0">
                              <a:latin typeface="Cambria Math" panose="02040503050406030204" pitchFamily="18" charset="0"/>
                              <a:ea typeface="Cambria Math" panose="02040503050406030204" pitchFamily="18" charset="0"/>
                            </a:rPr>
                          </m:ctrlPr>
                        </m:sSupPr>
                        <m:e>
                          <m:r>
                            <m:rPr>
                              <m:sty m:val="p"/>
                            </m:rPr>
                            <a:rPr lang="en-US" sz="4000" b="0" i="0" smtClean="0">
                              <a:latin typeface="Cambria Math" panose="02040503050406030204" pitchFamily="18" charset="0"/>
                              <a:ea typeface="Cambria Math" panose="02040503050406030204" pitchFamily="18" charset="0"/>
                            </a:rPr>
                            <m:t>C</m:t>
                          </m:r>
                        </m:e>
                        <m:sup>
                          <m:r>
                            <a:rPr lang="en-US" sz="4000" b="0" i="0" smtClean="0">
                              <a:latin typeface="Cambria Math" panose="02040503050406030204" pitchFamily="18" charset="0"/>
                              <a:ea typeface="Cambria Math" panose="02040503050406030204" pitchFamily="18" charset="0"/>
                            </a:rPr>
                            <m:t>2</m:t>
                          </m:r>
                        </m:sup>
                      </m:sSup>
                    </m:oMath>
                  </m:oMathPara>
                </a14:m>
                <a:endParaRPr lang="en-US" sz="4000" dirty="0"/>
              </a:p>
            </p:txBody>
          </p:sp>
        </mc:Choice>
        <mc:Fallback xmlns="">
          <p:sp>
            <p:nvSpPr>
              <p:cNvPr id="4" name="TextBox 3">
                <a:extLst>
                  <a:ext uri="{FF2B5EF4-FFF2-40B4-BE49-F238E27FC236}">
                    <a16:creationId xmlns:a16="http://schemas.microsoft.com/office/drawing/2014/main" id="{0AEE70B0-AA26-C858-306A-EC4ED4A1CEBB}"/>
                  </a:ext>
                </a:extLst>
              </p:cNvPr>
              <p:cNvSpPr txBox="1">
                <a:spLocks noRot="1" noChangeAspect="1" noMove="1" noResize="1" noEditPoints="1" noAdjustHandles="1" noChangeArrowheads="1" noChangeShapeType="1" noTextEdit="1"/>
              </p:cNvSpPr>
              <p:nvPr/>
            </p:nvSpPr>
            <p:spPr>
              <a:xfrm>
                <a:off x="4895799" y="1690688"/>
                <a:ext cx="2400401" cy="615553"/>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A835ACC-695D-FC0C-BE6F-B0047020150E}"/>
                  </a:ext>
                </a:extLst>
              </p:cNvPr>
              <p:cNvSpPr txBox="1"/>
              <p:nvPr/>
            </p:nvSpPr>
            <p:spPr>
              <a:xfrm>
                <a:off x="960894" y="5687878"/>
                <a:ext cx="4252318"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100 </m:t>
                      </m:r>
                      <m:r>
                        <a:rPr lang="en-US" b="0" i="1" smtClean="0">
                          <a:latin typeface="Cambria Math" panose="02040503050406030204" pitchFamily="18" charset="0"/>
                        </a:rPr>
                        <m:t>𝐶𝑎𝑙</m:t>
                      </m:r>
                      <m:r>
                        <a:rPr lang="en-US" b="0" i="1" smtClean="0">
                          <a:latin typeface="Cambria Math" panose="02040503050406030204" pitchFamily="18" charset="0"/>
                        </a:rPr>
                        <m:t>=100 </m:t>
                      </m:r>
                      <m:r>
                        <a:rPr lang="en-US" b="0" i="1" smtClean="0">
                          <a:latin typeface="Cambria Math" panose="02040503050406030204" pitchFamily="18" charset="0"/>
                        </a:rPr>
                        <m:t>𝐶𝑎𝑙</m:t>
                      </m:r>
                      <m:r>
                        <a:rPr lang="en-US" b="0" i="1" smtClean="0">
                          <a:latin typeface="Cambria Math" panose="02040503050406030204" pitchFamily="18" charset="0"/>
                        </a:rPr>
                        <m:t> × </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4180 </m:t>
                          </m:r>
                          <m:r>
                            <a:rPr lang="en-US" b="0" i="1" smtClean="0">
                              <a:latin typeface="Cambria Math" panose="02040503050406030204" pitchFamily="18" charset="0"/>
                              <a:ea typeface="Cambria Math" panose="02040503050406030204" pitchFamily="18" charset="0"/>
                            </a:rPr>
                            <m:t>𝐽</m:t>
                          </m:r>
                        </m:num>
                        <m:den>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𝐶𝑎𝑙</m:t>
                          </m:r>
                        </m:den>
                      </m:f>
                      <m:r>
                        <a:rPr lang="en-US" b="0" i="1" smtClean="0">
                          <a:latin typeface="Cambria Math" panose="02040503050406030204" pitchFamily="18" charset="0"/>
                          <a:ea typeface="Cambria Math" panose="02040503050406030204" pitchFamily="18" charset="0"/>
                        </a:rPr>
                        <m:t>=418,000 </m:t>
                      </m:r>
                      <m:r>
                        <a:rPr lang="en-US" b="0" i="1" smtClean="0">
                          <a:latin typeface="Cambria Math" panose="02040503050406030204" pitchFamily="18" charset="0"/>
                          <a:ea typeface="Cambria Math" panose="02040503050406030204" pitchFamily="18" charset="0"/>
                        </a:rPr>
                        <m:t>𝐽</m:t>
                      </m:r>
                      <m:r>
                        <a:rPr lang="en-US" b="0" i="1" smtClean="0">
                          <a:latin typeface="Cambria Math" panose="02040503050406030204" pitchFamily="18" charset="0"/>
                        </a:rPr>
                        <m:t> </m:t>
                      </m:r>
                    </m:oMath>
                  </m:oMathPara>
                </a14:m>
                <a:endParaRPr lang="en-US" dirty="0"/>
              </a:p>
            </p:txBody>
          </p:sp>
        </mc:Choice>
        <mc:Fallback xmlns="">
          <p:sp>
            <p:nvSpPr>
              <p:cNvPr id="5" name="TextBox 4">
                <a:extLst>
                  <a:ext uri="{FF2B5EF4-FFF2-40B4-BE49-F238E27FC236}">
                    <a16:creationId xmlns:a16="http://schemas.microsoft.com/office/drawing/2014/main" id="{6A835ACC-695D-FC0C-BE6F-B0047020150E}"/>
                  </a:ext>
                </a:extLst>
              </p:cNvPr>
              <p:cNvSpPr txBox="1">
                <a:spLocks noRot="1" noChangeAspect="1" noMove="1" noResize="1" noEditPoints="1" noAdjustHandles="1" noChangeArrowheads="1" noChangeShapeType="1" noTextEdit="1"/>
              </p:cNvSpPr>
              <p:nvPr/>
            </p:nvSpPr>
            <p:spPr>
              <a:xfrm>
                <a:off x="960894" y="5687878"/>
                <a:ext cx="4252318" cy="5203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CD94930-6133-0F03-A094-B17BD0AB6788}"/>
                  </a:ext>
                </a:extLst>
              </p:cNvPr>
              <p:cNvSpPr txBox="1"/>
              <p:nvPr/>
            </p:nvSpPr>
            <p:spPr>
              <a:xfrm>
                <a:off x="6302613" y="5809577"/>
                <a:ext cx="47579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418,000 </m:t>
                      </m:r>
                      <m:r>
                        <a:rPr lang="en-US" b="0" i="1" smtClean="0">
                          <a:latin typeface="Cambria Math" panose="02040503050406030204" pitchFamily="18" charset="0"/>
                          <a:ea typeface="Cambria Math" panose="02040503050406030204" pitchFamily="18" charset="0"/>
                        </a:rPr>
                        <m:t>𝐽</m:t>
                      </m:r>
                      <m:r>
                        <a:rPr lang="en-US" b="0" i="1" smtClean="0">
                          <a:latin typeface="Cambria Math" panose="02040503050406030204" pitchFamily="18" charset="0"/>
                          <a:ea typeface="Cambria Math" panose="02040503050406030204" pitchFamily="18" charset="0"/>
                        </a:rPr>
                        <m:t> ÷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(3.0 ×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8</m:t>
                              </m:r>
                            </m:sup>
                          </m:sSup>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=4.64 ×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−12</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𝐾𝑔</m:t>
                      </m:r>
                      <m:r>
                        <a:rPr lang="en-US" b="0" i="1" smtClean="0">
                          <a:latin typeface="Cambria Math" panose="02040503050406030204" pitchFamily="18" charset="0"/>
                        </a:rPr>
                        <m:t> </m:t>
                      </m:r>
                    </m:oMath>
                  </m:oMathPara>
                </a14:m>
                <a:endParaRPr lang="en-US" dirty="0"/>
              </a:p>
            </p:txBody>
          </p:sp>
        </mc:Choice>
        <mc:Fallback xmlns="">
          <p:sp>
            <p:nvSpPr>
              <p:cNvPr id="6" name="TextBox 5">
                <a:extLst>
                  <a:ext uri="{FF2B5EF4-FFF2-40B4-BE49-F238E27FC236}">
                    <a16:creationId xmlns:a16="http://schemas.microsoft.com/office/drawing/2014/main" id="{4CD94930-6133-0F03-A094-B17BD0AB6788}"/>
                  </a:ext>
                </a:extLst>
              </p:cNvPr>
              <p:cNvSpPr txBox="1">
                <a:spLocks noRot="1" noChangeAspect="1" noMove="1" noResize="1" noEditPoints="1" noAdjustHandles="1" noChangeArrowheads="1" noChangeShapeType="1" noTextEdit="1"/>
              </p:cNvSpPr>
              <p:nvPr/>
            </p:nvSpPr>
            <p:spPr>
              <a:xfrm>
                <a:off x="6302613" y="5809577"/>
                <a:ext cx="4757969" cy="276999"/>
              </a:xfrm>
              <a:prstGeom prst="rect">
                <a:avLst/>
              </a:prstGeom>
              <a:blipFill>
                <a:blip r:embed="rId4"/>
                <a:stretch>
                  <a:fillRect l="-769" t="-4444" r="-256" b="-35556"/>
                </a:stretch>
              </a:blipFill>
            </p:spPr>
            <p:txBody>
              <a:bodyPr/>
              <a:lstStyle/>
              <a:p>
                <a:r>
                  <a:rPr lang="en-US">
                    <a:noFill/>
                  </a:rPr>
                  <a:t> </a:t>
                </a:r>
              </a:p>
            </p:txBody>
          </p:sp>
        </mc:Fallback>
      </mc:AlternateContent>
    </p:spTree>
    <p:extLst>
      <p:ext uri="{BB962C8B-B14F-4D97-AF65-F5344CB8AC3E}">
        <p14:creationId xmlns:p14="http://schemas.microsoft.com/office/powerpoint/2010/main" val="74892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2F4F3-A869-F593-6569-93A1A221CCFC}"/>
              </a:ext>
            </a:extLst>
          </p:cNvPr>
          <p:cNvSpPr>
            <a:spLocks noGrp="1"/>
          </p:cNvSpPr>
          <p:nvPr>
            <p:ph type="title"/>
          </p:nvPr>
        </p:nvSpPr>
        <p:spPr/>
        <p:txBody>
          <a:bodyPr/>
          <a:lstStyle/>
          <a:p>
            <a:r>
              <a:rPr lang="en-US" dirty="0"/>
              <a:t>How can mass be converted into energy?</a:t>
            </a:r>
          </a:p>
        </p:txBody>
      </p:sp>
      <p:pic>
        <p:nvPicPr>
          <p:cNvPr id="1026" name="Picture 2">
            <a:extLst>
              <a:ext uri="{FF2B5EF4-FFF2-40B4-BE49-F238E27FC236}">
                <a16:creationId xmlns:a16="http://schemas.microsoft.com/office/drawing/2014/main" id="{D227F377-68E5-1114-F9D9-169451631A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2332495" cy="23324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BCDCD0B-B081-EE6E-C99E-F3757D9BDD97}"/>
              </a:ext>
            </a:extLst>
          </p:cNvPr>
          <p:cNvPicPr>
            <a:picLocks noChangeAspect="1"/>
          </p:cNvPicPr>
          <p:nvPr/>
        </p:nvPicPr>
        <p:blipFill>
          <a:blip r:embed="rId3"/>
          <a:stretch>
            <a:fillRect/>
          </a:stretch>
        </p:blipFill>
        <p:spPr>
          <a:xfrm>
            <a:off x="3656255" y="1690688"/>
            <a:ext cx="3735669" cy="2042656"/>
          </a:xfrm>
          <a:prstGeom prst="rect">
            <a:avLst/>
          </a:prstGeom>
        </p:spPr>
      </p:pic>
      <p:pic>
        <p:nvPicPr>
          <p:cNvPr id="7" name="Picture 6">
            <a:extLst>
              <a:ext uri="{FF2B5EF4-FFF2-40B4-BE49-F238E27FC236}">
                <a16:creationId xmlns:a16="http://schemas.microsoft.com/office/drawing/2014/main" id="{C0CAC546-8C6F-68C4-3ECB-6FD95A70FF69}"/>
              </a:ext>
            </a:extLst>
          </p:cNvPr>
          <p:cNvPicPr>
            <a:picLocks noChangeAspect="1"/>
          </p:cNvPicPr>
          <p:nvPr/>
        </p:nvPicPr>
        <p:blipFill>
          <a:blip r:embed="rId4"/>
          <a:stretch>
            <a:fillRect/>
          </a:stretch>
        </p:blipFill>
        <p:spPr>
          <a:xfrm>
            <a:off x="7877484" y="1568374"/>
            <a:ext cx="3526187" cy="1860626"/>
          </a:xfrm>
          <a:prstGeom prst="rect">
            <a:avLst/>
          </a:prstGeom>
        </p:spPr>
      </p:pic>
      <p:sp>
        <p:nvSpPr>
          <p:cNvPr id="8" name="TextBox 7">
            <a:extLst>
              <a:ext uri="{FF2B5EF4-FFF2-40B4-BE49-F238E27FC236}">
                <a16:creationId xmlns:a16="http://schemas.microsoft.com/office/drawing/2014/main" id="{03690BAD-4F5C-046A-797A-5CE77E31152F}"/>
              </a:ext>
            </a:extLst>
          </p:cNvPr>
          <p:cNvSpPr txBox="1"/>
          <p:nvPr/>
        </p:nvSpPr>
        <p:spPr>
          <a:xfrm>
            <a:off x="7594169" y="3429000"/>
            <a:ext cx="4293031" cy="369332"/>
          </a:xfrm>
          <a:prstGeom prst="rect">
            <a:avLst/>
          </a:prstGeom>
          <a:noFill/>
        </p:spPr>
        <p:txBody>
          <a:bodyPr wrap="square" rtlCol="0">
            <a:spAutoFit/>
          </a:bodyPr>
          <a:lstStyle/>
          <a:p>
            <a:r>
              <a:rPr lang="en-US" dirty="0"/>
              <a:t>Fig. 16-2 Binding energy = mass decrease</a:t>
            </a:r>
          </a:p>
        </p:txBody>
      </p:sp>
      <p:sp>
        <p:nvSpPr>
          <p:cNvPr id="9" name="TextBox 8">
            <a:extLst>
              <a:ext uri="{FF2B5EF4-FFF2-40B4-BE49-F238E27FC236}">
                <a16:creationId xmlns:a16="http://schemas.microsoft.com/office/drawing/2014/main" id="{D5864004-090C-605E-BEC1-8F3C2B1D230C}"/>
              </a:ext>
            </a:extLst>
          </p:cNvPr>
          <p:cNvSpPr txBox="1"/>
          <p:nvPr/>
        </p:nvSpPr>
        <p:spPr>
          <a:xfrm>
            <a:off x="1058728" y="4307082"/>
            <a:ext cx="4682425" cy="2246769"/>
          </a:xfrm>
          <a:prstGeom prst="rect">
            <a:avLst/>
          </a:prstGeom>
          <a:noFill/>
        </p:spPr>
        <p:txBody>
          <a:bodyPr wrap="square" rtlCol="0">
            <a:spAutoFit/>
          </a:bodyPr>
          <a:lstStyle/>
          <a:p>
            <a:r>
              <a:rPr lang="en-US" sz="2000" dirty="0">
                <a:solidFill>
                  <a:srgbClr val="FF0000"/>
                </a:solidFill>
              </a:rPr>
              <a:t>Iron nucleus has the greatest binding energy, </a:t>
            </a:r>
            <a:r>
              <a:rPr lang="en-US" dirty="0">
                <a:solidFill>
                  <a:srgbClr val="FF0000"/>
                </a:solidFill>
              </a:rPr>
              <a:t>meaning</a:t>
            </a:r>
            <a:r>
              <a:rPr lang="en-US" sz="2000" dirty="0">
                <a:solidFill>
                  <a:srgbClr val="FF0000"/>
                </a:solidFill>
              </a:rPr>
              <a:t> it is the most stable element. The lighter elements or heavier elements have the tendency to become iron through the nuclear reaction process named nuclear fusion or nuclear fission.</a:t>
            </a:r>
          </a:p>
        </p:txBody>
      </p:sp>
      <p:pic>
        <p:nvPicPr>
          <p:cNvPr id="11" name="Picture 10">
            <a:extLst>
              <a:ext uri="{FF2B5EF4-FFF2-40B4-BE49-F238E27FC236}">
                <a16:creationId xmlns:a16="http://schemas.microsoft.com/office/drawing/2014/main" id="{886D5FAB-B435-7487-9D42-0314DF455EC9}"/>
              </a:ext>
            </a:extLst>
          </p:cNvPr>
          <p:cNvPicPr>
            <a:picLocks noChangeAspect="1"/>
          </p:cNvPicPr>
          <p:nvPr/>
        </p:nvPicPr>
        <p:blipFill>
          <a:blip r:embed="rId5"/>
          <a:stretch>
            <a:fillRect/>
          </a:stretch>
        </p:blipFill>
        <p:spPr>
          <a:xfrm>
            <a:off x="7345330" y="3853042"/>
            <a:ext cx="3735669" cy="2325998"/>
          </a:xfrm>
          <a:prstGeom prst="rect">
            <a:avLst/>
          </a:prstGeom>
        </p:spPr>
      </p:pic>
      <p:sp>
        <p:nvSpPr>
          <p:cNvPr id="3" name="TextBox 2">
            <a:extLst>
              <a:ext uri="{FF2B5EF4-FFF2-40B4-BE49-F238E27FC236}">
                <a16:creationId xmlns:a16="http://schemas.microsoft.com/office/drawing/2014/main" id="{D273A84D-5BD9-B31A-DC2C-C685F124B5BD}"/>
              </a:ext>
            </a:extLst>
          </p:cNvPr>
          <p:cNvSpPr txBox="1"/>
          <p:nvPr/>
        </p:nvSpPr>
        <p:spPr>
          <a:xfrm>
            <a:off x="7391924" y="6492875"/>
            <a:ext cx="2924134" cy="369332"/>
          </a:xfrm>
          <a:prstGeom prst="rect">
            <a:avLst/>
          </a:prstGeom>
          <a:noFill/>
        </p:spPr>
        <p:txBody>
          <a:bodyPr wrap="none" rtlCol="0">
            <a:spAutoFit/>
          </a:bodyPr>
          <a:lstStyle/>
          <a:p>
            <a:r>
              <a:rPr lang="en-US" dirty="0"/>
              <a:t>Fig. 16-3 Fusion and Fission</a:t>
            </a:r>
          </a:p>
        </p:txBody>
      </p:sp>
    </p:spTree>
    <p:extLst>
      <p:ext uri="{BB962C8B-B14F-4D97-AF65-F5344CB8AC3E}">
        <p14:creationId xmlns:p14="http://schemas.microsoft.com/office/powerpoint/2010/main" val="3742439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D8507-ADE3-7F4C-5216-9C933DFB25C8}"/>
              </a:ext>
            </a:extLst>
          </p:cNvPr>
          <p:cNvSpPr>
            <a:spLocks noGrp="1"/>
          </p:cNvSpPr>
          <p:nvPr>
            <p:ph type="title"/>
          </p:nvPr>
        </p:nvSpPr>
        <p:spPr/>
        <p:txBody>
          <a:bodyPr/>
          <a:lstStyle/>
          <a:p>
            <a:r>
              <a:rPr lang="en-US" dirty="0"/>
              <a:t>Nuclear Fusion in the Sun</a:t>
            </a:r>
          </a:p>
        </p:txBody>
      </p:sp>
      <p:sp>
        <p:nvSpPr>
          <p:cNvPr id="3" name="Content Placeholder 2">
            <a:extLst>
              <a:ext uri="{FF2B5EF4-FFF2-40B4-BE49-F238E27FC236}">
                <a16:creationId xmlns:a16="http://schemas.microsoft.com/office/drawing/2014/main" id="{62452F0B-5A8E-1519-D858-4B09D1D11D5D}"/>
              </a:ext>
            </a:extLst>
          </p:cNvPr>
          <p:cNvSpPr>
            <a:spLocks noGrp="1"/>
          </p:cNvSpPr>
          <p:nvPr>
            <p:ph idx="1"/>
          </p:nvPr>
        </p:nvSpPr>
        <p:spPr>
          <a:xfrm>
            <a:off x="838200" y="1825625"/>
            <a:ext cx="10515600" cy="2684382"/>
          </a:xfrm>
        </p:spPr>
        <p:txBody>
          <a:bodyPr/>
          <a:lstStyle/>
          <a:p>
            <a:pPr marL="0" indent="0">
              <a:buNone/>
            </a:pPr>
            <a:r>
              <a:rPr lang="en-US" dirty="0"/>
              <a:t>Extremely high temperature (&gt; 12 million K) is needed to overcome the electrical repulsion between protons before strong nuclear forces kick in.</a:t>
            </a:r>
          </a:p>
          <a:p>
            <a:pPr marL="0" indent="0">
              <a:buNone/>
            </a:pPr>
            <a:r>
              <a:rPr lang="en-US" dirty="0"/>
              <a:t>(the Sun’s core temperature is around 15 million K)</a:t>
            </a:r>
          </a:p>
          <a:p>
            <a:pPr marL="0" indent="0">
              <a:buNone/>
            </a:pPr>
            <a:r>
              <a:rPr lang="en-US" dirty="0"/>
              <a:t>Besides, extremely large number of protons are needed so enough collisions can happen to keep the nuclear fusion process alive. </a:t>
            </a:r>
          </a:p>
        </p:txBody>
      </p:sp>
      <p:pic>
        <p:nvPicPr>
          <p:cNvPr id="5" name="Picture 4">
            <a:extLst>
              <a:ext uri="{FF2B5EF4-FFF2-40B4-BE49-F238E27FC236}">
                <a16:creationId xmlns:a16="http://schemas.microsoft.com/office/drawing/2014/main" id="{ACED354E-DA76-6CEC-B406-17578A1DFE81}"/>
              </a:ext>
            </a:extLst>
          </p:cNvPr>
          <p:cNvPicPr>
            <a:picLocks noChangeAspect="1"/>
          </p:cNvPicPr>
          <p:nvPr/>
        </p:nvPicPr>
        <p:blipFill>
          <a:blip r:embed="rId2"/>
          <a:stretch>
            <a:fillRect/>
          </a:stretch>
        </p:blipFill>
        <p:spPr>
          <a:xfrm>
            <a:off x="1143185" y="4510007"/>
            <a:ext cx="6194596" cy="2243379"/>
          </a:xfrm>
          <a:prstGeom prst="rect">
            <a:avLst/>
          </a:prstGeom>
        </p:spPr>
      </p:pic>
      <p:sp>
        <p:nvSpPr>
          <p:cNvPr id="4" name="TextBox 3">
            <a:extLst>
              <a:ext uri="{FF2B5EF4-FFF2-40B4-BE49-F238E27FC236}">
                <a16:creationId xmlns:a16="http://schemas.microsoft.com/office/drawing/2014/main" id="{65B79E85-5C51-C732-81E6-675AB717D563}"/>
              </a:ext>
            </a:extLst>
          </p:cNvPr>
          <p:cNvSpPr txBox="1"/>
          <p:nvPr/>
        </p:nvSpPr>
        <p:spPr>
          <a:xfrm>
            <a:off x="7485681" y="6090834"/>
            <a:ext cx="3856377" cy="369332"/>
          </a:xfrm>
          <a:prstGeom prst="rect">
            <a:avLst/>
          </a:prstGeom>
          <a:noFill/>
        </p:spPr>
        <p:txBody>
          <a:bodyPr wrap="none" rtlCol="0">
            <a:spAutoFit/>
          </a:bodyPr>
          <a:lstStyle/>
          <a:p>
            <a:r>
              <a:rPr lang="en-US" dirty="0"/>
              <a:t>Fig. 16-4 Proton-proton chain, step 1.</a:t>
            </a:r>
          </a:p>
        </p:txBody>
      </p:sp>
    </p:spTree>
    <p:extLst>
      <p:ext uri="{BB962C8B-B14F-4D97-AF65-F5344CB8AC3E}">
        <p14:creationId xmlns:p14="http://schemas.microsoft.com/office/powerpoint/2010/main" val="4013810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0B96-FE96-EBEA-C030-50F03C293942}"/>
              </a:ext>
            </a:extLst>
          </p:cNvPr>
          <p:cNvSpPr>
            <a:spLocks noGrp="1"/>
          </p:cNvSpPr>
          <p:nvPr>
            <p:ph type="title"/>
          </p:nvPr>
        </p:nvSpPr>
        <p:spPr/>
        <p:txBody>
          <a:bodyPr/>
          <a:lstStyle/>
          <a:p>
            <a:r>
              <a:rPr lang="en-US" dirty="0"/>
              <a:t>Nuclear Fusion in the Sun (continued)</a:t>
            </a:r>
          </a:p>
        </p:txBody>
      </p:sp>
      <p:sp>
        <p:nvSpPr>
          <p:cNvPr id="3" name="Content Placeholder 2">
            <a:extLst>
              <a:ext uri="{FF2B5EF4-FFF2-40B4-BE49-F238E27FC236}">
                <a16:creationId xmlns:a16="http://schemas.microsoft.com/office/drawing/2014/main" id="{B6782885-2F57-A0F8-C502-3CB5984EFD27}"/>
              </a:ext>
            </a:extLst>
          </p:cNvPr>
          <p:cNvSpPr>
            <a:spLocks noGrp="1"/>
          </p:cNvSpPr>
          <p:nvPr>
            <p:ph idx="1"/>
          </p:nvPr>
        </p:nvSpPr>
        <p:spPr>
          <a:xfrm>
            <a:off x="838200" y="3755378"/>
            <a:ext cx="10515600" cy="2823867"/>
          </a:xfrm>
        </p:spPr>
        <p:txBody>
          <a:bodyPr/>
          <a:lstStyle/>
          <a:p>
            <a:r>
              <a:rPr lang="en-US" dirty="0"/>
              <a:t>The gamma-ray produced in the nuclear reaction makes its way to the Sun’s surface through enormous number of absorption and emission. The ray’s energy becomes less and less during the process. When they arrive at the surface, most of them will be ordinary light (visible light, infrared light, and UV light). On average, the time needed for a photon to travel from the core to the surface is a few hundred thousands of years.</a:t>
            </a:r>
          </a:p>
        </p:txBody>
      </p:sp>
      <p:pic>
        <p:nvPicPr>
          <p:cNvPr id="5" name="Picture 4">
            <a:extLst>
              <a:ext uri="{FF2B5EF4-FFF2-40B4-BE49-F238E27FC236}">
                <a16:creationId xmlns:a16="http://schemas.microsoft.com/office/drawing/2014/main" id="{AEB694EE-837A-9C66-8B39-916D55AC1A77}"/>
              </a:ext>
            </a:extLst>
          </p:cNvPr>
          <p:cNvPicPr>
            <a:picLocks noChangeAspect="1"/>
          </p:cNvPicPr>
          <p:nvPr/>
        </p:nvPicPr>
        <p:blipFill>
          <a:blip r:embed="rId2"/>
          <a:stretch>
            <a:fillRect/>
          </a:stretch>
        </p:blipFill>
        <p:spPr>
          <a:xfrm>
            <a:off x="1337681" y="1304967"/>
            <a:ext cx="5394088" cy="2450411"/>
          </a:xfrm>
          <a:prstGeom prst="rect">
            <a:avLst/>
          </a:prstGeom>
        </p:spPr>
      </p:pic>
      <p:sp>
        <p:nvSpPr>
          <p:cNvPr id="4" name="TextBox 3">
            <a:extLst>
              <a:ext uri="{FF2B5EF4-FFF2-40B4-BE49-F238E27FC236}">
                <a16:creationId xmlns:a16="http://schemas.microsoft.com/office/drawing/2014/main" id="{7C24EAF2-FC0B-EC44-2AF4-9E081E15F05C}"/>
              </a:ext>
            </a:extLst>
          </p:cNvPr>
          <p:cNvSpPr txBox="1"/>
          <p:nvPr/>
        </p:nvSpPr>
        <p:spPr>
          <a:xfrm>
            <a:off x="6731769" y="3244334"/>
            <a:ext cx="3856377" cy="369332"/>
          </a:xfrm>
          <a:prstGeom prst="rect">
            <a:avLst/>
          </a:prstGeom>
          <a:noFill/>
        </p:spPr>
        <p:txBody>
          <a:bodyPr wrap="none" rtlCol="0">
            <a:spAutoFit/>
          </a:bodyPr>
          <a:lstStyle/>
          <a:p>
            <a:r>
              <a:rPr lang="en-US" dirty="0"/>
              <a:t>Fig. 16-5 Proton-proton chain, step 2.</a:t>
            </a:r>
          </a:p>
        </p:txBody>
      </p:sp>
    </p:spTree>
    <p:extLst>
      <p:ext uri="{BB962C8B-B14F-4D97-AF65-F5344CB8AC3E}">
        <p14:creationId xmlns:p14="http://schemas.microsoft.com/office/powerpoint/2010/main" val="1145663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5FA140D1-3E12-466D-824F-1A54A592CB14}"/>
</file>

<file path=customXml/itemProps2.xml><?xml version="1.0" encoding="utf-8"?>
<ds:datastoreItem xmlns:ds="http://schemas.openxmlformats.org/officeDocument/2006/customXml" ds:itemID="{025F171F-A911-436D-99A9-40207764FDBA}"/>
</file>

<file path=customXml/itemProps3.xml><?xml version="1.0" encoding="utf-8"?>
<ds:datastoreItem xmlns:ds="http://schemas.openxmlformats.org/officeDocument/2006/customXml" ds:itemID="{6EB8EF56-9D66-4D3A-ABEF-830939CD41E6}"/>
</file>

<file path=docProps/app.xml><?xml version="1.0" encoding="utf-8"?>
<Properties xmlns="http://schemas.openxmlformats.org/officeDocument/2006/extended-properties" xmlns:vt="http://schemas.openxmlformats.org/officeDocument/2006/docPropsVTypes">
  <TotalTime>1868</TotalTime>
  <Words>995</Words>
  <Application>Microsoft Office PowerPoint</Application>
  <PresentationFormat>Widescreen</PresentationFormat>
  <Paragraphs>78</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Aptos Display</vt:lpstr>
      <vt:lpstr>Arial</vt:lpstr>
      <vt:lpstr>Cambria Math</vt:lpstr>
      <vt:lpstr>NotoSans</vt:lpstr>
      <vt:lpstr>Office Theme</vt:lpstr>
      <vt:lpstr>Chapter 16: The Sun: A Nuclear Powerhouse</vt:lpstr>
      <vt:lpstr>Outline</vt:lpstr>
      <vt:lpstr>Why can the Sun produce so much energy?</vt:lpstr>
      <vt:lpstr>Thermal Energy Idea</vt:lpstr>
      <vt:lpstr>Gravitational Energy Idea</vt:lpstr>
      <vt:lpstr>Mass Energy Equation</vt:lpstr>
      <vt:lpstr>How can mass be converted into energy?</vt:lpstr>
      <vt:lpstr>Nuclear Fusion in the Sun</vt:lpstr>
      <vt:lpstr>Nuclear Fusion in the Sun (continued)</vt:lpstr>
      <vt:lpstr>Nuclear Fusion in the Sun (continued)</vt:lpstr>
      <vt:lpstr>The proton-proton Chain</vt:lpstr>
      <vt:lpstr>Nuclear Fusion in the Sun (Continued)</vt:lpstr>
      <vt:lpstr>The Solar Interior: Theory</vt:lpstr>
      <vt:lpstr>The Sun is stable (Hydrostatic equilibrium)</vt:lpstr>
      <vt:lpstr>The Sun is not cooling down</vt:lpstr>
      <vt:lpstr>Heat Transfer in a Star</vt:lpstr>
      <vt:lpstr>The Sun’s Model Structure</vt:lpstr>
      <vt:lpstr>The Sun’s temperature, density, and energy distribution</vt:lpstr>
      <vt:lpstr>The Solar Interior: Observations</vt:lpstr>
      <vt:lpstr>Solar Pulsations</vt:lpstr>
      <vt:lpstr>Solar Neutrinos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Zengjun Chen</dc:creator>
  <cp:lastModifiedBy>Zengjun Chen</cp:lastModifiedBy>
  <cp:revision>1</cp:revision>
  <dcterms:created xsi:type="dcterms:W3CDTF">2024-06-18T12:24:41Z</dcterms:created>
  <dcterms:modified xsi:type="dcterms:W3CDTF">2025-05-28T17:13:44Z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