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68" r:id="rId3"/>
    <p:sldId id="282" r:id="rId4"/>
    <p:sldId id="283" r:id="rId5"/>
    <p:sldId id="285" r:id="rId6"/>
    <p:sldId id="269" r:id="rId7"/>
    <p:sldId id="278" r:id="rId8"/>
    <p:sldId id="286" r:id="rId9"/>
    <p:sldId id="265" r:id="rId10"/>
    <p:sldId id="266" r:id="rId11"/>
    <p:sldId id="267" r:id="rId12"/>
    <p:sldId id="287" r:id="rId13"/>
    <p:sldId id="284" r:id="rId14"/>
    <p:sldId id="288" r:id="rId15"/>
    <p:sldId id="289" r:id="rId16"/>
    <p:sldId id="290" r:id="rId17"/>
    <p:sldId id="291" r:id="rId18"/>
    <p:sldId id="293" r:id="rId19"/>
    <p:sldId id="29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p:scale>
          <a:sx n="96" d="100"/>
          <a:sy n="96" d="100"/>
        </p:scale>
        <p:origin x="86" y="77"/>
      </p:cViewPr>
      <p:guideLst/>
    </p:cSldViewPr>
  </p:slideViewPr>
  <p:notesTextViewPr>
    <p:cViewPr>
      <p:scale>
        <a:sx n="1" d="1"/>
        <a:sy n="1" d="1"/>
      </p:scale>
      <p:origin x="0" y="-10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1A8729-3D44-4276-B3A3-77377D80E72D}" type="datetimeFigureOut">
              <a:rPr lang="en-US" smtClean="0"/>
              <a:t>6/8/2025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C2F58D-630D-4B1D-8D85-877650B1903A}" type="slidenum">
              <a:rPr lang="en-US" smtClean="0"/>
              <a:t>‹#›</a:t>
            </a:fld>
            <a:endParaRPr lang="en-US"/>
          </a:p>
        </p:txBody>
      </p:sp>
    </p:spTree>
    <p:extLst>
      <p:ext uri="{BB962C8B-B14F-4D97-AF65-F5344CB8AC3E}">
        <p14:creationId xmlns:p14="http://schemas.microsoft.com/office/powerpoint/2010/main" val="662577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Doesn’t take much time to read and afterward I ask them whether there was anything unusual or did it seem pretty ordinary. Usually it takes some prompting since what they are doing is not conscious. So I probe further like this: Why did he think about his reading glasses? (He needs to read the menu) How do you know there is a menu? (It’s a restaurant; restaurants have menus) The point is that this information I not contained in the story. You brought that information with you based on prior knowledge and use it to help you understand the story. This is because memories of things that happen basically the same way every time are stored in memory structures called scripts – a sequence of things you have to do in order to carry out the event. You have thousands of scripts; going to the restaurant is just one of many. This is a very compact way of storing memories to avoid having each time be its own individual memory. But it has major implications – most of the time when you are recalling one of these events you actually aren’t recalling it. You’re reconstructing what should have happened based on the script.</a:t>
            </a:r>
          </a:p>
        </p:txBody>
      </p:sp>
      <p:sp>
        <p:nvSpPr>
          <p:cNvPr id="4" name="Slide Number Placeholder 3"/>
          <p:cNvSpPr>
            <a:spLocks noGrp="1"/>
          </p:cNvSpPr>
          <p:nvPr>
            <p:ph type="sldNum" sz="quarter" idx="5"/>
          </p:nvPr>
        </p:nvSpPr>
        <p:spPr/>
        <p:txBody>
          <a:bodyPr/>
          <a:lstStyle/>
          <a:p>
            <a:fld id="{23C2F58D-630D-4B1D-8D85-877650B1903A}" type="slidenum">
              <a:rPr lang="en-US" smtClean="0"/>
              <a:t>1</a:t>
            </a:fld>
            <a:endParaRPr lang="en-US"/>
          </a:p>
        </p:txBody>
      </p:sp>
    </p:spTree>
    <p:extLst>
      <p:ext uri="{BB962C8B-B14F-4D97-AF65-F5344CB8AC3E}">
        <p14:creationId xmlns:p14="http://schemas.microsoft.com/office/powerpoint/2010/main" val="2136280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case. Think of a case as the story of how you did something in the past. If you ever think “Oh this reminds me of that other time I did something like this. Maybe if I adjust it a bit, I can use it here too” then you are using case-based reasoning. A case I a complex web of things you know and things you know how to do, attached to the environment by multiple contextual indices. The more overlap there is between the indices and the surrounding environment, the more likely that case is to be activated.</a:t>
            </a:r>
          </a:p>
          <a:p>
            <a:endParaRPr lang="en-US" dirty="0"/>
          </a:p>
          <a:p>
            <a:r>
              <a:rPr lang="en-US" dirty="0"/>
              <a:t>But think about this: how are you going to attach indices to something that doesn’t exist yet? This is how I interpret U-shaped development. The first peak is when the case initially forms but its indexing is shit. The indices are sparse and some of them are even incorrect. What happens in the valley is not continuing to learn Newton’s laws. That was the easy part. The hard part is learning when to use them, and that is what is being sorted through in the dip. But that can only work if you keep shifting the context and reminding them of Newton’s laws until you no longer have to.</a:t>
            </a:r>
          </a:p>
        </p:txBody>
      </p:sp>
      <p:sp>
        <p:nvSpPr>
          <p:cNvPr id="4" name="Slide Number Placeholder 3"/>
          <p:cNvSpPr>
            <a:spLocks noGrp="1"/>
          </p:cNvSpPr>
          <p:nvPr>
            <p:ph type="sldNum" sz="quarter" idx="5"/>
          </p:nvPr>
        </p:nvSpPr>
        <p:spPr/>
        <p:txBody>
          <a:bodyPr/>
          <a:lstStyle/>
          <a:p>
            <a:fld id="{23C2F58D-630D-4B1D-8D85-877650B1903A}" type="slidenum">
              <a:rPr lang="en-US" smtClean="0"/>
              <a:t>10</a:t>
            </a:fld>
            <a:endParaRPr lang="en-US"/>
          </a:p>
        </p:txBody>
      </p:sp>
    </p:spTree>
    <p:extLst>
      <p:ext uri="{BB962C8B-B14F-4D97-AF65-F5344CB8AC3E}">
        <p14:creationId xmlns:p14="http://schemas.microsoft.com/office/powerpoint/2010/main" val="3682880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Annnnd</a:t>
            </a:r>
            <a:r>
              <a:rPr lang="en-US" dirty="0"/>
              <a:t> . . . I don’t remember why I made this slide so we’ll whistle quietly while we walk on to </a:t>
            </a:r>
            <a:r>
              <a:rPr lang="en-US"/>
              <a:t>the next.</a:t>
            </a:r>
          </a:p>
        </p:txBody>
      </p:sp>
      <p:sp>
        <p:nvSpPr>
          <p:cNvPr id="4" name="Slide Number Placeholder 3"/>
          <p:cNvSpPr>
            <a:spLocks noGrp="1"/>
          </p:cNvSpPr>
          <p:nvPr>
            <p:ph type="sldNum" sz="quarter" idx="5"/>
          </p:nvPr>
        </p:nvSpPr>
        <p:spPr/>
        <p:txBody>
          <a:bodyPr/>
          <a:lstStyle/>
          <a:p>
            <a:fld id="{23C2F58D-630D-4B1D-8D85-877650B1903A}" type="slidenum">
              <a:rPr lang="en-US" smtClean="0"/>
              <a:t>11</a:t>
            </a:fld>
            <a:endParaRPr lang="en-US"/>
          </a:p>
        </p:txBody>
      </p:sp>
    </p:spTree>
    <p:extLst>
      <p:ext uri="{BB962C8B-B14F-4D97-AF65-F5344CB8AC3E}">
        <p14:creationId xmlns:p14="http://schemas.microsoft.com/office/powerpoint/2010/main" val="450283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Everyone who took intro psychology has heard the name Piaget. He’s one of the first people you come to, famous for the stage model of development. These are some of the big stages. There are lots of substages as well. Piaget believed they came on aa timeline. But when his research was implemented in other cultures, some of the stages were missing, others came in a different sequence. It turns out the stages map pretty closely onto the western method of doing school. Change that, you change the stages. </a:t>
            </a:r>
          </a:p>
          <a:p>
            <a:endParaRPr lang="en-US" dirty="0"/>
          </a:p>
          <a:p>
            <a:r>
              <a:rPr lang="en-US" dirty="0"/>
              <a:t>Vygotsky was a contemporary of Piaget but behind the Iron Curtain so no one really knew what he was up to until it began to be translated in the 70’s.</a:t>
            </a:r>
          </a:p>
        </p:txBody>
      </p:sp>
      <p:sp>
        <p:nvSpPr>
          <p:cNvPr id="4" name="Slide Number Placeholder 3"/>
          <p:cNvSpPr>
            <a:spLocks noGrp="1"/>
          </p:cNvSpPr>
          <p:nvPr>
            <p:ph type="sldNum" sz="quarter" idx="5"/>
          </p:nvPr>
        </p:nvSpPr>
        <p:spPr/>
        <p:txBody>
          <a:bodyPr/>
          <a:lstStyle/>
          <a:p>
            <a:fld id="{23C2F58D-630D-4B1D-8D85-877650B1903A}" type="slidenum">
              <a:rPr lang="en-US" smtClean="0"/>
              <a:t>13</a:t>
            </a:fld>
            <a:endParaRPr lang="en-US"/>
          </a:p>
        </p:txBody>
      </p:sp>
    </p:spTree>
    <p:extLst>
      <p:ext uri="{BB962C8B-B14F-4D97-AF65-F5344CB8AC3E}">
        <p14:creationId xmlns:p14="http://schemas.microsoft.com/office/powerpoint/2010/main" val="1720849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we divide the world of skills into three spaces like this Venn diagram. There is a space of things you already know how to do. I can give you a task here and you can go off and do it without any help from me. That is the zone of actual development.</a:t>
            </a:r>
          </a:p>
          <a:p>
            <a:endParaRPr lang="en-US" dirty="0"/>
          </a:p>
          <a:p>
            <a:r>
              <a:rPr lang="en-US" dirty="0"/>
              <a:t>There’s also this space of things you have no hope of doing. You don’t have the foundational knowledge. If  asked you to compute the metric of a rotating, electrically charged black hole, most people would say “What’s a metric?” If I’m trying to teach you something in either of these spaces, I’m wasting your time. Either you already know it or you have no hope of doing so. As far as I know Vygotsky did not name this spaces so I took it on </a:t>
            </a:r>
            <a:r>
              <a:rPr lang="en-US" dirty="0" err="1"/>
              <a:t>myswlf</a:t>
            </a:r>
            <a:r>
              <a:rPr lang="en-US" dirty="0"/>
              <a:t>.</a:t>
            </a:r>
          </a:p>
        </p:txBody>
      </p:sp>
      <p:sp>
        <p:nvSpPr>
          <p:cNvPr id="4" name="Slide Number Placeholder 3"/>
          <p:cNvSpPr>
            <a:spLocks noGrp="1"/>
          </p:cNvSpPr>
          <p:nvPr>
            <p:ph type="sldNum" sz="quarter" idx="5"/>
          </p:nvPr>
        </p:nvSpPr>
        <p:spPr/>
        <p:txBody>
          <a:bodyPr/>
          <a:lstStyle/>
          <a:p>
            <a:fld id="{23C2F58D-630D-4B1D-8D85-877650B1903A}" type="slidenum">
              <a:rPr lang="en-US" smtClean="0"/>
              <a:t>14</a:t>
            </a:fld>
            <a:endParaRPr lang="en-US"/>
          </a:p>
        </p:txBody>
      </p:sp>
    </p:spTree>
    <p:extLst>
      <p:ext uri="{BB962C8B-B14F-4D97-AF65-F5344CB8AC3E}">
        <p14:creationId xmlns:p14="http://schemas.microsoft.com/office/powerpoint/2010/main" val="1912574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then there is this space in between of things you almost know how to do. all you need is a little assistance over the bumps.</a:t>
            </a:r>
          </a:p>
        </p:txBody>
      </p:sp>
      <p:sp>
        <p:nvSpPr>
          <p:cNvPr id="4" name="Slide Number Placeholder 3"/>
          <p:cNvSpPr>
            <a:spLocks noGrp="1"/>
          </p:cNvSpPr>
          <p:nvPr>
            <p:ph type="sldNum" sz="quarter" idx="5"/>
          </p:nvPr>
        </p:nvSpPr>
        <p:spPr/>
        <p:txBody>
          <a:bodyPr/>
          <a:lstStyle/>
          <a:p>
            <a:fld id="{23C2F58D-630D-4B1D-8D85-877650B1903A}" type="slidenum">
              <a:rPr lang="en-US" smtClean="0"/>
              <a:t>15</a:t>
            </a:fld>
            <a:endParaRPr lang="en-US"/>
          </a:p>
        </p:txBody>
      </p:sp>
    </p:spTree>
    <p:extLst>
      <p:ext uri="{BB962C8B-B14F-4D97-AF65-F5344CB8AC3E}">
        <p14:creationId xmlns:p14="http://schemas.microsoft.com/office/powerpoint/2010/main" val="3862921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Vygotsky, all learning happens in the Zone of Proximal Development, and it happens through interaction with someone who is more expert than you. It is a social action.</a:t>
            </a:r>
          </a:p>
        </p:txBody>
      </p:sp>
      <p:sp>
        <p:nvSpPr>
          <p:cNvPr id="4" name="Slide Number Placeholder 3"/>
          <p:cNvSpPr>
            <a:spLocks noGrp="1"/>
          </p:cNvSpPr>
          <p:nvPr>
            <p:ph type="sldNum" sz="quarter" idx="5"/>
          </p:nvPr>
        </p:nvSpPr>
        <p:spPr/>
        <p:txBody>
          <a:bodyPr/>
          <a:lstStyle/>
          <a:p>
            <a:fld id="{23C2F58D-630D-4B1D-8D85-877650B1903A}" type="slidenum">
              <a:rPr lang="en-US" smtClean="0"/>
              <a:t>16</a:t>
            </a:fld>
            <a:endParaRPr lang="en-US"/>
          </a:p>
        </p:txBody>
      </p:sp>
    </p:spTree>
    <p:extLst>
      <p:ext uri="{BB962C8B-B14F-4D97-AF65-F5344CB8AC3E}">
        <p14:creationId xmlns:p14="http://schemas.microsoft.com/office/powerpoint/2010/main" val="4188388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Cognitive Apprenticeship is much like being an apprentice electrician or carpenter. You work for an expert who gives you jobs to do. You do them and the expert gives you advice and feedback. Then you do it again, trying to incorporate that feedback to improve your practice.</a:t>
            </a:r>
          </a:p>
        </p:txBody>
      </p:sp>
      <p:sp>
        <p:nvSpPr>
          <p:cNvPr id="4" name="Slide Number Placeholder 3"/>
          <p:cNvSpPr>
            <a:spLocks noGrp="1"/>
          </p:cNvSpPr>
          <p:nvPr>
            <p:ph type="sldNum" sz="quarter" idx="5"/>
          </p:nvPr>
        </p:nvSpPr>
        <p:spPr/>
        <p:txBody>
          <a:bodyPr/>
          <a:lstStyle/>
          <a:p>
            <a:fld id="{23C2F58D-630D-4B1D-8D85-877650B1903A}" type="slidenum">
              <a:rPr lang="en-US" smtClean="0"/>
              <a:t>17</a:t>
            </a:fld>
            <a:endParaRPr lang="en-US"/>
          </a:p>
        </p:txBody>
      </p:sp>
    </p:spTree>
    <p:extLst>
      <p:ext uri="{BB962C8B-B14F-4D97-AF65-F5344CB8AC3E}">
        <p14:creationId xmlns:p14="http://schemas.microsoft.com/office/powerpoint/2010/main" val="9173138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That’s pretty much my lecture on why lectures are bad, but are they? In one of my favorite papers, Schwarz and Branford showed, by a series of careful experiments, that lectures can be a very powerful learning tool but </a:t>
            </a:r>
            <a:r>
              <a:rPr lang="en-US" i="1" dirty="0"/>
              <a:t>they have to come at the right time.</a:t>
            </a:r>
            <a:r>
              <a:rPr lang="en-US" i="0" dirty="0"/>
              <a:t> And the right time is not when I have a need for them to know something. The right time is when a student has generated a </a:t>
            </a:r>
            <a:r>
              <a:rPr lang="en-US" i="1" dirty="0"/>
              <a:t>need</a:t>
            </a:r>
            <a:r>
              <a:rPr lang="en-US" i="0" dirty="0"/>
              <a:t> to know something by trying to perform a task. Then information can be received to fill that need and it will already have useful contextual indices.</a:t>
            </a:r>
          </a:p>
          <a:p>
            <a:endParaRPr lang="en-US" i="0" dirty="0"/>
          </a:p>
          <a:p>
            <a:r>
              <a:rPr lang="en-US" i="0" dirty="0"/>
              <a:t>This cycle of try, learn something, try again goes under the name of scaffolding, a concept of Vygotsky’s that is often abused in education. A worksheet is not scaffolding. But it may create an opportunity for scaffolding when the student interacts with it and realizes they’re missing something. Scaffolding is contingent on the event, the student and what they reveal about their state of knowledge, and the instructor who has to be flexible and sufficiently confident to make up instruction on the spot customized to fit each particular situation.</a:t>
            </a:r>
            <a:endParaRPr lang="en-US" dirty="0"/>
          </a:p>
        </p:txBody>
      </p:sp>
      <p:sp>
        <p:nvSpPr>
          <p:cNvPr id="4" name="Slide Number Placeholder 3"/>
          <p:cNvSpPr>
            <a:spLocks noGrp="1"/>
          </p:cNvSpPr>
          <p:nvPr>
            <p:ph type="sldNum" sz="quarter" idx="5"/>
          </p:nvPr>
        </p:nvSpPr>
        <p:spPr/>
        <p:txBody>
          <a:bodyPr/>
          <a:lstStyle/>
          <a:p>
            <a:fld id="{23C2F58D-630D-4B1D-8D85-877650B1903A}" type="slidenum">
              <a:rPr lang="en-US" smtClean="0"/>
              <a:t>18</a:t>
            </a:fld>
            <a:endParaRPr lang="en-US"/>
          </a:p>
        </p:txBody>
      </p:sp>
    </p:spTree>
    <p:extLst>
      <p:ext uri="{BB962C8B-B14F-4D97-AF65-F5344CB8AC3E}">
        <p14:creationId xmlns:p14="http://schemas.microsoft.com/office/powerpoint/2010/main" val="2285087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from a large number of students showing normalized gain on the force concept inventory. The red bars are lecture based. The cyan bars are various forms of active learning. The pink box is where all my data lies. I never get less than 50% normalized gain, which is a little above average for the cyan and way above average for the reds. I have gotten as high as 95% gain. And this is at an </a:t>
            </a:r>
            <a:r>
              <a:rPr lang="en-US"/>
              <a:t>access institution</a:t>
            </a:r>
            <a:r>
              <a:rPr lang="en-US" dirty="0"/>
              <a:t>, not Georgia Tech.</a:t>
            </a:r>
          </a:p>
        </p:txBody>
      </p:sp>
      <p:sp>
        <p:nvSpPr>
          <p:cNvPr id="4" name="Slide Number Placeholder 3"/>
          <p:cNvSpPr>
            <a:spLocks noGrp="1"/>
          </p:cNvSpPr>
          <p:nvPr>
            <p:ph type="sldNum" sz="quarter" idx="5"/>
          </p:nvPr>
        </p:nvSpPr>
        <p:spPr/>
        <p:txBody>
          <a:bodyPr/>
          <a:lstStyle/>
          <a:p>
            <a:fld id="{23C2F58D-630D-4B1D-8D85-877650B1903A}" type="slidenum">
              <a:rPr lang="en-US" smtClean="0"/>
              <a:t>19</a:t>
            </a:fld>
            <a:endParaRPr lang="en-US"/>
          </a:p>
        </p:txBody>
      </p:sp>
    </p:spTree>
    <p:extLst>
      <p:ext uri="{BB962C8B-B14F-4D97-AF65-F5344CB8AC3E}">
        <p14:creationId xmlns:p14="http://schemas.microsoft.com/office/powerpoint/2010/main" val="430084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may surprise you to know that people have script-like things for doing physics, even before they have had a physics class. Some of them are hardwired in the brain. Some of them come from very early experience in a complex world with lots of friction and drag and are basically heuristics. So for instance people have done studies with infants as soon a they can focus their eyes  on things by staging optical illusions and measuring how long they stare at it.  For instance, if you show a baby an object sitting on a table and when you remove the table, it falls, that is boring. The baby looks and then looks away. But if you show them the same setup, remove the table, an the object hovers in the air, babies will stare a hole in that. They clearly think it is anomalous and that implies they came equipped with a rudimentary understanding of gravity. P-prims are a similar sort of thing, but they generally come from </a:t>
            </a:r>
            <a:r>
              <a:rPr lang="en-US" dirty="0" err="1"/>
              <a:t>earl.y</a:t>
            </a:r>
            <a:r>
              <a:rPr lang="en-US" dirty="0"/>
              <a:t> experience with the world. It makes sense. Newtonian mechanics concerns human size objects moving at human typical speeds, within some broad range of typical. That describes the world we live in, and it makes sense that nature would provide us with ways of thinking about that world quickly so as to navigate in it and prevent ourselves from getting into trouble, without the need to stop and calculate. But they also get in your way learning physics, and I believe they are what prevented physics from reaching a </a:t>
            </a:r>
            <a:r>
              <a:rPr lang="en-US" dirty="0" err="1"/>
              <a:t>usabl</a:t>
            </a:r>
            <a:r>
              <a:rPr lang="en-US" dirty="0"/>
              <a:t> form for over 1000 years – people started thinking about force and motion around 500 BCE, and didn’t crack it until the 1600’s. If you look at older ways of understanding, such as </a:t>
            </a:r>
            <a:r>
              <a:rPr lang="en-US" dirty="0" err="1"/>
              <a:t>Aritotle’s</a:t>
            </a:r>
            <a:r>
              <a:rPr lang="en-US" dirty="0"/>
              <a:t> physics or the medieval impetus theory, they embody p-prim reasoning pretty well. </a:t>
            </a:r>
          </a:p>
        </p:txBody>
      </p:sp>
      <p:sp>
        <p:nvSpPr>
          <p:cNvPr id="4" name="Slide Number Placeholder 3"/>
          <p:cNvSpPr>
            <a:spLocks noGrp="1"/>
          </p:cNvSpPr>
          <p:nvPr>
            <p:ph type="sldNum" sz="quarter" idx="5"/>
          </p:nvPr>
        </p:nvSpPr>
        <p:spPr/>
        <p:txBody>
          <a:bodyPr/>
          <a:lstStyle/>
          <a:p>
            <a:fld id="{23C2F58D-630D-4B1D-8D85-877650B1903A}" type="slidenum">
              <a:rPr lang="en-US" smtClean="0"/>
              <a:t>2</a:t>
            </a:fld>
            <a:endParaRPr lang="en-US"/>
          </a:p>
        </p:txBody>
      </p:sp>
    </p:spTree>
    <p:extLst>
      <p:ext uri="{BB962C8B-B14F-4D97-AF65-F5344CB8AC3E}">
        <p14:creationId xmlns:p14="http://schemas.microsoft.com/office/powerpoint/2010/main" val="4053088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time here: This is my script for going to work, starting in downtown Atlanta and going to Lawrenceville.</a:t>
            </a:r>
          </a:p>
          <a:p>
            <a:endParaRPr lang="en-US" dirty="0"/>
          </a:p>
          <a:p>
            <a:r>
              <a:rPr lang="en-US" dirty="0"/>
              <a:t>Second time here: Suppose they finally decide to unsnarl the I-20 interchange so it is closed for a while. The first few times I got to work after that, I’ll follow the usual script, see the road block,, slap my forehead, “Oh for dumb!” and have to figure out a detour. An I may do that several times before I remember to go some other way from the beginning. That is the moment the script changed. Single failures are stored as special cases alongside the script. And that makes sense because most of the time the script is still good, there was just something unusual that happened this one time. But if a script fails and continues to fail, the brain reorganizes it to incorporate the response to the failure.</a:t>
            </a:r>
          </a:p>
          <a:p>
            <a:endParaRPr lang="en-US" dirty="0"/>
          </a:p>
          <a:p>
            <a:r>
              <a:rPr lang="en-US" dirty="0"/>
              <a:t>Go to the slide after the next one</a:t>
            </a:r>
          </a:p>
        </p:txBody>
      </p:sp>
      <p:sp>
        <p:nvSpPr>
          <p:cNvPr id="4" name="Slide Number Placeholder 3"/>
          <p:cNvSpPr>
            <a:spLocks noGrp="1"/>
          </p:cNvSpPr>
          <p:nvPr>
            <p:ph type="sldNum" sz="quarter" idx="5"/>
          </p:nvPr>
        </p:nvSpPr>
        <p:spPr/>
        <p:txBody>
          <a:bodyPr/>
          <a:lstStyle/>
          <a:p>
            <a:fld id="{23C2F58D-630D-4B1D-8D85-877650B1903A}" type="slidenum">
              <a:rPr lang="en-US" smtClean="0"/>
              <a:t>3</a:t>
            </a:fld>
            <a:endParaRPr lang="en-US"/>
          </a:p>
        </p:txBody>
      </p:sp>
    </p:spTree>
    <p:extLst>
      <p:ext uri="{BB962C8B-B14F-4D97-AF65-F5344CB8AC3E}">
        <p14:creationId xmlns:p14="http://schemas.microsoft.com/office/powerpoint/2010/main" val="3886052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my script for going to Lowe’s. It starts off the same way as going to work but diverges at the freeway. Sometime, I am headed to Lowe’s but I’m thinking about something or listening to something and I’ll go down to the freeway and go left instead of right. Everyone has had a similar experience. That’s because scripts have an activation priority – some are more important than other, and how often you use it is one of the things that determines priority. I go to work every day. I go to Lowes maybe once a month. They both start the same way but if I’m not paying attention, the one that has the higher priority comes off the stack and it isn’t the one I wanted. Return to the previous slide.</a:t>
            </a:r>
          </a:p>
        </p:txBody>
      </p:sp>
      <p:sp>
        <p:nvSpPr>
          <p:cNvPr id="4" name="Slide Number Placeholder 3"/>
          <p:cNvSpPr>
            <a:spLocks noGrp="1"/>
          </p:cNvSpPr>
          <p:nvPr>
            <p:ph type="sldNum" sz="quarter" idx="5"/>
          </p:nvPr>
        </p:nvSpPr>
        <p:spPr/>
        <p:txBody>
          <a:bodyPr/>
          <a:lstStyle/>
          <a:p>
            <a:fld id="{23C2F58D-630D-4B1D-8D85-877650B1903A}" type="slidenum">
              <a:rPr lang="en-US" smtClean="0"/>
              <a:t>4</a:t>
            </a:fld>
            <a:endParaRPr lang="en-US"/>
          </a:p>
        </p:txBody>
      </p:sp>
    </p:spTree>
    <p:extLst>
      <p:ext uri="{BB962C8B-B14F-4D97-AF65-F5344CB8AC3E}">
        <p14:creationId xmlns:p14="http://schemas.microsoft.com/office/powerpoint/2010/main" val="2722221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not just one failure but failure over and over. That’s one reason I keep cycling back to the same ideas throughout the course. Pretty depressing, isn’t it? But think about it for a moment. If I give you a task and you can do it on your own, that’s something you already know and teaching it to you is a waste of your time. So I need to put you in an environment in which you can experience repeated failure of phenomenological reasoning, figure out why it failed and adjust, and then do it again. At some point, Newtonian reasoning will have a higher activation priority than p-prim reasoning and we will have arrived.</a:t>
            </a:r>
          </a:p>
        </p:txBody>
      </p:sp>
      <p:sp>
        <p:nvSpPr>
          <p:cNvPr id="4" name="Slide Number Placeholder 3"/>
          <p:cNvSpPr>
            <a:spLocks noGrp="1"/>
          </p:cNvSpPr>
          <p:nvPr>
            <p:ph type="sldNum" sz="quarter" idx="5"/>
          </p:nvPr>
        </p:nvSpPr>
        <p:spPr/>
        <p:txBody>
          <a:bodyPr/>
          <a:lstStyle/>
          <a:p>
            <a:fld id="{23C2F58D-630D-4B1D-8D85-877650B1903A}" type="slidenum">
              <a:rPr lang="en-US" smtClean="0"/>
              <a:t>5</a:t>
            </a:fld>
            <a:endParaRPr lang="en-US"/>
          </a:p>
        </p:txBody>
      </p:sp>
    </p:spTree>
    <p:extLst>
      <p:ext uri="{BB962C8B-B14F-4D97-AF65-F5344CB8AC3E}">
        <p14:creationId xmlns:p14="http://schemas.microsoft.com/office/powerpoint/2010/main" val="3093687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graphs are some data I collected as a cognitive scientist in middle school science classes. We were implementing a spiraling, project based approach so they made multiple passes through the material, changing the context each time. What do you notice? Yeah, that weird dip. They get good, they get bad, they get good again. At the same time we were pulling out a subset of kids for structured interviews.. We would stage an simple experiment similar to what they were doing in class and ask them to explain what they saw. If a Newtonian explanation did not emerge, then we would give more and more specific prompts– What would Newton’s laws say? What would Newton’s second law say? etc. What we found I that during the dip, they did actually understand Newton’s laws pretty well. It just wasn’t the first thing they reached for. The p-prim reasoning still had a higher activation priority. They can have two incompatible understandings at the same time, and which one is activated depends on the context. They actually knew more in the dip than they did before, </a:t>
            </a:r>
            <a:r>
              <a:rPr lang="en-US" dirty="0" err="1"/>
              <a:t>bt</a:t>
            </a:r>
            <a:r>
              <a:rPr lang="en-US" dirty="0"/>
              <a:t> their performance on a concept inventory didn’t reflect that.</a:t>
            </a:r>
          </a:p>
          <a:p>
            <a:endParaRPr lang="en-US" dirty="0"/>
          </a:p>
          <a:p>
            <a:r>
              <a:rPr lang="en-US" dirty="0"/>
              <a:t>That’s because tests of any sort measure performance on the assumption that it reflect understanding but that evidently is not the case. This is the main reason I do not give exams. The exam does not tell you where they are in the developmental process. I may easily get a false picture of what you know depending when exam day is. Without some additional information – say, continuous formative assessment – I have no way to interpret the meaning of the exam. And if I have that, why do I need the exam? I already know how they’re thinking and where they are in the process so the exam is superfluous.</a:t>
            </a:r>
          </a:p>
        </p:txBody>
      </p:sp>
      <p:sp>
        <p:nvSpPr>
          <p:cNvPr id="4" name="Slide Number Placeholder 3"/>
          <p:cNvSpPr>
            <a:spLocks noGrp="1"/>
          </p:cNvSpPr>
          <p:nvPr>
            <p:ph type="sldNum" sz="quarter" idx="5"/>
          </p:nvPr>
        </p:nvSpPr>
        <p:spPr/>
        <p:txBody>
          <a:bodyPr/>
          <a:lstStyle/>
          <a:p>
            <a:fld id="{23C2F58D-630D-4B1D-8D85-877650B1903A}" type="slidenum">
              <a:rPr lang="en-US" smtClean="0"/>
              <a:t>6</a:t>
            </a:fld>
            <a:endParaRPr lang="en-US"/>
          </a:p>
        </p:txBody>
      </p:sp>
    </p:spTree>
    <p:extLst>
      <p:ext uri="{BB962C8B-B14F-4D97-AF65-F5344CB8AC3E}">
        <p14:creationId xmlns:p14="http://schemas.microsoft.com/office/powerpoint/2010/main" val="744936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showed this data to a friend of mine who is a developmental psychologist and she immediately said “Oh yeah! That’s U-shaped development. Siegler discovered it in the 70’s.” Indeed it is and there was a flurry of activity for a while. It was discovered in all sorts of learning process which do not have any obvious link. I mean, what does facial perception have to do with music performance or scientific reasoning? Nothing I can come up with. It seems to be a common feature of learning skills that require the coordination of multiple cognitive resources.</a:t>
            </a:r>
          </a:p>
        </p:txBody>
      </p:sp>
      <p:sp>
        <p:nvSpPr>
          <p:cNvPr id="4" name="Slide Number Placeholder 3"/>
          <p:cNvSpPr>
            <a:spLocks noGrp="1"/>
          </p:cNvSpPr>
          <p:nvPr>
            <p:ph type="sldNum" sz="quarter" idx="5"/>
          </p:nvPr>
        </p:nvSpPr>
        <p:spPr/>
        <p:txBody>
          <a:bodyPr/>
          <a:lstStyle/>
          <a:p>
            <a:fld id="{23C2F58D-630D-4B1D-8D85-877650B1903A}" type="slidenum">
              <a:rPr lang="en-US" smtClean="0"/>
              <a:t>7</a:t>
            </a:fld>
            <a:endParaRPr lang="en-US"/>
          </a:p>
        </p:txBody>
      </p:sp>
    </p:spTree>
    <p:extLst>
      <p:ext uri="{BB962C8B-B14F-4D97-AF65-F5344CB8AC3E}">
        <p14:creationId xmlns:p14="http://schemas.microsoft.com/office/powerpoint/2010/main" val="944751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Yeah, what he said.</a:t>
            </a:r>
          </a:p>
        </p:txBody>
      </p:sp>
      <p:sp>
        <p:nvSpPr>
          <p:cNvPr id="4" name="Slide Number Placeholder 3"/>
          <p:cNvSpPr>
            <a:spLocks noGrp="1"/>
          </p:cNvSpPr>
          <p:nvPr>
            <p:ph type="sldNum" sz="quarter" idx="5"/>
          </p:nvPr>
        </p:nvSpPr>
        <p:spPr/>
        <p:txBody>
          <a:bodyPr/>
          <a:lstStyle/>
          <a:p>
            <a:fld id="{23C2F58D-630D-4B1D-8D85-877650B1903A}" type="slidenum">
              <a:rPr lang="en-US" smtClean="0"/>
              <a:t>8</a:t>
            </a:fld>
            <a:endParaRPr lang="en-US"/>
          </a:p>
        </p:txBody>
      </p:sp>
    </p:spTree>
    <p:extLst>
      <p:ext uri="{BB962C8B-B14F-4D97-AF65-F5344CB8AC3E}">
        <p14:creationId xmlns:p14="http://schemas.microsoft.com/office/powerpoint/2010/main" val="1951213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cognitive model I use to think about this is Case-based Reasoning. It is an information processing model of how people reason using prior experience, which is mot of the reasoning we do. You start with a bunch of single purpose things – things you know, things you know how to do, etc. These are connected to contextual indices that, when you see them active in the environment. So some of your reasoning is not inside your head. It involves an interaction between your mind and the environment.  But over time and with further experience with the phenomenon, you begin to notice connection between these things, or that some of them are wrong and need to be replaced with new things. Over time, they become …</a:t>
            </a:r>
          </a:p>
        </p:txBody>
      </p:sp>
      <p:sp>
        <p:nvSpPr>
          <p:cNvPr id="4" name="Slide Number Placeholder 3"/>
          <p:cNvSpPr>
            <a:spLocks noGrp="1"/>
          </p:cNvSpPr>
          <p:nvPr>
            <p:ph type="sldNum" sz="quarter" idx="5"/>
          </p:nvPr>
        </p:nvSpPr>
        <p:spPr/>
        <p:txBody>
          <a:bodyPr/>
          <a:lstStyle/>
          <a:p>
            <a:fld id="{23C2F58D-630D-4B1D-8D85-877650B1903A}" type="slidenum">
              <a:rPr lang="en-US" smtClean="0"/>
              <a:t>9</a:t>
            </a:fld>
            <a:endParaRPr lang="en-US"/>
          </a:p>
        </p:txBody>
      </p:sp>
    </p:spTree>
    <p:extLst>
      <p:ext uri="{BB962C8B-B14F-4D97-AF65-F5344CB8AC3E}">
        <p14:creationId xmlns:p14="http://schemas.microsoft.com/office/powerpoint/2010/main" val="1969673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05467C9-BA24-41DF-A071-1C7EDB76F872}" type="datetimeFigureOut">
              <a:rPr lang="en-US" smtClean="0"/>
              <a:t>6/8/2025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1322391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5467C9-BA24-41DF-A071-1C7EDB76F872}" type="datetimeFigureOut">
              <a:rPr lang="en-US" smtClean="0"/>
              <a:t>6/8/2025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3196732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5467C9-BA24-41DF-A071-1C7EDB76F872}" type="datetimeFigureOut">
              <a:rPr lang="en-US" smtClean="0"/>
              <a:t>6/8/2025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3257103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5467C9-BA24-41DF-A071-1C7EDB76F872}" type="datetimeFigureOut">
              <a:rPr lang="en-US" smtClean="0"/>
              <a:t>6/8/2025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2968086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5467C9-BA24-41DF-A071-1C7EDB76F872}" type="datetimeFigureOut">
              <a:rPr lang="en-US" smtClean="0"/>
              <a:t>6/8/2025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1543915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05467C9-BA24-41DF-A071-1C7EDB76F872}" type="datetimeFigureOut">
              <a:rPr lang="en-US" smtClean="0"/>
              <a:t>6/8/2025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1837612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05467C9-BA24-41DF-A071-1C7EDB76F872}" type="datetimeFigureOut">
              <a:rPr lang="en-US" smtClean="0"/>
              <a:t>6/8/2025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730347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05467C9-BA24-41DF-A071-1C7EDB76F872}" type="datetimeFigureOut">
              <a:rPr lang="en-US" smtClean="0"/>
              <a:t>6/8/2025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423478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5467C9-BA24-41DF-A071-1C7EDB76F872}" type="datetimeFigureOut">
              <a:rPr lang="en-US" smtClean="0"/>
              <a:t>6/8/2025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1736657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05467C9-BA24-41DF-A071-1C7EDB76F872}" type="datetimeFigureOut">
              <a:rPr lang="en-US" smtClean="0"/>
              <a:t>6/8/2025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392426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05467C9-BA24-41DF-A071-1C7EDB76F872}" type="datetimeFigureOut">
              <a:rPr lang="en-US" smtClean="0"/>
              <a:t>6/8/2025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BB14EF-2BFE-4263-9F2B-0B3E243C611B}" type="slidenum">
              <a:rPr lang="en-US" smtClean="0"/>
              <a:t>‹#›</a:t>
            </a:fld>
            <a:endParaRPr lang="en-US"/>
          </a:p>
        </p:txBody>
      </p:sp>
    </p:spTree>
    <p:extLst>
      <p:ext uri="{BB962C8B-B14F-4D97-AF65-F5344CB8AC3E}">
        <p14:creationId xmlns:p14="http://schemas.microsoft.com/office/powerpoint/2010/main" val="210838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5467C9-BA24-41DF-A071-1C7EDB76F872}" type="datetimeFigureOut">
              <a:rPr lang="en-US" smtClean="0"/>
              <a:t>6/8/2025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B14EF-2BFE-4263-9F2B-0B3E243C611B}" type="slidenum">
              <a:rPr lang="en-US" smtClean="0"/>
              <a:t>‹#›</a:t>
            </a:fld>
            <a:endParaRPr lang="en-US"/>
          </a:p>
        </p:txBody>
      </p:sp>
    </p:spTree>
    <p:extLst>
      <p:ext uri="{BB962C8B-B14F-4D97-AF65-F5344CB8AC3E}">
        <p14:creationId xmlns:p14="http://schemas.microsoft.com/office/powerpoint/2010/main" val="1567955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dirty="0"/>
              <a:t>My Pulitzer Prize winning short story</a:t>
            </a:r>
          </a:p>
        </p:txBody>
      </p:sp>
      <p:sp>
        <p:nvSpPr>
          <p:cNvPr id="3" name="Content Placeholder 2"/>
          <p:cNvSpPr>
            <a:spLocks noGrp="1"/>
          </p:cNvSpPr>
          <p:nvPr>
            <p:ph idx="1"/>
          </p:nvPr>
        </p:nvSpPr>
        <p:spPr>
          <a:xfrm>
            <a:off x="838200" y="1825625"/>
            <a:ext cx="10515600" cy="4351338"/>
          </a:xfrm>
        </p:spPr>
        <p:txBody>
          <a:bodyPr/>
          <a:lstStyle/>
          <a:p>
            <a:pPr marL="0" indent="0">
              <a:buNone/>
            </a:pPr>
            <a:r>
              <a:rPr lang="en-US" dirty="0"/>
              <a:t>John was feeling very hungry as he entered the restaurant. He settled himself at a table and noticed that the waiter was nearby. Suddenly, however, he realized that he had forgotten his reading glasses.</a:t>
            </a:r>
          </a:p>
          <a:p>
            <a:pPr marL="0" indent="0">
              <a:buNone/>
            </a:pPr>
            <a:endParaRPr lang="en-US" dirty="0"/>
          </a:p>
        </p:txBody>
      </p:sp>
      <p:pic>
        <p:nvPicPr>
          <p:cNvPr id="7" name="Picture 6" descr="A comic strip of a person and a dog&#10;&#10;Description automatically generated">
            <a:extLst>
              <a:ext uri="{FF2B5EF4-FFF2-40B4-BE49-F238E27FC236}">
                <a16:creationId xmlns:a16="http://schemas.microsoft.com/office/drawing/2014/main" id="{10E3002A-573F-6AE7-849C-28B5B1FDF8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3770" y="3561692"/>
            <a:ext cx="8730820" cy="2750208"/>
          </a:xfrm>
          <a:prstGeom prst="rect">
            <a:avLst/>
          </a:prstGeom>
        </p:spPr>
      </p:pic>
    </p:spTree>
    <p:extLst>
      <p:ext uri="{BB962C8B-B14F-4D97-AF65-F5344CB8AC3E}">
        <p14:creationId xmlns:p14="http://schemas.microsoft.com/office/powerpoint/2010/main" val="1815735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a:blip r:embed="rId3"/>
          <a:stretch>
            <a:fillRect/>
          </a:stretch>
        </p:blipFill>
        <p:spPr>
          <a:xfrm>
            <a:off x="3440962" y="993437"/>
            <a:ext cx="5310076" cy="4871126"/>
          </a:xfrm>
          <a:prstGeom prst="rect">
            <a:avLst/>
          </a:prstGeom>
        </p:spPr>
      </p:pic>
    </p:spTree>
    <p:extLst>
      <p:ext uri="{BB962C8B-B14F-4D97-AF65-F5344CB8AC3E}">
        <p14:creationId xmlns:p14="http://schemas.microsoft.com/office/powerpoint/2010/main" val="20928220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611664" y="1301311"/>
            <a:ext cx="4968671" cy="4255377"/>
          </a:xfrm>
          <a:prstGeom prst="rect">
            <a:avLst/>
          </a:prstGeom>
        </p:spPr>
      </p:pic>
    </p:spTree>
    <p:extLst>
      <p:ext uri="{BB962C8B-B14F-4D97-AF65-F5344CB8AC3E}">
        <p14:creationId xmlns:p14="http://schemas.microsoft.com/office/powerpoint/2010/main" val="1733978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B5AA8D-1291-4937-9F57-EF1BD7F4E83B}"/>
              </a:ext>
            </a:extLst>
          </p:cNvPr>
          <p:cNvSpPr txBox="1"/>
          <p:nvPr/>
        </p:nvSpPr>
        <p:spPr>
          <a:xfrm>
            <a:off x="1497457" y="549667"/>
            <a:ext cx="9197084" cy="1015663"/>
          </a:xfrm>
          <a:prstGeom prst="rect">
            <a:avLst/>
          </a:prstGeom>
          <a:noFill/>
        </p:spPr>
        <p:txBody>
          <a:bodyPr wrap="square" rtlCol="0">
            <a:spAutoFit/>
          </a:bodyPr>
          <a:lstStyle/>
          <a:p>
            <a:r>
              <a:rPr lang="en-US" sz="6000" dirty="0"/>
              <a:t>What do we learn from this?</a:t>
            </a:r>
          </a:p>
        </p:txBody>
      </p:sp>
      <p:sp>
        <p:nvSpPr>
          <p:cNvPr id="3" name="TextBox 2">
            <a:extLst>
              <a:ext uri="{FF2B5EF4-FFF2-40B4-BE49-F238E27FC236}">
                <a16:creationId xmlns:a16="http://schemas.microsoft.com/office/drawing/2014/main" id="{E138CEA3-FA95-45A0-AE47-599B66E65C69}"/>
              </a:ext>
            </a:extLst>
          </p:cNvPr>
          <p:cNvSpPr txBox="1"/>
          <p:nvPr/>
        </p:nvSpPr>
        <p:spPr>
          <a:xfrm>
            <a:off x="2433262" y="2101064"/>
            <a:ext cx="7325474"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t>Skills should be acquired in a context that reflects that in which they are to be used</a:t>
            </a:r>
          </a:p>
          <a:p>
            <a:pPr marL="742950" lvl="1" indent="-285750">
              <a:buFont typeface="Arial" panose="020B0604020202020204" pitchFamily="34" charset="0"/>
              <a:buChar char="•"/>
            </a:pPr>
            <a:r>
              <a:rPr lang="en-US" sz="2800" dirty="0"/>
              <a:t>Authentic Practice (project based instruction)</a:t>
            </a:r>
          </a:p>
          <a:p>
            <a:pPr marL="285750" indent="-285750">
              <a:buFont typeface="Arial" panose="020B0604020202020204" pitchFamily="34" charset="0"/>
              <a:buChar char="•"/>
            </a:pPr>
            <a:r>
              <a:rPr lang="en-US" sz="2800" dirty="0"/>
              <a:t>Cycling back to previous ideas in new contexts improves the indices attached to a memory, making it more accessible at appropriate times</a:t>
            </a:r>
          </a:p>
        </p:txBody>
      </p:sp>
    </p:spTree>
    <p:extLst>
      <p:ext uri="{BB962C8B-B14F-4D97-AF65-F5344CB8AC3E}">
        <p14:creationId xmlns:p14="http://schemas.microsoft.com/office/powerpoint/2010/main" val="931117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E39B6C-E80F-4991-A0F9-E5F06B8AD2CA}"/>
              </a:ext>
            </a:extLst>
          </p:cNvPr>
          <p:cNvSpPr txBox="1"/>
          <p:nvPr/>
        </p:nvSpPr>
        <p:spPr>
          <a:xfrm>
            <a:off x="3467528" y="472611"/>
            <a:ext cx="4654193" cy="830997"/>
          </a:xfrm>
          <a:prstGeom prst="rect">
            <a:avLst/>
          </a:prstGeom>
          <a:noFill/>
        </p:spPr>
        <p:txBody>
          <a:bodyPr wrap="square" rtlCol="0">
            <a:spAutoFit/>
          </a:bodyPr>
          <a:lstStyle/>
          <a:p>
            <a:r>
              <a:rPr lang="en-US" sz="4800" dirty="0"/>
              <a:t>Piaget v. Vygotsky</a:t>
            </a:r>
          </a:p>
        </p:txBody>
      </p:sp>
      <p:sp>
        <p:nvSpPr>
          <p:cNvPr id="3" name="TextBox 2">
            <a:extLst>
              <a:ext uri="{FF2B5EF4-FFF2-40B4-BE49-F238E27FC236}">
                <a16:creationId xmlns:a16="http://schemas.microsoft.com/office/drawing/2014/main" id="{C4E700E3-832F-4A73-ADF7-07A0DA994CCE}"/>
              </a:ext>
            </a:extLst>
          </p:cNvPr>
          <p:cNvSpPr txBox="1"/>
          <p:nvPr/>
        </p:nvSpPr>
        <p:spPr>
          <a:xfrm>
            <a:off x="3066836" y="2049694"/>
            <a:ext cx="5979559" cy="1938992"/>
          </a:xfrm>
          <a:prstGeom prst="rect">
            <a:avLst/>
          </a:prstGeom>
          <a:noFill/>
        </p:spPr>
        <p:txBody>
          <a:bodyPr wrap="square" rtlCol="0">
            <a:spAutoFit/>
          </a:bodyPr>
          <a:lstStyle/>
          <a:p>
            <a:pPr marL="285750" indent="-285750">
              <a:buFont typeface="Arial" panose="020B0604020202020204" pitchFamily="34" charset="0"/>
              <a:buChar char="•"/>
            </a:pPr>
            <a:r>
              <a:rPr lang="en-US" sz="2400" dirty="0"/>
              <a:t>Sensorimotor stage: birth to 2 years</a:t>
            </a:r>
          </a:p>
          <a:p>
            <a:pPr marL="285750" indent="-285750">
              <a:buFont typeface="Arial" panose="020B0604020202020204" pitchFamily="34" charset="0"/>
              <a:buChar char="•"/>
            </a:pPr>
            <a:r>
              <a:rPr lang="en-US" sz="2400" dirty="0"/>
              <a:t>Preoperational stage: ages 2 to 7</a:t>
            </a:r>
          </a:p>
          <a:p>
            <a:pPr marL="285750" indent="-285750">
              <a:buFont typeface="Arial" panose="020B0604020202020204" pitchFamily="34" charset="0"/>
              <a:buChar char="•"/>
            </a:pPr>
            <a:r>
              <a:rPr lang="en-US" sz="2400" dirty="0"/>
              <a:t>Concrete operational stage: ages 7 to 11</a:t>
            </a:r>
          </a:p>
          <a:p>
            <a:pPr marL="285750" indent="-285750">
              <a:buFont typeface="Arial" panose="020B0604020202020204" pitchFamily="34" charset="0"/>
              <a:buChar char="•"/>
            </a:pPr>
            <a:r>
              <a:rPr lang="en-US" sz="2400" dirty="0"/>
              <a:t>Formal operational stage: ages 12 and up</a:t>
            </a:r>
          </a:p>
          <a:p>
            <a:pPr marL="285750" indent="-285750">
              <a:buFont typeface="Arial" panose="020B0604020202020204" pitchFamily="34" charset="0"/>
              <a:buChar char="•"/>
            </a:pPr>
            <a:endParaRPr lang="en-US" sz="2400" dirty="0"/>
          </a:p>
        </p:txBody>
      </p:sp>
    </p:spTree>
    <p:extLst>
      <p:ext uri="{BB962C8B-B14F-4D97-AF65-F5344CB8AC3E}">
        <p14:creationId xmlns:p14="http://schemas.microsoft.com/office/powerpoint/2010/main" val="1142277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A8FA858B-C340-4CE6-96E9-C046FA6353F9}"/>
              </a:ext>
            </a:extLst>
          </p:cNvPr>
          <p:cNvSpPr/>
          <p:nvPr/>
        </p:nvSpPr>
        <p:spPr>
          <a:xfrm>
            <a:off x="2722653" y="729465"/>
            <a:ext cx="5691883" cy="539907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B850E6C-80C2-4DAA-8425-9B0E57F6924A}"/>
              </a:ext>
            </a:extLst>
          </p:cNvPr>
          <p:cNvSpPr/>
          <p:nvPr/>
        </p:nvSpPr>
        <p:spPr>
          <a:xfrm>
            <a:off x="4485954" y="2373330"/>
            <a:ext cx="2165279" cy="2111339"/>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7FB3E3E-0FEE-4872-A320-E3D7A30F1CEF}"/>
              </a:ext>
            </a:extLst>
          </p:cNvPr>
          <p:cNvSpPr txBox="1"/>
          <p:nvPr/>
        </p:nvSpPr>
        <p:spPr>
          <a:xfrm>
            <a:off x="4646487" y="3105833"/>
            <a:ext cx="1844212" cy="646331"/>
          </a:xfrm>
          <a:prstGeom prst="rect">
            <a:avLst/>
          </a:prstGeom>
          <a:noFill/>
        </p:spPr>
        <p:txBody>
          <a:bodyPr wrap="square" rtlCol="0">
            <a:spAutoFit/>
          </a:bodyPr>
          <a:lstStyle/>
          <a:p>
            <a:pPr algn="ctr"/>
            <a:r>
              <a:rPr lang="en-US" dirty="0"/>
              <a:t>Zone of actual development</a:t>
            </a:r>
          </a:p>
        </p:txBody>
      </p:sp>
    </p:spTree>
    <p:extLst>
      <p:ext uri="{BB962C8B-B14F-4D97-AF65-F5344CB8AC3E}">
        <p14:creationId xmlns:p14="http://schemas.microsoft.com/office/powerpoint/2010/main" val="1341782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BE3EC2C-FAFB-43EC-B7C7-9A5F1058F279}"/>
              </a:ext>
            </a:extLst>
          </p:cNvPr>
          <p:cNvSpPr/>
          <p:nvPr/>
        </p:nvSpPr>
        <p:spPr>
          <a:xfrm>
            <a:off x="2722653" y="729465"/>
            <a:ext cx="5691883" cy="539907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8B222569-A828-4655-87EF-46F5761ED72E}"/>
              </a:ext>
            </a:extLst>
          </p:cNvPr>
          <p:cNvSpPr/>
          <p:nvPr/>
        </p:nvSpPr>
        <p:spPr>
          <a:xfrm>
            <a:off x="4485954" y="2373330"/>
            <a:ext cx="2165279" cy="2111339"/>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0837895-EEEB-47D7-BCEC-AE7067241F59}"/>
              </a:ext>
            </a:extLst>
          </p:cNvPr>
          <p:cNvSpPr txBox="1"/>
          <p:nvPr/>
        </p:nvSpPr>
        <p:spPr>
          <a:xfrm>
            <a:off x="4646487" y="3105833"/>
            <a:ext cx="1844212" cy="646331"/>
          </a:xfrm>
          <a:prstGeom prst="rect">
            <a:avLst/>
          </a:prstGeom>
          <a:noFill/>
        </p:spPr>
        <p:txBody>
          <a:bodyPr wrap="square" rtlCol="0">
            <a:spAutoFit/>
          </a:bodyPr>
          <a:lstStyle/>
          <a:p>
            <a:pPr algn="ctr"/>
            <a:r>
              <a:rPr lang="en-US" dirty="0"/>
              <a:t>Zone of actual development</a:t>
            </a:r>
          </a:p>
        </p:txBody>
      </p:sp>
      <p:sp>
        <p:nvSpPr>
          <p:cNvPr id="7" name="Rectangle 6">
            <a:extLst>
              <a:ext uri="{FF2B5EF4-FFF2-40B4-BE49-F238E27FC236}">
                <a16:creationId xmlns:a16="http://schemas.microsoft.com/office/drawing/2014/main" id="{442E78B0-D689-4198-B79B-C07A57284828}"/>
              </a:ext>
            </a:extLst>
          </p:cNvPr>
          <p:cNvSpPr/>
          <p:nvPr/>
        </p:nvSpPr>
        <p:spPr>
          <a:xfrm>
            <a:off x="3951329" y="522085"/>
            <a:ext cx="3358733" cy="646331"/>
          </a:xfrm>
          <a:prstGeom prst="rect">
            <a:avLst/>
          </a:prstGeom>
          <a:noFill/>
        </p:spPr>
        <p:txBody>
          <a:bodyPr wrap="none" lIns="91440" tIns="45720" rIns="91440" bIns="45720">
            <a:prstTxWarp prst="textArchUp">
              <a:avLst>
                <a:gd name="adj" fmla="val 9975490"/>
              </a:avLst>
            </a:prstTxWarp>
            <a:spAutoFit/>
          </a:bodyPr>
          <a:lstStyle/>
          <a:p>
            <a:pPr algn="ctr"/>
            <a:r>
              <a:rPr lang="en-US" b="0" cap="none" spc="0" dirty="0">
                <a:ln w="0"/>
                <a:solidFill>
                  <a:schemeClr val="tx1"/>
                </a:solidFill>
              </a:rPr>
              <a:t>Zone of hopelessness and despair</a:t>
            </a:r>
          </a:p>
        </p:txBody>
      </p:sp>
    </p:spTree>
    <p:extLst>
      <p:ext uri="{BB962C8B-B14F-4D97-AF65-F5344CB8AC3E}">
        <p14:creationId xmlns:p14="http://schemas.microsoft.com/office/powerpoint/2010/main" val="446206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16073DBA-943D-42B7-B3EE-E39AC301502F}"/>
              </a:ext>
            </a:extLst>
          </p:cNvPr>
          <p:cNvSpPr/>
          <p:nvPr/>
        </p:nvSpPr>
        <p:spPr>
          <a:xfrm>
            <a:off x="3051426" y="729465"/>
            <a:ext cx="5691883" cy="5399070"/>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F1477FA6-AA7A-476E-82F7-01850E8A8E57}"/>
              </a:ext>
            </a:extLst>
          </p:cNvPr>
          <p:cNvSpPr/>
          <p:nvPr/>
        </p:nvSpPr>
        <p:spPr>
          <a:xfrm>
            <a:off x="4814727" y="2373330"/>
            <a:ext cx="2165279" cy="2111339"/>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22E5588-3EC4-4092-A46F-817BE9E79076}"/>
              </a:ext>
            </a:extLst>
          </p:cNvPr>
          <p:cNvSpPr txBox="1"/>
          <p:nvPr/>
        </p:nvSpPr>
        <p:spPr>
          <a:xfrm>
            <a:off x="4975260" y="3105833"/>
            <a:ext cx="1844212" cy="646331"/>
          </a:xfrm>
          <a:prstGeom prst="rect">
            <a:avLst/>
          </a:prstGeom>
          <a:noFill/>
        </p:spPr>
        <p:txBody>
          <a:bodyPr wrap="square" rtlCol="0">
            <a:spAutoFit/>
          </a:bodyPr>
          <a:lstStyle/>
          <a:p>
            <a:pPr algn="ctr"/>
            <a:r>
              <a:rPr lang="en-US" dirty="0"/>
              <a:t>Zone of actual development</a:t>
            </a:r>
          </a:p>
        </p:txBody>
      </p:sp>
      <p:sp>
        <p:nvSpPr>
          <p:cNvPr id="5" name="Rectangle 4">
            <a:extLst>
              <a:ext uri="{FF2B5EF4-FFF2-40B4-BE49-F238E27FC236}">
                <a16:creationId xmlns:a16="http://schemas.microsoft.com/office/drawing/2014/main" id="{B2869416-4950-4AF6-A509-196F7FD32053}"/>
              </a:ext>
            </a:extLst>
          </p:cNvPr>
          <p:cNvSpPr/>
          <p:nvPr/>
        </p:nvSpPr>
        <p:spPr>
          <a:xfrm>
            <a:off x="4280102" y="522085"/>
            <a:ext cx="3358733" cy="646331"/>
          </a:xfrm>
          <a:prstGeom prst="rect">
            <a:avLst/>
          </a:prstGeom>
          <a:noFill/>
        </p:spPr>
        <p:txBody>
          <a:bodyPr wrap="none" lIns="91440" tIns="45720" rIns="91440" bIns="45720">
            <a:prstTxWarp prst="textArchUp">
              <a:avLst>
                <a:gd name="adj" fmla="val 9975490"/>
              </a:avLst>
            </a:prstTxWarp>
            <a:spAutoFit/>
          </a:bodyPr>
          <a:lstStyle/>
          <a:p>
            <a:pPr algn="ctr"/>
            <a:r>
              <a:rPr lang="en-US" b="0" cap="none" spc="0" dirty="0">
                <a:ln w="0"/>
                <a:solidFill>
                  <a:schemeClr val="tx1"/>
                </a:solidFill>
              </a:rPr>
              <a:t>Zone of hopelessness and despair</a:t>
            </a:r>
          </a:p>
        </p:txBody>
      </p:sp>
      <p:sp>
        <p:nvSpPr>
          <p:cNvPr id="6" name="TextBox 5">
            <a:extLst>
              <a:ext uri="{FF2B5EF4-FFF2-40B4-BE49-F238E27FC236}">
                <a16:creationId xmlns:a16="http://schemas.microsoft.com/office/drawing/2014/main" id="{1C07C5CD-5F27-4F6C-83C0-2389238626B0}"/>
              </a:ext>
            </a:extLst>
          </p:cNvPr>
          <p:cNvSpPr txBox="1"/>
          <p:nvPr/>
        </p:nvSpPr>
        <p:spPr>
          <a:xfrm>
            <a:off x="4631076" y="949395"/>
            <a:ext cx="2532580" cy="1384995"/>
          </a:xfrm>
          <a:prstGeom prst="rect">
            <a:avLst/>
          </a:prstGeom>
          <a:noFill/>
        </p:spPr>
        <p:txBody>
          <a:bodyPr wrap="square" rtlCol="0">
            <a:spAutoFit/>
          </a:bodyPr>
          <a:lstStyle/>
          <a:p>
            <a:pPr algn="ctr"/>
            <a:r>
              <a:rPr lang="en-US" sz="2800" dirty="0"/>
              <a:t>Zone of Proximal Development</a:t>
            </a:r>
          </a:p>
        </p:txBody>
      </p:sp>
    </p:spTree>
    <p:extLst>
      <p:ext uri="{BB962C8B-B14F-4D97-AF65-F5344CB8AC3E}">
        <p14:creationId xmlns:p14="http://schemas.microsoft.com/office/powerpoint/2010/main" val="3602718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35589D-183B-47F6-AE59-0C418DABDDB1}"/>
              </a:ext>
            </a:extLst>
          </p:cNvPr>
          <p:cNvSpPr txBox="1"/>
          <p:nvPr/>
        </p:nvSpPr>
        <p:spPr>
          <a:xfrm>
            <a:off x="1497457" y="549667"/>
            <a:ext cx="9197084" cy="1015663"/>
          </a:xfrm>
          <a:prstGeom prst="rect">
            <a:avLst/>
          </a:prstGeom>
          <a:noFill/>
        </p:spPr>
        <p:txBody>
          <a:bodyPr wrap="square" rtlCol="0">
            <a:spAutoFit/>
          </a:bodyPr>
          <a:lstStyle/>
          <a:p>
            <a:r>
              <a:rPr lang="en-US" sz="6000" dirty="0"/>
              <a:t>What do we learn from this?</a:t>
            </a:r>
          </a:p>
        </p:txBody>
      </p:sp>
      <p:sp>
        <p:nvSpPr>
          <p:cNvPr id="3" name="TextBox 2">
            <a:extLst>
              <a:ext uri="{FF2B5EF4-FFF2-40B4-BE49-F238E27FC236}">
                <a16:creationId xmlns:a16="http://schemas.microsoft.com/office/drawing/2014/main" id="{C379B256-4F2F-4FB9-9C17-DFE97E3A84B3}"/>
              </a:ext>
            </a:extLst>
          </p:cNvPr>
          <p:cNvSpPr txBox="1"/>
          <p:nvPr/>
        </p:nvSpPr>
        <p:spPr>
          <a:xfrm>
            <a:off x="549667" y="1633591"/>
            <a:ext cx="7330612" cy="4154984"/>
          </a:xfrm>
          <a:prstGeom prst="rect">
            <a:avLst/>
          </a:prstGeom>
          <a:noFill/>
        </p:spPr>
        <p:txBody>
          <a:bodyPr wrap="square" rtlCol="0">
            <a:spAutoFit/>
          </a:bodyPr>
          <a:lstStyle/>
          <a:p>
            <a:pPr marL="285750" indent="-285750">
              <a:buFont typeface="Arial" panose="020B0604020202020204" pitchFamily="34" charset="0"/>
              <a:buChar char="•"/>
            </a:pPr>
            <a:r>
              <a:rPr lang="en-US" sz="2400" dirty="0"/>
              <a:t>Learning is a social interaction (though that can mean many things)</a:t>
            </a:r>
          </a:p>
          <a:p>
            <a:pPr marL="285750" indent="-285750">
              <a:buFont typeface="Arial" panose="020B0604020202020204" pitchFamily="34" charset="0"/>
              <a:buChar char="•"/>
            </a:pPr>
            <a:r>
              <a:rPr lang="en-US" sz="2400" dirty="0"/>
              <a:t>Cognitive Apprenticeship</a:t>
            </a:r>
          </a:p>
          <a:p>
            <a:pPr marL="742950" lvl="1" indent="-285750">
              <a:buFont typeface="Arial" panose="020B0604020202020204" pitchFamily="34" charset="0"/>
              <a:buChar char="•"/>
            </a:pPr>
            <a:r>
              <a:rPr lang="en-US" sz="2400" dirty="0"/>
              <a:t>First, do according to your best understanding. This creates a time for telling, with contextual indices ready.</a:t>
            </a:r>
          </a:p>
          <a:p>
            <a:pPr marL="742950" lvl="1" indent="-285750">
              <a:buFont typeface="Arial" panose="020B0604020202020204" pitchFamily="34" charset="0"/>
              <a:buChar char="•"/>
            </a:pPr>
            <a:r>
              <a:rPr lang="en-US" sz="2400" dirty="0"/>
              <a:t>Get feedback from a more expert practitioner</a:t>
            </a:r>
          </a:p>
          <a:p>
            <a:pPr marL="742950" lvl="1" indent="-285750">
              <a:buFont typeface="Arial" panose="020B0604020202020204" pitchFamily="34" charset="0"/>
              <a:buChar char="•"/>
            </a:pPr>
            <a:r>
              <a:rPr lang="en-US" sz="2400" dirty="0"/>
              <a:t>Redo and reassess</a:t>
            </a:r>
          </a:p>
          <a:p>
            <a:pPr marL="742950" lvl="1" indent="-285750">
              <a:buFont typeface="Arial" panose="020B0604020202020204" pitchFamily="34" charset="0"/>
              <a:buChar char="•"/>
            </a:pPr>
            <a:r>
              <a:rPr lang="en-US" sz="2400" dirty="0"/>
              <a:t>Intrinsic motivation (start with loosely structured exploration of the problem space)</a:t>
            </a:r>
          </a:p>
          <a:p>
            <a:pPr marL="285750" indent="-285750">
              <a:buFont typeface="Arial" panose="020B0604020202020204" pitchFamily="34" charset="0"/>
              <a:buChar char="•"/>
            </a:pPr>
            <a:r>
              <a:rPr lang="en-US" sz="2400" dirty="0"/>
              <a:t>Authentic Practice (project based instruction)</a:t>
            </a:r>
          </a:p>
        </p:txBody>
      </p:sp>
      <p:pic>
        <p:nvPicPr>
          <p:cNvPr id="5" name="Picture 4">
            <a:extLst>
              <a:ext uri="{FF2B5EF4-FFF2-40B4-BE49-F238E27FC236}">
                <a16:creationId xmlns:a16="http://schemas.microsoft.com/office/drawing/2014/main" id="{0E95EA98-C7DA-4167-96F2-E42AC67D24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1376" y="2343653"/>
            <a:ext cx="4100240" cy="2734860"/>
          </a:xfrm>
          <a:prstGeom prst="rect">
            <a:avLst/>
          </a:prstGeom>
        </p:spPr>
      </p:pic>
    </p:spTree>
    <p:extLst>
      <p:ext uri="{BB962C8B-B14F-4D97-AF65-F5344CB8AC3E}">
        <p14:creationId xmlns:p14="http://schemas.microsoft.com/office/powerpoint/2010/main" val="129644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D9DAF0-4C9B-A4DD-3BA4-4B3414420D37}"/>
              </a:ext>
            </a:extLst>
          </p:cNvPr>
          <p:cNvSpPr txBox="1"/>
          <p:nvPr/>
        </p:nvSpPr>
        <p:spPr>
          <a:xfrm>
            <a:off x="421418" y="302150"/>
            <a:ext cx="8364773" cy="923330"/>
          </a:xfrm>
          <a:prstGeom prst="rect">
            <a:avLst/>
          </a:prstGeom>
          <a:noFill/>
        </p:spPr>
        <p:txBody>
          <a:bodyPr wrap="square" rtlCol="0">
            <a:spAutoFit/>
          </a:bodyPr>
          <a:lstStyle/>
          <a:p>
            <a:r>
              <a:rPr lang="en-US" sz="5400" dirty="0"/>
              <a:t>So are lectures really bad</a:t>
            </a:r>
          </a:p>
        </p:txBody>
      </p:sp>
      <p:sp>
        <p:nvSpPr>
          <p:cNvPr id="3" name="TextBox 2">
            <a:extLst>
              <a:ext uri="{FF2B5EF4-FFF2-40B4-BE49-F238E27FC236}">
                <a16:creationId xmlns:a16="http://schemas.microsoft.com/office/drawing/2014/main" id="{1B9D4D9E-DB17-7B59-69A2-85B2A8B4A27C}"/>
              </a:ext>
            </a:extLst>
          </p:cNvPr>
          <p:cNvSpPr txBox="1"/>
          <p:nvPr/>
        </p:nvSpPr>
        <p:spPr>
          <a:xfrm>
            <a:off x="421418" y="1029694"/>
            <a:ext cx="9271221" cy="923330"/>
          </a:xfrm>
          <a:prstGeom prst="rect">
            <a:avLst/>
          </a:prstGeom>
          <a:noFill/>
        </p:spPr>
        <p:txBody>
          <a:bodyPr wrap="square" rtlCol="0">
            <a:spAutoFit/>
          </a:bodyPr>
          <a:lstStyle/>
          <a:p>
            <a:r>
              <a:rPr lang="en-US" sz="5400" dirty="0"/>
              <a:t>Or is there A Time for Telling</a:t>
            </a:r>
            <a:r>
              <a:rPr lang="en-US" sz="5400" baseline="30000" dirty="0"/>
              <a:t>1</a:t>
            </a:r>
            <a:r>
              <a:rPr lang="en-US" sz="5400" dirty="0"/>
              <a:t>?</a:t>
            </a:r>
          </a:p>
        </p:txBody>
      </p:sp>
      <p:sp>
        <p:nvSpPr>
          <p:cNvPr id="5" name="TextBox 4">
            <a:extLst>
              <a:ext uri="{FF2B5EF4-FFF2-40B4-BE49-F238E27FC236}">
                <a16:creationId xmlns:a16="http://schemas.microsoft.com/office/drawing/2014/main" id="{9B1380C9-7F98-0AA8-45F4-6DCD8099054C}"/>
              </a:ext>
            </a:extLst>
          </p:cNvPr>
          <p:cNvSpPr txBox="1"/>
          <p:nvPr/>
        </p:nvSpPr>
        <p:spPr>
          <a:xfrm>
            <a:off x="612249" y="4293320"/>
            <a:ext cx="5931673" cy="646331"/>
          </a:xfrm>
          <a:prstGeom prst="rect">
            <a:avLst/>
          </a:prstGeom>
          <a:noFill/>
        </p:spPr>
        <p:txBody>
          <a:bodyPr wrap="square" rtlCol="0">
            <a:spAutoFit/>
          </a:bodyPr>
          <a:lstStyle/>
          <a:p>
            <a:r>
              <a:rPr lang="en-US" baseline="30000" dirty="0"/>
              <a:t>1</a:t>
            </a:r>
            <a:r>
              <a:rPr lang="en-US" dirty="0"/>
              <a:t>Schwarz, D. L. and Bransford, J., </a:t>
            </a:r>
            <a:r>
              <a:rPr lang="en-US" i="1" dirty="0"/>
              <a:t>Cognition and Instruction</a:t>
            </a:r>
            <a:r>
              <a:rPr lang="en-US" dirty="0"/>
              <a:t>, Vol. 16, No. 4 (1998), pp. 475-522 </a:t>
            </a:r>
          </a:p>
        </p:txBody>
      </p:sp>
      <p:pic>
        <p:nvPicPr>
          <p:cNvPr id="7" name="Picture 6" descr="A group of people in a lecture hall&#10;&#10;Description automatically generated">
            <a:extLst>
              <a:ext uri="{FF2B5EF4-FFF2-40B4-BE49-F238E27FC236}">
                <a16:creationId xmlns:a16="http://schemas.microsoft.com/office/drawing/2014/main" id="{75AA9218-D555-56A9-BF65-DB988D958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0901" y="2525412"/>
            <a:ext cx="5165697" cy="3368035"/>
          </a:xfrm>
          <a:prstGeom prst="rect">
            <a:avLst/>
          </a:prstGeom>
        </p:spPr>
      </p:pic>
    </p:spTree>
    <p:extLst>
      <p:ext uri="{BB962C8B-B14F-4D97-AF65-F5344CB8AC3E}">
        <p14:creationId xmlns:p14="http://schemas.microsoft.com/office/powerpoint/2010/main" val="35229237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of a normalized gain&#10;&#10;Description automatically generated">
            <a:extLst>
              <a:ext uri="{FF2B5EF4-FFF2-40B4-BE49-F238E27FC236}">
                <a16:creationId xmlns:a16="http://schemas.microsoft.com/office/drawing/2014/main" id="{DAA443CB-E8F5-A370-C1DB-F6A719C9D1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35" y="0"/>
            <a:ext cx="11295529" cy="6858000"/>
          </a:xfrm>
          <a:prstGeom prst="rect">
            <a:avLst/>
          </a:prstGeom>
        </p:spPr>
      </p:pic>
    </p:spTree>
    <p:extLst>
      <p:ext uri="{BB962C8B-B14F-4D97-AF65-F5344CB8AC3E}">
        <p14:creationId xmlns:p14="http://schemas.microsoft.com/office/powerpoint/2010/main" val="2831443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37988" y="292231"/>
            <a:ext cx="2922309" cy="369332"/>
          </a:xfrm>
          <a:prstGeom prst="rect">
            <a:avLst/>
          </a:prstGeom>
          <a:noFill/>
        </p:spPr>
        <p:txBody>
          <a:bodyPr wrap="square" rtlCol="0">
            <a:spAutoFit/>
          </a:bodyPr>
          <a:lstStyle/>
          <a:p>
            <a:r>
              <a:rPr lang="en-US" dirty="0"/>
              <a:t>Phenomenological Primitives</a:t>
            </a:r>
          </a:p>
        </p:txBody>
      </p:sp>
      <p:pic>
        <p:nvPicPr>
          <p:cNvPr id="3" name="Picture 2">
            <a:extLst>
              <a:ext uri="{FF2B5EF4-FFF2-40B4-BE49-F238E27FC236}">
                <a16:creationId xmlns:a16="http://schemas.microsoft.com/office/drawing/2014/main" id="{F0EB8FFC-30EB-047F-ADE1-981FC858F8D3}"/>
              </a:ext>
            </a:extLst>
          </p:cNvPr>
          <p:cNvPicPr/>
          <p:nvPr/>
        </p:nvPicPr>
        <p:blipFill>
          <a:blip r:embed="rId3"/>
          <a:stretch>
            <a:fillRect/>
          </a:stretch>
        </p:blipFill>
        <p:spPr>
          <a:xfrm>
            <a:off x="3271838" y="665163"/>
            <a:ext cx="5432425" cy="9852025"/>
          </a:xfrm>
          <a:prstGeom prst="rect">
            <a:avLst/>
          </a:prstGeom>
        </p:spPr>
      </p:pic>
    </p:spTree>
    <p:extLst>
      <p:ext uri="{BB962C8B-B14F-4D97-AF65-F5344CB8AC3E}">
        <p14:creationId xmlns:p14="http://schemas.microsoft.com/office/powerpoint/2010/main" val="1380651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map&#10;&#10;Description automatically generated">
            <a:extLst>
              <a:ext uri="{FF2B5EF4-FFF2-40B4-BE49-F238E27FC236}">
                <a16:creationId xmlns:a16="http://schemas.microsoft.com/office/drawing/2014/main" id="{5FA20A20-3CA7-423F-BEF0-403B94DFE8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0160" y="0"/>
            <a:ext cx="8771679" cy="6858000"/>
          </a:xfrm>
          <a:prstGeom prst="rect">
            <a:avLst/>
          </a:prstGeom>
        </p:spPr>
      </p:pic>
    </p:spTree>
    <p:extLst>
      <p:ext uri="{BB962C8B-B14F-4D97-AF65-F5344CB8AC3E}">
        <p14:creationId xmlns:p14="http://schemas.microsoft.com/office/powerpoint/2010/main" val="42439885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map&#10;&#10;Description automatically generated">
            <a:extLst>
              <a:ext uri="{FF2B5EF4-FFF2-40B4-BE49-F238E27FC236}">
                <a16:creationId xmlns:a16="http://schemas.microsoft.com/office/drawing/2014/main" id="{5434D455-CC90-44C1-A791-EC86EE210A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0605" y="0"/>
            <a:ext cx="8850790" cy="6858000"/>
          </a:xfrm>
          <a:prstGeom prst="rect">
            <a:avLst/>
          </a:prstGeom>
        </p:spPr>
      </p:pic>
    </p:spTree>
    <p:extLst>
      <p:ext uri="{BB962C8B-B14F-4D97-AF65-F5344CB8AC3E}">
        <p14:creationId xmlns:p14="http://schemas.microsoft.com/office/powerpoint/2010/main" val="394989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8376A2B-95A3-47FB-8ECF-23C4445A7110}"/>
              </a:ext>
            </a:extLst>
          </p:cNvPr>
          <p:cNvSpPr txBox="1"/>
          <p:nvPr/>
        </p:nvSpPr>
        <p:spPr>
          <a:xfrm>
            <a:off x="1497457" y="549667"/>
            <a:ext cx="9197084" cy="1015663"/>
          </a:xfrm>
          <a:prstGeom prst="rect">
            <a:avLst/>
          </a:prstGeom>
          <a:noFill/>
        </p:spPr>
        <p:txBody>
          <a:bodyPr wrap="square" rtlCol="0">
            <a:spAutoFit/>
          </a:bodyPr>
          <a:lstStyle/>
          <a:p>
            <a:r>
              <a:rPr lang="en-US" sz="6000" dirty="0"/>
              <a:t>What do we learn from this?</a:t>
            </a:r>
          </a:p>
        </p:txBody>
      </p:sp>
      <p:sp>
        <p:nvSpPr>
          <p:cNvPr id="3" name="TextBox 2">
            <a:extLst>
              <a:ext uri="{FF2B5EF4-FFF2-40B4-BE49-F238E27FC236}">
                <a16:creationId xmlns:a16="http://schemas.microsoft.com/office/drawing/2014/main" id="{89CD1BDA-3F44-444E-95B1-CF1134B9A28F}"/>
              </a:ext>
            </a:extLst>
          </p:cNvPr>
          <p:cNvSpPr txBox="1"/>
          <p:nvPr/>
        </p:nvSpPr>
        <p:spPr>
          <a:xfrm>
            <a:off x="1497457" y="3136612"/>
            <a:ext cx="5420475" cy="584775"/>
          </a:xfrm>
          <a:prstGeom prst="rect">
            <a:avLst/>
          </a:prstGeom>
          <a:noFill/>
        </p:spPr>
        <p:txBody>
          <a:bodyPr wrap="square" rtlCol="0">
            <a:spAutoFit/>
          </a:bodyPr>
          <a:lstStyle/>
          <a:p>
            <a:r>
              <a:rPr lang="en-US" sz="3200" dirty="0"/>
              <a:t>All learning comes from failure.</a:t>
            </a:r>
          </a:p>
        </p:txBody>
      </p:sp>
      <p:pic>
        <p:nvPicPr>
          <p:cNvPr id="5" name="Picture 4" descr="An old photo of a building&#10;&#10;Description automatically generated">
            <a:extLst>
              <a:ext uri="{FF2B5EF4-FFF2-40B4-BE49-F238E27FC236}">
                <a16:creationId xmlns:a16="http://schemas.microsoft.com/office/drawing/2014/main" id="{A77DFEF5-5CFE-4308-AF6F-98F0B01132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9038" y="1600201"/>
            <a:ext cx="4381499" cy="5257799"/>
          </a:xfrm>
          <a:prstGeom prst="rect">
            <a:avLst/>
          </a:prstGeom>
        </p:spPr>
      </p:pic>
    </p:spTree>
    <p:extLst>
      <p:ext uri="{BB962C8B-B14F-4D97-AF65-F5344CB8AC3E}">
        <p14:creationId xmlns:p14="http://schemas.microsoft.com/office/powerpoint/2010/main" val="2689708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Wut?</a:t>
            </a:r>
            <a:endParaRPr lang="en-US" dirty="0"/>
          </a:p>
        </p:txBody>
      </p:sp>
      <p:pic>
        <p:nvPicPr>
          <p:cNvPr id="3" name="Picture 2" descr="figure_2_laws_over_time_CI.eps"/>
          <p:cNvPicPr/>
          <p:nvPr/>
        </p:nvPicPr>
        <p:blipFill>
          <a:blip r:embed="rId3" cstate="print"/>
          <a:stretch>
            <a:fillRect/>
          </a:stretch>
        </p:blipFill>
        <p:spPr>
          <a:xfrm>
            <a:off x="1828800" y="924242"/>
            <a:ext cx="5486400" cy="5009515"/>
          </a:xfrm>
          <a:prstGeom prst="rect">
            <a:avLst/>
          </a:prstGeom>
        </p:spPr>
      </p:pic>
      <p:sp>
        <p:nvSpPr>
          <p:cNvPr id="4" name="TextBox 3"/>
          <p:cNvSpPr txBox="1"/>
          <p:nvPr/>
        </p:nvSpPr>
        <p:spPr>
          <a:xfrm>
            <a:off x="2895600" y="5867400"/>
            <a:ext cx="3429000" cy="461665"/>
          </a:xfrm>
          <a:prstGeom prst="rect">
            <a:avLst/>
          </a:prstGeom>
          <a:noFill/>
        </p:spPr>
        <p:txBody>
          <a:bodyPr wrap="square" rtlCol="0">
            <a:spAutoFit/>
          </a:bodyPr>
          <a:lstStyle/>
          <a:p>
            <a:pPr algn="ctr"/>
            <a:r>
              <a:rPr lang="en-US" sz="1200" dirty="0"/>
              <a:t>Error bars are 95% confidence intervals on repeated measures</a:t>
            </a:r>
          </a:p>
        </p:txBody>
      </p:sp>
    </p:spTree>
    <p:extLst>
      <p:ext uri="{BB962C8B-B14F-4D97-AF65-F5344CB8AC3E}">
        <p14:creationId xmlns:p14="http://schemas.microsoft.com/office/powerpoint/2010/main" val="2099238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2286000" y="1481328"/>
            <a:ext cx="4572000" cy="53766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800" dirty="0"/>
              <a:t>Motor development</a:t>
            </a:r>
          </a:p>
          <a:p>
            <a:pPr>
              <a:lnSpc>
                <a:spcPct val="100000"/>
              </a:lnSpc>
              <a:spcBef>
                <a:spcPts val="0"/>
              </a:spcBef>
            </a:pPr>
            <a:r>
              <a:rPr lang="en-US" sz="1800" dirty="0"/>
              <a:t>Language development</a:t>
            </a:r>
          </a:p>
          <a:p>
            <a:pPr>
              <a:lnSpc>
                <a:spcPct val="100000"/>
              </a:lnSpc>
              <a:spcBef>
                <a:spcPts val="0"/>
              </a:spcBef>
            </a:pPr>
            <a:r>
              <a:rPr lang="en-US" sz="1800" dirty="0"/>
              <a:t>Artistic creativity</a:t>
            </a:r>
          </a:p>
          <a:p>
            <a:pPr>
              <a:lnSpc>
                <a:spcPct val="100000"/>
              </a:lnSpc>
              <a:spcBef>
                <a:spcPts val="0"/>
              </a:spcBef>
            </a:pPr>
            <a:r>
              <a:rPr lang="en-US" sz="1800" dirty="0"/>
              <a:t>Music </a:t>
            </a:r>
            <a:r>
              <a:rPr lang="en-US" sz="1800" dirty="0" err="1"/>
              <a:t>perfomance</a:t>
            </a:r>
            <a:endParaRPr lang="en-US" sz="1800" dirty="0"/>
          </a:p>
          <a:p>
            <a:pPr>
              <a:lnSpc>
                <a:spcPct val="100000"/>
              </a:lnSpc>
              <a:spcBef>
                <a:spcPts val="0"/>
              </a:spcBef>
            </a:pPr>
            <a:r>
              <a:rPr lang="en-US" sz="1800" dirty="0"/>
              <a:t>Facial perception</a:t>
            </a:r>
          </a:p>
          <a:p>
            <a:pPr>
              <a:lnSpc>
                <a:spcPct val="100000"/>
              </a:lnSpc>
              <a:spcBef>
                <a:spcPts val="0"/>
              </a:spcBef>
            </a:pPr>
            <a:r>
              <a:rPr lang="en-US" sz="1800" dirty="0"/>
              <a:t>Social cognition</a:t>
            </a:r>
          </a:p>
          <a:p>
            <a:pPr>
              <a:lnSpc>
                <a:spcPct val="100000"/>
              </a:lnSpc>
              <a:spcBef>
                <a:spcPts val="0"/>
              </a:spcBef>
            </a:pPr>
            <a:r>
              <a:rPr lang="en-US" sz="1800" dirty="0"/>
              <a:t>Ethical principles</a:t>
            </a:r>
          </a:p>
          <a:p>
            <a:pPr>
              <a:lnSpc>
                <a:spcPct val="100000"/>
              </a:lnSpc>
              <a:spcBef>
                <a:spcPts val="0"/>
              </a:spcBef>
            </a:pPr>
            <a:r>
              <a:rPr lang="en-US" sz="1800" dirty="0"/>
              <a:t>Ratio reasoning</a:t>
            </a:r>
          </a:p>
          <a:p>
            <a:pPr>
              <a:lnSpc>
                <a:spcPct val="100000"/>
              </a:lnSpc>
              <a:spcBef>
                <a:spcPts val="0"/>
              </a:spcBef>
            </a:pPr>
            <a:r>
              <a:rPr lang="en-US" sz="1800" dirty="0"/>
              <a:t>Intuitive thinking</a:t>
            </a:r>
          </a:p>
          <a:p>
            <a:pPr>
              <a:lnSpc>
                <a:spcPct val="100000"/>
              </a:lnSpc>
              <a:spcBef>
                <a:spcPts val="0"/>
              </a:spcBef>
            </a:pPr>
            <a:r>
              <a:rPr lang="en-US" sz="1800" dirty="0"/>
              <a:t>Scientific reasoning</a:t>
            </a:r>
          </a:p>
          <a:p>
            <a:pPr>
              <a:lnSpc>
                <a:spcPct val="100000"/>
              </a:lnSpc>
              <a:spcBef>
                <a:spcPts val="0"/>
              </a:spcBef>
            </a:pPr>
            <a:r>
              <a:rPr lang="en-US" sz="1800" dirty="0"/>
              <a:t>Phoneme discrimination</a:t>
            </a:r>
          </a:p>
          <a:p>
            <a:pPr>
              <a:lnSpc>
                <a:spcPct val="100000"/>
              </a:lnSpc>
              <a:spcBef>
                <a:spcPts val="0"/>
              </a:spcBef>
            </a:pPr>
            <a:r>
              <a:rPr lang="en-US" sz="1800" dirty="0"/>
              <a:t>Auditory localization</a:t>
            </a:r>
          </a:p>
          <a:p>
            <a:pPr>
              <a:lnSpc>
                <a:spcPct val="100000"/>
              </a:lnSpc>
              <a:spcBef>
                <a:spcPts val="0"/>
              </a:spcBef>
            </a:pPr>
            <a:r>
              <a:rPr lang="en-US" sz="1800" dirty="0"/>
              <a:t>Object permanence</a:t>
            </a:r>
          </a:p>
          <a:p>
            <a:pPr>
              <a:lnSpc>
                <a:spcPct val="100000"/>
              </a:lnSpc>
              <a:spcBef>
                <a:spcPts val="0"/>
              </a:spcBef>
            </a:pPr>
            <a:r>
              <a:rPr lang="en-US" sz="1800" dirty="0"/>
              <a:t>Category formation</a:t>
            </a:r>
          </a:p>
          <a:p>
            <a:pPr>
              <a:lnSpc>
                <a:spcPct val="100000"/>
              </a:lnSpc>
              <a:spcBef>
                <a:spcPts val="0"/>
              </a:spcBef>
            </a:pPr>
            <a:r>
              <a:rPr lang="en-US" sz="1800" dirty="0"/>
              <a:t>Gesture-referent relations</a:t>
            </a:r>
          </a:p>
          <a:p>
            <a:pPr>
              <a:lnSpc>
                <a:spcPct val="100000"/>
              </a:lnSpc>
              <a:spcBef>
                <a:spcPts val="0"/>
              </a:spcBef>
            </a:pPr>
            <a:r>
              <a:rPr lang="en-US" sz="1800" dirty="0"/>
              <a:t>Vocabulary acquisition</a:t>
            </a:r>
          </a:p>
          <a:p>
            <a:pPr>
              <a:lnSpc>
                <a:spcPct val="100000"/>
              </a:lnSpc>
              <a:spcBef>
                <a:spcPts val="0"/>
              </a:spcBef>
            </a:pPr>
            <a:r>
              <a:rPr lang="en-US" sz="1800" dirty="0"/>
              <a:t>Memory and false memory</a:t>
            </a:r>
          </a:p>
        </p:txBody>
      </p:sp>
      <p:sp>
        <p:nvSpPr>
          <p:cNvPr id="3" name="Title 2"/>
          <p:cNvSpPr txBox="1">
            <a:spLocks/>
          </p:cNvSpPr>
          <p:nvPr/>
        </p:nvSpPr>
        <p:spPr>
          <a:xfrm>
            <a:off x="457200" y="274638"/>
            <a:ext cx="8229600" cy="1143000"/>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Conjecture: Fundamental Feature of Learning Complex Skills</a:t>
            </a:r>
            <a:endParaRPr lang="en-US" dirty="0"/>
          </a:p>
        </p:txBody>
      </p:sp>
      <p:sp>
        <p:nvSpPr>
          <p:cNvPr id="4" name="Down Arrow 3"/>
          <p:cNvSpPr/>
          <p:nvPr/>
        </p:nvSpPr>
        <p:spPr>
          <a:xfrm>
            <a:off x="6172200" y="563880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858000" y="5638800"/>
            <a:ext cx="1905000" cy="923330"/>
          </a:xfrm>
          <a:prstGeom prst="rect">
            <a:avLst/>
          </a:prstGeom>
          <a:noFill/>
        </p:spPr>
        <p:txBody>
          <a:bodyPr wrap="square" rtlCol="0">
            <a:spAutoFit/>
          </a:bodyPr>
          <a:lstStyle/>
          <a:p>
            <a:r>
              <a:rPr lang="en-US" dirty="0"/>
              <a:t>U-shaped turtles all the way down</a:t>
            </a:r>
          </a:p>
        </p:txBody>
      </p:sp>
    </p:spTree>
    <p:extLst>
      <p:ext uri="{BB962C8B-B14F-4D97-AF65-F5344CB8AC3E}">
        <p14:creationId xmlns:p14="http://schemas.microsoft.com/office/powerpoint/2010/main" val="1397412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5CDCE5-19F7-4246-B7F3-8B3E6E140F3D}"/>
              </a:ext>
            </a:extLst>
          </p:cNvPr>
          <p:cNvSpPr txBox="1"/>
          <p:nvPr/>
        </p:nvSpPr>
        <p:spPr>
          <a:xfrm>
            <a:off x="1497457" y="549667"/>
            <a:ext cx="9197084" cy="1015663"/>
          </a:xfrm>
          <a:prstGeom prst="rect">
            <a:avLst/>
          </a:prstGeom>
          <a:noFill/>
        </p:spPr>
        <p:txBody>
          <a:bodyPr wrap="square" rtlCol="0">
            <a:spAutoFit/>
          </a:bodyPr>
          <a:lstStyle/>
          <a:p>
            <a:r>
              <a:rPr lang="en-US" sz="6000" dirty="0"/>
              <a:t>What do we learn from this?</a:t>
            </a:r>
          </a:p>
        </p:txBody>
      </p:sp>
      <p:sp>
        <p:nvSpPr>
          <p:cNvPr id="3" name="TextBox 2">
            <a:extLst>
              <a:ext uri="{FF2B5EF4-FFF2-40B4-BE49-F238E27FC236}">
                <a16:creationId xmlns:a16="http://schemas.microsoft.com/office/drawing/2014/main" id="{8CCAC3AA-3D0C-4E03-BF6E-E83FD4260702}"/>
              </a:ext>
            </a:extLst>
          </p:cNvPr>
          <p:cNvSpPr txBox="1"/>
          <p:nvPr/>
        </p:nvSpPr>
        <p:spPr>
          <a:xfrm>
            <a:off x="518845" y="1736333"/>
            <a:ext cx="5203861" cy="3970318"/>
          </a:xfrm>
          <a:prstGeom prst="rect">
            <a:avLst/>
          </a:prstGeom>
          <a:noFill/>
        </p:spPr>
        <p:txBody>
          <a:bodyPr wrap="square" rtlCol="0">
            <a:spAutoFit/>
          </a:bodyPr>
          <a:lstStyle/>
          <a:p>
            <a:pPr marL="285750" indent="-285750">
              <a:buFont typeface="Arial" panose="020B0604020202020204" pitchFamily="34" charset="0"/>
              <a:buChar char="•"/>
            </a:pPr>
            <a:r>
              <a:rPr lang="en-US" sz="2800" dirty="0"/>
              <a:t>Performance is not tightly coupled to understanding</a:t>
            </a:r>
          </a:p>
          <a:p>
            <a:pPr marL="285750" indent="-285750">
              <a:buFont typeface="Arial" panose="020B0604020202020204" pitchFamily="34" charset="0"/>
              <a:buChar char="•"/>
            </a:pPr>
            <a:r>
              <a:rPr lang="en-US" sz="2800" dirty="0"/>
              <a:t>So relying on exams for assessment is a bad idea</a:t>
            </a:r>
          </a:p>
          <a:p>
            <a:pPr marL="285750" indent="-285750">
              <a:buFont typeface="Arial" panose="020B0604020202020204" pitchFamily="34" charset="0"/>
              <a:buChar char="•"/>
            </a:pPr>
            <a:r>
              <a:rPr lang="en-US" sz="2800" dirty="0"/>
              <a:t>Continuous formative assessment is a better idea</a:t>
            </a:r>
          </a:p>
          <a:p>
            <a:pPr marL="285750" indent="-285750">
              <a:buFont typeface="Arial" panose="020B0604020202020204" pitchFamily="34" charset="0"/>
              <a:buChar char="•"/>
            </a:pPr>
            <a:r>
              <a:rPr lang="en-US" sz="2800" dirty="0"/>
              <a:t>Cycling back to previous ideas is essential to the developmental process</a:t>
            </a:r>
          </a:p>
        </p:txBody>
      </p:sp>
      <p:pic>
        <p:nvPicPr>
          <p:cNvPr id="5" name="Picture 4" descr="A close up of text on a black background&#10;&#10;Description automatically generated">
            <a:extLst>
              <a:ext uri="{FF2B5EF4-FFF2-40B4-BE49-F238E27FC236}">
                <a16:creationId xmlns:a16="http://schemas.microsoft.com/office/drawing/2014/main" id="{E5304D3D-C9A5-4DE8-82DA-7D8986930A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2625" y="2352675"/>
            <a:ext cx="6429375" cy="2152650"/>
          </a:xfrm>
          <a:prstGeom prst="rect">
            <a:avLst/>
          </a:prstGeom>
        </p:spPr>
      </p:pic>
    </p:spTree>
    <p:extLst>
      <p:ext uri="{BB962C8B-B14F-4D97-AF65-F5344CB8AC3E}">
        <p14:creationId xmlns:p14="http://schemas.microsoft.com/office/powerpoint/2010/main" val="1635586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2819400"/>
            <a:ext cx="3810000" cy="923330"/>
          </a:xfrm>
          <a:prstGeom prst="rect">
            <a:avLst/>
          </a:prstGeom>
          <a:noFill/>
        </p:spPr>
        <p:txBody>
          <a:bodyPr wrap="square" rtlCol="0">
            <a:spAutoFit/>
          </a:bodyPr>
          <a:lstStyle/>
          <a:p>
            <a:r>
              <a:rPr lang="en-US" dirty="0"/>
              <a:t>Lots of small, special purpose reasoning patterns initially (e.g. p-</a:t>
            </a:r>
            <a:r>
              <a:rPr lang="en-US" dirty="0" err="1"/>
              <a:t>prims</a:t>
            </a:r>
            <a:r>
              <a:rPr lang="en-US" dirty="0"/>
              <a:t>)</a:t>
            </a:r>
          </a:p>
        </p:txBody>
      </p:sp>
      <p:grpSp>
        <p:nvGrpSpPr>
          <p:cNvPr id="3" name="Group 2"/>
          <p:cNvGrpSpPr/>
          <p:nvPr/>
        </p:nvGrpSpPr>
        <p:grpSpPr>
          <a:xfrm>
            <a:off x="4136401" y="1763227"/>
            <a:ext cx="4203485" cy="3598490"/>
            <a:chOff x="2043513" y="914400"/>
            <a:chExt cx="6147987" cy="5029200"/>
          </a:xfrm>
        </p:grpSpPr>
        <p:sp>
          <p:nvSpPr>
            <p:cNvPr id="4" name="Oval 3"/>
            <p:cNvSpPr/>
            <p:nvPr/>
          </p:nvSpPr>
          <p:spPr>
            <a:xfrm>
              <a:off x="2743200" y="1600200"/>
              <a:ext cx="4724400" cy="4343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p:cNvSpPr/>
            <p:nvPr/>
          </p:nvSpPr>
          <p:spPr>
            <a:xfrm rot="14296124">
              <a:off x="2081613" y="4419600"/>
              <a:ext cx="228600" cy="304800"/>
            </a:xfrm>
            <a:prstGeom prst="triangle">
              <a:avLst/>
            </a:prstGeom>
            <a:pattFill prst="ltVert">
              <a:fgClr>
                <a:srgbClr val="FF0000"/>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Isosceles Triangle 5"/>
            <p:cNvSpPr/>
            <p:nvPr/>
          </p:nvSpPr>
          <p:spPr>
            <a:xfrm rot="18342249">
              <a:off x="2386373" y="2239158"/>
              <a:ext cx="228600" cy="304800"/>
            </a:xfrm>
            <a:prstGeom prst="triangle">
              <a:avLst/>
            </a:prstGeom>
            <a:pattFill prst="ltHorz">
              <a:fgClr>
                <a:srgbClr val="FF0000"/>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rot="20215558">
              <a:off x="4038600" y="914400"/>
              <a:ext cx="228600" cy="304800"/>
            </a:xfrm>
            <a:prstGeom prst="triangle">
              <a:avLst/>
            </a:prstGeom>
            <a:pattFill prst="dkUpDiag">
              <a:fgClr>
                <a:srgbClr val="FF0000"/>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rot="13046826">
              <a:off x="2971800" y="5486400"/>
              <a:ext cx="228600" cy="304800"/>
            </a:xfrm>
            <a:prstGeom prst="triangle">
              <a:avLst/>
            </a:prstGeom>
            <a:solidFill>
              <a:srgbClr val="FF0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p:cNvSpPr/>
            <p:nvPr/>
          </p:nvSpPr>
          <p:spPr>
            <a:xfrm rot="7761724">
              <a:off x="7086600" y="5498506"/>
              <a:ext cx="228600" cy="304800"/>
            </a:xfrm>
            <a:prstGeom prst="triangle">
              <a:avLst/>
            </a:prstGeom>
            <a:pattFill prst="pct10">
              <a:fgClr>
                <a:srgbClr val="FF0000"/>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5400000">
              <a:off x="7924800" y="3346747"/>
              <a:ext cx="228600" cy="304800"/>
            </a:xfrm>
            <a:prstGeom prst="triangle">
              <a:avLst/>
            </a:prstGeom>
            <a:pattFill prst="dotGrid">
              <a:fgClr>
                <a:srgbClr val="FF0000"/>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581400" y="4495800"/>
              <a:ext cx="228600" cy="2535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203485" y="4876800"/>
              <a:ext cx="228600" cy="2535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093992" y="4355863"/>
              <a:ext cx="2667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a:stCxn id="13" idx="2"/>
              <a:endCxn id="11" idx="3"/>
            </p:cNvCxnSpPr>
            <p:nvPr/>
          </p:nvCxnSpPr>
          <p:spPr>
            <a:xfrm flipH="1">
              <a:off x="3810000" y="4470163"/>
              <a:ext cx="283992" cy="152421"/>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13" idx="4"/>
              <a:endCxn id="12" idx="2"/>
            </p:cNvCxnSpPr>
            <p:nvPr/>
          </p:nvCxnSpPr>
          <p:spPr>
            <a:xfrm>
              <a:off x="4227342" y="4584463"/>
              <a:ext cx="90443" cy="54590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3"/>
              <a:endCxn id="13" idx="3"/>
            </p:cNvCxnSpPr>
            <p:nvPr/>
          </p:nvCxnSpPr>
          <p:spPr>
            <a:xfrm flipV="1">
              <a:off x="3178764" y="4550985"/>
              <a:ext cx="954285" cy="96682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867400" y="4829087"/>
              <a:ext cx="228600" cy="18444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6400800" y="4591584"/>
              <a:ext cx="228600" cy="2065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a:stCxn id="17" idx="3"/>
              <a:endCxn id="18" idx="2"/>
            </p:cNvCxnSpPr>
            <p:nvPr/>
          </p:nvCxnSpPr>
          <p:spPr>
            <a:xfrm flipV="1">
              <a:off x="6096000" y="4694846"/>
              <a:ext cx="304800" cy="22646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9" idx="3"/>
            </p:cNvCxnSpPr>
            <p:nvPr/>
          </p:nvCxnSpPr>
          <p:spPr>
            <a:xfrm flipH="1" flipV="1">
              <a:off x="6248400" y="4798108"/>
              <a:ext cx="834671" cy="75614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858180" y="3216423"/>
              <a:ext cx="304800" cy="228600"/>
            </a:xfrm>
            <a:prstGeom prst="rect">
              <a:avLst/>
            </a:prstGeom>
            <a:pattFill prst="dotGrid">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858180" y="3673623"/>
              <a:ext cx="304800" cy="336847"/>
            </a:xfrm>
            <a:prstGeom prst="ellipse">
              <a:avLst/>
            </a:prstGeom>
            <a:pattFill prst="dotGrid">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p:cNvCxnSpPr>
              <a:stCxn id="22" idx="0"/>
              <a:endCxn id="21" idx="2"/>
            </p:cNvCxnSpPr>
            <p:nvPr/>
          </p:nvCxnSpPr>
          <p:spPr>
            <a:xfrm flipV="1">
              <a:off x="7010580" y="3445023"/>
              <a:ext cx="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0" idx="3"/>
            </p:cNvCxnSpPr>
            <p:nvPr/>
          </p:nvCxnSpPr>
          <p:spPr>
            <a:xfrm flipH="1">
              <a:off x="7010580" y="3499147"/>
              <a:ext cx="876120" cy="60176"/>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4127285" y="2203748"/>
              <a:ext cx="304800" cy="282724"/>
            </a:xfrm>
            <a:prstGeom prst="rect">
              <a:avLst/>
            </a:prstGeom>
            <a:pattFill prst="ltUpDiag">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724400" y="1981200"/>
              <a:ext cx="457200" cy="342900"/>
            </a:xfrm>
            <a:prstGeom prst="ellipse">
              <a:avLst/>
            </a:prstGeom>
            <a:pattFill prst="ltUpDiag">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a:stCxn id="25" idx="3"/>
              <a:endCxn id="26" idx="2"/>
            </p:cNvCxnSpPr>
            <p:nvPr/>
          </p:nvCxnSpPr>
          <p:spPr>
            <a:xfrm flipV="1">
              <a:off x="4432085" y="2152650"/>
              <a:ext cx="292315" cy="192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7" idx="3"/>
            </p:cNvCxnSpPr>
            <p:nvPr/>
          </p:nvCxnSpPr>
          <p:spPr>
            <a:xfrm>
              <a:off x="4212629" y="1207008"/>
              <a:ext cx="365613" cy="10418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3420454" y="3038030"/>
              <a:ext cx="381000" cy="322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5181600" y="3452304"/>
              <a:ext cx="381000" cy="322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p:cNvSpPr txBox="1"/>
          <p:nvPr/>
        </p:nvSpPr>
        <p:spPr>
          <a:xfrm>
            <a:off x="3021515" y="367074"/>
            <a:ext cx="6416702" cy="584775"/>
          </a:xfrm>
          <a:prstGeom prst="rect">
            <a:avLst/>
          </a:prstGeom>
          <a:noFill/>
        </p:spPr>
        <p:txBody>
          <a:bodyPr wrap="square" rtlCol="0">
            <a:spAutoFit/>
          </a:bodyPr>
          <a:lstStyle/>
          <a:p>
            <a:pPr algn="ctr"/>
            <a:r>
              <a:rPr lang="en-US" sz="3200" dirty="0"/>
              <a:t>Case-based Reasoning</a:t>
            </a:r>
          </a:p>
        </p:txBody>
      </p:sp>
      <p:sp>
        <p:nvSpPr>
          <p:cNvPr id="39" name="TextBox 4"/>
          <p:cNvSpPr txBox="1"/>
          <p:nvPr/>
        </p:nvSpPr>
        <p:spPr>
          <a:xfrm>
            <a:off x="574019" y="4959136"/>
            <a:ext cx="251460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t>*</a:t>
            </a:r>
            <a:r>
              <a:rPr lang="en-US" sz="1400" dirty="0" err="1"/>
              <a:t>Kolodner</a:t>
            </a:r>
            <a:r>
              <a:rPr lang="en-US" sz="1400" dirty="0"/>
              <a:t>, 1993</a:t>
            </a:r>
          </a:p>
          <a:p>
            <a:r>
              <a:rPr lang="en-US" sz="1400" dirty="0"/>
              <a:t> </a:t>
            </a:r>
            <a:r>
              <a:rPr lang="en-US" sz="1400" dirty="0" err="1"/>
              <a:t>Kolodner</a:t>
            </a:r>
            <a:r>
              <a:rPr lang="en-US" sz="1400" dirty="0"/>
              <a:t>, et. al. 2003</a:t>
            </a:r>
          </a:p>
        </p:txBody>
      </p:sp>
      <p:sp>
        <p:nvSpPr>
          <p:cNvPr id="40" name="Rectangle 39"/>
          <p:cNvSpPr/>
          <p:nvPr/>
        </p:nvSpPr>
        <p:spPr>
          <a:xfrm>
            <a:off x="2595809" y="3855440"/>
            <a:ext cx="255479" cy="243598"/>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1" name="Oval 40"/>
          <p:cNvSpPr/>
          <p:nvPr/>
        </p:nvSpPr>
        <p:spPr>
          <a:xfrm>
            <a:off x="2555219" y="4255949"/>
            <a:ext cx="255479" cy="243598"/>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Isosceles Triangle 41"/>
          <p:cNvSpPr/>
          <p:nvPr/>
        </p:nvSpPr>
        <p:spPr>
          <a:xfrm>
            <a:off x="2555219" y="4621345"/>
            <a:ext cx="255479" cy="243598"/>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3" name="TextBox 14"/>
          <p:cNvSpPr txBox="1"/>
          <p:nvPr/>
        </p:nvSpPr>
        <p:spPr>
          <a:xfrm>
            <a:off x="2926797" y="3853733"/>
            <a:ext cx="7805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Facts</a:t>
            </a:r>
          </a:p>
        </p:txBody>
      </p:sp>
      <p:sp>
        <p:nvSpPr>
          <p:cNvPr id="44" name="TextBox 15"/>
          <p:cNvSpPr txBox="1"/>
          <p:nvPr/>
        </p:nvSpPr>
        <p:spPr>
          <a:xfrm>
            <a:off x="2851288" y="4255949"/>
            <a:ext cx="102430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Actions</a:t>
            </a:r>
          </a:p>
        </p:txBody>
      </p:sp>
      <p:sp>
        <p:nvSpPr>
          <p:cNvPr id="45" name="TextBox 16"/>
          <p:cNvSpPr txBox="1"/>
          <p:nvPr/>
        </p:nvSpPr>
        <p:spPr>
          <a:xfrm>
            <a:off x="2851288" y="4621345"/>
            <a:ext cx="102430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Indices</a:t>
            </a:r>
          </a:p>
        </p:txBody>
      </p:sp>
    </p:spTree>
    <p:extLst>
      <p:ext uri="{BB962C8B-B14F-4D97-AF65-F5344CB8AC3E}">
        <p14:creationId xmlns:p14="http://schemas.microsoft.com/office/powerpoint/2010/main" val="40552958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22165DD25B30438B3BAF1EAE74857B" ma:contentTypeVersion="14" ma:contentTypeDescription="Create a new document." ma:contentTypeScope="" ma:versionID="6f6ef505a4006e4aaea8068cb4190881">
  <xsd:schema xmlns:xsd="http://www.w3.org/2001/XMLSchema" xmlns:xs="http://www.w3.org/2001/XMLSchema" xmlns:p="http://schemas.microsoft.com/office/2006/metadata/properties" xmlns:ns2="9403f49d-e00f-4d79-9caf-8f9c1726b710" xmlns:ns3="3dd33127-57d5-4e80-a4f7-5db6d5c7b804" targetNamespace="http://schemas.microsoft.com/office/2006/metadata/properties" ma:root="true" ma:fieldsID="89cee424c60902d1a3267369ab298faa" ns2:_="" ns3:_="">
    <xsd:import namespace="9403f49d-e00f-4d79-9caf-8f9c1726b710"/>
    <xsd:import namespace="3dd33127-57d5-4e80-a4f7-5db6d5c7b80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03f49d-e00f-4d79-9caf-8f9c1726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e7bbd82-a07b-43cc-adda-fdf53e5b0f3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dd33127-57d5-4e80-a4f7-5db6d5c7b80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c07f8bcd-e7e3-4dd5-b3d7-8f9bec2a56a6}" ma:internalName="TaxCatchAll" ma:showField="CatchAllData" ma:web="3dd33127-57d5-4e80-a4f7-5db6d5c7b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03f49d-e00f-4d79-9caf-8f9c1726b710">
      <Terms xmlns="http://schemas.microsoft.com/office/infopath/2007/PartnerControls"/>
    </lcf76f155ced4ddcb4097134ff3c332f>
    <TaxCatchAll xmlns="3dd33127-57d5-4e80-a4f7-5db6d5c7b804" xsi:nil="true"/>
  </documentManagement>
</p:properties>
</file>

<file path=customXml/itemProps1.xml><?xml version="1.0" encoding="utf-8"?>
<ds:datastoreItem xmlns:ds="http://schemas.openxmlformats.org/officeDocument/2006/customXml" ds:itemID="{09055EFB-6587-4543-B113-8790F7CBCC05}"/>
</file>

<file path=customXml/itemProps2.xml><?xml version="1.0" encoding="utf-8"?>
<ds:datastoreItem xmlns:ds="http://schemas.openxmlformats.org/officeDocument/2006/customXml" ds:itemID="{3AA2EF90-C527-4933-8BB9-AD3F9E4DCE80}"/>
</file>

<file path=customXml/itemProps3.xml><?xml version="1.0" encoding="utf-8"?>
<ds:datastoreItem xmlns:ds="http://schemas.openxmlformats.org/officeDocument/2006/customXml" ds:itemID="{5714F658-5589-44ED-83E5-FC2B6CF2C879}"/>
</file>

<file path=docProps/app.xml><?xml version="1.0" encoding="utf-8"?>
<Properties xmlns="http://schemas.openxmlformats.org/officeDocument/2006/extended-properties" xmlns:vt="http://schemas.openxmlformats.org/officeDocument/2006/docPropsVTypes">
  <TotalTime>1629</TotalTime>
  <Words>2991</Words>
  <Application>Microsoft Office PowerPoint</Application>
  <PresentationFormat>Widescreen</PresentationFormat>
  <Paragraphs>114</Paragraphs>
  <Slides>19</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Office Theme</vt:lpstr>
      <vt:lpstr>My Pulitzer Prize winning short 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short, uninteresting story</dc:title>
  <dc:creator>Paul Camp</dc:creator>
  <cp:lastModifiedBy>Paul Camp</cp:lastModifiedBy>
  <cp:revision>38</cp:revision>
  <dcterms:created xsi:type="dcterms:W3CDTF">2015-08-17T20:09:55Z</dcterms:created>
  <dcterms:modified xsi:type="dcterms:W3CDTF">2025-06-08T19:20:40Z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0x010100BD22165DD25B30438B3BAF1EAE74857B</vt:lpwstr>
  </property>
</Properties>
</file>