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56" r:id="rId5"/>
    <p:sldId id="259" r:id="rId6"/>
    <p:sldId id="263" r:id="rId7"/>
    <p:sldId id="258" r:id="rId8"/>
    <p:sldId id="260"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A18A8C-4052-4BE6-AFE9-7B07A50BA893}" v="203" dt="2025-06-02T20:51:50.3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107" autoAdjust="0"/>
  </p:normalViewPr>
  <p:slideViewPr>
    <p:cSldViewPr snapToGrid="0">
      <p:cViewPr varScale="1">
        <p:scale>
          <a:sx n="108" d="100"/>
          <a:sy n="108" d="100"/>
        </p:scale>
        <p:origin x="202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Qing Shao" userId="S::qshao@ggc.edu::56f6c17e-21f8-46e1-904e-fabdd56732e4" providerId="AD" clId="Web-{7EA18A8C-4052-4BE6-AFE9-7B07A50BA893}"/>
    <pc:docChg chg="modSld">
      <pc:chgData name="Qing Shao" userId="S::qshao@ggc.edu::56f6c17e-21f8-46e1-904e-fabdd56732e4" providerId="AD" clId="Web-{7EA18A8C-4052-4BE6-AFE9-7B07A50BA893}" dt="2025-06-02T20:51:46.423" v="148" actId="20577"/>
      <pc:docMkLst>
        <pc:docMk/>
      </pc:docMkLst>
      <pc:sldChg chg="addSp modSp">
        <pc:chgData name="Qing Shao" userId="S::qshao@ggc.edu::56f6c17e-21f8-46e1-904e-fabdd56732e4" providerId="AD" clId="Web-{7EA18A8C-4052-4BE6-AFE9-7B07A50BA893}" dt="2025-06-02T20:42:10.321" v="7" actId="1076"/>
        <pc:sldMkLst>
          <pc:docMk/>
          <pc:sldMk cId="1199809658" sldId="256"/>
        </pc:sldMkLst>
        <pc:spChg chg="add mod">
          <ac:chgData name="Qing Shao" userId="S::qshao@ggc.edu::56f6c17e-21f8-46e1-904e-fabdd56732e4" providerId="AD" clId="Web-{7EA18A8C-4052-4BE6-AFE9-7B07A50BA893}" dt="2025-06-02T20:42:10.321" v="7" actId="1076"/>
          <ac:spMkLst>
            <pc:docMk/>
            <pc:sldMk cId="1199809658" sldId="256"/>
            <ac:spMk id="2" creationId="{0C88BEB6-37BA-3E7F-8EA3-006D60885A66}"/>
          </ac:spMkLst>
        </pc:spChg>
        <pc:picChg chg="mod">
          <ac:chgData name="Qing Shao" userId="S::qshao@ggc.edu::56f6c17e-21f8-46e1-904e-fabdd56732e4" providerId="AD" clId="Web-{7EA18A8C-4052-4BE6-AFE9-7B07A50BA893}" dt="2025-06-02T20:42:06.071" v="6" actId="1076"/>
          <ac:picMkLst>
            <pc:docMk/>
            <pc:sldMk cId="1199809658" sldId="256"/>
            <ac:picMk id="6" creationId="{5D609B1E-52FE-147B-E879-5B154B248081}"/>
          </ac:picMkLst>
        </pc:picChg>
      </pc:sldChg>
      <pc:sldChg chg="addSp modSp">
        <pc:chgData name="Qing Shao" userId="S::qshao@ggc.edu::56f6c17e-21f8-46e1-904e-fabdd56732e4" providerId="AD" clId="Web-{7EA18A8C-4052-4BE6-AFE9-7B07A50BA893}" dt="2025-06-02T20:46:51.559" v="81" actId="20577"/>
        <pc:sldMkLst>
          <pc:docMk/>
          <pc:sldMk cId="510193456" sldId="258"/>
        </pc:sldMkLst>
        <pc:spChg chg="add mod">
          <ac:chgData name="Qing Shao" userId="S::qshao@ggc.edu::56f6c17e-21f8-46e1-904e-fabdd56732e4" providerId="AD" clId="Web-{7EA18A8C-4052-4BE6-AFE9-7B07A50BA893}" dt="2025-06-02T20:46:51.559" v="81" actId="20577"/>
          <ac:spMkLst>
            <pc:docMk/>
            <pc:sldMk cId="510193456" sldId="258"/>
            <ac:spMk id="3" creationId="{0DF2865E-9CBB-DCBD-B6F4-5208566A7DE1}"/>
          </ac:spMkLst>
        </pc:spChg>
        <pc:spChg chg="mod">
          <ac:chgData name="Qing Shao" userId="S::qshao@ggc.edu::56f6c17e-21f8-46e1-904e-fabdd56732e4" providerId="AD" clId="Web-{7EA18A8C-4052-4BE6-AFE9-7B07A50BA893}" dt="2025-06-02T20:45:59.137" v="60" actId="1076"/>
          <ac:spMkLst>
            <pc:docMk/>
            <pc:sldMk cId="510193456" sldId="258"/>
            <ac:spMk id="14" creationId="{B49C3A06-FBE4-AAB8-A7FB-FFD1606496CE}"/>
          </ac:spMkLst>
        </pc:spChg>
        <pc:spChg chg="mod">
          <ac:chgData name="Qing Shao" userId="S::qshao@ggc.edu::56f6c17e-21f8-46e1-904e-fabdd56732e4" providerId="AD" clId="Web-{7EA18A8C-4052-4BE6-AFE9-7B07A50BA893}" dt="2025-06-02T20:46:14.481" v="64" actId="1076"/>
          <ac:spMkLst>
            <pc:docMk/>
            <pc:sldMk cId="510193456" sldId="258"/>
            <ac:spMk id="23" creationId="{FA878530-037D-4D00-AE8D-6B181658A8FB}"/>
          </ac:spMkLst>
        </pc:spChg>
        <pc:spChg chg="mod">
          <ac:chgData name="Qing Shao" userId="S::qshao@ggc.edu::56f6c17e-21f8-46e1-904e-fabdd56732e4" providerId="AD" clId="Web-{7EA18A8C-4052-4BE6-AFE9-7B07A50BA893}" dt="2025-06-02T20:46:18.247" v="65" actId="1076"/>
          <ac:spMkLst>
            <pc:docMk/>
            <pc:sldMk cId="510193456" sldId="258"/>
            <ac:spMk id="25" creationId="{B506CC9C-004A-D953-0420-4AC6AAEA2775}"/>
          </ac:spMkLst>
        </pc:spChg>
        <pc:picChg chg="mod">
          <ac:chgData name="Qing Shao" userId="S::qshao@ggc.edu::56f6c17e-21f8-46e1-904e-fabdd56732e4" providerId="AD" clId="Web-{7EA18A8C-4052-4BE6-AFE9-7B07A50BA893}" dt="2025-06-02T20:46:11.481" v="63" actId="14100"/>
          <ac:picMkLst>
            <pc:docMk/>
            <pc:sldMk cId="510193456" sldId="258"/>
            <ac:picMk id="17" creationId="{5418AFF3-4093-CCCF-587A-875666C408B1}"/>
          </ac:picMkLst>
        </pc:picChg>
        <pc:picChg chg="mod">
          <ac:chgData name="Qing Shao" userId="S::qshao@ggc.edu::56f6c17e-21f8-46e1-904e-fabdd56732e4" providerId="AD" clId="Web-{7EA18A8C-4052-4BE6-AFE9-7B07A50BA893}" dt="2025-06-02T20:46:21.309" v="66" actId="1076"/>
          <ac:picMkLst>
            <pc:docMk/>
            <pc:sldMk cId="510193456" sldId="258"/>
            <ac:picMk id="26" creationId="{2504CA21-5D8F-75AA-8DAB-1CFF37930502}"/>
          </ac:picMkLst>
        </pc:picChg>
      </pc:sldChg>
      <pc:sldChg chg="addSp modSp">
        <pc:chgData name="Qing Shao" userId="S::qshao@ggc.edu::56f6c17e-21f8-46e1-904e-fabdd56732e4" providerId="AD" clId="Web-{7EA18A8C-4052-4BE6-AFE9-7B07A50BA893}" dt="2025-06-02T20:43:54.745" v="32" actId="1076"/>
        <pc:sldMkLst>
          <pc:docMk/>
          <pc:sldMk cId="1281550954" sldId="259"/>
        </pc:sldMkLst>
        <pc:spChg chg="add mod">
          <ac:chgData name="Qing Shao" userId="S::qshao@ggc.edu::56f6c17e-21f8-46e1-904e-fabdd56732e4" providerId="AD" clId="Web-{7EA18A8C-4052-4BE6-AFE9-7B07A50BA893}" dt="2025-06-02T20:43:09.057" v="19" actId="1076"/>
          <ac:spMkLst>
            <pc:docMk/>
            <pc:sldMk cId="1281550954" sldId="259"/>
            <ac:spMk id="3" creationId="{A1E3F121-5594-A04C-9307-E8A1B5CE7245}"/>
          </ac:spMkLst>
        </pc:spChg>
        <pc:spChg chg="add mod">
          <ac:chgData name="Qing Shao" userId="S::qshao@ggc.edu::56f6c17e-21f8-46e1-904e-fabdd56732e4" providerId="AD" clId="Web-{7EA18A8C-4052-4BE6-AFE9-7B07A50BA893}" dt="2025-06-02T20:43:54.745" v="32" actId="1076"/>
          <ac:spMkLst>
            <pc:docMk/>
            <pc:sldMk cId="1281550954" sldId="259"/>
            <ac:spMk id="4" creationId="{5B53A1F3-DD10-E1C8-7C0F-5A4968BFC0F8}"/>
          </ac:spMkLst>
        </pc:spChg>
        <pc:picChg chg="mod">
          <ac:chgData name="Qing Shao" userId="S::qshao@ggc.edu::56f6c17e-21f8-46e1-904e-fabdd56732e4" providerId="AD" clId="Web-{7EA18A8C-4052-4BE6-AFE9-7B07A50BA893}" dt="2025-06-02T20:43:51.932" v="31" actId="1076"/>
          <ac:picMkLst>
            <pc:docMk/>
            <pc:sldMk cId="1281550954" sldId="259"/>
            <ac:picMk id="11" creationId="{F75EB3CF-956E-C764-3799-D0BCACC56C09}"/>
          </ac:picMkLst>
        </pc:picChg>
        <pc:picChg chg="mod">
          <ac:chgData name="Qing Shao" userId="S::qshao@ggc.edu::56f6c17e-21f8-46e1-904e-fabdd56732e4" providerId="AD" clId="Web-{7EA18A8C-4052-4BE6-AFE9-7B07A50BA893}" dt="2025-06-02T20:43:05.260" v="18" actId="1076"/>
          <ac:picMkLst>
            <pc:docMk/>
            <pc:sldMk cId="1281550954" sldId="259"/>
            <ac:picMk id="14" creationId="{03C78335-7458-D459-6660-61E6E30707DB}"/>
          </ac:picMkLst>
        </pc:picChg>
      </pc:sldChg>
      <pc:sldChg chg="addSp modSp">
        <pc:chgData name="Qing Shao" userId="S::qshao@ggc.edu::56f6c17e-21f8-46e1-904e-fabdd56732e4" providerId="AD" clId="Web-{7EA18A8C-4052-4BE6-AFE9-7B07A50BA893}" dt="2025-06-02T20:51:46.423" v="148" actId="20577"/>
        <pc:sldMkLst>
          <pc:docMk/>
          <pc:sldMk cId="1649753358" sldId="260"/>
        </pc:sldMkLst>
        <pc:spChg chg="mod">
          <ac:chgData name="Qing Shao" userId="S::qshao@ggc.edu::56f6c17e-21f8-46e1-904e-fabdd56732e4" providerId="AD" clId="Web-{7EA18A8C-4052-4BE6-AFE9-7B07A50BA893}" dt="2025-06-02T20:48:51.733" v="100" actId="1076"/>
          <ac:spMkLst>
            <pc:docMk/>
            <pc:sldMk cId="1649753358" sldId="260"/>
            <ac:spMk id="2" creationId="{6988E170-5336-C126-2B4D-4C62EE001D60}"/>
          </ac:spMkLst>
        </pc:spChg>
        <pc:spChg chg="add mod">
          <ac:chgData name="Qing Shao" userId="S::qshao@ggc.edu::56f6c17e-21f8-46e1-904e-fabdd56732e4" providerId="AD" clId="Web-{7EA18A8C-4052-4BE6-AFE9-7B07A50BA893}" dt="2025-06-02T20:49:02.327" v="103" actId="1076"/>
          <ac:spMkLst>
            <pc:docMk/>
            <pc:sldMk cId="1649753358" sldId="260"/>
            <ac:spMk id="3" creationId="{EBB627FE-645C-C7CA-D011-951D37F6C608}"/>
          </ac:spMkLst>
        </pc:spChg>
        <pc:spChg chg="add mod">
          <ac:chgData name="Qing Shao" userId="S::qshao@ggc.edu::56f6c17e-21f8-46e1-904e-fabdd56732e4" providerId="AD" clId="Web-{7EA18A8C-4052-4BE6-AFE9-7B07A50BA893}" dt="2025-06-02T20:51:46.423" v="148" actId="20577"/>
          <ac:spMkLst>
            <pc:docMk/>
            <pc:sldMk cId="1649753358" sldId="260"/>
            <ac:spMk id="5" creationId="{1F621467-73A8-4840-EEE1-229288058E01}"/>
          </ac:spMkLst>
        </pc:spChg>
        <pc:spChg chg="mod">
          <ac:chgData name="Qing Shao" userId="S::qshao@ggc.edu::56f6c17e-21f8-46e1-904e-fabdd56732e4" providerId="AD" clId="Web-{7EA18A8C-4052-4BE6-AFE9-7B07A50BA893}" dt="2025-06-02T20:49:05.514" v="104" actId="1076"/>
          <ac:spMkLst>
            <pc:docMk/>
            <pc:sldMk cId="1649753358" sldId="260"/>
            <ac:spMk id="9" creationId="{5F2BE8AF-A165-9275-D56C-279CFBFA32CB}"/>
          </ac:spMkLst>
        </pc:spChg>
        <pc:spChg chg="mod">
          <ac:chgData name="Qing Shao" userId="S::qshao@ggc.edu::56f6c17e-21f8-46e1-904e-fabdd56732e4" providerId="AD" clId="Web-{7EA18A8C-4052-4BE6-AFE9-7B07A50BA893}" dt="2025-06-02T20:48:56.577" v="101" actId="1076"/>
          <ac:spMkLst>
            <pc:docMk/>
            <pc:sldMk cId="1649753358" sldId="260"/>
            <ac:spMk id="15" creationId="{AF0C14F4-7293-C73D-5790-F625FC921685}"/>
          </ac:spMkLst>
        </pc:spChg>
        <pc:picChg chg="mod">
          <ac:chgData name="Qing Shao" userId="S::qshao@ggc.edu::56f6c17e-21f8-46e1-904e-fabdd56732e4" providerId="AD" clId="Web-{7EA18A8C-4052-4BE6-AFE9-7B07A50BA893}" dt="2025-06-02T20:48:58.170" v="102" actId="1076"/>
          <ac:picMkLst>
            <pc:docMk/>
            <pc:sldMk cId="1649753358" sldId="260"/>
            <ac:picMk id="4" creationId="{4C3DEAF0-4BC2-A909-FA57-F45EC883FA06}"/>
          </ac:picMkLst>
        </pc:picChg>
        <pc:picChg chg="mod">
          <ac:chgData name="Qing Shao" userId="S::qshao@ggc.edu::56f6c17e-21f8-46e1-904e-fabdd56732e4" providerId="AD" clId="Web-{7EA18A8C-4052-4BE6-AFE9-7B07A50BA893}" dt="2025-06-02T20:49:28.421" v="109" actId="1076"/>
          <ac:picMkLst>
            <pc:docMk/>
            <pc:sldMk cId="1649753358" sldId="260"/>
            <ac:picMk id="7" creationId="{E37264A1-A801-86E3-3FED-FE1868414DE7}"/>
          </ac:picMkLst>
        </pc:picChg>
        <pc:picChg chg="mod">
          <ac:chgData name="Qing Shao" userId="S::qshao@ggc.edu::56f6c17e-21f8-46e1-904e-fabdd56732e4" providerId="AD" clId="Web-{7EA18A8C-4052-4BE6-AFE9-7B07A50BA893}" dt="2025-06-02T20:49:24.530" v="107" actId="1076"/>
          <ac:picMkLst>
            <pc:docMk/>
            <pc:sldMk cId="1649753358" sldId="260"/>
            <ac:picMk id="8" creationId="{5471D3A1-91BC-4B5D-F3AD-B591FCA634AA}"/>
          </ac:picMkLst>
        </pc:picChg>
      </pc:sldChg>
      <pc:sldChg chg="addSp modSp">
        <pc:chgData name="Qing Shao" userId="S::qshao@ggc.edu::56f6c17e-21f8-46e1-904e-fabdd56732e4" providerId="AD" clId="Web-{7EA18A8C-4052-4BE6-AFE9-7B07A50BA893}" dt="2025-06-02T20:44:53.652" v="48" actId="1076"/>
        <pc:sldMkLst>
          <pc:docMk/>
          <pc:sldMk cId="3808204872" sldId="263"/>
        </pc:sldMkLst>
        <pc:spChg chg="add mod">
          <ac:chgData name="Qing Shao" userId="S::qshao@ggc.edu::56f6c17e-21f8-46e1-904e-fabdd56732e4" providerId="AD" clId="Web-{7EA18A8C-4052-4BE6-AFE9-7B07A50BA893}" dt="2025-06-02T20:44:51.589" v="47" actId="1076"/>
          <ac:spMkLst>
            <pc:docMk/>
            <pc:sldMk cId="3808204872" sldId="263"/>
            <ac:spMk id="4" creationId="{BA3F467B-2D16-5CAE-8553-8E83705C40A7}"/>
          </ac:spMkLst>
        </pc:spChg>
        <pc:picChg chg="mod">
          <ac:chgData name="Qing Shao" userId="S::qshao@ggc.edu::56f6c17e-21f8-46e1-904e-fabdd56732e4" providerId="AD" clId="Web-{7EA18A8C-4052-4BE6-AFE9-7B07A50BA893}" dt="2025-06-02T20:44:53.652" v="48" actId="1076"/>
          <ac:picMkLst>
            <pc:docMk/>
            <pc:sldMk cId="3808204872" sldId="263"/>
            <ac:picMk id="3" creationId="{3BA34539-2890-D14E-680B-8207F7D21BD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1A54D5-CB95-4C83-82E4-CC9C6A7BFE13}" type="datetimeFigureOut">
              <a:rPr lang="en-US" smtClean="0"/>
              <a:t>6/2/2025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C29E50-4A76-4ADF-A5B8-A40BAD6E3CB1}" type="slidenum">
              <a:rPr lang="en-US" smtClean="0"/>
              <a:t>‹#›</a:t>
            </a:fld>
            <a:endParaRPr lang="en-US"/>
          </a:p>
        </p:txBody>
      </p:sp>
    </p:spTree>
    <p:extLst>
      <p:ext uri="{BB962C8B-B14F-4D97-AF65-F5344CB8AC3E}">
        <p14:creationId xmlns:p14="http://schemas.microsoft.com/office/powerpoint/2010/main" val="3061447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youtube.com/watch?v=J43lAESftPs&amp;feature=related"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www.youtube.com/watch?v=yWIMWqkcRDU" TargetMode="External"/><Relationship Id="rId4" Type="http://schemas.openxmlformats.org/officeDocument/2006/relationships/hyperlink" Target="http://www.youtube.com/watch?v=imoxDcn2Sgo"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6CB255"/>
                </a:solidFill>
              </a:rPr>
              <a:t>Our Sun in Ultraviolet Light.</a:t>
            </a:r>
            <a:r>
              <a:rPr lang="en-US" sz="1200" dirty="0"/>
              <a:t> This photograph of the Sun was taken at several different wavelengths of ultraviolet, which our eyes cannot see, and then color coded so it reveals activity in our Sun’s atmosphere that cannot be observed in visible light. This is why it is important to observe the Sun and other astronomical objects in wavelengths other than the visible band of the spectrum. This image was taken by a satellite from above Earth’s atmosphere, which is necessary since Earth’s atmosphere absorbs much of the ultraviolet light coming from space. (credit: modification of work by NASA)</a:t>
            </a:r>
          </a:p>
        </p:txBody>
      </p:sp>
      <p:sp>
        <p:nvSpPr>
          <p:cNvPr id="4" name="Slide Number Placeholder 3"/>
          <p:cNvSpPr>
            <a:spLocks noGrp="1"/>
          </p:cNvSpPr>
          <p:nvPr>
            <p:ph type="sldNum" sz="quarter" idx="5"/>
          </p:nvPr>
        </p:nvSpPr>
        <p:spPr/>
        <p:txBody>
          <a:bodyPr/>
          <a:lstStyle/>
          <a:p>
            <a:fld id="{10C29E50-4A76-4ADF-A5B8-A40BAD6E3CB1}" type="slidenum">
              <a:rPr lang="en-US" smtClean="0"/>
              <a:t>1</a:t>
            </a:fld>
            <a:endParaRPr lang="en-US"/>
          </a:p>
        </p:txBody>
      </p:sp>
    </p:spTree>
    <p:extLst>
      <p:ext uri="{BB962C8B-B14F-4D97-AF65-F5344CB8AC3E}">
        <p14:creationId xmlns:p14="http://schemas.microsoft.com/office/powerpoint/2010/main" val="184898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Wave simulation</a:t>
            </a:r>
          </a:p>
        </p:txBody>
      </p:sp>
      <p:sp>
        <p:nvSpPr>
          <p:cNvPr id="4" name="Slide Number Placeholder 3"/>
          <p:cNvSpPr>
            <a:spLocks noGrp="1"/>
          </p:cNvSpPr>
          <p:nvPr>
            <p:ph type="sldNum" sz="quarter" idx="5"/>
          </p:nvPr>
        </p:nvSpPr>
        <p:spPr/>
        <p:txBody>
          <a:bodyPr/>
          <a:lstStyle/>
          <a:p>
            <a:fld id="{10C29E50-4A76-4ADF-A5B8-A40BAD6E3CB1}" type="slidenum">
              <a:rPr lang="en-US" smtClean="0"/>
              <a:t>2</a:t>
            </a:fld>
            <a:endParaRPr lang="en-US"/>
          </a:p>
        </p:txBody>
      </p:sp>
    </p:spTree>
    <p:extLst>
      <p:ext uri="{BB962C8B-B14F-4D97-AF65-F5344CB8AC3E}">
        <p14:creationId xmlns:p14="http://schemas.microsoft.com/office/powerpoint/2010/main" val="2312063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C29E50-4A76-4ADF-A5B8-A40BAD6E3CB1}" type="slidenum">
              <a:rPr lang="en-US" smtClean="0"/>
              <a:t>3</a:t>
            </a:fld>
            <a:endParaRPr lang="en-US"/>
          </a:p>
        </p:txBody>
      </p:sp>
    </p:spTree>
    <p:extLst>
      <p:ext uri="{BB962C8B-B14F-4D97-AF65-F5344CB8AC3E}">
        <p14:creationId xmlns:p14="http://schemas.microsoft.com/office/powerpoint/2010/main" val="3770914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https://phet.colorado.edu/sims/html/states-of-matter-basics/latest/states-of-matter-basics_en.html</a:t>
            </a:r>
          </a:p>
          <a:p>
            <a:r>
              <a:rPr lang="en-US" dirty="0"/>
              <a:t>https://phet.colorado.edu/sims/html/blackbody-spectrum/latest/blackbody-spectrum_all.html</a:t>
            </a:r>
          </a:p>
        </p:txBody>
      </p:sp>
      <p:sp>
        <p:nvSpPr>
          <p:cNvPr id="4" name="Slide Number Placeholder 3"/>
          <p:cNvSpPr>
            <a:spLocks noGrp="1"/>
          </p:cNvSpPr>
          <p:nvPr>
            <p:ph type="sldNum" sz="quarter" idx="5"/>
          </p:nvPr>
        </p:nvSpPr>
        <p:spPr/>
        <p:txBody>
          <a:bodyPr/>
          <a:lstStyle/>
          <a:p>
            <a:fld id="{10C29E50-4A76-4ADF-A5B8-A40BAD6E3CB1}" type="slidenum">
              <a:rPr lang="en-US" smtClean="0"/>
              <a:t>4</a:t>
            </a:fld>
            <a:endParaRPr lang="en-US"/>
          </a:p>
        </p:txBody>
      </p:sp>
    </p:spTree>
    <p:extLst>
      <p:ext uri="{BB962C8B-B14F-4D97-AF65-F5344CB8AC3E}">
        <p14:creationId xmlns:p14="http://schemas.microsoft.com/office/powerpoint/2010/main" val="2147343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C29E50-4A76-4ADF-A5B8-A40BAD6E3CB1}" type="slidenum">
              <a:rPr lang="en-US" smtClean="0"/>
              <a:t>5</a:t>
            </a:fld>
            <a:endParaRPr lang="en-US"/>
          </a:p>
        </p:txBody>
      </p:sp>
    </p:spTree>
    <p:extLst>
      <p:ext uri="{BB962C8B-B14F-4D97-AF65-F5344CB8AC3E}">
        <p14:creationId xmlns:p14="http://schemas.microsoft.com/office/powerpoint/2010/main" val="1723389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hlinkClick r:id="rId3"/>
              </a:rPr>
              <a:t>http://www.youtube.com/watch?v=Y5KaeCZ_AaY</a:t>
            </a:r>
          </a:p>
          <a:p>
            <a:r>
              <a:rPr lang="en-US" sz="1200" b="1" dirty="0">
                <a:hlinkClick r:id="rId3"/>
              </a:rPr>
              <a:t>https://www.youtube.com/watch?v=0rJPvGML9A0</a:t>
            </a:r>
          </a:p>
          <a:p>
            <a:r>
              <a:rPr lang="en-US" sz="1200" b="1" dirty="0">
                <a:hlinkClick r:id="rId4"/>
              </a:rPr>
              <a:t>http://www.youtube.com/watch?v=imoxDcn2Sgo</a:t>
            </a:r>
            <a:endParaRPr lang="en-US" sz="1200" b="1" dirty="0"/>
          </a:p>
          <a:p>
            <a:r>
              <a:rPr lang="en-US" sz="1200" b="1" dirty="0">
                <a:hlinkClick r:id="rId5"/>
              </a:rPr>
              <a:t>http://www.youtube.com/watch?v=yWIMWqkcRDU</a:t>
            </a:r>
            <a:endParaRPr lang="en-US" sz="1200" b="1" dirty="0"/>
          </a:p>
          <a:p>
            <a:pPr eaLnBrk="1" hangingPunct="1">
              <a:spcBef>
                <a:spcPct val="0"/>
              </a:spcBef>
            </a:pPr>
            <a:endParaRPr lang="en-US" dirty="0">
              <a:latin typeface="Calibri" charset="0"/>
            </a:endParaRPr>
          </a:p>
          <a:p>
            <a:pPr eaLnBrk="1" hangingPunct="1">
              <a:spcBef>
                <a:spcPct val="0"/>
              </a:spcBef>
            </a:pPr>
            <a:r>
              <a:rPr lang="en-US" dirty="0">
                <a:latin typeface="Calibri" charset="0"/>
              </a:rPr>
              <a:t>https://www.youtube.com/watch?v=h4OnBYrbCjY</a:t>
            </a:r>
          </a:p>
        </p:txBody>
      </p:sp>
      <p:sp>
        <p:nvSpPr>
          <p:cNvPr id="4" name="Slide Number Placeholder 3"/>
          <p:cNvSpPr>
            <a:spLocks noGrp="1"/>
          </p:cNvSpPr>
          <p:nvPr>
            <p:ph type="sldNum" sz="quarter" idx="5"/>
          </p:nvPr>
        </p:nvSpPr>
        <p:spPr/>
        <p:txBody>
          <a:bodyPr/>
          <a:lstStyle/>
          <a:p>
            <a:fld id="{10C29E50-4A76-4ADF-A5B8-A40BAD6E3CB1}" type="slidenum">
              <a:rPr lang="en-US" smtClean="0"/>
              <a:t>6</a:t>
            </a:fld>
            <a:endParaRPr lang="en-US"/>
          </a:p>
        </p:txBody>
      </p:sp>
    </p:spTree>
    <p:extLst>
      <p:ext uri="{BB962C8B-B14F-4D97-AF65-F5344CB8AC3E}">
        <p14:creationId xmlns:p14="http://schemas.microsoft.com/office/powerpoint/2010/main" val="380511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8EB3644-5EB2-41BA-B029-190187321914}" type="datetimeFigureOut">
              <a:rPr lang="en-US" smtClean="0"/>
              <a:t>6/2/2025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3016197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EB3644-5EB2-41BA-B029-190187321914}" type="datetimeFigureOut">
              <a:rPr lang="en-US" smtClean="0"/>
              <a:t>6/2/2025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357483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EB3644-5EB2-41BA-B029-190187321914}" type="datetimeFigureOut">
              <a:rPr lang="en-US" smtClean="0"/>
              <a:t>6/2/2025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3799076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EB3644-5EB2-41BA-B029-190187321914}" type="datetimeFigureOut">
              <a:rPr lang="en-US" smtClean="0"/>
              <a:t>6/2/2025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3287106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EB3644-5EB2-41BA-B029-190187321914}" type="datetimeFigureOut">
              <a:rPr lang="en-US" smtClean="0"/>
              <a:t>6/2/2025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2939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8EB3644-5EB2-41BA-B029-190187321914}" type="datetimeFigureOut">
              <a:rPr lang="en-US" smtClean="0"/>
              <a:t>6/2/2025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424587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8EB3644-5EB2-41BA-B029-190187321914}" type="datetimeFigureOut">
              <a:rPr lang="en-US" smtClean="0"/>
              <a:t>6/2/2025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1972101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8EB3644-5EB2-41BA-B029-190187321914}" type="datetimeFigureOut">
              <a:rPr lang="en-US" smtClean="0"/>
              <a:t>6/2/2025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1773376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EB3644-5EB2-41BA-B029-190187321914}" type="datetimeFigureOut">
              <a:rPr lang="en-US" smtClean="0"/>
              <a:t>6/2/2025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2326436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8EB3644-5EB2-41BA-B029-190187321914}" type="datetimeFigureOut">
              <a:rPr lang="en-US" smtClean="0"/>
              <a:t>6/2/2025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2406299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8EB3644-5EB2-41BA-B029-190187321914}" type="datetimeFigureOut">
              <a:rPr lang="en-US" smtClean="0"/>
              <a:t>6/2/2025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76AA3-89EF-48E5-A782-AFABFB16CDD8}" type="slidenum">
              <a:rPr lang="en-US" smtClean="0"/>
              <a:t>‹#›</a:t>
            </a:fld>
            <a:endParaRPr lang="en-US"/>
          </a:p>
        </p:txBody>
      </p:sp>
    </p:spTree>
    <p:extLst>
      <p:ext uri="{BB962C8B-B14F-4D97-AF65-F5344CB8AC3E}">
        <p14:creationId xmlns:p14="http://schemas.microsoft.com/office/powerpoint/2010/main" val="3671908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EB3644-5EB2-41BA-B029-190187321914}" type="datetimeFigureOut">
              <a:rPr lang="en-US" smtClean="0"/>
              <a:t>6/2/2025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C76AA3-89EF-48E5-A782-AFABFB16CDD8}" type="slidenum">
              <a:rPr lang="en-US" smtClean="0"/>
              <a:t>‹#›</a:t>
            </a:fld>
            <a:endParaRPr lang="en-US"/>
          </a:p>
        </p:txBody>
      </p:sp>
    </p:spTree>
    <p:extLst>
      <p:ext uri="{BB962C8B-B14F-4D97-AF65-F5344CB8AC3E}">
        <p14:creationId xmlns:p14="http://schemas.microsoft.com/office/powerpoint/2010/main" val="32077107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A4B7E09-432D-5F72-963E-C5C4B92228FE}"/>
              </a:ext>
            </a:extLst>
          </p:cNvPr>
          <p:cNvPicPr>
            <a:picLocks noChangeAspect="1"/>
          </p:cNvPicPr>
          <p:nvPr/>
        </p:nvPicPr>
        <p:blipFill>
          <a:blip r:embed="rId3"/>
          <a:stretch>
            <a:fillRect/>
          </a:stretch>
        </p:blipFill>
        <p:spPr>
          <a:xfrm>
            <a:off x="7517398" y="5546984"/>
            <a:ext cx="1511939" cy="1024217"/>
          </a:xfrm>
          <a:prstGeom prst="rect">
            <a:avLst/>
          </a:prstGeom>
        </p:spPr>
      </p:pic>
      <p:sp>
        <p:nvSpPr>
          <p:cNvPr id="7" name="Text Box 4">
            <a:extLst>
              <a:ext uri="{FF2B5EF4-FFF2-40B4-BE49-F238E27FC236}">
                <a16:creationId xmlns:a16="http://schemas.microsoft.com/office/drawing/2014/main" id="{7C577731-5A9A-DFE2-47B1-55B64D6C3B99}"/>
              </a:ext>
            </a:extLst>
          </p:cNvPr>
          <p:cNvSpPr txBox="1">
            <a:spLocks noChangeArrowheads="1"/>
          </p:cNvSpPr>
          <p:nvPr/>
        </p:nvSpPr>
        <p:spPr bwMode="auto">
          <a:xfrm>
            <a:off x="1098927" y="179907"/>
            <a:ext cx="7298266"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fontAlgn="base" hangingPunct="1">
              <a:spcBef>
                <a:spcPct val="50000"/>
              </a:spcBef>
              <a:spcAft>
                <a:spcPct val="0"/>
              </a:spcAft>
            </a:pPr>
            <a:r>
              <a:rPr lang="en-US" sz="4800" dirty="0">
                <a:solidFill>
                  <a:srgbClr val="333399"/>
                </a:solidFill>
              </a:rPr>
              <a:t>Chapter 5</a:t>
            </a:r>
          </a:p>
          <a:p>
            <a:pPr algn="ctr" eaLnBrk="1" fontAlgn="base" hangingPunct="1">
              <a:spcBef>
                <a:spcPct val="50000"/>
              </a:spcBef>
              <a:spcAft>
                <a:spcPct val="0"/>
              </a:spcAft>
            </a:pPr>
            <a:r>
              <a:rPr lang="en-US" sz="4800" dirty="0">
                <a:solidFill>
                  <a:srgbClr val="333399"/>
                </a:solidFill>
              </a:rPr>
              <a:t>Radiation and Spectra</a:t>
            </a:r>
          </a:p>
        </p:txBody>
      </p:sp>
      <p:pic>
        <p:nvPicPr>
          <p:cNvPr id="6" name="Picture 5">
            <a:extLst>
              <a:ext uri="{FF2B5EF4-FFF2-40B4-BE49-F238E27FC236}">
                <a16:creationId xmlns:a16="http://schemas.microsoft.com/office/drawing/2014/main" id="{5D609B1E-52FE-147B-E879-5B154B248081}"/>
              </a:ext>
            </a:extLst>
          </p:cNvPr>
          <p:cNvPicPr>
            <a:picLocks noChangeAspect="1"/>
          </p:cNvPicPr>
          <p:nvPr/>
        </p:nvPicPr>
        <p:blipFill rotWithShape="1">
          <a:blip r:embed="rId4"/>
          <a:srcRect l="17525" t="1431" r="17760" b="-1431"/>
          <a:stretch/>
        </p:blipFill>
        <p:spPr>
          <a:xfrm>
            <a:off x="2018101" y="2115374"/>
            <a:ext cx="5219700" cy="3499407"/>
          </a:xfrm>
          <a:prstGeom prst="rect">
            <a:avLst/>
          </a:prstGeom>
        </p:spPr>
      </p:pic>
      <p:sp>
        <p:nvSpPr>
          <p:cNvPr id="2" name="TextBox 1">
            <a:extLst>
              <a:ext uri="{FF2B5EF4-FFF2-40B4-BE49-F238E27FC236}">
                <a16:creationId xmlns:a16="http://schemas.microsoft.com/office/drawing/2014/main" id="{0C88BEB6-37BA-3E7F-8EA3-006D60885A66}"/>
              </a:ext>
            </a:extLst>
          </p:cNvPr>
          <p:cNvSpPr txBox="1"/>
          <p:nvPr/>
        </p:nvSpPr>
        <p:spPr>
          <a:xfrm>
            <a:off x="290946" y="5654253"/>
            <a:ext cx="709938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solidFill>
                  <a:srgbClr val="6CB255"/>
                </a:solidFill>
                <a:latin typeface="Arial"/>
              </a:rPr>
              <a:t>Our Sun in Ultraviolet Light.</a:t>
            </a:r>
            <a:r>
              <a:rPr lang="en-US" sz="1200" dirty="0">
                <a:latin typeface="Arial"/>
                <a:cs typeface="Arial"/>
              </a:rPr>
              <a:t> This photograph of the Sun was taken at several different wavelengths of ultraviolet, which our eyes cannot see, and then color coded so it reveals activity in our Sun’s atmosphere that cannot be observed in visible light. This is why it is important to observe the Sun and other astronomical objects in wavelengths other than the visible band of the spectrum. This image was taken by a satellite from above Earth’s atmosphere, which is necessary since Earth’s atmosphere absorbs much of the ultraviolet light coming from space. </a:t>
            </a:r>
            <a:endParaRPr lang="en-US" sz="1200" dirty="0">
              <a:ea typeface="Calibri"/>
              <a:cs typeface="Calibri"/>
            </a:endParaRPr>
          </a:p>
        </p:txBody>
      </p:sp>
    </p:spTree>
    <p:extLst>
      <p:ext uri="{BB962C8B-B14F-4D97-AF65-F5344CB8AC3E}">
        <p14:creationId xmlns:p14="http://schemas.microsoft.com/office/powerpoint/2010/main" val="1199809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6988E170-5336-C126-2B4D-4C62EE001D60}"/>
              </a:ext>
            </a:extLst>
          </p:cNvPr>
          <p:cNvSpPr txBox="1">
            <a:spLocks noChangeArrowheads="1"/>
          </p:cNvSpPr>
          <p:nvPr/>
        </p:nvSpPr>
        <p:spPr bwMode="auto">
          <a:xfrm>
            <a:off x="366409" y="66362"/>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dirty="0">
                <a:solidFill>
                  <a:srgbClr val="333399"/>
                </a:solidFill>
              </a:rPr>
              <a:t>5.1 The Behavior of Light</a:t>
            </a:r>
          </a:p>
        </p:txBody>
      </p:sp>
      <p:sp>
        <p:nvSpPr>
          <p:cNvPr id="10" name="Text Box 3">
            <a:extLst>
              <a:ext uri="{FF2B5EF4-FFF2-40B4-BE49-F238E27FC236}">
                <a16:creationId xmlns:a16="http://schemas.microsoft.com/office/drawing/2014/main" id="{332D2403-991A-08E2-E81D-DE5D253209DF}"/>
              </a:ext>
            </a:extLst>
          </p:cNvPr>
          <p:cNvSpPr txBox="1">
            <a:spLocks noChangeArrowheads="1"/>
          </p:cNvSpPr>
          <p:nvPr/>
        </p:nvSpPr>
        <p:spPr bwMode="auto">
          <a:xfrm>
            <a:off x="0" y="759182"/>
            <a:ext cx="9144000" cy="36933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cs typeface="ＭＳ Ｐゴシック" charset="0"/>
              </a:defRPr>
            </a:lvl2pPr>
            <a:lvl3pPr marL="1143000" indent="-228600">
              <a:defRPr sz="2400">
                <a:solidFill>
                  <a:schemeClr val="tx1"/>
                </a:solidFill>
                <a:latin typeface="Arial" charset="0"/>
                <a:ea typeface="ＭＳ Ｐゴシック" charset="0"/>
                <a:cs typeface="ＭＳ Ｐゴシック" charset="0"/>
              </a:defRPr>
            </a:lvl3pPr>
            <a:lvl4pPr marL="1600200" indent="-228600">
              <a:defRPr sz="2400">
                <a:solidFill>
                  <a:schemeClr val="tx1"/>
                </a:solidFill>
                <a:latin typeface="Arial" charset="0"/>
                <a:ea typeface="ＭＳ Ｐゴシック" charset="0"/>
                <a:cs typeface="ＭＳ Ｐゴシック" charset="0"/>
              </a:defRPr>
            </a:lvl4pPr>
            <a:lvl5pPr marL="2057400" indent="-228600">
              <a:defRPr sz="2400">
                <a:solidFill>
                  <a:schemeClr val="tx1"/>
                </a:solidFill>
                <a:latin typeface="Arial" charset="0"/>
                <a:ea typeface="ＭＳ Ｐゴシック" charset="0"/>
                <a:cs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9pPr>
          </a:lstStyle>
          <a:p>
            <a:pPr marL="457200" indent="-457200" fontAlgn="base">
              <a:spcBef>
                <a:spcPct val="50000"/>
              </a:spcBef>
              <a:spcAft>
                <a:spcPct val="0"/>
              </a:spcAft>
              <a:buFont typeface="Wingdings" panose="05000000000000000000" pitchFamily="2" charset="2"/>
              <a:buChar char="Ø"/>
            </a:pPr>
            <a:r>
              <a:rPr lang="en-US" b="1" dirty="0">
                <a:solidFill>
                  <a:srgbClr val="333399"/>
                </a:solidFill>
              </a:rPr>
              <a:t>Electromagnetic radiation</a:t>
            </a:r>
            <a:r>
              <a:rPr lang="en-US" dirty="0">
                <a:solidFill>
                  <a:srgbClr val="333399"/>
                </a:solidFill>
              </a:rPr>
              <a:t>: The waves of energy given off by the motion of charged particles in atoms. Also behaves as a particle-photon</a:t>
            </a:r>
          </a:p>
          <a:p>
            <a:pPr marL="457200" indent="-457200" fontAlgn="base">
              <a:spcBef>
                <a:spcPct val="50000"/>
              </a:spcBef>
              <a:spcAft>
                <a:spcPct val="0"/>
              </a:spcAft>
              <a:buFont typeface="Wingdings" panose="05000000000000000000" pitchFamily="2" charset="2"/>
              <a:buChar char="Ø"/>
            </a:pPr>
            <a:r>
              <a:rPr lang="en-US" dirty="0">
                <a:solidFill>
                  <a:srgbClr val="333399"/>
                </a:solidFill>
              </a:rPr>
              <a:t>Wavelength (</a:t>
            </a:r>
            <a:r>
              <a:rPr lang="en-US" b="1" dirty="0">
                <a:solidFill>
                  <a:srgbClr val="333399"/>
                </a:solidFill>
              </a:rPr>
              <a:t>λ</a:t>
            </a:r>
            <a:r>
              <a:rPr lang="en-US" dirty="0">
                <a:solidFill>
                  <a:srgbClr val="333399"/>
                </a:solidFill>
              </a:rPr>
              <a:t>), frequency (</a:t>
            </a:r>
            <a:r>
              <a:rPr lang="en-US" b="1" dirty="0">
                <a:solidFill>
                  <a:srgbClr val="333399"/>
                </a:solidFill>
              </a:rPr>
              <a:t>f</a:t>
            </a:r>
            <a:r>
              <a:rPr lang="en-US" dirty="0">
                <a:solidFill>
                  <a:srgbClr val="333399"/>
                </a:solidFill>
              </a:rPr>
              <a:t>), the speed of light (</a:t>
            </a:r>
            <a:r>
              <a:rPr lang="en-US" b="1" dirty="0">
                <a:solidFill>
                  <a:srgbClr val="333399"/>
                </a:solidFill>
              </a:rPr>
              <a:t>c</a:t>
            </a:r>
            <a:r>
              <a:rPr lang="en-US" dirty="0">
                <a:solidFill>
                  <a:srgbClr val="333399"/>
                </a:solidFill>
              </a:rPr>
              <a:t>) by the equation c = </a:t>
            </a:r>
            <a:r>
              <a:rPr lang="en-US" dirty="0" err="1">
                <a:solidFill>
                  <a:srgbClr val="333399"/>
                </a:solidFill>
              </a:rPr>
              <a:t>λf</a:t>
            </a:r>
            <a:r>
              <a:rPr lang="en-US" dirty="0">
                <a:solidFill>
                  <a:srgbClr val="333399"/>
                </a:solidFill>
              </a:rPr>
              <a:t>, c is constant 3 x 10</a:t>
            </a:r>
            <a:r>
              <a:rPr lang="en-US" baseline="30000" dirty="0">
                <a:solidFill>
                  <a:srgbClr val="333399"/>
                </a:solidFill>
              </a:rPr>
              <a:t>8</a:t>
            </a:r>
            <a:r>
              <a:rPr lang="en-US" dirty="0">
                <a:solidFill>
                  <a:srgbClr val="333399"/>
                </a:solidFill>
              </a:rPr>
              <a:t> m/s</a:t>
            </a:r>
          </a:p>
          <a:p>
            <a:pPr marL="457200" indent="-457200" fontAlgn="base">
              <a:spcBef>
                <a:spcPct val="50000"/>
              </a:spcBef>
              <a:spcAft>
                <a:spcPct val="0"/>
              </a:spcAft>
              <a:buFont typeface="Wingdings" panose="05000000000000000000" pitchFamily="2" charset="2"/>
              <a:buChar char="Ø"/>
            </a:pPr>
            <a:r>
              <a:rPr lang="en-US" dirty="0">
                <a:solidFill>
                  <a:srgbClr val="333399"/>
                </a:solidFill>
              </a:rPr>
              <a:t>The inverse square law: apparent brightness (energy)  inversely proportional to the square of the distance</a:t>
            </a:r>
          </a:p>
          <a:p>
            <a:pPr fontAlgn="base">
              <a:spcBef>
                <a:spcPct val="50000"/>
              </a:spcBef>
              <a:spcAft>
                <a:spcPct val="0"/>
              </a:spcAft>
            </a:pPr>
            <a:endParaRPr lang="en-US" sz="2800" dirty="0">
              <a:solidFill>
                <a:srgbClr val="333399"/>
              </a:solidFill>
            </a:endParaRPr>
          </a:p>
        </p:txBody>
      </p:sp>
      <p:pic>
        <p:nvPicPr>
          <p:cNvPr id="11" name="Picture 10">
            <a:extLst>
              <a:ext uri="{FF2B5EF4-FFF2-40B4-BE49-F238E27FC236}">
                <a16:creationId xmlns:a16="http://schemas.microsoft.com/office/drawing/2014/main" id="{F75EB3CF-956E-C764-3799-D0BCACC56C09}"/>
              </a:ext>
            </a:extLst>
          </p:cNvPr>
          <p:cNvPicPr>
            <a:picLocks noChangeAspect="1"/>
          </p:cNvPicPr>
          <p:nvPr/>
        </p:nvPicPr>
        <p:blipFill>
          <a:blip r:embed="rId3"/>
          <a:stretch>
            <a:fillRect/>
          </a:stretch>
        </p:blipFill>
        <p:spPr>
          <a:xfrm>
            <a:off x="-242558" y="3742603"/>
            <a:ext cx="4474717" cy="1941411"/>
          </a:xfrm>
          <a:prstGeom prst="rect">
            <a:avLst/>
          </a:prstGeom>
        </p:spPr>
      </p:pic>
      <p:pic>
        <p:nvPicPr>
          <p:cNvPr id="14" name="Picture 13">
            <a:extLst>
              <a:ext uri="{FF2B5EF4-FFF2-40B4-BE49-F238E27FC236}">
                <a16:creationId xmlns:a16="http://schemas.microsoft.com/office/drawing/2014/main" id="{03C78335-7458-D459-6660-61E6E30707DB}"/>
              </a:ext>
            </a:extLst>
          </p:cNvPr>
          <p:cNvPicPr>
            <a:picLocks noChangeAspect="1"/>
          </p:cNvPicPr>
          <p:nvPr/>
        </p:nvPicPr>
        <p:blipFill>
          <a:blip r:embed="rId4"/>
          <a:stretch>
            <a:fillRect/>
          </a:stretch>
        </p:blipFill>
        <p:spPr>
          <a:xfrm>
            <a:off x="3820667" y="3746597"/>
            <a:ext cx="5218931" cy="2264298"/>
          </a:xfrm>
          <a:prstGeom prst="rect">
            <a:avLst/>
          </a:prstGeom>
        </p:spPr>
      </p:pic>
      <p:sp>
        <p:nvSpPr>
          <p:cNvPr id="3" name="TextBox 2">
            <a:extLst>
              <a:ext uri="{FF2B5EF4-FFF2-40B4-BE49-F238E27FC236}">
                <a16:creationId xmlns:a16="http://schemas.microsoft.com/office/drawing/2014/main" id="{A1E3F121-5594-A04C-9307-E8A1B5CE7245}"/>
              </a:ext>
            </a:extLst>
          </p:cNvPr>
          <p:cNvSpPr txBox="1"/>
          <p:nvPr/>
        </p:nvSpPr>
        <p:spPr>
          <a:xfrm>
            <a:off x="3823855" y="6005945"/>
            <a:ext cx="535691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solidFill>
                  <a:srgbClr val="6CB255"/>
                </a:solidFill>
                <a:latin typeface="Arial"/>
              </a:rPr>
              <a:t>Inverse Square Law for Light.</a:t>
            </a:r>
            <a:r>
              <a:rPr lang="en-US" sz="1200" dirty="0">
                <a:latin typeface="Arial"/>
              </a:rPr>
              <a:t> As light radiates away from its source, it spreads out in such a way that the energy per unit area (the amount of energy passing through one of the small squares) decreases as the square of the distance from its source.</a:t>
            </a:r>
          </a:p>
        </p:txBody>
      </p:sp>
      <p:sp>
        <p:nvSpPr>
          <p:cNvPr id="4" name="TextBox 3">
            <a:extLst>
              <a:ext uri="{FF2B5EF4-FFF2-40B4-BE49-F238E27FC236}">
                <a16:creationId xmlns:a16="http://schemas.microsoft.com/office/drawing/2014/main" id="{5B53A1F3-DD10-E1C8-7C0F-5A4968BFC0F8}"/>
              </a:ext>
            </a:extLst>
          </p:cNvPr>
          <p:cNvSpPr txBox="1"/>
          <p:nvPr/>
        </p:nvSpPr>
        <p:spPr>
          <a:xfrm>
            <a:off x="91121" y="5686226"/>
            <a:ext cx="379028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solidFill>
                  <a:srgbClr val="6CB255"/>
                </a:solidFill>
                <a:latin typeface="Arial"/>
              </a:rPr>
              <a:t>Characterizing Waves.</a:t>
            </a:r>
            <a:r>
              <a:rPr lang="en-US" sz="1200" dirty="0">
                <a:latin typeface="Arial"/>
              </a:rPr>
              <a:t> Electromagnetic radiation has wave-like characteristics. The wavelength (</a:t>
            </a:r>
            <a:r>
              <a:rPr lang="en-US" sz="1200" dirty="0">
                <a:latin typeface="Cambria Math"/>
              </a:rPr>
              <a:t>λ</a:t>
            </a:r>
            <a:r>
              <a:rPr lang="en-US" sz="1200" dirty="0">
                <a:latin typeface="Arial"/>
              </a:rPr>
              <a:t>) is the distance between crests, the frequency (</a:t>
            </a:r>
            <a:r>
              <a:rPr lang="en-US" sz="1200" i="1" dirty="0">
                <a:latin typeface="Arial"/>
              </a:rPr>
              <a:t>f</a:t>
            </a:r>
            <a:r>
              <a:rPr lang="en-US" sz="1200" dirty="0">
                <a:latin typeface="Arial"/>
              </a:rPr>
              <a:t>) is the number of cycles per second, and the speed (</a:t>
            </a:r>
            <a:r>
              <a:rPr lang="en-US" sz="1200" i="1" dirty="0">
                <a:latin typeface="Arial"/>
              </a:rPr>
              <a:t>c</a:t>
            </a:r>
            <a:r>
              <a:rPr lang="en-US" sz="1200" dirty="0">
                <a:latin typeface="Arial"/>
              </a:rPr>
              <a:t>) is the distance the wave covers during a specified period of time (e.g., </a:t>
            </a:r>
            <a:r>
              <a:rPr lang="it-IT" sz="1200" err="1">
                <a:latin typeface="Arial"/>
              </a:rPr>
              <a:t>kilometers</a:t>
            </a:r>
            <a:r>
              <a:rPr lang="it-IT" sz="1200" dirty="0">
                <a:latin typeface="Arial"/>
              </a:rPr>
              <a:t> per second).</a:t>
            </a:r>
            <a:endParaRPr lang="it-IT" sz="1200" dirty="0">
              <a:latin typeface="Arial"/>
              <a:cs typeface="Arial"/>
            </a:endParaRPr>
          </a:p>
        </p:txBody>
      </p:sp>
    </p:spTree>
    <p:extLst>
      <p:ext uri="{BB962C8B-B14F-4D97-AF65-F5344CB8AC3E}">
        <p14:creationId xmlns:p14="http://schemas.microsoft.com/office/powerpoint/2010/main" val="1281550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6988E170-5336-C126-2B4D-4C62EE001D60}"/>
              </a:ext>
            </a:extLst>
          </p:cNvPr>
          <p:cNvSpPr txBox="1">
            <a:spLocks noChangeArrowheads="1"/>
          </p:cNvSpPr>
          <p:nvPr/>
        </p:nvSpPr>
        <p:spPr bwMode="auto">
          <a:xfrm>
            <a:off x="366409" y="66362"/>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dirty="0">
                <a:solidFill>
                  <a:srgbClr val="333399"/>
                </a:solidFill>
              </a:rPr>
              <a:t>5.2 The Electromagnetic Spectrum</a:t>
            </a:r>
          </a:p>
        </p:txBody>
      </p:sp>
      <p:pic>
        <p:nvPicPr>
          <p:cNvPr id="3" name="Picture 2">
            <a:extLst>
              <a:ext uri="{FF2B5EF4-FFF2-40B4-BE49-F238E27FC236}">
                <a16:creationId xmlns:a16="http://schemas.microsoft.com/office/drawing/2014/main" id="{3BA34539-2890-D14E-680B-8207F7D21BD2}"/>
              </a:ext>
            </a:extLst>
          </p:cNvPr>
          <p:cNvPicPr>
            <a:picLocks noChangeAspect="1"/>
          </p:cNvPicPr>
          <p:nvPr/>
        </p:nvPicPr>
        <p:blipFill>
          <a:blip r:embed="rId3"/>
          <a:stretch>
            <a:fillRect/>
          </a:stretch>
        </p:blipFill>
        <p:spPr>
          <a:xfrm>
            <a:off x="305067" y="724486"/>
            <a:ext cx="6614812" cy="5827361"/>
          </a:xfrm>
          <a:prstGeom prst="rect">
            <a:avLst/>
          </a:prstGeom>
        </p:spPr>
      </p:pic>
      <p:sp>
        <p:nvSpPr>
          <p:cNvPr id="4" name="TextBox 3">
            <a:extLst>
              <a:ext uri="{FF2B5EF4-FFF2-40B4-BE49-F238E27FC236}">
                <a16:creationId xmlns:a16="http://schemas.microsoft.com/office/drawing/2014/main" id="{BA3F467B-2D16-5CAE-8553-8E83705C40A7}"/>
              </a:ext>
            </a:extLst>
          </p:cNvPr>
          <p:cNvSpPr txBox="1"/>
          <p:nvPr/>
        </p:nvSpPr>
        <p:spPr>
          <a:xfrm>
            <a:off x="7156939" y="1465917"/>
            <a:ext cx="1744074"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solidFill>
                  <a:srgbClr val="6CB255"/>
                </a:solidFill>
                <a:latin typeface="Arial"/>
              </a:rPr>
              <a:t>Radiation and Earth’s Atmosphere.</a:t>
            </a:r>
            <a:r>
              <a:rPr lang="en-US" sz="1200" dirty="0">
                <a:latin typeface="Arial"/>
                <a:cs typeface="Arial"/>
              </a:rPr>
              <a:t> This figure shows the bands of the electromagnetic spectrum and how well Earth’s atmosphere transmits them. Note that high-frequency waves from space do not make it to the surface and must therefore be observed from space. Some infrared and microwaves are absorbed by water and thus are best observed from high altitudes. Low-frequency radio waves are blocked by Earth’s ionosphere.</a:t>
            </a:r>
            <a:endParaRPr lang="en-US" sz="1200" dirty="0"/>
          </a:p>
        </p:txBody>
      </p:sp>
    </p:spTree>
    <p:extLst>
      <p:ext uri="{BB962C8B-B14F-4D97-AF65-F5344CB8AC3E}">
        <p14:creationId xmlns:p14="http://schemas.microsoft.com/office/powerpoint/2010/main" val="3808204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6988E170-5336-C126-2B4D-4C62EE001D60}"/>
              </a:ext>
            </a:extLst>
          </p:cNvPr>
          <p:cNvSpPr txBox="1">
            <a:spLocks noChangeArrowheads="1"/>
          </p:cNvSpPr>
          <p:nvPr/>
        </p:nvSpPr>
        <p:spPr bwMode="auto">
          <a:xfrm>
            <a:off x="719637" y="76258"/>
            <a:ext cx="81534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dirty="0">
                <a:solidFill>
                  <a:srgbClr val="333399"/>
                </a:solidFill>
              </a:rPr>
              <a:t>5.2 The Electromagnetic Spectrum </a:t>
            </a:r>
          </a:p>
        </p:txBody>
      </p:sp>
      <p:sp>
        <p:nvSpPr>
          <p:cNvPr id="14" name="Text Box 5">
            <a:extLst>
              <a:ext uri="{FF2B5EF4-FFF2-40B4-BE49-F238E27FC236}">
                <a16:creationId xmlns:a16="http://schemas.microsoft.com/office/drawing/2014/main" id="{B49C3A06-FBE4-AAB8-A7FB-FFD1606496CE}"/>
              </a:ext>
            </a:extLst>
          </p:cNvPr>
          <p:cNvSpPr txBox="1">
            <a:spLocks noChangeArrowheads="1"/>
          </p:cNvSpPr>
          <p:nvPr/>
        </p:nvSpPr>
        <p:spPr bwMode="auto">
          <a:xfrm>
            <a:off x="156244" y="581499"/>
            <a:ext cx="8987755" cy="2123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cs typeface="ＭＳ Ｐゴシック" charset="0"/>
              </a:defRPr>
            </a:lvl2pPr>
            <a:lvl3pPr marL="1143000" indent="-228600">
              <a:defRPr sz="2400">
                <a:solidFill>
                  <a:schemeClr val="tx1"/>
                </a:solidFill>
                <a:latin typeface="Arial" charset="0"/>
                <a:ea typeface="ＭＳ Ｐゴシック" charset="0"/>
                <a:cs typeface="ＭＳ Ｐゴシック" charset="0"/>
              </a:defRPr>
            </a:lvl3pPr>
            <a:lvl4pPr marL="1600200" indent="-228600">
              <a:defRPr sz="2400">
                <a:solidFill>
                  <a:schemeClr val="tx1"/>
                </a:solidFill>
                <a:latin typeface="Arial" charset="0"/>
                <a:ea typeface="ＭＳ Ｐゴシック" charset="0"/>
                <a:cs typeface="ＭＳ Ｐゴシック" charset="0"/>
              </a:defRPr>
            </a:lvl4pPr>
            <a:lvl5pPr marL="2057400" indent="-228600">
              <a:defRPr sz="2400">
                <a:solidFill>
                  <a:schemeClr val="tx1"/>
                </a:solidFill>
                <a:latin typeface="Arial" charset="0"/>
                <a:ea typeface="ＭＳ Ｐゴシック" charset="0"/>
                <a:cs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9pPr>
          </a:lstStyle>
          <a:p>
            <a:pPr fontAlgn="base">
              <a:spcBef>
                <a:spcPct val="50000"/>
              </a:spcBef>
              <a:spcAft>
                <a:spcPct val="0"/>
              </a:spcAft>
              <a:buFont typeface="Wingdings" panose="05000000000000000000" pitchFamily="2" charset="2"/>
              <a:buChar char="Ø"/>
            </a:pPr>
            <a:r>
              <a:rPr lang="en-US" dirty="0">
                <a:solidFill>
                  <a:srgbClr val="333399"/>
                </a:solidFill>
              </a:rPr>
              <a:t>Thermal Radiation:</a:t>
            </a:r>
            <a:r>
              <a:rPr lang="en-US" sz="2400" b="1" dirty="0">
                <a:solidFill>
                  <a:srgbClr val="333399"/>
                </a:solidFill>
              </a:rPr>
              <a:t> </a:t>
            </a:r>
            <a:r>
              <a:rPr lang="en-US" sz="2400" dirty="0">
                <a:solidFill>
                  <a:srgbClr val="333399"/>
                </a:solidFill>
              </a:rPr>
              <a:t>emission depending only on temperature</a:t>
            </a:r>
            <a:endParaRPr lang="en-US" dirty="0">
              <a:solidFill>
                <a:srgbClr val="333399"/>
              </a:solidFill>
            </a:endParaRPr>
          </a:p>
          <a:p>
            <a:pPr fontAlgn="base">
              <a:spcBef>
                <a:spcPct val="50000"/>
              </a:spcBef>
              <a:spcAft>
                <a:spcPct val="0"/>
              </a:spcAft>
              <a:buFont typeface="Wingdings" panose="05000000000000000000" pitchFamily="2" charset="2"/>
              <a:buChar char="Ø"/>
            </a:pPr>
            <a:r>
              <a:rPr lang="en-US" dirty="0">
                <a:solidFill>
                  <a:srgbClr val="333399"/>
                </a:solidFill>
              </a:rPr>
              <a:t>Kelvin (</a:t>
            </a:r>
            <a:r>
              <a:rPr lang="en-US" b="1" dirty="0">
                <a:solidFill>
                  <a:srgbClr val="333399"/>
                </a:solidFill>
              </a:rPr>
              <a:t>K</a:t>
            </a:r>
            <a:r>
              <a:rPr lang="en-US" dirty="0">
                <a:solidFill>
                  <a:srgbClr val="333399"/>
                </a:solidFill>
              </a:rPr>
              <a:t>) Temperature scale: </a:t>
            </a:r>
            <a:r>
              <a:rPr lang="en-US" sz="2400" dirty="0">
                <a:solidFill>
                  <a:srgbClr val="333399"/>
                </a:solidFill>
              </a:rPr>
              <a:t>All </a:t>
            </a:r>
            <a:r>
              <a:rPr lang="en-US" dirty="0">
                <a:solidFill>
                  <a:srgbClr val="333399"/>
                </a:solidFill>
              </a:rPr>
              <a:t>thermal motion </a:t>
            </a:r>
            <a:r>
              <a:rPr lang="en-US" sz="2400" dirty="0">
                <a:solidFill>
                  <a:srgbClr val="333399"/>
                </a:solidFill>
              </a:rPr>
              <a:t>stops at 0 K</a:t>
            </a:r>
          </a:p>
          <a:p>
            <a:pPr fontAlgn="base">
              <a:spcBef>
                <a:spcPct val="50000"/>
              </a:spcBef>
              <a:spcAft>
                <a:spcPct val="0"/>
              </a:spcAft>
              <a:buFont typeface="Wingdings" panose="05000000000000000000" pitchFamily="2" charset="2"/>
              <a:buChar char="Ø"/>
            </a:pPr>
            <a:endParaRPr lang="en-US" dirty="0">
              <a:solidFill>
                <a:srgbClr val="333399"/>
              </a:solidFill>
            </a:endParaRPr>
          </a:p>
          <a:p>
            <a:pPr fontAlgn="base">
              <a:spcBef>
                <a:spcPct val="50000"/>
              </a:spcBef>
              <a:spcAft>
                <a:spcPct val="0"/>
              </a:spcAft>
              <a:buFont typeface="Wingdings" panose="05000000000000000000" pitchFamily="2" charset="2"/>
              <a:buChar char="Ø"/>
            </a:pPr>
            <a:endParaRPr lang="en-US" dirty="0">
              <a:solidFill>
                <a:srgbClr val="333399"/>
              </a:solidFill>
            </a:endParaRPr>
          </a:p>
        </p:txBody>
      </p:sp>
      <p:pic>
        <p:nvPicPr>
          <p:cNvPr id="17" name="Picture 16">
            <a:extLst>
              <a:ext uri="{FF2B5EF4-FFF2-40B4-BE49-F238E27FC236}">
                <a16:creationId xmlns:a16="http://schemas.microsoft.com/office/drawing/2014/main" id="{5418AFF3-4093-CCCF-587A-875666C408B1}"/>
              </a:ext>
            </a:extLst>
          </p:cNvPr>
          <p:cNvPicPr>
            <a:picLocks noChangeAspect="1"/>
          </p:cNvPicPr>
          <p:nvPr/>
        </p:nvPicPr>
        <p:blipFill>
          <a:blip r:embed="rId3"/>
          <a:stretch>
            <a:fillRect/>
          </a:stretch>
        </p:blipFill>
        <p:spPr>
          <a:xfrm>
            <a:off x="610363" y="1497176"/>
            <a:ext cx="7771407" cy="4531492"/>
          </a:xfrm>
          <a:prstGeom prst="rect">
            <a:avLst/>
          </a:prstGeom>
        </p:spPr>
      </p:pic>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FA878530-037D-4D00-AE8D-6B181658A8FB}"/>
                  </a:ext>
                </a:extLst>
              </p:cNvPr>
              <p:cNvSpPr txBox="1"/>
              <p:nvPr/>
            </p:nvSpPr>
            <p:spPr>
              <a:xfrm>
                <a:off x="3443788" y="1793492"/>
                <a:ext cx="3886200" cy="688458"/>
              </a:xfrm>
              <a:prstGeom prst="rect">
                <a:avLst/>
              </a:prstGeom>
              <a:noFill/>
            </p:spPr>
            <p:txBody>
              <a:bodyPr wrap="square">
                <a:spAutoFit/>
              </a:bodyPr>
              <a:lstStyle/>
              <a:p>
                <a:r>
                  <a:rPr lang="en-US" sz="2400" b="1" dirty="0">
                    <a:solidFill>
                      <a:schemeClr val="tx2"/>
                    </a:solidFill>
                    <a:effectLst/>
                    <a:latin typeface="Cambria" panose="02040503050406030204" pitchFamily="18" charset="0"/>
                    <a:ea typeface="Cambria" panose="02040503050406030204" pitchFamily="18" charset="0"/>
                    <a:cs typeface="Times New Roman" panose="02020603050405020304" pitchFamily="18" charset="0"/>
                  </a:rPr>
                  <a:t>Wien’s law: </a:t>
                </a:r>
                <a14:m>
                  <m:oMath xmlns:m="http://schemas.openxmlformats.org/officeDocument/2006/math">
                    <m:sSub>
                      <m:sSubPr>
                        <m:ctrlPr>
                          <a:rPr lang="en-US" sz="2400" b="1" i="1">
                            <a:solidFill>
                              <a:schemeClr val="tx2"/>
                            </a:solidFill>
                            <a:effectLst/>
                            <a:latin typeface="Cambria Math" panose="02040503050406030204" pitchFamily="18" charset="0"/>
                          </a:rPr>
                        </m:ctrlPr>
                      </m:sSubPr>
                      <m:e>
                        <m: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𝝀</m:t>
                        </m:r>
                      </m:e>
                      <m:sub>
                        <m:r>
                          <m:rPr>
                            <m:nor/>
                          </m:rPr>
                          <a:rPr lang="en-US" sz="2400" b="1">
                            <a:solidFill>
                              <a:schemeClr val="tx2"/>
                            </a:solidFill>
                            <a:effectLst/>
                            <a:latin typeface="Cambria" panose="02040503050406030204" pitchFamily="18" charset="0"/>
                            <a:ea typeface="Cambria" panose="02040503050406030204" pitchFamily="18" charset="0"/>
                            <a:cs typeface="Times New Roman" panose="02020603050405020304" pitchFamily="18" charset="0"/>
                          </a:rPr>
                          <m:t>max</m:t>
                        </m:r>
                      </m:sub>
                    </m:sSub>
                    <m:r>
                      <a:rPr lang="en-US" sz="2400" b="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m:t>
                    </m:r>
                    <m:f>
                      <m:fPr>
                        <m:ctrlPr>
                          <a:rPr lang="en-US" sz="2400" b="1" i="1">
                            <a:solidFill>
                              <a:schemeClr val="tx2"/>
                            </a:solidFill>
                            <a:effectLst/>
                            <a:latin typeface="Cambria Math" panose="02040503050406030204" pitchFamily="18" charset="0"/>
                          </a:rPr>
                        </m:ctrlPr>
                      </m:fPr>
                      <m:num>
                        <m:d>
                          <m:dPr>
                            <m:ctrlPr>
                              <a:rPr lang="en-US" sz="2400" b="1" i="1">
                                <a:solidFill>
                                  <a:schemeClr val="tx2"/>
                                </a:solidFill>
                                <a:effectLst/>
                                <a:latin typeface="Cambria Math" panose="02040503050406030204" pitchFamily="18" charset="0"/>
                              </a:rPr>
                            </m:ctrlPr>
                          </m:dPr>
                          <m:e>
                            <m: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𝟑</m:t>
                            </m:r>
                            <m:r>
                              <a:rPr lang="en-US" sz="2400" b="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m:t>
                            </m:r>
                            <m:sSup>
                              <m:sSupPr>
                                <m:ctrlPr>
                                  <a:rPr lang="en-US" sz="2400" b="1" i="1">
                                    <a:solidFill>
                                      <a:schemeClr val="tx2"/>
                                    </a:solidFill>
                                    <a:effectLst/>
                                    <a:latin typeface="Cambria Math" panose="02040503050406030204" pitchFamily="18" charset="0"/>
                                  </a:rPr>
                                </m:ctrlPr>
                              </m:sSupPr>
                              <m:e>
                                <m: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𝟏𝟎</m:t>
                                </m:r>
                              </m:e>
                              <m:sup>
                                <m: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𝟔</m:t>
                                </m:r>
                              </m:sup>
                            </m:sSup>
                          </m:e>
                        </m:d>
                      </m:num>
                      <m:den>
                        <m: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𝑻</m:t>
                        </m:r>
                      </m:den>
                    </m:f>
                  </m:oMath>
                </a14:m>
                <a:endParaRPr lang="en-US" sz="2400" b="1" dirty="0">
                  <a:solidFill>
                    <a:schemeClr val="tx2"/>
                  </a:solidFill>
                </a:endParaRPr>
              </a:p>
            </p:txBody>
          </p:sp>
        </mc:Choice>
        <mc:Fallback>
          <p:sp>
            <p:nvSpPr>
              <p:cNvPr id="23" name="TextBox 22">
                <a:extLst>
                  <a:ext uri="{FF2B5EF4-FFF2-40B4-BE49-F238E27FC236}">
                    <a16:creationId xmlns:a16="http://schemas.microsoft.com/office/drawing/2014/main" id="{FA878530-037D-4D00-AE8D-6B181658A8FB}"/>
                  </a:ext>
                </a:extLst>
              </p:cNvPr>
              <p:cNvSpPr txBox="1">
                <a:spLocks noRot="1" noChangeAspect="1" noMove="1" noResize="1" noEditPoints="1" noAdjustHandles="1" noChangeArrowheads="1" noChangeShapeType="1" noTextEdit="1"/>
              </p:cNvSpPr>
              <p:nvPr/>
            </p:nvSpPr>
            <p:spPr>
              <a:xfrm>
                <a:off x="3443788" y="1793492"/>
                <a:ext cx="3886200" cy="688458"/>
              </a:xfrm>
              <a:prstGeom prst="rect">
                <a:avLst/>
              </a:prstGeom>
              <a:blipFill>
                <a:blip r:embed="rId4"/>
                <a:stretch>
                  <a:fillRect l="-2512" b="-708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B506CC9C-004A-D953-0420-4AC6AAEA2775}"/>
                  </a:ext>
                </a:extLst>
              </p:cNvPr>
              <p:cNvSpPr txBox="1"/>
              <p:nvPr/>
            </p:nvSpPr>
            <p:spPr>
              <a:xfrm>
                <a:off x="3989310" y="2384749"/>
                <a:ext cx="3133725" cy="838306"/>
              </a:xfrm>
              <a:prstGeom prst="rect">
                <a:avLst/>
              </a:prstGeom>
              <a:noFill/>
            </p:spPr>
            <p:txBody>
              <a:bodyPr wrap="square">
                <a:spAutoFit/>
              </a:bodyPr>
              <a:lstStyle/>
              <a:p>
                <a:pPr marL="0" marR="0">
                  <a:spcBef>
                    <a:spcPts val="900"/>
                  </a:spcBef>
                  <a:spcAft>
                    <a:spcPts val="900"/>
                  </a:spcAft>
                </a:pPr>
                <a:r>
                  <a:rPr lang="en-US" sz="2400" b="1" dirty="0">
                    <a:solidFill>
                      <a:schemeClr val="tx2"/>
                    </a:solidFill>
                    <a:effectLst/>
                    <a:latin typeface="Cambria" panose="02040503050406030204" pitchFamily="18" charset="0"/>
                    <a:ea typeface="Cambria" panose="02040503050406030204" pitchFamily="18" charset="0"/>
                    <a:cs typeface="Times New Roman" panose="02020603050405020304" pitchFamily="18" charset="0"/>
                  </a:rPr>
                  <a:t>Stefan-Boltzmann law: </a:t>
                </a:r>
                <a14:m>
                  <m:oMath xmlns:m="http://schemas.openxmlformats.org/officeDocument/2006/math">
                    <m: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𝑭</m:t>
                    </m:r>
                    <m:r>
                      <a:rPr lang="en-US" sz="2400" b="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m:t>
                    </m:r>
                    <m: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𝝈</m:t>
                    </m:r>
                    <m:sSup>
                      <m:sSupPr>
                        <m:ctrlP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ctrlPr>
                      </m:sSupPr>
                      <m:e>
                        <m: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𝑻</m:t>
                        </m:r>
                      </m:e>
                      <m:sup>
                        <m:r>
                          <a:rPr lang="en-US" sz="2400" b="1" i="1">
                            <a:solidFill>
                              <a:schemeClr val="tx2"/>
                            </a:solidFill>
                            <a:effectLst/>
                            <a:latin typeface="Cambria Math" panose="02040503050406030204" pitchFamily="18" charset="0"/>
                            <a:ea typeface="Cambria" panose="02040503050406030204" pitchFamily="18" charset="0"/>
                            <a:cs typeface="Times New Roman" panose="02020603050405020304" pitchFamily="18" charset="0"/>
                          </a:rPr>
                          <m:t>𝟒</m:t>
                        </m:r>
                      </m:sup>
                    </m:sSup>
                  </m:oMath>
                </a14:m>
                <a:r>
                  <a:rPr lang="en-US" sz="2400" b="1" dirty="0">
                    <a:solidFill>
                      <a:schemeClr val="tx2"/>
                    </a:solidFill>
                    <a:effectLst/>
                    <a:latin typeface="Cambria" panose="02040503050406030204" pitchFamily="18" charset="0"/>
                    <a:ea typeface="Cambria" panose="02040503050406030204" pitchFamily="18" charset="0"/>
                    <a:cs typeface="Times New Roman" panose="02020603050405020304" pitchFamily="18" charset="0"/>
                  </a:rPr>
                  <a:t>.</a:t>
                </a:r>
              </a:p>
            </p:txBody>
          </p:sp>
        </mc:Choice>
        <mc:Fallback>
          <p:sp>
            <p:nvSpPr>
              <p:cNvPr id="25" name="TextBox 24">
                <a:extLst>
                  <a:ext uri="{FF2B5EF4-FFF2-40B4-BE49-F238E27FC236}">
                    <a16:creationId xmlns:a16="http://schemas.microsoft.com/office/drawing/2014/main" id="{B506CC9C-004A-D953-0420-4AC6AAEA2775}"/>
                  </a:ext>
                </a:extLst>
              </p:cNvPr>
              <p:cNvSpPr txBox="1">
                <a:spLocks noRot="1" noChangeAspect="1" noMove="1" noResize="1" noEditPoints="1" noAdjustHandles="1" noChangeArrowheads="1" noChangeShapeType="1" noTextEdit="1"/>
              </p:cNvSpPr>
              <p:nvPr/>
            </p:nvSpPr>
            <p:spPr>
              <a:xfrm>
                <a:off x="3989310" y="2384749"/>
                <a:ext cx="3133725" cy="838306"/>
              </a:xfrm>
              <a:prstGeom prst="rect">
                <a:avLst/>
              </a:prstGeom>
              <a:blipFill>
                <a:blip r:embed="rId5"/>
                <a:stretch>
                  <a:fillRect l="-2918" t="-5797" b="-15217"/>
                </a:stretch>
              </a:blipFill>
            </p:spPr>
            <p:txBody>
              <a:bodyPr/>
              <a:lstStyle/>
              <a:p>
                <a:r>
                  <a:rPr lang="en-US">
                    <a:noFill/>
                  </a:rPr>
                  <a:t> </a:t>
                </a:r>
              </a:p>
            </p:txBody>
          </p:sp>
        </mc:Fallback>
      </mc:AlternateContent>
      <p:pic>
        <p:nvPicPr>
          <p:cNvPr id="26" name="Picture 25">
            <a:extLst>
              <a:ext uri="{FF2B5EF4-FFF2-40B4-BE49-F238E27FC236}">
                <a16:creationId xmlns:a16="http://schemas.microsoft.com/office/drawing/2014/main" id="{2504CA21-5D8F-75AA-8DAB-1CFF37930502}"/>
              </a:ext>
            </a:extLst>
          </p:cNvPr>
          <p:cNvPicPr>
            <a:picLocks noChangeAspect="1"/>
          </p:cNvPicPr>
          <p:nvPr/>
        </p:nvPicPr>
        <p:blipFill>
          <a:blip r:embed="rId6"/>
          <a:stretch>
            <a:fillRect/>
          </a:stretch>
        </p:blipFill>
        <p:spPr>
          <a:xfrm>
            <a:off x="5176405" y="3332172"/>
            <a:ext cx="2618612" cy="1292140"/>
          </a:xfrm>
          <a:prstGeom prst="rect">
            <a:avLst/>
          </a:prstGeom>
        </p:spPr>
      </p:pic>
      <p:sp>
        <p:nvSpPr>
          <p:cNvPr id="3" name="TextBox 2">
            <a:extLst>
              <a:ext uri="{FF2B5EF4-FFF2-40B4-BE49-F238E27FC236}">
                <a16:creationId xmlns:a16="http://schemas.microsoft.com/office/drawing/2014/main" id="{0DF2865E-9CBB-DCBD-B6F4-5208566A7DE1}"/>
              </a:ext>
            </a:extLst>
          </p:cNvPr>
          <p:cNvSpPr txBox="1"/>
          <p:nvPr/>
        </p:nvSpPr>
        <p:spPr>
          <a:xfrm>
            <a:off x="211016" y="6029925"/>
            <a:ext cx="871397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solidFill>
                  <a:srgbClr val="6CB255"/>
                </a:solidFill>
                <a:latin typeface="Arial"/>
              </a:rPr>
              <a:t>Radiation Laws Illustrated.</a:t>
            </a:r>
            <a:r>
              <a:rPr lang="en-US" sz="1200" dirty="0">
                <a:latin typeface="Arial"/>
                <a:cs typeface="Arial"/>
              </a:rPr>
              <a:t> This graph shows in arbitrary units how many photons are given off at each wavelength for objects at four different temperatures. The wavelengths corresponding to visible light are shown by the colored bands. Note that at hotter temperatures, more energy (in the form of photons) is emitted at all wavelengths. The higher the temperature, the shorter the wavelength at which the peak amount of energy is radiated. The cooktop coils with different temperature.  </a:t>
            </a:r>
            <a:endParaRPr lang="en-US" sz="1200" dirty="0">
              <a:ea typeface="Calibri"/>
              <a:cs typeface="Calibri"/>
            </a:endParaRPr>
          </a:p>
        </p:txBody>
      </p:sp>
    </p:spTree>
    <p:extLst>
      <p:ext uri="{BB962C8B-B14F-4D97-AF65-F5344CB8AC3E}">
        <p14:creationId xmlns:p14="http://schemas.microsoft.com/office/powerpoint/2010/main" val="510193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6988E170-5336-C126-2B4D-4C62EE001D60}"/>
              </a:ext>
            </a:extLst>
          </p:cNvPr>
          <p:cNvSpPr txBox="1">
            <a:spLocks noChangeArrowheads="1"/>
          </p:cNvSpPr>
          <p:nvPr/>
        </p:nvSpPr>
        <p:spPr bwMode="auto">
          <a:xfrm>
            <a:off x="611761" y="-1837"/>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dirty="0">
                <a:solidFill>
                  <a:srgbClr val="333399"/>
                </a:solidFill>
              </a:rPr>
              <a:t>5.3 Spectroscopy in Astronomy </a:t>
            </a:r>
          </a:p>
        </p:txBody>
      </p:sp>
      <p:sp>
        <p:nvSpPr>
          <p:cNvPr id="15" name="Text Box 4">
            <a:extLst>
              <a:ext uri="{FF2B5EF4-FFF2-40B4-BE49-F238E27FC236}">
                <a16:creationId xmlns:a16="http://schemas.microsoft.com/office/drawing/2014/main" id="{AF0C14F4-7293-C73D-5790-F625FC921685}"/>
              </a:ext>
            </a:extLst>
          </p:cNvPr>
          <p:cNvSpPr txBox="1">
            <a:spLocks noChangeArrowheads="1"/>
          </p:cNvSpPr>
          <p:nvPr/>
        </p:nvSpPr>
        <p:spPr bwMode="auto">
          <a:xfrm>
            <a:off x="191156" y="575298"/>
            <a:ext cx="6425515" cy="1477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cs typeface="ＭＳ Ｐゴシック" charset="0"/>
              </a:defRPr>
            </a:lvl2pPr>
            <a:lvl3pPr marL="1143000" indent="-228600">
              <a:defRPr sz="2400">
                <a:solidFill>
                  <a:schemeClr val="tx1"/>
                </a:solidFill>
                <a:latin typeface="Arial" charset="0"/>
                <a:ea typeface="ＭＳ Ｐゴシック" charset="0"/>
                <a:cs typeface="ＭＳ Ｐゴシック" charset="0"/>
              </a:defRPr>
            </a:lvl3pPr>
            <a:lvl4pPr marL="1600200" indent="-228600">
              <a:defRPr sz="2400">
                <a:solidFill>
                  <a:schemeClr val="tx1"/>
                </a:solidFill>
                <a:latin typeface="Arial" charset="0"/>
                <a:ea typeface="ＭＳ Ｐゴシック" charset="0"/>
                <a:cs typeface="ＭＳ Ｐゴシック" charset="0"/>
              </a:defRPr>
            </a:lvl4pPr>
            <a:lvl5pPr marL="2057400" indent="-228600">
              <a:defRPr sz="2400">
                <a:solidFill>
                  <a:schemeClr val="tx1"/>
                </a:solidFill>
                <a:latin typeface="Arial" charset="0"/>
                <a:ea typeface="ＭＳ Ｐゴシック" charset="0"/>
                <a:cs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9pPr>
          </a:lstStyle>
          <a:p>
            <a:pPr marL="457200" indent="-457200" fontAlgn="base">
              <a:spcBef>
                <a:spcPct val="50000"/>
              </a:spcBef>
              <a:spcAft>
                <a:spcPct val="0"/>
              </a:spcAft>
              <a:buFont typeface="Wingdings" panose="05000000000000000000" pitchFamily="2" charset="2"/>
              <a:buChar char="Ø"/>
            </a:pPr>
            <a:r>
              <a:rPr lang="en-US" sz="2000" dirty="0">
                <a:solidFill>
                  <a:srgbClr val="333399"/>
                </a:solidFill>
              </a:rPr>
              <a:t>A spectrometer is a device that splits light into component colors to form a spectrum. </a:t>
            </a:r>
          </a:p>
          <a:p>
            <a:pPr marL="457200" indent="-457200" fontAlgn="base">
              <a:spcBef>
                <a:spcPct val="50000"/>
              </a:spcBef>
              <a:spcAft>
                <a:spcPct val="0"/>
              </a:spcAft>
              <a:buFont typeface="Wingdings" panose="05000000000000000000" pitchFamily="2" charset="2"/>
              <a:buChar char="Ø"/>
            </a:pPr>
            <a:r>
              <a:rPr lang="fr-FR" sz="2000" dirty="0">
                <a:solidFill>
                  <a:srgbClr val="333399"/>
                </a:solidFill>
              </a:rPr>
              <a:t>Hot </a:t>
            </a:r>
            <a:r>
              <a:rPr lang="fr-FR" sz="2000" dirty="0" err="1">
                <a:solidFill>
                  <a:srgbClr val="333399"/>
                </a:solidFill>
              </a:rPr>
              <a:t>solid</a:t>
            </a:r>
            <a:r>
              <a:rPr lang="fr-FR" sz="2000" dirty="0">
                <a:solidFill>
                  <a:srgbClr val="333399"/>
                </a:solidFill>
              </a:rPr>
              <a:t>, </a:t>
            </a:r>
            <a:r>
              <a:rPr lang="fr-FR" sz="2000" dirty="0" err="1">
                <a:solidFill>
                  <a:srgbClr val="333399"/>
                </a:solidFill>
              </a:rPr>
              <a:t>liquid</a:t>
            </a:r>
            <a:r>
              <a:rPr lang="fr-FR" sz="2000" dirty="0">
                <a:solidFill>
                  <a:srgbClr val="333399"/>
                </a:solidFill>
              </a:rPr>
              <a:t>, or dense </a:t>
            </a:r>
            <a:r>
              <a:rPr lang="fr-FR" sz="2000" dirty="0" err="1">
                <a:solidFill>
                  <a:srgbClr val="333399"/>
                </a:solidFill>
              </a:rPr>
              <a:t>gas</a:t>
            </a:r>
            <a:r>
              <a:rPr lang="fr-FR" sz="2000" dirty="0">
                <a:solidFill>
                  <a:srgbClr val="333399"/>
                </a:solidFill>
              </a:rPr>
              <a:t> </a:t>
            </a:r>
            <a:r>
              <a:rPr lang="fr-FR" sz="2000" dirty="0" err="1">
                <a:solidFill>
                  <a:srgbClr val="333399"/>
                </a:solidFill>
              </a:rPr>
              <a:t>produces</a:t>
            </a:r>
            <a:r>
              <a:rPr lang="fr-FR" sz="2000" dirty="0">
                <a:solidFill>
                  <a:srgbClr val="333399"/>
                </a:solidFill>
              </a:rPr>
              <a:t> </a:t>
            </a:r>
            <a:r>
              <a:rPr lang="fr-FR" sz="2000" dirty="0" err="1">
                <a:solidFill>
                  <a:srgbClr val="333399"/>
                </a:solidFill>
              </a:rPr>
              <a:t>continuous</a:t>
            </a:r>
            <a:r>
              <a:rPr lang="fr-FR" sz="2000" dirty="0">
                <a:solidFill>
                  <a:srgbClr val="333399"/>
                </a:solidFill>
              </a:rPr>
              <a:t> </a:t>
            </a:r>
            <a:r>
              <a:rPr lang="fr-FR" sz="2000" dirty="0" err="1">
                <a:solidFill>
                  <a:srgbClr val="333399"/>
                </a:solidFill>
              </a:rPr>
              <a:t>spectrum</a:t>
            </a:r>
            <a:r>
              <a:rPr lang="fr-FR" sz="2000" dirty="0">
                <a:solidFill>
                  <a:srgbClr val="333399"/>
                </a:solidFill>
              </a:rPr>
              <a:t>; </a:t>
            </a:r>
          </a:p>
        </p:txBody>
      </p:sp>
      <p:pic>
        <p:nvPicPr>
          <p:cNvPr id="4" name="Picture 3">
            <a:extLst>
              <a:ext uri="{FF2B5EF4-FFF2-40B4-BE49-F238E27FC236}">
                <a16:creationId xmlns:a16="http://schemas.microsoft.com/office/drawing/2014/main" id="{4C3DEAF0-4BC2-A909-FA57-F45EC883FA06}"/>
              </a:ext>
            </a:extLst>
          </p:cNvPr>
          <p:cNvPicPr>
            <a:picLocks noChangeAspect="1"/>
          </p:cNvPicPr>
          <p:nvPr/>
        </p:nvPicPr>
        <p:blipFill>
          <a:blip r:embed="rId3"/>
          <a:stretch>
            <a:fillRect/>
          </a:stretch>
        </p:blipFill>
        <p:spPr>
          <a:xfrm>
            <a:off x="6656460" y="639104"/>
            <a:ext cx="2336173" cy="1357571"/>
          </a:xfrm>
          <a:prstGeom prst="rect">
            <a:avLst/>
          </a:prstGeom>
        </p:spPr>
      </p:pic>
      <p:pic>
        <p:nvPicPr>
          <p:cNvPr id="7" name="Picture 6">
            <a:extLst>
              <a:ext uri="{FF2B5EF4-FFF2-40B4-BE49-F238E27FC236}">
                <a16:creationId xmlns:a16="http://schemas.microsoft.com/office/drawing/2014/main" id="{E37264A1-A801-86E3-3FED-FE1868414DE7}"/>
              </a:ext>
            </a:extLst>
          </p:cNvPr>
          <p:cNvPicPr>
            <a:picLocks noChangeAspect="1"/>
          </p:cNvPicPr>
          <p:nvPr/>
        </p:nvPicPr>
        <p:blipFill>
          <a:blip r:embed="rId4"/>
          <a:stretch>
            <a:fillRect/>
          </a:stretch>
        </p:blipFill>
        <p:spPr>
          <a:xfrm>
            <a:off x="4846090" y="3863156"/>
            <a:ext cx="3858471" cy="2255796"/>
          </a:xfrm>
          <a:prstGeom prst="rect">
            <a:avLst/>
          </a:prstGeom>
        </p:spPr>
      </p:pic>
      <p:pic>
        <p:nvPicPr>
          <p:cNvPr id="8" name="Picture 7">
            <a:extLst>
              <a:ext uri="{FF2B5EF4-FFF2-40B4-BE49-F238E27FC236}">
                <a16:creationId xmlns:a16="http://schemas.microsoft.com/office/drawing/2014/main" id="{5471D3A1-91BC-4B5D-F3AD-B591FCA634AA}"/>
              </a:ext>
            </a:extLst>
          </p:cNvPr>
          <p:cNvPicPr>
            <a:picLocks noChangeAspect="1"/>
          </p:cNvPicPr>
          <p:nvPr/>
        </p:nvPicPr>
        <p:blipFill rotWithShape="1">
          <a:blip r:embed="rId5"/>
          <a:srcRect l="6355" r="7199"/>
          <a:stretch/>
        </p:blipFill>
        <p:spPr>
          <a:xfrm>
            <a:off x="256631" y="3860953"/>
            <a:ext cx="4181816" cy="2098847"/>
          </a:xfrm>
          <a:prstGeom prst="rect">
            <a:avLst/>
          </a:prstGeom>
        </p:spPr>
      </p:pic>
      <p:sp>
        <p:nvSpPr>
          <p:cNvPr id="9" name="Text Box 4">
            <a:extLst>
              <a:ext uri="{FF2B5EF4-FFF2-40B4-BE49-F238E27FC236}">
                <a16:creationId xmlns:a16="http://schemas.microsoft.com/office/drawing/2014/main" id="{5F2BE8AF-A165-9275-D56C-279CFBFA32CB}"/>
              </a:ext>
            </a:extLst>
          </p:cNvPr>
          <p:cNvSpPr txBox="1">
            <a:spLocks noChangeArrowheads="1"/>
          </p:cNvSpPr>
          <p:nvPr/>
        </p:nvSpPr>
        <p:spPr bwMode="auto">
          <a:xfrm>
            <a:off x="191156" y="2001363"/>
            <a:ext cx="6587090" cy="24006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cs typeface="ＭＳ Ｐゴシック" charset="0"/>
              </a:defRPr>
            </a:lvl2pPr>
            <a:lvl3pPr marL="1143000" indent="-228600">
              <a:defRPr sz="2400">
                <a:solidFill>
                  <a:schemeClr val="tx1"/>
                </a:solidFill>
                <a:latin typeface="Arial" charset="0"/>
                <a:ea typeface="ＭＳ Ｐゴシック" charset="0"/>
                <a:cs typeface="ＭＳ Ｐゴシック" charset="0"/>
              </a:defRPr>
            </a:lvl3pPr>
            <a:lvl4pPr marL="1600200" indent="-228600">
              <a:defRPr sz="2400">
                <a:solidFill>
                  <a:schemeClr val="tx1"/>
                </a:solidFill>
                <a:latin typeface="Arial" charset="0"/>
                <a:ea typeface="ＭＳ Ｐゴシック" charset="0"/>
                <a:cs typeface="ＭＳ Ｐゴシック" charset="0"/>
              </a:defRPr>
            </a:lvl4pPr>
            <a:lvl5pPr marL="2057400" indent="-228600">
              <a:defRPr sz="2400">
                <a:solidFill>
                  <a:schemeClr val="tx1"/>
                </a:solidFill>
                <a:latin typeface="Arial" charset="0"/>
                <a:ea typeface="ＭＳ Ｐゴシック" charset="0"/>
                <a:cs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9pPr>
          </a:lstStyle>
          <a:p>
            <a:pPr marL="457200" indent="-457200" fontAlgn="base">
              <a:spcBef>
                <a:spcPct val="50000"/>
              </a:spcBef>
              <a:spcAft>
                <a:spcPct val="0"/>
              </a:spcAft>
              <a:buFont typeface="Wingdings" panose="05000000000000000000" pitchFamily="2" charset="2"/>
              <a:buChar char="Ø"/>
            </a:pPr>
            <a:r>
              <a:rPr lang="en-US" sz="2000" dirty="0">
                <a:solidFill>
                  <a:srgbClr val="333399"/>
                </a:solidFill>
              </a:rPr>
              <a:t>Low-density hot gas produces emission spectrum (bright line); </a:t>
            </a:r>
          </a:p>
          <a:p>
            <a:pPr marL="457200" indent="-457200" fontAlgn="base">
              <a:spcBef>
                <a:spcPct val="50000"/>
              </a:spcBef>
              <a:spcAft>
                <a:spcPct val="0"/>
              </a:spcAft>
              <a:buFont typeface="Wingdings" panose="05000000000000000000" pitchFamily="2" charset="2"/>
              <a:buChar char="Ø"/>
            </a:pPr>
            <a:r>
              <a:rPr lang="en-US" sz="2000" dirty="0">
                <a:solidFill>
                  <a:srgbClr val="333399"/>
                </a:solidFill>
              </a:rPr>
              <a:t>Continuous spectrum incident on cool, thin gas produces absorption spectrum (dark line)</a:t>
            </a:r>
          </a:p>
          <a:p>
            <a:pPr marL="457200" indent="-457200" fontAlgn="base">
              <a:spcBef>
                <a:spcPct val="50000"/>
              </a:spcBef>
              <a:spcAft>
                <a:spcPct val="0"/>
              </a:spcAft>
              <a:buFont typeface="Wingdings" panose="05000000000000000000" pitchFamily="2" charset="2"/>
              <a:buChar char="Ø"/>
            </a:pPr>
            <a:r>
              <a:rPr lang="en-US" sz="2000" dirty="0">
                <a:solidFill>
                  <a:srgbClr val="333399"/>
                </a:solidFill>
              </a:rPr>
              <a:t>Spectral analyses reveal the composition of stars.</a:t>
            </a:r>
          </a:p>
          <a:p>
            <a:pPr marL="457200" indent="-457200" fontAlgn="base">
              <a:spcBef>
                <a:spcPct val="50000"/>
              </a:spcBef>
              <a:spcAft>
                <a:spcPct val="0"/>
              </a:spcAft>
              <a:buFont typeface="Wingdings" panose="05000000000000000000" pitchFamily="2" charset="2"/>
              <a:buChar char="Ø"/>
            </a:pPr>
            <a:endParaRPr lang="en-US" sz="2000" dirty="0">
              <a:solidFill>
                <a:srgbClr val="333399"/>
              </a:solidFill>
            </a:endParaRPr>
          </a:p>
        </p:txBody>
      </p:sp>
      <p:sp>
        <p:nvSpPr>
          <p:cNvPr id="3" name="TextBox 2">
            <a:extLst>
              <a:ext uri="{FF2B5EF4-FFF2-40B4-BE49-F238E27FC236}">
                <a16:creationId xmlns:a16="http://schemas.microsoft.com/office/drawing/2014/main" id="{EBB627FE-645C-C7CA-D011-951D37F6C608}"/>
              </a:ext>
            </a:extLst>
          </p:cNvPr>
          <p:cNvSpPr txBox="1"/>
          <p:nvPr/>
        </p:nvSpPr>
        <p:spPr>
          <a:xfrm>
            <a:off x="6445561" y="2001449"/>
            <a:ext cx="2743200"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solidFill>
                  <a:srgbClr val="6CB255"/>
                </a:solidFill>
                <a:latin typeface="Arial"/>
              </a:rPr>
              <a:t>Action of a Prism.</a:t>
            </a:r>
            <a:r>
              <a:rPr lang="en-US" sz="1200" dirty="0">
                <a:latin typeface="Arial"/>
                <a:cs typeface="Arial"/>
              </a:rPr>
              <a:t> When we pass a beam of white sunlight through a prism, we see a rainbow-colored band of light that we call a continuous spectrum</a:t>
            </a:r>
            <a:endParaRPr lang="en-US" sz="1200" dirty="0">
              <a:ea typeface="Calibri"/>
              <a:cs typeface="Calibri"/>
            </a:endParaRPr>
          </a:p>
        </p:txBody>
      </p:sp>
      <p:sp>
        <p:nvSpPr>
          <p:cNvPr id="5" name="TextBox 4">
            <a:extLst>
              <a:ext uri="{FF2B5EF4-FFF2-40B4-BE49-F238E27FC236}">
                <a16:creationId xmlns:a16="http://schemas.microsoft.com/office/drawing/2014/main" id="{1F621467-73A8-4840-EEE1-229288058E01}"/>
              </a:ext>
            </a:extLst>
          </p:cNvPr>
          <p:cNvSpPr txBox="1"/>
          <p:nvPr/>
        </p:nvSpPr>
        <p:spPr>
          <a:xfrm>
            <a:off x="3198" y="6029925"/>
            <a:ext cx="923352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solidFill>
                  <a:srgbClr val="6CB255"/>
                </a:solidFill>
                <a:latin typeface="Arial"/>
              </a:rPr>
              <a:t>Three Kinds of Spectra. </a:t>
            </a:r>
            <a:r>
              <a:rPr lang="en-US" sz="1200" dirty="0">
                <a:latin typeface="Arial"/>
              </a:rPr>
              <a:t> a lightbulb or other source of  continuous spectrum, when it is seen through a thinner gas cloud, the cloud’s atoms produce absorption lines in the continuous spectrum. When the excited cloud is seen without the continuous source behind it, its atoms produce emission lines. We can learn which types of atoms are in the gas cloud from the pattern of absorption or emission lines. Examples of emission spectrum of Sodium, Hydrogen, Calcium and Mercury </a:t>
            </a:r>
            <a:endParaRPr lang="en-US" sz="1200" dirty="0">
              <a:latin typeface="Arial"/>
              <a:cs typeface="Arial"/>
            </a:endParaRPr>
          </a:p>
        </p:txBody>
      </p:sp>
    </p:spTree>
    <p:extLst>
      <p:ext uri="{BB962C8B-B14F-4D97-AF65-F5344CB8AC3E}">
        <p14:creationId xmlns:p14="http://schemas.microsoft.com/office/powerpoint/2010/main" val="1649753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6988E170-5336-C126-2B4D-4C62EE001D60}"/>
              </a:ext>
            </a:extLst>
          </p:cNvPr>
          <p:cNvSpPr txBox="1">
            <a:spLocks noChangeArrowheads="1"/>
          </p:cNvSpPr>
          <p:nvPr/>
        </p:nvSpPr>
        <p:spPr bwMode="auto">
          <a:xfrm>
            <a:off x="609600" y="762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dirty="0">
                <a:solidFill>
                  <a:srgbClr val="333399"/>
                </a:solidFill>
              </a:rPr>
              <a:t>5.6 The Doppler Effect</a:t>
            </a:r>
          </a:p>
        </p:txBody>
      </p:sp>
      <p:sp>
        <p:nvSpPr>
          <p:cNvPr id="15" name="Text Box 4">
            <a:extLst>
              <a:ext uri="{FF2B5EF4-FFF2-40B4-BE49-F238E27FC236}">
                <a16:creationId xmlns:a16="http://schemas.microsoft.com/office/drawing/2014/main" id="{AF0C14F4-7293-C73D-5790-F625FC921685}"/>
              </a:ext>
            </a:extLst>
          </p:cNvPr>
          <p:cNvSpPr txBox="1">
            <a:spLocks noChangeArrowheads="1"/>
          </p:cNvSpPr>
          <p:nvPr/>
        </p:nvSpPr>
        <p:spPr bwMode="auto">
          <a:xfrm>
            <a:off x="118533" y="823290"/>
            <a:ext cx="4298019" cy="56323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cs typeface="ＭＳ Ｐゴシック" charset="0"/>
              </a:defRPr>
            </a:lvl2pPr>
            <a:lvl3pPr marL="1143000" indent="-228600">
              <a:defRPr sz="2400">
                <a:solidFill>
                  <a:schemeClr val="tx1"/>
                </a:solidFill>
                <a:latin typeface="Arial" charset="0"/>
                <a:ea typeface="ＭＳ Ｐゴシック" charset="0"/>
                <a:cs typeface="ＭＳ Ｐゴシック" charset="0"/>
              </a:defRPr>
            </a:lvl3pPr>
            <a:lvl4pPr marL="1600200" indent="-228600">
              <a:defRPr sz="2400">
                <a:solidFill>
                  <a:schemeClr val="tx1"/>
                </a:solidFill>
                <a:latin typeface="Arial" charset="0"/>
                <a:ea typeface="ＭＳ Ｐゴシック" charset="0"/>
                <a:cs typeface="ＭＳ Ｐゴシック" charset="0"/>
              </a:defRPr>
            </a:lvl4pPr>
            <a:lvl5pPr marL="2057400" indent="-228600">
              <a:defRPr sz="2400">
                <a:solidFill>
                  <a:schemeClr val="tx1"/>
                </a:solidFill>
                <a:latin typeface="Arial" charset="0"/>
                <a:ea typeface="ＭＳ Ｐゴシック" charset="0"/>
                <a:cs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cs typeface="ＭＳ Ｐゴシック" charset="0"/>
              </a:defRPr>
            </a:lvl9pPr>
          </a:lstStyle>
          <a:p>
            <a:pPr marL="457200" indent="-457200" fontAlgn="base">
              <a:spcBef>
                <a:spcPct val="50000"/>
              </a:spcBef>
              <a:spcAft>
                <a:spcPct val="0"/>
              </a:spcAft>
              <a:buFont typeface="Wingdings" panose="05000000000000000000" pitchFamily="2" charset="2"/>
              <a:buChar char="Ø"/>
            </a:pPr>
            <a:r>
              <a:rPr lang="en-US" dirty="0">
                <a:solidFill>
                  <a:srgbClr val="333399"/>
                </a:solidFill>
              </a:rPr>
              <a:t>If an atom is moving toward us, the spectral line shifts slightly toward the blue (short wavelength, higher frequency)</a:t>
            </a:r>
          </a:p>
          <a:p>
            <a:pPr marL="457200" indent="-457200" fontAlgn="base">
              <a:spcBef>
                <a:spcPct val="50000"/>
              </a:spcBef>
              <a:spcAft>
                <a:spcPct val="0"/>
              </a:spcAft>
              <a:buFont typeface="Wingdings" panose="05000000000000000000" pitchFamily="2" charset="2"/>
              <a:buChar char="Ø"/>
            </a:pPr>
            <a:r>
              <a:rPr lang="en-US" dirty="0">
                <a:solidFill>
                  <a:srgbClr val="333399"/>
                </a:solidFill>
              </a:rPr>
              <a:t>If the atom is moving away, we see the spectral line shifted toward the red (longer wavelength, lower frequency)</a:t>
            </a:r>
          </a:p>
          <a:p>
            <a:pPr marL="457200" indent="-457200" fontAlgn="base">
              <a:spcBef>
                <a:spcPct val="50000"/>
              </a:spcBef>
              <a:spcAft>
                <a:spcPct val="0"/>
              </a:spcAft>
              <a:buFont typeface="Wingdings" panose="05000000000000000000" pitchFamily="2" charset="2"/>
              <a:buChar char="Ø"/>
            </a:pPr>
            <a:r>
              <a:rPr lang="en-US" dirty="0">
                <a:solidFill>
                  <a:srgbClr val="333399"/>
                </a:solidFill>
              </a:rPr>
              <a:t>The Doppler effect can be used to measure the radial velocities of distant objects.</a:t>
            </a:r>
          </a:p>
        </p:txBody>
      </p:sp>
      <p:pic>
        <p:nvPicPr>
          <p:cNvPr id="10" name="Picture 9">
            <a:extLst>
              <a:ext uri="{FF2B5EF4-FFF2-40B4-BE49-F238E27FC236}">
                <a16:creationId xmlns:a16="http://schemas.microsoft.com/office/drawing/2014/main" id="{FD173C87-DDBD-1040-0E97-0741ECFCD737}"/>
              </a:ext>
            </a:extLst>
          </p:cNvPr>
          <p:cNvPicPr>
            <a:picLocks noChangeAspect="1"/>
          </p:cNvPicPr>
          <p:nvPr/>
        </p:nvPicPr>
        <p:blipFill>
          <a:blip r:embed="rId3"/>
          <a:stretch>
            <a:fillRect/>
          </a:stretch>
        </p:blipFill>
        <p:spPr>
          <a:xfrm>
            <a:off x="4727450" y="785807"/>
            <a:ext cx="3901899" cy="3776032"/>
          </a:xfrm>
          <a:prstGeom prst="rect">
            <a:avLst/>
          </a:prstGeom>
        </p:spPr>
      </p:pic>
      <p:pic>
        <p:nvPicPr>
          <p:cNvPr id="11" name="Picture 10">
            <a:extLst>
              <a:ext uri="{FF2B5EF4-FFF2-40B4-BE49-F238E27FC236}">
                <a16:creationId xmlns:a16="http://schemas.microsoft.com/office/drawing/2014/main" id="{97EA5F72-E39C-A1F5-F800-97CDAD8846F2}"/>
              </a:ext>
            </a:extLst>
          </p:cNvPr>
          <p:cNvPicPr>
            <a:picLocks noChangeAspect="1"/>
          </p:cNvPicPr>
          <p:nvPr/>
        </p:nvPicPr>
        <p:blipFill>
          <a:blip r:embed="rId4"/>
          <a:stretch>
            <a:fillRect/>
          </a:stretch>
        </p:blipFill>
        <p:spPr>
          <a:xfrm>
            <a:off x="5144360" y="4692008"/>
            <a:ext cx="3068077" cy="2018185"/>
          </a:xfrm>
          <a:prstGeom prst="rect">
            <a:avLst/>
          </a:prstGeom>
        </p:spPr>
      </p:pic>
    </p:spTree>
    <p:extLst>
      <p:ext uri="{BB962C8B-B14F-4D97-AF65-F5344CB8AC3E}">
        <p14:creationId xmlns:p14="http://schemas.microsoft.com/office/powerpoint/2010/main" val="30438625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7C8E0895-B3A1-449C-B5AE-4BA4F6D7720C}">
  <ds:schemaRefs>
    <ds:schemaRef ds:uri="http://schemas.microsoft.com/sharepoint/v3/contenttype/forms"/>
  </ds:schemaRefs>
</ds:datastoreItem>
</file>

<file path=customXml/itemProps2.xml><?xml version="1.0" encoding="utf-8"?>
<ds:datastoreItem xmlns:ds="http://schemas.openxmlformats.org/officeDocument/2006/customXml" ds:itemID="{6E0BB169-0352-49A3-81C0-AF3950FD89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03f49d-e00f-4d79-9caf-8f9c1726b710"/>
    <ds:schemaRef ds:uri="3dd33127-57d5-4e80-a4f7-5db6d5c7b80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04B8A43-4993-459B-BEA1-1DCFD44EE84C}">
  <ds:schemaRefs>
    <ds:schemaRef ds:uri="http://schemas.microsoft.com/office/2006/metadata/properties"/>
    <ds:schemaRef ds:uri="http://schemas.microsoft.com/office/infopath/2007/PartnerControls"/>
    <ds:schemaRef ds:uri="9403f49d-e00f-4d79-9caf-8f9c1726b710"/>
    <ds:schemaRef ds:uri="3dd33127-57d5-4e80-a4f7-5db6d5c7b804"/>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14551</TotalTime>
  <Words>481</Words>
  <Application>Microsoft Office PowerPoint</Application>
  <PresentationFormat>On-screen Show (4:3)</PresentationFormat>
  <Paragraphs>38</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Qing Shao</dc:creator>
  <cp:lastModifiedBy>Qing Shao</cp:lastModifiedBy>
  <cp:revision>105</cp:revision>
  <dcterms:created xsi:type="dcterms:W3CDTF">2023-08-14T14:08:34Z</dcterms:created>
  <dcterms:modified xsi:type="dcterms:W3CDTF">2025-06-02T20:51:54Z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y fmtid="{D5CDD505-2E9C-101B-9397-08002B2CF9AE}" pid="3" name="MediaServiceImageTags">
    <vt:lpwstr/>
  </property>
</Properties>
</file>