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ink/inkAction1.xml" ContentType="application/vnd.ms-office.inkAction+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6.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7.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91" r:id="rId4"/>
    <p:sldId id="281" r:id="rId5"/>
    <p:sldId id="283" r:id="rId6"/>
    <p:sldId id="284" r:id="rId7"/>
    <p:sldId id="292" r:id="rId8"/>
    <p:sldId id="293" r:id="rId9"/>
    <p:sldId id="258" r:id="rId10"/>
    <p:sldId id="259" r:id="rId11"/>
    <p:sldId id="260" r:id="rId12"/>
    <p:sldId id="289" r:id="rId13"/>
    <p:sldId id="297" r:id="rId14"/>
    <p:sldId id="298" r:id="rId15"/>
    <p:sldId id="299" r:id="rId16"/>
    <p:sldId id="261" r:id="rId17"/>
    <p:sldId id="294" r:id="rId18"/>
    <p:sldId id="295"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4660"/>
  </p:normalViewPr>
  <p:slideViewPr>
    <p:cSldViewPr snapToGrid="0">
      <p:cViewPr varScale="1">
        <p:scale>
          <a:sx n="63" d="100"/>
          <a:sy n="63" d="100"/>
        </p:scale>
        <p:origin x="796" y="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ax="3840" units="cm"/>
          <inkml:channel name="Y" type="integer" max="2160" units="cm"/>
          <inkml:channel name="T" type="integer" max="2.14748E9" units="dev"/>
        </inkml:traceFormat>
        <inkml:channelProperties>
          <inkml:channelProperty channel="X" name="resolution" value="111.30434" units="1/cm"/>
          <inkml:channelProperty channel="Y" name="resolution" value="111.34021" units="1/cm"/>
          <inkml:channelProperty channel="T" name="resolution" value="1" units="1/dev"/>
        </inkml:channelProperties>
      </inkml:inkSource>
      <inkml:timestamp xml:id="ts0" timeString="2024-12-18T19:13:29.910"/>
    </inkml:context>
    <inkml:brush xml:id="br0">
      <inkml:brushProperty name="width" value="0.05292" units="cm"/>
      <inkml:brushProperty name="height" value="0.05292" units="cm"/>
      <inkml:brushProperty name="color" value="#FFFF00"/>
    </inkml:brush>
  </inkml:definitions>
  <iact:action type="add" startTime="18115">
    <iact:property name="dataType"/>
    <iact:actionData xml:id="d0">
      <inkml:trace xmlns:inkml="http://www.w3.org/2003/InkML" xml:id="stk0" contextRef="#ctx0" brushRef="#br0">5283 3466 0,'0'0'26,"0"-18"43,0 10-48,0-10-20,0-26 41,0-27-41,0 27 35,0 0-35,-9-53 48,-26 27-47,-36-10 46,36 1-46,0 61-1,26 9 46,-79-79-44,70 79-2,9-8 5,-44-19 34,9 10-36,9 8-3,17 1 28,-70-36-27,-44-9 28,35 9-27,-44-17 61,17-1-63,89 53 7,17 18 13,-26-35-14,27 35-3,-19-18 23,-8 1-22,9-1-4,0 0 8,-1 18-8,1-17 32,-53-1-32,44 1 31,0 17-31,8-9 47,-61-9-45,53 18 45,-88-18-45,114 18 1,-17 0 41,-124 0-40,142 0-4,-10 0 9,10 0 6,-28 0-15,10 0 32,-27 0-32,-8 0 30,26 9-30,-27 9 30,18-18-30,9 18 33,0-1-33,-9-8 31,27 9-31,-10 17 31,-8-9-31,27-8 0,-19 0 31,10 8-30,-9 9-1,-9 27 46,-27 9-45,18-18 29,27-27-30,-10 9 31,10 9-31,-9 9 30,-1 9-30,10-9 30,-9 18-30,17-18 34,-17-9-34,35-9 0,-18-17 14,18 8-8,-9-8 20,-8 26-25,-1 0-1,18-35 25,-18 61-22,1-35-3,17 36 30,-18 17-30,18-17 27,0 17-27,0-35 20,0 9-20,0-27 5,9 18 17,9 61-16,-1-52-5,89 203 44,-44-151-43,-45-61-2,27 9 27,9 79-26,-9-79 0,-8 0 26,87 114-27,-43-61 31,17-18-31,-18 26 33,0-26-33,115 124 48,-114-151-46,-18-26 0,70 71 41,-18-18-40,-52-71-3,0 10 24,114 61-19,-96-71 26,140 54-30,-52-45 29,105 18-30,1-53 47,-160 0-44,89-44 42,-132 17-43,-54 18-2,19-8 45,78-54-43,-70 36-2,-35 17 29,70-88-29,-52 62 30,8-26-27,1-27 27,16 26-30,-25-17 27,8 9-22,0-9 42,1-80-45,-19 133 7,-17-1-9,44-166 51,-44 131-51,0 53 2,18-8 26,-18-27-28,0 26 0,9-8 14,-9-9 15,0-9-29,0-35 51,0 17-51,0 10 31,0 8-28,0 18 9,0 26-12,0-27 5,0 19 20,0-45-22,0 44-3,0-8 25,-27-45-25,27 54 7,-8-19 15,-28-43-22,19 9 30,-27-27-30,8 44 37,28 9-37,-10 8 28,0 27-28,18-8 9,0-1-9,-9 18 40,9-44-39,-17 26 43,-1-26-44,1 27 0,17 8 30,-9-9-30,9 1 0,-18 8 34,18-27-32,-18 36 16,18-17-18</inkml:trace>
    </iact:actionData>
  </iact:action>
  <iact:action type="add" startTime="24390">
    <iact:property name="dataType"/>
    <iact:actionData xml:id="d1">
      <inkml:trace xmlns:inkml="http://www.w3.org/2003/InkML" xml:id="stk1" contextRef="#ctx0" brushRef="#br0">4313 2461 0,'-27'0'42,"18"8"-38,9-16 108,36-28-104,-19 28 2,36-10-7,27-53 44,-116 89 35,-114 97-81,115-98 8,0 1 30,-71 52-38,106-105 97,35 0-96,9-18 3,-26 18 3,53-36 33,-54 18-40,-8 44 42,-27 9 17,-43 27-59,-116 52 25,116-61-25,-28 17 31,54-35-28,35-26 92,9-45-92,-9 18 7,26-9-10,-8-52 33,-18 52-33,0 44 30,-62 45 9,-44-9-39,18 26 6,-35 35 13,-115 18-18,26-18 46,194-79-47,18-8 105,0-10-105,0 0 0,0 27 93,-97 168-93,-61-28 43,-186 257-43,317-388 50,27-27-18,9-79-26,9 8-6,-1-8 8,10 9 11,70-256-19,-97 317 35,0 27 7,-71 114-42,-149 239 61,140-221-55,71-141 123,-43 18-80,-81 43-48,-70 28 27,54 16-28,131-69 31,18-19-31,35-17 64,-8 9-64,-10-9 0,-17 18 67,0 35-36,0-27-31,0 9 31,-70 204-31,-18-72 29,-1-17-26,-78 203 46,167-327-47,0-8 0,26-18 24,45 18-26,8-18 5,27 17 20,62 27-25,123 9 0,-177-26 31,133 34-28,-229-61 12,-18 18-15,-62 79 78,9-9-78,36-44 13,17-35-9,0 62 25,8 35-29,28-71 12,52 35-12,9 27 0,26 1 33,89 87-33,-27-71 14,-17-8-14,-45-35 0,-70-10 29,-18-8-28,-35-9 30,0 9-30,-8 18 29,-10 44-30,0-36 31,18-8-31,27 17 32,158 44-32,-123-114 0,158 88 30,389 35-30,-283-80 3,27-34 24,282-1-23,-362-26-4,89-44 25,-106-115-25,-239 142 34,-17-1-31,0-8 109,-9-151-106,9 98-6,0-27 8,-17-256 18,17 142-26,0 26 0,-18 106 33,-8 8-27,17 72 22,-9 8-24,-17-18 23,8 0-27,-17 18 30,9-17-30,17 17 68,-8-27-10,-106-123-58,-27 18 38,44 53-38,45 43 27,52 36-20,18-17 104,0-27-111,0-36 0,0 1 30,0-80-30,-18 80 0,-8 17 29,-89-97-29,18 62 34,-17 44-34,43 36 31,54-1-31,25 18 64,1-18-57,9 1-7,17 8 10,0-35-1,1 9-9,8-1 12,-27 1-12,1 0 0,-18-1 30,0-34-30,0 35 0,-9-1 38,-105-96-38,17 53 28,26 61-28,71 0 30,0 10 11,9-28 4,-9-43-44,0-9 28,-35-9-26,-1 61-2,19-25 26,-63-10-27,63 36 0,8 17 31,9 1 40,17-1-71,10-26 42,-27-18-39,0 27-3,-80-230 41,-17 151-35,53 70-5,9 8 26,0 1-27</inkml:trace>
    </iact:actionData>
  </iact:action>
  <iact:action type="add" startTime="53162">
    <iact:property name="dataType"/>
    <iact:actionData xml:id="d2">
      <inkml:trace xmlns:inkml="http://www.w3.org/2003/InkML" xml:id="stk2" contextRef="#ctx0" brushRef="#br0">14543 4560 0,'-17'26'88,"-1"-26"-87,0 18 23,-8 26-23,-9-9 31,17 9-29,9-26-2,-8 8 27,-19 27-27,19-17 0,-1-1 29,-61 124-29,17-89 31,35-17-31,-8 18 40,-18 8-40,44-53 32,-8 27-32,-45 27 53,44-36-53,-8-18 29,8 10-29,1-19 0,17-8 33,-18 9-33</inkml:trace>
    </iact:actionData>
  </iact:action>
  <iact:action type="add" startTime="54680">
    <iact:property name="dataType"/>
    <iact:actionData xml:id="d3">
      <inkml:trace xmlns:inkml="http://www.w3.org/2003/InkML" xml:id="stk3" contextRef="#ctx0" brushRef="#br0">14984 4710 0,'0'17'69,"0"54"-68,-9-27 26,-8 26-26,-1 27 35,18-52-35,0-10 13,0 0-13,0-26 15,0 26-15,0 0 0,9 89 49,-9-36-48,18-44-1,-18-17 10,0-10-10,0 19 32,17 43-32,-17-44 33,0-8-32,18-10 20,-18-8-10,0 9 18</inkml:trace>
    </iact:actionData>
  </iact:action>
  <iact:action type="add" startTime="56002">
    <iact:property name="dataType"/>
    <iact:actionData xml:id="d4">
      <inkml:trace xmlns:inkml="http://www.w3.org/2003/InkML" xml:id="stk4" contextRef="#ctx0" brushRef="#br0">15478 4665 0,'18'18'156,"61"150"-155,-61-107 5,17-25 3,-8 43 12,25 45-20,37 43 30,-1 10-30,-26-54 46,8 45-46,-52-133 18,-1-26-14,-17 26 0,9-17-3,-9 8 38,18-8-39,-18-1 0</inkml:trace>
    </iact:actionData>
  </iact:action>
  <iact:action type="add" startTime="57533">
    <iact:property name="dataType"/>
    <iact:actionData xml:id="d5">
      <inkml:trace xmlns:inkml="http://www.w3.org/2003/InkML" xml:id="stk5" contextRef="#ctx0" brushRef="#br0">15469 2725 0,'0'-17'27,"0"8"58,18-79-84,-18 52 5,18-25 14,17-54-19,0 18 34,-17 9-34,26-27 33,-9 18-33,-17 26 27,17-26-27,-35 62 11,18 26-11,-18-8 19,17-10 8,-17 10-27</inkml:trace>
    </iact:actionData>
  </iact:action>
  <iact:action type="add" startTime="59187">
    <iact:property name="dataType"/>
    <iact:actionData xml:id="d6">
      <inkml:trace xmlns:inkml="http://www.w3.org/2003/InkML" xml:id="stk6" contextRef="#ctx0" brushRef="#br0">14975 2531 0,'0'-17'65,"0"-1"-62,18-9 35,-18 1-36,0-9 20,0 8-21,18-26 13,-18 18 19,0-97-32,0 96 0,0 1 29,0-62-29,0 44 43,0 9-40,0 9 27,0 8-30,0 10 5,9 17 30,-9-27-28,0 10 25,17-1-32,-17-8 29,18 8-29,-18 0 0,0 10 31,9-10-31,-9 0 48,0 27 19,0 9-41</inkml:trace>
    </iact:actionData>
  </iact:action>
  <iact:action type="add" startTime="60883">
    <iact:property name="dataType"/>
    <iact:actionData xml:id="d7">
      <inkml:trace xmlns:inkml="http://www.w3.org/2003/InkML" xml:id="stk7" contextRef="#ctx0" brushRef="#br0">14737 2443 0,'0'-9'45,"0"-8"96,0-1-101,0 9-36,0-88 40,-9 97-43,9-35 18,0 26-15,0-26-3,0 17 22,-8-26-15,8 0 22,0 9-29,-18-10 32,18 19-32,0-9 30,0 8-30,-18-8 49,18-9-49,0 0 43,0 17-36,0 10-7,0-1 10,0-8 22,0 8-26,0 0 23,0-8-30,0 8 38,0 9-37</inkml:trace>
    </iact:actionData>
  </iact:action>
  <iact:action type="add" startTime="84184">
    <iact:property name="dataType"/>
    <iact:actionData xml:id="d8">
      <inkml:trace xmlns:inkml="http://www.w3.org/2003/InkML" xml:id="stk8" contextRef="#ctx0" brushRef="#br0">20585 3254 0,'0'0'4,"-36"-79"41,-17 8-44,27 27 42,-9 9-42,26 17 9,-9 18-5,18-8 16,-26 8-20,8 0 44,-26-18-42,-44 0 32,35 10 27,0 8-60,44 0 29,-26 0-30,26 0 14,-9 0-14,1 0 0,8 0 32,-26 0-32,17 0 12,9 0-12,-8 0 31,-10 0-31,9 0 16,1 0 17,-1 0-32,9 17 28,-8-17-29,17 18 17,-18-9 14,9 8-31,-8-17 5,-1 18 36,9 0-41,9-10 0,-17 10 48,-1 0-48,0-10 30,9 45-30,-26-9 34,18 18 15,8-35-20,9-10-24,-18 19 22,0-28-25,18 10-1,-8 8 37,8-8-28,0 0 20,0 8-30,-18-8 47,18 26-47,0-26 31,0-10-31,0 28 28,0-10-28,0 27 35,0-26-35,0-10 25,0 18-25,0-26 35,9-9-29,-9 18-6,0 0 27,9 26-27,26 17 48,-26-52-47,8 26 16,1-8 12,0-9-28,8-1 26,1 10-27,-10-10 12,18 1-12,-17-18 20,9 9-18,-10 8-2,18 1 30,-8 0-29,8-1-1,0-17 26,27 0-26,-9 18 48,18-9-48,-18-9 48,8 0-44,-52 0 11,9 0-15,-1 0 14,-8-18-12,9 1 1,0 17 22,8-9-24,-8-9 25,26 0-21,-27 1-5,1 8 25,8-9-21,-8 1-4,-9 8 31,62-44-30,-45 26 27,-8-8-28,-10 9 31,10-1-31,0-8 34,-18 17-34,17 1 13,-17-10-10,0-8-3,0 17 28,0 10-28,0-10 14,0 0-14,0 1 33,0 8-33,-8-9 0,8 1 26,-36-45-26,27 35 51,-43-52-51,7 35 45,37 26-45,8-8 34,-18 26-31,18-18-3,-18 0 41,1-8-35,8 8-5,-26-8 40</inkml:trace>
    </iact:actionData>
  </iact:action>
</iact:action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1030291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E3F192-E4E4-408E-9BDC-A92360E673FA}"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3217344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2709119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1926874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31796538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0E3F192-E4E4-408E-9BDC-A92360E673FA}" type="datetimeFigureOut">
              <a:rPr lang="en-US" smtClean="0"/>
              <a:t>12/18/2024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542744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0E3F192-E4E4-408E-9BDC-A92360E673FA}" type="datetimeFigureOut">
              <a:rPr lang="en-US" smtClean="0"/>
              <a:t>12/18/2024</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20146738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928630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4271058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December 18, 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49654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December 18, 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2402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21845965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December 18, 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0500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December 18, 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1977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E3F192-E4E4-408E-9BDC-A92360E673FA}"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3968729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0E3F192-E4E4-408E-9BDC-A92360E673FA}"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711067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0E3F192-E4E4-408E-9BDC-A92360E673FA}" type="datetimeFigureOut">
              <a:rPr lang="en-US" smtClean="0"/>
              <a:t>12/18/2024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1020771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0E3F192-E4E4-408E-9BDC-A92360E673FA}" type="datetimeFigureOut">
              <a:rPr lang="en-US" smtClean="0"/>
              <a:t>12/18/2024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1571390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E3F192-E4E4-408E-9BDC-A92360E673FA}" type="datetimeFigureOut">
              <a:rPr lang="en-US" smtClean="0"/>
              <a:t>12/18/2024</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1681281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E3F192-E4E4-408E-9BDC-A92360E673FA}"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230489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E3F192-E4E4-408E-9BDC-A92360E673FA}"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D75E1CC-2535-4667-971A-60133F802E31}" type="slidenum">
              <a:rPr lang="en-US" smtClean="0"/>
              <a:t>‹#›</a:t>
            </a:fld>
            <a:endParaRPr lang="en-US"/>
          </a:p>
        </p:txBody>
      </p:sp>
    </p:spTree>
    <p:extLst>
      <p:ext uri="{BB962C8B-B14F-4D97-AF65-F5344CB8AC3E}">
        <p14:creationId xmlns:p14="http://schemas.microsoft.com/office/powerpoint/2010/main" val="2864938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23">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D0E3F192-E4E4-408E-9BDC-A92360E673FA}" type="datetimeFigureOut">
              <a:rPr lang="en-US" smtClean="0"/>
              <a:t>12/18/2024</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8D75E1CC-2535-4667-971A-60133F802E31}" type="slidenum">
              <a:rPr lang="en-US" smtClean="0"/>
              <a:t>‹#›</a:t>
            </a:fld>
            <a:endParaRPr lang="en-US"/>
          </a:p>
        </p:txBody>
      </p:sp>
    </p:spTree>
    <p:extLst>
      <p:ext uri="{BB962C8B-B14F-4D97-AF65-F5344CB8AC3E}">
        <p14:creationId xmlns:p14="http://schemas.microsoft.com/office/powerpoint/2010/main" val="2635097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media10.m4a"/><Relationship Id="rId2" Type="http://schemas.microsoft.com/office/2007/relationships/media" Target="../media/media10.m4a"/><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hyperlink" Target="https://www.youtube.com/watch?v=lI57XIZ17hE" TargetMode="Externa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media11.m4a"/><Relationship Id="rId7" Type="http://schemas.microsoft.com/office/2011/relationships/inkAction" Target="../ink/inkAction1.xml"/><Relationship Id="rId2" Type="http://schemas.microsoft.com/office/2007/relationships/media" Target="../media/media11.m4a"/><Relationship Id="rId1" Type="http://schemas.openxmlformats.org/officeDocument/2006/relationships/tags" Target="../tags/tag6.xml"/><Relationship Id="rId6" Type="http://schemas.openxmlformats.org/officeDocument/2006/relationships/image" Target="../media/image8.jpeg"/><Relationship Id="rId5"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7.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hyperlink" Target="https://openstax.org/l/30aniomelen"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audio" Target="../media/media19.m4a"/><Relationship Id="rId2" Type="http://schemas.microsoft.com/office/2007/relationships/media" Target="../media/media19.m4a"/><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media20.m4a"/><Relationship Id="rId2" Type="http://schemas.microsoft.com/office/2007/relationships/media" Target="../media/media20.m4a"/><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media21.m4a"/><Relationship Id="rId2" Type="http://schemas.microsoft.com/office/2007/relationships/media" Target="../media/media21.m4a"/><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2.png"/><Relationship Id="rId5" Type="http://schemas.openxmlformats.org/officeDocument/2006/relationships/image" Target="../media/image14.emf"/><Relationship Id="rId4" Type="http://schemas.openxmlformats.org/officeDocument/2006/relationships/image" Target="../media/image13.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2.png"/><Relationship Id="rId4" Type="http://schemas.openxmlformats.org/officeDocument/2006/relationships/image" Target="../media/image15.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2.png"/><Relationship Id="rId4" Type="http://schemas.openxmlformats.org/officeDocument/2006/relationships/image" Target="../media/image16.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5" Type="http://schemas.openxmlformats.org/officeDocument/2006/relationships/image" Target="../media/image2.png"/><Relationship Id="rId4" Type="http://schemas.openxmlformats.org/officeDocument/2006/relationships/image" Target="../media/image17.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2.png"/><Relationship Id="rId4" Type="http://schemas.openxmlformats.org/officeDocument/2006/relationships/image" Target="../media/image18.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5.m4a"/><Relationship Id="rId7" Type="http://schemas.openxmlformats.org/officeDocument/2006/relationships/hyperlink" Target="https://openstax.org/l/30OriNebula" TargetMode="External"/><Relationship Id="rId2" Type="http://schemas.microsoft.com/office/2007/relationships/media" Target="../media/media5.m4a"/><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image" Target="../media/image6.jpeg"/><Relationship Id="rId4"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audio" Target="../media/media8.m4a"/><Relationship Id="rId2" Type="http://schemas.microsoft.com/office/2007/relationships/media" Target="../media/media8.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2E4223-445F-506F-294A-8AF9EB462D82}"/>
              </a:ext>
            </a:extLst>
          </p:cNvPr>
          <p:cNvSpPr>
            <a:spLocks noGrp="1"/>
          </p:cNvSpPr>
          <p:nvPr>
            <p:ph type="title"/>
          </p:nvPr>
        </p:nvSpPr>
        <p:spPr/>
        <p:txBody>
          <a:bodyPr/>
          <a:lstStyle/>
          <a:p>
            <a:r>
              <a:rPr lang="en-US" sz="7200" b="1" dirty="0"/>
              <a:t>Star Formation</a:t>
            </a:r>
          </a:p>
        </p:txBody>
      </p:sp>
      <p:sp>
        <p:nvSpPr>
          <p:cNvPr id="5" name="Content Placeholder 4">
            <a:extLst>
              <a:ext uri="{FF2B5EF4-FFF2-40B4-BE49-F238E27FC236}">
                <a16:creationId xmlns:a16="http://schemas.microsoft.com/office/drawing/2014/main" id="{D2E55B99-3599-86EF-D2EC-46C9BCECC5EE}"/>
              </a:ext>
            </a:extLst>
          </p:cNvPr>
          <p:cNvSpPr>
            <a:spLocks noGrp="1"/>
          </p:cNvSpPr>
          <p:nvPr>
            <p:ph idx="1"/>
          </p:nvPr>
        </p:nvSpPr>
        <p:spPr/>
        <p:txBody>
          <a:bodyPr/>
          <a:lstStyle/>
          <a:p>
            <a:endParaRPr lang="en-US" dirty="0"/>
          </a:p>
        </p:txBody>
      </p:sp>
      <p:pic>
        <p:nvPicPr>
          <p:cNvPr id="3" name="Audio 2">
            <a:hlinkClick r:id="" action="ppaction://media"/>
            <a:extLst>
              <a:ext uri="{FF2B5EF4-FFF2-40B4-BE49-F238E27FC236}">
                <a16:creationId xmlns:a16="http://schemas.microsoft.com/office/drawing/2014/main" id="{9C42AC56-5B22-984E-24C6-DC53C69A87D0}"/>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735876270"/>
      </p:ext>
    </p:extLst>
  </p:cSld>
  <p:clrMapOvr>
    <a:masterClrMapping/>
  </p:clrMapOvr>
  <mc:AlternateContent xmlns:mc="http://schemas.openxmlformats.org/markup-compatibility/2006">
    <mc:Choice xmlns:p14="http://schemas.microsoft.com/office/powerpoint/2010/main" Requires="p14">
      <p:transition spd="slow" p14:dur="2000" advTm="14804"/>
    </mc:Choice>
    <mc:Fallback>
      <p:transition spd="slow" advTm="148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55050-AA1E-20D7-058A-35B341E5A5C2}"/>
              </a:ext>
            </a:extLst>
          </p:cNvPr>
          <p:cNvSpPr>
            <a:spLocks noGrp="1"/>
          </p:cNvSpPr>
          <p:nvPr>
            <p:ph type="title"/>
          </p:nvPr>
        </p:nvSpPr>
        <p:spPr/>
        <p:txBody>
          <a:bodyPr/>
          <a:lstStyle/>
          <a:p>
            <a:r>
              <a:rPr lang="en-US" b="1" dirty="0"/>
              <a:t>Giant Molecular Clouds</a:t>
            </a:r>
          </a:p>
        </p:txBody>
      </p:sp>
      <p:sp>
        <p:nvSpPr>
          <p:cNvPr id="3" name="Content Placeholder 2">
            <a:extLst>
              <a:ext uri="{FF2B5EF4-FFF2-40B4-BE49-F238E27FC236}">
                <a16:creationId xmlns:a16="http://schemas.microsoft.com/office/drawing/2014/main" id="{C0C8F834-1102-4A81-FEE3-B30E8AC69216}"/>
              </a:ext>
            </a:extLst>
          </p:cNvPr>
          <p:cNvSpPr>
            <a:spLocks noGrp="1"/>
          </p:cNvSpPr>
          <p:nvPr>
            <p:ph idx="1"/>
          </p:nvPr>
        </p:nvSpPr>
        <p:spPr>
          <a:xfrm>
            <a:off x="252598" y="2344097"/>
            <a:ext cx="11806368" cy="4324455"/>
          </a:xfrm>
        </p:spPr>
        <p:txBody>
          <a:bodyPr>
            <a:noAutofit/>
          </a:bodyPr>
          <a:lstStyle/>
          <a:p>
            <a:r>
              <a:rPr lang="en-US" sz="2000" b="1" i="0" u="none" strike="noStrike" baseline="0" dirty="0">
                <a:solidFill>
                  <a:srgbClr val="000000"/>
                </a:solidFill>
                <a:latin typeface="NotoSans"/>
              </a:rPr>
              <a:t>The masses of molecular clouds range from a thousand times the mass of the Sun to about 3 million solar</a:t>
            </a:r>
            <a:br>
              <a:rPr lang="en-US" sz="2000" b="1" i="0" u="none" strike="noStrike" baseline="0" dirty="0">
                <a:solidFill>
                  <a:srgbClr val="000000"/>
                </a:solidFill>
                <a:latin typeface="NotoSans"/>
              </a:rPr>
            </a:br>
            <a:r>
              <a:rPr lang="en-US" sz="2000" b="1" i="0" u="none" strike="noStrike" baseline="0" dirty="0">
                <a:solidFill>
                  <a:srgbClr val="000000"/>
                </a:solidFill>
                <a:latin typeface="NotoSans"/>
              </a:rPr>
              <a:t>masses. Molecular clouds have a complex filamentary structure, similar to cirrus clouds in Earth’s atmosphere, but much less dense</a:t>
            </a:r>
          </a:p>
          <a:p>
            <a:r>
              <a:rPr lang="en-US" sz="2000" b="1" i="0" u="none" strike="noStrike" baseline="0" dirty="0">
                <a:solidFill>
                  <a:srgbClr val="000000"/>
                </a:solidFill>
                <a:latin typeface="NotoSans"/>
              </a:rPr>
              <a:t>Within the clouds are cold, dense regions with typical masses of 50 to 500 times the mass of the Sun; we give these regions the highly technical name clumps</a:t>
            </a:r>
          </a:p>
          <a:p>
            <a:r>
              <a:rPr lang="en-US" sz="2000" b="1" i="0" u="none" strike="noStrike" baseline="0" dirty="0">
                <a:solidFill>
                  <a:srgbClr val="000000"/>
                </a:solidFill>
                <a:latin typeface="NotoSans"/>
              </a:rPr>
              <a:t>Within these clumps, there are even denser, smaller regions called cores. The cores are the embryos of stars</a:t>
            </a:r>
          </a:p>
          <a:p>
            <a:r>
              <a:rPr lang="en-US" sz="2000" b="1" i="0" u="none" strike="noStrike" baseline="0" dirty="0">
                <a:solidFill>
                  <a:srgbClr val="000000"/>
                </a:solidFill>
                <a:latin typeface="NotoSans"/>
              </a:rPr>
              <a:t>The conditions in these cores—low temperature and high density—are just what is required to make stars</a:t>
            </a:r>
          </a:p>
          <a:p>
            <a:r>
              <a:rPr lang="en-US" sz="2000" b="1" i="0" u="none" strike="noStrike" baseline="0" dirty="0">
                <a:solidFill>
                  <a:srgbClr val="000000"/>
                </a:solidFill>
                <a:latin typeface="NotoSans"/>
              </a:rPr>
              <a:t>The force of gravity, pulling inward, tries to make a star</a:t>
            </a:r>
            <a:br>
              <a:rPr lang="en-US" sz="2000" b="1" i="0" u="none" strike="noStrike" baseline="0" dirty="0">
                <a:solidFill>
                  <a:srgbClr val="000000"/>
                </a:solidFill>
                <a:latin typeface="NotoSans"/>
              </a:rPr>
            </a:br>
            <a:r>
              <a:rPr lang="en-US" sz="2000" b="1" i="0" u="none" strike="noStrike" baseline="0" dirty="0">
                <a:solidFill>
                  <a:srgbClr val="000000"/>
                </a:solidFill>
                <a:latin typeface="NotoSans"/>
              </a:rPr>
              <a:t>collapse. Internal pressure produced by the motions of the gas atoms, pushing outward, tries to force the star to expand</a:t>
            </a:r>
          </a:p>
        </p:txBody>
      </p:sp>
      <p:pic>
        <p:nvPicPr>
          <p:cNvPr id="4" name="Audio 3">
            <a:hlinkClick r:id="" action="ppaction://media"/>
            <a:extLst>
              <a:ext uri="{FF2B5EF4-FFF2-40B4-BE49-F238E27FC236}">
                <a16:creationId xmlns:a16="http://schemas.microsoft.com/office/drawing/2014/main" id="{CB631CB9-4F0F-93A6-4FB2-51ADFD1C7516}"/>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646641280"/>
      </p:ext>
    </p:extLst>
  </p:cSld>
  <p:clrMapOvr>
    <a:masterClrMapping/>
  </p:clrMapOvr>
  <mc:AlternateContent xmlns:mc="http://schemas.openxmlformats.org/markup-compatibility/2006">
    <mc:Choice xmlns:p14="http://schemas.microsoft.com/office/powerpoint/2010/main" Requires="p14">
      <p:transition spd="slow" p14:dur="2000" advTm="45952"/>
    </mc:Choice>
    <mc:Fallback>
      <p:transition spd="slow" advTm="459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451D6-BC1F-D396-8064-54603B6C8E9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4B12EAF-D4E4-5C6F-7FE4-93B31F43E7C4}"/>
              </a:ext>
            </a:extLst>
          </p:cNvPr>
          <p:cNvSpPr>
            <a:spLocks noGrp="1"/>
          </p:cNvSpPr>
          <p:nvPr>
            <p:ph idx="1"/>
          </p:nvPr>
        </p:nvSpPr>
        <p:spPr>
          <a:xfrm>
            <a:off x="232389" y="2167279"/>
            <a:ext cx="11462838" cy="4940792"/>
          </a:xfrm>
        </p:spPr>
        <p:txBody>
          <a:bodyPr>
            <a:normAutofit/>
          </a:bodyPr>
          <a:lstStyle/>
          <a:p>
            <a:r>
              <a:rPr lang="en-US" sz="2000" b="1" i="0" u="none" strike="noStrike" baseline="0" dirty="0">
                <a:solidFill>
                  <a:srgbClr val="000000"/>
                </a:solidFill>
                <a:latin typeface="NotoSans"/>
              </a:rPr>
              <a:t>When a star is first forming, low temperature (and hence, low pressure) and high density (hence,</a:t>
            </a:r>
            <a:br>
              <a:rPr lang="en-US" sz="2000" b="1" i="0" u="none" strike="noStrike" baseline="0" dirty="0">
                <a:solidFill>
                  <a:srgbClr val="000000"/>
                </a:solidFill>
                <a:latin typeface="NotoSans"/>
              </a:rPr>
            </a:br>
            <a:r>
              <a:rPr lang="en-US" sz="2000" b="1" i="0" u="none" strike="noStrike" baseline="0" dirty="0">
                <a:solidFill>
                  <a:srgbClr val="000000"/>
                </a:solidFill>
                <a:latin typeface="NotoSans"/>
              </a:rPr>
              <a:t>greater gravitational attraction) both work to give gravity the advantage</a:t>
            </a:r>
          </a:p>
          <a:p>
            <a:r>
              <a:rPr lang="en-US" sz="2000" b="1" i="0" u="none" strike="noStrike" baseline="0" dirty="0">
                <a:solidFill>
                  <a:srgbClr val="000000"/>
                </a:solidFill>
                <a:latin typeface="NotoSans"/>
              </a:rPr>
              <a:t>In order to form a star—that is, a dense, hot ball of matter capable of starting nuclear reactions deep within—we need a typical core of interstellar atoms and molecules to shrink in radius and increase in density by a factor of nearly 1020. It is the force of gravity that produces this drastic collapse</a:t>
            </a:r>
          </a:p>
          <a:p>
            <a:endParaRPr lang="en-US" sz="2000" b="1" dirty="0"/>
          </a:p>
        </p:txBody>
      </p:sp>
      <p:sp>
        <p:nvSpPr>
          <p:cNvPr id="4" name="TextBox 3">
            <a:extLst>
              <a:ext uri="{FF2B5EF4-FFF2-40B4-BE49-F238E27FC236}">
                <a16:creationId xmlns:a16="http://schemas.microsoft.com/office/drawing/2014/main" id="{6CF0C7E5-785F-7AB9-9C49-C1EFCB4B9604}"/>
              </a:ext>
            </a:extLst>
          </p:cNvPr>
          <p:cNvSpPr txBox="1"/>
          <p:nvPr/>
        </p:nvSpPr>
        <p:spPr>
          <a:xfrm>
            <a:off x="563290" y="4074452"/>
            <a:ext cx="4572000" cy="954107"/>
          </a:xfrm>
          <a:prstGeom prst="rect">
            <a:avLst/>
          </a:prstGeom>
          <a:noFill/>
        </p:spPr>
        <p:txBody>
          <a:bodyPr wrap="square">
            <a:spAutoFit/>
          </a:bodyPr>
          <a:lstStyle/>
          <a:p>
            <a:pPr defTabSz="914400"/>
            <a:r>
              <a:rPr lang="en-US" sz="2800" b="1" dirty="0">
                <a:solidFill>
                  <a:schemeClr val="accent6">
                    <a:lumMod val="50000"/>
                  </a:schemeClr>
                </a:solidFill>
                <a:latin typeface="Arial"/>
                <a:hlinkClick r:id="rId5">
                  <a:extLst>
                    <a:ext uri="{A12FA001-AC4F-418D-AE19-62706E023703}">
                      <ahyp:hlinkClr xmlns:ahyp="http://schemas.microsoft.com/office/drawing/2018/hyperlinkcolor" val="tx"/>
                    </a:ext>
                  </a:extLst>
                </a:hlinkClick>
              </a:rPr>
              <a:t>How Stars are Formed</a:t>
            </a:r>
            <a:r>
              <a:rPr lang="en-US" sz="2800" b="1" dirty="0">
                <a:solidFill>
                  <a:schemeClr val="accent6">
                    <a:lumMod val="50000"/>
                  </a:schemeClr>
                </a:solidFill>
                <a:latin typeface="Arial"/>
              </a:rPr>
              <a:t> (click to watch video)</a:t>
            </a:r>
          </a:p>
        </p:txBody>
      </p:sp>
      <p:pic>
        <p:nvPicPr>
          <p:cNvPr id="5" name="Audio 4">
            <a:hlinkClick r:id="" action="ppaction://media"/>
            <a:extLst>
              <a:ext uri="{FF2B5EF4-FFF2-40B4-BE49-F238E27FC236}">
                <a16:creationId xmlns:a16="http://schemas.microsoft.com/office/drawing/2014/main" id="{1C867BBE-0FF5-7711-0563-DEB036CED800}"/>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601189637"/>
      </p:ext>
    </p:extLst>
  </p:cSld>
  <p:clrMapOvr>
    <a:masterClrMapping/>
  </p:clrMapOvr>
  <mc:AlternateContent xmlns:mc="http://schemas.openxmlformats.org/markup-compatibility/2006">
    <mc:Choice xmlns:p14="http://schemas.microsoft.com/office/powerpoint/2010/main" Requires="p14">
      <p:transition spd="slow" p14:dur="2000" advTm="52616"/>
    </mc:Choice>
    <mc:Fallback>
      <p:transition spd="slow" advTm="52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21.8</a:t>
            </a:r>
          </a:p>
        </p:txBody>
      </p:sp>
      <p:sp>
        <p:nvSpPr>
          <p:cNvPr id="7" name="Text Placeholder 6"/>
          <p:cNvSpPr>
            <a:spLocks noGrp="1"/>
          </p:cNvSpPr>
          <p:nvPr>
            <p:ph type="body" sz="quarter" idx="14"/>
          </p:nvPr>
        </p:nvSpPr>
        <p:spPr>
          <a:xfrm>
            <a:off x="187929" y="2845809"/>
            <a:ext cx="10750549" cy="1166382"/>
          </a:xfrm>
        </p:spPr>
        <p:txBody>
          <a:bodyPr vert="horz" lIns="91440" tIns="45720" rIns="0" bIns="45720" rtlCol="0">
            <a:noAutofit/>
          </a:bodyPr>
          <a:lstStyle/>
          <a:p>
            <a:pPr marL="0" indent="0">
              <a:buNone/>
            </a:pPr>
            <a:r>
              <a:rPr lang="en-US" b="1" dirty="0">
                <a:solidFill>
                  <a:schemeClr val="accent6">
                    <a:lumMod val="50000"/>
                  </a:schemeClr>
                </a:solidFill>
              </a:rPr>
              <a:t>Formation of a Star. </a:t>
            </a:r>
          </a:p>
          <a:p>
            <a:pPr marL="228600" indent="-228600">
              <a:buAutoNum type="alphaLcParenBoth"/>
            </a:pPr>
            <a:r>
              <a:rPr lang="en-US" b="1" dirty="0"/>
              <a:t>Dense cores form within a molecular cloud.</a:t>
            </a:r>
          </a:p>
          <a:p>
            <a:pPr marL="228600" indent="-228600">
              <a:buAutoNum type="alphaLcParenBoth"/>
            </a:pPr>
            <a:r>
              <a:rPr lang="en-US" b="1" dirty="0"/>
              <a:t>A protostar with a surrounding disk of material forms at the center of a dense core, accumulating additional material from the molecular cloud through gravitational attraction.</a:t>
            </a:r>
          </a:p>
          <a:p>
            <a:pPr marL="228600" indent="-228600">
              <a:buAutoNum type="alphaLcParenBoth"/>
            </a:pPr>
            <a:r>
              <a:rPr lang="en-US" b="1" dirty="0"/>
              <a:t>A stellar wind breaks out but is confined by the disk to flow out along the two poles of the star.</a:t>
            </a:r>
          </a:p>
          <a:p>
            <a:pPr marL="228600" indent="-228600">
              <a:buAutoNum type="alphaLcParenBoth"/>
            </a:pPr>
            <a:r>
              <a:rPr lang="en-US" b="1" dirty="0"/>
              <a:t>Eventually, this wind sweeps away the cloud material and halts the accumulation of additional material, and a newly formed star, surrounded by a disk, becomes observable. These sketches are not drawn to the same scale. The diameter of a typical envelope that is supplying gas to the newly forming star is about 5000 AU. The typical diameter of the disk is about 100 AU or slightly larger than the diameter of the orbit of Pluto.</a:t>
            </a:r>
          </a:p>
        </p:txBody>
      </p:sp>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296687" y="259755"/>
            <a:ext cx="1051734" cy="714850"/>
          </a:xfrm>
          <a:prstGeom prst="rect">
            <a:avLst/>
          </a:prstGeom>
        </p:spPr>
      </p:pic>
      <p:pic>
        <p:nvPicPr>
          <p:cNvPr id="4" name="Picture 3" descr="Illustration of the Formation of a Star. Part a, on the far left, shows a roughly spherical region containing many clumps of gas and dust. A scale is given to this region and is labeled 5000 AU. To the right is part b, showing one of these clumps as a sphere embedded in a faint disk of material. Arrows surround the sphere and disk, all pointing toward the center of the sphere, indicating inflow of material. Further to the right is part c, showing the same sphere and disk. Arrows are drawn pointing toward the disk to indicate inflow, and arrows perpendicular to the disk and pointing away from the poles of the sphere, indicating outflow of material. Finally, at far right, is part d, again showing a sphere embedded in a disk. No arrows are drawn. A scale is given for part d, and is labeled 100 AU."/>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87929" y="113249"/>
            <a:ext cx="7986969" cy="2760624"/>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7">
            <p14:nvContentPartPr>
              <p14:cNvPr id="2" name="Ink 1">
                <a:extLst>
                  <a:ext uri="{FF2B5EF4-FFF2-40B4-BE49-F238E27FC236}">
                    <a16:creationId xmlns:a16="http://schemas.microsoft.com/office/drawing/2014/main" id="{15432767-2FAF-4C67-43D3-995A9F5FC5EB}"/>
                  </a:ext>
                </a:extLst>
              </p14:cNvPr>
              <p14:cNvContentPartPr/>
              <p14:nvPr>
                <p:extLst>
                  <p:ext uri="{42D2F446-02D8-4167-A562-619A0277C38B}">
                    <p15:isNarration xmlns:p15="http://schemas.microsoft.com/office/powerpoint/2012/main" val="1"/>
                  </p:ext>
                </p:extLst>
              </p14:nvPr>
            </p14:nvContentPartPr>
            <p14:xfrm>
              <a:off x="479520" y="590400"/>
              <a:ext cx="6988320" cy="1937160"/>
            </p14:xfrm>
          </p:contentPart>
        </mc:Choice>
        <mc:Fallback>
          <p:pic>
            <p:nvPicPr>
              <p:cNvPr id="2" name="Ink 1">
                <a:extLst>
                  <a:ext uri="{FF2B5EF4-FFF2-40B4-BE49-F238E27FC236}">
                    <a16:creationId xmlns:a16="http://schemas.microsoft.com/office/drawing/2014/main" id="{15432767-2FAF-4C67-43D3-995A9F5FC5EB}"/>
                  </a:ext>
                </a:extLst>
              </p:cNvPr>
              <p:cNvPicPr>
                <a:picLocks noGrp="1" noRot="1" noChangeAspect="1" noMove="1" noResize="1" noEditPoints="1" noAdjustHandles="1" noChangeArrowheads="1" noChangeShapeType="1"/>
              </p:cNvPicPr>
              <p:nvPr/>
            </p:nvPicPr>
            <p:blipFill>
              <a:blip r:embed="rId8"/>
              <a:stretch>
                <a:fillRect/>
              </a:stretch>
            </p:blipFill>
            <p:spPr>
              <a:xfrm>
                <a:off x="470160" y="581040"/>
                <a:ext cx="7007040" cy="1955880"/>
              </a:xfrm>
              <a:prstGeom prst="rect">
                <a:avLst/>
              </a:prstGeom>
            </p:spPr>
          </p:pic>
        </mc:Fallback>
      </mc:AlternateContent>
      <p:pic>
        <p:nvPicPr>
          <p:cNvPr id="3" name="Audio 2">
            <a:hlinkClick r:id="" action="ppaction://media"/>
            <a:extLst>
              <a:ext uri="{FF2B5EF4-FFF2-40B4-BE49-F238E27FC236}">
                <a16:creationId xmlns:a16="http://schemas.microsoft.com/office/drawing/2014/main" id="{281E30B1-DECE-C0C8-8530-4E87E32E7F8F}"/>
              </a:ext>
            </a:extLst>
          </p:cNvPr>
          <p:cNvPicPr>
            <a:picLocks noChangeAspect="1"/>
          </p:cNvPicPr>
          <p:nvPr>
            <a:audioFile r:link="rId3"/>
            <p:extLst>
              <p:ext uri="{DAA4B4D4-6D71-4841-9C94-3DE7FCFB9230}">
                <p14:media xmlns:p14="http://schemas.microsoft.com/office/powerpoint/2010/main" r:embed="rId2"/>
              </p:ext>
            </p:extLst>
          </p:nvPr>
        </p:nvPicPr>
        <p:blipFill>
          <a:blip r:embed="rId9"/>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183996494"/>
      </p:ext>
    </p:extLst>
  </p:cSld>
  <p:clrMapOvr>
    <a:masterClrMapping/>
  </p:clrMapOvr>
  <mc:AlternateContent xmlns:mc="http://schemas.openxmlformats.org/markup-compatibility/2006">
    <mc:Choice xmlns:p14="http://schemas.microsoft.com/office/powerpoint/2010/main" Requires="p14">
      <p:transition spd="slow" p14:dur="2000" advTm="113628"/>
    </mc:Choice>
    <mc:Fallback>
      <p:transition spd="slow" advTm="1136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59"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md type="call" cmd="playFrom(0.0)">
                                      <p:cBhvr>
                                        <p:cTn id="9" dur="1" fill="hold"/>
                                        <p:tgtEl>
                                          <p:spTgt spid="2"/>
                                        </p:tgtEl>
                                      </p:cBhvr>
                                    </p:cmd>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additive="base">
                                        <p:cTn id="14"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 calcmode="lin" valueType="num">
                                      <p:cBhvr additive="base">
                                        <p:cTn id="18"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 calcmode="lin" valueType="num">
                                      <p:cBhvr additive="base">
                                        <p:cTn id="22"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 calcmode="lin" valueType="num">
                                      <p:cBhvr additive="base">
                                        <p:cTn id="26"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104236" x="9096375" y="2051050"/>
          <p14:tracePt t="104914" x="9096375" y="2057400"/>
          <p14:tracePt t="104920" x="9090025" y="2057400"/>
          <p14:tracePt t="104936" x="9039225" y="2092325"/>
          <p14:tracePt t="104968" x="8829675" y="2200275"/>
          <p14:tracePt t="104986" x="8667750" y="2273300"/>
          <p14:tracePt t="105003" x="8480425" y="2355850"/>
          <p14:tracePt t="105020" x="8308975" y="2435225"/>
          <p14:tracePt t="105034" x="8156575" y="2517775"/>
          <p14:tracePt t="105051" x="8067675" y="2568575"/>
          <p14:tracePt t="105068" x="8004175" y="2600325"/>
          <p14:tracePt t="105085" x="7959725" y="2644775"/>
          <p14:tracePt t="105103" x="7931150" y="2698750"/>
          <p14:tracePt t="105120" x="7902575" y="2749550"/>
          <p14:tracePt t="105137" x="7851775" y="2867025"/>
          <p14:tracePt t="105153" x="7829550" y="2917825"/>
          <p14:tracePt t="105170" x="7807325" y="2971800"/>
          <p14:tracePt t="105187" x="7791450" y="3019425"/>
          <p14:tracePt t="105203" x="7778750" y="3070225"/>
          <p14:tracePt t="105219" x="7762875" y="3111500"/>
          <p14:tracePt t="105237" x="7762875" y="3162300"/>
          <p14:tracePt t="105254" x="7762875" y="3203575"/>
          <p14:tracePt t="105269" x="7756525" y="3260725"/>
          <p14:tracePt t="105287" x="7756525" y="3327400"/>
          <p14:tracePt t="105303" x="7756525" y="3406775"/>
          <p14:tracePt t="105320" x="7756525" y="3473450"/>
          <p14:tracePt t="105336" x="7750175" y="3562350"/>
          <p14:tracePt t="105351" x="7734300" y="3619500"/>
          <p14:tracePt t="105368" x="7712075" y="3670300"/>
          <p14:tracePt t="105384" x="7689850" y="3730625"/>
          <p14:tracePt t="105402" x="7623175" y="3829050"/>
          <p14:tracePt t="105418" x="7569200" y="3905250"/>
          <p14:tracePt t="105435" x="7518400" y="3984625"/>
          <p14:tracePt t="105453" x="7458075" y="4064000"/>
          <p14:tracePt t="105469" x="7397750" y="4143375"/>
          <p14:tracePt t="105485" x="7343775" y="4232275"/>
          <p14:tracePt t="105503" x="7270750" y="4311650"/>
          <p14:tracePt t="105520" x="7162800" y="4441825"/>
          <p14:tracePt t="105536" x="7080250" y="4533900"/>
          <p14:tracePt t="105553" x="6994525" y="4638675"/>
          <p14:tracePt t="105570" x="6908800" y="4740275"/>
          <p14:tracePt t="105586" x="6835775" y="4832350"/>
          <p14:tracePt t="105602" x="6762750" y="4924425"/>
          <p14:tracePt t="105620" x="6711950" y="4991100"/>
          <p14:tracePt t="105635" x="6677025" y="5035550"/>
          <p14:tracePt t="105652" x="6642100" y="5083175"/>
          <p14:tracePt t="105669" x="6635750" y="5092700"/>
          <p14:tracePt t="105685" x="6635750" y="5099050"/>
          <p14:tracePt t="105710" x="6635750" y="5102225"/>
          <p14:tracePt t="105719" x="6638925" y="5102225"/>
          <p14:tracePt t="105735" x="6677025" y="5102225"/>
          <p14:tracePt t="105752" x="6816725" y="5111750"/>
          <p14:tracePt t="105769" x="6969125" y="5111750"/>
          <p14:tracePt t="105786" x="7197725" y="5111750"/>
          <p14:tracePt t="105802" x="7540625" y="5102225"/>
          <p14:tracePt t="105819" x="7962900" y="5089525"/>
          <p14:tracePt t="105835" x="8404225" y="5032375"/>
          <p14:tracePt t="105852" x="8813800" y="4994275"/>
          <p14:tracePt t="105870" x="9286875" y="4911725"/>
          <p14:tracePt t="105885" x="9391650" y="4889500"/>
          <p14:tracePt t="105902" x="9585325" y="4832350"/>
          <p14:tracePt t="105919" x="9610725" y="4826000"/>
          <p14:tracePt t="105936" x="9610725" y="4822825"/>
          <p14:tracePt t="106083" x="9610725" y="4829175"/>
          <p14:tracePt t="106092" x="9607550" y="4835525"/>
          <p14:tracePt t="106104" x="9601200" y="4860925"/>
          <p14:tracePt t="106119" x="9594850" y="4902200"/>
          <p14:tracePt t="106136" x="9588500" y="4943475"/>
          <p14:tracePt t="106152" x="9588500" y="4981575"/>
          <p14:tracePt t="106168" x="9588500" y="5080000"/>
          <p14:tracePt t="106184" x="9601200" y="5162550"/>
          <p14:tracePt t="106201" x="9661525" y="5311775"/>
          <p14:tracePt t="106217" x="9712325" y="5400675"/>
          <p14:tracePt t="106235" x="9807575" y="5505450"/>
          <p14:tracePt t="106252" x="9877425" y="5565775"/>
          <p14:tracePt t="106270" x="9909175" y="5578475"/>
          <p14:tracePt t="106287" x="9934575" y="5581650"/>
          <p14:tracePt t="106303" x="9944100" y="5588000"/>
          <p14:tracePt t="106319" x="9950450" y="5588000"/>
          <p14:tracePt t="106337" x="9956800" y="5588000"/>
          <p14:tracePt t="106354" x="9994900" y="5594350"/>
          <p14:tracePt t="106371" x="10029825" y="5610225"/>
          <p14:tracePt t="106387" x="10080625" y="5622925"/>
          <p14:tracePt t="106401" x="10188575" y="5657850"/>
          <p14:tracePt t="106418" x="10274300" y="5683250"/>
          <p14:tracePt t="106435" x="10382250" y="5711825"/>
          <p14:tracePt t="106453" x="10433050" y="5718175"/>
          <p14:tracePt t="106468" x="10464800" y="5724525"/>
          <p14:tracePt t="106485" x="10496550" y="5724525"/>
          <p14:tracePt t="106503" x="10509250" y="5724525"/>
          <p14:tracePt t="106519" x="10518775" y="5721350"/>
          <p14:tracePt t="106536" x="10531475" y="5721350"/>
          <p14:tracePt t="106552" x="10547350" y="5715000"/>
          <p14:tracePt t="106570" x="10591800" y="5711825"/>
          <p14:tracePt t="106585" x="10610850" y="5702300"/>
          <p14:tracePt t="106602" x="10680700" y="5695950"/>
          <p14:tracePt t="106619" x="10699750" y="5689600"/>
          <p14:tracePt t="106636" x="10731500" y="5683250"/>
          <p14:tracePt t="106656" x="10747375" y="5683250"/>
          <p14:tracePt t="106673" x="10766425" y="5676900"/>
          <p14:tracePt t="106688" x="10807700" y="5670550"/>
          <p14:tracePt t="106702" x="10848975" y="5670550"/>
          <p14:tracePt t="106719" x="10928350" y="5670550"/>
          <p14:tracePt t="106736" x="10975975" y="5670550"/>
          <p14:tracePt t="106752" x="11042650" y="5670550"/>
          <p14:tracePt t="106769" x="11131550" y="5670550"/>
          <p14:tracePt t="106787" x="11172825" y="5670550"/>
          <p14:tracePt t="106803" x="11204575" y="5664200"/>
          <p14:tracePt t="106819" x="11210925" y="5664200"/>
          <p14:tracePt t="107030" x="11207750" y="5664200"/>
          <p14:tracePt t="107044" x="11207750" y="5667375"/>
          <p14:tracePt t="108205" x="11207750" y="5670550"/>
          <p14:tracePt t="108262" x="11201400" y="5670550"/>
          <p14:tracePt t="108286" x="11201400" y="5676900"/>
          <p14:tracePt t="108548" x="11188700" y="5654675"/>
          <p14:tracePt t="108552" x="11169650" y="5588000"/>
          <p14:tracePt t="108568" x="11122025" y="5438775"/>
          <p14:tracePt t="108584" x="11071225" y="5245100"/>
          <p14:tracePt t="108601" x="11017250" y="5035550"/>
          <p14:tracePt t="108619" x="10953750" y="4791075"/>
          <p14:tracePt t="108637" x="10890250" y="4546600"/>
          <p14:tracePt t="108653" x="10836275" y="4302125"/>
          <p14:tracePt t="108670" x="10775950" y="4095750"/>
          <p14:tracePt t="108686" x="10687050" y="3844925"/>
          <p14:tracePt t="108703" x="10585450" y="3635375"/>
          <p14:tracePt t="108720" x="10518775" y="3495675"/>
          <p14:tracePt t="108736" x="10407650" y="3267075"/>
          <p14:tracePt t="108753" x="10315575" y="3092450"/>
          <p14:tracePt t="108769" x="10264775" y="3009900"/>
          <p14:tracePt t="108785" x="10198100" y="2886075"/>
          <p14:tracePt t="108803" x="10128250" y="2765425"/>
          <p14:tracePt t="108820" x="10096500" y="2711450"/>
          <p14:tracePt t="108838" x="10083800" y="2641600"/>
          <p14:tracePt t="108852" x="10058400" y="2581275"/>
          <p14:tracePt t="108868" x="10052050" y="2524125"/>
          <p14:tracePt t="108885" x="10052050" y="2451100"/>
          <p14:tracePt t="108902" x="10045700" y="2409825"/>
          <p14:tracePt t="108919" x="10045700" y="2362200"/>
          <p14:tracePt t="108936" x="10045700" y="2311400"/>
          <p14:tracePt t="108952" x="10045700" y="2263775"/>
          <p14:tracePt t="108971" x="10045700" y="2193925"/>
          <p14:tracePt t="108985" x="10045700" y="2174875"/>
          <p14:tracePt t="109001" x="10045700" y="2155825"/>
          <p14:tracePt t="109018" x="10045700" y="2152650"/>
          <p14:tracePt t="109285" x="7854950" y="5581650"/>
          <p14:tracePt t="109293" x="7877175" y="5565775"/>
          <p14:tracePt t="109307" x="7899400" y="5524500"/>
          <p14:tracePt t="109341" x="8188325" y="5124450"/>
          <p14:tracePt t="109358" x="8435975" y="4768850"/>
          <p14:tracePt t="109375" x="8674100" y="4406900"/>
          <p14:tracePt t="109393" x="8893175" y="4048125"/>
          <p14:tracePt t="109410" x="9109075" y="3714750"/>
          <p14:tracePt t="109425" x="9286875" y="3451225"/>
          <p14:tracePt t="109442" x="9477375" y="3184525"/>
          <p14:tracePt t="109459" x="9607550" y="3054350"/>
          <p14:tracePt t="109477" x="9763125" y="2921000"/>
          <p14:tracePt t="109492" x="9915525" y="2809875"/>
          <p14:tracePt t="109509" x="10067925" y="2695575"/>
          <p14:tracePt t="109526" x="10194925" y="2609850"/>
          <p14:tracePt t="109542" x="10287000" y="2524125"/>
          <p14:tracePt t="109559" x="10388600" y="2432050"/>
          <p14:tracePt t="109576" x="10417175" y="2406650"/>
          <p14:tracePt t="109592" x="10433050" y="2393950"/>
          <p14:tracePt t="109611" x="10452100" y="2393950"/>
          <p14:tracePt t="109626" x="10461625" y="2387600"/>
          <p14:tracePt t="109644" x="10467975" y="2387600"/>
          <p14:tracePt t="109730" x="10467975" y="2390775"/>
          <p14:tracePt t="109739" x="10474325" y="2409825"/>
          <p14:tracePt t="109747" x="10474325" y="2422525"/>
          <p14:tracePt t="109759" x="10480675" y="2435225"/>
          <p14:tracePt t="109775" x="10487025" y="2495550"/>
          <p14:tracePt t="109791" x="10502900" y="2543175"/>
          <p14:tracePt t="109808" x="10509250" y="2584450"/>
          <p14:tracePt t="109825" x="10531475" y="2676525"/>
          <p14:tracePt t="109841" x="10547350" y="2746375"/>
          <p14:tracePt t="109860" x="10553700" y="2781300"/>
          <p14:tracePt t="109876" x="10566400" y="2832100"/>
          <p14:tracePt t="109893" x="10572750" y="2847975"/>
          <p14:tracePt t="109910" x="10579100" y="2867025"/>
          <p14:tracePt t="109926" x="10585450" y="2876550"/>
          <p14:tracePt t="110555" x="10585450" y="2873375"/>
          <p14:tracePt t="110560" x="10588625" y="2863850"/>
          <p14:tracePt t="110574" x="10594975" y="2844800"/>
          <p14:tracePt t="110591" x="10601325" y="2819400"/>
          <p14:tracePt t="110608" x="10614025" y="2803525"/>
          <p14:tracePt t="110624" x="10620375" y="2784475"/>
          <p14:tracePt t="110642" x="10620375" y="2778125"/>
          <p14:tracePt t="110719" x="10617200" y="2778125"/>
          <p14:tracePt t="110729" x="10610850" y="2774950"/>
          <p14:tracePt t="110745" x="10569575" y="2762250"/>
          <p14:tracePt t="110761" x="10528300" y="2752725"/>
          <p14:tracePt t="110778" x="10429875" y="2736850"/>
          <p14:tracePt t="110796" x="10248900" y="2727325"/>
          <p14:tracePt t="110809" x="10210800" y="2727325"/>
          <p14:tracePt t="110824" x="10007600" y="2727325"/>
          <p14:tracePt t="110841" x="9817100" y="2727325"/>
          <p14:tracePt t="110859" x="9537700" y="2733675"/>
          <p14:tracePt t="110876" x="9398000" y="2733675"/>
          <p14:tracePt t="110893" x="9315450" y="2740025"/>
          <p14:tracePt t="110908" x="9283700" y="2740025"/>
          <p14:tracePt t="110924" x="9277350" y="2740025"/>
          <p14:tracePt t="110959" x="9277350" y="2746375"/>
          <p14:tracePt t="111116" x="9280525" y="2746375"/>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98E4E-8286-FF52-F0FE-05C2D1CBC8BB}"/>
              </a:ext>
            </a:extLst>
          </p:cNvPr>
          <p:cNvSpPr>
            <a:spLocks noGrp="1"/>
          </p:cNvSpPr>
          <p:nvPr>
            <p:ph type="title"/>
          </p:nvPr>
        </p:nvSpPr>
        <p:spPr/>
        <p:txBody>
          <a:bodyPr/>
          <a:lstStyle/>
          <a:p>
            <a:r>
              <a:rPr lang="en-US" b="1" dirty="0"/>
              <a:t>Think as you study</a:t>
            </a:r>
          </a:p>
        </p:txBody>
      </p:sp>
      <p:sp>
        <p:nvSpPr>
          <p:cNvPr id="3" name="Content Placeholder 2">
            <a:extLst>
              <a:ext uri="{FF2B5EF4-FFF2-40B4-BE49-F238E27FC236}">
                <a16:creationId xmlns:a16="http://schemas.microsoft.com/office/drawing/2014/main" id="{10C6A4A1-35B1-7AE7-2E6E-16DBF2C24A04}"/>
              </a:ext>
            </a:extLst>
          </p:cNvPr>
          <p:cNvSpPr>
            <a:spLocks noGrp="1"/>
          </p:cNvSpPr>
          <p:nvPr>
            <p:ph idx="1"/>
          </p:nvPr>
        </p:nvSpPr>
        <p:spPr/>
        <p:txBody>
          <a:bodyPr/>
          <a:lstStyle/>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Describe how the T Tauri star stage in the life of a low-mass star can lead to the formation of a Herbig-Haro (H-H) object?</a:t>
            </a:r>
          </a:p>
          <a:p>
            <a:endParaRPr lang="en-US" dirty="0"/>
          </a:p>
        </p:txBody>
      </p:sp>
      <p:pic>
        <p:nvPicPr>
          <p:cNvPr id="4" name="Audio 3">
            <a:hlinkClick r:id="" action="ppaction://media"/>
            <a:extLst>
              <a:ext uri="{FF2B5EF4-FFF2-40B4-BE49-F238E27FC236}">
                <a16:creationId xmlns:a16="http://schemas.microsoft.com/office/drawing/2014/main" id="{1A2BE9EF-ACE7-35D3-AC78-B085A9379B8E}"/>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783116742"/>
      </p:ext>
    </p:extLst>
  </p:cSld>
  <p:clrMapOvr>
    <a:masterClrMapping/>
  </p:clrMapOvr>
  <mc:AlternateContent xmlns:mc="http://schemas.openxmlformats.org/markup-compatibility/2006">
    <mc:Choice xmlns:p14="http://schemas.microsoft.com/office/powerpoint/2010/main" Requires="p14">
      <p:transition spd="slow" p14:dur="2500" advTm="4240">
        <p:checker/>
      </p:transition>
    </mc:Choice>
    <mc:Fallback>
      <p:transition spd="slow" advTm="424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1682" x="11991975" y="4953000"/>
          <p14:tracePt t="1690" x="11979275" y="4937125"/>
          <p14:tracePt t="1697" x="11893550" y="4813300"/>
          <p14:tracePt t="1706" x="11811000" y="4727575"/>
          <p14:tracePt t="1720" x="11715750" y="4645025"/>
          <p14:tracePt t="1739" x="11430000" y="4445000"/>
          <p14:tracePt t="1755" x="11217275" y="4292600"/>
          <p14:tracePt t="1772" x="11010900" y="4121150"/>
          <p14:tracePt t="1788" x="10775950" y="3952875"/>
          <p14:tracePt t="1805" x="10658475" y="3844925"/>
          <p14:tracePt t="1822" x="10582275" y="3784600"/>
          <p14:tracePt t="1838" x="10553700" y="3765550"/>
          <p14:tracePt t="1855" x="10544175" y="3765550"/>
          <p14:tracePt t="1872" x="10537825" y="3765550"/>
          <p14:tracePt t="1889" x="10525125" y="3765550"/>
          <p14:tracePt t="1905" x="10487025" y="3765550"/>
          <p14:tracePt t="1922" x="10426700" y="3768725"/>
          <p14:tracePt t="1938" x="10255250" y="3778250"/>
          <p14:tracePt t="1954" x="10115550" y="3778250"/>
          <p14:tracePt t="1972" x="9750425" y="3759200"/>
          <p14:tracePt t="1988" x="9534525" y="3746500"/>
          <p14:tracePt t="2005" x="9394825" y="3746500"/>
          <p14:tracePt t="2021" x="9229725" y="3746500"/>
          <p14:tracePt t="2038" x="9039225" y="3736975"/>
          <p14:tracePt t="2054" x="8836025" y="3727450"/>
          <p14:tracePt t="2071" x="8645525" y="3717925"/>
          <p14:tracePt t="2089" x="8439150" y="3695700"/>
          <p14:tracePt t="2107" x="8270875" y="3667125"/>
          <p14:tracePt t="2121" x="8124825" y="3638550"/>
          <p14:tracePt t="2137" x="7994650" y="3609975"/>
          <p14:tracePt t="2154" x="7839075" y="3590925"/>
          <p14:tracePt t="2171" x="7743825" y="3581400"/>
          <p14:tracePt t="2188" x="7696200" y="3575050"/>
          <p14:tracePt t="2205" x="7658100" y="3568700"/>
          <p14:tracePt t="2220" x="7651750" y="3568700"/>
          <p14:tracePt t="2237" x="7645400" y="3568700"/>
          <p14:tracePt t="2289" x="7645400" y="3562350"/>
          <p14:tracePt t="2295" x="7648575" y="3562350"/>
          <p14:tracePt t="2318" x="7654925" y="3562350"/>
          <p14:tracePt t="2512" x="7661275" y="3562350"/>
          <p14:tracePt t="2520" x="7677150" y="3562350"/>
          <p14:tracePt t="2528" x="7715250" y="3562350"/>
          <p14:tracePt t="2536" x="7743825" y="3562350"/>
          <p14:tracePt t="2553" x="7835900" y="3562350"/>
          <p14:tracePt t="2570" x="7924800" y="3562350"/>
          <p14:tracePt t="2587" x="8054975" y="3562350"/>
          <p14:tracePt t="2604" x="8169275" y="3562350"/>
          <p14:tracePt t="2624" x="8312150" y="3562350"/>
          <p14:tracePt t="2638" x="8366125" y="3568700"/>
          <p14:tracePt t="2655" x="8483600" y="3568700"/>
          <p14:tracePt t="2672" x="8550275" y="3568700"/>
          <p14:tracePt t="2689" x="8607425" y="3575050"/>
          <p14:tracePt t="2705" x="8658225" y="3575050"/>
          <p14:tracePt t="2722" x="8689975" y="3575050"/>
          <p14:tracePt t="2741" x="8721725" y="3575050"/>
          <p14:tracePt t="2755" x="8734425" y="3575050"/>
          <p14:tracePt t="2980" x="8734425" y="3581400"/>
          <p14:tracePt t="2986" x="8734425" y="3587750"/>
          <p14:tracePt t="2995" x="8740775" y="3600450"/>
          <p14:tracePt t="3003" x="8753475" y="3619500"/>
          <p14:tracePt t="3019" x="8794750" y="3683000"/>
          <p14:tracePt t="3036" x="8902700" y="3813175"/>
          <p14:tracePt t="3052" x="9029700" y="3959225"/>
          <p14:tracePt t="3069" x="9201150" y="4140200"/>
          <p14:tracePt t="3086" x="9451975" y="4416425"/>
          <p14:tracePt t="3103" x="9664700" y="4651375"/>
          <p14:tracePt t="3120" x="9985375" y="4987925"/>
          <p14:tracePt t="3137" x="10115550" y="5108575"/>
          <p14:tracePt t="3153" x="10220325" y="5203825"/>
          <p14:tracePt t="3169" x="10277475" y="5260975"/>
          <p14:tracePt t="3185" x="10296525" y="5280025"/>
          <p14:tracePt t="3202" x="10296525" y="5286375"/>
        </p14:tracePtLst>
      </p14:laserTrace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833E9-C4AE-53E4-3566-7D2E37F747D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6E36852-CF23-CC4D-C75D-D37A34E4FB25}"/>
              </a:ext>
            </a:extLst>
          </p:cNvPr>
          <p:cNvSpPr>
            <a:spLocks noGrp="1"/>
          </p:cNvSpPr>
          <p:nvPr>
            <p:ph idx="1"/>
          </p:nvPr>
        </p:nvSpPr>
        <p:spPr>
          <a:xfrm>
            <a:off x="949764" y="2495655"/>
            <a:ext cx="10376671" cy="4046599"/>
          </a:xfrm>
        </p:spPr>
        <p:txBody>
          <a:bodyPr/>
          <a:lstStyle/>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Tauri stars show a stellar wind, a flow of atomic particles away from the star </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While the star is still surrounded by an accretion disk around its equator, the wind is stopped in that direction, and it emerges far more effectively in two cones or jets, perpendicular to the accretion disk </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As these jets plow into the surrounding material, they can occasionally collide with a somewhat-denser lump of gas nearby, transferring energy and exciting its atoms, causing them to emit light </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These glowing regions are called Herbig-Haro (HH) objects, after the two astronomers who discovered them. There are often two such objects, one on each side of the star where the jets emerge</a:t>
            </a:r>
          </a:p>
          <a:p>
            <a:endParaRPr lang="en-US" dirty="0"/>
          </a:p>
        </p:txBody>
      </p:sp>
      <p:pic>
        <p:nvPicPr>
          <p:cNvPr id="4" name="Audio 3">
            <a:hlinkClick r:id="" action="ppaction://media"/>
            <a:extLst>
              <a:ext uri="{FF2B5EF4-FFF2-40B4-BE49-F238E27FC236}">
                <a16:creationId xmlns:a16="http://schemas.microsoft.com/office/drawing/2014/main" id="{D71D35F7-17B7-27E9-2186-E170F3EB5927}"/>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3095338799"/>
      </p:ext>
    </p:extLst>
  </p:cSld>
  <p:clrMapOvr>
    <a:masterClrMapping/>
  </p:clrMapOvr>
  <mc:AlternateContent xmlns:mc="http://schemas.openxmlformats.org/markup-compatibility/2006">
    <mc:Choice xmlns:p14="http://schemas.microsoft.com/office/powerpoint/2010/main" Requires="p14">
      <p:transition spd="slow" p14:dur="2000" advTm="11112"/>
    </mc:Choice>
    <mc:Fallback>
      <p:transition spd="slow" advTm="11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42729-5E7E-23A2-5FF4-3E6CE686899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203BBEC-912E-A7EE-C822-692A44FFD2BB}"/>
              </a:ext>
            </a:extLst>
          </p:cNvPr>
          <p:cNvPicPr>
            <a:picLocks noGrp="1" noChangeAspect="1"/>
          </p:cNvPicPr>
          <p:nvPr>
            <p:ph idx="1"/>
          </p:nvPr>
        </p:nvPicPr>
        <p:blipFill>
          <a:blip r:embed="rId4"/>
          <a:stretch>
            <a:fillRect/>
          </a:stretch>
        </p:blipFill>
        <p:spPr>
          <a:xfrm>
            <a:off x="3411579" y="2359667"/>
            <a:ext cx="5429305" cy="4300367"/>
          </a:xfrm>
        </p:spPr>
      </p:pic>
      <p:pic>
        <p:nvPicPr>
          <p:cNvPr id="3" name="Audio 2">
            <a:hlinkClick r:id="" action="ppaction://media"/>
            <a:extLst>
              <a:ext uri="{FF2B5EF4-FFF2-40B4-BE49-F238E27FC236}">
                <a16:creationId xmlns:a16="http://schemas.microsoft.com/office/drawing/2014/main" id="{49B19461-F66D-98E0-38C1-E2493E63BBC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7861757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7504">
        <p15:prstTrans prst="curtains"/>
      </p:transition>
    </mc:Choice>
    <mc:Fallback>
      <p:transition spd="slow" advTm="75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0A9F-6F93-E662-69A8-1888A2D2230E}"/>
              </a:ext>
            </a:extLst>
          </p:cNvPr>
          <p:cNvSpPr>
            <a:spLocks noGrp="1"/>
          </p:cNvSpPr>
          <p:nvPr>
            <p:ph type="title"/>
          </p:nvPr>
        </p:nvSpPr>
        <p:spPr/>
        <p:txBody>
          <a:bodyPr/>
          <a:lstStyle/>
          <a:p>
            <a:r>
              <a:rPr lang="en-US" b="1" dirty="0"/>
              <a:t>H-R DIAGRAM</a:t>
            </a:r>
          </a:p>
        </p:txBody>
      </p:sp>
      <p:sp>
        <p:nvSpPr>
          <p:cNvPr id="3" name="Content Placeholder 2">
            <a:extLst>
              <a:ext uri="{FF2B5EF4-FFF2-40B4-BE49-F238E27FC236}">
                <a16:creationId xmlns:a16="http://schemas.microsoft.com/office/drawing/2014/main" id="{DE7DA682-B349-69A9-2041-964553E4BBCF}"/>
              </a:ext>
            </a:extLst>
          </p:cNvPr>
          <p:cNvSpPr>
            <a:spLocks noGrp="1"/>
          </p:cNvSpPr>
          <p:nvPr>
            <p:ph idx="1"/>
          </p:nvPr>
        </p:nvSpPr>
        <p:spPr>
          <a:xfrm>
            <a:off x="242494" y="2344097"/>
            <a:ext cx="11664914" cy="4344663"/>
          </a:xfrm>
        </p:spPr>
        <p:txBody>
          <a:bodyPr>
            <a:normAutofit lnSpcReduction="10000"/>
          </a:bodyPr>
          <a:lstStyle/>
          <a:p>
            <a:pPr algn="l"/>
            <a:r>
              <a:rPr lang="en-US" sz="2000" b="1" i="0" u="none" strike="noStrike" baseline="0" dirty="0">
                <a:solidFill>
                  <a:srgbClr val="000000"/>
                </a:solidFill>
                <a:latin typeface="NotoSans"/>
              </a:rPr>
              <a:t>One of the best ways to summarize all of these details about how a star or protostar changes with time is to use a Hertzsprung-Russell (H–R) diagram </a:t>
            </a:r>
          </a:p>
          <a:p>
            <a:pPr algn="l"/>
            <a:r>
              <a:rPr lang="en-US" sz="2000" b="1" dirty="0">
                <a:solidFill>
                  <a:srgbClr val="000000"/>
                </a:solidFill>
                <a:latin typeface="NotoSans"/>
              </a:rPr>
              <a:t>W</a:t>
            </a:r>
            <a:r>
              <a:rPr lang="en-US" sz="2000" b="1" i="0" u="none" strike="noStrike" baseline="0" dirty="0">
                <a:solidFill>
                  <a:srgbClr val="000000"/>
                </a:solidFill>
                <a:latin typeface="NotoSans"/>
              </a:rPr>
              <a:t>hen looking at an H–R diagram, the temperature (the horizontal axis) is plotted increasing toward the left </a:t>
            </a:r>
          </a:p>
          <a:p>
            <a:pPr algn="l"/>
            <a:r>
              <a:rPr lang="en-US" sz="2000" b="1" i="0" u="none" strike="noStrike" baseline="0" dirty="0">
                <a:solidFill>
                  <a:srgbClr val="000000"/>
                </a:solidFill>
                <a:latin typeface="NotoSans"/>
              </a:rPr>
              <a:t>As a star goes through the stages of its life, its luminosity and temperature change. Thus, its position on the H–R diagram, in which luminosity is plotted against temperature, also changes </a:t>
            </a:r>
          </a:p>
          <a:p>
            <a:pPr algn="l"/>
            <a:r>
              <a:rPr lang="en-US" sz="2000" b="1" i="0" u="none" strike="noStrike" baseline="0" dirty="0">
                <a:solidFill>
                  <a:srgbClr val="000000"/>
                </a:solidFill>
                <a:latin typeface="NotoSans"/>
              </a:rPr>
              <a:t>As a star ages, we must replot it in different places on the diagram. Therefore, astronomers often speak of a star  moving on the H–R diagram, or of its evolution tracing out a path on the diagram </a:t>
            </a:r>
          </a:p>
          <a:p>
            <a:pPr algn="l"/>
            <a:r>
              <a:rPr lang="en-US" sz="2000" b="1" i="0" u="none" strike="noStrike" baseline="0" dirty="0">
                <a:solidFill>
                  <a:srgbClr val="000000"/>
                </a:solidFill>
                <a:latin typeface="NotoSans"/>
              </a:rPr>
              <a:t>In this context, “tracing out a path” has nothing to do with the star’s motion through space; this is just a shorthand way of saying that its temperature and luminosity change as it evolves</a:t>
            </a:r>
          </a:p>
          <a:p>
            <a:pPr algn="l"/>
            <a:r>
              <a:rPr lang="en-US" sz="2000" b="1" i="0" u="none" strike="noStrike" baseline="0" dirty="0">
                <a:solidFill>
                  <a:srgbClr val="000000"/>
                </a:solidFill>
                <a:latin typeface="NotoSans"/>
              </a:rPr>
              <a:t>Watch an </a:t>
            </a:r>
            <a:r>
              <a:rPr lang="en-US" sz="2000" b="1" i="0" u="none" strike="noStrike" baseline="0" dirty="0">
                <a:solidFill>
                  <a:schemeClr val="tx1"/>
                </a:solidFill>
                <a:latin typeface="NotoSans"/>
              </a:rPr>
              <a:t>animation</a:t>
            </a:r>
            <a:r>
              <a:rPr lang="en-US" sz="2000" b="1" i="0" u="none" strike="noStrike" baseline="0" dirty="0">
                <a:solidFill>
                  <a:srgbClr val="027EB6"/>
                </a:solidFill>
                <a:latin typeface="NotoSans"/>
              </a:rPr>
              <a:t> </a:t>
            </a:r>
            <a:r>
              <a:rPr lang="en-US" sz="2000" b="1" i="0" u="none" strike="noStrike" baseline="0" dirty="0">
                <a:solidFill>
                  <a:schemeClr val="accent6">
                    <a:lumMod val="75000"/>
                  </a:schemeClr>
                </a:solidFill>
                <a:latin typeface="NotoSans"/>
              </a:rPr>
              <a:t>(</a:t>
            </a:r>
            <a:r>
              <a:rPr lang="en-US" sz="2000" b="1" i="0" u="none" strike="noStrike" baseline="0" dirty="0">
                <a:solidFill>
                  <a:schemeClr val="accent6">
                    <a:lumMod val="75000"/>
                  </a:schemeClr>
                </a:solidFill>
                <a:latin typeface="NotoSans"/>
                <a:hlinkClick r:id="rId4">
                  <a:extLst>
                    <a:ext uri="{A12FA001-AC4F-418D-AE19-62706E023703}">
                      <ahyp:hlinkClr xmlns:ahyp="http://schemas.microsoft.com/office/drawing/2018/hyperlinkcolor" val="tx"/>
                    </a:ext>
                  </a:extLst>
                </a:hlinkClick>
              </a:rPr>
              <a:t>H-R DIAGRAM VIDEO</a:t>
            </a:r>
            <a:r>
              <a:rPr lang="en-US" sz="2000" b="1" i="0" u="none" strike="noStrike" baseline="0" dirty="0">
                <a:solidFill>
                  <a:schemeClr val="accent6">
                    <a:lumMod val="75000"/>
                  </a:schemeClr>
                </a:solidFill>
                <a:latin typeface="NotoSans"/>
              </a:rPr>
              <a:t>) </a:t>
            </a:r>
            <a:r>
              <a:rPr lang="en-US" sz="2000" b="1" i="0" u="none" strike="noStrike" baseline="0" dirty="0">
                <a:solidFill>
                  <a:srgbClr val="000000"/>
                </a:solidFill>
                <a:latin typeface="NotoSans"/>
              </a:rPr>
              <a:t>of the stars in the Omega Centauri cluster as they rearrange according to luminosity and temperature, forming a Hertzsprung-Russell (H–R) diagram</a:t>
            </a:r>
            <a:endParaRPr lang="en-US" sz="2000" b="1" dirty="0"/>
          </a:p>
        </p:txBody>
      </p:sp>
      <p:pic>
        <p:nvPicPr>
          <p:cNvPr id="4" name="Audio 3">
            <a:hlinkClick r:id="" action="ppaction://media"/>
            <a:extLst>
              <a:ext uri="{FF2B5EF4-FFF2-40B4-BE49-F238E27FC236}">
                <a16:creationId xmlns:a16="http://schemas.microsoft.com/office/drawing/2014/main" id="{CF672315-63C8-8725-61CE-39E8344F4F6B}"/>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74761654"/>
      </p:ext>
    </p:extLst>
  </p:cSld>
  <p:clrMapOvr>
    <a:masterClrMapping/>
  </p:clrMapOvr>
  <mc:AlternateContent xmlns:mc="http://schemas.openxmlformats.org/markup-compatibility/2006">
    <mc:Choice xmlns:p14="http://schemas.microsoft.com/office/powerpoint/2010/main" Requires="p14">
      <p:transition spd="slow" p14:dur="2000" advTm="63547"/>
    </mc:Choice>
    <mc:Fallback>
      <p:transition spd="slow" advTm="635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3906" x="10293350" y="5286375"/>
          <p14:tracePt t="3916" x="10252075" y="5286375"/>
          <p14:tracePt t="3924" x="10201275" y="5286375"/>
          <p14:tracePt t="3933" x="10121900" y="5276850"/>
          <p14:tracePt t="3950" x="9893300" y="5257800"/>
          <p14:tracePt t="3967" x="9702800" y="5238750"/>
          <p14:tracePt t="3984" x="9521825" y="5207000"/>
          <p14:tracePt t="4000" x="9353550" y="5187950"/>
          <p14:tracePt t="4017" x="9121775" y="5146675"/>
          <p14:tracePt t="4035" x="8836025" y="5095875"/>
          <p14:tracePt t="4051" x="8629650" y="5041900"/>
          <p14:tracePt t="4068" x="8397875" y="4978400"/>
          <p14:tracePt t="4084" x="8178800" y="4927600"/>
          <p14:tracePt t="4103" x="7943850" y="4864100"/>
          <p14:tracePt t="4122" x="7585075" y="4752975"/>
          <p14:tracePt t="4136" x="7353300" y="4676775"/>
          <p14:tracePt t="4153" x="7131050" y="4594225"/>
          <p14:tracePt t="4169" x="6915150" y="4508500"/>
          <p14:tracePt t="4186" x="6769100" y="4457700"/>
          <p14:tracePt t="4203" x="6657975" y="4422775"/>
          <p14:tracePt t="4219" x="6572250" y="4397375"/>
          <p14:tracePt t="4236" x="6502400" y="4371975"/>
          <p14:tracePt t="4251" x="6429375" y="4346575"/>
          <p14:tracePt t="4268" x="6378575" y="4327525"/>
          <p14:tracePt t="4285" x="6308725" y="4318000"/>
          <p14:tracePt t="4302" x="6296025" y="4314825"/>
          <p14:tracePt t="4354" x="6299200" y="4314825"/>
          <p14:tracePt t="4364" x="6305550" y="4314825"/>
          <p14:tracePt t="4367" x="6308725" y="4314825"/>
          <p14:tracePt t="4384" x="6321425" y="4314825"/>
          <p14:tracePt t="4401" x="6324600" y="4314825"/>
          <p14:tracePt t="4598" x="6330950" y="4314825"/>
          <p14:tracePt t="4606" x="6337300" y="4314825"/>
          <p14:tracePt t="4617" x="6353175" y="4314825"/>
          <p14:tracePt t="4633" x="6378575" y="4318000"/>
          <p14:tracePt t="4651" x="6384925" y="4318000"/>
          <p14:tracePt t="4742" x="6381750" y="4318000"/>
          <p14:tracePt t="4752" x="6369050" y="4314825"/>
          <p14:tracePt t="4761" x="6346825" y="4305300"/>
          <p14:tracePt t="4767" x="6327775" y="4292600"/>
          <p14:tracePt t="4784" x="6242050" y="4257675"/>
          <p14:tracePt t="4801" x="6073775" y="4206875"/>
          <p14:tracePt t="4818" x="5740400" y="4121150"/>
          <p14:tracePt t="4834" x="5508625" y="4057650"/>
          <p14:tracePt t="4851" x="5016500" y="3921125"/>
          <p14:tracePt t="4868" x="4762500" y="3867150"/>
          <p14:tracePt t="4884" x="4530725" y="3825875"/>
          <p14:tracePt t="4901" x="4324350" y="3784600"/>
          <p14:tracePt t="4917" x="4130675" y="3743325"/>
          <p14:tracePt t="4934" x="4019550" y="3717925"/>
          <p14:tracePt t="4950" x="3940175" y="3708400"/>
          <p14:tracePt t="4967" x="3870325" y="3692525"/>
          <p14:tracePt t="4984" x="3810000" y="3679825"/>
          <p14:tracePt t="5001" x="3708400" y="3654425"/>
          <p14:tracePt t="5017" x="3654425" y="3648075"/>
          <p14:tracePt t="5034" x="3524250" y="3619500"/>
          <p14:tracePt t="5051" x="3346450" y="3571875"/>
          <p14:tracePt t="5068" x="3225800" y="3533775"/>
          <p14:tracePt t="5085" x="3079750" y="3495675"/>
          <p14:tracePt t="5101" x="2933700" y="3448050"/>
          <p14:tracePt t="5118" x="2787650" y="3406775"/>
          <p14:tracePt t="5135" x="2689225" y="3362325"/>
          <p14:tracePt t="5151" x="2603500" y="3327400"/>
          <p14:tracePt t="5167" x="2540000" y="3305175"/>
          <p14:tracePt t="5184" x="2508250" y="3292475"/>
          <p14:tracePt t="5200" x="2473325" y="3270250"/>
          <p14:tracePt t="5217" x="2460625" y="3267075"/>
          <p14:tracePt t="5235" x="2432050" y="3248025"/>
          <p14:tracePt t="5251" x="2416175" y="3244850"/>
          <p14:tracePt t="5268" x="2381250" y="3235325"/>
          <p14:tracePt t="5285" x="2349500" y="3216275"/>
          <p14:tracePt t="5301" x="2276475" y="3190875"/>
          <p14:tracePt t="5318" x="2228850" y="3178175"/>
          <p14:tracePt t="5334" x="2171700" y="3152775"/>
          <p14:tracePt t="5350" x="2111375" y="3130550"/>
          <p14:tracePt t="5367" x="2076450" y="3117850"/>
          <p14:tracePt t="5385" x="2051050" y="3105150"/>
          <p14:tracePt t="5401" x="2035175" y="3098800"/>
          <p14:tracePt t="5419" x="2028825" y="3092450"/>
          <p14:tracePt t="5436" x="2022475" y="3086100"/>
          <p14:tracePt t="5452" x="2016125" y="3076575"/>
          <p14:tracePt t="5469" x="2006600" y="3070225"/>
          <p14:tracePt t="5486" x="1990725" y="3054350"/>
          <p14:tracePt t="5503" x="1971675" y="3041650"/>
          <p14:tracePt t="5522" x="1962150" y="3038475"/>
          <p14:tracePt t="5535" x="1949450" y="3032125"/>
          <p14:tracePt t="5553" x="1946275" y="3025775"/>
          <p14:tracePt t="5568" x="1939925" y="3025775"/>
          <p14:tracePt t="6188" x="1949450" y="3025775"/>
          <p14:tracePt t="6196" x="1958975" y="3025775"/>
          <p14:tracePt t="6205" x="1971675" y="3025775"/>
          <p14:tracePt t="6219" x="1993900" y="3025775"/>
          <p14:tracePt t="6236" x="2035175" y="3025775"/>
          <p14:tracePt t="6252" x="2085975" y="3025775"/>
          <p14:tracePt t="6272" x="2133600" y="3025775"/>
          <p14:tracePt t="6286" x="2190750" y="3028950"/>
          <p14:tracePt t="6302" x="2232025" y="3038475"/>
          <p14:tracePt t="6321" x="2266950" y="3038475"/>
          <p14:tracePt t="6335" x="2292350" y="3044825"/>
          <p14:tracePt t="6352" x="2308225" y="3048000"/>
          <p14:tracePt t="6369" x="2320925" y="3048000"/>
          <p14:tracePt t="6386" x="2324100" y="3054350"/>
          <p14:tracePt t="6403" x="2330450" y="3054350"/>
          <p14:tracePt t="6458" x="2336800" y="3054350"/>
          <p14:tracePt t="6462" x="2343150" y="3054350"/>
          <p14:tracePt t="6467" x="2346325" y="3054350"/>
          <p14:tracePt t="6484" x="2352675" y="3054350"/>
          <p14:tracePt t="6500" x="2393950" y="3054350"/>
          <p14:tracePt t="6517" x="2444750" y="3054350"/>
          <p14:tracePt t="6533" x="2552700" y="3054350"/>
          <p14:tracePt t="6551" x="2632075" y="3054350"/>
          <p14:tracePt t="6571" x="2749550" y="3063875"/>
          <p14:tracePt t="6588" x="2838450" y="3063875"/>
          <p14:tracePt t="6605" x="2870200" y="3063875"/>
          <p14:tracePt t="6618" x="2886075" y="3063875"/>
          <p14:tracePt t="6635" x="2892425" y="3063875"/>
          <p14:tracePt t="6651" x="2898775" y="3063875"/>
          <p14:tracePt t="6950" x="2908300" y="3063875"/>
          <p14:tracePt t="6960" x="2933700" y="3063875"/>
          <p14:tracePt t="6968" x="2940050" y="3063875"/>
          <p14:tracePt t="6984" x="2968625" y="3063875"/>
          <p14:tracePt t="7001" x="3003550" y="3063875"/>
          <p14:tracePt t="7019" x="3041650" y="3063875"/>
          <p14:tracePt t="7034" x="3092450" y="3063875"/>
          <p14:tracePt t="7050" x="3124200" y="3063875"/>
          <p14:tracePt t="7067" x="3155950" y="3063875"/>
          <p14:tracePt t="7085" x="3190875" y="3063875"/>
          <p14:tracePt t="7104" x="3228975" y="3063875"/>
          <p14:tracePt t="7117" x="3270250" y="3063875"/>
          <p14:tracePt t="7133" x="3311525" y="3063875"/>
          <p14:tracePt t="7150" x="3359150" y="3063875"/>
          <p14:tracePt t="7167" x="3409950" y="3063875"/>
          <p14:tracePt t="7185" x="3505200" y="3063875"/>
          <p14:tracePt t="7201" x="3571875" y="3063875"/>
          <p14:tracePt t="7218" x="3638550" y="3063875"/>
          <p14:tracePt t="7234" x="3670300" y="3054350"/>
          <p14:tracePt t="7252" x="3683000" y="3054350"/>
          <p14:tracePt t="7269" x="3686175" y="3054350"/>
          <p14:tracePt t="7383" x="3679825" y="3054350"/>
          <p14:tracePt t="7393" x="3673475" y="3054350"/>
          <p14:tracePt t="7554" x="3676650" y="3054350"/>
          <p14:tracePt t="7565" x="3727450" y="3035300"/>
          <p14:tracePt t="7571" x="3794125" y="3025775"/>
          <p14:tracePt t="7584" x="3860800" y="3006725"/>
          <p14:tracePt t="7600" x="4054475" y="2952750"/>
          <p14:tracePt t="7616" x="4276725" y="2901950"/>
          <p14:tracePt t="7633" x="4549775" y="2854325"/>
          <p14:tracePt t="7650" x="4918075" y="2816225"/>
          <p14:tracePt t="7667" x="5083175" y="2806700"/>
          <p14:tracePt t="7685" x="5378450" y="2806700"/>
          <p14:tracePt t="7701" x="5419725" y="2806700"/>
          <p14:tracePt t="7718" x="5429250" y="2806700"/>
          <p14:tracePt t="8366" x="5441950" y="2809875"/>
          <p14:tracePt t="8372" x="5473700" y="2832100"/>
          <p14:tracePt t="8382" x="5495925" y="2847975"/>
          <p14:tracePt t="8407" x="5638800" y="2936875"/>
          <p14:tracePt t="8411" x="5705475" y="2974975"/>
          <p14:tracePt t="8422" x="5775325" y="3016250"/>
          <p14:tracePt t="8434" x="6016625" y="3152775"/>
          <p14:tracePt t="8451" x="6216650" y="3244850"/>
          <p14:tracePt t="8472" x="6413500" y="3330575"/>
          <p14:tracePt t="8489" x="6623050" y="3413125"/>
          <p14:tracePt t="8506" x="6807200" y="3473450"/>
          <p14:tracePt t="8518" x="6965950" y="3514725"/>
          <p14:tracePt t="8534" x="7086600" y="3552825"/>
          <p14:tracePt t="8551" x="7181850" y="3568700"/>
          <p14:tracePt t="8568" x="7232650" y="3575050"/>
          <p14:tracePt t="8585" x="7242175" y="3581400"/>
          <p14:tracePt t="13328" x="7248525" y="3581400"/>
          <p14:tracePt t="13336" x="7258050" y="3578225"/>
          <p14:tracePt t="13344" x="7308850" y="3562350"/>
          <p14:tracePt t="13352" x="7353300" y="3543300"/>
          <p14:tracePt t="13367" x="7464425" y="3489325"/>
          <p14:tracePt t="13384" x="7534275" y="3429000"/>
          <p14:tracePt t="13400" x="7578725" y="3375025"/>
          <p14:tracePt t="13416" x="7604125" y="3302000"/>
          <p14:tracePt t="13434" x="7610475" y="3251200"/>
          <p14:tracePt t="13450" x="7610475" y="3228975"/>
          <p14:tracePt t="13468" x="7610475" y="3203575"/>
          <p14:tracePt t="13485" x="7610475" y="3194050"/>
          <p14:tracePt t="13944" x="7610475" y="3187700"/>
          <p14:tracePt t="13952" x="7610475" y="3175000"/>
          <p14:tracePt t="13961" x="7620000" y="3146425"/>
          <p14:tracePt t="13968" x="7620000" y="3105150"/>
          <p14:tracePt t="13983" x="7629525" y="3076575"/>
          <p14:tracePt t="14000" x="7629525" y="3019425"/>
          <p14:tracePt t="14017" x="7623175" y="2949575"/>
          <p14:tracePt t="14033" x="7600950" y="2895600"/>
          <p14:tracePt t="14051" x="7566025" y="2854325"/>
          <p14:tracePt t="14067" x="7508875" y="2797175"/>
          <p14:tracePt t="14084" x="7404100" y="2711450"/>
          <p14:tracePt t="14100" x="7229475" y="2609850"/>
          <p14:tracePt t="14117" x="7016750" y="2492375"/>
          <p14:tracePt t="14135" x="6756400" y="2368550"/>
          <p14:tracePt t="14152" x="6457950" y="2260600"/>
          <p14:tracePt t="14168" x="6080125" y="2127250"/>
          <p14:tracePt t="14185" x="5327650" y="1901825"/>
          <p14:tracePt t="14202" x="4965700" y="1809750"/>
          <p14:tracePt t="14218" x="4645025" y="1749425"/>
          <p14:tracePt t="14234" x="4359275" y="1717675"/>
          <p14:tracePt t="14252" x="4067175" y="1717675"/>
          <p14:tracePt t="14268" x="3771900" y="1727200"/>
          <p14:tracePt t="14287" x="3435350" y="1762125"/>
          <p14:tracePt t="14301" x="3089275" y="1825625"/>
          <p14:tracePt t="14318" x="2717800" y="1889125"/>
          <p14:tracePt t="14335" x="2349500" y="1939925"/>
          <p14:tracePt t="14352" x="2009775" y="1987550"/>
          <p14:tracePt t="14368" x="1727200" y="2019300"/>
          <p14:tracePt t="14385" x="1498600" y="2041525"/>
          <p14:tracePt t="14405" x="1177925" y="2092325"/>
          <p14:tracePt t="14418" x="1050925" y="2114550"/>
          <p14:tracePt t="14434" x="901700" y="2162175"/>
          <p14:tracePt t="14451" x="733425" y="2247900"/>
          <p14:tracePt t="14467" x="644525" y="2311400"/>
          <p14:tracePt t="14484" x="596900" y="2365375"/>
          <p14:tracePt t="14501" x="558800" y="2419350"/>
          <p14:tracePt t="14518" x="536575" y="2460625"/>
          <p14:tracePt t="14535" x="523875" y="2501900"/>
          <p14:tracePt t="14551" x="517525" y="2543175"/>
          <p14:tracePt t="14567" x="517525" y="2578100"/>
          <p14:tracePt t="14586" x="517525" y="2609850"/>
          <p14:tracePt t="14602" x="536575" y="2670175"/>
          <p14:tracePt t="14619" x="574675" y="2724150"/>
          <p14:tracePt t="14636" x="663575" y="2787650"/>
          <p14:tracePt t="14651" x="825500" y="2844800"/>
          <p14:tracePt t="14669" x="1031875" y="2908300"/>
          <p14:tracePt t="14685" x="1447800" y="2997200"/>
          <p14:tracePt t="14703" x="1831975" y="3038475"/>
          <p14:tracePt t="14719" x="2466975" y="3086100"/>
          <p14:tracePt t="14738" x="2943225" y="3098800"/>
          <p14:tracePt t="14751" x="3384550" y="3098800"/>
          <p14:tracePt t="14767" x="3800475" y="3098800"/>
          <p14:tracePt t="14784" x="4171950" y="3111500"/>
          <p14:tracePt t="14801" x="4486275" y="3111500"/>
          <p14:tracePt t="14818" x="4752975" y="3133725"/>
          <p14:tracePt t="14834" x="4968875" y="3143250"/>
          <p14:tracePt t="14852" x="5162550" y="3175000"/>
          <p14:tracePt t="14868" x="5270500" y="3200400"/>
          <p14:tracePt t="14883" x="5353050" y="3219450"/>
          <p14:tracePt t="14900" x="5422900" y="3225800"/>
          <p14:tracePt t="14916" x="5483225" y="3241675"/>
          <p14:tracePt t="14933" x="5530850" y="3248025"/>
          <p14:tracePt t="14950" x="5572125" y="3254375"/>
          <p14:tracePt t="14967" x="5651500" y="3254375"/>
          <p14:tracePt t="14983" x="5708650" y="3263900"/>
          <p14:tracePt t="15000" x="5759450" y="3263900"/>
          <p14:tracePt t="15017" x="5807075" y="3263900"/>
          <p14:tracePt t="15034" x="5838825" y="3263900"/>
          <p14:tracePt t="15051" x="5845175" y="3263900"/>
          <p14:tracePt t="15431" x="5851525" y="3263900"/>
          <p14:tracePt t="15435" x="5864225" y="3254375"/>
          <p14:tracePt t="15450" x="5867400" y="3248025"/>
          <p14:tracePt t="15467" x="5908675" y="3206750"/>
          <p14:tracePt t="15483" x="5943600" y="3165475"/>
          <p14:tracePt t="15499" x="5965825" y="3114675"/>
          <p14:tracePt t="15517" x="5997575" y="3051175"/>
          <p14:tracePt t="15535" x="6013450" y="2981325"/>
          <p14:tracePt t="15553" x="6022975" y="2921000"/>
          <p14:tracePt t="15569" x="6022975" y="2863850"/>
          <p14:tracePt t="15588" x="6022975" y="2803525"/>
          <p14:tracePt t="15602" x="6019800" y="2790825"/>
          <p14:tracePt t="15620" x="6007100" y="2774950"/>
          <p14:tracePt t="15636" x="6000750" y="2768600"/>
          <p14:tracePt t="15652" x="6000750" y="2765425"/>
          <p14:tracePt t="15678" x="5997575" y="2765425"/>
          <p14:tracePt t="16081" x="5984875" y="2765425"/>
          <p14:tracePt t="16089" x="5924550" y="2778125"/>
          <p14:tracePt t="16101" x="5832475" y="2809875"/>
          <p14:tracePt t="16117" x="5638800" y="2851150"/>
          <p14:tracePt t="16135" x="5235575" y="2946400"/>
          <p14:tracePt t="16152" x="4864100" y="3013075"/>
          <p14:tracePt t="16168" x="4473575" y="3063875"/>
          <p14:tracePt t="16185" x="4162425" y="3098800"/>
          <p14:tracePt t="16202" x="3892550" y="3130550"/>
          <p14:tracePt t="16218" x="3676650" y="3152775"/>
          <p14:tracePt t="16236" x="3454400" y="3184525"/>
          <p14:tracePt t="16250" x="3321050" y="3222625"/>
          <p14:tracePt t="16267" x="3260725" y="3244850"/>
          <p14:tracePt t="16283" x="3209925" y="3267075"/>
          <p14:tracePt t="16300" x="3175000" y="3289300"/>
          <p14:tracePt t="16316" x="3140075" y="3308350"/>
          <p14:tracePt t="16333" x="3124200" y="3321050"/>
          <p14:tracePt t="16351" x="3076575" y="3346450"/>
          <p14:tracePt t="16366" x="3054350" y="3355975"/>
          <p14:tracePt t="16383" x="3022600" y="3375025"/>
          <p14:tracePt t="16400" x="2981325" y="3381375"/>
          <p14:tracePt t="16416" x="2952750" y="3394075"/>
          <p14:tracePt t="16419" x="2940050" y="3394075"/>
          <p14:tracePt t="16434" x="2936875" y="3394075"/>
          <p14:tracePt t="16460" x="2936875" y="3400425"/>
          <p14:tracePt t="16502" x="2962275" y="3400425"/>
          <p14:tracePt t="16512" x="2974975" y="3400425"/>
          <p14:tracePt t="16521" x="3016250" y="3397250"/>
          <p14:tracePt t="16533" x="3063875" y="3397250"/>
          <p14:tracePt t="16550" x="3089275" y="3397250"/>
          <p14:tracePt t="16567" x="3095625" y="3397250"/>
          <p14:tracePt t="16584" x="3098800" y="3390900"/>
          <p14:tracePt t="16601" x="3105150" y="3390900"/>
          <p14:tracePt t="16824" x="3111500" y="3390900"/>
          <p14:tracePt t="16833" x="3121025" y="3390900"/>
          <p14:tracePt t="16840" x="3143250" y="3390900"/>
          <p14:tracePt t="16851" x="3257550" y="3390900"/>
          <p14:tracePt t="16867" x="3498850" y="3378200"/>
          <p14:tracePt t="16884" x="3975100" y="3352800"/>
          <p14:tracePt t="16900" x="4191000" y="3340100"/>
          <p14:tracePt t="16916" x="4511675" y="3327400"/>
          <p14:tracePt t="16934" x="4905375" y="3308350"/>
          <p14:tracePt t="16950" x="5143500" y="3295650"/>
          <p14:tracePt t="16967" x="5260975" y="3286125"/>
          <p14:tracePt t="16984" x="5321300" y="3286125"/>
          <p14:tracePt t="17001" x="5346700" y="3286125"/>
          <p14:tracePt t="17018" x="5353050" y="3286125"/>
          <p14:tracePt t="17398" x="5365750" y="3286125"/>
          <p14:tracePt t="17407" x="5435600" y="3292475"/>
          <p14:tracePt t="17420" x="5626100" y="3324225"/>
          <p14:tracePt t="17434" x="5895975" y="3355975"/>
          <p14:tracePt t="17452" x="6492875" y="3432175"/>
          <p14:tracePt t="17468" x="7016750" y="3524250"/>
          <p14:tracePt t="17484" x="7591425" y="3616325"/>
          <p14:tracePt t="17501" x="8175625" y="3743325"/>
          <p14:tracePt t="17517" x="8756650" y="3851275"/>
          <p14:tracePt t="17535" x="9213850" y="3952875"/>
          <p14:tracePt t="17551" x="9534525" y="4013200"/>
          <p14:tracePt t="17567" x="9798050" y="4067175"/>
          <p14:tracePt t="17584" x="9906000" y="4095750"/>
          <p14:tracePt t="17601" x="9994900" y="4117975"/>
          <p14:tracePt t="17617" x="10052050" y="4130675"/>
          <p14:tracePt t="17634" x="10093325" y="4146550"/>
          <p14:tracePt t="17651" x="10134600" y="4152900"/>
          <p14:tracePt t="17667" x="10179050" y="4165600"/>
          <p14:tracePt t="17684" x="10204450" y="4178300"/>
          <p14:tracePt t="17700" x="10229850" y="4184650"/>
          <p14:tracePt t="17717" x="10245725" y="4197350"/>
          <p14:tracePt t="17734" x="10261600" y="4206875"/>
          <p14:tracePt t="17751" x="10277475" y="4213225"/>
          <p14:tracePt t="17767" x="10280650" y="4219575"/>
          <p14:tracePt t="17784" x="10293350" y="4225925"/>
          <p14:tracePt t="17801" x="10296525" y="4232275"/>
          <p14:tracePt t="17818" x="10302875" y="4232275"/>
          <p14:tracePt t="17836" x="10302875" y="4235450"/>
          <p14:tracePt t="17853" x="10309225" y="4235450"/>
          <p14:tracePt t="18639" x="10306050" y="4235450"/>
          <p14:tracePt t="18643" x="10236200" y="4244975"/>
          <p14:tracePt t="18649" x="10160000" y="4244975"/>
          <p14:tracePt t="18666" x="9947275" y="4244975"/>
          <p14:tracePt t="18683" x="9680575" y="4244975"/>
          <p14:tracePt t="18699" x="9318625" y="4235450"/>
          <p14:tracePt t="18715" x="8788400" y="4203700"/>
          <p14:tracePt t="18733" x="8153400" y="4156075"/>
          <p14:tracePt t="18751" x="7518400" y="4108450"/>
          <p14:tracePt t="18768" x="6911975" y="4076700"/>
          <p14:tracePt t="18784" x="6153150" y="4044950"/>
          <p14:tracePt t="18802" x="5527675" y="4044950"/>
          <p14:tracePt t="18818" x="5213350" y="4044950"/>
          <p14:tracePt t="18835" x="4962525" y="4044950"/>
          <p14:tracePt t="18852" x="4746625" y="4044950"/>
          <p14:tracePt t="18868" x="4556125" y="4044950"/>
          <p14:tracePt t="18885" x="4352925" y="4044950"/>
          <p14:tracePt t="18901" x="4200525" y="4044950"/>
          <p14:tracePt t="18917" x="4073525" y="4044950"/>
          <p14:tracePt t="18935" x="3946525" y="4044950"/>
          <p14:tracePt t="18951" x="3816350" y="4044950"/>
          <p14:tracePt t="18971" x="3609975" y="4035425"/>
          <p14:tracePt t="18985" x="3546475" y="4035425"/>
          <p14:tracePt t="19002" x="3406775" y="4035425"/>
          <p14:tracePt t="19018" x="3263900" y="4041775"/>
          <p14:tracePt t="19036" x="3006725" y="4060825"/>
          <p14:tracePt t="19052" x="2879725" y="4070350"/>
          <p14:tracePt t="19068" x="2749550" y="4079875"/>
          <p14:tracePt t="19084" x="2606675" y="4079875"/>
          <p14:tracePt t="19099" x="2454275" y="4089400"/>
          <p14:tracePt t="19115" x="2238375" y="4089400"/>
          <p14:tracePt t="19132" x="2047875" y="4083050"/>
          <p14:tracePt t="19150" x="1857375" y="4083050"/>
          <p14:tracePt t="19167" x="1666875" y="4083050"/>
          <p14:tracePt t="19184" x="1476375" y="4064000"/>
          <p14:tracePt t="19201" x="1206500" y="4029075"/>
          <p14:tracePt t="19218" x="1085850" y="4010025"/>
          <p14:tracePt t="19234" x="1025525" y="4003675"/>
          <p14:tracePt t="19251" x="1012825" y="4003675"/>
          <p14:tracePt t="19742" x="1022350" y="4003675"/>
          <p14:tracePt t="19746" x="1069975" y="4003675"/>
          <p14:tracePt t="19752" x="1231900" y="4022725"/>
          <p14:tracePt t="19766" x="1285875" y="4032250"/>
          <p14:tracePt t="19783" x="2181225" y="4105275"/>
          <p14:tracePt t="19800" x="3000375" y="4175125"/>
          <p14:tracePt t="19817" x="3987800" y="4213225"/>
          <p14:tracePt t="19833" x="5127625" y="4248150"/>
          <p14:tracePt t="19850" x="6261100" y="4267200"/>
          <p14:tracePt t="19867" x="7426325" y="4308475"/>
          <p14:tracePt t="19884" x="8489950" y="4343400"/>
          <p14:tracePt t="19901" x="9375775" y="4378325"/>
          <p14:tracePt t="19919" x="10109200" y="4413250"/>
          <p14:tracePt t="19936" x="10744200" y="4460875"/>
          <p14:tracePt t="19953" x="11280775" y="4505325"/>
          <p14:tracePt t="19969" x="11868150" y="4546600"/>
          <p14:tracePt t="19973" x="11931650" y="4546600"/>
          <p14:tracePt t="19983" x="12185650" y="4575175"/>
          <p14:tracePt t="20000" x="12188825" y="4584700"/>
          <p14:tracePt t="20016" x="12188825" y="4606925"/>
          <p14:tracePt t="20033" x="12188825" y="4645025"/>
          <p14:tracePt t="20050" x="12188825" y="4660900"/>
          <p14:tracePt t="20066" x="12188825" y="4667250"/>
          <p14:tracePt t="20090" x="12188825" y="4673600"/>
          <p14:tracePt t="42180" x="12188825" y="4670425"/>
          <p14:tracePt t="42195" x="12185650" y="4635500"/>
          <p14:tracePt t="42201" x="12176125" y="4606925"/>
          <p14:tracePt t="42215" x="12169775" y="4584700"/>
          <p14:tracePt t="42231" x="12147550" y="4533900"/>
          <p14:tracePt t="42249" x="12122150" y="4502150"/>
          <p14:tracePt t="42268" x="12106275" y="4483100"/>
          <p14:tracePt t="42283" x="12087225" y="4470400"/>
          <p14:tracePt t="42301" x="12061825" y="4457700"/>
          <p14:tracePt t="42319" x="12026900" y="4445000"/>
          <p14:tracePt t="42334" x="11985625" y="4429125"/>
          <p14:tracePt t="42350" x="11953875" y="4422775"/>
          <p14:tracePt t="42367" x="11928475" y="4416425"/>
          <p14:tracePt t="42383" x="11903075" y="4416425"/>
          <p14:tracePt t="42400" x="11893550" y="4413250"/>
          <p14:tracePt t="42417" x="11861800" y="4413250"/>
          <p14:tracePt t="42433" x="11830050" y="4403725"/>
          <p14:tracePt t="42451" x="11769725" y="4397375"/>
          <p14:tracePt t="42467" x="11664950" y="4375150"/>
          <p14:tracePt t="42484" x="11544300" y="4346575"/>
          <p14:tracePt t="42500" x="11474450" y="4330700"/>
          <p14:tracePt t="42517" x="11369675" y="4321175"/>
          <p14:tracePt t="42533" x="11309350" y="4321175"/>
          <p14:tracePt t="42550" x="11242675" y="4314825"/>
          <p14:tracePt t="42566" x="11201400" y="4308475"/>
          <p14:tracePt t="42584" x="11150600" y="4298950"/>
          <p14:tracePt t="42600" x="11093450" y="4298950"/>
          <p14:tracePt t="42616" x="11061700" y="4292600"/>
          <p14:tracePt t="42633" x="11020425" y="4286250"/>
          <p14:tracePt t="42650" x="10995025" y="4286250"/>
          <p14:tracePt t="42667" x="10969625" y="4279900"/>
          <p14:tracePt t="42683" x="10956925" y="4273550"/>
          <p14:tracePt t="43024" x="10956925" y="4276725"/>
          <p14:tracePt t="43035" x="10956925" y="4289425"/>
          <p14:tracePt t="43038" x="10950575" y="4308475"/>
          <p14:tracePt t="43048" x="10950575" y="4330700"/>
          <p14:tracePt t="43065" x="10950575" y="4368800"/>
          <p14:tracePt t="43081" x="10953750" y="4410075"/>
          <p14:tracePt t="43099" x="10960100" y="4464050"/>
          <p14:tracePt t="43116" x="10966450" y="4486275"/>
          <p14:tracePt t="43134" x="10982325" y="4540250"/>
          <p14:tracePt t="43150" x="10988675" y="4565650"/>
          <p14:tracePt t="43167" x="10995025" y="4591050"/>
          <p14:tracePt t="43184" x="11001375" y="4616450"/>
          <p14:tracePt t="43200" x="11007725" y="4635500"/>
          <p14:tracePt t="43217" x="11007725" y="4664075"/>
          <p14:tracePt t="43233" x="11014075" y="4714875"/>
          <p14:tracePt t="43250" x="11023600" y="4762500"/>
          <p14:tracePt t="43267" x="11023600" y="4803775"/>
          <p14:tracePt t="43283" x="11029950" y="4854575"/>
          <p14:tracePt t="43300" x="11029950" y="4902200"/>
          <p14:tracePt t="43317" x="11036300" y="4927600"/>
          <p14:tracePt t="43322" x="11036300" y="4946650"/>
          <p14:tracePt t="43334" x="11042650" y="4978400"/>
          <p14:tracePt t="43350" x="11042650" y="5003800"/>
          <p14:tracePt t="43366" x="11042650" y="5022850"/>
          <p14:tracePt t="43383" x="11042650" y="5051425"/>
          <p14:tracePt t="43400" x="11042650" y="5092700"/>
          <p14:tracePt t="43416" x="11042650" y="5133975"/>
          <p14:tracePt t="43433" x="11042650" y="5149850"/>
          <p14:tracePt t="43450" x="11042650" y="5175250"/>
          <p14:tracePt t="43466" x="11039475" y="5200650"/>
          <p14:tracePt t="43484" x="11039475" y="5216525"/>
          <p14:tracePt t="43500" x="11039475" y="5229225"/>
          <p14:tracePt t="43517" x="11039475" y="5235575"/>
          <p14:tracePt t="43534" x="11039475" y="5238750"/>
          <p14:tracePt t="45920" x="11039475" y="5219700"/>
          <p14:tracePt t="45928" x="11039475" y="5191125"/>
          <p14:tracePt t="45935" x="11029950" y="5149850"/>
          <p14:tracePt t="45948" x="11017250" y="5130800"/>
          <p14:tracePt t="45965" x="10960100" y="5073650"/>
          <p14:tracePt t="45984" x="10791825" y="4991100"/>
          <p14:tracePt t="46000" x="10607675" y="4940300"/>
          <p14:tracePt t="46017" x="10391775" y="4918075"/>
          <p14:tracePt t="46033" x="10163175" y="4918075"/>
          <p14:tracePt t="46051" x="9947275" y="4927600"/>
          <p14:tracePt t="46069" x="9705975" y="4968875"/>
          <p14:tracePt t="46083" x="9563100" y="5006975"/>
          <p14:tracePt t="46100" x="9375775" y="5067300"/>
          <p14:tracePt t="46116" x="9255125" y="5105400"/>
          <p14:tracePt t="46133" x="9131300" y="5162550"/>
          <p14:tracePt t="46150" x="9020175" y="5219700"/>
          <p14:tracePt t="46166" x="8940800" y="5270500"/>
          <p14:tracePt t="46183" x="8861425" y="5330825"/>
          <p14:tracePt t="46201" x="8804275" y="5391150"/>
          <p14:tracePt t="46216" x="8756650" y="5445125"/>
          <p14:tracePt t="46233" x="8686800" y="5534025"/>
          <p14:tracePt t="46250" x="8645525" y="5588000"/>
          <p14:tracePt t="46267" x="8604250" y="5622925"/>
          <p14:tracePt t="46284" x="8550275" y="5664200"/>
          <p14:tracePt t="46300" x="8531225" y="5689600"/>
          <p14:tracePt t="46315" x="8502650" y="5708650"/>
          <p14:tracePt t="46332" x="8477250" y="5721350"/>
          <p14:tracePt t="46350" x="8461375" y="5740400"/>
          <p14:tracePt t="46366" x="8426450" y="5759450"/>
          <p14:tracePt t="46386" x="8391525" y="5788025"/>
          <p14:tracePt t="46400" x="8356600" y="5800725"/>
          <p14:tracePt t="46416" x="8296275" y="5832475"/>
          <p14:tracePt t="46433" x="8207375" y="5867400"/>
          <p14:tracePt t="46449" x="8099425" y="5902325"/>
          <p14:tracePt t="46466" x="8020050" y="5918200"/>
          <p14:tracePt t="46482" x="7899400" y="5937250"/>
          <p14:tracePt t="46497" x="7743825" y="5965825"/>
          <p14:tracePt t="46515" x="7534275" y="5988050"/>
          <p14:tracePt t="46531" x="7359650" y="5988050"/>
          <p14:tracePt t="46548" x="7169150" y="5988050"/>
          <p14:tracePt t="46566" x="7000875" y="5978525"/>
          <p14:tracePt t="46584" x="6848475" y="5969000"/>
          <p14:tracePt t="46601" x="6740525" y="5953125"/>
          <p14:tracePt t="46618" x="6584950" y="5943600"/>
          <p14:tracePt t="46634" x="6432550" y="5943600"/>
          <p14:tracePt t="46651" x="6280150" y="5943600"/>
          <p14:tracePt t="46668" x="6099175" y="5959475"/>
          <p14:tracePt t="46684" x="5946775" y="5969000"/>
          <p14:tracePt t="46699" x="5842000" y="5978525"/>
          <p14:tracePt t="46716" x="5759450" y="5988050"/>
          <p14:tracePt t="46732" x="5680075" y="5994400"/>
          <p14:tracePt t="46749" x="5588000" y="6003925"/>
          <p14:tracePt t="46767" x="5476875" y="6013450"/>
          <p14:tracePt t="46783" x="5334000" y="6032500"/>
          <p14:tracePt t="46799" x="5178425" y="6042025"/>
          <p14:tracePt t="46816" x="5022850" y="6051550"/>
          <p14:tracePt t="46833" x="4883150" y="6061075"/>
          <p14:tracePt t="46850" x="4740275" y="6080125"/>
          <p14:tracePt t="46867" x="4584700" y="6099175"/>
          <p14:tracePt t="46883" x="4429125" y="6118225"/>
          <p14:tracePt t="46901" x="4229100" y="6143625"/>
          <p14:tracePt t="46916" x="4152900" y="6153150"/>
          <p14:tracePt t="46932" x="3984625" y="6175375"/>
          <p14:tracePt t="46950" x="3829050" y="6203950"/>
          <p14:tracePt t="46967" x="3616325" y="6251575"/>
          <p14:tracePt t="46982" x="3552825" y="6261100"/>
          <p14:tracePt t="46999" x="3340100" y="6308725"/>
          <p14:tracePt t="47016" x="3184525" y="6327775"/>
          <p14:tracePt t="47033" x="3038475" y="6359525"/>
          <p14:tracePt t="47049" x="2886075" y="6369050"/>
          <p14:tracePt t="47066" x="2768600" y="6375400"/>
          <p14:tracePt t="47083" x="2587625" y="6384925"/>
          <p14:tracePt t="47100" x="2422525" y="6384925"/>
          <p14:tracePt t="47117" x="2295525" y="6384925"/>
          <p14:tracePt t="47133" x="2178050" y="6394450"/>
          <p14:tracePt t="47150" x="2085975" y="6394450"/>
          <p14:tracePt t="47167" x="2006600" y="6394450"/>
          <p14:tracePt t="47182" x="1952625" y="6394450"/>
          <p14:tracePt t="47200" x="1873250" y="6394450"/>
          <p14:tracePt t="47216" x="1844675" y="6394450"/>
          <p14:tracePt t="47233" x="1793875" y="6394450"/>
          <p14:tracePt t="47249" x="1743075" y="6391275"/>
          <p14:tracePt t="47266" x="1701800" y="6384925"/>
          <p14:tracePt t="47283" x="1651000" y="6362700"/>
          <p14:tracePt t="47300" x="1568450" y="6346825"/>
          <p14:tracePt t="47316" x="1473200" y="6327775"/>
          <p14:tracePt t="47333" x="1374775" y="6302375"/>
          <p14:tracePt t="47349" x="1304925" y="6286500"/>
          <p14:tracePt t="47367" x="1276350" y="6280150"/>
          <p14:tracePt t="47383" x="1263650" y="6273800"/>
          <p14:tracePt t="47402" x="1257300" y="6273800"/>
          <p14:tracePt t="47445" x="1257300" y="6270625"/>
          <p14:tracePt t="47474" x="1260475" y="6264275"/>
          <p14:tracePt t="47482" x="1266825" y="6264275"/>
          <p14:tracePt t="47500" x="1279525" y="6257925"/>
          <p14:tracePt t="47505" x="1282700" y="6251575"/>
          <p14:tracePt t="47516" x="1289050" y="6251575"/>
          <p14:tracePt t="47531" x="1323975" y="6232525"/>
          <p14:tracePt t="47548" x="1339850" y="6226175"/>
          <p14:tracePt t="47565" x="1365250" y="6216650"/>
          <p14:tracePt t="47582" x="1381125" y="6210300"/>
          <p14:tracePt t="47599" x="1406525" y="6203950"/>
          <p14:tracePt t="47615" x="1457325" y="6197600"/>
          <p14:tracePt t="47632" x="1498600" y="6197600"/>
          <p14:tracePt t="47648" x="1574800" y="6188075"/>
          <p14:tracePt t="47666" x="1631950" y="6188075"/>
          <p14:tracePt t="47682" x="1749425" y="6188075"/>
          <p14:tracePt t="47699" x="1917700" y="6188075"/>
          <p14:tracePt t="47715" x="2047875" y="6188075"/>
          <p14:tracePt t="47732" x="2162175" y="6188075"/>
          <p14:tracePt t="47750" x="2244725" y="6181725"/>
          <p14:tracePt t="47765" x="2308225" y="6181725"/>
          <p14:tracePt t="47786" x="2359025" y="6181725"/>
          <p14:tracePt t="47788" x="2371725" y="6181725"/>
          <p14:tracePt t="47799" x="2384425" y="6181725"/>
          <p14:tracePt t="47816" x="2416175" y="6181725"/>
          <p14:tracePt t="47833" x="2441575" y="6181725"/>
          <p14:tracePt t="47849" x="2463800" y="6181725"/>
          <p14:tracePt t="47867" x="2489200" y="6184900"/>
          <p14:tracePt t="47883" x="2517775" y="6184900"/>
          <p14:tracePt t="47902" x="2562225" y="6188075"/>
          <p14:tracePt t="47916" x="2587625" y="6188075"/>
          <p14:tracePt t="47932" x="2635250" y="6188075"/>
          <p14:tracePt t="47950" x="2698750" y="6188075"/>
          <p14:tracePt t="47967" x="2740025" y="6197600"/>
          <p14:tracePt t="47983" x="2771775" y="6197600"/>
          <p14:tracePt t="48000" x="2813050" y="6203950"/>
          <p14:tracePt t="48016" x="2854325" y="6203950"/>
          <p14:tracePt t="48033" x="2895600" y="6203950"/>
          <p14:tracePt t="48050" x="2936875" y="6203950"/>
          <p14:tracePt t="48067" x="2974975" y="6203950"/>
          <p14:tracePt t="48083" x="3035300" y="6203950"/>
          <p14:tracePt t="48099" x="3086100" y="6203950"/>
          <p14:tracePt t="48117" x="3124200" y="6203950"/>
          <p14:tracePt t="48133" x="3194050" y="6203950"/>
          <p14:tracePt t="48150" x="3273425" y="6200775"/>
          <p14:tracePt t="48166" x="3352800" y="6200775"/>
          <p14:tracePt t="48184" x="3432175" y="6200775"/>
          <p14:tracePt t="48200" x="3454400" y="6200775"/>
          <p14:tracePt t="48217" x="3479800" y="6200775"/>
          <p14:tracePt t="48233" x="3492500" y="6200775"/>
          <p14:tracePt t="48250" x="3498850" y="6200775"/>
          <p14:tracePt t="48408" x="3495675" y="6200775"/>
          <p14:tracePt t="48840" x="3505200" y="6200775"/>
          <p14:tracePt t="48844" x="3524250" y="6194425"/>
          <p14:tracePt t="48853" x="3536950" y="6184900"/>
          <p14:tracePt t="48865" x="3559175" y="6184900"/>
          <p14:tracePt t="48881" x="3584575" y="6178550"/>
          <p14:tracePt t="48898" x="3616325" y="6165850"/>
          <p14:tracePt t="48919" x="3654425" y="6159500"/>
          <p14:tracePt t="48936" x="3679825" y="6153150"/>
          <p14:tracePt t="48951" x="3698875" y="6153150"/>
          <p14:tracePt t="48966" x="3708400" y="6153150"/>
          <p14:tracePt t="48982" x="3721100" y="6146800"/>
          <p14:tracePt t="48999" x="3736975" y="6146800"/>
          <p14:tracePt t="49015" x="3749675" y="6146800"/>
          <p14:tracePt t="49032" x="3752850" y="6146800"/>
          <p14:tracePt t="49049" x="3771900" y="6146800"/>
          <p14:tracePt t="49071" x="3800475" y="6146800"/>
          <p14:tracePt t="49083" x="3810000" y="6146800"/>
          <p14:tracePt t="49100" x="3851275" y="6146800"/>
          <p14:tracePt t="49115" x="3892550" y="6146800"/>
          <p14:tracePt t="49132" x="3917950" y="6146800"/>
          <p14:tracePt t="49148" x="3943350" y="6146800"/>
          <p14:tracePt t="49166" x="3971925" y="6146800"/>
          <p14:tracePt t="49182" x="3987800" y="6146800"/>
          <p14:tracePt t="49199" x="3994150" y="6146800"/>
          <p14:tracePt t="49216" x="4003675" y="6146800"/>
          <p14:tracePt t="49232" x="4022725" y="6146800"/>
          <p14:tracePt t="49249" x="4044950" y="6146800"/>
          <p14:tracePt t="49265" x="4124325" y="6146800"/>
          <p14:tracePt t="49282" x="4175125" y="6146800"/>
          <p14:tracePt t="49299" x="4270375" y="6146800"/>
          <p14:tracePt t="49316" x="4327525" y="6146800"/>
          <p14:tracePt t="49333" x="4416425" y="6140450"/>
          <p14:tracePt t="49350" x="4457700" y="6140450"/>
          <p14:tracePt t="49365" x="4498975" y="6140450"/>
          <p14:tracePt t="49383" x="4527550" y="6140450"/>
          <p14:tracePt t="49398" x="4546600" y="6140450"/>
          <p14:tracePt t="49416" x="4568825" y="6140450"/>
          <p14:tracePt t="49435" x="4591050" y="6140450"/>
          <p14:tracePt t="49449" x="4603750" y="6140450"/>
          <p14:tracePt t="49465" x="4619625" y="6140450"/>
          <p14:tracePt t="49483" x="4638675" y="6140450"/>
          <p14:tracePt t="49500" x="4670425" y="6140450"/>
          <p14:tracePt t="49516" x="4711700" y="6140450"/>
          <p14:tracePt t="49532" x="4800600" y="6143625"/>
          <p14:tracePt t="49549" x="4870450" y="6153150"/>
          <p14:tracePt t="49567" x="5010150" y="6162675"/>
          <p14:tracePt t="49583" x="5067300" y="6169025"/>
          <p14:tracePt t="49600" x="5165725" y="6188075"/>
          <p14:tracePt t="49616" x="5207000" y="6188075"/>
          <p14:tracePt t="49632" x="5232400" y="6194425"/>
          <p14:tracePt t="49649" x="5238750" y="6194425"/>
          <p14:tracePt t="50508" x="5248275" y="6194425"/>
          <p14:tracePt t="50511" x="5276850" y="6194425"/>
          <p14:tracePt t="50520" x="5337175" y="6194425"/>
          <p14:tracePt t="50531" x="5387975" y="6194425"/>
          <p14:tracePt t="50548" x="5553075" y="6194425"/>
          <p14:tracePt t="50565" x="5743575" y="6194425"/>
          <p14:tracePt t="50582" x="5946775" y="6194425"/>
          <p14:tracePt t="50601" x="6248400" y="6194425"/>
          <p14:tracePt t="50617" x="6451600" y="6194425"/>
          <p14:tracePt t="50634" x="6654800" y="6194425"/>
          <p14:tracePt t="50651" x="6858000" y="6194425"/>
          <p14:tracePt t="50667" x="6985000" y="6194425"/>
          <p14:tracePt t="50685" x="7099300" y="6194425"/>
          <p14:tracePt t="50701" x="7194550" y="6200775"/>
          <p14:tracePt t="50718" x="7308850" y="6200775"/>
          <p14:tracePt t="50733" x="7378700" y="6200775"/>
          <p14:tracePt t="50751" x="7435850" y="6200775"/>
          <p14:tracePt t="50766" x="7473950" y="6200775"/>
          <p14:tracePt t="50783" x="7499350" y="6200775"/>
          <p14:tracePt t="50799" x="7518400" y="6200775"/>
          <p14:tracePt t="50816" x="7527925" y="6200775"/>
          <p14:tracePt t="50835" x="7534275" y="6200775"/>
          <p14:tracePt t="51474" x="7537450" y="6200775"/>
          <p14:tracePt t="51484" x="7550150" y="6200775"/>
          <p14:tracePt t="51493" x="7588250" y="6197600"/>
          <p14:tracePt t="51499" x="7642225" y="6197600"/>
          <p14:tracePt t="51515" x="7743825" y="6197600"/>
          <p14:tracePt t="51532" x="7883525" y="6197600"/>
          <p14:tracePt t="51547" x="8026400" y="6197600"/>
          <p14:tracePt t="51566" x="8166100" y="6203950"/>
          <p14:tracePt t="51582" x="8296275" y="6213475"/>
          <p14:tracePt t="51598" x="8378825" y="6219825"/>
          <p14:tracePt t="51615" x="8455025" y="6235700"/>
          <p14:tracePt t="51632" x="8489950" y="6242050"/>
          <p14:tracePt t="51648" x="8505825" y="6242050"/>
          <p14:tracePt t="51664" x="8524875" y="6248400"/>
          <p14:tracePt t="51681" x="8534400" y="6254750"/>
          <p14:tracePt t="51698" x="8547100" y="6254750"/>
          <p14:tracePt t="51715" x="8556625" y="6254750"/>
          <p14:tracePt t="51732" x="8569325" y="6254750"/>
          <p14:tracePt t="51748" x="8585200" y="6257925"/>
          <p14:tracePt t="51765" x="8610600" y="6270625"/>
          <p14:tracePt t="51782" x="8636000" y="6276975"/>
          <p14:tracePt t="51798" x="8693150" y="6283325"/>
          <p14:tracePt t="51815" x="8845550" y="6318250"/>
          <p14:tracePt t="51832" x="8915400" y="6334125"/>
          <p14:tracePt t="51848" x="9058275" y="6353175"/>
          <p14:tracePt t="51865" x="9264650" y="6372225"/>
          <p14:tracePt t="51881" x="9455150" y="6384925"/>
          <p14:tracePt t="51899" x="9632950" y="6394450"/>
          <p14:tracePt t="51915" x="9810750" y="6394450"/>
          <p14:tracePt t="51932" x="9988550" y="6394450"/>
          <p14:tracePt t="51948" x="10131425" y="6388100"/>
          <p14:tracePt t="51965" x="10261600" y="6378575"/>
          <p14:tracePt t="51980" x="10366375" y="6369050"/>
          <p14:tracePt t="51998" x="10407650" y="6369050"/>
          <p14:tracePt t="52015" x="10410825" y="6369050"/>
          <p14:tracePt t="52440" x="10423525" y="6369050"/>
          <p14:tracePt t="52444" x="10461625" y="6369050"/>
          <p14:tracePt t="52454" x="10525125" y="6359525"/>
          <p14:tracePt t="52464" x="10579100" y="6359525"/>
          <p14:tracePt t="52482" x="10693400" y="6359525"/>
          <p14:tracePt t="52498" x="10810875" y="6359525"/>
          <p14:tracePt t="52515" x="10912475" y="6359525"/>
          <p14:tracePt t="52532" x="11017250" y="6359525"/>
          <p14:tracePt t="52551" x="11172825" y="6362700"/>
          <p14:tracePt t="52568" x="11229975" y="6372225"/>
          <p14:tracePt t="52585" x="11264900" y="6372225"/>
          <p14:tracePt t="52601" x="11277600" y="6378575"/>
          <p14:tracePt t="52618" x="11283950" y="6378575"/>
          <p14:tracePt t="53214" x="11315700" y="6378575"/>
          <p14:tracePt t="53218" x="11356975" y="6372225"/>
          <p14:tracePt t="53231" x="11410950" y="6353175"/>
          <p14:tracePt t="53248" x="11531600" y="6337300"/>
          <p14:tracePt t="53265" x="11712575" y="6318250"/>
          <p14:tracePt t="53280" x="11779250" y="6308725"/>
          <p14:tracePt t="53297" x="11845925" y="6308725"/>
          <p14:tracePt t="53315" x="11909425" y="6308725"/>
          <p14:tracePt t="53331" x="11925300" y="6308725"/>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20ED3-DC3F-448F-DD13-6637BF8E70E9}"/>
              </a:ext>
            </a:extLst>
          </p:cNvPr>
          <p:cNvSpPr>
            <a:spLocks noGrp="1"/>
          </p:cNvSpPr>
          <p:nvPr>
            <p:ph type="title"/>
          </p:nvPr>
        </p:nvSpPr>
        <p:spPr>
          <a:xfrm>
            <a:off x="5971386" y="973668"/>
            <a:ext cx="5541971" cy="706964"/>
          </a:xfrm>
        </p:spPr>
        <p:txBody>
          <a:bodyPr/>
          <a:lstStyle/>
          <a:p>
            <a:r>
              <a:rPr lang="en-US" b="1" dirty="0"/>
              <a:t>Evolutionary Tracks</a:t>
            </a:r>
            <a:br>
              <a:rPr lang="en-US" b="1" dirty="0"/>
            </a:br>
            <a:r>
              <a:rPr lang="en-US" b="1" dirty="0"/>
              <a:t>(Read section 21.2)</a:t>
            </a:r>
          </a:p>
        </p:txBody>
      </p:sp>
      <p:pic>
        <p:nvPicPr>
          <p:cNvPr id="5" name="Content Placeholder 4">
            <a:extLst>
              <a:ext uri="{FF2B5EF4-FFF2-40B4-BE49-F238E27FC236}">
                <a16:creationId xmlns:a16="http://schemas.microsoft.com/office/drawing/2014/main" id="{52664761-8E21-1952-A3FB-A5D48030BCF7}"/>
              </a:ext>
            </a:extLst>
          </p:cNvPr>
          <p:cNvPicPr>
            <a:picLocks noGrp="1" noChangeAspect="1"/>
          </p:cNvPicPr>
          <p:nvPr>
            <p:ph idx="1"/>
          </p:nvPr>
        </p:nvPicPr>
        <p:blipFill>
          <a:blip r:embed="rId4"/>
          <a:stretch>
            <a:fillRect/>
          </a:stretch>
        </p:blipFill>
        <p:spPr>
          <a:xfrm>
            <a:off x="82517" y="151384"/>
            <a:ext cx="5727208" cy="4849653"/>
          </a:xfrm>
        </p:spPr>
      </p:pic>
      <p:sp>
        <p:nvSpPr>
          <p:cNvPr id="8" name="TextBox 7">
            <a:extLst>
              <a:ext uri="{FF2B5EF4-FFF2-40B4-BE49-F238E27FC236}">
                <a16:creationId xmlns:a16="http://schemas.microsoft.com/office/drawing/2014/main" id="{19785B11-2B53-D90D-12A0-082F0FA15C7D}"/>
              </a:ext>
            </a:extLst>
          </p:cNvPr>
          <p:cNvSpPr txBox="1"/>
          <p:nvPr/>
        </p:nvSpPr>
        <p:spPr>
          <a:xfrm>
            <a:off x="5809723" y="2299309"/>
            <a:ext cx="6299761" cy="4524315"/>
          </a:xfrm>
          <a:prstGeom prst="rect">
            <a:avLst/>
          </a:prstGeom>
          <a:noFill/>
        </p:spPr>
        <p:txBody>
          <a:bodyPr wrap="square">
            <a:spAutoFit/>
          </a:bodyPr>
          <a:lstStyle/>
          <a:p>
            <a:pPr algn="l"/>
            <a:r>
              <a:rPr lang="en-US" sz="1800" b="1" i="0" u="none" strike="noStrike" baseline="0" dirty="0">
                <a:solidFill>
                  <a:srgbClr val="000000"/>
                </a:solidFill>
                <a:latin typeface="NotoSans-Bold"/>
              </a:rPr>
              <a:t>Figure 21.12 Evolutionary Tracks for Contracting Protostars. </a:t>
            </a:r>
          </a:p>
          <a:p>
            <a:pPr algn="l"/>
            <a:endParaRPr lang="en-US" b="1" dirty="0">
              <a:solidFill>
                <a:srgbClr val="000000"/>
              </a:solidFill>
              <a:latin typeface="NotoSans-Bold"/>
            </a:endParaRPr>
          </a:p>
          <a:p>
            <a:pPr marL="285750" indent="-285750" algn="l">
              <a:buFont typeface="Arial" panose="020B0604020202020204" pitchFamily="34" charset="0"/>
              <a:buChar char="•"/>
            </a:pPr>
            <a:r>
              <a:rPr lang="en-US" sz="1800" b="1" i="0" u="none" strike="noStrike" baseline="0" dirty="0">
                <a:latin typeface="NotoSans"/>
              </a:rPr>
              <a:t>Tracks are plotted on the H–R diagram to show how stars of different masses change during the early parts of their lives</a:t>
            </a:r>
          </a:p>
          <a:p>
            <a:pPr algn="l"/>
            <a:r>
              <a:rPr lang="en-US" sz="1800" b="1" i="0" u="none" strike="noStrike" baseline="0" dirty="0">
                <a:latin typeface="NotoSans"/>
              </a:rPr>
              <a:t> </a:t>
            </a:r>
          </a:p>
          <a:p>
            <a:pPr marL="285750" indent="-285750" algn="l">
              <a:buFont typeface="Arial" panose="020B0604020202020204" pitchFamily="34" charset="0"/>
              <a:buChar char="•"/>
            </a:pPr>
            <a:r>
              <a:rPr lang="en-US" sz="1800" b="1" i="0" u="none" strike="noStrike" baseline="0" dirty="0">
                <a:latin typeface="NotoSans"/>
              </a:rPr>
              <a:t>The number next to each dark point on a track is the rough number of years it takes an embryo star to reach that stage</a:t>
            </a:r>
          </a:p>
          <a:p>
            <a:pPr algn="l"/>
            <a:r>
              <a:rPr lang="en-US" sz="1800" b="1" i="0" u="none" strike="noStrike" baseline="0" dirty="0">
                <a:latin typeface="NotoSans"/>
              </a:rPr>
              <a:t> </a:t>
            </a:r>
          </a:p>
          <a:p>
            <a:pPr marL="285750" indent="-285750" algn="l">
              <a:buFont typeface="Arial" panose="020B0604020202020204" pitchFamily="34" charset="0"/>
              <a:buChar char="•"/>
            </a:pPr>
            <a:r>
              <a:rPr lang="en-US" sz="1800" b="1" i="0" u="none" strike="noStrike" baseline="0" dirty="0">
                <a:latin typeface="NotoSans"/>
              </a:rPr>
              <a:t>Note that the surface temperature (K) on the horizontal axis increases toward the left </a:t>
            </a:r>
          </a:p>
          <a:p>
            <a:pPr algn="l"/>
            <a:endParaRPr lang="en-US" sz="1800" b="1" i="0" u="none" strike="noStrike" baseline="0" dirty="0">
              <a:latin typeface="NotoSans"/>
            </a:endParaRPr>
          </a:p>
          <a:p>
            <a:pPr marL="285750" indent="-285750" algn="l">
              <a:buFont typeface="Arial" panose="020B0604020202020204" pitchFamily="34" charset="0"/>
              <a:buChar char="•"/>
            </a:pPr>
            <a:r>
              <a:rPr lang="en-US" sz="1800" b="1" i="0" u="none" strike="noStrike" baseline="0" dirty="0">
                <a:latin typeface="NotoSans"/>
              </a:rPr>
              <a:t>You can see that the more mass a star has, the shorter time it takes to go through each stage </a:t>
            </a:r>
          </a:p>
          <a:p>
            <a:pPr algn="l"/>
            <a:endParaRPr lang="en-US" sz="1800" b="1" i="0" u="none" strike="noStrike" baseline="0" dirty="0">
              <a:latin typeface="NotoSans"/>
            </a:endParaRPr>
          </a:p>
          <a:p>
            <a:pPr marL="285750" indent="-285750" algn="l">
              <a:buFont typeface="Arial" panose="020B0604020202020204" pitchFamily="34" charset="0"/>
              <a:buChar char="•"/>
            </a:pPr>
            <a:r>
              <a:rPr lang="en-US" sz="1800" b="1" i="0" u="none" strike="noStrike" baseline="0" dirty="0">
                <a:latin typeface="NotoSans"/>
              </a:rPr>
              <a:t>Stars above the dashed line are typically still surrounded by infalling material and are hidden by it</a:t>
            </a:r>
            <a:endParaRPr lang="en-US" dirty="0"/>
          </a:p>
        </p:txBody>
      </p:sp>
      <p:pic>
        <p:nvPicPr>
          <p:cNvPr id="3" name="Audio 2">
            <a:hlinkClick r:id="" action="ppaction://media"/>
            <a:extLst>
              <a:ext uri="{FF2B5EF4-FFF2-40B4-BE49-F238E27FC236}">
                <a16:creationId xmlns:a16="http://schemas.microsoft.com/office/drawing/2014/main" id="{E39E3CAE-C385-27A7-359C-C4316379905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119657410"/>
      </p:ext>
    </p:extLst>
  </p:cSld>
  <p:clrMapOvr>
    <a:masterClrMapping/>
  </p:clrMapOvr>
  <mc:AlternateContent xmlns:mc="http://schemas.openxmlformats.org/markup-compatibility/2006">
    <mc:Choice xmlns:p14="http://schemas.microsoft.com/office/powerpoint/2010/main" Requires="p14">
      <p:transition spd="slow" p14:dur="2000" advTm="14252"/>
    </mc:Choice>
    <mc:Fallback>
      <p:transition spd="slow" advTm="142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FC485-6BAB-0331-CB8A-400AE5277DA3}"/>
              </a:ext>
            </a:extLst>
          </p:cNvPr>
          <p:cNvSpPr>
            <a:spLocks noGrp="1"/>
          </p:cNvSpPr>
          <p:nvPr>
            <p:ph type="title"/>
          </p:nvPr>
        </p:nvSpPr>
        <p:spPr/>
        <p:txBody>
          <a:bodyPr/>
          <a:lstStyle/>
          <a:p>
            <a:r>
              <a:rPr lang="en-US" b="1" dirty="0"/>
              <a:t>Planets Form Around Other Stars</a:t>
            </a:r>
          </a:p>
        </p:txBody>
      </p:sp>
      <p:sp>
        <p:nvSpPr>
          <p:cNvPr id="3" name="Content Placeholder 2">
            <a:extLst>
              <a:ext uri="{FF2B5EF4-FFF2-40B4-BE49-F238E27FC236}">
                <a16:creationId xmlns:a16="http://schemas.microsoft.com/office/drawing/2014/main" id="{4EEBEDFB-3686-5B7E-CD80-C9FF3E486C78}"/>
              </a:ext>
            </a:extLst>
          </p:cNvPr>
          <p:cNvSpPr>
            <a:spLocks noGrp="1"/>
          </p:cNvSpPr>
          <p:nvPr>
            <p:ph idx="1"/>
          </p:nvPr>
        </p:nvSpPr>
        <p:spPr/>
        <p:txBody>
          <a:bodyPr/>
          <a:lstStyle/>
          <a:p>
            <a:endParaRPr lang="en-US"/>
          </a:p>
        </p:txBody>
      </p:sp>
      <p:pic>
        <p:nvPicPr>
          <p:cNvPr id="4" name="Audio 3">
            <a:hlinkClick r:id="" action="ppaction://media"/>
            <a:extLst>
              <a:ext uri="{FF2B5EF4-FFF2-40B4-BE49-F238E27FC236}">
                <a16:creationId xmlns:a16="http://schemas.microsoft.com/office/drawing/2014/main" id="{6A0E4F7C-47DE-8594-1099-FBAC5893D505}"/>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4063188318"/>
      </p:ext>
    </p:extLst>
  </p:cSld>
  <p:clrMapOvr>
    <a:masterClrMapping/>
  </p:clrMapOvr>
  <mc:AlternateContent xmlns:mc="http://schemas.openxmlformats.org/markup-compatibility/2006">
    <mc:Choice xmlns:p14="http://schemas.microsoft.com/office/powerpoint/2010/main" Requires="p14">
      <p:transition spd="slow" p14:dur="2000" advTm="8664"/>
    </mc:Choice>
    <mc:Fallback>
      <p:transition spd="slow" advTm="86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75057-CE8E-62DB-55DF-578AA52206B6}"/>
              </a:ext>
            </a:extLst>
          </p:cNvPr>
          <p:cNvSpPr>
            <a:spLocks noGrp="1"/>
          </p:cNvSpPr>
          <p:nvPr>
            <p:ph type="title"/>
          </p:nvPr>
        </p:nvSpPr>
        <p:spPr/>
        <p:txBody>
          <a:bodyPr/>
          <a:lstStyle/>
          <a:p>
            <a:r>
              <a:rPr lang="en-US" b="1" dirty="0"/>
              <a:t>Think as You Study</a:t>
            </a:r>
          </a:p>
        </p:txBody>
      </p:sp>
      <p:sp>
        <p:nvSpPr>
          <p:cNvPr id="3" name="Content Placeholder 2">
            <a:extLst>
              <a:ext uri="{FF2B5EF4-FFF2-40B4-BE49-F238E27FC236}">
                <a16:creationId xmlns:a16="http://schemas.microsoft.com/office/drawing/2014/main" id="{D095228F-C122-6B21-5565-C4DC5377F28B}"/>
              </a:ext>
            </a:extLst>
          </p:cNvPr>
          <p:cNvSpPr>
            <a:spLocks noGrp="1"/>
          </p:cNvSpPr>
          <p:nvPr>
            <p:ph idx="1"/>
          </p:nvPr>
        </p:nvSpPr>
        <p:spPr/>
        <p:txBody>
          <a:bodyPr/>
          <a:lstStyle/>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Why is it so hard to see planets around other stars and so easy to see them around our own?</a:t>
            </a:r>
          </a:p>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Which types of planets are most easily detected by Doppler measurements? By transits?</a:t>
            </a:r>
          </a:p>
          <a:p>
            <a:endParaRPr lang="en-US" dirty="0"/>
          </a:p>
        </p:txBody>
      </p:sp>
      <p:pic>
        <p:nvPicPr>
          <p:cNvPr id="4" name="Audio 3">
            <a:hlinkClick r:id="" action="ppaction://media"/>
            <a:extLst>
              <a:ext uri="{FF2B5EF4-FFF2-40B4-BE49-F238E27FC236}">
                <a16:creationId xmlns:a16="http://schemas.microsoft.com/office/drawing/2014/main" id="{C6A2F708-7F09-8154-6CB3-7CDBA6E3798F}"/>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71633689"/>
      </p:ext>
    </p:extLst>
  </p:cSld>
  <p:clrMapOvr>
    <a:masterClrMapping/>
  </p:clrMapOvr>
  <mc:AlternateContent xmlns:mc="http://schemas.openxmlformats.org/markup-compatibility/2006">
    <mc:Choice xmlns:p14="http://schemas.microsoft.com/office/powerpoint/2010/main" Requires="p14">
      <p:transition spd="slow" p14:dur="2500" advTm="20545">
        <p:checker/>
      </p:transition>
    </mc:Choice>
    <mc:Fallback>
      <p:transition spd="slow" advTm="20545">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8D918-E421-A46E-972F-B01EC787B428}"/>
              </a:ext>
            </a:extLst>
          </p:cNvPr>
          <p:cNvSpPr>
            <a:spLocks noGrp="1"/>
          </p:cNvSpPr>
          <p:nvPr>
            <p:ph type="title"/>
          </p:nvPr>
        </p:nvSpPr>
        <p:spPr/>
        <p:txBody>
          <a:bodyPr/>
          <a:lstStyle/>
          <a:p>
            <a:r>
              <a:rPr lang="en-US" b="1" dirty="0"/>
              <a:t>Learning Objectives</a:t>
            </a:r>
          </a:p>
        </p:txBody>
      </p:sp>
      <p:sp>
        <p:nvSpPr>
          <p:cNvPr id="3" name="Content Placeholder 2">
            <a:extLst>
              <a:ext uri="{FF2B5EF4-FFF2-40B4-BE49-F238E27FC236}">
                <a16:creationId xmlns:a16="http://schemas.microsoft.com/office/drawing/2014/main" id="{D86D7F5D-49AB-6D5C-7A93-9999BD97C6B7}"/>
              </a:ext>
            </a:extLst>
          </p:cNvPr>
          <p:cNvSpPr>
            <a:spLocks noGrp="1"/>
          </p:cNvSpPr>
          <p:nvPr>
            <p:ph idx="1"/>
          </p:nvPr>
        </p:nvSpPr>
        <p:spPr/>
        <p:txBody>
          <a:bodyPr>
            <a:normAutofit fontScale="92500" lnSpcReduction="10000"/>
          </a:bodyPr>
          <a:lstStyle/>
          <a:p>
            <a:pPr algn="l"/>
            <a:r>
              <a:rPr lang="en-US" sz="2400" b="0" i="0" u="none" strike="noStrike" baseline="0" dirty="0">
                <a:solidFill>
                  <a:srgbClr val="000000"/>
                </a:solidFill>
                <a:latin typeface="NotoSans"/>
              </a:rPr>
              <a:t>By the end of this section, you will be able to:</a:t>
            </a:r>
          </a:p>
          <a:p>
            <a:pPr algn="l"/>
            <a:r>
              <a:rPr lang="en-US" sz="2400" b="0" i="0" u="none" strike="noStrike" baseline="0" dirty="0">
                <a:solidFill>
                  <a:srgbClr val="000000"/>
                </a:solidFill>
                <a:latin typeface="NotoSans"/>
              </a:rPr>
              <a:t>Identify the sometimes-violent processes by which parts of a molecular cloud collapse to produce stars</a:t>
            </a:r>
          </a:p>
          <a:p>
            <a:pPr algn="l"/>
            <a:r>
              <a:rPr lang="en-US" sz="2400" b="0" i="0" u="none" strike="noStrike" baseline="0" dirty="0">
                <a:solidFill>
                  <a:srgbClr val="000000"/>
                </a:solidFill>
                <a:latin typeface="NotoSans"/>
              </a:rPr>
              <a:t>Recognize some of the structures seen in images of molecular clouds like the one in Orion</a:t>
            </a:r>
          </a:p>
          <a:p>
            <a:pPr algn="l"/>
            <a:r>
              <a:rPr lang="en-US" sz="2400" b="0" i="0" u="none" strike="noStrike" baseline="0" dirty="0">
                <a:solidFill>
                  <a:srgbClr val="000000"/>
                </a:solidFill>
                <a:latin typeface="NotoSans"/>
              </a:rPr>
              <a:t>Explain how the environment of a molecular cloud enables the formation of stars</a:t>
            </a:r>
          </a:p>
          <a:p>
            <a:pPr algn="l"/>
            <a:r>
              <a:rPr lang="en-US" sz="2400" b="0" i="0" u="none" strike="noStrike" baseline="0" dirty="0">
                <a:solidFill>
                  <a:srgbClr val="000000"/>
                </a:solidFill>
                <a:latin typeface="NotoSans"/>
              </a:rPr>
              <a:t>Describe how advancing waves of star formation cause a molecular cloud to evolve</a:t>
            </a:r>
            <a:endParaRPr lang="en-US" sz="2400" dirty="0"/>
          </a:p>
          <a:p>
            <a:pPr marL="0" indent="0">
              <a:buNone/>
            </a:pPr>
            <a:endParaRPr lang="en-US" dirty="0"/>
          </a:p>
        </p:txBody>
      </p:sp>
    </p:spTree>
    <p:custDataLst>
      <p:tags r:id="rId1"/>
    </p:custDataLst>
    <p:extLst>
      <p:ext uri="{BB962C8B-B14F-4D97-AF65-F5344CB8AC3E}">
        <p14:creationId xmlns:p14="http://schemas.microsoft.com/office/powerpoint/2010/main" val="16779298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132">
        <p15:prstTrans prst="curtains"/>
      </p:transition>
    </mc:Choice>
    <mc:Fallback>
      <p:transition spd="slow" advTm="13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248DC-218E-85C3-AE56-800312565DE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120CB7E-4F2D-9916-F956-EC35BD0BE25B}"/>
              </a:ext>
            </a:extLst>
          </p:cNvPr>
          <p:cNvSpPr>
            <a:spLocks noGrp="1"/>
          </p:cNvSpPr>
          <p:nvPr>
            <p:ph idx="1"/>
          </p:nvPr>
        </p:nvSpPr>
        <p:spPr>
          <a:xfrm>
            <a:off x="136402" y="2421630"/>
            <a:ext cx="11978135" cy="3416300"/>
          </a:xfrm>
        </p:spPr>
        <p:txBody>
          <a:bodyPr>
            <a:noAutofit/>
          </a:bodyPr>
          <a:lstStyle/>
          <a:p>
            <a:pPr algn="l"/>
            <a:r>
              <a:rPr lang="en-US" sz="2000" b="1" i="0" u="none" strike="noStrike" baseline="0" dirty="0">
                <a:solidFill>
                  <a:srgbClr val="000000"/>
                </a:solidFill>
                <a:latin typeface="NotoSans"/>
              </a:rPr>
              <a:t>From our study of the solar system, we understand that planets form by the gathering together of gas and dust particles in orbit around a newly created star </a:t>
            </a:r>
          </a:p>
          <a:p>
            <a:pPr algn="l"/>
            <a:r>
              <a:rPr lang="en-US" sz="2000" b="1" i="0" u="none" strike="noStrike" baseline="0" dirty="0">
                <a:solidFill>
                  <a:srgbClr val="000000"/>
                </a:solidFill>
                <a:latin typeface="NotoSans"/>
              </a:rPr>
              <a:t>Each dust particle is heated by the young protostar and radiates in the infrared region of the spectrum</a:t>
            </a:r>
          </a:p>
          <a:p>
            <a:pPr algn="l"/>
            <a:r>
              <a:rPr lang="en-US" sz="2000" b="1" i="0" u="none" strike="noStrike" baseline="0" dirty="0">
                <a:solidFill>
                  <a:srgbClr val="000000"/>
                </a:solidFill>
                <a:latin typeface="NotoSans"/>
              </a:rPr>
              <a:t>Before any planets form, we can detect such radiation from all of the spread-out individual dust particles that are destined to become parts of planets </a:t>
            </a:r>
          </a:p>
          <a:p>
            <a:pPr algn="l"/>
            <a:r>
              <a:rPr lang="en-US" sz="2000" b="1" i="0" u="none" strike="noStrike" baseline="0" dirty="0">
                <a:solidFill>
                  <a:srgbClr val="000000"/>
                </a:solidFill>
                <a:latin typeface="NotoSans"/>
              </a:rPr>
              <a:t>We can also detect the silhouette of the disk if it blocks bright light coming from a source behind it (</a:t>
            </a:r>
            <a:r>
              <a:rPr lang="en-US" sz="2000" b="1" i="0" u="none" strike="noStrike" baseline="0" dirty="0">
                <a:solidFill>
                  <a:srgbClr val="027EB6"/>
                </a:solidFill>
                <a:latin typeface="NotoSans"/>
              </a:rPr>
              <a:t>Figure 21.13</a:t>
            </a:r>
            <a:r>
              <a:rPr lang="en-US" sz="2000" b="1" i="0" u="none" strike="noStrike" baseline="0" dirty="0">
                <a:solidFill>
                  <a:srgbClr val="000000"/>
                </a:solidFill>
                <a:latin typeface="NotoSans"/>
              </a:rPr>
              <a:t>)</a:t>
            </a:r>
            <a:endParaRPr lang="en-US" sz="2000" b="1" dirty="0"/>
          </a:p>
        </p:txBody>
      </p:sp>
      <p:pic>
        <p:nvPicPr>
          <p:cNvPr id="4" name="Audio 3">
            <a:hlinkClick r:id="" action="ppaction://media"/>
            <a:extLst>
              <a:ext uri="{FF2B5EF4-FFF2-40B4-BE49-F238E27FC236}">
                <a16:creationId xmlns:a16="http://schemas.microsoft.com/office/drawing/2014/main" id="{56B8F787-4819-6815-3A28-42651D59395F}"/>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4289864063"/>
      </p:ext>
    </p:extLst>
  </p:cSld>
  <p:clrMapOvr>
    <a:masterClrMapping/>
  </p:clrMapOvr>
  <mc:AlternateContent xmlns:mc="http://schemas.openxmlformats.org/markup-compatibility/2006">
    <mc:Choice xmlns:p14="http://schemas.microsoft.com/office/powerpoint/2010/main" Requires="p14">
      <p:transition spd="slow" p14:dur="2000" advTm="26359"/>
    </mc:Choice>
    <mc:Fallback>
      <p:transition spd="slow" advTm="263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82DC2-CD87-EBE6-7611-28AF5941404B}"/>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45CD2667-A324-AE80-6641-CCC3ABCCC89B}"/>
              </a:ext>
            </a:extLst>
          </p:cNvPr>
          <p:cNvSpPr>
            <a:spLocks noGrp="1"/>
          </p:cNvSpPr>
          <p:nvPr>
            <p:ph idx="1"/>
          </p:nvPr>
        </p:nvSpPr>
        <p:spPr>
          <a:xfrm>
            <a:off x="191973" y="2603500"/>
            <a:ext cx="11877097" cy="3416300"/>
          </a:xfrm>
        </p:spPr>
        <p:txBody>
          <a:bodyPr>
            <a:normAutofit/>
          </a:bodyPr>
          <a:lstStyle/>
          <a:p>
            <a:pPr algn="l"/>
            <a:r>
              <a:rPr lang="en-US" sz="2000" b="1" i="0" u="none" strike="noStrike" baseline="0" dirty="0">
                <a:latin typeface="NotoSans"/>
              </a:rPr>
              <a:t>Once the dust particles gather together and form a few planets (and maybe some moons), the overwhelming majority of the dust is hidden in the interiors of the planets where we cannot see it </a:t>
            </a:r>
          </a:p>
          <a:p>
            <a:pPr algn="l"/>
            <a:r>
              <a:rPr lang="en-US" sz="2000" b="1" i="0" u="none" strike="noStrike" baseline="0" dirty="0">
                <a:latin typeface="NotoSans"/>
              </a:rPr>
              <a:t>All we can now detect is the radiation from the outside surfaces, which cover a drastically smaller area than the huge, dusty disk from which they formed</a:t>
            </a:r>
          </a:p>
          <a:p>
            <a:pPr algn="l"/>
            <a:r>
              <a:rPr lang="en-US" sz="2000" b="1" i="0" u="none" strike="noStrike" baseline="0" dirty="0">
                <a:latin typeface="NotoSans"/>
              </a:rPr>
              <a:t>The amount of infrared radiation is therefore greatest before the dust particles combine into planets. For this reason, our search for planets begins with a search for infrared radiation from the material required to make them</a:t>
            </a:r>
          </a:p>
          <a:p>
            <a:pPr algn="l"/>
            <a:r>
              <a:rPr lang="en-US" sz="2000" b="1" i="0" u="none" strike="noStrike" baseline="0" dirty="0">
                <a:latin typeface="NotoSans"/>
              </a:rPr>
              <a:t>A disk of gas and dust appears to be an essential part of star formation. Observations show that nearly all very young protostars have disks and that the disks range in size from 10 to 1000 AU</a:t>
            </a:r>
            <a:endParaRPr lang="en-US" sz="2000" b="1" dirty="0"/>
          </a:p>
        </p:txBody>
      </p:sp>
      <p:pic>
        <p:nvPicPr>
          <p:cNvPr id="5" name="Picture 4">
            <a:extLst>
              <a:ext uri="{FF2B5EF4-FFF2-40B4-BE49-F238E27FC236}">
                <a16:creationId xmlns:a16="http://schemas.microsoft.com/office/drawing/2014/main" id="{895639AE-AA0F-07E8-0EC4-C799335330D1}"/>
              </a:ext>
            </a:extLst>
          </p:cNvPr>
          <p:cNvPicPr>
            <a:picLocks noChangeAspect="1"/>
          </p:cNvPicPr>
          <p:nvPr/>
        </p:nvPicPr>
        <p:blipFill>
          <a:blip r:embed="rId5"/>
          <a:stretch>
            <a:fillRect/>
          </a:stretch>
        </p:blipFill>
        <p:spPr>
          <a:xfrm>
            <a:off x="1065672" y="141724"/>
            <a:ext cx="10060656" cy="2370852"/>
          </a:xfrm>
          <a:prstGeom prst="rect">
            <a:avLst/>
          </a:prstGeom>
        </p:spPr>
      </p:pic>
      <p:pic>
        <p:nvPicPr>
          <p:cNvPr id="4" name="Audio 3">
            <a:hlinkClick r:id="" action="ppaction://media"/>
            <a:extLst>
              <a:ext uri="{FF2B5EF4-FFF2-40B4-BE49-F238E27FC236}">
                <a16:creationId xmlns:a16="http://schemas.microsoft.com/office/drawing/2014/main" id="{3DF1416C-FC53-9804-E7DB-A942DC16E79F}"/>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676730972"/>
      </p:ext>
    </p:extLst>
  </p:cSld>
  <p:clrMapOvr>
    <a:masterClrMapping/>
  </p:clrMapOvr>
  <mc:AlternateContent xmlns:mc="http://schemas.openxmlformats.org/markup-compatibility/2006">
    <mc:Choice xmlns:p14="http://schemas.microsoft.com/office/powerpoint/2010/main" Requires="p14">
      <p:transition spd="slow" p14:dur="2000" advTm="28749"/>
    </mc:Choice>
    <mc:Fallback>
      <p:transition spd="slow" advTm="287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anim calcmode="lin" valueType="num">
                                      <p:cBhvr>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4446C-241E-010F-F1EB-2C999DC01FB8}"/>
              </a:ext>
            </a:extLst>
          </p:cNvPr>
          <p:cNvSpPr>
            <a:spLocks noGrp="1"/>
          </p:cNvSpPr>
          <p:nvPr>
            <p:ph type="title"/>
          </p:nvPr>
        </p:nvSpPr>
        <p:spPr/>
        <p:txBody>
          <a:bodyPr/>
          <a:lstStyle/>
          <a:p>
            <a:r>
              <a:rPr lang="en-US" b="1" dirty="0"/>
              <a:t>Doppler Technique</a:t>
            </a:r>
          </a:p>
        </p:txBody>
      </p:sp>
      <p:sp>
        <p:nvSpPr>
          <p:cNvPr id="3" name="Content Placeholder 2">
            <a:extLst>
              <a:ext uri="{FF2B5EF4-FFF2-40B4-BE49-F238E27FC236}">
                <a16:creationId xmlns:a16="http://schemas.microsoft.com/office/drawing/2014/main" id="{AA3D5BA9-6DA9-0991-ECD9-3DC173B9E69D}"/>
              </a:ext>
            </a:extLst>
          </p:cNvPr>
          <p:cNvSpPr>
            <a:spLocks noGrp="1"/>
          </p:cNvSpPr>
          <p:nvPr>
            <p:ph idx="1"/>
          </p:nvPr>
        </p:nvSpPr>
        <p:spPr>
          <a:xfrm>
            <a:off x="207129" y="2354201"/>
            <a:ext cx="11336539" cy="4258780"/>
          </a:xfrm>
        </p:spPr>
        <p:txBody>
          <a:bodyPr/>
          <a:lstStyle/>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The Doppler technique measures the motion of the star caused by the pull of one or more planets around it.  The gravitational force is proportional to the mass of the planet and inversely proportional to the square of the separation</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So the easiest planets to detect with this method are massive and close to the star.  That’s why the hot </a:t>
            </a:r>
            <a:r>
              <a:rPr lang="en-US" sz="2000" b="1" dirty="0" err="1">
                <a:effectLst/>
                <a:latin typeface="Calibri" panose="020F0502020204030204" pitchFamily="34" charset="0"/>
                <a:ea typeface="Times New Roman" panose="02020603050405020304" pitchFamily="18" charset="0"/>
                <a:cs typeface="Times New Roman" panose="02020603050405020304" pitchFamily="18" charset="0"/>
              </a:rPr>
              <a:t>Jupiters</a:t>
            </a:r>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 were found first.  The transit probability (the chance that the orbit will bring the planet in front of the star for a transit) is greatest for close-in planets </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The size of the planet must be big enough to give a measurable decrease in the brightness of the star S</a:t>
            </a:r>
          </a:p>
          <a:p>
            <a:r>
              <a:rPr lang="en-US" sz="2000" b="1" dirty="0" err="1">
                <a:effectLst/>
                <a:latin typeface="Calibri" panose="020F0502020204030204" pitchFamily="34" charset="0"/>
                <a:ea typeface="Times New Roman" panose="02020603050405020304" pitchFamily="18" charset="0"/>
                <a:cs typeface="Times New Roman" panose="02020603050405020304" pitchFamily="18" charset="0"/>
              </a:rPr>
              <a:t>ince</a:t>
            </a:r>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 astronomers need to wait for three transits before they feel comfortable confirming their observation, that means that the longer the planet takes to orbit its star, the longer it will take to confirm the existence of a transiting planet </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So this method works best for planets of larger size, orbiting close to their stars.</a:t>
            </a:r>
          </a:p>
          <a:p>
            <a:endParaRPr lang="en-US" dirty="0"/>
          </a:p>
        </p:txBody>
      </p:sp>
      <p:pic>
        <p:nvPicPr>
          <p:cNvPr id="4" name="Audio 3">
            <a:hlinkClick r:id="" action="ppaction://media"/>
            <a:extLst>
              <a:ext uri="{FF2B5EF4-FFF2-40B4-BE49-F238E27FC236}">
                <a16:creationId xmlns:a16="http://schemas.microsoft.com/office/drawing/2014/main" id="{80BE95EB-CCEE-617F-B4D4-9462A8477EFE}"/>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2716477855"/>
      </p:ext>
    </p:extLst>
  </p:cSld>
  <p:clrMapOvr>
    <a:masterClrMapping/>
  </p:clrMapOvr>
  <mc:AlternateContent xmlns:mc="http://schemas.openxmlformats.org/markup-compatibility/2006">
    <mc:Choice xmlns:p14="http://schemas.microsoft.com/office/powerpoint/2010/main" Requires="p14">
      <p:transition spd="slow" p14:dur="2000" advTm="75119"/>
    </mc:Choice>
    <mc:Fallback>
      <p:transition spd="slow" advTm="751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54553" x="11922125" y="6308725"/>
          <p14:tracePt t="54561" x="11896725" y="6324600"/>
          <p14:tracePt t="54573" x="11769725" y="6394450"/>
          <p14:tracePt t="54588" x="11620500" y="6464300"/>
          <p14:tracePt t="54604" x="11471275" y="6530975"/>
          <p14:tracePt t="54621" x="11312525" y="6604000"/>
          <p14:tracePt t="54637" x="11172825" y="6670675"/>
          <p14:tracePt t="54654" x="11039475" y="6731000"/>
          <p14:tracePt t="54671" x="10912475" y="6788150"/>
          <p14:tracePt t="54689" x="10791825" y="6823075"/>
          <p14:tracePt t="54705" x="10633075" y="6854825"/>
          <p14:tracePt t="54721" x="10477500" y="6854825"/>
          <p14:tracePt t="54738" x="10296525" y="6854825"/>
          <p14:tracePt t="54755" x="10137775" y="6854825"/>
          <p14:tracePt t="54772" x="10048875" y="6854825"/>
          <p14:tracePt t="54788" x="9991725" y="6851650"/>
          <p14:tracePt t="54806" x="9940925" y="6845300"/>
          <p14:tracePt t="54821" x="9899650" y="6838950"/>
          <p14:tracePt t="54838" x="9867900" y="6838950"/>
          <p14:tracePt t="54855" x="9855200" y="6838950"/>
          <p14:tracePt t="54870" x="9848850" y="6838950"/>
          <p14:tracePt t="54887" x="9848850" y="6832600"/>
          <p14:tracePt t="55420" x="9852025" y="6832600"/>
          <p14:tracePt t="55424" x="9858375" y="6832600"/>
          <p14:tracePt t="55438" x="9861550" y="6832600"/>
          <p14:tracePt t="55454" x="9880600" y="6832600"/>
          <p14:tracePt t="55471" x="9902825" y="6832600"/>
          <p14:tracePt t="55488" x="9928225" y="6832600"/>
          <p14:tracePt t="55505" x="9937750" y="6832600"/>
          <p14:tracePt t="55522" x="9944100" y="6832600"/>
          <p14:tracePt t="55538" x="9947275" y="6826250"/>
          <p14:tracePt t="55554" x="9947275" y="6819900"/>
          <p14:tracePt t="55570" x="9947275" y="6816725"/>
          <p14:tracePt t="55588" x="9947275" y="6810375"/>
          <p14:tracePt t="55611" x="9953625" y="6804025"/>
          <p14:tracePt t="55627" x="9953625" y="6800850"/>
          <p14:tracePt t="55650" x="9953625" y="6794500"/>
          <p14:tracePt t="55684" x="9953625" y="6788150"/>
          <p14:tracePt t="55700" x="9953625" y="6781800"/>
          <p14:tracePt t="55706" x="9950450" y="6781800"/>
          <p14:tracePt t="55721" x="9947275" y="6772275"/>
          <p14:tracePt t="55738" x="9947275" y="6765925"/>
          <p14:tracePt t="55754" x="9934575" y="6750050"/>
          <p14:tracePt t="55771" x="9899650" y="6702425"/>
          <p14:tracePt t="55787" x="9871075" y="6667500"/>
          <p14:tracePt t="55806" x="9852025" y="6632575"/>
          <p14:tracePt t="55821" x="9823450" y="6597650"/>
          <p14:tracePt t="55838" x="9810750" y="6578600"/>
          <p14:tracePt t="55855" x="9801225" y="6562725"/>
          <p14:tracePt t="55871" x="9794875" y="6550025"/>
          <p14:tracePt t="55888" x="9775825" y="6524625"/>
          <p14:tracePt t="55905" x="9756775" y="6492875"/>
          <p14:tracePt t="55921" x="9740900" y="6457950"/>
          <p14:tracePt t="55938" x="9702800" y="6403975"/>
          <p14:tracePt t="55955" x="9683750" y="6362700"/>
          <p14:tracePt t="55971" x="9677400" y="6337300"/>
          <p14:tracePt t="55988" x="9671050" y="6305550"/>
          <p14:tracePt t="56005" x="9664700" y="6270625"/>
          <p14:tracePt t="56021" x="9664700" y="6232525"/>
          <p14:tracePt t="56038" x="9664700" y="6207125"/>
          <p14:tracePt t="56055" x="9664700" y="6175375"/>
          <p14:tracePt t="56072" x="9674225" y="6134100"/>
          <p14:tracePt t="56088" x="9690100" y="6089650"/>
          <p14:tracePt t="56105" x="9702800" y="6042025"/>
          <p14:tracePt t="56121" x="9715500" y="6007100"/>
          <p14:tracePt t="56139" x="9731375" y="5972175"/>
          <p14:tracePt t="56155" x="9731375" y="5956300"/>
          <p14:tracePt t="56172" x="9734550" y="5943600"/>
          <p14:tracePt t="56188" x="9734550" y="5937250"/>
          <p14:tracePt t="71020" x="9740900" y="5937250"/>
          <p14:tracePt t="71029" x="9810750" y="5943600"/>
          <p14:tracePt t="71039" x="10013950" y="5962650"/>
          <p14:tracePt t="71056" x="10233025" y="5994400"/>
          <p14:tracePt t="71071" x="10452100" y="6048375"/>
          <p14:tracePt t="71088" x="10683875" y="6099175"/>
          <p14:tracePt t="71103" x="10890250" y="6140450"/>
          <p14:tracePt t="71121" x="11099800" y="6191250"/>
          <p14:tracePt t="71136" x="11163300" y="6216650"/>
          <p14:tracePt t="71153" x="11188700" y="6223000"/>
        </p14:tracePtLst>
      </p14:laserTrace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03309-48FF-7BA4-A221-57419CF06BA4}"/>
              </a:ext>
            </a:extLst>
          </p:cNvPr>
          <p:cNvSpPr>
            <a:spLocks noGrp="1"/>
          </p:cNvSpPr>
          <p:nvPr>
            <p:ph type="title"/>
          </p:nvPr>
        </p:nvSpPr>
        <p:spPr>
          <a:xfrm>
            <a:off x="1154954" y="973668"/>
            <a:ext cx="10024975" cy="706964"/>
          </a:xfrm>
        </p:spPr>
        <p:txBody>
          <a:bodyPr/>
          <a:lstStyle/>
          <a:p>
            <a:r>
              <a:rPr lang="en-US" b="1" dirty="0"/>
              <a:t>Planets Beyond the Solar System/Exoplanets</a:t>
            </a:r>
          </a:p>
        </p:txBody>
      </p:sp>
      <p:sp>
        <p:nvSpPr>
          <p:cNvPr id="3" name="Content Placeholder 2">
            <a:extLst>
              <a:ext uri="{FF2B5EF4-FFF2-40B4-BE49-F238E27FC236}">
                <a16:creationId xmlns:a16="http://schemas.microsoft.com/office/drawing/2014/main" id="{22239E61-F897-F6D0-E8FB-B71EB5AD9E3F}"/>
              </a:ext>
            </a:extLst>
          </p:cNvPr>
          <p:cNvSpPr>
            <a:spLocks noGrp="1"/>
          </p:cNvSpPr>
          <p:nvPr>
            <p:ph idx="1"/>
          </p:nvPr>
        </p:nvSpPr>
        <p:spPr/>
        <p:txBody>
          <a:bodyPr/>
          <a:lstStyle/>
          <a:p>
            <a:endParaRPr lang="en-US" dirty="0"/>
          </a:p>
        </p:txBody>
      </p:sp>
      <p:pic>
        <p:nvPicPr>
          <p:cNvPr id="4" name="Audio 3">
            <a:hlinkClick r:id="" action="ppaction://media"/>
            <a:extLst>
              <a:ext uri="{FF2B5EF4-FFF2-40B4-BE49-F238E27FC236}">
                <a16:creationId xmlns:a16="http://schemas.microsoft.com/office/drawing/2014/main" id="{23B2DF77-1D7C-B75E-B906-880E5BABD2E2}"/>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756158588"/>
      </p:ext>
    </p:extLst>
  </p:cSld>
  <p:clrMapOvr>
    <a:masterClrMapping/>
  </p:clrMapOvr>
  <mc:AlternateContent xmlns:mc="http://schemas.openxmlformats.org/markup-compatibility/2006">
    <mc:Choice xmlns:p14="http://schemas.microsoft.com/office/powerpoint/2010/main" Requires="p14">
      <p:transition spd="slow" p14:dur="2000" advTm="5841"/>
    </mc:Choice>
    <mc:Fallback>
      <p:transition spd="slow" advTm="58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EFEDF-AD8F-423B-F974-ADDDD33E351A}"/>
              </a:ext>
            </a:extLst>
          </p:cNvPr>
          <p:cNvSpPr>
            <a:spLocks noGrp="1"/>
          </p:cNvSpPr>
          <p:nvPr>
            <p:ph type="title"/>
          </p:nvPr>
        </p:nvSpPr>
        <p:spPr/>
        <p:txBody>
          <a:bodyPr/>
          <a:lstStyle/>
          <a:p>
            <a:r>
              <a:rPr lang="en-US" dirty="0"/>
              <a:t>Think as You Study</a:t>
            </a:r>
          </a:p>
        </p:txBody>
      </p:sp>
      <p:sp>
        <p:nvSpPr>
          <p:cNvPr id="3" name="Content Placeholder 2">
            <a:extLst>
              <a:ext uri="{FF2B5EF4-FFF2-40B4-BE49-F238E27FC236}">
                <a16:creationId xmlns:a16="http://schemas.microsoft.com/office/drawing/2014/main" id="{6C964750-0287-3806-0B04-E7E8ECD2D5AC}"/>
              </a:ext>
            </a:extLst>
          </p:cNvPr>
          <p:cNvSpPr>
            <a:spLocks noGrp="1"/>
          </p:cNvSpPr>
          <p:nvPr>
            <p:ph idx="1"/>
          </p:nvPr>
        </p:nvSpPr>
        <p:spPr/>
        <p:txBody>
          <a:bodyPr/>
          <a:lstStyle/>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List three ways in which the exoplanets we have detected have been found to be different from planets in our solar system.</a:t>
            </a:r>
          </a:p>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List any similarities between discovered exoplanets and planets in our solar system.</a:t>
            </a:r>
          </a:p>
          <a:p>
            <a:endParaRPr lang="en-US" dirty="0"/>
          </a:p>
        </p:txBody>
      </p:sp>
      <p:pic>
        <p:nvPicPr>
          <p:cNvPr id="4" name="Audio 3">
            <a:hlinkClick r:id="" action="ppaction://media"/>
            <a:extLst>
              <a:ext uri="{FF2B5EF4-FFF2-40B4-BE49-F238E27FC236}">
                <a16:creationId xmlns:a16="http://schemas.microsoft.com/office/drawing/2014/main" id="{40BCA4A4-34D5-4D56-ADC5-05EDA46FF91F}"/>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585488238"/>
      </p:ext>
    </p:extLst>
  </p:cSld>
  <p:clrMapOvr>
    <a:masterClrMapping/>
  </p:clrMapOvr>
  <mc:AlternateContent xmlns:mc="http://schemas.openxmlformats.org/markup-compatibility/2006">
    <mc:Choice xmlns:p14="http://schemas.microsoft.com/office/powerpoint/2010/main" Requires="p14">
      <p:transition spd="slow" p14:dur="2500" advTm="21665">
        <p:checker/>
      </p:transition>
    </mc:Choice>
    <mc:Fallback>
      <p:transition spd="slow" advTm="21665">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83FB8-29B2-249B-5BD6-829F77FB86D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50E8B24-39BB-DD91-8970-02B1CB2AC9BB}"/>
              </a:ext>
            </a:extLst>
          </p:cNvPr>
          <p:cNvSpPr>
            <a:spLocks noGrp="1"/>
          </p:cNvSpPr>
          <p:nvPr>
            <p:ph idx="1"/>
          </p:nvPr>
        </p:nvSpPr>
        <p:spPr>
          <a:xfrm>
            <a:off x="1392394" y="3255200"/>
            <a:ext cx="8825659" cy="3416300"/>
          </a:xfrm>
        </p:spPr>
        <p:txBody>
          <a:bodyPr/>
          <a:lstStyle/>
          <a:p>
            <a:pPr algn="l"/>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The first successful use of the Doppler effect to find a planet around another star was in 1995. Michel Mayor and Didier Queloz of the Geneva Observatory used this technique to find a planet orbiting a star resembling our Sun called 51 Pegasi, about 40 light-years away</a:t>
            </a:r>
          </a:p>
          <a:p>
            <a:pPr algn="l"/>
            <a:endParaRPr lang="en-US" dirty="0"/>
          </a:p>
        </p:txBody>
      </p:sp>
      <p:pic>
        <p:nvPicPr>
          <p:cNvPr id="5" name="Picture 4">
            <a:extLst>
              <a:ext uri="{FF2B5EF4-FFF2-40B4-BE49-F238E27FC236}">
                <a16:creationId xmlns:a16="http://schemas.microsoft.com/office/drawing/2014/main" id="{031316E8-B313-2D5A-271E-8C25BC511001}"/>
              </a:ext>
            </a:extLst>
          </p:cNvPr>
          <p:cNvPicPr>
            <a:picLocks noChangeAspect="1"/>
          </p:cNvPicPr>
          <p:nvPr/>
        </p:nvPicPr>
        <p:blipFill>
          <a:blip r:embed="rId4"/>
          <a:stretch>
            <a:fillRect/>
          </a:stretch>
        </p:blipFill>
        <p:spPr>
          <a:xfrm>
            <a:off x="1018235" y="0"/>
            <a:ext cx="4134737" cy="2667421"/>
          </a:xfrm>
          <a:prstGeom prst="rect">
            <a:avLst/>
          </a:prstGeom>
        </p:spPr>
      </p:pic>
      <p:pic>
        <p:nvPicPr>
          <p:cNvPr id="7" name="Picture 6">
            <a:extLst>
              <a:ext uri="{FF2B5EF4-FFF2-40B4-BE49-F238E27FC236}">
                <a16:creationId xmlns:a16="http://schemas.microsoft.com/office/drawing/2014/main" id="{B4EC6319-904C-8622-95D7-5C0E9E3BB4BA}"/>
              </a:ext>
            </a:extLst>
          </p:cNvPr>
          <p:cNvPicPr>
            <a:picLocks noChangeAspect="1"/>
          </p:cNvPicPr>
          <p:nvPr/>
        </p:nvPicPr>
        <p:blipFill>
          <a:blip r:embed="rId5"/>
          <a:stretch>
            <a:fillRect/>
          </a:stretch>
        </p:blipFill>
        <p:spPr>
          <a:xfrm>
            <a:off x="7117748" y="0"/>
            <a:ext cx="3666765" cy="2667421"/>
          </a:xfrm>
          <a:prstGeom prst="rect">
            <a:avLst/>
          </a:prstGeom>
        </p:spPr>
      </p:pic>
      <p:pic>
        <p:nvPicPr>
          <p:cNvPr id="4" name="Audio 3">
            <a:hlinkClick r:id="" action="ppaction://media"/>
            <a:extLst>
              <a:ext uri="{FF2B5EF4-FFF2-40B4-BE49-F238E27FC236}">
                <a16:creationId xmlns:a16="http://schemas.microsoft.com/office/drawing/2014/main" id="{34379272-7EE2-2EBF-8180-3D98D4D055AD}"/>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223919304"/>
      </p:ext>
    </p:extLst>
  </p:cSld>
  <p:clrMapOvr>
    <a:masterClrMapping/>
  </p:clrMapOvr>
  <mc:AlternateContent xmlns:mc="http://schemas.openxmlformats.org/markup-compatibility/2006">
    <mc:Choice xmlns:p14="http://schemas.microsoft.com/office/powerpoint/2010/main" Requires="p14">
      <p:transition spd="slow" p14:dur="2000" advTm="8863"/>
    </mc:Choice>
    <mc:Fallback>
      <p:transition spd="slow" advTm="88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90DF-4786-C186-B3D7-D6C99EC4B24A}"/>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1F272309-585E-549F-1992-A7B1E6ABC5DA}"/>
              </a:ext>
            </a:extLst>
          </p:cNvPr>
          <p:cNvSpPr>
            <a:spLocks noGrp="1"/>
          </p:cNvSpPr>
          <p:nvPr>
            <p:ph idx="1"/>
          </p:nvPr>
        </p:nvSpPr>
        <p:spPr>
          <a:xfrm>
            <a:off x="75779" y="3240044"/>
            <a:ext cx="11841733" cy="3416300"/>
          </a:xfrm>
        </p:spPr>
        <p:txBody>
          <a:bodyPr>
            <a:normAutofit/>
          </a:bodyPr>
          <a:lstStyle/>
          <a:p>
            <a:pPr algn="l"/>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The second method for indirect detection of exoplanets is based not on the motion of the star but on its brightness. When the orbital plane of the planet is tilted or inclined so that it is viewed edge-on, we will see the planet cross in front of the star once per orbit, causing the star to dim slightly; this event is known as transit</a:t>
            </a:r>
          </a:p>
          <a:p>
            <a:pPr algn="l"/>
            <a:r>
              <a:rPr lang="en-US" sz="2000" b="1" i="0" u="none" strike="noStrike" baseline="0" dirty="0">
                <a:solidFill>
                  <a:srgbClr val="027EB6"/>
                </a:solidFill>
                <a:latin typeface="Calibri" panose="020F0502020204030204" pitchFamily="34" charset="0"/>
                <a:ea typeface="Calibri" panose="020F0502020204030204" pitchFamily="34" charset="0"/>
                <a:cs typeface="Calibri" panose="020F0502020204030204" pitchFamily="34" charset="0"/>
              </a:rPr>
              <a:t>Figure 21.19 </a:t>
            </a:r>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shows a sketch of the transit at three time steps: (1) out of transit, (2) the start of transit, and (3) full transit, along with a sketch of the light curve, which shows the drop in the brightness of the host star </a:t>
            </a:r>
          </a:p>
          <a:p>
            <a:pPr algn="l"/>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The amount of light blocked—the depth of the transit—depends on the area of the planet (its size) compared </a:t>
            </a:r>
            <a:r>
              <a:rPr lang="en-US" sz="2000" b="1" i="0" u="none" strike="noStrike" baseline="0" dirty="0" err="1">
                <a:solidFill>
                  <a:srgbClr val="000000"/>
                </a:solidFill>
                <a:latin typeface="Calibri" panose="020F0502020204030204" pitchFamily="34" charset="0"/>
                <a:ea typeface="Calibri" panose="020F0502020204030204" pitchFamily="34" charset="0"/>
                <a:cs typeface="Calibri" panose="020F0502020204030204" pitchFamily="34" charset="0"/>
              </a:rPr>
              <a:t>tothe</a:t>
            </a:r>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 star. If we can determine the size of the star, the transit method tells us the size of the planet.</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0A80037A-9633-3FB5-2417-3FEFD633AF72}"/>
              </a:ext>
            </a:extLst>
          </p:cNvPr>
          <p:cNvPicPr>
            <a:picLocks noChangeAspect="1"/>
          </p:cNvPicPr>
          <p:nvPr/>
        </p:nvPicPr>
        <p:blipFill>
          <a:blip r:embed="rId4"/>
          <a:stretch>
            <a:fillRect/>
          </a:stretch>
        </p:blipFill>
        <p:spPr>
          <a:xfrm>
            <a:off x="381494" y="183341"/>
            <a:ext cx="5125113" cy="3003791"/>
          </a:xfrm>
          <a:prstGeom prst="rect">
            <a:avLst/>
          </a:prstGeom>
        </p:spPr>
      </p:pic>
      <p:pic>
        <p:nvPicPr>
          <p:cNvPr id="4" name="Audio 3">
            <a:hlinkClick r:id="" action="ppaction://media"/>
            <a:extLst>
              <a:ext uri="{FF2B5EF4-FFF2-40B4-BE49-F238E27FC236}">
                <a16:creationId xmlns:a16="http://schemas.microsoft.com/office/drawing/2014/main" id="{9C3E7C67-DA51-006A-2C7E-08186D63A58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165711527"/>
      </p:ext>
    </p:extLst>
  </p:cSld>
  <p:clrMapOvr>
    <a:masterClrMapping/>
  </p:clrMapOvr>
  <mc:AlternateContent xmlns:mc="http://schemas.openxmlformats.org/markup-compatibility/2006">
    <mc:Choice xmlns:p14="http://schemas.microsoft.com/office/powerpoint/2010/main" Requires="p14">
      <p:transition spd="slow" p14:dur="2000" advTm="35130"/>
    </mc:Choice>
    <mc:Fallback>
      <p:transition spd="slow" advTm="351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41C357-FC56-6FC6-982A-E4E747D2661B}"/>
              </a:ext>
            </a:extLst>
          </p:cNvPr>
          <p:cNvSpPr>
            <a:spLocks noGrp="1"/>
          </p:cNvSpPr>
          <p:nvPr>
            <p:ph idx="1"/>
          </p:nvPr>
        </p:nvSpPr>
        <p:spPr>
          <a:xfrm>
            <a:off x="252597" y="2280176"/>
            <a:ext cx="11791214" cy="3416300"/>
          </a:xfrm>
        </p:spPr>
        <p:txBody>
          <a:bodyPr>
            <a:normAutofit/>
          </a:bodyPr>
          <a:lstStyle/>
          <a:p>
            <a:pPr algn="l"/>
            <a:r>
              <a:rPr lang="en-US" sz="2000" b="1" i="0" u="none" strike="noStrike" baseline="0" dirty="0">
                <a:solidFill>
                  <a:srgbClr val="3B2746"/>
                </a:solidFill>
                <a:latin typeface="Calibri" panose="020F0502020204030204" pitchFamily="34" charset="0"/>
                <a:ea typeface="Calibri" panose="020F0502020204030204" pitchFamily="34" charset="0"/>
                <a:cs typeface="Calibri" panose="020F0502020204030204" pitchFamily="34" charset="0"/>
              </a:rPr>
              <a:t>Transit Depth. </a:t>
            </a:r>
            <a:r>
              <a:rPr lang="en-US" sz="2000" b="0"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In a transit, the planet’s circular disk blocks the light of the star’s circular disk. The area of a circle is πR2. The amount of light the planet blocks, called the transit depth, is then given by the above equation</a:t>
            </a:r>
          </a:p>
          <a:p>
            <a:pPr algn="l"/>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Now calculate the transit depth for a star the size of the Sun with a gas giant planet the size of Jupiter.</a:t>
            </a:r>
          </a:p>
          <a:p>
            <a:pPr marL="0" indent="0" algn="l">
              <a:buNone/>
            </a:pPr>
            <a:r>
              <a:rPr lang="en-US" sz="2000" b="1" i="0" u="none" strike="noStrike" baseline="0" dirty="0">
                <a:solidFill>
                  <a:srgbClr val="3B2746"/>
                </a:solidFill>
                <a:latin typeface="Calibri" panose="020F0502020204030204" pitchFamily="34" charset="0"/>
                <a:ea typeface="Calibri" panose="020F0502020204030204" pitchFamily="34" charset="0"/>
                <a:cs typeface="Calibri" panose="020F0502020204030204" pitchFamily="34" charset="0"/>
              </a:rPr>
              <a:t>Solution</a:t>
            </a:r>
          </a:p>
          <a:p>
            <a:pPr algn="l"/>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The radius of Jupiter is </a:t>
            </a:r>
            <a:r>
              <a:rPr lang="en-US" sz="2000" b="1"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71,400 km</a:t>
            </a:r>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 while the radius of the Sun is </a:t>
            </a:r>
            <a:r>
              <a:rPr lang="en-US" sz="2000" b="1"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695,700 km</a:t>
            </a:r>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 Substituting into the equation, we get </a:t>
            </a:r>
            <a:r>
              <a:rPr lang="en-US" sz="2000" b="1" dirty="0">
                <a:solidFill>
                  <a:srgbClr val="FF0000"/>
                </a:solidFill>
                <a:latin typeface="Calibri" panose="020F0502020204030204" pitchFamily="34" charset="0"/>
                <a:ea typeface="Calibri" panose="020F0502020204030204" pitchFamily="34" charset="0"/>
                <a:cs typeface="Calibri" panose="020F0502020204030204" pitchFamily="34" charset="0"/>
              </a:rPr>
              <a:t>(71,400/695,700)</a:t>
            </a:r>
            <a:r>
              <a:rPr lang="en-US" sz="2000" b="1" baseline="30000" dirty="0">
                <a:solidFill>
                  <a:srgbClr val="FF0000"/>
                </a:solidFill>
                <a:latin typeface="Calibri" panose="020F0502020204030204" pitchFamily="34" charset="0"/>
                <a:ea typeface="Calibri" panose="020F0502020204030204" pitchFamily="34" charset="0"/>
                <a:cs typeface="Calibri" panose="020F0502020204030204" pitchFamily="34" charset="0"/>
              </a:rPr>
              <a:t>2 </a:t>
            </a:r>
            <a:r>
              <a:rPr lang="en-US" sz="2000" b="1" dirty="0">
                <a:solidFill>
                  <a:srgbClr val="FF0000"/>
                </a:solidFill>
                <a:latin typeface="Calibri" panose="020F0502020204030204" pitchFamily="34" charset="0"/>
                <a:ea typeface="Calibri" panose="020F0502020204030204" pitchFamily="34" charset="0"/>
                <a:cs typeface="Calibri" panose="020F0502020204030204" pitchFamily="34" charset="0"/>
              </a:rPr>
              <a:t> = 0.01</a:t>
            </a:r>
            <a:r>
              <a:rPr lang="en-US" sz="2000" b="1"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US" sz="20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or 1%, which can easily be detected with the instruments onboard the Kepler spacecraft</a:t>
            </a:r>
          </a:p>
          <a:p>
            <a:pPr algn="l"/>
            <a:endParaRPr lang="en-US" dirty="0">
              <a:solidFill>
                <a:srgbClr val="000000"/>
              </a:solidFill>
              <a:latin typeface="NotoSans"/>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9FF6C33-E6BD-9B22-4A11-EE8F98048535}"/>
              </a:ext>
            </a:extLst>
          </p:cNvPr>
          <p:cNvPicPr>
            <a:picLocks noChangeAspect="1"/>
          </p:cNvPicPr>
          <p:nvPr/>
        </p:nvPicPr>
        <p:blipFill>
          <a:blip r:embed="rId4"/>
          <a:stretch>
            <a:fillRect/>
          </a:stretch>
        </p:blipFill>
        <p:spPr>
          <a:xfrm>
            <a:off x="2997861" y="711185"/>
            <a:ext cx="6849369" cy="1213602"/>
          </a:xfrm>
          <a:prstGeom prst="rect">
            <a:avLst/>
          </a:prstGeom>
        </p:spPr>
      </p:pic>
      <p:pic>
        <p:nvPicPr>
          <p:cNvPr id="2" name="Audio 1">
            <a:hlinkClick r:id="" action="ppaction://media"/>
            <a:extLst>
              <a:ext uri="{FF2B5EF4-FFF2-40B4-BE49-F238E27FC236}">
                <a16:creationId xmlns:a16="http://schemas.microsoft.com/office/drawing/2014/main" id="{B21070CF-7A71-9B16-4C04-5614BC111D7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4034745591"/>
      </p:ext>
    </p:extLst>
  </p:cSld>
  <p:clrMapOvr>
    <a:masterClrMapping/>
  </p:clrMapOvr>
  <mc:AlternateContent xmlns:mc="http://schemas.openxmlformats.org/markup-compatibility/2006">
    <mc:Choice xmlns:p14="http://schemas.microsoft.com/office/powerpoint/2010/main" Requires="p14">
      <p:transition spd="slow" p14:dur="2000" advTm="87809"/>
    </mc:Choice>
    <mc:Fallback>
      <p:transition spd="slow" advTm="878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25825" x="11185525" y="6223000"/>
          <p14:tracePt t="25829" x="11179175" y="6223000"/>
          <p14:tracePt t="25839" x="11153775" y="6235700"/>
          <p14:tracePt t="25855" x="11020425" y="6264275"/>
          <p14:tracePt t="25872" x="10902950" y="6283325"/>
          <p14:tracePt t="25889" x="10785475" y="6292850"/>
          <p14:tracePt t="25907" x="10693400" y="6315075"/>
          <p14:tracePt t="25923" x="10680700" y="6321425"/>
          <p14:tracePt t="25940" x="10674350" y="6324600"/>
          <p14:tracePt t="26024" x="10671175" y="6324600"/>
          <p14:tracePt t="26036" x="10664825" y="6324600"/>
          <p14:tracePt t="26044" x="10645775" y="6330950"/>
          <p14:tracePt t="26055" x="10633075" y="6337300"/>
          <p14:tracePt t="26072" x="10598150" y="6353175"/>
          <p14:tracePt t="26089" x="10594975" y="6353175"/>
          <p14:tracePt t="26128" x="10588625" y="6353175"/>
          <p14:tracePt t="26144" x="10588625" y="6350000"/>
          <p14:tracePt t="26149" x="10588625" y="6346825"/>
          <p14:tracePt t="26156" x="10588625" y="6334125"/>
          <p14:tracePt t="26173" x="10591800" y="6315075"/>
          <p14:tracePt t="26194" x="10604500" y="6299200"/>
          <p14:tracePt t="26214" x="10639425" y="6242050"/>
          <p14:tracePt t="26224" x="10645775" y="6229350"/>
          <p14:tracePt t="26240" x="10664825" y="6210300"/>
          <p14:tracePt t="26256" x="10683875" y="6191250"/>
          <p14:tracePt t="26273" x="10690225" y="6172200"/>
          <p14:tracePt t="26290" x="10712450" y="6137275"/>
          <p14:tracePt t="26307" x="10715625" y="6127750"/>
          <p14:tracePt t="26323" x="10715625" y="6108700"/>
          <p14:tracePt t="26340" x="10721975" y="6086475"/>
          <p14:tracePt t="26356" x="10728325" y="6061075"/>
          <p14:tracePt t="26374" x="10728325" y="5991225"/>
          <p14:tracePt t="26390" x="10728325" y="5956300"/>
          <p14:tracePt t="26406" x="10725150" y="5934075"/>
          <p14:tracePt t="26423" x="10718800" y="5908675"/>
          <p14:tracePt t="26440" x="10712450" y="5867400"/>
          <p14:tracePt t="26456" x="10706100" y="5848350"/>
          <p14:tracePt t="26472" x="10706100" y="5838825"/>
          <p14:tracePt t="26489" x="10699750" y="5826125"/>
          <p14:tracePt t="26506" x="10696575" y="5822950"/>
          <p14:tracePt t="26523" x="10696575" y="5816600"/>
          <p14:tracePt t="26546" x="10690225" y="5816600"/>
          <p14:tracePt t="26562" x="10683875" y="5816600"/>
          <p14:tracePt t="26573" x="10683875" y="5810250"/>
          <p14:tracePt t="26622" x="10683875" y="5807075"/>
          <p14:tracePt t="26634" x="10680700" y="5807075"/>
          <p14:tracePt t="26674" x="10674350" y="5807075"/>
          <p14:tracePt t="26682" x="10668000" y="5807075"/>
          <p14:tracePt t="26690" x="10661650" y="5807075"/>
          <p14:tracePt t="26822" x="10658475" y="5800725"/>
          <p14:tracePt t="26826" x="10645775" y="5788025"/>
          <p14:tracePt t="26839" x="10623550" y="5765800"/>
          <p14:tracePt t="26861" x="10455275" y="5578475"/>
          <p14:tracePt t="26878" x="10264775" y="5353050"/>
          <p14:tracePt t="26894" x="9772650" y="4889500"/>
          <p14:tracePt t="26908" x="9315450" y="4511675"/>
          <p14:tracePt t="26924" x="8832850" y="4127500"/>
          <p14:tracePt t="26941" x="8334375" y="3756025"/>
          <p14:tracePt t="26957" x="7908925" y="3438525"/>
          <p14:tracePt t="26974" x="7585075" y="3178175"/>
          <p14:tracePt t="26991" x="7334250" y="2974975"/>
          <p14:tracePt t="27007" x="7108825" y="2797175"/>
          <p14:tracePt t="27024" x="6905625" y="2647950"/>
          <p14:tracePt t="27040" x="6705600" y="2520950"/>
          <p14:tracePt t="27058" x="6518275" y="2425700"/>
          <p14:tracePt t="27074" x="6343650" y="2324100"/>
          <p14:tracePt t="27091" x="6207125" y="2254250"/>
          <p14:tracePt t="27108" x="6140450" y="2216150"/>
          <p14:tracePt t="27124" x="6086475" y="2168525"/>
          <p14:tracePt t="27141" x="5959475" y="2060575"/>
          <p14:tracePt t="27158" x="5880100" y="2000250"/>
          <p14:tracePt t="27174" x="5816600" y="1949450"/>
          <p14:tracePt t="27190" x="5781675" y="1920875"/>
          <p14:tracePt t="27205" x="5753100" y="1901825"/>
          <p14:tracePt t="27221" x="5746750" y="1889125"/>
          <p14:tracePt t="27238" x="5743575" y="1885950"/>
          <p14:tracePt t="27256" x="5730875" y="1866900"/>
          <p14:tracePt t="27272" x="5715000" y="1844675"/>
          <p14:tracePt t="27289" x="5667375" y="1787525"/>
          <p14:tracePt t="27307" x="5610225" y="1733550"/>
          <p14:tracePt t="27323" x="5540375" y="1663700"/>
          <p14:tracePt t="27340" x="5470525" y="1600200"/>
          <p14:tracePt t="27356" x="5422900" y="1555750"/>
          <p14:tracePt t="27374" x="5384800" y="1504950"/>
          <p14:tracePt t="27389" x="5384800" y="1492250"/>
          <p14:tracePt t="27406" x="5384800" y="1476375"/>
          <p14:tracePt t="27423" x="5384800" y="1463675"/>
          <p14:tracePt t="27440" x="5394325" y="1450975"/>
          <p14:tracePt t="27457" x="5400675" y="1441450"/>
          <p14:tracePt t="27472" x="5403850" y="1428750"/>
          <p14:tracePt t="27489" x="5410200" y="1412875"/>
          <p14:tracePt t="27506" x="5410200" y="1393825"/>
          <p14:tracePt t="27523" x="5416550" y="1365250"/>
          <p14:tracePt t="27539" x="5416550" y="1339850"/>
          <p14:tracePt t="27557" x="5422900" y="1298575"/>
          <p14:tracePt t="27573" x="5422900" y="1257300"/>
          <p14:tracePt t="27590" x="5432425" y="1219200"/>
          <p14:tracePt t="27606" x="5432425" y="1181100"/>
          <p14:tracePt t="27623" x="5432425" y="1146175"/>
          <p14:tracePt t="27640" x="5432425" y="1130300"/>
          <p14:tracePt t="27655" x="5432425" y="1114425"/>
          <p14:tracePt t="27671" x="5432425" y="1101725"/>
          <p14:tracePt t="27688" x="5432425" y="1079500"/>
          <p14:tracePt t="27706" x="5432425" y="1066800"/>
          <p14:tracePt t="27724" x="5432425" y="1035050"/>
          <p14:tracePt t="27740" x="5429250" y="1019175"/>
          <p14:tracePt t="27757" x="5422900" y="1000125"/>
          <p14:tracePt t="27773" x="5416550" y="962025"/>
          <p14:tracePt t="27790" x="5410200" y="936625"/>
          <p14:tracePt t="27807" x="5397500" y="904875"/>
          <p14:tracePt t="27823" x="5384800" y="892175"/>
          <p14:tracePt t="27840" x="5368925" y="863600"/>
          <p14:tracePt t="27855" x="5362575" y="857250"/>
          <p14:tracePt t="27873" x="5327650" y="835025"/>
          <p14:tracePt t="27890" x="5283200" y="806450"/>
          <p14:tracePt t="27906" x="5241925" y="784225"/>
          <p14:tracePt t="27922" x="5178425" y="762000"/>
          <p14:tracePt t="27939" x="5143500" y="739775"/>
          <p14:tracePt t="27957" x="5102225" y="733425"/>
          <p14:tracePt t="27973" x="5070475" y="727075"/>
          <p14:tracePt t="27990" x="5051425" y="720725"/>
          <p14:tracePt t="28006" x="5029200" y="720725"/>
          <p14:tracePt t="28024" x="5016500" y="720725"/>
          <p14:tracePt t="28040" x="4987925" y="720725"/>
          <p14:tracePt t="28057" x="4946650" y="720725"/>
          <p14:tracePt t="28074" x="4848225" y="720725"/>
          <p14:tracePt t="28090" x="4740275" y="695325"/>
          <p14:tracePt t="28106" x="4657725" y="676275"/>
          <p14:tracePt t="28123" x="4527550" y="660400"/>
          <p14:tracePt t="28142" x="4467225" y="644525"/>
          <p14:tracePt t="28158" x="4359275" y="628650"/>
          <p14:tracePt t="28173" x="4318000" y="622300"/>
          <p14:tracePt t="28190" x="4267200" y="612775"/>
          <p14:tracePt t="28207" x="4251325" y="612775"/>
          <p14:tracePt t="28223" x="4232275" y="612775"/>
          <p14:tracePt t="28240" x="4225925" y="612775"/>
          <p14:tracePt t="28257" x="4216400" y="612775"/>
          <p14:tracePt t="28273" x="4210050" y="615950"/>
          <p14:tracePt t="28290" x="4200525" y="625475"/>
          <p14:tracePt t="28306" x="4181475" y="631825"/>
          <p14:tracePt t="28323" x="4171950" y="644525"/>
          <p14:tracePt t="28340" x="4156075" y="654050"/>
          <p14:tracePt t="28356" x="4130675" y="669925"/>
          <p14:tracePt t="28373" x="4121150" y="682625"/>
          <p14:tracePt t="28390" x="4114800" y="698500"/>
          <p14:tracePt t="28407" x="4108450" y="711200"/>
          <p14:tracePt t="28423" x="4108450" y="727075"/>
          <p14:tracePt t="28440" x="4111625" y="746125"/>
          <p14:tracePt t="28457" x="4117975" y="762000"/>
          <p14:tracePt t="28477" x="4149725" y="800100"/>
          <p14:tracePt t="28489" x="4162425" y="812800"/>
          <p14:tracePt t="28507" x="4178300" y="828675"/>
          <p14:tracePt t="28524" x="4197350" y="847725"/>
          <p14:tracePt t="28540" x="4232275" y="889000"/>
          <p14:tracePt t="28557" x="4260850" y="911225"/>
          <p14:tracePt t="28573" x="4286250" y="923925"/>
          <p14:tracePt t="28590" x="4343400" y="965200"/>
          <p14:tracePt t="28606" x="4368800" y="981075"/>
          <p14:tracePt t="28623" x="4432300" y="1003300"/>
          <p14:tracePt t="28640" x="4464050" y="1016000"/>
          <p14:tracePt t="28658" x="4489450" y="1028700"/>
          <p14:tracePt t="28673" x="4552950" y="1050925"/>
          <p14:tracePt t="28690" x="4578350" y="1057275"/>
          <p14:tracePt t="28706" x="4603750" y="1073150"/>
          <p14:tracePt t="28723" x="4645025" y="1085850"/>
          <p14:tracePt t="28740" x="4664075" y="1092200"/>
          <p14:tracePt t="28757" x="4679950" y="1098550"/>
          <p14:tracePt t="28774" x="4724400" y="1104900"/>
          <p14:tracePt t="28789" x="4727575" y="1104900"/>
          <p14:tracePt t="28807" x="4752975" y="1108075"/>
          <p14:tracePt t="28823" x="4794250" y="1108075"/>
          <p14:tracePt t="28839" x="4810125" y="1114425"/>
          <p14:tracePt t="28857" x="4832350" y="1120775"/>
          <p14:tracePt t="28873" x="4857750" y="1120775"/>
          <p14:tracePt t="28890" x="4867275" y="1127125"/>
          <p14:tracePt t="28906" x="4873625" y="1127125"/>
          <p14:tracePt t="28923" x="4889500" y="1127125"/>
          <p14:tracePt t="28939" x="4902200" y="1127125"/>
          <p14:tracePt t="28957" x="4918075" y="1127125"/>
          <p14:tracePt t="28974" x="4930775" y="1127125"/>
          <p14:tracePt t="28991" x="4956175" y="1133475"/>
          <p14:tracePt t="29007" x="4965700" y="1133475"/>
          <p14:tracePt t="29025" x="4981575" y="1133475"/>
          <p14:tracePt t="29040" x="4994275" y="1133475"/>
          <p14:tracePt t="29056" x="4997450" y="1133475"/>
          <p14:tracePt t="29073" x="5016500" y="1133475"/>
          <p14:tracePt t="29089" x="5026025" y="1133475"/>
          <p14:tracePt t="29106" x="5041900" y="1133475"/>
          <p14:tracePt t="29123" x="5054600" y="1130300"/>
          <p14:tracePt t="29140" x="5070475" y="1123950"/>
          <p14:tracePt t="29159" x="5080000" y="1120775"/>
          <p14:tracePt t="29173" x="5092700" y="1120775"/>
          <p14:tracePt t="29190" x="5099050" y="1114425"/>
          <p14:tracePt t="29206" x="5108575" y="1114425"/>
          <p14:tracePt t="29224" x="5118100" y="1108075"/>
          <p14:tracePt t="29240" x="5137150" y="1098550"/>
          <p14:tracePt t="29256" x="5153025" y="1092200"/>
          <p14:tracePt t="29274" x="5168900" y="1082675"/>
          <p14:tracePt t="29290" x="5187950" y="1076325"/>
          <p14:tracePt t="29307" x="5191125" y="1063625"/>
          <p14:tracePt t="29324" x="5203825" y="1060450"/>
          <p14:tracePt t="29341" x="5207000" y="1054100"/>
          <p14:tracePt t="29357" x="5213350" y="1047750"/>
          <p14:tracePt t="29373" x="5226050" y="1044575"/>
          <p14:tracePt t="29390" x="5229225" y="1031875"/>
          <p14:tracePt t="29406" x="5235575" y="1025525"/>
          <p14:tracePt t="29423" x="5235575" y="1016000"/>
          <p14:tracePt t="29440" x="5241925" y="1009650"/>
          <p14:tracePt t="29455" x="5245100" y="1000125"/>
          <p14:tracePt t="29472" x="5245100" y="990600"/>
          <p14:tracePt t="29488" x="5251450" y="977900"/>
          <p14:tracePt t="29505" x="5251450" y="968375"/>
          <p14:tracePt t="29523" x="5257800" y="955675"/>
          <p14:tracePt t="29540" x="5257800" y="939800"/>
          <p14:tracePt t="29556" x="5254625" y="923925"/>
          <p14:tracePt t="29573" x="5248275" y="911225"/>
          <p14:tracePt t="29590" x="5238750" y="895350"/>
          <p14:tracePt t="29606" x="5219700" y="882650"/>
          <p14:tracePt t="29622" x="5203825" y="873125"/>
          <p14:tracePt t="29640" x="5194300" y="860425"/>
          <p14:tracePt t="29656" x="5175250" y="850900"/>
          <p14:tracePt t="29671" x="5165725" y="844550"/>
          <p14:tracePt t="29688" x="5146675" y="838200"/>
          <p14:tracePt t="29706" x="5130800" y="831850"/>
          <p14:tracePt t="29722" x="5114925" y="828675"/>
          <p14:tracePt t="29739" x="5095875" y="822325"/>
          <p14:tracePt t="29756" x="5064125" y="815975"/>
          <p14:tracePt t="29773" x="5029200" y="809625"/>
          <p14:tracePt t="29789" x="4949825" y="800100"/>
          <p14:tracePt t="29806" x="4870450" y="784225"/>
          <p14:tracePt t="29823" x="4813300" y="777875"/>
          <p14:tracePt t="29841" x="4756150" y="771525"/>
          <p14:tracePt t="29855" x="4686300" y="755650"/>
          <p14:tracePt t="29871" x="4625975" y="749300"/>
          <p14:tracePt t="29888" x="4584700" y="739775"/>
          <p14:tracePt t="29905" x="4559300" y="733425"/>
          <p14:tracePt t="29922" x="4543425" y="733425"/>
          <p14:tracePt t="29939" x="4527550" y="733425"/>
          <p14:tracePt t="29956" x="4514850" y="733425"/>
          <p14:tracePt t="29973" x="4498975" y="733425"/>
          <p14:tracePt t="29989" x="4486275" y="733425"/>
          <p14:tracePt t="30006" x="4470400" y="733425"/>
          <p14:tracePt t="30023" x="4454525" y="733425"/>
          <p14:tracePt t="30039" x="4441825" y="733425"/>
          <p14:tracePt t="30054" x="4425950" y="736600"/>
          <p14:tracePt t="30072" x="4397375" y="742950"/>
          <p14:tracePt t="30088" x="4371975" y="749300"/>
          <p14:tracePt t="30105" x="4349750" y="755650"/>
          <p14:tracePt t="30121" x="4330700" y="762000"/>
          <p14:tracePt t="30139" x="4318000" y="768350"/>
          <p14:tracePt t="30156" x="4308475" y="771525"/>
          <p14:tracePt t="30177" x="4302125" y="777875"/>
          <p14:tracePt t="30190" x="4295775" y="777875"/>
          <p14:tracePt t="30206" x="4292600" y="784225"/>
          <p14:tracePt t="30224" x="4286250" y="784225"/>
          <p14:tracePt t="30240" x="4286250" y="787400"/>
          <p14:tracePt t="30471" x="4289425" y="787400"/>
          <p14:tracePt t="30476" x="4292600" y="787400"/>
          <p14:tracePt t="30577" x="4292600" y="793750"/>
          <p14:tracePt t="30592" x="4292600" y="800100"/>
          <p14:tracePt t="30608" x="4283075" y="812800"/>
          <p14:tracePt t="30618" x="4279900" y="815975"/>
          <p14:tracePt t="30624" x="4244975" y="831850"/>
          <p14:tracePt t="30639" x="4165600" y="838200"/>
          <p14:tracePt t="30656" x="4054475" y="876300"/>
          <p14:tracePt t="30673" x="3981450" y="917575"/>
          <p14:tracePt t="30689" x="3962400" y="923925"/>
          <p14:tracePt t="30809" x="3956050" y="923925"/>
          <p14:tracePt t="30819" x="3943350" y="923925"/>
          <p14:tracePt t="30825" x="3841750" y="908050"/>
          <p14:tracePt t="30840" x="3686175" y="879475"/>
          <p14:tracePt t="30857" x="3568700" y="869950"/>
          <p14:tracePt t="30874" x="3536950" y="869950"/>
          <p14:tracePt t="30890" x="3530600" y="873125"/>
          <p14:tracePt t="30907" x="3533775" y="876300"/>
          <p14:tracePt t="30924" x="3540125" y="895350"/>
          <p14:tracePt t="30940" x="3571875" y="920750"/>
          <p14:tracePt t="30957" x="3584575" y="955675"/>
          <p14:tracePt t="30973" x="3594100" y="987425"/>
          <p14:tracePt t="30990" x="3581400" y="1050925"/>
          <p14:tracePt t="31007" x="3575050" y="1057275"/>
          <p14:tracePt t="31027" x="3546475" y="1127125"/>
          <p14:tracePt t="31041" x="3524250" y="1149350"/>
          <p14:tracePt t="31055" x="3502025" y="1187450"/>
          <p14:tracePt t="31072" x="3482975" y="1235075"/>
          <p14:tracePt t="31088" x="3473450" y="1270000"/>
          <p14:tracePt t="31104" x="3467100" y="1311275"/>
          <p14:tracePt t="31121" x="3470275" y="1333500"/>
          <p14:tracePt t="31139" x="3476625" y="1362075"/>
          <p14:tracePt t="31156" x="3489325" y="1387475"/>
          <p14:tracePt t="31173" x="3505200" y="1397000"/>
          <p14:tracePt t="31192" x="3521075" y="1412875"/>
          <p14:tracePt t="31205" x="3524250" y="1412875"/>
          <p14:tracePt t="31223" x="3536950" y="1425575"/>
          <p14:tracePt t="31239" x="3562350" y="1438275"/>
          <p14:tracePt t="31256" x="3619500" y="1473200"/>
          <p14:tracePt t="31273" x="3651250" y="1495425"/>
          <p14:tracePt t="31290" x="3708400" y="1533525"/>
          <p14:tracePt t="31306" x="3762375" y="1565275"/>
          <p14:tracePt t="31322" x="3797300" y="1584325"/>
          <p14:tracePt t="31339" x="3813175" y="1603375"/>
          <p14:tracePt t="31356" x="3832225" y="1619250"/>
          <p14:tracePt t="31372" x="3838575" y="1625600"/>
          <p14:tracePt t="31389" x="3841750" y="1631950"/>
          <p14:tracePt t="31558" x="3841750" y="1635125"/>
          <p14:tracePt t="31588" x="3841750" y="1641475"/>
          <p14:tracePt t="31682" x="3848100" y="1641475"/>
          <p14:tracePt t="31685" x="3860800" y="1647825"/>
          <p14:tracePt t="31691" x="3889375" y="1654175"/>
          <p14:tracePt t="31705" x="3917950" y="1663700"/>
          <p14:tracePt t="31721" x="3959225" y="1676400"/>
          <p14:tracePt t="31739" x="4000500" y="1676400"/>
          <p14:tracePt t="31755" x="4025900" y="1676400"/>
          <p14:tracePt t="31772" x="4054475" y="1676400"/>
          <p14:tracePt t="31789" x="4070350" y="1676400"/>
          <p14:tracePt t="31805" x="4089400" y="1676400"/>
          <p14:tracePt t="31822" x="4114800" y="1682750"/>
          <p14:tracePt t="31839" x="4130675" y="1682750"/>
          <p14:tracePt t="31856" x="4156075" y="1682750"/>
          <p14:tracePt t="31873" x="4159250" y="1682750"/>
          <p14:tracePt t="31889" x="4171950" y="1682750"/>
          <p14:tracePt t="31906" x="4187825" y="1682750"/>
          <p14:tracePt t="31922" x="4206875" y="1682750"/>
          <p14:tracePt t="31940" x="4222750" y="1682750"/>
          <p14:tracePt t="31956" x="4248150" y="1682750"/>
          <p14:tracePt t="31973" x="4279900" y="1682750"/>
          <p14:tracePt t="31989" x="4321175" y="1689100"/>
          <p14:tracePt t="32006" x="4400550" y="1711325"/>
          <p14:tracePt t="32022" x="4435475" y="1727200"/>
          <p14:tracePt t="32039" x="4467225" y="1727200"/>
          <p14:tracePt t="32056" x="4489450" y="1727200"/>
          <p14:tracePt t="32073" x="4495800" y="1730375"/>
          <p14:tracePt t="32089" x="4521200" y="1730375"/>
          <p14:tracePt t="32106" x="4537075" y="1730375"/>
          <p14:tracePt t="32122" x="4549775" y="1730375"/>
          <p14:tracePt t="32140" x="4565650" y="1730375"/>
          <p14:tracePt t="32156" x="4572000" y="1736725"/>
          <p14:tracePt t="32173" x="4587875" y="1736725"/>
          <p14:tracePt t="32192" x="4610100" y="1736725"/>
          <p14:tracePt t="32207" x="4635500" y="1743075"/>
          <p14:tracePt t="32223" x="4645025" y="1743075"/>
          <p14:tracePt t="32239" x="4667250" y="1743075"/>
          <p14:tracePt t="32256" x="4702175" y="1749425"/>
          <p14:tracePt t="32272" x="4718050" y="1749425"/>
          <p14:tracePt t="32289" x="4743450" y="1749425"/>
          <p14:tracePt t="32306" x="4759325" y="1749425"/>
          <p14:tracePt t="32321" x="4775200" y="1749425"/>
          <p14:tracePt t="32338" x="4800600" y="1749425"/>
          <p14:tracePt t="32355" x="4810125" y="1755775"/>
          <p14:tracePt t="32372" x="4835525" y="1755775"/>
          <p14:tracePt t="32390" x="4857750" y="1755775"/>
          <p14:tracePt t="32406" x="4883150" y="1762125"/>
          <p14:tracePt t="32423" x="4911725" y="1768475"/>
          <p14:tracePt t="32439" x="4949825" y="1774825"/>
          <p14:tracePt t="32457" x="5003800" y="1781175"/>
          <p14:tracePt t="32474" x="5022850" y="1787525"/>
          <p14:tracePt t="32488" x="5045075" y="1787525"/>
          <p14:tracePt t="32505" x="5051425" y="1793875"/>
          <p14:tracePt t="32521" x="5073650" y="1793875"/>
          <p14:tracePt t="32538" x="5083175" y="1793875"/>
          <p14:tracePt t="32556" x="5095875" y="1793875"/>
          <p14:tracePt t="32581" x="5099050" y="1793875"/>
          <p14:tracePt t="32591" x="5105400" y="1793875"/>
          <p14:tracePt t="32608" x="5111750" y="1797050"/>
          <p14:tracePt t="32624" x="5121275" y="1797050"/>
          <p14:tracePt t="32642" x="5140325" y="1803400"/>
          <p14:tracePt t="32656" x="5156200" y="1803400"/>
          <p14:tracePt t="32671" x="5172075" y="1809750"/>
          <p14:tracePt t="32689" x="5187950" y="1809750"/>
          <p14:tracePt t="32704" x="5194300" y="1809750"/>
          <p14:tracePt t="32721" x="5207000" y="1816100"/>
          <p14:tracePt t="33469" x="5210175" y="1812925"/>
          <p14:tracePt t="33485" x="5216525" y="1812925"/>
          <p14:tracePt t="33494" x="5222875" y="1812925"/>
          <p14:tracePt t="33507" x="5226050" y="1812925"/>
          <p14:tracePt t="34749" x="5232400" y="1806575"/>
          <p14:tracePt t="34752" x="5245100" y="1787525"/>
          <p14:tracePt t="34762" x="5270500" y="1736725"/>
          <p14:tracePt t="34771" x="5286375" y="1717675"/>
          <p14:tracePt t="34788" x="5349875" y="1597025"/>
          <p14:tracePt t="34805" x="5448300" y="1466850"/>
          <p14:tracePt t="34822" x="5524500" y="1365250"/>
          <p14:tracePt t="34841" x="5654675" y="1222375"/>
          <p14:tracePt t="34856" x="5708650" y="1168400"/>
          <p14:tracePt t="34873" x="5800725" y="1076325"/>
          <p14:tracePt t="34890" x="5962650" y="942975"/>
          <p14:tracePt t="34907" x="6105525" y="841375"/>
          <p14:tracePt t="34923" x="6175375" y="803275"/>
          <p14:tracePt t="34941" x="6270625" y="717550"/>
          <p14:tracePt t="34955" x="6327775" y="685800"/>
          <p14:tracePt t="34972" x="6381750" y="631825"/>
          <p14:tracePt t="34989" x="6416675" y="603250"/>
          <p14:tracePt t="35005" x="6442075" y="584200"/>
          <p14:tracePt t="35022" x="6454775" y="577850"/>
          <p14:tracePt t="35039" x="6454775" y="571500"/>
          <p14:tracePt t="35685" x="6454775" y="574675"/>
          <p14:tracePt t="35689" x="6451600" y="581025"/>
          <p14:tracePt t="35704" x="6451600" y="584200"/>
          <p14:tracePt t="35721" x="6445250" y="590550"/>
          <p14:tracePt t="35812" x="6438900" y="590550"/>
          <p14:tracePt t="35823" x="6438900" y="596900"/>
          <p14:tracePt t="35832" x="6435725" y="596900"/>
          <p14:tracePt t="35839" x="6413500" y="622300"/>
          <p14:tracePt t="35856" x="6372225" y="663575"/>
          <p14:tracePt t="35872" x="6337300" y="717550"/>
          <p14:tracePt t="35888" x="6308725" y="742950"/>
          <p14:tracePt t="35905" x="6280150" y="781050"/>
          <p14:tracePt t="35922" x="6267450" y="787400"/>
          <p14:tracePt t="35939" x="6257925" y="803275"/>
          <p14:tracePt t="35956" x="6251575" y="803275"/>
          <p14:tracePt t="35973" x="6245225" y="809625"/>
          <p14:tracePt t="35990" x="6242050" y="812800"/>
          <p14:tracePt t="36006" x="6235700" y="812800"/>
          <p14:tracePt t="36023" x="6226175" y="819150"/>
          <p14:tracePt t="36039" x="6219825" y="819150"/>
          <p14:tracePt t="36060" x="6213475" y="825500"/>
          <p14:tracePt t="36073" x="6210300" y="825500"/>
          <p14:tracePt t="36089" x="6210300" y="831850"/>
          <p14:tracePt t="36105" x="6197600" y="841375"/>
          <p14:tracePt t="36123" x="6188075" y="863600"/>
          <p14:tracePt t="36139" x="6181725" y="873125"/>
          <p14:tracePt t="36156" x="6181725" y="879475"/>
          <p14:tracePt t="36173" x="6181725" y="885825"/>
          <p14:tracePt t="36392" x="6184900" y="885825"/>
          <p14:tracePt t="36397" x="6194425" y="892175"/>
          <p14:tracePt t="36404" x="6210300" y="898525"/>
          <p14:tracePt t="36421" x="6242050" y="911225"/>
          <p14:tracePt t="36437" x="6276975" y="917575"/>
          <p14:tracePt t="36455" x="6318250" y="930275"/>
          <p14:tracePt t="36472" x="6369050" y="939800"/>
          <p14:tracePt t="36488" x="6400800" y="946150"/>
          <p14:tracePt t="36505" x="6426200" y="952500"/>
          <p14:tracePt t="36522" x="6442075" y="958850"/>
          <p14:tracePt t="36539" x="6461125" y="965200"/>
          <p14:tracePt t="36554" x="6473825" y="965200"/>
          <p14:tracePt t="36572" x="6483350" y="968375"/>
          <p14:tracePt t="36588" x="6489700" y="968375"/>
          <p14:tracePt t="36606" x="6505575" y="974725"/>
          <p14:tracePt t="36622" x="6521450" y="974725"/>
          <p14:tracePt t="36640" x="6546850" y="981075"/>
          <p14:tracePt t="36657" x="6572250" y="981075"/>
          <p14:tracePt t="36674" x="6604000" y="987425"/>
          <p14:tracePt t="36691" x="6629400" y="987425"/>
          <p14:tracePt t="36707" x="6661150" y="987425"/>
          <p14:tracePt t="36724" x="6692900" y="987425"/>
          <p14:tracePt t="36742" x="6734175" y="993775"/>
          <p14:tracePt t="36745" x="6756400" y="993775"/>
          <p14:tracePt t="36754" x="6775450" y="993775"/>
          <p14:tracePt t="36772" x="6816725" y="993775"/>
          <p14:tracePt t="36788" x="6848475" y="993775"/>
          <p14:tracePt t="36804" x="6873875" y="993775"/>
          <p14:tracePt t="36821" x="6889750" y="993775"/>
          <p14:tracePt t="36838" x="6908800" y="993775"/>
          <p14:tracePt t="36856" x="6915150" y="1000125"/>
          <p14:tracePt t="37485" x="6905625" y="1006475"/>
          <p14:tracePt t="37493" x="6892925" y="1012825"/>
          <p14:tracePt t="37504" x="6886575" y="1025525"/>
          <p14:tracePt t="37522" x="6873875" y="1050925"/>
          <p14:tracePt t="37538" x="6854825" y="1076325"/>
          <p14:tracePt t="37555" x="6832600" y="1104900"/>
          <p14:tracePt t="37572" x="6819900" y="1143000"/>
          <p14:tracePt t="37589" x="6813550" y="1162050"/>
          <p14:tracePt t="37605" x="6800850" y="1184275"/>
          <p14:tracePt t="37623" x="6794500" y="1212850"/>
          <p14:tracePt t="37639" x="6788150" y="1235075"/>
          <p14:tracePt t="37656" x="6781800" y="1247775"/>
          <p14:tracePt t="37673" x="6778625" y="1257300"/>
          <p14:tracePt t="37690" x="6778625" y="1263650"/>
          <p14:tracePt t="37707" x="6772275" y="1266825"/>
          <p14:tracePt t="37723" x="6772275" y="1279525"/>
          <p14:tracePt t="37740" x="6765925" y="1279525"/>
          <p14:tracePt t="37756" x="6759575" y="1295400"/>
          <p14:tracePt t="37776" x="6731000" y="1320800"/>
          <p14:tracePt t="37790" x="6718300" y="1339850"/>
          <p14:tracePt t="37805" x="6708775" y="1349375"/>
          <p14:tracePt t="37822" x="6667500" y="1390650"/>
          <p14:tracePt t="37839" x="6632575" y="1419225"/>
          <p14:tracePt t="37855" x="6607175" y="1431925"/>
          <p14:tracePt t="37872" x="6562725" y="1454150"/>
          <p14:tracePt t="37888" x="6521450" y="1476375"/>
          <p14:tracePt t="37905" x="6492875" y="1489075"/>
          <p14:tracePt t="37922" x="6461125" y="1501775"/>
          <p14:tracePt t="37939" x="6435725" y="1514475"/>
          <p14:tracePt t="37955" x="6391275" y="1530350"/>
          <p14:tracePt t="37973" x="6375400" y="1539875"/>
          <p14:tracePt t="37989" x="6340475" y="1562100"/>
          <p14:tracePt t="38005" x="6321425" y="1568450"/>
          <p14:tracePt t="38022" x="6296025" y="1581150"/>
          <p14:tracePt t="38039" x="6280150" y="1593850"/>
          <p14:tracePt t="38055" x="6273800" y="1597025"/>
          <p14:tracePt t="38073" x="6264275" y="1603375"/>
          <p14:tracePt t="38430" x="6270625" y="1609725"/>
          <p14:tracePt t="38440" x="6276975" y="1609725"/>
          <p14:tracePt t="38449" x="6280150" y="1612900"/>
          <p14:tracePt t="38455" x="6286500" y="1612900"/>
          <p14:tracePt t="38472" x="6305550" y="1612900"/>
          <p14:tracePt t="38488" x="6321425" y="1619250"/>
          <p14:tracePt t="38506" x="6350000" y="1631950"/>
          <p14:tracePt t="38522" x="6375400" y="1638300"/>
          <p14:tracePt t="38539" x="6381750" y="1638300"/>
          <p14:tracePt t="38555" x="6391275" y="1638300"/>
          <p14:tracePt t="38572" x="6410325" y="1644650"/>
          <p14:tracePt t="38589" x="6423025" y="1644650"/>
          <p14:tracePt t="38605" x="6438900" y="1651000"/>
          <p14:tracePt t="38623" x="6451600" y="1651000"/>
          <p14:tracePt t="38638" x="6467475" y="1654175"/>
          <p14:tracePt t="38655" x="6486525" y="1654175"/>
          <p14:tracePt t="38672" x="6502400" y="1654175"/>
          <p14:tracePt t="38690" x="6518275" y="1660525"/>
          <p14:tracePt t="38707" x="6537325" y="1660525"/>
          <p14:tracePt t="38724" x="6559550" y="1660525"/>
          <p14:tracePt t="38739" x="6562725" y="1660525"/>
          <p14:tracePt t="38757" x="6578600" y="1660525"/>
          <p14:tracePt t="38774" x="6591300" y="1660525"/>
          <p14:tracePt t="38791" x="6600825" y="1660525"/>
          <p14:tracePt t="38804" x="6613525" y="1666875"/>
          <p14:tracePt t="38821" x="6623050" y="1666875"/>
          <p14:tracePt t="40084" x="6454775" y="1651000"/>
          <p14:tracePt t="40088" x="6153150" y="1603375"/>
          <p14:tracePt t="40104" x="5508625" y="1520825"/>
          <p14:tracePt t="40125" x="4841875" y="1457325"/>
          <p14:tracePt t="40142" x="4273550" y="1377950"/>
          <p14:tracePt t="40156" x="3956050" y="1327150"/>
          <p14:tracePt t="40172" x="3822700" y="1289050"/>
          <p14:tracePt t="40188" x="3771900" y="1273175"/>
          <p14:tracePt t="40205" x="3752850" y="1273175"/>
          <p14:tracePt t="40240" x="3752850" y="1266825"/>
          <p14:tracePt t="40256" x="3746500" y="1266825"/>
          <p14:tracePt t="40264" x="3733800" y="1263650"/>
          <p14:tracePt t="40283" x="3730625" y="1257300"/>
          <p14:tracePt t="40289" x="3730625" y="1250950"/>
          <p14:tracePt t="40308" x="3730625" y="1244600"/>
          <p14:tracePt t="40323" x="3730625" y="1228725"/>
          <p14:tracePt t="40339" x="3743325" y="1219200"/>
          <p14:tracePt t="40356" x="3759200" y="1206500"/>
          <p14:tracePt t="40373" x="3765550" y="1200150"/>
          <p14:tracePt t="40395" x="3765550" y="1196975"/>
          <p14:tracePt t="40407" x="3771900" y="1196975"/>
          <p14:tracePt t="40429" x="3787775" y="1196975"/>
          <p14:tracePt t="40438" x="3794125" y="1196975"/>
          <p14:tracePt t="40454" x="3813175" y="1190625"/>
          <p14:tracePt t="40471" x="3841750" y="1184275"/>
          <p14:tracePt t="40489" x="3879850" y="1177925"/>
          <p14:tracePt t="40507" x="3930650" y="1162050"/>
          <p14:tracePt t="40521" x="3965575" y="1149350"/>
          <p14:tracePt t="40537" x="4006850" y="1133475"/>
          <p14:tracePt t="40555" x="4025900" y="1130300"/>
          <p14:tracePt t="40572" x="4035425" y="1117600"/>
          <p14:tracePt t="40639" x="4041775" y="1117600"/>
          <p14:tracePt t="40649" x="4041775" y="1111250"/>
          <p14:tracePt t="40667" x="4041775" y="1108075"/>
          <p14:tracePt t="40675" x="4048125" y="1108075"/>
          <p14:tracePt t="40688" x="4048125" y="1101725"/>
          <p14:tracePt t="40705" x="4051300" y="1095375"/>
          <p14:tracePt t="40722" x="4057650" y="1085850"/>
          <p14:tracePt t="40739" x="4064000" y="1076325"/>
          <p14:tracePt t="40755" x="4067175" y="1069975"/>
          <p14:tracePt t="40772" x="4073525" y="1057275"/>
          <p14:tracePt t="40787" x="4079875" y="1047750"/>
          <p14:tracePt t="40805" x="4083050" y="1038225"/>
          <p14:tracePt t="40822" x="4089400" y="1025525"/>
          <p14:tracePt t="40839" x="4095750" y="1009650"/>
          <p14:tracePt t="40856" x="4105275" y="1003300"/>
          <p14:tracePt t="40873" x="4111625" y="987425"/>
          <p14:tracePt t="40889" x="4124325" y="968375"/>
          <p14:tracePt t="40905" x="4127500" y="952500"/>
          <p14:tracePt t="40923" x="4133850" y="939800"/>
          <p14:tracePt t="41045" x="4140200" y="939800"/>
          <p14:tracePt t="41077" x="4146550" y="942975"/>
          <p14:tracePt t="41088" x="4149725" y="949325"/>
          <p14:tracePt t="41098" x="4156075" y="955675"/>
          <p14:tracePt t="41106" x="4162425" y="958850"/>
          <p14:tracePt t="41122" x="4175125" y="984250"/>
          <p14:tracePt t="41138" x="4194175" y="1019175"/>
          <p14:tracePt t="41155" x="4216400" y="1054100"/>
          <p14:tracePt t="41172" x="4235450" y="1089025"/>
          <p14:tracePt t="41188" x="4257675" y="1123950"/>
          <p14:tracePt t="41205" x="4270375" y="1155700"/>
          <p14:tracePt t="41222" x="4289425" y="1209675"/>
          <p14:tracePt t="41239" x="4298950" y="1250950"/>
          <p14:tracePt t="41255" x="4311650" y="1279525"/>
          <p14:tracePt t="41272" x="4318000" y="1330325"/>
          <p14:tracePt t="41288" x="4324350" y="1362075"/>
          <p14:tracePt t="41304" x="4330700" y="1387475"/>
          <p14:tracePt t="41322" x="4330700" y="1428750"/>
          <p14:tracePt t="41339" x="4337050" y="1454150"/>
          <p14:tracePt t="41355" x="4337050" y="1479550"/>
          <p14:tracePt t="41372" x="4337050" y="1501775"/>
          <p14:tracePt t="41394" x="4343400" y="1530350"/>
          <p14:tracePt t="41410" x="4343400" y="1549400"/>
          <p14:tracePt t="41423" x="4343400" y="1571625"/>
          <p14:tracePt t="41441" x="4343400" y="1590675"/>
          <p14:tracePt t="41455" x="4346575" y="1597025"/>
          <p14:tracePt t="41473" x="4352925" y="1619250"/>
          <p14:tracePt t="41489" x="4359275" y="1622425"/>
          <p14:tracePt t="41505" x="4365625" y="1628775"/>
          <p14:tracePt t="41522" x="4365625" y="1635125"/>
          <p14:tracePt t="42065" x="4368800" y="1635125"/>
          <p14:tracePt t="42068" x="4387850" y="1635125"/>
          <p14:tracePt t="42077" x="4416425" y="1631950"/>
          <p14:tracePt t="42088" x="4457700" y="1631950"/>
          <p14:tracePt t="42104" x="4575175" y="1622425"/>
          <p14:tracePt t="42121" x="4752975" y="1622425"/>
          <p14:tracePt t="42139" x="4940300" y="1622425"/>
          <p14:tracePt t="42157" x="5222875" y="1638300"/>
          <p14:tracePt t="42174" x="5502275" y="1660525"/>
          <p14:tracePt t="42194" x="5705475" y="1679575"/>
          <p14:tracePt t="42197" x="5807075" y="1679575"/>
          <p14:tracePt t="42207" x="5911850" y="1701800"/>
          <p14:tracePt t="42221" x="6115050" y="1711325"/>
          <p14:tracePt t="42237" x="6305550" y="1720850"/>
          <p14:tracePt t="42254" x="6508750" y="1733550"/>
          <p14:tracePt t="42271" x="6711950" y="1733550"/>
          <p14:tracePt t="42288" x="6915150" y="1743075"/>
          <p14:tracePt t="42305" x="7127875" y="1743075"/>
          <p14:tracePt t="42322" x="7343775" y="1752600"/>
          <p14:tracePt t="42338" x="7620000" y="1752600"/>
          <p14:tracePt t="42354" x="7823200" y="1752600"/>
          <p14:tracePt t="42371" x="7975600" y="1752600"/>
          <p14:tracePt t="42389" x="8102600" y="1752600"/>
          <p14:tracePt t="42405" x="8210550" y="1727200"/>
          <p14:tracePt t="42423" x="8305800" y="1698625"/>
          <p14:tracePt t="42439" x="8362950" y="1682750"/>
          <p14:tracePt t="42457" x="8397875" y="1666875"/>
          <p14:tracePt t="42473" x="8423275" y="1654175"/>
          <p14:tracePt t="42490" x="8432800" y="1651000"/>
          <p14:tracePt t="42506" x="8451850" y="1644650"/>
          <p14:tracePt t="42523" x="8467725" y="1638300"/>
          <p14:tracePt t="42539" x="8493125" y="1638300"/>
          <p14:tracePt t="42555" x="8502650" y="1631950"/>
          <p14:tracePt t="42572" x="8521700" y="1631950"/>
          <p14:tracePt t="42588" x="8531225" y="1631950"/>
          <p14:tracePt t="42605" x="8537575" y="1631950"/>
          <p14:tracePt t="42701" x="8537575" y="1635125"/>
          <p14:tracePt t="43097" x="8547100" y="1635125"/>
          <p14:tracePt t="43101" x="8559800" y="1635125"/>
          <p14:tracePt t="43107" x="8572500" y="1635125"/>
          <p14:tracePt t="43122" x="8597900" y="1631950"/>
          <p14:tracePt t="43138" x="8639175" y="1625600"/>
          <p14:tracePt t="43154" x="8651875" y="1619250"/>
          <p14:tracePt t="43171" x="8667750" y="1606550"/>
          <p14:tracePt t="43189" x="8699500" y="1574800"/>
          <p14:tracePt t="43205" x="8718550" y="1549400"/>
          <p14:tracePt t="43222" x="8728075" y="1524000"/>
          <p14:tracePt t="43238" x="8740775" y="1492250"/>
          <p14:tracePt t="43256" x="8753475" y="1457325"/>
          <p14:tracePt t="43272" x="8759825" y="1416050"/>
          <p14:tracePt t="43289" x="8766175" y="1384300"/>
          <p14:tracePt t="43305" x="8766175" y="1343025"/>
          <p14:tracePt t="43322" x="8766175" y="1295400"/>
          <p14:tracePt t="43339" x="8766175" y="1270000"/>
          <p14:tracePt t="43354" x="8766175" y="1257300"/>
          <p14:tracePt t="43372" x="8766175" y="1247775"/>
          <p14:tracePt t="43435" x="8766175" y="1241425"/>
          <p14:tracePt t="43475" x="8766175" y="1235075"/>
          <p14:tracePt t="43491" x="8759825" y="1235075"/>
          <p14:tracePt t="43514" x="8753475" y="1235075"/>
          <p14:tracePt t="43521" x="8750300" y="1235075"/>
          <p14:tracePt t="43527" x="8737600" y="1235075"/>
          <p14:tracePt t="43538" x="8724900" y="1235075"/>
          <p14:tracePt t="43554" x="8667750" y="1222375"/>
          <p14:tracePt t="43571" x="8582025" y="1196975"/>
          <p14:tracePt t="43589" x="8448675" y="1146175"/>
          <p14:tracePt t="43604" x="8350250" y="1101725"/>
          <p14:tracePt t="43621" x="8261350" y="1028700"/>
          <p14:tracePt t="43638" x="8239125" y="996950"/>
          <p14:tracePt t="43654" x="8235950" y="977900"/>
          <p14:tracePt t="43671" x="8235950" y="946150"/>
          <p14:tracePt t="43689" x="8235950" y="930275"/>
          <p14:tracePt t="43706" x="8235950" y="911225"/>
          <p14:tracePt t="43723" x="8235950" y="895350"/>
          <p14:tracePt t="43739" x="8235950" y="889000"/>
          <p14:tracePt t="43755" x="8235950" y="879475"/>
          <p14:tracePt t="43772" x="8229600" y="869950"/>
          <p14:tracePt t="43789" x="8223250" y="863600"/>
          <p14:tracePt t="43806" x="8216900" y="857250"/>
          <p14:tracePt t="43823" x="8207375" y="854075"/>
          <p14:tracePt t="43843" x="8201025" y="854075"/>
          <p14:tracePt t="44055" x="8201025" y="866775"/>
          <p14:tracePt t="44059" x="8201025" y="873125"/>
          <p14:tracePt t="44074" x="8201025" y="876300"/>
          <p14:tracePt t="44087" x="8201025" y="882650"/>
          <p14:tracePt t="44104" x="8201025" y="889000"/>
          <p14:tracePt t="44121" x="8201025" y="892175"/>
          <p14:tracePt t="44138" x="8201025" y="898525"/>
          <p14:tracePt t="45243" x="8197850" y="904875"/>
          <p14:tracePt t="45251" x="8185150" y="911225"/>
          <p14:tracePt t="45258" x="8172450" y="911225"/>
          <p14:tracePt t="45270" x="8166100" y="914400"/>
          <p14:tracePt t="45287" x="8140700" y="927100"/>
          <p14:tracePt t="45305" x="8124825" y="933450"/>
          <p14:tracePt t="45323" x="8102600" y="939800"/>
          <p14:tracePt t="45339" x="8089900" y="946150"/>
          <p14:tracePt t="45358" x="8074025" y="952500"/>
          <p14:tracePt t="45373" x="8061325" y="952500"/>
          <p14:tracePt t="45391" x="8048625" y="958850"/>
          <p14:tracePt t="45406" x="8035925" y="965200"/>
          <p14:tracePt t="45422" x="8029575" y="965200"/>
          <p14:tracePt t="45439" x="8020050" y="965200"/>
          <p14:tracePt t="45456" x="8013700" y="965200"/>
          <p14:tracePt t="45472" x="8007350" y="965200"/>
          <p14:tracePt t="46680" x="8010525" y="965200"/>
          <p14:tracePt t="46693" x="8020050" y="965200"/>
          <p14:tracePt t="46701" x="8032750" y="965200"/>
          <p14:tracePt t="46708" x="8045450" y="965200"/>
          <p14:tracePt t="46720" x="8058150" y="971550"/>
          <p14:tracePt t="46737" x="8083550" y="977900"/>
          <p14:tracePt t="46754" x="8105775" y="977900"/>
          <p14:tracePt t="46771" x="8134350" y="984250"/>
          <p14:tracePt t="46788" x="8181975" y="984250"/>
          <p14:tracePt t="46803" x="8194675" y="990600"/>
          <p14:tracePt t="46820" x="8264525" y="990600"/>
          <p14:tracePt t="46837" x="8296275" y="996950"/>
          <p14:tracePt t="46855" x="8331200" y="996950"/>
          <p14:tracePt t="46872" x="8353425" y="996950"/>
          <p14:tracePt t="46891" x="8366125" y="996950"/>
          <p14:tracePt t="46921" x="8372475" y="1003300"/>
          <p14:tracePt t="47913" x="8369300" y="1003300"/>
          <p14:tracePt t="47917" x="8362950" y="1006475"/>
          <p14:tracePt t="47925" x="8353425" y="1019175"/>
          <p14:tracePt t="47938" x="8337550" y="1025525"/>
          <p14:tracePt t="47953" x="8312150" y="1038225"/>
          <p14:tracePt t="47971" x="8232775" y="1073150"/>
          <p14:tracePt t="47987" x="8220075" y="1079500"/>
          <p14:tracePt t="48004" x="8115300" y="1130300"/>
          <p14:tracePt t="48020" x="8083550" y="1146175"/>
          <p14:tracePt t="48040" x="8051800" y="1171575"/>
          <p14:tracePt t="48057" x="8032750" y="1181100"/>
          <p14:tracePt t="48071" x="8023225" y="1200150"/>
          <p14:tracePt t="48087" x="8016875" y="1209675"/>
          <p14:tracePt t="48104" x="8007350" y="1216025"/>
          <p14:tracePt t="48121" x="8007350" y="1225550"/>
          <p14:tracePt t="48138" x="8001000" y="1231900"/>
          <p14:tracePt t="48154" x="7994650" y="1250950"/>
          <p14:tracePt t="48171" x="7994650" y="1260475"/>
          <p14:tracePt t="48189" x="7988300" y="1279525"/>
          <p14:tracePt t="48205" x="7981950" y="1285875"/>
          <p14:tracePt t="48222" x="7978775" y="1308100"/>
          <p14:tracePt t="48238" x="7972425" y="1317625"/>
          <p14:tracePt t="48255" x="7972425" y="1343025"/>
          <p14:tracePt t="48272" x="7972425" y="1355725"/>
          <p14:tracePt t="48288" x="7966075" y="1365250"/>
          <p14:tracePt t="48306" x="7966075" y="1371600"/>
          <p14:tracePt t="48734" x="7969250" y="1371600"/>
          <p14:tracePt t="48744" x="7975600" y="1381125"/>
          <p14:tracePt t="48758" x="7991475" y="1387475"/>
          <p14:tracePt t="48776" x="8020050" y="1409700"/>
          <p14:tracePt t="48792" x="8045450" y="1416050"/>
          <p14:tracePt t="48807" x="8083550" y="1428750"/>
          <p14:tracePt t="48822" x="8128000" y="1441450"/>
          <p14:tracePt t="48839" x="8150225" y="1454150"/>
          <p14:tracePt t="48856" x="8201025" y="1476375"/>
          <p14:tracePt t="48872" x="8242300" y="1489075"/>
          <p14:tracePt t="48888" x="8286750" y="1511300"/>
          <p14:tracePt t="48905" x="8312150" y="1517650"/>
          <p14:tracePt t="48922" x="8343900" y="1524000"/>
          <p14:tracePt t="48938" x="8353425" y="1533525"/>
          <p14:tracePt t="48955" x="8372475" y="1539875"/>
          <p14:tracePt t="48972" x="8401050" y="1552575"/>
          <p14:tracePt t="48989" x="8413750" y="1558925"/>
          <p14:tracePt t="49008" x="8429625" y="1565275"/>
          <p14:tracePt t="49022" x="8448675" y="1574800"/>
          <p14:tracePt t="49039" x="8451850" y="1574800"/>
          <p14:tracePt t="49055" x="8458200" y="1574800"/>
          <p14:tracePt t="49879" x="8458200" y="1571625"/>
          <p14:tracePt t="49889" x="8470900" y="1555750"/>
          <p14:tracePt t="49893" x="8502650" y="1530350"/>
          <p14:tracePt t="49903" x="8537575" y="1495425"/>
          <p14:tracePt t="49920" x="8616950" y="1425575"/>
          <p14:tracePt t="49937" x="8696325" y="1365250"/>
          <p14:tracePt t="49956" x="8820150" y="1276350"/>
          <p14:tracePt t="49972" x="8883650" y="1238250"/>
          <p14:tracePt t="49987" x="8937625" y="1200150"/>
          <p14:tracePt t="50003" x="8991600" y="1152525"/>
          <p14:tracePt t="50020" x="9045575" y="1123950"/>
          <p14:tracePt t="50037" x="9080500" y="1101725"/>
          <p14:tracePt t="50054" x="9115425" y="1082675"/>
          <p14:tracePt t="50070" x="9140825" y="1073150"/>
          <p14:tracePt t="50087" x="9166225" y="1066800"/>
          <p14:tracePt t="50104" x="9197975" y="1054100"/>
          <p14:tracePt t="50121" x="9248775" y="1031875"/>
          <p14:tracePt t="50138" x="9293225" y="1012825"/>
          <p14:tracePt t="50154" x="9318625" y="996950"/>
          <p14:tracePt t="50173" x="9356725" y="977900"/>
          <p14:tracePt t="50189" x="9375775" y="974725"/>
          <p14:tracePt t="50205" x="9391650" y="968375"/>
          <p14:tracePt t="50222" x="9410700" y="962025"/>
          <p14:tracePt t="50238" x="9426575" y="955675"/>
          <p14:tracePt t="50255" x="9445625" y="949325"/>
          <p14:tracePt t="50271" x="9455150" y="942975"/>
          <p14:tracePt t="50288" x="9464675" y="942975"/>
          <p14:tracePt t="50304" x="9471025" y="939800"/>
          <p14:tracePt t="50322" x="9477375" y="939800"/>
          <p14:tracePt t="50338" x="9483725" y="939800"/>
          <p14:tracePt t="50367" x="9486900" y="939800"/>
          <p14:tracePt t="50374" x="9486900" y="933450"/>
          <p14:tracePt t="51845" x="9486900" y="936625"/>
          <p14:tracePt t="51850" x="9486900" y="939800"/>
          <p14:tracePt t="51857" x="9474200" y="946150"/>
          <p14:tracePt t="51871" x="9467850" y="958850"/>
          <p14:tracePt t="51887" x="9439275" y="1006475"/>
          <p14:tracePt t="51903" x="9420225" y="1044575"/>
          <p14:tracePt t="51920" x="9372600" y="1104900"/>
          <p14:tracePt t="51938" x="9312275" y="1181100"/>
          <p14:tracePt t="51955" x="9220200" y="1276350"/>
          <p14:tracePt t="51972" x="9153525" y="1339850"/>
          <p14:tracePt t="51987" x="9055100" y="1457325"/>
          <p14:tracePt t="52004" x="8959850" y="1562100"/>
          <p14:tracePt t="52021" x="8874125" y="1679575"/>
          <p14:tracePt t="52037" x="8813800" y="1758950"/>
          <p14:tracePt t="52053" x="8724900" y="1885950"/>
          <p14:tracePt t="52071" x="8648700" y="1987550"/>
          <p14:tracePt t="52088" x="8597900" y="2060575"/>
          <p14:tracePt t="52104" x="8531225" y="2136775"/>
          <p14:tracePt t="52122" x="8426450" y="2238375"/>
          <p14:tracePt t="52138" x="8369300" y="2282825"/>
          <p14:tracePt t="52154" x="8277225" y="2352675"/>
          <p14:tracePt t="52171" x="8162925" y="2428875"/>
          <p14:tracePt t="52188" x="8023225" y="2527300"/>
          <p14:tracePt t="52204" x="7918450" y="2600325"/>
          <p14:tracePt t="52222" x="7766050" y="2746375"/>
          <p14:tracePt t="52239" x="7597775" y="2879725"/>
          <p14:tracePt t="52255" x="7391400" y="3054350"/>
          <p14:tracePt t="52272" x="7273925" y="3171825"/>
          <p14:tracePt t="52289" x="7108825" y="3317875"/>
          <p14:tracePt t="52305" x="7000875" y="3422650"/>
          <p14:tracePt t="52322" x="6950075" y="3467100"/>
          <p14:tracePt t="52339" x="6946900" y="3467100"/>
          <p14:tracePt t="52358" x="6946900" y="3470275"/>
          <p14:tracePt t="52398" x="6965950" y="3467100"/>
          <p14:tracePt t="52406" x="6978650" y="3460750"/>
          <p14:tracePt t="52414" x="7000875" y="3454400"/>
          <p14:tracePt t="52422" x="7061200" y="3429000"/>
          <p14:tracePt t="52439" x="7191375" y="3330575"/>
          <p14:tracePt t="52455" x="7331075" y="3222625"/>
          <p14:tracePt t="52473" x="7569200" y="2984500"/>
          <p14:tracePt t="52489" x="7807325" y="2724150"/>
          <p14:tracePt t="52505" x="7988300" y="2533650"/>
          <p14:tracePt t="52522" x="8207375" y="2301875"/>
          <p14:tracePt t="52538" x="8343900" y="2111375"/>
          <p14:tracePt t="52554" x="8458200" y="1936750"/>
          <p14:tracePt t="52572" x="8613775" y="1679575"/>
          <p14:tracePt t="52586" x="8642350" y="1587500"/>
          <p14:tracePt t="52603" x="8670925" y="1428750"/>
          <p14:tracePt t="52620" x="8689975" y="1311275"/>
          <p14:tracePt t="52637" x="8689975" y="1143000"/>
          <p14:tracePt t="52654" x="8674100" y="1038225"/>
          <p14:tracePt t="52670" x="8651875" y="965200"/>
          <p14:tracePt t="52687" x="8623300" y="920750"/>
          <p14:tracePt t="52704" x="8591550" y="876300"/>
          <p14:tracePt t="52721" x="8559800" y="857250"/>
          <p14:tracePt t="52738" x="8531225" y="835025"/>
          <p14:tracePt t="52754" x="8489950" y="815975"/>
          <p14:tracePt t="52771" x="8445500" y="787400"/>
          <p14:tracePt t="52789" x="8413750" y="765175"/>
          <p14:tracePt t="52805" x="8378825" y="736600"/>
          <p14:tracePt t="52822" x="8328025" y="695325"/>
          <p14:tracePt t="52839" x="8308975" y="685800"/>
          <p14:tracePt t="52855" x="8299450" y="679450"/>
          <p14:tracePt t="52924" x="8293100" y="679450"/>
          <p14:tracePt t="52935" x="8286750" y="688975"/>
          <p14:tracePt t="52944" x="8283575" y="692150"/>
          <p14:tracePt t="52954" x="8264525" y="717550"/>
          <p14:tracePt t="52971" x="8248650" y="742950"/>
          <p14:tracePt t="52988" x="8229600" y="762000"/>
          <p14:tracePt t="53005" x="8226425" y="768350"/>
          <p14:tracePt t="53023" x="8213725" y="781050"/>
          <p14:tracePt t="53039" x="8204200" y="781050"/>
          <p14:tracePt t="53055" x="8188325" y="787400"/>
          <p14:tracePt t="53071" x="8166100" y="800100"/>
          <p14:tracePt t="53089" x="8137525" y="809625"/>
          <p14:tracePt t="53104" x="8131175" y="815975"/>
          <p14:tracePt t="53123" x="8093075" y="847725"/>
          <p14:tracePt t="53138" x="8070850" y="882650"/>
          <p14:tracePt t="53155" x="8064500" y="908050"/>
          <p14:tracePt t="53172" x="8051800" y="939800"/>
          <p14:tracePt t="53188" x="8045450" y="952500"/>
          <p14:tracePt t="53204" x="8045450" y="974725"/>
          <p14:tracePt t="53222" x="8045450" y="987425"/>
          <p14:tracePt t="53238" x="8039100" y="990600"/>
          <p14:tracePt t="53254" x="8039100" y="1009650"/>
          <p14:tracePt t="53271" x="8039100" y="1022350"/>
          <p14:tracePt t="53288" x="8039100" y="1044575"/>
          <p14:tracePt t="53304" x="8039100" y="1069975"/>
          <p14:tracePt t="53320" x="8039100" y="1092200"/>
          <p14:tracePt t="53337" x="8039100" y="1174750"/>
          <p14:tracePt t="53354" x="8039100" y="1206500"/>
          <p14:tracePt t="53370" x="8032750" y="1247775"/>
          <p14:tracePt t="53388" x="8032750" y="1304925"/>
          <p14:tracePt t="53405" x="8032750" y="1323975"/>
          <p14:tracePt t="53422" x="8032750" y="1333500"/>
          <p14:tracePt t="53439" x="8032750" y="1352550"/>
          <p14:tracePt t="53455" x="8032750" y="1355725"/>
          <p14:tracePt t="53473" x="8032750" y="1368425"/>
          <p14:tracePt t="53488" x="8032750" y="1374775"/>
          <p14:tracePt t="53505" x="8032750" y="1384300"/>
          <p14:tracePt t="53524" x="8032750" y="1393825"/>
          <p14:tracePt t="53539" x="8032750" y="1400175"/>
          <p14:tracePt t="53650" x="8032750" y="1397000"/>
          <p14:tracePt t="53657" x="8032750" y="1387475"/>
          <p14:tracePt t="53672" x="8035925" y="1362075"/>
          <p14:tracePt t="53689" x="8042275" y="1336675"/>
          <p14:tracePt t="53705" x="8042275" y="1304925"/>
          <p14:tracePt t="53722" x="8042275" y="1273175"/>
          <p14:tracePt t="53739" x="8048625" y="1238250"/>
          <p14:tracePt t="53755" x="8048625" y="1190625"/>
          <p14:tracePt t="53772" x="8048625" y="1143000"/>
          <p14:tracePt t="53789" x="8048625" y="1092200"/>
          <p14:tracePt t="53805" x="8045450" y="1044575"/>
          <p14:tracePt t="53822" x="8045450" y="987425"/>
          <p14:tracePt t="53839" x="8039100" y="946150"/>
          <p14:tracePt t="53855" x="8039100" y="901700"/>
          <p14:tracePt t="53872" x="8032750" y="892175"/>
          <p14:tracePt t="53889" x="8032750" y="885825"/>
          <p14:tracePt t="54462" x="8035925" y="885825"/>
          <p14:tracePt t="54472" x="8051800" y="885825"/>
          <p14:tracePt t="54481" x="8083550" y="889000"/>
          <p14:tracePt t="54489" x="8121650" y="889000"/>
          <p14:tracePt t="54504" x="8191500" y="904875"/>
          <p14:tracePt t="54520" x="8274050" y="920750"/>
          <p14:tracePt t="54538" x="8375650" y="936625"/>
          <p14:tracePt t="54554" x="8401050" y="936625"/>
          <p14:tracePt t="54570" x="8413750" y="936625"/>
          <p14:tracePt t="54587" x="8426450" y="936625"/>
          <p14:tracePt t="54613" x="8429625" y="936625"/>
          <p14:tracePt t="54621" x="8435975" y="936625"/>
          <p14:tracePt t="54637" x="8442325" y="936625"/>
          <p14:tracePt t="54659" x="8445500" y="936625"/>
          <p14:tracePt t="54670" x="8451850" y="936625"/>
          <p14:tracePt t="54695" x="8458200" y="936625"/>
          <p14:tracePt t="54986" x="8455025" y="942975"/>
          <p14:tracePt t="54994" x="8448675" y="942975"/>
          <p14:tracePt t="55003" x="8445500" y="949325"/>
          <p14:tracePt t="55020" x="8420100" y="965200"/>
          <p14:tracePt t="55037" x="8372475" y="1006475"/>
          <p14:tracePt t="55053" x="8359775" y="1019175"/>
          <p14:tracePt t="55070" x="8255000" y="1152525"/>
          <p14:tracePt t="55088" x="8204200" y="1225550"/>
          <p14:tracePt t="55104" x="8153400" y="1285875"/>
          <p14:tracePt t="55121" x="8089900" y="1343025"/>
          <p14:tracePt t="55137" x="8051800" y="1381125"/>
          <p14:tracePt t="55154" x="8016875" y="1416050"/>
          <p14:tracePt t="55171" x="7981950" y="1444625"/>
          <p14:tracePt t="55188" x="7962900" y="1463675"/>
          <p14:tracePt t="55204" x="7937500" y="1489075"/>
          <p14:tracePt t="55221" x="7924800" y="1501775"/>
          <p14:tracePt t="55238" x="7924800" y="1504950"/>
          <p14:tracePt t="55254" x="7921625" y="1511300"/>
          <p14:tracePt t="55647" x="7927975" y="1517650"/>
          <p14:tracePt t="55656" x="7940675" y="1517650"/>
          <p14:tracePt t="55672" x="7972425" y="1517650"/>
          <p14:tracePt t="55689" x="8013700" y="1524000"/>
          <p14:tracePt t="55705" x="8064500" y="1530350"/>
          <p14:tracePt t="55722" x="8134350" y="1530350"/>
          <p14:tracePt t="55739" x="8185150" y="1539875"/>
          <p14:tracePt t="55755" x="8232775" y="1539875"/>
          <p14:tracePt t="55774" x="8274050" y="1546225"/>
          <p14:tracePt t="55790" x="8305800" y="1546225"/>
          <p14:tracePt t="55809" x="8340725" y="1552575"/>
          <p14:tracePt t="55822" x="8366125" y="1552575"/>
          <p14:tracePt t="55840" x="8391525" y="1558925"/>
          <p14:tracePt t="55855" x="8413750" y="1565275"/>
          <p14:tracePt t="55872" x="8442325" y="1565275"/>
          <p14:tracePt t="55889" x="8458200" y="1565275"/>
          <p14:tracePt t="55906" x="8464550" y="1571625"/>
          <p14:tracePt t="56468" x="8467725" y="1571625"/>
          <p14:tracePt t="56477" x="8480425" y="1555750"/>
          <p14:tracePt t="56487" x="8496300" y="1533525"/>
          <p14:tracePt t="56502" x="8540750" y="1479550"/>
          <p14:tracePt t="56520" x="8629650" y="1400175"/>
          <p14:tracePt t="56537" x="8674100" y="1368425"/>
          <p14:tracePt t="56553" x="8753475" y="1308100"/>
          <p14:tracePt t="56571" x="8855075" y="1254125"/>
          <p14:tracePt t="56590" x="8943975" y="1190625"/>
          <p14:tracePt t="56602" x="9032875" y="1136650"/>
          <p14:tracePt t="56620" x="9118600" y="1101725"/>
          <p14:tracePt t="56637" x="9194800" y="1069975"/>
          <p14:tracePt t="56653" x="9255125" y="1044575"/>
          <p14:tracePt t="56670" x="9296400" y="1031875"/>
          <p14:tracePt t="56688" x="9340850" y="1019175"/>
          <p14:tracePt t="56705" x="9372600" y="1009650"/>
          <p14:tracePt t="56722" x="9451975" y="990600"/>
          <p14:tracePt t="56739" x="9493250" y="981075"/>
          <p14:tracePt t="56755" x="9544050" y="968375"/>
          <p14:tracePt t="56775" x="9575800" y="962025"/>
          <p14:tracePt t="56789" x="9601200" y="955675"/>
          <p14:tracePt t="56805" x="9620250" y="949325"/>
          <p14:tracePt t="56822" x="9636125" y="942975"/>
          <p14:tracePt t="56839" x="9652000" y="942975"/>
          <p14:tracePt t="56855" x="9664700" y="939800"/>
          <p14:tracePt t="56872" x="9674225" y="933450"/>
          <p14:tracePt t="56889" x="9680575" y="933450"/>
          <p14:tracePt t="56906" x="9686925" y="927100"/>
          <p14:tracePt t="57548" x="9677400" y="936625"/>
          <p14:tracePt t="57558" x="9671050" y="958850"/>
          <p14:tracePt t="57572" x="9632950" y="1000125"/>
          <p14:tracePt t="57589" x="9572625" y="1079500"/>
          <p14:tracePt t="57606" x="9505950" y="1146175"/>
          <p14:tracePt t="57620" x="9388475" y="1276350"/>
          <p14:tracePt t="57637" x="9242425" y="1431925"/>
          <p14:tracePt t="57653" x="9077325" y="1565275"/>
          <p14:tracePt t="57670" x="8921750" y="1711325"/>
          <p14:tracePt t="57689" x="8674100" y="1895475"/>
          <p14:tracePt t="57704" x="8521700" y="1997075"/>
          <p14:tracePt t="57722" x="8382000" y="2085975"/>
          <p14:tracePt t="57738" x="8255000" y="2174875"/>
          <p14:tracePt t="57754" x="8128000" y="2263775"/>
          <p14:tracePt t="57771" x="8054975" y="2301875"/>
          <p14:tracePt t="57788" x="7931150" y="2371725"/>
          <p14:tracePt t="57804" x="7807325" y="2428875"/>
          <p14:tracePt t="57821" x="7683500" y="2486025"/>
          <p14:tracePt t="57838" x="7534275" y="2543175"/>
          <p14:tracePt t="57854" x="7400925" y="2593975"/>
          <p14:tracePt t="57871" x="7251700" y="2641600"/>
          <p14:tracePt t="57889" x="7105650" y="2692400"/>
          <p14:tracePt t="57904" x="6959600" y="2730500"/>
          <p14:tracePt t="57922" x="6784975" y="2765425"/>
          <p14:tracePt t="57938" x="6642100" y="2784475"/>
          <p14:tracePt t="57955" x="6489700" y="2794000"/>
          <p14:tracePt t="57971" x="6321425" y="2813050"/>
          <p14:tracePt t="57988" x="6130925" y="2825750"/>
          <p14:tracePt t="58004" x="5949950" y="2835275"/>
          <p14:tracePt t="58022" x="5737225" y="2835275"/>
          <p14:tracePt t="58038" x="5470525" y="2844800"/>
          <p14:tracePt t="58055" x="5267325" y="2857500"/>
          <p14:tracePt t="58072" x="5060950" y="2876550"/>
          <p14:tracePt t="58088" x="4845050" y="2886075"/>
          <p14:tracePt t="58105" x="4645025" y="2886075"/>
          <p14:tracePt t="58124" x="4352925" y="2898775"/>
          <p14:tracePt t="58139" x="4264025" y="2898775"/>
          <p14:tracePt t="58155" x="4073525" y="2908300"/>
          <p14:tracePt t="58171" x="3905250" y="2917825"/>
          <p14:tracePt t="58187" x="3714750" y="2927350"/>
          <p14:tracePt t="58205" x="3444875" y="2959100"/>
          <p14:tracePt t="58222" x="3302000" y="2978150"/>
          <p14:tracePt t="58239" x="3155950" y="3006725"/>
          <p14:tracePt t="58255" x="3009900" y="3044825"/>
          <p14:tracePt t="58271" x="2876550" y="3092450"/>
          <p14:tracePt t="58288" x="2740025" y="3152775"/>
          <p14:tracePt t="58305" x="2590800" y="3209925"/>
          <p14:tracePt t="58321" x="2441575" y="3279775"/>
          <p14:tracePt t="58338" x="2282825" y="3340100"/>
          <p14:tracePt t="58355" x="2146300" y="3397250"/>
          <p14:tracePt t="58371" x="1987550" y="3457575"/>
          <p14:tracePt t="58389" x="1831975" y="3521075"/>
          <p14:tracePt t="58405" x="1790700" y="3540125"/>
          <p14:tracePt t="58422" x="1673225" y="3590925"/>
          <p14:tracePt t="58437" x="1651000" y="3606800"/>
          <p14:tracePt t="58454" x="1577975" y="3657600"/>
          <p14:tracePt t="58470" x="1543050" y="3676650"/>
          <p14:tracePt t="58487" x="1508125" y="3705225"/>
          <p14:tracePt t="58504" x="1473200" y="3724275"/>
          <p14:tracePt t="58520" x="1447800" y="3746500"/>
          <p14:tracePt t="58537" x="1419225" y="3771900"/>
          <p14:tracePt t="58554" x="1403350" y="3784600"/>
          <p14:tracePt t="58571" x="1390650" y="3794125"/>
          <p14:tracePt t="58588" x="1387475" y="3800475"/>
          <p14:tracePt t="58604" x="1381125" y="3806825"/>
          <p14:tracePt t="58621" x="1381125" y="3810000"/>
          <p14:tracePt t="58639" x="1374775" y="3810000"/>
          <p14:tracePt t="58773" x="1377950" y="3816350"/>
          <p14:tracePt t="58785" x="1384300" y="3822700"/>
          <p14:tracePt t="58793" x="1387475" y="3822700"/>
          <p14:tracePt t="58803" x="1393825" y="3829050"/>
          <p14:tracePt t="58825" x="1431925" y="3835400"/>
          <p14:tracePt t="58841" x="1454150" y="3841750"/>
          <p14:tracePt t="58854" x="1476375" y="3841750"/>
          <p14:tracePt t="58871" x="1508125" y="3841750"/>
          <p14:tracePt t="58886" x="1558925" y="3848100"/>
          <p14:tracePt t="58904" x="1644650" y="3854450"/>
          <p14:tracePt t="58921" x="1720850" y="3854450"/>
          <p14:tracePt t="58938" x="1838325" y="3863975"/>
          <p14:tracePt t="58954" x="1984375" y="3879850"/>
          <p14:tracePt t="58971" x="2124075" y="3892550"/>
          <p14:tracePt t="58988" x="2352675" y="3902075"/>
          <p14:tracePt t="59004" x="2555875" y="3902075"/>
          <p14:tracePt t="59020" x="2755900" y="3902075"/>
          <p14:tracePt t="59037" x="2946400" y="3902075"/>
          <p14:tracePt t="59054" x="3136900" y="3902075"/>
          <p14:tracePt t="59071" x="3314700" y="3902075"/>
          <p14:tracePt t="59087" x="3432175" y="3895725"/>
          <p14:tracePt t="59103" x="3540125" y="3876675"/>
          <p14:tracePt t="59120" x="3644900" y="3860800"/>
          <p14:tracePt t="59137" x="3790950" y="3841750"/>
          <p14:tracePt t="59154" x="3886200" y="3825875"/>
          <p14:tracePt t="59170" x="3927475" y="3825875"/>
          <p14:tracePt t="59188" x="4025900" y="3810000"/>
          <p14:tracePt t="59204" x="4083050" y="3803650"/>
          <p14:tracePt t="59223" x="4143375" y="3787775"/>
          <p14:tracePt t="59239" x="4203700" y="3778250"/>
          <p14:tracePt t="59254" x="4244975" y="3771900"/>
          <p14:tracePt t="59272" x="4260850" y="3765550"/>
          <p14:tracePt t="59287" x="4267200" y="3765550"/>
          <p14:tracePt t="59655" x="4260850" y="3765550"/>
          <p14:tracePt t="59663" x="4254500" y="3768725"/>
          <p14:tracePt t="59670" x="4241800" y="3768725"/>
          <p14:tracePt t="59687" x="4232275" y="3775075"/>
          <p14:tracePt t="59703" x="4213225" y="3778250"/>
          <p14:tracePt t="59720" x="4194175" y="3790950"/>
          <p14:tracePt t="59737" x="4178300" y="3790950"/>
          <p14:tracePt t="59753" x="4168775" y="3797300"/>
          <p14:tracePt t="59770" x="4156075" y="3803650"/>
          <p14:tracePt t="59787" x="4146550" y="3803650"/>
          <p14:tracePt t="59804" x="4133850" y="3806825"/>
          <p14:tracePt t="59823" x="4130675" y="3806825"/>
          <p14:tracePt t="59848" x="4124325" y="3806825"/>
          <p14:tracePt t="60055" x="4127500" y="3806825"/>
          <p14:tracePt t="60107" x="4130675" y="3806825"/>
          <p14:tracePt t="60116" x="4143375" y="3806825"/>
          <p14:tracePt t="60124" x="4162425" y="3806825"/>
          <p14:tracePt t="60140" x="4203700" y="3806825"/>
          <p14:tracePt t="60157" x="4264025" y="3806825"/>
          <p14:tracePt t="60173" x="4311650" y="3806825"/>
          <p14:tracePt t="60189" x="4352925" y="3806825"/>
          <p14:tracePt t="60205" x="4400550" y="3806825"/>
          <p14:tracePt t="60221" x="4451350" y="3806825"/>
          <p14:tracePt t="60238" x="4508500" y="3806825"/>
          <p14:tracePt t="60254" x="4546600" y="3806825"/>
          <p14:tracePt t="60272" x="4587875" y="3816350"/>
          <p14:tracePt t="60288" x="4629150" y="3816350"/>
          <p14:tracePt t="60305" x="4660900" y="3816350"/>
          <p14:tracePt t="60321" x="4711700" y="3816350"/>
          <p14:tracePt t="60339" x="4772025" y="3816350"/>
          <p14:tracePt t="60355" x="4813300" y="3822700"/>
          <p14:tracePt t="60374" x="4854575" y="3822700"/>
          <p14:tracePt t="60388" x="4879975" y="3829050"/>
          <p14:tracePt t="60405" x="4911725" y="3835400"/>
          <p14:tracePt t="60422" x="4937125" y="3835400"/>
          <p14:tracePt t="60438" x="4968875" y="3841750"/>
          <p14:tracePt t="60455" x="5010150" y="3841750"/>
          <p14:tracePt t="60471" x="5051425" y="3841750"/>
          <p14:tracePt t="60488" x="5111750" y="3848100"/>
          <p14:tracePt t="60505" x="5168900" y="3848100"/>
          <p14:tracePt t="60521" x="5222875" y="3848100"/>
          <p14:tracePt t="60538" x="5289550" y="3848100"/>
          <p14:tracePt t="60555" x="5346700" y="3848100"/>
          <p14:tracePt t="60571" x="5397500" y="3848100"/>
          <p14:tracePt t="60588" x="5441950" y="3848100"/>
          <p14:tracePt t="60604" x="5454650" y="3848100"/>
          <p14:tracePt t="60622" x="5457825" y="3848100"/>
          <p14:tracePt t="60770" x="5457825" y="3854450"/>
          <p14:tracePt t="60787" x="5451475" y="3854450"/>
          <p14:tracePt t="60808" x="5445125" y="3854450"/>
          <p14:tracePt t="60866" x="5445125" y="3860800"/>
          <p14:tracePt t="61193" x="5448300" y="3860800"/>
          <p14:tracePt t="61197" x="5448300" y="3857625"/>
          <p14:tracePt t="61205" x="5454650" y="3857625"/>
          <p14:tracePt t="61233" x="5457825" y="3857625"/>
          <p14:tracePt t="62678" x="5464175" y="3857625"/>
          <p14:tracePt t="62682" x="5470525" y="3857625"/>
          <p14:tracePt t="62693" x="5480050" y="3857625"/>
          <p14:tracePt t="62703" x="5492750" y="3857625"/>
          <p14:tracePt t="62720" x="5518150" y="3851275"/>
          <p14:tracePt t="62737" x="5540375" y="3851275"/>
          <p14:tracePt t="62754" x="5575300" y="3851275"/>
          <p14:tracePt t="62771" x="5607050" y="3844925"/>
          <p14:tracePt t="62788" x="5667375" y="3844925"/>
          <p14:tracePt t="62805" x="5708650" y="3844925"/>
          <p14:tracePt t="62821" x="5759450" y="3838575"/>
          <p14:tracePt t="62838" x="5848350" y="3838575"/>
          <p14:tracePt t="62854" x="5918200" y="3838575"/>
          <p14:tracePt t="62870" x="6003925" y="3838575"/>
          <p14:tracePt t="62888" x="6121400" y="3841750"/>
          <p14:tracePt t="62904" x="6273800" y="3841750"/>
          <p14:tracePt t="62921" x="6369050" y="3851275"/>
          <p14:tracePt t="62938" x="6442075" y="3857625"/>
          <p14:tracePt t="62955" x="6499225" y="3857625"/>
          <p14:tracePt t="62971" x="6524625" y="3863975"/>
          <p14:tracePt t="62987" x="6540500" y="3863975"/>
          <p14:tracePt t="63004" x="6546850" y="3863975"/>
          <p14:tracePt t="63021" x="6553200" y="3863975"/>
          <p14:tracePt t="63037" x="6562725" y="3863975"/>
          <p14:tracePt t="63054" x="6575425" y="3863975"/>
          <p14:tracePt t="63071" x="6591300" y="3863975"/>
          <p14:tracePt t="63087" x="6619875" y="3863975"/>
          <p14:tracePt t="63104" x="6667500" y="3860800"/>
          <p14:tracePt t="63121" x="6702425" y="3860800"/>
          <p14:tracePt t="63137" x="6759575" y="3860800"/>
          <p14:tracePt t="63154" x="6800850" y="3860800"/>
          <p14:tracePt t="63171" x="6880225" y="3851275"/>
          <p14:tracePt t="63188" x="6927850" y="3851275"/>
          <p14:tracePt t="63206" x="7045325" y="3851275"/>
          <p14:tracePt t="63222" x="7121525" y="3851275"/>
          <p14:tracePt t="63238" x="7172325" y="3857625"/>
          <p14:tracePt t="63255" x="7245350" y="3873500"/>
          <p14:tracePt t="63271" x="7264400" y="3873500"/>
          <p14:tracePt t="63287" x="7324725" y="3886200"/>
          <p14:tracePt t="63304" x="7388225" y="3892550"/>
          <p14:tracePt t="63321" x="7429500" y="3902075"/>
          <p14:tracePt t="63338" x="7499350" y="3908425"/>
          <p14:tracePt t="63354" x="7546975" y="3908425"/>
          <p14:tracePt t="63370" x="7616825" y="3917950"/>
          <p14:tracePt t="63387" x="7658100" y="3917950"/>
          <p14:tracePt t="63404" x="7718425" y="3917950"/>
          <p14:tracePt t="63421" x="7750175" y="3917950"/>
          <p14:tracePt t="63437" x="7781925" y="3924300"/>
          <p14:tracePt t="63454" x="7816850" y="3924300"/>
          <p14:tracePt t="63471" x="7826375" y="3924300"/>
          <p14:tracePt t="63488" x="7848600" y="3924300"/>
          <p14:tracePt t="63521" x="7854950" y="3924300"/>
          <p14:tracePt t="63541" x="7861300" y="3924300"/>
          <p14:tracePt t="63565" x="7864475" y="3924300"/>
          <p14:tracePt t="63607" x="7870825" y="3924300"/>
          <p14:tracePt t="63630" x="7877175" y="3924300"/>
          <p14:tracePt t="63642" x="7886700" y="3924300"/>
          <p14:tracePt t="63660" x="7893050" y="3924300"/>
          <p14:tracePt t="63666" x="7899400" y="3924300"/>
          <p14:tracePt t="63675" x="7899400" y="3930650"/>
          <p14:tracePt t="63686" x="7902575" y="3930650"/>
          <p14:tracePt t="63849" x="7896225" y="3930650"/>
          <p14:tracePt t="65330" x="7899400" y="3930650"/>
          <p14:tracePt t="65335" x="7908925" y="3930650"/>
          <p14:tracePt t="65344" x="7921625" y="3930650"/>
          <p14:tracePt t="65353" x="7934325" y="3927475"/>
          <p14:tracePt t="65369" x="7969250" y="3927475"/>
          <p14:tracePt t="65386" x="8001000" y="3927475"/>
          <p14:tracePt t="65404" x="8042275" y="3917950"/>
          <p14:tracePt t="65422" x="8086725" y="3917950"/>
          <p14:tracePt t="65438" x="8102600" y="3917950"/>
          <p14:tracePt t="65455" x="8128000" y="3917950"/>
          <p14:tracePt t="65471" x="8153400" y="3917950"/>
          <p14:tracePt t="65488" x="8162925" y="3917950"/>
          <p14:tracePt t="65505" x="8172450" y="3917950"/>
          <p14:tracePt t="65521" x="8191500" y="3917950"/>
          <p14:tracePt t="65538" x="8207375" y="3917950"/>
          <p14:tracePt t="65555" x="8239125" y="3917950"/>
          <p14:tracePt t="65571" x="8277225" y="3917950"/>
          <p14:tracePt t="65588" x="8331200" y="3911600"/>
          <p14:tracePt t="65605" x="8388350" y="3911600"/>
          <p14:tracePt t="65621" x="8445500" y="3905250"/>
          <p14:tracePt t="65638" x="8515350" y="3905250"/>
          <p14:tracePt t="65655" x="8626475" y="3895725"/>
          <p14:tracePt t="65671" x="8696325" y="3895725"/>
          <p14:tracePt t="65688" x="8766175" y="3889375"/>
          <p14:tracePt t="65704" x="8816975" y="3889375"/>
          <p14:tracePt t="65721" x="8867775" y="3889375"/>
          <p14:tracePt t="65737" x="8909050" y="3883025"/>
          <p14:tracePt t="65755" x="8950325" y="3876675"/>
          <p14:tracePt t="65770" x="8991600" y="3870325"/>
          <p14:tracePt t="65788" x="9023350" y="3870325"/>
          <p14:tracePt t="65804" x="9058275" y="3860800"/>
          <p14:tracePt t="65820" x="9080500" y="3860800"/>
          <p14:tracePt t="65837" x="9099550" y="3854450"/>
          <p14:tracePt t="65854" x="9112250" y="3854450"/>
          <p14:tracePt t="65871" x="9124950" y="3848100"/>
          <p14:tracePt t="65887" x="9131300" y="3848100"/>
          <p14:tracePt t="66002" x="9134475" y="3848100"/>
          <p14:tracePt t="66007" x="9140825" y="3848100"/>
          <p14:tracePt t="66020" x="9175750" y="3848100"/>
          <p14:tracePt t="66036" x="9207500" y="3848100"/>
          <p14:tracePt t="66053" x="9248775" y="3848100"/>
          <p14:tracePt t="66070" x="9344025" y="3854450"/>
          <p14:tracePt t="66087" x="9420225" y="3854450"/>
          <p14:tracePt t="66106" x="9512300" y="3854450"/>
          <p14:tracePt t="66122" x="9652000" y="3854450"/>
          <p14:tracePt t="66139" x="9721850" y="3851275"/>
          <p14:tracePt t="66156" x="9817100" y="3851275"/>
          <p14:tracePt t="66173" x="9867900" y="3851275"/>
          <p14:tracePt t="66189" x="9937750" y="3841750"/>
          <p14:tracePt t="66206" x="9969500" y="3841750"/>
          <p14:tracePt t="66223" x="10020300" y="3835400"/>
          <p14:tracePt t="66240" x="10042525" y="3835400"/>
          <p14:tracePt t="66256" x="10083800" y="3835400"/>
          <p14:tracePt t="66262" x="10096500" y="3835400"/>
          <p14:tracePt t="66271" x="10115550" y="3835400"/>
          <p14:tracePt t="66286" x="10134600" y="3835400"/>
          <p14:tracePt t="66303" x="10175875" y="3825875"/>
          <p14:tracePt t="66320" x="10220325" y="3825875"/>
          <p14:tracePt t="66337" x="10252075" y="3825875"/>
          <p14:tracePt t="66354" x="10302875" y="3825875"/>
          <p14:tracePt t="66370" x="10344150" y="3825875"/>
          <p14:tracePt t="66387" x="10401300" y="3825875"/>
          <p14:tracePt t="66404" x="10433050" y="3825875"/>
          <p14:tracePt t="66420" x="10502900" y="3825875"/>
          <p14:tracePt t="66437" x="10534650" y="3825875"/>
          <p14:tracePt t="66454" x="10585450" y="3825875"/>
          <p14:tracePt t="66470" x="10626725" y="3825875"/>
          <p14:tracePt t="66486" x="10642600" y="3825875"/>
          <p14:tracePt t="66503" x="10668000" y="3819525"/>
          <p14:tracePt t="66519" x="10687050" y="3819525"/>
          <p14:tracePt t="66536" x="10696575" y="3819525"/>
          <p14:tracePt t="66554" x="10712450" y="3819525"/>
          <p14:tracePt t="67023" x="10706100" y="3819525"/>
          <p14:tracePt t="67032" x="10687050" y="3819525"/>
          <p14:tracePt t="67042" x="10674350" y="3822700"/>
          <p14:tracePt t="67054" x="10623550" y="3829050"/>
          <p14:tracePt t="67070" x="10506075" y="3838575"/>
          <p14:tracePt t="67087" x="10337800" y="3857625"/>
          <p14:tracePt t="67103" x="10147300" y="3857625"/>
          <p14:tracePt t="67120" x="9944100" y="3870325"/>
          <p14:tracePt t="67136" x="9604375" y="3892550"/>
          <p14:tracePt t="67154" x="9083675" y="3952875"/>
          <p14:tracePt t="67170" x="8686800" y="4019550"/>
          <p14:tracePt t="67187" x="8283575" y="4098925"/>
          <p14:tracePt t="67204" x="7889875" y="4165600"/>
          <p14:tracePt t="67220" x="7521575" y="4216400"/>
          <p14:tracePt t="67237" x="7175500" y="4279900"/>
          <p14:tracePt t="67254" x="6902450" y="4321175"/>
          <p14:tracePt t="67273" x="6524625" y="4371975"/>
          <p14:tracePt t="67288" x="6270625" y="4403725"/>
          <p14:tracePt t="67304" x="6051550" y="4435475"/>
          <p14:tracePt t="67320" x="5857875" y="4454525"/>
          <p14:tracePt t="67338" x="5654675" y="4476750"/>
          <p14:tracePt t="67354" x="5499100" y="4495800"/>
          <p14:tracePt t="67370" x="5346700" y="4495800"/>
          <p14:tracePt t="67388" x="5092700" y="4495800"/>
          <p14:tracePt t="67403" x="5003800" y="4495800"/>
          <p14:tracePt t="67421" x="4711700" y="4489450"/>
          <p14:tracePt t="67438" x="4495800" y="4489450"/>
          <p14:tracePt t="67454" x="4330700" y="4479925"/>
          <p14:tracePt t="67470" x="4140200" y="4470400"/>
          <p14:tracePt t="67487" x="4022725" y="4460875"/>
          <p14:tracePt t="67504" x="3905250" y="4460875"/>
          <p14:tracePt t="67520" x="3790950" y="4460875"/>
          <p14:tracePt t="67537" x="3686175" y="4460875"/>
          <p14:tracePt t="67553" x="3571875" y="4460875"/>
          <p14:tracePt t="67570" x="3454400" y="4460875"/>
          <p14:tracePt t="67587" x="3352800" y="4460875"/>
          <p14:tracePt t="67603" x="3222625" y="4451350"/>
          <p14:tracePt t="67620" x="3105150" y="4451350"/>
          <p14:tracePt t="67637" x="2978150" y="4441825"/>
          <p14:tracePt t="67654" x="2670175" y="4422775"/>
          <p14:tracePt t="67671" x="2479675" y="4422775"/>
          <p14:tracePt t="67687" x="2301875" y="4413250"/>
          <p14:tracePt t="67704" x="2098675" y="4413250"/>
          <p14:tracePt t="67720" x="1958975" y="4403725"/>
          <p14:tracePt t="67738" x="1851025" y="4394200"/>
          <p14:tracePt t="67755" x="1774825" y="4394200"/>
          <p14:tracePt t="67772" x="1717675" y="4394200"/>
          <p14:tracePt t="67787" x="1666875" y="4394200"/>
          <p14:tracePt t="67805" x="1628775" y="4394200"/>
          <p14:tracePt t="67821" x="1577975" y="4394200"/>
          <p14:tracePt t="67838" x="1552575" y="4394200"/>
          <p14:tracePt t="67854" x="1536700" y="4397375"/>
          <p14:tracePt t="67871" x="1524000" y="4397375"/>
          <p14:tracePt t="67888" x="1514475" y="4403725"/>
          <p14:tracePt t="67904" x="1501775" y="4406900"/>
          <p14:tracePt t="67922" x="1492250" y="4413250"/>
          <p14:tracePt t="67938" x="1482725" y="4413250"/>
          <p14:tracePt t="67962" x="1476375" y="4419600"/>
          <p14:tracePt t="67971" x="1470025" y="4419600"/>
          <p14:tracePt t="67987" x="1460500" y="4419600"/>
          <p14:tracePt t="68004" x="1441450" y="4429125"/>
          <p14:tracePt t="68021" x="1422400" y="4435475"/>
          <p14:tracePt t="68037" x="1390650" y="4454525"/>
          <p14:tracePt t="68054" x="1365250" y="4467225"/>
          <p14:tracePt t="68071" x="1304925" y="4498975"/>
          <p14:tracePt t="68087" x="1260475" y="4521200"/>
          <p14:tracePt t="68105" x="1155700" y="4562475"/>
          <p14:tracePt t="68123" x="1130300" y="4575175"/>
          <p14:tracePt t="68139" x="1111250" y="4581525"/>
          <p14:tracePt t="68154" x="1111250" y="4587875"/>
          <p14:tracePt t="68214" x="1111250" y="4594225"/>
          <p14:tracePt t="68635" x="1111250" y="4603750"/>
          <p14:tracePt t="68645" x="1089025" y="4648200"/>
          <p14:tracePt t="68655" x="1082675" y="4667250"/>
          <p14:tracePt t="68670" x="1060450" y="4702175"/>
          <p14:tracePt t="68686" x="1054100" y="4752975"/>
          <p14:tracePt t="68703" x="1047750" y="4784725"/>
          <p14:tracePt t="68719" x="1035050" y="4813300"/>
          <p14:tracePt t="68736" x="1035050" y="4835525"/>
          <p14:tracePt t="68753" x="1028700" y="4860925"/>
          <p14:tracePt t="68771" x="1022350" y="4886325"/>
          <p14:tracePt t="68787" x="1022350" y="4902200"/>
          <p14:tracePt t="68803" x="1016000" y="4927600"/>
          <p14:tracePt t="68820" x="1016000" y="4953000"/>
          <p14:tracePt t="68838" x="1009650" y="4987925"/>
          <p14:tracePt t="68853" x="1003300" y="5000625"/>
          <p14:tracePt t="68870" x="996950" y="5038725"/>
          <p14:tracePt t="68887" x="990600" y="5057775"/>
          <p14:tracePt t="68904" x="990600" y="5080000"/>
          <p14:tracePt t="68920" x="987425" y="5092700"/>
          <p14:tracePt t="68936" x="987425" y="5095875"/>
          <p14:tracePt t="68954" x="981075" y="5102225"/>
          <p14:tracePt t="69044" x="984250" y="5102225"/>
          <p14:tracePt t="69055" x="987425" y="5102225"/>
          <p14:tracePt t="69062" x="1000125" y="5102225"/>
          <p14:tracePt t="69070" x="1012825" y="5099050"/>
          <p14:tracePt t="69087" x="1044575" y="5092700"/>
          <p14:tracePt t="69103" x="1117600" y="5060950"/>
          <p14:tracePt t="69120" x="1190625" y="5006975"/>
          <p14:tracePt t="69136" x="1235075" y="4962525"/>
          <p14:tracePt t="69153" x="1333500" y="4857750"/>
          <p14:tracePt t="69169" x="1377950" y="4803775"/>
          <p14:tracePt t="69186" x="1419225" y="4749800"/>
          <p14:tracePt t="69203" x="1463675" y="4695825"/>
          <p14:tracePt t="69219" x="1527175" y="4603750"/>
          <p14:tracePt t="69236" x="1555750" y="4562475"/>
          <p14:tracePt t="69252" x="1571625" y="4518025"/>
          <p14:tracePt t="69270" x="1584325" y="4486275"/>
          <p14:tracePt t="69288" x="1600200" y="4435475"/>
          <p14:tracePt t="69304" x="1609725" y="4416425"/>
          <p14:tracePt t="69320" x="1609725" y="4406900"/>
          <p14:tracePt t="69336" x="1619250" y="4375150"/>
          <p14:tracePt t="69355" x="1619250" y="4330700"/>
          <p14:tracePt t="69371" x="1619250" y="4295775"/>
          <p14:tracePt t="69387" x="1619250" y="4219575"/>
          <p14:tracePt t="69404" x="1619250" y="4178300"/>
          <p14:tracePt t="69420" x="1619250" y="4146550"/>
          <p14:tracePt t="69438" x="1612900" y="4114800"/>
          <p14:tracePt t="69454" x="1606550" y="4079875"/>
          <p14:tracePt t="69470" x="1603375" y="4067175"/>
          <p14:tracePt t="69487" x="1590675" y="4057650"/>
          <p14:tracePt t="69505" x="1584325" y="4044950"/>
          <p14:tracePt t="69520" x="1574800" y="4035425"/>
          <p14:tracePt t="69538" x="1562100" y="4029075"/>
          <p14:tracePt t="69554" x="1552575" y="4022725"/>
          <p14:tracePt t="69571" x="1543050" y="4019550"/>
          <p14:tracePt t="69588" x="1530350" y="4013200"/>
          <p14:tracePt t="69604" x="1508125" y="3994150"/>
          <p14:tracePt t="69621" x="1489075" y="3990975"/>
          <p14:tracePt t="69639" x="1463675" y="3978275"/>
          <p14:tracePt t="69654" x="1409700" y="3956050"/>
          <p14:tracePt t="69668" x="1358900" y="3930650"/>
          <p14:tracePt t="69686" x="1289050" y="3908425"/>
          <p14:tracePt t="69702" x="1212850" y="3867150"/>
          <p14:tracePt t="69720" x="1127125" y="3832225"/>
          <p14:tracePt t="69737" x="1050925" y="3800475"/>
          <p14:tracePt t="69754" x="981075" y="3784600"/>
          <p14:tracePt t="69770" x="892175" y="3756025"/>
          <p14:tracePt t="69787" x="854075" y="3756025"/>
          <p14:tracePt t="69804" x="809625" y="3756025"/>
          <p14:tracePt t="69820" x="796925" y="3756025"/>
          <p14:tracePt t="69837" x="742950" y="3756025"/>
          <p14:tracePt t="69854" x="711200" y="3759200"/>
          <p14:tracePt t="69870" x="669925" y="3768725"/>
          <p14:tracePt t="69887" x="628650" y="3775075"/>
          <p14:tracePt t="69904" x="568325" y="3787775"/>
          <p14:tracePt t="69920" x="508000" y="3803650"/>
          <p14:tracePt t="69936" x="473075" y="3810000"/>
          <p14:tracePt t="69954" x="441325" y="3810000"/>
          <p14:tracePt t="69971" x="406400" y="3819525"/>
          <p14:tracePt t="69987" x="365125" y="3832225"/>
          <p14:tracePt t="70004" x="330200" y="3844925"/>
          <p14:tracePt t="70020" x="298450" y="3857625"/>
          <p14:tracePt t="70037" x="263525" y="3873500"/>
          <p14:tracePt t="70054" x="187325" y="3911600"/>
          <p14:tracePt t="70071" x="146050" y="3940175"/>
          <p14:tracePt t="70089" x="111125" y="3975100"/>
          <p14:tracePt t="70103" x="76200" y="4010025"/>
          <p14:tracePt t="70119" x="38100" y="4044950"/>
          <p14:tracePt t="70136" x="0" y="4108450"/>
          <p14:tracePt t="70156" x="0" y="4152900"/>
          <p14:tracePt t="70173" x="0" y="4203700"/>
          <p14:tracePt t="70189" x="0" y="4254500"/>
          <p14:tracePt t="70206" x="0" y="4305300"/>
          <p14:tracePt t="70223" x="0" y="4387850"/>
          <p14:tracePt t="70239" x="0" y="4438650"/>
          <p14:tracePt t="70255" x="0" y="4486275"/>
          <p14:tracePt t="70273" x="0" y="4572000"/>
          <p14:tracePt t="70287" x="0" y="4594225"/>
          <p14:tracePt t="70304" x="12700" y="4686300"/>
          <p14:tracePt t="70321" x="25400" y="4721225"/>
          <p14:tracePt t="70337" x="31750" y="4746625"/>
          <p14:tracePt t="70354" x="44450" y="4778375"/>
          <p14:tracePt t="70371" x="66675" y="4813300"/>
          <p14:tracePt t="70388" x="79375" y="4838700"/>
          <p14:tracePt t="70404" x="92075" y="4854575"/>
          <p14:tracePt t="70421" x="111125" y="4873625"/>
          <p14:tracePt t="70437" x="130175" y="4908550"/>
          <p14:tracePt t="70454" x="149225" y="4933950"/>
          <p14:tracePt t="70471" x="177800" y="4956175"/>
          <p14:tracePt t="70488" x="203200" y="4981575"/>
          <p14:tracePt t="70505" x="247650" y="5003800"/>
          <p14:tracePt t="70521" x="371475" y="5070475"/>
          <p14:tracePt t="70537" x="457200" y="5105400"/>
          <p14:tracePt t="70554" x="727075" y="5178425"/>
          <p14:tracePt t="70571" x="971550" y="5213350"/>
          <p14:tracePt t="70587" x="1177925" y="5232400"/>
          <p14:tracePt t="70604" x="1381125" y="5251450"/>
          <p14:tracePt t="70621" x="1651000" y="5251450"/>
          <p14:tracePt t="70637" x="1955800" y="5251450"/>
          <p14:tracePt t="70654" x="2181225" y="5251450"/>
          <p14:tracePt t="70672" x="2422525" y="5251450"/>
          <p14:tracePt t="70688" x="2686050" y="5251450"/>
          <p14:tracePt t="70705" x="2978150" y="5251450"/>
          <p14:tracePt t="70721" x="3270250" y="5251450"/>
          <p14:tracePt t="70737" x="3584575" y="5251450"/>
          <p14:tracePt t="70754" x="3883025" y="5264150"/>
          <p14:tracePt t="70771" x="4267200" y="5264150"/>
          <p14:tracePt t="70787" x="4533900" y="5276850"/>
          <p14:tracePt t="70805" x="4851400" y="5276850"/>
          <p14:tracePt t="70822" x="5041900" y="5276850"/>
          <p14:tracePt t="70840" x="5241925" y="5276850"/>
          <p14:tracePt t="70855" x="5397500" y="5267325"/>
          <p14:tracePt t="70869" x="5527675" y="5260975"/>
          <p14:tracePt t="70886" x="5645150" y="5251450"/>
          <p14:tracePt t="70903" x="5784850" y="5251450"/>
          <p14:tracePt t="70920" x="5937250" y="5251450"/>
          <p14:tracePt t="70941" x="6216650" y="5251450"/>
          <p14:tracePt t="70956" x="6305550" y="5251450"/>
          <p14:tracePt t="70973" x="6664325" y="5257800"/>
          <p14:tracePt t="70989" x="6765925" y="5257800"/>
          <p14:tracePt t="71008" x="7070725" y="5270500"/>
          <p14:tracePt t="71022" x="7172325" y="5270500"/>
          <p14:tracePt t="71038" x="7489825" y="5280025"/>
          <p14:tracePt t="71055" x="7727950" y="5280025"/>
          <p14:tracePt t="71072" x="7956550" y="5280025"/>
          <p14:tracePt t="71087" x="8181975" y="5280025"/>
          <p14:tracePt t="71103" x="8388350" y="5260975"/>
          <p14:tracePt t="71119" x="8591550" y="5251450"/>
          <p14:tracePt t="71136" x="8832850" y="5229225"/>
          <p14:tracePt t="71153" x="9013825" y="5210175"/>
          <p14:tracePt t="71170" x="9217025" y="5191125"/>
          <p14:tracePt t="71186" x="9398000" y="5181600"/>
          <p14:tracePt t="71204" x="9601200" y="5168900"/>
          <p14:tracePt t="71221" x="9779000" y="5168900"/>
          <p14:tracePt t="71237" x="9956800" y="5159375"/>
          <p14:tracePt t="71254" x="10121900" y="5149850"/>
          <p14:tracePt t="71270" x="10315575" y="5130800"/>
          <p14:tracePt t="71286" x="10483850" y="5111750"/>
          <p14:tracePt t="71303" x="10639425" y="5080000"/>
          <p14:tracePt t="71319" x="10912475" y="5019675"/>
          <p14:tracePt t="71337" x="11036300" y="4972050"/>
          <p14:tracePt t="71352" x="11134725" y="4937125"/>
          <p14:tracePt t="71371" x="11210925" y="4895850"/>
          <p14:tracePt t="71386" x="11255375" y="4851400"/>
          <p14:tracePt t="71403" x="11290300" y="4806950"/>
          <p14:tracePt t="71421" x="11322050" y="4752975"/>
          <p14:tracePt t="71438" x="11356975" y="4711700"/>
          <p14:tracePt t="71454" x="11401425" y="4667250"/>
          <p14:tracePt t="71471" x="11436350" y="4645025"/>
          <p14:tracePt t="71488" x="11509375" y="4600575"/>
          <p14:tracePt t="71505" x="11550650" y="4572000"/>
          <p14:tracePt t="71522" x="11588750" y="4543425"/>
          <p14:tracePt t="71538" x="11614150" y="4524375"/>
          <p14:tracePt t="71554" x="11626850" y="4489450"/>
          <p14:tracePt t="71572" x="11642725" y="4448175"/>
          <p14:tracePt t="71591" x="11642725" y="4400550"/>
          <p14:tracePt t="71604" x="11642725" y="4333875"/>
          <p14:tracePt t="71622" x="11630025" y="4283075"/>
          <p14:tracePt t="71638" x="11591925" y="4229100"/>
          <p14:tracePt t="71654" x="11522075" y="4159250"/>
          <p14:tracePt t="71671" x="11471275" y="4137025"/>
          <p14:tracePt t="71687" x="11372850" y="4102100"/>
          <p14:tracePt t="71703" x="11268075" y="4086225"/>
          <p14:tracePt t="71719" x="11137900" y="4067175"/>
          <p14:tracePt t="71736" x="11020425" y="4057650"/>
          <p14:tracePt t="71754" x="10836275" y="4048125"/>
          <p14:tracePt t="71770" x="10718800" y="4029075"/>
          <p14:tracePt t="71787" x="10575925" y="4010025"/>
          <p14:tracePt t="71803" x="10436225" y="4010025"/>
          <p14:tracePt t="71822" x="10207625" y="4010025"/>
          <p14:tracePt t="71836" x="10029825" y="4010025"/>
          <p14:tracePt t="71854" x="9839325" y="4010025"/>
          <p14:tracePt t="71871" x="9626600" y="4010025"/>
          <p14:tracePt t="71887" x="9410700" y="4010025"/>
          <p14:tracePt t="71903" x="9194800" y="4010025"/>
          <p14:tracePt t="71920" x="8994775" y="4010025"/>
          <p14:tracePt t="71937" x="8778875" y="4010025"/>
          <p14:tracePt t="71954" x="8588375" y="4010025"/>
          <p14:tracePt t="71970" x="8385175" y="4016375"/>
          <p14:tracePt t="71987" x="8118475" y="4016375"/>
          <p14:tracePt t="72003" x="7902575" y="4016375"/>
          <p14:tracePt t="72021" x="7575550" y="4016375"/>
          <p14:tracePt t="72037" x="7346950" y="4010025"/>
          <p14:tracePt t="72053" x="7118350" y="4000500"/>
          <p14:tracePt t="72070" x="6889750" y="3987800"/>
          <p14:tracePt t="72087" x="6673850" y="3987800"/>
          <p14:tracePt t="72103" x="6448425" y="3978275"/>
          <p14:tracePt t="72120" x="6219825" y="3978275"/>
          <p14:tracePt t="72137" x="5915025" y="3968750"/>
          <p14:tracePt t="72154" x="5699125" y="3959225"/>
          <p14:tracePt t="72170" x="5483225" y="3959225"/>
          <p14:tracePt t="72187" x="5254625" y="3946525"/>
          <p14:tracePt t="72204" x="5038725" y="3946525"/>
          <p14:tracePt t="72221" x="4822825" y="3937000"/>
          <p14:tracePt t="72237" x="4597400" y="3927475"/>
          <p14:tracePt t="72253" x="4330700" y="3914775"/>
          <p14:tracePt t="72270" x="3813175" y="3879850"/>
          <p14:tracePt t="72287" x="3514725" y="3857625"/>
          <p14:tracePt t="72304" x="3162300" y="3832225"/>
          <p14:tracePt t="72322" x="2784475" y="3806825"/>
          <p14:tracePt t="72337" x="2428875" y="3784600"/>
          <p14:tracePt t="72353" x="2108200" y="3771900"/>
          <p14:tracePt t="72370" x="1828800" y="3762375"/>
          <p14:tracePt t="72387" x="1587500" y="3762375"/>
          <p14:tracePt t="72404" x="1362075" y="3762375"/>
          <p14:tracePt t="72420" x="1231900" y="3762375"/>
          <p14:tracePt t="72437" x="1130300" y="3762375"/>
          <p14:tracePt t="72454" x="1063625" y="3762375"/>
          <p14:tracePt t="72471" x="974725" y="3768725"/>
          <p14:tracePt t="72487" x="908050" y="3768725"/>
          <p14:tracePt t="72504" x="752475" y="3768725"/>
          <p14:tracePt t="72521" x="635000" y="3762375"/>
          <p14:tracePt t="72537" x="555625" y="3752850"/>
          <p14:tracePt t="72554" x="520700" y="3746500"/>
          <p14:tracePt t="72570" x="508000" y="3746500"/>
          <p14:tracePt t="72619" x="508000" y="3740150"/>
          <p14:tracePt t="73450" x="495300" y="3756025"/>
          <p14:tracePt t="73455" x="479425" y="3787775"/>
          <p14:tracePt t="73470" x="441325" y="3851275"/>
          <p14:tracePt t="73486" x="415925" y="3924300"/>
          <p14:tracePt t="73503" x="368300" y="4057650"/>
          <p14:tracePt t="73519" x="339725" y="4156075"/>
          <p14:tracePt t="73536" x="323850" y="4251325"/>
          <p14:tracePt t="73554" x="314325" y="4403725"/>
          <p14:tracePt t="73573" x="314325" y="4543425"/>
          <p14:tracePt t="73589" x="314325" y="4613275"/>
          <p14:tracePt t="73606" x="317500" y="4733925"/>
          <p14:tracePt t="73619" x="327025" y="4819650"/>
          <p14:tracePt t="73636" x="336550" y="4889500"/>
          <p14:tracePt t="73653" x="342900" y="4940300"/>
          <p14:tracePt t="73670" x="342900" y="4972050"/>
          <p14:tracePt t="73686" x="349250" y="4987925"/>
          <p14:tracePt t="73704" x="355600" y="5013325"/>
          <p14:tracePt t="73720" x="355600" y="5016500"/>
          <p14:tracePt t="73736" x="355600" y="5029200"/>
          <p14:tracePt t="73754" x="355600" y="5038725"/>
          <p14:tracePt t="73770" x="355600" y="5051425"/>
          <p14:tracePt t="73787" x="355600" y="5054600"/>
          <p14:tracePt t="74023" x="368300" y="5060950"/>
          <p14:tracePt t="74033" x="368300" y="5067300"/>
          <p14:tracePt t="74037" x="377825" y="5067300"/>
          <p14:tracePt t="74053" x="438150" y="5083175"/>
          <p14:tracePt t="74069" x="533400" y="5099050"/>
          <p14:tracePt t="74086" x="663575" y="5118100"/>
          <p14:tracePt t="74103" x="828675" y="5127625"/>
          <p14:tracePt t="74121" x="1022350" y="5137150"/>
          <p14:tracePt t="74137" x="1279525" y="5149850"/>
          <p14:tracePt t="74153" x="1495425" y="5149850"/>
          <p14:tracePt t="74170" x="1733550" y="5149850"/>
          <p14:tracePt t="74187" x="2012950" y="5140325"/>
          <p14:tracePt t="74204" x="2444750" y="5130800"/>
          <p14:tracePt t="74221" x="2740025" y="5130800"/>
          <p14:tracePt t="74237" x="3016250" y="5130800"/>
          <p14:tracePt t="74254" x="3403600" y="5130800"/>
          <p14:tracePt t="74269" x="3683000" y="5130800"/>
          <p14:tracePt t="74285" x="3924300" y="5137150"/>
          <p14:tracePt t="74302" x="4165600" y="5146675"/>
          <p14:tracePt t="74319" x="4406900" y="5159375"/>
          <p14:tracePt t="74338" x="4645025" y="5159375"/>
          <p14:tracePt t="74354" x="4899025" y="5168900"/>
          <p14:tracePt t="74371" x="5162550" y="5178425"/>
          <p14:tracePt t="74387" x="5416550" y="5200650"/>
          <p14:tracePt t="74404" x="5797550" y="5222875"/>
          <p14:tracePt t="74421" x="6035675" y="5222875"/>
          <p14:tracePt t="74441" x="6356350" y="5213350"/>
          <p14:tracePt t="74454" x="6584950" y="5191125"/>
          <p14:tracePt t="74472" x="6816725" y="5172075"/>
          <p14:tracePt t="74490" x="7019925" y="5149850"/>
          <p14:tracePt t="74503" x="7223125" y="5140325"/>
          <p14:tracePt t="74520" x="7426325" y="5130800"/>
          <p14:tracePt t="74536" x="7629525" y="5121275"/>
          <p14:tracePt t="74553" x="7772400" y="5121275"/>
          <p14:tracePt t="74569" x="7874000" y="5121275"/>
          <p14:tracePt t="74586" x="7978775" y="5127625"/>
          <p14:tracePt t="74603" x="8083550" y="5133975"/>
          <p14:tracePt t="74620" x="8204200" y="5153025"/>
          <p14:tracePt t="74636" x="8372475" y="5172075"/>
          <p14:tracePt t="74653" x="8515350" y="5200650"/>
          <p14:tracePt t="74670" x="8810625" y="5241925"/>
          <p14:tracePt t="74686" x="9004300" y="5273675"/>
          <p14:tracePt t="74704" x="9197975" y="5292725"/>
          <p14:tracePt t="74721" x="9388475" y="5302250"/>
          <p14:tracePt t="74736" x="9566275" y="5302250"/>
          <p14:tracePt t="74753" x="9671050" y="5289550"/>
          <p14:tracePt t="74770" x="9744075" y="5273675"/>
          <p14:tracePt t="74786" x="9829800" y="5229225"/>
          <p14:tracePt t="74803" x="9890125" y="5213350"/>
          <p14:tracePt t="74820" x="9985375" y="5197475"/>
          <p14:tracePt t="74844" x="10166350" y="5178425"/>
          <p14:tracePt t="74857" x="10312400" y="5159375"/>
          <p14:tracePt t="74870" x="10388600" y="5140325"/>
          <p14:tracePt t="74887" x="10547350" y="5111750"/>
          <p14:tracePt t="74903" x="10715625" y="5080000"/>
          <p14:tracePt t="74921" x="10975975" y="5019675"/>
          <p14:tracePt t="74937" x="11122025" y="4981575"/>
          <p14:tracePt t="74953" x="11268075" y="4943475"/>
          <p14:tracePt t="74970" x="11341100" y="4908550"/>
          <p14:tracePt t="74986" x="11395075" y="4870450"/>
          <p14:tracePt t="75004" x="11439525" y="4835525"/>
          <p14:tracePt t="75020" x="11474450" y="4806950"/>
          <p14:tracePt t="75037" x="11509375" y="4778375"/>
          <p14:tracePt t="75053" x="11553825" y="4743450"/>
          <p14:tracePt t="75070" x="11579225" y="4714875"/>
          <p14:tracePt t="75087" x="11607800" y="4679950"/>
          <p14:tracePt t="75104" x="11630025" y="4638675"/>
          <p14:tracePt t="75119" x="11652250" y="4587875"/>
          <p14:tracePt t="75136" x="11658600" y="4552950"/>
          <p14:tracePt t="75152" x="11658600" y="4521200"/>
          <p14:tracePt t="75170" x="11655425" y="4486275"/>
          <p14:tracePt t="75186" x="11633200" y="4457700"/>
          <p14:tracePt t="75203" x="11572875" y="4419600"/>
          <p14:tracePt t="75220" x="11445875" y="4362450"/>
          <p14:tracePt t="75236" x="11312525" y="4311650"/>
          <p14:tracePt t="75253" x="11020425" y="4229100"/>
          <p14:tracePt t="75270" x="10810875" y="4165600"/>
          <p14:tracePt t="75287" x="10591800" y="4105275"/>
          <p14:tracePt t="75304" x="10372725" y="4041775"/>
          <p14:tracePt t="75320" x="10150475" y="3987800"/>
          <p14:tracePt t="75337" x="9956800" y="3937000"/>
          <p14:tracePt t="75354" x="9763125" y="3917950"/>
          <p14:tracePt t="75370" x="9572625" y="3895725"/>
          <p14:tracePt t="75387" x="9369425" y="3895725"/>
          <p14:tracePt t="75405" x="9029700" y="3895725"/>
          <p14:tracePt t="75421" x="8693150" y="3895725"/>
          <p14:tracePt t="75437" x="8477250" y="3895725"/>
          <p14:tracePt t="75453" x="8261350" y="3895725"/>
          <p14:tracePt t="75470" x="8058150" y="3905250"/>
          <p14:tracePt t="75487" x="7842250" y="3914775"/>
          <p14:tracePt t="75504" x="7613650" y="3924300"/>
          <p14:tracePt t="75520" x="7350125" y="3946525"/>
          <p14:tracePt t="75537" x="7058025" y="3946525"/>
          <p14:tracePt t="75554" x="6667500" y="3956050"/>
          <p14:tracePt t="75570" x="6403975" y="3956050"/>
          <p14:tracePt t="75587" x="6111875" y="3956050"/>
          <p14:tracePt t="75603" x="5800725" y="3956050"/>
          <p14:tracePt t="75620" x="5505450" y="3956050"/>
          <p14:tracePt t="75637" x="5168900" y="3956050"/>
          <p14:tracePt t="75653" x="4854575" y="3956050"/>
          <p14:tracePt t="75671" x="4356100" y="3956050"/>
          <p14:tracePt t="75687" x="4041775" y="3956050"/>
          <p14:tracePt t="75703" x="3765550" y="3949700"/>
          <p14:tracePt t="75720" x="3524250" y="3949700"/>
          <p14:tracePt t="75737" x="3251200" y="3940175"/>
          <p14:tracePt t="75754" x="3032125" y="3917950"/>
          <p14:tracePt t="75771" x="2816225" y="3898900"/>
          <p14:tracePt t="75787" x="2587625" y="3876675"/>
          <p14:tracePt t="75804" x="2368550" y="3844925"/>
          <p14:tracePt t="75820" x="2139950" y="3813175"/>
          <p14:tracePt t="75838" x="1793875" y="3771900"/>
          <p14:tracePt t="75854" x="1679575" y="3752850"/>
          <p14:tracePt t="75858" x="1565275" y="3740150"/>
          <p14:tracePt t="75870" x="1358900" y="3711575"/>
          <p14:tracePt t="75886" x="1270000" y="3711575"/>
          <p14:tracePt t="75904" x="962025" y="3670300"/>
          <p14:tracePt t="75920" x="781050" y="3648075"/>
          <p14:tracePt t="75935" x="701675" y="3641725"/>
          <p14:tracePt t="75952" x="650875" y="3641725"/>
          <p14:tracePt t="75969" x="635000" y="3641725"/>
          <p14:tracePt t="75986" x="622300" y="3641725"/>
          <p14:tracePt t="76004" x="612775" y="3641725"/>
          <p14:tracePt t="76021" x="596900" y="3641725"/>
          <p14:tracePt t="76038" x="577850" y="3641725"/>
          <p14:tracePt t="76054" x="561975" y="3641725"/>
          <p14:tracePt t="76071" x="536575" y="3641725"/>
          <p14:tracePt t="76087" x="520700" y="3648075"/>
          <p14:tracePt t="76104" x="504825" y="3648075"/>
          <p14:tracePt t="76121" x="492125" y="3648075"/>
          <p14:tracePt t="76140" x="466725" y="3654425"/>
          <p14:tracePt t="76152" x="450850" y="3654425"/>
          <p14:tracePt t="76169" x="444500" y="3660775"/>
          <p14:tracePt t="76298" x="444500" y="3667125"/>
          <p14:tracePt t="76303" x="438150" y="3670300"/>
          <p14:tracePt t="76319" x="434975" y="3683000"/>
          <p14:tracePt t="76335" x="422275" y="3698875"/>
          <p14:tracePt t="76352" x="409575" y="3724275"/>
          <p14:tracePt t="76371" x="381000" y="3765550"/>
          <p14:tracePt t="76386" x="336550" y="3810000"/>
          <p14:tracePt t="76404" x="250825" y="3937000"/>
          <p14:tracePt t="76420" x="187325" y="4029075"/>
          <p14:tracePt t="76437" x="136525" y="4105275"/>
          <p14:tracePt t="76453" x="73025" y="4184650"/>
          <p14:tracePt t="76470" x="31750" y="4260850"/>
          <p14:tracePt t="76487" x="0" y="4324350"/>
          <p14:tracePt t="76504" x="0" y="4435475"/>
          <p14:tracePt t="76520" x="0" y="4476750"/>
          <p14:tracePt t="76537" x="0" y="4508500"/>
          <p14:tracePt t="76553" x="0" y="4549775"/>
          <p14:tracePt t="76570" x="0" y="4591050"/>
          <p14:tracePt t="76587" x="3175" y="4632325"/>
          <p14:tracePt t="76604" x="12700" y="4702175"/>
          <p14:tracePt t="76620" x="12700" y="4727575"/>
          <p14:tracePt t="76637" x="19050" y="4749800"/>
          <p14:tracePt t="76654" x="22225" y="4768850"/>
          <p14:tracePt t="76670" x="22225" y="4778375"/>
          <p14:tracePt t="76690" x="28575" y="4791075"/>
          <p14:tracePt t="76706" x="34925" y="4794250"/>
          <p14:tracePt t="76722" x="41275" y="4806950"/>
          <p14:tracePt t="76741" x="44450" y="4813300"/>
          <p14:tracePt t="76755" x="76200" y="4838700"/>
          <p14:tracePt t="76770" x="127000" y="4860925"/>
          <p14:tracePt t="76787" x="225425" y="4895850"/>
          <p14:tracePt t="76804" x="311150" y="4921250"/>
          <p14:tracePt t="76820" x="527050" y="4953000"/>
          <p14:tracePt t="76836" x="752475" y="4984750"/>
          <p14:tracePt t="76853" x="1038225" y="5016500"/>
          <p14:tracePt t="76870" x="1254125" y="5038725"/>
          <p14:tracePt t="76889" x="1457325" y="5048250"/>
          <p14:tracePt t="76903" x="1663700" y="5067300"/>
          <p14:tracePt t="76920" x="1793875" y="5086350"/>
          <p14:tracePt t="76937" x="1914525" y="5114925"/>
          <p14:tracePt t="76953" x="2073275" y="5165725"/>
          <p14:tracePt t="76970" x="2247900" y="5210175"/>
          <p14:tracePt t="76987" x="2406650" y="5241925"/>
          <p14:tracePt t="77003" x="2552700" y="5280025"/>
          <p14:tracePt t="77021" x="2733675" y="5308600"/>
          <p14:tracePt t="77037" x="2924175" y="5340350"/>
          <p14:tracePt t="77056" x="3130550" y="5372100"/>
          <p14:tracePt t="77070" x="3336925" y="5391150"/>
          <p14:tracePt t="77087" x="3565525" y="5413375"/>
          <p14:tracePt t="77104" x="3937000" y="5435600"/>
          <p14:tracePt t="77120" x="4229100" y="5435600"/>
          <p14:tracePt t="77137" x="4568825" y="5435600"/>
          <p14:tracePt t="77153" x="4959350" y="5435600"/>
          <p14:tracePt t="77170" x="5340350" y="5413375"/>
          <p14:tracePt t="77186" x="5699125" y="5378450"/>
          <p14:tracePt t="77204" x="6197600" y="5330825"/>
          <p14:tracePt t="77221" x="6518275" y="5318125"/>
          <p14:tracePt t="77237" x="6823075" y="5295900"/>
          <p14:tracePt t="77256" x="7267575" y="5295900"/>
          <p14:tracePt t="77270" x="7581900" y="5295900"/>
          <p14:tracePt t="77285" x="7902575" y="5283200"/>
          <p14:tracePt t="77302" x="8242300" y="5283200"/>
          <p14:tracePt t="77319" x="8537575" y="5283200"/>
          <p14:tracePt t="77336" x="8801100" y="5283200"/>
          <p14:tracePt t="77353" x="9067800" y="5283200"/>
          <p14:tracePt t="77370" x="9305925" y="5283200"/>
          <p14:tracePt t="77389" x="9534525" y="5283200"/>
          <p14:tracePt t="77404" x="9734550" y="5283200"/>
          <p14:tracePt t="77421" x="9937750" y="5283200"/>
          <p14:tracePt t="77437" x="10128250" y="5283200"/>
          <p14:tracePt t="77455" x="10407650" y="5276850"/>
          <p14:tracePt t="77471" x="10480675" y="5251450"/>
          <p14:tracePt t="77488" x="10534650" y="5229225"/>
          <p14:tracePt t="77504" x="10569575" y="5207000"/>
          <p14:tracePt t="77521" x="10610850" y="5187950"/>
          <p14:tracePt t="77538" x="10671175" y="5162550"/>
          <p14:tracePt t="77554" x="10731500" y="5140325"/>
          <p14:tracePt t="77570" x="10791825" y="5118100"/>
          <p14:tracePt t="77587" x="10877550" y="5083175"/>
          <p14:tracePt t="77604" x="10975975" y="5057775"/>
          <p14:tracePt t="77621" x="11061700" y="5022850"/>
          <p14:tracePt t="77638" x="11185525" y="4965700"/>
          <p14:tracePt t="77653" x="11261725" y="4921250"/>
          <p14:tracePt t="77669" x="11315700" y="4886325"/>
          <p14:tracePt t="77686" x="11382375" y="4835525"/>
          <p14:tracePt t="77704" x="11480800" y="4772025"/>
          <p14:tracePt t="77720" x="11522075" y="4727575"/>
          <p14:tracePt t="77737" x="11560175" y="4683125"/>
          <p14:tracePt t="77754" x="11588750" y="4632325"/>
          <p14:tracePt t="77769" x="11610975" y="4597400"/>
          <p14:tracePt t="77785" x="11617325" y="4556125"/>
          <p14:tracePt t="77803" x="11617325" y="4530725"/>
          <p14:tracePt t="77821" x="11617325" y="4514850"/>
          <p14:tracePt t="77838" x="11598275" y="4479925"/>
          <p14:tracePt t="77854" x="11544300" y="4448175"/>
          <p14:tracePt t="77871" x="11385550" y="4387850"/>
          <p14:tracePt t="77891" x="11049000" y="4314825"/>
          <p14:tracePt t="77904" x="10763250" y="4283075"/>
          <p14:tracePt t="77919" x="10623550" y="4273550"/>
          <p14:tracePt t="77936" x="10347325" y="4273550"/>
          <p14:tracePt t="77953" x="10096500" y="4273550"/>
          <p14:tracePt t="77969" x="9880600" y="4273550"/>
          <p14:tracePt t="77987" x="9591675" y="4273550"/>
          <p14:tracePt t="78003" x="9410700" y="4279900"/>
          <p14:tracePt t="78020" x="9137650" y="4289425"/>
          <p14:tracePt t="78035" x="8947150" y="4289425"/>
          <p14:tracePt t="78052" x="8756650" y="4289425"/>
          <p14:tracePt t="78069" x="8553450" y="4289425"/>
          <p14:tracePt t="78086" x="8362950" y="4289425"/>
          <p14:tracePt t="78103" x="8172450" y="4289425"/>
          <p14:tracePt t="78123" x="7858125" y="4289425"/>
          <p14:tracePt t="78139" x="7642225" y="4289425"/>
          <p14:tracePt t="78156" x="7315200" y="4302125"/>
          <p14:tracePt t="78172" x="7089775" y="4302125"/>
          <p14:tracePt t="78187" x="6962775" y="4302125"/>
          <p14:tracePt t="78204" x="6623050" y="4302125"/>
          <p14:tracePt t="78220" x="6419850" y="4302125"/>
          <p14:tracePt t="78237" x="6216650" y="4302125"/>
          <p14:tracePt t="78254" x="6013450" y="4302125"/>
          <p14:tracePt t="78270" x="5813425" y="4302125"/>
          <p14:tracePt t="78287" x="5610225" y="4302125"/>
          <p14:tracePt t="78304" x="5394325" y="4302125"/>
          <p14:tracePt t="78320" x="5168900" y="4302125"/>
          <p14:tracePt t="78337" x="4953000" y="4295775"/>
          <p14:tracePt t="78354" x="4645025" y="4295775"/>
          <p14:tracePt t="78368" x="4429125" y="4286250"/>
          <p14:tracePt t="78386" x="4225925" y="4273550"/>
          <p14:tracePt t="78404" x="3959225" y="4264025"/>
          <p14:tracePt t="78423" x="3768725" y="4254500"/>
          <p14:tracePt t="78440" x="3590925" y="4254500"/>
          <p14:tracePt t="78455" x="3409950" y="4235450"/>
          <p14:tracePt t="78470" x="3181350" y="4213225"/>
          <p14:tracePt t="78485" x="3000375" y="4194175"/>
          <p14:tracePt t="78502" x="2809875" y="4175125"/>
          <p14:tracePt t="78519" x="2549525" y="4152900"/>
          <p14:tracePt t="78536" x="2355850" y="4130675"/>
          <p14:tracePt t="78553" x="2139950" y="4121150"/>
          <p14:tracePt t="78569" x="1987550" y="4111625"/>
          <p14:tracePt t="78586" x="1844675" y="4111625"/>
          <p14:tracePt t="78603" x="1739900" y="4102100"/>
          <p14:tracePt t="78620" x="1638300" y="4102100"/>
          <p14:tracePt t="78636" x="1533525" y="4092575"/>
          <p14:tracePt t="78654" x="1400175" y="4086225"/>
          <p14:tracePt t="78670" x="1343025" y="4076700"/>
          <p14:tracePt t="78687" x="1250950" y="4070350"/>
          <p14:tracePt t="78705" x="1200150" y="4070350"/>
          <p14:tracePt t="78720" x="1143000" y="4054475"/>
          <p14:tracePt t="78736" x="1092200" y="4048125"/>
          <p14:tracePt t="78753" x="1060450" y="4041775"/>
          <p14:tracePt t="78770" x="1047750" y="4035425"/>
          <p14:tracePt t="78786" x="1038225" y="4035425"/>
          <p14:tracePt t="79178" x="1038225" y="4051300"/>
          <p14:tracePt t="79183" x="1038225" y="4073525"/>
          <p14:tracePt t="79191" x="1038225" y="4111625"/>
          <p14:tracePt t="79202" x="1028700" y="4152900"/>
          <p14:tracePt t="79219" x="1012825" y="4248150"/>
          <p14:tracePt t="79236" x="993775" y="4352925"/>
          <p14:tracePt t="79253" x="977900" y="4460875"/>
          <p14:tracePt t="79271" x="965200" y="4679950"/>
          <p14:tracePt t="79288" x="965200" y="4781550"/>
          <p14:tracePt t="79303" x="981075" y="4911725"/>
          <p14:tracePt t="79320" x="1009650" y="5032375"/>
          <p14:tracePt t="79335" x="1038225" y="5089525"/>
          <p14:tracePt t="79352" x="1133475" y="5257800"/>
          <p14:tracePt t="79368" x="1228725" y="5375275"/>
          <p14:tracePt t="79385" x="1358900" y="5486400"/>
          <p14:tracePt t="79402" x="1511300" y="5584825"/>
          <p14:tracePt t="79420" x="1711325" y="5680075"/>
          <p14:tracePt t="79439" x="2044700" y="5813425"/>
          <p14:tracePt t="79454" x="2311400" y="5902325"/>
          <p14:tracePt t="79471" x="2622550" y="5984875"/>
          <p14:tracePt t="79487" x="3022600" y="6067425"/>
          <p14:tracePt t="79504" x="3670300" y="6175375"/>
          <p14:tracePt t="79521" x="4146550" y="6264275"/>
          <p14:tracePt t="79538" x="4616450" y="6334125"/>
          <p14:tracePt t="79554" x="5130800" y="6394450"/>
          <p14:tracePt t="79571" x="5876925" y="6477000"/>
          <p14:tracePt t="79587" x="6388100" y="6521450"/>
          <p14:tracePt t="79604" x="6823075" y="6562725"/>
          <p14:tracePt t="79621" x="7150100" y="6588125"/>
          <p14:tracePt t="79637" x="7426325" y="6597650"/>
          <p14:tracePt t="79654" x="7642225" y="6610350"/>
          <p14:tracePt t="79670" x="7810500" y="6619875"/>
          <p14:tracePt t="79686" x="7867650" y="6632575"/>
          <p14:tracePt t="79703" x="7908925" y="6632575"/>
          <p14:tracePt t="79720" x="7934325" y="6632575"/>
          <p14:tracePt t="79736" x="7966075" y="6638925"/>
          <p14:tracePt t="79754" x="7994650" y="6638925"/>
          <p14:tracePt t="79771" x="8001000" y="6638925"/>
        </p14:tracePtLst>
      </p14:laserTrace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D362FD-2EF2-1DEB-71DA-AAA0A20DCA70}"/>
              </a:ext>
            </a:extLst>
          </p:cNvPr>
          <p:cNvSpPr>
            <a:spLocks noGrp="1"/>
          </p:cNvSpPr>
          <p:nvPr>
            <p:ph idx="1"/>
          </p:nvPr>
        </p:nvSpPr>
        <p:spPr>
          <a:xfrm>
            <a:off x="0" y="3376446"/>
            <a:ext cx="12089277" cy="3416300"/>
          </a:xfrm>
        </p:spPr>
        <p:txBody>
          <a:bodyPr>
            <a:normAutofit fontScale="55000" lnSpcReduction="20000"/>
          </a:bodyPr>
          <a:lstStyle/>
          <a:p>
            <a:pPr algn="l"/>
            <a:r>
              <a:rPr lang="en-US" sz="3600" b="1" dirty="0">
                <a:latin typeface="Calibri" panose="020F0502020204030204" pitchFamily="34" charset="0"/>
                <a:ea typeface="Calibri" panose="020F0502020204030204" pitchFamily="34" charset="0"/>
                <a:cs typeface="Calibri" panose="020F0502020204030204" pitchFamily="34" charset="0"/>
              </a:rPr>
              <a:t>A</a:t>
            </a:r>
            <a:r>
              <a:rPr lang="en-US" sz="3600" b="1" i="0" u="none" strike="noStrike" baseline="0" dirty="0">
                <a:latin typeface="Calibri" panose="020F0502020204030204" pitchFamily="34" charset="0"/>
                <a:ea typeface="Calibri" panose="020F0502020204030204" pitchFamily="34" charset="0"/>
                <a:cs typeface="Calibri" panose="020F0502020204030204" pitchFamily="34" charset="0"/>
              </a:rPr>
              <a:t> number of planets around other stars have been found using direct imaging. However, one challenge is to tell whether the objects we are seeing are indeed planets or if they are brown dwarfs (failed stars) in orbit around a star</a:t>
            </a:r>
          </a:p>
          <a:p>
            <a:pPr algn="l"/>
            <a:r>
              <a:rPr lang="en-US" sz="36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Direct imaging works best for young gas giant planets that emit infrared light and reside at large separations from their host stars. Young giant planets emit more infrared light because they have more internal energy, stored from the process of planet formation</a:t>
            </a:r>
          </a:p>
          <a:p>
            <a:pPr algn="l"/>
            <a:r>
              <a:rPr lang="en-US" sz="36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Even then, clever techniques must be employed to subtract out the light from the host star</a:t>
            </a:r>
          </a:p>
          <a:p>
            <a:pPr algn="l"/>
            <a:r>
              <a:rPr lang="en-US" sz="36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In 2008, three such young planets were discovered orbiting HR 8799, a star in the constellation of Pegasus (</a:t>
            </a:r>
            <a:r>
              <a:rPr lang="en-US" sz="3600" b="1" i="0" u="none" strike="noStrike" baseline="0" dirty="0">
                <a:solidFill>
                  <a:srgbClr val="027EB6"/>
                </a:solidFill>
                <a:latin typeface="Calibri" panose="020F0502020204030204" pitchFamily="34" charset="0"/>
                <a:ea typeface="Calibri" panose="020F0502020204030204" pitchFamily="34" charset="0"/>
                <a:cs typeface="Calibri" panose="020F0502020204030204" pitchFamily="34" charset="0"/>
              </a:rPr>
              <a:t>Figure 21.21</a:t>
            </a:r>
            <a:r>
              <a:rPr lang="en-US" sz="36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 Two years later, a fourth planet was detected closer to the star</a:t>
            </a:r>
          </a:p>
          <a:p>
            <a:pPr algn="l"/>
            <a:r>
              <a:rPr lang="en-US" sz="36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Additional planets may reside even closer to HR 8799, but if they exist, they are currently lost in the glare of the star</a:t>
            </a:r>
            <a:endParaRPr lang="en-US" sz="3600" b="1" i="0" u="none" strike="noStrike" baseline="0" dirty="0">
              <a:latin typeface="Calibri" panose="020F0502020204030204" pitchFamily="34" charset="0"/>
              <a:ea typeface="Calibri" panose="020F0502020204030204" pitchFamily="34" charset="0"/>
              <a:cs typeface="Calibri" panose="020F0502020204030204" pitchFamily="34" charset="0"/>
            </a:endParaRPr>
          </a:p>
          <a:p>
            <a:pPr marL="0" indent="0" algn="l">
              <a:buNone/>
            </a:pPr>
            <a:endParaRPr lang="en-US" dirty="0"/>
          </a:p>
        </p:txBody>
      </p:sp>
      <p:pic>
        <p:nvPicPr>
          <p:cNvPr id="5" name="Picture 4">
            <a:extLst>
              <a:ext uri="{FF2B5EF4-FFF2-40B4-BE49-F238E27FC236}">
                <a16:creationId xmlns:a16="http://schemas.microsoft.com/office/drawing/2014/main" id="{EB2BED42-16E6-C719-88FD-EC19FF9A3DC1}"/>
              </a:ext>
            </a:extLst>
          </p:cNvPr>
          <p:cNvPicPr>
            <a:picLocks noChangeAspect="1"/>
          </p:cNvPicPr>
          <p:nvPr/>
        </p:nvPicPr>
        <p:blipFill>
          <a:blip r:embed="rId4"/>
          <a:stretch>
            <a:fillRect/>
          </a:stretch>
        </p:blipFill>
        <p:spPr>
          <a:xfrm>
            <a:off x="2480500" y="0"/>
            <a:ext cx="6657398" cy="3376446"/>
          </a:xfrm>
          <a:prstGeom prst="rect">
            <a:avLst/>
          </a:prstGeom>
        </p:spPr>
      </p:pic>
      <p:pic>
        <p:nvPicPr>
          <p:cNvPr id="2" name="Audio 1">
            <a:hlinkClick r:id="" action="ppaction://media"/>
            <a:extLst>
              <a:ext uri="{FF2B5EF4-FFF2-40B4-BE49-F238E27FC236}">
                <a16:creationId xmlns:a16="http://schemas.microsoft.com/office/drawing/2014/main" id="{F04F3FDC-19A0-2AF3-CC3A-7E1F0E669A4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403771573"/>
      </p:ext>
    </p:extLst>
  </p:cSld>
  <p:clrMapOvr>
    <a:masterClrMapping/>
  </p:clrMapOvr>
  <mc:AlternateContent xmlns:mc="http://schemas.openxmlformats.org/markup-compatibility/2006">
    <mc:Choice xmlns:p14="http://schemas.microsoft.com/office/powerpoint/2010/main" Requires="p14">
      <p:transition spd="slow" p14:dur="2000" advTm="36677"/>
    </mc:Choice>
    <mc:Fallback>
      <p:transition spd="slow" advTm="366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86FD31-EAB9-848E-B7D3-88733213956B}"/>
              </a:ext>
            </a:extLst>
          </p:cNvPr>
          <p:cNvSpPr>
            <a:spLocks noGrp="1"/>
          </p:cNvSpPr>
          <p:nvPr>
            <p:ph idx="1"/>
          </p:nvPr>
        </p:nvSpPr>
        <p:spPr>
          <a:xfrm>
            <a:off x="6719073" y="2480499"/>
            <a:ext cx="5082244" cy="4211208"/>
          </a:xfrm>
        </p:spPr>
        <p:txBody>
          <a:bodyPr/>
          <a:lstStyle/>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Over 500 planetary systems are similar to our solar system in having more than one planet orbiting the same star</a:t>
            </a:r>
          </a:p>
          <a:p>
            <a:r>
              <a:rPr lang="en-US" sz="2000" b="1" dirty="0">
                <a:latin typeface="Calibri" panose="020F0502020204030204" pitchFamily="34" charset="0"/>
                <a:ea typeface="Times New Roman" panose="02020603050405020304" pitchFamily="18" charset="0"/>
                <a:cs typeface="Times New Roman" panose="02020603050405020304" pitchFamily="18" charset="0"/>
              </a:rPr>
              <a:t>W</a:t>
            </a:r>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e find a range of planetary masses among the planets in the same system</a:t>
            </a:r>
          </a:p>
          <a:p>
            <a:r>
              <a:rPr lang="en-US" sz="2000" b="1" dirty="0">
                <a:effectLst/>
                <a:latin typeface="Calibri" panose="020F0502020204030204" pitchFamily="34" charset="0"/>
                <a:ea typeface="Times New Roman" panose="02020603050405020304" pitchFamily="18" charset="0"/>
                <a:cs typeface="Times New Roman" panose="02020603050405020304" pitchFamily="18" charset="0"/>
              </a:rPr>
              <a:t>Kepler is sensitive to co-planar planetary systems, so many systems that have been discovered appear to be co-planar like our solar system</a:t>
            </a:r>
          </a:p>
          <a:p>
            <a:endParaRPr lang="en-US" dirty="0"/>
          </a:p>
        </p:txBody>
      </p:sp>
      <p:pic>
        <p:nvPicPr>
          <p:cNvPr id="5" name="Picture 4">
            <a:extLst>
              <a:ext uri="{FF2B5EF4-FFF2-40B4-BE49-F238E27FC236}">
                <a16:creationId xmlns:a16="http://schemas.microsoft.com/office/drawing/2014/main" id="{CB5F4079-05BC-E11B-BF23-2B3F708277BC}"/>
              </a:ext>
            </a:extLst>
          </p:cNvPr>
          <p:cNvPicPr>
            <a:picLocks noChangeAspect="1"/>
          </p:cNvPicPr>
          <p:nvPr/>
        </p:nvPicPr>
        <p:blipFill>
          <a:blip r:embed="rId4"/>
          <a:stretch>
            <a:fillRect/>
          </a:stretch>
        </p:blipFill>
        <p:spPr>
          <a:xfrm>
            <a:off x="0" y="29048"/>
            <a:ext cx="6365857" cy="5002677"/>
          </a:xfrm>
          <a:prstGeom prst="rect">
            <a:avLst/>
          </a:prstGeom>
        </p:spPr>
      </p:pic>
      <p:sp>
        <p:nvSpPr>
          <p:cNvPr id="6" name="TextBox 5">
            <a:extLst>
              <a:ext uri="{FF2B5EF4-FFF2-40B4-BE49-F238E27FC236}">
                <a16:creationId xmlns:a16="http://schemas.microsoft.com/office/drawing/2014/main" id="{BAF398F6-40CE-3B8A-AF05-4124BC56B689}"/>
              </a:ext>
            </a:extLst>
          </p:cNvPr>
          <p:cNvSpPr txBox="1"/>
          <p:nvPr/>
        </p:nvSpPr>
        <p:spPr>
          <a:xfrm>
            <a:off x="6653397" y="707271"/>
            <a:ext cx="4688194" cy="830997"/>
          </a:xfrm>
          <a:prstGeom prst="rect">
            <a:avLst/>
          </a:prstGeom>
          <a:noFill/>
        </p:spPr>
        <p:txBody>
          <a:bodyPr wrap="square" rtlCol="0">
            <a:spAutoFit/>
          </a:bodyPr>
          <a:lstStyle/>
          <a:p>
            <a:r>
              <a:rPr lang="en-US" sz="4800" b="1" dirty="0">
                <a:solidFill>
                  <a:schemeClr val="bg1"/>
                </a:solidFill>
              </a:rPr>
              <a:t>Similarities</a:t>
            </a:r>
          </a:p>
        </p:txBody>
      </p:sp>
      <p:pic>
        <p:nvPicPr>
          <p:cNvPr id="2" name="Audio 1">
            <a:hlinkClick r:id="" action="ppaction://media"/>
            <a:extLst>
              <a:ext uri="{FF2B5EF4-FFF2-40B4-BE49-F238E27FC236}">
                <a16:creationId xmlns:a16="http://schemas.microsoft.com/office/drawing/2014/main" id="{B1CDEDC3-E32A-57FE-D90F-2E04D13B242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1313002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20850">
        <p15:prstTrans prst="curtains"/>
      </p:transition>
    </mc:Choice>
    <mc:Fallback>
      <p:transition spd="slow" advTm="208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665FE-186F-0C4B-5BC0-3195F8344F18}"/>
              </a:ext>
            </a:extLst>
          </p:cNvPr>
          <p:cNvSpPr>
            <a:spLocks noGrp="1"/>
          </p:cNvSpPr>
          <p:nvPr>
            <p:ph type="title"/>
          </p:nvPr>
        </p:nvSpPr>
        <p:spPr/>
        <p:txBody>
          <a:bodyPr/>
          <a:lstStyle/>
          <a:p>
            <a:r>
              <a:rPr lang="en-US" b="1" dirty="0"/>
              <a:t>Think as You Study</a:t>
            </a:r>
          </a:p>
        </p:txBody>
      </p:sp>
      <p:sp>
        <p:nvSpPr>
          <p:cNvPr id="3" name="Content Placeholder 2">
            <a:extLst>
              <a:ext uri="{FF2B5EF4-FFF2-40B4-BE49-F238E27FC236}">
                <a16:creationId xmlns:a16="http://schemas.microsoft.com/office/drawing/2014/main" id="{69B32C5D-85E0-ED90-86F1-F312E18DA64C}"/>
              </a:ext>
            </a:extLst>
          </p:cNvPr>
          <p:cNvSpPr>
            <a:spLocks noGrp="1"/>
          </p:cNvSpPr>
          <p:nvPr>
            <p:ph idx="1"/>
          </p:nvPr>
        </p:nvSpPr>
        <p:spPr/>
        <p:txBody>
          <a:bodyPr/>
          <a:lstStyle/>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Why is star formation more likely to occur in cold molecular clouds than in regions where the temperature of the interstellar medium is several hundred thousand degrees?</a:t>
            </a:r>
          </a:p>
          <a:p>
            <a:pPr marL="0" indent="0">
              <a:buNone/>
            </a:pPr>
            <a:endParaRPr lang="en-US" dirty="0"/>
          </a:p>
        </p:txBody>
      </p:sp>
      <p:pic>
        <p:nvPicPr>
          <p:cNvPr id="4" name="Audio 3">
            <a:hlinkClick r:id="" action="ppaction://media"/>
            <a:extLst>
              <a:ext uri="{FF2B5EF4-FFF2-40B4-BE49-F238E27FC236}">
                <a16:creationId xmlns:a16="http://schemas.microsoft.com/office/drawing/2014/main" id="{6834CFFF-D758-E0E4-71FE-1EB2850D9D3B}"/>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4022522884"/>
      </p:ext>
    </p:extLst>
  </p:cSld>
  <p:clrMapOvr>
    <a:masterClrMapping/>
  </p:clrMapOvr>
  <mc:AlternateContent xmlns:mc="http://schemas.openxmlformats.org/markup-compatibility/2006">
    <mc:Choice xmlns:p14="http://schemas.microsoft.com/office/powerpoint/2010/main" Requires="p14">
      <p:transition spd="slow" p14:dur="2500" advTm="28660">
        <p:checker/>
      </p:transition>
    </mc:Choice>
    <mc:Fallback>
      <p:transition spd="slow" advTm="2866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0481A-925E-F146-3FFB-84BF0A033C11}"/>
              </a:ext>
            </a:extLst>
          </p:cNvPr>
          <p:cNvSpPr>
            <a:spLocks noGrp="1"/>
          </p:cNvSpPr>
          <p:nvPr>
            <p:ph type="title"/>
          </p:nvPr>
        </p:nvSpPr>
        <p:spPr/>
        <p:txBody>
          <a:bodyPr/>
          <a:lstStyle/>
          <a:p>
            <a:r>
              <a:rPr lang="en-US" b="1" dirty="0"/>
              <a:t>New Perspectives on Planet Formation</a:t>
            </a:r>
          </a:p>
        </p:txBody>
      </p:sp>
      <p:sp>
        <p:nvSpPr>
          <p:cNvPr id="3" name="Content Placeholder 2">
            <a:extLst>
              <a:ext uri="{FF2B5EF4-FFF2-40B4-BE49-F238E27FC236}">
                <a16:creationId xmlns:a16="http://schemas.microsoft.com/office/drawing/2014/main" id="{9636597F-E34E-B872-2F88-B6FFF6EAD2A7}"/>
              </a:ext>
            </a:extLst>
          </p:cNvPr>
          <p:cNvSpPr>
            <a:spLocks noGrp="1"/>
          </p:cNvSpPr>
          <p:nvPr>
            <p:ph idx="1"/>
          </p:nvPr>
        </p:nvSpPr>
        <p:spPr>
          <a:xfrm>
            <a:off x="90935" y="2603500"/>
            <a:ext cx="11695225" cy="3416300"/>
          </a:xfrm>
        </p:spPr>
        <p:txBody>
          <a:bodyPr>
            <a:normAutofit/>
          </a:bodyPr>
          <a:lstStyle/>
          <a:p>
            <a:pPr algn="l"/>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The ensemble of exoplanets is incredibly diverse and has led to a revision in our understanding of planet formation that includes the possibility of vigorous, chaotic interactions, with planet migration and scattering. It is possible that the solar system is unusual (and not representative) in how its planets are arranged</a:t>
            </a:r>
          </a:p>
          <a:p>
            <a:pPr algn="l"/>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Many systems seem to have rocky planets farther inward than we do, for example, and some even have “hot </a:t>
            </a:r>
            <a:r>
              <a:rPr lang="en-US" sz="2000" b="1" i="0" u="none" strike="noStrike" baseline="0" dirty="0" err="1">
                <a:latin typeface="Calibri" panose="020F0502020204030204" pitchFamily="34" charset="0"/>
                <a:ea typeface="Calibri" panose="020F0502020204030204" pitchFamily="34" charset="0"/>
                <a:cs typeface="Calibri" panose="020F0502020204030204" pitchFamily="34" charset="0"/>
              </a:rPr>
              <a:t>Jupiters</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very close to their star. </a:t>
            </a:r>
          </a:p>
          <a:p>
            <a:pPr algn="l"/>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Ambitious space experiments should make it possible to image earthlike planets outside the solar system and even to obtain information about their habitability as we search for life elsewhere</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4" name="Audio 3">
            <a:hlinkClick r:id="" action="ppaction://media"/>
            <a:extLst>
              <a:ext uri="{FF2B5EF4-FFF2-40B4-BE49-F238E27FC236}">
                <a16:creationId xmlns:a16="http://schemas.microsoft.com/office/drawing/2014/main" id="{9DA2B9B2-A574-451D-CEE7-D7027BDAB398}"/>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52876524"/>
      </p:ext>
    </p:extLst>
  </p:cSld>
  <p:clrMapOvr>
    <a:masterClrMapping/>
  </p:clrMapOvr>
  <mc:AlternateContent xmlns:mc="http://schemas.openxmlformats.org/markup-compatibility/2006">
    <mc:Choice xmlns:p14="http://schemas.microsoft.com/office/powerpoint/2010/main" Requires="p14">
      <p:transition spd="slow" p14:dur="2000" advTm="34229"/>
    </mc:Choice>
    <mc:Fallback>
      <p:transition spd="slow" advTm="34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8B2B3-2A92-B3FB-EA33-13F47BA4923A}"/>
              </a:ext>
            </a:extLst>
          </p:cNvPr>
          <p:cNvSpPr>
            <a:spLocks noGrp="1"/>
          </p:cNvSpPr>
          <p:nvPr>
            <p:ph type="title"/>
          </p:nvPr>
        </p:nvSpPr>
        <p:spPr/>
        <p:txBody>
          <a:bodyPr/>
          <a:lstStyle/>
          <a:p>
            <a:r>
              <a:rPr lang="en-US" sz="4800" b="1" dirty="0">
                <a:latin typeface="Calibri" panose="020F0502020204030204" pitchFamily="34" charset="0"/>
                <a:ea typeface="Calibri" panose="020F0502020204030204" pitchFamily="34" charset="0"/>
                <a:cs typeface="Calibri" panose="020F0502020204030204" pitchFamily="34" charset="0"/>
              </a:rPr>
              <a:t>Key Terms</a:t>
            </a:r>
          </a:p>
        </p:txBody>
      </p:sp>
      <p:sp>
        <p:nvSpPr>
          <p:cNvPr id="3" name="Content Placeholder 2">
            <a:extLst>
              <a:ext uri="{FF2B5EF4-FFF2-40B4-BE49-F238E27FC236}">
                <a16:creationId xmlns:a16="http://schemas.microsoft.com/office/drawing/2014/main" id="{AB912B16-8E29-6DC8-4B66-984F9BF4C702}"/>
              </a:ext>
            </a:extLst>
          </p:cNvPr>
          <p:cNvSpPr>
            <a:spLocks noGrp="1"/>
          </p:cNvSpPr>
          <p:nvPr>
            <p:ph idx="1"/>
          </p:nvPr>
        </p:nvSpPr>
        <p:spPr>
          <a:xfrm>
            <a:off x="195341" y="2280176"/>
            <a:ext cx="11801317" cy="4383324"/>
          </a:xfrm>
        </p:spPr>
        <p:txBody>
          <a:bodyPr>
            <a:normAutofit fontScale="92500" lnSpcReduction="20000"/>
          </a:bodyPr>
          <a:lstStyle/>
          <a:p>
            <a:pPr marL="0" indent="0">
              <a:buNone/>
            </a:pPr>
            <a:endParaRPr lang="en-US" sz="1300" b="0" i="0" u="none" strike="noStrike" baseline="0" dirty="0">
              <a:solidFill>
                <a:srgbClr val="3B2746"/>
              </a:solidFill>
              <a:latin typeface="Tahoma" panose="020B0604030504040204" pitchFamily="34" charset="0"/>
            </a:endParaRPr>
          </a:p>
          <a:p>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exoplanet</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a planet orbiting a star other than our Sun</a:t>
            </a:r>
          </a:p>
          <a:p>
            <a:pPr marR="4530" lvl="1"/>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giant molecular clouds </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large, cold interstellar clouds with diameters of dozens of light-years and typical masses of 10</a:t>
            </a:r>
            <a:r>
              <a:rPr lang="en-US" sz="2000" b="1" i="0" u="none" strike="noStrike" baseline="30000" dirty="0">
                <a:latin typeface="Calibri" panose="020F0502020204030204" pitchFamily="34" charset="0"/>
                <a:ea typeface="Calibri" panose="020F0502020204030204" pitchFamily="34" charset="0"/>
                <a:cs typeface="Calibri" panose="020F0502020204030204" pitchFamily="34" charset="0"/>
              </a:rPr>
              <a:t>5 </a:t>
            </a:r>
            <a:r>
              <a:rPr lang="en-US" sz="2000" b="1" i="0" u="none" strike="noStrike" dirty="0">
                <a:latin typeface="Calibri" panose="020F0502020204030204" pitchFamily="34" charset="0"/>
                <a:ea typeface="Calibri" panose="020F0502020204030204" pitchFamily="34" charset="0"/>
                <a:cs typeface="Calibri" panose="020F0502020204030204" pitchFamily="34" charset="0"/>
              </a:rPr>
              <a:t> solar masses</a:t>
            </a:r>
            <a:endParaRPr lang="en-US" sz="2000" b="1" i="0" u="none" strike="noStrike" baseline="30000" dirty="0">
              <a:latin typeface="Calibri" panose="020F0502020204030204" pitchFamily="34" charset="0"/>
              <a:ea typeface="Calibri" panose="020F0502020204030204" pitchFamily="34" charset="0"/>
              <a:cs typeface="Calibri" panose="020F0502020204030204" pitchFamily="34" charset="0"/>
            </a:endParaRPr>
          </a:p>
          <a:p>
            <a:pPr marR="3300" lvl="1"/>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Herbig-Haro (HH) object</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luminous knots of gas in an area of star formation that are set to glow by jets of material from a protostar</a:t>
            </a:r>
          </a:p>
          <a:p>
            <a:pPr marR="680" lvl="1"/>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mini-Neptune </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a planet that is intermediate between the largest terrestrial planet in our solar system (Earth) and the smallest </a:t>
            </a:r>
            <a:r>
              <a:rPr lang="en-US" sz="2000" b="1" i="0" u="none" strike="noStrike" baseline="0" dirty="0" err="1">
                <a:latin typeface="Calibri" panose="020F0502020204030204" pitchFamily="34" charset="0"/>
                <a:ea typeface="Calibri" panose="020F0502020204030204" pitchFamily="34" charset="0"/>
                <a:cs typeface="Calibri" panose="020F0502020204030204" pitchFamily="34" charset="0"/>
              </a:rPr>
              <a:t>jovian</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planet (Neptune); generally, mini-</a:t>
            </a:r>
            <a:r>
              <a:rPr lang="en-US" sz="2000" b="1" i="0" u="none" strike="noStrike" baseline="0" dirty="0" err="1">
                <a:latin typeface="Calibri" panose="020F0502020204030204" pitchFamily="34" charset="0"/>
                <a:ea typeface="Calibri" panose="020F0502020204030204" pitchFamily="34" charset="0"/>
                <a:cs typeface="Calibri" panose="020F0502020204030204" pitchFamily="34" charset="0"/>
              </a:rPr>
              <a:t>Neptunes</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have sizes between 2.8 and 4 times Earth’s size</a:t>
            </a:r>
          </a:p>
          <a:p>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protostar</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a very young star still in the process of formation, before nuclear fusion begins</a:t>
            </a:r>
          </a:p>
          <a:p>
            <a:pPr lvl="1"/>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stellar wind </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the outflow of gas, sometimes at speeds as high as hundreds of kilometers per second, from a star</a:t>
            </a:r>
          </a:p>
          <a:p>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super-Earth</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a planet larger than Earth, generally between 1.4 and 2.8 times the size of our planet</a:t>
            </a:r>
          </a:p>
          <a:p>
            <a:r>
              <a:rPr lang="en-US" sz="2000" b="1" i="0" u="none" strike="noStrike" baseline="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transit</a:t>
            </a:r>
            <a:r>
              <a:rPr lang="en-US" sz="2000" b="1" i="0" u="none" strike="noStrike" baseline="0" dirty="0">
                <a:latin typeface="Calibri" panose="020F0502020204030204" pitchFamily="34" charset="0"/>
                <a:ea typeface="Calibri" panose="020F0502020204030204" pitchFamily="34" charset="0"/>
                <a:cs typeface="Calibri" panose="020F0502020204030204" pitchFamily="34" charset="0"/>
              </a:rPr>
              <a:t> when one astronomical object moves in front of another</a:t>
            </a:r>
          </a:p>
          <a:p>
            <a:endParaRPr lang="en-US" dirty="0"/>
          </a:p>
        </p:txBody>
      </p:sp>
      <p:pic>
        <p:nvPicPr>
          <p:cNvPr id="4" name="Audio 3">
            <a:hlinkClick r:id="" action="ppaction://media"/>
            <a:extLst>
              <a:ext uri="{FF2B5EF4-FFF2-40B4-BE49-F238E27FC236}">
                <a16:creationId xmlns:a16="http://schemas.microsoft.com/office/drawing/2014/main" id="{D884236D-C314-5282-CBFC-EDEF2FCB01B9}"/>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1496621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24666">
        <p15:prstTrans prst="origami"/>
      </p:transition>
    </mc:Choice>
    <mc:Fallback>
      <p:transition spd="slow" advTm="246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21.1</a:t>
            </a:r>
          </a:p>
        </p:txBody>
      </p:sp>
      <p:pic>
        <p:nvPicPr>
          <p:cNvPr id="2" name="Picture Placeholder 1" descr="The Carina Nebula. This image shows two cone-shaped nebulae within the larger Carina Nebula. At the very top, or apex, of each gaseous “cone” are thin jets of material flowing into space at right angles from the cones."/>
          <p:cNvPicPr>
            <a:picLocks noGrp="1" noChangeAspect="1"/>
          </p:cNvPicPr>
          <p:nvPr>
            <p:ph type="pic" sz="quarter" idx="13"/>
          </p:nvPr>
        </p:nvPicPr>
        <p:blipFill>
          <a:blip r:embed="rId4" cstate="email">
            <a:extLst>
              <a:ext uri="{28A0092B-C50C-407E-A947-70E740481C1C}">
                <a14:useLocalDpi xmlns:a14="http://schemas.microsoft.com/office/drawing/2010/main" val="0"/>
              </a:ext>
            </a:extLst>
          </a:blip>
          <a:srcRect l="1457" r="1457"/>
          <a:stretch>
            <a:fillRect/>
          </a:stretch>
        </p:blipFill>
        <p:spPr>
          <a:xfrm>
            <a:off x="509689" y="76637"/>
            <a:ext cx="10185255" cy="3316026"/>
          </a:xfrm>
        </p:spPr>
      </p:pic>
      <p:sp>
        <p:nvSpPr>
          <p:cNvPr id="7" name="Text Placeholder 6"/>
          <p:cNvSpPr>
            <a:spLocks noGrp="1"/>
          </p:cNvSpPr>
          <p:nvPr>
            <p:ph type="body" sz="quarter" idx="14"/>
          </p:nvPr>
        </p:nvSpPr>
        <p:spPr>
          <a:xfrm>
            <a:off x="392367" y="3661829"/>
            <a:ext cx="10750549" cy="1166382"/>
          </a:xfrm>
        </p:spPr>
        <p:txBody>
          <a:bodyPr>
            <a:noAutofit/>
          </a:bodyPr>
          <a:lstStyle/>
          <a:p>
            <a:r>
              <a:rPr lang="en-US" sz="2000" b="1" dirty="0">
                <a:solidFill>
                  <a:schemeClr val="accent6">
                    <a:lumMod val="50000"/>
                  </a:schemeClr>
                </a:solidFill>
              </a:rPr>
              <a:t>Where Stars Are Born. </a:t>
            </a:r>
          </a:p>
          <a:p>
            <a:r>
              <a:rPr lang="en-US" sz="2000" b="1" dirty="0"/>
              <a:t>We see a close-up of part of the Carina Nebula taken with the Hubble Space Telescope. This image reveals jets powered by newly forming stars embedded in a great cloud of gas and dust. Parts of the clouds are glowing from the energy of very young stars recently formed within them. (credit: modification of work by NASA, ESA, and M. Livio and the Hubble 20th Anniversary Team (STScI))</a:t>
            </a:r>
          </a:p>
        </p:txBody>
      </p:sp>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056533" y="213669"/>
            <a:ext cx="1051734" cy="714850"/>
          </a:xfrm>
          <a:prstGeom prst="rect">
            <a:avLst/>
          </a:prstGeom>
        </p:spPr>
      </p:pic>
      <p:pic>
        <p:nvPicPr>
          <p:cNvPr id="3" name="Audio 2">
            <a:hlinkClick r:id="" action="ppaction://media"/>
            <a:extLst>
              <a:ext uri="{FF2B5EF4-FFF2-40B4-BE49-F238E27FC236}">
                <a16:creationId xmlns:a16="http://schemas.microsoft.com/office/drawing/2014/main" id="{ADD13CF2-6A9D-5AEE-75B4-C56C149AEBC8}"/>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643499675"/>
      </p:ext>
    </p:extLst>
  </p:cSld>
  <p:clrMapOvr>
    <a:masterClrMapping/>
  </p:clrMapOvr>
  <mc:AlternateContent xmlns:mc="http://schemas.openxmlformats.org/markup-compatibility/2006">
    <mc:Choice xmlns:p14="http://schemas.microsoft.com/office/powerpoint/2010/main" Requires="p14">
      <p:transition spd="slow" p14:dur="2000" advTm="24120"/>
    </mc:Choice>
    <mc:Fallback>
      <p:transition spd="slow" advTm="241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21.2</a:t>
            </a:r>
          </a:p>
        </p:txBody>
      </p:sp>
      <p:sp>
        <p:nvSpPr>
          <p:cNvPr id="7" name="Text Placeholder 6"/>
          <p:cNvSpPr>
            <a:spLocks noGrp="1"/>
          </p:cNvSpPr>
          <p:nvPr>
            <p:ph type="body" sz="quarter" idx="14"/>
          </p:nvPr>
        </p:nvSpPr>
        <p:spPr>
          <a:xfrm>
            <a:off x="89251" y="4008070"/>
            <a:ext cx="11976828" cy="2716053"/>
          </a:xfrm>
        </p:spPr>
        <p:txBody>
          <a:bodyPr vert="horz" lIns="91440" tIns="45720" rIns="0" bIns="45720" rtlCol="0">
            <a:noAutofit/>
          </a:bodyPr>
          <a:lstStyle/>
          <a:p>
            <a:r>
              <a:rPr lang="en-US" sz="1400" b="1" dirty="0">
                <a:solidFill>
                  <a:schemeClr val="accent6">
                    <a:lumMod val="50000"/>
                  </a:schemeClr>
                </a:solidFill>
              </a:rPr>
              <a:t>Pillars of Dust and Young Stars in the Eagle Nebula. </a:t>
            </a:r>
          </a:p>
          <a:p>
            <a:pPr marL="228600" indent="-228600">
              <a:buAutoNum type="alphaLcParenBoth"/>
            </a:pPr>
            <a:r>
              <a:rPr lang="en-US" sz="1400" b="1" dirty="0"/>
              <a:t>This Hubble Space Telescope visible-light image of the central regions of the Eagle Nebula shows huge columns of cool gas (including molecular hydrogen, H2) and dust. These columns or pillars are of higher density than the surrounding regions and have resisted evaporation by the ultraviolet radiation from a cluster of hot stars just beyond the upper-right corner of this image. Note that even around the pillars, very few stars are visible because of the background dust. </a:t>
            </a:r>
          </a:p>
          <a:p>
            <a:pPr marL="228600" indent="-228600">
              <a:buAutoNum type="alphaLcParenBoth"/>
            </a:pPr>
            <a:r>
              <a:rPr lang="en-US" sz="1400" b="1" dirty="0"/>
              <a:t>In contrast, the James Webb Space Telescope image on the right shows the same region in near-infrared light. Here we penetrate more of the dust and see many more stars, some of them freshly born from the material of the nebula. (credit a: modification of work by NASA, ESA, and the Hubble Heritage Team (</a:t>
            </a:r>
            <a:r>
              <a:rPr lang="en-US" sz="1400" b="1" dirty="0" err="1"/>
              <a:t>STScI</a:t>
            </a:r>
            <a:r>
              <a:rPr lang="en-US" sz="1400" b="1" dirty="0"/>
              <a:t>/AURA); credit b: modification of work by NASA, ESA, CSA, </a:t>
            </a:r>
            <a:r>
              <a:rPr lang="en-US" sz="1400" b="1" dirty="0" err="1"/>
              <a:t>STScI</a:t>
            </a:r>
            <a:r>
              <a:rPr lang="en-US" sz="1400" b="1" dirty="0"/>
              <a:t>; J. DePasquale, A. Koekemoer, A. Pagan (</a:t>
            </a:r>
            <a:r>
              <a:rPr lang="en-US" sz="1400" b="1" dirty="0" err="1"/>
              <a:t>STScI</a:t>
            </a:r>
            <a:r>
              <a:rPr lang="en-US" sz="1400" b="1" dirty="0"/>
              <a:t>))</a:t>
            </a:r>
          </a:p>
        </p:txBody>
      </p:sp>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14345" y="241327"/>
            <a:ext cx="1051734" cy="714850"/>
          </a:xfrm>
          <a:prstGeom prst="rect">
            <a:avLst/>
          </a:prstGeom>
        </p:spPr>
      </p:pic>
      <p:pic>
        <p:nvPicPr>
          <p:cNvPr id="9" name="Picture 8" descr="Two Images of the Eagle Nebula (M16). Figure a shows the central region of the nebula, with two huge columns gas and dust silhouetted against the bright nebulosity in the background. Figure b shows the same region in near-infrared light. Here more of the stars are shown.">
            <a:extLst>
              <a:ext uri="{FF2B5EF4-FFF2-40B4-BE49-F238E27FC236}">
                <a16:creationId xmlns:a16="http://schemas.microsoft.com/office/drawing/2014/main" id="{B411430C-4DB1-AD5A-4927-8711C7CEAEB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25921" y="51696"/>
            <a:ext cx="7345152" cy="3766744"/>
          </a:xfrm>
          <a:prstGeom prst="rect">
            <a:avLst/>
          </a:prstGeom>
        </p:spPr>
      </p:pic>
      <p:pic>
        <p:nvPicPr>
          <p:cNvPr id="2" name="Audio 1">
            <a:hlinkClick r:id="" action="ppaction://media"/>
            <a:extLst>
              <a:ext uri="{FF2B5EF4-FFF2-40B4-BE49-F238E27FC236}">
                <a16:creationId xmlns:a16="http://schemas.microsoft.com/office/drawing/2014/main" id="{BA9A8FBE-DC0A-F6B5-D970-DF41F52CC72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2783267655"/>
      </p:ext>
    </p:extLst>
  </p:cSld>
  <p:clrMapOvr>
    <a:masterClrMapping/>
  </p:clrMapOvr>
  <mc:AlternateContent xmlns:mc="http://schemas.openxmlformats.org/markup-compatibility/2006">
    <mc:Choice xmlns:p14="http://schemas.microsoft.com/office/powerpoint/2010/main" Requires="p14">
      <p:transition spd="slow" p14:dur="2000" advTm="26932"/>
    </mc:Choice>
    <mc:Fallback>
      <p:transition spd="slow" advTm="269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21.3</a:t>
            </a:r>
          </a:p>
        </p:txBody>
      </p:sp>
      <p:pic>
        <p:nvPicPr>
          <p:cNvPr id="2" name="Picture Placeholder 1" descr="The Constellation of Orion in Visible and Infrared Light. In figure a, on the left, Orion is shown in visible light. The bright stars that define the figure, belt, and sword of the mythical hunter are connected with blue lines. Fainter stars pepper the background of this image. Figure b shows the same field in infrared light. Only cool stars, such as Betelgeuse, are visible. The image is dominated by extensive regions of bright yellow clumps, orange swirls, and red tendrils of gas and dust."/>
          <p:cNvPicPr>
            <a:picLocks noGrp="1" noChangeAspect="1"/>
          </p:cNvPicPr>
          <p:nvPr>
            <p:ph type="pic" sz="quarter" idx="13"/>
          </p:nvPr>
        </p:nvPicPr>
        <p:blipFill>
          <a:blip r:embed="rId5" cstate="email">
            <a:extLst>
              <a:ext uri="{28A0092B-C50C-407E-A947-70E740481C1C}">
                <a14:useLocalDpi xmlns:a14="http://schemas.microsoft.com/office/drawing/2010/main" val="0"/>
              </a:ext>
            </a:extLst>
          </a:blip>
          <a:srcRect l="-12838" r="-12838"/>
          <a:stretch>
            <a:fillRect/>
          </a:stretch>
        </p:blipFill>
        <p:spPr>
          <a:xfrm>
            <a:off x="-739266" y="636519"/>
            <a:ext cx="8761738" cy="2852571"/>
          </a:xfrm>
        </p:spPr>
      </p:pic>
      <p:sp>
        <p:nvSpPr>
          <p:cNvPr id="7" name="Text Placeholder 6"/>
          <p:cNvSpPr>
            <a:spLocks noGrp="1"/>
          </p:cNvSpPr>
          <p:nvPr>
            <p:ph type="body" sz="quarter" idx="14"/>
          </p:nvPr>
        </p:nvSpPr>
        <p:spPr>
          <a:xfrm>
            <a:off x="157306" y="3682037"/>
            <a:ext cx="10750549" cy="1166382"/>
          </a:xfrm>
        </p:spPr>
        <p:txBody>
          <a:bodyPr vert="horz" lIns="91440" tIns="45720" rIns="108000" bIns="45720" rtlCol="0">
            <a:noAutofit/>
          </a:bodyPr>
          <a:lstStyle/>
          <a:p>
            <a:r>
              <a:rPr lang="en-US" sz="1400" b="1" dirty="0">
                <a:solidFill>
                  <a:schemeClr val="accent6">
                    <a:lumMod val="50000"/>
                  </a:schemeClr>
                </a:solidFill>
              </a:rPr>
              <a:t>Orion in Visible and Infrared. </a:t>
            </a:r>
          </a:p>
          <a:p>
            <a:pPr marL="228600" indent="-228600">
              <a:buAutoNum type="alphaLcParenBoth"/>
            </a:pPr>
            <a:r>
              <a:rPr lang="en-US" sz="1400" b="1" dirty="0"/>
              <a:t>The Orion star group was named after the legendary hunter in Greek mythology. </a:t>
            </a:r>
            <a:r>
              <a:rPr lang="en-US" sz="1400" b="1" dirty="0">
                <a:solidFill>
                  <a:srgbClr val="C00000"/>
                </a:solidFill>
              </a:rPr>
              <a:t>Three stars close together in a link mark Orion’s belt. </a:t>
            </a:r>
            <a:r>
              <a:rPr lang="en-US" sz="1400" b="1" dirty="0">
                <a:solidFill>
                  <a:schemeClr val="accent5">
                    <a:lumMod val="75000"/>
                  </a:schemeClr>
                </a:solidFill>
              </a:rPr>
              <a:t>The ancients imagined a sword hanging from the belt; the object at the end of the blue line in this sword is the Orion Nebula.</a:t>
            </a:r>
          </a:p>
          <a:p>
            <a:pPr marL="228600" indent="-228600">
              <a:buAutoNum type="alphaLcParenBoth"/>
            </a:pPr>
            <a:r>
              <a:rPr lang="en-US" sz="1400" b="1" dirty="0"/>
              <a:t>This wide-angle, infrared view of the same area was taken with the Infrared Astronomical Satellite. Heated dust clouds dominate in this false-color image, and many of the stars that stood out on part </a:t>
            </a:r>
            <a:r>
              <a:rPr lang="en-US" sz="1400" b="1" dirty="0">
                <a:solidFill>
                  <a:srgbClr val="6CB255"/>
                </a:solidFill>
              </a:rPr>
              <a:t>(a)</a:t>
            </a:r>
            <a:r>
              <a:rPr lang="en-US" sz="1400" b="1" dirty="0"/>
              <a:t> are now invisible. An exception is the cool, red-giant star Betelgeuse, which can be seen as a yellowish point at the left vertex of the blue triangle (at Orion’s left armpit). The large, yellow ring to the right of Betelgeuse is the remnant of an exploded star. The infrared image lets us see how large and full of cooler material the Orion molecular cloud really is. On the visible-light image at left, you see only two colorful regions of interstellar matter—the two, bright yellow splotches at the left end of and below Orion’s belt. The lower one is the Orion Nebula and the higher one is the region of the Horsehead Nebula. (credit: modification of work by NASA, visible light: Akira Fujii; infrared: Infrared Astronomical Satellite)</a:t>
            </a:r>
          </a:p>
        </p:txBody>
      </p:sp>
      <p:pic>
        <p:nvPicPr>
          <p:cNvPr id="8" name="Picture 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9296687" y="259755"/>
            <a:ext cx="1051734" cy="714850"/>
          </a:xfrm>
          <a:prstGeom prst="rect">
            <a:avLst/>
          </a:prstGeom>
        </p:spPr>
      </p:pic>
      <p:sp>
        <p:nvSpPr>
          <p:cNvPr id="3" name="TextBox 2">
            <a:extLst>
              <a:ext uri="{FF2B5EF4-FFF2-40B4-BE49-F238E27FC236}">
                <a16:creationId xmlns:a16="http://schemas.microsoft.com/office/drawing/2014/main" id="{B8F19F3E-9CF1-D569-2805-274A5C515A51}"/>
              </a:ext>
            </a:extLst>
          </p:cNvPr>
          <p:cNvSpPr txBox="1"/>
          <p:nvPr/>
        </p:nvSpPr>
        <p:spPr>
          <a:xfrm>
            <a:off x="242603" y="241327"/>
            <a:ext cx="4086225" cy="36933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C0AA9FD7-4353-213A-A7DD-4CEBEAED70B0}"/>
              </a:ext>
            </a:extLst>
          </p:cNvPr>
          <p:cNvSpPr txBox="1"/>
          <p:nvPr/>
        </p:nvSpPr>
        <p:spPr>
          <a:xfrm>
            <a:off x="157306" y="51744"/>
            <a:ext cx="4795837" cy="584775"/>
          </a:xfrm>
          <a:prstGeom prst="rect">
            <a:avLst/>
          </a:prstGeom>
          <a:noFill/>
        </p:spPr>
        <p:txBody>
          <a:bodyPr wrap="square" rtlCol="0">
            <a:spAutoFit/>
          </a:bodyPr>
          <a:lstStyle/>
          <a:p>
            <a:r>
              <a:rPr lang="en-US" sz="3200" b="1" dirty="0">
                <a:solidFill>
                  <a:schemeClr val="accent2">
                    <a:lumMod val="75000"/>
                  </a:schemeClr>
                </a:solidFill>
                <a:hlinkClick r:id="rId7">
                  <a:extLst>
                    <a:ext uri="{A12FA001-AC4F-418D-AE19-62706E023703}">
                      <ahyp:hlinkClr xmlns:ahyp="http://schemas.microsoft.com/office/drawing/2018/hyperlinkcolor" val="tx"/>
                    </a:ext>
                  </a:extLst>
                </a:hlinkClick>
              </a:rPr>
              <a:t>The Orion</a:t>
            </a:r>
            <a:r>
              <a:rPr lang="en-US" sz="3200" b="1" dirty="0">
                <a:solidFill>
                  <a:schemeClr val="accent2">
                    <a:lumMod val="75000"/>
                  </a:schemeClr>
                </a:solidFill>
              </a:rPr>
              <a:t> (click title)</a:t>
            </a:r>
          </a:p>
        </p:txBody>
      </p:sp>
      <p:pic>
        <p:nvPicPr>
          <p:cNvPr id="6" name="Audio 5">
            <a:hlinkClick r:id="" action="ppaction://media"/>
            <a:extLst>
              <a:ext uri="{FF2B5EF4-FFF2-40B4-BE49-F238E27FC236}">
                <a16:creationId xmlns:a16="http://schemas.microsoft.com/office/drawing/2014/main" id="{03E356E9-3025-B02D-8C6D-1862DD9F8EF8}"/>
              </a:ext>
            </a:extLst>
          </p:cNvPr>
          <p:cNvPicPr>
            <a:picLocks noChangeAspect="1"/>
          </p:cNvPicPr>
          <p:nvPr>
            <a:audioFile r:link="rId3"/>
            <p:extLst>
              <p:ext uri="{DAA4B4D4-6D71-4841-9C94-3DE7FCFB9230}">
                <p14:media xmlns:p14="http://schemas.microsoft.com/office/powerpoint/2010/main" r:embed="rId2"/>
              </p:ext>
            </p:extLst>
          </p:nvPr>
        </p:nvPicPr>
        <p:blipFill>
          <a:blip r:embed="rId8"/>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1804146023"/>
      </p:ext>
    </p:extLst>
  </p:cSld>
  <p:clrMapOvr>
    <a:masterClrMapping/>
  </p:clrMapOvr>
  <mc:AlternateContent xmlns:mc="http://schemas.openxmlformats.org/markup-compatibility/2006">
    <mc:Choice xmlns:p14="http://schemas.microsoft.com/office/powerpoint/2010/main" Requires="p14">
      <p:transition spd="slow" p14:dur="2000" advTm="94097"/>
    </mc:Choice>
    <mc:Fallback>
      <p:transition spd="slow" advTm="940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1000"/>
                                        <p:tgtEl>
                                          <p:spTgt spid="7">
                                            <p:txEl>
                                              <p:pRg st="1" end="1"/>
                                            </p:txEl>
                                          </p:spTgt>
                                        </p:tgtEl>
                                      </p:cBhvr>
                                    </p:animEffect>
                                    <p:anim calcmode="lin" valueType="num">
                                      <p:cBhvr>
                                        <p:cTn id="12"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fade">
                                      <p:cBhvr>
                                        <p:cTn id="18" dur="1000"/>
                                        <p:tgtEl>
                                          <p:spTgt spid="7">
                                            <p:txEl>
                                              <p:pRg st="2" end="2"/>
                                            </p:txEl>
                                          </p:spTgt>
                                        </p:tgtEl>
                                      </p:cBhvr>
                                    </p:animEffect>
                                    <p:anim calcmode="lin" valueType="num">
                                      <p:cBhvr>
                                        <p:cTn id="19"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557BF-FEC1-C1FB-4229-41AFBE060BC7}"/>
              </a:ext>
            </a:extLst>
          </p:cNvPr>
          <p:cNvSpPr>
            <a:spLocks noGrp="1"/>
          </p:cNvSpPr>
          <p:nvPr>
            <p:ph type="title"/>
          </p:nvPr>
        </p:nvSpPr>
        <p:spPr/>
        <p:txBody>
          <a:bodyPr/>
          <a:lstStyle/>
          <a:p>
            <a:endParaRPr lang="en-US"/>
          </a:p>
        </p:txBody>
      </p:sp>
      <p:pic>
        <p:nvPicPr>
          <p:cNvPr id="7" name="Picture Placeholder 6">
            <a:extLst>
              <a:ext uri="{FF2B5EF4-FFF2-40B4-BE49-F238E27FC236}">
                <a16:creationId xmlns:a16="http://schemas.microsoft.com/office/drawing/2014/main" id="{FAE20292-70D2-CA85-2954-A6DFE075BB97}"/>
              </a:ext>
            </a:extLst>
          </p:cNvPr>
          <p:cNvPicPr>
            <a:picLocks noGrp="1" noChangeAspect="1"/>
          </p:cNvPicPr>
          <p:nvPr>
            <p:ph type="pic" sz="quarter" idx="13"/>
          </p:nvPr>
        </p:nvPicPr>
        <p:blipFill>
          <a:blip r:embed="rId4"/>
          <a:srcRect t="12474" b="12474"/>
          <a:stretch>
            <a:fillRect/>
          </a:stretch>
        </p:blipFill>
        <p:spPr>
          <a:xfrm>
            <a:off x="211731" y="1961720"/>
            <a:ext cx="11802480" cy="3842951"/>
          </a:xfrm>
          <a:prstGeom prst="rect">
            <a:avLst/>
          </a:prstGeom>
        </p:spPr>
      </p:pic>
      <p:sp>
        <p:nvSpPr>
          <p:cNvPr id="6" name="TextBox 5">
            <a:extLst>
              <a:ext uri="{FF2B5EF4-FFF2-40B4-BE49-F238E27FC236}">
                <a16:creationId xmlns:a16="http://schemas.microsoft.com/office/drawing/2014/main" id="{FD6AD936-4318-6FAF-DC41-3D675D7F58C0}"/>
              </a:ext>
            </a:extLst>
          </p:cNvPr>
          <p:cNvSpPr txBox="1"/>
          <p:nvPr/>
        </p:nvSpPr>
        <p:spPr>
          <a:xfrm>
            <a:off x="413432" y="428914"/>
            <a:ext cx="10698313" cy="1200329"/>
          </a:xfrm>
          <a:prstGeom prst="rect">
            <a:avLst/>
          </a:prstGeom>
          <a:noFill/>
        </p:spPr>
        <p:txBody>
          <a:bodyPr wrap="square">
            <a:spAutoFit/>
          </a:bodyPr>
          <a:lstStyle/>
          <a:p>
            <a:pPr algn="l"/>
            <a:r>
              <a:rPr lang="en-US" sz="2400" b="1" i="0" u="none" strike="noStrike" baseline="0" dirty="0">
                <a:solidFill>
                  <a:srgbClr val="000000"/>
                </a:solidFill>
                <a:latin typeface="NotoSans"/>
              </a:rPr>
              <a:t>Although we do not know what initially caused stars to begin forming in Orion, there is good evidence that the first generation of stars triggered the formation of additional stars, which in turn led to the formation of still more stars (</a:t>
            </a:r>
            <a:r>
              <a:rPr lang="en-US" sz="2400" b="1" i="0" u="none" strike="noStrike" baseline="0" dirty="0">
                <a:solidFill>
                  <a:srgbClr val="027EB6"/>
                </a:solidFill>
                <a:latin typeface="NotoSans"/>
              </a:rPr>
              <a:t>Figure 21.7</a:t>
            </a:r>
            <a:r>
              <a:rPr lang="en-US" sz="2400" b="1" i="0" u="none" strike="noStrike" baseline="0" dirty="0">
                <a:solidFill>
                  <a:srgbClr val="000000"/>
                </a:solidFill>
                <a:latin typeface="NotoSans"/>
              </a:rPr>
              <a:t>)</a:t>
            </a:r>
            <a:endParaRPr lang="en-US" sz="2400" b="1" dirty="0"/>
          </a:p>
        </p:txBody>
      </p:sp>
      <p:pic>
        <p:nvPicPr>
          <p:cNvPr id="3" name="Audio 2">
            <a:hlinkClick r:id="" action="ppaction://media"/>
            <a:extLst>
              <a:ext uri="{FF2B5EF4-FFF2-40B4-BE49-F238E27FC236}">
                <a16:creationId xmlns:a16="http://schemas.microsoft.com/office/drawing/2014/main" id="{474964B2-BC80-60B5-5B30-7F83682A6CE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3637875994"/>
      </p:ext>
    </p:extLst>
  </p:cSld>
  <p:clrMapOvr>
    <a:masterClrMapping/>
  </p:clrMapOvr>
  <mc:AlternateContent xmlns:mc="http://schemas.openxmlformats.org/markup-compatibility/2006">
    <mc:Choice xmlns:p14="http://schemas.microsoft.com/office/powerpoint/2010/main" Requires="p14">
      <p:transition spd="slow" p14:dur="2000" advTm="13620"/>
    </mc:Choice>
    <mc:Fallback>
      <p:transition spd="slow" advTm="136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BB1D0-01E9-C668-C091-20D9F82014EF}"/>
              </a:ext>
            </a:extLst>
          </p:cNvPr>
          <p:cNvSpPr>
            <a:spLocks noGrp="1"/>
          </p:cNvSpPr>
          <p:nvPr>
            <p:ph type="title"/>
          </p:nvPr>
        </p:nvSpPr>
        <p:spPr/>
        <p:txBody>
          <a:bodyPr/>
          <a:lstStyle/>
          <a:p>
            <a:r>
              <a:rPr lang="en-US" b="1" dirty="0"/>
              <a:t>Think as You Study</a:t>
            </a:r>
          </a:p>
        </p:txBody>
      </p:sp>
      <p:sp>
        <p:nvSpPr>
          <p:cNvPr id="3" name="Content Placeholder 2">
            <a:extLst>
              <a:ext uri="{FF2B5EF4-FFF2-40B4-BE49-F238E27FC236}">
                <a16:creationId xmlns:a16="http://schemas.microsoft.com/office/drawing/2014/main" id="{E0B59950-E1DB-A18F-3538-0D7811400B68}"/>
              </a:ext>
            </a:extLst>
          </p:cNvPr>
          <p:cNvSpPr>
            <a:spLocks noGrp="1"/>
          </p:cNvSpPr>
          <p:nvPr>
            <p:ph idx="1"/>
          </p:nvPr>
        </p:nvSpPr>
        <p:spPr/>
        <p:txBody>
          <a:bodyPr/>
          <a:lstStyle/>
          <a:p>
            <a:r>
              <a:rPr lang="en-US" sz="2800" b="1" dirty="0">
                <a:effectLst/>
                <a:latin typeface="Calibri" panose="020F0502020204030204" pitchFamily="34" charset="0"/>
                <a:ea typeface="Times New Roman" panose="02020603050405020304" pitchFamily="18" charset="0"/>
                <a:cs typeface="Times New Roman" panose="02020603050405020304" pitchFamily="18" charset="0"/>
              </a:rPr>
              <a:t>Describe what happens when a star forms. Begin with a dense core of material in a molecular cloud and trace the evolution up to the time the newly formed star reaches the main sequence.</a:t>
            </a:r>
          </a:p>
          <a:p>
            <a:pPr marL="0" indent="0">
              <a:buNone/>
            </a:pPr>
            <a:endParaRPr lang="en-US" dirty="0"/>
          </a:p>
        </p:txBody>
      </p:sp>
      <p:pic>
        <p:nvPicPr>
          <p:cNvPr id="4" name="Audio 3">
            <a:hlinkClick r:id="" action="ppaction://media"/>
            <a:extLst>
              <a:ext uri="{FF2B5EF4-FFF2-40B4-BE49-F238E27FC236}">
                <a16:creationId xmlns:a16="http://schemas.microsoft.com/office/drawing/2014/main" id="{B8CA8B62-2200-F76E-A283-EB40C2CDD15C}"/>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00000" t="-371875" r="-700000" b="-371875"/>
          <a:stretch>
            <a:fillRect/>
          </a:stretch>
        </p:blipFill>
        <p:spPr>
          <a:xfrm>
            <a:off x="9144000" y="5143500"/>
            <a:ext cx="3048000" cy="1714500"/>
          </a:xfrm>
          <a:prstGeom prst="rect">
            <a:avLst/>
          </a:prstGeom>
        </p:spPr>
      </p:pic>
    </p:spTree>
    <p:extLst>
      <p:ext uri="{BB962C8B-B14F-4D97-AF65-F5344CB8AC3E}">
        <p14:creationId xmlns:p14="http://schemas.microsoft.com/office/powerpoint/2010/main" val="1992774898"/>
      </p:ext>
    </p:extLst>
  </p:cSld>
  <p:clrMapOvr>
    <a:masterClrMapping/>
  </p:clrMapOvr>
  <mc:AlternateContent xmlns:mc="http://schemas.openxmlformats.org/markup-compatibility/2006">
    <mc:Choice xmlns:p14="http://schemas.microsoft.com/office/powerpoint/2010/main" Requires="p14">
      <p:transition spd="slow" p14:dur="2500" advTm="21887">
        <p:checker/>
      </p:transition>
    </mc:Choice>
    <mc:Fallback>
      <p:transition spd="slow" advTm="21887">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59067-377C-9A0B-B4CD-8A7944D4731D}"/>
              </a:ext>
            </a:extLst>
          </p:cNvPr>
          <p:cNvSpPr>
            <a:spLocks noGrp="1"/>
          </p:cNvSpPr>
          <p:nvPr>
            <p:ph type="title"/>
          </p:nvPr>
        </p:nvSpPr>
        <p:spPr/>
        <p:txBody>
          <a:bodyPr/>
          <a:lstStyle/>
          <a:p>
            <a:r>
              <a:rPr lang="en-US" sz="3600" b="1" dirty="0">
                <a:latin typeface="NotoSans-Bold"/>
              </a:rPr>
              <a:t>G</a:t>
            </a:r>
            <a:r>
              <a:rPr lang="en-US" sz="3600" b="1" i="0" u="none" strike="noStrike" baseline="0" dirty="0">
                <a:latin typeface="NotoSans-Bold"/>
              </a:rPr>
              <a:t>iant </a:t>
            </a:r>
            <a:r>
              <a:rPr lang="en-US" sz="3600" b="1" dirty="0">
                <a:latin typeface="NotoSans-Bold"/>
              </a:rPr>
              <a:t>M</a:t>
            </a:r>
            <a:r>
              <a:rPr lang="en-US" sz="3600" b="1" i="0" u="none" strike="noStrike" baseline="0" dirty="0">
                <a:latin typeface="NotoSans-Bold"/>
              </a:rPr>
              <a:t>olecular </a:t>
            </a:r>
            <a:r>
              <a:rPr lang="en-US" sz="3600" b="1" dirty="0">
                <a:latin typeface="NotoSans-Bold"/>
              </a:rPr>
              <a:t>C</a:t>
            </a:r>
            <a:r>
              <a:rPr lang="en-US" sz="3600" b="1" i="0" u="none" strike="noStrike" baseline="0" dirty="0">
                <a:latin typeface="NotoSans-Bold"/>
              </a:rPr>
              <a:t>louds</a:t>
            </a:r>
            <a:endParaRPr lang="en-US" dirty="0"/>
          </a:p>
        </p:txBody>
      </p:sp>
      <p:sp>
        <p:nvSpPr>
          <p:cNvPr id="3" name="Content Placeholder 2">
            <a:extLst>
              <a:ext uri="{FF2B5EF4-FFF2-40B4-BE49-F238E27FC236}">
                <a16:creationId xmlns:a16="http://schemas.microsoft.com/office/drawing/2014/main" id="{889FE4DB-8618-D83F-E091-F495D829C93F}"/>
              </a:ext>
            </a:extLst>
          </p:cNvPr>
          <p:cNvSpPr>
            <a:spLocks noGrp="1"/>
          </p:cNvSpPr>
          <p:nvPr>
            <p:ph idx="1"/>
          </p:nvPr>
        </p:nvSpPr>
        <p:spPr>
          <a:xfrm>
            <a:off x="240554" y="2468032"/>
            <a:ext cx="8825659" cy="3416300"/>
          </a:xfrm>
        </p:spPr>
        <p:txBody>
          <a:bodyPr>
            <a:normAutofit fontScale="92500"/>
          </a:bodyPr>
          <a:lstStyle/>
          <a:p>
            <a:r>
              <a:rPr lang="en-US" sz="2800" b="1" dirty="0"/>
              <a:t>These clouds have cold interiors with characteristic temperatures of only 10–20 K; most of their gas atoms are bound into molecules</a:t>
            </a:r>
          </a:p>
          <a:p>
            <a:endParaRPr lang="en-US" sz="2800" b="1" dirty="0"/>
          </a:p>
          <a:p>
            <a:r>
              <a:rPr lang="en-US" sz="2800" b="1" dirty="0"/>
              <a:t>These clouds turn out to be the birthplaces of most stars in our Galaxy</a:t>
            </a:r>
            <a:br>
              <a:rPr lang="en-US" sz="2800" b="1" dirty="0"/>
            </a:br>
            <a:endParaRPr lang="en-US" sz="2800" b="1" dirty="0"/>
          </a:p>
          <a:p>
            <a:endParaRPr lang="en-US" dirty="0"/>
          </a:p>
        </p:txBody>
      </p:sp>
      <p:pic>
        <p:nvPicPr>
          <p:cNvPr id="4" name="Audio 3">
            <a:hlinkClick r:id="" action="ppaction://media"/>
            <a:extLst>
              <a:ext uri="{FF2B5EF4-FFF2-40B4-BE49-F238E27FC236}">
                <a16:creationId xmlns:a16="http://schemas.microsoft.com/office/drawing/2014/main" id="{6EBA1FCD-BA7B-1EAB-17F2-572657E08E88}"/>
              </a:ext>
            </a:extLst>
          </p:cNvPr>
          <p:cNvPicPr>
            <a:picLocks noChangeAspect="1"/>
          </p:cNvPicPr>
          <p:nvPr>
            <a:audioFile r:link="rId3"/>
            <p:extLst>
              <p:ext uri="{DAA4B4D4-6D71-4841-9C94-3DE7FCFB9230}">
                <p14:media xmlns:p14="http://schemas.microsoft.com/office/powerpoint/2010/main" r:embed="rId2"/>
              </p:ext>
            </p:extLst>
          </p:nvPr>
        </p:nvPicPr>
        <p:blipFill>
          <a:blip r:embed="rId5"/>
          <a:srcRect l="-700000" t="-371875" r="-700000" b="-371875"/>
          <a:stretch>
            <a:fillRect/>
          </a:stretch>
        </p:blipFill>
        <p:spPr>
          <a:xfrm>
            <a:off x="9144000" y="5143500"/>
            <a:ext cx="3048000" cy="1714500"/>
          </a:xfrm>
          <a:prstGeom prst="rect">
            <a:avLst/>
          </a:prstGeom>
        </p:spPr>
      </p:pic>
    </p:spTree>
    <p:custDataLst>
      <p:tags r:id="rId1"/>
    </p:custDataLst>
    <p:extLst>
      <p:ext uri="{BB962C8B-B14F-4D97-AF65-F5344CB8AC3E}">
        <p14:creationId xmlns:p14="http://schemas.microsoft.com/office/powerpoint/2010/main" val="617349835"/>
      </p:ext>
    </p:extLst>
  </p:cSld>
  <p:clrMapOvr>
    <a:masterClrMapping/>
  </p:clrMapOvr>
  <mc:AlternateContent xmlns:mc="http://schemas.openxmlformats.org/markup-compatibility/2006">
    <mc:Choice xmlns:p14="http://schemas.microsoft.com/office/powerpoint/2010/main" Requires="p14">
      <p:transition spd="slow" p14:dur="2000" advTm="27041"/>
    </mc:Choice>
    <mc:Fallback>
      <p:transition spd="slow" advTm="270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8|7.2|8.3|5.1"/>
</p:tagLst>
</file>

<file path=ppt/tags/tag10.xml><?xml version="1.0" encoding="utf-8"?>
<p:tagLst xmlns:a="http://schemas.openxmlformats.org/drawingml/2006/main" xmlns:r="http://schemas.openxmlformats.org/officeDocument/2006/relationships" xmlns:p="http://schemas.openxmlformats.org/presentationml/2006/main">
  <p:tag name="TIMING" val="|6.4"/>
</p:tagLst>
</file>

<file path=ppt/tags/tag2.xml><?xml version="1.0" encoding="utf-8"?>
<p:tagLst xmlns:a="http://schemas.openxmlformats.org/drawingml/2006/main" xmlns:r="http://schemas.openxmlformats.org/officeDocument/2006/relationships" xmlns:p="http://schemas.openxmlformats.org/presentationml/2006/main">
  <p:tag name="TIMING" val="|20.7|53.6"/>
</p:tagLst>
</file>

<file path=ppt/tags/tag3.xml><?xml version="1.0" encoding="utf-8"?>
<p:tagLst xmlns:a="http://schemas.openxmlformats.org/drawingml/2006/main" xmlns:r="http://schemas.openxmlformats.org/officeDocument/2006/relationships" xmlns:p="http://schemas.openxmlformats.org/presentationml/2006/main">
  <p:tag name="TIMING" val="|4.4|16"/>
</p:tagLst>
</file>

<file path=ppt/tags/tag4.xml><?xml version="1.0" encoding="utf-8"?>
<p:tagLst xmlns:a="http://schemas.openxmlformats.org/drawingml/2006/main" xmlns:r="http://schemas.openxmlformats.org/officeDocument/2006/relationships" xmlns:p="http://schemas.openxmlformats.org/presentationml/2006/main">
  <p:tag name="TIMING" val="|1.5|11.9|9.4|6.6|7.2"/>
</p:tagLst>
</file>

<file path=ppt/tags/tag5.xml><?xml version="1.0" encoding="utf-8"?>
<p:tagLst xmlns:a="http://schemas.openxmlformats.org/drawingml/2006/main" xmlns:r="http://schemas.openxmlformats.org/officeDocument/2006/relationships" xmlns:p="http://schemas.openxmlformats.org/presentationml/2006/main">
  <p:tag name="TIMING" val="|2.3|23.3|11.8"/>
</p:tagLst>
</file>

<file path=ppt/tags/tag6.xml><?xml version="1.0" encoding="utf-8"?>
<p:tagLst xmlns:a="http://schemas.openxmlformats.org/drawingml/2006/main" xmlns:r="http://schemas.openxmlformats.org/officeDocument/2006/relationships" xmlns:p="http://schemas.openxmlformats.org/presentationml/2006/main">
  <p:tag name="TIMING" val="|3.6"/>
</p:tagLst>
</file>

<file path=ppt/tags/tag7.xml><?xml version="1.0" encoding="utf-8"?>
<p:tagLst xmlns:a="http://schemas.openxmlformats.org/drawingml/2006/main" xmlns:r="http://schemas.openxmlformats.org/officeDocument/2006/relationships" xmlns:p="http://schemas.openxmlformats.org/presentationml/2006/main">
  <p:tag name="TIMING" val="|0.6|1|1.1|1.1"/>
</p:tagLst>
</file>

<file path=ppt/tags/tag8.xml><?xml version="1.0" encoding="utf-8"?>
<p:tagLst xmlns:a="http://schemas.openxmlformats.org/drawingml/2006/main" xmlns:r="http://schemas.openxmlformats.org/officeDocument/2006/relationships" xmlns:p="http://schemas.openxmlformats.org/presentationml/2006/main">
  <p:tag name="TIMING" val="|0.7|6.5|5.8|6.2"/>
</p:tagLst>
</file>

<file path=ppt/tags/tag9.xml><?xml version="1.0" encoding="utf-8"?>
<p:tagLst xmlns:a="http://schemas.openxmlformats.org/drawingml/2006/main" xmlns:r="http://schemas.openxmlformats.org/officeDocument/2006/relationships" xmlns:p="http://schemas.openxmlformats.org/presentationml/2006/main">
  <p:tag name="TIMING" val="|7.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Props1.xml><?xml version="1.0" encoding="utf-8"?>
<ds:datastoreItem xmlns:ds="http://schemas.openxmlformats.org/officeDocument/2006/customXml" ds:itemID="{A117508B-BA46-490E-8DC4-8546C404A901}"/>
</file>

<file path=customXml/itemProps2.xml><?xml version="1.0" encoding="utf-8"?>
<ds:datastoreItem xmlns:ds="http://schemas.openxmlformats.org/officeDocument/2006/customXml" ds:itemID="{C4D13749-E427-4DFB-A186-154CECE4252D}"/>
</file>

<file path=customXml/itemProps3.xml><?xml version="1.0" encoding="utf-8"?>
<ds:datastoreItem xmlns:ds="http://schemas.openxmlformats.org/officeDocument/2006/customXml" ds:itemID="{7AE6CCA9-CEC6-4180-B015-433DCD140572}"/>
</file>

<file path=docProps/app.xml><?xml version="1.0" encoding="utf-8"?>
<Properties xmlns="http://schemas.openxmlformats.org/officeDocument/2006/extended-properties" xmlns:vt="http://schemas.openxmlformats.org/officeDocument/2006/docPropsVTypes">
  <Template>Ion Boardroom</Template>
  <TotalTime>162</TotalTime>
  <Words>3007</Words>
  <Application>Microsoft Office PowerPoint</Application>
  <PresentationFormat>Widescreen</PresentationFormat>
  <Paragraphs>121</Paragraphs>
  <Slides>31</Slides>
  <Notes>0</Notes>
  <HiddenSlides>0</HiddenSlides>
  <MMClips>30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Century Gothic</vt:lpstr>
      <vt:lpstr>NotoSans</vt:lpstr>
      <vt:lpstr>NotoSans-Bold</vt:lpstr>
      <vt:lpstr>Tahoma</vt:lpstr>
      <vt:lpstr>Wingdings 3</vt:lpstr>
      <vt:lpstr>Ion Boardroom</vt:lpstr>
      <vt:lpstr>Star Formation</vt:lpstr>
      <vt:lpstr>Learning Objectives</vt:lpstr>
      <vt:lpstr>Think as You Study</vt:lpstr>
      <vt:lpstr>Figure 21.1</vt:lpstr>
      <vt:lpstr>Figure 21.2</vt:lpstr>
      <vt:lpstr>Figure 21.3</vt:lpstr>
      <vt:lpstr>PowerPoint Presentation</vt:lpstr>
      <vt:lpstr>Think as You Study</vt:lpstr>
      <vt:lpstr>Giant Molecular Clouds</vt:lpstr>
      <vt:lpstr>Giant Molecular Clouds</vt:lpstr>
      <vt:lpstr>PowerPoint Presentation</vt:lpstr>
      <vt:lpstr>Figure 21.8</vt:lpstr>
      <vt:lpstr>Think as you study</vt:lpstr>
      <vt:lpstr>PowerPoint Presentation</vt:lpstr>
      <vt:lpstr>PowerPoint Presentation</vt:lpstr>
      <vt:lpstr>H-R DIAGRAM</vt:lpstr>
      <vt:lpstr>Evolutionary Tracks (Read section 21.2)</vt:lpstr>
      <vt:lpstr>Planets Form Around Other Stars</vt:lpstr>
      <vt:lpstr>Think as You Study</vt:lpstr>
      <vt:lpstr>PowerPoint Presentation</vt:lpstr>
      <vt:lpstr>PowerPoint Presentation</vt:lpstr>
      <vt:lpstr>Doppler Technique</vt:lpstr>
      <vt:lpstr>Planets Beyond the Solar System/Exoplanets</vt:lpstr>
      <vt:lpstr>Think as You Study</vt:lpstr>
      <vt:lpstr>PowerPoint Presentation</vt:lpstr>
      <vt:lpstr>PowerPoint Presentation</vt:lpstr>
      <vt:lpstr>PowerPoint Presentation</vt:lpstr>
      <vt:lpstr>PowerPoint Presentation</vt:lpstr>
      <vt:lpstr>PowerPoint Presentation</vt:lpstr>
      <vt:lpstr>New Perspectives on Planet Formation</vt:lpstr>
      <vt:lpstr>Key Terms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 Formation</dc:title>
  <dc:creator>Sherita Moses</dc:creator>
  <cp:lastModifiedBy>Sherita Moses</cp:lastModifiedBy>
  <cp:revision>9</cp:revision>
  <dcterms:created xsi:type="dcterms:W3CDTF">2024-05-30T00:42:24Z</dcterms:created>
  <dcterms:modified xsi:type="dcterms:W3CDTF">2024-12-18T19:30:04Z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ies>
</file>