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73" r:id="rId5"/>
    <p:sldId id="274" r:id="rId6"/>
    <p:sldId id="275" r:id="rId7"/>
    <p:sldId id="276" r:id="rId8"/>
    <p:sldId id="277" r:id="rId9"/>
    <p:sldId id="278" r:id="rId10"/>
    <p:sldId id="298" r:id="rId11"/>
    <p:sldId id="297" r:id="rId12"/>
    <p:sldId id="279" r:id="rId13"/>
    <p:sldId id="280" r:id="rId14"/>
    <p:sldId id="281" r:id="rId15"/>
    <p:sldId id="282" r:id="rId16"/>
    <p:sldId id="283" r:id="rId17"/>
    <p:sldId id="284" r:id="rId18"/>
    <p:sldId id="286" r:id="rId19"/>
    <p:sldId id="285" r:id="rId20"/>
    <p:sldId id="287" r:id="rId21"/>
    <p:sldId id="288" r:id="rId22"/>
    <p:sldId id="289" r:id="rId23"/>
    <p:sldId id="290" r:id="rId24"/>
    <p:sldId id="291" r:id="rId25"/>
    <p:sldId id="292" r:id="rId26"/>
    <p:sldId id="293" r:id="rId27"/>
    <p:sldId id="294" r:id="rId28"/>
    <p:sldId id="295" r:id="rId29"/>
    <p:sldId id="296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1/7/2025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1/7/2025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hyperlink" Target="https://youtu.be/LZT-v8xoi6o?si=rAVyf_AtMBPSv8qA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U-1KjlJAA6M?si=mC2A-YpI_d5j0hRk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U-1KjlJAA6M?si=mcKcDPLfGOi8bnkF" TargetMode="External"/><Relationship Id="rId2" Type="http://schemas.openxmlformats.org/officeDocument/2006/relationships/hyperlink" Target="https://youtu.be/LZT-v8xoi6o?si=lDFZgrRLeapFNDiT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rmAutofit/>
          </a:bodyPr>
          <a:lstStyle/>
          <a:p>
            <a:pPr algn="ctr"/>
            <a:r>
              <a:rPr lang="en-US" sz="4000" b="1" dirty="0"/>
              <a:t>Lesson 19: Rational Numbers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marR="0">
              <a:spcBef>
                <a:spcPts val="0"/>
              </a:spcBef>
              <a:spcAft>
                <a:spcPts val="1125"/>
              </a:spcAft>
            </a:pPr>
            <a:r>
              <a:rPr lang="en-US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Converting Improper Fractions to Mixed Numbers</a:t>
            </a: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3200" b="1" u="sng" dirty="0">
                    <a:latin typeface="Arial" panose="020B0604020202020204" pitchFamily="34" charset="0"/>
                    <a:ea typeface="Calibri" panose="020F0502020204030204" pitchFamily="34" charset="0"/>
                  </a:rPr>
                  <a:t>Example 6:</a:t>
                </a:r>
                <a:r>
                  <a:rPr lang="en-US" sz="3200" dirty="0">
                    <a:latin typeface="Arial" panose="020B0604020202020204" pitchFamily="34" charset="0"/>
                    <a:ea typeface="Calibri" panose="020F0502020204030204" pitchFamily="34" charset="0"/>
                  </a:rPr>
                  <a:t> Convert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46</m:t>
                        </m:r>
                      </m:num>
                      <m:den>
                        <m:r>
                          <a:rPr lang="en-US" sz="3200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sz="3200" dirty="0">
                    <a:latin typeface="Arial" panose="020B0604020202020204" pitchFamily="34" charset="0"/>
                    <a:ea typeface="Calibri" panose="020F0502020204030204" pitchFamily="34" charset="0"/>
                  </a:rPr>
                  <a:t> to a mixed number</a:t>
                </a:r>
                <a:endParaRPr 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  <a:blipFill>
                <a:blip r:embed="rId2"/>
                <a:stretch>
                  <a:fillRect l="-13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827585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marR="0">
              <a:spcBef>
                <a:spcPts val="0"/>
              </a:spcBef>
              <a:spcAft>
                <a:spcPts val="1125"/>
              </a:spcAft>
            </a:pPr>
            <a:r>
              <a:rPr lang="en-US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Converting Mixed Numbers to Improper Fractions</a:t>
            </a: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FEB9-2ED3-DA5B-2724-DC61632CD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849" y="2173857"/>
            <a:ext cx="11136702" cy="588321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1228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marR="0">
              <a:spcBef>
                <a:spcPts val="0"/>
              </a:spcBef>
              <a:spcAft>
                <a:spcPts val="1125"/>
              </a:spcAft>
            </a:pPr>
            <a:r>
              <a:rPr lang="en-US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Converting Mixed Numbers to Improper Fractions</a:t>
            </a: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3200" b="1" u="sng" dirty="0"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Example 7:</a:t>
                </a:r>
                <a:r>
                  <a:rPr lang="en-US" sz="3200" dirty="0">
                    <a:solidFill>
                      <a:srgbClr val="365F91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 </a:t>
                </a:r>
                <a:r>
                  <a:rPr lang="en-US" sz="32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Convert the mixed number </a:t>
                </a:r>
                <a14:m>
                  <m:oMath xmlns:m="http://schemas.openxmlformats.org/officeDocument/2006/math">
                    <m:r>
                      <a:rPr lang="en-US" sz="3200" i="1"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5</m:t>
                    </m:r>
                    <m:f>
                      <m:fPr>
                        <m:ctrlPr>
                          <a:rPr lang="en-US" sz="3200" i="1">
                            <a:effectLst/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7</m:t>
                        </m:r>
                      </m:num>
                      <m:den>
                        <m:r>
                          <a:rPr lang="en-US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8 </m:t>
                        </m:r>
                      </m:den>
                    </m:f>
                  </m:oMath>
                </a14:m>
                <a:r>
                  <a:rPr lang="en-US" sz="32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 </a:t>
                </a:r>
                <a:r>
                  <a:rPr lang="en-US" sz="32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to an improper fraction.</a:t>
                </a:r>
                <a:endParaRPr 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  <a:blipFill>
                <a:blip r:embed="rId2"/>
                <a:stretch>
                  <a:fillRect l="-13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790851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621" y="589445"/>
            <a:ext cx="10168128" cy="1179576"/>
          </a:xfrm>
        </p:spPr>
        <p:txBody>
          <a:bodyPr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Locating Fractions on the Number Line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FEB9-2ED3-DA5B-2724-DC61632CD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849" y="2173857"/>
            <a:ext cx="11136702" cy="5883215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Fractions are located on a number line by using the part-to-whole concept. First, select a UNIT. Then, divide this interval into equal parts. 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EFC1DAB-5FC0-8A0D-39B9-6268C3CFF39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255" t="47113" r="53665" b="24583"/>
          <a:stretch/>
        </p:blipFill>
        <p:spPr bwMode="auto">
          <a:xfrm>
            <a:off x="1115568" y="3941560"/>
            <a:ext cx="3583305" cy="27063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F924844-127F-DD3F-806A-477CAB095C0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624" t="22133" r="25652" b="68696"/>
          <a:stretch/>
        </p:blipFill>
        <p:spPr bwMode="auto">
          <a:xfrm>
            <a:off x="5210592" y="4396220"/>
            <a:ext cx="3609340" cy="8985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685047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994" y="589445"/>
            <a:ext cx="10168128" cy="1179576"/>
          </a:xfrm>
        </p:spPr>
        <p:txBody>
          <a:bodyPr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Equality of Fractions Activity</a:t>
            </a: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FEB9-2ED3-DA5B-2724-DC61632CD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849" y="2173857"/>
            <a:ext cx="11136702" cy="58832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By using an area model in which part of a region is shaded, students can see how fractions are related to a whole unit, compare fractional parts of a whole, and find equivalent fractions. 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C527757-5F7A-FC8A-7378-ECEBC71B89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5061" y="4554591"/>
            <a:ext cx="4798813" cy="1864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5181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994" y="589445"/>
            <a:ext cx="10168128" cy="1179576"/>
          </a:xfrm>
        </p:spPr>
        <p:txBody>
          <a:bodyPr>
            <a:noAutofit/>
          </a:bodyPr>
          <a:lstStyle/>
          <a:p>
            <a:pPr marL="0" marR="0">
              <a:spcBef>
                <a:spcPts val="0"/>
              </a:spcBef>
              <a:spcAft>
                <a:spcPts val="1125"/>
              </a:spcAft>
            </a:pPr>
            <a:r>
              <a:rPr lang="en-US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Equivalent Fractions</a:t>
            </a: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FEB9-2ED3-DA5B-2724-DC61632CD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849" y="2173857"/>
            <a:ext cx="11136702" cy="588321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31393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994" y="589445"/>
            <a:ext cx="10168128" cy="1179576"/>
          </a:xfrm>
        </p:spPr>
        <p:txBody>
          <a:bodyPr>
            <a:noAutofit/>
          </a:bodyPr>
          <a:lstStyle/>
          <a:p>
            <a:pPr marL="0" marR="0">
              <a:spcBef>
                <a:spcPts val="0"/>
              </a:spcBef>
              <a:spcAft>
                <a:spcPts val="1125"/>
              </a:spcAft>
            </a:pPr>
            <a:r>
              <a:rPr lang="en-US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 Test for Equivalent Fractions Using the Cross Product</a:t>
            </a:r>
            <a:b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FEB9-2ED3-DA5B-2724-DC61632CD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849" y="2173857"/>
            <a:ext cx="11136702" cy="588321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64621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994" y="589445"/>
            <a:ext cx="10168128" cy="1179576"/>
          </a:xfrm>
        </p:spPr>
        <p:txBody>
          <a:bodyPr>
            <a:noAutofit/>
          </a:bodyPr>
          <a:lstStyle/>
          <a:p>
            <a:pPr marL="0" marR="0">
              <a:spcBef>
                <a:spcPts val="0"/>
              </a:spcBef>
              <a:spcAft>
                <a:spcPts val="1125"/>
              </a:spcAft>
            </a:pPr>
            <a:r>
              <a:rPr lang="en-US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 Test for Equivalent Fractions Using the Cross Product</a:t>
            </a:r>
            <a:b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</p:spPr>
            <p:txBody>
              <a:bodyPr>
                <a:normAutofit/>
              </a:bodyPr>
              <a:lstStyle/>
              <a:p>
                <a:pPr marL="228600" marR="0">
                  <a:spcBef>
                    <a:spcPts val="0"/>
                  </a:spcBef>
                  <a:spcAft>
                    <a:spcPts val="1125"/>
                  </a:spcAft>
                </a:pPr>
                <a:r>
                  <a:rPr lang="en-US" sz="3200" b="1" u="sng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Example 8</a:t>
                </a:r>
                <a:r>
                  <a:rPr lang="en-US" sz="3200" b="1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:</a:t>
                </a:r>
                <a:r>
                  <a:rPr lang="en-US" sz="3200" dirty="0">
                    <a:solidFill>
                      <a:srgbClr val="365F9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4000" i="1">
                        <a:solidFill>
                          <a:srgbClr val="365F91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3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Determine if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3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4</m:t>
                        </m:r>
                      </m:den>
                    </m:f>
                    <m:r>
                      <a:rPr lang="en-US" sz="32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a:rPr lang="en-US" sz="32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𝑎𝑛𝑑</m:t>
                    </m:r>
                    <m:r>
                      <a:rPr lang="en-US" sz="32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en-US" sz="3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6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8</m:t>
                        </m:r>
                      </m:den>
                    </m:f>
                  </m:oMath>
                </a14:m>
                <a:r>
                  <a:rPr lang="en-US" sz="3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 are equal.</a:t>
                </a:r>
                <a:r>
                  <a:rPr lang="en-US" sz="4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 </a:t>
                </a:r>
              </a:p>
              <a:p>
                <a:pPr marL="228600" marR="0">
                  <a:spcBef>
                    <a:spcPts val="0"/>
                  </a:spcBef>
                  <a:spcAft>
                    <a:spcPts val="1125"/>
                  </a:spcAft>
                </a:pPr>
                <a:endParaRPr lang="en-US" sz="2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  <a:blipFill>
                <a:blip r:embed="rId2"/>
                <a:stretch>
                  <a:fillRect l="-12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977976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6994" y="589445"/>
            <a:ext cx="10168128" cy="1179576"/>
          </a:xfrm>
        </p:spPr>
        <p:txBody>
          <a:bodyPr>
            <a:noAutofit/>
          </a:bodyPr>
          <a:lstStyle/>
          <a:p>
            <a:pPr marL="0" marR="0">
              <a:spcBef>
                <a:spcPts val="0"/>
              </a:spcBef>
              <a:spcAft>
                <a:spcPts val="1125"/>
              </a:spcAft>
            </a:pPr>
            <a:r>
              <a:rPr lang="en-US" sz="36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A Test for Equivalent Fractions Using the Cross Product</a:t>
            </a:r>
            <a:b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</p:spPr>
            <p:txBody>
              <a:bodyPr>
                <a:normAutofit/>
              </a:bodyPr>
              <a:lstStyle/>
              <a:p>
                <a:pPr>
                  <a:spcBef>
                    <a:spcPts val="0"/>
                  </a:spcBef>
                  <a:spcAft>
                    <a:spcPts val="1125"/>
                  </a:spcAft>
                </a:pPr>
                <a:r>
                  <a:rPr lang="en-US" sz="3200" b="1" u="sng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</a:rPr>
                  <a:t>Example 9:</a:t>
                </a:r>
                <a:r>
                  <a:rPr lang="en-US" sz="3200" dirty="0">
                    <a:solidFill>
                      <a:srgbClr val="000000"/>
                    </a:solidFill>
                    <a:latin typeface="Arial" panose="020B0604020202020204" pitchFamily="34" charset="0"/>
                    <a:ea typeface="Times New Roman" panose="02020603050405020304" pitchFamily="18" charset="0"/>
                  </a:rPr>
                  <a:t> Use the test for equality of fractions to determine which pairs of fractions are equal.</a:t>
                </a:r>
                <a:r>
                  <a:rPr lang="en-US" sz="3200" u="sng" dirty="0">
                    <a:solidFill>
                      <a:srgbClr val="000000"/>
                    </a:solidFill>
                    <a:latin typeface="Arial" panose="020B0604020202020204" pitchFamily="34" charset="0"/>
                    <a:ea typeface="Times New Roman" panose="02020603050405020304" pitchFamily="18" charset="0"/>
                  </a:rPr>
                  <a:t> </a:t>
                </a:r>
                <a:endParaRPr lang="en-US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457200" lvl="1" indent="0">
                  <a:spcBef>
                    <a:spcPts val="0"/>
                  </a:spcBef>
                  <a:spcAft>
                    <a:spcPts val="1125"/>
                  </a:spcAft>
                  <a:buNone/>
                </a:pPr>
                <a:r>
                  <a:rPr lang="en-US" sz="2800" dirty="0">
                    <a:effectLst/>
                    <a:ea typeface="Calibri" panose="020F0502020204030204" pitchFamily="34" charset="0"/>
                    <a:cs typeface="Arial" panose="020B0604020202020204" pitchFamily="34" charset="0"/>
                  </a:rPr>
                  <a:t>1.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8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42</m:t>
                        </m:r>
                      </m:num>
                      <m:den>
                        <m:r>
                          <a:rPr lang="en-US" sz="28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105</m:t>
                        </m:r>
                      </m:den>
                    </m:f>
                    <m:r>
                      <a:rPr lang="en-US" sz="28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, </m:t>
                    </m:r>
                    <m:f>
                      <m:fPr>
                        <m:ctrlP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8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14</m:t>
                        </m:r>
                      </m:num>
                      <m:den>
                        <m:r>
                          <a:rPr lang="en-US" sz="28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35</m:t>
                        </m:r>
                      </m:den>
                    </m:f>
                  </m:oMath>
                </a14:m>
                <a:r>
                  <a:rPr lang="en-US" sz="2800" dirty="0">
                    <a:solidFill>
                      <a:srgbClr val="365F91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			</a:t>
                </a:r>
                <a:r>
                  <a:rPr lang="en-US" sz="28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2.</a:t>
                </a:r>
                <a:r>
                  <a:rPr lang="en-US" sz="2800" i="1" dirty="0">
                    <a:solidFill>
                      <a:srgbClr val="000000"/>
                    </a:solidFill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en-US" sz="28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</m:t>
                        </m:r>
                      </m:num>
                      <m:den>
                        <m:r>
                          <a:rPr lang="en-US" sz="28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3</m:t>
                        </m:r>
                      </m:den>
                    </m:f>
                    <m:r>
                      <a:rPr lang="en-US" sz="28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, </m:t>
                    </m:r>
                    <m:f>
                      <m:fPr>
                        <m:ctrlP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8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</m:t>
                        </m:r>
                      </m:num>
                      <m:den>
                        <m:r>
                          <a:rPr lang="en-US" sz="28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en-US" sz="28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800" i="1" dirty="0">
                    <a:solidFill>
                      <a:srgbClr val="365F91"/>
                    </a:solidFill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			</a:t>
                </a:r>
                <a:r>
                  <a:rPr lang="en-US" sz="28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3.</a:t>
                </a:r>
                <a:r>
                  <a:rPr lang="en-US" sz="2800" dirty="0">
                    <a:solidFill>
                      <a:srgbClr val="365F91"/>
                    </a:solidFill>
                    <a:effectLst/>
                    <a:latin typeface="Cambria Math" panose="02040503050406030204" pitchFamily="18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8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4</m:t>
                        </m:r>
                      </m:num>
                      <m:den>
                        <m:r>
                          <a:rPr lang="en-US" sz="28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5</m:t>
                        </m:r>
                      </m:den>
                    </m:f>
                    <m:r>
                      <a:rPr lang="en-US" sz="280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, </m:t>
                    </m:r>
                    <m:f>
                      <m:fPr>
                        <m:ctrlPr>
                          <a:rPr lang="en-US" sz="28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28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7</m:t>
                        </m:r>
                      </m:num>
                      <m:den>
                        <m:r>
                          <a:rPr lang="en-US" sz="2800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9</m:t>
                        </m:r>
                      </m:den>
                    </m:f>
                  </m:oMath>
                </a14:m>
                <a:endParaRPr lang="en-US" sz="2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228600" marR="0">
                  <a:spcBef>
                    <a:spcPts val="0"/>
                  </a:spcBef>
                  <a:spcAft>
                    <a:spcPts val="1125"/>
                  </a:spcAft>
                </a:pPr>
                <a:endParaRPr lang="en-US" sz="2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  <a:blipFill>
                <a:blip r:embed="rId2"/>
                <a:stretch>
                  <a:fillRect l="-1259" t="-12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658166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849" y="994281"/>
            <a:ext cx="10168128" cy="117957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125"/>
              </a:spcAft>
            </a:pPr>
            <a:r>
              <a:rPr lang="en-US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Inequality of Fractions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</p:spPr>
            <p:txBody>
              <a:bodyPr>
                <a:normAutofit/>
              </a:bodyPr>
              <a:lstStyle/>
              <a:p>
                <a:pPr marL="0" indent="0" algn="ctr">
                  <a:buNone/>
                </a:pPr>
                <a:r>
                  <a:rPr lang="en-US" sz="3200" u="sng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hlinkClick r:id="rId2"/>
                  </a:rPr>
                  <a:t>Click to watch a video of how a tower of bars illustrates many different equalities of fractions.</a:t>
                </a:r>
                <a:r>
                  <a:rPr lang="en-US" sz="3200" baseline="300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1</a:t>
                </a:r>
                <a:endParaRPr lang="en-US" sz="3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marR="0" indent="0">
                  <a:spcBef>
                    <a:spcPts val="1200"/>
                  </a:spcBef>
                  <a:spcAft>
                    <a:spcPts val="1125"/>
                  </a:spcAft>
                  <a:buNone/>
                </a:pPr>
                <a:r>
                  <a:rPr lang="en-US" sz="3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</a:rPr>
                  <a:t>Test for Inequality of Fractions: </a:t>
                </a:r>
                <a:endParaRPr lang="en-US" sz="2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>
                  <a:spcBef>
                    <a:spcPts val="0"/>
                  </a:spcBef>
                  <a:spcAft>
                    <a:spcPts val="18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36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𝑎</m:t>
                          </m:r>
                        </m:num>
                        <m:den>
                          <m:r>
                            <a:rPr lang="en-US" sz="36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𝑏</m:t>
                          </m:r>
                        </m:den>
                      </m:f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&lt; </m:t>
                      </m:r>
                      <m:f>
                        <m:fPr>
                          <m:ctrlPr>
                            <a:rPr lang="en-US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36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𝑐</m:t>
                          </m:r>
                        </m:num>
                        <m:den>
                          <m:r>
                            <a:rPr lang="en-US" sz="36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𝑑</m:t>
                          </m:r>
                        </m:den>
                      </m:f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, 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𝑖𝑓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𝑎𝑛𝑑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𝑜𝑛𝑙𝑦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𝑖𝑓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𝑎𝑑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&lt;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𝑏𝑐</m:t>
                      </m:r>
                    </m:oMath>
                  </m:oMathPara>
                </a14:m>
                <a:endParaRPr lang="en-US" sz="3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>
                  <a:spcBef>
                    <a:spcPts val="0"/>
                  </a:spcBef>
                  <a:spcAft>
                    <a:spcPts val="1125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36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𝑎</m:t>
                          </m:r>
                        </m:num>
                        <m:den>
                          <m:r>
                            <a:rPr lang="en-US" sz="36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𝑏</m:t>
                          </m:r>
                        </m:den>
                      </m:f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&gt; </m:t>
                      </m:r>
                      <m:f>
                        <m:fPr>
                          <m:ctrlPr>
                            <a:rPr lang="en-US" sz="3600" i="1"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</m:ctrlPr>
                        </m:fPr>
                        <m:num>
                          <m:r>
                            <a:rPr lang="en-US" sz="36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𝑐</m:t>
                          </m:r>
                        </m:num>
                        <m:den>
                          <m:r>
                            <a:rPr lang="en-US" sz="3600" i="1">
                              <a:solidFill>
                                <a:srgbClr val="000000"/>
                              </a:solidFill>
                              <a:effectLst/>
                              <a:latin typeface="Cambria Math" panose="02040503050406030204" pitchFamily="18" charset="0"/>
                              <a:ea typeface="Calibri" panose="020F0502020204030204" pitchFamily="34" charset="0"/>
                              <a:cs typeface="Arial" panose="020B0604020202020204" pitchFamily="34" charset="0"/>
                            </a:rPr>
                            <m:t>𝑑</m:t>
                          </m:r>
                        </m:den>
                      </m:f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, 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𝑖𝑓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𝑎𝑛𝑑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𝑜𝑛𝑙𝑦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𝑖𝑓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𝑎𝑑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 &gt;</m:t>
                      </m:r>
                      <m:r>
                        <a:rPr lang="en-US" sz="3600" i="1">
                          <a:solidFill>
                            <a:srgbClr val="000000"/>
                          </a:solidFill>
                          <a:effectLst/>
                          <a:latin typeface="Cambria Math" panose="02040503050406030204" pitchFamily="18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m:t>𝑏𝑐</m:t>
                      </m:r>
                    </m:oMath>
                  </m:oMathPara>
                </a14:m>
                <a:endParaRPr lang="en-US" sz="36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endParaRPr 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  <a:blipFill>
                <a:blip r:embed="rId3"/>
                <a:stretch>
                  <a:fillRect l="-1368" t="-12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850535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Rational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sz="3800" b="1" dirty="0">
                <a:latin typeface="Arial" panose="020B0604020202020204" pitchFamily="34" charset="0"/>
                <a:cs typeface="Arial" panose="020B0604020202020204" pitchFamily="34" charset="0"/>
              </a:rPr>
              <a:t>What is a rational number? </a:t>
            </a:r>
          </a:p>
          <a:p>
            <a:pPr marL="0" indent="0">
              <a:buNone/>
            </a:pP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The idea of breaking up a whole quantity gives us the word </a:t>
            </a:r>
            <a:r>
              <a:rPr lang="en-US" sz="3800" i="1" u="sng" dirty="0">
                <a:latin typeface="Arial" panose="020B0604020202020204" pitchFamily="34" charset="0"/>
                <a:cs typeface="Arial" panose="020B0604020202020204" pitchFamily="34" charset="0"/>
              </a:rPr>
              <a:t>fraction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which comes from the </a:t>
            </a:r>
            <a:r>
              <a:rPr lang="en-US" sz="3800" dirty="0" err="1">
                <a:latin typeface="Arial" panose="020B0604020202020204" pitchFamily="34" charset="0"/>
                <a:cs typeface="Arial" panose="020B0604020202020204" pitchFamily="34" charset="0"/>
              </a:rPr>
              <a:t>latin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 word “</a:t>
            </a:r>
            <a:r>
              <a:rPr lang="en-US" sz="3800" i="1" dirty="0" err="1">
                <a:latin typeface="Arial" panose="020B0604020202020204" pitchFamily="34" charset="0"/>
                <a:cs typeface="Arial" panose="020B0604020202020204" pitchFamily="34" charset="0"/>
              </a:rPr>
              <a:t>fractio</a:t>
            </a:r>
            <a:r>
              <a:rPr lang="en-US" sz="3800" dirty="0">
                <a:latin typeface="Arial" panose="020B0604020202020204" pitchFamily="34" charset="0"/>
                <a:cs typeface="Arial" panose="020B0604020202020204" pitchFamily="34" charset="0"/>
              </a:rPr>
              <a:t>” which means a breaking or fracture.  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sz="3200" b="1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US" sz="32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lvl="1" indent="0">
              <a:buNone/>
            </a:pP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D71B9BA-9F03-405B-8B7C-4977C999563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9809372"/>
              </p:ext>
            </p:extLst>
          </p:nvPr>
        </p:nvGraphicFramePr>
        <p:xfrm>
          <a:off x="2135631" y="5058753"/>
          <a:ext cx="8128002" cy="37084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354667">
                  <a:extLst>
                    <a:ext uri="{9D8B030D-6E8A-4147-A177-3AD203B41FA5}">
                      <a16:colId xmlns:a16="http://schemas.microsoft.com/office/drawing/2014/main" val="717676792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897774464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3572750923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030407018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3090838324"/>
                    </a:ext>
                  </a:extLst>
                </a:gridCol>
                <a:gridCol w="1354667">
                  <a:extLst>
                    <a:ext uri="{9D8B030D-6E8A-4147-A177-3AD203B41FA5}">
                      <a16:colId xmlns:a16="http://schemas.microsoft.com/office/drawing/2014/main" val="18818306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82014987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2F1F0B9-E09A-0F9F-3908-AA3FD5144D00}"/>
                  </a:ext>
                </a:extLst>
              </p:cNvPr>
              <p:cNvSpPr txBox="1"/>
              <p:nvPr/>
            </p:nvSpPr>
            <p:spPr>
              <a:xfrm>
                <a:off x="2372264" y="5536505"/>
                <a:ext cx="992038" cy="6127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2F1F0B9-E09A-0F9F-3908-AA3FD5144D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72264" y="5536505"/>
                <a:ext cx="992038" cy="61273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7016E8C-08CF-6F1C-3154-B6A7811CE568}"/>
                  </a:ext>
                </a:extLst>
              </p:cNvPr>
              <p:cNvSpPr txBox="1"/>
              <p:nvPr/>
            </p:nvSpPr>
            <p:spPr>
              <a:xfrm>
                <a:off x="3697857" y="5531976"/>
                <a:ext cx="992038" cy="636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7016E8C-08CF-6F1C-3154-B6A7811CE5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7857" y="5531976"/>
                <a:ext cx="992038" cy="63658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BD61193-2593-509B-8900-067826FE7B34}"/>
                  </a:ext>
                </a:extLst>
              </p:cNvPr>
              <p:cNvSpPr txBox="1"/>
              <p:nvPr/>
            </p:nvSpPr>
            <p:spPr>
              <a:xfrm>
                <a:off x="5103962" y="5531976"/>
                <a:ext cx="992038" cy="636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BD61193-2593-509B-8900-067826FE7B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3962" y="5531976"/>
                <a:ext cx="992038" cy="63658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DFBE529-8BB1-D964-C116-08F80E3D3228}"/>
                  </a:ext>
                </a:extLst>
              </p:cNvPr>
              <p:cNvSpPr txBox="1"/>
              <p:nvPr/>
            </p:nvSpPr>
            <p:spPr>
              <a:xfrm>
                <a:off x="6510069" y="5543135"/>
                <a:ext cx="992038" cy="6117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DFBE529-8BB1-D964-C116-08F80E3D32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10069" y="5543135"/>
                <a:ext cx="992038" cy="61170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D14AA98-B628-F356-88C8-9B64CA027BDA}"/>
                  </a:ext>
                </a:extLst>
              </p:cNvPr>
              <p:cNvSpPr txBox="1"/>
              <p:nvPr/>
            </p:nvSpPr>
            <p:spPr>
              <a:xfrm>
                <a:off x="7806907" y="5545667"/>
                <a:ext cx="992038" cy="636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D14AA98-B628-F356-88C8-9B64CA027B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6907" y="5545667"/>
                <a:ext cx="992038" cy="63658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9364EC6-20F1-A725-F212-7A277559F625}"/>
                  </a:ext>
                </a:extLst>
              </p:cNvPr>
              <p:cNvSpPr txBox="1"/>
              <p:nvPr/>
            </p:nvSpPr>
            <p:spPr>
              <a:xfrm>
                <a:off x="9183676" y="5543135"/>
                <a:ext cx="992038" cy="6365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89364EC6-20F1-A725-F212-7A277559F6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83676" y="5543135"/>
                <a:ext cx="992038" cy="636585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2025234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849" y="994281"/>
            <a:ext cx="10168128" cy="117957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125"/>
              </a:spcAft>
            </a:pPr>
            <a:r>
              <a:rPr lang="en-US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Inequality of Fractions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3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3200" b="1" u="sng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Example 10:</a:t>
                </a:r>
                <a:r>
                  <a:rPr lang="en-US" sz="32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 Determine the inequality for each pair of fractions using </a:t>
                </a:r>
                <a14:m>
                  <m:oMath xmlns:m="http://schemas.openxmlformats.org/officeDocument/2006/math">
                    <m:r>
                      <a:rPr lang="en-US" sz="32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&lt;</m:t>
                    </m:r>
                    <m:r>
                      <a:rPr lang="en-US" sz="32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𝑜𝑟</m:t>
                    </m:r>
                    <m:r>
                      <a:rPr lang="en-US" sz="3200" i="1"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&gt;. </m:t>
                    </m:r>
                  </m:oMath>
                </a14:m>
                <a:endParaRPr 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0" marR="0" lvl="0" indent="0">
                  <a:spcBef>
                    <a:spcPts val="0"/>
                  </a:spcBef>
                  <a:spcAft>
                    <a:spcPts val="1125"/>
                  </a:spcAft>
                  <a:buNone/>
                </a:pPr>
                <a:r>
                  <a:rPr lang="en-US" sz="3200" dirty="0">
                    <a:solidFill>
                      <a:srgbClr val="000000"/>
                    </a:solidFill>
                    <a:latin typeface="Arial" panose="020B0604020202020204" pitchFamily="34" charset="0"/>
                    <a:ea typeface="Times New Roman" panose="02020603050405020304" pitchFamily="18" charset="0"/>
                    <a:cs typeface="Arial" panose="020B0604020202020204" pitchFamily="34" charset="0"/>
                  </a:rPr>
                  <a:t>a.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4</m:t>
                        </m:r>
                      </m:num>
                      <m:den>
                        <m:r>
                          <a:rPr lang="en-US" sz="3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5</m:t>
                        </m:r>
                      </m:den>
                    </m:f>
                    <m:r>
                      <a:rPr lang="en-US" sz="32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 </m:t>
                    </m:r>
                    <m:f>
                      <m:fPr>
                        <m:ctrlPr>
                          <a:rPr 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7</m:t>
                        </m:r>
                      </m:num>
                      <m:den>
                        <m:r>
                          <a:rPr lang="en-US" sz="3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9</m:t>
                        </m:r>
                      </m:den>
                    </m:f>
                  </m:oMath>
                </a14:m>
                <a:r>
                  <a:rPr lang="en-US" sz="3200" dirty="0">
                    <a:solidFill>
                      <a:srgbClr val="000000"/>
                    </a:solidFill>
                    <a:latin typeface="Arial" panose="020B0604020202020204" pitchFamily="34" charset="0"/>
                    <a:ea typeface="Times New Roman" panose="02020603050405020304" pitchFamily="18" charset="0"/>
                  </a:rPr>
                  <a:t>		b.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5</m:t>
                        </m:r>
                      </m:num>
                      <m:den>
                        <m:r>
                          <a:rPr lang="en-US" sz="3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8</m:t>
                        </m:r>
                      </m:den>
                    </m:f>
                    <m:r>
                      <a:rPr lang="en-US" sz="3200" b="0" i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  </m:t>
                    </m:r>
                    <m:r>
                      <a:rPr lang="en-US" sz="320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 </m:t>
                    </m:r>
                    <m:f>
                      <m:fPr>
                        <m:ctrlPr>
                          <a:rPr 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320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3200" dirty="0">
                    <a:solidFill>
                      <a:srgbClr val="000000"/>
                    </a:solidFill>
                    <a:latin typeface="Arial" panose="020B0604020202020204" pitchFamily="34" charset="0"/>
                    <a:ea typeface="Times New Roman" panose="02020603050405020304" pitchFamily="18" charset="0"/>
                  </a:rPr>
                  <a:t>	</a:t>
                </a:r>
                <a:r>
                  <a:rPr lang="en-US" sz="3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	c.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7</m:t>
                        </m:r>
                      </m:den>
                    </m:f>
                    <m:r>
                      <a:rPr lang="en-US" sz="3200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  </m:t>
                    </m:r>
                    <m:r>
                      <a:rPr lang="en-US" sz="32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en-US" sz="3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3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10</m:t>
                        </m:r>
                      </m:den>
                    </m:f>
                  </m:oMath>
                </a14:m>
                <a:r>
                  <a:rPr lang="en-US" sz="3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		d.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3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4</m:t>
                        </m:r>
                      </m:den>
                    </m:f>
                    <m:r>
                      <a:rPr lang="en-US" sz="3200" b="0" i="1" smtClean="0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   </m:t>
                    </m:r>
                    <m:r>
                      <a:rPr lang="en-US" sz="3200" i="1">
                        <a:solidFill>
                          <a:srgbClr val="000000"/>
                        </a:solidFill>
                        <a:effectLst/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  <m:f>
                      <m:fPr>
                        <m:ctrlPr>
                          <a:rPr lang="en-US" sz="32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5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7</m:t>
                        </m:r>
                      </m:den>
                    </m:f>
                  </m:oMath>
                </a14:m>
                <a:r>
                  <a:rPr lang="en-US" sz="3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	</a:t>
                </a:r>
                <a:endParaRPr lang="en-US" sz="28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0" indent="0">
                  <a:buNone/>
                </a:pPr>
                <a:r>
                  <a:rPr lang="en-US" sz="1800" i="1" dirty="0">
                    <a:solidFill>
                      <a:srgbClr val="365F91"/>
                    </a:solidFill>
                    <a:effectLst/>
                    <a:latin typeface="Cambria Math" panose="02040503050406030204" pitchFamily="18" charset="0"/>
                    <a:ea typeface="Calibri" panose="020F0502020204030204" pitchFamily="34" charset="0"/>
                    <a:cs typeface="Arial" panose="020B0604020202020204" pitchFamily="34" charset="0"/>
                  </a:rPr>
                  <a:t> </a:t>
                </a:r>
                <a:endParaRPr lang="en-US" sz="3200" dirty="0">
                  <a:solidFill>
                    <a:srgbClr val="000000"/>
                  </a:solidFill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  <a:blipFill>
                <a:blip r:embed="rId2"/>
                <a:stretch>
                  <a:fillRect l="-1368" t="-12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96079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849" y="994281"/>
            <a:ext cx="10168128" cy="117957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125"/>
              </a:spcAft>
            </a:pPr>
            <a:r>
              <a:rPr lang="en-US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Reducing Fractions to Lowest Terms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FEB9-2ED3-DA5B-2724-DC61632CD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849" y="2173857"/>
            <a:ext cx="11136702" cy="5883215"/>
          </a:xfrm>
        </p:spPr>
        <p:txBody>
          <a:bodyPr>
            <a:normAutofit/>
          </a:bodyPr>
          <a:lstStyle/>
          <a:p>
            <a:pPr marL="342900" marR="0" lvl="0" indent="-342900">
              <a:spcBef>
                <a:spcPts val="0"/>
              </a:spcBef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When a fraction is converted to the fraction that has the smallest numerator and denominator in its collection of equivalent fractions it is said to be reduced to lowest terms. </a:t>
            </a:r>
            <a:endParaRPr lang="en-US" sz="2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spcBef>
                <a:spcPts val="0"/>
              </a:spcBef>
              <a:spcAft>
                <a:spcPts val="1125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The only whole number that divides the numerator and denominator without a remainder of a reduced fraction is __________. </a:t>
            </a:r>
          </a:p>
        </p:txBody>
      </p:sp>
    </p:spTree>
    <p:extLst>
      <p:ext uri="{BB962C8B-B14F-4D97-AF65-F5344CB8AC3E}">
        <p14:creationId xmlns:p14="http://schemas.microsoft.com/office/powerpoint/2010/main" val="157307811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849" y="994281"/>
            <a:ext cx="10168128" cy="117957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125"/>
              </a:spcAft>
            </a:pPr>
            <a:r>
              <a:rPr lang="en-US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Reducing Fractions to Lowest Terms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FEB9-2ED3-DA5B-2724-DC61632CD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849" y="2173857"/>
            <a:ext cx="11136702" cy="5883215"/>
          </a:xfrm>
        </p:spPr>
        <p:txBody>
          <a:bodyPr>
            <a:norm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</a:rPr>
              <a:t>If t</a:t>
            </a: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he numerator and denominator of a fraction are divided by their _______, the resulting fraction is called the _______________ and the fraction is said to be in _______________.</a:t>
            </a:r>
          </a:p>
          <a:p>
            <a:pPr mar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Two numbers are considered _______________if there are no common factors other than 1. 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6819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849" y="994281"/>
            <a:ext cx="10168128" cy="1179576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1125"/>
              </a:spcAft>
            </a:pPr>
            <a:r>
              <a:rPr lang="en-US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Reducing Fractions to Lowest Terms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FEB9-2ED3-DA5B-2724-DC61632CD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849" y="2173857"/>
            <a:ext cx="11136702" cy="5883215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Two Methods of Reducing Fractions</a:t>
            </a:r>
            <a:endParaRPr lang="en-US" sz="32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Divide Out Common Primes</a:t>
            </a:r>
          </a:p>
          <a:p>
            <a:pPr marL="342900" indent="-342900">
              <a:lnSpc>
                <a:spcPct val="115000"/>
              </a:lnSpc>
              <a:spcBef>
                <a:spcPts val="0"/>
              </a:spcBef>
              <a:spcAft>
                <a:spcPts val="18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Divide Out Common Factors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Helpful Hint:</a:t>
            </a: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Share a catchy video with songs to help students remember the rules. Check out a video on reducing fractions by </a:t>
            </a:r>
            <a:r>
              <a:rPr lang="en-US" sz="32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NUMBEROCK</a:t>
            </a: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32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1923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849" y="994281"/>
            <a:ext cx="10168128" cy="1179576"/>
          </a:xfrm>
        </p:spPr>
        <p:txBody>
          <a:bodyPr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Methods of Reducing Fractions to Lowest Terms</a:t>
            </a:r>
            <a:b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FEB9-2ED3-DA5B-2724-DC61632CD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849" y="2173857"/>
            <a:ext cx="11136702" cy="5883215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Divide Out Common Primes</a:t>
            </a:r>
            <a:endParaRPr lang="en-US" sz="2400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13488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849" y="994281"/>
            <a:ext cx="10168128" cy="1179576"/>
          </a:xfrm>
        </p:spPr>
        <p:txBody>
          <a:bodyPr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Methods of Reducing Fractions to Lowest Terms</a:t>
            </a:r>
            <a:b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</p:spPr>
            <p:txBody>
              <a:bodyPr>
                <a:normAutofit/>
              </a:bodyPr>
              <a:lstStyle/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r>
                  <a:rPr lang="en-US" sz="3200" b="1" u="sng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Divide Out Common Primes</a:t>
                </a:r>
                <a:endParaRPr lang="en-US" sz="2400" u="sng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r>
                  <a:rPr lang="en-US" sz="3200" b="1" u="sng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Example 11:</a:t>
                </a:r>
                <a:r>
                  <a:rPr lang="en-US" sz="32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Reduce the fraction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16</m:t>
                        </m:r>
                      </m:num>
                      <m:den>
                        <m:r>
                          <a:rPr lang="en-US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20</m:t>
                        </m:r>
                      </m:den>
                    </m:f>
                  </m:oMath>
                </a14:m>
                <a:r>
                  <a:rPr lang="en-US" sz="32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to lowest terms. </a:t>
                </a:r>
              </a:p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endParaRPr lang="en-US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endParaRPr lang="en-US" sz="3200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  <a:blipFill>
                <a:blip r:embed="rId2"/>
                <a:stretch>
                  <a:fillRect l="-1368" t="-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718814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849" y="994281"/>
            <a:ext cx="10168128" cy="1179576"/>
          </a:xfrm>
        </p:spPr>
        <p:txBody>
          <a:bodyPr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Methods of Reducing Fractions to Lowest Terms</a:t>
            </a:r>
            <a:b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FEB9-2ED3-DA5B-2724-DC61632CD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849" y="2173857"/>
            <a:ext cx="11136702" cy="5883215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Divide Out Common Factors</a:t>
            </a:r>
            <a:endParaRPr lang="en-US" sz="2400" u="sng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06288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849" y="994281"/>
            <a:ext cx="10168128" cy="1179576"/>
          </a:xfrm>
        </p:spPr>
        <p:txBody>
          <a:bodyPr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Methods of Reducing Fractions to Lowest Terms</a:t>
            </a:r>
            <a:b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</p:spPr>
            <p:txBody>
              <a:bodyPr>
                <a:normAutofit/>
              </a:bodyPr>
              <a:lstStyle/>
              <a:p>
                <a:pPr marL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r>
                  <a:rPr lang="en-US" sz="3200" b="1" u="sng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Divide Out Common Factors</a:t>
                </a:r>
                <a:endParaRPr lang="en-US" sz="2400" u="sng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r>
                  <a:rPr lang="en-US" sz="3200" b="1" u="sng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Example 12:</a:t>
                </a:r>
                <a:r>
                  <a:rPr lang="en-US" sz="3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Reduce the fraction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18</m:t>
                        </m:r>
                      </m:num>
                      <m:den>
                        <m:r>
                          <a:rPr lang="en-US" sz="3200" i="1"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24</m:t>
                        </m:r>
                      </m:den>
                    </m:f>
                  </m:oMath>
                </a14:m>
                <a:r>
                  <a:rPr lang="en-US" sz="3200" dirty="0"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to lowest terms.</a:t>
                </a:r>
                <a:endParaRPr lang="en-US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endParaRPr lang="en-US" sz="3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endParaRPr lang="en-US" sz="3200" dirty="0">
                  <a:solidFill>
                    <a:srgbClr val="000000"/>
                  </a:solidFill>
                  <a:latin typeface="Arial" panose="020B060402020202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  <a:blipFill>
                <a:blip r:embed="rId2"/>
                <a:stretch>
                  <a:fillRect l="-1368" t="-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95087410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849" y="994281"/>
            <a:ext cx="10168128" cy="1179576"/>
          </a:xfrm>
        </p:spPr>
        <p:txBody>
          <a:bodyPr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Methods of Reducing Fractions to Lowest Terms</a:t>
            </a:r>
            <a:b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</p:spPr>
            <p:txBody>
              <a:bodyPr>
                <a:normAutofit/>
              </a:bodyPr>
              <a:lstStyle/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r>
                  <a:rPr lang="en-US" sz="3200" b="1" u="sng" dirty="0"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Example 13:</a:t>
                </a:r>
                <a:r>
                  <a:rPr lang="en-US" sz="3200" dirty="0">
                    <a:solidFill>
                      <a:srgbClr val="000000"/>
                    </a:solidFill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latin typeface="Arial" panose="020B060402020202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Write each fraction in simplest form using either method for reducing fractions. </a:t>
                </a:r>
                <a:endParaRPr lang="en-US" sz="24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342900" marR="0" lvl="0" indent="-34290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Font typeface="+mj-lt"/>
                  <a:buAutoNum type="arabicPeriod"/>
                </a:pPr>
                <a:r>
                  <a:rPr lang="en-US" sz="3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9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</m:t>
                        </m:r>
                        <m:r>
                          <a:rPr lang="en-US" sz="32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5</m:t>
                        </m:r>
                      </m:den>
                    </m:f>
                    <m:r>
                      <a:rPr lang="en-US" sz="32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Times New Roman" panose="02020603050405020304" pitchFamily="18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sz="3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		2.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25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30</m:t>
                        </m:r>
                      </m:den>
                    </m:f>
                  </m:oMath>
                </a14:m>
                <a:r>
                  <a:rPr lang="en-US" sz="3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		3.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7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14</m:t>
                        </m:r>
                      </m:den>
                    </m:f>
                  </m:oMath>
                </a14:m>
                <a:r>
                  <a:rPr lang="en-US" sz="320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		4.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7</m:t>
                        </m:r>
                      </m:num>
                      <m:den>
                        <m:r>
                          <a:rPr lang="en-US" sz="3200" i="1">
                            <a:solidFill>
                              <a:srgbClr val="000000"/>
                            </a:solidFill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Arial" panose="020B0604020202020204" pitchFamily="34" charset="0"/>
                          </a:rPr>
                          <m:t>15</m:t>
                        </m:r>
                      </m:den>
                    </m:f>
                  </m:oMath>
                </a14:m>
                <a:endParaRPr lang="en-US" sz="24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endParaRPr lang="en-US" sz="32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marL="0" marR="0" indent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  <a:buNone/>
                </a:pPr>
                <a:endParaRPr lang="en-US" sz="3200" dirty="0">
                  <a:solidFill>
                    <a:srgbClr val="000000"/>
                  </a:solidFill>
                  <a:latin typeface="Arial" panose="020B060402020202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  <a:blipFill>
                <a:blip r:embed="rId2"/>
                <a:stretch>
                  <a:fillRect l="-1368" t="-9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257858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3849" y="994281"/>
            <a:ext cx="10168128" cy="1179576"/>
          </a:xfrm>
        </p:spPr>
        <p:txBody>
          <a:bodyPr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References</a:t>
            </a:r>
            <a:br>
              <a: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FEB9-2ED3-DA5B-2724-DC61632CD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849" y="1846053"/>
            <a:ext cx="11136702" cy="5883215"/>
          </a:xfrm>
        </p:spPr>
        <p:txBody>
          <a:bodyPr>
            <a:normAutofit/>
          </a:bodyPr>
          <a:lstStyle/>
          <a:p>
            <a:pPr marL="457200" marR="0" indent="-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kern="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en-US" sz="3200" b="1" kern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YouTube. (2012). </a:t>
            </a:r>
            <a:r>
              <a:rPr lang="en-US" sz="3200" b="1" i="1" kern="0" dirty="0">
                <a:solidFill>
                  <a:srgbClr val="0F0F0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Inequality Step 2 - Decreasing and Increasing Fractions.</a:t>
            </a:r>
            <a:endParaRPr lang="en-US" sz="3600" b="1" kern="0" dirty="0">
              <a:solidFill>
                <a:srgbClr val="365F91"/>
              </a:solidFill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YouTube. </a:t>
            </a:r>
            <a:r>
              <a:rPr lang="en-US" sz="3200" u="sng" dirty="0">
                <a:solidFill>
                  <a:srgbClr val="0000F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https://youtu.be/LZT-v8xoi6o?si=lDFZgrRLeapFNDiT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indent="-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3200" b="1" kern="0" baseline="30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b="1" kern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YouTube. (2016, June 30). </a:t>
            </a:r>
            <a:r>
              <a:rPr lang="en-US" sz="3200" b="1" i="1" kern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Simplest Form Song: Simplifying Fractions by NUMBEROCK. YouTube.</a:t>
            </a:r>
            <a:r>
              <a:rPr lang="en-US" sz="3200" b="1" kern="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b="1" u="sng" kern="0" dirty="0">
                <a:solidFill>
                  <a:srgbClr val="365F91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https://youtu.be/U-1KjlJAA6M?si=mcKcDPLfGOi8bnkF</a:t>
            </a:r>
            <a:endParaRPr lang="en-US" sz="3600" b="1" kern="0" dirty="0">
              <a:solidFill>
                <a:srgbClr val="365F91"/>
              </a:solidFill>
              <a:latin typeface="Cambria" panose="020405030504060302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64128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Rational Numbers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F10F75B-2448-4905-9389-DBEACB35B3F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95223" y="2156604"/>
                <a:ext cx="11153954" cy="5460521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US" sz="3800" dirty="0">
                    <a:latin typeface="Arial" panose="020B0604020202020204" pitchFamily="34" charset="0"/>
                    <a:cs typeface="Arial" panose="020B0604020202020204" pitchFamily="34" charset="0"/>
                  </a:rPr>
                  <a:t>The parts of a fraction:</a:t>
                </a:r>
              </a:p>
              <a:p>
                <a:r>
                  <a:rPr lang="en-US" sz="3800" dirty="0">
                    <a:latin typeface="Arial" panose="020B0604020202020204" pitchFamily="34" charset="0"/>
                    <a:cs typeface="Arial" panose="020B0604020202020204" pitchFamily="34" charset="0"/>
                  </a:rPr>
                  <a:t>Fraction bar –</a:t>
                </a:r>
              </a:p>
              <a:p>
                <a:r>
                  <a:rPr lang="en-US" sz="3800" dirty="0">
                    <a:latin typeface="Arial" panose="020B0604020202020204" pitchFamily="34" charset="0"/>
                    <a:cs typeface="Arial" panose="020B0604020202020204" pitchFamily="34" charset="0"/>
                  </a:rPr>
                  <a:t>Denominator –</a:t>
                </a:r>
              </a:p>
              <a:p>
                <a:r>
                  <a:rPr lang="en-US" sz="3800" dirty="0">
                    <a:latin typeface="Arial" panose="020B0604020202020204" pitchFamily="34" charset="0"/>
                    <a:cs typeface="Arial" panose="020B0604020202020204" pitchFamily="34" charset="0"/>
                  </a:rPr>
                  <a:t>Numerator- </a:t>
                </a:r>
              </a:p>
              <a:p>
                <a:r>
                  <a:rPr lang="en-US" sz="3800" dirty="0">
                    <a:latin typeface="Arial" panose="020B0604020202020204" pitchFamily="34" charset="0"/>
                    <a:cs typeface="Arial" panose="020B0604020202020204" pitchFamily="34" charset="0"/>
                  </a:rPr>
                  <a:t>Fractions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3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800" i="1">
                            <a:latin typeface="Cambria Math" panose="02040503050406030204" pitchFamily="18" charset="0"/>
                          </a:rPr>
                          <m:t>𝑖𝑛𝑡𝑒𝑔𝑒𝑟</m:t>
                        </m:r>
                      </m:num>
                      <m:den>
                        <m:r>
                          <a:rPr lang="en-US" sz="3800" i="1">
                            <a:latin typeface="Cambria Math" panose="02040503050406030204" pitchFamily="18" charset="0"/>
                          </a:rPr>
                          <m:t>𝑛𝑜𝑛</m:t>
                        </m:r>
                        <m:r>
                          <a:rPr lang="en-US" sz="38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3800" i="1">
                            <a:latin typeface="Cambria Math" panose="02040503050406030204" pitchFamily="18" charset="0"/>
                          </a:rPr>
                          <m:t>𝑧𝑒𝑟𝑜</m:t>
                        </m:r>
                        <m:r>
                          <a:rPr lang="en-US" sz="38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US" sz="3800">
                            <a:latin typeface="Cambria Math" panose="02040503050406030204" pitchFamily="18" charset="0"/>
                          </a:rPr>
                          <m:t>integer</m:t>
                        </m:r>
                      </m:den>
                    </m:f>
                    <m:r>
                      <a:rPr lang="en-US" sz="380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sz="3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3800" i="1">
                            <a:latin typeface="Cambria Math" panose="02040503050406030204" pitchFamily="18" charset="0"/>
                          </a:rPr>
                          <m:t>𝑛𝑢𝑚𝑒𝑟𝑎𝑡𝑜𝑟</m:t>
                        </m:r>
                      </m:num>
                      <m:den>
                        <m:r>
                          <a:rPr lang="en-US" sz="3800" i="1">
                            <a:latin typeface="Cambria Math" panose="02040503050406030204" pitchFamily="18" charset="0"/>
                          </a:rPr>
                          <m:t>𝑑𝑒𝑛𝑜𝑚𝑖𝑛𝑎𝑡𝑜𝑟</m:t>
                        </m:r>
                      </m:den>
                    </m:f>
                  </m:oMath>
                </a14:m>
                <a:endParaRPr lang="en-US" sz="3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lvl="1" indent="0">
                  <a:buNone/>
                </a:pPr>
                <a:endParaRPr lang="en-US" sz="3200" b="1" u="sng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lvl="1" indent="0">
                  <a:buNone/>
                </a:pPr>
                <a:r>
                  <a:rPr lang="en-US" sz="3200" b="1" u="sng" dirty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</a:p>
              <a:p>
                <a:pPr marL="457200" lvl="1" indent="0">
                  <a:buNone/>
                </a:pPr>
                <a:endParaRPr lang="en-US" sz="32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457200" lvl="1" indent="0">
                  <a:buNone/>
                </a:pPr>
                <a:endParaRPr lang="en-US" b="1" dirty="0">
                  <a:solidFill>
                    <a:srgbClr val="0070C0"/>
                  </a:solidFill>
                  <a:latin typeface="Bradley Hand ITC" panose="03070402050302030203" pitchFamily="66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F10F75B-2448-4905-9389-DBEACB35B3F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95223" y="2156604"/>
                <a:ext cx="11153954" cy="5460521"/>
              </a:xfrm>
              <a:blipFill>
                <a:blip r:embed="rId2"/>
                <a:stretch>
                  <a:fillRect l="-1804" t="-17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44152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Fraction Concepts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223" y="2156604"/>
            <a:ext cx="11153954" cy="5460521"/>
          </a:xfrm>
        </p:spPr>
        <p:txBody>
          <a:bodyPr>
            <a:normAutofit/>
          </a:bodyPr>
          <a:lstStyle/>
          <a:p>
            <a:pPr marL="514350" indent="-514350">
              <a:buAutoNum type="alphaLcParenR"/>
            </a:pPr>
            <a:r>
              <a:rPr lang="en-US" i="1" dirty="0">
                <a:latin typeface="Arial" panose="020B0604020202020204" pitchFamily="34" charset="0"/>
                <a:cs typeface="Arial" panose="020B0604020202020204" pitchFamily="34" charset="0"/>
              </a:rPr>
              <a:t>Part-to-Whole</a:t>
            </a:r>
          </a:p>
          <a:p>
            <a:pPr marL="0" indent="0"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sz="47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sz="3200" b="1" u="sng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r>
              <a:rPr lang="en-US" sz="3200" b="1" u="sng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457200" lvl="1" indent="0">
              <a:buNone/>
            </a:pP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AA49026-FA23-659A-5429-3DEB2EB226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3468" t="49866" r="25223" b="26878"/>
          <a:stretch/>
        </p:blipFill>
        <p:spPr bwMode="auto">
          <a:xfrm>
            <a:off x="735881" y="2995295"/>
            <a:ext cx="5021732" cy="30822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634045C-CD80-FF74-5716-B1103FF9CA0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68" t="22314" r="53506" b="56102"/>
          <a:stretch/>
        </p:blipFill>
        <p:spPr bwMode="auto">
          <a:xfrm>
            <a:off x="5985683" y="2995295"/>
            <a:ext cx="5470436" cy="308223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582834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Fraction Concepts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223" y="2156604"/>
            <a:ext cx="11153954" cy="5460521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6025AA-65FA-D168-DE9A-420C2F2377F6}"/>
              </a:ext>
            </a:extLst>
          </p:cNvPr>
          <p:cNvSpPr txBox="1"/>
          <p:nvPr/>
        </p:nvSpPr>
        <p:spPr>
          <a:xfrm>
            <a:off x="517585" y="2156604"/>
            <a:ext cx="8626415" cy="44849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3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b)Fraction-quotient 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3200" i="1" dirty="0"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en-US" sz="3200" i="1" dirty="0">
                <a:latin typeface="Arial" panose="020B0604020202020204" pitchFamily="34" charset="0"/>
                <a:cs typeface="Times New Roman" panose="02020603050405020304" pitchFamily="18" charset="0"/>
              </a:rPr>
              <a:t>c)Ratio  </a:t>
            </a:r>
          </a:p>
          <a:p>
            <a:pPr>
              <a:lnSpc>
                <a:spcPct val="115000"/>
              </a:lnSpc>
            </a:pPr>
            <a:endParaRPr lang="en-US" sz="3200" i="1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Definition of Unit Fraction </a:t>
            </a:r>
          </a:p>
          <a:p>
            <a:pPr>
              <a:lnSpc>
                <a:spcPct val="115000"/>
              </a:lnSpc>
              <a:spcAft>
                <a:spcPts val="1200"/>
              </a:spcAft>
            </a:pPr>
            <a:endParaRPr lang="en-US" sz="3200" dirty="0">
              <a:solidFill>
                <a:srgbClr val="365F91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+mj-lt"/>
              <a:buAutoNum type="alphaLcParenR"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72134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Fractions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5223" y="2156604"/>
            <a:ext cx="11153954" cy="5460521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320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A6025AA-65FA-D168-DE9A-420C2F2377F6}"/>
              </a:ext>
            </a:extLst>
          </p:cNvPr>
          <p:cNvSpPr txBox="1"/>
          <p:nvPr/>
        </p:nvSpPr>
        <p:spPr>
          <a:xfrm>
            <a:off x="517585" y="2156604"/>
            <a:ext cx="8626415" cy="18969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200"/>
              </a:spcAft>
            </a:pPr>
            <a:r>
              <a:rPr lang="en-US" sz="32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1</a:t>
            </a: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Write the fraction fifty three-hundredths with whole numbers.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200"/>
              </a:spcAft>
            </a:pPr>
            <a:endParaRPr lang="en-US" sz="3200" dirty="0">
              <a:solidFill>
                <a:srgbClr val="365F91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84209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Types of Fractions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FEB9-2ED3-DA5B-2724-DC61632CD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849" y="2173857"/>
            <a:ext cx="11136702" cy="39983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Proper Fractions </a:t>
            </a:r>
          </a:p>
          <a:p>
            <a:pPr marL="457200" lvl="1" indent="0">
              <a:buNone/>
            </a:pPr>
            <a:endParaRPr lang="en-US" sz="3200" b="1" u="sng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457200" lvl="1" indent="0">
              <a:buNone/>
            </a:pPr>
            <a:r>
              <a:rPr lang="en-US" sz="3200" b="1" u="sng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Example 2:</a:t>
            </a:r>
          </a:p>
          <a:p>
            <a:pPr marL="457200" lvl="1" indent="0"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6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proper fraction always lies between _____ and _____.  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97626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Types of Fractions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00FEB9-2ED3-DA5B-2724-DC61632CD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3849" y="2173857"/>
            <a:ext cx="11136702" cy="58832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Improper Fractions 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US" sz="3200" b="1" u="sng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>
              <a:spcBef>
                <a:spcPts val="0"/>
              </a:spcBef>
              <a:buNone/>
            </a:pPr>
            <a:r>
              <a:rPr lang="en-US" sz="32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3:</a:t>
            </a:r>
          </a:p>
          <a:p>
            <a:pPr marL="457200" lvl="1" indent="0">
              <a:spcBef>
                <a:spcPts val="0"/>
              </a:spcBef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Mixed Number</a:t>
            </a:r>
          </a:p>
          <a:p>
            <a:pPr marL="457200" lvl="1" indent="0">
              <a:buNone/>
            </a:pPr>
            <a:endParaRPr lang="en-US" sz="3200" b="1" u="sng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4</a:t>
            </a:r>
            <a:r>
              <a:rPr lang="en-US" sz="3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</a:p>
          <a:p>
            <a:pPr marL="457200" lvl="1" indent="0">
              <a:buNone/>
            </a:pPr>
            <a:endParaRPr lang="en-US" sz="3200" b="1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55094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C40F68-92DB-5645-2AAE-3F99A857F6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marR="0">
              <a:spcBef>
                <a:spcPts val="0"/>
              </a:spcBef>
              <a:spcAft>
                <a:spcPts val="1125"/>
              </a:spcAft>
            </a:pPr>
            <a:r>
              <a:rPr lang="en-US" sz="4000" b="1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Converting Improper Fractions to Mixed Numbers</a:t>
            </a:r>
            <a:endParaRPr lang="en-US" sz="3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</p:spPr>
            <p:txBody>
              <a:bodyPr>
                <a:normAutofit/>
              </a:bodyPr>
              <a:lstStyle/>
              <a:p>
                <a:pPr marL="0" indent="0">
                  <a:spcBef>
                    <a:spcPts val="0"/>
                  </a:spcBef>
                  <a:spcAft>
                    <a:spcPts val="1125"/>
                  </a:spcAft>
                  <a:buNone/>
                </a:pPr>
                <a:endParaRPr lang="en-US" b="1" u="sng" dirty="0">
                  <a:latin typeface="Arial" panose="020B0604020202020204" pitchFamily="34" charset="0"/>
                  <a:ea typeface="Calibri" panose="020F0502020204030204" pitchFamily="34" charset="0"/>
                </a:endParaRPr>
              </a:p>
              <a:p>
                <a:pPr marL="0" indent="0">
                  <a:spcBef>
                    <a:spcPts val="0"/>
                  </a:spcBef>
                  <a:spcAft>
                    <a:spcPts val="1125"/>
                  </a:spcAft>
                  <a:buNone/>
                </a:pPr>
                <a:r>
                  <a:rPr lang="en-US" b="1" u="sng" dirty="0">
                    <a:latin typeface="Arial" panose="020B0604020202020204" pitchFamily="34" charset="0"/>
                    <a:ea typeface="Calibri" panose="020F0502020204030204" pitchFamily="34" charset="0"/>
                  </a:rPr>
                  <a:t>Example 5:</a:t>
                </a:r>
                <a:r>
                  <a:rPr lang="en-US" dirty="0">
                    <a:latin typeface="Arial" panose="020B0604020202020204" pitchFamily="34" charset="0"/>
                    <a:ea typeface="Calibri" panose="020F0502020204030204" pitchFamily="34" charset="0"/>
                  </a:rPr>
                  <a:t> Convert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3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r>
                  <a:rPr lang="en-US" dirty="0">
                    <a:latin typeface="Arial" panose="020B0604020202020204" pitchFamily="34" charset="0"/>
                    <a:ea typeface="Calibri" panose="020F0502020204030204" pitchFamily="34" charset="0"/>
                  </a:rPr>
                  <a:t>to a mixed number.</a:t>
                </a:r>
                <a:endParaRPr lang="en-US" dirty="0"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endParaRPr 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400FEB9-2ED3-DA5B-2724-DC61632CD3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3849" y="2173857"/>
                <a:ext cx="11136702" cy="5883215"/>
              </a:xfrm>
              <a:blipFill>
                <a:blip r:embed="rId2"/>
                <a:stretch>
                  <a:fillRect l="-10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7451576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5853</TotalTime>
  <Words>774</Words>
  <Application>Microsoft Office PowerPoint</Application>
  <PresentationFormat>Widescreen</PresentationFormat>
  <Paragraphs>108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8" baseType="lpstr">
      <vt:lpstr>Arial</vt:lpstr>
      <vt:lpstr>Avenir Next LT Pro</vt:lpstr>
      <vt:lpstr>Bradley Hand ITC</vt:lpstr>
      <vt:lpstr>Calibri</vt:lpstr>
      <vt:lpstr>Cambria</vt:lpstr>
      <vt:lpstr>Cambria Math</vt:lpstr>
      <vt:lpstr>Symbol</vt:lpstr>
      <vt:lpstr>Times New Roman</vt:lpstr>
      <vt:lpstr>AccentBoxVTI</vt:lpstr>
      <vt:lpstr>Lesson 19: Rational Numbers</vt:lpstr>
      <vt:lpstr>Rational Numbers</vt:lpstr>
      <vt:lpstr>Rational Numbers</vt:lpstr>
      <vt:lpstr>Fraction Concepts</vt:lpstr>
      <vt:lpstr>Fraction Concepts</vt:lpstr>
      <vt:lpstr>Fractions</vt:lpstr>
      <vt:lpstr>Types of Fractions</vt:lpstr>
      <vt:lpstr>Types of Fractions</vt:lpstr>
      <vt:lpstr>Converting Improper Fractions to Mixed Numbers</vt:lpstr>
      <vt:lpstr>Converting Improper Fractions to Mixed Numbers</vt:lpstr>
      <vt:lpstr>Converting Mixed Numbers to Improper Fractions</vt:lpstr>
      <vt:lpstr>Converting Mixed Numbers to Improper Fractions</vt:lpstr>
      <vt:lpstr>Locating Fractions on the Number Line</vt:lpstr>
      <vt:lpstr>Equality of Fractions Activity </vt:lpstr>
      <vt:lpstr>Equivalent Fractions</vt:lpstr>
      <vt:lpstr>A Test for Equivalent Fractions Using the Cross Product </vt:lpstr>
      <vt:lpstr>A Test for Equivalent Fractions Using the Cross Product </vt:lpstr>
      <vt:lpstr>A Test for Equivalent Fractions Using the Cross Product </vt:lpstr>
      <vt:lpstr>Inequality of Fractions  </vt:lpstr>
      <vt:lpstr>Inequality of Fractions  </vt:lpstr>
      <vt:lpstr>Reducing Fractions to Lowest Terms </vt:lpstr>
      <vt:lpstr>Reducing Fractions to Lowest Terms </vt:lpstr>
      <vt:lpstr>Reducing Fractions to Lowest Terms </vt:lpstr>
      <vt:lpstr>Methods of Reducing Fractions to Lowest Terms  </vt:lpstr>
      <vt:lpstr>Methods of Reducing Fractions to Lowest Terms  </vt:lpstr>
      <vt:lpstr>Methods of Reducing Fractions to Lowest Terms  </vt:lpstr>
      <vt:lpstr>Methods of Reducing Fractions to Lowest Terms  </vt:lpstr>
      <vt:lpstr>Methods of Reducing Fractions to Lowest Terms  </vt:lpstr>
      <vt:lpstr>References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56</cp:revision>
  <dcterms:created xsi:type="dcterms:W3CDTF">2023-12-09T14:49:07Z</dcterms:created>
  <dcterms:modified xsi:type="dcterms:W3CDTF">2025-01-07T15:20:50Z</dcterms:modified>
</cp:coreProperties>
</file>