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91" r:id="rId4"/>
    <p:sldId id="290" r:id="rId5"/>
    <p:sldId id="292" r:id="rId6"/>
    <p:sldId id="293" r:id="rId7"/>
    <p:sldId id="294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b="1" dirty="0"/>
              <a:t>Lesson 15: Addition of Integers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Charged-Field Model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150" y="2311770"/>
            <a:ext cx="10168128" cy="3694176"/>
          </a:xfrm>
        </p:spPr>
        <p:txBody>
          <a:bodyPr/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Visual representation of the addition of integers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Similar to the Chip Model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Use charges instead of chips</a:t>
            </a:r>
          </a:p>
          <a:p>
            <a:pPr marL="457200" lvl="1" indent="0">
              <a:buNone/>
            </a:pP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Example 5: 4 + (-6) =  ____________________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Text Box 5">
            <a:extLst>
              <a:ext uri="{FF2B5EF4-FFF2-40B4-BE49-F238E27FC236}">
                <a16:creationId xmlns:a16="http://schemas.microsoft.com/office/drawing/2014/main" id="{05411CB8-1085-4486-9197-8460A1F26F84}"/>
              </a:ext>
            </a:extLst>
          </p:cNvPr>
          <p:cNvSpPr txBox="1"/>
          <p:nvPr/>
        </p:nvSpPr>
        <p:spPr>
          <a:xfrm>
            <a:off x="5292438" y="4158858"/>
            <a:ext cx="5172362" cy="48713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i="1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++++  ---- -- = -2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31330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Number Line Model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202" y="1728216"/>
            <a:ext cx="10965595" cy="5255491"/>
          </a:xfrm>
        </p:spPr>
        <p:txBody>
          <a:bodyPr>
            <a:normAutofit fontScale="92500" lnSpcReduction="20000"/>
          </a:bodyPr>
          <a:lstStyle/>
          <a:p>
            <a:pPr lvl="1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Visual representation of the addition of integers</a:t>
            </a:r>
          </a:p>
          <a:p>
            <a:pPr lvl="1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Uses a number line to add integers</a:t>
            </a:r>
          </a:p>
          <a:p>
            <a:pPr lvl="1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Always start at 0.</a:t>
            </a:r>
          </a:p>
          <a:p>
            <a:pPr lvl="1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If the number is negative, move the arrow on the number line to the left. If the number is positive, move the arrow on the number line to the right.</a:t>
            </a:r>
          </a:p>
          <a:p>
            <a:pPr lvl="1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The distance between the two arrows is the answer.</a:t>
            </a:r>
          </a:p>
          <a:p>
            <a:pPr lvl="1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See if your distance is on the positive side of zero or the negative side of zero.  </a:t>
            </a:r>
          </a:p>
          <a:p>
            <a:pPr lvl="1"/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Use the correct sign for your answer.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85744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Number Line Model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4EDF772F-657C-4BC2-92FF-F6BC3FD93A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4512" t="33430" r="14871" b="22065"/>
          <a:stretch/>
        </p:blipFill>
        <p:spPr>
          <a:xfrm>
            <a:off x="895927" y="2213900"/>
            <a:ext cx="10168128" cy="4199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9960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E52C1BF-4FFD-4D72-A3BE-0A9CF4B3703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818" t="43905" r="27879" b="9361"/>
          <a:stretch/>
        </p:blipFill>
        <p:spPr>
          <a:xfrm>
            <a:off x="4507346" y="2746373"/>
            <a:ext cx="4895272" cy="36451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Pattern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202" y="1728216"/>
            <a:ext cx="10965595" cy="5255491"/>
          </a:xfrm>
        </p:spPr>
        <p:txBody>
          <a:bodyPr>
            <a:normAutofit/>
          </a:bodyPr>
          <a:lstStyle/>
          <a:p>
            <a:pPr lvl="0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Uses patterns of addition of whole number to add integers</a:t>
            </a:r>
          </a:p>
          <a:p>
            <a:pPr lvl="0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Students should be familiar with whole number addition</a:t>
            </a:r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39C16A-3B04-4276-A0BF-632F4B0BA64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962652"/>
              </p:ext>
            </p:extLst>
          </p:nvPr>
        </p:nvGraphicFramePr>
        <p:xfrm>
          <a:off x="1496292" y="3112655"/>
          <a:ext cx="2013526" cy="3011056"/>
        </p:xfrm>
        <a:graphic>
          <a:graphicData uri="http://schemas.openxmlformats.org/drawingml/2006/table">
            <a:tbl>
              <a:tblPr firstRow="1" firstCol="1" bandRow="1"/>
              <a:tblGrid>
                <a:gridCol w="2013526">
                  <a:extLst>
                    <a:ext uri="{9D8B030D-6E8A-4147-A177-3AD203B41FA5}">
                      <a16:colId xmlns:a16="http://schemas.microsoft.com/office/drawing/2014/main" val="389240588"/>
                    </a:ext>
                  </a:extLst>
                </a:gridCol>
              </a:tblGrid>
              <a:tr h="3763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5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+  3 = 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76392372"/>
                  </a:ext>
                </a:extLst>
              </a:tr>
              <a:tr h="3763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5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+  2 = 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2117982"/>
                  </a:ext>
                </a:extLst>
              </a:tr>
              <a:tr h="3763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5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+  1 = 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4989254"/>
                  </a:ext>
                </a:extLst>
              </a:tr>
              <a:tr h="3763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5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+  0 = 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8612921"/>
                  </a:ext>
                </a:extLst>
              </a:tr>
              <a:tr h="3763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5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+ -1 = 3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81306"/>
                  </a:ext>
                </a:extLst>
              </a:tr>
              <a:tr h="3763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5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+ -2 = 2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7035663"/>
                  </a:ext>
                </a:extLst>
              </a:tr>
              <a:tr h="3763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5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+ -3 = 1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5768756"/>
                  </a:ext>
                </a:extLst>
              </a:tr>
              <a:tr h="376382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en-US" sz="135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+ -4 = 0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7004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69673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Absolute Value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202" y="1728216"/>
            <a:ext cx="10965595" cy="525549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sz="3200" b="1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absolute value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a number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written |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|, is the distance on the number line from 0 to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		|4| = 4 and |</a:t>
            </a:r>
            <a:r>
              <a:rPr lang="en-US" sz="3200" baseline="30000" dirty="0">
                <a:latin typeface="Arial" panose="020B0604020202020204" pitchFamily="34" charset="0"/>
                <a:cs typeface="Arial" panose="020B0604020202020204" pitchFamily="34" charset="0"/>
              </a:rPr>
              <a:t>−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4| = 4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Absolute value is always positive or zero.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094628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2" y="554183"/>
            <a:ext cx="10387769" cy="1663561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Properties of Integer Addition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329" y="1478834"/>
            <a:ext cx="10965595" cy="5255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Given integers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Closure Property of Addition of Integers</a:t>
            </a:r>
          </a:p>
          <a:p>
            <a:pPr lvl="1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+ b is a unique integer</a:t>
            </a:r>
          </a:p>
          <a:p>
            <a:pPr lvl="1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sum of any two integers will always be an integer.</a:t>
            </a:r>
          </a:p>
          <a:p>
            <a:pPr lvl="1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5673265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2" y="554183"/>
            <a:ext cx="10387769" cy="1663561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Properties of Integer Addition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6329" y="1478834"/>
            <a:ext cx="10965595" cy="5255491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Given integers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Commutative Property of Addition of Integers</a:t>
            </a:r>
          </a:p>
          <a:p>
            <a:pPr lvl="1"/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change in the order of the addition of integers does not change the sum.</a:t>
            </a:r>
          </a:p>
          <a:p>
            <a:pPr marL="457200" lvl="1" indent="0">
              <a:buNone/>
            </a:pP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Example 6: 	</a:t>
            </a:r>
            <a:r>
              <a:rPr lang="en-US" sz="3200" u="sng" dirty="0">
                <a:latin typeface="Arial" panose="020B0604020202020204" pitchFamily="34" charset="0"/>
                <a:cs typeface="Arial" panose="020B0604020202020204" pitchFamily="34" charset="0"/>
              </a:rPr>
              <a:t>4 + 8 = 8 + 4 = 12</a:t>
            </a:r>
          </a:p>
          <a:p>
            <a:pPr marL="457200" lvl="1" indent="0">
              <a:buNone/>
            </a:pP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Example 7: Use the commutative property to complete the statement.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5 + 7 = </a:t>
            </a:r>
            <a:r>
              <a:rPr lang="en-US" sz="3200" u="sng" dirty="0">
                <a:latin typeface="Arial" panose="020B0604020202020204" pitchFamily="34" charset="0"/>
                <a:cs typeface="Arial" panose="020B0604020202020204" pitchFamily="34" charset="0"/>
              </a:rPr>
              <a:t>_____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_____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= 12</a:t>
            </a:r>
          </a:p>
          <a:p>
            <a:pPr lvl="1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2D71C9-6BB2-4FCF-A279-6B8DF3430A01}"/>
              </a:ext>
            </a:extLst>
          </p:cNvPr>
          <p:cNvSpPr txBox="1"/>
          <p:nvPr/>
        </p:nvSpPr>
        <p:spPr>
          <a:xfrm>
            <a:off x="4892686" y="5814290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54CBDD-9530-4AC7-9DF6-49CF5972696C}"/>
              </a:ext>
            </a:extLst>
          </p:cNvPr>
          <p:cNvSpPr txBox="1"/>
          <p:nvPr/>
        </p:nvSpPr>
        <p:spPr>
          <a:xfrm>
            <a:off x="3364068" y="5814289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0157522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2" y="554183"/>
            <a:ext cx="10387769" cy="1663561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Properties of Integer Addition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093" y="1385963"/>
            <a:ext cx="10965595" cy="5255491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Given integers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Associative Property of Addition of Integers</a:t>
            </a:r>
          </a:p>
          <a:p>
            <a:pPr marL="457200" lvl="1" indent="0">
              <a:buNone/>
            </a:pP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+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(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457200" lvl="1" indent="0">
              <a:buNone/>
            </a:pP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Changing the grouping of the addends does not change the sum.</a:t>
            </a:r>
          </a:p>
          <a:p>
            <a:pPr marL="0" lv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Notice, the order of the numbers does not change. The parentheses are simply shifted. The sum remains the same.</a:t>
            </a:r>
          </a:p>
          <a:p>
            <a:pPr marL="457200" lvl="1" indent="0">
              <a:buNone/>
            </a:pP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Example 8: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(5 + 6) + 2 = 5 + (6 + 2) = 13</a:t>
            </a:r>
          </a:p>
          <a:p>
            <a:pPr marL="457200" lvl="1" indent="0">
              <a:buNone/>
            </a:pPr>
            <a:endParaRPr lang="en-US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698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2" y="554183"/>
            <a:ext cx="10387769" cy="1663561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Properties of Integer Addition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093" y="1385963"/>
            <a:ext cx="10965595" cy="5255491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Given integers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Associative Property of Addition of Integers</a:t>
            </a:r>
          </a:p>
          <a:p>
            <a:pPr marL="457200" lvl="1" indent="0">
              <a:buNone/>
            </a:pPr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Example 9: Use the associative property to rewrite the sum of the following: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( 4 + 7 ) + 3 = ___________________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32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142022-05D0-4499-9C98-36FF713E103B}"/>
              </a:ext>
            </a:extLst>
          </p:cNvPr>
          <p:cNvSpPr txBox="1"/>
          <p:nvPr/>
        </p:nvSpPr>
        <p:spPr>
          <a:xfrm>
            <a:off x="4137890" y="3714420"/>
            <a:ext cx="33851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+ (7 + 3) = 10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019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2" y="554183"/>
            <a:ext cx="10387769" cy="1663561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Properties of Integer Addition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093" y="1385963"/>
            <a:ext cx="10965595" cy="5255491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Given integers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Identity Property of Addition</a:t>
            </a:r>
          </a:p>
          <a:p>
            <a:pPr lvl="0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 is the unique integer such that, for all integers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0 +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+ 0.</a:t>
            </a:r>
          </a:p>
          <a:p>
            <a:pPr lvl="0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Adding 0 to an integer does not change the integer.</a:t>
            </a:r>
          </a:p>
          <a:p>
            <a:pPr marL="457200" lvl="1" indent="0">
              <a:buNone/>
            </a:pPr>
            <a:r>
              <a:rPr lang="en-US" sz="2800" i="1" dirty="0">
                <a:latin typeface="Arial" panose="020B0604020202020204" pitchFamily="34" charset="0"/>
                <a:cs typeface="Arial" panose="020B0604020202020204" pitchFamily="34" charset="0"/>
              </a:rPr>
              <a:t>Example 10: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6 + 0 = 6</a:t>
            </a:r>
          </a:p>
          <a:p>
            <a:pPr lvl="1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621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259F26F-89DA-42FB-82C2-EF9419E3103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148" t="34654" r="26121" b="42864"/>
          <a:stretch/>
        </p:blipFill>
        <p:spPr>
          <a:xfrm>
            <a:off x="5595456" y="3860294"/>
            <a:ext cx="6451136" cy="178397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Addition of Integers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Integers</a:t>
            </a:r>
          </a:p>
          <a:p>
            <a:pPr marL="457200" lvl="1" indent="0">
              <a:buNone/>
            </a:pP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Integers are a subset of the real number system that contains all of the whole numbers and their opposites.</a:t>
            </a:r>
            <a:r>
              <a:rPr lang="en-US" sz="32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Symbol for the set of integers</a:t>
            </a:r>
          </a:p>
          <a:p>
            <a:pPr marL="457200" lvl="1" indent="0">
              <a:buNone/>
            </a:pP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 = {…-3,-2,-1, 0, 1, 2, 3…}</a:t>
            </a: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2" y="554183"/>
            <a:ext cx="10387769" cy="1663561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Properties of Integer Addition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7093" y="1385963"/>
            <a:ext cx="10965595" cy="5255491"/>
          </a:xfrm>
        </p:spPr>
        <p:txBody>
          <a:bodyPr>
            <a:normAutofit/>
          </a:bodyPr>
          <a:lstStyle/>
          <a:p>
            <a:pPr marL="0" indent="0">
              <a:spcAft>
                <a:spcPts val="120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Given integers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and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Additive Inverse Property of Integers</a:t>
            </a:r>
          </a:p>
          <a:p>
            <a:pPr lvl="0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every integer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there exists a unique integer -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the additive inverse of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such that </a:t>
            </a:r>
          </a:p>
          <a:p>
            <a:pPr lvl="0"/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(-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= 0 = (-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a)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</a:t>
            </a:r>
            <a:r>
              <a:rPr lang="en-US" sz="3200" i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Example 11:   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7 + (-7) = 0 = (-7) + 7</a:t>
            </a:r>
          </a:p>
          <a:p>
            <a:pPr lvl="1"/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3514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Opposites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Opposites</a:t>
            </a:r>
          </a:p>
          <a:p>
            <a:pPr marL="457200" lvl="1" indent="0">
              <a:buNone/>
            </a:pP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Numbers are considered opposites on the number line when they are the exact distance from zero except in opposite directions. 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Negative numbers are the opposite of positive numbers and vise versa. 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For example,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_____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and 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_____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are opposites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6B87C7-C650-4A62-BE50-9B1BE4DADA4D}"/>
              </a:ext>
            </a:extLst>
          </p:cNvPr>
          <p:cNvSpPr txBox="1"/>
          <p:nvPr/>
        </p:nvSpPr>
        <p:spPr>
          <a:xfrm>
            <a:off x="3498446" y="5499854"/>
            <a:ext cx="595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C6EE029-7B6A-4CE4-957C-63B4E7D8E671}"/>
              </a:ext>
            </a:extLst>
          </p:cNvPr>
          <p:cNvSpPr txBox="1"/>
          <p:nvPr/>
        </p:nvSpPr>
        <p:spPr>
          <a:xfrm>
            <a:off x="5500381" y="5499854"/>
            <a:ext cx="5956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</a:p>
        </p:txBody>
      </p:sp>
    </p:spTree>
    <p:extLst>
      <p:ext uri="{BB962C8B-B14F-4D97-AF65-F5344CB8AC3E}">
        <p14:creationId xmlns:p14="http://schemas.microsoft.com/office/powerpoint/2010/main" val="40250025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40B0E-485B-47D2-B5B3-1CF0221E9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564" y="74452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Rules for the Addition of Integers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29036BA-8F28-4AAA-B8F6-8DB51F2CA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950" y="2066964"/>
            <a:ext cx="10168128" cy="36941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Addition of Two Positive Integers:  4 + 5 = _____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the two numbers together and keep the positive sign</a:t>
            </a:r>
          </a:p>
          <a:p>
            <a:pPr marL="457200" lvl="1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Example 1: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_______________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3200" dirty="0">
              <a:solidFill>
                <a:srgbClr val="0070C0"/>
              </a:solidFill>
            </a:endParaRPr>
          </a:p>
          <a:p>
            <a:pPr lvl="1"/>
            <a:endParaRPr lang="en-US" sz="2800" dirty="0"/>
          </a:p>
        </p:txBody>
      </p:sp>
      <p:sp>
        <p:nvSpPr>
          <p:cNvPr id="6" name="Text Box 18">
            <a:extLst>
              <a:ext uri="{FF2B5EF4-FFF2-40B4-BE49-F238E27FC236}">
                <a16:creationId xmlns:a16="http://schemas.microsoft.com/office/drawing/2014/main" id="{6FC2A27E-E56B-4A6C-93A1-62F0CC432487}"/>
              </a:ext>
            </a:extLst>
          </p:cNvPr>
          <p:cNvSpPr txBox="1"/>
          <p:nvPr/>
        </p:nvSpPr>
        <p:spPr>
          <a:xfrm>
            <a:off x="3543882" y="4778836"/>
            <a:ext cx="2468478" cy="52216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+ 5 = 9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2972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40B0E-485B-47D2-B5B3-1CF0221E9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564" y="74452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Rules for the Addition of Integers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29036BA-8F28-4AAA-B8F6-8DB51F2CA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950" y="2066964"/>
            <a:ext cx="10168128" cy="3694176"/>
          </a:xfrm>
        </p:spPr>
        <p:txBody>
          <a:bodyPr>
            <a:normAutofit/>
          </a:bodyPr>
          <a:lstStyle/>
          <a:p>
            <a:pPr marL="0" lvl="1" inden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Addition of Two Negative Integers:  -4 + (-5) = _____</a:t>
            </a:r>
          </a:p>
          <a:p>
            <a:pPr lvl="1">
              <a:spcAft>
                <a:spcPts val="1200"/>
              </a:spcAft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Add the two numbers together and keep the negative sign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Example 2: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_______________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800" dirty="0"/>
          </a:p>
        </p:txBody>
      </p:sp>
      <p:sp>
        <p:nvSpPr>
          <p:cNvPr id="7" name="Text Box 15">
            <a:extLst>
              <a:ext uri="{FF2B5EF4-FFF2-40B4-BE49-F238E27FC236}">
                <a16:creationId xmlns:a16="http://schemas.microsoft.com/office/drawing/2014/main" id="{ED3DE7FE-E78B-46B1-8B7F-AF97C2854AD6}"/>
              </a:ext>
            </a:extLst>
          </p:cNvPr>
          <p:cNvSpPr txBox="1"/>
          <p:nvPr/>
        </p:nvSpPr>
        <p:spPr>
          <a:xfrm>
            <a:off x="3695938" y="3851848"/>
            <a:ext cx="2948142" cy="69787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-4 + (-5) = -9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4855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40B0E-485B-47D2-B5B3-1CF0221E91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3564" y="74452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Rules for the Addition of Integers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29036BA-8F28-4AAA-B8F6-8DB51F2CA4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9950" y="2066963"/>
            <a:ext cx="10168128" cy="4954621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5100" dirty="0">
                <a:latin typeface="Arial" panose="020B0604020202020204" pitchFamily="34" charset="0"/>
                <a:cs typeface="Arial" panose="020B0604020202020204" pitchFamily="34" charset="0"/>
              </a:rPr>
              <a:t>Addition of a Positive Integer and a Negative Integer: </a:t>
            </a:r>
          </a:p>
          <a:p>
            <a:pPr marL="457200" lvl="1" indent="0">
              <a:spcAft>
                <a:spcPts val="1200"/>
              </a:spcAft>
              <a:buNone/>
            </a:pPr>
            <a:r>
              <a:rPr lang="en-US" sz="5100" dirty="0">
                <a:latin typeface="Arial" panose="020B0604020202020204" pitchFamily="34" charset="0"/>
                <a:cs typeface="Arial" panose="020B0604020202020204" pitchFamily="34" charset="0"/>
              </a:rPr>
              <a:t>a. -4 + 5 = _____		b. 4 + (-5) = _____</a:t>
            </a:r>
          </a:p>
          <a:p>
            <a:pPr marL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5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Subtract the largest number from the smallest number and keep the sign of the largest number</a:t>
            </a:r>
          </a:p>
          <a:p>
            <a:pPr marL="457200" lvl="1" indent="0">
              <a:buNone/>
            </a:pPr>
            <a:r>
              <a:rPr lang="en-US" sz="5100" i="1" dirty="0">
                <a:latin typeface="Arial" panose="020B0604020202020204" pitchFamily="34" charset="0"/>
                <a:cs typeface="Arial" panose="020B0604020202020204" pitchFamily="34" charset="0"/>
              </a:rPr>
              <a:t>Example 3a:</a:t>
            </a:r>
            <a:r>
              <a:rPr lang="en-US" sz="5100" dirty="0">
                <a:latin typeface="Arial" panose="020B0604020202020204" pitchFamily="34" charset="0"/>
                <a:cs typeface="Arial" panose="020B0604020202020204" pitchFamily="34" charset="0"/>
              </a:rPr>
              <a:t> -4 + 5 = _____ </a:t>
            </a:r>
          </a:p>
          <a:p>
            <a:pPr marL="457200" lvl="1" indent="0">
              <a:spcAft>
                <a:spcPts val="1200"/>
              </a:spcAft>
              <a:buNone/>
            </a:pPr>
            <a:r>
              <a:rPr lang="en-US" sz="5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– 4 = 1 keep the positive sign of the 5 </a:t>
            </a:r>
          </a:p>
          <a:p>
            <a:pPr marL="457200" lvl="1" indent="0">
              <a:buNone/>
            </a:pPr>
            <a:r>
              <a:rPr lang="en-US" sz="5100" i="1" dirty="0">
                <a:latin typeface="Arial" panose="020B0604020202020204" pitchFamily="34" charset="0"/>
                <a:cs typeface="Arial" panose="020B0604020202020204" pitchFamily="34" charset="0"/>
              </a:rPr>
              <a:t>Example 3b: 4 + (-5) = _____ </a:t>
            </a:r>
          </a:p>
          <a:p>
            <a:pPr marL="457200" lvl="1" indent="0">
              <a:buNone/>
            </a:pPr>
            <a:r>
              <a:rPr lang="en-US" sz="51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– 4 = 1 keep the negative sign of the 5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sz="2000" dirty="0"/>
          </a:p>
          <a:p>
            <a:pPr marL="457200" lvl="1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28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B767848-4EF6-1AF1-F178-24B68EB9E406}"/>
              </a:ext>
            </a:extLst>
          </p:cNvPr>
          <p:cNvSpPr txBox="1"/>
          <p:nvPr/>
        </p:nvSpPr>
        <p:spPr>
          <a:xfrm>
            <a:off x="5305246" y="4291113"/>
            <a:ext cx="1032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E250C7-0358-3CFB-68D0-5700E74A2B7D}"/>
              </a:ext>
            </a:extLst>
          </p:cNvPr>
          <p:cNvSpPr txBox="1"/>
          <p:nvPr/>
        </p:nvSpPr>
        <p:spPr>
          <a:xfrm>
            <a:off x="5637362" y="3071004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9B21AF-EA80-1894-0B8C-143CC8C49C08}"/>
              </a:ext>
            </a:extLst>
          </p:cNvPr>
          <p:cNvSpPr txBox="1"/>
          <p:nvPr/>
        </p:nvSpPr>
        <p:spPr>
          <a:xfrm>
            <a:off x="5296619" y="5451894"/>
            <a:ext cx="6906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27335529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Addition of Integers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Chip Model</a:t>
            </a:r>
          </a:p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Charged Field Model</a:t>
            </a:r>
          </a:p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Line Model</a:t>
            </a:r>
          </a:p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Pattern Model</a:t>
            </a:r>
            <a:endParaRPr lang="en-US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4648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Chip Model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D2D0D00-2773-422B-BAA5-F4A100297A6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5338" t="21937" r="15902" b="34007"/>
          <a:stretch/>
        </p:blipFill>
        <p:spPr>
          <a:xfrm>
            <a:off x="503338" y="1925055"/>
            <a:ext cx="10395771" cy="43843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075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Chip Model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05CCA5F-AE3F-413D-AEB7-7EE98CD642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0229" t="33292" r="20245" b="41618"/>
          <a:stretch/>
        </p:blipFill>
        <p:spPr>
          <a:xfrm>
            <a:off x="553674" y="2176538"/>
            <a:ext cx="8892330" cy="21083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74C7B26-CDA0-4DBD-AB7C-30F6E904BB93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043" y="4466143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6F4806-9D04-4AC3-9AE0-FD0123BD5F65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473" y="4466143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8D3F0C4-2C86-4A7F-A2C5-DE6DF365265E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6903" y="4459215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FF0620-A955-4D9E-ACDF-EBFBFB02E6E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333" y="4466143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473021D-17D8-4AFC-BB08-B34371E6B4C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5933" y="4466142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525819D-E35E-4A52-A86D-4451180EDF03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2503" y="4459214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63E8230-30AC-43B0-880E-9FC9FD3CF90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9073" y="4452286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027799D-4E2E-46AA-A9FC-27F2B3850FDC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5643" y="4445358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958F1DE-A31D-457E-B15C-1139C0A53094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067" y="4466142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01F0C0A-86A4-4E9F-A6BE-3BF5D05FF7E9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4637" y="4445358"/>
            <a:ext cx="496570" cy="534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FFEC47D-D23F-4407-A52A-9888D86F96D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8864" t="75554" r="33939" b="10572"/>
          <a:stretch/>
        </p:blipFill>
        <p:spPr>
          <a:xfrm>
            <a:off x="2770043" y="5357895"/>
            <a:ext cx="4535054" cy="95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0625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5620</TotalTime>
  <Words>937</Words>
  <Application>Microsoft Office PowerPoint</Application>
  <PresentationFormat>Widescreen</PresentationFormat>
  <Paragraphs>124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Avenir Next LT Pro</vt:lpstr>
      <vt:lpstr>Bradley Hand ITC</vt:lpstr>
      <vt:lpstr>Calibri</vt:lpstr>
      <vt:lpstr>Times New Roman</vt:lpstr>
      <vt:lpstr>AccentBoxVTI</vt:lpstr>
      <vt:lpstr>Lesson 15: Addition of Integers</vt:lpstr>
      <vt:lpstr>Addition of Integers </vt:lpstr>
      <vt:lpstr>Opposites</vt:lpstr>
      <vt:lpstr>Rules for the Addition of Integers </vt:lpstr>
      <vt:lpstr>Rules for the Addition of Integers </vt:lpstr>
      <vt:lpstr>Rules for the Addition of Integers </vt:lpstr>
      <vt:lpstr>Addition of Integers Algorithms</vt:lpstr>
      <vt:lpstr>Chip Model</vt:lpstr>
      <vt:lpstr>Chip Model</vt:lpstr>
      <vt:lpstr>Charged-Field Model</vt:lpstr>
      <vt:lpstr>Number Line Model</vt:lpstr>
      <vt:lpstr>Number Line Model</vt:lpstr>
      <vt:lpstr>Pattern Model</vt:lpstr>
      <vt:lpstr>Absolute Value</vt:lpstr>
      <vt:lpstr>Properties of Integer Addition  </vt:lpstr>
      <vt:lpstr>Properties of Integer Addition  </vt:lpstr>
      <vt:lpstr>Properties of Integer Addition  </vt:lpstr>
      <vt:lpstr>Properties of Integer Addition  </vt:lpstr>
      <vt:lpstr>Properties of Integer Addition  </vt:lpstr>
      <vt:lpstr>Properties of Integer Addition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44</cp:revision>
  <dcterms:created xsi:type="dcterms:W3CDTF">2023-12-09T14:49:07Z</dcterms:created>
  <dcterms:modified xsi:type="dcterms:W3CDTF">2025-01-03T15:24:00Z</dcterms:modified>
</cp:coreProperties>
</file>