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2"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7"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1/9/2025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VUDiE3o3o4o&amp;t=14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0" y="4638503"/>
            <a:ext cx="7985759" cy="868823"/>
          </a:xfrm>
        </p:spPr>
        <p:txBody>
          <a:bodyPr anchor="ctr">
            <a:noAutofit/>
          </a:bodyPr>
          <a:lstStyle/>
          <a:p>
            <a:pPr algn="ctr"/>
            <a:r>
              <a:rPr lang="en-US" sz="4000" dirty="0">
                <a:latin typeface="Arial" panose="020B0604020202020204" pitchFamily="34" charset="0"/>
                <a:cs typeface="Arial" panose="020B0604020202020204" pitchFamily="34" charset="0"/>
              </a:rPr>
              <a:t>Lesson 9: Multiplication of Whole Numbers</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481457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Partial Products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83 X 27</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924376"/>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Partial Products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249 X 73</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98049363"/>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Partial Products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98 X 35</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854303470"/>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Partial Products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18 X 23</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47153318"/>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Try it. Show your work!</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382 X 56</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128325838"/>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Lattice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459996" y="215461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45711825"/>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Lattice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83 X 27</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70537694"/>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Lattice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249 X 73</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91815526"/>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Lattice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98 X 35</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989943176"/>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Try it. Show your work!</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382 X 56</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28417595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Definition of Multiplication:</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156122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24570" y="1065476"/>
            <a:ext cx="10168128" cy="1179576"/>
          </a:xfrm>
        </p:spPr>
        <p:txBody>
          <a:bodyPr>
            <a:noAutofit/>
          </a:bodyPr>
          <a:lstStyle/>
          <a:p>
            <a:r>
              <a:rPr lang="en-US" b="1" dirty="0">
                <a:latin typeface="Arial" panose="020B0604020202020204" pitchFamily="34" charset="0"/>
                <a:cs typeface="Arial" panose="020B0604020202020204" pitchFamily="34" charset="0"/>
              </a:rPr>
              <a:t> </a:t>
            </a:r>
            <a:br>
              <a:rPr lang="en-US"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Array and Area Model for Multiplication</a:t>
            </a:r>
            <a:br>
              <a:rPr lang="en-US" b="1" dirty="0"/>
            </a:br>
            <a:br>
              <a:rPr lang="en-US" b="1"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8B813C23-022D-40CE-9D56-F7AF678AB29D}"/>
              </a:ext>
            </a:extLst>
          </p:cNvPr>
          <p:cNvPicPr>
            <a:picLocks noChangeAspect="1"/>
          </p:cNvPicPr>
          <p:nvPr/>
        </p:nvPicPr>
        <p:blipFill>
          <a:blip r:embed="rId2"/>
          <a:stretch>
            <a:fillRect/>
          </a:stretch>
        </p:blipFill>
        <p:spPr>
          <a:xfrm>
            <a:off x="2588732" y="2498245"/>
            <a:ext cx="6887536" cy="2876951"/>
          </a:xfrm>
          <a:prstGeom prst="rect">
            <a:avLst/>
          </a:prstGeom>
        </p:spPr>
      </p:pic>
    </p:spTree>
    <p:extLst>
      <p:ext uri="{BB962C8B-B14F-4D97-AF65-F5344CB8AC3E}">
        <p14:creationId xmlns:p14="http://schemas.microsoft.com/office/powerpoint/2010/main" val="1411375807"/>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24570" y="1065476"/>
            <a:ext cx="10168128" cy="1179576"/>
          </a:xfrm>
        </p:spPr>
        <p:txBody>
          <a:bodyPr>
            <a:noAutofit/>
          </a:bodyPr>
          <a:lstStyle/>
          <a:p>
            <a:r>
              <a:rPr lang="en-US" b="1" dirty="0">
                <a:latin typeface="Arial" panose="020B0604020202020204" pitchFamily="34" charset="0"/>
                <a:cs typeface="Arial" panose="020B0604020202020204" pitchFamily="34" charset="0"/>
              </a:rPr>
              <a:t> </a:t>
            </a:r>
            <a:br>
              <a:rPr lang="en-US"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Array and Area Model for Multiplication</a:t>
            </a:r>
            <a:br>
              <a:rPr lang="en-US" b="1" dirty="0"/>
            </a:br>
            <a:br>
              <a:rPr lang="en-US" b="1"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986253E-29AE-4043-BFCE-D7B66E98F5C3}"/>
              </a:ext>
            </a:extLst>
          </p:cNvPr>
          <p:cNvPicPr>
            <a:picLocks noChangeAspect="1"/>
          </p:cNvPicPr>
          <p:nvPr/>
        </p:nvPicPr>
        <p:blipFill>
          <a:blip r:embed="rId2"/>
          <a:stretch>
            <a:fillRect/>
          </a:stretch>
        </p:blipFill>
        <p:spPr>
          <a:xfrm>
            <a:off x="2582416" y="2612561"/>
            <a:ext cx="6392167" cy="2648320"/>
          </a:xfrm>
          <a:prstGeom prst="rect">
            <a:avLst/>
          </a:prstGeom>
        </p:spPr>
      </p:pic>
    </p:spTree>
    <p:extLst>
      <p:ext uri="{BB962C8B-B14F-4D97-AF65-F5344CB8AC3E}">
        <p14:creationId xmlns:p14="http://schemas.microsoft.com/office/powerpoint/2010/main" val="2181770799"/>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24570" y="1065476"/>
            <a:ext cx="10168128" cy="1179576"/>
          </a:xfrm>
        </p:spPr>
        <p:txBody>
          <a:bodyPr>
            <a:noAutofit/>
          </a:bodyPr>
          <a:lstStyle/>
          <a:p>
            <a:r>
              <a:rPr lang="en-US" b="1" dirty="0">
                <a:latin typeface="Arial" panose="020B0604020202020204" pitchFamily="34" charset="0"/>
                <a:cs typeface="Arial" panose="020B0604020202020204" pitchFamily="34" charset="0"/>
              </a:rPr>
              <a:t> </a:t>
            </a:r>
            <a:br>
              <a:rPr lang="en-US"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Array and Area Model for Multiplication</a:t>
            </a:r>
            <a:br>
              <a:rPr lang="en-US" b="1" dirty="0"/>
            </a:br>
            <a:br>
              <a:rPr lang="en-US" b="1"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2471126"/>
          </a:xfrm>
          <a:prstGeom prst="rect">
            <a:avLst/>
          </a:prstGeom>
        </p:spPr>
        <p:txBody>
          <a:bodyPr wrap="square">
            <a:spAutoFit/>
          </a:bodyPr>
          <a:lstStyle/>
          <a:p>
            <a:pPr>
              <a:lnSpc>
                <a:spcPct val="115000"/>
              </a:lnSpc>
              <a:spcAft>
                <a:spcPts val="1000"/>
              </a:spcAft>
            </a:pPr>
            <a:r>
              <a:rPr lang="en-US" sz="3200" b="1" u="sng" dirty="0">
                <a:latin typeface="Arial" panose="020B0604020202020204" pitchFamily="34" charset="0"/>
                <a:cs typeface="Arial" panose="020B0604020202020204" pitchFamily="34" charset="0"/>
              </a:rPr>
              <a:t>Example</a:t>
            </a:r>
            <a:r>
              <a:rPr lang="en-US" sz="3200" dirty="0">
                <a:latin typeface="Arial" panose="020B0604020202020204" pitchFamily="34" charset="0"/>
                <a:cs typeface="Arial" panose="020B0604020202020204" pitchFamily="34" charset="0"/>
              </a:rPr>
              <a:t>: Draw an array and area model for 2 x 6.</a:t>
            </a:r>
          </a:p>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3112031"/>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24570" y="1065476"/>
            <a:ext cx="10168128" cy="1179576"/>
          </a:xfrm>
        </p:spPr>
        <p:txBody>
          <a:bodyPr>
            <a:noAutofit/>
          </a:bodyPr>
          <a:lstStyle/>
          <a:p>
            <a:r>
              <a:rPr lang="en-US" b="1" dirty="0">
                <a:latin typeface="Arial" panose="020B0604020202020204" pitchFamily="34" charset="0"/>
                <a:cs typeface="Arial" panose="020B0604020202020204" pitchFamily="34" charset="0"/>
              </a:rPr>
              <a:t> </a:t>
            </a:r>
            <a:br>
              <a:rPr lang="en-US"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Properties of Multiplication</a:t>
            </a:r>
            <a:br>
              <a:rPr lang="en-US" b="1" dirty="0"/>
            </a:br>
            <a:br>
              <a:rPr lang="en-US" b="1"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5249322"/>
          </a:xfrm>
          <a:prstGeom prst="rect">
            <a:avLst/>
          </a:prstGeom>
        </p:spPr>
        <p:txBody>
          <a:bodyPr wrap="square">
            <a:spAutoFit/>
          </a:bodyPr>
          <a:lstStyle/>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Commutative – </a:t>
            </a:r>
            <a:endParaRPr lang="en-US" sz="3200" b="1" dirty="0">
              <a:solidFill>
                <a:srgbClr val="0070C0"/>
              </a:solidFill>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Associative –  </a:t>
            </a: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Identity – </a:t>
            </a:r>
          </a:p>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Distributive – </a:t>
            </a:r>
          </a:p>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Closure – </a:t>
            </a:r>
          </a:p>
          <a:p>
            <a:pPr marL="457200" indent="-457200">
              <a:lnSpc>
                <a:spcPct val="115000"/>
              </a:lnSpc>
              <a:spcAft>
                <a:spcPts val="1000"/>
              </a:spcAft>
              <a:buFont typeface="Arial" panose="020B0604020202020204" pitchFamily="34" charset="0"/>
              <a:buChar char="•"/>
            </a:pPr>
            <a:endParaRPr lang="en-US" sz="3200" b="1"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Property of 0 – </a:t>
            </a: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D8DC104D-3D16-4A27-AE7A-5C24E457A0E5}"/>
              </a:ext>
            </a:extLst>
          </p:cNvPr>
          <p:cNvSpPr txBox="1"/>
          <p:nvPr/>
        </p:nvSpPr>
        <p:spPr>
          <a:xfrm>
            <a:off x="5638800" y="2955925"/>
            <a:ext cx="914400" cy="914400"/>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26932000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1000"/>
                                        <p:tgtEl>
                                          <p:spTgt spid="3">
                                            <p:txEl>
                                              <p:pRg st="6" end="6"/>
                                            </p:txEl>
                                          </p:spTgt>
                                        </p:tgtEl>
                                      </p:cBhvr>
                                    </p:animEffect>
                                    <p:anim calcmode="lin" valueType="num">
                                      <p:cBhvr>
                                        <p:cTn id="43"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9C9179-65D8-41B4-8A95-8292DCC16727}"/>
              </a:ext>
            </a:extLst>
          </p:cNvPr>
          <p:cNvSpPr/>
          <p:nvPr/>
        </p:nvSpPr>
        <p:spPr>
          <a:xfrm>
            <a:off x="459996" y="1906144"/>
            <a:ext cx="11272008" cy="5016758"/>
          </a:xfrm>
          <a:prstGeom prst="rect">
            <a:avLst/>
          </a:prstGeom>
        </p:spPr>
        <p:txBody>
          <a:bodyPr wrap="square">
            <a:spAutoFit/>
          </a:bodyPr>
          <a:lstStyle/>
          <a:p>
            <a:r>
              <a:rPr lang="en-US" sz="3200" i="1" dirty="0">
                <a:latin typeface="Arial" panose="020B0604020202020204" pitchFamily="34" charset="0"/>
                <a:cs typeface="Arial" panose="020B0604020202020204" pitchFamily="34" charset="0"/>
              </a:rPr>
              <a:t>Instruction should emphasize the development of an estimation mindset. Children should come to know what is meant by an estimate, when it is appropriate to estimate, and how close an estimate is required in a given situation. If children are encouraged to estimate, they will accept estimation as a legitimate part of mathematics. When students leave grade 5, they should be able to solve many problems mentally, to estimate a reasonable result for a problem, and to compute fluently with multidigit whole numbers.</a:t>
            </a:r>
            <a:endParaRPr lang="en-US" sz="3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8DC104D-3D16-4A27-AE7A-5C24E457A0E5}"/>
              </a:ext>
            </a:extLst>
          </p:cNvPr>
          <p:cNvSpPr txBox="1"/>
          <p:nvPr/>
        </p:nvSpPr>
        <p:spPr>
          <a:xfrm>
            <a:off x="5638800" y="2955925"/>
            <a:ext cx="914400" cy="914400"/>
          </a:xfrm>
          <a:prstGeom prst="rect">
            <a:avLst/>
          </a:prstGeom>
          <a:noFill/>
        </p:spPr>
        <p:txBody>
          <a:bodyPr wrap="square" rtlCol="0">
            <a:spAutoFit/>
          </a:bodyPr>
          <a:lstStyle/>
          <a:p>
            <a:endParaRPr lang="en-US" dirty="0"/>
          </a:p>
        </p:txBody>
      </p:sp>
      <p:sp>
        <p:nvSpPr>
          <p:cNvPr id="13" name="Title 12">
            <a:extLst>
              <a:ext uri="{FF2B5EF4-FFF2-40B4-BE49-F238E27FC236}">
                <a16:creationId xmlns:a16="http://schemas.microsoft.com/office/drawing/2014/main" id="{FC029B0D-25A9-4ED9-A4C0-B31DA50762A5}"/>
              </a:ext>
            </a:extLst>
          </p:cNvPr>
          <p:cNvSpPr>
            <a:spLocks noGrp="1"/>
          </p:cNvSpPr>
          <p:nvPr>
            <p:ph type="title"/>
          </p:nvPr>
        </p:nvSpPr>
        <p:spPr>
          <a:xfrm>
            <a:off x="554736" y="612140"/>
            <a:ext cx="10168128" cy="1179576"/>
          </a:xfrm>
        </p:spPr>
        <p:txBody>
          <a:bodyPr>
            <a:normAutofit/>
          </a:bodyPr>
          <a:lstStyle/>
          <a:p>
            <a:r>
              <a:rPr lang="en-US" b="1" dirty="0">
                <a:latin typeface="Arial" panose="020B0604020202020204" pitchFamily="34" charset="0"/>
                <a:cs typeface="Arial" panose="020B0604020202020204" pitchFamily="34" charset="0"/>
              </a:rPr>
              <a:t>NCTM STANDARDS</a:t>
            </a:r>
          </a:p>
        </p:txBody>
      </p:sp>
    </p:spTree>
    <p:extLst>
      <p:ext uri="{BB962C8B-B14F-4D97-AF65-F5344CB8AC3E}">
        <p14:creationId xmlns:p14="http://schemas.microsoft.com/office/powerpoint/2010/main" val="3324764218"/>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9C9179-65D8-41B4-8A95-8292DCC16727}"/>
              </a:ext>
            </a:extLst>
          </p:cNvPr>
          <p:cNvSpPr/>
          <p:nvPr/>
        </p:nvSpPr>
        <p:spPr>
          <a:xfrm>
            <a:off x="459996" y="1906144"/>
            <a:ext cx="11272008" cy="4524315"/>
          </a:xfrm>
          <a:prstGeom prst="rect">
            <a:avLst/>
          </a:prstGeom>
        </p:spPr>
        <p:txBody>
          <a:bodyPr wrap="square">
            <a:spAutoFit/>
          </a:bodyPr>
          <a:lstStyle/>
          <a:p>
            <a:r>
              <a:rPr lang="en-US" sz="3200" b="1" dirty="0">
                <a:latin typeface="Arial" panose="020B0604020202020204" pitchFamily="34" charset="0"/>
                <a:cs typeface="Arial" panose="020B0604020202020204" pitchFamily="34" charset="0"/>
              </a:rPr>
              <a:t>Mental Computation</a:t>
            </a:r>
          </a:p>
          <a:p>
            <a:r>
              <a:rPr lang="en-US" sz="3200" b="1" dirty="0">
                <a:latin typeface="Arial" panose="020B0604020202020204" pitchFamily="34" charset="0"/>
                <a:cs typeface="Arial" panose="020B0604020202020204" pitchFamily="34" charset="0"/>
              </a:rPr>
              <a:t> </a:t>
            </a:r>
          </a:p>
          <a:p>
            <a:r>
              <a:rPr lang="en-US" sz="3200" u="sng" dirty="0">
                <a:latin typeface="Arial" panose="020B0604020202020204" pitchFamily="34" charset="0"/>
                <a:cs typeface="Arial" panose="020B0604020202020204" pitchFamily="34" charset="0"/>
              </a:rPr>
              <a:t>Rounding</a:t>
            </a:r>
            <a:r>
              <a:rPr lang="en-US" sz="3200" dirty="0">
                <a:latin typeface="Arial" panose="020B0604020202020204" pitchFamily="34" charset="0"/>
                <a:cs typeface="Arial" panose="020B0604020202020204" pitchFamily="34" charset="0"/>
              </a:rPr>
              <a:t> </a:t>
            </a:r>
          </a:p>
          <a:p>
            <a:pPr marL="457200" lvl="0" indent="-457200">
              <a:buFont typeface="Arial" panose="020B0604020202020204" pitchFamily="34" charset="0"/>
              <a:buChar char="•"/>
            </a:pPr>
            <a:r>
              <a:rPr lang="en-US" sz="3200" b="1" dirty="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Rounding is “risky” in multiplication because any error due to rounding becomes multiplied!</a:t>
            </a:r>
          </a:p>
          <a:p>
            <a:pPr marL="457200" lvl="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Round to place value of leading digit, but to get more accurate, round one “up” and one “down”</a:t>
            </a:r>
          </a:p>
          <a:p>
            <a:pPr algn="ctr"/>
            <a:r>
              <a:rPr lang="en-US" sz="3200" dirty="0">
                <a:latin typeface="Arial" panose="020B0604020202020204" pitchFamily="34" charset="0"/>
                <a:cs typeface="Arial" panose="020B0604020202020204" pitchFamily="34" charset="0"/>
              </a:rPr>
              <a:t>28 X 63</a:t>
            </a:r>
            <a:r>
              <a:rPr lang="en-US" sz="3200" dirty="0">
                <a:solidFill>
                  <a:srgbClr val="0070C0"/>
                </a:solidFill>
                <a:latin typeface="Arial" panose="020B0604020202020204" pitchFamily="34" charset="0"/>
                <a:cs typeface="Arial" panose="020B0604020202020204" pitchFamily="34" charset="0"/>
              </a:rPr>
              <a:t>		</a:t>
            </a:r>
          </a:p>
          <a:p>
            <a:endParaRPr lang="en-US" sz="3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8DC104D-3D16-4A27-AE7A-5C24E457A0E5}"/>
              </a:ext>
            </a:extLst>
          </p:cNvPr>
          <p:cNvSpPr txBox="1"/>
          <p:nvPr/>
        </p:nvSpPr>
        <p:spPr>
          <a:xfrm>
            <a:off x="5638800" y="2955925"/>
            <a:ext cx="914400" cy="914400"/>
          </a:xfrm>
          <a:prstGeom prst="rect">
            <a:avLst/>
          </a:prstGeom>
          <a:noFill/>
        </p:spPr>
        <p:txBody>
          <a:bodyPr wrap="square" rtlCol="0">
            <a:spAutoFit/>
          </a:bodyPr>
          <a:lstStyle/>
          <a:p>
            <a:endParaRPr lang="en-US" dirty="0"/>
          </a:p>
        </p:txBody>
      </p:sp>
      <p:sp>
        <p:nvSpPr>
          <p:cNvPr id="13" name="Title 12">
            <a:extLst>
              <a:ext uri="{FF2B5EF4-FFF2-40B4-BE49-F238E27FC236}">
                <a16:creationId xmlns:a16="http://schemas.microsoft.com/office/drawing/2014/main" id="{FC029B0D-25A9-4ED9-A4C0-B31DA50762A5}"/>
              </a:ext>
            </a:extLst>
          </p:cNvPr>
          <p:cNvSpPr>
            <a:spLocks noGrp="1"/>
          </p:cNvSpPr>
          <p:nvPr>
            <p:ph type="title"/>
          </p:nvPr>
        </p:nvSpPr>
        <p:spPr>
          <a:xfrm>
            <a:off x="554736" y="612140"/>
            <a:ext cx="10168128" cy="1179576"/>
          </a:xfrm>
        </p:spPr>
        <p:txBody>
          <a:bodyPr>
            <a:normAutofit/>
          </a:bodyPr>
          <a:lstStyle/>
          <a:p>
            <a:r>
              <a:rPr lang="en-US" b="1" dirty="0">
                <a:latin typeface="Arial" panose="020B0604020202020204" pitchFamily="34" charset="0"/>
                <a:cs typeface="Arial" panose="020B0604020202020204" pitchFamily="34" charset="0"/>
              </a:rPr>
              <a:t>Mental Computation and Estimation</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129537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1000"/>
                                        <p:tgtEl>
                                          <p:spTgt spid="5">
                                            <p:txEl>
                                              <p:pRg st="3" end="3"/>
                                            </p:txEl>
                                          </p:spTgt>
                                        </p:tgtEl>
                                      </p:cBhvr>
                                    </p:animEffect>
                                    <p:anim calcmode="lin" valueType="num">
                                      <p:cBhvr>
                                        <p:cTn id="1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1000"/>
                                        <p:tgtEl>
                                          <p:spTgt spid="5">
                                            <p:txEl>
                                              <p:pRg st="4" end="4"/>
                                            </p:txEl>
                                          </p:spTgt>
                                        </p:tgtEl>
                                      </p:cBhvr>
                                    </p:animEffect>
                                    <p:anim calcmode="lin" valueType="num">
                                      <p:cBhvr>
                                        <p:cTn id="1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1000"/>
                                        <p:tgtEl>
                                          <p:spTgt spid="5">
                                            <p:txEl>
                                              <p:pRg st="5" end="5"/>
                                            </p:txEl>
                                          </p:spTgt>
                                        </p:tgtEl>
                                      </p:cBhvr>
                                    </p:animEffect>
                                    <p:anim calcmode="lin" valueType="num">
                                      <p:cBhvr>
                                        <p:cTn id="25"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9C9179-65D8-41B4-8A95-8292DCC16727}"/>
              </a:ext>
            </a:extLst>
          </p:cNvPr>
          <p:cNvSpPr/>
          <p:nvPr/>
        </p:nvSpPr>
        <p:spPr>
          <a:xfrm>
            <a:off x="459996" y="1906144"/>
            <a:ext cx="11272008" cy="3539430"/>
          </a:xfrm>
          <a:prstGeom prst="rect">
            <a:avLst/>
          </a:prstGeom>
        </p:spPr>
        <p:txBody>
          <a:bodyPr wrap="square">
            <a:spAutoFit/>
          </a:bodyPr>
          <a:lstStyle/>
          <a:p>
            <a:r>
              <a:rPr lang="en-US" sz="3200" b="1" dirty="0">
                <a:latin typeface="Arial" panose="020B0604020202020204" pitchFamily="34" charset="0"/>
                <a:cs typeface="Arial" panose="020B0604020202020204" pitchFamily="34" charset="0"/>
              </a:rPr>
              <a:t>Mental Computation</a:t>
            </a:r>
          </a:p>
          <a:p>
            <a:r>
              <a:rPr lang="en-US" sz="3200" b="1" dirty="0">
                <a:latin typeface="Arial" panose="020B0604020202020204" pitchFamily="34" charset="0"/>
                <a:cs typeface="Arial" panose="020B0604020202020204" pitchFamily="34" charset="0"/>
              </a:rPr>
              <a:t> </a:t>
            </a:r>
          </a:p>
          <a:p>
            <a:r>
              <a:rPr lang="en-US" sz="3200" b="1" dirty="0">
                <a:latin typeface="Arial" panose="020B0604020202020204" pitchFamily="34" charset="0"/>
                <a:cs typeface="Arial" panose="020B0604020202020204" pitchFamily="34" charset="0"/>
              </a:rPr>
              <a:t>Compatible Numbers- </a:t>
            </a:r>
            <a:endParaRPr lang="en-US" sz="3200" dirty="0">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en-US" sz="3200" b="1" dirty="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Replacing a number with a number more easily to compute mentally</a:t>
            </a:r>
          </a:p>
          <a:p>
            <a:pPr algn="ctr"/>
            <a:r>
              <a:rPr lang="en-US" sz="3200" dirty="0">
                <a:latin typeface="Arial" panose="020B0604020202020204" pitchFamily="34" charset="0"/>
                <a:cs typeface="Arial" panose="020B0604020202020204" pitchFamily="34" charset="0"/>
              </a:rPr>
              <a:t>2 x 117 X 49 </a:t>
            </a:r>
            <a:r>
              <a:rPr lang="en-US" sz="3200" dirty="0">
                <a:solidFill>
                  <a:srgbClr val="0070C0"/>
                </a:solidFill>
                <a:latin typeface="Arial" panose="020B0604020202020204" pitchFamily="34" charset="0"/>
                <a:cs typeface="Arial" panose="020B0604020202020204" pitchFamily="34" charset="0"/>
              </a:rPr>
              <a:t>	</a:t>
            </a:r>
          </a:p>
          <a:p>
            <a:endParaRPr lang="en-US" sz="3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8DC104D-3D16-4A27-AE7A-5C24E457A0E5}"/>
              </a:ext>
            </a:extLst>
          </p:cNvPr>
          <p:cNvSpPr txBox="1"/>
          <p:nvPr/>
        </p:nvSpPr>
        <p:spPr>
          <a:xfrm>
            <a:off x="5638800" y="2955925"/>
            <a:ext cx="914400" cy="914400"/>
          </a:xfrm>
          <a:prstGeom prst="rect">
            <a:avLst/>
          </a:prstGeom>
          <a:noFill/>
        </p:spPr>
        <p:txBody>
          <a:bodyPr wrap="square" rtlCol="0">
            <a:spAutoFit/>
          </a:bodyPr>
          <a:lstStyle/>
          <a:p>
            <a:endParaRPr lang="en-US" dirty="0"/>
          </a:p>
        </p:txBody>
      </p:sp>
      <p:sp>
        <p:nvSpPr>
          <p:cNvPr id="13" name="Title 12">
            <a:extLst>
              <a:ext uri="{FF2B5EF4-FFF2-40B4-BE49-F238E27FC236}">
                <a16:creationId xmlns:a16="http://schemas.microsoft.com/office/drawing/2014/main" id="{FC029B0D-25A9-4ED9-A4C0-B31DA50762A5}"/>
              </a:ext>
            </a:extLst>
          </p:cNvPr>
          <p:cNvSpPr>
            <a:spLocks noGrp="1"/>
          </p:cNvSpPr>
          <p:nvPr>
            <p:ph type="title"/>
          </p:nvPr>
        </p:nvSpPr>
        <p:spPr>
          <a:xfrm>
            <a:off x="554736" y="612140"/>
            <a:ext cx="10168128" cy="1179576"/>
          </a:xfrm>
        </p:spPr>
        <p:txBody>
          <a:bodyPr>
            <a:normAutofit/>
          </a:bodyPr>
          <a:lstStyle/>
          <a:p>
            <a:r>
              <a:rPr lang="en-US" b="1" dirty="0">
                <a:latin typeface="Arial" panose="020B0604020202020204" pitchFamily="34" charset="0"/>
                <a:cs typeface="Arial" panose="020B0604020202020204" pitchFamily="34" charset="0"/>
              </a:rPr>
              <a:t>Mental Computation and Estimation</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162481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1000"/>
                                        <p:tgtEl>
                                          <p:spTgt spid="5">
                                            <p:txEl>
                                              <p:pRg st="2" end="2"/>
                                            </p:txEl>
                                          </p:spTgt>
                                        </p:tgtEl>
                                      </p:cBhvr>
                                    </p:animEffect>
                                    <p:anim calcmode="lin" valueType="num">
                                      <p:cBhvr>
                                        <p:cTn id="13"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1000"/>
                                        <p:tgtEl>
                                          <p:spTgt spid="5">
                                            <p:txEl>
                                              <p:pRg st="3" end="3"/>
                                            </p:txEl>
                                          </p:spTgt>
                                        </p:tgtEl>
                                      </p:cBhvr>
                                    </p:animEffect>
                                    <p:anim calcmode="lin" valueType="num">
                                      <p:cBhvr>
                                        <p:cTn id="18"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fade">
                                      <p:cBhvr>
                                        <p:cTn id="24" dur="1000"/>
                                        <p:tgtEl>
                                          <p:spTgt spid="5">
                                            <p:txEl>
                                              <p:pRg st="4" end="4"/>
                                            </p:txEl>
                                          </p:spTgt>
                                        </p:tgtEl>
                                      </p:cBhvr>
                                    </p:animEffect>
                                    <p:anim calcmode="lin" valueType="num">
                                      <p:cBhvr>
                                        <p:cTn id="2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9C9179-65D8-41B4-8A95-8292DCC16727}"/>
              </a:ext>
            </a:extLst>
          </p:cNvPr>
          <p:cNvSpPr/>
          <p:nvPr/>
        </p:nvSpPr>
        <p:spPr>
          <a:xfrm>
            <a:off x="459996" y="1906144"/>
            <a:ext cx="11272008" cy="5293757"/>
          </a:xfrm>
          <a:prstGeom prst="rect">
            <a:avLst/>
          </a:prstGeom>
        </p:spPr>
        <p:txBody>
          <a:bodyPr wrap="square">
            <a:spAutoFit/>
          </a:bodyPr>
          <a:lstStyle/>
          <a:p>
            <a:r>
              <a:rPr lang="en-US" sz="3200" b="1" dirty="0">
                <a:latin typeface="Arial" panose="020B0604020202020204" pitchFamily="34" charset="0"/>
                <a:cs typeface="Arial" panose="020B0604020202020204" pitchFamily="34" charset="0"/>
              </a:rPr>
              <a:t>Estimation</a:t>
            </a:r>
          </a:p>
          <a:p>
            <a:endParaRPr lang="en-US" sz="3200" b="1" dirty="0">
              <a:latin typeface="Arial" panose="020B0604020202020204" pitchFamily="34" charset="0"/>
              <a:cs typeface="Arial" panose="020B0604020202020204" pitchFamily="34" charset="0"/>
            </a:endParaRPr>
          </a:p>
          <a:p>
            <a:r>
              <a:rPr lang="en-US" sz="3200" u="sng" dirty="0">
                <a:latin typeface="Arial" panose="020B0604020202020204" pitchFamily="34" charset="0"/>
                <a:cs typeface="Arial" panose="020B0604020202020204" pitchFamily="34" charset="0"/>
              </a:rPr>
              <a:t>Front-End Estimation</a:t>
            </a:r>
            <a:r>
              <a:rPr lang="en-US" sz="3200" dirty="0">
                <a:latin typeface="Arial" panose="020B0604020202020204" pitchFamily="34" charset="0"/>
                <a:cs typeface="Arial" panose="020B0604020202020204" pitchFamily="34" charset="0"/>
              </a:rPr>
              <a:t> - the leading digit of each number is used to obtain an estimated product.</a:t>
            </a:r>
          </a:p>
          <a:p>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43 x 72</a:t>
            </a:r>
          </a:p>
          <a:p>
            <a:endParaRPr lang="en-US" dirty="0"/>
          </a:p>
          <a:p>
            <a:r>
              <a:rPr lang="en-US" sz="3200" dirty="0">
                <a:latin typeface="Arial" panose="020B0604020202020204" pitchFamily="34" charset="0"/>
                <a:cs typeface="Arial" panose="020B0604020202020204" pitchFamily="34" charset="0"/>
              </a:rPr>
              <a:t>237 x 76</a:t>
            </a:r>
          </a:p>
          <a:p>
            <a:endParaRPr lang="en-US" sz="3200" dirty="0">
              <a:latin typeface="Arial" panose="020B0604020202020204" pitchFamily="34" charset="0"/>
              <a:cs typeface="Arial" panose="020B0604020202020204" pitchFamily="34" charset="0"/>
            </a:endParaRPr>
          </a:p>
          <a:p>
            <a:pPr algn="ctr"/>
            <a:r>
              <a:rPr lang="en-US" sz="3200" dirty="0">
                <a:solidFill>
                  <a:srgbClr val="0070C0"/>
                </a:solidFill>
                <a:latin typeface="Arial" panose="020B0604020202020204" pitchFamily="34" charset="0"/>
                <a:cs typeface="Arial" panose="020B0604020202020204" pitchFamily="34" charset="0"/>
              </a:rPr>
              <a:t>	</a:t>
            </a:r>
          </a:p>
          <a:p>
            <a:endParaRPr lang="en-US" sz="3200" dirty="0">
              <a:latin typeface="Arial" panose="020B0604020202020204" pitchFamily="34" charset="0"/>
              <a:cs typeface="Arial" panose="020B0604020202020204" pitchFamily="34" charset="0"/>
            </a:endParaRPr>
          </a:p>
        </p:txBody>
      </p:sp>
      <p:sp>
        <p:nvSpPr>
          <p:cNvPr id="13" name="Title 12">
            <a:extLst>
              <a:ext uri="{FF2B5EF4-FFF2-40B4-BE49-F238E27FC236}">
                <a16:creationId xmlns:a16="http://schemas.microsoft.com/office/drawing/2014/main" id="{FC029B0D-25A9-4ED9-A4C0-B31DA50762A5}"/>
              </a:ext>
            </a:extLst>
          </p:cNvPr>
          <p:cNvSpPr>
            <a:spLocks noGrp="1"/>
          </p:cNvSpPr>
          <p:nvPr>
            <p:ph type="title"/>
          </p:nvPr>
        </p:nvSpPr>
        <p:spPr>
          <a:xfrm>
            <a:off x="554736" y="612140"/>
            <a:ext cx="10168128" cy="1179576"/>
          </a:xfrm>
        </p:spPr>
        <p:txBody>
          <a:bodyPr>
            <a:normAutofit/>
          </a:bodyPr>
          <a:lstStyle/>
          <a:p>
            <a:r>
              <a:rPr lang="en-US" b="1" dirty="0">
                <a:latin typeface="Arial" panose="020B0604020202020204" pitchFamily="34" charset="0"/>
                <a:cs typeface="Arial" panose="020B0604020202020204" pitchFamily="34" charset="0"/>
              </a:rPr>
              <a:t>Mental Computation and Estimation</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707605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Effect transition="in" filter="fade">
                                      <p:cBhvr>
                                        <p:cTn id="14" dur="1000"/>
                                        <p:tgtEl>
                                          <p:spTgt spid="5">
                                            <p:txEl>
                                              <p:pRg st="4" end="4"/>
                                            </p:txEl>
                                          </p:spTgt>
                                        </p:tgtEl>
                                      </p:cBhvr>
                                    </p:animEffect>
                                    <p:anim calcmode="lin" valueType="num">
                                      <p:cBhvr>
                                        <p:cTn id="1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5">
                                            <p:txEl>
                                              <p:pRg st="6" end="6"/>
                                            </p:txEl>
                                          </p:spTgt>
                                        </p:tgtEl>
                                        <p:attrNameLst>
                                          <p:attrName>style.visibility</p:attrName>
                                        </p:attrNameLst>
                                      </p:cBhvr>
                                      <p:to>
                                        <p:strVal val="visible"/>
                                      </p:to>
                                    </p:set>
                                    <p:animEffect transition="in" filter="fade">
                                      <p:cBhvr>
                                        <p:cTn id="21" dur="1000"/>
                                        <p:tgtEl>
                                          <p:spTgt spid="5">
                                            <p:txEl>
                                              <p:pRg st="6" end="6"/>
                                            </p:txEl>
                                          </p:spTgt>
                                        </p:tgtEl>
                                      </p:cBhvr>
                                    </p:animEffect>
                                    <p:anim calcmode="lin" valueType="num">
                                      <p:cBhvr>
                                        <p:cTn id="22"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23"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Multiplication</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643619" y="2280466"/>
            <a:ext cx="10995807" cy="4279761"/>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Since multiplication is really repeated addition, we can adapt our addition model to become a multiplication model as well.  Let’s think about 3 × 4.  This means to add four to itself three times (that’s simply the definition of multiplication!):</a:t>
            </a:r>
          </a:p>
          <a:p>
            <a:pPr algn="ctr">
              <a:lnSpc>
                <a:spcPct val="115000"/>
              </a:lnSpc>
              <a:spcAft>
                <a:spcPts val="1000"/>
              </a:spcAft>
            </a:pPr>
            <a:r>
              <a:rPr lang="en-US" sz="3200" dirty="0">
                <a:latin typeface="Arial" panose="020B0604020202020204" pitchFamily="34" charset="0"/>
                <a:cs typeface="Arial" panose="020B0604020202020204" pitchFamily="34" charset="0"/>
              </a:rPr>
              <a:t>3 × 4 = 4 + 4 + 4</a:t>
            </a:r>
          </a:p>
          <a:p>
            <a:pPr>
              <a:lnSpc>
                <a:spcPct val="115000"/>
              </a:lnSpc>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290703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Multiplication</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5057410"/>
          </a:xfrm>
          <a:prstGeom prst="rect">
            <a:avLst/>
          </a:prstGeom>
        </p:spPr>
        <p:txBody>
          <a:bodyPr wrap="square">
            <a:spAutoFit/>
          </a:bodyPr>
          <a:lstStyle/>
          <a:p>
            <a:r>
              <a:rPr lang="en-US" sz="3200" dirty="0">
                <a:latin typeface="Arial" panose="020B0604020202020204" pitchFamily="34" charset="0"/>
                <a:cs typeface="Arial" panose="020B0604020202020204" pitchFamily="34" charset="0"/>
              </a:rPr>
              <a:t>So, to multiply on the number line, we do the process for addition several times.</a:t>
            </a:r>
          </a:p>
          <a:p>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To multiply two numbers, Zed starts at 0 as always, and he faces the positive direction. He walks forward the number of steps given by the second number (the second </a:t>
            </a:r>
            <a:r>
              <a:rPr lang="en-US" sz="3200" i="1" dirty="0">
                <a:latin typeface="Arial" panose="020B0604020202020204" pitchFamily="34" charset="0"/>
                <a:cs typeface="Arial" panose="020B0604020202020204" pitchFamily="34" charset="0"/>
              </a:rPr>
              <a:t>factor</a:t>
            </a:r>
            <a:r>
              <a:rPr lang="en-US" sz="3200" dirty="0">
                <a:latin typeface="Arial" panose="020B0604020202020204" pitchFamily="34" charset="0"/>
                <a:cs typeface="Arial" panose="020B0604020202020204" pitchFamily="34" charset="0"/>
              </a:rPr>
              <a:t>).   He repeats that process the number of times given by the first number (the first </a:t>
            </a:r>
            <a:r>
              <a:rPr lang="en-US" sz="3200" i="1" dirty="0">
                <a:latin typeface="Arial" panose="020B0604020202020204" pitchFamily="34" charset="0"/>
                <a:cs typeface="Arial" panose="020B0604020202020204" pitchFamily="34" charset="0"/>
              </a:rPr>
              <a:t>factor</a:t>
            </a:r>
            <a:r>
              <a:rPr lang="en-US" sz="3200" dirty="0">
                <a:latin typeface="Arial" panose="020B0604020202020204" pitchFamily="34" charset="0"/>
                <a:cs typeface="Arial" panose="020B0604020202020204" pitchFamily="34" charset="0"/>
              </a:rPr>
              <a:t>). Where he lands is the </a:t>
            </a:r>
            <a:r>
              <a:rPr lang="en-US" sz="3200" i="1" dirty="0">
                <a:latin typeface="Arial" panose="020B0604020202020204" pitchFamily="34" charset="0"/>
                <a:cs typeface="Arial" panose="020B0604020202020204" pitchFamily="34" charset="0"/>
              </a:rPr>
              <a:t>product</a:t>
            </a:r>
            <a:r>
              <a:rPr lang="en-US" sz="3200" dirty="0">
                <a:latin typeface="Arial" panose="020B0604020202020204" pitchFamily="34" charset="0"/>
                <a:cs typeface="Arial" panose="020B0604020202020204" pitchFamily="34" charset="0"/>
              </a:rPr>
              <a:t> of the two numbers.</a:t>
            </a:r>
          </a:p>
          <a:p>
            <a:pPr>
              <a:lnSpc>
                <a:spcPct val="115000"/>
              </a:lnSpc>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161750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Multiplication</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3782189"/>
          </a:xfrm>
          <a:prstGeom prst="rect">
            <a:avLst/>
          </a:prstGeom>
        </p:spPr>
        <p:txBody>
          <a:bodyPr wrap="square">
            <a:spAutoFit/>
          </a:bodyPr>
          <a:lstStyle/>
          <a:p>
            <a:r>
              <a:rPr lang="en-US" sz="3200" dirty="0">
                <a:latin typeface="Arial" panose="020B0604020202020204" pitchFamily="34" charset="0"/>
                <a:cs typeface="Arial" panose="020B0604020202020204" pitchFamily="34" charset="0"/>
              </a:rPr>
              <a:t>If Zed wants to multiply 3 × 4…</a:t>
            </a:r>
          </a:p>
          <a:p>
            <a:r>
              <a:rPr lang="en-US" sz="3200" dirty="0">
                <a:latin typeface="Arial" panose="020B0604020202020204" pitchFamily="34" charset="0"/>
                <a:cs typeface="Arial" panose="020B0604020202020204" pitchFamily="34" charset="0"/>
              </a:rPr>
              <a:t> </a:t>
            </a:r>
          </a:p>
          <a:p>
            <a:r>
              <a:rPr lang="en-US" sz="3200" dirty="0">
                <a:latin typeface="Arial" panose="020B0604020202020204" pitchFamily="34" charset="0"/>
                <a:cs typeface="Arial" panose="020B0604020202020204" pitchFamily="34" charset="0"/>
              </a:rPr>
              <a:t>He ends at the number 12, so the product of 3 and 4 is 12. That is, 3 × 4 = 12.</a:t>
            </a:r>
          </a:p>
          <a:p>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sz="3200" u="sng" dirty="0">
                <a:latin typeface="Arial" panose="020B0604020202020204" pitchFamily="34" charset="0"/>
                <a:cs typeface="Arial" panose="020B0604020202020204" pitchFamily="34" charset="0"/>
                <a:hlinkClick r:id="rId2"/>
              </a:rPr>
              <a:t>Textbook Video</a:t>
            </a:r>
            <a:r>
              <a:rPr lang="en-US" sz="3200" dirty="0">
                <a:latin typeface="Arial" panose="020B0604020202020204" pitchFamily="34" charset="0"/>
                <a:cs typeface="Arial" panose="020B0604020202020204" pitchFamily="34" charset="0"/>
              </a:rPr>
              <a:t>  </a:t>
            </a:r>
          </a:p>
          <a:p>
            <a:pPr>
              <a:lnSpc>
                <a:spcPct val="115000"/>
              </a:lnSpc>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screenshot of a computer&#10;&#10;Description automatically generated">
            <a:extLst>
              <a:ext uri="{FF2B5EF4-FFF2-40B4-BE49-F238E27FC236}">
                <a16:creationId xmlns:a16="http://schemas.microsoft.com/office/drawing/2014/main" id="{456988D1-A0F2-44F1-97BA-9640B0B0BCC3}"/>
              </a:ext>
            </a:extLst>
          </p:cNvPr>
          <p:cNvPicPr/>
          <p:nvPr/>
        </p:nvPicPr>
        <p:blipFill rotWithShape="1">
          <a:blip r:embed="rId3"/>
          <a:srcRect l="33482" t="61705" r="34821" b="20370"/>
          <a:stretch/>
        </p:blipFill>
        <p:spPr bwMode="auto">
          <a:xfrm>
            <a:off x="5141277" y="4105835"/>
            <a:ext cx="5723573" cy="191015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871617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Algorithms for Multiplication</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5535984"/>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Repeated Addition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2694135"/>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2 x 5</a:t>
            </a: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sz="3200" dirty="0">
                <a:latin typeface="Arial" panose="020B0604020202020204" pitchFamily="34" charset="0"/>
                <a:cs typeface="Arial" panose="020B0604020202020204" pitchFamily="34" charset="0"/>
              </a:rPr>
              <a:t>6 x 7 </a:t>
            </a: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3469493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Traditional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2095125"/>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83 x 27			249 x 73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79111800"/>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Partial Products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459996" y="215461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501933"/>
      </p:ext>
    </p:extLst>
  </p:cSld>
  <p:clrMapOvr>
    <a:masterClrMapping/>
  </p:clrMapOvr>
  <p:transition spd="slow">
    <p:push dir="u"/>
  </p:transition>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258</TotalTime>
  <Words>791</Words>
  <Application>Microsoft Office PowerPoint</Application>
  <PresentationFormat>Widescreen</PresentationFormat>
  <Paragraphs>127</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Avenir Next LT Pro</vt:lpstr>
      <vt:lpstr>Calibri</vt:lpstr>
      <vt:lpstr>Symbol</vt:lpstr>
      <vt:lpstr>Times New Roman</vt:lpstr>
      <vt:lpstr>AccentBoxVTI</vt:lpstr>
      <vt:lpstr>Lesson 9: Multiplication of Whole Numbers</vt:lpstr>
      <vt:lpstr>Definition of Multiplication: </vt:lpstr>
      <vt:lpstr>Multiplication </vt:lpstr>
      <vt:lpstr>Multiplication </vt:lpstr>
      <vt:lpstr>Multiplication </vt:lpstr>
      <vt:lpstr>Algorithms for Multiplication </vt:lpstr>
      <vt:lpstr>  Repeated Addition Algorithm for Multiplication  </vt:lpstr>
      <vt:lpstr>  Traditional Algorithm for Multiplication  </vt:lpstr>
      <vt:lpstr>  Partial Products Algorithm for Multiplication  </vt:lpstr>
      <vt:lpstr>  Partial Products Algorithm for Multiplication  </vt:lpstr>
      <vt:lpstr>  Partial Products Algorithm for Multiplication  </vt:lpstr>
      <vt:lpstr>  Partial Products Algorithm for Multiplication  </vt:lpstr>
      <vt:lpstr>  Partial Products Algorithm for Multiplication  </vt:lpstr>
      <vt:lpstr>  Try it. Show your work!  </vt:lpstr>
      <vt:lpstr>  Lattice Algorithm for Multiplication  </vt:lpstr>
      <vt:lpstr>  Lattice Algorithm for Multiplication  </vt:lpstr>
      <vt:lpstr>  Lattice Algorithm for Multiplication  </vt:lpstr>
      <vt:lpstr>  Lattice Algorithm for Multiplication  </vt:lpstr>
      <vt:lpstr>  Try it. Show your work!  </vt:lpstr>
      <vt:lpstr>  Array and Area Model for Multiplication   </vt:lpstr>
      <vt:lpstr>  Array and Area Model for Multiplication   </vt:lpstr>
      <vt:lpstr>  Array and Area Model for Multiplication   </vt:lpstr>
      <vt:lpstr>  Properties of Multiplication   </vt:lpstr>
      <vt:lpstr>NCTM STANDARDS</vt:lpstr>
      <vt:lpstr>Mental Computation and Estimation</vt:lpstr>
      <vt:lpstr>Mental Computation and Estimation</vt:lpstr>
      <vt:lpstr>Mental Computation and Estimation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27</cp:revision>
  <dcterms:created xsi:type="dcterms:W3CDTF">2023-12-09T14:49:07Z</dcterms:created>
  <dcterms:modified xsi:type="dcterms:W3CDTF">2025-01-09T18:30:26Z</dcterms:modified>
</cp:coreProperties>
</file>