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1" r:id="rId13"/>
    <p:sldId id="280" r:id="rId14"/>
    <p:sldId id="282" r:id="rId15"/>
    <p:sldId id="283" r:id="rId16"/>
    <p:sldId id="284" r:id="rId17"/>
    <p:sldId id="285" r:id="rId18"/>
    <p:sldId id="286" r:id="rId19"/>
    <p:sldId id="287" r:id="rId20"/>
    <p:sldId id="288" r:id="rId21"/>
    <p:sldId id="289" r:id="rId22"/>
    <p:sldId id="29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b="1" dirty="0">
                <a:latin typeface="Arial" panose="020B0604020202020204" pitchFamily="34" charset="0"/>
                <a:cs typeface="Arial" panose="020B0604020202020204" pitchFamily="34" charset="0"/>
              </a:rPr>
              <a:t>Lesson 11: Divisibility Rules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75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6261392"/>
          </a:xfrm>
        </p:spPr>
        <p:txBody>
          <a:bodyPr>
            <a:normAutofit fontScale="92500" lnSpcReduction="10000"/>
          </a:bodyPr>
          <a:lstStyle/>
          <a:p>
            <a:pPr marL="0" marR="0">
              <a:spcBef>
                <a:spcPts val="0"/>
              </a:spcBef>
              <a:spcAft>
                <a:spcPts val="0"/>
              </a:spcAft>
            </a:pPr>
            <a:r>
              <a:rPr lang="en-US" sz="3500" dirty="0">
                <a:solidFill>
                  <a:srgbClr val="0070C0"/>
                </a:solidFill>
                <a:latin typeface="Arial" panose="020B0604020202020204" pitchFamily="34" charset="0"/>
                <a:ea typeface="Times New Roman" panose="02020603050405020304" pitchFamily="18" charset="0"/>
              </a:rPr>
              <a:t> </a:t>
            </a:r>
            <a:r>
              <a:rPr lang="en-US" sz="3500" b="1" dirty="0">
                <a:solidFill>
                  <a:srgbClr val="0070C0"/>
                </a:solidFill>
                <a:latin typeface="Arial" panose="020B0604020202020204" pitchFamily="34" charset="0"/>
                <a:ea typeface="Times New Roman" panose="02020603050405020304" pitchFamily="18" charset="0"/>
              </a:rPr>
              <a:t>5</a:t>
            </a:r>
            <a:r>
              <a:rPr lang="en-US" sz="3500" dirty="0">
                <a:solidFill>
                  <a:srgbClr val="0070C0"/>
                </a:solidFill>
                <a:latin typeface="Arial" panose="020B0604020202020204" pitchFamily="34" charset="0"/>
                <a:ea typeface="Times New Roman" panose="02020603050405020304" pitchFamily="18" charset="0"/>
              </a:rPr>
              <a:t> </a:t>
            </a:r>
            <a:r>
              <a:rPr lang="en-US" sz="3500" dirty="0">
                <a:latin typeface="Arial" panose="020B0604020202020204" pitchFamily="34" charset="0"/>
                <a:ea typeface="Times New Roman" panose="02020603050405020304" pitchFamily="18" charset="0"/>
              </a:rPr>
              <a:t>If the last digit is a 5 or a 0, the number is divisible by 5. </a:t>
            </a:r>
            <a:endParaRPr lang="en-US" sz="35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3500" b="1" dirty="0">
                <a:solidFill>
                  <a:srgbClr val="0070C0"/>
                </a:solidFill>
                <a:latin typeface="Arial" panose="020B0604020202020204" pitchFamily="34" charset="0"/>
                <a:ea typeface="Times New Roman" panose="02020603050405020304" pitchFamily="18" charset="0"/>
              </a:rPr>
              <a:t>6</a:t>
            </a:r>
            <a:r>
              <a:rPr lang="en-US" sz="3500" dirty="0">
                <a:latin typeface="Arial" panose="020B0604020202020204" pitchFamily="34" charset="0"/>
                <a:ea typeface="Times New Roman" panose="02020603050405020304" pitchFamily="18" charset="0"/>
              </a:rPr>
              <a:t> If the number is divisible by both 3 and 2, it is also divisible by 6. </a:t>
            </a:r>
          </a:p>
          <a:p>
            <a:pPr marL="0">
              <a:spcBef>
                <a:spcPts val="0"/>
              </a:spcBef>
            </a:pPr>
            <a:r>
              <a:rPr lang="en-US" sz="3500" b="1" dirty="0">
                <a:solidFill>
                  <a:srgbClr val="0070C0"/>
                </a:solidFill>
                <a:latin typeface="Arial" panose="020B0604020202020204" pitchFamily="34" charset="0"/>
              </a:rPr>
              <a:t>7 </a:t>
            </a:r>
            <a:r>
              <a:rPr lang="en-US" sz="3500" dirty="0">
                <a:latin typeface="Arial" panose="020B0604020202020204" pitchFamily="34" charset="0"/>
              </a:rPr>
              <a:t>Take the last digit, double it, and subtract it from the rest of the number; if the answer is divisible by 7 (including 0), then the number is also. </a:t>
            </a:r>
          </a:p>
          <a:p>
            <a:pPr marL="0" marR="0">
              <a:spcBef>
                <a:spcPts val="0"/>
              </a:spcBef>
              <a:spcAft>
                <a:spcPts val="0"/>
              </a:spcAft>
            </a:pPr>
            <a:endParaRPr lang="en-US" sz="1400" dirty="0">
              <a:latin typeface="Times New Roman" panose="02020603050405020304" pitchFamily="18" charset="0"/>
              <a:ea typeface="Times New Roman" panose="02020603050405020304" pitchFamily="18"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3909118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fontScale="92500" lnSpcReduction="10000"/>
          </a:bodyPr>
          <a:lstStyle/>
          <a:p>
            <a:pPr marL="0">
              <a:lnSpc>
                <a:spcPct val="100000"/>
              </a:lnSpc>
              <a:spcBef>
                <a:spcPts val="0"/>
              </a:spcBef>
            </a:pPr>
            <a:r>
              <a:rPr lang="en-US" sz="4100" dirty="0">
                <a:solidFill>
                  <a:srgbClr val="0070C0"/>
                </a:solidFill>
                <a:latin typeface="Arial" panose="020B0604020202020204" pitchFamily="34" charset="0"/>
              </a:rPr>
              <a:t> 8 </a:t>
            </a:r>
            <a:r>
              <a:rPr lang="en-US" sz="4100" dirty="0">
                <a:latin typeface="Arial" panose="020B0604020202020204" pitchFamily="34" charset="0"/>
              </a:rPr>
              <a:t>If the last three digits form a number divisible by 8, then so is the whole number. </a:t>
            </a:r>
          </a:p>
          <a:p>
            <a:pPr marL="0">
              <a:lnSpc>
                <a:spcPct val="100000"/>
              </a:lnSpc>
              <a:spcBef>
                <a:spcPts val="0"/>
              </a:spcBef>
            </a:pPr>
            <a:r>
              <a:rPr lang="en-US" sz="4100" dirty="0">
                <a:solidFill>
                  <a:srgbClr val="0070C0"/>
                </a:solidFill>
                <a:latin typeface="Arial" panose="020B0604020202020204" pitchFamily="34" charset="0"/>
              </a:rPr>
              <a:t>9 </a:t>
            </a:r>
            <a:r>
              <a:rPr lang="en-US" sz="4100" dirty="0">
                <a:latin typeface="Arial" panose="020B0604020202020204" pitchFamily="34" charset="0"/>
              </a:rPr>
              <a:t>If the sum of the digits is divisible by 9, the number is also. </a:t>
            </a:r>
          </a:p>
          <a:p>
            <a:pPr marL="0" marR="0">
              <a:spcBef>
                <a:spcPts val="0"/>
              </a:spcBef>
              <a:spcAft>
                <a:spcPts val="0"/>
              </a:spcAft>
            </a:pPr>
            <a:r>
              <a:rPr lang="en-US" sz="4100" b="1" dirty="0">
                <a:solidFill>
                  <a:srgbClr val="0070C0"/>
                </a:solidFill>
                <a:latin typeface="Arial" panose="020B0604020202020204" pitchFamily="34" charset="0"/>
                <a:ea typeface="Times New Roman" panose="02020603050405020304" pitchFamily="18" charset="0"/>
              </a:rPr>
              <a:t>10</a:t>
            </a:r>
            <a:r>
              <a:rPr lang="en-US" sz="4100" dirty="0">
                <a:latin typeface="Arial" panose="020B0604020202020204" pitchFamily="34" charset="0"/>
                <a:ea typeface="Times New Roman" panose="02020603050405020304" pitchFamily="18" charset="0"/>
              </a:rPr>
              <a:t> If the number ends in 0, it is divisible by 10. </a:t>
            </a:r>
            <a:endParaRPr lang="en-US" sz="4100" dirty="0">
              <a:latin typeface="Times New Roman" panose="02020603050405020304" pitchFamily="18" charset="0"/>
              <a:ea typeface="Times New Roman" panose="02020603050405020304" pitchFamily="18" charset="0"/>
            </a:endParaRPr>
          </a:p>
          <a:p>
            <a:pPr marL="0" indent="0">
              <a:lnSpc>
                <a:spcPct val="100000"/>
              </a:lnSpc>
              <a:spcBef>
                <a:spcPts val="0"/>
              </a:spcBef>
              <a:buNone/>
            </a:pPr>
            <a:endParaRPr lang="en-US" sz="3200" dirty="0">
              <a:latin typeface="Arial" panose="020B0604020202020204" pitchFamily="34" charset="0"/>
            </a:endParaRPr>
          </a:p>
          <a:p>
            <a:pPr marL="0" marR="0">
              <a:spcBef>
                <a:spcPts val="0"/>
              </a:spcBef>
              <a:spcAft>
                <a:spcPts val="0"/>
              </a:spcAft>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39424281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lvl="0">
              <a:spcBef>
                <a:spcPts val="0"/>
              </a:spcBef>
            </a:pPr>
            <a:r>
              <a:rPr lang="en-US" sz="4100" dirty="0">
                <a:solidFill>
                  <a:srgbClr val="0070C0"/>
                </a:solidFill>
                <a:latin typeface="Arial" panose="020B0604020202020204" pitchFamily="34" charset="0"/>
              </a:rPr>
              <a:t> </a:t>
            </a:r>
            <a:r>
              <a:rPr lang="en-US" sz="2900" b="1" dirty="0">
                <a:solidFill>
                  <a:srgbClr val="0070C0"/>
                </a:solidFill>
                <a:latin typeface="Arial" panose="020B0604020202020204" pitchFamily="34" charset="0"/>
                <a:ea typeface="Times New Roman" panose="02020603050405020304" pitchFamily="18" charset="0"/>
              </a:rPr>
              <a:t>11</a:t>
            </a:r>
            <a:r>
              <a:rPr lang="en-US" sz="2900" dirty="0">
                <a:solidFill>
                  <a:srgbClr val="000000"/>
                </a:solidFill>
                <a:latin typeface="Arial" panose="020B0604020202020204" pitchFamily="34" charset="0"/>
                <a:ea typeface="Times New Roman" panose="02020603050405020304" pitchFamily="18" charset="0"/>
              </a:rPr>
              <a:t> Alternately add and subtract the digits from left to right. (You can think of the first digit as being 'added' to zero.) If the result (including 0) is divisible by 11, the number is also. Example: to see whether 365167484 is divisible by 11, start by subtracting: [0+]3-6+5-1+6-7+4-8+4 = 0; therefore 365167484 is divisible by 11. </a:t>
            </a:r>
            <a:endParaRPr lang="en-US" sz="2900" dirty="0">
              <a:solidFill>
                <a:srgbClr val="000000"/>
              </a:solidFill>
              <a:latin typeface="Times New Roman" panose="02020603050405020304" pitchFamily="18" charset="0"/>
              <a:ea typeface="Times New Roman" panose="02020603050405020304" pitchFamily="18" charset="0"/>
            </a:endParaRPr>
          </a:p>
          <a:p>
            <a:pPr marL="0">
              <a:lnSpc>
                <a:spcPct val="100000"/>
              </a:lnSpc>
              <a:spcBef>
                <a:spcPts val="0"/>
              </a:spcBef>
            </a:pPr>
            <a:endParaRPr lang="en-US" sz="3200" dirty="0">
              <a:latin typeface="Arial" panose="020B0604020202020204" pitchFamily="34" charset="0"/>
            </a:endParaRPr>
          </a:p>
          <a:p>
            <a:pPr marL="0" marR="0">
              <a:spcBef>
                <a:spcPts val="0"/>
              </a:spcBef>
              <a:spcAft>
                <a:spcPts val="0"/>
              </a:spcAft>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71563761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a:spcBef>
                <a:spcPts val="0"/>
              </a:spcBef>
              <a:spcAft>
                <a:spcPts val="0"/>
              </a:spcAft>
            </a:pPr>
            <a:r>
              <a:rPr lang="en-US" sz="3200" b="1" dirty="0">
                <a:solidFill>
                  <a:srgbClr val="0070C0"/>
                </a:solidFill>
                <a:latin typeface="Arial" panose="020B0604020202020204" pitchFamily="34" charset="0"/>
                <a:ea typeface="Times New Roman" panose="02020603050405020304" pitchFamily="18" charset="0"/>
              </a:rPr>
              <a:t>12</a:t>
            </a:r>
            <a:r>
              <a:rPr lang="en-US" sz="3200" dirty="0">
                <a:latin typeface="Arial" panose="020B0604020202020204" pitchFamily="34" charset="0"/>
                <a:ea typeface="Times New Roman" panose="02020603050405020304" pitchFamily="18" charset="0"/>
              </a:rPr>
              <a:t> If the number is divisible by both 3 and 4, it is also divisible by 12. </a:t>
            </a:r>
            <a:endParaRPr lang="en-US" sz="1200" dirty="0">
              <a:latin typeface="Times New Roman" panose="02020603050405020304" pitchFamily="18" charset="0"/>
              <a:ea typeface="Times New Roman" panose="02020603050405020304" pitchFamily="18" charset="0"/>
            </a:endParaRPr>
          </a:p>
          <a:p>
            <a:pPr marL="0" marR="0">
              <a:spcBef>
                <a:spcPts val="0"/>
              </a:spcBef>
              <a:spcAft>
                <a:spcPts val="0"/>
              </a:spcAft>
            </a:pPr>
            <a:r>
              <a:rPr lang="en-US" sz="3200" b="1" dirty="0">
                <a:solidFill>
                  <a:srgbClr val="0070C0"/>
                </a:solidFill>
                <a:latin typeface="Arial" panose="020B0604020202020204" pitchFamily="34" charset="0"/>
                <a:ea typeface="Times New Roman" panose="02020603050405020304" pitchFamily="18" charset="0"/>
              </a:rPr>
              <a:t>13</a:t>
            </a:r>
            <a:r>
              <a:rPr lang="en-US" sz="3200" dirty="0">
                <a:latin typeface="Arial" panose="020B0604020202020204" pitchFamily="34" charset="0"/>
                <a:ea typeface="Times New Roman" panose="02020603050405020304" pitchFamily="18" charset="0"/>
              </a:rPr>
              <a:t> Delete the last digit from the number, then subtract 9 times the deleted digit from the remaining number. If what is left is divisible by 13, then so is the original number. </a:t>
            </a:r>
            <a:r>
              <a:rPr lang="en-US" sz="1200" dirty="0">
                <a:latin typeface="Times New Roman" panose="02020603050405020304" pitchFamily="18" charset="0"/>
                <a:ea typeface="Times New Roman" panose="02020603050405020304" pitchFamily="18" charset="0"/>
              </a:rPr>
              <a:t> </a:t>
            </a:r>
          </a:p>
          <a:p>
            <a:pPr marL="0">
              <a:lnSpc>
                <a:spcPct val="100000"/>
              </a:lnSpc>
              <a:spcBef>
                <a:spcPts val="0"/>
              </a:spcBef>
            </a:pPr>
            <a:endParaRPr lang="en-US" sz="3200" dirty="0">
              <a:latin typeface="Arial" panose="020B0604020202020204" pitchFamily="34" charset="0"/>
            </a:endParaRPr>
          </a:p>
          <a:p>
            <a:pPr marL="0" marR="0">
              <a:spcBef>
                <a:spcPts val="0"/>
              </a:spcBef>
              <a:spcAft>
                <a:spcPts val="0"/>
              </a:spcAft>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9594836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a) 2  l  13,776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r>
              <a:rPr lang="en-US" sz="3200" dirty="0">
                <a:latin typeface="Arial" panose="020B0604020202020204" pitchFamily="34" charset="0"/>
              </a:rPr>
              <a:t>b) </a:t>
            </a:r>
            <a:r>
              <a:rPr lang="en-US" sz="3200" kern="0" dirty="0">
                <a:latin typeface="Arial" panose="020B0604020202020204" pitchFamily="34" charset="0"/>
                <a:ea typeface="Calibri" panose="020F0502020204030204" pitchFamily="34" charset="0"/>
              </a:rPr>
              <a:t>5  l  3135</a:t>
            </a: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c) 3  l  2847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4" name="Text Box 2">
            <a:extLst>
              <a:ext uri="{FF2B5EF4-FFF2-40B4-BE49-F238E27FC236}">
                <a16:creationId xmlns:a16="http://schemas.microsoft.com/office/drawing/2014/main" id="{FCDCD001-7B30-4E13-84B6-1DE505A3D9A8}"/>
              </a:ext>
            </a:extLst>
          </p:cNvPr>
          <p:cNvSpPr txBox="1">
            <a:spLocks noChangeArrowheads="1"/>
          </p:cNvSpPr>
          <p:nvPr/>
        </p:nvSpPr>
        <p:spPr bwMode="auto">
          <a:xfrm>
            <a:off x="3584661" y="3210377"/>
            <a:ext cx="5534171"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True b/c the number is even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2">
            <a:extLst>
              <a:ext uri="{FF2B5EF4-FFF2-40B4-BE49-F238E27FC236}">
                <a16:creationId xmlns:a16="http://schemas.microsoft.com/office/drawing/2014/main" id="{BFA55694-2E2E-4ED9-ABED-98471CD1FE00}"/>
              </a:ext>
            </a:extLst>
          </p:cNvPr>
          <p:cNvSpPr txBox="1">
            <a:spLocks noChangeArrowheads="1"/>
          </p:cNvSpPr>
          <p:nvPr/>
        </p:nvSpPr>
        <p:spPr bwMode="auto">
          <a:xfrm>
            <a:off x="3584661" y="4242224"/>
            <a:ext cx="6507359"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True b/c the number ends in 5</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BDBA7592-ABB0-421D-93C7-9D9758627F49}"/>
              </a:ext>
            </a:extLst>
          </p:cNvPr>
          <p:cNvSpPr txBox="1">
            <a:spLocks noChangeArrowheads="1"/>
          </p:cNvSpPr>
          <p:nvPr/>
        </p:nvSpPr>
        <p:spPr bwMode="auto">
          <a:xfrm>
            <a:off x="3584661" y="5289451"/>
            <a:ext cx="6834466" cy="62222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 + 8 + 4 + 7 = 21 and 21/3 or 3 | 21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a:extLst>
              <a:ext uri="{FF2B5EF4-FFF2-40B4-BE49-F238E27FC236}">
                <a16:creationId xmlns:a16="http://schemas.microsoft.com/office/drawing/2014/main" id="{9F3D207F-6560-4029-9228-9922A48873DB}"/>
              </a:ext>
            </a:extLst>
          </p:cNvPr>
          <p:cNvSpPr txBox="1">
            <a:spLocks noChangeArrowheads="1"/>
          </p:cNvSpPr>
          <p:nvPr/>
        </p:nvSpPr>
        <p:spPr bwMode="auto">
          <a:xfrm>
            <a:off x="3584661" y="5911673"/>
            <a:ext cx="7589475" cy="393304"/>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True b/c 3 divides into the sum of digits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865626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1000"/>
                                        <p:tgtEl>
                                          <p:spTgt spid="6">
                                            <p:txEl>
                                              <p:pRg st="0" end="0"/>
                                            </p:txEl>
                                          </p:spTgt>
                                        </p:tgtEl>
                                      </p:cBhvr>
                                    </p:animEffect>
                                    <p:anim calcmode="lin" valueType="num">
                                      <p:cBhvr>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d) 9  l  147,389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8" name="Text Box 2">
            <a:extLst>
              <a:ext uri="{FF2B5EF4-FFF2-40B4-BE49-F238E27FC236}">
                <a16:creationId xmlns:a16="http://schemas.microsoft.com/office/drawing/2014/main" id="{6F1F3049-D62B-4A63-8EF0-3097A4E5D8F8}"/>
              </a:ext>
            </a:extLst>
          </p:cNvPr>
          <p:cNvSpPr txBox="1">
            <a:spLocks noChangeArrowheads="1"/>
          </p:cNvSpPr>
          <p:nvPr/>
        </p:nvSpPr>
        <p:spPr bwMode="auto">
          <a:xfrm>
            <a:off x="3754656" y="3292475"/>
            <a:ext cx="6521858" cy="73424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+ 4 + 7 + 3 + 8 + 9 = 32 and 32/9 is false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A6873A27-D174-4448-80EC-2258A4463068}"/>
              </a:ext>
            </a:extLst>
          </p:cNvPr>
          <p:cNvSpPr txBox="1">
            <a:spLocks noChangeArrowheads="1"/>
          </p:cNvSpPr>
          <p:nvPr/>
        </p:nvSpPr>
        <p:spPr bwMode="auto">
          <a:xfrm>
            <a:off x="3754656" y="4597586"/>
            <a:ext cx="6521858" cy="711454"/>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False b/c 9 does not divides into the sum of digits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087993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1000"/>
                                        <p:tgtEl>
                                          <p:spTgt spid="9">
                                            <p:txEl>
                                              <p:pRg st="0" end="0"/>
                                            </p:txEl>
                                          </p:spTgt>
                                        </p:tgtEl>
                                      </p:cBhvr>
                                    </p:animEffect>
                                    <p:anim calcmode="lin" valueType="num">
                                      <p:cBhvr>
                                        <p:cTn id="1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e) 6  l  2,100,000,472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6" name="Text Box 2">
            <a:extLst>
              <a:ext uri="{FF2B5EF4-FFF2-40B4-BE49-F238E27FC236}">
                <a16:creationId xmlns:a16="http://schemas.microsoft.com/office/drawing/2014/main" id="{5B1EE493-CB05-489E-9F98-BADE26BC563A}"/>
              </a:ext>
            </a:extLst>
          </p:cNvPr>
          <p:cNvSpPr txBox="1">
            <a:spLocks noChangeArrowheads="1"/>
          </p:cNvSpPr>
          <p:nvPr/>
        </p:nvSpPr>
        <p:spPr bwMode="auto">
          <a:xfrm>
            <a:off x="1600898" y="4064261"/>
            <a:ext cx="8340055" cy="834909"/>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 Yes  3? 2+1+4+7+2= 16 but false 16/3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a:extLst>
              <a:ext uri="{FF2B5EF4-FFF2-40B4-BE49-F238E27FC236}">
                <a16:creationId xmlns:a16="http://schemas.microsoft.com/office/drawing/2014/main" id="{459E6D09-FC18-414E-96C2-D35B68A5CA11}"/>
              </a:ext>
            </a:extLst>
          </p:cNvPr>
          <p:cNvSpPr txBox="1">
            <a:spLocks noChangeArrowheads="1"/>
          </p:cNvSpPr>
          <p:nvPr/>
        </p:nvSpPr>
        <p:spPr bwMode="auto">
          <a:xfrm>
            <a:off x="1600898" y="5030003"/>
            <a:ext cx="7543102" cy="649343"/>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False b/c the number is not divisible by both 2 and 3</a:t>
            </a:r>
            <a:r>
              <a:rPr lang="en-US" sz="135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41423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 e</a:t>
            </a:r>
            <a:r>
              <a:rPr lang="en-US" sz="3200" dirty="0">
                <a:latin typeface="Arial" panose="020B0604020202020204" pitchFamily="34" charset="0"/>
                <a:ea typeface="Calibri" panose="020F0502020204030204" pitchFamily="34" charset="0"/>
                <a:cs typeface="Times New Roman" panose="02020603050405020304" pitchFamily="18" charset="0"/>
              </a:rPr>
              <a:t>xplain WHY using the Divisibility Rules.</a:t>
            </a:r>
            <a:r>
              <a:rPr lang="en-US" sz="3200" dirty="0">
                <a:latin typeface="Times New Roman" panose="02020603050405020304" pitchFamily="18" charset="0"/>
                <a:ea typeface="Times New Roman" panose="02020603050405020304" pitchFamily="18" charset="0"/>
              </a:rPr>
              <a:t> </a:t>
            </a:r>
          </a:p>
          <a:p>
            <a:pPr marL="0" indent="0">
              <a:lnSpc>
                <a:spcPct val="100000"/>
              </a:lnSpc>
              <a:spcBef>
                <a:spcPts val="0"/>
              </a:spcBef>
              <a:buNone/>
            </a:pPr>
            <a:r>
              <a:rPr lang="en-US" sz="3200" kern="0" dirty="0">
                <a:latin typeface="Arial" panose="020B0604020202020204" pitchFamily="34" charset="0"/>
                <a:ea typeface="Calibri" panose="020F0502020204030204" pitchFamily="34" charset="0"/>
              </a:rPr>
              <a:t>f) 4  l  476,025,314	</a:t>
            </a:r>
            <a:endParaRPr lang="en-US" sz="3200" dirty="0">
              <a:latin typeface="Arial" panose="020B0604020202020204" pitchFamily="34" charset="0"/>
            </a:endParaRPr>
          </a:p>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lgn="ctr">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marL="0" indent="0">
              <a:lnSpc>
                <a:spcPct val="115000"/>
              </a:lnSpc>
              <a:spcBef>
                <a:spcPts val="0"/>
              </a:spcBef>
              <a:spcAft>
                <a:spcPts val="1000"/>
              </a:spcAft>
              <a:buNone/>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8" name="Text Box 2">
            <a:extLst>
              <a:ext uri="{FF2B5EF4-FFF2-40B4-BE49-F238E27FC236}">
                <a16:creationId xmlns:a16="http://schemas.microsoft.com/office/drawing/2014/main" id="{C83056DF-272D-4563-963C-40665F77B519}"/>
              </a:ext>
            </a:extLst>
          </p:cNvPr>
          <p:cNvSpPr txBox="1">
            <a:spLocks noChangeArrowheads="1"/>
          </p:cNvSpPr>
          <p:nvPr/>
        </p:nvSpPr>
        <p:spPr bwMode="auto">
          <a:xfrm>
            <a:off x="1422516" y="3997150"/>
            <a:ext cx="2921000" cy="2730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4 | 14? NO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B31C7F03-11B5-4325-A502-CB13F8C074E5}"/>
              </a:ext>
            </a:extLst>
          </p:cNvPr>
          <p:cNvSpPr txBox="1">
            <a:spLocks noChangeArrowheads="1"/>
          </p:cNvSpPr>
          <p:nvPr/>
        </p:nvSpPr>
        <p:spPr bwMode="auto">
          <a:xfrm>
            <a:off x="1378939" y="4770036"/>
            <a:ext cx="6463135" cy="1429519"/>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False b/c 4 does not divide into the sum of digits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391132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1000"/>
                                        <p:tgtEl>
                                          <p:spTgt spid="9">
                                            <p:txEl>
                                              <p:pRg st="0" end="0"/>
                                            </p:txEl>
                                          </p:spTgt>
                                        </p:tgtEl>
                                      </p:cBhvr>
                                    </p:animEffect>
                                    <p:anim calcmode="lin" valueType="num">
                                      <p:cBhvr>
                                        <p:cTn id="15"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830576"/>
            <a:ext cx="10168128" cy="1179576"/>
          </a:xfrm>
        </p:spPr>
        <p:txBody>
          <a:bodyPr>
            <a:normAutofit fontScale="90000"/>
          </a:bodyPr>
          <a:lstStyle/>
          <a:p>
            <a:pPr marL="0" marR="0">
              <a:lnSpc>
                <a:spcPct val="115000"/>
              </a:lnSpc>
              <a:spcBef>
                <a:spcPts val="0"/>
              </a:spcBef>
              <a:spcAft>
                <a:spcPts val="1000"/>
              </a:spcAft>
            </a:pPr>
            <a:r>
              <a:rPr lang="en-US" sz="4400" b="1" dirty="0">
                <a:latin typeface="Arial" panose="020B0604020202020204" pitchFamily="34" charset="0"/>
                <a:ea typeface="Calibri" panose="020F0502020204030204" pitchFamily="34" charset="0"/>
                <a:cs typeface="Times New Roman" panose="02020603050405020304" pitchFamily="18" charset="0"/>
              </a:rPr>
              <a:t>Definition of Factor</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2"/>
            <a:ext cx="10168128" cy="6949289"/>
          </a:xfrm>
        </p:spPr>
        <p:txBody>
          <a:bodyPr>
            <a:normAutofit/>
          </a:bodyPr>
          <a:lstStyle/>
          <a:p>
            <a:pPr marL="0" marR="0" indent="0">
              <a:spcBef>
                <a:spcPts val="0"/>
              </a:spcBef>
              <a:spcAft>
                <a:spcPts val="0"/>
              </a:spcAft>
              <a:buNone/>
            </a:pPr>
            <a:endParaRPr lang="en-US" sz="3200" dirty="0">
              <a:solidFill>
                <a:srgbClr val="0070C0"/>
              </a:solidFill>
              <a:latin typeface="Arial" panose="020B0604020202020204" pitchFamily="34" charset="0"/>
            </a:endParaRPr>
          </a:p>
          <a:p>
            <a:pPr marL="0" marR="0" indent="0">
              <a:spcBef>
                <a:spcPts val="0"/>
              </a:spcBef>
              <a:spcAft>
                <a:spcPts val="0"/>
              </a:spcAft>
              <a:buNone/>
            </a:pPr>
            <a:endParaRPr lang="en-US" sz="3200" kern="0" dirty="0">
              <a:latin typeface="Arial" panose="020B0604020202020204" pitchFamily="34" charset="0"/>
              <a:ea typeface="Calibri" panose="020F0502020204030204" pitchFamily="34" charset="0"/>
            </a:endParaRPr>
          </a:p>
          <a:p>
            <a:pPr marL="0" marR="0" indent="0">
              <a:spcBef>
                <a:spcPts val="0"/>
              </a:spcBef>
              <a:spcAft>
                <a:spcPts val="0"/>
              </a:spcAft>
              <a:buNone/>
            </a:pPr>
            <a:r>
              <a:rPr lang="en-US" sz="3200" kern="0" dirty="0">
                <a:latin typeface="Arial" panose="020B0604020202020204" pitchFamily="34" charset="0"/>
                <a:ea typeface="Calibri" panose="020F0502020204030204" pitchFamily="34" charset="0"/>
              </a:rPr>
              <a:t>	</a:t>
            </a:r>
            <a:endParaRPr lang="en-US" sz="3200" dirty="0">
              <a:latin typeface="Arial" panose="020B0604020202020204" pitchFamily="34" charset="0"/>
            </a:endParaRPr>
          </a:p>
          <a:p>
            <a:pPr marL="0" marR="0" indent="0">
              <a:spcBef>
                <a:spcPts val="0"/>
              </a:spcBef>
              <a:spcAft>
                <a:spcPts val="0"/>
              </a:spcAft>
              <a:buNone/>
            </a:pPr>
            <a:endParaRPr lang="en-US" sz="3500" dirty="0">
              <a:latin typeface="Times New Roman" panose="02020603050405020304" pitchFamily="18" charset="0"/>
              <a:ea typeface="Times New Roman" panose="02020603050405020304" pitchFamily="18" charset="0"/>
            </a:endParaRPr>
          </a:p>
          <a:p>
            <a:pPr marL="0" indent="0">
              <a:lnSpc>
                <a:spcPct val="115000"/>
              </a:lnSpc>
              <a:spcBef>
                <a:spcPts val="0"/>
              </a:spcBef>
              <a:spcAft>
                <a:spcPts val="1000"/>
              </a:spcAft>
              <a:buNone/>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6" name="Text Box 2">
            <a:extLst>
              <a:ext uri="{FF2B5EF4-FFF2-40B4-BE49-F238E27FC236}">
                <a16:creationId xmlns:a16="http://schemas.microsoft.com/office/drawing/2014/main" id="{C85CB3B1-3298-4206-87E2-C345B66ED180}"/>
              </a:ext>
            </a:extLst>
          </p:cNvPr>
          <p:cNvSpPr txBox="1">
            <a:spLocks noChangeArrowheads="1"/>
          </p:cNvSpPr>
          <p:nvPr/>
        </p:nvSpPr>
        <p:spPr bwMode="auto">
          <a:xfrm>
            <a:off x="583996" y="2336130"/>
            <a:ext cx="7612048" cy="2470762"/>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A number that divides the given number exactly with NO remainder!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142676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1208080"/>
            <a:ext cx="10168128" cy="1179576"/>
          </a:xfrm>
        </p:spPr>
        <p:txBody>
          <a:bodyPr>
            <a:normAutofit fontScale="90000"/>
          </a:bodyPr>
          <a:lstStyle/>
          <a:p>
            <a:pPr marL="0" marR="0">
              <a:lnSpc>
                <a:spcPct val="115000"/>
              </a:lnSpc>
              <a:spcBef>
                <a:spcPts val="0"/>
              </a:spcBef>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 </a:t>
            </a: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sz="4400" b="1" dirty="0">
                <a:latin typeface="Arial" panose="020B0604020202020204" pitchFamily="34" charset="0"/>
                <a:ea typeface="Calibri" panose="020F0502020204030204" pitchFamily="34" charset="0"/>
                <a:cs typeface="Times New Roman" panose="02020603050405020304" pitchFamily="18" charset="0"/>
              </a:rPr>
              <a:t>Construct a table listing the factors of the following numbers:</a:t>
            </a:r>
            <a:br>
              <a:rPr lang="en-US" sz="4400" b="1" dirty="0">
                <a:latin typeface="Calibri" panose="020F0502020204030204" pitchFamily="34" charset="0"/>
                <a:ea typeface="Calibri" panose="020F0502020204030204" pitchFamily="34" charset="0"/>
                <a:cs typeface="Times New Roman" panose="02020603050405020304" pitchFamily="18" charset="0"/>
              </a:rPr>
            </a:br>
            <a:br>
              <a:rPr lang="en-US" sz="4400" b="1" dirty="0">
                <a:latin typeface="Calibri" panose="020F0502020204030204" pitchFamily="34" charset="0"/>
                <a:ea typeface="Calibri" panose="020F0502020204030204" pitchFamily="34" charset="0"/>
                <a:cs typeface="Times New Roman" panose="02020603050405020304" pitchFamily="18" charset="0"/>
              </a:rPr>
            </a:br>
            <a:endParaRPr lang="en-US" sz="4400" b="1" dirty="0"/>
          </a:p>
        </p:txBody>
      </p:sp>
      <p:graphicFrame>
        <p:nvGraphicFramePr>
          <p:cNvPr id="7" name="Table 6">
            <a:extLst>
              <a:ext uri="{FF2B5EF4-FFF2-40B4-BE49-F238E27FC236}">
                <a16:creationId xmlns:a16="http://schemas.microsoft.com/office/drawing/2014/main" id="{95956E51-6E76-40CB-88CD-64D2A06D3585}"/>
              </a:ext>
            </a:extLst>
          </p:cNvPr>
          <p:cNvGraphicFramePr>
            <a:graphicFrameLocks noGrp="1"/>
          </p:cNvGraphicFramePr>
          <p:nvPr>
            <p:extLst>
              <p:ext uri="{D42A27DB-BD31-4B8C-83A1-F6EECF244321}">
                <p14:modId xmlns:p14="http://schemas.microsoft.com/office/powerpoint/2010/main" val="999849375"/>
              </p:ext>
            </p:extLst>
          </p:nvPr>
        </p:nvGraphicFramePr>
        <p:xfrm>
          <a:off x="1491713" y="2387656"/>
          <a:ext cx="8566092" cy="4031824"/>
        </p:xfrm>
        <a:graphic>
          <a:graphicData uri="http://schemas.openxmlformats.org/drawingml/2006/table">
            <a:tbl>
              <a:tblPr firstRow="1" bandRow="1">
                <a:tableStyleId>{5C22544A-7EE6-4342-B048-85BDC9FD1C3A}</a:tableStyleId>
              </a:tblPr>
              <a:tblGrid>
                <a:gridCol w="2855364">
                  <a:extLst>
                    <a:ext uri="{9D8B030D-6E8A-4147-A177-3AD203B41FA5}">
                      <a16:colId xmlns:a16="http://schemas.microsoft.com/office/drawing/2014/main" val="484817223"/>
                    </a:ext>
                  </a:extLst>
                </a:gridCol>
                <a:gridCol w="2855364">
                  <a:extLst>
                    <a:ext uri="{9D8B030D-6E8A-4147-A177-3AD203B41FA5}">
                      <a16:colId xmlns:a16="http://schemas.microsoft.com/office/drawing/2014/main" val="143035811"/>
                    </a:ext>
                  </a:extLst>
                </a:gridCol>
                <a:gridCol w="2855364">
                  <a:extLst>
                    <a:ext uri="{9D8B030D-6E8A-4147-A177-3AD203B41FA5}">
                      <a16:colId xmlns:a16="http://schemas.microsoft.com/office/drawing/2014/main" val="841020284"/>
                    </a:ext>
                  </a:extLst>
                </a:gridCol>
              </a:tblGrid>
              <a:tr h="484688">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	Number</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Factors</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dirty="0">
                          <a:effectLst/>
                          <a:latin typeface="Arial" panose="020B0604020202020204" pitchFamily="34" charset="0"/>
                          <a:ea typeface="Calibri" panose="020F0502020204030204" pitchFamily="34" charset="0"/>
                          <a:cs typeface="Times New Roman" panose="02020603050405020304" pitchFamily="18" charset="0"/>
                        </a:rPr>
                        <a:t>Number of Factors</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5173081"/>
                  </a:ext>
                </a:extLst>
              </a:tr>
              <a:tr h="484688">
                <a:tc>
                  <a:txBody>
                    <a:bodyPr/>
                    <a:lstStyle/>
                    <a:p>
                      <a:pPr algn="ctr"/>
                      <a:r>
                        <a:rPr lang="en-US" b="1" dirty="0">
                          <a:latin typeface="Arial" panose="020B0604020202020204" pitchFamily="34" charset="0"/>
                          <a:cs typeface="Arial" panose="020B0604020202020204" pitchFamily="34" charset="0"/>
                        </a:rPr>
                        <a:t>8</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1, 8, 2, 4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532994469"/>
                  </a:ext>
                </a:extLst>
              </a:tr>
              <a:tr h="484688">
                <a:tc>
                  <a:txBody>
                    <a:bodyPr/>
                    <a:lstStyle/>
                    <a:p>
                      <a:pPr algn="ctr"/>
                      <a:r>
                        <a:rPr lang="en-US" b="1" dirty="0">
                          <a:latin typeface="Arial" panose="020B0604020202020204" pitchFamily="34" charset="0"/>
                          <a:cs typeface="Arial" panose="020B0604020202020204" pitchFamily="34" charset="0"/>
                        </a:rPr>
                        <a:t>22</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1, 22, 2, 11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4</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788414989"/>
                  </a:ext>
                </a:extLst>
              </a:tr>
              <a:tr h="484688">
                <a:tc>
                  <a:txBody>
                    <a:bodyPr/>
                    <a:lstStyle/>
                    <a:p>
                      <a:pPr algn="ctr"/>
                      <a:r>
                        <a:rPr lang="en-US" b="1" dirty="0">
                          <a:latin typeface="Arial" panose="020B0604020202020204" pitchFamily="34" charset="0"/>
                          <a:cs typeface="Arial" panose="020B0604020202020204" pitchFamily="34" charset="0"/>
                        </a:rPr>
                        <a:t>30</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1, 30, 2, 15, 3, 10, 5, 6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8</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72972299"/>
                  </a:ext>
                </a:extLst>
              </a:tr>
              <a:tr h="484688">
                <a:tc>
                  <a:txBody>
                    <a:bodyPr/>
                    <a:lstStyle/>
                    <a:p>
                      <a:pPr algn="ctr"/>
                      <a:r>
                        <a:rPr lang="en-US" b="1" dirty="0">
                          <a:latin typeface="Arial" panose="020B0604020202020204" pitchFamily="34" charset="0"/>
                          <a:cs typeface="Arial" panose="020B0604020202020204" pitchFamily="34" charset="0"/>
                        </a:rPr>
                        <a:t>44</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1, 44, 2, 22, 4, 11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361494410"/>
                  </a:ext>
                </a:extLst>
              </a:tr>
              <a:tr h="484688">
                <a:tc>
                  <a:txBody>
                    <a:bodyPr/>
                    <a:lstStyle/>
                    <a:p>
                      <a:pPr algn="ctr"/>
                      <a:r>
                        <a:rPr lang="en-US" b="1" dirty="0">
                          <a:latin typeface="Arial" panose="020B0604020202020204" pitchFamily="34" charset="0"/>
                          <a:cs typeface="Arial" panose="020B0604020202020204" pitchFamily="34" charset="0"/>
                        </a:rPr>
                        <a:t>50</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1, 50, 2, 25, 5, 10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6</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481424590"/>
                  </a:ext>
                </a:extLst>
              </a:tr>
              <a:tr h="484688">
                <a:tc>
                  <a:txBody>
                    <a:bodyPr/>
                    <a:lstStyle/>
                    <a:p>
                      <a:pPr algn="ctr"/>
                      <a:r>
                        <a:rPr lang="en-US" b="1" dirty="0">
                          <a:latin typeface="Arial" panose="020B0604020202020204" pitchFamily="34" charset="0"/>
                          <a:cs typeface="Arial" panose="020B0604020202020204" pitchFamily="34" charset="0"/>
                        </a:rPr>
                        <a:t>60</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1, 60, 2, 30, 3, 20, 4, 15, 5, 12, 6, 10</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12</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txBody>
                  <a:tcPr/>
                </a:tc>
                <a:extLst>
                  <a:ext uri="{0D108BD9-81ED-4DB2-BD59-A6C34878D82A}">
                    <a16:rowId xmlns:a16="http://schemas.microsoft.com/office/drawing/2014/main" val="3188156572"/>
                  </a:ext>
                </a:extLst>
              </a:tr>
            </a:tbl>
          </a:graphicData>
        </a:graphic>
      </p:graphicFrame>
    </p:spTree>
    <p:extLst>
      <p:ext uri="{BB962C8B-B14F-4D97-AF65-F5344CB8AC3E}">
        <p14:creationId xmlns:p14="http://schemas.microsoft.com/office/powerpoint/2010/main" val="92732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What is Number Theory?</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fontScale="92500" lnSpcReduction="10000"/>
          </a:bodyPr>
          <a:lstStyle/>
          <a:p>
            <a:pPr marL="0" marR="0">
              <a:lnSpc>
                <a:spcPct val="115000"/>
              </a:lnSpc>
              <a:spcBef>
                <a:spcPts val="0"/>
              </a:spcBef>
              <a:spcAft>
                <a:spcPts val="1000"/>
              </a:spcAft>
            </a:pPr>
            <a:r>
              <a:rPr lang="en-US" sz="3500" dirty="0">
                <a:solidFill>
                  <a:srgbClr val="4472C4"/>
                </a:solidFill>
                <a:latin typeface="Arial" panose="020B0604020202020204" pitchFamily="34" charset="0"/>
                <a:ea typeface="Calibri" panose="020F0502020204030204" pitchFamily="34" charset="0"/>
                <a:cs typeface="Times New Roman" panose="02020603050405020304" pitchFamily="18" charset="0"/>
              </a:rPr>
              <a:t>The study of non-zero whole numbers and their relationships</a:t>
            </a:r>
            <a:endParaRPr lang="en-US" sz="3500" dirty="0">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pPr>
            <a:r>
              <a:rPr lang="en-US" sz="3500" dirty="0">
                <a:latin typeface="Arial" panose="020B0604020202020204" pitchFamily="34" charset="0"/>
                <a:cs typeface="Arial" panose="020B0604020202020204" pitchFamily="34" charset="0"/>
              </a:rPr>
              <a:t>One important relationship in number theory is that between a </a:t>
            </a:r>
            <a:r>
              <a:rPr lang="en-US" sz="3500" b="1" u="sng" dirty="0">
                <a:latin typeface="Arial" panose="020B0604020202020204" pitchFamily="34" charset="0"/>
                <a:cs typeface="Arial" panose="020B0604020202020204" pitchFamily="34" charset="0"/>
              </a:rPr>
              <a:t>factor</a:t>
            </a:r>
            <a:r>
              <a:rPr lang="en-US" sz="3500" dirty="0">
                <a:latin typeface="Arial" panose="020B0604020202020204" pitchFamily="34" charset="0"/>
                <a:cs typeface="Arial" panose="020B0604020202020204" pitchFamily="34" charset="0"/>
              </a:rPr>
              <a:t> and a </a:t>
            </a:r>
            <a:r>
              <a:rPr lang="en-US" sz="3500" b="1" u="sng" dirty="0">
                <a:latin typeface="Arial" panose="020B0604020202020204" pitchFamily="34" charset="0"/>
                <a:cs typeface="Arial" panose="020B0604020202020204" pitchFamily="34" charset="0"/>
              </a:rPr>
              <a:t>multiple</a:t>
            </a:r>
            <a:r>
              <a:rPr lang="en-US" sz="3500" dirty="0">
                <a:latin typeface="Arial" panose="020B0604020202020204" pitchFamily="34" charset="0"/>
                <a:cs typeface="Arial" panose="020B0604020202020204" pitchFamily="34" charset="0"/>
              </a:rPr>
              <a:t>:</a:t>
            </a:r>
          </a:p>
          <a:p>
            <a:pPr marL="0" marR="0" indent="0">
              <a:lnSpc>
                <a:spcPct val="115000"/>
              </a:lnSpc>
              <a:spcBef>
                <a:spcPts val="0"/>
              </a:spcBef>
              <a:spcAft>
                <a:spcPts val="1000"/>
              </a:spcAft>
              <a:buNone/>
            </a:pPr>
            <a:br>
              <a:rPr lang="en-US" sz="3200" dirty="0"/>
            </a:br>
            <a:r>
              <a:rPr lang="en-US" sz="3500" dirty="0">
                <a:latin typeface="Arial" panose="020B0604020202020204" pitchFamily="34" charset="0"/>
                <a:ea typeface="Calibri" panose="020F0502020204030204" pitchFamily="34" charset="0"/>
                <a:cs typeface="Times New Roman" panose="02020603050405020304" pitchFamily="18" charset="0"/>
              </a:rPr>
              <a:t>If one number is a _________________ of a second number, then the second number is a ________________ of the first.</a:t>
            </a:r>
            <a:endParaRPr lang="en-US" sz="35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5" name="Text Box 2">
            <a:extLst>
              <a:ext uri="{FF2B5EF4-FFF2-40B4-BE49-F238E27FC236}">
                <a16:creationId xmlns:a16="http://schemas.microsoft.com/office/drawing/2014/main" id="{2816C2A0-E81E-46C4-AC97-A8A28D9273A9}"/>
              </a:ext>
            </a:extLst>
          </p:cNvPr>
          <p:cNvSpPr txBox="1">
            <a:spLocks noChangeArrowheads="1"/>
          </p:cNvSpPr>
          <p:nvPr/>
        </p:nvSpPr>
        <p:spPr bwMode="auto">
          <a:xfrm>
            <a:off x="4994464" y="4573292"/>
            <a:ext cx="2203072"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factor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297151C5-35F4-4CF0-8380-8DFFA59D4869}"/>
              </a:ext>
            </a:extLst>
          </p:cNvPr>
          <p:cNvSpPr txBox="1">
            <a:spLocks noChangeArrowheads="1"/>
          </p:cNvSpPr>
          <p:nvPr/>
        </p:nvSpPr>
        <p:spPr bwMode="auto">
          <a:xfrm>
            <a:off x="1333177" y="5633300"/>
            <a:ext cx="1904505" cy="372576"/>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multiple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62025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1000"/>
                                        <p:tgtEl>
                                          <p:spTgt spid="5"/>
                                        </p:tgtEl>
                                      </p:cBhvr>
                                    </p:animEffect>
                                    <p:anim calcmode="lin" valueType="num">
                                      <p:cBhvr>
                                        <p:cTn id="28" dur="1000" fill="hold"/>
                                        <p:tgtEl>
                                          <p:spTgt spid="5"/>
                                        </p:tgtEl>
                                        <p:attrNameLst>
                                          <p:attrName>ppt_x</p:attrName>
                                        </p:attrNameLst>
                                      </p:cBhvr>
                                      <p:tavLst>
                                        <p:tav tm="0">
                                          <p:val>
                                            <p:strVal val="#ppt_x"/>
                                          </p:val>
                                        </p:tav>
                                        <p:tav tm="100000">
                                          <p:val>
                                            <p:strVal val="#ppt_x"/>
                                          </p:val>
                                        </p:tav>
                                      </p:tavLst>
                                    </p:anim>
                                    <p:anim calcmode="lin" valueType="num">
                                      <p:cBhvr>
                                        <p:cTn id="2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fade">
                                      <p:cBhvr>
                                        <p:cTn id="34" dur="1000"/>
                                        <p:tgtEl>
                                          <p:spTgt spid="6"/>
                                        </p:tgtEl>
                                      </p:cBhvr>
                                    </p:animEffect>
                                    <p:anim calcmode="lin" valueType="num">
                                      <p:cBhvr>
                                        <p:cTn id="35" dur="1000" fill="hold"/>
                                        <p:tgtEl>
                                          <p:spTgt spid="6"/>
                                        </p:tgtEl>
                                        <p:attrNameLst>
                                          <p:attrName>ppt_x</p:attrName>
                                        </p:attrNameLst>
                                      </p:cBhvr>
                                      <p:tavLst>
                                        <p:tav tm="0">
                                          <p:val>
                                            <p:strVal val="#ppt_x"/>
                                          </p:val>
                                        </p:tav>
                                        <p:tav tm="100000">
                                          <p:val>
                                            <p:strVal val="#ppt_x"/>
                                          </p:val>
                                        </p:tav>
                                      </p:tavLst>
                                    </p:anim>
                                    <p:anim calcmode="lin" valueType="num">
                                      <p:cBhvr>
                                        <p:cTn id="3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90695" y="1208080"/>
            <a:ext cx="10168128" cy="1179576"/>
          </a:xfrm>
        </p:spPr>
        <p:txBody>
          <a:bodyPr>
            <a:normAutofit fontScale="90000"/>
          </a:bodyPr>
          <a:lstStyle/>
          <a:p>
            <a:pPr marL="0" marR="0">
              <a:lnSpc>
                <a:spcPct val="115000"/>
              </a:lnSpc>
              <a:spcBef>
                <a:spcPts val="0"/>
              </a:spcBef>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 </a:t>
            </a:r>
            <a:br>
              <a:rPr lang="en-US" sz="2400" dirty="0">
                <a:latin typeface="Calibri" panose="020F0502020204030204" pitchFamily="34" charset="0"/>
                <a:ea typeface="Calibri" panose="020F0502020204030204" pitchFamily="34" charset="0"/>
                <a:cs typeface="Times New Roman" panose="02020603050405020304" pitchFamily="18" charset="0"/>
              </a:rPr>
            </a:br>
            <a:r>
              <a:rPr lang="en-US" sz="4400" b="1" dirty="0">
                <a:latin typeface="Arial" panose="020B0604020202020204" pitchFamily="34" charset="0"/>
                <a:ea typeface="Calibri" panose="020F0502020204030204" pitchFamily="34" charset="0"/>
                <a:cs typeface="Times New Roman" panose="02020603050405020304" pitchFamily="18" charset="0"/>
              </a:rPr>
              <a:t>Construct a table listing the factors of the following numbers:</a:t>
            </a:r>
            <a:br>
              <a:rPr lang="en-US" sz="4400" b="1" dirty="0">
                <a:latin typeface="Calibri" panose="020F0502020204030204" pitchFamily="34" charset="0"/>
                <a:ea typeface="Calibri" panose="020F0502020204030204" pitchFamily="34" charset="0"/>
                <a:cs typeface="Times New Roman" panose="02020603050405020304" pitchFamily="18" charset="0"/>
              </a:rPr>
            </a:br>
            <a:br>
              <a:rPr lang="en-US" sz="4400" b="1" dirty="0">
                <a:latin typeface="Calibri" panose="020F0502020204030204" pitchFamily="34" charset="0"/>
                <a:ea typeface="Calibri" panose="020F0502020204030204" pitchFamily="34" charset="0"/>
                <a:cs typeface="Times New Roman" panose="02020603050405020304" pitchFamily="18" charset="0"/>
              </a:rPr>
            </a:br>
            <a:endParaRPr lang="en-US" sz="4400" b="1" dirty="0"/>
          </a:p>
        </p:txBody>
      </p:sp>
      <p:graphicFrame>
        <p:nvGraphicFramePr>
          <p:cNvPr id="7" name="Table 6">
            <a:extLst>
              <a:ext uri="{FF2B5EF4-FFF2-40B4-BE49-F238E27FC236}">
                <a16:creationId xmlns:a16="http://schemas.microsoft.com/office/drawing/2014/main" id="{95956E51-6E76-40CB-88CD-64D2A06D3585}"/>
              </a:ext>
            </a:extLst>
          </p:cNvPr>
          <p:cNvGraphicFramePr>
            <a:graphicFrameLocks noGrp="1"/>
          </p:cNvGraphicFramePr>
          <p:nvPr>
            <p:extLst>
              <p:ext uri="{D42A27DB-BD31-4B8C-83A1-F6EECF244321}">
                <p14:modId xmlns:p14="http://schemas.microsoft.com/office/powerpoint/2010/main" val="812817714"/>
              </p:ext>
            </p:extLst>
          </p:nvPr>
        </p:nvGraphicFramePr>
        <p:xfrm>
          <a:off x="1491713" y="2387656"/>
          <a:ext cx="8566092" cy="2423440"/>
        </p:xfrm>
        <a:graphic>
          <a:graphicData uri="http://schemas.openxmlformats.org/drawingml/2006/table">
            <a:tbl>
              <a:tblPr firstRow="1" bandRow="1">
                <a:tableStyleId>{5C22544A-7EE6-4342-B048-85BDC9FD1C3A}</a:tableStyleId>
              </a:tblPr>
              <a:tblGrid>
                <a:gridCol w="2855364">
                  <a:extLst>
                    <a:ext uri="{9D8B030D-6E8A-4147-A177-3AD203B41FA5}">
                      <a16:colId xmlns:a16="http://schemas.microsoft.com/office/drawing/2014/main" val="484817223"/>
                    </a:ext>
                  </a:extLst>
                </a:gridCol>
                <a:gridCol w="2855364">
                  <a:extLst>
                    <a:ext uri="{9D8B030D-6E8A-4147-A177-3AD203B41FA5}">
                      <a16:colId xmlns:a16="http://schemas.microsoft.com/office/drawing/2014/main" val="143035811"/>
                    </a:ext>
                  </a:extLst>
                </a:gridCol>
                <a:gridCol w="2855364">
                  <a:extLst>
                    <a:ext uri="{9D8B030D-6E8A-4147-A177-3AD203B41FA5}">
                      <a16:colId xmlns:a16="http://schemas.microsoft.com/office/drawing/2014/main" val="841020284"/>
                    </a:ext>
                  </a:extLst>
                </a:gridCol>
              </a:tblGrid>
              <a:tr h="484688">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	Number</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a:effectLst/>
                          <a:latin typeface="Arial" panose="020B0604020202020204" pitchFamily="34" charset="0"/>
                          <a:ea typeface="Calibri" panose="020F0502020204030204" pitchFamily="34" charset="0"/>
                          <a:cs typeface="Times New Roman" panose="02020603050405020304" pitchFamily="18" charset="0"/>
                        </a:rPr>
                        <a:t>Factors</a:t>
                      </a:r>
                      <a:endParaRPr lang="en-US" sz="2400" kern="1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nSpc>
                          <a:spcPct val="115000"/>
                        </a:lnSpc>
                        <a:spcBef>
                          <a:spcPts val="0"/>
                        </a:spcBef>
                        <a:spcAft>
                          <a:spcPts val="1000"/>
                        </a:spcAft>
                      </a:pPr>
                      <a:r>
                        <a:rPr lang="en-US" sz="2400" kern="100" dirty="0">
                          <a:effectLst/>
                          <a:latin typeface="Arial" panose="020B0604020202020204" pitchFamily="34" charset="0"/>
                          <a:ea typeface="Calibri" panose="020F0502020204030204" pitchFamily="34" charset="0"/>
                          <a:cs typeface="Times New Roman" panose="02020603050405020304" pitchFamily="18" charset="0"/>
                        </a:rPr>
                        <a:t>Number of Factors</a:t>
                      </a:r>
                      <a:endParaRPr lang="en-US" sz="24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25173081"/>
                  </a:ext>
                </a:extLst>
              </a:tr>
              <a:tr h="484688">
                <a:tc>
                  <a:txBody>
                    <a:bodyPr/>
                    <a:lstStyle/>
                    <a:p>
                      <a:pPr algn="ctr"/>
                      <a:r>
                        <a:rPr lang="en-US" b="1" dirty="0">
                          <a:latin typeface="Arial" panose="020B0604020202020204" pitchFamily="34" charset="0"/>
                          <a:cs typeface="Arial" panose="020B0604020202020204" pitchFamily="34" charset="0"/>
                        </a:rPr>
                        <a:t>17</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1, 17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532994469"/>
                  </a:ext>
                </a:extLst>
              </a:tr>
              <a:tr h="484688">
                <a:tc>
                  <a:txBody>
                    <a:bodyPr/>
                    <a:lstStyle/>
                    <a:p>
                      <a:pPr algn="ctr"/>
                      <a:r>
                        <a:rPr lang="en-US" b="1" dirty="0">
                          <a:latin typeface="Arial" panose="020B0604020202020204" pitchFamily="34" charset="0"/>
                          <a:cs typeface="Arial" panose="020B0604020202020204" pitchFamily="34" charset="0"/>
                        </a:rPr>
                        <a:t>25</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1, 25, 5</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1788414989"/>
                  </a:ext>
                </a:extLst>
              </a:tr>
              <a:tr h="484688">
                <a:tc>
                  <a:txBody>
                    <a:bodyPr/>
                    <a:lstStyle/>
                    <a:p>
                      <a:pPr algn="ctr"/>
                      <a:r>
                        <a:rPr lang="en-US" b="1" dirty="0">
                          <a:latin typeface="Arial" panose="020B0604020202020204" pitchFamily="34" charset="0"/>
                          <a:cs typeface="Arial" panose="020B0604020202020204" pitchFamily="34" charset="0"/>
                        </a:rPr>
                        <a:t>9</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1, 9, 3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3</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372972299"/>
                  </a:ext>
                </a:extLst>
              </a:tr>
              <a:tr h="484688">
                <a:tc>
                  <a:txBody>
                    <a:bodyPr/>
                    <a:lstStyle/>
                    <a:p>
                      <a:pPr algn="ctr"/>
                      <a:r>
                        <a:rPr lang="en-US" b="1" dirty="0">
                          <a:latin typeface="Arial" panose="020B0604020202020204" pitchFamily="34" charset="0"/>
                          <a:cs typeface="Arial" panose="020B0604020202020204" pitchFamily="34" charset="0"/>
                        </a:rPr>
                        <a:t>1</a:t>
                      </a:r>
                    </a:p>
                  </a:txBody>
                  <a:tcPr/>
                </a:tc>
                <a:tc>
                  <a:txBody>
                    <a:bodyPr/>
                    <a:lstStyle/>
                    <a:p>
                      <a:pPr marL="0" marR="0">
                        <a:lnSpc>
                          <a:spcPct val="115000"/>
                        </a:lnSpc>
                        <a:spcBef>
                          <a:spcPts val="0"/>
                        </a:spcBef>
                        <a:spcAft>
                          <a:spcPts val="1000"/>
                        </a:spcAft>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a:tc>
                <a:tc>
                  <a:txBody>
                    <a:bodyPr/>
                    <a:lstStyle/>
                    <a:p>
                      <a:pPr marL="0" marR="0" lvl="0" indent="0" algn="l" defTabSz="914400" rtl="0" eaLnBrk="1" fontAlgn="auto" latinLnBrk="0" hangingPunct="1">
                        <a:lnSpc>
                          <a:spcPct val="115000"/>
                        </a:lnSpc>
                        <a:spcBef>
                          <a:spcPts val="0"/>
                        </a:spcBef>
                        <a:spcAft>
                          <a:spcPts val="1000"/>
                        </a:spcAft>
                        <a:buClrTx/>
                        <a:buSzTx/>
                        <a:buFontTx/>
                        <a:buNone/>
                        <a:tabLst/>
                        <a:defRPr/>
                      </a:pPr>
                      <a:r>
                        <a:rPr lang="en-US" sz="18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a:tc>
                <a:extLst>
                  <a:ext uri="{0D108BD9-81ED-4DB2-BD59-A6C34878D82A}">
                    <a16:rowId xmlns:a16="http://schemas.microsoft.com/office/drawing/2014/main" val="2361494410"/>
                  </a:ext>
                </a:extLst>
              </a:tr>
            </a:tbl>
          </a:graphicData>
        </a:graphic>
      </p:graphicFrame>
    </p:spTree>
    <p:extLst>
      <p:ext uri="{BB962C8B-B14F-4D97-AF65-F5344CB8AC3E}">
        <p14:creationId xmlns:p14="http://schemas.microsoft.com/office/powerpoint/2010/main" val="340890807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721285" y="489917"/>
            <a:ext cx="10168128" cy="1179576"/>
          </a:xfrm>
        </p:spPr>
        <p:txBody>
          <a:bodyPr>
            <a:normAutofit/>
          </a:bodyPr>
          <a:lstStyle/>
          <a:p>
            <a:pPr marL="0" marR="0">
              <a:lnSpc>
                <a:spcPct val="115000"/>
              </a:lnSpc>
              <a:spcBef>
                <a:spcPts val="0"/>
              </a:spcBef>
              <a:spcAft>
                <a:spcPts val="1000"/>
              </a:spcAft>
            </a:pPr>
            <a:r>
              <a:rPr lang="en-US" b="1" u="sng" kern="0" dirty="0">
                <a:latin typeface="Arial" panose="020B0604020202020204" pitchFamily="34" charset="0"/>
                <a:ea typeface="Calibri" panose="020F0502020204030204" pitchFamily="34" charset="0"/>
              </a:rPr>
              <a:t>Questions:</a:t>
            </a:r>
            <a:r>
              <a:rPr lang="en-US" sz="3200" kern="0" dirty="0">
                <a:latin typeface="Arial" panose="020B0604020202020204" pitchFamily="34" charset="0"/>
                <a:ea typeface="Calibri" panose="020F0502020204030204" pitchFamily="34" charset="0"/>
              </a:rPr>
              <a:t>	</a:t>
            </a:r>
            <a:endParaRPr lang="en-US" sz="4400" b="1" dirty="0"/>
          </a:p>
        </p:txBody>
      </p:sp>
      <p:sp>
        <p:nvSpPr>
          <p:cNvPr id="3" name="Content Placeholder 2">
            <a:extLst>
              <a:ext uri="{FF2B5EF4-FFF2-40B4-BE49-F238E27FC236}">
                <a16:creationId xmlns:a16="http://schemas.microsoft.com/office/drawing/2014/main" id="{2BF2D0EF-3C8E-46AF-81F3-ED632FFBC2D7}"/>
              </a:ext>
            </a:extLst>
          </p:cNvPr>
          <p:cNvSpPr>
            <a:spLocks noGrp="1"/>
          </p:cNvSpPr>
          <p:nvPr>
            <p:ph idx="1"/>
          </p:nvPr>
        </p:nvSpPr>
        <p:spPr>
          <a:xfrm>
            <a:off x="654174" y="2134076"/>
            <a:ext cx="10168128" cy="3694176"/>
          </a:xfrm>
        </p:spPr>
        <p:txBody>
          <a:bodyPr>
            <a:normAutofit/>
          </a:bodyPr>
          <a:lstStyle/>
          <a:p>
            <a:r>
              <a:rPr lang="en-US" sz="3200" kern="0" dirty="0">
                <a:latin typeface="Arial" panose="020B0604020202020204" pitchFamily="34" charset="0"/>
                <a:ea typeface="Calibri" panose="020F0502020204030204" pitchFamily="34" charset="0"/>
              </a:rPr>
              <a:t>Will there be numbers other than 1 with only one factor?</a:t>
            </a:r>
          </a:p>
          <a:p>
            <a:r>
              <a:rPr lang="en-US" sz="3200" kern="0" dirty="0">
                <a:latin typeface="Arial" panose="020B0604020202020204" pitchFamily="34" charset="0"/>
                <a:ea typeface="Calibri" panose="020F0502020204030204" pitchFamily="34" charset="0"/>
              </a:rPr>
              <a:t>What kinds of numbers have an odd number of factors?  </a:t>
            </a:r>
            <a:endParaRPr lang="en-US" sz="3200" dirty="0">
              <a:latin typeface="Arial" panose="020B0604020202020204" pitchFamily="34" charset="0"/>
              <a:cs typeface="Arial" panose="020B0604020202020204" pitchFamily="34" charset="0"/>
            </a:endParaRPr>
          </a:p>
        </p:txBody>
      </p:sp>
      <p:sp>
        <p:nvSpPr>
          <p:cNvPr id="5" name="Text Box 2">
            <a:extLst>
              <a:ext uri="{FF2B5EF4-FFF2-40B4-BE49-F238E27FC236}">
                <a16:creationId xmlns:a16="http://schemas.microsoft.com/office/drawing/2014/main" id="{FA3689C3-CBBA-4C3B-9F7F-66C88F4C522A}"/>
              </a:ext>
            </a:extLst>
          </p:cNvPr>
          <p:cNvSpPr txBox="1">
            <a:spLocks noChangeArrowheads="1"/>
          </p:cNvSpPr>
          <p:nvPr/>
        </p:nvSpPr>
        <p:spPr bwMode="auto">
          <a:xfrm>
            <a:off x="2411310" y="2663301"/>
            <a:ext cx="876300" cy="2730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NO</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106EA673-3DE7-4D6A-8CE7-BEDE5F12509C}"/>
              </a:ext>
            </a:extLst>
          </p:cNvPr>
          <p:cNvSpPr txBox="1">
            <a:spLocks noChangeArrowheads="1"/>
          </p:cNvSpPr>
          <p:nvPr/>
        </p:nvSpPr>
        <p:spPr bwMode="auto">
          <a:xfrm>
            <a:off x="2558642" y="4016540"/>
            <a:ext cx="6107186" cy="639349"/>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Perfect square root numbers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153814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721285" y="489917"/>
            <a:ext cx="10168128" cy="1179576"/>
          </a:xfrm>
        </p:spPr>
        <p:txBody>
          <a:bodyPr>
            <a:normAutofit/>
          </a:bodyPr>
          <a:lstStyle/>
          <a:p>
            <a:pPr marL="0" marR="0">
              <a:lnSpc>
                <a:spcPct val="115000"/>
              </a:lnSpc>
              <a:spcBef>
                <a:spcPts val="0"/>
              </a:spcBef>
              <a:spcAft>
                <a:spcPts val="1000"/>
              </a:spcAft>
            </a:pPr>
            <a:r>
              <a:rPr lang="en-US" b="1" u="sng" kern="0" dirty="0">
                <a:latin typeface="Arial" panose="020B0604020202020204" pitchFamily="34" charset="0"/>
                <a:ea typeface="Calibri" panose="020F0502020204030204" pitchFamily="34" charset="0"/>
              </a:rPr>
              <a:t>Questions:</a:t>
            </a:r>
            <a:r>
              <a:rPr lang="en-US" sz="3200" kern="0" dirty="0">
                <a:latin typeface="Arial" panose="020B0604020202020204" pitchFamily="34" charset="0"/>
                <a:ea typeface="Calibri" panose="020F0502020204030204" pitchFamily="34" charset="0"/>
              </a:rPr>
              <a:t>	</a:t>
            </a:r>
            <a:endParaRPr lang="en-US" sz="4400" b="1" dirty="0"/>
          </a:p>
        </p:txBody>
      </p:sp>
      <p:sp>
        <p:nvSpPr>
          <p:cNvPr id="3" name="Content Placeholder 2">
            <a:extLst>
              <a:ext uri="{FF2B5EF4-FFF2-40B4-BE49-F238E27FC236}">
                <a16:creationId xmlns:a16="http://schemas.microsoft.com/office/drawing/2014/main" id="{2BF2D0EF-3C8E-46AF-81F3-ED632FFBC2D7}"/>
              </a:ext>
            </a:extLst>
          </p:cNvPr>
          <p:cNvSpPr>
            <a:spLocks noGrp="1"/>
          </p:cNvSpPr>
          <p:nvPr>
            <p:ph idx="1"/>
          </p:nvPr>
        </p:nvSpPr>
        <p:spPr>
          <a:xfrm>
            <a:off x="654174" y="2134076"/>
            <a:ext cx="10168128" cy="3694176"/>
          </a:xfrm>
        </p:spPr>
        <p:txBody>
          <a:bodyPr>
            <a:normAutofit/>
          </a:bodyPr>
          <a:lstStyle/>
          <a:p>
            <a:r>
              <a:rPr lang="en-US" sz="3200" kern="0" dirty="0">
                <a:latin typeface="Arial" panose="020B0604020202020204" pitchFamily="34" charset="0"/>
                <a:ea typeface="Calibri" panose="020F0502020204030204" pitchFamily="34" charset="0"/>
              </a:rPr>
              <a:t>Are there numbers with more than six factors?</a:t>
            </a:r>
          </a:p>
          <a:p>
            <a:pPr marL="0" indent="0">
              <a:buNone/>
            </a:pPr>
            <a:endParaRPr lang="en-US" sz="3200" dirty="0">
              <a:latin typeface="Arial" panose="020B0604020202020204" pitchFamily="34" charset="0"/>
              <a:cs typeface="Arial" panose="020B0604020202020204" pitchFamily="34" charset="0"/>
            </a:endParaRPr>
          </a:p>
          <a:p>
            <a:pPr marL="0" marR="0" lvl="0" indent="0">
              <a:spcBef>
                <a:spcPts val="0"/>
              </a:spcBef>
              <a:spcAft>
                <a:spcPts val="0"/>
              </a:spcAft>
              <a:buNone/>
            </a:pPr>
            <a:endParaRPr lang="en-US" sz="3200" dirty="0">
              <a:latin typeface="Arial" panose="020B0604020202020204" pitchFamily="34" charset="0"/>
              <a:ea typeface="Times New Roman" panose="02020603050405020304" pitchFamily="18" charset="0"/>
            </a:endParaRPr>
          </a:p>
          <a:p>
            <a:pPr>
              <a:spcBef>
                <a:spcPts val="0"/>
              </a:spcBef>
            </a:pPr>
            <a:r>
              <a:rPr lang="en-US" sz="3200" dirty="0">
                <a:latin typeface="Arial" panose="020B0604020202020204" pitchFamily="34" charset="0"/>
                <a:ea typeface="Times New Roman" panose="02020603050405020304" pitchFamily="18" charset="0"/>
              </a:rPr>
              <a:t>What kind of numbers have only two factors?</a:t>
            </a:r>
            <a:endParaRPr lang="en-US" dirty="0">
              <a:latin typeface="Times New Roman" panose="02020603050405020304" pitchFamily="18" charset="0"/>
              <a:ea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 Box 2">
            <a:extLst>
              <a:ext uri="{FF2B5EF4-FFF2-40B4-BE49-F238E27FC236}">
                <a16:creationId xmlns:a16="http://schemas.microsoft.com/office/drawing/2014/main" id="{7753CB4F-438B-4CB8-874B-05CCED9C38F0}"/>
              </a:ext>
            </a:extLst>
          </p:cNvPr>
          <p:cNvSpPr txBox="1">
            <a:spLocks noChangeArrowheads="1"/>
          </p:cNvSpPr>
          <p:nvPr/>
        </p:nvSpPr>
        <p:spPr bwMode="auto">
          <a:xfrm>
            <a:off x="951625" y="2854150"/>
            <a:ext cx="1850297" cy="574850"/>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YES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DE5C22A1-6701-4D29-AA8F-F0ADDEB10419}"/>
              </a:ext>
            </a:extLst>
          </p:cNvPr>
          <p:cNvSpPr txBox="1">
            <a:spLocks noChangeArrowheads="1"/>
          </p:cNvSpPr>
          <p:nvPr/>
        </p:nvSpPr>
        <p:spPr bwMode="auto">
          <a:xfrm>
            <a:off x="951625" y="4911549"/>
            <a:ext cx="4392162" cy="73424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Prime numbers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38761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xEl>
                                              <p:pRg st="0" end="0"/>
                                            </p:txEl>
                                          </p:spTgt>
                                        </p:tgtEl>
                                        <p:attrNameLst>
                                          <p:attrName>style.visibility</p:attrName>
                                        </p:attrNameLst>
                                      </p:cBhvr>
                                      <p:to>
                                        <p:strVal val="visible"/>
                                      </p:to>
                                    </p:set>
                                    <p:animEffect transition="in" filter="fade">
                                      <p:cBhvr>
                                        <p:cTn id="14" dur="1000"/>
                                        <p:tgtEl>
                                          <p:spTgt spid="8">
                                            <p:txEl>
                                              <p:pRg st="0" end="0"/>
                                            </p:txEl>
                                          </p:spTgt>
                                        </p:tgtEl>
                                      </p:cBhvr>
                                    </p:animEffect>
                                    <p:anim calcmode="lin" valueType="num">
                                      <p:cBhvr>
                                        <p:cTn id="15"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What is Number Theory?</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gn="ctr">
              <a:lnSpc>
                <a:spcPct val="115000"/>
              </a:lnSpc>
              <a:spcBef>
                <a:spcPts val="0"/>
              </a:spcBef>
              <a:spcAft>
                <a:spcPts val="1000"/>
              </a:spcAft>
              <a:buNone/>
            </a:pPr>
            <a:r>
              <a:rPr lang="en-US" sz="3200" dirty="0">
                <a:latin typeface="Arial" panose="020B0604020202020204" pitchFamily="34" charset="0"/>
                <a:ea typeface="Calibri" panose="020F0502020204030204" pitchFamily="34" charset="0"/>
                <a:cs typeface="Times New Roman" panose="02020603050405020304" pitchFamily="18" charset="0"/>
              </a:rPr>
              <a:t>Example: 3 is a factor of 12 and 12 is a multiple of 3.</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0" marR="0" indent="0" algn="ctr">
              <a:lnSpc>
                <a:spcPct val="115000"/>
              </a:lnSpc>
              <a:spcBef>
                <a:spcPts val="0"/>
              </a:spcBef>
              <a:spcAft>
                <a:spcPts val="1000"/>
              </a:spcAft>
              <a:buNone/>
            </a:pPr>
            <a:r>
              <a:rPr lang="en-US" sz="3200" dirty="0">
                <a:latin typeface="Arial" panose="020B0604020202020204" pitchFamily="34" charset="0"/>
                <a:ea typeface="Calibri" panose="020F0502020204030204" pitchFamily="34" charset="0"/>
                <a:cs typeface="Times New Roman" panose="02020603050405020304" pitchFamily="18" charset="0"/>
              </a:rPr>
              <a:t>We can also say that “3 divides 12”</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4" name="Arrow: Up-Down 3">
            <a:extLst>
              <a:ext uri="{FF2B5EF4-FFF2-40B4-BE49-F238E27FC236}">
                <a16:creationId xmlns:a16="http://schemas.microsoft.com/office/drawing/2014/main" id="{E9A130DB-6AEB-4BB6-B3B4-4C06B0F8D5CB}"/>
              </a:ext>
            </a:extLst>
          </p:cNvPr>
          <p:cNvSpPr/>
          <p:nvPr/>
        </p:nvSpPr>
        <p:spPr>
          <a:xfrm>
            <a:off x="5066950" y="2711557"/>
            <a:ext cx="369115" cy="131707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5206149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1000"/>
                                        <p:tgtEl>
                                          <p:spTgt spid="3">
                                            <p:txEl>
                                              <p:pRg st="3" end="3"/>
                                            </p:txEl>
                                          </p:spTgt>
                                        </p:tgtEl>
                                      </p:cBhvr>
                                    </p:animEffect>
                                    <p:anim calcmode="lin" valueType="num">
                                      <p:cBhvr>
                                        <p:cTn id="1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1000"/>
                                        <p:tgtEl>
                                          <p:spTgt spid="4"/>
                                        </p:tgtEl>
                                      </p:cBhvr>
                                    </p:animEffect>
                                    <p:anim calcmode="lin" valueType="num">
                                      <p:cBhvr>
                                        <p:cTn id="21" dur="1000" fill="hold"/>
                                        <p:tgtEl>
                                          <p:spTgt spid="4"/>
                                        </p:tgtEl>
                                        <p:attrNameLst>
                                          <p:attrName>ppt_x</p:attrName>
                                        </p:attrNameLst>
                                      </p:cBhvr>
                                      <p:tavLst>
                                        <p:tav tm="0">
                                          <p:val>
                                            <p:strVal val="#ppt_x"/>
                                          </p:val>
                                        </p:tav>
                                        <p:tav tm="100000">
                                          <p:val>
                                            <p:strVal val="#ppt_x"/>
                                          </p:val>
                                        </p:tav>
                                      </p:tavLst>
                                    </p:anim>
                                    <p:anim calcmode="lin" valueType="num">
                                      <p:cBhvr>
                                        <p:cTn id="22"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a:spcBef>
                <a:spcPts val="0"/>
              </a:spcBef>
              <a:spcAft>
                <a:spcPts val="1125"/>
              </a:spcAft>
            </a:pPr>
            <a:r>
              <a:rPr lang="en-US" sz="3200" dirty="0">
                <a:solidFill>
                  <a:srgbClr val="373D3F"/>
                </a:solidFill>
                <a:latin typeface="Arial" panose="020B0604020202020204" pitchFamily="34" charset="0"/>
                <a:ea typeface="Times New Roman" panose="02020603050405020304" pitchFamily="18" charset="0"/>
              </a:rPr>
              <a:t>So, “a divides b” means that _____________</a:t>
            </a:r>
            <a:endParaRPr lang="en-US" dirty="0">
              <a:latin typeface="Times New Roman" panose="02020603050405020304" pitchFamily="18" charset="0"/>
              <a:ea typeface="Times New Roman" panose="02020603050405020304" pitchFamily="18" charset="0"/>
            </a:endParaRPr>
          </a:p>
          <a:p>
            <a:pPr marL="0" marR="0" indent="0">
              <a:lnSpc>
                <a:spcPct val="115000"/>
              </a:lnSpc>
              <a:spcBef>
                <a:spcPts val="0"/>
              </a:spcBef>
              <a:spcAft>
                <a:spcPts val="1000"/>
              </a:spcAft>
              <a:buNone/>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and we write this as __________</a:t>
            </a:r>
          </a:p>
          <a:p>
            <a:pPr marL="0" marR="0" indent="0">
              <a:lnSpc>
                <a:spcPct val="115000"/>
              </a:lnSpc>
              <a:spcBef>
                <a:spcPts val="0"/>
              </a:spcBef>
              <a:spcAft>
                <a:spcPts val="1000"/>
              </a:spcAft>
              <a:buNone/>
            </a:pP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5" name="Text Box 2">
            <a:extLst>
              <a:ext uri="{FF2B5EF4-FFF2-40B4-BE49-F238E27FC236}">
                <a16:creationId xmlns:a16="http://schemas.microsoft.com/office/drawing/2014/main" id="{CABD67F0-138F-4C79-9047-0A2B84C0359A}"/>
              </a:ext>
            </a:extLst>
          </p:cNvPr>
          <p:cNvSpPr txBox="1">
            <a:spLocks noChangeArrowheads="1"/>
          </p:cNvSpPr>
          <p:nvPr/>
        </p:nvSpPr>
        <p:spPr bwMode="auto">
          <a:xfrm>
            <a:off x="6020604" y="1961819"/>
            <a:ext cx="4239132"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“a is a factor of b”</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075B8C04-DDCF-4E32-B3AC-ECEEBB25DC1F}"/>
              </a:ext>
            </a:extLst>
          </p:cNvPr>
          <p:cNvSpPr txBox="1">
            <a:spLocks noChangeArrowheads="1"/>
          </p:cNvSpPr>
          <p:nvPr/>
        </p:nvSpPr>
        <p:spPr bwMode="auto">
          <a:xfrm>
            <a:off x="4796282" y="2632375"/>
            <a:ext cx="1403350"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a  |  b</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a:extLst>
              <a:ext uri="{FF2B5EF4-FFF2-40B4-BE49-F238E27FC236}">
                <a16:creationId xmlns:a16="http://schemas.microsoft.com/office/drawing/2014/main" id="{246F4A8C-D94A-4742-A967-8ECFE1CBD115}"/>
              </a:ext>
            </a:extLst>
          </p:cNvPr>
          <p:cNvSpPr txBox="1">
            <a:spLocks noChangeArrowheads="1"/>
          </p:cNvSpPr>
          <p:nvPr/>
        </p:nvSpPr>
        <p:spPr bwMode="auto">
          <a:xfrm>
            <a:off x="992028" y="3780150"/>
            <a:ext cx="4220740" cy="1316771"/>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 is a factor of b</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b is a multiple of a</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288080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1000"/>
                                        <p:tgtEl>
                                          <p:spTgt spid="5"/>
                                        </p:tgtEl>
                                      </p:cBhvr>
                                    </p:animEffect>
                                    <p:anim calcmode="lin" valueType="num">
                                      <p:cBhvr>
                                        <p:cTn id="20" dur="1000" fill="hold"/>
                                        <p:tgtEl>
                                          <p:spTgt spid="5"/>
                                        </p:tgtEl>
                                        <p:attrNameLst>
                                          <p:attrName>ppt_x</p:attrName>
                                        </p:attrNameLst>
                                      </p:cBhvr>
                                      <p:tavLst>
                                        <p:tav tm="0">
                                          <p:val>
                                            <p:strVal val="#ppt_x"/>
                                          </p:val>
                                        </p:tav>
                                        <p:tav tm="100000">
                                          <p:val>
                                            <p:strVal val="#ppt_x"/>
                                          </p:val>
                                        </p:tav>
                                      </p:tavLst>
                                    </p:anim>
                                    <p:anim calcmode="lin" valueType="num">
                                      <p:cBhvr>
                                        <p:cTn id="21"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0"/>
              </a:spcBef>
              <a:spcAft>
                <a:spcPts val="1800"/>
              </a:spcAft>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3 is a </a:t>
            </a:r>
            <a:r>
              <a:rPr lang="en-US" sz="3200" b="1" u="sng" dirty="0">
                <a:solidFill>
                  <a:srgbClr val="373D3F"/>
                </a:solidFill>
                <a:latin typeface="Arial" panose="020B0604020202020204" pitchFamily="34" charset="0"/>
                <a:ea typeface="Calibri" panose="020F0502020204030204" pitchFamily="34" charset="0"/>
                <a:cs typeface="Times New Roman" panose="02020603050405020304" pitchFamily="18" charset="0"/>
              </a:rPr>
              <a:t>factor</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 of 27 because _________________</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buNone/>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In other words, “3 </a:t>
            </a:r>
            <a:r>
              <a:rPr lang="en-US" sz="3200" b="1" u="sng" dirty="0">
                <a:solidFill>
                  <a:srgbClr val="373D3F"/>
                </a:solidFill>
                <a:latin typeface="Arial" panose="020B0604020202020204" pitchFamily="34" charset="0"/>
                <a:ea typeface="Calibri" panose="020F0502020204030204" pitchFamily="34" charset="0"/>
                <a:cs typeface="Times New Roman" panose="02020603050405020304" pitchFamily="18" charset="0"/>
              </a:rPr>
              <a:t>divides</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 27” written as</a:t>
            </a:r>
            <a:endParaRPr lang="en-US" sz="3200" dirty="0">
              <a:latin typeface="Arial" panose="020B0604020202020204" pitchFamily="34" charset="0"/>
              <a:ea typeface="+mj-ea"/>
              <a:cs typeface="Arial" panose="020B0604020202020204" pitchFamily="34" charset="0"/>
            </a:endParaRPr>
          </a:p>
          <a:p>
            <a:pPr marL="0" indent="0">
              <a:buNone/>
            </a:pP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_____________________________</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8" name="Text Box 2">
            <a:extLst>
              <a:ext uri="{FF2B5EF4-FFF2-40B4-BE49-F238E27FC236}">
                <a16:creationId xmlns:a16="http://schemas.microsoft.com/office/drawing/2014/main" id="{F00E0967-DB66-4104-B4F4-0C24C7FEB37B}"/>
              </a:ext>
            </a:extLst>
          </p:cNvPr>
          <p:cNvSpPr txBox="1">
            <a:spLocks noChangeArrowheads="1"/>
          </p:cNvSpPr>
          <p:nvPr/>
        </p:nvSpPr>
        <p:spPr bwMode="auto">
          <a:xfrm>
            <a:off x="6020499" y="2530870"/>
            <a:ext cx="4197292"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27 is a multiple of 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71095A3D-D885-4F0A-81F0-4DB030806288}"/>
              </a:ext>
            </a:extLst>
          </p:cNvPr>
          <p:cNvSpPr txBox="1">
            <a:spLocks noChangeArrowheads="1"/>
          </p:cNvSpPr>
          <p:nvPr/>
        </p:nvSpPr>
        <p:spPr bwMode="auto">
          <a:xfrm>
            <a:off x="806042" y="4049394"/>
            <a:ext cx="7507448"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3 | 27    * remember, no remainder!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815584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p>
          <a:p>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4 is not a factor of 10 because _________________.  </a:t>
            </a:r>
          </a:p>
          <a:p>
            <a:pPr marL="0" indent="0">
              <a:buNone/>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10" name="Text Box 2">
            <a:extLst>
              <a:ext uri="{FF2B5EF4-FFF2-40B4-BE49-F238E27FC236}">
                <a16:creationId xmlns:a16="http://schemas.microsoft.com/office/drawing/2014/main" id="{6309AB7E-C8B6-455F-AFA1-E55B0BB6E16C}"/>
              </a:ext>
            </a:extLst>
          </p:cNvPr>
          <p:cNvSpPr txBox="1">
            <a:spLocks noChangeArrowheads="1"/>
          </p:cNvSpPr>
          <p:nvPr/>
        </p:nvSpPr>
        <p:spPr bwMode="auto">
          <a:xfrm>
            <a:off x="1115568" y="3666351"/>
            <a:ext cx="9353893" cy="2021385"/>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It is false that 4 | 10 because 10 is not a multiple of 4 and 10/4 = 2R2…there is a remainder!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491010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Divides:</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latin typeface="Arial" panose="020B0604020202020204" pitchFamily="34" charset="0"/>
                <a:ea typeface="Calibri" panose="020F0502020204030204" pitchFamily="34" charset="0"/>
                <a:cs typeface="Times New Roman" panose="02020603050405020304" pitchFamily="18" charset="0"/>
              </a:rPr>
              <a:t>Example:</a:t>
            </a:r>
            <a:r>
              <a:rPr lang="en-US" sz="3200" b="1" dirty="0">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73D3F"/>
                </a:solidFill>
                <a:latin typeface="Arial" panose="020B0604020202020204" pitchFamily="34" charset="0"/>
                <a:ea typeface="Calibri" panose="020F0502020204030204" pitchFamily="34" charset="0"/>
                <a:cs typeface="Times New Roman" panose="02020603050405020304" pitchFamily="18" charset="0"/>
              </a:rPr>
              <a:t>True or False:</a:t>
            </a:r>
          </a:p>
          <a:p>
            <a:pPr marL="514350" indent="-514350">
              <a:lnSpc>
                <a:spcPct val="115000"/>
              </a:lnSpc>
              <a:spcBef>
                <a:spcPts val="0"/>
              </a:spcBef>
              <a:spcAft>
                <a:spcPts val="1000"/>
              </a:spcAft>
              <a:buFont typeface="Arial" panose="020B0604020202020204" pitchFamily="34" charset="0"/>
              <a:buAutoNum type="alphaLcParenR"/>
            </a:pPr>
            <a:r>
              <a:rPr lang="en-US" sz="3200" dirty="0">
                <a:latin typeface="Arial" panose="020B0604020202020204" pitchFamily="34" charset="0"/>
                <a:cs typeface="Arial" panose="020B0604020202020204" pitchFamily="34" charset="0"/>
              </a:rPr>
              <a:t>15 l 60			  	e) </a:t>
            </a:r>
            <a:r>
              <a:rPr lang="en-US" sz="3200" kern="0" dirty="0">
                <a:latin typeface="Arial" panose="020B0604020202020204" pitchFamily="34" charset="0"/>
              </a:rPr>
              <a:t>2 l 0</a:t>
            </a:r>
          </a:p>
          <a:p>
            <a:pPr marL="514350" marR="0" indent="-514350">
              <a:lnSpc>
                <a:spcPct val="115000"/>
              </a:lnSpc>
              <a:spcBef>
                <a:spcPts val="0"/>
              </a:spcBef>
              <a:spcAft>
                <a:spcPts val="1000"/>
              </a:spcAft>
              <a:buAutoNum type="alphaLcParenR"/>
            </a:pPr>
            <a:r>
              <a:rPr lang="en-US" sz="3200" kern="0" dirty="0">
                <a:latin typeface="Arial" panose="020B0604020202020204" pitchFamily="34" charset="0"/>
                <a:ea typeface="Calibri" panose="020F0502020204030204" pitchFamily="34" charset="0"/>
              </a:rPr>
              <a:t>2 l 8	 			</a:t>
            </a:r>
            <a:r>
              <a:rPr lang="en-US" sz="3600"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f) 3 l 19 </a:t>
            </a:r>
            <a:r>
              <a:rPr lang="en-US" sz="3200" kern="0" dirty="0">
                <a:latin typeface="Arial" panose="020B0604020202020204" pitchFamily="34" charset="0"/>
                <a:ea typeface="Calibri" panose="020F0502020204030204" pitchFamily="34" charset="0"/>
              </a:rPr>
              <a:t>	</a:t>
            </a:r>
          </a:p>
          <a:p>
            <a:pPr marL="514350" marR="0" indent="-514350">
              <a:lnSpc>
                <a:spcPct val="115000"/>
              </a:lnSpc>
              <a:spcBef>
                <a:spcPts val="0"/>
              </a:spcBef>
              <a:spcAft>
                <a:spcPts val="1000"/>
              </a:spcAft>
              <a:buAutoNum type="alphaLcParenR"/>
            </a:pPr>
            <a:r>
              <a:rPr lang="en-US" sz="3200" kern="0" dirty="0">
                <a:latin typeface="Arial" panose="020B0604020202020204" pitchFamily="34" charset="0"/>
              </a:rPr>
              <a:t>8 l 2 </a:t>
            </a:r>
          </a:p>
          <a:p>
            <a:pPr marL="514350" marR="0" indent="-514350">
              <a:lnSpc>
                <a:spcPct val="115000"/>
              </a:lnSpc>
              <a:spcBef>
                <a:spcPts val="0"/>
              </a:spcBef>
              <a:spcAft>
                <a:spcPts val="1000"/>
              </a:spcAft>
              <a:buAutoNum type="alphaLcParenR"/>
            </a:pPr>
            <a:r>
              <a:rPr lang="en-US" sz="3200" kern="0" dirty="0">
                <a:latin typeface="Arial" panose="020B0604020202020204" pitchFamily="34" charset="0"/>
              </a:rPr>
              <a:t>8 l 3</a:t>
            </a: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5" name="Text Box 2">
            <a:extLst>
              <a:ext uri="{FF2B5EF4-FFF2-40B4-BE49-F238E27FC236}">
                <a16:creationId xmlns:a16="http://schemas.microsoft.com/office/drawing/2014/main" id="{15C65463-F3FF-44B2-88D8-AF1CBC10B0CE}"/>
              </a:ext>
            </a:extLst>
          </p:cNvPr>
          <p:cNvSpPr txBox="1">
            <a:spLocks noChangeArrowheads="1"/>
          </p:cNvSpPr>
          <p:nvPr/>
        </p:nvSpPr>
        <p:spPr bwMode="auto">
          <a:xfrm>
            <a:off x="2615617" y="2709837"/>
            <a:ext cx="1574711"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TRUE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a:extLst>
              <a:ext uri="{FF2B5EF4-FFF2-40B4-BE49-F238E27FC236}">
                <a16:creationId xmlns:a16="http://schemas.microsoft.com/office/drawing/2014/main" id="{ADDD9CE7-9901-4513-B8F6-1217D16BA091}"/>
              </a:ext>
            </a:extLst>
          </p:cNvPr>
          <p:cNvSpPr txBox="1">
            <a:spLocks noChangeArrowheads="1"/>
          </p:cNvSpPr>
          <p:nvPr/>
        </p:nvSpPr>
        <p:spPr bwMode="auto">
          <a:xfrm>
            <a:off x="2615617" y="3425207"/>
            <a:ext cx="1574711"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TRUE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2">
            <a:extLst>
              <a:ext uri="{FF2B5EF4-FFF2-40B4-BE49-F238E27FC236}">
                <a16:creationId xmlns:a16="http://schemas.microsoft.com/office/drawing/2014/main" id="{3750848F-091D-4408-9EA3-8BF1EB87288F}"/>
              </a:ext>
            </a:extLst>
          </p:cNvPr>
          <p:cNvSpPr txBox="1">
            <a:spLocks noChangeArrowheads="1"/>
          </p:cNvSpPr>
          <p:nvPr/>
        </p:nvSpPr>
        <p:spPr bwMode="auto">
          <a:xfrm>
            <a:off x="2615616" y="4162956"/>
            <a:ext cx="1810931"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FALSE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2">
            <a:extLst>
              <a:ext uri="{FF2B5EF4-FFF2-40B4-BE49-F238E27FC236}">
                <a16:creationId xmlns:a16="http://schemas.microsoft.com/office/drawing/2014/main" id="{6E4DAF00-1B84-4077-B9C6-C4D766DBBA9B}"/>
              </a:ext>
            </a:extLst>
          </p:cNvPr>
          <p:cNvSpPr txBox="1">
            <a:spLocks noChangeArrowheads="1"/>
          </p:cNvSpPr>
          <p:nvPr/>
        </p:nvSpPr>
        <p:spPr bwMode="auto">
          <a:xfrm>
            <a:off x="2615616" y="4878326"/>
            <a:ext cx="1774242"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FALSE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 Box 2">
            <a:extLst>
              <a:ext uri="{FF2B5EF4-FFF2-40B4-BE49-F238E27FC236}">
                <a16:creationId xmlns:a16="http://schemas.microsoft.com/office/drawing/2014/main" id="{C22E4863-A456-4FE7-A590-E6C5401A5590}"/>
              </a:ext>
            </a:extLst>
          </p:cNvPr>
          <p:cNvSpPr txBox="1">
            <a:spLocks noChangeArrowheads="1"/>
          </p:cNvSpPr>
          <p:nvPr/>
        </p:nvSpPr>
        <p:spPr bwMode="auto">
          <a:xfrm>
            <a:off x="7102748" y="2662004"/>
            <a:ext cx="1895213"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TRUE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 name="Text Box 2">
            <a:extLst>
              <a:ext uri="{FF2B5EF4-FFF2-40B4-BE49-F238E27FC236}">
                <a16:creationId xmlns:a16="http://schemas.microsoft.com/office/drawing/2014/main" id="{C26C0E1D-A562-4644-8A3A-B6AEFF036FD2}"/>
              </a:ext>
            </a:extLst>
          </p:cNvPr>
          <p:cNvSpPr txBox="1">
            <a:spLocks noChangeArrowheads="1"/>
          </p:cNvSpPr>
          <p:nvPr/>
        </p:nvSpPr>
        <p:spPr bwMode="auto">
          <a:xfrm>
            <a:off x="7102749" y="3332059"/>
            <a:ext cx="1895212"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FALSE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0005884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
                                            <p:txEl>
                                              <p:pRg st="0" end="0"/>
                                            </p:txEl>
                                          </p:spTgt>
                                        </p:tgtEl>
                                        <p:attrNameLst>
                                          <p:attrName>style.visibility</p:attrName>
                                        </p:attrNameLst>
                                      </p:cBhvr>
                                      <p:to>
                                        <p:strVal val="visible"/>
                                      </p:to>
                                    </p:set>
                                    <p:animEffect transition="in" filter="fade">
                                      <p:cBhvr>
                                        <p:cTn id="14" dur="1000"/>
                                        <p:tgtEl>
                                          <p:spTgt spid="6">
                                            <p:txEl>
                                              <p:pRg st="0" end="0"/>
                                            </p:txEl>
                                          </p:spTgt>
                                        </p:tgtEl>
                                      </p:cBhvr>
                                    </p:animEffect>
                                    <p:anim calcmode="lin" valueType="num">
                                      <p:cBhvr>
                                        <p:cTn id="15"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xEl>
                                              <p:pRg st="0" end="0"/>
                                            </p:txEl>
                                          </p:spTgt>
                                        </p:tgtEl>
                                        <p:attrNameLst>
                                          <p:attrName>style.visibility</p:attrName>
                                        </p:attrNameLst>
                                      </p:cBhvr>
                                      <p:to>
                                        <p:strVal val="visible"/>
                                      </p:to>
                                    </p:set>
                                    <p:animEffect transition="in" filter="fade">
                                      <p:cBhvr>
                                        <p:cTn id="21" dur="1000"/>
                                        <p:tgtEl>
                                          <p:spTgt spid="7">
                                            <p:txEl>
                                              <p:pRg st="0" end="0"/>
                                            </p:txEl>
                                          </p:spTgt>
                                        </p:tgtEl>
                                      </p:cBhvr>
                                    </p:animEffect>
                                    <p:anim calcmode="lin" valueType="num">
                                      <p:cBhvr>
                                        <p:cTn id="2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23"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fade">
                                      <p:cBhvr>
                                        <p:cTn id="35" dur="1000"/>
                                        <p:tgtEl>
                                          <p:spTgt spid="9"/>
                                        </p:tgtEl>
                                      </p:cBhvr>
                                    </p:animEffect>
                                    <p:anim calcmode="lin" valueType="num">
                                      <p:cBhvr>
                                        <p:cTn id="36" dur="1000" fill="hold"/>
                                        <p:tgtEl>
                                          <p:spTgt spid="9"/>
                                        </p:tgtEl>
                                        <p:attrNameLst>
                                          <p:attrName>ppt_x</p:attrName>
                                        </p:attrNameLst>
                                      </p:cBhvr>
                                      <p:tavLst>
                                        <p:tav tm="0">
                                          <p:val>
                                            <p:strVal val="#ppt_x"/>
                                          </p:val>
                                        </p:tav>
                                        <p:tav tm="100000">
                                          <p:val>
                                            <p:strVal val="#ppt_x"/>
                                          </p:val>
                                        </p:tav>
                                      </p:tavLst>
                                    </p:anim>
                                    <p:anim calcmode="lin" valueType="num">
                                      <p:cBhvr>
                                        <p:cTn id="3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1000"/>
                                        <p:tgtEl>
                                          <p:spTgt spid="11">
                                            <p:txEl>
                                              <p:pRg st="0" end="0"/>
                                            </p:txEl>
                                          </p:spTgt>
                                        </p:tgtEl>
                                      </p:cBhvr>
                                    </p:animEffect>
                                    <p:anim calcmode="lin" valueType="num">
                                      <p:cBhvr>
                                        <p:cTn id="43"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Even or Odd:</a:t>
            </a:r>
            <a:endParaRPr lang="en-US" sz="3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a:lnSpc>
                <a:spcPct val="115000"/>
              </a:lnSpc>
              <a:spcBef>
                <a:spcPts val="0"/>
              </a:spcBef>
              <a:spcAft>
                <a:spcPts val="1000"/>
              </a:spcAft>
            </a:pPr>
            <a:r>
              <a:rPr lang="en-US" sz="3200" b="1" dirty="0">
                <a:latin typeface="Arial" panose="020B0604020202020204" pitchFamily="34" charset="0"/>
                <a:cs typeface="Arial" panose="020B0604020202020204" pitchFamily="34" charset="0"/>
              </a:rPr>
              <a:t>Definition of Even:</a:t>
            </a: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lvl="0">
              <a:lnSpc>
                <a:spcPct val="115000"/>
              </a:lnSpc>
              <a:spcBef>
                <a:spcPts val="0"/>
              </a:spcBef>
              <a:spcAft>
                <a:spcPts val="1000"/>
              </a:spcAft>
            </a:pPr>
            <a:r>
              <a:rPr lang="en-US" sz="3200" b="1" dirty="0">
                <a:latin typeface="Arial" panose="020B0604020202020204" pitchFamily="34" charset="0"/>
                <a:cs typeface="Arial" panose="020B0604020202020204" pitchFamily="34" charset="0"/>
              </a:rPr>
              <a:t>Definition of Odd:  </a:t>
            </a:r>
          </a:p>
          <a:p>
            <a:pPr marL="0" lvl="0" indent="0">
              <a:lnSpc>
                <a:spcPct val="115000"/>
              </a:lnSpc>
              <a:spcBef>
                <a:spcPts val="0"/>
              </a:spcBef>
              <a:spcAft>
                <a:spcPts val="1000"/>
              </a:spcAft>
              <a:buNone/>
            </a:pPr>
            <a:r>
              <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rPr>
              <a:t> 	Any number that cannot be exactly divided by 2</a:t>
            </a:r>
            <a:endParaRPr lang="en-US" sz="3200"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
        <p:nvSpPr>
          <p:cNvPr id="10" name="Text Box 2">
            <a:extLst>
              <a:ext uri="{FF2B5EF4-FFF2-40B4-BE49-F238E27FC236}">
                <a16:creationId xmlns:a16="http://schemas.microsoft.com/office/drawing/2014/main" id="{547E5522-47A1-4C35-BD14-FDE83540574C}"/>
              </a:ext>
            </a:extLst>
          </p:cNvPr>
          <p:cNvSpPr txBox="1">
            <a:spLocks noChangeArrowheads="1"/>
          </p:cNvSpPr>
          <p:nvPr/>
        </p:nvSpPr>
        <p:spPr bwMode="auto">
          <a:xfrm>
            <a:off x="1524154" y="2631375"/>
            <a:ext cx="10168128" cy="622222"/>
          </a:xfrm>
          <a:prstGeom prst="rect">
            <a:avLst/>
          </a:prstGeom>
          <a:noFill/>
          <a:ln w="9525">
            <a:noFill/>
            <a:miter lim="800000"/>
            <a:headEnd/>
            <a:tailEnd/>
          </a:ln>
        </p:spPr>
        <p:txBody>
          <a:bodyPr rot="0" vert="horz" wrap="square" lIns="91440" tIns="45720" rIns="91440" bIns="45720" anchor="t" anchorCtr="0">
            <a:spAutoFit/>
          </a:bodyPr>
          <a:lstStyle/>
          <a:p>
            <a:pPr marL="0" marR="0">
              <a:lnSpc>
                <a:spcPct val="115000"/>
              </a:lnSpc>
              <a:spcBef>
                <a:spcPts val="0"/>
              </a:spcBef>
              <a:spcAft>
                <a:spcPts val="10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Any number that can be exactly divided by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03597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t>Divisibility Rules</a:t>
            </a:r>
            <a:endParaRPr lang="en-US" dirty="0"/>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6261392"/>
          </a:xfrm>
        </p:spPr>
        <p:txBody>
          <a:bodyPr>
            <a:normAutofit fontScale="85000" lnSpcReduction="20000"/>
          </a:bodyPr>
          <a:lstStyle/>
          <a:p>
            <a:pPr marL="0" indent="0" algn="ctr">
              <a:lnSpc>
                <a:spcPct val="115000"/>
              </a:lnSpc>
              <a:spcBef>
                <a:spcPts val="0"/>
              </a:spcBef>
              <a:spcAft>
                <a:spcPts val="1000"/>
              </a:spcAft>
              <a:buNone/>
            </a:pPr>
            <a:r>
              <a:rPr lang="en-US" sz="3800" b="1" dirty="0">
                <a:latin typeface="Arial" panose="020B0604020202020204" pitchFamily="34" charset="0"/>
                <a:cs typeface="Arial" panose="020B0604020202020204" pitchFamily="34" charset="0"/>
              </a:rPr>
              <a:t>We will explore some tips and tricks for Divisibility Rules for #1-13!!</a:t>
            </a:r>
          </a:p>
          <a:p>
            <a:pPr>
              <a:spcBef>
                <a:spcPts val="0"/>
              </a:spcBef>
            </a:pPr>
            <a:r>
              <a:rPr lang="en-US" sz="3800" b="1" dirty="0">
                <a:solidFill>
                  <a:srgbClr val="0070C0"/>
                </a:solidFill>
                <a:latin typeface="Arial" panose="020B0604020202020204" pitchFamily="34" charset="0"/>
                <a:ea typeface="Times New Roman" panose="02020603050405020304" pitchFamily="18" charset="0"/>
                <a:cs typeface="Arial" panose="020B0604020202020204" pitchFamily="34" charset="0"/>
              </a:rPr>
              <a:t>1</a:t>
            </a:r>
            <a:r>
              <a:rPr lang="en-US" sz="3800" dirty="0">
                <a:latin typeface="Arial" panose="020B0604020202020204" pitchFamily="34" charset="0"/>
                <a:ea typeface="Times New Roman" panose="02020603050405020304" pitchFamily="18" charset="0"/>
                <a:cs typeface="Arial" panose="020B0604020202020204" pitchFamily="34" charset="0"/>
              </a:rPr>
              <a:t> All numbers are divisible by 1. </a:t>
            </a:r>
          </a:p>
          <a:p>
            <a:pPr marL="0" marR="0">
              <a:spcBef>
                <a:spcPts val="0"/>
              </a:spcBef>
              <a:spcAft>
                <a:spcPts val="0"/>
              </a:spcAft>
            </a:pPr>
            <a:r>
              <a:rPr lang="en-US" sz="3800" b="1" dirty="0">
                <a:solidFill>
                  <a:srgbClr val="0070C0"/>
                </a:solidFill>
                <a:latin typeface="Arial" panose="020B0604020202020204" pitchFamily="34" charset="0"/>
                <a:ea typeface="Times New Roman" panose="02020603050405020304" pitchFamily="18" charset="0"/>
                <a:cs typeface="Arial" panose="020B0604020202020204" pitchFamily="34" charset="0"/>
              </a:rPr>
              <a:t>2</a:t>
            </a:r>
            <a:r>
              <a:rPr lang="en-US" sz="3800" dirty="0">
                <a:latin typeface="Arial" panose="020B0604020202020204" pitchFamily="34" charset="0"/>
                <a:ea typeface="Times New Roman" panose="02020603050405020304" pitchFamily="18" charset="0"/>
                <a:cs typeface="Arial" panose="020B0604020202020204" pitchFamily="34" charset="0"/>
              </a:rPr>
              <a:t> If the last digit is even, the number is divisible by 2.</a:t>
            </a:r>
          </a:p>
          <a:p>
            <a:pPr marL="0">
              <a:spcBef>
                <a:spcPts val="0"/>
              </a:spcBef>
            </a:pPr>
            <a:r>
              <a:rPr lang="en-US" sz="3800" b="1" dirty="0">
                <a:solidFill>
                  <a:srgbClr val="0070C0"/>
                </a:solidFill>
                <a:latin typeface="Arial" panose="020B0604020202020204" pitchFamily="34" charset="0"/>
                <a:cs typeface="Arial" panose="020B0604020202020204" pitchFamily="34" charset="0"/>
              </a:rPr>
              <a:t>3</a:t>
            </a:r>
            <a:r>
              <a:rPr lang="en-US" sz="3800" dirty="0">
                <a:latin typeface="Arial" panose="020B0604020202020204" pitchFamily="34" charset="0"/>
                <a:cs typeface="Arial" panose="020B0604020202020204" pitchFamily="34" charset="0"/>
              </a:rPr>
              <a:t> If the sum of the digits is divisible by 3, the number 	is also.</a:t>
            </a:r>
          </a:p>
          <a:p>
            <a:pPr marL="0" marR="0">
              <a:spcBef>
                <a:spcPts val="0"/>
              </a:spcBef>
              <a:spcAft>
                <a:spcPts val="0"/>
              </a:spcAft>
            </a:pPr>
            <a:r>
              <a:rPr lang="en-US" sz="3800" b="1" dirty="0">
                <a:solidFill>
                  <a:srgbClr val="0070C0"/>
                </a:solidFill>
                <a:latin typeface="Arial" panose="020B0604020202020204" pitchFamily="34" charset="0"/>
                <a:ea typeface="Times New Roman" panose="02020603050405020304" pitchFamily="18" charset="0"/>
              </a:rPr>
              <a:t>4</a:t>
            </a:r>
            <a:r>
              <a:rPr lang="en-US" sz="3800" dirty="0">
                <a:latin typeface="Arial" panose="020B0604020202020204" pitchFamily="34" charset="0"/>
                <a:ea typeface="Times New Roman" panose="02020603050405020304" pitchFamily="18" charset="0"/>
              </a:rPr>
              <a:t> If the last two digits form a number divisible by 4, 	the number is also. </a:t>
            </a:r>
            <a:endParaRPr lang="en-US" sz="3800" dirty="0">
              <a:latin typeface="Times New Roman" panose="02020603050405020304" pitchFamily="18" charset="0"/>
              <a:ea typeface="Times New Roman" panose="02020603050405020304" pitchFamily="18" charset="0"/>
            </a:endParaRPr>
          </a:p>
          <a:p>
            <a:pPr marL="0" indent="0">
              <a:spcBef>
                <a:spcPts val="0"/>
              </a:spcBef>
              <a:buNone/>
            </a:pPr>
            <a:r>
              <a:rPr lang="en-US" sz="3500" dirty="0">
                <a:latin typeface="Arial" panose="020B0604020202020204" pitchFamily="34" charset="0"/>
                <a:cs typeface="Arial" panose="020B0604020202020204" pitchFamily="34" charset="0"/>
              </a:rPr>
              <a:t> </a:t>
            </a:r>
          </a:p>
          <a:p>
            <a:pPr marL="0" marR="0" indent="0">
              <a:spcBef>
                <a:spcPts val="0"/>
              </a:spcBef>
              <a:spcAft>
                <a:spcPts val="0"/>
              </a:spcAft>
              <a:buNone/>
            </a:pPr>
            <a:r>
              <a:rPr lang="en-US" sz="3500" dirty="0">
                <a:latin typeface="Arial" panose="020B0604020202020204" pitchFamily="34" charset="0"/>
                <a:ea typeface="Times New Roman" panose="02020603050405020304" pitchFamily="18" charset="0"/>
              </a:rPr>
              <a:t> </a:t>
            </a:r>
            <a:endParaRPr lang="en-US" sz="3500" dirty="0">
              <a:latin typeface="Times New Roman" panose="02020603050405020304" pitchFamily="18" charset="0"/>
              <a:ea typeface="Times New Roman" panose="02020603050405020304" pitchFamily="18"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a:lnSpc>
                <a:spcPct val="115000"/>
              </a:lnSpc>
              <a:spcBef>
                <a:spcPts val="0"/>
              </a:spcBef>
              <a:spcAft>
                <a:spcPts val="1000"/>
              </a:spcAft>
            </a:pPr>
            <a:endParaRPr lang="en-US" sz="3200" b="1" dirty="0">
              <a:latin typeface="Arial" panose="020B0604020202020204" pitchFamily="34" charset="0"/>
              <a:cs typeface="Arial" panose="020B0604020202020204" pitchFamily="34" charset="0"/>
            </a:endParaRPr>
          </a:p>
          <a:p>
            <a:pPr marL="0" indent="0">
              <a:lnSpc>
                <a:spcPct val="115000"/>
              </a:lnSpc>
              <a:spcBef>
                <a:spcPts val="0"/>
              </a:spcBef>
              <a:spcAft>
                <a:spcPts val="1000"/>
              </a:spcAft>
              <a:buNone/>
            </a:pPr>
            <a:r>
              <a:rPr lang="en-US" dirty="0"/>
              <a:t>		</a:t>
            </a:r>
            <a:endParaRPr lang="en-US" sz="3200" dirty="0">
              <a:latin typeface="Arial" panose="020B0604020202020204" pitchFamily="34" charset="0"/>
              <a:cs typeface="Arial" panose="020B0604020202020204" pitchFamily="34" charset="0"/>
            </a:endParaRPr>
          </a:p>
          <a:p>
            <a:pPr marL="0" indent="0">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51530326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1000"/>
                                        <p:tgtEl>
                                          <p:spTgt spid="3">
                                            <p:txEl>
                                              <p:pRg st="3" end="3"/>
                                            </p:txEl>
                                          </p:spTgt>
                                        </p:tgtEl>
                                      </p:cBhvr>
                                    </p:animEffect>
                                    <p:anim calcmode="lin" valueType="num">
                                      <p:cBhvr>
                                        <p:cTn id="2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4186</TotalTime>
  <Words>1099</Words>
  <Application>Microsoft Office PowerPoint</Application>
  <PresentationFormat>Widescreen</PresentationFormat>
  <Paragraphs>208</Paragraphs>
  <Slides>22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22</vt:i4>
      </vt:variant>
    </vt:vector>
  </HeadingPairs>
  <TitlesOfParts>
    <vt:vector size="27" baseType="lpstr">
      <vt:lpstr>Arial</vt:lpstr>
      <vt:lpstr>Avenir Next LT Pro</vt:lpstr>
      <vt:lpstr>Calibri</vt:lpstr>
      <vt:lpstr>Times New Roman</vt:lpstr>
      <vt:lpstr>AccentBoxVTI</vt:lpstr>
      <vt:lpstr>Lesson 11: Divisibility Rules</vt:lpstr>
      <vt:lpstr>What is Number Theory?</vt:lpstr>
      <vt:lpstr>What is Number Theory?</vt:lpstr>
      <vt:lpstr>Divides:</vt:lpstr>
      <vt:lpstr>Divides:</vt:lpstr>
      <vt:lpstr>Divides:</vt:lpstr>
      <vt:lpstr>Divides:</vt:lpstr>
      <vt:lpstr>Even or Odd:</vt:lpstr>
      <vt:lpstr>Divisibility Rules</vt:lpstr>
      <vt:lpstr>Divisibility Rules</vt:lpstr>
      <vt:lpstr>Divisibility Rules</vt:lpstr>
      <vt:lpstr>Divisibility Rules</vt:lpstr>
      <vt:lpstr>Divisibility Rules</vt:lpstr>
      <vt:lpstr>Divisibility Rules</vt:lpstr>
      <vt:lpstr>Divisibility Rules</vt:lpstr>
      <vt:lpstr>Divisibility Rules</vt:lpstr>
      <vt:lpstr>Divisibility Rules</vt:lpstr>
      <vt:lpstr>Definition of Factor </vt:lpstr>
      <vt:lpstr>  Construct a table listing the factors of the following numbers:  </vt:lpstr>
      <vt:lpstr>  Construct a table listing the factors of the following numbers:  </vt:lpstr>
      <vt:lpstr>Questions: </vt:lpstr>
      <vt:lpstr>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33</cp:revision>
  <dcterms:created xsi:type="dcterms:W3CDTF">2023-12-09T14:49:07Z</dcterms:created>
  <dcterms:modified xsi:type="dcterms:W3CDTF">2025-01-09T18:34:13Z</dcterms:modified>
</cp:coreProperties>
</file>