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1/14/2025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b="1"/>
              <a:t>Lesson 23: </a:t>
            </a:r>
            <a:r>
              <a:rPr lang="en-US" sz="4000" b="1" dirty="0"/>
              <a:t>Decimals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Inequality and Equality of Decimals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27942"/>
            <a:ext cx="11190914" cy="4386109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5</a:t>
            </a:r>
            <a:r>
              <a:rPr lang="en-U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Which number is the greatest?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marR="0" lvl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0.19		b) 0.036		c) 0.195		d) 0.2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Answer: 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</a:rPr>
              <a:t>0.2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633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Terminating and Repeating Decimals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27942"/>
            <a:ext cx="11190914" cy="43861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Terminating Decimal: </a:t>
            </a:r>
          </a:p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 fraction is a terminating decimal if the denominator has prime factors of only 2’s and 5’s.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</a:rPr>
              <a:t>Repeating Decimal: </a:t>
            </a:r>
          </a:p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</a:rPr>
              <a:t>A fraction is a repeating decimal if the denominator has prime factors other than 2’s and 5’s.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3088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Terminating and Repeating Decimals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9B703-F32E-4FC1-A2BB-51BE48750C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0451" y="2127942"/>
                <a:ext cx="11190914" cy="438610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u="sng" dirty="0">
                    <a:latin typeface="Arial" panose="020B0604020202020204" pitchFamily="34" charset="0"/>
                    <a:ea typeface="Calibri" panose="020F0502020204030204" pitchFamily="34" charset="0"/>
                  </a:rPr>
                  <a:t>Example 6</a:t>
                </a:r>
                <a:r>
                  <a:rPr lang="en-US" sz="3200" b="1" dirty="0">
                    <a:latin typeface="Arial" panose="020B0604020202020204" pitchFamily="34" charset="0"/>
                    <a:ea typeface="Calibri" panose="020F0502020204030204" pitchFamily="34" charset="0"/>
                  </a:rPr>
                  <a:t>:</a:t>
                </a:r>
                <a:r>
                  <a:rPr lang="en-US" sz="3200" dirty="0">
                    <a:latin typeface="Arial" panose="020B0604020202020204" pitchFamily="34" charset="0"/>
                    <a:ea typeface="Calibri" panose="020F0502020204030204" pitchFamily="34" charset="0"/>
                  </a:rPr>
                  <a:t> Does the fraction terminate or repeat?</a:t>
                </a:r>
                <a:endParaRPr lang="en-US" sz="3200" dirty="0"/>
              </a:p>
              <a:p>
                <a:pPr marL="0" marR="0" lv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6</m:t>
                        </m:r>
                      </m:den>
                    </m:f>
                    <m:r>
                      <a:rPr lang="en-US" sz="3200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b)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80</m:t>
                        </m:r>
                      </m:den>
                    </m:f>
                  </m:oMath>
                </a14:m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	c)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9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15</m:t>
                        </m:r>
                      </m:den>
                    </m:f>
                  </m:oMath>
                </a14:m>
                <a:endParaRPr lang="en-US" sz="3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9B703-F32E-4FC1-A2BB-51BE48750C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0451" y="2127942"/>
                <a:ext cx="11190914" cy="4386109"/>
              </a:xfrm>
              <a:blipFill>
                <a:blip r:embed="rId2"/>
                <a:stretch>
                  <a:fillRect l="-1417"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10">
            <a:extLst>
              <a:ext uri="{FF2B5EF4-FFF2-40B4-BE49-F238E27FC236}">
                <a16:creationId xmlns:a16="http://schemas.microsoft.com/office/drawing/2014/main" id="{40EB0899-5447-4E7F-BFAD-5C369D8FA695}"/>
              </a:ext>
            </a:extLst>
          </p:cNvPr>
          <p:cNvSpPr txBox="1"/>
          <p:nvPr/>
        </p:nvSpPr>
        <p:spPr>
          <a:xfrm>
            <a:off x="196493" y="3659069"/>
            <a:ext cx="2132097" cy="83860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factors of 6: 2, 3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Repeats           0.83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Text Box 16">
            <a:extLst>
              <a:ext uri="{FF2B5EF4-FFF2-40B4-BE49-F238E27FC236}">
                <a16:creationId xmlns:a16="http://schemas.microsoft.com/office/drawing/2014/main" id="{35FF56BA-A262-4A14-98C4-37635EDFA370}"/>
              </a:ext>
            </a:extLst>
          </p:cNvPr>
          <p:cNvSpPr txBox="1"/>
          <p:nvPr/>
        </p:nvSpPr>
        <p:spPr>
          <a:xfrm>
            <a:off x="2969931" y="3659069"/>
            <a:ext cx="2315132" cy="8509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factors of 80: 2</a:t>
            </a:r>
            <a:r>
              <a:rPr lang="en-US" sz="3200" baseline="30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5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Terminates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0.0125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Box 17">
                <a:extLst>
                  <a:ext uri="{FF2B5EF4-FFF2-40B4-BE49-F238E27FC236}">
                    <a16:creationId xmlns:a16="http://schemas.microsoft.com/office/drawing/2014/main" id="{F6623A91-B0FF-4BAA-938A-C224244CB991}"/>
                  </a:ext>
                </a:extLst>
              </p:cNvPr>
              <p:cNvSpPr txBox="1"/>
              <p:nvPr/>
            </p:nvSpPr>
            <p:spPr>
              <a:xfrm>
                <a:off x="6906939" y="3627936"/>
                <a:ext cx="2220284" cy="85090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200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Reduce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9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15</m:t>
                        </m:r>
                      </m:den>
                    </m:f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 </m:t>
                    </m:r>
                    <m:f>
                      <m:fPr>
                        <m:ctrlP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 sz="32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200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Terminates</a:t>
                </a:r>
                <a:endParaRPr lang="en-US" sz="32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algn="ctr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200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0.6</a:t>
                </a:r>
                <a:endParaRPr lang="en-US" sz="32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>
          <p:sp>
            <p:nvSpPr>
              <p:cNvPr id="6" name="Text Box 17">
                <a:extLst>
                  <a:ext uri="{FF2B5EF4-FFF2-40B4-BE49-F238E27FC236}">
                    <a16:creationId xmlns:a16="http://schemas.microsoft.com/office/drawing/2014/main" id="{F6623A91-B0FF-4BAA-938A-C224244CB9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06939" y="3627936"/>
                <a:ext cx="2220284" cy="850900"/>
              </a:xfrm>
              <a:prstGeom prst="rect">
                <a:avLst/>
              </a:prstGeom>
              <a:blipFill>
                <a:blip r:embed="rId3"/>
                <a:stretch>
                  <a:fillRect l="-6044" t="-6429" r="-6319" b="-219286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85187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Terminating and Repeating Decimals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9B703-F32E-4FC1-A2BB-51BE48750C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0451" y="2127942"/>
                <a:ext cx="11190914" cy="438610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u="sng" dirty="0">
                    <a:latin typeface="Arial" panose="020B0604020202020204" pitchFamily="34" charset="0"/>
                    <a:ea typeface="Calibri" panose="020F0502020204030204" pitchFamily="34" charset="0"/>
                  </a:rPr>
                  <a:t>Example 6</a:t>
                </a:r>
                <a:r>
                  <a:rPr lang="en-US" sz="3200" b="1" dirty="0">
                    <a:latin typeface="Arial" panose="020B0604020202020204" pitchFamily="34" charset="0"/>
                    <a:ea typeface="Calibri" panose="020F0502020204030204" pitchFamily="34" charset="0"/>
                  </a:rPr>
                  <a:t>:</a:t>
                </a:r>
                <a:r>
                  <a:rPr lang="en-US" sz="3200" dirty="0">
                    <a:latin typeface="Arial" panose="020B0604020202020204" pitchFamily="34" charset="0"/>
                    <a:ea typeface="Calibri" panose="020F0502020204030204" pitchFamily="34" charset="0"/>
                  </a:rPr>
                  <a:t> Does the fraction terminate or repeat?</a:t>
                </a:r>
                <a:endParaRPr lang="en-US" sz="3200" dirty="0"/>
              </a:p>
              <a:p>
                <a:pPr marL="0" marR="0" lv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	d)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				e)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</m:oMath>
                </a14:m>
                <a:endParaRPr lang="en-US" sz="3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9B703-F32E-4FC1-A2BB-51BE48750C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0451" y="2127942"/>
                <a:ext cx="11190914" cy="4386109"/>
              </a:xfrm>
              <a:blipFill>
                <a:blip r:embed="rId2"/>
                <a:stretch>
                  <a:fillRect l="-1417"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Box 20">
            <a:extLst>
              <a:ext uri="{FF2B5EF4-FFF2-40B4-BE49-F238E27FC236}">
                <a16:creationId xmlns:a16="http://schemas.microsoft.com/office/drawing/2014/main" id="{4A55BA28-6823-4B69-BFEE-0730D51989B1}"/>
              </a:ext>
            </a:extLst>
          </p:cNvPr>
          <p:cNvSpPr txBox="1"/>
          <p:nvPr/>
        </p:nvSpPr>
        <p:spPr>
          <a:xfrm>
            <a:off x="796786" y="3895546"/>
            <a:ext cx="2634311" cy="8509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factors of 15: 3, 5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Repeats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0.46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8" name="Text Box 25">
            <a:extLst>
              <a:ext uri="{FF2B5EF4-FFF2-40B4-BE49-F238E27FC236}">
                <a16:creationId xmlns:a16="http://schemas.microsoft.com/office/drawing/2014/main" id="{789FD35F-07D5-46FF-8F4B-7C82B6470213}"/>
              </a:ext>
            </a:extLst>
          </p:cNvPr>
          <p:cNvSpPr txBox="1"/>
          <p:nvPr/>
        </p:nvSpPr>
        <p:spPr>
          <a:xfrm>
            <a:off x="5046260" y="3895546"/>
            <a:ext cx="2306743" cy="85090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factors of 14: 2, 7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Repeats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0.2142857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3723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Terminating and Repeating Decimals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9B703-F32E-4FC1-A2BB-51BE48750C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0451" y="2127942"/>
                <a:ext cx="11190914" cy="438610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Repetend:</a:t>
                </a:r>
              </a:p>
              <a:p>
                <a:pPr>
                  <a:spcAft>
                    <a:spcPts val="1800"/>
                  </a:spcAft>
                </a:pPr>
                <a:r>
                  <a:rPr lang="en-US" sz="3200" dirty="0">
                    <a:solidFill>
                      <a:srgbClr val="0070C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Repeating digits of a repeating decimal</a:t>
                </a: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b="1" u="sng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Example 7</a:t>
                </a:r>
                <a:r>
                  <a:rPr lang="en-US" sz="32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 Write the decimal for each rational number. Use a bar to show the repetend. </a:t>
                </a:r>
                <a:endParaRPr lang="en-US" sz="2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lv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b)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	c) 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12</m:t>
                        </m:r>
                      </m:den>
                    </m:f>
                  </m:oMath>
                </a14:m>
                <a:endParaRPr lang="en-US" sz="2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9B703-F32E-4FC1-A2BB-51BE48750C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0451" y="2127942"/>
                <a:ext cx="11190914" cy="4386109"/>
              </a:xfrm>
              <a:blipFill>
                <a:blip r:embed="rId2"/>
                <a:stretch>
                  <a:fillRect l="-1417"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2D4AB96F-F814-45C0-B09C-D2B8858D5E40}"/>
              </a:ext>
            </a:extLst>
          </p:cNvPr>
          <p:cNvPicPr/>
          <p:nvPr/>
        </p:nvPicPr>
        <p:blipFill rotWithShape="1">
          <a:blip r:embed="rId3"/>
          <a:srcRect l="20280" t="67811" r="69861" b="24952"/>
          <a:stretch/>
        </p:blipFill>
        <p:spPr bwMode="auto">
          <a:xfrm>
            <a:off x="0" y="5632100"/>
            <a:ext cx="2999583" cy="11084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103AE37-87EC-4AC9-8DEA-02FA0A846E41}"/>
              </a:ext>
            </a:extLst>
          </p:cNvPr>
          <p:cNvPicPr/>
          <p:nvPr/>
        </p:nvPicPr>
        <p:blipFill rotWithShape="1">
          <a:blip r:embed="rId3"/>
          <a:srcRect l="37167" t="69981" r="59983" b="25691"/>
          <a:stretch/>
        </p:blipFill>
        <p:spPr bwMode="auto">
          <a:xfrm>
            <a:off x="4378036" y="5957456"/>
            <a:ext cx="951345" cy="6484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F209873-113E-434F-A8B8-733761747D22}"/>
              </a:ext>
            </a:extLst>
          </p:cNvPr>
          <p:cNvPicPr/>
          <p:nvPr/>
        </p:nvPicPr>
        <p:blipFill rotWithShape="1">
          <a:blip r:embed="rId3"/>
          <a:srcRect l="51113" t="69619" r="43863" b="24841"/>
          <a:stretch/>
        </p:blipFill>
        <p:spPr bwMode="auto">
          <a:xfrm>
            <a:off x="8448384" y="5839576"/>
            <a:ext cx="1146753" cy="88195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171805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Rounding Decimals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655" y="2142837"/>
            <a:ext cx="11129818" cy="498763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Rules for rounding a decimal to a particular place value: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5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Locate the place value to which the number is to be rounded (with an arrow or check)</a:t>
            </a:r>
            <a:endParaRPr lang="en-US" sz="35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5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Note whether the digit to the immediate right of the marked digit is</a:t>
            </a:r>
            <a:endParaRPr lang="en-US" sz="35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+mj-lt"/>
              <a:buAutoNum type="alphaLcPeriod"/>
            </a:pPr>
            <a:r>
              <a:rPr lang="en-US" sz="3400" b="1" i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 or less.</a:t>
            </a:r>
            <a:r>
              <a:rPr lang="en-US" sz="34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Drop all digits to the right and the number stays the same. </a:t>
            </a:r>
            <a:endParaRPr lang="en-US" sz="3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lphaLcPeriod"/>
            </a:pPr>
            <a:r>
              <a:rPr lang="en-US" sz="3400" b="1" i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 or greater</a:t>
            </a:r>
            <a:r>
              <a:rPr lang="en-US" sz="3400" i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34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All digits are dropped and increase the place value number by one.</a:t>
            </a:r>
            <a:r>
              <a:rPr lang="en-US" sz="3400" i="1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4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34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324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Rounding Decimals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655" y="2142837"/>
            <a:ext cx="11129818" cy="498763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9</a:t>
            </a:r>
            <a:r>
              <a:rPr lang="en-US" sz="32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320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Round 633.14216 to the nearest hundred.</a:t>
            </a:r>
            <a:endParaRPr lang="en-US" sz="3200" b="1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5E71F6-896D-4593-A288-FDD7E8E52C6E}"/>
              </a:ext>
            </a:extLst>
          </p:cNvPr>
          <p:cNvPicPr/>
          <p:nvPr/>
        </p:nvPicPr>
        <p:blipFill rotWithShape="1">
          <a:blip r:embed="rId2"/>
          <a:srcRect l="57003" t="41263" r="14802" b="26797"/>
          <a:stretch/>
        </p:blipFill>
        <p:spPr bwMode="auto">
          <a:xfrm>
            <a:off x="591023" y="2872422"/>
            <a:ext cx="5608609" cy="37685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31611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Rounding Decimals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655" y="2142837"/>
            <a:ext cx="11129818" cy="4987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10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: Round each decimal to the nearest tenth and to the nearest hundredth.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lphaLcParenR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0.347			b) 0.082			c) 15.721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Tenth           0.3	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Tenth           0.1		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Tenth           15.7</a:t>
            </a:r>
          </a:p>
          <a:p>
            <a:pPr marL="0" indent="0">
              <a:buNone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Hundredth   0.35		 Hundredth   0.08	 Hundredth    15.72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6562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Rounding Decimals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655" y="2142837"/>
            <a:ext cx="11129818" cy="498763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11</a:t>
            </a:r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Round 2.3528 to the given number of decimal places.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R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hundredths 		</a:t>
            </a:r>
            <a:endParaRPr lang="en-US" sz="3200" dirty="0">
              <a:solidFill>
                <a:srgbClr val="365F9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R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tenths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c)  To thousandths 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27A518D-291A-42D3-B6A2-8F3DC5517D32}"/>
              </a:ext>
            </a:extLst>
          </p:cNvPr>
          <p:cNvSpPr txBox="1"/>
          <p:nvPr/>
        </p:nvSpPr>
        <p:spPr>
          <a:xfrm>
            <a:off x="3930072" y="3514436"/>
            <a:ext cx="1500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2.35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17A0876-01C8-4D59-8C07-25C2397645E8}"/>
              </a:ext>
            </a:extLst>
          </p:cNvPr>
          <p:cNvSpPr txBox="1"/>
          <p:nvPr/>
        </p:nvSpPr>
        <p:spPr>
          <a:xfrm>
            <a:off x="3179617" y="4099211"/>
            <a:ext cx="1500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2.4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2F15D4-A7E4-4B73-9DC6-2C1794D35128}"/>
              </a:ext>
            </a:extLst>
          </p:cNvPr>
          <p:cNvSpPr txBox="1"/>
          <p:nvPr/>
        </p:nvSpPr>
        <p:spPr>
          <a:xfrm>
            <a:off x="4098636" y="4837874"/>
            <a:ext cx="150090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2.353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48972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Decimals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 fontScale="925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Mathematicians denote the separation point of the units digit and the tenths digit by writing a _______________.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word decimal comes from the Latin prefix “</a:t>
            </a:r>
            <a:r>
              <a:rPr lang="en-US" sz="3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which means _________. We use it because we have a base ten number system. </a:t>
            </a:r>
          </a:p>
          <a:p>
            <a:pPr mar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Numbers written in this form are called ________________ or simply __________.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15" name="Text Box 3">
            <a:extLst>
              <a:ext uri="{FF2B5EF4-FFF2-40B4-BE49-F238E27FC236}">
                <a16:creationId xmlns:a16="http://schemas.microsoft.com/office/drawing/2014/main" id="{7599B4CD-4405-4B92-99E5-1F44A8A71A27}"/>
              </a:ext>
            </a:extLst>
          </p:cNvPr>
          <p:cNvSpPr txBox="1"/>
          <p:nvPr/>
        </p:nvSpPr>
        <p:spPr>
          <a:xfrm>
            <a:off x="7197585" y="2444220"/>
            <a:ext cx="3280263" cy="41642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decimal point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 Box 4">
            <a:extLst>
              <a:ext uri="{FF2B5EF4-FFF2-40B4-BE49-F238E27FC236}">
                <a16:creationId xmlns:a16="http://schemas.microsoft.com/office/drawing/2014/main" id="{6536581D-3DAF-431C-9BA8-3FECDDB29A6A}"/>
              </a:ext>
            </a:extLst>
          </p:cNvPr>
          <p:cNvSpPr txBox="1"/>
          <p:nvPr/>
        </p:nvSpPr>
        <p:spPr>
          <a:xfrm>
            <a:off x="3439487" y="3638034"/>
            <a:ext cx="1490164" cy="56423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ten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 Box 3">
            <a:extLst>
              <a:ext uri="{FF2B5EF4-FFF2-40B4-BE49-F238E27FC236}">
                <a16:creationId xmlns:a16="http://schemas.microsoft.com/office/drawing/2014/main" id="{F15DA202-B8D4-4290-959F-05B1BB573A47}"/>
              </a:ext>
            </a:extLst>
          </p:cNvPr>
          <p:cNvSpPr txBox="1"/>
          <p:nvPr/>
        </p:nvSpPr>
        <p:spPr>
          <a:xfrm>
            <a:off x="824063" y="5288774"/>
            <a:ext cx="3280263" cy="41642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decimal 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fractions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 Box 3">
            <a:extLst>
              <a:ext uri="{FF2B5EF4-FFF2-40B4-BE49-F238E27FC236}">
                <a16:creationId xmlns:a16="http://schemas.microsoft.com/office/drawing/2014/main" id="{635A8A29-A8CA-4D1A-905C-A8F1270331E9}"/>
              </a:ext>
            </a:extLst>
          </p:cNvPr>
          <p:cNvSpPr txBox="1"/>
          <p:nvPr/>
        </p:nvSpPr>
        <p:spPr>
          <a:xfrm>
            <a:off x="5907078" y="5373376"/>
            <a:ext cx="3280263" cy="41642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decimals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/>
      <p:bldP spid="23" grpId="0"/>
      <p:bldP spid="2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Decimals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Positions to the left of the decimal point represent place values that are _______________ powers of ten.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Positions to the right of the decimal point represent place values that are _______________ powers of ten.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8" name="Text Box 19">
            <a:extLst>
              <a:ext uri="{FF2B5EF4-FFF2-40B4-BE49-F238E27FC236}">
                <a16:creationId xmlns:a16="http://schemas.microsoft.com/office/drawing/2014/main" id="{AC5023FE-BB1B-45F8-8ACC-C13C2B9C718D}"/>
              </a:ext>
            </a:extLst>
          </p:cNvPr>
          <p:cNvSpPr txBox="1"/>
          <p:nvPr/>
        </p:nvSpPr>
        <p:spPr>
          <a:xfrm>
            <a:off x="5161923" y="4184814"/>
            <a:ext cx="2698561" cy="45758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decreasing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 Box 19">
            <a:extLst>
              <a:ext uri="{FF2B5EF4-FFF2-40B4-BE49-F238E27FC236}">
                <a16:creationId xmlns:a16="http://schemas.microsoft.com/office/drawing/2014/main" id="{9CBC3285-57DC-4F24-BC18-983A911269BE}"/>
              </a:ext>
            </a:extLst>
          </p:cNvPr>
          <p:cNvSpPr txBox="1"/>
          <p:nvPr/>
        </p:nvSpPr>
        <p:spPr>
          <a:xfrm>
            <a:off x="5338092" y="2478451"/>
            <a:ext cx="2346224" cy="51631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increasing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C6740D-7878-4CFD-A21A-2D1132069743}"/>
              </a:ext>
            </a:extLst>
          </p:cNvPr>
          <p:cNvPicPr/>
          <p:nvPr/>
        </p:nvPicPr>
        <p:blipFill rotWithShape="1">
          <a:blip r:embed="rId2"/>
          <a:srcRect l="56145" t="21982" r="12435" b="64469"/>
          <a:stretch/>
        </p:blipFill>
        <p:spPr bwMode="auto">
          <a:xfrm>
            <a:off x="1963024" y="4924338"/>
            <a:ext cx="7894040" cy="17952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58238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Reading and Writing Decimals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55971"/>
            <a:ext cx="11190914" cy="4016229"/>
          </a:xfrm>
        </p:spPr>
        <p:txBody>
          <a:bodyPr>
            <a:norm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Read the whole number part as usual. If the whole number is less than 1, omit steps 1 and 2.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Read the decimal point as the word “and”. 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Read the number to the right as if it were a whole number.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Say the name of the place value of the last digit. 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74632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Reading and Writing Decimals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55971"/>
            <a:ext cx="11190914" cy="40162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: Write the name of each decimal.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a) 8.8951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Eight and eight thousand, nine hundred, fifty-one ten thousandths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b) </a:t>
            </a: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18.25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Eighteen and twenty-five hundredths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4599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Expressing Decimal Fractions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55971"/>
            <a:ext cx="11190914" cy="4016229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Express the value of the underlined digit as a fraction whose denominator is a power of 10. 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lphaLcParenR"/>
            </a:pP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47.3</a:t>
            </a:r>
            <a:r>
              <a:rPr lang="en-US" sz="2800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		b) 6.08</a:t>
            </a:r>
            <a:r>
              <a:rPr lang="en-US" sz="2800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c) 14.</a:t>
            </a:r>
            <a:r>
              <a:rPr lang="en-US" sz="2800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 Box 21">
                <a:extLst>
                  <a:ext uri="{FF2B5EF4-FFF2-40B4-BE49-F238E27FC236}">
                    <a16:creationId xmlns:a16="http://schemas.microsoft.com/office/drawing/2014/main" id="{9916ADBC-723C-4CED-9CE7-E29E735BA6D7}"/>
                  </a:ext>
                </a:extLst>
              </p:cNvPr>
              <p:cNvSpPr txBox="1"/>
              <p:nvPr/>
            </p:nvSpPr>
            <p:spPr>
              <a:xfrm>
                <a:off x="856320" y="4164085"/>
                <a:ext cx="781685" cy="66040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68580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5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100</m:t>
                          </m:r>
                        </m:den>
                      </m:f>
                    </m:oMath>
                  </m:oMathPara>
                </a14:m>
                <a:endParaRPr lang="en-US" sz="32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</mc:Choice>
        <mc:Fallback>
          <p:sp>
            <p:nvSpPr>
              <p:cNvPr id="4" name="Text Box 21">
                <a:extLst>
                  <a:ext uri="{FF2B5EF4-FFF2-40B4-BE49-F238E27FC236}">
                    <a16:creationId xmlns:a16="http://schemas.microsoft.com/office/drawing/2014/main" id="{9916ADBC-723C-4CED-9CE7-E29E735BA6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320" y="4164085"/>
                <a:ext cx="781685" cy="660400"/>
              </a:xfrm>
              <a:prstGeom prst="rect">
                <a:avLst/>
              </a:prstGeom>
              <a:blipFill>
                <a:blip r:embed="rId2"/>
                <a:stretch>
                  <a:fillRect r="-86047" b="-70370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 Box 23">
                <a:extLst>
                  <a:ext uri="{FF2B5EF4-FFF2-40B4-BE49-F238E27FC236}">
                    <a16:creationId xmlns:a16="http://schemas.microsoft.com/office/drawing/2014/main" id="{6B7705EF-469E-4C08-A1CD-714CD63DB03D}"/>
                  </a:ext>
                </a:extLst>
              </p:cNvPr>
              <p:cNvSpPr txBox="1"/>
              <p:nvPr/>
            </p:nvSpPr>
            <p:spPr>
              <a:xfrm>
                <a:off x="3968636" y="4153482"/>
                <a:ext cx="781685" cy="66040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68580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9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1000</m:t>
                          </m:r>
                        </m:den>
                      </m:f>
                    </m:oMath>
                  </m:oMathPara>
                </a14:m>
                <a:endParaRPr lang="en-US" sz="32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</mc:Choice>
        <mc:Fallback>
          <p:sp>
            <p:nvSpPr>
              <p:cNvPr id="5" name="Text Box 23">
                <a:extLst>
                  <a:ext uri="{FF2B5EF4-FFF2-40B4-BE49-F238E27FC236}">
                    <a16:creationId xmlns:a16="http://schemas.microsoft.com/office/drawing/2014/main" id="{6B7705EF-469E-4C08-A1CD-714CD63DB0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8636" y="4153482"/>
                <a:ext cx="781685" cy="660400"/>
              </a:xfrm>
              <a:prstGeom prst="rect">
                <a:avLst/>
              </a:prstGeom>
              <a:blipFill>
                <a:blip r:embed="rId3"/>
                <a:stretch>
                  <a:fillRect r="-116406" b="-66972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 Box 24">
                <a:extLst>
                  <a:ext uri="{FF2B5EF4-FFF2-40B4-BE49-F238E27FC236}">
                    <a16:creationId xmlns:a16="http://schemas.microsoft.com/office/drawing/2014/main" id="{A1DFD4F6-4FE6-4FD2-9491-C12CA267AA9A}"/>
                  </a:ext>
                </a:extLst>
              </p:cNvPr>
              <p:cNvSpPr txBox="1"/>
              <p:nvPr/>
            </p:nvSpPr>
            <p:spPr>
              <a:xfrm>
                <a:off x="7865000" y="4089400"/>
                <a:ext cx="781685" cy="660400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68580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200" i="1" smtClean="0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200" i="1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3</m:t>
                          </m:r>
                        </m:num>
                        <m:den>
                          <m:r>
                            <a:rPr lang="en-US" sz="3200" i="1">
                              <a:solidFill>
                                <a:srgbClr val="0070C0"/>
                              </a:solidFill>
                              <a:effectLst/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Arial" panose="020B0604020202020204" pitchFamily="34" charset="0"/>
                            </a:rPr>
                            <m:t>10</m:t>
                          </m:r>
                        </m:den>
                      </m:f>
                    </m:oMath>
                  </m:oMathPara>
                </a14:m>
                <a:endParaRPr lang="en-US" sz="32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11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</mc:Choice>
        <mc:Fallback>
          <p:sp>
            <p:nvSpPr>
              <p:cNvPr id="6" name="Text Box 24">
                <a:extLst>
                  <a:ext uri="{FF2B5EF4-FFF2-40B4-BE49-F238E27FC236}">
                    <a16:creationId xmlns:a16="http://schemas.microsoft.com/office/drawing/2014/main" id="{A1DFD4F6-4FE6-4FD2-9491-C12CA267AA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5000" y="4089400"/>
                <a:ext cx="781685" cy="660400"/>
              </a:xfrm>
              <a:prstGeom prst="rect">
                <a:avLst/>
              </a:prstGeom>
              <a:blipFill>
                <a:blip r:embed="rId4"/>
                <a:stretch>
                  <a:fillRect r="-58594" b="-67593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776568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Expressing Decimal Fractions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55971"/>
            <a:ext cx="11190914" cy="4016229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Like whole numbers, decimals can be written in expanded form. </a:t>
            </a:r>
            <a:endParaRPr lang="en-US" sz="28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Write the expanded form of the decimal to show the powers of 10: 98.32.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 x 10</a:t>
            </a:r>
            <a:r>
              <a:rPr lang="en-US" sz="3200" baseline="300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+ 8 x 10</a:t>
            </a:r>
            <a:r>
              <a:rPr lang="en-US" sz="3200" baseline="300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+ 3 x 10</a:t>
            </a:r>
            <a:r>
              <a:rPr lang="en-US" sz="3200" baseline="300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-1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+ 2 x 10</a:t>
            </a:r>
            <a:r>
              <a:rPr lang="en-US" sz="3200" baseline="300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-2</a:t>
            </a:r>
            <a:endParaRPr lang="en-US" sz="3200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8477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Inequality and Equality of Decimals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55971"/>
            <a:ext cx="11190914" cy="4016229"/>
          </a:xfrm>
        </p:spPr>
        <p:txBody>
          <a:bodyPr>
            <a:normAutofit fontScale="85000" lnSpcReduction="20000"/>
          </a:bodyPr>
          <a:lstStyle/>
          <a:p>
            <a:pPr marL="342900" marR="0" lvl="0" indent="-342900">
              <a:spcBef>
                <a:spcPts val="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38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To compare decimals, start with the greatest place value and determine which number is greatest.</a:t>
            </a:r>
            <a:endParaRPr lang="en-US" sz="38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300"/>
              </a:spcAft>
              <a:buFont typeface="Symbol" panose="05050102010706020507" pitchFamily="18" charset="2"/>
              <a:buChar char=""/>
            </a:pPr>
            <a:r>
              <a:rPr lang="en-US" sz="38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If the digits are the same, compare the digits in the next place value to the right. </a:t>
            </a:r>
            <a:endParaRPr lang="en-US" sz="38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sz="3800" dirty="0">
                <a:solidFill>
                  <a:srgbClr val="0070C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Keep comparing digits with the same place value until you find digits that are different.</a:t>
            </a:r>
            <a:endParaRPr lang="en-US" sz="3800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3023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Inequality and Equality of Decimals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55971"/>
            <a:ext cx="11190914" cy="4016229"/>
          </a:xfrm>
        </p:spPr>
        <p:txBody>
          <a:bodyPr>
            <a:normAutofit fontScale="92500" lnSpcReduction="2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4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Compare the following decimals using ˂ or ˃.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lphaLcParenR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.47 _____ .6			b) .74 _____ .328	</a:t>
            </a: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c) .324 _____ .32		       </a:t>
            </a: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 d)  5.4 _____ 5.427</a:t>
            </a: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lphaLcParenR"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			e) 3.85 _____ 3.8	</a:t>
            </a: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F5149D73-03F3-4B18-A4F8-D0564459E57D}"/>
              </a:ext>
            </a:extLst>
          </p:cNvPr>
          <p:cNvSpPr txBox="1"/>
          <p:nvPr/>
        </p:nvSpPr>
        <p:spPr>
          <a:xfrm>
            <a:off x="2304852" y="2596006"/>
            <a:ext cx="656462" cy="44080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˂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9AA365D7-0060-44FD-B9B6-B821F6476ED7}"/>
              </a:ext>
            </a:extLst>
          </p:cNvPr>
          <p:cNvSpPr txBox="1"/>
          <p:nvPr/>
        </p:nvSpPr>
        <p:spPr>
          <a:xfrm>
            <a:off x="7515813" y="3723276"/>
            <a:ext cx="656462" cy="44080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˂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 Box 9">
            <a:extLst>
              <a:ext uri="{FF2B5EF4-FFF2-40B4-BE49-F238E27FC236}">
                <a16:creationId xmlns:a16="http://schemas.microsoft.com/office/drawing/2014/main" id="{0D20D16C-FC00-4A9D-938C-D8676EE5069B}"/>
              </a:ext>
            </a:extLst>
          </p:cNvPr>
          <p:cNvSpPr txBox="1"/>
          <p:nvPr/>
        </p:nvSpPr>
        <p:spPr>
          <a:xfrm>
            <a:off x="7515813" y="2587176"/>
            <a:ext cx="401320" cy="29019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˃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 Box 9">
            <a:extLst>
              <a:ext uri="{FF2B5EF4-FFF2-40B4-BE49-F238E27FC236}">
                <a16:creationId xmlns:a16="http://schemas.microsoft.com/office/drawing/2014/main" id="{EABD1E9D-D682-4AF5-98EA-7059FCD4FFBB}"/>
              </a:ext>
            </a:extLst>
          </p:cNvPr>
          <p:cNvSpPr txBox="1"/>
          <p:nvPr/>
        </p:nvSpPr>
        <p:spPr>
          <a:xfrm>
            <a:off x="2633083" y="3653485"/>
            <a:ext cx="401320" cy="29019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˃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9">
            <a:extLst>
              <a:ext uri="{FF2B5EF4-FFF2-40B4-BE49-F238E27FC236}">
                <a16:creationId xmlns:a16="http://schemas.microsoft.com/office/drawing/2014/main" id="{8D0DEC74-4E9D-4030-9137-1E9C99B1FCB0}"/>
              </a:ext>
            </a:extLst>
          </p:cNvPr>
          <p:cNvSpPr txBox="1"/>
          <p:nvPr/>
        </p:nvSpPr>
        <p:spPr>
          <a:xfrm>
            <a:off x="5050847" y="4895546"/>
            <a:ext cx="401320" cy="29019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˃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1436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5908</TotalTime>
  <Words>866</Words>
  <Application>Microsoft Office PowerPoint</Application>
  <PresentationFormat>Widescreen</PresentationFormat>
  <Paragraphs>148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Avenir Next LT Pro</vt:lpstr>
      <vt:lpstr>Bradley Hand ITC</vt:lpstr>
      <vt:lpstr>Calibri</vt:lpstr>
      <vt:lpstr>Cambria Math</vt:lpstr>
      <vt:lpstr>Symbol</vt:lpstr>
      <vt:lpstr>Times New Roman</vt:lpstr>
      <vt:lpstr>AccentBoxVTI</vt:lpstr>
      <vt:lpstr>Lesson 23: Decimals</vt:lpstr>
      <vt:lpstr>Decimals</vt:lpstr>
      <vt:lpstr>Decimals</vt:lpstr>
      <vt:lpstr>Reading and Writing Decimals</vt:lpstr>
      <vt:lpstr>Reading and Writing Decimals</vt:lpstr>
      <vt:lpstr>Expressing Decimal Fractions</vt:lpstr>
      <vt:lpstr>Expressing Decimal Fractions</vt:lpstr>
      <vt:lpstr>Inequality and Equality of Decimals</vt:lpstr>
      <vt:lpstr>Inequality and Equality of Decimals</vt:lpstr>
      <vt:lpstr>Inequality and Equality of Decimals</vt:lpstr>
      <vt:lpstr>Terminating and Repeating Decimals</vt:lpstr>
      <vt:lpstr>Terminating and Repeating Decimals</vt:lpstr>
      <vt:lpstr>Terminating and Repeating Decimals</vt:lpstr>
      <vt:lpstr>Terminating and Repeating Decimals</vt:lpstr>
      <vt:lpstr> Rounding Decimals </vt:lpstr>
      <vt:lpstr> Rounding Decimals </vt:lpstr>
      <vt:lpstr> Rounding Decimals </vt:lpstr>
      <vt:lpstr> Rounding Decimals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59</cp:revision>
  <dcterms:created xsi:type="dcterms:W3CDTF">2023-12-09T14:49:07Z</dcterms:created>
  <dcterms:modified xsi:type="dcterms:W3CDTF">2025-01-14T20:03:21Z</dcterms:modified>
</cp:coreProperties>
</file>