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96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114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4/17/2024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4/17/2024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4000" b="1" dirty="0"/>
              <a:t>Lesson 25:</a:t>
            </a:r>
            <a:r>
              <a:rPr lang="en-US" sz="4000" b="1" kern="0" dirty="0">
                <a:latin typeface="Arial" panose="020B0604020202020204" pitchFamily="34" charset="0"/>
                <a:ea typeface="Calibri" panose="020F0502020204030204" pitchFamily="34" charset="0"/>
              </a:rPr>
              <a:t>Ratios, Rates, Proportions and Percent</a:t>
            </a:r>
            <a:endParaRPr lang="en-US" sz="4000" b="1" dirty="0"/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680636"/>
            <a:ext cx="6960524" cy="1013461"/>
          </a:xfrm>
        </p:spPr>
        <p:txBody>
          <a:bodyPr anchor="ctr">
            <a:normAutofit/>
          </a:bodyPr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Proportions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12DC401-E59E-4150-890E-5E2F94CB62BF}"/>
              </a:ext>
            </a:extLst>
          </p:cNvPr>
          <p:cNvSpPr/>
          <p:nvPr/>
        </p:nvSpPr>
        <p:spPr>
          <a:xfrm>
            <a:off x="531303" y="2273417"/>
            <a:ext cx="10802223" cy="1754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D: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chef knows that he can serve 8 people with 3 pounds of fish. How many pounds of fish does he need to serve 50 people?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650756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Proportions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CDB0C69-43BB-44E4-B479-039801B5C127}"/>
              </a:ext>
            </a:extLst>
          </p:cNvPr>
          <p:cNvSpPr/>
          <p:nvPr/>
        </p:nvSpPr>
        <p:spPr>
          <a:xfrm>
            <a:off x="531304" y="2339862"/>
            <a:ext cx="9544601" cy="1316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E: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If 4.8 pounds of flour costs $1.20, how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much will 6 pounds cost?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63601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Percents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CDB0C69-43BB-44E4-B479-039801B5C127}"/>
              </a:ext>
            </a:extLst>
          </p:cNvPr>
          <p:cNvSpPr/>
          <p:nvPr/>
        </p:nvSpPr>
        <p:spPr>
          <a:xfrm>
            <a:off x="531304" y="2339862"/>
            <a:ext cx="3850734" cy="6222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is a Percent?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016478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Percent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marR="0" indent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kern="0" dirty="0">
                <a:latin typeface="Arial" panose="020B0604020202020204" pitchFamily="34" charset="0"/>
                <a:ea typeface="Calibri" panose="020F0502020204030204" pitchFamily="34" charset="0"/>
              </a:rPr>
              <a:t>Practice Converting Fractions to Decimals to Percent: 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Changing fractions to decimals to percent and vice versa: Fill in the missing values in the following table.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u="sng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BD36B1-BEA1-4ED9-8FFD-9CE17C290D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692" t="32782" r="17982" b="34435"/>
          <a:stretch/>
        </p:blipFill>
        <p:spPr>
          <a:xfrm>
            <a:off x="1598270" y="4431978"/>
            <a:ext cx="8330269" cy="2248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579782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5010AEB-16D9-4878-AC7D-7F19F2316C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904" t="29113" r="18119" b="14006"/>
          <a:stretch/>
        </p:blipFill>
        <p:spPr>
          <a:xfrm>
            <a:off x="886365" y="1333851"/>
            <a:ext cx="10036102" cy="4588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541995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740E06B-E506-4578-9BD0-04A316851A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417" t="28746" r="18257" b="61712"/>
          <a:stretch/>
        </p:blipFill>
        <p:spPr>
          <a:xfrm>
            <a:off x="1778465" y="612396"/>
            <a:ext cx="8330269" cy="6543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2740050-9D3E-4BA1-9A51-6D0BCF5C9B2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692" t="18471" r="17982" b="48379"/>
          <a:stretch/>
        </p:blipFill>
        <p:spPr>
          <a:xfrm>
            <a:off x="1812021" y="1130417"/>
            <a:ext cx="8330270" cy="2273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193771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kern="0" dirty="0">
                <a:latin typeface="Arial" panose="020B0604020202020204" pitchFamily="34" charset="0"/>
                <a:ea typeface="Calibri" panose="020F0502020204030204" pitchFamily="34" charset="0"/>
              </a:rPr>
              <a:t>WORD PROBLEMS with Percent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AE5042-CA26-41C8-9312-7A726C15B7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212" t="47946" r="38409" b="39798"/>
          <a:stretch/>
        </p:blipFill>
        <p:spPr>
          <a:xfrm>
            <a:off x="9421090" y="697029"/>
            <a:ext cx="1657319" cy="110084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45D72E1-3F69-46C0-904B-C381E9095278}"/>
              </a:ext>
            </a:extLst>
          </p:cNvPr>
          <p:cNvSpPr/>
          <p:nvPr/>
        </p:nvSpPr>
        <p:spPr>
          <a:xfrm>
            <a:off x="531304" y="2161309"/>
            <a:ext cx="10644696" cy="622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F: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If 120 is what percentage of 80?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385991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kern="0" dirty="0">
                <a:latin typeface="Arial" panose="020B0604020202020204" pitchFamily="34" charset="0"/>
                <a:ea typeface="Calibri" panose="020F0502020204030204" pitchFamily="34" charset="0"/>
              </a:rPr>
              <a:t>WORD PROBLEMS with Percent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Example G: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What is 65% of 90?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AE5042-CA26-41C8-9312-7A726C15B7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212" t="47946" r="38409" b="39798"/>
          <a:stretch/>
        </p:blipFill>
        <p:spPr>
          <a:xfrm>
            <a:off x="9421090" y="697029"/>
            <a:ext cx="1657319" cy="1100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78791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kern="0" dirty="0">
                <a:latin typeface="Arial" panose="020B0604020202020204" pitchFamily="34" charset="0"/>
                <a:ea typeface="Calibri" panose="020F0502020204030204" pitchFamily="34" charset="0"/>
              </a:rPr>
              <a:t>WORD PROBLEMS with Percent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H: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 is 30% of what number?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AE5042-CA26-41C8-9312-7A726C15B7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212" t="47946" r="38409" b="39798"/>
          <a:stretch/>
        </p:blipFill>
        <p:spPr>
          <a:xfrm>
            <a:off x="9421090" y="697029"/>
            <a:ext cx="1657319" cy="1100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566608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kern="0" dirty="0">
                <a:latin typeface="Arial" panose="020B0604020202020204" pitchFamily="34" charset="0"/>
                <a:ea typeface="Calibri" panose="020F0502020204030204" pitchFamily="34" charset="0"/>
              </a:rPr>
              <a:t>WORD PROBLEMS with Percent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I: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survey of football players revealed that 20 percent of 1180 players had knee injuries. How many players had knee injuries?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AE5042-CA26-41C8-9312-7A726C15B7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212" t="47946" r="38409" b="39798"/>
          <a:stretch/>
        </p:blipFill>
        <p:spPr>
          <a:xfrm>
            <a:off x="9421090" y="697029"/>
            <a:ext cx="1657319" cy="1100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807361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Ratios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is a Ratio?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320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b="1" u="sng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b="1" u="sng" kern="0" dirty="0">
                <a:latin typeface="Arial" panose="020B0604020202020204" pitchFamily="34" charset="0"/>
                <a:ea typeface="Calibri" panose="020F0502020204030204" pitchFamily="34" charset="0"/>
              </a:rPr>
              <a:t>Example of Ratio:</a:t>
            </a: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252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kern="0" dirty="0">
                <a:latin typeface="Arial" panose="020B0604020202020204" pitchFamily="34" charset="0"/>
                <a:ea typeface="Calibri" panose="020F0502020204030204" pitchFamily="34" charset="0"/>
              </a:rPr>
              <a:t>WORD PROBLEMS with Percent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J: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Natalee correctly answered 123 questions out of 150 questions on an exam. What percent of the questions did she answer correctly?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AE5042-CA26-41C8-9312-7A726C15B7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212" t="47946" r="38409" b="39798"/>
          <a:stretch/>
        </p:blipFill>
        <p:spPr>
          <a:xfrm>
            <a:off x="9421090" y="697029"/>
            <a:ext cx="1657319" cy="1100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319203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kern="0" dirty="0">
                <a:latin typeface="Arial" panose="020B0604020202020204" pitchFamily="34" charset="0"/>
                <a:ea typeface="Calibri" panose="020F0502020204030204" pitchFamily="34" charset="0"/>
              </a:rPr>
              <a:t>WORD PROBLEMS with Percent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K: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This semester, Brayden spent $250 on books. If this amount represents 5% of his student loan, how much is the amount of the loan?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AE5042-CA26-41C8-9312-7A726C15B7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212" t="47946" r="38409" b="39798"/>
          <a:stretch/>
        </p:blipFill>
        <p:spPr>
          <a:xfrm>
            <a:off x="9421090" y="697029"/>
            <a:ext cx="1657319" cy="1100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81339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kern="0" dirty="0">
                <a:latin typeface="Arial" panose="020B0604020202020204" pitchFamily="34" charset="0"/>
                <a:ea typeface="Calibri" panose="020F0502020204030204" pitchFamily="34" charset="0"/>
              </a:rPr>
              <a:t>WORD PROBLEMS with Percent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L: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If $880 of a $2000 loan has been paid off, what percentage is this?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AE5042-CA26-41C8-9312-7A726C15B7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212" t="47946" r="38409" b="39798"/>
          <a:stretch/>
        </p:blipFill>
        <p:spPr>
          <a:xfrm>
            <a:off x="9421090" y="697029"/>
            <a:ext cx="1657319" cy="1100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457781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kern="0" dirty="0">
                <a:latin typeface="Arial" panose="020B0604020202020204" pitchFamily="34" charset="0"/>
                <a:ea typeface="Calibri" panose="020F0502020204030204" pitchFamily="34" charset="0"/>
              </a:rPr>
              <a:t>WORD PROBLEMS with Percent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M: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 school population for the new year in a certain town is 135 percent of the school population for the previous year. If the new population is 378, how many students did the school have for the previous year?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AE5042-CA26-41C8-9312-7A726C15B7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212" t="47946" r="38409" b="39798"/>
          <a:stretch/>
        </p:blipFill>
        <p:spPr>
          <a:xfrm>
            <a:off x="9421090" y="697029"/>
            <a:ext cx="1657319" cy="1100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318043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kern="0" dirty="0">
                <a:latin typeface="Arial" panose="020B0604020202020204" pitchFamily="34" charset="0"/>
                <a:ea typeface="Calibri" panose="020F0502020204030204" pitchFamily="34" charset="0"/>
              </a:rPr>
              <a:t>WORD PROBLEMS with Percent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N: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What is the cost of a pair of shoes that is listed for $36.40 with a 15% discount?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AE5042-CA26-41C8-9312-7A726C15B7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212" t="47946" r="38409" b="39798"/>
          <a:stretch/>
        </p:blipFill>
        <p:spPr>
          <a:xfrm>
            <a:off x="9421090" y="697029"/>
            <a:ext cx="1657319" cy="1100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257673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kern="0" dirty="0">
                <a:latin typeface="Arial" panose="020B0604020202020204" pitchFamily="34" charset="0"/>
                <a:ea typeface="Calibri" panose="020F0502020204030204" pitchFamily="34" charset="0"/>
              </a:rPr>
              <a:t>WORD PROBLEMS with Percent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O: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What is the cost of an item that costs $30.94 with 6% sales tax?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AE5042-CA26-41C8-9312-7A726C15B7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212" t="47946" r="38409" b="39798"/>
          <a:stretch/>
        </p:blipFill>
        <p:spPr>
          <a:xfrm>
            <a:off x="9421090" y="697029"/>
            <a:ext cx="1657319" cy="1100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073338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Mental Calculations with PERCENT</a:t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Calculate mentally!!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P: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15 percent of 82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kern="0" dirty="0">
                <a:latin typeface="Arial" panose="020B0604020202020204" pitchFamily="34" charset="0"/>
                <a:ea typeface="Calibri" panose="020F0502020204030204" pitchFamily="34" charset="0"/>
              </a:rPr>
              <a:t>Example Q:</a:t>
            </a: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 20 percent of $31.40</a:t>
            </a: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R: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25 percent of $30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319774"/>
      </p:ext>
    </p:extLst>
  </p:cSld>
  <p:clrMapOvr>
    <a:masterClrMapping/>
  </p:clrMapOvr>
  <p:transition spd="slow"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Mental Calculations with PERCENT</a:t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Calculate mentally!!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S: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25 percent of 88	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T: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 percent of 55	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U: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75 percent of 24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418234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Rates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2"/>
            <a:ext cx="10168128" cy="4726207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is a Rate?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3200" b="1" u="sng" kern="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3200" b="1" u="sng" kern="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3200" b="1" u="sng" kern="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kern="0" dirty="0">
                <a:latin typeface="Arial" panose="020B0604020202020204" pitchFamily="34" charset="0"/>
                <a:ea typeface="Calibri" panose="020F0502020204030204" pitchFamily="34" charset="0"/>
              </a:rPr>
              <a:t>Example Rate:</a:t>
            </a: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32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	</a:t>
            </a:r>
            <a:endParaRPr lang="en-US" sz="3200" dirty="0">
              <a:solidFill>
                <a:srgbClr val="4472C4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7861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Reduce, Reduce, Reduce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245044"/>
            <a:ext cx="10168128" cy="4726207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Since a ratio and rate are expressed as a fraction, it can often be reduced.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For example, 120 miles to 2 hours can be reduced to  </a:t>
            </a:r>
          </a:p>
          <a:p>
            <a:pPr marL="0" marR="0" indent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484161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Ratios and Rates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kern="0" dirty="0">
                <a:latin typeface="Arial" panose="020B0604020202020204" pitchFamily="34" charset="0"/>
                <a:ea typeface="Calibri" panose="020F0502020204030204" pitchFamily="34" charset="0"/>
              </a:rPr>
              <a:t>Example A:</a:t>
            </a: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 If there are 5 women and 8 men in the math lab, answer the following.</a:t>
            </a:r>
          </a:p>
          <a:p>
            <a:pPr marL="342900" marR="0" lvl="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</a:rPr>
              <a:t>What is the ratio of the number of women to men?  </a:t>
            </a:r>
          </a:p>
          <a:p>
            <a:pPr marL="0" marR="0" lv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</a:rPr>
              <a:t>b) What is the ratio of the number of men to women? </a:t>
            </a:r>
          </a:p>
          <a:p>
            <a:pPr marL="0" marR="0" lv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c) What is the ratio of the number of men to the total?  </a:t>
            </a:r>
          </a:p>
          <a:p>
            <a:pPr marL="457200" lvl="1" indent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8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8624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Proportions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is a Proportion?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b="1" u="sng" kern="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b="1" u="sng" kern="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kern="0" dirty="0">
                <a:latin typeface="Arial" panose="020B0604020202020204" pitchFamily="34" charset="0"/>
                <a:ea typeface="Calibri" panose="020F0502020204030204" pitchFamily="34" charset="0"/>
              </a:rPr>
              <a:t>Example of Proportion:</a:t>
            </a: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86925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Proportions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kern="0" dirty="0">
                <a:latin typeface="Arial" panose="020B0604020202020204" pitchFamily="34" charset="0"/>
                <a:ea typeface="Calibri" panose="020F0502020204030204" pitchFamily="34" charset="0"/>
              </a:rPr>
              <a:t>How do we solve proportions in word problems? </a:t>
            </a:r>
            <a:endParaRPr lang="en-US" sz="32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2316D5-FF76-4DA6-A8CF-DEAB3F558B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004" t="46238" r="61552" b="42386"/>
          <a:stretch/>
        </p:blipFill>
        <p:spPr>
          <a:xfrm>
            <a:off x="531304" y="3504323"/>
            <a:ext cx="4690176" cy="117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14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Proportions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B: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If the ratio of teachers to students in a school is 1 to 18 and there are 360 students, how many teachers are there?    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911343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Proportions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C: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 distance between two cities is 150 miles. The scaled distance between the cities on a map is drawn as 1 ½ inches. If the distance between two other cities is 900 miles, what is the scaled distance between them on the map?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8175991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7238</TotalTime>
  <Words>670</Words>
  <Application>Microsoft Office PowerPoint</Application>
  <PresentationFormat>Widescreen</PresentationFormat>
  <Paragraphs>89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Avenir Next LT Pro</vt:lpstr>
      <vt:lpstr>Bradley Hand ITC</vt:lpstr>
      <vt:lpstr>Calibri</vt:lpstr>
      <vt:lpstr>Times New Roman</vt:lpstr>
      <vt:lpstr>AccentBoxVTI</vt:lpstr>
      <vt:lpstr>Lesson 25:Ratios, Rates, Proportions and Percent</vt:lpstr>
      <vt:lpstr> Ratios</vt:lpstr>
      <vt:lpstr> Rates</vt:lpstr>
      <vt:lpstr> Reduce, Reduce, Reduce</vt:lpstr>
      <vt:lpstr> Ratios and Rates</vt:lpstr>
      <vt:lpstr> Proportions</vt:lpstr>
      <vt:lpstr> Proportions</vt:lpstr>
      <vt:lpstr> Proportions</vt:lpstr>
      <vt:lpstr> Proportions</vt:lpstr>
      <vt:lpstr> Proportions</vt:lpstr>
      <vt:lpstr> Proportions</vt:lpstr>
      <vt:lpstr> Percents</vt:lpstr>
      <vt:lpstr> Percent</vt:lpstr>
      <vt:lpstr>PowerPoint Presentation</vt:lpstr>
      <vt:lpstr>PowerPoint Presentation</vt:lpstr>
      <vt:lpstr> WORD PROBLEMS with Percent</vt:lpstr>
      <vt:lpstr> WORD PROBLEMS with Percent</vt:lpstr>
      <vt:lpstr> WORD PROBLEMS with Percent</vt:lpstr>
      <vt:lpstr> WORD PROBLEMS with Percent</vt:lpstr>
      <vt:lpstr> WORD PROBLEMS with Percent</vt:lpstr>
      <vt:lpstr> WORD PROBLEMS with Percent</vt:lpstr>
      <vt:lpstr> WORD PROBLEMS with Percent</vt:lpstr>
      <vt:lpstr> WORD PROBLEMS with Percent</vt:lpstr>
      <vt:lpstr> WORD PROBLEMS with Percent</vt:lpstr>
      <vt:lpstr> WORD PROBLEMS with Percent</vt:lpstr>
      <vt:lpstr> Mental Calculations with PERCENT </vt:lpstr>
      <vt:lpstr> Mental Calculations with PERCENT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Cindi Kirkland</cp:lastModifiedBy>
  <cp:revision>62</cp:revision>
  <dcterms:created xsi:type="dcterms:W3CDTF">2023-12-09T14:49:07Z</dcterms:created>
  <dcterms:modified xsi:type="dcterms:W3CDTF">2024-04-18T15:22:48Z</dcterms:modified>
</cp:coreProperties>
</file>