
<file path=[Content_Types].xml><?xml version="1.0" encoding="utf-8"?>
<Types xmlns="http://schemas.openxmlformats.org/package/2006/content-types">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70"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CECFF"/>
    <a:srgbClr val="99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11" d="100"/>
          <a:sy n="111" d="100"/>
        </p:scale>
        <p:origin x="594" y="9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B8136-4330-4480-80D9-0F6FD970617C}"/>
              </a:ext>
            </a:extLst>
          </p:cNvPr>
          <p:cNvSpPr>
            <a:spLocks noGrp="1"/>
          </p:cNvSpPr>
          <p:nvPr>
            <p:ph type="ctrTitle"/>
          </p:nvPr>
        </p:nvSpPr>
        <p:spPr>
          <a:xfrm>
            <a:off x="576072" y="1124712"/>
            <a:ext cx="11036808" cy="3172968"/>
          </a:xfrm>
        </p:spPr>
        <p:txBody>
          <a:bodyPr anchor="b">
            <a:normAutofit/>
          </a:bodyPr>
          <a:lstStyle>
            <a:lvl1pPr algn="l">
              <a:defRPr sz="8000"/>
            </a:lvl1pPr>
          </a:lstStyle>
          <a:p>
            <a:r>
              <a:rPr lang="en-US" dirty="0"/>
              <a:t>Click to edit Master title style</a:t>
            </a:r>
          </a:p>
        </p:txBody>
      </p:sp>
      <p:sp>
        <p:nvSpPr>
          <p:cNvPr id="3" name="Subtitle 2">
            <a:extLst>
              <a:ext uri="{FF2B5EF4-FFF2-40B4-BE49-F238E27FC236}">
                <a16:creationId xmlns:a16="http://schemas.microsoft.com/office/drawing/2014/main" id="{566E5739-DD96-45FB-B609-3E3447A52FED}"/>
              </a:ext>
            </a:extLst>
          </p:cNvPr>
          <p:cNvSpPr>
            <a:spLocks noGrp="1"/>
          </p:cNvSpPr>
          <p:nvPr>
            <p:ph type="subTitle" idx="1"/>
          </p:nvPr>
        </p:nvSpPr>
        <p:spPr>
          <a:xfrm>
            <a:off x="576072" y="4727448"/>
            <a:ext cx="11036808" cy="1481328"/>
          </a:xfrm>
        </p:spPr>
        <p:txBody>
          <a:bodyPr>
            <a:normAutofit/>
          </a:bodyPr>
          <a:lstStyle>
            <a:lvl1pPr marL="0" indent="0" algn="l">
              <a:buNone/>
              <a:defRPr sz="28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sp>
        <p:nvSpPr>
          <p:cNvPr id="4" name="Date Placeholder 3">
            <a:extLst>
              <a:ext uri="{FF2B5EF4-FFF2-40B4-BE49-F238E27FC236}">
                <a16:creationId xmlns:a16="http://schemas.microsoft.com/office/drawing/2014/main" id="{1B9FF558-51F9-42A2-9944-DBE23DA8B224}"/>
              </a:ext>
            </a:extLst>
          </p:cNvPr>
          <p:cNvSpPr>
            <a:spLocks noGrp="1"/>
          </p:cNvSpPr>
          <p:nvPr>
            <p:ph type="dt" sz="half" idx="10"/>
          </p:nvPr>
        </p:nvSpPr>
        <p:spPr>
          <a:xfrm>
            <a:off x="576072" y="6356350"/>
            <a:ext cx="2743200" cy="365125"/>
          </a:xfrm>
        </p:spPr>
        <p:txBody>
          <a:bodyPr/>
          <a:lstStyle/>
          <a:p>
            <a:fld id="{02AC24A9-CCB6-4F8D-B8DB-C2F3692CFA5A}" type="datetimeFigureOut">
              <a:rPr lang="en-US" smtClean="0"/>
              <a:t>1/8/2025</a:t>
            </a:fld>
            <a:endParaRPr lang="en-US" dirty="0"/>
          </a:p>
        </p:txBody>
      </p:sp>
      <p:sp>
        <p:nvSpPr>
          <p:cNvPr id="5" name="Footer Placeholder 4">
            <a:extLst>
              <a:ext uri="{FF2B5EF4-FFF2-40B4-BE49-F238E27FC236}">
                <a16:creationId xmlns:a16="http://schemas.microsoft.com/office/drawing/2014/main" id="{8B8C0E86-A7F7-4BDC-A637-254E5252DED5}"/>
              </a:ext>
            </a:extLst>
          </p:cNvPr>
          <p:cNvSpPr>
            <a:spLocks noGrp="1"/>
          </p:cNvSpPr>
          <p:nvPr>
            <p:ph type="ftr" sz="quarter" idx="11"/>
          </p:nvPr>
        </p:nvSpPr>
        <p:spPr/>
        <p:txBody>
          <a:bodyPr/>
          <a:lstStyle/>
          <a:p>
            <a:endParaRPr lang="en-US" dirty="0"/>
          </a:p>
        </p:txBody>
      </p:sp>
      <p:sp>
        <p:nvSpPr>
          <p:cNvPr id="6" name="Slide Number Placeholder 5">
            <a:extLst>
              <a:ext uri="{FF2B5EF4-FFF2-40B4-BE49-F238E27FC236}">
                <a16:creationId xmlns:a16="http://schemas.microsoft.com/office/drawing/2014/main" id="{C3D10ADE-E9DA-4E57-BF57-1CCB65219839}"/>
              </a:ext>
            </a:extLst>
          </p:cNvPr>
          <p:cNvSpPr>
            <a:spLocks noGrp="1"/>
          </p:cNvSpPr>
          <p:nvPr>
            <p:ph type="sldNum" sz="quarter" idx="12"/>
          </p:nvPr>
        </p:nvSpPr>
        <p:spPr>
          <a:xfrm>
            <a:off x="8869680" y="6356350"/>
            <a:ext cx="2743200" cy="365125"/>
          </a:xfrm>
        </p:spPr>
        <p:txBody>
          <a:bodyPr/>
          <a:lstStyle/>
          <a:p>
            <a:fld id="{B2DC25EE-239B-4C5F-AAD1-255A7D5F1EE2}" type="slidenum">
              <a:rPr lang="en-US" smtClean="0"/>
              <a:t>‹#›</a:t>
            </a:fld>
            <a:endParaRPr lang="en-US" dirty="0"/>
          </a:p>
        </p:txBody>
      </p:sp>
      <p:sp>
        <p:nvSpPr>
          <p:cNvPr id="8" name="Rectangle 7">
            <a:extLst>
              <a:ext uri="{FF2B5EF4-FFF2-40B4-BE49-F238E27FC236}">
                <a16:creationId xmlns:a16="http://schemas.microsoft.com/office/drawing/2014/main" id="{8D06CE56-3881-4ADA-8CEF-D18B02C242A3}"/>
              </a:ext>
            </a:extLst>
          </p:cNvPr>
          <p:cNvSpPr/>
          <p:nvPr/>
        </p:nvSpPr>
        <p:spPr>
          <a:xfrm rot="5400000">
            <a:off x="857544" y="346791"/>
            <a:ext cx="146304"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79F3C543-62EC-4433-9C93-A2CD8764E9B4}"/>
              </a:ext>
            </a:extLst>
          </p:cNvPr>
          <p:cNvSpPr/>
          <p:nvPr/>
        </p:nvSpPr>
        <p:spPr>
          <a:xfrm flipV="1">
            <a:off x="578652" y="4501201"/>
            <a:ext cx="11034696" cy="18288"/>
          </a:xfrm>
          <a:prstGeom prst="rect">
            <a:avLst/>
          </a:prstGeom>
          <a:solidFill>
            <a:schemeClr val="tx2">
              <a:lumMod val="25000"/>
              <a:lumOff val="75000"/>
            </a:schemeClr>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59330686"/>
      </p:ext>
    </p:extLst>
  </p:cSld>
  <p:clrMapOvr>
    <a:masterClrMapping/>
  </p:clrMapOvr>
  <p:transition spd="slow">
    <p:push dir="u"/>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B32C18-E430-4EC7-BD7C-99D86D012231}"/>
              </a:ext>
            </a:extLst>
          </p:cNvPr>
          <p:cNvSpPr>
            <a:spLocks noGrp="1"/>
          </p:cNvSpPr>
          <p:nvPr>
            <p:ph type="title"/>
          </p:nvPr>
        </p:nvSpPr>
        <p:spPr/>
        <p:txBody>
          <a:bodyPr/>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8FC5012F-7119-4D94-9717-3862E1C9384E}"/>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9ED9A4A-D287-4207-9037-70DB007A1707}"/>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61ECFCAC-80DB-43BB-B3F1-AC22BACEE36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7679730-3487-4D94-A0DC-C21684963AB3}"/>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08687035"/>
      </p:ext>
    </p:extLst>
  </p:cSld>
  <p:clrMapOvr>
    <a:masterClrMapping/>
  </p:clrMapOvr>
  <p:transition spd="slow">
    <p:push dir="u"/>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B543C89D-929E-4CD1-BCCC-72A14C0335D6}"/>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a:extLst>
              <a:ext uri="{FF2B5EF4-FFF2-40B4-BE49-F238E27FC236}">
                <a16:creationId xmlns:a16="http://schemas.microsoft.com/office/drawing/2014/main" id="{FED450EA-A577-4B76-A12F-650BEB20FD8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D2603B-9ACE-4FA9-805B-9B91EB63DF7D}"/>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7ECE18AC-D6A9-4A61-885D-68E2B684A4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5197AE4-AA47-4E14-8FFE-171FAE47F49E}"/>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700191648"/>
      </p:ext>
    </p:extLst>
  </p:cSld>
  <p:clrMapOvr>
    <a:masterClrMapping/>
  </p:clrMapOvr>
  <p:transition spd="slow">
    <p:push dir="u"/>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2D6FBB9D-1CAA-4D05-AB33-BABDFE17B843}"/>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0" name="Rectangle 9">
            <a:extLst>
              <a:ext uri="{FF2B5EF4-FFF2-40B4-BE49-F238E27FC236}">
                <a16:creationId xmlns:a16="http://schemas.microsoft.com/office/drawing/2014/main" id="{04727B71-B4B6-4823-80A1-68C40B475118}"/>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2" name="Rectangle 11">
            <a:extLst>
              <a:ext uri="{FF2B5EF4-FFF2-40B4-BE49-F238E27FC236}">
                <a16:creationId xmlns:a16="http://schemas.microsoft.com/office/drawing/2014/main" id="{79A6DB05-9FB5-4B07-8675-74C23D4FD89D}"/>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8D358CF-0758-490A-A084-C46443B9ABE8}"/>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1671183-B3CE-4F45-92FB-98290CA0E2CA}"/>
              </a:ext>
            </a:extLst>
          </p:cNvPr>
          <p:cNvSpPr>
            <a:spLocks noGrp="1"/>
          </p:cNvSpPr>
          <p:nvPr>
            <p:ph idx="1"/>
          </p:nvPr>
        </p:nvSpPr>
        <p:spPr>
          <a:xfrm>
            <a:off x="1115568" y="2478024"/>
            <a:ext cx="10168128"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a:extLst>
              <a:ext uri="{FF2B5EF4-FFF2-40B4-BE49-F238E27FC236}">
                <a16:creationId xmlns:a16="http://schemas.microsoft.com/office/drawing/2014/main" id="{3D7DED67-27EC-4D43-A21C-093C1DB0481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36747CE3-4890-4BC1-94DB-5D49D02C993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93C5AD3-D79A-4D46-B25B-822FE0252511}"/>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343388079"/>
      </p:ext>
    </p:extLst>
  </p:cSld>
  <p:clrMapOvr>
    <a:masterClrMapping/>
  </p:clrMapOvr>
  <p:transition spd="slow">
    <p:push dir="u"/>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useBgFill="1">
        <p:nvSpPr>
          <p:cNvPr id="8" name="Rectangle 7">
            <a:extLst>
              <a:ext uri="{FF2B5EF4-FFF2-40B4-BE49-F238E27FC236}">
                <a16:creationId xmlns:a16="http://schemas.microsoft.com/office/drawing/2014/main" id="{85AEDC5C-2E87-49C6-AB07-A95E5F39ED8E}"/>
              </a:ext>
            </a:extLst>
          </p:cNvPr>
          <p:cNvSpPr/>
          <p:nvPr/>
        </p:nvSpPr>
        <p:spPr>
          <a:xfrm>
            <a:off x="558210" y="4981421"/>
            <a:ext cx="11134956" cy="822960"/>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0" name="Rectangle 9">
            <a:extLst>
              <a:ext uri="{FF2B5EF4-FFF2-40B4-BE49-F238E27FC236}">
                <a16:creationId xmlns:a16="http://schemas.microsoft.com/office/drawing/2014/main" id="{A57D88DE-E462-4C8A-BF99-609390DFB781}"/>
              </a:ext>
            </a:extLst>
          </p:cNvPr>
          <p:cNvSpPr/>
          <p:nvPr/>
        </p:nvSpPr>
        <p:spPr>
          <a:xfrm>
            <a:off x="498834" y="5118581"/>
            <a:ext cx="146304" cy="548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B8E44900-E8BF-4B12-8BCB-41076E2B68C7}"/>
              </a:ext>
            </a:extLst>
          </p:cNvPr>
          <p:cNvSpPr>
            <a:spLocks noGrp="1"/>
          </p:cNvSpPr>
          <p:nvPr>
            <p:ph type="title"/>
          </p:nvPr>
        </p:nvSpPr>
        <p:spPr>
          <a:xfrm>
            <a:off x="557784" y="640080"/>
            <a:ext cx="10890504" cy="4114800"/>
          </a:xfrm>
        </p:spPr>
        <p:txBody>
          <a:bodyPr anchor="b">
            <a:normAutofit/>
          </a:bodyPr>
          <a:lstStyle>
            <a:lvl1pPr>
              <a:defRPr sz="6600"/>
            </a:lvl1pPr>
          </a:lstStyle>
          <a:p>
            <a:r>
              <a:rPr lang="en-US" dirty="0"/>
              <a:t>Click to edit Master title style</a:t>
            </a:r>
          </a:p>
        </p:txBody>
      </p:sp>
      <p:sp>
        <p:nvSpPr>
          <p:cNvPr id="3" name="Text Placeholder 2">
            <a:extLst>
              <a:ext uri="{FF2B5EF4-FFF2-40B4-BE49-F238E27FC236}">
                <a16:creationId xmlns:a16="http://schemas.microsoft.com/office/drawing/2014/main" id="{917741F9-B00F-4463-A257-6B66DABD9B4E}"/>
              </a:ext>
            </a:extLst>
          </p:cNvPr>
          <p:cNvSpPr>
            <a:spLocks noGrp="1"/>
          </p:cNvSpPr>
          <p:nvPr>
            <p:ph type="body" idx="1"/>
          </p:nvPr>
        </p:nvSpPr>
        <p:spPr>
          <a:xfrm>
            <a:off x="841248" y="5102352"/>
            <a:ext cx="10607040" cy="585216"/>
          </a:xfrm>
        </p:spPr>
        <p:txBody>
          <a:bodyPr anchor="ctr">
            <a:normAutofit/>
          </a:bodyPr>
          <a:lstStyle>
            <a:lvl1pPr marL="0" indent="0">
              <a:buNone/>
              <a:defRPr sz="20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Click to edit Master text styles</a:t>
            </a:r>
          </a:p>
        </p:txBody>
      </p:sp>
      <p:sp>
        <p:nvSpPr>
          <p:cNvPr id="4" name="Date Placeholder 3">
            <a:extLst>
              <a:ext uri="{FF2B5EF4-FFF2-40B4-BE49-F238E27FC236}">
                <a16:creationId xmlns:a16="http://schemas.microsoft.com/office/drawing/2014/main" id="{D48BFA7D-4401-4285-802B-1579165F0D6D}"/>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49A909C5-AA19-4195-8376-9002D5DF46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53AC3F32-46E0-47C8-8565-5969A475FDB0}"/>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64989110"/>
      </p:ext>
    </p:extLst>
  </p:cSld>
  <p:clrMapOvr>
    <a:masterClrMapping/>
  </p:clrMapOvr>
  <p:transition spd="slow">
    <p:push dir="u"/>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2076262E-36A0-40C6-ADE6-90CD9FB9B9EA}"/>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1" name="Rectangle 10">
            <a:extLst>
              <a:ext uri="{FF2B5EF4-FFF2-40B4-BE49-F238E27FC236}">
                <a16:creationId xmlns:a16="http://schemas.microsoft.com/office/drawing/2014/main" id="{42677A9B-4D1D-4D80-912C-24570140A650}"/>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3" name="Rectangle 12">
            <a:extLst>
              <a:ext uri="{FF2B5EF4-FFF2-40B4-BE49-F238E27FC236}">
                <a16:creationId xmlns:a16="http://schemas.microsoft.com/office/drawing/2014/main" id="{03DC8C98-510F-48C9-82B2-9E4F760A68DF}"/>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17A078AE-0BC3-48F9-87EC-2DB0CCE7E2AE}"/>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Content Placeholder 2">
            <a:extLst>
              <a:ext uri="{FF2B5EF4-FFF2-40B4-BE49-F238E27FC236}">
                <a16:creationId xmlns:a16="http://schemas.microsoft.com/office/drawing/2014/main" id="{292A20DF-0829-4336-B59F-FF9D7AA9D8B6}"/>
              </a:ext>
            </a:extLst>
          </p:cNvPr>
          <p:cNvSpPr>
            <a:spLocks noGrp="1"/>
          </p:cNvSpPr>
          <p:nvPr>
            <p:ph sz="half" idx="1"/>
          </p:nvPr>
        </p:nvSpPr>
        <p:spPr>
          <a:xfrm>
            <a:off x="1115568"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a:extLst>
              <a:ext uri="{FF2B5EF4-FFF2-40B4-BE49-F238E27FC236}">
                <a16:creationId xmlns:a16="http://schemas.microsoft.com/office/drawing/2014/main" id="{7935D01C-CF67-4DF6-B96C-FFC9D5BF847B}"/>
              </a:ext>
            </a:extLst>
          </p:cNvPr>
          <p:cNvSpPr>
            <a:spLocks noGrp="1"/>
          </p:cNvSpPr>
          <p:nvPr>
            <p:ph sz="half" idx="2"/>
          </p:nvPr>
        </p:nvSpPr>
        <p:spPr>
          <a:xfrm>
            <a:off x="6345936" y="2478024"/>
            <a:ext cx="4937760" cy="3694176"/>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a:extLst>
              <a:ext uri="{FF2B5EF4-FFF2-40B4-BE49-F238E27FC236}">
                <a16:creationId xmlns:a16="http://schemas.microsoft.com/office/drawing/2014/main" id="{29BBD797-6031-4F82-8726-EAB757027FF5}"/>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6" name="Footer Placeholder 5">
            <a:extLst>
              <a:ext uri="{FF2B5EF4-FFF2-40B4-BE49-F238E27FC236}">
                <a16:creationId xmlns:a16="http://schemas.microsoft.com/office/drawing/2014/main" id="{76B3F71C-B897-4909-A75E-8716AD49C15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F78BC14-5BB1-405F-A6F3-C07230F085C8}"/>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670600292"/>
      </p:ext>
    </p:extLst>
  </p:cSld>
  <p:clrMapOvr>
    <a:masterClrMapping/>
  </p:clrMapOvr>
  <p:transition spd="slow">
    <p:push dir="u"/>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useBgFill="1">
        <p:nvSpPr>
          <p:cNvPr id="11" name="Rectangle 10">
            <a:extLst>
              <a:ext uri="{FF2B5EF4-FFF2-40B4-BE49-F238E27FC236}">
                <a16:creationId xmlns:a16="http://schemas.microsoft.com/office/drawing/2014/main" id="{6B671BDE-E45C-41A1-9B98-4A607D703855}"/>
              </a:ext>
            </a:extLst>
          </p:cNvPr>
          <p:cNvSpPr/>
          <p:nvPr/>
        </p:nvSpPr>
        <p:spPr>
          <a:xfrm>
            <a:off x="558209" y="0"/>
            <a:ext cx="11167447" cy="2018806"/>
          </a:xfrm>
          <a:prstGeom prst="rect">
            <a:avLst/>
          </a:prstGeom>
          <a:ln w="9525">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useBgFill="1">
        <p:nvSpPr>
          <p:cNvPr id="13" name="Rectangle 12">
            <a:extLst>
              <a:ext uri="{FF2B5EF4-FFF2-40B4-BE49-F238E27FC236}">
                <a16:creationId xmlns:a16="http://schemas.microsoft.com/office/drawing/2014/main" id="{299500CE-917A-4D03-A7DF-71D8EBBC1537}"/>
              </a:ext>
            </a:extLst>
          </p:cNvPr>
          <p:cNvSpPr/>
          <p:nvPr/>
        </p:nvSpPr>
        <p:spPr>
          <a:xfrm>
            <a:off x="566928" y="0"/>
            <a:ext cx="11155680" cy="2011680"/>
          </a:xfrm>
          <a:prstGeom prst="rect">
            <a:avLst/>
          </a:prstGeom>
          <a:ln w="952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15" name="Rectangle 14">
            <a:extLst>
              <a:ext uri="{FF2B5EF4-FFF2-40B4-BE49-F238E27FC236}">
                <a16:creationId xmlns:a16="http://schemas.microsoft.com/office/drawing/2014/main" id="{C3D0D377-28B0-417D-886B-9483AF064975}"/>
              </a:ext>
            </a:extLst>
          </p:cNvPr>
          <p:cNvSpPr/>
          <p:nvPr/>
        </p:nvSpPr>
        <p:spPr>
          <a:xfrm>
            <a:off x="498834" y="787352"/>
            <a:ext cx="128016" cy="70408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0F8F91F8-0767-40B5-A3AA-72931FC192EA}"/>
              </a:ext>
            </a:extLst>
          </p:cNvPr>
          <p:cNvSpPr>
            <a:spLocks noGrp="1"/>
          </p:cNvSpPr>
          <p:nvPr>
            <p:ph type="title"/>
          </p:nvPr>
        </p:nvSpPr>
        <p:spPr>
          <a:xfrm>
            <a:off x="1115568" y="548640"/>
            <a:ext cx="10168128" cy="1179576"/>
          </a:xfrm>
        </p:spPr>
        <p:txBody>
          <a:bodyPr>
            <a:normAutofit/>
          </a:bodyPr>
          <a:lstStyle>
            <a:lvl1pPr>
              <a:defRPr sz="4000"/>
            </a:lvl1pPr>
          </a:lstStyle>
          <a:p>
            <a:r>
              <a:rPr lang="en-US" dirty="0"/>
              <a:t>Click to edit Master title style</a:t>
            </a:r>
          </a:p>
        </p:txBody>
      </p:sp>
      <p:sp>
        <p:nvSpPr>
          <p:cNvPr id="3" name="Text Placeholder 2">
            <a:extLst>
              <a:ext uri="{FF2B5EF4-FFF2-40B4-BE49-F238E27FC236}">
                <a16:creationId xmlns:a16="http://schemas.microsoft.com/office/drawing/2014/main" id="{AAAE0554-8BEE-4BF6-9519-51B8475D35E1}"/>
              </a:ext>
            </a:extLst>
          </p:cNvPr>
          <p:cNvSpPr>
            <a:spLocks noGrp="1"/>
          </p:cNvSpPr>
          <p:nvPr>
            <p:ph type="body" idx="1"/>
          </p:nvPr>
        </p:nvSpPr>
        <p:spPr>
          <a:xfrm>
            <a:off x="1115568"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a:extLst>
              <a:ext uri="{FF2B5EF4-FFF2-40B4-BE49-F238E27FC236}">
                <a16:creationId xmlns:a16="http://schemas.microsoft.com/office/drawing/2014/main" id="{FD4A358D-C930-48E0-B372-06A826B74C47}"/>
              </a:ext>
            </a:extLst>
          </p:cNvPr>
          <p:cNvSpPr>
            <a:spLocks noGrp="1"/>
          </p:cNvSpPr>
          <p:nvPr>
            <p:ph sz="half" idx="2"/>
          </p:nvPr>
        </p:nvSpPr>
        <p:spPr>
          <a:xfrm>
            <a:off x="1115568" y="3203688"/>
            <a:ext cx="4937760" cy="2968512"/>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a:extLst>
              <a:ext uri="{FF2B5EF4-FFF2-40B4-BE49-F238E27FC236}">
                <a16:creationId xmlns:a16="http://schemas.microsoft.com/office/drawing/2014/main" id="{83B6615E-4966-4150-83B6-C47591B36383}"/>
              </a:ext>
            </a:extLst>
          </p:cNvPr>
          <p:cNvSpPr>
            <a:spLocks noGrp="1"/>
          </p:cNvSpPr>
          <p:nvPr>
            <p:ph type="body" sz="quarter" idx="3"/>
          </p:nvPr>
        </p:nvSpPr>
        <p:spPr>
          <a:xfrm>
            <a:off x="6345936" y="2372650"/>
            <a:ext cx="4937760" cy="823912"/>
          </a:xfrm>
        </p:spPr>
        <p:txBody>
          <a:bodyPr anchor="b"/>
          <a:lstStyle>
            <a:lvl1pPr marL="0" indent="0">
              <a:buNone/>
              <a:defRPr sz="2400" b="1"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a:extLst>
              <a:ext uri="{FF2B5EF4-FFF2-40B4-BE49-F238E27FC236}">
                <a16:creationId xmlns:a16="http://schemas.microsoft.com/office/drawing/2014/main" id="{BD409F6B-C17B-4B4F-9F35-5068BDC4E2FD}"/>
              </a:ext>
            </a:extLst>
          </p:cNvPr>
          <p:cNvSpPr>
            <a:spLocks noGrp="1"/>
          </p:cNvSpPr>
          <p:nvPr>
            <p:ph sz="quarter" idx="4"/>
          </p:nvPr>
        </p:nvSpPr>
        <p:spPr>
          <a:xfrm>
            <a:off x="6345936" y="3203687"/>
            <a:ext cx="4937760" cy="2968511"/>
          </a:xfrm>
        </p:spPr>
        <p:txBody>
          <a:bodyPr/>
          <a:lstStyle>
            <a:lvl1pPr>
              <a:defRPr sz="2400"/>
            </a:lvl1pPr>
            <a:lvl2pPr>
              <a:defRPr sz="2000"/>
            </a:lvl2pPr>
            <a:lvl3pPr>
              <a:defRPr sz="1800"/>
            </a:lvl3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a:extLst>
              <a:ext uri="{FF2B5EF4-FFF2-40B4-BE49-F238E27FC236}">
                <a16:creationId xmlns:a16="http://schemas.microsoft.com/office/drawing/2014/main" id="{C8BC356D-052B-4A9B-8B2F-6665FD325AB3}"/>
              </a:ext>
            </a:extLst>
          </p:cNvPr>
          <p:cNvSpPr>
            <a:spLocks noGrp="1"/>
          </p:cNvSpPr>
          <p:nvPr>
            <p:ph type="dt" sz="half" idx="10"/>
          </p:nvPr>
        </p:nvSpPr>
        <p:spPr>
          <a:xfrm>
            <a:off x="1115568" y="6356350"/>
            <a:ext cx="2743200" cy="365125"/>
          </a:xfrm>
        </p:spPr>
        <p:txBody>
          <a:bodyPr/>
          <a:lstStyle/>
          <a:p>
            <a:fld id="{02AC24A9-CCB6-4F8D-B8DB-C2F3692CFA5A}" type="datetimeFigureOut">
              <a:rPr lang="en-US" smtClean="0"/>
              <a:t>1/8/2025</a:t>
            </a:fld>
            <a:endParaRPr lang="en-US"/>
          </a:p>
        </p:txBody>
      </p:sp>
      <p:sp>
        <p:nvSpPr>
          <p:cNvPr id="8" name="Footer Placeholder 7">
            <a:extLst>
              <a:ext uri="{FF2B5EF4-FFF2-40B4-BE49-F238E27FC236}">
                <a16:creationId xmlns:a16="http://schemas.microsoft.com/office/drawing/2014/main" id="{69C5E5FA-26A9-467C-93E3-8476142D1D4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279E50C-1E40-4B48-871B-E392428D20A3}"/>
              </a:ext>
            </a:extLst>
          </p:cNvPr>
          <p:cNvSpPr>
            <a:spLocks noGrp="1"/>
          </p:cNvSpPr>
          <p:nvPr>
            <p:ph type="sldNum" sz="quarter" idx="12"/>
          </p:nvPr>
        </p:nvSpPr>
        <p:spPr>
          <a:xfrm>
            <a:off x="8540496" y="6356350"/>
            <a:ext cx="2743200" cy="365125"/>
          </a:xfrm>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61542081"/>
      </p:ext>
    </p:extLst>
  </p:cSld>
  <p:clrMapOvr>
    <a:masterClrMapping/>
  </p:clrMapOvr>
  <p:transition spd="slow">
    <p:push dir="u"/>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useBgFill="1">
        <p:nvSpPr>
          <p:cNvPr id="7" name="Rectangle 6">
            <a:extLst>
              <a:ext uri="{FF2B5EF4-FFF2-40B4-BE49-F238E27FC236}">
                <a16:creationId xmlns:a16="http://schemas.microsoft.com/office/drawing/2014/main" id="{8C0689C4-0DB3-408B-A956-40326B4AE4C4}"/>
              </a:ext>
            </a:extLst>
          </p:cNvPr>
          <p:cNvSpPr/>
          <p:nvPr/>
        </p:nvSpPr>
        <p:spPr>
          <a:xfrm>
            <a:off x="665853" y="1533525"/>
            <a:ext cx="10917063" cy="3790950"/>
          </a:xfrm>
          <a:prstGeom prst="rect">
            <a:avLst/>
          </a:prstGeom>
          <a:ln w="12700">
            <a:solidFill>
              <a:schemeClr val="tx2">
                <a:lumMod val="10000"/>
                <a:lumOff val="90000"/>
              </a:schemeClr>
            </a:solidFill>
          </a:ln>
          <a:effectLst>
            <a:outerShdw blurRad="50800" dist="38100" dir="2700000" algn="tl" rotWithShape="0">
              <a:schemeClr val="bg2">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9" name="Rectangle 8">
            <a:extLst>
              <a:ext uri="{FF2B5EF4-FFF2-40B4-BE49-F238E27FC236}">
                <a16:creationId xmlns:a16="http://schemas.microsoft.com/office/drawing/2014/main" id="{56E1D10E-1C30-41BF-8C3B-C460C9B5597B}"/>
              </a:ext>
            </a:extLst>
          </p:cNvPr>
          <p:cNvSpPr/>
          <p:nvPr/>
        </p:nvSpPr>
        <p:spPr>
          <a:xfrm>
            <a:off x="609084" y="2971798"/>
            <a:ext cx="128016" cy="9144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779454F2-0EE5-4888-AF4C-82F825E6226E}"/>
              </a:ext>
            </a:extLst>
          </p:cNvPr>
          <p:cNvSpPr>
            <a:spLocks noGrp="1"/>
          </p:cNvSpPr>
          <p:nvPr>
            <p:ph type="title"/>
          </p:nvPr>
        </p:nvSpPr>
        <p:spPr>
          <a:xfrm>
            <a:off x="1078992" y="1938528"/>
            <a:ext cx="10177272" cy="2990088"/>
          </a:xfrm>
        </p:spPr>
        <p:txBody>
          <a:bodyPr>
            <a:normAutofit/>
          </a:bodyPr>
          <a:lstStyle>
            <a:lvl1pPr>
              <a:defRPr sz="5400"/>
            </a:lvl1pPr>
          </a:lstStyle>
          <a:p>
            <a:r>
              <a:rPr lang="en-US" dirty="0"/>
              <a:t>Click to edit Master title style</a:t>
            </a:r>
          </a:p>
        </p:txBody>
      </p:sp>
      <p:sp>
        <p:nvSpPr>
          <p:cNvPr id="3" name="Date Placeholder 2">
            <a:extLst>
              <a:ext uri="{FF2B5EF4-FFF2-40B4-BE49-F238E27FC236}">
                <a16:creationId xmlns:a16="http://schemas.microsoft.com/office/drawing/2014/main" id="{67C91241-A315-4643-91E5-CF2C25CC903A}"/>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4" name="Footer Placeholder 3">
            <a:extLst>
              <a:ext uri="{FF2B5EF4-FFF2-40B4-BE49-F238E27FC236}">
                <a16:creationId xmlns:a16="http://schemas.microsoft.com/office/drawing/2014/main" id="{22706D86-5479-487D-94C8-76093D84F37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A7739411-CED6-43D4-868D-A65C4161A72B}"/>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1584789161"/>
      </p:ext>
    </p:extLst>
  </p:cSld>
  <p:clrMapOvr>
    <a:masterClrMapping/>
  </p:clrMapOvr>
  <p:transition spd="slow">
    <p:push dir="u"/>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AC447E0-1D4D-4EF2-B81B-4B2400EE3EDB}"/>
              </a:ext>
            </a:extLst>
          </p:cNvPr>
          <p:cNvSpPr>
            <a:spLocks noGrp="1"/>
          </p:cNvSpPr>
          <p:nvPr>
            <p:ph type="dt" sz="half" idx="10"/>
          </p:nvPr>
        </p:nvSpPr>
        <p:spPr/>
        <p:txBody>
          <a:bodyPr/>
          <a:lstStyle/>
          <a:p>
            <a:fld id="{02AC24A9-CCB6-4F8D-B8DB-C2F3692CFA5A}" type="datetimeFigureOut">
              <a:rPr lang="en-US" smtClean="0"/>
              <a:t>1/8/2025</a:t>
            </a:fld>
            <a:endParaRPr lang="en-US"/>
          </a:p>
        </p:txBody>
      </p:sp>
      <p:sp>
        <p:nvSpPr>
          <p:cNvPr id="3" name="Footer Placeholder 2">
            <a:extLst>
              <a:ext uri="{FF2B5EF4-FFF2-40B4-BE49-F238E27FC236}">
                <a16:creationId xmlns:a16="http://schemas.microsoft.com/office/drawing/2014/main" id="{C9984CA0-2A78-4600-9F3D-19B09E790FE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38440955-B18E-49D3-AE7B-B331200E34C5}"/>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875637141"/>
      </p:ext>
    </p:extLst>
  </p:cSld>
  <p:clrMapOvr>
    <a:masterClrMapping/>
  </p:clrMapOvr>
  <p:transition spd="slow">
    <p:push dir="u"/>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FA417FE-CD1A-486F-A4AC-E4000A2FB18E}"/>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1318F0F5-812B-472C-9408-B80F2553F5E0}"/>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7F7751B-CD8F-4F5B-A903-1DCE5D1E8306}"/>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Content Placeholder 2">
            <a:extLst>
              <a:ext uri="{FF2B5EF4-FFF2-40B4-BE49-F238E27FC236}">
                <a16:creationId xmlns:a16="http://schemas.microsoft.com/office/drawing/2014/main" id="{EFA55C8A-A0BB-441D-976F-EB56D4382DB6}"/>
              </a:ext>
            </a:extLst>
          </p:cNvPr>
          <p:cNvSpPr>
            <a:spLocks noGrp="1"/>
          </p:cNvSpPr>
          <p:nvPr>
            <p:ph idx="1"/>
          </p:nvPr>
        </p:nvSpPr>
        <p:spPr>
          <a:xfrm>
            <a:off x="4965192" y="1709928"/>
            <a:ext cx="6729984" cy="4096512"/>
          </a:xfrm>
        </p:spPr>
        <p:txBody>
          <a:bodyPr/>
          <a:lstStyle>
            <a:lvl1pPr>
              <a:defRPr sz="2800"/>
            </a:lvl1pPr>
            <a:lvl2pPr>
              <a:defRPr sz="2400"/>
            </a:lvl2pPr>
            <a:lvl3pPr>
              <a:defRPr sz="2000"/>
            </a:lvl3pPr>
            <a:lvl4pPr>
              <a:defRPr sz="2000"/>
            </a:lvl4pPr>
            <a:lvl5pPr>
              <a:defRPr sz="2000"/>
            </a:lvl5pPr>
            <a:lvl6pPr>
              <a:defRPr sz="2000"/>
            </a:lvl6pPr>
            <a:lvl7pPr>
              <a:defRPr sz="2000"/>
            </a:lvl7pPr>
            <a:lvl8pPr>
              <a:defRPr sz="2000"/>
            </a:lvl8pPr>
            <a:lvl9pPr>
              <a:defRPr sz="20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a:extLst>
              <a:ext uri="{FF2B5EF4-FFF2-40B4-BE49-F238E27FC236}">
                <a16:creationId xmlns:a16="http://schemas.microsoft.com/office/drawing/2014/main" id="{37DE6A51-A2E5-4BFA-B571-9FDFE1BBFB44}"/>
              </a:ext>
            </a:extLst>
          </p:cNvPr>
          <p:cNvSpPr>
            <a:spLocks noGrp="1"/>
          </p:cNvSpPr>
          <p:nvPr>
            <p:ph type="body" sz="half" idx="2"/>
          </p:nvPr>
        </p:nvSpPr>
        <p:spPr>
          <a:xfrm>
            <a:off x="868680" y="3429000"/>
            <a:ext cx="3099816" cy="2066544"/>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3D92778A-DD4C-4651-9C53-8B0C44CD8805}"/>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1/8/2025</a:t>
            </a:fld>
            <a:endParaRPr lang="en-US" dirty="0"/>
          </a:p>
        </p:txBody>
      </p:sp>
      <p:sp>
        <p:nvSpPr>
          <p:cNvPr id="6" name="Footer Placeholder 5">
            <a:extLst>
              <a:ext uri="{FF2B5EF4-FFF2-40B4-BE49-F238E27FC236}">
                <a16:creationId xmlns:a16="http://schemas.microsoft.com/office/drawing/2014/main" id="{9D6C7F66-2DFA-4146-BE1A-CE2890FE45E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D285D185-B1B6-4D62-81BE-BE82C80ACA6C}"/>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22026886"/>
      </p:ext>
    </p:extLst>
  </p:cSld>
  <p:clrMapOvr>
    <a:masterClrMapping/>
  </p:clrMapOvr>
  <p:transition spd="slow">
    <p:push dir="u"/>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68B77B5-211C-456E-B79F-306CC3619347}"/>
              </a:ext>
            </a:extLst>
          </p:cNvPr>
          <p:cNvSpPr/>
          <p:nvPr/>
        </p:nvSpPr>
        <p:spPr>
          <a:xfrm>
            <a:off x="558210" y="1162033"/>
            <a:ext cx="3740740" cy="4643344"/>
          </a:xfrm>
          <a:prstGeom prst="rect">
            <a:avLst/>
          </a:prstGeom>
          <a:ln w="12700">
            <a:solidFill>
              <a:schemeClr val="tx2">
                <a:lumMod val="10000"/>
                <a:lumOff val="90000"/>
              </a:schemeClr>
            </a:solidFill>
          </a:ln>
          <a:effectLst>
            <a:outerShdw blurRad="50800" dist="38100" dir="2700000" algn="tl" rotWithShape="0">
              <a:schemeClr val="bg1">
                <a:lumMod val="85000"/>
                <a:alpha val="3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11" name="Rectangle 10">
            <a:extLst>
              <a:ext uri="{FF2B5EF4-FFF2-40B4-BE49-F238E27FC236}">
                <a16:creationId xmlns:a16="http://schemas.microsoft.com/office/drawing/2014/main" id="{3B63C338-194D-4F23-ABEC-60A7EA96F302}"/>
              </a:ext>
            </a:extLst>
          </p:cNvPr>
          <p:cNvSpPr/>
          <p:nvPr/>
        </p:nvSpPr>
        <p:spPr>
          <a:xfrm>
            <a:off x="498834" y="1618375"/>
            <a:ext cx="146304" cy="8229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A0C04DCC-0E3E-4F05-9FAC-9FA6CA4B2BAE}"/>
              </a:ext>
            </a:extLst>
          </p:cNvPr>
          <p:cNvSpPr>
            <a:spLocks noGrp="1"/>
          </p:cNvSpPr>
          <p:nvPr>
            <p:ph type="title"/>
          </p:nvPr>
        </p:nvSpPr>
        <p:spPr>
          <a:xfrm>
            <a:off x="868680" y="1709928"/>
            <a:ext cx="3099816" cy="1709928"/>
          </a:xfrm>
        </p:spPr>
        <p:txBody>
          <a:bodyPr tIns="45720" anchor="t">
            <a:normAutofit/>
          </a:bodyPr>
          <a:lstStyle>
            <a:lvl1pPr>
              <a:lnSpc>
                <a:spcPct val="100000"/>
              </a:lnSpc>
              <a:defRPr sz="3400"/>
            </a:lvl1pPr>
          </a:lstStyle>
          <a:p>
            <a:r>
              <a:rPr lang="en-US" dirty="0"/>
              <a:t>Click to edit Master title style</a:t>
            </a:r>
          </a:p>
        </p:txBody>
      </p:sp>
      <p:sp>
        <p:nvSpPr>
          <p:cNvPr id="3" name="Picture Placeholder 2">
            <a:extLst>
              <a:ext uri="{FF2B5EF4-FFF2-40B4-BE49-F238E27FC236}">
                <a16:creationId xmlns:a16="http://schemas.microsoft.com/office/drawing/2014/main" id="{EBA29649-B19F-499E-8E9A-3577EAC8F031}"/>
              </a:ext>
            </a:extLst>
          </p:cNvPr>
          <p:cNvSpPr>
            <a:spLocks noGrp="1"/>
          </p:cNvSpPr>
          <p:nvPr>
            <p:ph type="pic" idx="1"/>
          </p:nvPr>
        </p:nvSpPr>
        <p:spPr>
          <a:xfrm>
            <a:off x="4965192" y="1161288"/>
            <a:ext cx="6729984" cy="4645152"/>
          </a:xfrm>
        </p:spPr>
        <p:txBody>
          <a:bodyPr>
            <a:normAutofit/>
          </a:bodyPr>
          <a:lstStyle>
            <a:lvl1pPr marL="0" indent="0">
              <a:buNone/>
              <a:defRPr sz="28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Click icon to add picture</a:t>
            </a:r>
          </a:p>
        </p:txBody>
      </p:sp>
      <p:sp>
        <p:nvSpPr>
          <p:cNvPr id="4" name="Text Placeholder 3">
            <a:extLst>
              <a:ext uri="{FF2B5EF4-FFF2-40B4-BE49-F238E27FC236}">
                <a16:creationId xmlns:a16="http://schemas.microsoft.com/office/drawing/2014/main" id="{1BC9EF2E-A8CD-41A1-B11A-0D8842797A98}"/>
              </a:ext>
            </a:extLst>
          </p:cNvPr>
          <p:cNvSpPr>
            <a:spLocks noGrp="1"/>
          </p:cNvSpPr>
          <p:nvPr>
            <p:ph type="body" sz="half" idx="2"/>
          </p:nvPr>
        </p:nvSpPr>
        <p:spPr>
          <a:xfrm>
            <a:off x="868680" y="3438144"/>
            <a:ext cx="3099816" cy="2057400"/>
          </a:xfrm>
        </p:spPr>
        <p:txBody>
          <a:bodyPr>
            <a:normAutofit/>
          </a:bodyPr>
          <a:lstStyle>
            <a:lvl1pPr marL="0" indent="0">
              <a:buNone/>
              <a:defRPr sz="18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Click to edit Master text styles</a:t>
            </a:r>
          </a:p>
        </p:txBody>
      </p:sp>
      <p:sp>
        <p:nvSpPr>
          <p:cNvPr id="5" name="Date Placeholder 4">
            <a:extLst>
              <a:ext uri="{FF2B5EF4-FFF2-40B4-BE49-F238E27FC236}">
                <a16:creationId xmlns:a16="http://schemas.microsoft.com/office/drawing/2014/main" id="{B44257B5-0DE0-401F-9171-E8687A97DBA7}"/>
              </a:ext>
            </a:extLst>
          </p:cNvPr>
          <p:cNvSpPr>
            <a:spLocks noGrp="1"/>
          </p:cNvSpPr>
          <p:nvPr>
            <p:ph type="dt" sz="half" idx="10"/>
          </p:nvPr>
        </p:nvSpPr>
        <p:spPr>
          <a:xfrm>
            <a:off x="868680" y="6356350"/>
            <a:ext cx="2743200" cy="365125"/>
          </a:xfrm>
        </p:spPr>
        <p:txBody>
          <a:bodyPr/>
          <a:lstStyle/>
          <a:p>
            <a:fld id="{02AC24A9-CCB6-4F8D-B8DB-C2F3692CFA5A}" type="datetimeFigureOut">
              <a:rPr lang="en-US" smtClean="0"/>
              <a:t>1/8/2025</a:t>
            </a:fld>
            <a:endParaRPr lang="en-US"/>
          </a:p>
        </p:txBody>
      </p:sp>
      <p:sp>
        <p:nvSpPr>
          <p:cNvPr id="6" name="Footer Placeholder 5">
            <a:extLst>
              <a:ext uri="{FF2B5EF4-FFF2-40B4-BE49-F238E27FC236}">
                <a16:creationId xmlns:a16="http://schemas.microsoft.com/office/drawing/2014/main" id="{788CD9AD-D667-4FD4-AA34-428AA0BCD09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8770FB6-F273-4BA6-8B97-9835AC537871}"/>
              </a:ext>
            </a:extLst>
          </p:cNvPr>
          <p:cNvSpPr>
            <a:spLocks noGrp="1"/>
          </p:cNvSpPr>
          <p:nvPr>
            <p:ph type="sldNum" sz="quarter" idx="12"/>
          </p:nvPr>
        </p:nvSpPr>
        <p:spPr/>
        <p:txBody>
          <a:bodyPr/>
          <a:lstStyle/>
          <a:p>
            <a:fld id="{B2DC25EE-239B-4C5F-AAD1-255A7D5F1EE2}" type="slidenum">
              <a:rPr lang="en-US" smtClean="0"/>
              <a:t>‹#›</a:t>
            </a:fld>
            <a:endParaRPr lang="en-US"/>
          </a:p>
        </p:txBody>
      </p:sp>
    </p:spTree>
    <p:extLst>
      <p:ext uri="{BB962C8B-B14F-4D97-AF65-F5344CB8AC3E}">
        <p14:creationId xmlns:p14="http://schemas.microsoft.com/office/powerpoint/2010/main" val="3879742724"/>
      </p:ext>
    </p:extLst>
  </p:cSld>
  <p:clrMapOvr>
    <a:masterClrMapping/>
  </p:clrMapOvr>
  <p:transition spd="slow">
    <p:push dir="u"/>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B325BDE-35A4-4AAD-960B-C1415864ADD9}"/>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BE459C78-0CC4-4552-93DD-49B4194D005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a:extLst>
              <a:ext uri="{FF2B5EF4-FFF2-40B4-BE49-F238E27FC236}">
                <a16:creationId xmlns:a16="http://schemas.microsoft.com/office/drawing/2014/main" id="{06744A3C-9C54-46A6-B3EF-5B36362423E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02AC24A9-CCB6-4F8D-B8DB-C2F3692CFA5A}" type="datetimeFigureOut">
              <a:rPr lang="en-US" smtClean="0"/>
              <a:t>1/8/2025</a:t>
            </a:fld>
            <a:endParaRPr lang="en-US"/>
          </a:p>
        </p:txBody>
      </p:sp>
      <p:sp>
        <p:nvSpPr>
          <p:cNvPr id="5" name="Footer Placeholder 4">
            <a:extLst>
              <a:ext uri="{FF2B5EF4-FFF2-40B4-BE49-F238E27FC236}">
                <a16:creationId xmlns:a16="http://schemas.microsoft.com/office/drawing/2014/main" id="{07D5A696-7B4B-4181-A961-7D66556D507F}"/>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3038CB5-8F4A-401D-A3A9-B27DC15B7A8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2DC25EE-239B-4C5F-AAD1-255A7D5F1EE2}" type="slidenum">
              <a:rPr lang="en-US" smtClean="0"/>
              <a:t>‹#›</a:t>
            </a:fld>
            <a:endParaRPr lang="en-US"/>
          </a:p>
        </p:txBody>
      </p:sp>
    </p:spTree>
    <p:extLst>
      <p:ext uri="{BB962C8B-B14F-4D97-AF65-F5344CB8AC3E}">
        <p14:creationId xmlns:p14="http://schemas.microsoft.com/office/powerpoint/2010/main" val="2118663530"/>
      </p:ext>
    </p:extLst>
  </p:cSld>
  <p:clrMap bg1="lt1" tx1="dk1" bg2="lt2" tx2="dk2" accent1="accent1" accent2="accent2" accent3="accent3" accent4="accent4" accent5="accent5" accent6="accent6" hlink="hlink" folHlink="folHlink"/>
  <p:sldLayoutIdLst>
    <p:sldLayoutId id="2147483671" r:id="rId1"/>
    <p:sldLayoutId id="2147483670" r:id="rId2"/>
    <p:sldLayoutId id="2147483669" r:id="rId3"/>
    <p:sldLayoutId id="2147483668" r:id="rId4"/>
    <p:sldLayoutId id="2147483667" r:id="rId5"/>
    <p:sldLayoutId id="2147483666" r:id="rId6"/>
    <p:sldLayoutId id="2147483665" r:id="rId7"/>
    <p:sldLayoutId id="2147483664" r:id="rId8"/>
    <p:sldLayoutId id="2147483663" r:id="rId9"/>
    <p:sldLayoutId id="2147483662" r:id="rId10"/>
    <p:sldLayoutId id="2147483661" r:id="rId11"/>
  </p:sldLayoutIdLst>
  <p:transition spd="slow">
    <p:push dir="u"/>
  </p:transition>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11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11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11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11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p!!Rectangle">
            <a:extLst>
              <a:ext uri="{FF2B5EF4-FFF2-40B4-BE49-F238E27FC236}">
                <a16:creationId xmlns:a16="http://schemas.microsoft.com/office/drawing/2014/main" id="{2FB82883-1DC0-4BE1-A607-009095F3355A}"/>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descr="A web of dots connected">
            <a:extLst>
              <a:ext uri="{FF2B5EF4-FFF2-40B4-BE49-F238E27FC236}">
                <a16:creationId xmlns:a16="http://schemas.microsoft.com/office/drawing/2014/main" id="{DD3EB658-65E2-F31B-9530-136A8737D832}"/>
              </a:ext>
            </a:extLst>
          </p:cNvPr>
          <p:cNvPicPr>
            <a:picLocks noChangeAspect="1"/>
          </p:cNvPicPr>
          <p:nvPr/>
        </p:nvPicPr>
        <p:blipFill rotWithShape="1">
          <a:blip r:embed="rId2"/>
          <a:srcRect l="20444" r="1" b="1"/>
          <a:stretch/>
        </p:blipFill>
        <p:spPr>
          <a:xfrm>
            <a:off x="20" y="10"/>
            <a:ext cx="12191980" cy="6857990"/>
          </a:xfrm>
          <a:prstGeom prst="rect">
            <a:avLst/>
          </a:prstGeom>
        </p:spPr>
      </p:pic>
      <p:sp>
        <p:nvSpPr>
          <p:cNvPr id="17" name="m!!text rectangle">
            <a:extLst>
              <a:ext uri="{FF2B5EF4-FFF2-40B4-BE49-F238E27FC236}">
                <a16:creationId xmlns:a16="http://schemas.microsoft.com/office/drawing/2014/main" id="{A3473CF9-37EB-43E7-89EF-D2D1C53D1D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903615" y="4638503"/>
            <a:ext cx="8384770" cy="1332634"/>
          </a:xfrm>
          <a:prstGeom prst="rect">
            <a:avLst/>
          </a:prstGeom>
          <a:solidFill>
            <a:schemeClr val="bg1">
              <a:alpha val="95000"/>
            </a:schemeClr>
          </a:solidFill>
          <a:ln w="12700">
            <a:solidFill>
              <a:schemeClr val="tx2">
                <a:lumMod val="10000"/>
                <a:lumOff val="90000"/>
              </a:schemeClr>
            </a:solid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prstClr val="white"/>
              </a:solidFill>
              <a:effectLst/>
              <a:uLnTx/>
              <a:uFillTx/>
              <a:latin typeface="Calibri" panose="020F0502020204030204"/>
              <a:ea typeface="+mn-ea"/>
              <a:cs typeface="+mn-cs"/>
            </a:endParaRPr>
          </a:p>
        </p:txBody>
      </p:sp>
      <p:sp>
        <p:nvSpPr>
          <p:cNvPr id="2" name="Title 1">
            <a:extLst>
              <a:ext uri="{FF2B5EF4-FFF2-40B4-BE49-F238E27FC236}">
                <a16:creationId xmlns:a16="http://schemas.microsoft.com/office/drawing/2014/main" id="{40DDD594-E1A6-81BB-85C9-FE3D7DC5E103}"/>
              </a:ext>
            </a:extLst>
          </p:cNvPr>
          <p:cNvSpPr>
            <a:spLocks noGrp="1"/>
          </p:cNvSpPr>
          <p:nvPr>
            <p:ph type="ctrTitle"/>
          </p:nvPr>
        </p:nvSpPr>
        <p:spPr>
          <a:xfrm>
            <a:off x="2103121" y="4727173"/>
            <a:ext cx="7985759" cy="868823"/>
          </a:xfrm>
        </p:spPr>
        <p:txBody>
          <a:bodyPr anchor="ctr">
            <a:noAutofit/>
          </a:bodyPr>
          <a:lstStyle/>
          <a:p>
            <a:pPr algn="ctr"/>
            <a:r>
              <a:rPr lang="en-US" sz="4000" dirty="0">
                <a:latin typeface="Arial" panose="020B0604020202020204" pitchFamily="34" charset="0"/>
                <a:cs typeface="Arial" panose="020B0604020202020204" pitchFamily="34" charset="0"/>
              </a:rPr>
              <a:t>Lesson 3: Inductive and Deductive Reasoning</a:t>
            </a:r>
          </a:p>
        </p:txBody>
      </p:sp>
      <p:sp>
        <p:nvSpPr>
          <p:cNvPr id="18" name="m!!accent">
            <a:extLst>
              <a:ext uri="{FF2B5EF4-FFF2-40B4-BE49-F238E27FC236}">
                <a16:creationId xmlns:a16="http://schemas.microsoft.com/office/drawing/2014/main" id="{586B4EF9-43BA-4655-A6FF-1D8E21574C9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83110" y="5628237"/>
            <a:ext cx="7225780" cy="685800"/>
          </a:xfrm>
          <a:prstGeom prst="roundRect">
            <a:avLst>
              <a:gd name="adj" fmla="val 0"/>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Subtitle 2">
            <a:extLst>
              <a:ext uri="{FF2B5EF4-FFF2-40B4-BE49-F238E27FC236}">
                <a16:creationId xmlns:a16="http://schemas.microsoft.com/office/drawing/2014/main" id="{1582B29A-47E1-D3F8-4708-63F9EAE76C85}"/>
              </a:ext>
            </a:extLst>
          </p:cNvPr>
          <p:cNvSpPr>
            <a:spLocks noGrp="1"/>
          </p:cNvSpPr>
          <p:nvPr>
            <p:ph type="subTitle" idx="1"/>
          </p:nvPr>
        </p:nvSpPr>
        <p:spPr>
          <a:xfrm>
            <a:off x="2615738" y="5680636"/>
            <a:ext cx="6960524" cy="1013461"/>
          </a:xfrm>
        </p:spPr>
        <p:txBody>
          <a:bodyPr anchor="ctr">
            <a:normAutofit/>
          </a:bodyPr>
          <a:lstStyle/>
          <a:p>
            <a:pPr algn="ctr"/>
            <a:r>
              <a:rPr lang="en-US" sz="2200" dirty="0">
                <a:latin typeface="Arial" panose="020B0604020202020204" pitchFamily="34" charset="0"/>
                <a:cs typeface="Arial" panose="020B0604020202020204" pitchFamily="34" charset="0"/>
              </a:rPr>
              <a:t>Reasoning is the foundation of mathematical competence and proficiency!</a:t>
            </a:r>
          </a:p>
          <a:p>
            <a:pPr algn="ctr"/>
            <a:endParaRPr lang="en-US" sz="2000" dirty="0">
              <a:solidFill>
                <a:schemeClr val="bg1"/>
              </a:solidFill>
            </a:endParaRPr>
          </a:p>
        </p:txBody>
      </p:sp>
    </p:spTree>
    <p:extLst>
      <p:ext uri="{BB962C8B-B14F-4D97-AF65-F5344CB8AC3E}">
        <p14:creationId xmlns:p14="http://schemas.microsoft.com/office/powerpoint/2010/main" val="774814578"/>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7" presetClass="emph" presetSubtype="0" fill="remove" nodeType="withEffect">
                                  <p:stCondLst>
                                    <p:cond delay="750"/>
                                  </p:stCondLst>
                                  <p:childTnLst>
                                    <p:animClr clrSpc="rgb" dir="cw">
                                      <p:cBhvr override="childStyle">
                                        <p:cTn id="6" dur="500" autoRev="1" fill="remove"/>
                                        <p:tgtEl>
                                          <p:spTgt spid="3">
                                            <p:txEl>
                                              <p:pRg st="0" end="0"/>
                                            </p:txEl>
                                          </p:spTgt>
                                        </p:tgtEl>
                                        <p:attrNameLst>
                                          <p:attrName>style.color</p:attrName>
                                        </p:attrNameLst>
                                      </p:cBhvr>
                                      <p:to>
                                        <a:schemeClr val="bg1"/>
                                      </p:to>
                                    </p:animClr>
                                    <p:animClr clrSpc="rgb" dir="cw">
                                      <p:cBhvr>
                                        <p:cTn id="7" dur="500" autoRev="1" fill="remove"/>
                                        <p:tgtEl>
                                          <p:spTgt spid="3">
                                            <p:txEl>
                                              <p:pRg st="0" end="0"/>
                                            </p:txEl>
                                          </p:spTgt>
                                        </p:tgtEl>
                                        <p:attrNameLst>
                                          <p:attrName>fillcolor</p:attrName>
                                        </p:attrNameLst>
                                      </p:cBhvr>
                                      <p:to>
                                        <a:schemeClr val="bg1"/>
                                      </p:to>
                                    </p:animClr>
                                    <p:set>
                                      <p:cBhvr>
                                        <p:cTn id="8" dur="500" autoRev="1" fill="remove"/>
                                        <p:tgtEl>
                                          <p:spTgt spid="3">
                                            <p:txEl>
                                              <p:pRg st="0" end="0"/>
                                            </p:txEl>
                                          </p:spTgt>
                                        </p:tgtEl>
                                        <p:attrNameLst>
                                          <p:attrName>fill.type</p:attrName>
                                        </p:attrNameLst>
                                      </p:cBhvr>
                                      <p:to>
                                        <p:strVal val="solid"/>
                                      </p:to>
                                    </p:set>
                                    <p:set>
                                      <p:cBhvr>
                                        <p:cTn id="9" dur="500" autoRev="1" fill="remove"/>
                                        <p:tgtEl>
                                          <p:spTgt spid="3">
                                            <p:txEl>
                                              <p:pRg st="0" end="0"/>
                                            </p:txEl>
                                          </p:spTgt>
                                        </p:tgtEl>
                                        <p:attrNameLst>
                                          <p:attrName>fill.on</p:attrName>
                                        </p:attrNameLst>
                                      </p:cBhvr>
                                      <p:to>
                                        <p:strVal val="tru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2EFAB-800A-EF6A-DCD6-242BEDF1D37D}"/>
              </a:ext>
            </a:extLst>
          </p:cNvPr>
          <p:cNvSpPr>
            <a:spLocks noGrp="1"/>
          </p:cNvSpPr>
          <p:nvPr>
            <p:ph type="title"/>
          </p:nvPr>
        </p:nvSpPr>
        <p:spPr>
          <a:xfrm>
            <a:off x="637395" y="630872"/>
            <a:ext cx="10168128" cy="1179576"/>
          </a:xfrm>
        </p:spPr>
        <p:txBody>
          <a:bodyPr/>
          <a:lstStyle/>
          <a:p>
            <a:r>
              <a:rPr lang="en-US" b="1" dirty="0">
                <a:latin typeface="Arial" panose="020B0604020202020204" pitchFamily="34" charset="0"/>
                <a:cs typeface="Arial" panose="020B0604020202020204" pitchFamily="34" charset="0"/>
              </a:rPr>
              <a:t>Let’s Practice</a:t>
            </a:r>
          </a:p>
        </p:txBody>
      </p:sp>
      <p:graphicFrame>
        <p:nvGraphicFramePr>
          <p:cNvPr id="4" name="Content Placeholder 3">
            <a:extLst>
              <a:ext uri="{FF2B5EF4-FFF2-40B4-BE49-F238E27FC236}">
                <a16:creationId xmlns:a16="http://schemas.microsoft.com/office/drawing/2014/main" id="{11AB66F7-970A-E84A-C6CB-BD6A16C43328}"/>
              </a:ext>
            </a:extLst>
          </p:cNvPr>
          <p:cNvGraphicFramePr>
            <a:graphicFrameLocks noGrp="1"/>
          </p:cNvGraphicFramePr>
          <p:nvPr>
            <p:ph idx="1"/>
            <p:extLst>
              <p:ext uri="{D42A27DB-BD31-4B8C-83A1-F6EECF244321}">
                <p14:modId xmlns:p14="http://schemas.microsoft.com/office/powerpoint/2010/main" val="3681309943"/>
              </p:ext>
            </p:extLst>
          </p:nvPr>
        </p:nvGraphicFramePr>
        <p:xfrm>
          <a:off x="1116013" y="2478088"/>
          <a:ext cx="10167936" cy="3124200"/>
        </p:xfrm>
        <a:graphic>
          <a:graphicData uri="http://schemas.openxmlformats.org/drawingml/2006/table">
            <a:tbl>
              <a:tblPr firstRow="1" bandRow="1">
                <a:tableStyleId>{5940675A-B579-460E-94D1-54222C63F5DA}</a:tableStyleId>
              </a:tblPr>
              <a:tblGrid>
                <a:gridCol w="3389312">
                  <a:extLst>
                    <a:ext uri="{9D8B030D-6E8A-4147-A177-3AD203B41FA5}">
                      <a16:colId xmlns:a16="http://schemas.microsoft.com/office/drawing/2014/main" val="3468276675"/>
                    </a:ext>
                  </a:extLst>
                </a:gridCol>
                <a:gridCol w="3389312">
                  <a:extLst>
                    <a:ext uri="{9D8B030D-6E8A-4147-A177-3AD203B41FA5}">
                      <a16:colId xmlns:a16="http://schemas.microsoft.com/office/drawing/2014/main" val="2372873089"/>
                    </a:ext>
                  </a:extLst>
                </a:gridCol>
                <a:gridCol w="3389312">
                  <a:extLst>
                    <a:ext uri="{9D8B030D-6E8A-4147-A177-3AD203B41FA5}">
                      <a16:colId xmlns:a16="http://schemas.microsoft.com/office/drawing/2014/main" val="1800187737"/>
                    </a:ext>
                  </a:extLst>
                </a:gridCol>
              </a:tblGrid>
              <a:tr h="370840">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Situation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Conjecture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Did you use Inductive or Deductive Reasoning? Why?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40800362"/>
                  </a:ext>
                </a:extLst>
              </a:tr>
              <a:tr h="370840">
                <a:tc>
                  <a:txBody>
                    <a:bodyPr/>
                    <a:lstStyle/>
                    <a:p>
                      <a:pPr marL="0" marR="0" algn="ctr">
                        <a:spcBef>
                          <a:spcPts val="1800"/>
                        </a:spcBef>
                        <a:spcAft>
                          <a:spcPts val="12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Christmas is always December 25th. Today is December 25th. </a:t>
                      </a:r>
                    </a:p>
                  </a:txBody>
                  <a:tcPr marL="68580" marR="68580" marT="0" marB="0"/>
                </a:tc>
                <a:tc>
                  <a:txBody>
                    <a:bodyPr/>
                    <a:lstStyle/>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74750114"/>
                  </a:ext>
                </a:extLst>
              </a:tr>
              <a:tr h="370840">
                <a:tc>
                  <a:txBody>
                    <a:bodyPr/>
                    <a:lstStyle/>
                    <a:p>
                      <a:pPr marL="0" marR="0" algn="ctr">
                        <a:spcBef>
                          <a:spcPts val="1800"/>
                        </a:spcBef>
                        <a:spcAft>
                          <a:spcPts val="12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All baseball players become coaches. Kyle is a baseball player. </a:t>
                      </a: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80763953"/>
                  </a:ext>
                </a:extLst>
              </a:tr>
            </a:tbl>
          </a:graphicData>
        </a:graphic>
      </p:graphicFrame>
    </p:spTree>
    <p:extLst>
      <p:ext uri="{BB962C8B-B14F-4D97-AF65-F5344CB8AC3E}">
        <p14:creationId xmlns:p14="http://schemas.microsoft.com/office/powerpoint/2010/main" val="2997105066"/>
      </p:ext>
    </p:extLst>
  </p:cSld>
  <p:clrMapOvr>
    <a:masterClrMapping/>
  </p:clrMapOvr>
  <p:transition spd="slow">
    <p:push dir="u"/>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a:extLst>
              <a:ext uri="{FF2B5EF4-FFF2-40B4-BE49-F238E27FC236}">
                <a16:creationId xmlns:a16="http://schemas.microsoft.com/office/drawing/2014/main" id="{11AB66F7-970A-E84A-C6CB-BD6A16C43328}"/>
              </a:ext>
            </a:extLst>
          </p:cNvPr>
          <p:cNvGraphicFramePr>
            <a:graphicFrameLocks noGrp="1"/>
          </p:cNvGraphicFramePr>
          <p:nvPr>
            <p:ph idx="4294967295"/>
            <p:extLst>
              <p:ext uri="{D42A27DB-BD31-4B8C-83A1-F6EECF244321}">
                <p14:modId xmlns:p14="http://schemas.microsoft.com/office/powerpoint/2010/main" val="3348335525"/>
              </p:ext>
            </p:extLst>
          </p:nvPr>
        </p:nvGraphicFramePr>
        <p:xfrm>
          <a:off x="1012032" y="674957"/>
          <a:ext cx="10167936" cy="5228093"/>
        </p:xfrm>
        <a:graphic>
          <a:graphicData uri="http://schemas.openxmlformats.org/drawingml/2006/table">
            <a:tbl>
              <a:tblPr firstRow="1" bandRow="1">
                <a:tableStyleId>{5940675A-B579-460E-94D1-54222C63F5DA}</a:tableStyleId>
              </a:tblPr>
              <a:tblGrid>
                <a:gridCol w="3389312">
                  <a:extLst>
                    <a:ext uri="{9D8B030D-6E8A-4147-A177-3AD203B41FA5}">
                      <a16:colId xmlns:a16="http://schemas.microsoft.com/office/drawing/2014/main" val="3468276675"/>
                    </a:ext>
                  </a:extLst>
                </a:gridCol>
                <a:gridCol w="3389312">
                  <a:extLst>
                    <a:ext uri="{9D8B030D-6E8A-4147-A177-3AD203B41FA5}">
                      <a16:colId xmlns:a16="http://schemas.microsoft.com/office/drawing/2014/main" val="2372873089"/>
                    </a:ext>
                  </a:extLst>
                </a:gridCol>
                <a:gridCol w="3389312">
                  <a:extLst>
                    <a:ext uri="{9D8B030D-6E8A-4147-A177-3AD203B41FA5}">
                      <a16:colId xmlns:a16="http://schemas.microsoft.com/office/drawing/2014/main" val="1800187737"/>
                    </a:ext>
                  </a:extLst>
                </a:gridCol>
              </a:tblGrid>
              <a:tr h="838973">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Situation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Conjecture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Did you use Inductive or Deductive Reasoning? Why?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40800362"/>
                  </a:ext>
                </a:extLst>
              </a:tr>
              <a:tr h="438995">
                <a:tc>
                  <a:txBody>
                    <a:bodyPr/>
                    <a:lstStyle/>
                    <a:p>
                      <a:pPr marL="0" marR="0" algn="ctr" defTabSz="914400" rtl="0" eaLnBrk="1" latinLnBrk="0" hangingPunct="1">
                        <a:spcBef>
                          <a:spcPts val="1800"/>
                        </a:spcBef>
                        <a:spcAft>
                          <a:spcPts val="6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All racecars can go over 100 mph. A Camaro can go over 100 mph.</a:t>
                      </a:r>
                    </a:p>
                  </a:txBody>
                  <a:tcPr marL="68580" marR="68580" marT="0" marB="0"/>
                </a:tc>
                <a:tc>
                  <a:txBody>
                    <a:bodyPr/>
                    <a:lstStyle/>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74750114"/>
                  </a:ext>
                </a:extLst>
              </a:tr>
              <a:tr h="731520">
                <a:tc>
                  <a:txBody>
                    <a:bodyPr/>
                    <a:lstStyle/>
                    <a:p>
                      <a:pPr marL="0" marR="0" algn="ctr" defTabSz="914400" rtl="0" eaLnBrk="1" latinLnBrk="0" hangingPunct="1">
                        <a:spcBef>
                          <a:spcPts val="1800"/>
                        </a:spcBef>
                        <a:spcAft>
                          <a:spcPts val="12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The World Cup is held every 4 years. The World Cup was held in 2022. </a:t>
                      </a: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80763953"/>
                  </a:ext>
                </a:extLst>
              </a:tr>
              <a:tr h="731520">
                <a:tc>
                  <a:txBody>
                    <a:bodyPr/>
                    <a:lstStyle/>
                    <a:p>
                      <a:pPr marL="0" marR="0" algn="ctr" defTabSz="914400" rtl="0" eaLnBrk="1" latinLnBrk="0" hangingPunct="1">
                        <a:spcBef>
                          <a:spcPts val="1800"/>
                        </a:spcBef>
                        <a:spcAft>
                          <a:spcPts val="1200"/>
                        </a:spcAft>
                      </a:pPr>
                      <a:r>
                        <a:rPr lang="en-US" sz="2400" b="1" i="1" kern="1200"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Snoop Dogg is cool. Jake the Dog is cool. Dog the Bounty Hunter is cool. </a:t>
                      </a: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3458105159"/>
                  </a:ext>
                </a:extLst>
              </a:tr>
            </a:tbl>
          </a:graphicData>
        </a:graphic>
      </p:graphicFrame>
    </p:spTree>
    <p:extLst>
      <p:ext uri="{BB962C8B-B14F-4D97-AF65-F5344CB8AC3E}">
        <p14:creationId xmlns:p14="http://schemas.microsoft.com/office/powerpoint/2010/main" val="2103247732"/>
      </p:ext>
    </p:extLst>
  </p:cSld>
  <p:clrMapOvr>
    <a:masterClrMapping/>
  </p:clrMapOvr>
  <p:transition spd="slow">
    <p:push dir="u"/>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C2279E-C98F-F5A9-1D37-13D57622ADC4}"/>
              </a:ext>
            </a:extLst>
          </p:cNvPr>
          <p:cNvSpPr>
            <a:spLocks noGrp="1"/>
          </p:cNvSpPr>
          <p:nvPr>
            <p:ph type="title"/>
          </p:nvPr>
        </p:nvSpPr>
        <p:spPr/>
        <p:txBody>
          <a:bodyPr>
            <a:normAutofit fontScale="90000"/>
          </a:bodyPr>
          <a:lstStyle/>
          <a:p>
            <a:pPr algn="ctr"/>
            <a:r>
              <a:rPr lang="en-US" sz="4400" b="1" i="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Which conclusion below shows evidence of deductive reasoning?</a:t>
            </a:r>
            <a:br>
              <a:rPr lang="en-US" sz="1800" dirty="0">
                <a:effectLst/>
                <a:latin typeface="Times New Roman" panose="02020603050405020304" pitchFamily="18" charset="0"/>
                <a:ea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E5649EDB-F7F4-9DC9-F54D-52F54C13BE0C}"/>
              </a:ext>
            </a:extLst>
          </p:cNvPr>
          <p:cNvSpPr>
            <a:spLocks noGrp="1"/>
          </p:cNvSpPr>
          <p:nvPr>
            <p:ph idx="1"/>
          </p:nvPr>
        </p:nvSpPr>
        <p:spPr>
          <a:xfrm>
            <a:off x="552091" y="2027208"/>
            <a:ext cx="11266098" cy="3722298"/>
          </a:xfrm>
        </p:spPr>
        <p:txBody>
          <a:bodyPr/>
          <a:lstStyle/>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A science teacher assigns the following homework</a:t>
            </a:r>
            <a:r>
              <a:rPr lang="en-US" sz="1800" dirty="0">
                <a:solidFill>
                  <a:srgbClr val="373D3F"/>
                </a:solidFill>
                <a:latin typeface="Arial" panose="020B0604020202020204" pitchFamily="34" charset="0"/>
                <a:ea typeface="Times New Roman" panose="02020603050405020304" pitchFamily="18" charset="0"/>
                <a:cs typeface="Arial" panose="020B0604020202020204" pitchFamily="34" charset="0"/>
              </a:rPr>
              <a:t> </a:t>
            </a: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at 9 p.m. every night for two months, see which constellations are visible in the eastern sky.  Report your findings to the class.</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 firewood seems to have burned well this year.  I also remember it burned well last year.  Since we got it from the same man both years, we should buy from him again next year.</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spcBef>
                <a:spcPts val="1200"/>
              </a:spcBef>
              <a:spcAft>
                <a:spcPts val="1200"/>
              </a:spcAft>
              <a:buFont typeface="+mj-lt"/>
              <a:buAutoNum type="arabicParenR"/>
            </a:pPr>
            <a:r>
              <a:rPr lang="en-US" sz="1800" dirty="0">
                <a:effectLst/>
                <a:latin typeface="Arial" panose="020B0604020202020204" pitchFamily="34" charset="0"/>
                <a:ea typeface="Times New Roman" panose="02020603050405020304" pitchFamily="18" charset="0"/>
                <a:cs typeface="Arial" panose="020B0604020202020204" pitchFamily="34" charset="0"/>
              </a:rPr>
              <a:t>Alan is allergic to all foods containing wheat.  When I read the ingredients on this spaghetti packaging it says “contains semolina, a wheat product.”  Therefore, Alan is allergic to this pasta.</a:t>
            </a: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Bradley smiled when he saw Heidi Klum.  He also smiled when he saw Beyonce.  Just now, he smiled when he saw me.  Since Heidi Klum and Beyonce are beautiful, he must think I am beautiful too.</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2759564549"/>
      </p:ext>
    </p:extLst>
  </p:cSld>
  <p:clrMapOvr>
    <a:masterClrMapping/>
  </p:clrMapOvr>
  <p:transition spd="slow">
    <p:push dir="u"/>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9E7E56-CACA-98DE-0DD9-5014529763E3}"/>
              </a:ext>
            </a:extLst>
          </p:cNvPr>
          <p:cNvSpPr>
            <a:spLocks noGrp="1"/>
          </p:cNvSpPr>
          <p:nvPr>
            <p:ph type="title"/>
          </p:nvPr>
        </p:nvSpPr>
        <p:spPr/>
        <p:txBody>
          <a:bodyPr>
            <a:noAutofit/>
          </a:bodyPr>
          <a:lstStyle/>
          <a:p>
            <a:pPr algn="ctr"/>
            <a:r>
              <a:rPr lang="en-US" b="1" i="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Which conclusion below shows evidence of logical inductive reasoning?</a:t>
            </a:r>
            <a:br>
              <a:rPr lang="en-US" dirty="0">
                <a:effectLst/>
                <a:latin typeface="Arial" panose="020B0604020202020204" pitchFamily="34" charset="0"/>
                <a:ea typeface="Times New Roman" panose="02020603050405020304" pitchFamily="18" charset="0"/>
                <a:cs typeface="Arial" panose="020B0604020202020204" pitchFamily="34" charset="0"/>
              </a:rPr>
            </a:br>
            <a:endParaRPr lang="en-US"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25396735-B1A3-3E7F-2992-68C445539F81}"/>
              </a:ext>
            </a:extLst>
          </p:cNvPr>
          <p:cNvSpPr>
            <a:spLocks noGrp="1"/>
          </p:cNvSpPr>
          <p:nvPr>
            <p:ph idx="1"/>
          </p:nvPr>
        </p:nvSpPr>
        <p:spPr>
          <a:xfrm>
            <a:off x="572103" y="2122098"/>
            <a:ext cx="11177073" cy="4080294"/>
          </a:xfrm>
        </p:spPr>
        <p:txBody>
          <a:bodyPr>
            <a:normAutofit fontScale="92500" lnSpcReduction="10000"/>
          </a:bodyPr>
          <a:lstStyle/>
          <a:p>
            <a:pPr marL="342900" marR="0" lvl="0" indent="-342900">
              <a:spcBef>
                <a:spcPts val="1200"/>
              </a:spcBef>
              <a:spcAft>
                <a:spcPts val="1200"/>
              </a:spcAft>
              <a:buFont typeface="+mj-lt"/>
              <a:buAutoNum type="arabicParenR"/>
            </a:pPr>
            <a:r>
              <a:rPr lang="en-US" sz="1800" dirty="0">
                <a:effectLst/>
                <a:latin typeface="Arial" panose="020B0604020202020204" pitchFamily="34" charset="0"/>
                <a:ea typeface="Times New Roman" panose="02020603050405020304" pitchFamily="18" charset="0"/>
                <a:cs typeface="Arial" panose="020B0604020202020204" pitchFamily="34" charset="0"/>
              </a:rPr>
              <a:t>Before the jury goes out to deliberate, the attorney summarizes the evidence presented in court against a person accused of robbing McDonalds. He concludes his argument by saying the evidence makes it clear that the person is guilty of the crime.</a:t>
            </a: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 cut-off date for swim camp registration is June 15. After that date, kids go on a wait list - no exceptions allowed.  You have missed the </a:t>
            </a:r>
            <a:r>
              <a:rPr lang="en-US" sz="1800">
                <a:solidFill>
                  <a:srgbClr val="373D3F"/>
                </a:solidFill>
                <a:effectLst/>
                <a:latin typeface="Arial" panose="020B0604020202020204" pitchFamily="34" charset="0"/>
                <a:ea typeface="Times New Roman" panose="02020603050405020304" pitchFamily="18" charset="0"/>
                <a:cs typeface="Arial" panose="020B0604020202020204" pitchFamily="34" charset="0"/>
              </a:rPr>
              <a:t>cut-off date </a:t>
            </a: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to register your child by two days, so your child won’t be registered and her name will go on the wait list.</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All doctors must complete a residency in medical school.  Anna wants to be a doctor, and she is in medical school right now.  I bet she will have to complete a residency real soon.</a:t>
            </a:r>
          </a:p>
          <a:p>
            <a:pPr marL="342900" marR="0" lvl="0" indent="-342900">
              <a:spcBef>
                <a:spcPts val="1200"/>
              </a:spcBef>
              <a:spcAft>
                <a:spcPts val="1200"/>
              </a:spcAft>
              <a:buFont typeface="+mj-lt"/>
              <a:buAutoNum type="arabicParenR"/>
            </a:pPr>
            <a:r>
              <a:rPr lang="en-US" sz="1800" dirty="0">
                <a:solidFill>
                  <a:srgbClr val="373D3F"/>
                </a:solidFill>
                <a:effectLst/>
                <a:latin typeface="Arial" panose="020B0604020202020204" pitchFamily="34" charset="0"/>
                <a:ea typeface="Calibri" panose="020F0502020204030204" pitchFamily="34" charset="0"/>
                <a:cs typeface="Arial" panose="020B0604020202020204" pitchFamily="34" charset="0"/>
              </a:rPr>
              <a:t>The National Heart Institute researchers state that if you fry food, you will add more fat than if you had baked the food. The choices in the cafeteria today are fried chicken and baked chicken. The fried chicken has more fat in it than the baked chicken. Make and test a conjecture.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p>
            <a:endParaRPr lang="en-US" dirty="0"/>
          </a:p>
        </p:txBody>
      </p:sp>
    </p:spTree>
    <p:extLst>
      <p:ext uri="{BB962C8B-B14F-4D97-AF65-F5344CB8AC3E}">
        <p14:creationId xmlns:p14="http://schemas.microsoft.com/office/powerpoint/2010/main" val="2805980797"/>
      </p:ext>
    </p:extLst>
  </p:cSld>
  <p:clrMapOvr>
    <a:masterClrMapping/>
  </p:clrMapOvr>
  <p:transition spd="slow">
    <p:push dir="u"/>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 Box 2">
            <a:extLst>
              <a:ext uri="{FF2B5EF4-FFF2-40B4-BE49-F238E27FC236}">
                <a16:creationId xmlns:a16="http://schemas.microsoft.com/office/drawing/2014/main" id="{1410E0D4-13BD-217A-11E4-C54268B22C52}"/>
              </a:ext>
            </a:extLst>
          </p:cNvPr>
          <p:cNvSpPr txBox="1">
            <a:spLocks noChangeArrowheads="1"/>
          </p:cNvSpPr>
          <p:nvPr/>
        </p:nvSpPr>
        <p:spPr bwMode="auto">
          <a:xfrm>
            <a:off x="388189" y="914039"/>
            <a:ext cx="11611155" cy="4719009"/>
          </a:xfrm>
          <a:prstGeom prst="rect">
            <a:avLst/>
          </a:prstGeom>
          <a:solidFill>
            <a:srgbClr val="FFFFFF"/>
          </a:solidFill>
          <a:ln w="9525">
            <a:solidFill>
              <a:srgbClr val="000000"/>
            </a:solidFill>
            <a:miter lim="800000"/>
            <a:headEnd/>
            <a:tailEnd/>
          </a:ln>
        </p:spPr>
        <p:txBody>
          <a:bodyPr rot="0" vert="horz" wrap="square" lIns="91440" tIns="45720" rIns="91440" bIns="45720" anchor="t" anchorCtr="0">
            <a:noAutofit/>
          </a:bodyPr>
          <a:lstStyle/>
          <a:p>
            <a:pPr marL="0" marR="0" algn="ctr">
              <a:lnSpc>
                <a:spcPct val="115000"/>
              </a:lnSpc>
              <a:spcBef>
                <a:spcPts val="0"/>
              </a:spcBef>
              <a:spcAft>
                <a:spcPts val="1000"/>
              </a:spcAft>
            </a:pPr>
            <a:r>
              <a:rPr lang="en-US" sz="2400" b="1" u="sng"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DEDUCTIVE REASONING</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THEORY           HYPOTHESIS 	OBSERVATION 	CONFIRMATION</a:t>
            </a:r>
          </a:p>
          <a:p>
            <a:pPr marL="0" marR="0">
              <a:lnSpc>
                <a:spcPct val="115000"/>
              </a:lnSpc>
              <a:spcBef>
                <a:spcPts val="0"/>
              </a:spcBef>
              <a:spcAft>
                <a:spcPts val="1000"/>
              </a:spcAft>
            </a:pP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0" marR="0" algn="ctr">
              <a:lnSpc>
                <a:spcPct val="115000"/>
              </a:lnSpc>
              <a:spcBef>
                <a:spcPts val="0"/>
              </a:spcBef>
              <a:spcAft>
                <a:spcPts val="1000"/>
              </a:spcAft>
            </a:pPr>
            <a:r>
              <a:rPr lang="en-US" sz="2400" b="1" u="sng"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INDUCTIVE REASONING</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0" marR="0">
              <a:lnSpc>
                <a:spcPct val="115000"/>
              </a:lnSpc>
              <a:spcBef>
                <a:spcPts val="0"/>
              </a:spcBef>
              <a:spcAft>
                <a:spcPts val="1000"/>
              </a:spcAft>
            </a:pPr>
            <a:r>
              <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THEORY 	HYPOTHESIS	 PATTERN	 	OBSERVATION</a:t>
            </a:r>
            <a:endParaRPr lang="en-US" sz="2400" dirty="0">
              <a:effectLst/>
              <a:latin typeface="Arial" panose="020B0604020202020204" pitchFamily="34" charset="0"/>
              <a:ea typeface="Calibri" panose="020F0502020204030204" pitchFamily="34" charset="0"/>
              <a:cs typeface="Arial" panose="020B0604020202020204" pitchFamily="34" charset="0"/>
            </a:endParaRPr>
          </a:p>
          <a:p>
            <a:pPr marL="0" marR="0" algn="ctr">
              <a:lnSpc>
                <a:spcPct val="115000"/>
              </a:lnSpc>
              <a:spcBef>
                <a:spcPts val="0"/>
              </a:spcBef>
              <a:spcAft>
                <a:spcPts val="1000"/>
              </a:spcAft>
            </a:pPr>
            <a:endParaRPr lang="en-US" sz="2400" b="1" i="1" dirty="0">
              <a:solidFill>
                <a:srgbClr val="373D3F"/>
              </a:solidFill>
              <a:effectLst/>
              <a:latin typeface="Arial" panose="020B0604020202020204" pitchFamily="34" charset="0"/>
              <a:ea typeface="Times New Roman" panose="02020603050405020304" pitchFamily="18" charset="0"/>
              <a:cs typeface="Arial" panose="020B0604020202020204" pitchFamily="34" charset="0"/>
            </a:endParaRPr>
          </a:p>
          <a:p>
            <a:pPr marL="0" marR="0" algn="ctr">
              <a:lnSpc>
                <a:spcPct val="115000"/>
              </a:lnSpc>
              <a:spcBef>
                <a:spcPts val="0"/>
              </a:spcBef>
              <a:spcAft>
                <a:spcPts val="1000"/>
              </a:spcAft>
            </a:pPr>
            <a:r>
              <a:rPr lang="en-US" sz="2400" b="1" i="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Developing skills in mathematical reasoning can contribute </a:t>
            </a:r>
            <a:r>
              <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significantly to students' overall critical thinking skills!</a:t>
            </a:r>
            <a:endParaRPr lang="en-US" sz="2400" dirty="0">
              <a:effectLst/>
              <a:latin typeface="Arial" panose="020B0604020202020204" pitchFamily="34" charset="0"/>
              <a:ea typeface="Calibri" panose="020F0502020204030204" pitchFamily="34" charset="0"/>
              <a:cs typeface="Arial" panose="020B0604020202020204" pitchFamily="34" charset="0"/>
            </a:endParaRPr>
          </a:p>
        </p:txBody>
      </p:sp>
      <p:cxnSp>
        <p:nvCxnSpPr>
          <p:cNvPr id="6" name="Straight Arrow Connector 5">
            <a:extLst>
              <a:ext uri="{FF2B5EF4-FFF2-40B4-BE49-F238E27FC236}">
                <a16:creationId xmlns:a16="http://schemas.microsoft.com/office/drawing/2014/main" id="{2F703553-B83C-DB23-5382-DF1ED6508F1D}"/>
              </a:ext>
            </a:extLst>
          </p:cNvPr>
          <p:cNvCxnSpPr/>
          <p:nvPr/>
        </p:nvCxnSpPr>
        <p:spPr>
          <a:xfrm>
            <a:off x="1846053" y="1708030"/>
            <a:ext cx="577970"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7" name="Straight Arrow Connector 6">
            <a:extLst>
              <a:ext uri="{FF2B5EF4-FFF2-40B4-BE49-F238E27FC236}">
                <a16:creationId xmlns:a16="http://schemas.microsoft.com/office/drawing/2014/main" id="{C928DF2C-5EFC-4B71-E0C4-32B0C77E9557}"/>
              </a:ext>
            </a:extLst>
          </p:cNvPr>
          <p:cNvCxnSpPr>
            <a:cxnSpLocks/>
          </p:cNvCxnSpPr>
          <p:nvPr/>
        </p:nvCxnSpPr>
        <p:spPr>
          <a:xfrm>
            <a:off x="4655890" y="1708030"/>
            <a:ext cx="380275"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0" name="Straight Arrow Connector 9">
            <a:extLst>
              <a:ext uri="{FF2B5EF4-FFF2-40B4-BE49-F238E27FC236}">
                <a16:creationId xmlns:a16="http://schemas.microsoft.com/office/drawing/2014/main" id="{B56D8201-02DC-7ECD-F759-DE3A597DA936}"/>
              </a:ext>
            </a:extLst>
          </p:cNvPr>
          <p:cNvCxnSpPr>
            <a:cxnSpLocks/>
          </p:cNvCxnSpPr>
          <p:nvPr/>
        </p:nvCxnSpPr>
        <p:spPr>
          <a:xfrm>
            <a:off x="7286445" y="1713781"/>
            <a:ext cx="44857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1" name="Straight Arrow Connector 10">
            <a:extLst>
              <a:ext uri="{FF2B5EF4-FFF2-40B4-BE49-F238E27FC236}">
                <a16:creationId xmlns:a16="http://schemas.microsoft.com/office/drawing/2014/main" id="{8A17DF9C-C0B8-21B4-28E5-63825FA00CAA}"/>
              </a:ext>
            </a:extLst>
          </p:cNvPr>
          <p:cNvCxnSpPr>
            <a:cxnSpLocks/>
          </p:cNvCxnSpPr>
          <p:nvPr/>
        </p:nvCxnSpPr>
        <p:spPr>
          <a:xfrm>
            <a:off x="1773929" y="3347180"/>
            <a:ext cx="448574"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2" name="Straight Arrow Connector 11">
            <a:extLst>
              <a:ext uri="{FF2B5EF4-FFF2-40B4-BE49-F238E27FC236}">
                <a16:creationId xmlns:a16="http://schemas.microsoft.com/office/drawing/2014/main" id="{F6B52265-AC0A-DEA8-4517-7EA90B64C975}"/>
              </a:ext>
            </a:extLst>
          </p:cNvPr>
          <p:cNvCxnSpPr>
            <a:cxnSpLocks/>
          </p:cNvCxnSpPr>
          <p:nvPr/>
        </p:nvCxnSpPr>
        <p:spPr>
          <a:xfrm>
            <a:off x="4382931" y="3347180"/>
            <a:ext cx="526212"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cxnSp>
        <p:nvCxnSpPr>
          <p:cNvPr id="14" name="Straight Arrow Connector 13">
            <a:extLst>
              <a:ext uri="{FF2B5EF4-FFF2-40B4-BE49-F238E27FC236}">
                <a16:creationId xmlns:a16="http://schemas.microsoft.com/office/drawing/2014/main" id="{84924757-6A26-35FC-752B-ED39323473E9}"/>
              </a:ext>
            </a:extLst>
          </p:cNvPr>
          <p:cNvCxnSpPr>
            <a:cxnSpLocks/>
          </p:cNvCxnSpPr>
          <p:nvPr/>
        </p:nvCxnSpPr>
        <p:spPr>
          <a:xfrm>
            <a:off x="6798327" y="3366331"/>
            <a:ext cx="618228" cy="0"/>
          </a:xfrm>
          <a:prstGeom prst="straightConnector1">
            <a:avLst/>
          </a:prstGeom>
          <a:ln>
            <a:tailEnd type="triangle"/>
          </a:ln>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392077079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55A3-9568-6D61-26CB-568CCB6D380C}"/>
              </a:ext>
            </a:extLst>
          </p:cNvPr>
          <p:cNvSpPr>
            <a:spLocks noGrp="1"/>
          </p:cNvSpPr>
          <p:nvPr>
            <p:ph type="title"/>
          </p:nvPr>
        </p:nvSpPr>
        <p:spPr/>
        <p:txBody>
          <a:bodyPr/>
          <a:lstStyle/>
          <a:p>
            <a:r>
              <a:rPr lang="en-US" b="1" dirty="0">
                <a:latin typeface="Arial" panose="020B0604020202020204" pitchFamily="34" charset="0"/>
                <a:cs typeface="Arial" panose="020B0604020202020204" pitchFamily="34" charset="0"/>
              </a:rPr>
              <a:t>Inductive Reasoning</a:t>
            </a:r>
          </a:p>
        </p:txBody>
      </p:sp>
      <p:sp>
        <p:nvSpPr>
          <p:cNvPr id="3" name="Content Placeholder 2">
            <a:extLst>
              <a:ext uri="{FF2B5EF4-FFF2-40B4-BE49-F238E27FC236}">
                <a16:creationId xmlns:a16="http://schemas.microsoft.com/office/drawing/2014/main" id="{92EFA3D9-FB92-5C4C-2F7E-DFD2132F92D3}"/>
              </a:ext>
            </a:extLst>
          </p:cNvPr>
          <p:cNvSpPr>
            <a:spLocks noGrp="1"/>
          </p:cNvSpPr>
          <p:nvPr>
            <p:ph idx="1"/>
          </p:nvPr>
        </p:nvSpPr>
        <p:spPr>
          <a:xfrm>
            <a:off x="684247" y="2124341"/>
            <a:ext cx="10168128" cy="3694176"/>
          </a:xfrm>
          <a:ln>
            <a:solidFill>
              <a:schemeClr val="tx1"/>
            </a:solidFill>
          </a:ln>
        </p:spPr>
        <p:txBody>
          <a:bodyPr/>
          <a:lstStyle/>
          <a:p>
            <a:pPr marL="0" indent="0">
              <a:buNone/>
            </a:pPr>
            <a:endPar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en-US" sz="2400" dirty="0">
              <a:solidFill>
                <a:srgbClr val="373D3F"/>
              </a:solidFill>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en-US" sz="2400"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_________________ is a set of facts or assumptions. </a:t>
            </a:r>
          </a:p>
          <a:p>
            <a:pPr marL="0" indent="0">
              <a:buNone/>
            </a:pPr>
            <a:r>
              <a:rPr lang="en-US" sz="2400" dirty="0">
                <a:latin typeface="Arial" panose="020B0604020202020204" pitchFamily="34" charset="0"/>
                <a:cs typeface="Arial" panose="020B0604020202020204" pitchFamily="34" charset="0"/>
              </a:rPr>
              <a:t>A ________________________ is a mathematical statement that has not been thoroughly proven.  </a:t>
            </a:r>
          </a:p>
          <a:p>
            <a:endParaRPr lang="en-US" sz="1800" dirty="0">
              <a:solidFill>
                <a:srgbClr val="373D3F"/>
              </a:solidFill>
              <a:latin typeface="Georgia" panose="02040502050405020303" pitchFamily="18" charset="0"/>
              <a:cs typeface="Times New Roman" panose="02020603050405020304" pitchFamily="18" charset="0"/>
            </a:endParaRPr>
          </a:p>
        </p:txBody>
      </p:sp>
      <p:sp>
        <p:nvSpPr>
          <p:cNvPr id="4" name="Oval 3">
            <a:extLst>
              <a:ext uri="{FF2B5EF4-FFF2-40B4-BE49-F238E27FC236}">
                <a16:creationId xmlns:a16="http://schemas.microsoft.com/office/drawing/2014/main" id="{1BA7477E-E089-3A52-4AC5-6CE572230C18}"/>
              </a:ext>
            </a:extLst>
          </p:cNvPr>
          <p:cNvSpPr/>
          <p:nvPr/>
        </p:nvSpPr>
        <p:spPr>
          <a:xfrm>
            <a:off x="3402457" y="5000999"/>
            <a:ext cx="1709160" cy="630382"/>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800" dirty="0">
                <a:effectLst/>
                <a:ea typeface="Calibri" panose="020F0502020204030204" pitchFamily="34" charset="0"/>
                <a:cs typeface="Times New Roman" panose="02020603050405020304" pitchFamily="18" charset="0"/>
              </a:rPr>
              <a:t>SPECIFIC</a:t>
            </a:r>
            <a:endParaRPr lang="en-US" sz="1100" dirty="0">
              <a:effectLst/>
              <a:ea typeface="Calibri" panose="020F0502020204030204" pitchFamily="34" charset="0"/>
              <a:cs typeface="Times New Roman" panose="02020603050405020304" pitchFamily="18" charset="0"/>
            </a:endParaRPr>
          </a:p>
        </p:txBody>
      </p:sp>
      <p:sp>
        <p:nvSpPr>
          <p:cNvPr id="5" name="Arrow: Right 4">
            <a:extLst>
              <a:ext uri="{FF2B5EF4-FFF2-40B4-BE49-F238E27FC236}">
                <a16:creationId xmlns:a16="http://schemas.microsoft.com/office/drawing/2014/main" id="{6E8346EE-1DDF-583A-F00C-D5AA4ABF5AC6}"/>
              </a:ext>
            </a:extLst>
          </p:cNvPr>
          <p:cNvSpPr/>
          <p:nvPr/>
        </p:nvSpPr>
        <p:spPr>
          <a:xfrm>
            <a:off x="5218984" y="5176679"/>
            <a:ext cx="1139440" cy="310024"/>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sp>
        <p:nvSpPr>
          <p:cNvPr id="6" name="Oval 5">
            <a:extLst>
              <a:ext uri="{FF2B5EF4-FFF2-40B4-BE49-F238E27FC236}">
                <a16:creationId xmlns:a16="http://schemas.microsoft.com/office/drawing/2014/main" id="{086AAE46-7640-1AD9-92D7-700D2A32A9FE}"/>
              </a:ext>
            </a:extLst>
          </p:cNvPr>
          <p:cNvSpPr/>
          <p:nvPr/>
        </p:nvSpPr>
        <p:spPr>
          <a:xfrm>
            <a:off x="6465791" y="5006958"/>
            <a:ext cx="1752985" cy="661384"/>
          </a:xfrm>
          <a:prstGeom prst="ellipse">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pPr marL="0" marR="0" algn="ctr">
              <a:lnSpc>
                <a:spcPct val="115000"/>
              </a:lnSpc>
              <a:spcBef>
                <a:spcPts val="0"/>
              </a:spcBef>
              <a:spcAft>
                <a:spcPts val="1000"/>
              </a:spcAft>
            </a:pPr>
            <a:r>
              <a:rPr lang="en-US" sz="1800" dirty="0">
                <a:effectLst/>
                <a:ea typeface="Calibri" panose="020F0502020204030204" pitchFamily="34" charset="0"/>
                <a:cs typeface="Times New Roman" panose="02020603050405020304" pitchFamily="18" charset="0"/>
              </a:rPr>
              <a:t>GENERAL</a:t>
            </a:r>
            <a:endParaRPr lang="en-US" sz="1100" dirty="0">
              <a:effectLst/>
              <a:ea typeface="Calibri" panose="020F0502020204030204" pitchFamily="34" charset="0"/>
              <a:cs typeface="Times New Roman" panose="02020603050405020304" pitchFamily="18" charset="0"/>
            </a:endParaRPr>
          </a:p>
        </p:txBody>
      </p:sp>
    </p:spTree>
    <p:extLst>
      <p:ext uri="{BB962C8B-B14F-4D97-AF65-F5344CB8AC3E}">
        <p14:creationId xmlns:p14="http://schemas.microsoft.com/office/powerpoint/2010/main" val="318978975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Effect transition="in" filter="wipe(down)">
                                      <p:cBhvr>
                                        <p:cTn id="7" dur="500"/>
                                        <p:tgtEl>
                                          <p:spTgt spid="3">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3">
                                            <p:txEl>
                                              <p:pRg st="3" end="3"/>
                                            </p:txEl>
                                          </p:spTgt>
                                        </p:tgtEl>
                                        <p:attrNameLst>
                                          <p:attrName>style.visibility</p:attrName>
                                        </p:attrNameLst>
                                      </p:cBhvr>
                                      <p:to>
                                        <p:strVal val="visible"/>
                                      </p:to>
                                    </p:set>
                                    <p:animEffect transition="in" filter="wipe(down)">
                                      <p:cBhvr>
                                        <p:cTn id="12" dur="500"/>
                                        <p:tgtEl>
                                          <p:spTgt spid="3">
                                            <p:txEl>
                                              <p:pRg st="3" end="3"/>
                                            </p:txEl>
                                          </p:spTgt>
                                        </p:tgtEl>
                                      </p:cBhvr>
                                    </p:animEffect>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
                                        </p:tgtEl>
                                        <p:attrNameLst>
                                          <p:attrName>style.visibility</p:attrName>
                                        </p:attrNameLst>
                                      </p:cBhvr>
                                      <p:to>
                                        <p:strVal val="visible"/>
                                      </p:to>
                                    </p:set>
                                    <p:animEffect transition="in" filter="fade">
                                      <p:cBhvr>
                                        <p:cTn id="16" dur="1000"/>
                                        <p:tgtEl>
                                          <p:spTgt spid="4"/>
                                        </p:tgtEl>
                                      </p:cBhvr>
                                    </p:animEffect>
                                    <p:anim calcmode="lin" valueType="num">
                                      <p:cBhvr>
                                        <p:cTn id="17" dur="1000" fill="hold"/>
                                        <p:tgtEl>
                                          <p:spTgt spid="4"/>
                                        </p:tgtEl>
                                        <p:attrNameLst>
                                          <p:attrName>ppt_x</p:attrName>
                                        </p:attrNameLst>
                                      </p:cBhvr>
                                      <p:tavLst>
                                        <p:tav tm="0">
                                          <p:val>
                                            <p:strVal val="#ppt_x"/>
                                          </p:val>
                                        </p:tav>
                                        <p:tav tm="100000">
                                          <p:val>
                                            <p:strVal val="#ppt_x"/>
                                          </p:val>
                                        </p:tav>
                                      </p:tavLst>
                                    </p:anim>
                                    <p:anim calcmode="lin" valueType="num">
                                      <p:cBhvr>
                                        <p:cTn id="18" dur="1000" fill="hold"/>
                                        <p:tgtEl>
                                          <p:spTgt spid="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5"/>
                                        </p:tgtEl>
                                        <p:attrNameLst>
                                          <p:attrName>style.visibility</p:attrName>
                                        </p:attrNameLst>
                                      </p:cBhvr>
                                      <p:to>
                                        <p:strVal val="visible"/>
                                      </p:to>
                                    </p:set>
                                    <p:animEffect transition="in" filter="fade">
                                      <p:cBhvr>
                                        <p:cTn id="21" dur="1000"/>
                                        <p:tgtEl>
                                          <p:spTgt spid="5"/>
                                        </p:tgtEl>
                                      </p:cBhvr>
                                    </p:animEffect>
                                    <p:anim calcmode="lin" valueType="num">
                                      <p:cBhvr>
                                        <p:cTn id="22" dur="1000" fill="hold"/>
                                        <p:tgtEl>
                                          <p:spTgt spid="5"/>
                                        </p:tgtEl>
                                        <p:attrNameLst>
                                          <p:attrName>ppt_x</p:attrName>
                                        </p:attrNameLst>
                                      </p:cBhvr>
                                      <p:tavLst>
                                        <p:tav tm="0">
                                          <p:val>
                                            <p:strVal val="#ppt_x"/>
                                          </p:val>
                                        </p:tav>
                                        <p:tav tm="100000">
                                          <p:val>
                                            <p:strVal val="#ppt_x"/>
                                          </p:val>
                                        </p:tav>
                                      </p:tavLst>
                                    </p:anim>
                                    <p:anim calcmode="lin" valueType="num">
                                      <p:cBhvr>
                                        <p:cTn id="23" dur="1000" fill="hold"/>
                                        <p:tgtEl>
                                          <p:spTgt spid="5"/>
                                        </p:tgtEl>
                                        <p:attrNameLst>
                                          <p:attrName>ppt_y</p:attrName>
                                        </p:attrNameLst>
                                      </p:cBhvr>
                                      <p:tavLst>
                                        <p:tav tm="0">
                                          <p:val>
                                            <p:strVal val="#ppt_y+.1"/>
                                          </p:val>
                                        </p:tav>
                                        <p:tav tm="100000">
                                          <p:val>
                                            <p:strVal val="#ppt_y"/>
                                          </p:val>
                                        </p:tav>
                                      </p:tavLst>
                                    </p:anim>
                                  </p:childTnLst>
                                </p:cTn>
                              </p:par>
                              <p:par>
                                <p:cTn id="24" presetID="42" presetClass="entr" presetSubtype="0" fill="hold" grpId="0" nodeType="with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fade">
                                      <p:cBhvr>
                                        <p:cTn id="26" dur="1000"/>
                                        <p:tgtEl>
                                          <p:spTgt spid="6"/>
                                        </p:tgtEl>
                                      </p:cBhvr>
                                    </p:animEffect>
                                    <p:anim calcmode="lin" valueType="num">
                                      <p:cBhvr>
                                        <p:cTn id="27" dur="1000" fill="hold"/>
                                        <p:tgtEl>
                                          <p:spTgt spid="6"/>
                                        </p:tgtEl>
                                        <p:attrNameLst>
                                          <p:attrName>ppt_x</p:attrName>
                                        </p:attrNameLst>
                                      </p:cBhvr>
                                      <p:tavLst>
                                        <p:tav tm="0">
                                          <p:val>
                                            <p:strVal val="#ppt_x"/>
                                          </p:val>
                                        </p:tav>
                                        <p:tav tm="100000">
                                          <p:val>
                                            <p:strVal val="#ppt_x"/>
                                          </p:val>
                                        </p:tav>
                                      </p:tavLst>
                                    </p:anim>
                                    <p:anim calcmode="lin" valueType="num">
                                      <p:cBhvr>
                                        <p:cTn id="28" dur="10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animBg="1"/>
      <p:bldP spid="6"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55A3-9568-6D61-26CB-568CCB6D380C}"/>
              </a:ext>
            </a:extLst>
          </p:cNvPr>
          <p:cNvSpPr>
            <a:spLocks noGrp="1"/>
          </p:cNvSpPr>
          <p:nvPr>
            <p:ph type="title"/>
          </p:nvPr>
        </p:nvSpPr>
        <p:spPr>
          <a:xfrm>
            <a:off x="684247" y="598974"/>
            <a:ext cx="10168128" cy="1179576"/>
          </a:xfrm>
        </p:spPr>
        <p:txBody>
          <a:bodyPr/>
          <a:lstStyle/>
          <a:p>
            <a:r>
              <a:rPr lang="en-US" b="1" dirty="0">
                <a:latin typeface="Arial" panose="020B0604020202020204" pitchFamily="34" charset="0"/>
                <a:cs typeface="Arial" panose="020B0604020202020204" pitchFamily="34" charset="0"/>
              </a:rPr>
              <a:t>Inductive Reasoning</a:t>
            </a:r>
          </a:p>
        </p:txBody>
      </p:sp>
      <p:sp>
        <p:nvSpPr>
          <p:cNvPr id="3" name="Content Placeholder 2">
            <a:extLst>
              <a:ext uri="{FF2B5EF4-FFF2-40B4-BE49-F238E27FC236}">
                <a16:creationId xmlns:a16="http://schemas.microsoft.com/office/drawing/2014/main" id="{92EFA3D9-FB92-5C4C-2F7E-DFD2132F92D3}"/>
              </a:ext>
            </a:extLst>
          </p:cNvPr>
          <p:cNvSpPr>
            <a:spLocks noGrp="1"/>
          </p:cNvSpPr>
          <p:nvPr>
            <p:ph idx="1"/>
          </p:nvPr>
        </p:nvSpPr>
        <p:spPr>
          <a:xfrm>
            <a:off x="566800" y="2124340"/>
            <a:ext cx="11135841" cy="3840231"/>
          </a:xfrm>
          <a:ln>
            <a:noFill/>
          </a:ln>
        </p:spPr>
        <p:txBody>
          <a:bodyPr/>
          <a:lstStyle/>
          <a:p>
            <a:pPr marL="0" indent="0">
              <a:buNone/>
            </a:pPr>
            <a:r>
              <a:rPr lang="en-US" sz="3200" b="1" u="sng" dirty="0">
                <a:latin typeface="Arial" panose="020B0604020202020204" pitchFamily="34" charset="0"/>
                <a:cs typeface="Arial" panose="020B0604020202020204" pitchFamily="34" charset="0"/>
              </a:rPr>
              <a:t>Example 1</a:t>
            </a:r>
          </a:p>
          <a:p>
            <a:pPr marL="228600" marR="0">
              <a:lnSpc>
                <a:spcPct val="115000"/>
              </a:lnSpc>
              <a:spcBef>
                <a:spcPts val="0"/>
              </a:spcBef>
              <a:spcAft>
                <a:spcPts val="0"/>
              </a:spcAft>
            </a:pPr>
            <a:r>
              <a:rPr lang="en-US" sz="3000" dirty="0">
                <a:effectLst/>
                <a:latin typeface="Arial" panose="020B0604020202020204" pitchFamily="34" charset="0"/>
                <a:ea typeface="Calibri" panose="020F0502020204030204" pitchFamily="34" charset="0"/>
                <a:cs typeface="Arial" panose="020B0604020202020204" pitchFamily="34" charset="0"/>
              </a:rPr>
              <a:t>Premise 1: The last president was honest. </a:t>
            </a:r>
            <a:r>
              <a:rPr lang="en-US" sz="3000" i="1" dirty="0">
                <a:effectLst/>
                <a:latin typeface="Arial" panose="020B0604020202020204" pitchFamily="34" charset="0"/>
                <a:ea typeface="Calibri" panose="020F0502020204030204" pitchFamily="34" charset="0"/>
                <a:cs typeface="Arial" panose="020B0604020202020204" pitchFamily="34" charset="0"/>
              </a:rPr>
              <a:t>(specific)</a:t>
            </a:r>
            <a:endParaRPr lang="en-US" sz="3000" dirty="0">
              <a:effectLst/>
              <a:latin typeface="Arial" panose="020B0604020202020204" pitchFamily="34" charset="0"/>
              <a:ea typeface="Calibri" panose="020F0502020204030204" pitchFamily="34" charset="0"/>
              <a:cs typeface="Arial" panose="020B0604020202020204" pitchFamily="34" charset="0"/>
            </a:endParaRPr>
          </a:p>
          <a:p>
            <a:pPr marL="0" marR="0" indent="228600">
              <a:lnSpc>
                <a:spcPct val="115000"/>
              </a:lnSpc>
              <a:spcBef>
                <a:spcPts val="0"/>
              </a:spcBef>
              <a:spcAft>
                <a:spcPts val="0"/>
              </a:spcAft>
            </a:pPr>
            <a:r>
              <a:rPr lang="en-US" sz="3000" dirty="0">
                <a:effectLst/>
                <a:latin typeface="Arial" panose="020B0604020202020204" pitchFamily="34" charset="0"/>
                <a:ea typeface="Calibri" panose="020F0502020204030204" pitchFamily="34" charset="0"/>
                <a:cs typeface="Arial" panose="020B0604020202020204" pitchFamily="34" charset="0"/>
              </a:rPr>
              <a:t>Premise 2: The current president is honest. </a:t>
            </a:r>
          </a:p>
          <a:p>
            <a:pPr marL="0" marR="0" indent="228600">
              <a:lnSpc>
                <a:spcPct val="115000"/>
              </a:lnSpc>
              <a:spcBef>
                <a:spcPts val="0"/>
              </a:spcBef>
              <a:spcAft>
                <a:spcPts val="0"/>
              </a:spcAft>
            </a:pPr>
            <a:r>
              <a:rPr lang="en-US" sz="3000" dirty="0">
                <a:effectLst/>
                <a:latin typeface="Arial" panose="020B0604020202020204" pitchFamily="34" charset="0"/>
                <a:ea typeface="Calibri" panose="020F0502020204030204" pitchFamily="34" charset="0"/>
                <a:cs typeface="Arial" panose="020B0604020202020204" pitchFamily="34" charset="0"/>
              </a:rPr>
              <a:t>Hypothesis: All presidents are honest. </a:t>
            </a:r>
            <a:r>
              <a:rPr lang="en-US" sz="3000" i="1" dirty="0">
                <a:effectLst/>
                <a:latin typeface="Arial" panose="020B0604020202020204" pitchFamily="34" charset="0"/>
                <a:ea typeface="Calibri" panose="020F0502020204030204" pitchFamily="34" charset="0"/>
                <a:cs typeface="Arial" panose="020B0604020202020204" pitchFamily="34" charset="0"/>
              </a:rPr>
              <a:t>(broad generalization)</a:t>
            </a:r>
            <a:endParaRPr lang="en-US" sz="30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1800" b="1" u="sng" dirty="0">
              <a:latin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2681821689"/>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55A3-9568-6D61-26CB-568CCB6D380C}"/>
              </a:ext>
            </a:extLst>
          </p:cNvPr>
          <p:cNvSpPr>
            <a:spLocks noGrp="1"/>
          </p:cNvSpPr>
          <p:nvPr>
            <p:ph type="title"/>
          </p:nvPr>
        </p:nvSpPr>
        <p:spPr>
          <a:xfrm>
            <a:off x="684247" y="590585"/>
            <a:ext cx="10168128" cy="1179576"/>
          </a:xfrm>
        </p:spPr>
        <p:txBody>
          <a:bodyPr/>
          <a:lstStyle/>
          <a:p>
            <a:r>
              <a:rPr lang="en-US" b="1" dirty="0">
                <a:latin typeface="Arial" panose="020B0604020202020204" pitchFamily="34" charset="0"/>
                <a:cs typeface="Arial" panose="020B0604020202020204" pitchFamily="34" charset="0"/>
              </a:rPr>
              <a:t>Deductive Reasoning</a:t>
            </a:r>
          </a:p>
        </p:txBody>
      </p:sp>
      <p:sp>
        <p:nvSpPr>
          <p:cNvPr id="3" name="Content Placeholder 2">
            <a:extLst>
              <a:ext uri="{FF2B5EF4-FFF2-40B4-BE49-F238E27FC236}">
                <a16:creationId xmlns:a16="http://schemas.microsoft.com/office/drawing/2014/main" id="{92EFA3D9-FB92-5C4C-2F7E-DFD2132F92D3}"/>
              </a:ext>
            </a:extLst>
          </p:cNvPr>
          <p:cNvSpPr>
            <a:spLocks noGrp="1"/>
          </p:cNvSpPr>
          <p:nvPr>
            <p:ph idx="1"/>
          </p:nvPr>
        </p:nvSpPr>
        <p:spPr>
          <a:xfrm>
            <a:off x="684247" y="2124341"/>
            <a:ext cx="10168128" cy="3694176"/>
          </a:xfrm>
          <a:ln>
            <a:solidFill>
              <a:schemeClr val="tx1"/>
            </a:solidFill>
          </a:ln>
        </p:spPr>
        <p:txBody>
          <a:bodyPr/>
          <a:lstStyle/>
          <a:p>
            <a:endParaRPr lang="en-US" sz="1800" dirty="0">
              <a:solidFill>
                <a:srgbClr val="373D3F"/>
              </a:solidFill>
              <a:latin typeface="Georgia" panose="02040502050405020303" pitchFamily="18" charset="0"/>
              <a:cs typeface="Times New Roman" panose="02020603050405020304" pitchFamily="18" charset="0"/>
            </a:endParaRPr>
          </a:p>
        </p:txBody>
      </p:sp>
      <p:pic>
        <p:nvPicPr>
          <p:cNvPr id="9" name="Picture 8">
            <a:extLst>
              <a:ext uri="{FF2B5EF4-FFF2-40B4-BE49-F238E27FC236}">
                <a16:creationId xmlns:a16="http://schemas.microsoft.com/office/drawing/2014/main" id="{1460DDD7-1891-AA60-0D01-A945A28FA8B1}"/>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bwMode="auto">
          <a:xfrm>
            <a:off x="2609360" y="4599397"/>
            <a:ext cx="1543050" cy="628650"/>
          </a:xfrm>
          <a:prstGeom prst="rect">
            <a:avLst/>
          </a:prstGeom>
          <a:noFill/>
          <a:ln>
            <a:noFill/>
          </a:ln>
        </p:spPr>
      </p:pic>
      <p:sp>
        <p:nvSpPr>
          <p:cNvPr id="10" name="Arrow: Right 9">
            <a:extLst>
              <a:ext uri="{FF2B5EF4-FFF2-40B4-BE49-F238E27FC236}">
                <a16:creationId xmlns:a16="http://schemas.microsoft.com/office/drawing/2014/main" id="{AEB4D140-BDA4-5D7B-4312-C012E404B17C}"/>
              </a:ext>
            </a:extLst>
          </p:cNvPr>
          <p:cNvSpPr/>
          <p:nvPr/>
        </p:nvSpPr>
        <p:spPr>
          <a:xfrm>
            <a:off x="4417244" y="4770847"/>
            <a:ext cx="990600" cy="285750"/>
          </a:xfrm>
          <a:prstGeom prst="rightArrow">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US"/>
          </a:p>
        </p:txBody>
      </p:sp>
      <p:pic>
        <p:nvPicPr>
          <p:cNvPr id="11" name="Picture 10">
            <a:extLst>
              <a:ext uri="{FF2B5EF4-FFF2-40B4-BE49-F238E27FC236}">
                <a16:creationId xmlns:a16="http://schemas.microsoft.com/office/drawing/2014/main" id="{30045CE3-476C-3D71-3685-0145FF17F6C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5768311" y="4599397"/>
            <a:ext cx="1504950" cy="609600"/>
          </a:xfrm>
          <a:prstGeom prst="rect">
            <a:avLst/>
          </a:prstGeom>
          <a:noFill/>
          <a:ln>
            <a:noFill/>
          </a:ln>
        </p:spPr>
      </p:pic>
    </p:spTree>
    <p:extLst>
      <p:ext uri="{BB962C8B-B14F-4D97-AF65-F5344CB8AC3E}">
        <p14:creationId xmlns:p14="http://schemas.microsoft.com/office/powerpoint/2010/main" val="86229493"/>
      </p:ext>
    </p:extLst>
  </p:cSld>
  <p:clrMapOvr>
    <a:masterClrMapping/>
  </p:clrMapOvr>
  <p:transition spd="slow">
    <p:push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nodePh="1">
                                  <p:stCondLst>
                                    <p:cond delay="0"/>
                                  </p:stCondLst>
                                  <p:endCondLst>
                                    <p:cond evt="begin" delay="0">
                                      <p:tn val="5"/>
                                    </p:cond>
                                  </p:end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childTnLst>
                          </p:cTn>
                        </p:par>
                        <p:par>
                          <p:cTn id="8" fill="hold">
                            <p:stCondLst>
                              <p:cond delay="500"/>
                            </p:stCondLst>
                            <p:childTnLst>
                              <p:par>
                                <p:cTn id="9" presetID="42" presetClass="entr" presetSubtype="0" fill="hold" nodeType="afterEffect">
                                  <p:stCondLst>
                                    <p:cond delay="0"/>
                                  </p:stCondLst>
                                  <p:childTnLst>
                                    <p:set>
                                      <p:cBhvr>
                                        <p:cTn id="10" dur="1" fill="hold">
                                          <p:stCondLst>
                                            <p:cond delay="0"/>
                                          </p:stCondLst>
                                        </p:cTn>
                                        <p:tgtEl>
                                          <p:spTgt spid="9"/>
                                        </p:tgtEl>
                                        <p:attrNameLst>
                                          <p:attrName>style.visibility</p:attrName>
                                        </p:attrNameLst>
                                      </p:cBhvr>
                                      <p:to>
                                        <p:strVal val="visible"/>
                                      </p:to>
                                    </p:set>
                                    <p:animEffect transition="in" filter="fade">
                                      <p:cBhvr>
                                        <p:cTn id="11" dur="1000"/>
                                        <p:tgtEl>
                                          <p:spTgt spid="9"/>
                                        </p:tgtEl>
                                      </p:cBhvr>
                                    </p:animEffect>
                                    <p:anim calcmode="lin" valueType="num">
                                      <p:cBhvr>
                                        <p:cTn id="12" dur="1000" fill="hold"/>
                                        <p:tgtEl>
                                          <p:spTgt spid="9"/>
                                        </p:tgtEl>
                                        <p:attrNameLst>
                                          <p:attrName>ppt_x</p:attrName>
                                        </p:attrNameLst>
                                      </p:cBhvr>
                                      <p:tavLst>
                                        <p:tav tm="0">
                                          <p:val>
                                            <p:strVal val="#ppt_x"/>
                                          </p:val>
                                        </p:tav>
                                        <p:tav tm="100000">
                                          <p:val>
                                            <p:strVal val="#ppt_x"/>
                                          </p:val>
                                        </p:tav>
                                      </p:tavLst>
                                    </p:anim>
                                    <p:anim calcmode="lin" valueType="num">
                                      <p:cBhvr>
                                        <p:cTn id="13" dur="1000" fill="hold"/>
                                        <p:tgtEl>
                                          <p:spTgt spid="9"/>
                                        </p:tgtEl>
                                        <p:attrNameLst>
                                          <p:attrName>ppt_y</p:attrName>
                                        </p:attrNameLst>
                                      </p:cBhvr>
                                      <p:tavLst>
                                        <p:tav tm="0">
                                          <p:val>
                                            <p:strVal val="#ppt_y+.1"/>
                                          </p:val>
                                        </p:tav>
                                        <p:tav tm="100000">
                                          <p:val>
                                            <p:strVal val="#ppt_y"/>
                                          </p:val>
                                        </p:tav>
                                      </p:tavLst>
                                    </p:anim>
                                  </p:childTnLst>
                                </p:cTn>
                              </p:par>
                              <p:par>
                                <p:cTn id="14" presetID="42" presetClass="entr" presetSubtype="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fade">
                                      <p:cBhvr>
                                        <p:cTn id="16" dur="1000"/>
                                        <p:tgtEl>
                                          <p:spTgt spid="10"/>
                                        </p:tgtEl>
                                      </p:cBhvr>
                                    </p:animEffect>
                                    <p:anim calcmode="lin" valueType="num">
                                      <p:cBhvr>
                                        <p:cTn id="17" dur="1000" fill="hold"/>
                                        <p:tgtEl>
                                          <p:spTgt spid="10"/>
                                        </p:tgtEl>
                                        <p:attrNameLst>
                                          <p:attrName>ppt_x</p:attrName>
                                        </p:attrNameLst>
                                      </p:cBhvr>
                                      <p:tavLst>
                                        <p:tav tm="0">
                                          <p:val>
                                            <p:strVal val="#ppt_x"/>
                                          </p:val>
                                        </p:tav>
                                        <p:tav tm="100000">
                                          <p:val>
                                            <p:strVal val="#ppt_x"/>
                                          </p:val>
                                        </p:tav>
                                      </p:tavLst>
                                    </p:anim>
                                    <p:anim calcmode="lin" valueType="num">
                                      <p:cBhvr>
                                        <p:cTn id="18" dur="1000" fill="hold"/>
                                        <p:tgtEl>
                                          <p:spTgt spid="10"/>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1"/>
                                        </p:tgtEl>
                                        <p:attrNameLst>
                                          <p:attrName>style.visibility</p:attrName>
                                        </p:attrNameLst>
                                      </p:cBhvr>
                                      <p:to>
                                        <p:strVal val="visible"/>
                                      </p:to>
                                    </p:set>
                                    <p:animEffect transition="in" filter="fade">
                                      <p:cBhvr>
                                        <p:cTn id="21" dur="1000"/>
                                        <p:tgtEl>
                                          <p:spTgt spid="11"/>
                                        </p:tgtEl>
                                      </p:cBhvr>
                                    </p:animEffect>
                                    <p:anim calcmode="lin" valueType="num">
                                      <p:cBhvr>
                                        <p:cTn id="22" dur="1000" fill="hold"/>
                                        <p:tgtEl>
                                          <p:spTgt spid="11"/>
                                        </p:tgtEl>
                                        <p:attrNameLst>
                                          <p:attrName>ppt_x</p:attrName>
                                        </p:attrNameLst>
                                      </p:cBhvr>
                                      <p:tavLst>
                                        <p:tav tm="0">
                                          <p:val>
                                            <p:strVal val="#ppt_x"/>
                                          </p:val>
                                        </p:tav>
                                        <p:tav tm="100000">
                                          <p:val>
                                            <p:strVal val="#ppt_x"/>
                                          </p:val>
                                        </p:tav>
                                      </p:tavLst>
                                    </p:anim>
                                    <p:anim calcmode="lin" valueType="num">
                                      <p:cBhvr>
                                        <p:cTn id="23" dur="1000" fill="hold"/>
                                        <p:tgtEl>
                                          <p:spTgt spid="11"/>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6055A3-9568-6D61-26CB-568CCB6D380C}"/>
              </a:ext>
            </a:extLst>
          </p:cNvPr>
          <p:cNvSpPr>
            <a:spLocks noGrp="1"/>
          </p:cNvSpPr>
          <p:nvPr>
            <p:ph type="title"/>
          </p:nvPr>
        </p:nvSpPr>
        <p:spPr>
          <a:xfrm>
            <a:off x="684247" y="540251"/>
            <a:ext cx="10168128" cy="1179576"/>
          </a:xfrm>
        </p:spPr>
        <p:txBody>
          <a:bodyPr/>
          <a:lstStyle/>
          <a:p>
            <a:r>
              <a:rPr lang="en-US" b="1" dirty="0">
                <a:latin typeface="Arial" panose="020B0604020202020204" pitchFamily="34" charset="0"/>
                <a:cs typeface="Arial" panose="020B0604020202020204" pitchFamily="34" charset="0"/>
              </a:rPr>
              <a:t>Deductive Reasoning</a:t>
            </a:r>
          </a:p>
        </p:txBody>
      </p:sp>
      <p:sp>
        <p:nvSpPr>
          <p:cNvPr id="3" name="Content Placeholder 2">
            <a:extLst>
              <a:ext uri="{FF2B5EF4-FFF2-40B4-BE49-F238E27FC236}">
                <a16:creationId xmlns:a16="http://schemas.microsoft.com/office/drawing/2014/main" id="{92EFA3D9-FB92-5C4C-2F7E-DFD2132F92D3}"/>
              </a:ext>
            </a:extLst>
          </p:cNvPr>
          <p:cNvSpPr>
            <a:spLocks noGrp="1"/>
          </p:cNvSpPr>
          <p:nvPr>
            <p:ph idx="1"/>
          </p:nvPr>
        </p:nvSpPr>
        <p:spPr>
          <a:xfrm>
            <a:off x="684247" y="2124341"/>
            <a:ext cx="10168128" cy="3694176"/>
          </a:xfrm>
          <a:ln>
            <a:noFill/>
          </a:ln>
        </p:spPr>
        <p:txBody>
          <a:bodyPr/>
          <a:lstStyle/>
          <a:p>
            <a:pPr marL="0" indent="0">
              <a:spcAft>
                <a:spcPts val="1200"/>
              </a:spcAft>
              <a:buNone/>
            </a:pPr>
            <a:r>
              <a:rPr lang="en-US" sz="3200" b="1" u="sng" dirty="0">
                <a:latin typeface="Arial" panose="020B0604020202020204" pitchFamily="34" charset="0"/>
                <a:cs typeface="Arial" panose="020B0604020202020204" pitchFamily="34" charset="0"/>
              </a:rPr>
              <a:t>Example 2</a:t>
            </a:r>
          </a:p>
          <a:p>
            <a:pPr marL="228600" marR="0">
              <a:lnSpc>
                <a:spcPct val="115000"/>
              </a:lnSpc>
              <a:spcBef>
                <a:spcPts val="0"/>
              </a:spcBef>
              <a:spcAft>
                <a:spcPts val="0"/>
              </a:spcAft>
            </a:pPr>
            <a:r>
              <a:rPr lang="en-US" dirty="0">
                <a:effectLst/>
                <a:latin typeface="Arial" panose="020B0604020202020204" pitchFamily="34" charset="0"/>
                <a:ea typeface="Calibri" panose="020F0502020204030204" pitchFamily="34" charset="0"/>
                <a:cs typeface="Arial" panose="020B0604020202020204" pitchFamily="34" charset="0"/>
              </a:rPr>
              <a:t>Premise 1: All dogs are animals. </a:t>
            </a:r>
            <a:r>
              <a:rPr lang="en-US" i="1" dirty="0">
                <a:effectLst/>
                <a:latin typeface="Arial" panose="020B0604020202020204" pitchFamily="34" charset="0"/>
                <a:ea typeface="Calibri" panose="020F0502020204030204" pitchFamily="34" charset="0"/>
                <a:cs typeface="Arial" panose="020B0604020202020204" pitchFamily="34" charset="0"/>
              </a:rPr>
              <a:t>(general)</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228600" marR="0">
              <a:lnSpc>
                <a:spcPct val="115000"/>
              </a:lnSpc>
              <a:spcBef>
                <a:spcPts val="0"/>
              </a:spcBef>
              <a:spcAft>
                <a:spcPts val="0"/>
              </a:spcAft>
            </a:pPr>
            <a:r>
              <a:rPr lang="en-US" dirty="0">
                <a:effectLst/>
                <a:latin typeface="Arial" panose="020B0604020202020204" pitchFamily="34" charset="0"/>
                <a:ea typeface="Calibri" panose="020F0502020204030204" pitchFamily="34" charset="0"/>
                <a:cs typeface="Arial" panose="020B0604020202020204" pitchFamily="34" charset="0"/>
              </a:rPr>
              <a:t>Premise 2: Patches is a dog. </a:t>
            </a:r>
          </a:p>
          <a:p>
            <a:pPr marL="228600" marR="0">
              <a:lnSpc>
                <a:spcPct val="115000"/>
              </a:lnSpc>
              <a:spcBef>
                <a:spcPts val="0"/>
              </a:spcBef>
              <a:spcAft>
                <a:spcPts val="0"/>
              </a:spcAft>
            </a:pPr>
            <a:r>
              <a:rPr lang="en-US" dirty="0">
                <a:effectLst/>
                <a:latin typeface="Arial" panose="020B0604020202020204" pitchFamily="34" charset="0"/>
                <a:ea typeface="Calibri" panose="020F0502020204030204" pitchFamily="34" charset="0"/>
                <a:cs typeface="Arial" panose="020B0604020202020204" pitchFamily="34" charset="0"/>
              </a:rPr>
              <a:t>Hypothesis: Patches is an animal. </a:t>
            </a:r>
            <a:r>
              <a:rPr lang="en-US" i="1" dirty="0">
                <a:effectLst/>
                <a:latin typeface="Arial" panose="020B0604020202020204" pitchFamily="34" charset="0"/>
                <a:ea typeface="Calibri" panose="020F0502020204030204" pitchFamily="34" charset="0"/>
                <a:cs typeface="Arial" panose="020B0604020202020204" pitchFamily="34" charset="0"/>
              </a:rPr>
              <a:t>(specific conclusion)</a:t>
            </a:r>
            <a:endParaRPr lang="en-US"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sz="1800" b="1" u="sng" dirty="0">
              <a:latin typeface="Georgia" panose="02040502050405020303" pitchFamily="18" charset="0"/>
              <a:cs typeface="Times New Roman" panose="02020603050405020304" pitchFamily="18" charset="0"/>
            </a:endParaRPr>
          </a:p>
        </p:txBody>
      </p:sp>
    </p:spTree>
    <p:extLst>
      <p:ext uri="{BB962C8B-B14F-4D97-AF65-F5344CB8AC3E}">
        <p14:creationId xmlns:p14="http://schemas.microsoft.com/office/powerpoint/2010/main" val="2897802053"/>
      </p:ext>
    </p:extLst>
  </p:cSld>
  <p:clrMapOvr>
    <a:masterClrMapping/>
  </p:clrMapOvr>
  <p:transition spd="slow">
    <p:push dir="u"/>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5C4ED-D49C-F26E-AFFB-A3EDAA407FA2}"/>
              </a:ext>
            </a:extLst>
          </p:cNvPr>
          <p:cNvSpPr>
            <a:spLocks noGrp="1"/>
          </p:cNvSpPr>
          <p:nvPr>
            <p:ph type="title"/>
          </p:nvPr>
        </p:nvSpPr>
        <p:spPr>
          <a:xfrm>
            <a:off x="662563" y="791921"/>
            <a:ext cx="10168128" cy="1179576"/>
          </a:xfrm>
        </p:spPr>
        <p:txBody>
          <a:bodyPr>
            <a:normAutofit fontScale="90000"/>
          </a:bodyPr>
          <a:lstStyle/>
          <a:p>
            <a:r>
              <a:rPr lang="en-US" sz="4400" b="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For each example below, decide if it is </a:t>
            </a:r>
            <a:r>
              <a:rPr lang="en-US" sz="4400" b="1" u="sng"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inductive</a:t>
            </a:r>
            <a:r>
              <a:rPr lang="en-US" sz="4400" b="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 or </a:t>
            </a:r>
            <a:r>
              <a:rPr lang="en-US" sz="4400" b="1" u="sng"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deductive</a:t>
            </a:r>
            <a:r>
              <a:rPr lang="en-US" sz="4400" b="1" dirty="0">
                <a:solidFill>
                  <a:srgbClr val="373D3F"/>
                </a:solidFill>
                <a:effectLst/>
                <a:latin typeface="Arial" panose="020B0604020202020204" pitchFamily="34" charset="0"/>
                <a:ea typeface="Times New Roman" panose="02020603050405020304" pitchFamily="18" charset="0"/>
                <a:cs typeface="Arial" panose="020B0604020202020204" pitchFamily="34" charset="0"/>
              </a:rPr>
              <a:t> reasoning?</a:t>
            </a:r>
            <a:br>
              <a:rPr lang="en-US" sz="1800" dirty="0">
                <a:effectLst/>
                <a:latin typeface="Times New Roman" panose="02020603050405020304" pitchFamily="18" charset="0"/>
                <a:ea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61A40279-516D-6E4D-C2CF-6F95A0BDDE62}"/>
              </a:ext>
            </a:extLst>
          </p:cNvPr>
          <p:cNvSpPr>
            <a:spLocks noGrp="1"/>
          </p:cNvSpPr>
          <p:nvPr>
            <p:ph idx="1"/>
          </p:nvPr>
        </p:nvSpPr>
        <p:spPr>
          <a:xfrm>
            <a:off x="662563" y="2148056"/>
            <a:ext cx="10168128" cy="4621859"/>
          </a:xfrm>
        </p:spPr>
        <p:txBody>
          <a:bodyPr>
            <a:normAutofit fontScale="40000" lnSpcReduction="20000"/>
          </a:bodyPr>
          <a:lstStyle/>
          <a:p>
            <a:pPr marL="0" marR="0" indent="0">
              <a:spcBef>
                <a:spcPts val="1200"/>
              </a:spcBef>
              <a:spcAft>
                <a:spcPts val="1200"/>
              </a:spcAft>
              <a:buNone/>
            </a:pPr>
            <a:r>
              <a:rPr lang="en-US" sz="6700" b="1" u="sng" dirty="0">
                <a:solidFill>
                  <a:srgbClr val="000000"/>
                </a:solidFill>
                <a:effectLst/>
                <a:latin typeface="Georgia" panose="02040502050405020303" pitchFamily="18" charset="0"/>
                <a:ea typeface="Times New Roman" panose="02020603050405020304" pitchFamily="18" charset="0"/>
              </a:rPr>
              <a:t> </a:t>
            </a:r>
            <a:r>
              <a:rPr lang="en-US" sz="6700" b="1" u="sng"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Example 3</a:t>
            </a:r>
            <a:endParaRPr lang="en-US" sz="67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Premise 1: Kitty is a calico cat and purrs loudly.</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Premise 2: Every calico cat I’ve met purrs loudly.</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Hypothesis: All calico cats purr loudly. </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______________________________</a:t>
            </a:r>
          </a:p>
          <a:p>
            <a:pPr marL="0" marR="0" indent="0">
              <a:spcBef>
                <a:spcPts val="1200"/>
              </a:spcBef>
              <a:spcAft>
                <a:spcPts val="1200"/>
              </a:spcAft>
              <a:buNone/>
            </a:pPr>
            <a:r>
              <a:rPr lang="en-US" sz="6700" b="1" u="sng"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Example 4</a:t>
            </a:r>
            <a:endParaRPr lang="en-US" sz="67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Premise 1: All dogs have ears. </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Premise 2: Poodles are dogs.  </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457200" marR="0">
              <a:spcBef>
                <a:spcPts val="0"/>
              </a:spcBef>
              <a:spcAft>
                <a:spcPts val="0"/>
              </a:spcAft>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Hypothesis: Poodles have ears.  </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r>
              <a:rPr lang="en-US" sz="59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______________________________</a:t>
            </a:r>
            <a:endParaRPr lang="en-US" sz="5900" dirty="0">
              <a:effectLst/>
              <a:latin typeface="Arial" panose="020B0604020202020204" pitchFamily="34" charset="0"/>
              <a:ea typeface="Times New Roman" panose="02020603050405020304" pitchFamily="18"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811046176"/>
      </p:ext>
    </p:extLst>
  </p:cSld>
  <p:clrMapOvr>
    <a:masterClrMapping/>
  </p:clrMapOvr>
  <p:transition spd="slow">
    <p:push dir="u"/>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3AA9C-8F04-5BD4-0C5C-D5DAE4D20578}"/>
              </a:ext>
            </a:extLst>
          </p:cNvPr>
          <p:cNvSpPr>
            <a:spLocks noGrp="1"/>
          </p:cNvSpPr>
          <p:nvPr>
            <p:ph type="title"/>
          </p:nvPr>
        </p:nvSpPr>
        <p:spPr>
          <a:xfrm>
            <a:off x="620617" y="548640"/>
            <a:ext cx="10168128" cy="1179576"/>
          </a:xfrm>
        </p:spPr>
        <p:txBody>
          <a:bodyPr/>
          <a:lstStyle/>
          <a:p>
            <a:r>
              <a:rPr lang="en-US" b="1" dirty="0">
                <a:latin typeface="Arial" panose="020B0604020202020204" pitchFamily="34" charset="0"/>
                <a:cs typeface="Arial" panose="020B0604020202020204" pitchFamily="34" charset="0"/>
              </a:rPr>
              <a:t>Counter Example</a:t>
            </a:r>
          </a:p>
        </p:txBody>
      </p:sp>
      <p:sp>
        <p:nvSpPr>
          <p:cNvPr id="3" name="Content Placeholder 2">
            <a:extLst>
              <a:ext uri="{FF2B5EF4-FFF2-40B4-BE49-F238E27FC236}">
                <a16:creationId xmlns:a16="http://schemas.microsoft.com/office/drawing/2014/main" id="{E304167D-8C7B-7B27-681A-AFA20EBD80D0}"/>
              </a:ext>
            </a:extLst>
          </p:cNvPr>
          <p:cNvSpPr>
            <a:spLocks noGrp="1"/>
          </p:cNvSpPr>
          <p:nvPr>
            <p:ph idx="1"/>
          </p:nvPr>
        </p:nvSpPr>
        <p:spPr>
          <a:xfrm>
            <a:off x="534838" y="2104845"/>
            <a:ext cx="10748858" cy="4127740"/>
          </a:xfrm>
        </p:spPr>
        <p:txBody>
          <a:bodyPr>
            <a:normAutofit/>
          </a:bodyPr>
          <a:lstStyle/>
          <a:p>
            <a:pPr marL="0" marR="0" indent="0">
              <a:lnSpc>
                <a:spcPct val="115000"/>
              </a:lnSpc>
              <a:spcBef>
                <a:spcPts val="0"/>
              </a:spcBef>
              <a:spcAft>
                <a:spcPts val="1000"/>
              </a:spcAft>
              <a:buNone/>
            </a:pPr>
            <a:r>
              <a:rPr lang="en-US" sz="3200" dirty="0">
                <a:solidFill>
                  <a:srgbClr val="000000"/>
                </a:solidFill>
                <a:effectLst/>
                <a:latin typeface="Arial" panose="020B0604020202020204" pitchFamily="34" charset="0"/>
                <a:ea typeface="Calibri" panose="020F0502020204030204" pitchFamily="34" charset="0"/>
                <a:cs typeface="Arial" panose="020B0604020202020204" pitchFamily="34" charset="0"/>
              </a:rPr>
              <a:t>A _________________ is one example that disproves the hypothesis. </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marR="0" indent="0" algn="ctr">
              <a:lnSpc>
                <a:spcPct val="115000"/>
              </a:lnSpc>
              <a:spcBef>
                <a:spcPts val="0"/>
              </a:spcBef>
              <a:spcAft>
                <a:spcPts val="1000"/>
              </a:spcAft>
              <a:buNone/>
            </a:pPr>
            <a:r>
              <a:rPr lang="en-US" sz="3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Can you find a counter example for the following conjectures?</a:t>
            </a:r>
            <a:endParaRPr lang="en-US" sz="3200" b="1" dirty="0">
              <a:effectLst/>
              <a:latin typeface="Arial" panose="020B0604020202020204" pitchFamily="34" charset="0"/>
              <a:ea typeface="Calibri" panose="020F0502020204030204" pitchFamily="34" charset="0"/>
              <a:cs typeface="Arial" panose="020B0604020202020204" pitchFamily="34" charset="0"/>
            </a:endParaRPr>
          </a:p>
          <a:p>
            <a:pPr marL="457200" lvl="1" indent="0" algn="ctr">
              <a:lnSpc>
                <a:spcPct val="115000"/>
              </a:lnSpc>
              <a:spcBef>
                <a:spcPts val="0"/>
              </a:spcBef>
              <a:spcAft>
                <a:spcPts val="1000"/>
              </a:spcAft>
              <a:buNone/>
            </a:pPr>
            <a:r>
              <a:rPr lang="en-US" sz="32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“All prime numbers are odd.”</a:t>
            </a:r>
            <a:endParaRPr lang="en-US" sz="3200" dirty="0">
              <a:effectLst/>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3142131582"/>
      </p:ext>
    </p:extLst>
  </p:cSld>
  <p:clrMapOvr>
    <a:masterClrMapping/>
  </p:clrMapOvr>
  <p:transition spd="slow">
    <p:push dir="u"/>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43AA9C-8F04-5BD4-0C5C-D5DAE4D20578}"/>
              </a:ext>
            </a:extLst>
          </p:cNvPr>
          <p:cNvSpPr>
            <a:spLocks noGrp="1"/>
          </p:cNvSpPr>
          <p:nvPr>
            <p:ph type="title"/>
          </p:nvPr>
        </p:nvSpPr>
        <p:spPr>
          <a:xfrm>
            <a:off x="620617" y="548640"/>
            <a:ext cx="10168128" cy="1179576"/>
          </a:xfrm>
        </p:spPr>
        <p:txBody>
          <a:bodyPr/>
          <a:lstStyle/>
          <a:p>
            <a:r>
              <a:rPr lang="en-US" b="1" dirty="0">
                <a:latin typeface="Arial" panose="020B0604020202020204" pitchFamily="34" charset="0"/>
                <a:cs typeface="Arial" panose="020B0604020202020204" pitchFamily="34" charset="0"/>
              </a:rPr>
              <a:t>Counter Example</a:t>
            </a:r>
          </a:p>
        </p:txBody>
      </p:sp>
      <p:sp>
        <p:nvSpPr>
          <p:cNvPr id="3" name="Content Placeholder 2">
            <a:extLst>
              <a:ext uri="{FF2B5EF4-FFF2-40B4-BE49-F238E27FC236}">
                <a16:creationId xmlns:a16="http://schemas.microsoft.com/office/drawing/2014/main" id="{E304167D-8C7B-7B27-681A-AFA20EBD80D0}"/>
              </a:ext>
            </a:extLst>
          </p:cNvPr>
          <p:cNvSpPr>
            <a:spLocks noGrp="1"/>
          </p:cNvSpPr>
          <p:nvPr>
            <p:ph idx="1"/>
          </p:nvPr>
        </p:nvSpPr>
        <p:spPr>
          <a:xfrm>
            <a:off x="534838" y="2104845"/>
            <a:ext cx="10748858" cy="4127740"/>
          </a:xfrm>
        </p:spPr>
        <p:txBody>
          <a:bodyPr>
            <a:normAutofit/>
          </a:bodyPr>
          <a:lstStyle/>
          <a:p>
            <a:pPr marL="0" marR="0" indent="0" algn="ctr">
              <a:lnSpc>
                <a:spcPct val="115000"/>
              </a:lnSpc>
              <a:spcBef>
                <a:spcPts val="0"/>
              </a:spcBef>
              <a:spcAft>
                <a:spcPts val="1000"/>
              </a:spcAft>
              <a:buNone/>
            </a:pPr>
            <a:r>
              <a:rPr lang="en-US" sz="32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Can you find a counter example for the following conjectures?</a:t>
            </a:r>
            <a:endParaRPr lang="en-US" sz="3200" b="1" dirty="0">
              <a:effectLst/>
              <a:latin typeface="Arial" panose="020B0604020202020204" pitchFamily="34" charset="0"/>
              <a:ea typeface="Calibri" panose="020F0502020204030204" pitchFamily="34" charset="0"/>
              <a:cs typeface="Arial" panose="020B0604020202020204" pitchFamily="34" charset="0"/>
            </a:endParaRPr>
          </a:p>
          <a:p>
            <a:pPr marL="457200" lvl="1" indent="0" algn="ctr">
              <a:lnSpc>
                <a:spcPct val="115000"/>
              </a:lnSpc>
              <a:spcBef>
                <a:spcPts val="0"/>
              </a:spcBef>
              <a:spcAft>
                <a:spcPts val="1000"/>
              </a:spcAft>
              <a:buNone/>
            </a:pPr>
            <a:r>
              <a:rPr lang="en-US" sz="3200" dirty="0">
                <a:solidFill>
                  <a:srgbClr val="000000"/>
                </a:solidFill>
                <a:latin typeface="Arial" panose="020B0604020202020204" pitchFamily="34" charset="0"/>
                <a:ea typeface="Times New Roman" panose="02020603050405020304" pitchFamily="18" charset="0"/>
                <a:cs typeface="Arial" panose="020B0604020202020204" pitchFamily="34" charset="0"/>
              </a:rPr>
              <a:t>“The sum of any two whole numbers is divisible by 2.”</a:t>
            </a:r>
            <a:endParaRPr lang="en-US" sz="3200" dirty="0">
              <a:latin typeface="Arial" panose="020B0604020202020204" pitchFamily="34" charset="0"/>
              <a:ea typeface="Calibri" panose="020F0502020204030204" pitchFamily="34" charset="0"/>
              <a:cs typeface="Arial" panose="020B0604020202020204" pitchFamily="34" charset="0"/>
            </a:endParaRPr>
          </a:p>
          <a:p>
            <a:pPr marL="457200" lvl="1" indent="0" algn="ctr">
              <a:lnSpc>
                <a:spcPct val="115000"/>
              </a:lnSpc>
              <a:spcBef>
                <a:spcPts val="0"/>
              </a:spcBef>
              <a:spcAft>
                <a:spcPts val="1000"/>
              </a:spcAft>
              <a:buNone/>
            </a:pPr>
            <a:endParaRPr lang="en-US" sz="32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457200" lvl="1" indent="0" algn="ctr">
              <a:lnSpc>
                <a:spcPct val="115000"/>
              </a:lnSpc>
              <a:spcBef>
                <a:spcPts val="0"/>
              </a:spcBef>
              <a:spcAft>
                <a:spcPts val="1000"/>
              </a:spcAft>
              <a:buNone/>
            </a:pPr>
            <a:r>
              <a:rPr lang="en-US" sz="3200" dirty="0">
                <a:solidFill>
                  <a:srgbClr val="000000"/>
                </a:solidFill>
                <a:latin typeface="Arial" panose="020B0604020202020204" pitchFamily="34" charset="0"/>
                <a:ea typeface="Times New Roman" panose="02020603050405020304" pitchFamily="18" charset="0"/>
                <a:cs typeface="Arial" panose="020B0604020202020204" pitchFamily="34" charset="0"/>
              </a:rPr>
              <a:t>“The sum of any two odd numbers is divisible by 2.”</a:t>
            </a:r>
            <a:endParaRPr lang="en-US" sz="3200" dirty="0">
              <a:latin typeface="Arial" panose="020B0604020202020204" pitchFamily="34" charset="0"/>
              <a:ea typeface="Calibri" panose="020F0502020204030204" pitchFamily="34" charset="0"/>
              <a:cs typeface="Arial" panose="020B0604020202020204" pitchFamily="34" charset="0"/>
            </a:endParaRPr>
          </a:p>
          <a:p>
            <a:pPr marL="0" indent="0">
              <a:buNone/>
            </a:pPr>
            <a:endParaRPr lang="en-US" dirty="0"/>
          </a:p>
        </p:txBody>
      </p:sp>
    </p:spTree>
    <p:extLst>
      <p:ext uri="{BB962C8B-B14F-4D97-AF65-F5344CB8AC3E}">
        <p14:creationId xmlns:p14="http://schemas.microsoft.com/office/powerpoint/2010/main" val="2993303858"/>
      </p:ext>
    </p:extLst>
  </p:cSld>
  <p:clrMapOvr>
    <a:masterClrMapping/>
  </p:clrMapOvr>
  <p:transition spd="slow">
    <p:push dir="u"/>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AB2EFAB-800A-EF6A-DCD6-242BEDF1D37D}"/>
              </a:ext>
            </a:extLst>
          </p:cNvPr>
          <p:cNvSpPr>
            <a:spLocks noGrp="1"/>
          </p:cNvSpPr>
          <p:nvPr>
            <p:ph type="title"/>
          </p:nvPr>
        </p:nvSpPr>
        <p:spPr>
          <a:xfrm>
            <a:off x="721285" y="590585"/>
            <a:ext cx="10168128" cy="1179576"/>
          </a:xfrm>
        </p:spPr>
        <p:txBody>
          <a:bodyPr/>
          <a:lstStyle/>
          <a:p>
            <a:r>
              <a:rPr lang="en-US" b="1" dirty="0">
                <a:latin typeface="Arial" panose="020B0604020202020204" pitchFamily="34" charset="0"/>
                <a:cs typeface="Arial" panose="020B0604020202020204" pitchFamily="34" charset="0"/>
              </a:rPr>
              <a:t>Let’s Practice</a:t>
            </a:r>
          </a:p>
        </p:txBody>
      </p:sp>
      <p:graphicFrame>
        <p:nvGraphicFramePr>
          <p:cNvPr id="4" name="Content Placeholder 3">
            <a:extLst>
              <a:ext uri="{FF2B5EF4-FFF2-40B4-BE49-F238E27FC236}">
                <a16:creationId xmlns:a16="http://schemas.microsoft.com/office/drawing/2014/main" id="{11AB66F7-970A-E84A-C6CB-BD6A16C43328}"/>
              </a:ext>
            </a:extLst>
          </p:cNvPr>
          <p:cNvGraphicFramePr>
            <a:graphicFrameLocks noGrp="1"/>
          </p:cNvGraphicFramePr>
          <p:nvPr>
            <p:ph idx="1"/>
            <p:extLst>
              <p:ext uri="{D42A27DB-BD31-4B8C-83A1-F6EECF244321}">
                <p14:modId xmlns:p14="http://schemas.microsoft.com/office/powerpoint/2010/main" val="2774498523"/>
              </p:ext>
            </p:extLst>
          </p:nvPr>
        </p:nvGraphicFramePr>
        <p:xfrm>
          <a:off x="1116013" y="2478088"/>
          <a:ext cx="10167936" cy="2743200"/>
        </p:xfrm>
        <a:graphic>
          <a:graphicData uri="http://schemas.openxmlformats.org/drawingml/2006/table">
            <a:tbl>
              <a:tblPr firstRow="1" bandRow="1">
                <a:tableStyleId>{5940675A-B579-460E-94D1-54222C63F5DA}</a:tableStyleId>
              </a:tblPr>
              <a:tblGrid>
                <a:gridCol w="3389312">
                  <a:extLst>
                    <a:ext uri="{9D8B030D-6E8A-4147-A177-3AD203B41FA5}">
                      <a16:colId xmlns:a16="http://schemas.microsoft.com/office/drawing/2014/main" val="3468276675"/>
                    </a:ext>
                  </a:extLst>
                </a:gridCol>
                <a:gridCol w="3389312">
                  <a:extLst>
                    <a:ext uri="{9D8B030D-6E8A-4147-A177-3AD203B41FA5}">
                      <a16:colId xmlns:a16="http://schemas.microsoft.com/office/drawing/2014/main" val="2372873089"/>
                    </a:ext>
                  </a:extLst>
                </a:gridCol>
                <a:gridCol w="3389312">
                  <a:extLst>
                    <a:ext uri="{9D8B030D-6E8A-4147-A177-3AD203B41FA5}">
                      <a16:colId xmlns:a16="http://schemas.microsoft.com/office/drawing/2014/main" val="1800187737"/>
                    </a:ext>
                  </a:extLst>
                </a:gridCol>
              </a:tblGrid>
              <a:tr h="370840">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Situation</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Conjecture</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r>
                        <a:rPr lang="en-US" sz="1800" b="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Did you use Inductive or Deductive Reasoning? Why?</a:t>
                      </a:r>
                      <a:endParaRPr lang="en-US" sz="18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540800362"/>
                  </a:ext>
                </a:extLst>
              </a:tr>
              <a:tr h="370840">
                <a:tc>
                  <a:txBody>
                    <a:bodyPr/>
                    <a:lstStyle/>
                    <a:p>
                      <a:pPr marL="0" marR="0" algn="ctr">
                        <a:spcBef>
                          <a:spcPts val="1800"/>
                        </a:spcBef>
                        <a:spcAft>
                          <a:spcPts val="1200"/>
                        </a:spcAft>
                      </a:pPr>
                      <a:r>
                        <a:rPr lang="en-US" sz="2400" b="1" i="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Jack took 4 shots and scored a goal.</a:t>
                      </a:r>
                      <a:endParaRPr lang="en-US" sz="2400"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lgn="ctr">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774750114"/>
                  </a:ext>
                </a:extLst>
              </a:tr>
              <a:tr h="370840">
                <a:tc>
                  <a:txBody>
                    <a:bodyPr/>
                    <a:lstStyle/>
                    <a:p>
                      <a:pPr marL="0" marR="0" algn="ctr">
                        <a:spcBef>
                          <a:spcPts val="1800"/>
                        </a:spcBef>
                        <a:spcAft>
                          <a:spcPts val="1200"/>
                        </a:spcAft>
                      </a:pPr>
                      <a:r>
                        <a:rPr lang="en-US" sz="2400" b="1" i="1" dirty="0">
                          <a:solidFill>
                            <a:srgbClr val="222222"/>
                          </a:solidFill>
                          <a:effectLst/>
                          <a:latin typeface="Arial" panose="020B0604020202020204" pitchFamily="34" charset="0"/>
                          <a:ea typeface="Times New Roman" panose="02020603050405020304" pitchFamily="18" charset="0"/>
                          <a:cs typeface="Arial" panose="020B0604020202020204" pitchFamily="34" charset="0"/>
                        </a:rPr>
                        <a:t>My three friends got their driver’s license when they turned 16. I turn 16 tomorrow. </a:t>
                      </a:r>
                      <a:endParaRPr lang="en-US" sz="2400" i="1" dirty="0">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tc>
                  <a:txBody>
                    <a:bodyPr/>
                    <a:lstStyle/>
                    <a:p>
                      <a:pPr marL="0" marR="0">
                        <a:spcBef>
                          <a:spcPts val="1800"/>
                        </a:spcBef>
                        <a:spcAft>
                          <a:spcPts val="1200"/>
                        </a:spcAft>
                      </a:pPr>
                      <a:endParaRPr lang="en-US" sz="2400" dirty="0">
                        <a:solidFill>
                          <a:srgbClr val="0070C0"/>
                        </a:solidFill>
                        <a:effectLst/>
                        <a:latin typeface="Arial" panose="020B0604020202020204" pitchFamily="34" charset="0"/>
                        <a:ea typeface="Times New Roman" panose="02020603050405020304" pitchFamily="18" charset="0"/>
                        <a:cs typeface="Arial" panose="020B0604020202020204" pitchFamily="34" charset="0"/>
                      </a:endParaRPr>
                    </a:p>
                  </a:txBody>
                  <a:tcPr marL="68580" marR="68580" marT="0" marB="0"/>
                </a:tc>
                <a:extLst>
                  <a:ext uri="{0D108BD9-81ED-4DB2-BD59-A6C34878D82A}">
                    <a16:rowId xmlns:a16="http://schemas.microsoft.com/office/drawing/2014/main" val="1280763953"/>
                  </a:ext>
                </a:extLst>
              </a:tr>
            </a:tbl>
          </a:graphicData>
        </a:graphic>
      </p:graphicFrame>
    </p:spTree>
    <p:extLst>
      <p:ext uri="{BB962C8B-B14F-4D97-AF65-F5344CB8AC3E}">
        <p14:creationId xmlns:p14="http://schemas.microsoft.com/office/powerpoint/2010/main" val="4098435374"/>
      </p:ext>
    </p:extLst>
  </p:cSld>
  <p:clrMapOvr>
    <a:masterClrMapping/>
  </p:clrMapOvr>
  <p:transition spd="slow">
    <p:push dir="u"/>
  </p:transition>
</p:sld>
</file>

<file path=ppt/theme/theme1.xml><?xml version="1.0" encoding="utf-8"?>
<a:theme xmlns:a="http://schemas.openxmlformats.org/drawingml/2006/main" name="AccentBoxVTI">
  <a:themeElements>
    <a:clrScheme name="AnalogousFromLightSeedRightStep">
      <a:dk1>
        <a:srgbClr val="000000"/>
      </a:dk1>
      <a:lt1>
        <a:srgbClr val="FFFFFF"/>
      </a:lt1>
      <a:dk2>
        <a:srgbClr val="413424"/>
      </a:dk2>
      <a:lt2>
        <a:srgbClr val="E2E5E8"/>
      </a:lt2>
      <a:accent1>
        <a:srgbClr val="D19651"/>
      </a:accent1>
      <a:accent2>
        <a:srgbClr val="A9A64F"/>
      </a:accent2>
      <a:accent3>
        <a:srgbClr val="90AB63"/>
      </a:accent3>
      <a:accent4>
        <a:srgbClr val="66B253"/>
      </a:accent4>
      <a:accent5>
        <a:srgbClr val="58B46B"/>
      </a:accent5>
      <a:accent6>
        <a:srgbClr val="53B28E"/>
      </a:accent6>
      <a:hlink>
        <a:srgbClr val="6283AA"/>
      </a:hlink>
      <a:folHlink>
        <a:srgbClr val="7F7F7F"/>
      </a:folHlink>
    </a:clrScheme>
    <a:fontScheme name="Avenir">
      <a:majorFont>
        <a:latin typeface="Avenir Next LT Pro"/>
        <a:ea typeface=""/>
        <a:cs typeface=""/>
      </a:majorFont>
      <a:minorFont>
        <a:latin typeface="Avenir Next LT Pro"/>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AccentBoxVTI" id="{9F778A78-DC9A-453A-A82D-A75CAD503E15}" vid="{EA961113-7CC4-4569-8A6A-7BC2C1E2F401}"/>
    </a:ext>
  </a:extLst>
</a:theme>
</file>

<file path=docProps/app.xml><?xml version="1.0" encoding="utf-8"?>
<Properties xmlns="http://schemas.openxmlformats.org/officeDocument/2006/extended-properties" xmlns:vt="http://schemas.openxmlformats.org/officeDocument/2006/docPropsVTypes">
  <TotalTime>2692</TotalTime>
  <Words>807</Words>
  <Application>Microsoft Office PowerPoint</Application>
  <PresentationFormat>Widescreen</PresentationFormat>
  <Paragraphs>75</Paragraphs>
  <Slides>14</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14</vt:i4>
      </vt:variant>
    </vt:vector>
  </HeadingPairs>
  <TitlesOfParts>
    <vt:vector size="20" baseType="lpstr">
      <vt:lpstr>Arial</vt:lpstr>
      <vt:lpstr>Avenir Next LT Pro</vt:lpstr>
      <vt:lpstr>Calibri</vt:lpstr>
      <vt:lpstr>Georgia</vt:lpstr>
      <vt:lpstr>Times New Roman</vt:lpstr>
      <vt:lpstr>AccentBoxVTI</vt:lpstr>
      <vt:lpstr>Lesson 3: Inductive and Deductive Reasoning</vt:lpstr>
      <vt:lpstr>Inductive Reasoning</vt:lpstr>
      <vt:lpstr>Inductive Reasoning</vt:lpstr>
      <vt:lpstr>Deductive Reasoning</vt:lpstr>
      <vt:lpstr>Deductive Reasoning</vt:lpstr>
      <vt:lpstr>For each example below, decide if it is inductive or deductive reasoning? </vt:lpstr>
      <vt:lpstr>Counter Example</vt:lpstr>
      <vt:lpstr>Counter Example</vt:lpstr>
      <vt:lpstr>Let’s Practice</vt:lpstr>
      <vt:lpstr>Let’s Practice</vt:lpstr>
      <vt:lpstr>PowerPoint Presentation</vt:lpstr>
      <vt:lpstr>Which conclusion below shows evidence of deductive reasoning? </vt:lpstr>
      <vt:lpstr>Which conclusion below shows evidence of logical inductive reasoning?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Lesson 1: Problem Solving Strategies</dc:title>
  <dc:creator>Cindi Kirkland</dc:creator>
  <cp:lastModifiedBy>Becky Griffin</cp:lastModifiedBy>
  <cp:revision>9</cp:revision>
  <dcterms:created xsi:type="dcterms:W3CDTF">2023-12-09T14:49:07Z</dcterms:created>
  <dcterms:modified xsi:type="dcterms:W3CDTF">2025-01-08T17:52:48Z</dcterms:modified>
</cp:coreProperties>
</file>