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3" r:id="rId17"/>
    <p:sldId id="274" r:id="rId18"/>
    <p:sldId id="275" r:id="rId19"/>
    <p:sldId id="276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99"/>
    <a:srgbClr val="CCECFF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9330686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687035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91648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388079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989110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600292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42081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789161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637141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6886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742724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663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p!!Rectangle">
            <a:extLst>
              <a:ext uri="{FF2B5EF4-FFF2-40B4-BE49-F238E27FC236}">
                <a16:creationId xmlns:a16="http://schemas.microsoft.com/office/drawing/2014/main" id="{2FB82883-1DC0-4BE1-A607-009095F335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A web of dots connected">
            <a:extLst>
              <a:ext uri="{FF2B5EF4-FFF2-40B4-BE49-F238E27FC236}">
                <a16:creationId xmlns:a16="http://schemas.microsoft.com/office/drawing/2014/main" id="{DD3EB658-65E2-F31B-9530-136A8737D8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444" r="1" b="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7" name="m!!text rectangle">
            <a:extLst>
              <a:ext uri="{FF2B5EF4-FFF2-40B4-BE49-F238E27FC236}">
                <a16:creationId xmlns:a16="http://schemas.microsoft.com/office/drawing/2014/main" id="{A3473CF9-37EB-43E7-89EF-D2D1C53D1D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03615" y="4638503"/>
            <a:ext cx="8384770" cy="1332634"/>
          </a:xfrm>
          <a:prstGeom prst="rect">
            <a:avLst/>
          </a:prstGeom>
          <a:solidFill>
            <a:schemeClr val="bg1">
              <a:alpha val="95000"/>
            </a:schemeClr>
          </a:solidFill>
          <a:ln w="12700">
            <a:solidFill>
              <a:schemeClr val="tx2">
                <a:lumMod val="10000"/>
                <a:lumOff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DDD594-E1A6-81BB-85C9-FE3D7DC5E1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3121" y="4727173"/>
            <a:ext cx="7985759" cy="868823"/>
          </a:xfrm>
        </p:spPr>
        <p:txBody>
          <a:bodyPr anchor="ctr">
            <a:noAutofit/>
          </a:bodyPr>
          <a:lstStyle/>
          <a:p>
            <a:pPr algn="ctr"/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Lesson 4: Logic</a:t>
            </a:r>
          </a:p>
        </p:txBody>
      </p:sp>
      <p:sp>
        <p:nvSpPr>
          <p:cNvPr id="18" name="m!!accent">
            <a:extLst>
              <a:ext uri="{FF2B5EF4-FFF2-40B4-BE49-F238E27FC236}">
                <a16:creationId xmlns:a16="http://schemas.microsoft.com/office/drawing/2014/main" id="{586B4EF9-43BA-4655-A6FF-1D8E21574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83110" y="5628237"/>
            <a:ext cx="7225780" cy="6858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82B29A-47E1-D3F8-4708-63F9EAE76C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50482" y="5680636"/>
            <a:ext cx="7540138" cy="1013461"/>
          </a:xfrm>
        </p:spPr>
        <p:txBody>
          <a:bodyPr anchor="ctr">
            <a:normAutofit fontScale="70000" lnSpcReduction="20000"/>
          </a:bodyPr>
          <a:lstStyle/>
          <a:p>
            <a:pPr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Logic prepares students for life, and it starts in your classroom. It teaches them reasoning skills they need to navigate life. It’s more than math!</a:t>
            </a:r>
            <a:endParaRPr lang="en-US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8145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withEffect">
                                  <p:stCondLst>
                                    <p:cond delay="75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055A3-9568-6D61-26CB-568CCB6D3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800" y="1406459"/>
            <a:ext cx="10168128" cy="1179576"/>
          </a:xfrm>
        </p:spPr>
        <p:txBody>
          <a:bodyPr>
            <a:noAutofit/>
          </a:bodyPr>
          <a:lstStyle/>
          <a:p>
            <a:br>
              <a:rPr lang="en-US" dirty="0"/>
            </a:br>
            <a:br>
              <a:rPr lang="en-US" dirty="0"/>
            </a:b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C82C7FD1-AD52-424C-AEF8-CF67EA256FD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2830079"/>
              </p:ext>
            </p:extLst>
          </p:nvPr>
        </p:nvGraphicFramePr>
        <p:xfrm>
          <a:off x="566800" y="2161153"/>
          <a:ext cx="10986291" cy="4151725"/>
        </p:xfrm>
        <a:graphic>
          <a:graphicData uri="http://schemas.openxmlformats.org/drawingml/2006/table">
            <a:tbl>
              <a:tblPr firstRow="1" firstCol="1" bandRow="1"/>
              <a:tblGrid>
                <a:gridCol w="3662097">
                  <a:extLst>
                    <a:ext uri="{9D8B030D-6E8A-4147-A177-3AD203B41FA5}">
                      <a16:colId xmlns:a16="http://schemas.microsoft.com/office/drawing/2014/main" val="409620964"/>
                    </a:ext>
                  </a:extLst>
                </a:gridCol>
                <a:gridCol w="3662097">
                  <a:extLst>
                    <a:ext uri="{9D8B030D-6E8A-4147-A177-3AD203B41FA5}">
                      <a16:colId xmlns:a16="http://schemas.microsoft.com/office/drawing/2014/main" val="1595719283"/>
                    </a:ext>
                  </a:extLst>
                </a:gridCol>
                <a:gridCol w="3662097">
                  <a:extLst>
                    <a:ext uri="{9D8B030D-6E8A-4147-A177-3AD203B41FA5}">
                      <a16:colId xmlns:a16="http://schemas.microsoft.com/office/drawing/2014/main" val="3765062728"/>
                    </a:ext>
                  </a:extLst>
                </a:gridCol>
              </a:tblGrid>
              <a:tr h="83034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1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1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1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 v q</a:t>
                      </a: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8802169"/>
                  </a:ext>
                </a:extLst>
              </a:tr>
              <a:tr h="83034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1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2754148"/>
                  </a:ext>
                </a:extLst>
              </a:tr>
              <a:tr h="83034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2166774"/>
                  </a:ext>
                </a:extLst>
              </a:tr>
              <a:tr h="83034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0841366"/>
                  </a:ext>
                </a:extLst>
              </a:tr>
              <a:tr h="83034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2499599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71405862-03A8-4D53-AF2C-3A774EE0EEC2}"/>
              </a:ext>
            </a:extLst>
          </p:cNvPr>
          <p:cNvSpPr/>
          <p:nvPr/>
        </p:nvSpPr>
        <p:spPr>
          <a:xfrm>
            <a:off x="594051" y="752262"/>
            <a:ext cx="9119804" cy="7546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000" b="1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Fill</a:t>
            </a:r>
            <a:r>
              <a:rPr lang="en-US" sz="4000" b="1" dirty="0">
                <a:solidFill>
                  <a:srgbClr val="222222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4000" b="1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in the truth table for Disjunction.</a:t>
            </a: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3EA237-DF88-49C7-AD19-0DB1BF341DCB}"/>
              </a:ext>
            </a:extLst>
          </p:cNvPr>
          <p:cNvSpPr txBox="1"/>
          <p:nvPr/>
        </p:nvSpPr>
        <p:spPr>
          <a:xfrm>
            <a:off x="9170377" y="3086101"/>
            <a:ext cx="1028700" cy="589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200" i="1" dirty="0">
                <a:solidFill>
                  <a:srgbClr val="365F9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en-US" sz="3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3D4A1B-7381-4498-B3C8-FC5540FAB20D}"/>
              </a:ext>
            </a:extLst>
          </p:cNvPr>
          <p:cNvSpPr txBox="1"/>
          <p:nvPr/>
        </p:nvSpPr>
        <p:spPr>
          <a:xfrm>
            <a:off x="9170377" y="3951417"/>
            <a:ext cx="1028700" cy="589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200" i="1" dirty="0">
                <a:solidFill>
                  <a:srgbClr val="365F9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en-US" sz="3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1F0341A-731C-438D-AFA3-F6F717A3B043}"/>
              </a:ext>
            </a:extLst>
          </p:cNvPr>
          <p:cNvSpPr txBox="1"/>
          <p:nvPr/>
        </p:nvSpPr>
        <p:spPr>
          <a:xfrm>
            <a:off x="9135208" y="4816733"/>
            <a:ext cx="1028700" cy="589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200" i="1" dirty="0">
                <a:solidFill>
                  <a:srgbClr val="365F9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en-US" sz="3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CCC9E78-0EF0-4138-ABA5-AE187BDFCE05}"/>
              </a:ext>
            </a:extLst>
          </p:cNvPr>
          <p:cNvSpPr txBox="1"/>
          <p:nvPr/>
        </p:nvSpPr>
        <p:spPr>
          <a:xfrm>
            <a:off x="9170377" y="5564805"/>
            <a:ext cx="1028700" cy="589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200" i="1" dirty="0">
                <a:solidFill>
                  <a:srgbClr val="365F9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endParaRPr lang="en-US" sz="3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71776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055A3-9568-6D61-26CB-568CCB6D3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800" y="1406459"/>
            <a:ext cx="10168128" cy="1179576"/>
          </a:xfrm>
        </p:spPr>
        <p:txBody>
          <a:bodyPr>
            <a:noAutofit/>
          </a:bodyPr>
          <a:lstStyle/>
          <a:p>
            <a:br>
              <a:rPr lang="en-US" dirty="0"/>
            </a:br>
            <a:br>
              <a:rPr lang="en-US" dirty="0"/>
            </a:b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1405862-03A8-4D53-AF2C-3A774EE0EEC2}"/>
              </a:ext>
            </a:extLst>
          </p:cNvPr>
          <p:cNvSpPr/>
          <p:nvPr/>
        </p:nvSpPr>
        <p:spPr>
          <a:xfrm>
            <a:off x="691747" y="382155"/>
            <a:ext cx="11213038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4000" b="1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Classify each of the </a:t>
            </a:r>
            <a:r>
              <a:rPr lang="en-US" sz="4000" b="1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following statements </a:t>
            </a:r>
            <a:r>
              <a:rPr lang="en-US" sz="4000" b="1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as</a:t>
            </a:r>
          </a:p>
          <a:p>
            <a:pPr>
              <a:spcBef>
                <a:spcPts val="600"/>
              </a:spcBef>
            </a:pPr>
            <a:r>
              <a:rPr lang="en-US" sz="4000" b="1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true or false.</a:t>
            </a:r>
            <a:endParaRPr lang="en-US" sz="4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C1D72584-BC94-4569-80F6-27D310BEED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731" y="2268415"/>
            <a:ext cx="11213037" cy="4044461"/>
          </a:xfrm>
        </p:spPr>
        <p:txBody>
          <a:bodyPr/>
          <a:lstStyle/>
          <a:p>
            <a:pPr marL="0" marR="0" indent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3200" b="1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Let p be 4 + 3 = 7, let q be 2 * 5 = 10 and let r be 6 + 3 = 8</a:t>
            </a:r>
            <a:endParaRPr lang="en-US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p ^ q</a:t>
            </a:r>
          </a:p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˜p ˅ r </a:t>
            </a:r>
          </a:p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3200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q ˅ r</a:t>
            </a:r>
          </a:p>
          <a:p>
            <a:r>
              <a:rPr lang="en-US" sz="3200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˜(p ˄ q)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 Box 15">
            <a:extLst>
              <a:ext uri="{FF2B5EF4-FFF2-40B4-BE49-F238E27FC236}">
                <a16:creationId xmlns:a16="http://schemas.microsoft.com/office/drawing/2014/main" id="{81C0ABEE-4C97-4D60-A533-D88EB76D388E}"/>
              </a:ext>
            </a:extLst>
          </p:cNvPr>
          <p:cNvSpPr txBox="1"/>
          <p:nvPr/>
        </p:nvSpPr>
        <p:spPr>
          <a:xfrm>
            <a:off x="2413488" y="2969601"/>
            <a:ext cx="419100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365F9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 Box 16">
            <a:extLst>
              <a:ext uri="{FF2B5EF4-FFF2-40B4-BE49-F238E27FC236}">
                <a16:creationId xmlns:a16="http://schemas.microsoft.com/office/drawing/2014/main" id="{E4BB09A2-CA5F-4F4D-BDF7-F2650F42C3AA}"/>
              </a:ext>
            </a:extLst>
          </p:cNvPr>
          <p:cNvSpPr txBox="1"/>
          <p:nvPr/>
        </p:nvSpPr>
        <p:spPr>
          <a:xfrm>
            <a:off x="2413488" y="3643415"/>
            <a:ext cx="419100" cy="36707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365F9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4DF5708-EBBB-418F-A498-A4AD48B3D7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51150" y="4230304"/>
            <a:ext cx="743776" cy="859611"/>
          </a:xfrm>
          <a:prstGeom prst="rect">
            <a:avLst/>
          </a:prstGeom>
        </p:spPr>
      </p:pic>
      <p:sp>
        <p:nvSpPr>
          <p:cNvPr id="17" name="Text Box 16">
            <a:extLst>
              <a:ext uri="{FF2B5EF4-FFF2-40B4-BE49-F238E27FC236}">
                <a16:creationId xmlns:a16="http://schemas.microsoft.com/office/drawing/2014/main" id="{CF8D7053-D3A1-44DF-BD59-A2AD884E1148}"/>
              </a:ext>
            </a:extLst>
          </p:cNvPr>
          <p:cNvSpPr txBox="1"/>
          <p:nvPr/>
        </p:nvSpPr>
        <p:spPr>
          <a:xfrm>
            <a:off x="2413488" y="4985345"/>
            <a:ext cx="419100" cy="36707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365F9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45133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055A3-9568-6D61-26CB-568CCB6D3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800" y="1406459"/>
            <a:ext cx="10168128" cy="1179576"/>
          </a:xfrm>
        </p:spPr>
        <p:txBody>
          <a:bodyPr>
            <a:noAutofit/>
          </a:bodyPr>
          <a:lstStyle/>
          <a:p>
            <a:br>
              <a:rPr lang="en-US" dirty="0"/>
            </a:br>
            <a:br>
              <a:rPr lang="en-US" dirty="0"/>
            </a:b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Box 16">
            <a:extLst>
              <a:ext uri="{FF2B5EF4-FFF2-40B4-BE49-F238E27FC236}">
                <a16:creationId xmlns:a16="http://schemas.microsoft.com/office/drawing/2014/main" id="{CF8D7053-D3A1-44DF-BD59-A2AD884E1148}"/>
              </a:ext>
            </a:extLst>
          </p:cNvPr>
          <p:cNvSpPr txBox="1"/>
          <p:nvPr/>
        </p:nvSpPr>
        <p:spPr>
          <a:xfrm>
            <a:off x="2413488" y="4985345"/>
            <a:ext cx="419100" cy="36707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CB5C1222-080B-4C76-B58C-1B8762B6F2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B34815E-32C1-46BA-AD9A-C2C27173A2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7683" y="831291"/>
            <a:ext cx="788670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0" b="1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Show that ˜(p ˄ q) = ˜p ˅  ˜q</a:t>
            </a:r>
            <a:endParaRPr kumimoji="0" lang="en-US" altLang="en-US" sz="4000" b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EF8EDBFE-5C7C-4F77-93D2-ADB5B1818E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9276329"/>
              </p:ext>
            </p:extLst>
          </p:nvPr>
        </p:nvGraphicFramePr>
        <p:xfrm>
          <a:off x="566800" y="2114345"/>
          <a:ext cx="11302813" cy="4594185"/>
        </p:xfrm>
        <a:graphic>
          <a:graphicData uri="http://schemas.openxmlformats.org/drawingml/2006/table">
            <a:tbl>
              <a:tblPr firstRow="1" firstCol="1" bandRow="1"/>
              <a:tblGrid>
                <a:gridCol w="1620780">
                  <a:extLst>
                    <a:ext uri="{9D8B030D-6E8A-4147-A177-3AD203B41FA5}">
                      <a16:colId xmlns:a16="http://schemas.microsoft.com/office/drawing/2014/main" val="55208408"/>
                    </a:ext>
                  </a:extLst>
                </a:gridCol>
                <a:gridCol w="1620780">
                  <a:extLst>
                    <a:ext uri="{9D8B030D-6E8A-4147-A177-3AD203B41FA5}">
                      <a16:colId xmlns:a16="http://schemas.microsoft.com/office/drawing/2014/main" val="3268908058"/>
                    </a:ext>
                  </a:extLst>
                </a:gridCol>
                <a:gridCol w="1621903">
                  <a:extLst>
                    <a:ext uri="{9D8B030D-6E8A-4147-A177-3AD203B41FA5}">
                      <a16:colId xmlns:a16="http://schemas.microsoft.com/office/drawing/2014/main" val="1407633379"/>
                    </a:ext>
                  </a:extLst>
                </a:gridCol>
                <a:gridCol w="1674657">
                  <a:extLst>
                    <a:ext uri="{9D8B030D-6E8A-4147-A177-3AD203B41FA5}">
                      <a16:colId xmlns:a16="http://schemas.microsoft.com/office/drawing/2014/main" val="1159435732"/>
                    </a:ext>
                  </a:extLst>
                </a:gridCol>
                <a:gridCol w="1588231">
                  <a:extLst>
                    <a:ext uri="{9D8B030D-6E8A-4147-A177-3AD203B41FA5}">
                      <a16:colId xmlns:a16="http://schemas.microsoft.com/office/drawing/2014/main" val="4005963654"/>
                    </a:ext>
                  </a:extLst>
                </a:gridCol>
                <a:gridCol w="1588231">
                  <a:extLst>
                    <a:ext uri="{9D8B030D-6E8A-4147-A177-3AD203B41FA5}">
                      <a16:colId xmlns:a16="http://schemas.microsoft.com/office/drawing/2014/main" val="3627374986"/>
                    </a:ext>
                  </a:extLst>
                </a:gridCol>
                <a:gridCol w="1588231">
                  <a:extLst>
                    <a:ext uri="{9D8B030D-6E8A-4147-A177-3AD203B41FA5}">
                      <a16:colId xmlns:a16="http://schemas.microsoft.com/office/drawing/2014/main" val="3938537323"/>
                    </a:ext>
                  </a:extLst>
                </a:gridCol>
              </a:tblGrid>
              <a:tr h="91883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r>
                        <a:rPr lang="en-US" sz="3200" b="1" i="1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r>
                        <a:rPr lang="en-US" sz="3200" b="1" i="1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 ˄ q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˜(p ˄ q)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˜p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˜q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˜p ˅ ˜q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1223754"/>
                  </a:ext>
                </a:extLst>
              </a:tr>
              <a:tr h="91883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r>
                        <a:rPr lang="en-US" sz="3200" b="1" i="1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9511909"/>
                  </a:ext>
                </a:extLst>
              </a:tr>
              <a:tr h="91883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6554463"/>
                  </a:ext>
                </a:extLst>
              </a:tr>
              <a:tr h="91883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2955648"/>
                  </a:ext>
                </a:extLst>
              </a:tr>
              <a:tr h="91883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5469063"/>
                  </a:ext>
                </a:extLst>
              </a:tr>
            </a:tbl>
          </a:graphicData>
        </a:graphic>
      </p:graphicFrame>
      <p:sp>
        <p:nvSpPr>
          <p:cNvPr id="19" name="TextBox 18">
            <a:extLst>
              <a:ext uri="{FF2B5EF4-FFF2-40B4-BE49-F238E27FC236}">
                <a16:creationId xmlns:a16="http://schemas.microsoft.com/office/drawing/2014/main" id="{70D71546-18EF-497A-8CFC-C8341081CDF4}"/>
              </a:ext>
            </a:extLst>
          </p:cNvPr>
          <p:cNvSpPr txBox="1"/>
          <p:nvPr/>
        </p:nvSpPr>
        <p:spPr>
          <a:xfrm>
            <a:off x="4141177" y="2993385"/>
            <a:ext cx="808892" cy="601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ts val="1800"/>
              </a:spcBef>
              <a:spcAft>
                <a:spcPts val="1200"/>
              </a:spcAft>
            </a:pPr>
            <a:r>
              <a:rPr lang="en-US" sz="3200" i="1" dirty="0">
                <a:solidFill>
                  <a:srgbClr val="365F9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en-US" sz="3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0D591BD-6171-4637-B666-E3F348489FCF}"/>
              </a:ext>
            </a:extLst>
          </p:cNvPr>
          <p:cNvSpPr txBox="1"/>
          <p:nvPr/>
        </p:nvSpPr>
        <p:spPr>
          <a:xfrm>
            <a:off x="5833866" y="3005576"/>
            <a:ext cx="808892" cy="601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ts val="1800"/>
              </a:spcBef>
              <a:spcAft>
                <a:spcPts val="1200"/>
              </a:spcAft>
            </a:pPr>
            <a:r>
              <a:rPr lang="en-US" sz="3200" i="1" dirty="0">
                <a:solidFill>
                  <a:srgbClr val="365F9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endParaRPr lang="en-US" sz="3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A6DCDD6-EA8E-4CA5-8AAE-85FD018FBFC9}"/>
              </a:ext>
            </a:extLst>
          </p:cNvPr>
          <p:cNvSpPr txBox="1"/>
          <p:nvPr/>
        </p:nvSpPr>
        <p:spPr>
          <a:xfrm>
            <a:off x="7526555" y="3027926"/>
            <a:ext cx="808892" cy="601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ts val="1800"/>
              </a:spcBef>
              <a:spcAft>
                <a:spcPts val="1200"/>
              </a:spcAft>
            </a:pPr>
            <a:r>
              <a:rPr lang="en-US" sz="3200" i="1" dirty="0">
                <a:solidFill>
                  <a:srgbClr val="365F9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endParaRPr lang="en-US" sz="3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9B3C60E-E300-4CE4-A6F5-54871E60A1B4}"/>
              </a:ext>
            </a:extLst>
          </p:cNvPr>
          <p:cNvSpPr txBox="1"/>
          <p:nvPr/>
        </p:nvSpPr>
        <p:spPr>
          <a:xfrm>
            <a:off x="9094517" y="3027925"/>
            <a:ext cx="808892" cy="601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ts val="1800"/>
              </a:spcBef>
              <a:spcAft>
                <a:spcPts val="1200"/>
              </a:spcAft>
            </a:pPr>
            <a:r>
              <a:rPr lang="en-US" sz="3200" i="1" dirty="0">
                <a:solidFill>
                  <a:srgbClr val="365F9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endParaRPr lang="en-US" sz="3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24AC8A2-0A95-4293-8595-0D31229B4612}"/>
              </a:ext>
            </a:extLst>
          </p:cNvPr>
          <p:cNvSpPr txBox="1"/>
          <p:nvPr/>
        </p:nvSpPr>
        <p:spPr>
          <a:xfrm>
            <a:off x="10663158" y="3031296"/>
            <a:ext cx="808892" cy="601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ts val="1800"/>
              </a:spcBef>
              <a:spcAft>
                <a:spcPts val="1200"/>
              </a:spcAft>
            </a:pPr>
            <a:r>
              <a:rPr lang="en-US" sz="3200" i="1" dirty="0">
                <a:solidFill>
                  <a:srgbClr val="365F9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endParaRPr lang="en-US" sz="3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F889079-54C4-47DA-850A-A5939C326A1F}"/>
              </a:ext>
            </a:extLst>
          </p:cNvPr>
          <p:cNvSpPr txBox="1"/>
          <p:nvPr/>
        </p:nvSpPr>
        <p:spPr>
          <a:xfrm>
            <a:off x="4164145" y="4051579"/>
            <a:ext cx="808892" cy="601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ts val="1800"/>
              </a:spcBef>
              <a:spcAft>
                <a:spcPts val="1200"/>
              </a:spcAft>
            </a:pPr>
            <a:r>
              <a:rPr lang="en-US" sz="3200" i="1" dirty="0">
                <a:solidFill>
                  <a:srgbClr val="365F9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endParaRPr lang="en-US" sz="3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CC2AA04-7B9D-4D4F-AE11-8D33E972BFD2}"/>
              </a:ext>
            </a:extLst>
          </p:cNvPr>
          <p:cNvSpPr txBox="1"/>
          <p:nvPr/>
        </p:nvSpPr>
        <p:spPr>
          <a:xfrm>
            <a:off x="9094517" y="4970654"/>
            <a:ext cx="808892" cy="601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ts val="1800"/>
              </a:spcBef>
              <a:spcAft>
                <a:spcPts val="1200"/>
              </a:spcAft>
            </a:pPr>
            <a:r>
              <a:rPr lang="en-US" sz="3200" i="1" dirty="0">
                <a:solidFill>
                  <a:srgbClr val="365F9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endParaRPr lang="en-US" sz="3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C6AA705-8946-4694-B5A0-D954EC1A3D89}"/>
              </a:ext>
            </a:extLst>
          </p:cNvPr>
          <p:cNvSpPr txBox="1"/>
          <p:nvPr/>
        </p:nvSpPr>
        <p:spPr>
          <a:xfrm>
            <a:off x="7532757" y="4036347"/>
            <a:ext cx="808892" cy="601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ts val="1800"/>
              </a:spcBef>
              <a:spcAft>
                <a:spcPts val="1200"/>
              </a:spcAft>
            </a:pPr>
            <a:r>
              <a:rPr lang="en-US" sz="3200" i="1" dirty="0">
                <a:solidFill>
                  <a:srgbClr val="365F9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endParaRPr lang="en-US" sz="3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946CFB3-BD43-4FA5-A0AE-741F1349CAD5}"/>
              </a:ext>
            </a:extLst>
          </p:cNvPr>
          <p:cNvSpPr txBox="1"/>
          <p:nvPr/>
        </p:nvSpPr>
        <p:spPr>
          <a:xfrm>
            <a:off x="4164145" y="5889731"/>
            <a:ext cx="808892" cy="601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ts val="1800"/>
              </a:spcBef>
              <a:spcAft>
                <a:spcPts val="1200"/>
              </a:spcAft>
            </a:pPr>
            <a:r>
              <a:rPr lang="en-US" sz="3200" i="1" dirty="0">
                <a:solidFill>
                  <a:srgbClr val="365F9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endParaRPr lang="en-US" sz="3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593535F-29A4-42E5-8AE7-47BB155B11C8}"/>
              </a:ext>
            </a:extLst>
          </p:cNvPr>
          <p:cNvSpPr txBox="1"/>
          <p:nvPr/>
        </p:nvSpPr>
        <p:spPr>
          <a:xfrm>
            <a:off x="4141177" y="4970655"/>
            <a:ext cx="808892" cy="601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ts val="1800"/>
              </a:spcBef>
              <a:spcAft>
                <a:spcPts val="1200"/>
              </a:spcAft>
            </a:pPr>
            <a:r>
              <a:rPr lang="en-US" sz="3200" i="1" dirty="0">
                <a:solidFill>
                  <a:srgbClr val="365F9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endParaRPr lang="en-US" sz="3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1E8C10F-228C-435D-A225-23FB2853BFCC}"/>
              </a:ext>
            </a:extLst>
          </p:cNvPr>
          <p:cNvSpPr txBox="1"/>
          <p:nvPr/>
        </p:nvSpPr>
        <p:spPr>
          <a:xfrm>
            <a:off x="5792666" y="4046210"/>
            <a:ext cx="808892" cy="601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ts val="1800"/>
              </a:spcBef>
              <a:spcAft>
                <a:spcPts val="1200"/>
              </a:spcAft>
            </a:pPr>
            <a:r>
              <a:rPr lang="en-US" sz="3200" i="1" dirty="0">
                <a:solidFill>
                  <a:srgbClr val="365F9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en-US" sz="3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55BAC43-1E10-471C-8B19-C728A36AC5E5}"/>
              </a:ext>
            </a:extLst>
          </p:cNvPr>
          <p:cNvSpPr txBox="1"/>
          <p:nvPr/>
        </p:nvSpPr>
        <p:spPr>
          <a:xfrm>
            <a:off x="5801118" y="4970653"/>
            <a:ext cx="808892" cy="601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ts val="1800"/>
              </a:spcBef>
              <a:spcAft>
                <a:spcPts val="1200"/>
              </a:spcAft>
            </a:pPr>
            <a:r>
              <a:rPr lang="en-US" sz="3200" i="1" dirty="0">
                <a:solidFill>
                  <a:srgbClr val="365F9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en-US" sz="3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60756B5-FD9C-4B6A-9ECE-AD6380E3368E}"/>
              </a:ext>
            </a:extLst>
          </p:cNvPr>
          <p:cNvSpPr txBox="1"/>
          <p:nvPr/>
        </p:nvSpPr>
        <p:spPr>
          <a:xfrm>
            <a:off x="5814898" y="5821575"/>
            <a:ext cx="808892" cy="601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ts val="1800"/>
              </a:spcBef>
              <a:spcAft>
                <a:spcPts val="1200"/>
              </a:spcAft>
            </a:pPr>
            <a:r>
              <a:rPr lang="en-US" sz="3200" i="1" dirty="0">
                <a:solidFill>
                  <a:srgbClr val="365F9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en-US" sz="3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78F0D2E-A3DB-4525-80A2-5FEB304AA875}"/>
              </a:ext>
            </a:extLst>
          </p:cNvPr>
          <p:cNvSpPr txBox="1"/>
          <p:nvPr/>
        </p:nvSpPr>
        <p:spPr>
          <a:xfrm>
            <a:off x="7465652" y="5821575"/>
            <a:ext cx="808892" cy="601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ts val="1800"/>
              </a:spcBef>
              <a:spcAft>
                <a:spcPts val="1200"/>
              </a:spcAft>
            </a:pPr>
            <a:r>
              <a:rPr lang="en-US" sz="3200" i="1" dirty="0">
                <a:solidFill>
                  <a:srgbClr val="365F9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en-US" sz="3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BA1C84A-3D72-423A-A329-3D7D6F5B062D}"/>
              </a:ext>
            </a:extLst>
          </p:cNvPr>
          <p:cNvSpPr txBox="1"/>
          <p:nvPr/>
        </p:nvSpPr>
        <p:spPr>
          <a:xfrm>
            <a:off x="7499379" y="4970653"/>
            <a:ext cx="808892" cy="601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ts val="1800"/>
              </a:spcBef>
              <a:spcAft>
                <a:spcPts val="1200"/>
              </a:spcAft>
            </a:pPr>
            <a:r>
              <a:rPr lang="en-US" sz="3200" i="1" dirty="0">
                <a:solidFill>
                  <a:srgbClr val="365F9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en-US" sz="3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C1A259D-CA85-409E-B935-77A4018CE789}"/>
              </a:ext>
            </a:extLst>
          </p:cNvPr>
          <p:cNvSpPr txBox="1"/>
          <p:nvPr/>
        </p:nvSpPr>
        <p:spPr>
          <a:xfrm>
            <a:off x="9054607" y="5874616"/>
            <a:ext cx="808892" cy="601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ts val="1800"/>
              </a:spcBef>
              <a:spcAft>
                <a:spcPts val="1200"/>
              </a:spcAft>
            </a:pPr>
            <a:r>
              <a:rPr lang="en-US" sz="3200" i="1" dirty="0">
                <a:solidFill>
                  <a:srgbClr val="365F9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en-US" sz="3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1DFE404-F1B6-46EB-8026-02A30FE2BB75}"/>
              </a:ext>
            </a:extLst>
          </p:cNvPr>
          <p:cNvSpPr txBox="1"/>
          <p:nvPr/>
        </p:nvSpPr>
        <p:spPr>
          <a:xfrm>
            <a:off x="10643562" y="5887402"/>
            <a:ext cx="808892" cy="601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ts val="1800"/>
              </a:spcBef>
              <a:spcAft>
                <a:spcPts val="1200"/>
              </a:spcAft>
            </a:pPr>
            <a:r>
              <a:rPr lang="en-US" sz="3200" i="1" dirty="0">
                <a:solidFill>
                  <a:srgbClr val="365F9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en-US" sz="3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18DEC30-10AF-449E-8722-2F3D7C407080}"/>
              </a:ext>
            </a:extLst>
          </p:cNvPr>
          <p:cNvSpPr txBox="1"/>
          <p:nvPr/>
        </p:nvSpPr>
        <p:spPr>
          <a:xfrm>
            <a:off x="10655285" y="4921914"/>
            <a:ext cx="808892" cy="601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ts val="1800"/>
              </a:spcBef>
              <a:spcAft>
                <a:spcPts val="1200"/>
              </a:spcAft>
            </a:pPr>
            <a:r>
              <a:rPr lang="en-US" sz="3200" i="1" dirty="0">
                <a:solidFill>
                  <a:srgbClr val="365F9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en-US" sz="3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534D650-4E3C-4DB0-B945-7C261675D1C4}"/>
              </a:ext>
            </a:extLst>
          </p:cNvPr>
          <p:cNvSpPr txBox="1"/>
          <p:nvPr/>
        </p:nvSpPr>
        <p:spPr>
          <a:xfrm>
            <a:off x="9054607" y="4065094"/>
            <a:ext cx="808892" cy="601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ts val="1800"/>
              </a:spcBef>
              <a:spcAft>
                <a:spcPts val="1200"/>
              </a:spcAft>
            </a:pPr>
            <a:r>
              <a:rPr lang="en-US" sz="3200" i="1" dirty="0">
                <a:solidFill>
                  <a:srgbClr val="365F9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en-US" sz="3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EC1F7DE-8FF0-4215-BAF1-FC7E3B06F9F3}"/>
              </a:ext>
            </a:extLst>
          </p:cNvPr>
          <p:cNvSpPr txBox="1"/>
          <p:nvPr/>
        </p:nvSpPr>
        <p:spPr>
          <a:xfrm>
            <a:off x="10655285" y="4046211"/>
            <a:ext cx="808892" cy="6010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ts val="1800"/>
              </a:spcBef>
              <a:spcAft>
                <a:spcPts val="1200"/>
              </a:spcAft>
            </a:pPr>
            <a:r>
              <a:rPr lang="en-US" sz="3200" i="1" dirty="0">
                <a:solidFill>
                  <a:srgbClr val="365F9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en-US" sz="3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67330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9" grpId="0"/>
      <p:bldP spid="30" grpId="0"/>
      <p:bldP spid="31" grpId="0"/>
      <p:bldP spid="32" grpId="0"/>
      <p:bldP spid="33" grpId="0"/>
      <p:bldP spid="34" grpId="0"/>
      <p:bldP spid="36" grpId="0"/>
      <p:bldP spid="37" grpId="0"/>
      <p:bldP spid="3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055A3-9568-6D61-26CB-568CCB6D3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800" y="1406459"/>
            <a:ext cx="10168128" cy="1179576"/>
          </a:xfrm>
        </p:spPr>
        <p:txBody>
          <a:bodyPr>
            <a:noAutofit/>
          </a:bodyPr>
          <a:lstStyle/>
          <a:p>
            <a:br>
              <a:rPr lang="en-US" dirty="0"/>
            </a:br>
            <a:br>
              <a:rPr lang="en-US" dirty="0"/>
            </a:b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C1D72584-BC94-4569-80F6-27D310BEED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9481" y="1996247"/>
            <a:ext cx="11213037" cy="4641945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000" b="1" dirty="0">
                <a:solidFill>
                  <a:srgbClr val="4D515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US" sz="3200" dirty="0">
                <a:solidFill>
                  <a:srgbClr val="365F9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conditional statement is expressed in the form of “if p then q” where p and q are statements. 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solidFill>
                  <a:srgbClr val="373D3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 use this symbol to represent the conditional statement in a truth table.    __________.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solidFill>
                  <a:srgbClr val="373D3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“if” part of a conditional is the _____________ and the “then” part is the _______________.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solidFill>
                  <a:srgbClr val="373D3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"If p, then q" is true when p is false and q is true.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600"/>
              </a:spcBef>
              <a:spcAft>
                <a:spcPts val="0"/>
              </a:spcAft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0B1A556-6768-4BE8-B2BA-435999774004}"/>
              </a:ext>
            </a:extLst>
          </p:cNvPr>
          <p:cNvSpPr/>
          <p:nvPr/>
        </p:nvSpPr>
        <p:spPr>
          <a:xfrm>
            <a:off x="566800" y="809299"/>
            <a:ext cx="5626861" cy="7546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Conditional Statement</a:t>
            </a:r>
            <a:endParaRPr lang="en-US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 Box 24">
            <a:extLst>
              <a:ext uri="{FF2B5EF4-FFF2-40B4-BE49-F238E27FC236}">
                <a16:creationId xmlns:a16="http://schemas.microsoft.com/office/drawing/2014/main" id="{1D1660A5-E30C-430D-8166-FE78A619751B}"/>
              </a:ext>
            </a:extLst>
          </p:cNvPr>
          <p:cNvSpPr txBox="1"/>
          <p:nvPr/>
        </p:nvSpPr>
        <p:spPr>
          <a:xfrm>
            <a:off x="3534459" y="3722793"/>
            <a:ext cx="2010312" cy="560534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365F9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       q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FC37BDD-EEE1-4792-BEC6-09AA2115CE54}"/>
              </a:ext>
            </a:extLst>
          </p:cNvPr>
          <p:cNvCxnSpPr>
            <a:cxnSpLocks/>
          </p:cNvCxnSpPr>
          <p:nvPr/>
        </p:nvCxnSpPr>
        <p:spPr>
          <a:xfrm>
            <a:off x="4000501" y="4103590"/>
            <a:ext cx="468777" cy="0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</p:cxnSp>
      <p:sp>
        <p:nvSpPr>
          <p:cNvPr id="14" name="Text Box 28">
            <a:extLst>
              <a:ext uri="{FF2B5EF4-FFF2-40B4-BE49-F238E27FC236}">
                <a16:creationId xmlns:a16="http://schemas.microsoft.com/office/drawing/2014/main" id="{408E8CDC-A310-461B-B280-8C5C32C34612}"/>
              </a:ext>
            </a:extLst>
          </p:cNvPr>
          <p:cNvSpPr txBox="1"/>
          <p:nvPr/>
        </p:nvSpPr>
        <p:spPr>
          <a:xfrm>
            <a:off x="7056559" y="4440114"/>
            <a:ext cx="2412756" cy="237392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365F9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hypothesis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Text Box 30">
            <a:extLst>
              <a:ext uri="{FF2B5EF4-FFF2-40B4-BE49-F238E27FC236}">
                <a16:creationId xmlns:a16="http://schemas.microsoft.com/office/drawing/2014/main" id="{4C3C4A90-3ED7-47CE-86AF-858703BA3C4E}"/>
              </a:ext>
            </a:extLst>
          </p:cNvPr>
          <p:cNvSpPr txBox="1"/>
          <p:nvPr/>
        </p:nvSpPr>
        <p:spPr>
          <a:xfrm>
            <a:off x="4000501" y="4991263"/>
            <a:ext cx="2835763" cy="642928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365F9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conclusion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82862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055A3-9568-6D61-26CB-568CCB6D3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800" y="1406459"/>
            <a:ext cx="10168128" cy="1179576"/>
          </a:xfrm>
        </p:spPr>
        <p:txBody>
          <a:bodyPr>
            <a:noAutofit/>
          </a:bodyPr>
          <a:lstStyle/>
          <a:p>
            <a:br>
              <a:rPr lang="en-US" dirty="0"/>
            </a:br>
            <a:br>
              <a:rPr lang="en-US" dirty="0"/>
            </a:b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Box 16">
            <a:extLst>
              <a:ext uri="{FF2B5EF4-FFF2-40B4-BE49-F238E27FC236}">
                <a16:creationId xmlns:a16="http://schemas.microsoft.com/office/drawing/2014/main" id="{CF8D7053-D3A1-44DF-BD59-A2AD884E1148}"/>
              </a:ext>
            </a:extLst>
          </p:cNvPr>
          <p:cNvSpPr txBox="1"/>
          <p:nvPr/>
        </p:nvSpPr>
        <p:spPr>
          <a:xfrm>
            <a:off x="2413488" y="4985345"/>
            <a:ext cx="419100" cy="36707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CB5C1222-080B-4C76-B58C-1B8762B6F2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D038900-B699-438D-A17E-2D12C0D2BBAA}"/>
              </a:ext>
            </a:extLst>
          </p:cNvPr>
          <p:cNvSpPr/>
          <p:nvPr/>
        </p:nvSpPr>
        <p:spPr>
          <a:xfrm>
            <a:off x="794993" y="928761"/>
            <a:ext cx="85347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1800"/>
              </a:spcBef>
              <a:spcAft>
                <a:spcPts val="1200"/>
              </a:spcAft>
            </a:pPr>
            <a:r>
              <a:rPr lang="en-US" sz="4000" b="1" i="1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Fill in the truth table for the </a:t>
            </a:r>
            <a:r>
              <a:rPr lang="en-US" sz="4000" b="1" dirty="0">
                <a:solidFill>
                  <a:srgbClr val="040C28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p → q</a:t>
            </a:r>
            <a:r>
              <a:rPr lang="en-US" sz="4000" b="1" dirty="0">
                <a:solidFill>
                  <a:srgbClr val="202124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4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2220A6ED-1556-4D36-8C4B-45B30C1CC1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2395376"/>
              </p:ext>
            </p:extLst>
          </p:nvPr>
        </p:nvGraphicFramePr>
        <p:xfrm>
          <a:off x="566800" y="2215662"/>
          <a:ext cx="11058400" cy="4088423"/>
        </p:xfrm>
        <a:graphic>
          <a:graphicData uri="http://schemas.openxmlformats.org/drawingml/2006/table">
            <a:tbl>
              <a:tblPr firstRow="1" firstCol="1" bandRow="1"/>
              <a:tblGrid>
                <a:gridCol w="3685402">
                  <a:extLst>
                    <a:ext uri="{9D8B030D-6E8A-4147-A177-3AD203B41FA5}">
                      <a16:colId xmlns:a16="http://schemas.microsoft.com/office/drawing/2014/main" val="2040658472"/>
                    </a:ext>
                  </a:extLst>
                </a:gridCol>
                <a:gridCol w="3686499">
                  <a:extLst>
                    <a:ext uri="{9D8B030D-6E8A-4147-A177-3AD203B41FA5}">
                      <a16:colId xmlns:a16="http://schemas.microsoft.com/office/drawing/2014/main" val="1485984276"/>
                    </a:ext>
                  </a:extLst>
                </a:gridCol>
                <a:gridCol w="3686499">
                  <a:extLst>
                    <a:ext uri="{9D8B030D-6E8A-4147-A177-3AD203B41FA5}">
                      <a16:colId xmlns:a16="http://schemas.microsoft.com/office/drawing/2014/main" val="3473648398"/>
                    </a:ext>
                  </a:extLst>
                </a:gridCol>
              </a:tblGrid>
              <a:tr h="88878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1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1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3200" i="1">
                          <a:solidFill>
                            <a:srgbClr val="040C28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 → q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4402423"/>
                  </a:ext>
                </a:extLst>
              </a:tr>
              <a:tr h="79990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1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3758656"/>
                  </a:ext>
                </a:extLst>
              </a:tr>
              <a:tr h="79990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1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7542194"/>
                  </a:ext>
                </a:extLst>
              </a:tr>
              <a:tr h="79990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2931019"/>
                  </a:ext>
                </a:extLst>
              </a:tr>
              <a:tr h="79990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1195850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B5C2D355-9F0B-477B-A2A3-D2E52FD6456C}"/>
              </a:ext>
            </a:extLst>
          </p:cNvPr>
          <p:cNvSpPr txBox="1"/>
          <p:nvPr/>
        </p:nvSpPr>
        <p:spPr>
          <a:xfrm>
            <a:off x="8941777" y="3244362"/>
            <a:ext cx="16881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ts val="600"/>
              </a:spcBef>
            </a:pPr>
            <a:r>
              <a:rPr lang="en-US" sz="3200" i="1" dirty="0">
                <a:solidFill>
                  <a:srgbClr val="365F9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endParaRPr lang="en-US" sz="3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7B1A2B6-D879-495B-ABB3-91FFA239FA34}"/>
              </a:ext>
            </a:extLst>
          </p:cNvPr>
          <p:cNvSpPr txBox="1"/>
          <p:nvPr/>
        </p:nvSpPr>
        <p:spPr>
          <a:xfrm>
            <a:off x="8941776" y="3967485"/>
            <a:ext cx="16881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ts val="600"/>
              </a:spcBef>
            </a:pPr>
            <a:r>
              <a:rPr lang="en-US" sz="3200" i="1" dirty="0">
                <a:solidFill>
                  <a:srgbClr val="365F9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endParaRPr lang="en-US" sz="3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CE3CB5A-D4C0-4855-9674-2FE24F34A1F7}"/>
              </a:ext>
            </a:extLst>
          </p:cNvPr>
          <p:cNvSpPr txBox="1"/>
          <p:nvPr/>
        </p:nvSpPr>
        <p:spPr>
          <a:xfrm>
            <a:off x="8941776" y="5545792"/>
            <a:ext cx="16881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ts val="600"/>
              </a:spcBef>
            </a:pPr>
            <a:r>
              <a:rPr lang="en-US" sz="3200" i="1" dirty="0">
                <a:solidFill>
                  <a:srgbClr val="365F9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endParaRPr lang="en-US" sz="3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8AF5ACB-76D6-448D-B36A-4C8B15D41E7A}"/>
              </a:ext>
            </a:extLst>
          </p:cNvPr>
          <p:cNvSpPr txBox="1"/>
          <p:nvPr/>
        </p:nvSpPr>
        <p:spPr>
          <a:xfrm>
            <a:off x="8865577" y="4756638"/>
            <a:ext cx="16881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ts val="600"/>
              </a:spcBef>
            </a:pPr>
            <a:r>
              <a:rPr lang="en-US" sz="3200" i="1" dirty="0">
                <a:solidFill>
                  <a:srgbClr val="365F9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en-US" sz="3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93106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9" grpId="0"/>
      <p:bldP spid="40" grpId="0"/>
      <p:bldP spid="4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055A3-9568-6D61-26CB-568CCB6D3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800" y="1406459"/>
            <a:ext cx="10168128" cy="1179576"/>
          </a:xfrm>
        </p:spPr>
        <p:txBody>
          <a:bodyPr>
            <a:noAutofit/>
          </a:bodyPr>
          <a:lstStyle/>
          <a:p>
            <a:br>
              <a:rPr lang="en-US" dirty="0"/>
            </a:br>
            <a:br>
              <a:rPr lang="en-US" dirty="0"/>
            </a:b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Box 16">
            <a:extLst>
              <a:ext uri="{FF2B5EF4-FFF2-40B4-BE49-F238E27FC236}">
                <a16:creationId xmlns:a16="http://schemas.microsoft.com/office/drawing/2014/main" id="{CF8D7053-D3A1-44DF-BD59-A2AD884E1148}"/>
              </a:ext>
            </a:extLst>
          </p:cNvPr>
          <p:cNvSpPr txBox="1"/>
          <p:nvPr/>
        </p:nvSpPr>
        <p:spPr>
          <a:xfrm>
            <a:off x="2413488" y="4985345"/>
            <a:ext cx="419100" cy="36707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CB5C1222-080B-4C76-B58C-1B8762B6F2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D038900-B699-438D-A17E-2D12C0D2BBAA}"/>
              </a:ext>
            </a:extLst>
          </p:cNvPr>
          <p:cNvSpPr/>
          <p:nvPr/>
        </p:nvSpPr>
        <p:spPr>
          <a:xfrm>
            <a:off x="794993" y="928761"/>
            <a:ext cx="85347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1800"/>
              </a:spcBef>
              <a:spcAft>
                <a:spcPts val="1200"/>
              </a:spcAft>
            </a:pPr>
            <a:r>
              <a:rPr lang="en-US" sz="4000" b="1" i="1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Fill in the truth table for the </a:t>
            </a:r>
            <a:r>
              <a:rPr lang="en-US" sz="4000" b="1" dirty="0">
                <a:solidFill>
                  <a:srgbClr val="040C28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p → q</a:t>
            </a:r>
            <a:r>
              <a:rPr lang="en-US" sz="4000" b="1" dirty="0">
                <a:solidFill>
                  <a:srgbClr val="202124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4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B3865A9-8167-44C2-992D-2767210E2944}"/>
              </a:ext>
            </a:extLst>
          </p:cNvPr>
          <p:cNvSpPr/>
          <p:nvPr/>
        </p:nvSpPr>
        <p:spPr>
          <a:xfrm>
            <a:off x="430823" y="2198077"/>
            <a:ext cx="1128932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800"/>
              </a:spcBef>
              <a:spcAft>
                <a:spcPts val="1200"/>
              </a:spcAft>
            </a:pPr>
            <a:r>
              <a:rPr lang="en-US" sz="3200" i="1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(Hint: The easiest way to remember this truth table is to remember the only time the if then conditional is true is when p is false and q is true)!</a:t>
            </a:r>
            <a:endParaRPr lang="en-US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7338036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055A3-9568-6D61-26CB-568CCB6D380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1406525"/>
            <a:ext cx="10167938" cy="1179513"/>
          </a:xfrm>
        </p:spPr>
        <p:txBody>
          <a:bodyPr>
            <a:noAutofit/>
          </a:bodyPr>
          <a:lstStyle/>
          <a:p>
            <a:br>
              <a:rPr lang="en-US" dirty="0"/>
            </a:br>
            <a:br>
              <a:rPr lang="en-US" dirty="0"/>
            </a:b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Box 16">
            <a:extLst>
              <a:ext uri="{FF2B5EF4-FFF2-40B4-BE49-F238E27FC236}">
                <a16:creationId xmlns:a16="http://schemas.microsoft.com/office/drawing/2014/main" id="{CF8D7053-D3A1-44DF-BD59-A2AD884E1148}"/>
              </a:ext>
            </a:extLst>
          </p:cNvPr>
          <p:cNvSpPr txBox="1"/>
          <p:nvPr/>
        </p:nvSpPr>
        <p:spPr>
          <a:xfrm>
            <a:off x="2413488" y="4985345"/>
            <a:ext cx="419100" cy="36707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CB5C1222-080B-4C76-B58C-1B8762B6F2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A7360F0-4CE1-4BC3-85D9-67E90DCC3CE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029" t="29359" r="49159" b="47052"/>
          <a:stretch/>
        </p:blipFill>
        <p:spPr>
          <a:xfrm>
            <a:off x="742472" y="938683"/>
            <a:ext cx="10914407" cy="4413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818904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055A3-9568-6D61-26CB-568CCB6D3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800" y="1406459"/>
            <a:ext cx="10168128" cy="1179576"/>
          </a:xfrm>
        </p:spPr>
        <p:txBody>
          <a:bodyPr>
            <a:noAutofit/>
          </a:bodyPr>
          <a:lstStyle/>
          <a:p>
            <a:br>
              <a:rPr lang="en-US" dirty="0"/>
            </a:br>
            <a:br>
              <a:rPr lang="en-US" dirty="0"/>
            </a:b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0B1A556-6768-4BE8-B2BA-435999774004}"/>
              </a:ext>
            </a:extLst>
          </p:cNvPr>
          <p:cNvSpPr/>
          <p:nvPr/>
        </p:nvSpPr>
        <p:spPr>
          <a:xfrm>
            <a:off x="566800" y="292054"/>
            <a:ext cx="12186349" cy="14003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1800"/>
              </a:spcBef>
            </a:pPr>
            <a:r>
              <a:rPr lang="en-US" sz="4000" b="1" u="sng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Example 2:</a:t>
            </a:r>
            <a:r>
              <a:rPr lang="en-US" sz="4000" b="1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Write the converse, inverse, and </a:t>
            </a:r>
          </a:p>
          <a:p>
            <a:pPr>
              <a:spcBef>
                <a:spcPts val="600"/>
              </a:spcBef>
            </a:pPr>
            <a:r>
              <a:rPr lang="en-US" sz="4000" b="1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the contrapositive for the following statement:     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198260B-EC4B-4D75-AE01-4318B5C011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800" y="2154116"/>
            <a:ext cx="10716896" cy="4411830"/>
          </a:xfrm>
        </p:spPr>
        <p:txBody>
          <a:bodyPr>
            <a:normAutofit/>
          </a:bodyPr>
          <a:lstStyle/>
          <a:p>
            <a:pPr marL="0" marR="0" indent="0" algn="ctr">
              <a:spcBef>
                <a:spcPts val="1800"/>
              </a:spcBef>
              <a:spcAft>
                <a:spcPts val="1200"/>
              </a:spcAft>
              <a:buNone/>
            </a:pPr>
            <a:r>
              <a:rPr lang="en-US" sz="3200" i="1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If I am in Douglas, then I am in Georgia.</a:t>
            </a:r>
            <a:endParaRPr lang="en-US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200" b="1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Converse: </a:t>
            </a:r>
          </a:p>
          <a:p>
            <a:pPr marL="0" indent="0">
              <a:buNone/>
            </a:pPr>
            <a:r>
              <a:rPr lang="en-US" sz="3200" b="1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Inverse:</a:t>
            </a:r>
          </a:p>
          <a:p>
            <a:pPr marL="0" indent="0">
              <a:buNone/>
            </a:pPr>
            <a:r>
              <a:rPr lang="en-US" sz="3200" b="1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Contrapositive:</a:t>
            </a:r>
          </a:p>
          <a:p>
            <a:pPr marL="0" marR="0" indent="0">
              <a:spcBef>
                <a:spcPts val="1800"/>
              </a:spcBef>
              <a:spcAft>
                <a:spcPts val="1200"/>
              </a:spcAft>
              <a:buNone/>
            </a:pPr>
            <a:r>
              <a:rPr lang="en-US" sz="3200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 statement and its contrapositive are</a:t>
            </a:r>
            <a:r>
              <a:rPr lang="en-US" sz="3200" b="1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________________. 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b="1" dirty="0">
              <a:solidFill>
                <a:srgbClr val="222222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FB67832-8795-476B-AC2B-536B9867ED89}"/>
              </a:ext>
            </a:extLst>
          </p:cNvPr>
          <p:cNvSpPr txBox="1"/>
          <p:nvPr/>
        </p:nvSpPr>
        <p:spPr>
          <a:xfrm>
            <a:off x="2756189" y="2977375"/>
            <a:ext cx="78075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  <a:spcAft>
                <a:spcPts val="1200"/>
              </a:spcAft>
            </a:pPr>
            <a:r>
              <a:rPr lang="en-US" sz="3200" dirty="0">
                <a:solidFill>
                  <a:srgbClr val="365F9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If I am in Georgia, then I am in Douglas. </a:t>
            </a:r>
            <a:endParaRPr lang="en-US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8C8126F-029E-41B2-8D66-5FD1E7267857}"/>
              </a:ext>
            </a:extLst>
          </p:cNvPr>
          <p:cNvSpPr txBox="1"/>
          <p:nvPr/>
        </p:nvSpPr>
        <p:spPr>
          <a:xfrm>
            <a:off x="2257958" y="3677277"/>
            <a:ext cx="9101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  <a:spcAft>
                <a:spcPts val="1200"/>
              </a:spcAft>
            </a:pPr>
            <a:r>
              <a:rPr lang="en-US" sz="3200" dirty="0">
                <a:solidFill>
                  <a:srgbClr val="365F9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If I am not in Douglas, then I am not in Georgia.</a:t>
            </a:r>
            <a:r>
              <a:rPr lang="en-US" sz="3200" b="1" dirty="0">
                <a:solidFill>
                  <a:srgbClr val="365F9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endParaRPr lang="en-US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7730ABB-CB61-409B-8C23-C9408D551955}"/>
              </a:ext>
            </a:extLst>
          </p:cNvPr>
          <p:cNvSpPr txBox="1"/>
          <p:nvPr/>
        </p:nvSpPr>
        <p:spPr>
          <a:xfrm>
            <a:off x="3532550" y="4294144"/>
            <a:ext cx="9101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365F9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If I am not in Georgia, then I am not in Douglas.</a:t>
            </a:r>
            <a:endParaRPr lang="en-US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6" name="Text Box 209">
            <a:extLst>
              <a:ext uri="{FF2B5EF4-FFF2-40B4-BE49-F238E27FC236}">
                <a16:creationId xmlns:a16="http://schemas.microsoft.com/office/drawing/2014/main" id="{ACBEAB23-6D8F-4244-A7CD-794217B99260}"/>
              </a:ext>
            </a:extLst>
          </p:cNvPr>
          <p:cNvSpPr txBox="1"/>
          <p:nvPr/>
        </p:nvSpPr>
        <p:spPr>
          <a:xfrm>
            <a:off x="7403123" y="4911011"/>
            <a:ext cx="4308231" cy="641528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365F9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Logically equivalent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14829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055A3-9568-6D61-26CB-568CCB6D3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800" y="1406459"/>
            <a:ext cx="10168128" cy="1179576"/>
          </a:xfrm>
        </p:spPr>
        <p:txBody>
          <a:bodyPr>
            <a:noAutofit/>
          </a:bodyPr>
          <a:lstStyle/>
          <a:p>
            <a:br>
              <a:rPr lang="en-US" dirty="0"/>
            </a:br>
            <a:br>
              <a:rPr lang="en-US" dirty="0"/>
            </a:b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0B1A556-6768-4BE8-B2BA-435999774004}"/>
              </a:ext>
            </a:extLst>
          </p:cNvPr>
          <p:cNvSpPr/>
          <p:nvPr/>
        </p:nvSpPr>
        <p:spPr>
          <a:xfrm>
            <a:off x="566800" y="292054"/>
            <a:ext cx="12186349" cy="14003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1800"/>
              </a:spcBef>
            </a:pPr>
            <a:r>
              <a:rPr lang="en-US" sz="4000" b="1" u="sng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Example 3:</a:t>
            </a:r>
            <a:r>
              <a:rPr lang="en-US" sz="4000" b="1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Identify the converse, inverse, and </a:t>
            </a:r>
          </a:p>
          <a:p>
            <a:pPr>
              <a:spcBef>
                <a:spcPts val="600"/>
              </a:spcBef>
            </a:pPr>
            <a:r>
              <a:rPr lang="en-US" sz="4000" b="1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the contrapositive for the following statement:     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198260B-EC4B-4D75-AE01-4318B5C011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800" y="2154116"/>
            <a:ext cx="10716896" cy="441183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i="1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If it is raining, then the grass is wet.</a:t>
            </a:r>
            <a:endParaRPr lang="en-US" sz="3200" b="1" dirty="0">
              <a:solidFill>
                <a:srgbClr val="222222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285750" marR="0" indent="-514350">
              <a:spcBef>
                <a:spcPts val="18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3200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If it is not raining, then the grass is not wet.</a:t>
            </a:r>
            <a:r>
              <a:rPr lang="en-US" sz="3200" b="1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</a:p>
          <a:p>
            <a:pPr marL="514350" marR="0" indent="-514350">
              <a:spcBef>
                <a:spcPts val="1800"/>
              </a:spcBef>
              <a:spcAft>
                <a:spcPts val="1200"/>
              </a:spcAft>
              <a:buAutoNum type="arabicPeriod" startAt="2"/>
            </a:pPr>
            <a:r>
              <a:rPr lang="en-US" sz="3200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If the grass is wet, then it is raining.</a:t>
            </a:r>
            <a:r>
              <a:rPr lang="en-US" sz="3200" b="1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</a:p>
          <a:p>
            <a:pPr marL="514350" marR="0" indent="-514350">
              <a:spcBef>
                <a:spcPts val="1800"/>
              </a:spcBef>
              <a:spcAft>
                <a:spcPts val="1200"/>
              </a:spcAft>
              <a:buAutoNum type="arabicPeriod" startAt="2"/>
            </a:pPr>
            <a:r>
              <a:rPr lang="en-US" sz="3200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If the grass is not wet, then it is not raining.</a:t>
            </a:r>
            <a:r>
              <a:rPr lang="en-US" sz="3200" b="1" dirty="0">
                <a:solidFill>
                  <a:srgbClr val="222222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3200" b="1" dirty="0">
              <a:solidFill>
                <a:srgbClr val="222222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4" name="Text Box 210">
            <a:extLst>
              <a:ext uri="{FF2B5EF4-FFF2-40B4-BE49-F238E27FC236}">
                <a16:creationId xmlns:a16="http://schemas.microsoft.com/office/drawing/2014/main" id="{7DFC7233-DA6E-4C38-B778-15859519ED59}"/>
              </a:ext>
            </a:extLst>
          </p:cNvPr>
          <p:cNvSpPr txBox="1"/>
          <p:nvPr/>
        </p:nvSpPr>
        <p:spPr>
          <a:xfrm>
            <a:off x="9085385" y="2857071"/>
            <a:ext cx="2127972" cy="38128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365F9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inverse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Text Box 212">
            <a:extLst>
              <a:ext uri="{FF2B5EF4-FFF2-40B4-BE49-F238E27FC236}">
                <a16:creationId xmlns:a16="http://schemas.microsoft.com/office/drawing/2014/main" id="{DEED7CAF-114B-4D7F-BADB-478205B87232}"/>
              </a:ext>
            </a:extLst>
          </p:cNvPr>
          <p:cNvSpPr txBox="1"/>
          <p:nvPr/>
        </p:nvSpPr>
        <p:spPr>
          <a:xfrm>
            <a:off x="7637951" y="3765313"/>
            <a:ext cx="2675425" cy="50665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365F9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converse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Text Box 213">
            <a:extLst>
              <a:ext uri="{FF2B5EF4-FFF2-40B4-BE49-F238E27FC236}">
                <a16:creationId xmlns:a16="http://schemas.microsoft.com/office/drawing/2014/main" id="{0898FD75-2734-4B54-87E4-D0E0756CE54B}"/>
              </a:ext>
            </a:extLst>
          </p:cNvPr>
          <p:cNvSpPr txBox="1"/>
          <p:nvPr/>
        </p:nvSpPr>
        <p:spPr>
          <a:xfrm>
            <a:off x="8947273" y="4711108"/>
            <a:ext cx="2913550" cy="38128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365F9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contrapositive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58934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055A3-9568-6D61-26CB-568CCB6D3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800" y="1406459"/>
            <a:ext cx="10168128" cy="1179576"/>
          </a:xfrm>
        </p:spPr>
        <p:txBody>
          <a:bodyPr>
            <a:noAutofit/>
          </a:bodyPr>
          <a:lstStyle/>
          <a:p>
            <a:br>
              <a:rPr lang="en-US" dirty="0"/>
            </a:br>
            <a:br>
              <a:rPr lang="en-US" dirty="0"/>
            </a:b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0B1A556-6768-4BE8-B2BA-435999774004}"/>
              </a:ext>
            </a:extLst>
          </p:cNvPr>
          <p:cNvSpPr/>
          <p:nvPr/>
        </p:nvSpPr>
        <p:spPr>
          <a:xfrm>
            <a:off x="682806" y="758076"/>
            <a:ext cx="3926845" cy="7546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Valid Argument</a:t>
            </a:r>
            <a:endParaRPr lang="en-US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198260B-EC4B-4D75-AE01-4318B5C011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800" y="2154116"/>
            <a:ext cx="10716896" cy="4411830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solidFill>
                  <a:srgbClr val="365F9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An argument is valid if and only if it is necessary that if all of the premises are true, then the conclusion is true.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Hypothesis: In Atlanta, all lobbyist has influence.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   No one in Atlanta is over 5 ft tall. 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Conclusion: Persons over 5 ft tall are not lobbyist in       	  		    Atlanta. 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6260494-B214-4686-B822-A7FC2B5F0F1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8967" t="58205" r="31778" b="26795"/>
          <a:stretch/>
        </p:blipFill>
        <p:spPr>
          <a:xfrm>
            <a:off x="4510453" y="5106113"/>
            <a:ext cx="3331415" cy="1459833"/>
          </a:xfrm>
          <a:prstGeom prst="rect">
            <a:avLst/>
          </a:prstGeom>
        </p:spPr>
      </p:pic>
      <p:sp>
        <p:nvSpPr>
          <p:cNvPr id="9" name="Text Box 220">
            <a:extLst>
              <a:ext uri="{FF2B5EF4-FFF2-40B4-BE49-F238E27FC236}">
                <a16:creationId xmlns:a16="http://schemas.microsoft.com/office/drawing/2014/main" id="{C0805980-1D09-452A-A98D-E82606B61604}"/>
              </a:ext>
            </a:extLst>
          </p:cNvPr>
          <p:cNvSpPr txBox="1"/>
          <p:nvPr/>
        </p:nvSpPr>
        <p:spPr>
          <a:xfrm>
            <a:off x="7611574" y="5451540"/>
            <a:ext cx="3672122" cy="100201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365F9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Valid argument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82094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055A3-9568-6D61-26CB-568CCB6D3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800" y="893429"/>
            <a:ext cx="10168128" cy="1179576"/>
          </a:xfrm>
        </p:spPr>
        <p:txBody>
          <a:bodyPr>
            <a:no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Statement (Proposition)</a:t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EFA3D9-FB92-5C4C-2F7E-DFD2132F92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800" y="2124340"/>
            <a:ext cx="11135841" cy="3840231"/>
          </a:xfrm>
          <a:ln>
            <a:noFill/>
          </a:ln>
        </p:spPr>
        <p:txBody>
          <a:bodyPr/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solidFill>
                  <a:srgbClr val="365F9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statement is a declarative sentence that is either true or false but not both.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</a:rPr>
              <a:t>Example: Atlanta is the capital of Georgia</a:t>
            </a:r>
            <a:r>
              <a:rPr lang="en-US" sz="18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</a:rPr>
              <a:t>Example: Pizza is delicious.</a:t>
            </a:r>
            <a:endParaRPr lang="en-US" sz="3200" b="1" u="sng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BDE7117-75DE-419A-9C1B-2132F05AA20F}"/>
              </a:ext>
            </a:extLst>
          </p:cNvPr>
          <p:cNvSpPr txBox="1"/>
          <p:nvPr/>
        </p:nvSpPr>
        <p:spPr>
          <a:xfrm>
            <a:off x="8146072" y="3499338"/>
            <a:ext cx="178044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365F9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(yes)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BDED7E-AF1A-4D54-9807-B361B010ECE7}"/>
              </a:ext>
            </a:extLst>
          </p:cNvPr>
          <p:cNvSpPr txBox="1"/>
          <p:nvPr/>
        </p:nvSpPr>
        <p:spPr>
          <a:xfrm>
            <a:off x="5776546" y="4158762"/>
            <a:ext cx="10902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3200" dirty="0">
                <a:solidFill>
                  <a:srgbClr val="365F91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(no)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18216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055A3-9568-6D61-26CB-568CCB6D3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482" y="1098728"/>
            <a:ext cx="10168128" cy="1179576"/>
          </a:xfrm>
        </p:spPr>
        <p:txBody>
          <a:bodyPr>
            <a:no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Compound statement</a:t>
            </a:r>
            <a:br>
              <a:rPr lang="en-US" dirty="0"/>
            </a:b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EFA3D9-FB92-5C4C-2F7E-DFD2132F92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800" y="2124340"/>
            <a:ext cx="11135841" cy="3840231"/>
          </a:xfrm>
          <a:ln>
            <a:noFill/>
          </a:ln>
        </p:spPr>
        <p:txBody>
          <a:bodyPr/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solidFill>
                  <a:srgbClr val="365F9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compound statement is formed by joining two or more statements together. 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Example: The snow is falling AND it is cold. 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b="1" u="sng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63268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055A3-9568-6D61-26CB-568CCB6D3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800" y="1406459"/>
            <a:ext cx="10168128" cy="1179576"/>
          </a:xfrm>
        </p:spPr>
        <p:txBody>
          <a:bodyPr>
            <a:no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Negation</a:t>
            </a:r>
            <a:br>
              <a:rPr lang="en-US" dirty="0"/>
            </a:br>
            <a:br>
              <a:rPr lang="en-US" dirty="0"/>
            </a:b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EFA3D9-FB92-5C4C-2F7E-DFD2132F92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800" y="2124340"/>
            <a:ext cx="11135841" cy="3840231"/>
          </a:xfrm>
          <a:ln>
            <a:noFill/>
          </a:ln>
        </p:spPr>
        <p:txBody>
          <a:bodyPr/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solidFill>
                  <a:srgbClr val="365F9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Negation of a statement p means not p (˜P).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1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Negate each of the following statements.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2 + 3 = 6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</a:rPr>
              <a:t>A triangle has four sides.</a:t>
            </a:r>
            <a:endParaRPr lang="en-US" sz="32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AB62887-5E8F-46AD-A093-62313B7F87FF}"/>
              </a:ext>
            </a:extLst>
          </p:cNvPr>
          <p:cNvSpPr txBox="1"/>
          <p:nvPr/>
        </p:nvSpPr>
        <p:spPr>
          <a:xfrm>
            <a:off x="1613387" y="4866766"/>
            <a:ext cx="21936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365F9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2 + 3 ≠ 6</a:t>
            </a:r>
            <a:endParaRPr lang="en-US" sz="3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1EC7CF-EBAA-40E4-BDCA-9BDFF5478E35}"/>
              </a:ext>
            </a:extLst>
          </p:cNvPr>
          <p:cNvSpPr txBox="1"/>
          <p:nvPr/>
        </p:nvSpPr>
        <p:spPr>
          <a:xfrm>
            <a:off x="5150826" y="4760237"/>
            <a:ext cx="494274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>
                <a:solidFill>
                  <a:srgbClr val="365F9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 triangle does not have four sides.</a:t>
            </a:r>
            <a:r>
              <a:rPr lang="en-US" sz="3200" b="1">
                <a:solidFill>
                  <a:srgbClr val="365F91"/>
                </a:solidFill>
                <a:latin typeface="Bradley Hand ITC" panose="03070402050302030203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0383966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055A3-9568-6D61-26CB-568CCB6D3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800" y="1406459"/>
            <a:ext cx="10168128" cy="1179576"/>
          </a:xfrm>
        </p:spPr>
        <p:txBody>
          <a:bodyPr>
            <a:noAutofit/>
          </a:bodyPr>
          <a:lstStyle/>
          <a:p>
            <a:br>
              <a:rPr lang="en-US" dirty="0"/>
            </a:br>
            <a:br>
              <a:rPr lang="en-US" dirty="0"/>
            </a:b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EFA3D9-FB92-5C4C-2F7E-DFD2132F92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800" y="2124340"/>
            <a:ext cx="11135841" cy="4452306"/>
          </a:xfrm>
          <a:ln>
            <a:noFill/>
          </a:ln>
        </p:spPr>
        <p:txBody>
          <a:bodyPr/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solidFill>
                  <a:srgbClr val="365F9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truth table is a mathematical table used to determine if a compound statement is true or false.</a:t>
            </a:r>
            <a:r>
              <a:rPr lang="en-US" sz="2400" dirty="0">
                <a:solidFill>
                  <a:srgbClr val="365F91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1405862-03A8-4D53-AF2C-3A774EE0EEC2}"/>
              </a:ext>
            </a:extLst>
          </p:cNvPr>
          <p:cNvSpPr/>
          <p:nvPr/>
        </p:nvSpPr>
        <p:spPr>
          <a:xfrm>
            <a:off x="682907" y="856616"/>
            <a:ext cx="3194465" cy="7546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0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Truth Tables</a:t>
            </a:r>
            <a:endParaRPr lang="en-US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B2A40A42-4EB4-4714-86EA-2962A74CE0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9645702"/>
              </p:ext>
            </p:extLst>
          </p:nvPr>
        </p:nvGraphicFramePr>
        <p:xfrm>
          <a:off x="905608" y="3689093"/>
          <a:ext cx="2569162" cy="2019944"/>
        </p:xfrm>
        <a:graphic>
          <a:graphicData uri="http://schemas.openxmlformats.org/drawingml/2006/table">
            <a:tbl>
              <a:tblPr firstRow="1" firstCol="1" bandRow="1"/>
              <a:tblGrid>
                <a:gridCol w="1284581">
                  <a:extLst>
                    <a:ext uri="{9D8B030D-6E8A-4147-A177-3AD203B41FA5}">
                      <a16:colId xmlns:a16="http://schemas.microsoft.com/office/drawing/2014/main" val="1412727868"/>
                    </a:ext>
                  </a:extLst>
                </a:gridCol>
                <a:gridCol w="1284581">
                  <a:extLst>
                    <a:ext uri="{9D8B030D-6E8A-4147-A177-3AD203B41FA5}">
                      <a16:colId xmlns:a16="http://schemas.microsoft.com/office/drawing/2014/main" val="1726442148"/>
                    </a:ext>
                  </a:extLst>
                </a:gridCol>
              </a:tblGrid>
              <a:tr h="445652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NEGATION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7265570"/>
                  </a:ext>
                </a:extLst>
              </a:tr>
              <a:tr h="4639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˜P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5832433"/>
                  </a:ext>
                </a:extLst>
              </a:tr>
              <a:tr h="4456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</a:t>
                      </a:r>
                      <a:endParaRPr lang="en-US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841721"/>
                  </a:ext>
                </a:extLst>
              </a:tr>
              <a:tr h="50364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6808778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6D5C5D4F-24FB-4F00-9DD6-2A33BBDEB35C}"/>
              </a:ext>
            </a:extLst>
          </p:cNvPr>
          <p:cNvSpPr txBox="1"/>
          <p:nvPr/>
        </p:nvSpPr>
        <p:spPr>
          <a:xfrm>
            <a:off x="4141177" y="3358662"/>
            <a:ext cx="6989885" cy="1883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3200" b="1" i="1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Truth tables are used to test the validity of an argument!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3200" b="1" i="1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Statement: Math is fun!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375C22B-F25D-4C21-901E-1651C602FA04}"/>
              </a:ext>
            </a:extLst>
          </p:cNvPr>
          <p:cNvSpPr/>
          <p:nvPr/>
        </p:nvSpPr>
        <p:spPr>
          <a:xfrm>
            <a:off x="2091099" y="6052412"/>
            <a:ext cx="961154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365F9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Be careful! A statement can be proven true or false.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017721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055A3-9568-6D61-26CB-568CCB6D3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800" y="1406459"/>
            <a:ext cx="10168128" cy="1179576"/>
          </a:xfrm>
        </p:spPr>
        <p:txBody>
          <a:bodyPr>
            <a:noAutofit/>
          </a:bodyPr>
          <a:lstStyle/>
          <a:p>
            <a:br>
              <a:rPr lang="en-US" dirty="0"/>
            </a:br>
            <a:br>
              <a:rPr lang="en-US" dirty="0"/>
            </a:b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EFA3D9-FB92-5C4C-2F7E-DFD2132F92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800" y="2124340"/>
            <a:ext cx="11135841" cy="4452306"/>
          </a:xfrm>
          <a:ln>
            <a:noFill/>
          </a:ln>
        </p:spPr>
        <p:txBody>
          <a:bodyPr/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There are three basic logical connectives we use in determining the validity of a truth table.</a:t>
            </a:r>
            <a:r>
              <a:rPr lang="en-US" sz="3200" dirty="0">
                <a:solidFill>
                  <a:srgbClr val="373D3F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b="1" dirty="0">
                <a:solidFill>
                  <a:srgbClr val="33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b="1" dirty="0">
                <a:solidFill>
                  <a:srgbClr val="33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b="1" dirty="0">
                <a:solidFill>
                  <a:srgbClr val="33669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1405862-03A8-4D53-AF2C-3A774EE0EEC2}"/>
              </a:ext>
            </a:extLst>
          </p:cNvPr>
          <p:cNvSpPr/>
          <p:nvPr/>
        </p:nvSpPr>
        <p:spPr>
          <a:xfrm>
            <a:off x="889767" y="752485"/>
            <a:ext cx="5170005" cy="7546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0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Logical Connectives</a:t>
            </a:r>
            <a:endParaRPr lang="en-US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82625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055A3-9568-6D61-26CB-568CCB6D3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800" y="1406459"/>
            <a:ext cx="10168128" cy="1179576"/>
          </a:xfrm>
        </p:spPr>
        <p:txBody>
          <a:bodyPr>
            <a:noAutofit/>
          </a:bodyPr>
          <a:lstStyle/>
          <a:p>
            <a:br>
              <a:rPr lang="en-US" dirty="0"/>
            </a:br>
            <a:br>
              <a:rPr lang="en-US" dirty="0"/>
            </a:b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EFA3D9-FB92-5C4C-2F7E-DFD2132F92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800" y="1922116"/>
            <a:ext cx="11135841" cy="4768829"/>
          </a:xfrm>
          <a:ln>
            <a:noFill/>
          </a:ln>
        </p:spPr>
        <p:txBody>
          <a:bodyPr>
            <a:normAutofit lnSpcReduction="10000"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solidFill>
                  <a:srgbClr val="365F9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conjunction is a type of connective that uses the word “and” to join together two propositions. 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solidFill>
                  <a:srgbClr val="373D3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 use this symbol to represent conjunction in a truth table.    __________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solidFill>
                  <a:srgbClr val="373D3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truth value of any compound statement, such as p ^ q is defined using the truth value of each statement.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solidFill>
                  <a:srgbClr val="373D3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conjunction of p and q is defined to be true, if and only if, both p and q are ____________. Otherwise, it is false. 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b="1" dirty="0">
              <a:solidFill>
                <a:srgbClr val="33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1405862-03A8-4D53-AF2C-3A774EE0EEC2}"/>
              </a:ext>
            </a:extLst>
          </p:cNvPr>
          <p:cNvSpPr/>
          <p:nvPr/>
        </p:nvSpPr>
        <p:spPr>
          <a:xfrm>
            <a:off x="637941" y="651765"/>
            <a:ext cx="3457998" cy="7546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Conjunction  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 Box 9">
            <a:extLst>
              <a:ext uri="{FF2B5EF4-FFF2-40B4-BE49-F238E27FC236}">
                <a16:creationId xmlns:a16="http://schemas.microsoft.com/office/drawing/2014/main" id="{44190DD6-E7E9-469E-86C8-54894786586A}"/>
              </a:ext>
            </a:extLst>
          </p:cNvPr>
          <p:cNvSpPr txBox="1"/>
          <p:nvPr/>
        </p:nvSpPr>
        <p:spPr>
          <a:xfrm>
            <a:off x="1063870" y="3522421"/>
            <a:ext cx="762000" cy="3714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400" dirty="0">
                <a:solidFill>
                  <a:srgbClr val="202124"/>
                </a:solidFill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  </a:t>
            </a:r>
            <a:r>
              <a:rPr lang="en-US" sz="2400" dirty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Calibri" panose="020F0502020204030204" pitchFamily="34" charset="0"/>
                <a:cs typeface="Cambria Math" panose="02040503050406030204" pitchFamily="18" charset="0"/>
              </a:rPr>
              <a:t> </a:t>
            </a:r>
            <a:r>
              <a:rPr lang="en-US" sz="3200" b="1" dirty="0">
                <a:solidFill>
                  <a:srgbClr val="365F9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∧</a:t>
            </a:r>
            <a:endParaRPr lang="en-US" sz="32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Box 10">
            <a:extLst>
              <a:ext uri="{FF2B5EF4-FFF2-40B4-BE49-F238E27FC236}">
                <a16:creationId xmlns:a16="http://schemas.microsoft.com/office/drawing/2014/main" id="{473BF158-422B-4430-9CA6-750449E965DC}"/>
              </a:ext>
            </a:extLst>
          </p:cNvPr>
          <p:cNvSpPr txBox="1"/>
          <p:nvPr/>
        </p:nvSpPr>
        <p:spPr>
          <a:xfrm>
            <a:off x="4233494" y="5862272"/>
            <a:ext cx="1745273" cy="283551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365F9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True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29425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055A3-9568-6D61-26CB-568CCB6D3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800" y="1406459"/>
            <a:ext cx="10168128" cy="1179576"/>
          </a:xfrm>
        </p:spPr>
        <p:txBody>
          <a:bodyPr>
            <a:noAutofit/>
          </a:bodyPr>
          <a:lstStyle/>
          <a:p>
            <a:br>
              <a:rPr lang="en-US" dirty="0"/>
            </a:br>
            <a:br>
              <a:rPr lang="en-US" dirty="0"/>
            </a:b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C82C7FD1-AD52-424C-AEF8-CF67EA256FD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9514411"/>
              </p:ext>
            </p:extLst>
          </p:nvPr>
        </p:nvGraphicFramePr>
        <p:xfrm>
          <a:off x="566800" y="2161153"/>
          <a:ext cx="10986291" cy="4151725"/>
        </p:xfrm>
        <a:graphic>
          <a:graphicData uri="http://schemas.openxmlformats.org/drawingml/2006/table">
            <a:tbl>
              <a:tblPr firstRow="1" firstCol="1" bandRow="1"/>
              <a:tblGrid>
                <a:gridCol w="3662097">
                  <a:extLst>
                    <a:ext uri="{9D8B030D-6E8A-4147-A177-3AD203B41FA5}">
                      <a16:colId xmlns:a16="http://schemas.microsoft.com/office/drawing/2014/main" val="409620964"/>
                    </a:ext>
                  </a:extLst>
                </a:gridCol>
                <a:gridCol w="3662097">
                  <a:extLst>
                    <a:ext uri="{9D8B030D-6E8A-4147-A177-3AD203B41FA5}">
                      <a16:colId xmlns:a16="http://schemas.microsoft.com/office/drawing/2014/main" val="1595719283"/>
                    </a:ext>
                  </a:extLst>
                </a:gridCol>
                <a:gridCol w="3662097">
                  <a:extLst>
                    <a:ext uri="{9D8B030D-6E8A-4147-A177-3AD203B41FA5}">
                      <a16:colId xmlns:a16="http://schemas.microsoft.com/office/drawing/2014/main" val="3765062728"/>
                    </a:ext>
                  </a:extLst>
                </a:gridCol>
              </a:tblGrid>
              <a:tr h="83034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1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1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 ^ q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8802169"/>
                  </a:ext>
                </a:extLst>
              </a:tr>
              <a:tr h="83034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1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2754148"/>
                  </a:ext>
                </a:extLst>
              </a:tr>
              <a:tr h="83034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2166774"/>
                  </a:ext>
                </a:extLst>
              </a:tr>
              <a:tr h="83034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0841366"/>
                  </a:ext>
                </a:extLst>
              </a:tr>
              <a:tr h="83034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2499599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71405862-03A8-4D53-AF2C-3A774EE0EEC2}"/>
              </a:ext>
            </a:extLst>
          </p:cNvPr>
          <p:cNvSpPr/>
          <p:nvPr/>
        </p:nvSpPr>
        <p:spPr>
          <a:xfrm>
            <a:off x="495466" y="752262"/>
            <a:ext cx="9316974" cy="7546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000" b="1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Fill</a:t>
            </a:r>
            <a:r>
              <a:rPr lang="en-US" sz="4000" b="1" dirty="0">
                <a:solidFill>
                  <a:srgbClr val="222222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4000" b="1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in the truth table for Conjunction.</a:t>
            </a: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3EA237-DF88-49C7-AD19-0DB1BF341DCB}"/>
              </a:ext>
            </a:extLst>
          </p:cNvPr>
          <p:cNvSpPr txBox="1"/>
          <p:nvPr/>
        </p:nvSpPr>
        <p:spPr>
          <a:xfrm>
            <a:off x="9170377" y="3086101"/>
            <a:ext cx="1028700" cy="589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200" i="1" dirty="0">
                <a:solidFill>
                  <a:srgbClr val="365F9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en-US" sz="3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3D4A1B-7381-4498-B3C8-FC5540FAB20D}"/>
              </a:ext>
            </a:extLst>
          </p:cNvPr>
          <p:cNvSpPr txBox="1"/>
          <p:nvPr/>
        </p:nvSpPr>
        <p:spPr>
          <a:xfrm>
            <a:off x="9170377" y="3951417"/>
            <a:ext cx="1028700" cy="589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200" i="1" dirty="0">
                <a:solidFill>
                  <a:srgbClr val="365F9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endParaRPr lang="en-US" sz="3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1F0341A-731C-438D-AFA3-F6F717A3B043}"/>
              </a:ext>
            </a:extLst>
          </p:cNvPr>
          <p:cNvSpPr txBox="1"/>
          <p:nvPr/>
        </p:nvSpPr>
        <p:spPr>
          <a:xfrm>
            <a:off x="9135208" y="4816733"/>
            <a:ext cx="1028700" cy="589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200" i="1" dirty="0">
                <a:solidFill>
                  <a:srgbClr val="365F9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endParaRPr lang="en-US" sz="3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CCC9E78-0EF0-4138-ABA5-AE187BDFCE05}"/>
              </a:ext>
            </a:extLst>
          </p:cNvPr>
          <p:cNvSpPr txBox="1"/>
          <p:nvPr/>
        </p:nvSpPr>
        <p:spPr>
          <a:xfrm>
            <a:off x="9170377" y="5564805"/>
            <a:ext cx="1028700" cy="589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3200" i="1" dirty="0">
                <a:solidFill>
                  <a:srgbClr val="365F9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endParaRPr lang="en-US" sz="3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40357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055A3-9568-6D61-26CB-568CCB6D3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800" y="1406459"/>
            <a:ext cx="10168128" cy="1179576"/>
          </a:xfrm>
        </p:spPr>
        <p:txBody>
          <a:bodyPr>
            <a:noAutofit/>
          </a:bodyPr>
          <a:lstStyle/>
          <a:p>
            <a:br>
              <a:rPr lang="en-US" dirty="0"/>
            </a:br>
            <a:br>
              <a:rPr lang="en-US" dirty="0"/>
            </a:b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EFA3D9-FB92-5C4C-2F7E-DFD2132F92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800" y="1922116"/>
            <a:ext cx="11135841" cy="4768829"/>
          </a:xfrm>
          <a:ln>
            <a:noFill/>
          </a:ln>
        </p:spPr>
        <p:txBody>
          <a:bodyPr>
            <a:normAutofit lnSpcReduction="10000"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solidFill>
                  <a:srgbClr val="365F91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 disjunction is a compound statement formed by joining two statements with the connector OR.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solidFill>
                  <a:srgbClr val="373D3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 use this symbol to represent disjunction in a truth table.    __________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solidFill>
                  <a:srgbClr val="373D3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truth value of any compound statement, such as p </a:t>
            </a:r>
            <a:r>
              <a:rPr lang="en-US" dirty="0"/>
              <a:t>˅ </a:t>
            </a:r>
            <a:r>
              <a:rPr lang="en-US" sz="3200" dirty="0">
                <a:solidFill>
                  <a:srgbClr val="373D3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q is defined using the truth value of each statement.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solidFill>
                  <a:srgbClr val="373D3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disjunction of p and q is defined to be true, if one or both p and q are ____________. Otherwise, it is false. 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b="1" dirty="0">
              <a:solidFill>
                <a:srgbClr val="33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1405862-03A8-4D53-AF2C-3A774EE0EEC2}"/>
              </a:ext>
            </a:extLst>
          </p:cNvPr>
          <p:cNvSpPr/>
          <p:nvPr/>
        </p:nvSpPr>
        <p:spPr>
          <a:xfrm>
            <a:off x="879385" y="675054"/>
            <a:ext cx="3260829" cy="7546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Disjunction  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 Box 10">
            <a:extLst>
              <a:ext uri="{FF2B5EF4-FFF2-40B4-BE49-F238E27FC236}">
                <a16:creationId xmlns:a16="http://schemas.microsoft.com/office/drawing/2014/main" id="{473BF158-422B-4430-9CA6-750449E965DC}"/>
              </a:ext>
            </a:extLst>
          </p:cNvPr>
          <p:cNvSpPr txBox="1"/>
          <p:nvPr/>
        </p:nvSpPr>
        <p:spPr>
          <a:xfrm>
            <a:off x="2914648" y="5809518"/>
            <a:ext cx="1745273" cy="283551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365F9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True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 Box 13">
            <a:extLst>
              <a:ext uri="{FF2B5EF4-FFF2-40B4-BE49-F238E27FC236}">
                <a16:creationId xmlns:a16="http://schemas.microsoft.com/office/drawing/2014/main" id="{33B523E8-17C5-4620-BF45-04335483CCED}"/>
              </a:ext>
            </a:extLst>
          </p:cNvPr>
          <p:cNvSpPr txBox="1"/>
          <p:nvPr/>
        </p:nvSpPr>
        <p:spPr>
          <a:xfrm>
            <a:off x="1257667" y="3525716"/>
            <a:ext cx="638175" cy="55245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365F9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</a:t>
            </a:r>
            <a:endParaRPr lang="en-US" sz="3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58368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theme/theme1.xml><?xml version="1.0" encoding="utf-8"?>
<a:theme xmlns:a="http://schemas.openxmlformats.org/drawingml/2006/main" name="AccentBoxVTI">
  <a:themeElements>
    <a:clrScheme name="AnalogousFromLightSeedRightStep">
      <a:dk1>
        <a:srgbClr val="000000"/>
      </a:dk1>
      <a:lt1>
        <a:srgbClr val="FFFFFF"/>
      </a:lt1>
      <a:dk2>
        <a:srgbClr val="413424"/>
      </a:dk2>
      <a:lt2>
        <a:srgbClr val="E2E5E8"/>
      </a:lt2>
      <a:accent1>
        <a:srgbClr val="D19651"/>
      </a:accent1>
      <a:accent2>
        <a:srgbClr val="A9A64F"/>
      </a:accent2>
      <a:accent3>
        <a:srgbClr val="90AB63"/>
      </a:accent3>
      <a:accent4>
        <a:srgbClr val="66B253"/>
      </a:accent4>
      <a:accent5>
        <a:srgbClr val="58B46B"/>
      </a:accent5>
      <a:accent6>
        <a:srgbClr val="53B28E"/>
      </a:accent6>
      <a:hlink>
        <a:srgbClr val="6283AA"/>
      </a:hlink>
      <a:folHlink>
        <a:srgbClr val="7F7F7F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2766</TotalTime>
  <Words>1005</Words>
  <Application>Microsoft Office PowerPoint</Application>
  <PresentationFormat>Widescreen</PresentationFormat>
  <Paragraphs>195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Arial</vt:lpstr>
      <vt:lpstr>Avenir Next LT Pro</vt:lpstr>
      <vt:lpstr>Bradley Hand ITC</vt:lpstr>
      <vt:lpstr>Calibri</vt:lpstr>
      <vt:lpstr>Cambria Math</vt:lpstr>
      <vt:lpstr>Georgia</vt:lpstr>
      <vt:lpstr>Times New Roman</vt:lpstr>
      <vt:lpstr>AccentBoxVTI</vt:lpstr>
      <vt:lpstr>Lesson 4: Logic</vt:lpstr>
      <vt:lpstr>Statement (Proposition) </vt:lpstr>
      <vt:lpstr>Compound statement  </vt:lpstr>
      <vt:lpstr>Negation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1: Problem Solving Strategies</dc:title>
  <dc:creator>Cindi Kirkland</dc:creator>
  <cp:lastModifiedBy>Becky Griffin</cp:lastModifiedBy>
  <cp:revision>17</cp:revision>
  <dcterms:created xsi:type="dcterms:W3CDTF">2023-12-09T14:49:07Z</dcterms:created>
  <dcterms:modified xsi:type="dcterms:W3CDTF">2025-01-08T17:57:19Z</dcterms:modified>
</cp:coreProperties>
</file>