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86" r:id="rId4"/>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09" r:id="rId27"/>
    <p:sldId id="310" r:id="rId28"/>
    <p:sldId id="311" r:id="rId29"/>
    <p:sldId id="312" r:id="rId30"/>
    <p:sldId id="313" r:id="rId31"/>
    <p:sldId id="314" r:id="rId32"/>
    <p:sldId id="285" r:id="rId33"/>
    <p:sldId id="315" r:id="rId34"/>
    <p:sldId id="316" r:id="rId35"/>
    <p:sldId id="317" r:id="rId36"/>
    <p:sldId id="318" r:id="rId3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1/9/2025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1/9/2025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1/9/2025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1/9/2025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1/9/2025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s://www.youtube.com/watch?v=LHFZIo-6L54&amp;t=4s"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www.youtube.com/watch?v=tYmF2GW0wwQ"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youtube.com/watch?v=bFG1gVKoJmw"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204uFu0DRWE" TargetMode="External"/><Relationship Id="rId2" Type="http://schemas.openxmlformats.org/officeDocument/2006/relationships/hyperlink" Target="https://www.youtube.com/watch?v=ZxlImZXu1M4"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2" Type="http://schemas.openxmlformats.org/officeDocument/2006/relationships/hyperlink" Target="https://www.youtube.com/watch?v=8Qwugoey0dQ"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hyperlink" Target="https://luckylittlelearners.com/14-strategies-for-teaching-"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hyperlink" Target="https://www.monroe.edu/site/default.aspx?PageType=3&amp;Mo" TargetMode="Externa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study.com/academy/lesson/video/standard-algorithm-" TargetMode="External"/><Relationship Id="rId2" Type="http://schemas.openxmlformats.org/officeDocument/2006/relationships/hyperlink" Target="https://www.youtube.com/watch?v=LHFZIo-"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youtu.be/NDqbCfplY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b="1" dirty="0">
                <a:latin typeface="Arial" panose="020B0604020202020204" pitchFamily="34" charset="0"/>
                <a:cs typeface="Arial" panose="020B0604020202020204" pitchFamily="34" charset="0"/>
              </a:rPr>
              <a:t>Lesson 7: Addition of Whole Numbers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480527"/>
            <a:ext cx="6960524" cy="1013461"/>
          </a:xfrm>
        </p:spPr>
        <p:txBody>
          <a:bodyPr anchor="ctr">
            <a:normAutofit/>
          </a:bodyPr>
          <a:lstStyle/>
          <a:p>
            <a:pPr algn="ctr"/>
            <a:r>
              <a:rPr lang="en-US" sz="2000" i="1" dirty="0">
                <a:latin typeface="Arial" panose="020B0604020202020204" pitchFamily="34" charset="0"/>
                <a:ea typeface="Times New Roman" panose="02020603050405020304" pitchFamily="18" charset="0"/>
              </a:rPr>
              <a:t>Math is the only place where people can buy 64 watermelons, and no one wonders why.</a:t>
            </a: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p:stCondLst>
                                    <p:cond delay="750"/>
                                  </p:st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140344"/>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Standard Addition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200" dirty="0">
                <a:solidFill>
                  <a:srgbClr val="202124"/>
                </a:solidFill>
                <a:effectLst/>
                <a:highlight>
                  <a:srgbClr val="FFFFFF"/>
                </a:highlight>
                <a:latin typeface="Arial" panose="020B0604020202020204" pitchFamily="34" charset="0"/>
                <a:ea typeface="Times New Roman" panose="02020603050405020304" pitchFamily="18" charset="0"/>
              </a:rPr>
              <a:t>Rule 1: Line up the numbers vertically by matching the place values - and start with the ones place.</a:t>
            </a:r>
            <a:endParaRPr lang="en-US" sz="2800" dirty="0">
              <a:effectLst/>
              <a:highlight>
                <a:srgbClr val="FFFFFF"/>
              </a:highligh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200" dirty="0">
                <a:solidFill>
                  <a:srgbClr val="202124"/>
                </a:solidFill>
                <a:effectLst/>
                <a:highlight>
                  <a:srgbClr val="FFFFFF"/>
                </a:highlight>
                <a:latin typeface="Arial" panose="020B0604020202020204" pitchFamily="34" charset="0"/>
                <a:ea typeface="Times New Roman" panose="02020603050405020304" pitchFamily="18" charset="0"/>
              </a:rPr>
              <a:t>Rule 2: Add together the numbers that share the same place value - again, start with the ones place.</a:t>
            </a:r>
            <a:endParaRPr lang="en-US" sz="2800" dirty="0">
              <a:effectLst/>
              <a:highlight>
                <a:srgbClr val="FFFFFF"/>
              </a:highlight>
              <a:latin typeface="Times New Roman" panose="02020603050405020304" pitchFamily="18" charset="0"/>
              <a:ea typeface="Times New Roman" panose="02020603050405020304" pitchFamily="18" charset="0"/>
            </a:endParaRPr>
          </a:p>
          <a:p>
            <a:pPr marL="342900" marR="0" lvl="0" indent="-342900">
              <a:spcBef>
                <a:spcPts val="0"/>
              </a:spcBef>
              <a:spcAft>
                <a:spcPts val="0"/>
              </a:spcAft>
              <a:buFont typeface="Symbol" panose="05050102010706020507" pitchFamily="18" charset="2"/>
              <a:buChar char=""/>
            </a:pPr>
            <a:r>
              <a:rPr lang="en-US" sz="3200" dirty="0">
                <a:solidFill>
                  <a:srgbClr val="202124"/>
                </a:solidFill>
                <a:effectLst/>
                <a:highlight>
                  <a:srgbClr val="FFFFFF"/>
                </a:highlight>
                <a:latin typeface="Arial" panose="020B0604020202020204" pitchFamily="34" charset="0"/>
                <a:ea typeface="Times New Roman" panose="02020603050405020304" pitchFamily="18" charset="0"/>
              </a:rPr>
              <a:t>Rule 3: Regroup, if necessary.</a:t>
            </a:r>
            <a:endParaRPr lang="en-US" sz="2800" dirty="0">
              <a:effectLst/>
              <a:highlight>
                <a:srgbClr val="FFFFFF"/>
              </a:highlight>
              <a:latin typeface="Times New Roman" panose="02020603050405020304" pitchFamily="18" charset="0"/>
              <a:ea typeface="Times New Roman" panose="02020603050405020304" pitchFamily="18" charset="0"/>
            </a:endParaRPr>
          </a:p>
          <a:p>
            <a:pPr marL="457200" lvl="1"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851244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140344"/>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Standard Addition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lvl="1">
              <a:spcAft>
                <a:spcPts val="1800"/>
              </a:spcAft>
            </a:pPr>
            <a:r>
              <a:rPr lang="en-US" sz="32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Standard Addition Algorithm Video</a:t>
            </a: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81284027-3A65-1BC4-A574-B2846F752F4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968" t="20513" r="46154" b="32194"/>
          <a:stretch/>
        </p:blipFill>
        <p:spPr bwMode="auto">
          <a:xfrm>
            <a:off x="2290618" y="3735542"/>
            <a:ext cx="4916487" cy="2674731"/>
          </a:xfrm>
          <a:prstGeom prst="rect">
            <a:avLst/>
          </a:prstGeom>
          <a:ln>
            <a:noFill/>
          </a:ln>
          <a:extLst>
            <a:ext uri="{53640926-AAD7-44D8-BBD7-CCE9431645EC}">
              <a14:shadowObscured xmlns:a14="http://schemas.microsoft.com/office/drawing/2010/main"/>
            </a:ext>
          </a:extLst>
        </p:spPr>
      </p:pic>
      <p:sp>
        <p:nvSpPr>
          <p:cNvPr id="5" name="Text Box 195">
            <a:extLst>
              <a:ext uri="{FF2B5EF4-FFF2-40B4-BE49-F238E27FC236}">
                <a16:creationId xmlns:a16="http://schemas.microsoft.com/office/drawing/2014/main" id="{D41CB8D4-F3F6-8931-CBEE-4EC0292081B1}"/>
              </a:ext>
            </a:extLst>
          </p:cNvPr>
          <p:cNvSpPr txBox="1"/>
          <p:nvPr/>
        </p:nvSpPr>
        <p:spPr>
          <a:xfrm>
            <a:off x="7365279" y="2888889"/>
            <a:ext cx="337849" cy="34659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000" baseline="30000" dirty="0">
                <a:effectLst/>
                <a:latin typeface="Arial" panose="020B0604020202020204" pitchFamily="34" charset="0"/>
                <a:ea typeface="Calibri" panose="020F0502020204030204" pitchFamily="34" charset="0"/>
                <a:cs typeface="Times New Roman" panose="02020603050405020304" pitchFamily="18" charset="0"/>
              </a:rPr>
              <a:t>7</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195">
            <a:extLst>
              <a:ext uri="{FF2B5EF4-FFF2-40B4-BE49-F238E27FC236}">
                <a16:creationId xmlns:a16="http://schemas.microsoft.com/office/drawing/2014/main" id="{5C4B6371-BDBD-4322-B153-5183A7ACFE70}"/>
              </a:ext>
            </a:extLst>
          </p:cNvPr>
          <p:cNvSpPr txBox="1"/>
          <p:nvPr/>
        </p:nvSpPr>
        <p:spPr>
          <a:xfrm>
            <a:off x="7196354" y="3564375"/>
            <a:ext cx="337849" cy="34659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000" baseline="30000" dirty="0">
                <a:latin typeface="Arial" panose="020B0604020202020204" pitchFamily="34" charset="0"/>
                <a:ea typeface="Calibri" panose="020F0502020204030204" pitchFamily="34" charset="0"/>
                <a:cs typeface="Times New Roman" panose="02020603050405020304" pitchFamily="18" charset="0"/>
              </a:rPr>
              <a:t>8</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7954736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457200" lvl="1" indent="0">
              <a:spcAft>
                <a:spcPts val="18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07D5D7A5-76E1-E498-9AD2-B26A212DC341}"/>
              </a:ext>
            </a:extLst>
          </p:cNvPr>
          <p:cNvSpPr txBox="1"/>
          <p:nvPr/>
        </p:nvSpPr>
        <p:spPr>
          <a:xfrm>
            <a:off x="746272" y="2567254"/>
            <a:ext cx="11048563" cy="1883080"/>
          </a:xfrm>
          <a:prstGeom prst="rect">
            <a:avLst/>
          </a:prstGeom>
          <a:noFill/>
        </p:spPr>
        <p:txBody>
          <a:bodyPr wrap="square">
            <a:spAutoFit/>
          </a:bodyPr>
          <a:lstStyle/>
          <a:p>
            <a:pPr marL="22860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Add Using the Standard Addition Algorithm. Show your work.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227 + 83 = _____________</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 Box 11">
            <a:extLst>
              <a:ext uri="{FF2B5EF4-FFF2-40B4-BE49-F238E27FC236}">
                <a16:creationId xmlns:a16="http://schemas.microsoft.com/office/drawing/2014/main" id="{E4974885-5652-6A1B-0C54-97452B1C84DA}"/>
              </a:ext>
            </a:extLst>
          </p:cNvPr>
          <p:cNvSpPr txBox="1"/>
          <p:nvPr/>
        </p:nvSpPr>
        <p:spPr>
          <a:xfrm>
            <a:off x="5317548" y="3712539"/>
            <a:ext cx="1277216" cy="40423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310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81A2D826-B930-752F-2180-B41CF6673D63}"/>
              </a:ext>
            </a:extLst>
          </p:cNvPr>
          <p:cNvSpPr txBox="1"/>
          <p:nvPr/>
        </p:nvSpPr>
        <p:spPr>
          <a:xfrm>
            <a:off x="512779" y="4709753"/>
            <a:ext cx="11166442" cy="2042547"/>
          </a:xfrm>
          <a:prstGeom prst="rect">
            <a:avLst/>
          </a:prstGeom>
          <a:noFill/>
        </p:spPr>
        <p:txBody>
          <a:bodyPr wrap="square">
            <a:spAutoFit/>
          </a:bodyPr>
          <a:lstStyle/>
          <a:p>
            <a:pPr marL="228600" marR="0" algn="ctr">
              <a:lnSpc>
                <a:spcPct val="115000"/>
              </a:lnSpc>
              <a:spcBef>
                <a:spcPts val="0"/>
              </a:spcBef>
              <a:spcAft>
                <a:spcPts val="1000"/>
              </a:spcAft>
            </a:pPr>
            <a:r>
              <a:rPr lang="en-US" sz="2800" i="1" dirty="0">
                <a:effectLst/>
                <a:latin typeface="Arial" panose="020B0604020202020204" pitchFamily="34" charset="0"/>
                <a:ea typeface="Calibri" panose="020F0502020204030204" pitchFamily="34" charset="0"/>
                <a:cs typeface="Times New Roman" panose="02020603050405020304" pitchFamily="18" charset="0"/>
              </a:rPr>
              <a:t>It’s important that students learn how to add using the standard addition algorithm without the use of calculators. Students must build a solid mathematical foundation without relying on technology. Knowledge is power!</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039037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457200" lvl="1" indent="0">
              <a:spcAft>
                <a:spcPts val="1800"/>
              </a:spcAft>
              <a:buNone/>
            </a:pPr>
            <a:r>
              <a:rPr lang="en-US" sz="3200" b="1" dirty="0">
                <a:effectLst/>
                <a:latin typeface="Arial" panose="020B0604020202020204" pitchFamily="34" charset="0"/>
                <a:ea typeface="Calibri" panose="020F0502020204030204" pitchFamily="34" charset="0"/>
                <a:cs typeface="Arial" panose="020B0604020202020204" pitchFamily="34" charset="0"/>
              </a:rPr>
              <a:t>Left to Right Addition</a:t>
            </a:r>
          </a:p>
          <a:p>
            <a:pPr marL="800100" lvl="1" indent="-342900">
              <a:lnSpc>
                <a:spcPct val="115000"/>
              </a:lnSpc>
              <a:spcBef>
                <a:spcPts val="0"/>
              </a:spcBef>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Also known as _______________or ___________________</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Involves adding the largest place value first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800100" lvl="1"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Understanding of place value is key</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spcAft>
                <a:spcPts val="1800"/>
              </a:spcAft>
              <a:buNone/>
            </a:pPr>
            <a:endParaRPr lang="en-US" sz="3200" b="1" dirty="0">
              <a:effectLst/>
              <a:latin typeface="Arial" panose="020B0604020202020204" pitchFamily="34" charset="0"/>
              <a:ea typeface="Calibri" panose="020F0502020204030204" pitchFamily="34" charset="0"/>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Box 2">
            <a:extLst>
              <a:ext uri="{FF2B5EF4-FFF2-40B4-BE49-F238E27FC236}">
                <a16:creationId xmlns:a16="http://schemas.microsoft.com/office/drawing/2014/main" id="{23525869-05D6-4EE4-C8F5-93FE5E1E98B7}"/>
              </a:ext>
            </a:extLst>
          </p:cNvPr>
          <p:cNvSpPr txBox="1">
            <a:spLocks noChangeArrowheads="1"/>
          </p:cNvSpPr>
          <p:nvPr/>
        </p:nvSpPr>
        <p:spPr bwMode="auto">
          <a:xfrm>
            <a:off x="1676802" y="3298504"/>
            <a:ext cx="3680201" cy="26099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Front-end addition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2">
            <a:extLst>
              <a:ext uri="{FF2B5EF4-FFF2-40B4-BE49-F238E27FC236}">
                <a16:creationId xmlns:a16="http://schemas.microsoft.com/office/drawing/2014/main" id="{BF3DFF86-8B77-15FC-4E09-0F1BCD1EF336}"/>
              </a:ext>
            </a:extLst>
          </p:cNvPr>
          <p:cNvSpPr txBox="1">
            <a:spLocks noChangeArrowheads="1"/>
          </p:cNvSpPr>
          <p:nvPr/>
        </p:nvSpPr>
        <p:spPr bwMode="auto">
          <a:xfrm>
            <a:off x="4406193" y="2702369"/>
            <a:ext cx="3379614" cy="260991"/>
          </a:xfrm>
          <a:prstGeom prst="rect">
            <a:avLst/>
          </a:prstGeom>
          <a:noFill/>
          <a:ln w="9525">
            <a:noFill/>
            <a:miter lim="800000"/>
            <a:headEnd/>
            <a:tailEnd/>
          </a:ln>
        </p:spPr>
        <p:txBody>
          <a:bodyPr rot="0" vert="horz" wrap="square" lIns="91440" tIns="45720" rIns="91440" bIns="45720" anchor="t" anchorCtr="0">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Partial Sums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6098191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Use Left-to-Right Addition to add the following.</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971550" lvl="1" indent="-514350">
              <a:spcAft>
                <a:spcPts val="1800"/>
              </a:spcAft>
              <a:buAutoNum type="arabicPeriod"/>
            </a:pPr>
            <a:r>
              <a:rPr lang="en-US" sz="3200" dirty="0">
                <a:effectLst/>
                <a:latin typeface="Arial" panose="020B0604020202020204" pitchFamily="34" charset="0"/>
                <a:ea typeface="Calibri" panose="020F0502020204030204" pitchFamily="34" charset="0"/>
              </a:rPr>
              <a:t>26 + 13 =</a:t>
            </a:r>
            <a:r>
              <a:rPr lang="en-US" sz="3200" dirty="0">
                <a:solidFill>
                  <a:srgbClr val="365F91"/>
                </a:solidFill>
                <a:effectLst/>
                <a:latin typeface="Arial" panose="020B0604020202020204" pitchFamily="34" charset="0"/>
                <a:ea typeface="Calibri" panose="020F0502020204030204" pitchFamily="34" charset="0"/>
              </a:rPr>
              <a:t> </a:t>
            </a:r>
          </a:p>
          <a:p>
            <a:pPr marL="457200" lvl="1" indent="0">
              <a:spcAft>
                <a:spcPts val="1800"/>
              </a:spcAft>
              <a:buNone/>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tens 20 + 10 = 30, Add ones 6 + 3 = 9, Add together 39</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spcAft>
                <a:spcPts val="1800"/>
              </a:spcAft>
              <a:buNone/>
            </a:pPr>
            <a:endParaRPr lang="en-US" sz="3200" b="1" dirty="0">
              <a:effectLst/>
              <a:latin typeface="Arial" panose="020B0604020202020204" pitchFamily="34" charset="0"/>
              <a:ea typeface="Calibri" panose="020F0502020204030204" pitchFamily="34" charset="0"/>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94189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Use Left-to-Right Addition to add the following.</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spcAft>
                <a:spcPts val="1800"/>
              </a:spcAft>
              <a:buNone/>
            </a:pPr>
            <a:r>
              <a:rPr lang="en-US" sz="3200" dirty="0">
                <a:effectLst/>
                <a:latin typeface="Arial" panose="020B0604020202020204" pitchFamily="34" charset="0"/>
                <a:ea typeface="Calibri" panose="020F0502020204030204" pitchFamily="34" charset="0"/>
                <a:cs typeface="Arial" panose="020B0604020202020204" pitchFamily="34" charset="0"/>
              </a:rPr>
              <a:t>2. </a:t>
            </a:r>
            <a:r>
              <a:rPr lang="en-US" sz="3200" dirty="0">
                <a:effectLst/>
                <a:latin typeface="Arial" panose="020B0604020202020204" pitchFamily="34" charset="0"/>
                <a:ea typeface="Calibri" panose="020F0502020204030204" pitchFamily="34" charset="0"/>
              </a:rPr>
              <a:t>16 + 15 = </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457200" lvl="1" indent="0">
              <a:spcAft>
                <a:spcPts val="1800"/>
              </a:spcAft>
              <a:buNone/>
            </a:pPr>
            <a:r>
              <a:rPr lang="en-US" sz="3200" dirty="0">
                <a:solidFill>
                  <a:srgbClr val="365F91"/>
                </a:solidFill>
                <a:effectLst/>
                <a:latin typeface="Arial" panose="020B0604020202020204" pitchFamily="34" charset="0"/>
                <a:ea typeface="Calibri" panose="020F0502020204030204" pitchFamily="34" charset="0"/>
              </a:rPr>
              <a:t>Add tens 10 + 10 = 20, Add ones 6 + 5 = 11, Add together 31</a:t>
            </a: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556148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Effect transition="in" filter="fade">
                                      <p:cBhvr>
                                        <p:cTn id="7" dur="1000"/>
                                        <p:tgtEl>
                                          <p:spTgt spid="3">
                                            <p:txEl>
                                              <p:pRg st="3" end="3"/>
                                            </p:txEl>
                                          </p:spTgt>
                                        </p:tgtEl>
                                      </p:cBhvr>
                                    </p:animEffect>
                                    <p:anim calcmode="lin" valueType="num">
                                      <p:cBhvr>
                                        <p:cTn id="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Use Left-to-Right Addition to add the following.</a:t>
            </a:r>
          </a:p>
          <a:p>
            <a:pPr marL="457200" lvl="1" indent="0">
              <a:lnSpc>
                <a:spcPct val="115000"/>
              </a:lnSpc>
              <a:spcBef>
                <a:spcPts val="0"/>
              </a:spcBef>
              <a:buNone/>
            </a:pPr>
            <a:r>
              <a:rPr lang="en-US" sz="3200" dirty="0">
                <a:latin typeface="Arial" panose="020B0604020202020204" pitchFamily="34" charset="0"/>
                <a:ea typeface="Calibri" panose="020F0502020204030204" pitchFamily="34" charset="0"/>
                <a:cs typeface="Times New Roman" panose="02020603050405020304" pitchFamily="18" charset="0"/>
              </a:rPr>
              <a:t>3.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7F3F9013-71E3-0D30-43EB-F3E72BB3170D}"/>
              </a:ext>
            </a:extLst>
          </p:cNvPr>
          <p:cNvPicPr>
            <a:picLocks noChangeAspect="1"/>
          </p:cNvPicPr>
          <p:nvPr/>
        </p:nvPicPr>
        <p:blipFill>
          <a:blip r:embed="rId2"/>
          <a:stretch>
            <a:fillRect/>
          </a:stretch>
        </p:blipFill>
        <p:spPr>
          <a:xfrm>
            <a:off x="1352016" y="3332349"/>
            <a:ext cx="1787999" cy="2331189"/>
          </a:xfrm>
          <a:prstGeom prst="rect">
            <a:avLst/>
          </a:prstGeom>
        </p:spPr>
      </p:pic>
      <p:sp>
        <p:nvSpPr>
          <p:cNvPr id="9" name="Text Box 16">
            <a:extLst>
              <a:ext uri="{FF2B5EF4-FFF2-40B4-BE49-F238E27FC236}">
                <a16:creationId xmlns:a16="http://schemas.microsoft.com/office/drawing/2014/main" id="{D6A62347-4565-9D4F-EA36-707876CB989B}"/>
              </a:ext>
            </a:extLst>
          </p:cNvPr>
          <p:cNvSpPr txBox="1"/>
          <p:nvPr/>
        </p:nvSpPr>
        <p:spPr>
          <a:xfrm>
            <a:off x="3685485" y="3679003"/>
            <a:ext cx="6269398" cy="185052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tens (80 + 50) = 130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ones (4 + 7) = 11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130 + 11 = 141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544705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Use Left-to-Right Addition to add the following.</a:t>
            </a:r>
          </a:p>
          <a:p>
            <a:pPr marL="457200" lvl="1" indent="0">
              <a:lnSpc>
                <a:spcPct val="115000"/>
              </a:lnSpc>
              <a:spcBef>
                <a:spcPts val="0"/>
              </a:spcBef>
              <a:buNone/>
            </a:pPr>
            <a:r>
              <a:rPr lang="en-US" sz="3200" dirty="0">
                <a:latin typeface="Arial" panose="020B0604020202020204" pitchFamily="34" charset="0"/>
                <a:ea typeface="Calibri" panose="020F0502020204030204" pitchFamily="34" charset="0"/>
                <a:cs typeface="Times New Roman" panose="02020603050405020304" pitchFamily="18" charset="0"/>
              </a:rPr>
              <a:t>4.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E520345E-63C2-217D-DF8F-33348DAACB6E}"/>
              </a:ext>
            </a:extLst>
          </p:cNvPr>
          <p:cNvPicPr>
            <a:picLocks noChangeAspect="1"/>
          </p:cNvPicPr>
          <p:nvPr/>
        </p:nvPicPr>
        <p:blipFill>
          <a:blip r:embed="rId2"/>
          <a:srcRect t="24038"/>
          <a:stretch/>
        </p:blipFill>
        <p:spPr>
          <a:xfrm>
            <a:off x="1413254" y="3493698"/>
            <a:ext cx="2052209" cy="2122098"/>
          </a:xfrm>
          <a:prstGeom prst="rect">
            <a:avLst/>
          </a:prstGeom>
        </p:spPr>
      </p:pic>
      <p:sp>
        <p:nvSpPr>
          <p:cNvPr id="6" name="Text Box 17">
            <a:extLst>
              <a:ext uri="{FF2B5EF4-FFF2-40B4-BE49-F238E27FC236}">
                <a16:creationId xmlns:a16="http://schemas.microsoft.com/office/drawing/2014/main" id="{33399A9E-904F-43CB-FA56-97689B80505A}"/>
              </a:ext>
            </a:extLst>
          </p:cNvPr>
          <p:cNvSpPr txBox="1"/>
          <p:nvPr/>
        </p:nvSpPr>
        <p:spPr>
          <a:xfrm>
            <a:off x="3552423" y="3339640"/>
            <a:ext cx="6825153" cy="292313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hundreds (800 + 600) = 1400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tens (50 + 30) = 80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ones = 8 + 4 = 12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1400 + 80 + 12= 1492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1611760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Lattice Method</a:t>
            </a:r>
          </a:p>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Allows you to add large numbers without worrying about “carrying 10” all the time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You write the results in a lattice structure and add diagonally </a:t>
            </a:r>
            <a:r>
              <a:rPr lang="en-US" sz="32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(Video)</a:t>
            </a:r>
            <a:r>
              <a:rPr lang="en-US" sz="3200" u="none" strike="noStrike" baseline="300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9</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0540386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Lattice Method</a:t>
            </a:r>
          </a:p>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a:extLst>
              <a:ext uri="{FF2B5EF4-FFF2-40B4-BE49-F238E27FC236}">
                <a16:creationId xmlns:a16="http://schemas.microsoft.com/office/drawing/2014/main" id="{0EDC2BCE-107D-4109-2C5B-5A48EF6433A1}"/>
              </a:ext>
            </a:extLst>
          </p:cNvPr>
          <p:cNvPicPr>
            <a:picLocks noChangeAspect="1"/>
          </p:cNvPicPr>
          <p:nvPr/>
        </p:nvPicPr>
        <p:blipFill>
          <a:blip r:embed="rId2"/>
          <a:stretch>
            <a:fillRect/>
          </a:stretch>
        </p:blipFill>
        <p:spPr>
          <a:xfrm>
            <a:off x="3523626" y="2510581"/>
            <a:ext cx="4090924" cy="3561815"/>
          </a:xfrm>
          <a:prstGeom prst="rect">
            <a:avLst/>
          </a:prstGeom>
        </p:spPr>
      </p:pic>
    </p:spTree>
    <p:extLst>
      <p:ext uri="{BB962C8B-B14F-4D97-AF65-F5344CB8AC3E}">
        <p14:creationId xmlns:p14="http://schemas.microsoft.com/office/powerpoint/2010/main" val="141294646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41115" y="565893"/>
            <a:ext cx="10168128" cy="1179576"/>
          </a:xfrm>
        </p:spPr>
        <p:txBody>
          <a:bodyPr/>
          <a:lstStyle/>
          <a:p>
            <a:r>
              <a:rPr lang="en-US" b="1" dirty="0">
                <a:latin typeface="Arial" panose="020B0604020202020204" pitchFamily="34" charset="0"/>
                <a:cs typeface="Arial" panose="020B0604020202020204" pitchFamily="34" charset="0"/>
              </a:rPr>
              <a:t>Types of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526793" y="1889382"/>
            <a:ext cx="10168128" cy="4882353"/>
          </a:xfrm>
        </p:spPr>
        <p:txBody>
          <a:bodyPr>
            <a:normAutofit lnSpcReduction="10000"/>
          </a:bodyPr>
          <a:lstStyle/>
          <a:p>
            <a:pPr marL="0" indent="0">
              <a:spcAft>
                <a:spcPts val="1800"/>
              </a:spcAft>
              <a:buNone/>
            </a:pPr>
            <a:r>
              <a:rPr lang="en-US" sz="3200" b="1" u="sng" dirty="0">
                <a:effectLst/>
                <a:latin typeface="Arial" panose="020B0604020202020204" pitchFamily="34" charset="0"/>
                <a:ea typeface="Calibri" panose="020F0502020204030204" pitchFamily="34" charset="0"/>
              </a:rPr>
              <a:t>Counting Numbers (Natural) </a:t>
            </a:r>
          </a:p>
          <a:p>
            <a:pPr lvl="1">
              <a:spcAft>
                <a:spcPts val="1800"/>
              </a:spcAft>
            </a:pPr>
            <a:r>
              <a:rPr lang="en-US" sz="28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the numbers we use for counting 1, 2, 3, 4, 5… (N)</a:t>
            </a:r>
          </a:p>
          <a:p>
            <a:pPr marL="0" indent="0">
              <a:spcAft>
                <a:spcPts val="1800"/>
              </a:spcAft>
              <a:buNone/>
            </a:pPr>
            <a:r>
              <a:rPr lang="en-US" sz="3200" b="1" u="sng" dirty="0">
                <a:effectLst/>
                <a:latin typeface="Arial" panose="020B0604020202020204" pitchFamily="34" charset="0"/>
                <a:ea typeface="Calibri" panose="020F0502020204030204" pitchFamily="34" charset="0"/>
              </a:rPr>
              <a:t>Whole Numbers </a:t>
            </a:r>
          </a:p>
          <a:p>
            <a:pPr lvl="1">
              <a:spcAft>
                <a:spcPts val="1800"/>
              </a:spcAft>
            </a:pPr>
            <a:r>
              <a:rPr lang="en-US" sz="2800" dirty="0">
                <a:solidFill>
                  <a:srgbClr val="365F91"/>
                </a:solidFill>
                <a:latin typeface="Arial" panose="020B0604020202020204" pitchFamily="34" charset="0"/>
                <a:ea typeface="Calibri" panose="020F0502020204030204" pitchFamily="34" charset="0"/>
                <a:cs typeface="Times New Roman" panose="02020603050405020304" pitchFamily="18" charset="0"/>
              </a:rPr>
              <a:t>zero plus the counting numbers 0, 1, 2, 3, 4…(W)</a:t>
            </a:r>
          </a:p>
          <a:p>
            <a:pPr marL="0" marR="0" indent="0">
              <a:spcAft>
                <a:spcPts val="1800"/>
              </a:spcAft>
              <a:buNone/>
            </a:pPr>
            <a:r>
              <a:rPr lang="en-US" sz="3200" b="1" u="sng" dirty="0">
                <a:latin typeface="Arial" panose="020B0604020202020204" pitchFamily="34" charset="0"/>
                <a:ea typeface="Calibri" panose="020F0502020204030204" pitchFamily="34" charset="0"/>
              </a:rPr>
              <a:t>Integers positive and negative whole numbers </a:t>
            </a:r>
          </a:p>
          <a:p>
            <a:pPr lvl="1">
              <a:spcAft>
                <a:spcPts val="1800"/>
              </a:spcAft>
            </a:pPr>
            <a:r>
              <a:rPr lang="en-US" sz="2800" dirty="0">
                <a:solidFill>
                  <a:srgbClr val="365F91"/>
                </a:solidFill>
                <a:latin typeface="Arial" panose="020B0604020202020204" pitchFamily="34" charset="0"/>
                <a:ea typeface="Calibri" panose="020F0502020204030204" pitchFamily="34" charset="0"/>
                <a:cs typeface="Times New Roman" panose="02020603050405020304" pitchFamily="18" charset="0"/>
              </a:rPr>
              <a:t>…-3, -2, -1, 0, 1, 2, 3…(Z)</a:t>
            </a:r>
          </a:p>
          <a:p>
            <a:pPr lvl="1">
              <a:spcAft>
                <a:spcPts val="1800"/>
              </a:spcAft>
            </a:pP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26202523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1000"/>
                                        <p:tgtEl>
                                          <p:spTgt spid="3">
                                            <p:txEl>
                                              <p:pRg st="5" end="5"/>
                                            </p:txEl>
                                          </p:spTgt>
                                        </p:tgtEl>
                                      </p:cBhvr>
                                    </p:animEffect>
                                    <p:anim calcmode="lin" valueType="num">
                                      <p:cBhvr>
                                        <p:cTn id="2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Lattice Method</a:t>
            </a:r>
          </a:p>
          <a:p>
            <a:pPr marL="0" indent="0">
              <a:lnSpc>
                <a:spcPct val="115000"/>
              </a:lnSpc>
              <a:spcBef>
                <a:spcPts val="0"/>
              </a:spcBef>
              <a:spcAft>
                <a:spcPts val="1000"/>
              </a:spcAft>
              <a:buNone/>
            </a:pPr>
            <a:r>
              <a:rPr lang="en-US" sz="3200" b="1" i="1" u="sng" dirty="0">
                <a:effectLst/>
                <a:latin typeface="Arial" panose="020B0604020202020204" pitchFamily="34" charset="0"/>
                <a:ea typeface="Calibri" panose="020F0502020204030204" pitchFamily="34" charset="0"/>
                <a:cs typeface="Times New Roman" panose="02020603050405020304" pitchFamily="18" charset="0"/>
              </a:rPr>
              <a:t>Try It! Show your work!</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193">
            <a:extLst>
              <a:ext uri="{FF2B5EF4-FFF2-40B4-BE49-F238E27FC236}">
                <a16:creationId xmlns:a16="http://schemas.microsoft.com/office/drawing/2014/main" id="{05499FD8-BFF2-5B95-6114-A634BDD58CEA}"/>
              </a:ext>
            </a:extLst>
          </p:cNvPr>
          <p:cNvSpPr txBox="1"/>
          <p:nvPr/>
        </p:nvSpPr>
        <p:spPr>
          <a:xfrm>
            <a:off x="746273" y="3495126"/>
            <a:ext cx="2954008" cy="18783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effectLst/>
                <a:latin typeface="Georgia" panose="02040502050405020303" pitchFamily="18" charset="0"/>
                <a:ea typeface="Calibri" panose="020F0502020204030204" pitchFamily="34" charset="0"/>
                <a:cs typeface="Times New Roman" panose="02020603050405020304" pitchFamily="18" charset="0"/>
              </a:rPr>
              <a:t>           189</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effectLst/>
                <a:latin typeface="Georgia" panose="02040502050405020303" pitchFamily="18" charset="0"/>
                <a:ea typeface="Calibri" panose="020F0502020204030204" pitchFamily="34" charset="0"/>
                <a:cs typeface="Times New Roman" panose="02020603050405020304" pitchFamily="18" charset="0"/>
              </a:rPr>
              <a:t>       </a:t>
            </a:r>
            <a:r>
              <a:rPr lang="en-US" sz="3200" u="sng" dirty="0">
                <a:effectLst/>
                <a:latin typeface="Georgia" panose="02040502050405020303" pitchFamily="18" charset="0"/>
                <a:ea typeface="Calibri" panose="020F0502020204030204" pitchFamily="34" charset="0"/>
                <a:cs typeface="Times New Roman" panose="02020603050405020304" pitchFamily="18" charset="0"/>
              </a:rPr>
              <a:t>+ 163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31">
            <a:extLst>
              <a:ext uri="{FF2B5EF4-FFF2-40B4-BE49-F238E27FC236}">
                <a16:creationId xmlns:a16="http://schemas.microsoft.com/office/drawing/2014/main" id="{A90E1791-F4BB-048C-2892-27D33001C3AD}"/>
              </a:ext>
            </a:extLst>
          </p:cNvPr>
          <p:cNvSpPr txBox="1"/>
          <p:nvPr/>
        </p:nvSpPr>
        <p:spPr>
          <a:xfrm>
            <a:off x="5573912" y="2884370"/>
            <a:ext cx="3714750" cy="26765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100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CEC840B3-66F2-C434-CA5E-752C8A50C67B}"/>
              </a:ext>
            </a:extLst>
          </p:cNvPr>
          <p:cNvPicPr>
            <a:picLocks noChangeAspect="1"/>
          </p:cNvPicPr>
          <p:nvPr/>
        </p:nvPicPr>
        <p:blipFill>
          <a:blip r:embed="rId2"/>
          <a:stretch>
            <a:fillRect/>
          </a:stretch>
        </p:blipFill>
        <p:spPr>
          <a:xfrm>
            <a:off x="6152666" y="2473184"/>
            <a:ext cx="3459978" cy="4164789"/>
          </a:xfrm>
          <a:prstGeom prst="rect">
            <a:avLst/>
          </a:prstGeom>
        </p:spPr>
      </p:pic>
    </p:spTree>
    <p:extLst>
      <p:ext uri="{BB962C8B-B14F-4D97-AF65-F5344CB8AC3E}">
        <p14:creationId xmlns:p14="http://schemas.microsoft.com/office/powerpoint/2010/main" val="15944501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Lattice Method</a:t>
            </a:r>
          </a:p>
          <a:p>
            <a:pPr marL="0" indent="0">
              <a:lnSpc>
                <a:spcPct val="115000"/>
              </a:lnSpc>
              <a:spcBef>
                <a:spcPts val="0"/>
              </a:spcBef>
              <a:spcAft>
                <a:spcPts val="1000"/>
              </a:spcAft>
              <a:buNone/>
            </a:pPr>
            <a:r>
              <a:rPr lang="en-US" sz="3200" b="1" i="1" u="sng" dirty="0">
                <a:effectLst/>
                <a:latin typeface="Arial" panose="020B0604020202020204" pitchFamily="34" charset="0"/>
                <a:ea typeface="Calibri" panose="020F0502020204030204" pitchFamily="34" charset="0"/>
                <a:cs typeface="Times New Roman" panose="02020603050405020304" pitchFamily="18" charset="0"/>
              </a:rPr>
              <a:t>Try It! Show your work!</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193">
            <a:extLst>
              <a:ext uri="{FF2B5EF4-FFF2-40B4-BE49-F238E27FC236}">
                <a16:creationId xmlns:a16="http://schemas.microsoft.com/office/drawing/2014/main" id="{05499FD8-BFF2-5B95-6114-A634BDD58CEA}"/>
              </a:ext>
            </a:extLst>
          </p:cNvPr>
          <p:cNvSpPr txBox="1"/>
          <p:nvPr/>
        </p:nvSpPr>
        <p:spPr>
          <a:xfrm>
            <a:off x="746273" y="3495126"/>
            <a:ext cx="2954008" cy="187831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effectLst/>
                <a:latin typeface="Georgia" panose="02040502050405020303" pitchFamily="18" charset="0"/>
                <a:ea typeface="Calibri" panose="020F0502020204030204" pitchFamily="34" charset="0"/>
                <a:cs typeface="Times New Roman" panose="02020603050405020304" pitchFamily="18" charset="0"/>
              </a:rPr>
              <a:t>           </a:t>
            </a:r>
            <a:r>
              <a:rPr lang="en-US" sz="3200" dirty="0">
                <a:effectLst/>
                <a:latin typeface="Arial" panose="020B0604020202020204" pitchFamily="34" charset="0"/>
                <a:ea typeface="Calibri" panose="020F0502020204030204" pitchFamily="34" charset="0"/>
                <a:cs typeface="Arial" panose="020B0604020202020204" pitchFamily="34" charset="0"/>
              </a:rPr>
              <a:t>189</a:t>
            </a:r>
          </a:p>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Arial" panose="020B0604020202020204" pitchFamily="34" charset="0"/>
              </a:rPr>
              <a:t>       </a:t>
            </a:r>
            <a:r>
              <a:rPr lang="en-US" sz="3200" u="sng" dirty="0">
                <a:effectLst/>
                <a:latin typeface="Arial" panose="020B0604020202020204" pitchFamily="34" charset="0"/>
                <a:ea typeface="Calibri" panose="020F0502020204030204" pitchFamily="34" charset="0"/>
                <a:cs typeface="Arial" panose="020B0604020202020204" pitchFamily="34" charset="0"/>
              </a:rPr>
              <a:t>+ 163</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Text Box 31">
            <a:extLst>
              <a:ext uri="{FF2B5EF4-FFF2-40B4-BE49-F238E27FC236}">
                <a16:creationId xmlns:a16="http://schemas.microsoft.com/office/drawing/2014/main" id="{A90E1791-F4BB-048C-2892-27D33001C3AD}"/>
              </a:ext>
            </a:extLst>
          </p:cNvPr>
          <p:cNvSpPr txBox="1"/>
          <p:nvPr/>
        </p:nvSpPr>
        <p:spPr>
          <a:xfrm>
            <a:off x="5573912" y="2884370"/>
            <a:ext cx="3714750" cy="26765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gn="ctr">
              <a:lnSpc>
                <a:spcPct val="115000"/>
              </a:lnSpc>
              <a:spcBef>
                <a:spcPts val="0"/>
              </a:spcBef>
              <a:spcAft>
                <a:spcPts val="100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15000"/>
              </a:lnSpc>
              <a:spcBef>
                <a:spcPts val="0"/>
              </a:spcBef>
              <a:spcAft>
                <a:spcPts val="1000"/>
              </a:spcAft>
            </a:pPr>
            <a:r>
              <a:rPr lang="en-US" sz="1350" dirty="0">
                <a:effectLst/>
                <a:latin typeface="Georgia" panose="02040502050405020303" pitchFamily="18" charset="0"/>
                <a:ea typeface="Calibri" panose="020F0502020204030204" pitchFamily="34" charset="0"/>
                <a:cs typeface="Times New Roman" panose="02020603050405020304" pitchFamily="18" charset="0"/>
              </a:rPr>
              <a:t>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0B257107-1FAA-82F8-6C52-5426974C2CC7}"/>
              </a:ext>
            </a:extLst>
          </p:cNvPr>
          <p:cNvPicPr>
            <a:picLocks noChangeAspect="1"/>
          </p:cNvPicPr>
          <p:nvPr/>
        </p:nvPicPr>
        <p:blipFill>
          <a:blip r:embed="rId2"/>
          <a:stretch>
            <a:fillRect/>
          </a:stretch>
        </p:blipFill>
        <p:spPr>
          <a:xfrm>
            <a:off x="6298516" y="2376022"/>
            <a:ext cx="3219749" cy="4299202"/>
          </a:xfrm>
          <a:prstGeom prst="rect">
            <a:avLst/>
          </a:prstGeom>
        </p:spPr>
      </p:pic>
    </p:spTree>
    <p:extLst>
      <p:ext uri="{BB962C8B-B14F-4D97-AF65-F5344CB8AC3E}">
        <p14:creationId xmlns:p14="http://schemas.microsoft.com/office/powerpoint/2010/main" val="188516575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5"/>
            <a:ext cx="10168128" cy="415885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Calibri" panose="020F0502020204030204" pitchFamily="34" charset="0"/>
                <a:cs typeface="Times New Roman" panose="02020603050405020304" pitchFamily="18" charset="0"/>
              </a:rPr>
              <a:t>Scratch Method</a:t>
            </a:r>
          </a:p>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Quick and easy way to add columns of numbers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Watch Video</a:t>
            </a:r>
            <a:r>
              <a:rPr lang="en-US" sz="3200" u="none" strike="noStrike" baseline="300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10</a:t>
            </a:r>
            <a:r>
              <a:rPr lang="en-US" sz="3200" baseline="30000" dirty="0">
                <a:effectLst/>
                <a:latin typeface="Arial" panose="020B0604020202020204" pitchFamily="34" charset="0"/>
                <a:ea typeface="Calibri" panose="020F0502020204030204" pitchFamily="34" charset="0"/>
                <a:cs typeface="Times New Roman" panose="02020603050405020304" pitchFamily="18" charset="0"/>
              </a:rPr>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746273" y="220027"/>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rPr>
              <a:t>Methods Used to Teach Addition to Elementary Students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a:extLst>
              <a:ext uri="{FF2B5EF4-FFF2-40B4-BE49-F238E27FC236}">
                <a16:creationId xmlns:a16="http://schemas.microsoft.com/office/drawing/2014/main" id="{40F15277-14CB-B82E-6392-AD8F11B6197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4487" t="18234" r="68750" b="38176"/>
          <a:stretch/>
        </p:blipFill>
        <p:spPr bwMode="auto">
          <a:xfrm>
            <a:off x="3940424" y="3644876"/>
            <a:ext cx="3266975" cy="299309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40673492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4"/>
            <a:ext cx="10168128" cy="4615995"/>
          </a:xfrm>
        </p:spPr>
        <p:txBody>
          <a:bodyPr>
            <a:normAutofit/>
          </a:bodyPr>
          <a:lstStyle/>
          <a:p>
            <a:pPr marL="0" indent="0">
              <a:lnSpc>
                <a:spcPct val="115000"/>
              </a:lnSpc>
              <a:spcBef>
                <a:spcPts val="0"/>
              </a:spcBef>
              <a:spcAft>
                <a:spcPts val="1000"/>
              </a:spcAft>
              <a:buNone/>
            </a:pPr>
            <a:r>
              <a:rPr lang="en-US" sz="3200" b="1" dirty="0">
                <a:effectLst/>
                <a:latin typeface="Arial" panose="020B0604020202020204" pitchFamily="34" charset="0"/>
                <a:ea typeface="Times New Roman" panose="02020603050405020304" pitchFamily="18" charset="0"/>
              </a:rPr>
              <a:t>Mental Computation</a:t>
            </a:r>
          </a:p>
          <a:p>
            <a:pPr lvl="1">
              <a:lnSpc>
                <a:spcPct val="115000"/>
              </a:lnSpc>
              <a:spcBef>
                <a:spcPts val="0"/>
              </a:spcBef>
              <a:spcAft>
                <a:spcPts val="1000"/>
              </a:spcAft>
            </a:pPr>
            <a:r>
              <a:rPr lang="en-US" sz="3200" dirty="0">
                <a:solidFill>
                  <a:srgbClr val="365F91"/>
                </a:solidFill>
                <a:effectLst/>
                <a:latin typeface="Arial" panose="020B0604020202020204" pitchFamily="34" charset="0"/>
                <a:ea typeface="Times New Roman" panose="02020603050405020304" pitchFamily="18" charset="0"/>
              </a:rPr>
              <a:t>using different strategies to do computations mentally without using physical computational aids</a:t>
            </a:r>
          </a:p>
          <a:p>
            <a:pPr marL="0" indent="0">
              <a:lnSpc>
                <a:spcPct val="115000"/>
              </a:lnSpc>
              <a:spcBef>
                <a:spcPts val="0"/>
              </a:spcBef>
              <a:spcAft>
                <a:spcPts val="1000"/>
              </a:spcAft>
              <a:buNone/>
            </a:pPr>
            <a:r>
              <a:rPr lang="en-US" sz="3200" b="1" dirty="0">
                <a:effectLst/>
                <a:latin typeface="Arial" panose="020B0604020202020204" pitchFamily="34" charset="0"/>
                <a:ea typeface="Times New Roman" panose="02020603050405020304" pitchFamily="18" charset="0"/>
              </a:rPr>
              <a:t>Compatible Numbers</a:t>
            </a:r>
          </a:p>
          <a:p>
            <a:pPr lvl="1">
              <a:lnSpc>
                <a:spcPct val="115000"/>
              </a:lnSpc>
              <a:spcBef>
                <a:spcPts val="0"/>
              </a:spcBef>
              <a:spcAft>
                <a:spcPts val="1000"/>
              </a:spcAft>
            </a:pPr>
            <a:r>
              <a:rPr lang="en-US" sz="3200" dirty="0">
                <a:solidFill>
                  <a:srgbClr val="365F91"/>
                </a:solidFill>
                <a:latin typeface="Arial" panose="020B0604020202020204" pitchFamily="34" charset="0"/>
              </a:rPr>
              <a:t>numbers that are easy to add, subtract, multiply or divide mentally (helps us do mental math and estimations)</a:t>
            </a: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Mental Computation and Estimation</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6707203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4"/>
            <a:ext cx="10168128" cy="4615995"/>
          </a:xfrm>
        </p:spPr>
        <p:txBody>
          <a:bodyPr>
            <a:normAutofit/>
          </a:bodyPr>
          <a:lstStyle/>
          <a:p>
            <a:pPr marL="0" indent="0">
              <a:lnSpc>
                <a:spcPct val="115000"/>
              </a:lnSpc>
              <a:spcBef>
                <a:spcPts val="0"/>
              </a:spcBef>
              <a:spcAft>
                <a:spcPts val="1000"/>
              </a:spcAft>
              <a:buNone/>
            </a:pPr>
            <a:r>
              <a:rPr lang="en-US" sz="3200" b="1" dirty="0">
                <a:effectLst/>
                <a:latin typeface="Arial" panose="020B0604020202020204" pitchFamily="34" charset="0"/>
                <a:ea typeface="Times New Roman" panose="02020603050405020304" pitchFamily="18" charset="0"/>
              </a:rPr>
              <a:t>Estimation</a:t>
            </a:r>
          </a:p>
          <a:p>
            <a:pPr lvl="1">
              <a:lnSpc>
                <a:spcPct val="115000"/>
              </a:lnSpc>
              <a:spcBef>
                <a:spcPts val="0"/>
              </a:spcBef>
              <a:spcAft>
                <a:spcPts val="1000"/>
              </a:spcAft>
            </a:pPr>
            <a:r>
              <a:rPr lang="en-US" sz="3200" dirty="0">
                <a:solidFill>
                  <a:srgbClr val="365F91"/>
                </a:solidFill>
                <a:effectLst/>
                <a:latin typeface="Arial" panose="020B0604020202020204" pitchFamily="34" charset="0"/>
                <a:ea typeface="Times New Roman" panose="02020603050405020304" pitchFamily="18" charset="0"/>
              </a:rPr>
              <a:t>rounding numbers to find an approximate answer</a:t>
            </a: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Mental Computation and Estimation</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308151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4"/>
            <a:ext cx="10168128" cy="4615995"/>
          </a:xfrm>
        </p:spPr>
        <p:txBody>
          <a:bodyPr>
            <a:normAutofit/>
          </a:bodyPr>
          <a:lstStyle/>
          <a:p>
            <a:pPr marL="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lnSpc>
                <a:spcPct val="115000"/>
              </a:lnSpc>
              <a:spcBef>
                <a:spcPts val="0"/>
              </a:spcBef>
              <a:spcAft>
                <a:spcPts val="1000"/>
              </a:spcAft>
              <a:buNone/>
            </a:pP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Adding by Using Compatible Numbers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a:extLst>
              <a:ext uri="{FF2B5EF4-FFF2-40B4-BE49-F238E27FC236}">
                <a16:creationId xmlns:a16="http://schemas.microsoft.com/office/drawing/2014/main" id="{27FDD14D-BDDB-44E2-1F98-92235526BA5E}"/>
              </a:ext>
            </a:extLst>
          </p:cNvPr>
          <p:cNvPicPr>
            <a:picLocks noChangeAspect="1"/>
          </p:cNvPicPr>
          <p:nvPr/>
        </p:nvPicPr>
        <p:blipFill>
          <a:blip r:embed="rId2"/>
          <a:stretch>
            <a:fillRect/>
          </a:stretch>
        </p:blipFill>
        <p:spPr>
          <a:xfrm>
            <a:off x="1802921" y="3035736"/>
            <a:ext cx="2690011" cy="2873006"/>
          </a:xfrm>
          <a:prstGeom prst="rect">
            <a:avLst/>
          </a:prstGeom>
        </p:spPr>
      </p:pic>
      <p:pic>
        <p:nvPicPr>
          <p:cNvPr id="8" name="Picture 7">
            <a:extLst>
              <a:ext uri="{FF2B5EF4-FFF2-40B4-BE49-F238E27FC236}">
                <a16:creationId xmlns:a16="http://schemas.microsoft.com/office/drawing/2014/main" id="{D78AF15C-4270-997E-3327-4718C619A65A}"/>
              </a:ext>
            </a:extLst>
          </p:cNvPr>
          <p:cNvPicPr>
            <a:picLocks noChangeAspect="1"/>
          </p:cNvPicPr>
          <p:nvPr/>
        </p:nvPicPr>
        <p:blipFill>
          <a:blip r:embed="rId3"/>
          <a:stretch>
            <a:fillRect/>
          </a:stretch>
        </p:blipFill>
        <p:spPr>
          <a:xfrm>
            <a:off x="4004970" y="2785972"/>
            <a:ext cx="7715422" cy="2372623"/>
          </a:xfrm>
          <a:prstGeom prst="rect">
            <a:avLst/>
          </a:prstGeom>
        </p:spPr>
      </p:pic>
    </p:spTree>
    <p:extLst>
      <p:ext uri="{BB962C8B-B14F-4D97-AF65-F5344CB8AC3E}">
        <p14:creationId xmlns:p14="http://schemas.microsoft.com/office/powerpoint/2010/main" val="29068535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000464"/>
            <a:ext cx="10168128" cy="4615995"/>
          </a:xfrm>
        </p:spPr>
        <p:txBody>
          <a:bodyPr>
            <a:normAutofit/>
          </a:bodyPr>
          <a:lstStyle/>
          <a:p>
            <a:pPr marL="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4:</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   			   75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0"/>
              </a:spcAft>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r>
              <a:rPr lang="en-US" sz="3200" u="sng" dirty="0">
                <a:effectLst/>
                <a:latin typeface="Arial" panose="020B0604020202020204" pitchFamily="34" charset="0"/>
                <a:ea typeface="Calibri" panose="020F0502020204030204" pitchFamily="34" charset="0"/>
                <a:cs typeface="Times New Roman" panose="02020603050405020304" pitchFamily="18" charset="0"/>
              </a:rPr>
              <a:t>+ 28</a:t>
            </a: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Adding by </a:t>
            </a:r>
            <a:r>
              <a:rPr lang="en-US" sz="4000" b="1" dirty="0">
                <a:latin typeface="Arial" panose="020B0604020202020204" pitchFamily="34" charset="0"/>
                <a:ea typeface="Calibri" panose="020F0502020204030204" pitchFamily="34" charset="0"/>
                <a:cs typeface="Times New Roman" panose="02020603050405020304" pitchFamily="18" charset="0"/>
              </a:rPr>
              <a:t>Making </a:t>
            </a:r>
            <a:r>
              <a:rPr lang="en-US" sz="4000" b="1" dirty="0">
                <a:effectLst/>
                <a:latin typeface="Arial" panose="020B0604020202020204" pitchFamily="34" charset="0"/>
                <a:ea typeface="Calibri" panose="020F0502020204030204" pitchFamily="34" charset="0"/>
                <a:cs typeface="Times New Roman" panose="02020603050405020304" pitchFamily="18" charset="0"/>
              </a:rPr>
              <a:t>Compatible Numbers</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Box 7">
            <a:extLst>
              <a:ext uri="{FF2B5EF4-FFF2-40B4-BE49-F238E27FC236}">
                <a16:creationId xmlns:a16="http://schemas.microsoft.com/office/drawing/2014/main" id="{2DC2ABF1-C751-1D6C-7F6E-7E076434D66E}"/>
              </a:ext>
            </a:extLst>
          </p:cNvPr>
          <p:cNvSpPr txBox="1"/>
          <p:nvPr/>
        </p:nvSpPr>
        <p:spPr>
          <a:xfrm>
            <a:off x="724619" y="3869613"/>
            <a:ext cx="10895162" cy="2746846"/>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Think of compatible numbers that are easy to add like </a:t>
            </a: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75 + 25. Then compensate for the 3 you removed.</a:t>
            </a:r>
          </a:p>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 75 + 25 = 100 + 3 = 103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687214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1000"/>
                                        <p:tgtEl>
                                          <p:spTgt spid="4">
                                            <p:txEl>
                                              <p:pRg st="0" end="0"/>
                                            </p:txEl>
                                          </p:spTgt>
                                        </p:tgtEl>
                                      </p:cBhvr>
                                    </p:animEffect>
                                    <p:anim calcmode="lin" valueType="num">
                                      <p:cBhvr>
                                        <p:cTn id="8"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fade">
                                      <p:cBhvr>
                                        <p:cTn id="12" dur="1000"/>
                                        <p:tgtEl>
                                          <p:spTgt spid="4">
                                            <p:txEl>
                                              <p:pRg st="1" end="1"/>
                                            </p:txEl>
                                          </p:spTgt>
                                        </p:tgtEl>
                                      </p:cBhvr>
                                    </p:animEffect>
                                    <p:anim calcmode="lin" valueType="num">
                                      <p:cBhvr>
                                        <p:cTn id="13"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1000"/>
                                        <p:tgtEl>
                                          <p:spTgt spid="4">
                                            <p:txEl>
                                              <p:pRg st="2" end="2"/>
                                            </p:txEl>
                                          </p:spTgt>
                                        </p:tgtEl>
                                      </p:cBhvr>
                                    </p:animEffect>
                                    <p:anim calcmode="lin" valueType="num">
                                      <p:cBhvr>
                                        <p:cTn id="18"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4">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46716" y="2242005"/>
            <a:ext cx="10168128" cy="4615995"/>
          </a:xfrm>
        </p:spPr>
        <p:txBody>
          <a:bodyPr>
            <a:normAutofit/>
          </a:bodyPr>
          <a:lstStyle/>
          <a:p>
            <a:pPr>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Check the number in the place value one below the one you are rounding to. If it is greater than or equal to 5, round up. If it is less than 5, round down. Then, only write the numbers until you reach the place you are rounding to.</a:t>
            </a:r>
          </a:p>
          <a:p>
            <a:pPr marL="0" indent="0">
              <a:lnSpc>
                <a:spcPct val="115000"/>
              </a:lnSpc>
              <a:spcBef>
                <a:spcPts val="0"/>
              </a:spcBef>
              <a:spcAft>
                <a:spcPts val="1000"/>
              </a:spcAft>
              <a:buNone/>
            </a:pP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1462580"/>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Rounding  (Used to approximate or estimate calculations)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2106037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46716" y="2242005"/>
            <a:ext cx="10168128" cy="4615995"/>
          </a:xfrm>
        </p:spPr>
        <p:txBody>
          <a:bodyPr>
            <a:normAutofit/>
          </a:bodyPr>
          <a:lstStyle/>
          <a:p>
            <a:pPr>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rPr>
              <a:t>Each of the numbers in a problem is rounded to one digit with the with the rest of the digits being zero.</a:t>
            </a:r>
            <a:r>
              <a:rPr lang="en-US" sz="3200" dirty="0">
                <a:solidFill>
                  <a:srgbClr val="365F91"/>
                </a:solidFill>
                <a:effectLst/>
                <a:latin typeface="Arial" panose="020B0604020202020204" pitchFamily="34" charset="0"/>
                <a:ea typeface="Times New Roman" panose="02020603050405020304" pitchFamily="18" charset="0"/>
              </a:rPr>
              <a:t> </a:t>
            </a:r>
            <a:r>
              <a:rPr lang="en-US" sz="3200" dirty="0">
                <a:solidFill>
                  <a:srgbClr val="365F91"/>
                </a:solidFill>
                <a:effectLst/>
                <a:latin typeface="Arial" panose="020B0604020202020204" pitchFamily="34" charset="0"/>
                <a:ea typeface="Calibri" panose="020F0502020204030204" pitchFamily="34" charset="0"/>
              </a:rPr>
              <a:t>Standard rounding rules are used. The second digit in the number is used to decide whether the first digit will be rounded up or down.</a:t>
            </a:r>
            <a:endParaRPr lang="en-US" sz="3200" dirty="0">
              <a:solidFill>
                <a:srgbClr val="365F91"/>
              </a:solidFill>
              <a:latin typeface="Arial" panose="020B0604020202020204" pitchFamily="34" charset="0"/>
            </a:endParaRPr>
          </a:p>
          <a:p>
            <a:pPr>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Front End Rounding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1792625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2083256"/>
            <a:ext cx="10168128" cy="4933491"/>
          </a:xfrm>
        </p:spPr>
        <p:txBody>
          <a:bodyPr>
            <a:normAutofit/>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46716" y="2242005"/>
            <a:ext cx="10168128" cy="4615995"/>
          </a:xfrm>
        </p:spPr>
        <p:txBody>
          <a:bodyPr>
            <a:normAutofit/>
          </a:bodyPr>
          <a:lstStyle/>
          <a:p>
            <a:pPr mar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Front End Rounding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2542BF6-E49D-5C9D-E020-A361E809AAE8}"/>
              </a:ext>
            </a:extLst>
          </p:cNvPr>
          <p:cNvSpPr txBox="1"/>
          <p:nvPr/>
        </p:nvSpPr>
        <p:spPr>
          <a:xfrm>
            <a:off x="628393" y="2151204"/>
            <a:ext cx="10935214" cy="2014526"/>
          </a:xfrm>
          <a:prstGeom prst="rect">
            <a:avLst/>
          </a:prstGeom>
          <a:noFill/>
        </p:spPr>
        <p:txBody>
          <a:bodyPr wrap="square">
            <a:spAutoFit/>
          </a:bodyPr>
          <a:lstStyle/>
          <a:p>
            <a:pPr marL="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5:</a:t>
            </a:r>
          </a:p>
          <a:p>
            <a:pPr>
              <a:lnSpc>
                <a:spcPct val="115000"/>
              </a:lnSpc>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Estimate the sum of the numbers 9411 + 3849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a:extLst>
              <a:ext uri="{FF2B5EF4-FFF2-40B4-BE49-F238E27FC236}">
                <a16:creationId xmlns:a16="http://schemas.microsoft.com/office/drawing/2014/main" id="{04C44E9D-4607-5F14-AE5F-FBA6843D32BB}"/>
              </a:ext>
            </a:extLst>
          </p:cNvPr>
          <p:cNvPicPr>
            <a:picLocks noChangeAspect="1"/>
          </p:cNvPicPr>
          <p:nvPr/>
        </p:nvPicPr>
        <p:blipFill>
          <a:blip r:embed="rId2"/>
          <a:stretch>
            <a:fillRect/>
          </a:stretch>
        </p:blipFill>
        <p:spPr>
          <a:xfrm>
            <a:off x="3070675" y="3714758"/>
            <a:ext cx="4817591" cy="2145889"/>
          </a:xfrm>
          <a:prstGeom prst="rect">
            <a:avLst/>
          </a:prstGeom>
        </p:spPr>
      </p:pic>
    </p:spTree>
    <p:extLst>
      <p:ext uri="{BB962C8B-B14F-4D97-AF65-F5344CB8AC3E}">
        <p14:creationId xmlns:p14="http://schemas.microsoft.com/office/powerpoint/2010/main" val="17183950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3862" y="876443"/>
            <a:ext cx="10168128" cy="1081950"/>
          </a:xfrm>
        </p:spPr>
        <p:txBody>
          <a:bodyPr>
            <a:normAutofit fontScale="90000"/>
          </a:bodyPr>
          <a:lstStyle/>
          <a:p>
            <a:pPr marL="0" marR="0">
              <a:lnSpc>
                <a:spcPct val="115000"/>
              </a:lnSpc>
              <a:spcBef>
                <a:spcPts val="0"/>
              </a:spcBef>
              <a:spcAft>
                <a:spcPts val="1000"/>
              </a:spcAft>
            </a:pPr>
            <a:r>
              <a:rPr lang="en-US" sz="4400" b="1" dirty="0">
                <a:effectLst/>
                <a:latin typeface="Arial" panose="020B0604020202020204" pitchFamily="34" charset="0"/>
                <a:ea typeface="Calibri" panose="020F0502020204030204" pitchFamily="34" charset="0"/>
                <a:cs typeface="Times New Roman" panose="02020603050405020304" pitchFamily="18" charset="0"/>
              </a:rPr>
              <a:t>Addition Using a Number Line</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526793" y="1889382"/>
            <a:ext cx="10168128" cy="4882353"/>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Times New Roman" panose="02020603050405020304" pitchFamily="18" charset="0"/>
                <a:cs typeface="Arial" panose="020B0604020202020204" pitchFamily="34" charset="0"/>
              </a:rPr>
              <a:t>Helps students visualize addition with small numbers</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Times New Roman" panose="02020603050405020304" pitchFamily="18" charset="0"/>
                <a:cs typeface="Arial" panose="020B0604020202020204" pitchFamily="34" charset="0"/>
              </a:rPr>
              <a:t>Simple as counting positive numbers by moving towards the right-hand side of a number line if the number is positive and moving to the left-hand side of the number line if the number is negative.</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lvl="1">
              <a:spcAft>
                <a:spcPts val="1800"/>
              </a:spcAft>
            </a:pPr>
            <a:r>
              <a:rPr lang="en-US" sz="28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2"/>
              </a:rPr>
              <a:t>Video 1</a:t>
            </a:r>
            <a:r>
              <a:rPr lang="en-US" sz="2800" baseline="30000"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rPr>
              <a:t>1</a:t>
            </a:r>
          </a:p>
          <a:p>
            <a:pPr lvl="1">
              <a:spcAft>
                <a:spcPts val="1800"/>
              </a:spcAft>
            </a:pPr>
            <a:r>
              <a:rPr lang="en-US" sz="2800" u="sng"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hlinkClick r:id="rId3"/>
              </a:rPr>
              <a:t>Video 2</a:t>
            </a:r>
            <a:r>
              <a:rPr lang="en-US" sz="2800" baseline="30000" dirty="0">
                <a:solidFill>
                  <a:srgbClr val="0000FF"/>
                </a:solidFill>
                <a:effectLst/>
                <a:latin typeface="Arial" panose="020B0604020202020204" pitchFamily="34" charset="0"/>
                <a:ea typeface="Times New Roman" panose="02020603050405020304" pitchFamily="18" charset="0"/>
                <a:cs typeface="Times New Roman" panose="02020603050405020304" pitchFamily="18" charset="0"/>
              </a:rPr>
              <a:t>2</a:t>
            </a:r>
            <a:endParaRPr lang="en-US" sz="2800" baseline="30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pic>
        <p:nvPicPr>
          <p:cNvPr id="4" name="Picture 3" descr="Addition Using Number Line - Grade 1 - ArgoPrep">
            <a:extLst>
              <a:ext uri="{FF2B5EF4-FFF2-40B4-BE49-F238E27FC236}">
                <a16:creationId xmlns:a16="http://schemas.microsoft.com/office/drawing/2014/main" id="{68B8B067-6A5B-F74B-8B26-A7603A468AE6}"/>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3807688" y="4899608"/>
            <a:ext cx="5668821" cy="1790154"/>
          </a:xfrm>
          <a:prstGeom prst="rect">
            <a:avLst/>
          </a:prstGeom>
          <a:noFill/>
          <a:ln>
            <a:noFill/>
          </a:ln>
        </p:spPr>
      </p:pic>
      <p:sp>
        <p:nvSpPr>
          <p:cNvPr id="5" name="Text Box 24">
            <a:extLst>
              <a:ext uri="{FF2B5EF4-FFF2-40B4-BE49-F238E27FC236}">
                <a16:creationId xmlns:a16="http://schemas.microsoft.com/office/drawing/2014/main" id="{EE37D805-456A-9824-0B7F-E570D4575B6B}"/>
              </a:ext>
            </a:extLst>
          </p:cNvPr>
          <p:cNvSpPr txBox="1"/>
          <p:nvPr/>
        </p:nvSpPr>
        <p:spPr>
          <a:xfrm>
            <a:off x="9056637" y="4817635"/>
            <a:ext cx="622201" cy="48759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R="0" lvl="1">
              <a:lnSpc>
                <a:spcPct val="110000"/>
              </a:lnSpc>
              <a:spcBef>
                <a:spcPts val="500"/>
              </a:spcBef>
              <a:spcAft>
                <a:spcPts val="1800"/>
              </a:spcAft>
            </a:pPr>
            <a:r>
              <a:rPr lang="en-US" sz="2800" baseline="30000" dirty="0">
                <a:solidFill>
                  <a:srgbClr val="0000FF"/>
                </a:solidFill>
                <a:latin typeface="Arial" panose="020B0604020202020204" pitchFamily="34" charset="0"/>
                <a:cs typeface="Times New Roman" panose="02020603050405020304" pitchFamily="18" charset="0"/>
              </a:rPr>
              <a:t>3</a:t>
            </a:r>
          </a:p>
        </p:txBody>
      </p:sp>
    </p:spTree>
    <p:extLst>
      <p:ext uri="{BB962C8B-B14F-4D97-AF65-F5344CB8AC3E}">
        <p14:creationId xmlns:p14="http://schemas.microsoft.com/office/powerpoint/2010/main" val="389452085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2083256"/>
            <a:ext cx="10168128" cy="4933491"/>
          </a:xfrm>
        </p:spPr>
        <p:txBody>
          <a:bodyPr>
            <a:normAutofit/>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46716" y="2242005"/>
            <a:ext cx="10168128" cy="4615995"/>
          </a:xfrm>
        </p:spPr>
        <p:txBody>
          <a:bodyPr>
            <a:normAutofit/>
          </a:bodyPr>
          <a:lstStyle/>
          <a:p>
            <a:pPr mar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Rounding</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2542BF6-E49D-5C9D-E020-A361E809AAE8}"/>
              </a:ext>
            </a:extLst>
          </p:cNvPr>
          <p:cNvSpPr txBox="1"/>
          <p:nvPr/>
        </p:nvSpPr>
        <p:spPr>
          <a:xfrm>
            <a:off x="628393" y="2151204"/>
            <a:ext cx="10935214" cy="3018903"/>
          </a:xfrm>
          <a:prstGeom prst="rect">
            <a:avLst/>
          </a:prstGeom>
          <a:noFill/>
        </p:spPr>
        <p:txBody>
          <a:bodyPr wrap="square">
            <a:spAutoFit/>
          </a:bodyPr>
          <a:lstStyle/>
          <a:p>
            <a:pPr>
              <a:lnSpc>
                <a:spcPct val="115000"/>
              </a:lnSpc>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Rounding numbers makes them easier to understand and to estimate calculations. Teaching students to round is important when they are determining if their answers are “reasonable”. </a:t>
            </a:r>
            <a:r>
              <a:rPr lang="en-US" sz="32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(Rounding Video)</a:t>
            </a:r>
            <a:r>
              <a:rPr lang="en-US" sz="3200" dirty="0">
                <a:effectLst/>
                <a:latin typeface="Arial" panose="020B0604020202020204" pitchFamily="34" charset="0"/>
                <a:ea typeface="Calibri" panose="020F0502020204030204" pitchFamily="34" charset="0"/>
                <a:cs typeface="Times New Roman" panose="02020603050405020304" pitchFamily="18" charset="0"/>
              </a:rPr>
              <a:t> </a:t>
            </a:r>
            <a:r>
              <a:rPr lang="en-US" sz="3200" baseline="30000" dirty="0">
                <a:effectLst/>
                <a:latin typeface="Arial" panose="020B0604020202020204" pitchFamily="34" charset="0"/>
                <a:ea typeface="Calibri" panose="020F0502020204030204" pitchFamily="34" charset="0"/>
                <a:cs typeface="Times New Roman" panose="02020603050405020304" pitchFamily="18" charset="0"/>
              </a:rPr>
              <a:t>11</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9636618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2083256"/>
            <a:ext cx="10168128" cy="4933491"/>
          </a:xfrm>
        </p:spPr>
        <p:txBody>
          <a:bodyPr>
            <a:normAutofit/>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46716" y="2242005"/>
            <a:ext cx="10168128" cy="4615995"/>
          </a:xfrm>
        </p:spPr>
        <p:txBody>
          <a:bodyPr>
            <a:normAutofit/>
          </a:bodyPr>
          <a:lstStyle/>
          <a:p>
            <a:pPr mar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solidFill>
                <a:srgbClr val="365F91"/>
              </a:solidFill>
              <a:latin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706589"/>
            <a:ext cx="11445727" cy="754694"/>
          </a:xfrm>
          <a:prstGeom prst="rect">
            <a:avLst/>
          </a:prstGeom>
          <a:noFill/>
        </p:spPr>
        <p:txBody>
          <a:bodyPr wrap="square">
            <a:spAutoFit/>
          </a:bodyPr>
          <a:lstStyle/>
          <a:p>
            <a:pPr marL="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Rounding Decimals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72542BF6-E49D-5C9D-E020-A361E809AAE8}"/>
              </a:ext>
            </a:extLst>
          </p:cNvPr>
          <p:cNvSpPr txBox="1"/>
          <p:nvPr/>
        </p:nvSpPr>
        <p:spPr>
          <a:xfrm>
            <a:off x="628393" y="2151204"/>
            <a:ext cx="10935214" cy="1886286"/>
          </a:xfrm>
          <a:prstGeom prst="rect">
            <a:avLst/>
          </a:prstGeom>
          <a:noFill/>
        </p:spPr>
        <p:txBody>
          <a:bodyPr wrap="square">
            <a:spAutoFit/>
          </a:bodyPr>
          <a:lstStyle/>
          <a:p>
            <a:pPr marL="285750" indent="-285750">
              <a:lnSpc>
                <a:spcPct val="115000"/>
              </a:lnSpc>
              <a:spcAft>
                <a:spcPts val="10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Make sure students understand </a:t>
            </a:r>
            <a:r>
              <a:rPr lang="en-US" sz="3200" u="sng" dirty="0">
                <a:effectLst/>
                <a:latin typeface="Arial" panose="020B0604020202020204" pitchFamily="34" charset="0"/>
                <a:ea typeface="Calibri" panose="020F0502020204030204" pitchFamily="34" charset="0"/>
                <a:cs typeface="Times New Roman" panose="02020603050405020304" pitchFamily="18" charset="0"/>
              </a:rPr>
              <a:t>place value</a:t>
            </a:r>
            <a:r>
              <a:rPr lang="en-US" sz="3200" dirty="0">
                <a:effectLst/>
                <a:latin typeface="Arial" panose="020B0604020202020204" pitchFamily="34" charset="0"/>
                <a:ea typeface="Calibri" panose="020F0502020204030204" pitchFamily="34" charset="0"/>
                <a:cs typeface="Times New Roman" panose="02020603050405020304" pitchFamily="18" charset="0"/>
              </a:rPr>
              <a:t> when rounding decimals.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Place Value: Decimals Chart - KS2 (teacher made) - Twinkl">
            <a:extLst>
              <a:ext uri="{FF2B5EF4-FFF2-40B4-BE49-F238E27FC236}">
                <a16:creationId xmlns:a16="http://schemas.microsoft.com/office/drawing/2014/main" id="{24248790-C3EA-D8F2-7EDB-47368F040030}"/>
              </a:ext>
            </a:extLst>
          </p:cNvPr>
          <p:cNvPicPr>
            <a:picLocks noChangeAspect="1"/>
          </p:cNvPicPr>
          <p:nvPr/>
        </p:nvPicPr>
        <p:blipFill rotWithShape="1">
          <a:blip r:embed="rId2">
            <a:extLst>
              <a:ext uri="{28A0092B-C50C-407E-A947-70E740481C1C}">
                <a14:useLocalDpi xmlns:a14="http://schemas.microsoft.com/office/drawing/2010/main" val="0"/>
              </a:ext>
            </a:extLst>
          </a:blip>
          <a:srcRect l="17789" t="5128" r="17789" b="41987"/>
          <a:stretch/>
        </p:blipFill>
        <p:spPr bwMode="auto">
          <a:xfrm>
            <a:off x="2545783" y="3476047"/>
            <a:ext cx="6099915" cy="2502727"/>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978699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5FA70-0972-40E5-8616-E874BD239299}"/>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References</a:t>
            </a:r>
          </a:p>
        </p:txBody>
      </p:sp>
      <p:sp>
        <p:nvSpPr>
          <p:cNvPr id="3" name="Content Placeholder 2">
            <a:extLst>
              <a:ext uri="{FF2B5EF4-FFF2-40B4-BE49-F238E27FC236}">
                <a16:creationId xmlns:a16="http://schemas.microsoft.com/office/drawing/2014/main" id="{136BBE68-E8A5-43E0-A5CA-88A283AA6301}"/>
              </a:ext>
            </a:extLst>
          </p:cNvPr>
          <p:cNvSpPr>
            <a:spLocks noGrp="1"/>
          </p:cNvSpPr>
          <p:nvPr>
            <p:ph idx="1"/>
          </p:nvPr>
        </p:nvSpPr>
        <p:spPr/>
        <p:txBody>
          <a:bodyPr>
            <a:normAutofit fontScale="92500" lnSpcReduction="20000"/>
          </a:bodyPr>
          <a:lstStyle/>
          <a:p>
            <a:pPr marL="360045" marR="0" indent="-360045">
              <a:lnSpc>
                <a:spcPct val="150000"/>
              </a:lnSpc>
            </a:pPr>
            <a:r>
              <a:rPr lang="en-US" sz="2800" baseline="30000" dirty="0">
                <a:effectLst/>
                <a:latin typeface="Arial" panose="020B0604020202020204" pitchFamily="34" charset="0"/>
                <a:ea typeface="Times New Roman" panose="02020603050405020304" pitchFamily="18" charset="0"/>
              </a:rPr>
              <a:t>1</a:t>
            </a:r>
            <a:r>
              <a:rPr lang="en-US" sz="2800" dirty="0">
                <a:effectLst/>
                <a:latin typeface="Arial" panose="020B0604020202020204" pitchFamily="34" charset="0"/>
                <a:ea typeface="Times New Roman" panose="02020603050405020304" pitchFamily="18" charset="0"/>
              </a:rPr>
              <a:t>(N.d.). </a:t>
            </a:r>
            <a:r>
              <a:rPr lang="en-US" sz="2800" i="1" dirty="0">
                <a:effectLst/>
                <a:latin typeface="Arial" panose="020B0604020202020204" pitchFamily="34" charset="0"/>
                <a:ea typeface="Times New Roman" panose="02020603050405020304" pitchFamily="18" charset="0"/>
              </a:rPr>
              <a:t>YouTube</a:t>
            </a:r>
            <a:r>
              <a:rPr lang="en-US" sz="2800" dirty="0">
                <a:effectLst/>
                <a:latin typeface="Arial" panose="020B0604020202020204" pitchFamily="34" charset="0"/>
                <a:ea typeface="Times New Roman" panose="02020603050405020304" pitchFamily="18" charset="0"/>
              </a:rPr>
              <a:t>. Retrieved 2024, from 	https://www.youtube.com/watch?v=ZxlImZXu1M4. </a:t>
            </a:r>
            <a:endParaRPr lang="en-US" sz="2400" dirty="0">
              <a:effectLst/>
              <a:latin typeface="Times New Roman" panose="02020603050405020304" pitchFamily="18" charset="0"/>
              <a:ea typeface="Times New Roman" panose="02020603050405020304" pitchFamily="18" charset="0"/>
            </a:endParaRPr>
          </a:p>
          <a:p>
            <a:pPr marL="360045" marR="0" indent="-360045">
              <a:lnSpc>
                <a:spcPct val="160000"/>
              </a:lnSpc>
            </a:pPr>
            <a:r>
              <a:rPr lang="en-US" sz="2800" i="1" baseline="30000" dirty="0">
                <a:effectLst/>
                <a:latin typeface="Arial" panose="020B0604020202020204" pitchFamily="34" charset="0"/>
                <a:ea typeface="Times New Roman" panose="02020603050405020304" pitchFamily="18" charset="0"/>
              </a:rPr>
              <a:t>2</a:t>
            </a:r>
            <a:r>
              <a:rPr lang="en-US" sz="2800" i="1" dirty="0">
                <a:effectLst/>
                <a:latin typeface="Arial" panose="020B0604020202020204" pitchFamily="34" charset="0"/>
                <a:ea typeface="Times New Roman" panose="02020603050405020304" pitchFamily="18" charset="0"/>
              </a:rPr>
              <a:t>Adding Integers Using a Number Line</a:t>
            </a:r>
            <a:r>
              <a:rPr lang="en-US" sz="2800" dirty="0">
                <a:effectLst/>
                <a:latin typeface="Arial" panose="020B0604020202020204" pitchFamily="34" charset="0"/>
                <a:ea typeface="Times New Roman" panose="02020603050405020304" pitchFamily="18" charset="0"/>
              </a:rPr>
              <a:t>. YouTube. (2010, 	November 5). </a:t>
            </a:r>
            <a:r>
              <a:rPr lang="en-US" sz="2800" u="sng" dirty="0">
                <a:effectLst/>
                <a:latin typeface="Arial" panose="020B0604020202020204" pitchFamily="34" charset="0"/>
                <a:ea typeface="Times New Roman" panose="02020603050405020304" pitchFamily="18" charset="0"/>
              </a:rPr>
              <a:t>https://www.youtube.com/watch?v=204uFu0DRWE </a:t>
            </a:r>
            <a:endParaRPr lang="en-US" dirty="0">
              <a:effectLst/>
              <a:latin typeface="Times New Roman" panose="02020603050405020304" pitchFamily="18" charset="0"/>
              <a:ea typeface="Times New Roman" panose="02020603050405020304" pitchFamily="18" charset="0"/>
            </a:endParaRPr>
          </a:p>
          <a:p>
            <a:pPr marL="457200" marR="0" indent="-457200">
              <a:lnSpc>
                <a:spcPct val="200000"/>
              </a:lnSpc>
              <a:spcBef>
                <a:spcPts val="0"/>
              </a:spcBef>
              <a:spcAft>
                <a:spcPts val="0"/>
              </a:spcAft>
            </a:pPr>
            <a:r>
              <a:rPr lang="en-US" sz="2800" baseline="30000" dirty="0">
                <a:effectLst/>
                <a:latin typeface="Arial" panose="020B0604020202020204" pitchFamily="34" charset="0"/>
                <a:ea typeface="Times New Roman" panose="02020603050405020304" pitchFamily="18" charset="0"/>
                <a:cs typeface="Times New Roman" panose="02020603050405020304" pitchFamily="18" charset="0"/>
              </a:rPr>
              <a:t>3</a:t>
            </a:r>
            <a:r>
              <a:rPr lang="en-US" sz="2800" dirty="0">
                <a:effectLst/>
                <a:latin typeface="Arial" panose="020B0604020202020204" pitchFamily="34" charset="0"/>
                <a:ea typeface="Times New Roman" panose="02020603050405020304" pitchFamily="18" charset="0"/>
                <a:cs typeface="Times New Roman" panose="02020603050405020304" pitchFamily="18" charset="0"/>
              </a:rPr>
              <a:t>ArgoPrep. (2024). Adding Using a Number Line. Brooklyn. </a:t>
            </a:r>
            <a:endParaRPr lang="en-US"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9998527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5FA70-0972-40E5-8616-E874BD239299}"/>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References</a:t>
            </a:r>
          </a:p>
        </p:txBody>
      </p:sp>
      <p:sp>
        <p:nvSpPr>
          <p:cNvPr id="3" name="Content Placeholder 2">
            <a:extLst>
              <a:ext uri="{FF2B5EF4-FFF2-40B4-BE49-F238E27FC236}">
                <a16:creationId xmlns:a16="http://schemas.microsoft.com/office/drawing/2014/main" id="{136BBE68-E8A5-43E0-A5CA-88A283AA6301}"/>
              </a:ext>
            </a:extLst>
          </p:cNvPr>
          <p:cNvSpPr>
            <a:spLocks noGrp="1"/>
          </p:cNvSpPr>
          <p:nvPr>
            <p:ph idx="1"/>
          </p:nvPr>
        </p:nvSpPr>
        <p:spPr>
          <a:xfrm>
            <a:off x="586596" y="2035834"/>
            <a:ext cx="10697100" cy="4658264"/>
          </a:xfrm>
        </p:spPr>
        <p:txBody>
          <a:bodyPr>
            <a:normAutofit/>
          </a:bodyPr>
          <a:lstStyle/>
          <a:p>
            <a:pPr marL="0" marR="0" indent="-457200">
              <a:lnSpc>
                <a:spcPct val="150000"/>
              </a:lnSpc>
            </a:pPr>
            <a:r>
              <a:rPr lang="en-US" baseline="30000" dirty="0">
                <a:effectLst/>
                <a:latin typeface="Arial" panose="020B0604020202020204" pitchFamily="34" charset="0"/>
                <a:ea typeface="Times New Roman" panose="02020603050405020304" pitchFamily="18" charset="0"/>
              </a:rPr>
              <a:t>4</a:t>
            </a:r>
            <a:r>
              <a:rPr lang="en-US" dirty="0">
                <a:effectLst/>
                <a:latin typeface="Arial" panose="020B0604020202020204" pitchFamily="34" charset="0"/>
                <a:ea typeface="Times New Roman" panose="02020603050405020304" pitchFamily="18" charset="0"/>
              </a:rPr>
              <a:t>Hartman, J. (2017). </a:t>
            </a:r>
            <a:r>
              <a:rPr lang="en-US" i="1" dirty="0">
                <a:effectLst/>
                <a:latin typeface="Arial" panose="020B0604020202020204" pitchFamily="34" charset="0"/>
                <a:ea typeface="Times New Roman" panose="02020603050405020304" pitchFamily="18" charset="0"/>
              </a:rPr>
              <a:t>Adding Doubles</a:t>
            </a:r>
            <a:r>
              <a:rPr lang="en-US" dirty="0">
                <a:effectLst/>
                <a:latin typeface="Arial" panose="020B0604020202020204" pitchFamily="34" charset="0"/>
                <a:ea typeface="Times New Roman" panose="02020603050405020304" pitchFamily="18" charset="0"/>
              </a:rPr>
              <a:t>. YouTube. 	https://youtu.be/NDqbCfplYrg </a:t>
            </a:r>
            <a:endParaRPr lang="en-US" dirty="0">
              <a:effectLst/>
              <a:latin typeface="Times New Roman" panose="02020603050405020304" pitchFamily="18" charset="0"/>
              <a:ea typeface="Times New Roman" panose="02020603050405020304" pitchFamily="18" charset="0"/>
            </a:endParaRPr>
          </a:p>
          <a:p>
            <a:pPr marL="360045" marR="0" indent="-457200">
              <a:lnSpc>
                <a:spcPct val="150000"/>
              </a:lnSpc>
            </a:pPr>
            <a:r>
              <a:rPr lang="en-US" baseline="30000" dirty="0">
                <a:effectLst/>
                <a:latin typeface="Arial" panose="020B0604020202020204" pitchFamily="34" charset="0"/>
                <a:ea typeface="Times New Roman" panose="02020603050405020304" pitchFamily="18" charset="0"/>
              </a:rPr>
              <a:t>5</a:t>
            </a:r>
            <a:r>
              <a:rPr lang="en-US" dirty="0">
                <a:effectLst/>
                <a:latin typeface="Arial" panose="020B0604020202020204" pitchFamily="34" charset="0"/>
                <a:ea typeface="Times New Roman" panose="02020603050405020304" pitchFamily="18" charset="0"/>
              </a:rPr>
              <a:t>Warstillo, K. (2024). 14 Strategies for Teaching Addition in 1st, 	2nd &amp; 3rd Grade. </a:t>
            </a:r>
            <a:r>
              <a:rPr lang="en-US" i="1" dirty="0" err="1">
                <a:effectLst/>
                <a:latin typeface="Arial" panose="020B0604020202020204" pitchFamily="34" charset="0"/>
                <a:ea typeface="Times New Roman" panose="02020603050405020304" pitchFamily="18" charset="0"/>
              </a:rPr>
              <a:t>LuckyLittleLearners</a:t>
            </a:r>
            <a:r>
              <a:rPr lang="en-US" dirty="0">
                <a:effectLst/>
                <a:latin typeface="Arial" panose="020B0604020202020204" pitchFamily="34" charset="0"/>
                <a:ea typeface="Times New Roman" panose="02020603050405020304" pitchFamily="18" charset="0"/>
              </a:rPr>
              <a:t>. 2024, 	</a:t>
            </a:r>
            <a:r>
              <a:rPr lang="en-US" dirty="0">
                <a:effectLst/>
                <a:latin typeface="Arial" panose="020B0604020202020204" pitchFamily="34" charset="0"/>
                <a:ea typeface="Times New Roman" panose="02020603050405020304" pitchFamily="18" charset="0"/>
                <a:hlinkClick r:id="rId2"/>
              </a:rPr>
              <a:t>https://luckylittlelearners.com/14-strategies-for-teaching-</a:t>
            </a:r>
            <a:r>
              <a:rPr lang="en-US" dirty="0">
                <a:effectLst/>
                <a:latin typeface="Arial" panose="020B0604020202020204" pitchFamily="34" charset="0"/>
                <a:ea typeface="Times New Roman" panose="02020603050405020304" pitchFamily="18" charset="0"/>
              </a:rPr>
              <a:t>	addition/ </a:t>
            </a:r>
            <a:endParaRPr lang="en-US" dirty="0">
              <a:effectLst/>
              <a:latin typeface="Times New Roman" panose="02020603050405020304" pitchFamily="18" charset="0"/>
              <a:ea typeface="Times New Roman" panose="02020603050405020304" pitchFamily="18" charset="0"/>
            </a:endParaRPr>
          </a:p>
          <a:p>
            <a:endParaRPr lang="en-US" dirty="0"/>
          </a:p>
        </p:txBody>
      </p:sp>
    </p:spTree>
    <p:extLst>
      <p:ext uri="{BB962C8B-B14F-4D97-AF65-F5344CB8AC3E}">
        <p14:creationId xmlns:p14="http://schemas.microsoft.com/office/powerpoint/2010/main" val="259048514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5FA70-0972-40E5-8616-E874BD239299}"/>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References</a:t>
            </a:r>
          </a:p>
        </p:txBody>
      </p:sp>
      <p:sp>
        <p:nvSpPr>
          <p:cNvPr id="3" name="Content Placeholder 2">
            <a:extLst>
              <a:ext uri="{FF2B5EF4-FFF2-40B4-BE49-F238E27FC236}">
                <a16:creationId xmlns:a16="http://schemas.microsoft.com/office/drawing/2014/main" id="{136BBE68-E8A5-43E0-A5CA-88A283AA6301}"/>
              </a:ext>
            </a:extLst>
          </p:cNvPr>
          <p:cNvSpPr>
            <a:spLocks noGrp="1"/>
          </p:cNvSpPr>
          <p:nvPr>
            <p:ph idx="1"/>
          </p:nvPr>
        </p:nvSpPr>
        <p:spPr>
          <a:xfrm>
            <a:off x="491706" y="1992702"/>
            <a:ext cx="10697100" cy="5822830"/>
          </a:xfrm>
        </p:spPr>
        <p:txBody>
          <a:bodyPr>
            <a:normAutofit/>
          </a:bodyPr>
          <a:lstStyle/>
          <a:p>
            <a:pPr marL="360045" marR="0" indent="-360045">
              <a:lnSpc>
                <a:spcPct val="150000"/>
              </a:lnSpc>
              <a:spcBef>
                <a:spcPts val="0"/>
              </a:spcBef>
              <a:spcAft>
                <a:spcPts val="1000"/>
              </a:spcAft>
            </a:pPr>
            <a:r>
              <a:rPr lang="en-US" i="1" baseline="30000" dirty="0">
                <a:effectLst/>
                <a:latin typeface="Arial" panose="020B0604020202020204" pitchFamily="34" charset="0"/>
                <a:ea typeface="Times New Roman" panose="02020603050405020304" pitchFamily="18" charset="0"/>
                <a:cs typeface="Times New Roman" panose="02020603050405020304" pitchFamily="18" charset="0"/>
              </a:rPr>
              <a:t>6</a:t>
            </a:r>
            <a:r>
              <a:rPr lang="en-US" i="1" dirty="0">
                <a:effectLst/>
                <a:latin typeface="Arial" panose="020B0604020202020204" pitchFamily="34" charset="0"/>
                <a:ea typeface="Times New Roman" panose="02020603050405020304" pitchFamily="18" charset="0"/>
                <a:cs typeface="Times New Roman" panose="02020603050405020304" pitchFamily="18" charset="0"/>
              </a:rPr>
              <a:t>Www.superteacherworksheets.com</a:t>
            </a:r>
            <a:r>
              <a:rPr lang="en-US" dirty="0">
                <a:effectLst/>
                <a:latin typeface="Arial" panose="020B0604020202020204" pitchFamily="34" charset="0"/>
                <a:ea typeface="Times New Roman" panose="02020603050405020304" pitchFamily="18" charset="0"/>
                <a:cs typeface="Times New Roman" panose="02020603050405020304" pitchFamily="18" charset="0"/>
              </a:rPr>
              <a:t>. 	www.superteacherworksheets.com. (2024). 	</a:t>
            </a:r>
            <a:r>
              <a:rPr lang="en-US" dirty="0">
                <a:effectLst/>
                <a:latin typeface="Arial" panose="020B0604020202020204" pitchFamily="34" charset="0"/>
                <a:ea typeface="Times New Roman" panose="02020603050405020304" pitchFamily="18" charset="0"/>
                <a:cs typeface="Times New Roman" panose="02020603050405020304" pitchFamily="18" charset="0"/>
                <a:hlinkClick r:id="rId2"/>
              </a:rPr>
              <a:t>https://www.monroe.edu/site/default.aspx?PageType=3&amp;Mo</a:t>
            </a:r>
            <a:r>
              <a:rPr lang="en-US" dirty="0">
                <a:effectLst/>
                <a:latin typeface="Arial" panose="020B0604020202020204" pitchFamily="34" charset="0"/>
                <a:ea typeface="Times New Roman" panose="02020603050405020304" pitchFamily="18" charset="0"/>
                <a:cs typeface="Times New Roman" panose="02020603050405020304" pitchFamily="18" charset="0"/>
              </a:rPr>
              <a:t>	</a:t>
            </a:r>
            <a:r>
              <a:rPr lang="en-US" dirty="0" err="1">
                <a:effectLst/>
                <a:latin typeface="Arial" panose="020B0604020202020204" pitchFamily="34" charset="0"/>
                <a:ea typeface="Times New Roman" panose="02020603050405020304" pitchFamily="18" charset="0"/>
                <a:cs typeface="Times New Roman" panose="02020603050405020304" pitchFamily="18" charset="0"/>
              </a:rPr>
              <a:t>duleInstanceID</a:t>
            </a:r>
            <a:r>
              <a:rPr lang="en-US" dirty="0">
                <a:effectLst/>
                <a:latin typeface="Arial" panose="020B0604020202020204" pitchFamily="34" charset="0"/>
                <a:ea typeface="Times New Roman" panose="02020603050405020304" pitchFamily="18" charset="0"/>
                <a:cs typeface="Times New Roman" panose="02020603050405020304" pitchFamily="18" charset="0"/>
              </a:rPr>
              <a:t>=3485&amp;ViewID=5C8B25C6-C8F8-4BD5-	923B8A7C70A93DDA&amp;RenderLoc=0&amp;FlexDataID=8081&amp;Pa	</a:t>
            </a:r>
            <a:r>
              <a:rPr lang="en-US" dirty="0" err="1">
                <a:effectLst/>
                <a:latin typeface="Arial" panose="020B0604020202020204" pitchFamily="34" charset="0"/>
                <a:ea typeface="Times New Roman" panose="02020603050405020304" pitchFamily="18" charset="0"/>
                <a:cs typeface="Times New Roman" panose="02020603050405020304" pitchFamily="18" charset="0"/>
              </a:rPr>
              <a:t>geID</a:t>
            </a:r>
            <a:r>
              <a:rPr lang="en-US" dirty="0">
                <a:effectLst/>
                <a:latin typeface="Arial" panose="020B0604020202020204" pitchFamily="34" charset="0"/>
                <a:ea typeface="Times New Roman" panose="02020603050405020304" pitchFamily="18" charset="0"/>
                <a:cs typeface="Times New Roman" panose="02020603050405020304" pitchFamily="18" charset="0"/>
              </a:rPr>
              <a:t>=1787&amp;Comments=true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78733989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5FA70-0972-40E5-8616-E874BD239299}"/>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References</a:t>
            </a:r>
          </a:p>
        </p:txBody>
      </p:sp>
      <p:sp>
        <p:nvSpPr>
          <p:cNvPr id="3" name="Content Placeholder 2">
            <a:extLst>
              <a:ext uri="{FF2B5EF4-FFF2-40B4-BE49-F238E27FC236}">
                <a16:creationId xmlns:a16="http://schemas.microsoft.com/office/drawing/2014/main" id="{136BBE68-E8A5-43E0-A5CA-88A283AA6301}"/>
              </a:ext>
            </a:extLst>
          </p:cNvPr>
          <p:cNvSpPr>
            <a:spLocks noGrp="1"/>
          </p:cNvSpPr>
          <p:nvPr>
            <p:ph idx="1"/>
          </p:nvPr>
        </p:nvSpPr>
        <p:spPr>
          <a:xfrm>
            <a:off x="465827" y="1811548"/>
            <a:ext cx="10697100" cy="5822830"/>
          </a:xfrm>
        </p:spPr>
        <p:txBody>
          <a:bodyPr>
            <a:normAutofit/>
          </a:bodyPr>
          <a:lstStyle/>
          <a:p>
            <a:pPr marL="360045" marR="0" indent="-360045">
              <a:spcBef>
                <a:spcPts val="0"/>
              </a:spcBef>
              <a:spcAft>
                <a:spcPts val="1000"/>
              </a:spcAft>
            </a:pPr>
            <a:r>
              <a:rPr lang="en-US" baseline="30000" dirty="0">
                <a:effectLst/>
                <a:latin typeface="Arial" panose="020B0604020202020204" pitchFamily="34" charset="0"/>
                <a:ea typeface="Times New Roman" panose="02020603050405020304" pitchFamily="18" charset="0"/>
              </a:rPr>
              <a:t>7</a:t>
            </a:r>
            <a:r>
              <a:rPr lang="en-US" dirty="0">
                <a:effectLst/>
                <a:latin typeface="Arial" panose="020B0604020202020204" pitchFamily="34" charset="0"/>
                <a:ea typeface="Times New Roman" panose="02020603050405020304" pitchFamily="18" charset="0"/>
              </a:rPr>
              <a:t>YouTube. (2019, November 8). </a:t>
            </a:r>
            <a:r>
              <a:rPr lang="en-US" i="1" dirty="0">
                <a:effectLst/>
                <a:latin typeface="Arial" panose="020B0604020202020204" pitchFamily="34" charset="0"/>
                <a:ea typeface="Times New Roman" panose="02020603050405020304" pitchFamily="18" charset="0"/>
              </a:rPr>
              <a:t>Standard algorithm for addition</a:t>
            </a:r>
            <a:r>
              <a:rPr lang="en-US" dirty="0">
                <a:effectLst/>
                <a:latin typeface="Arial" panose="020B0604020202020204" pitchFamily="34" charset="0"/>
                <a:ea typeface="Times New Roman" panose="02020603050405020304" pitchFamily="18" charset="0"/>
              </a:rPr>
              <a:t>. 	YouTube. </a:t>
            </a:r>
            <a:r>
              <a:rPr lang="en-US" dirty="0">
                <a:effectLst/>
                <a:latin typeface="Arial" panose="020B0604020202020204" pitchFamily="34" charset="0"/>
                <a:ea typeface="Times New Roman" panose="02020603050405020304" pitchFamily="18" charset="0"/>
                <a:hlinkClick r:id="rId2"/>
              </a:rPr>
              <a:t>https://www.youtube.com/watch?v=LHFZIo-</a:t>
            </a:r>
            <a:r>
              <a:rPr lang="en-US" dirty="0">
                <a:effectLst/>
                <a:latin typeface="Arial" panose="020B0604020202020204" pitchFamily="34" charset="0"/>
                <a:ea typeface="Times New Roman" panose="02020603050405020304" pitchFamily="18" charset="0"/>
              </a:rPr>
              <a:t>	6L54&amp;t=4s </a:t>
            </a:r>
            <a:endParaRPr lang="en-US" dirty="0">
              <a:effectLst/>
              <a:latin typeface="Times New Roman" panose="02020603050405020304" pitchFamily="18" charset="0"/>
              <a:ea typeface="Times New Roman" panose="02020603050405020304" pitchFamily="18" charset="0"/>
            </a:endParaRPr>
          </a:p>
          <a:p>
            <a:pPr marL="457200" marR="0" indent="-457200">
              <a:spcBef>
                <a:spcPts val="0"/>
              </a:spcBef>
              <a:spcAft>
                <a:spcPts val="0"/>
              </a:spcAft>
            </a:pPr>
            <a:r>
              <a:rPr lang="en-US" baseline="30000" dirty="0">
                <a:effectLst/>
                <a:latin typeface="Arial" panose="020B0604020202020204" pitchFamily="34" charset="0"/>
                <a:ea typeface="Times New Roman" panose="02020603050405020304" pitchFamily="18" charset="0"/>
                <a:cs typeface="Times New Roman" panose="02020603050405020304" pitchFamily="18" charset="0"/>
              </a:rPr>
              <a:t>8</a:t>
            </a:r>
            <a:r>
              <a:rPr lang="en-US" dirty="0">
                <a:effectLst/>
                <a:latin typeface="Arial" panose="020B0604020202020204" pitchFamily="34" charset="0"/>
                <a:ea typeface="Times New Roman" panose="02020603050405020304" pitchFamily="18" charset="0"/>
                <a:cs typeface="Times New Roman" panose="02020603050405020304" pitchFamily="18" charset="0"/>
              </a:rPr>
              <a:t>Atkins, A. (2024). </a:t>
            </a:r>
            <a:r>
              <a:rPr lang="en-US" i="1" dirty="0">
                <a:effectLst/>
                <a:latin typeface="Arial" panose="020B0604020202020204" pitchFamily="34" charset="0"/>
                <a:ea typeface="Times New Roman" panose="02020603050405020304" pitchFamily="18" charset="0"/>
                <a:cs typeface="Times New Roman" panose="02020603050405020304" pitchFamily="18" charset="0"/>
              </a:rPr>
              <a:t>Standard Algorithm for Addition</a:t>
            </a:r>
            <a:r>
              <a:rPr lang="en-US" dirty="0">
                <a:effectLst/>
                <a:latin typeface="Arial" panose="020B0604020202020204" pitchFamily="34" charset="0"/>
                <a:ea typeface="Times New Roman" panose="02020603050405020304" pitchFamily="18" charset="0"/>
                <a:cs typeface="Times New Roman" panose="02020603050405020304" pitchFamily="18" charset="0"/>
              </a:rPr>
              <a:t>. Study.com. 	Retrieved 2024, from 	</a:t>
            </a:r>
            <a:r>
              <a:rPr lang="en-US" dirty="0">
                <a:effectLst/>
                <a:latin typeface="Arial" panose="020B0604020202020204" pitchFamily="34" charset="0"/>
                <a:ea typeface="Times New Roman" panose="02020603050405020304" pitchFamily="18" charset="0"/>
                <a:cs typeface="Times New Roman" panose="02020603050405020304" pitchFamily="18" charset="0"/>
                <a:hlinkClick r:id="rId3"/>
              </a:rPr>
              <a:t>https://study.com/academy/lesson/video/standard-algorithm-</a:t>
            </a:r>
            <a:r>
              <a:rPr lang="en-US" dirty="0">
                <a:effectLst/>
                <a:latin typeface="Arial" panose="020B0604020202020204" pitchFamily="34" charset="0"/>
                <a:ea typeface="Times New Roman" panose="02020603050405020304" pitchFamily="18" charset="0"/>
                <a:cs typeface="Times New Roman" panose="02020603050405020304" pitchFamily="18" charset="0"/>
              </a:rPr>
              <a:t>	for-addition.html.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indent="-457200">
              <a:spcBef>
                <a:spcPts val="0"/>
              </a:spcBef>
              <a:spcAft>
                <a:spcPts val="0"/>
              </a:spcAft>
            </a:pPr>
            <a:r>
              <a:rPr lang="en-US" baseline="30000" dirty="0">
                <a:effectLst/>
                <a:latin typeface="Arial" panose="020B0604020202020204" pitchFamily="34" charset="0"/>
                <a:ea typeface="Times New Roman" panose="02020603050405020304" pitchFamily="18" charset="0"/>
                <a:cs typeface="Times New Roman" panose="02020603050405020304" pitchFamily="18" charset="0"/>
              </a:rPr>
              <a:t>9</a:t>
            </a:r>
            <a:r>
              <a:rPr lang="en-US" dirty="0">
                <a:effectLst/>
                <a:latin typeface="Arial" panose="020B0604020202020204" pitchFamily="34" charset="0"/>
                <a:ea typeface="Times New Roman" panose="02020603050405020304" pitchFamily="18" charset="0"/>
                <a:cs typeface="Times New Roman" panose="02020603050405020304" pitchFamily="18" charset="0"/>
              </a:rPr>
              <a:t>Pierce, H. (2021a, March 17). </a:t>
            </a:r>
            <a:r>
              <a:rPr lang="en-US" i="1" dirty="0">
                <a:effectLst/>
                <a:latin typeface="Arial" panose="020B0604020202020204" pitchFamily="34" charset="0"/>
                <a:ea typeface="Times New Roman" panose="02020603050405020304" pitchFamily="18" charset="0"/>
                <a:cs typeface="Times New Roman" panose="02020603050405020304" pitchFamily="18" charset="0"/>
              </a:rPr>
              <a:t>Addition algorithm: Lattice 	addition</a:t>
            </a:r>
            <a:r>
              <a:rPr lang="en-US" dirty="0">
                <a:effectLst/>
                <a:latin typeface="Arial" panose="020B0604020202020204" pitchFamily="34" charset="0"/>
                <a:ea typeface="Times New Roman" panose="02020603050405020304" pitchFamily="18" charset="0"/>
                <a:cs typeface="Times New Roman" panose="02020603050405020304" pitchFamily="18" charset="0"/>
              </a:rPr>
              <a:t>. YouTube. 	https://www.youtube.com/watch?v=tYmF2GW0wwQ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2473157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5FA70-0972-40E5-8616-E874BD239299}"/>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References</a:t>
            </a:r>
          </a:p>
        </p:txBody>
      </p:sp>
      <p:sp>
        <p:nvSpPr>
          <p:cNvPr id="3" name="Content Placeholder 2">
            <a:extLst>
              <a:ext uri="{FF2B5EF4-FFF2-40B4-BE49-F238E27FC236}">
                <a16:creationId xmlns:a16="http://schemas.microsoft.com/office/drawing/2014/main" id="{136BBE68-E8A5-43E0-A5CA-88A283AA6301}"/>
              </a:ext>
            </a:extLst>
          </p:cNvPr>
          <p:cNvSpPr>
            <a:spLocks noGrp="1"/>
          </p:cNvSpPr>
          <p:nvPr>
            <p:ph idx="1"/>
          </p:nvPr>
        </p:nvSpPr>
        <p:spPr>
          <a:xfrm>
            <a:off x="414069" y="2372265"/>
            <a:ext cx="10697100" cy="5822830"/>
          </a:xfrm>
        </p:spPr>
        <p:txBody>
          <a:bodyPr>
            <a:normAutofit/>
          </a:bodyPr>
          <a:lstStyle/>
          <a:p>
            <a:pPr marL="457200" marR="0" indent="-457200">
              <a:lnSpc>
                <a:spcPct val="100000"/>
              </a:lnSpc>
              <a:spcBef>
                <a:spcPts val="0"/>
              </a:spcBef>
              <a:spcAft>
                <a:spcPts val="0"/>
              </a:spcAft>
            </a:pPr>
            <a:r>
              <a:rPr lang="en-US" baseline="30000" dirty="0">
                <a:effectLst/>
                <a:latin typeface="Times New Roman" panose="02020603050405020304" pitchFamily="18" charset="0"/>
                <a:ea typeface="Calibri" panose="020F0502020204030204" pitchFamily="34" charset="0"/>
                <a:cs typeface="Times New Roman" panose="02020603050405020304" pitchFamily="18" charset="0"/>
              </a:rPr>
              <a:t>10</a:t>
            </a:r>
            <a:r>
              <a:rPr lang="en-US" dirty="0">
                <a:effectLst/>
                <a:latin typeface="Arial" panose="020B0604020202020204" pitchFamily="34" charset="0"/>
                <a:ea typeface="Times New Roman" panose="02020603050405020304" pitchFamily="18" charset="0"/>
                <a:cs typeface="Times New Roman" panose="02020603050405020304" pitchFamily="18" charset="0"/>
              </a:rPr>
              <a:t>Frankel, A. (2013, September 6). </a:t>
            </a:r>
            <a:r>
              <a:rPr lang="en-US" i="1" dirty="0">
                <a:effectLst/>
                <a:latin typeface="Arial" panose="020B0604020202020204" pitchFamily="34" charset="0"/>
                <a:ea typeface="Times New Roman" panose="02020603050405020304" pitchFamily="18" charset="0"/>
                <a:cs typeface="Times New Roman" panose="02020603050405020304" pitchFamily="18" charset="0"/>
              </a:rPr>
              <a:t>Scratch addition algorithm</a:t>
            </a:r>
            <a:r>
              <a:rPr lang="en-US" dirty="0">
                <a:effectLst/>
                <a:latin typeface="Arial" panose="020B0604020202020204" pitchFamily="34" charset="0"/>
                <a:ea typeface="Times New Roman" panose="02020603050405020304" pitchFamily="18" charset="0"/>
                <a:cs typeface="Times New Roman" panose="02020603050405020304" pitchFamily="18" charset="0"/>
              </a:rPr>
              <a:t>. 	YouTube. https://www.youtube.com/watch?v=bFG1gVKoJmw </a:t>
            </a:r>
          </a:p>
          <a:p>
            <a:pPr marL="457200" marR="0" indent="-457200">
              <a:lnSpc>
                <a:spcPct val="100000"/>
              </a:lnSpc>
              <a:spcBef>
                <a:spcPts val="0"/>
              </a:spcBef>
              <a:spcAft>
                <a:spcPts val="0"/>
              </a:spcAft>
            </a:pP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360045" marR="0" indent="-457200">
              <a:lnSpc>
                <a:spcPct val="100000"/>
              </a:lnSpc>
              <a:spcBef>
                <a:spcPts val="0"/>
              </a:spcBef>
              <a:spcAft>
                <a:spcPts val="1000"/>
              </a:spcAft>
            </a:pPr>
            <a:r>
              <a:rPr lang="en-US" baseline="30000" dirty="0">
                <a:effectLst/>
                <a:latin typeface="Arial" panose="020B0604020202020204" pitchFamily="34" charset="0"/>
                <a:ea typeface="Times New Roman" panose="02020603050405020304" pitchFamily="18" charset="0"/>
                <a:cs typeface="Times New Roman" panose="02020603050405020304" pitchFamily="18" charset="0"/>
              </a:rPr>
              <a:t>11</a:t>
            </a:r>
            <a:r>
              <a:rPr lang="en-US" dirty="0">
                <a:effectLst/>
                <a:latin typeface="Arial" panose="020B0604020202020204" pitchFamily="34" charset="0"/>
                <a:ea typeface="Times New Roman" panose="02020603050405020304" pitchFamily="18" charset="0"/>
                <a:cs typeface="Times New Roman" panose="02020603050405020304" pitchFamily="18" charset="0"/>
              </a:rPr>
              <a:t>YouTube. (2020, September 14). </a:t>
            </a:r>
            <a:r>
              <a:rPr lang="en-US" i="1" dirty="0">
                <a:effectLst/>
                <a:latin typeface="Arial" panose="020B0604020202020204" pitchFamily="34" charset="0"/>
                <a:ea typeface="Times New Roman" panose="02020603050405020304" pitchFamily="18" charset="0"/>
                <a:cs typeface="Times New Roman" panose="02020603050405020304" pitchFamily="18" charset="0"/>
              </a:rPr>
              <a:t>Rounding numbers for kids</a:t>
            </a:r>
            <a:r>
              <a:rPr lang="en-US" dirty="0">
                <a:effectLst/>
                <a:latin typeface="Arial" panose="020B0604020202020204" pitchFamily="34" charset="0"/>
                <a:ea typeface="Times New Roman" panose="02020603050405020304" pitchFamily="18" charset="0"/>
                <a:cs typeface="Times New Roman" panose="02020603050405020304" pitchFamily="18" charset="0"/>
              </a:rPr>
              <a:t>. 	YouTube. https://www.youtube.com/watch?v=8Qwugoey0dQ </a:t>
            </a:r>
            <a:endParaRPr lang="en-US"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18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13369251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43064" y="1083476"/>
            <a:ext cx="10168128" cy="1081950"/>
          </a:xfrm>
        </p:spPr>
        <p:txBody>
          <a:bodyPr>
            <a:normAutofit fontScale="90000"/>
          </a:bodyPr>
          <a:lstStyle/>
          <a:p>
            <a:pPr>
              <a:lnSpc>
                <a:spcPct val="115000"/>
              </a:lnSpc>
              <a:spcBef>
                <a:spcPts val="0"/>
              </a:spcBef>
              <a:spcAft>
                <a:spcPts val="1000"/>
              </a:spcAft>
            </a:pPr>
            <a:r>
              <a:rPr lang="en-US" sz="4400" b="1" dirty="0">
                <a:latin typeface="Arial" panose="020B0604020202020204" pitchFamily="34" charset="0"/>
                <a:ea typeface="Calibri" panose="020F0502020204030204" pitchFamily="34" charset="0"/>
                <a:cs typeface="Times New Roman" panose="02020603050405020304" pitchFamily="18" charset="0"/>
              </a:rPr>
              <a:t>Addition Using Doubles</a:t>
            </a: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526793" y="1889382"/>
            <a:ext cx="10168128" cy="4882353"/>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Mental math strategy to quickly add numbers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Take two numbers that are the same and add together</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Doubles account for a majority of addition facts up to 20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Teaches place value and excites kids because they can add “big” numbers</a:t>
            </a:r>
          </a:p>
          <a:p>
            <a:pPr marR="0" lvl="0">
              <a:lnSpc>
                <a:spcPct val="115000"/>
              </a:lnSpc>
              <a:spcBef>
                <a:spcPts val="0"/>
              </a:spcBef>
              <a:spcAft>
                <a:spcPts val="1000"/>
              </a:spcAft>
              <a:buClr>
                <a:schemeClr val="tx1"/>
              </a:buClr>
            </a:pPr>
            <a:r>
              <a:rPr lang="en-US" sz="3200" u="sng"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2"/>
              </a:rPr>
              <a:t>Doubles is No Trouble Video</a:t>
            </a:r>
            <a:r>
              <a:rPr lang="en-US" sz="2400" baseline="300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4</a:t>
            </a:r>
            <a:endParaRPr lang="en-US" sz="2400" baseline="300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Tree>
    <p:extLst>
      <p:ext uri="{BB962C8B-B14F-4D97-AF65-F5344CB8AC3E}">
        <p14:creationId xmlns:p14="http://schemas.microsoft.com/office/powerpoint/2010/main" val="164724006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r>
              <a:rPr lang="en-US" sz="4400" b="1" dirty="0">
                <a:latin typeface="Arial" panose="020B0604020202020204" pitchFamily="34" charset="0"/>
                <a:ea typeface="Calibri" panose="020F0502020204030204" pitchFamily="34" charset="0"/>
                <a:cs typeface="Times New Roman" panose="02020603050405020304" pitchFamily="18" charset="0"/>
              </a:rPr>
              <a:t>Addition</a:t>
            </a:r>
            <a:r>
              <a:rPr lang="en-US" sz="1800" b="1" i="1" dirty="0">
                <a:effectLst/>
                <a:latin typeface="Arial" panose="020B0604020202020204" pitchFamily="34" charset="0"/>
                <a:ea typeface="Calibri" panose="020F0502020204030204" pitchFamily="34" charset="0"/>
                <a:cs typeface="Times New Roman" panose="02020603050405020304" pitchFamily="18" charset="0"/>
              </a:rPr>
              <a:t> </a:t>
            </a:r>
            <a:r>
              <a:rPr lang="en-US" sz="4400" b="1" dirty="0">
                <a:latin typeface="Arial" panose="020B0604020202020204" pitchFamily="34" charset="0"/>
                <a:ea typeface="Calibri" panose="020F0502020204030204" pitchFamily="34" charset="0"/>
                <a:cs typeface="Times New Roman" panose="02020603050405020304" pitchFamily="18" charset="0"/>
              </a:rPr>
              <a:t>Using “Counting On”</a:t>
            </a: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526793" y="1889382"/>
            <a:ext cx="10168128" cy="4882353"/>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Another mental math strategy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Used to build number fact fluency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Counting On involves adding 1, 2, or 3 to a number</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pic>
        <p:nvPicPr>
          <p:cNvPr id="4" name="Picture 3" descr="14 Strategies for Teaching Addition - Lucky Little Learners">
            <a:extLst>
              <a:ext uri="{FF2B5EF4-FFF2-40B4-BE49-F238E27FC236}">
                <a16:creationId xmlns:a16="http://schemas.microsoft.com/office/drawing/2014/main" id="{8A194381-5ED9-6033-CFF5-BF89C92715B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714" t="3381"/>
          <a:stretch/>
        </p:blipFill>
        <p:spPr bwMode="auto">
          <a:xfrm>
            <a:off x="3692237" y="3758995"/>
            <a:ext cx="3663948" cy="2739440"/>
          </a:xfrm>
          <a:prstGeom prst="rect">
            <a:avLst/>
          </a:prstGeom>
          <a:noFill/>
          <a:ln>
            <a:noFill/>
          </a:ln>
          <a:extLst>
            <a:ext uri="{53640926-AAD7-44D8-BBD7-CCE9431645EC}">
              <a14:shadowObscured xmlns:a14="http://schemas.microsoft.com/office/drawing/2010/main"/>
            </a:ext>
          </a:extLst>
        </p:spPr>
      </p:pic>
      <p:sp>
        <p:nvSpPr>
          <p:cNvPr id="5" name="TextBox 4">
            <a:extLst>
              <a:ext uri="{FF2B5EF4-FFF2-40B4-BE49-F238E27FC236}">
                <a16:creationId xmlns:a16="http://schemas.microsoft.com/office/drawing/2014/main" id="{D3E0D8DF-B153-33E0-2926-48BE5E2A2EEA}"/>
              </a:ext>
            </a:extLst>
          </p:cNvPr>
          <p:cNvSpPr txBox="1"/>
          <p:nvPr/>
        </p:nvSpPr>
        <p:spPr>
          <a:xfrm>
            <a:off x="7160705" y="3900549"/>
            <a:ext cx="339222" cy="338554"/>
          </a:xfrm>
          <a:prstGeom prst="rect">
            <a:avLst/>
          </a:prstGeom>
          <a:noFill/>
        </p:spPr>
        <p:txBody>
          <a:bodyPr wrap="square" rtlCol="0">
            <a:spAutoFit/>
          </a:bodyPr>
          <a:lstStyle/>
          <a:p>
            <a:r>
              <a:rPr lang="en-US" sz="2400" baseline="30000" dirty="0"/>
              <a:t>5</a:t>
            </a:r>
          </a:p>
        </p:txBody>
      </p:sp>
    </p:spTree>
    <p:extLst>
      <p:ext uri="{BB962C8B-B14F-4D97-AF65-F5344CB8AC3E}">
        <p14:creationId xmlns:p14="http://schemas.microsoft.com/office/powerpoint/2010/main" val="199593263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526793" y="1889382"/>
            <a:ext cx="10168128" cy="4882353"/>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Mental math strategy in which you turn one of the numbers you are adding to make 10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Helps students understand place-value</a:t>
            </a:r>
          </a:p>
          <a:p>
            <a:pPr marL="0" marR="0" lvl="0" indent="0">
              <a:lnSpc>
                <a:spcPct val="115000"/>
              </a:lnSpc>
              <a:spcBef>
                <a:spcPts val="0"/>
              </a:spcBef>
              <a:spcAft>
                <a:spcPts val="1000"/>
              </a:spcAft>
              <a:buNone/>
            </a:pPr>
            <a:r>
              <a:rPr lang="en-US" sz="3200" dirty="0">
                <a:latin typeface="Arial" panose="020B0604020202020204" pitchFamily="34" charset="0"/>
                <a:ea typeface="Calibri" panose="020F0502020204030204" pitchFamily="34" charset="0"/>
                <a:cs typeface="Times New Roman" panose="02020603050405020304" pitchFamily="18" charset="0"/>
              </a:rPr>
              <a:t>  </a:t>
            </a:r>
            <a:r>
              <a:rPr lang="en-US" sz="3200" dirty="0">
                <a:effectLst/>
                <a:latin typeface="Arial" panose="020B0604020202020204" pitchFamily="34" charset="0"/>
                <a:ea typeface="Calibri" panose="020F0502020204030204" pitchFamily="34" charset="0"/>
                <a:cs typeface="Times New Roman" panose="02020603050405020304" pitchFamily="18" charset="0"/>
              </a:rPr>
              <a:t> and the relationship between numbers</a:t>
            </a:r>
          </a:p>
          <a:p>
            <a:pPr>
              <a:lnSpc>
                <a:spcPct val="115000"/>
              </a:lnSpc>
              <a:spcBef>
                <a:spcPts val="0"/>
              </a:spcBef>
              <a:spcAft>
                <a:spcPts val="1000"/>
              </a:spcAft>
            </a:pPr>
            <a:r>
              <a:rPr lang="en-US" sz="3200" dirty="0">
                <a:latin typeface="Arial" panose="020B0604020202020204" pitchFamily="34" charset="0"/>
                <a:ea typeface="Calibri" panose="020F0502020204030204" pitchFamily="34" charset="0"/>
                <a:cs typeface="Times New Roman" panose="02020603050405020304" pitchFamily="18" charset="0"/>
              </a:rPr>
              <a:t>Sample Worksheet</a:t>
            </a: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628393" y="966232"/>
            <a:ext cx="6096000" cy="754694"/>
          </a:xfrm>
          <a:prstGeom prst="rect">
            <a:avLst/>
          </a:prstGeom>
          <a:noFill/>
        </p:spPr>
        <p:txBody>
          <a:bodyPr wrap="square">
            <a:spAutoFit/>
          </a:bodyPr>
          <a:lstStyle/>
          <a:p>
            <a:pPr marL="228600" marR="0">
              <a:lnSpc>
                <a:spcPct val="115000"/>
              </a:lnSpc>
              <a:spcBef>
                <a:spcPts val="0"/>
              </a:spcBef>
              <a:spcAft>
                <a:spcPts val="1000"/>
              </a:spcAft>
            </a:pPr>
            <a:r>
              <a:rPr lang="en-US" sz="4000" b="1" dirty="0">
                <a:effectLst/>
                <a:latin typeface="Arial" panose="020B0604020202020204" pitchFamily="34" charset="0"/>
                <a:ea typeface="Calibri" panose="020F0502020204030204" pitchFamily="34" charset="0"/>
                <a:cs typeface="Times New Roman" panose="02020603050405020304" pitchFamily="18" charset="0"/>
              </a:rPr>
              <a:t>Addition by Making 10</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descr="Addition: Making 10">
            <a:extLst>
              <a:ext uri="{FF2B5EF4-FFF2-40B4-BE49-F238E27FC236}">
                <a16:creationId xmlns:a16="http://schemas.microsoft.com/office/drawing/2014/main" id="{8AE60DA1-3AA6-4712-F702-FB61AFD0D1B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8169419" y="2566512"/>
            <a:ext cx="3057525" cy="3933825"/>
          </a:xfrm>
          <a:prstGeom prst="rect">
            <a:avLst/>
          </a:prstGeom>
          <a:noFill/>
          <a:ln>
            <a:noFill/>
          </a:ln>
        </p:spPr>
      </p:pic>
      <p:sp>
        <p:nvSpPr>
          <p:cNvPr id="10" name="TextBox 9">
            <a:extLst>
              <a:ext uri="{FF2B5EF4-FFF2-40B4-BE49-F238E27FC236}">
                <a16:creationId xmlns:a16="http://schemas.microsoft.com/office/drawing/2014/main" id="{1ABE73C0-78F3-F7DA-6320-416C627652BF}"/>
              </a:ext>
            </a:extLst>
          </p:cNvPr>
          <p:cNvSpPr txBox="1"/>
          <p:nvPr/>
        </p:nvSpPr>
        <p:spPr>
          <a:xfrm>
            <a:off x="11075805" y="2295114"/>
            <a:ext cx="302277" cy="338554"/>
          </a:xfrm>
          <a:prstGeom prst="rect">
            <a:avLst/>
          </a:prstGeom>
          <a:noFill/>
        </p:spPr>
        <p:txBody>
          <a:bodyPr wrap="square" rtlCol="0">
            <a:spAutoFit/>
          </a:bodyPr>
          <a:lstStyle/>
          <a:p>
            <a:r>
              <a:rPr lang="en-US" sz="2400" baseline="30000" dirty="0"/>
              <a:t>6</a:t>
            </a:r>
          </a:p>
        </p:txBody>
      </p:sp>
    </p:spTree>
    <p:extLst>
      <p:ext uri="{BB962C8B-B14F-4D97-AF65-F5344CB8AC3E}">
        <p14:creationId xmlns:p14="http://schemas.microsoft.com/office/powerpoint/2010/main" val="33076369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140344"/>
            <a:ext cx="10168128" cy="3484601"/>
          </a:xfrm>
        </p:spPr>
        <p:txBody>
          <a:bodyPr>
            <a:normAutofit/>
          </a:bodyPr>
          <a:lstStyle/>
          <a:p>
            <a:pPr marL="0" indent="0">
              <a:buNone/>
            </a:pPr>
            <a:r>
              <a:rPr lang="en-US" sz="3200" dirty="0">
                <a:effectLst/>
                <a:latin typeface="Arial" panose="020B0604020202020204" pitchFamily="34" charset="0"/>
                <a:ea typeface="Times New Roman" panose="02020603050405020304" pitchFamily="18" charset="0"/>
              </a:rPr>
              <a:t>Commutative </a:t>
            </a:r>
          </a:p>
          <a:p>
            <a:pPr lvl="1"/>
            <a:r>
              <a:rPr lang="en-US" sz="3200" dirty="0">
                <a:solidFill>
                  <a:srgbClr val="365F91"/>
                </a:solidFill>
                <a:effectLst/>
                <a:latin typeface="Arial" panose="020B0604020202020204" pitchFamily="34" charset="0"/>
                <a:ea typeface="Times New Roman" panose="02020603050405020304" pitchFamily="18" charset="0"/>
              </a:rPr>
              <a:t>numbers can be added in any order without changing the sum</a:t>
            </a:r>
            <a:endParaRPr lang="en-US" sz="3200" dirty="0">
              <a:effectLst/>
              <a:latin typeface="Arial" panose="020B0604020202020204" pitchFamily="34" charset="0"/>
              <a:ea typeface="Times New Roman" panose="02020603050405020304" pitchFamily="18" charset="0"/>
            </a:endParaRPr>
          </a:p>
          <a:p>
            <a:pPr lvl="1"/>
            <a:r>
              <a:rPr lang="en-US" sz="3200"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rPr>
              <a:t>2 + 3 = 5         and       3 + 2 = 5</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247509" y="700318"/>
            <a:ext cx="6096000" cy="754694"/>
          </a:xfrm>
          <a:prstGeom prst="rect">
            <a:avLst/>
          </a:prstGeom>
          <a:noFill/>
        </p:spPr>
        <p:txBody>
          <a:bodyPr wrap="square">
            <a:spAutoFit/>
          </a:bodyPr>
          <a:lstStyle/>
          <a:p>
            <a:pPr marL="0" marR="0" algn="ctr">
              <a:lnSpc>
                <a:spcPct val="115000"/>
              </a:lnSpc>
              <a:spcBef>
                <a:spcPts val="0"/>
              </a:spcBef>
              <a:spcAft>
                <a:spcPts val="1000"/>
              </a:spcAft>
            </a:pPr>
            <a:r>
              <a:rPr lang="en-US" sz="4000" dirty="0">
                <a:effectLst/>
                <a:latin typeface="Arial" panose="020B0604020202020204" pitchFamily="34" charset="0"/>
                <a:ea typeface="Calibri" panose="020F0502020204030204" pitchFamily="34" charset="0"/>
                <a:cs typeface="Times New Roman" panose="02020603050405020304" pitchFamily="18" charset="0"/>
              </a:rPr>
              <a:t>Properties of Addition</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2159568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140344"/>
            <a:ext cx="10168128" cy="4158856"/>
          </a:xfrm>
        </p:spPr>
        <p:txBody>
          <a:bodyPr>
            <a:normAutofit/>
          </a:bodyPr>
          <a:lstStyle/>
          <a:p>
            <a:pPr marL="0" indent="0">
              <a:buNone/>
            </a:pPr>
            <a:r>
              <a:rPr lang="en-US" sz="3200" dirty="0">
                <a:latin typeface="Arial" panose="020B0604020202020204" pitchFamily="34" charset="0"/>
              </a:rPr>
              <a:t>Associative</a:t>
            </a:r>
          </a:p>
          <a:p>
            <a:pPr lvl="1"/>
            <a:r>
              <a:rPr lang="en-US" sz="3200" dirty="0">
                <a:solidFill>
                  <a:srgbClr val="365F91"/>
                </a:solidFill>
                <a:latin typeface="Arial" panose="020B0604020202020204" pitchFamily="34" charset="0"/>
                <a:ea typeface="Times New Roman" panose="02020603050405020304" pitchFamily="18" charset="0"/>
              </a:rPr>
              <a:t>W</a:t>
            </a:r>
            <a:r>
              <a:rPr lang="en-US" sz="3200" dirty="0">
                <a:solidFill>
                  <a:srgbClr val="365F91"/>
                </a:solidFill>
                <a:effectLst/>
                <a:latin typeface="Arial" panose="020B0604020202020204" pitchFamily="34" charset="0"/>
                <a:ea typeface="Times New Roman" panose="02020603050405020304" pitchFamily="18" charset="0"/>
              </a:rPr>
              <a:t>ith the addition of three or more numbers, rearranging the parenthesis does not change its value (Notice the order of the numbers does not change, we simply shift parenthesis)</a:t>
            </a:r>
          </a:p>
          <a:p>
            <a:pPr lvl="1"/>
            <a:r>
              <a:rPr lang="en-US" sz="3200" dirty="0">
                <a:solidFill>
                  <a:srgbClr val="365F91"/>
                </a:solidFill>
                <a:latin typeface="Arial" panose="020B0604020202020204" pitchFamily="34" charset="0"/>
              </a:rPr>
              <a:t> (2 + 3) + 4 = 9    and   2 + (3 + 4) = 9 </a:t>
            </a:r>
          </a:p>
          <a:p>
            <a:pPr marL="0" indent="0">
              <a:spcAft>
                <a:spcPts val="1800"/>
              </a:spcAft>
              <a:buNone/>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247509" y="700318"/>
            <a:ext cx="6096000" cy="754694"/>
          </a:xfrm>
          <a:prstGeom prst="rect">
            <a:avLst/>
          </a:prstGeom>
          <a:noFill/>
        </p:spPr>
        <p:txBody>
          <a:bodyPr wrap="square">
            <a:spAutoFit/>
          </a:bodyPr>
          <a:lstStyle/>
          <a:p>
            <a:pPr marL="0" marR="0" algn="ctr">
              <a:lnSpc>
                <a:spcPct val="115000"/>
              </a:lnSpc>
              <a:spcBef>
                <a:spcPts val="0"/>
              </a:spcBef>
              <a:spcAft>
                <a:spcPts val="1000"/>
              </a:spcAft>
            </a:pPr>
            <a:r>
              <a:rPr lang="en-US" sz="4000" dirty="0">
                <a:effectLst/>
                <a:latin typeface="Arial" panose="020B0604020202020204" pitchFamily="34" charset="0"/>
                <a:ea typeface="Calibri" panose="020F0502020204030204" pitchFamily="34" charset="0"/>
                <a:cs typeface="Times New Roman" panose="02020603050405020304" pitchFamily="18" charset="0"/>
              </a:rPr>
              <a:t>Properties of Addition</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100094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28393" y="1484562"/>
            <a:ext cx="10168128" cy="1081950"/>
          </a:xfrm>
        </p:spPr>
        <p:txBody>
          <a:bodyPr>
            <a:normAutofit fontScale="90000"/>
          </a:bodyPr>
          <a:lstStyle/>
          <a:p>
            <a:pPr>
              <a:lnSpc>
                <a:spcPct val="115000"/>
              </a:lnSpc>
              <a:spcBef>
                <a:spcPts val="0"/>
              </a:spcBef>
              <a:spcAft>
                <a:spcPts val="1000"/>
              </a:spcAft>
            </a:pPr>
            <a:br>
              <a:rPr lang="en-US" sz="4400" b="1" dirty="0">
                <a:latin typeface="Arial" panose="020B060402020202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489848" y="2140344"/>
            <a:ext cx="10168128" cy="4158856"/>
          </a:xfrm>
        </p:spPr>
        <p:txBody>
          <a:bodyPr>
            <a:normAutofit/>
          </a:bodyPr>
          <a:lstStyle/>
          <a:p>
            <a:pPr marL="0" indent="0">
              <a:buNone/>
            </a:pPr>
            <a:r>
              <a:rPr lang="en-US" sz="3600" dirty="0">
                <a:effectLst/>
                <a:latin typeface="Arial" panose="020B0604020202020204" pitchFamily="34" charset="0"/>
                <a:ea typeface="Times New Roman" panose="02020603050405020304" pitchFamily="18" charset="0"/>
              </a:rPr>
              <a:t>Identity</a:t>
            </a:r>
          </a:p>
          <a:p>
            <a:pPr lvl="1">
              <a:spcAft>
                <a:spcPts val="1800"/>
              </a:spcAft>
            </a:pPr>
            <a:r>
              <a:rPr lang="en-US" sz="3200" dirty="0">
                <a:solidFill>
                  <a:srgbClr val="365F91"/>
                </a:solidFill>
                <a:latin typeface="Arial" panose="020B0604020202020204" pitchFamily="34" charset="0"/>
                <a:ea typeface="Times New Roman" panose="02020603050405020304" pitchFamily="18" charset="0"/>
              </a:rPr>
              <a:t>A</a:t>
            </a:r>
            <a:r>
              <a:rPr lang="en-US" sz="3200" dirty="0">
                <a:solidFill>
                  <a:srgbClr val="365F91"/>
                </a:solidFill>
                <a:effectLst/>
                <a:latin typeface="Arial" panose="020B0604020202020204" pitchFamily="34" charset="0"/>
                <a:ea typeface="Times New Roman" panose="02020603050405020304" pitchFamily="18" charset="0"/>
              </a:rPr>
              <a:t>dding zero to any number results in the number itself</a:t>
            </a:r>
          </a:p>
          <a:p>
            <a:pPr lvl="1">
              <a:spcAft>
                <a:spcPts val="1800"/>
              </a:spcAft>
            </a:pPr>
            <a:r>
              <a:rPr lang="en-US" sz="3200"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rPr>
              <a:t>7 + 0 = 7 (The number retains its identity)</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lvl="1">
              <a:spcAft>
                <a:spcPts val="1800"/>
              </a:spcAft>
            </a:pPr>
            <a:endParaRPr lang="en-US" sz="3200" dirty="0">
              <a:latin typeface="Arial" panose="020B0604020202020204" pitchFamily="34" charset="0"/>
              <a:ea typeface="+mj-ea"/>
              <a:cs typeface="Arial" panose="020B0604020202020204" pitchFamily="34" charset="0"/>
            </a:endParaRPr>
          </a:p>
          <a:p>
            <a:pPr marL="0" indent="0">
              <a:spcAft>
                <a:spcPts val="1800"/>
              </a:spcAft>
              <a:buNone/>
            </a:pPr>
            <a:endParaRPr lang="en-US" sz="3200" dirty="0">
              <a:latin typeface="Arial" panose="020B0604020202020204" pitchFamily="34" charset="0"/>
              <a:ea typeface="+mj-ea"/>
              <a:cs typeface="Arial" panose="020B0604020202020204" pitchFamily="34" charset="0"/>
            </a:endParaRPr>
          </a:p>
        </p:txBody>
      </p:sp>
      <p:sp>
        <p:nvSpPr>
          <p:cNvPr id="7" name="TextBox 6">
            <a:extLst>
              <a:ext uri="{FF2B5EF4-FFF2-40B4-BE49-F238E27FC236}">
                <a16:creationId xmlns:a16="http://schemas.microsoft.com/office/drawing/2014/main" id="{5DAD1169-5618-0395-98BD-62089D77DE97}"/>
              </a:ext>
            </a:extLst>
          </p:cNvPr>
          <p:cNvSpPr txBox="1"/>
          <p:nvPr/>
        </p:nvSpPr>
        <p:spPr>
          <a:xfrm>
            <a:off x="247509" y="700318"/>
            <a:ext cx="6096000" cy="754694"/>
          </a:xfrm>
          <a:prstGeom prst="rect">
            <a:avLst/>
          </a:prstGeom>
          <a:noFill/>
        </p:spPr>
        <p:txBody>
          <a:bodyPr wrap="square">
            <a:spAutoFit/>
          </a:bodyPr>
          <a:lstStyle/>
          <a:p>
            <a:pPr marL="0" marR="0" algn="ctr">
              <a:lnSpc>
                <a:spcPct val="115000"/>
              </a:lnSpc>
              <a:spcBef>
                <a:spcPts val="0"/>
              </a:spcBef>
              <a:spcAft>
                <a:spcPts val="1000"/>
              </a:spcAft>
            </a:pPr>
            <a:r>
              <a:rPr lang="en-US" sz="4000" dirty="0">
                <a:effectLst/>
                <a:latin typeface="Arial" panose="020B0604020202020204" pitchFamily="34" charset="0"/>
                <a:ea typeface="Calibri" panose="020F0502020204030204" pitchFamily="34" charset="0"/>
                <a:cs typeface="Times New Roman" panose="02020603050405020304" pitchFamily="18" charset="0"/>
              </a:rPr>
              <a:t>Properties of Addition</a:t>
            </a:r>
            <a:endParaRPr lang="en-US" sz="4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16008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Effect transition="in" filter="fade">
                                      <p:cBhvr>
                                        <p:cTn id="14" dur="1000"/>
                                        <p:tgtEl>
                                          <p:spTgt spid="3">
                                            <p:txEl>
                                              <p:pRg st="2" end="2"/>
                                            </p:txEl>
                                          </p:spTgt>
                                        </p:tgtEl>
                                      </p:cBhvr>
                                    </p:animEffect>
                                    <p:anim calcmode="lin" valueType="num">
                                      <p:cBhvr>
                                        <p:cTn id="1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5337</TotalTime>
  <Words>1588</Words>
  <Application>Microsoft Office PowerPoint</Application>
  <PresentationFormat>Widescreen</PresentationFormat>
  <Paragraphs>211</Paragraphs>
  <Slides>36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36</vt:i4>
      </vt:variant>
    </vt:vector>
  </HeadingPairs>
  <TitlesOfParts>
    <vt:vector size="43" baseType="lpstr">
      <vt:lpstr>Arial</vt:lpstr>
      <vt:lpstr>Avenir Next LT Pro</vt:lpstr>
      <vt:lpstr>Calibri</vt:lpstr>
      <vt:lpstr>Georgia</vt:lpstr>
      <vt:lpstr>Symbol</vt:lpstr>
      <vt:lpstr>Times New Roman</vt:lpstr>
      <vt:lpstr>AccentBoxVTI</vt:lpstr>
      <vt:lpstr>Lesson 7: Addition of Whole Numbers</vt:lpstr>
      <vt:lpstr>Types of Numbers</vt:lpstr>
      <vt:lpstr>Addition Using a Number Line </vt:lpstr>
      <vt:lpstr>Addition Using Doubles  </vt:lpstr>
      <vt:lpstr>Addition Using “Counting On”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
      <vt:lpstr>References</vt:lpstr>
      <vt:lpstr>References</vt:lpstr>
      <vt:lpstr>References</vt:lpstr>
      <vt:lpstr>References</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30</cp:revision>
  <dcterms:created xsi:type="dcterms:W3CDTF">2023-12-09T14:49:07Z</dcterms:created>
  <dcterms:modified xsi:type="dcterms:W3CDTF">2025-01-09T18:27:39Z</dcterms:modified>
</cp:coreProperties>
</file>