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81" r:id="rId7"/>
    <p:sldId id="261" r:id="rId8"/>
    <p:sldId id="282" r:id="rId9"/>
    <p:sldId id="262" r:id="rId10"/>
    <p:sldId id="263" r:id="rId11"/>
    <p:sldId id="264" r:id="rId12"/>
    <p:sldId id="265" r:id="rId13"/>
    <p:sldId id="266" r:id="rId14"/>
    <p:sldId id="268" r:id="rId15"/>
    <p:sldId id="283" r:id="rId16"/>
    <p:sldId id="284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85" r:id="rId25"/>
    <p:sldId id="277" r:id="rId26"/>
    <p:sldId id="278" r:id="rId27"/>
    <p:sldId id="279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1/8/2025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aoZ0qSruJC0&amp;t=9s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youtu.be/xCEVafhcdSk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0" y="4638503"/>
            <a:ext cx="7985759" cy="868823"/>
          </a:xfrm>
        </p:spPr>
        <p:txBody>
          <a:bodyPr anchor="ctr">
            <a:noAutofit/>
          </a:bodyPr>
          <a:lstStyle/>
          <a:p>
            <a:pPr algn="ctr"/>
            <a:r>
              <a:rPr lang="en-US" sz="4000" dirty="0">
                <a:latin typeface="Arial" panose="020B0604020202020204" pitchFamily="34" charset="0"/>
                <a:cs typeface="Arial" panose="020B0604020202020204" pitchFamily="34" charset="0"/>
              </a:rPr>
              <a:t>Lesson 1: Problem Solving Strategies</a:t>
            </a:r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r>
              <a:rPr lang="en-US" sz="1800" b="1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primary goal of this class is to challenge you to think like a Mathematician!</a:t>
            </a:r>
            <a:endParaRPr lang="en-US" sz="1800" b="1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B6981E-2F3B-536A-A693-E95E7C4679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1</a:t>
            </a:r>
            <a:br>
              <a:rPr lang="en-US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r>
              <a:rPr lang="en-US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(Wishful Thinking) 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pic>
        <p:nvPicPr>
          <p:cNvPr id="6" name="Picture 5" descr="A diagram of a rectangular area with black and blue lines. Three boxes are labeled A, B and C at the top. The bottom boxes are moved in the position of C, B and A. ">
            <a:extLst>
              <a:ext uri="{FF2B5EF4-FFF2-40B4-BE49-F238E27FC236}">
                <a16:creationId xmlns:a16="http://schemas.microsoft.com/office/drawing/2014/main" id="{17E5171A-BB96-AD23-158E-9879C0D6A7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5298" y="3715448"/>
            <a:ext cx="7660447" cy="274729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3A39888-EC7B-44BB-A672-A2619743770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77147" y="2041082"/>
            <a:ext cx="9316750" cy="16290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8464286"/>
      </p:ext>
    </p:extLst>
  </p:cSld>
  <p:clrMapOvr>
    <a:masterClrMapping/>
  </p:clrMapOvr>
  <p:transition spd="slow">
    <p:push dir="u"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45D47A-BEB8-5A52-DABC-7758084079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6041" y="714894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Do not be afraid to change the problem! Ask yourself “what if” questions: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93A38C4-480F-DBD7-03C8-9AAF6ADB63A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1645" y="2394527"/>
            <a:ext cx="10168128" cy="3694176"/>
          </a:xfrm>
        </p:spPr>
        <p:txBody>
          <a:bodyPr/>
          <a:lstStyle/>
          <a:p>
            <a:pPr marL="342900" marR="0" lvl="0" indent="-342900"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the picture was different?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5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the numbers were simpler?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600"/>
              </a:spcBef>
              <a:spcAft>
                <a:spcPts val="5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I just made up some numbers?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ctr">
              <a:buNone/>
            </a:pPr>
            <a:endParaRPr lang="en-US" b="1" dirty="0">
              <a:solidFill>
                <a:srgbClr val="7F7F7F"/>
              </a:solidFill>
              <a:hlinkClick r:id="rId2">
                <a:extLst>
                  <a:ext uri="{A12FA001-AC4F-418D-AE19-62706E023703}">
                    <ahyp:hlinkClr xmlns:ahyp="http://schemas.microsoft.com/office/drawing/2018/hyperlinkcolor" val="tx"/>
                  </a:ext>
                </a:extLst>
              </a:hlinkClick>
            </a:endParaRPr>
          </a:p>
          <a:p>
            <a:pPr marL="0" indent="0" algn="ctr">
              <a:buNone/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Watch Video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28314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43354C99-4D8B-9FCA-4020-748D10C5467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8305" y="457201"/>
            <a:ext cx="10696073" cy="547436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0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Most Important Problem-Solving Strategy</a:t>
            </a:r>
            <a:endParaRPr lang="en-US" sz="40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4938494"/>
      </p:ext>
    </p:extLst>
  </p:cSld>
  <p:clrMapOvr>
    <a:masterClrMapping/>
  </p:clrMapOvr>
  <p:transition spd="slow">
    <p:push dir="u"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>
            <a:extLst>
              <a:ext uri="{FF2B5EF4-FFF2-40B4-BE49-F238E27FC236}">
                <a16:creationId xmlns:a16="http://schemas.microsoft.com/office/drawing/2014/main" id="{0604EFB1-5293-964D-3685-E6D97AB35404}"/>
              </a:ext>
            </a:extLst>
          </p:cNvPr>
          <p:cNvSpPr txBox="1"/>
          <p:nvPr/>
        </p:nvSpPr>
        <p:spPr>
          <a:xfrm>
            <a:off x="451692" y="3762552"/>
            <a:ext cx="11512626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Can you represent something in the situation by a picture?</a:t>
            </a:r>
            <a:r>
              <a:rPr lang="en-US" sz="32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3200" b="1" u="sng" dirty="0">
                <a:solidFill>
                  <a:srgbClr val="0000F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  <a:hlinkClick r:id="rId2"/>
              </a:rPr>
              <a:t>Watch Video</a:t>
            </a: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C141F3F6-94B6-4DED-951A-775F89984DE3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14133"/>
          <a:stretch/>
        </p:blipFill>
        <p:spPr>
          <a:xfrm>
            <a:off x="287468" y="354835"/>
            <a:ext cx="10511485" cy="32838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46806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4CDE87-3D57-A528-4B36-230B5C840818}"/>
              </a:ext>
            </a:extLst>
          </p:cNvPr>
          <p:cNvSpPr txBox="1"/>
          <p:nvPr/>
        </p:nvSpPr>
        <p:spPr>
          <a:xfrm>
            <a:off x="190213" y="246132"/>
            <a:ext cx="11622795" cy="498598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4</a:t>
            </a: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(Make Up Numbers).  You can work forwards: Assume Alex had some specific amount of money when he showed up at school, say $100. Then figure out how much he gives to each person. Or you can work backwards: suppose he has some specific amount left at the end, like $10. Since he gave David half of what he had left, that means he had $20 before running into David. Now, work backwards and figure out how much each person got. What’s the answer?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54777642"/>
      </p:ext>
    </p:extLst>
  </p:cSld>
  <p:clrMapOvr>
    <a:masterClrMapping/>
  </p:clrMapOvr>
  <p:transition spd="slow">
    <p:push dir="u"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4CDE87-3D57-A528-4B36-230B5C840818}"/>
              </a:ext>
            </a:extLst>
          </p:cNvPr>
          <p:cNvSpPr txBox="1"/>
          <p:nvPr/>
        </p:nvSpPr>
        <p:spPr>
          <a:xfrm>
            <a:off x="190213" y="246132"/>
            <a:ext cx="11622795" cy="10464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u="sng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Start with a fixed amount</a:t>
            </a:r>
          </a:p>
          <a:p>
            <a:pPr marR="0">
              <a:spcBef>
                <a:spcPts val="1200"/>
              </a:spcBef>
              <a:spcAft>
                <a:spcPts val="1200"/>
              </a:spcAft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18450585"/>
      </p:ext>
    </p:extLst>
  </p:cSld>
  <p:clrMapOvr>
    <a:masterClrMapping/>
  </p:clrMapOvr>
  <p:transition spd="slow">
    <p:push dir="u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684CDE87-3D57-A528-4B36-230B5C840818}"/>
              </a:ext>
            </a:extLst>
          </p:cNvPr>
          <p:cNvSpPr txBox="1"/>
          <p:nvPr/>
        </p:nvSpPr>
        <p:spPr>
          <a:xfrm>
            <a:off x="195702" y="83777"/>
            <a:ext cx="11622795" cy="86177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200" b="1" u="sng" dirty="0">
                <a:latin typeface="Arial" panose="020B0604020202020204" pitchFamily="34" charset="0"/>
                <a:cs typeface="Arial" panose="020B0604020202020204" pitchFamily="34" charset="0"/>
              </a:rPr>
              <a:t>Work Backwards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42968895"/>
      </p:ext>
    </p:extLst>
  </p:cSld>
  <p:clrMapOvr>
    <a:masterClrMapping/>
  </p:clrMapOvr>
  <p:transition spd="slow">
    <p:push dir="u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004FEDF6-82C2-4112-9E39-ED0E2E23793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6661" y="344372"/>
            <a:ext cx="11267178" cy="20178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82723156"/>
      </p:ext>
    </p:extLst>
  </p:cSld>
  <p:clrMapOvr>
    <a:masterClrMapping/>
  </p:clrMapOvr>
  <p:transition spd="slow">
    <p:push dir="u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>
            <a:extLst>
              <a:ext uri="{FF2B5EF4-FFF2-40B4-BE49-F238E27FC236}">
                <a16:creationId xmlns:a16="http://schemas.microsoft.com/office/drawing/2014/main" id="{C081740A-CB7D-12D6-1C81-12C16F3F6339}"/>
              </a:ext>
            </a:extLst>
          </p:cNvPr>
          <p:cNvSpPr txBox="1"/>
          <p:nvPr/>
        </p:nvSpPr>
        <p:spPr>
          <a:xfrm>
            <a:off x="220337" y="604954"/>
            <a:ext cx="11534660" cy="172354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6</a:t>
            </a:r>
            <a:r>
              <a:rPr lang="en-US" sz="32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(Work Systematically). 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1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For example, in this problem you might keep track of how many 1 × 1 squares are on each board, how many     2 × 2 squares on are each board, how many 3 × 3 squares are on each board, and so on. You could keep track of the information in a table:</a:t>
            </a:r>
            <a:endParaRPr lang="en-US" sz="16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  <p:pic>
        <p:nvPicPr>
          <p:cNvPr id="4" name="Picture 3" descr="A table showing the number of possible squares for a 1 X 1 square, a 2 X 2 square, a 3 X 3 square and a 4 X 4 square. ">
            <a:extLst>
              <a:ext uri="{FF2B5EF4-FFF2-40B4-BE49-F238E27FC236}">
                <a16:creationId xmlns:a16="http://schemas.microsoft.com/office/drawing/2014/main" id="{8C70AA4E-C275-4114-BC36-4A8795CA767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0458" t="18715" r="23418" b="14740"/>
          <a:stretch/>
        </p:blipFill>
        <p:spPr>
          <a:xfrm>
            <a:off x="1308683" y="2294389"/>
            <a:ext cx="8061820" cy="45636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50516567"/>
      </p:ext>
    </p:extLst>
  </p:cSld>
  <p:clrMapOvr>
    <a:masterClrMapping/>
  </p:clrMapOvr>
  <p:transition spd="slow">
    <p:push dir="u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E2E6FDBA-8175-EC5C-1010-A6085546A2E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8838" y="481987"/>
            <a:ext cx="11314323" cy="50594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if we were trying to figure out the number of possible squares for a 3 X 3 Chessboard?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>
              <a:spcBef>
                <a:spcPts val="1200"/>
              </a:spcBef>
              <a:spcAft>
                <a:spcPts val="1200"/>
              </a:spcAft>
            </a:pPr>
            <a:endParaRPr lang="en-US" sz="24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138293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D3780DA-B70E-2CAA-7F07-DE7A915AE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The Common Core State Standards for Mathematics identifies eight “Mathematical Practices.”  The first practice is: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15612255"/>
      </p:ext>
    </p:extLst>
  </p:cSld>
  <p:clrMapOvr>
    <a:masterClrMapping/>
  </p:clrMapOvr>
  <p:transition spd="slow">
    <p:push dir="u"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">
            <a:extLst>
              <a:ext uri="{FF2B5EF4-FFF2-40B4-BE49-F238E27FC236}">
                <a16:creationId xmlns:a16="http://schemas.microsoft.com/office/drawing/2014/main" id="{B30E53D2-F4FD-BDD7-9732-965CA6CD46F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95619" y="471029"/>
            <a:ext cx="11600762" cy="2283188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Try it for an 8 X 8 chessboard?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11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99C54736-9C99-1EFF-94FE-71942A829AC6}"/>
              </a:ext>
            </a:extLst>
          </p:cNvPr>
          <p:cNvSpPr txBox="1"/>
          <p:nvPr/>
        </p:nvSpPr>
        <p:spPr>
          <a:xfrm>
            <a:off x="295619" y="4103784"/>
            <a:ext cx="11600762" cy="21236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b="1" i="1" dirty="0">
                <a:solidFill>
                  <a:srgbClr val="222222"/>
                </a:solidFill>
                <a:latin typeface="Georgia" panose="02040502050405020303" pitchFamily="18" charset="0"/>
                <a:ea typeface="Times New Roman" panose="02020603050405020304" pitchFamily="18" charset="0"/>
              </a:rPr>
              <a:t>“</a:t>
            </a:r>
            <a:r>
              <a:rPr lang="en-US" sz="2800" b="1" i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It’s not that I’m so smart; it’s just that I stay with problems longer.” (Albert Einstein)</a:t>
            </a: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28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Even Albert Einstein was wrong! But, the secret to being a good mathematician is to keep trying.</a:t>
            </a: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687708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BE44FA-7C1E-BE3B-CBCE-C3E8850ACC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7568" y="879807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Manipulatives</a:t>
            </a:r>
            <a:r>
              <a:rPr lang="en-US" b="1" u="sng" dirty="0">
                <a:solidFill>
                  <a:srgbClr val="373D3F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 </a:t>
            </a:r>
            <a:br>
              <a:rPr lang="en-US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90426F85-3A90-4556-9B62-1E828517147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4497384"/>
      </p:ext>
    </p:extLst>
  </p:cSld>
  <p:clrMapOvr>
    <a:masterClrMapping/>
  </p:clrMapOvr>
  <p:transition spd="slow">
    <p:push dir="u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14212FA-5C4A-2E8B-DBF4-CFF13111CB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5350" y="733367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1200"/>
              </a:spcBef>
              <a:spcAft>
                <a:spcPts val="1200"/>
              </a:spcAft>
            </a:pPr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7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(Use Manipulatives to Help You Investigate). </a:t>
            </a:r>
            <a:b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061E623-E4F0-B5C6-4EF8-8DCE0014E90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732" y="2169217"/>
            <a:ext cx="10168128" cy="3694176"/>
          </a:xfrm>
        </p:spPr>
        <p:txBody>
          <a:bodyPr/>
          <a:lstStyle/>
          <a:p>
            <a:pPr marL="0" indent="0">
              <a:buNone/>
            </a:pPr>
            <a:endParaRPr lang="en-US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373625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2FD24D-81AC-12E0-40E2-AE42F425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05" y="444447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Patterns</a:t>
            </a:r>
          </a:p>
        </p:txBody>
      </p:sp>
    </p:spTree>
    <p:extLst>
      <p:ext uri="{BB962C8B-B14F-4D97-AF65-F5344CB8AC3E}">
        <p14:creationId xmlns:p14="http://schemas.microsoft.com/office/powerpoint/2010/main" val="3165091684"/>
      </p:ext>
    </p:extLst>
  </p:cSld>
  <p:clrMapOvr>
    <a:masterClrMapping/>
  </p:clrMapOvr>
  <p:transition spd="slow">
    <p:push dir="u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9B2FD24D-81AC-12E0-40E2-AE42F425A5B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18405" y="444447"/>
            <a:ext cx="10168128" cy="1179576"/>
          </a:xfrm>
        </p:spPr>
        <p:txBody>
          <a:bodyPr>
            <a:noAutofit/>
          </a:bodyPr>
          <a:lstStyle/>
          <a:p>
            <a:r>
              <a:rPr lang="en-US" b="1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8</a:t>
            </a:r>
            <a:r>
              <a:rPr lang="en-US" dirty="0">
                <a:solidFill>
                  <a:srgbClr val="222222"/>
                </a:solidFill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(Look for and Explain Patterns).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3812683"/>
      </p:ext>
    </p:extLst>
  </p:cSld>
  <p:clrMapOvr>
    <a:masterClrMapping/>
  </p:clrMapOvr>
  <p:transition spd="slow">
    <p:push dir="u"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AFC27E6-D469-A507-754C-CDCBCA5CE8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210" y="877343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9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</a:t>
            </a:r>
            <a:r>
              <a:rPr lang="en-US" sz="4400" dirty="0">
                <a:solidFill>
                  <a:srgbClr val="222222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(Find the Math, Remove the Context)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r>
              <a:rPr lang="en-US" sz="3600" dirty="0">
                <a:solidFill>
                  <a:srgbClr val="222222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br>
              <a:rPr lang="en-US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3241259"/>
      </p:ext>
    </p:extLst>
  </p:cSld>
  <p:clrMapOvr>
    <a:masterClrMapping/>
  </p:clrMapOvr>
  <p:transition spd="slow">
    <p:push dir="u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4303C8-85E5-CE78-59C8-0027ACC368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3750" y="670365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Solving Strategy 10 </a:t>
            </a:r>
            <a:r>
              <a:rPr lang="en-US" sz="4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(Check Your Assumptions)</a:t>
            </a:r>
            <a:r>
              <a:rPr lang="en-US" sz="4400" b="1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 </a:t>
            </a:r>
            <a:br>
              <a:rPr lang="en-US" sz="3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BDEB062-280A-4C86-83C8-16EB9A13611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63118" y="2325624"/>
            <a:ext cx="10168128" cy="3694176"/>
          </a:xfrm>
        </p:spPr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12426911"/>
      </p:ext>
    </p:extLst>
  </p:cSld>
  <p:clrMapOvr>
    <a:masterClrMapping/>
  </p:clrMapOvr>
  <p:transition spd="slow">
    <p:push dir="u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5875215A-C03E-301E-F555-46B9968B3360}"/>
              </a:ext>
            </a:extLst>
          </p:cNvPr>
          <p:cNvSpPr txBox="1"/>
          <p:nvPr/>
        </p:nvSpPr>
        <p:spPr>
          <a:xfrm>
            <a:off x="3492500" y="5041218"/>
            <a:ext cx="609399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What are the sums of the numbers on each piece?____________</a:t>
            </a:r>
            <a:r>
              <a:rPr lang="en-US" sz="2400" u="heavy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1A9FD9-11C5-9291-E904-F47CE56A2452}"/>
              </a:ext>
            </a:extLst>
          </p:cNvPr>
          <p:cNvSpPr txBox="1"/>
          <p:nvPr/>
        </p:nvSpPr>
        <p:spPr>
          <a:xfrm>
            <a:off x="3492500" y="6069213"/>
            <a:ext cx="609399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222222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Are they consecutive? </a:t>
            </a:r>
            <a:r>
              <a:rPr lang="en-US" sz="2400" dirty="0">
                <a:solidFill>
                  <a:srgbClr val="222222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__________</a:t>
            </a:r>
            <a:endParaRPr 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9F45A5-44C6-44D1-8C03-2A8CA571CDC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117850" y="359364"/>
            <a:ext cx="6180777" cy="45441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76904518"/>
      </p:ext>
    </p:extLst>
  </p:cSld>
  <p:clrMapOvr>
    <a:masterClrMapping/>
  </p:clrMapOvr>
  <p:transition spd="slow">
    <p:push dir="u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1E2153-7DC5-3708-CFFA-B3BDB0A573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006" y="548640"/>
            <a:ext cx="10168128" cy="1179576"/>
          </a:xfrm>
        </p:spPr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Part of the Plan is to UNDERSTAND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CD38DA-A66B-3C7A-9EC1-453AD065627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1560" y="2276689"/>
            <a:ext cx="10168128" cy="3694176"/>
          </a:xfrm>
        </p:spPr>
        <p:txBody>
          <a:bodyPr/>
          <a:lstStyle/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Part of solving a problem is: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Understanding what is being asked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1200"/>
              </a:spcBef>
              <a:spcAft>
                <a:spcPts val="1200"/>
              </a:spcAft>
              <a:buFont typeface="Symbol" panose="05050102010706020507" pitchFamily="18" charset="2"/>
              <a:buChar char="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Knowing what a solution should look like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51731621"/>
      </p:ext>
    </p:extLst>
  </p:cSld>
  <p:clrMapOvr>
    <a:masterClrMapping/>
  </p:clrMapOvr>
  <p:transition spd="slow">
    <p:push dir="u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0DD8BB-7CB4-88D2-CCC3-5C4CBF6F62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7302" y="747117"/>
            <a:ext cx="7807126" cy="1179576"/>
          </a:xfrm>
        </p:spPr>
        <p:txBody>
          <a:bodyPr>
            <a:noAutofit/>
          </a:bodyPr>
          <a:lstStyle/>
          <a:p>
            <a:r>
              <a:rPr lang="en-US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Problem or Exercise?</a:t>
            </a:r>
            <a:br>
              <a:rPr lang="en-US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</a:b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031A5254-5F80-83C3-6073-DB185022B276}"/>
              </a:ext>
            </a:extLst>
          </p:cNvPr>
          <p:cNvSpPr txBox="1"/>
          <p:nvPr/>
        </p:nvSpPr>
        <p:spPr>
          <a:xfrm>
            <a:off x="757302" y="5083729"/>
            <a:ext cx="102563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1800" b="1" i="1" dirty="0">
                <a:solidFill>
                  <a:srgbClr val="373D3F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algn="ctr">
              <a:spcBef>
                <a:spcPts val="1200"/>
              </a:spcBef>
              <a:spcAft>
                <a:spcPts val="1200"/>
              </a:spcAft>
            </a:pPr>
            <a:r>
              <a:rPr lang="en-US" sz="2800" b="1" i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Problems often involve false starts, making mistakes, and lots of scratch paper!</a:t>
            </a:r>
            <a:endParaRPr lang="en-US" sz="28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172735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C21904-0672-8712-3FDC-1CFE0E367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176" y="1026813"/>
            <a:ext cx="10168128" cy="1179576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each question below, decide if it is a </a:t>
            </a:r>
            <a:r>
              <a:rPr lang="en-US" sz="3200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</a:t>
            </a:r>
            <a:r>
              <a:rPr lang="en-US" sz="3200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or an </a:t>
            </a:r>
            <a:r>
              <a:rPr lang="en-US" sz="3200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exercise</a:t>
            </a:r>
            <a:r>
              <a:rPr lang="en-US" sz="3200" b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3200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(You do not need to solve the problems! Decide which category fits for you.) </a:t>
            </a:r>
            <a:b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06CD1B2E-3B5C-B260-245F-A7F7050A37A9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66622" y="2567115"/>
            <a:ext cx="10169525" cy="3694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What is the sum of 125 and 30? 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1200"/>
              </a:spcAft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or Exercise:  ____________________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457200">
              <a:lnSpc>
                <a:spcPts val="1800"/>
              </a:lnSpc>
              <a:spcBef>
                <a:spcPts val="1800"/>
              </a:spcBef>
              <a:spcAft>
                <a:spcPts val="1200"/>
              </a:spcAft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5338539"/>
      </p:ext>
    </p:extLst>
  </p:cSld>
  <p:clrMapOvr>
    <a:masterClrMapping/>
  </p:clrMapOvr>
  <p:transition spd="slow">
    <p:push dir="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B7C21904-0672-8712-3FDC-1CFE0E367F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05176" y="1026813"/>
            <a:ext cx="10168128" cy="1179576"/>
          </a:xfrm>
        </p:spPr>
        <p:txBody>
          <a:bodyPr>
            <a:noAutofit/>
          </a:bodyPr>
          <a:lstStyle/>
          <a:p>
            <a:r>
              <a:rPr lang="en-US" sz="3200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For each question below, decide if it is a </a:t>
            </a:r>
            <a:r>
              <a:rPr lang="en-US" sz="3200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</a:t>
            </a:r>
            <a:r>
              <a:rPr lang="en-US" sz="3200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 or an </a:t>
            </a:r>
            <a:r>
              <a:rPr lang="en-US" sz="3200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exercise</a:t>
            </a:r>
            <a:r>
              <a:rPr lang="en-US" sz="3200" b="1" u="sng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 </a:t>
            </a:r>
            <a:r>
              <a:rPr lang="en-US" sz="3200" b="1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(You do not need to solve the problems! Decide which category fits for you.) </a:t>
            </a:r>
            <a:br>
              <a:rPr lang="en-US" sz="3200" dirty="0"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</a:br>
            <a:endParaRPr lang="en-US" sz="32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06CD1B2E-3B5C-B260-245F-A7F7050A37A9}"/>
              </a:ext>
            </a:extLst>
          </p:cNvPr>
          <p:cNvSpPr txBox="1">
            <a:spLocks noGrp="1" noChangeArrowheads="1"/>
          </p:cNvSpPr>
          <p:nvPr>
            <p:ph idx="1"/>
          </p:nvPr>
        </p:nvSpPr>
        <p:spPr bwMode="auto">
          <a:xfrm>
            <a:off x="566622" y="2567115"/>
            <a:ext cx="10169525" cy="3694112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spcBef>
                <a:spcPts val="0"/>
              </a:spcBef>
            </a:pPr>
            <a:r>
              <a:rPr lang="en-US" sz="3200" dirty="0">
                <a:solidFill>
                  <a:srgbClr val="000000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This clock has been broken into three pieces. If you add the numbers in each piece, the sums are consecutive numbers. (Note: Consecutive numbers are whole numbers that appear one after the other, such as 1, 2, 3, 4 or 13, 14, 15.) 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lvl="1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en-US" sz="3200" dirty="0">
                <a:solidFill>
                  <a:srgbClr val="373D3F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Problem or Exercise:  ____________________</a:t>
            </a:r>
            <a:endParaRPr lang="en-US" sz="3200" dirty="0">
              <a:effectLst/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0">
              <a:spcBef>
                <a:spcPts val="1200"/>
              </a:spcBef>
              <a:spcAft>
                <a:spcPts val="1200"/>
              </a:spcAft>
              <a:buNone/>
            </a:pPr>
            <a:r>
              <a:rPr lang="en-US" sz="1350" dirty="0">
                <a:solidFill>
                  <a:srgbClr val="000000"/>
                </a:solidFill>
                <a:effectLst/>
                <a:latin typeface="Georgia" panose="02040502050405020303" pitchFamily="18" charset="0"/>
                <a:ea typeface="Times New Roman" panose="02020603050405020304" pitchFamily="18" charset="0"/>
              </a:rPr>
              <a:t> </a:t>
            </a:r>
            <a:endParaRPr lang="en-US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indent="457200">
              <a:lnSpc>
                <a:spcPts val="1800"/>
              </a:lnSpc>
              <a:spcBef>
                <a:spcPts val="1800"/>
              </a:spcBef>
              <a:spcAft>
                <a:spcPts val="1200"/>
              </a:spcAft>
            </a:pP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4466098"/>
      </p:ext>
    </p:extLst>
  </p:cSld>
  <p:clrMapOvr>
    <a:masterClrMapping/>
  </p:clrMapOvr>
  <p:transition spd="slow">
    <p:push dir="u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7BDE6-0B0E-A023-358C-88FFBF9C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 Solving Strategies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02E9C04-30C2-499A-A7D4-461DB90B1C7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314048"/>
      </p:ext>
    </p:extLst>
  </p:cSld>
  <p:clrMapOvr>
    <a:masterClrMapping/>
  </p:clrMapOvr>
  <p:transition spd="slow">
    <p:push dir="u"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C57BDE6-0B0E-A023-358C-88FFBF9CC2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Problem Solving Strategies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166E14-1561-4F8E-98F1-DB26C08F881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2189951"/>
      </p:ext>
    </p:extLst>
  </p:cSld>
  <p:clrMapOvr>
    <a:masterClrMapping/>
  </p:clrMapOvr>
  <p:transition spd="slow">
    <p:push dir="u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A600BE-FAA2-C169-B1DB-286E8C76FF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1285" y="910374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Polya’s</a:t>
            </a:r>
            <a:r>
              <a:rPr lang="en-US" b="1" dirty="0">
                <a:effectLst/>
                <a:latin typeface="Arial" panose="020B0604020202020204" pitchFamily="34" charset="0"/>
                <a:ea typeface="Calibri"/>
                <a:cs typeface="Arial" panose="020B0604020202020204" pitchFamily="34" charset="0"/>
              </a:rPr>
              <a:t> Four-Step Method for Problem Solving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dirty="0"/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35D77F60-C126-4B08-AB7C-46AB978E2F0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2865967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193</TotalTime>
  <Words>658</Words>
  <Application>Microsoft Office PowerPoint</Application>
  <PresentationFormat>Widescreen</PresentationFormat>
  <Paragraphs>54</Paragraphs>
  <Slides>27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5" baseType="lpstr">
      <vt:lpstr>Arial</vt:lpstr>
      <vt:lpstr>Avenir Next LT Pro</vt:lpstr>
      <vt:lpstr>Calibri</vt:lpstr>
      <vt:lpstr>Georgia</vt:lpstr>
      <vt:lpstr>Symbol</vt:lpstr>
      <vt:lpstr>Times New Roman</vt:lpstr>
      <vt:lpstr>Wingdings</vt:lpstr>
      <vt:lpstr>AccentBoxVTI</vt:lpstr>
      <vt:lpstr>Lesson 1: Problem Solving Strategies</vt:lpstr>
      <vt:lpstr>The Common Core State Standards for Mathematics identifies eight “Mathematical Practices.”  The first practice is:</vt:lpstr>
      <vt:lpstr>Part of the Plan is to UNDERSTAND</vt:lpstr>
      <vt:lpstr>Problem or Exercise? </vt:lpstr>
      <vt:lpstr>For each question below, decide if it is a problem or an exercise. (You do not need to solve the problems! Decide which category fits for you.)  </vt:lpstr>
      <vt:lpstr>For each question below, decide if it is a problem or an exercise. (You do not need to solve the problems! Decide which category fits for you.)  </vt:lpstr>
      <vt:lpstr>Problem Solving Strategies</vt:lpstr>
      <vt:lpstr>Problem Solving Strategies</vt:lpstr>
      <vt:lpstr>Polya’s Four-Step Method for Problem Solving </vt:lpstr>
      <vt:lpstr>Problem Solving Strategy 1 (Wishful Thinking)  </vt:lpstr>
      <vt:lpstr>Do not be afraid to change the problem! Ask yourself “what if” questions: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Manipulatives  </vt:lpstr>
      <vt:lpstr>Problem Solving Strategy 7 (Use Manipulatives to Help You Investigate).  </vt:lpstr>
      <vt:lpstr>Patterns</vt:lpstr>
      <vt:lpstr>Problem Solving Strategy 8 (Look for and Explain Patterns).</vt:lpstr>
      <vt:lpstr>Problem Solving Strategy 9 (Find the Math, Remove the Context).  </vt:lpstr>
      <vt:lpstr>Problem Solving Strategy 10 (Check Your Assumptions).  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19</cp:revision>
  <dcterms:created xsi:type="dcterms:W3CDTF">2023-12-09T14:49:07Z</dcterms:created>
  <dcterms:modified xsi:type="dcterms:W3CDTF">2025-01-08T17:49:00Z</dcterms:modified>
</cp:coreProperties>
</file>