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1/9/2025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Autofit/>
          </a:bodyPr>
          <a:lstStyle/>
          <a:p>
            <a:pPr algn="ctr"/>
            <a:r>
              <a:rPr lang="en-US" sz="4000" b="1" dirty="0">
                <a:latin typeface="Arial" panose="020B0604020202020204" pitchFamily="34" charset="0"/>
                <a:cs typeface="Arial" panose="020B0604020202020204" pitchFamily="34" charset="0"/>
              </a:rPr>
              <a:t>Lesson 10: Division of Whole Numbers</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680636"/>
            <a:ext cx="6960524" cy="1013461"/>
          </a:xfrm>
        </p:spPr>
        <p:txBody>
          <a:bodyPr anchor="ctr">
            <a:normAutofit/>
          </a:bodyPr>
          <a:lstStyle/>
          <a:p>
            <a:pPr algn="ct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nodePh="1">
                                  <p:stCondLst>
                                    <p:cond delay="0"/>
                                  </p:stCondLst>
                                  <p:endCondLst>
                                    <p:cond evt="begin" delay="0">
                                      <p:tn val="5"/>
                                    </p:cond>
                                  </p:end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5785" y="1072497"/>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Long Division Examples</a:t>
            </a:r>
            <a:br>
              <a:rPr lang="en-US" sz="2400" dirty="0">
                <a:latin typeface="Calibri" panose="020F0502020204030204" pitchFamily="34" charset="0"/>
                <a:ea typeface="Calibri" panose="020F0502020204030204" pitchFamily="34" charset="0"/>
                <a:cs typeface="Times New Roman" panose="02020603050405020304" pitchFamily="18" charset="0"/>
              </a:rPr>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6048515"/>
          </a:xfrm>
          <a:prstGeom prst="rect">
            <a:avLst/>
          </a:prstGeom>
        </p:spPr>
        <p:txBody>
          <a:bodyPr wrap="square">
            <a:spAutoFit/>
          </a:bodyPr>
          <a:lstStyle/>
          <a:p>
            <a:pPr marL="457200" indent="-457200">
              <a:lnSpc>
                <a:spcPct val="115000"/>
              </a:lnSpc>
              <a:spcAft>
                <a:spcPts val="1000"/>
              </a:spcAft>
              <a:buFont typeface="Arial" panose="020B0604020202020204" pitchFamily="34" charset="0"/>
              <a:buChar char="•"/>
            </a:pPr>
            <a:r>
              <a:rPr lang="en-US" sz="3200" dirty="0">
                <a:latin typeface="Arial" panose="020B0604020202020204" pitchFamily="34" charset="0"/>
                <a:ea typeface="Calibri" panose="020F0502020204030204" pitchFamily="34" charset="0"/>
                <a:cs typeface="Times New Roman" panose="02020603050405020304" pitchFamily="18" charset="0"/>
              </a:rPr>
              <a:t>28 ÷ 5</a:t>
            </a: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r>
              <a:rPr lang="en-US" sz="3200" dirty="0">
                <a:latin typeface="Arial" panose="020B0604020202020204" pitchFamily="34" charset="0"/>
                <a:ea typeface="Calibri" panose="020F0502020204030204" pitchFamily="34" charset="0"/>
                <a:cs typeface="Times New Roman" panose="02020603050405020304" pitchFamily="18" charset="0"/>
              </a:rPr>
              <a:t>100 </a:t>
            </a:r>
            <a:r>
              <a:rPr lang="en-US" sz="3200" dirty="0">
                <a:solidFill>
                  <a:srgbClr val="000000"/>
                </a:solidFill>
                <a:latin typeface="Arial" panose="020B0604020202020204" pitchFamily="34" charset="0"/>
                <a:ea typeface="Calibri" panose="020F0502020204030204" pitchFamily="34" charset="0"/>
                <a:cs typeface="Times New Roman" panose="02020603050405020304" pitchFamily="18" charset="0"/>
              </a:rPr>
              <a:t>÷ 3</a:t>
            </a:r>
            <a:r>
              <a:rPr lang="en-US" sz="3200" dirty="0">
                <a:latin typeface="Arial" panose="020B0604020202020204" pitchFamily="34" charset="0"/>
                <a:ea typeface="Calibri" panose="020F0502020204030204" pitchFamily="34" charset="0"/>
                <a:cs typeface="Times New Roman" panose="02020603050405020304" pitchFamily="18" charset="0"/>
              </a:rPr>
              <a:t>					</a:t>
            </a: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1FE61C81-749D-49A1-9BB3-EA5C7F096E9F}"/>
              </a:ext>
            </a:extLst>
          </p:cNvPr>
          <p:cNvSpPr txBox="1"/>
          <p:nvPr/>
        </p:nvSpPr>
        <p:spPr>
          <a:xfrm>
            <a:off x="5905850" y="2327342"/>
            <a:ext cx="5251508" cy="622222"/>
          </a:xfrm>
          <a:prstGeom prst="rect">
            <a:avLst/>
          </a:prstGeom>
          <a:noFill/>
        </p:spPr>
        <p:txBody>
          <a:bodyPr wrap="square" rtlCol="0">
            <a:spAutoFit/>
          </a:bodyPr>
          <a:lstStyle/>
          <a:p>
            <a:pPr marL="457200" indent="-457200">
              <a:lnSpc>
                <a:spcPct val="115000"/>
              </a:lnSpc>
              <a:spcAft>
                <a:spcPts val="1000"/>
              </a:spcAft>
              <a:buFont typeface="Arial" panose="020B0604020202020204" pitchFamily="34" charset="0"/>
              <a:buChar char="•"/>
            </a:pPr>
            <a:r>
              <a:rPr lang="en-US" sz="3200" dirty="0">
                <a:latin typeface="Arial" panose="020B0604020202020204" pitchFamily="34" charset="0"/>
                <a:ea typeface="Calibri" panose="020F0502020204030204" pitchFamily="34" charset="0"/>
                <a:cs typeface="Times New Roman" panose="02020603050405020304" pitchFamily="18" charset="0"/>
              </a:rPr>
              <a:t>95 ÷ 2</a:t>
            </a:r>
          </a:p>
        </p:txBody>
      </p:sp>
    </p:spTree>
    <p:extLst>
      <p:ext uri="{BB962C8B-B14F-4D97-AF65-F5344CB8AC3E}">
        <p14:creationId xmlns:p14="http://schemas.microsoft.com/office/powerpoint/2010/main" val="10628630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1000"/>
                                        <p:tgtEl>
                                          <p:spTgt spid="5">
                                            <p:txEl>
                                              <p:pRg st="3" end="3"/>
                                            </p:txEl>
                                          </p:spTgt>
                                        </p:tgtEl>
                                      </p:cBhvr>
                                    </p:animEffect>
                                    <p:anim calcmode="lin" valueType="num">
                                      <p:cBhvr>
                                        <p:cTn id="1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fade">
                                      <p:cBhvr>
                                        <p:cTn id="21" dur="1000"/>
                                        <p:tgtEl>
                                          <p:spTgt spid="3"/>
                                        </p:tgtEl>
                                      </p:cBhvr>
                                    </p:animEffect>
                                    <p:anim calcmode="lin" valueType="num">
                                      <p:cBhvr>
                                        <p:cTn id="22" dur="1000" fill="hold"/>
                                        <p:tgtEl>
                                          <p:spTgt spid="3"/>
                                        </p:tgtEl>
                                        <p:attrNameLst>
                                          <p:attrName>ppt_x</p:attrName>
                                        </p:attrNameLst>
                                      </p:cBhvr>
                                      <p:tavLst>
                                        <p:tav tm="0">
                                          <p:val>
                                            <p:strVal val="#ppt_x"/>
                                          </p:val>
                                        </p:tav>
                                        <p:tav tm="100000">
                                          <p:val>
                                            <p:strVal val="#ppt_x"/>
                                          </p:val>
                                        </p:tav>
                                      </p:tavLst>
                                    </p:anim>
                                    <p:anim calcmode="lin" valueType="num">
                                      <p:cBhvr>
                                        <p:cTn id="2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5785" y="1072497"/>
            <a:ext cx="10168128" cy="1179576"/>
          </a:xfrm>
        </p:spPr>
        <p:txBody>
          <a:bodyPr>
            <a:noAutofit/>
          </a:bodyPr>
          <a:lstStyle/>
          <a:p>
            <a:pPr marL="0"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Division Algorithm Theorem</a:t>
            </a:r>
            <a:br>
              <a:rPr lang="en-US" sz="2400" dirty="0">
                <a:latin typeface="Calibri" panose="020F0502020204030204" pitchFamily="34" charset="0"/>
                <a:ea typeface="Calibri" panose="020F0502020204030204" pitchFamily="34" charset="0"/>
                <a:cs typeface="Times New Roman" panose="02020603050405020304" pitchFamily="18" charset="0"/>
              </a:rPr>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6284477"/>
          </a:xfrm>
          <a:prstGeom prst="rect">
            <a:avLst/>
          </a:prstGeom>
        </p:spPr>
        <p:txBody>
          <a:bodyPr wrap="square">
            <a:spAutoFit/>
          </a:bodyPr>
          <a:lstStyle/>
          <a:p>
            <a:pPr>
              <a:lnSpc>
                <a:spcPct val="115000"/>
              </a:lnSpc>
              <a:spcAft>
                <a:spcPts val="1000"/>
              </a:spcAft>
            </a:pPr>
            <a:r>
              <a:rPr lang="en-US" sz="3200" i="1" dirty="0">
                <a:latin typeface="Arial" panose="020B0604020202020204" pitchFamily="34" charset="0"/>
                <a:ea typeface="Calibri" panose="020F0502020204030204" pitchFamily="34" charset="0"/>
                <a:cs typeface="Times New Roman" panose="02020603050405020304" pitchFamily="18" charset="0"/>
              </a:rPr>
              <a:t>For any whole numbers “a” and “b”, with divisor “b” not equal to 0, there are whole numbers “q” quotient and “r” remainder such that a = </a:t>
            </a:r>
            <a:r>
              <a:rPr lang="en-US" sz="3200" i="1" dirty="0" err="1">
                <a:latin typeface="Arial" panose="020B0604020202020204" pitchFamily="34" charset="0"/>
                <a:ea typeface="Calibri" panose="020F0502020204030204" pitchFamily="34" charset="0"/>
                <a:cs typeface="Times New Roman" panose="02020603050405020304" pitchFamily="18" charset="0"/>
              </a:rPr>
              <a:t>bq</a:t>
            </a:r>
            <a:r>
              <a:rPr lang="en-US" sz="3200" i="1" dirty="0">
                <a:latin typeface="Arial" panose="020B0604020202020204" pitchFamily="34" charset="0"/>
                <a:ea typeface="Calibri" panose="020F0502020204030204" pitchFamily="34" charset="0"/>
                <a:cs typeface="Times New Roman" panose="02020603050405020304" pitchFamily="18" charset="0"/>
              </a:rPr>
              <a:t> +r</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200" i="1" dirty="0">
                <a:latin typeface="Arial" panose="020B0604020202020204" pitchFamily="34" charset="0"/>
                <a:ea typeface="Times New Roman" panose="02020603050405020304" pitchFamily="18" charset="0"/>
                <a:cs typeface="Times New Roman" panose="02020603050405020304" pitchFamily="18" charset="0"/>
              </a:rPr>
              <a:t>The remainder “r” is always less than the divisor “b”.</a:t>
            </a:r>
            <a:endParaRPr lang="en-US" sz="2800" dirty="0">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15000"/>
              </a:lnSpc>
              <a:spcAft>
                <a:spcPts val="1000"/>
              </a:spcAft>
            </a:pPr>
            <a:r>
              <a:rPr lang="en-US" sz="3200" dirty="0">
                <a:latin typeface="Arial" panose="020B0604020202020204" pitchFamily="34" charset="0"/>
                <a:ea typeface="Calibri" panose="020F0502020204030204" pitchFamily="34" charset="0"/>
                <a:cs typeface="Times New Roman" panose="02020603050405020304" pitchFamily="18" charset="0"/>
              </a:rPr>
              <a:t>				</a:t>
            </a: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890956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54174" y="1153388"/>
            <a:ext cx="10168128" cy="1179576"/>
          </a:xfrm>
        </p:spPr>
        <p:txBody>
          <a:bodyPr>
            <a:noAutofit/>
          </a:bodyPr>
          <a:lstStyle/>
          <a:p>
            <a:pPr marL="0"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EXPONENTS</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sz="2400" dirty="0">
                <a:latin typeface="Calibri" panose="020F0502020204030204" pitchFamily="34" charset="0"/>
                <a:ea typeface="Calibri" panose="020F0502020204030204" pitchFamily="34" charset="0"/>
                <a:cs typeface="Times New Roman" panose="02020603050405020304" pitchFamily="18" charset="0"/>
              </a:rPr>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3964868"/>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ea typeface="Calibri" panose="020F0502020204030204" pitchFamily="34" charset="0"/>
                <a:cs typeface="Times New Roman" panose="02020603050405020304" pitchFamily="18" charset="0"/>
              </a:rPr>
              <a:t>	</a:t>
            </a: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6921768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54174" y="1153388"/>
            <a:ext cx="10168128" cy="1179576"/>
          </a:xfrm>
        </p:spPr>
        <p:txBody>
          <a:bodyPr>
            <a:noAutofit/>
          </a:bodyPr>
          <a:lstStyle/>
          <a:p>
            <a:pPr marL="0"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RULES FOR EXPONENTS</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sz="2400" dirty="0">
                <a:latin typeface="Calibri" panose="020F0502020204030204" pitchFamily="34" charset="0"/>
                <a:ea typeface="Calibri" panose="020F0502020204030204" pitchFamily="34" charset="0"/>
                <a:cs typeface="Times New Roman" panose="02020603050405020304" pitchFamily="18" charset="0"/>
              </a:rPr>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4659417"/>
          </a:xfrm>
          <a:prstGeom prst="rect">
            <a:avLst/>
          </a:prstGeom>
        </p:spPr>
        <p:txBody>
          <a:bodyPr wrap="square">
            <a:spAutoFit/>
          </a:bodyPr>
          <a:lstStyle/>
          <a:p>
            <a:pPr marL="457200" indent="-457200">
              <a:lnSpc>
                <a:spcPct val="115000"/>
              </a:lnSpc>
              <a:spcAft>
                <a:spcPts val="1000"/>
              </a:spcAft>
              <a:buFont typeface="Arial" panose="020B0604020202020204" pitchFamily="34" charset="0"/>
              <a:buChar char="•"/>
            </a:pPr>
            <a:r>
              <a:rPr lang="en-US" sz="3200" kern="0" dirty="0">
                <a:latin typeface="Arial" panose="020B0604020202020204" pitchFamily="34" charset="0"/>
                <a:ea typeface="Calibri" panose="020F0502020204030204" pitchFamily="34" charset="0"/>
              </a:rPr>
              <a:t>Multiplication</a:t>
            </a:r>
          </a:p>
          <a:p>
            <a:pPr marL="457200" indent="-457200">
              <a:lnSpc>
                <a:spcPct val="115000"/>
              </a:lnSpc>
              <a:spcAft>
                <a:spcPts val="1000"/>
              </a:spcAft>
              <a:buFont typeface="Arial" panose="020B0604020202020204" pitchFamily="34" charset="0"/>
              <a:buChar char="•"/>
            </a:pPr>
            <a:r>
              <a:rPr lang="en-US" sz="3200" dirty="0">
                <a:latin typeface="Arial" panose="020B0604020202020204" pitchFamily="34" charset="0"/>
                <a:ea typeface="Calibri" panose="020F0502020204030204" pitchFamily="34" charset="0"/>
                <a:cs typeface="Times New Roman" panose="02020603050405020304" pitchFamily="18" charset="0"/>
              </a:rPr>
              <a:t>12x</a:t>
            </a:r>
            <a:r>
              <a:rPr lang="en-US" sz="3200" baseline="30000" dirty="0">
                <a:latin typeface="Arial" panose="020B0604020202020204" pitchFamily="34" charset="0"/>
                <a:ea typeface="Calibri" panose="020F0502020204030204" pitchFamily="34" charset="0"/>
                <a:cs typeface="Times New Roman" panose="02020603050405020304" pitchFamily="18" charset="0"/>
              </a:rPr>
              <a:t>5 </a:t>
            </a:r>
            <a:r>
              <a:rPr lang="en-US" sz="3200" dirty="0">
                <a:latin typeface="Arial" panose="020B0604020202020204" pitchFamily="34" charset="0"/>
                <a:ea typeface="Calibri" panose="020F0502020204030204" pitchFamily="34" charset="0"/>
                <a:cs typeface="Times New Roman" panose="02020603050405020304" pitchFamily="18" charset="0"/>
              </a:rPr>
              <a:t>• 3x</a:t>
            </a:r>
            <a:r>
              <a:rPr lang="en-US" sz="3200" baseline="30000" dirty="0">
                <a:latin typeface="Arial" panose="020B0604020202020204" pitchFamily="34" charset="0"/>
                <a:ea typeface="Calibri" panose="020F0502020204030204" pitchFamily="34" charset="0"/>
                <a:cs typeface="Times New Roman" panose="02020603050405020304" pitchFamily="18" charset="0"/>
              </a:rPr>
              <a:t>2</a:t>
            </a:r>
            <a:r>
              <a:rPr lang="en-US" sz="3200" dirty="0">
                <a:latin typeface="Arial" panose="020B0604020202020204" pitchFamily="34" charset="0"/>
                <a:ea typeface="Calibri" panose="020F0502020204030204" pitchFamily="34" charset="0"/>
                <a:cs typeface="Times New Roman" panose="02020603050405020304" pitchFamily="18" charset="0"/>
              </a:rPr>
              <a:t>	</a:t>
            </a: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3011431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54174" y="1153388"/>
            <a:ext cx="10168128" cy="1179576"/>
          </a:xfrm>
        </p:spPr>
        <p:txBody>
          <a:bodyPr>
            <a:noAutofit/>
          </a:bodyPr>
          <a:lstStyle/>
          <a:p>
            <a:pPr marL="0"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RULES FOR EXPONENTS</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sz="2400" dirty="0">
                <a:latin typeface="Calibri" panose="020F0502020204030204" pitchFamily="34" charset="0"/>
                <a:ea typeface="Calibri" panose="020F0502020204030204" pitchFamily="34" charset="0"/>
                <a:cs typeface="Times New Roman" panose="02020603050405020304" pitchFamily="18" charset="0"/>
              </a:rPr>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5663795"/>
          </a:xfrm>
          <a:prstGeom prst="rect">
            <a:avLst/>
          </a:prstGeom>
        </p:spPr>
        <p:txBody>
          <a:bodyPr wrap="square">
            <a:spAutoFit/>
          </a:bodyPr>
          <a:lstStyle/>
          <a:p>
            <a:pPr marL="457200" indent="-457200">
              <a:lnSpc>
                <a:spcPct val="115000"/>
              </a:lnSpc>
              <a:spcAft>
                <a:spcPts val="1000"/>
              </a:spcAft>
              <a:buFont typeface="Arial" panose="020B0604020202020204" pitchFamily="34" charset="0"/>
              <a:buChar char="•"/>
            </a:pPr>
            <a:r>
              <a:rPr lang="en-US" sz="3200" kern="0" dirty="0">
                <a:latin typeface="Arial" panose="020B0604020202020204" pitchFamily="34" charset="0"/>
                <a:ea typeface="Calibri" panose="020F0502020204030204" pitchFamily="34" charset="0"/>
              </a:rPr>
              <a:t>Division</a:t>
            </a:r>
          </a:p>
          <a:p>
            <a:pPr marL="457200" indent="-457200">
              <a:lnSpc>
                <a:spcPct val="115000"/>
              </a:lnSpc>
              <a:buFont typeface="Arial" panose="020B0604020202020204" pitchFamily="34" charset="0"/>
              <a:buChar char="•"/>
            </a:pPr>
            <a:r>
              <a:rPr lang="en-US" sz="3200" u="sng" dirty="0">
                <a:latin typeface="Arial" panose="020B0604020202020204" pitchFamily="34" charset="0"/>
                <a:ea typeface="Calibri" panose="020F0502020204030204" pitchFamily="34" charset="0"/>
                <a:cs typeface="Times New Roman" panose="02020603050405020304" pitchFamily="18" charset="0"/>
              </a:rPr>
              <a:t>12x</a:t>
            </a:r>
            <a:r>
              <a:rPr lang="en-US" sz="3200" u="sng" baseline="30000" dirty="0">
                <a:latin typeface="Arial" panose="020B0604020202020204" pitchFamily="34" charset="0"/>
                <a:ea typeface="Calibri" panose="020F0502020204030204" pitchFamily="34" charset="0"/>
                <a:cs typeface="Times New Roman" panose="02020603050405020304" pitchFamily="18" charset="0"/>
              </a:rPr>
              <a:t>5 </a:t>
            </a:r>
            <a:r>
              <a:rPr lang="en-US" sz="3200" dirty="0">
                <a:latin typeface="Arial" panose="020B0604020202020204" pitchFamily="34" charset="0"/>
                <a:ea typeface="Calibri" panose="020F0502020204030204" pitchFamily="34" charset="0"/>
                <a:cs typeface="Times New Roman" panose="02020603050405020304" pitchFamily="18" charset="0"/>
              </a:rPr>
              <a:t> </a:t>
            </a:r>
          </a:p>
          <a:p>
            <a:pPr>
              <a:lnSpc>
                <a:spcPct val="115000"/>
              </a:lnSpc>
            </a:pPr>
            <a:r>
              <a:rPr lang="en-US" sz="3200" dirty="0">
                <a:latin typeface="Arial" panose="020B0604020202020204" pitchFamily="34" charset="0"/>
                <a:ea typeface="Calibri" panose="020F0502020204030204" pitchFamily="34" charset="0"/>
                <a:cs typeface="Times New Roman" panose="02020603050405020304" pitchFamily="18" charset="0"/>
              </a:rPr>
              <a:t>     3x</a:t>
            </a:r>
            <a:r>
              <a:rPr lang="en-US" sz="3200" baseline="30000" dirty="0">
                <a:latin typeface="Arial" panose="020B0604020202020204" pitchFamily="34" charset="0"/>
                <a:ea typeface="Calibri" panose="020F0502020204030204" pitchFamily="34" charset="0"/>
                <a:cs typeface="Times New Roman" panose="02020603050405020304" pitchFamily="18" charset="0"/>
              </a:rPr>
              <a:t>2</a:t>
            </a:r>
            <a:r>
              <a:rPr lang="en-US" sz="3200" dirty="0">
                <a:latin typeface="Arial" panose="020B0604020202020204" pitchFamily="34" charset="0"/>
                <a:ea typeface="Calibri" panose="020F0502020204030204" pitchFamily="34" charset="0"/>
                <a:cs typeface="Times New Roman" panose="02020603050405020304" pitchFamily="18" charset="0"/>
              </a:rPr>
              <a:t>	</a:t>
            </a:r>
          </a:p>
          <a:p>
            <a:pPr>
              <a:lnSpc>
                <a:spcPct val="115000"/>
              </a:lnSpc>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78443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Effect transition="in" filter="fade">
                                      <p:cBhvr>
                                        <p:cTn id="19" dur="1000"/>
                                        <p:tgtEl>
                                          <p:spTgt spid="5">
                                            <p:txEl>
                                              <p:pRg st="2" end="2"/>
                                            </p:txEl>
                                          </p:spTgt>
                                        </p:tgtEl>
                                      </p:cBhvr>
                                    </p:animEffect>
                                    <p:anim calcmode="lin" valueType="num">
                                      <p:cBhvr>
                                        <p:cTn id="20"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54174" y="1153388"/>
            <a:ext cx="10168128" cy="1179576"/>
          </a:xfrm>
        </p:spPr>
        <p:txBody>
          <a:bodyPr>
            <a:noAutofit/>
          </a:bodyPr>
          <a:lstStyle/>
          <a:p>
            <a:pPr marL="0"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RULES FOR EXPONENTS</a:t>
            </a:r>
            <a:br>
              <a:rPr lang="en-US" sz="1800" dirty="0">
                <a:latin typeface="Calibri" panose="020F0502020204030204" pitchFamily="34" charset="0"/>
                <a:ea typeface="Calibri" panose="020F0502020204030204" pitchFamily="34" charset="0"/>
                <a:cs typeface="Times New Roman" panose="02020603050405020304" pitchFamily="18" charset="0"/>
              </a:rPr>
            </a:br>
            <a:br>
              <a:rPr lang="en-US" sz="2400" dirty="0">
                <a:latin typeface="Calibri" panose="020F0502020204030204" pitchFamily="34" charset="0"/>
                <a:ea typeface="Calibri" panose="020F0502020204030204" pitchFamily="34" charset="0"/>
                <a:cs typeface="Times New Roman" panose="02020603050405020304" pitchFamily="18" charset="0"/>
              </a:rPr>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5663795"/>
          </a:xfrm>
          <a:prstGeom prst="rect">
            <a:avLst/>
          </a:prstGeom>
        </p:spPr>
        <p:txBody>
          <a:bodyPr wrap="square">
            <a:spAutoFit/>
          </a:bodyPr>
          <a:lstStyle/>
          <a:p>
            <a:pPr marL="457200" indent="-457200">
              <a:lnSpc>
                <a:spcPct val="115000"/>
              </a:lnSpc>
              <a:spcAft>
                <a:spcPts val="1000"/>
              </a:spcAft>
              <a:buFont typeface="Arial" panose="020B0604020202020204" pitchFamily="34" charset="0"/>
              <a:buChar char="•"/>
            </a:pPr>
            <a:r>
              <a:rPr lang="en-US" sz="3200" kern="0" dirty="0">
                <a:latin typeface="Arial" panose="020B0604020202020204" pitchFamily="34" charset="0"/>
                <a:ea typeface="Calibri" panose="020F0502020204030204" pitchFamily="34" charset="0"/>
              </a:rPr>
              <a:t>Power to Power</a:t>
            </a:r>
          </a:p>
          <a:p>
            <a:pPr marL="457200" indent="-457200">
              <a:lnSpc>
                <a:spcPct val="115000"/>
              </a:lnSpc>
              <a:buFont typeface="Arial" panose="020B0604020202020204" pitchFamily="34" charset="0"/>
              <a:buChar char="•"/>
            </a:pPr>
            <a:r>
              <a:rPr lang="en-US" sz="3200" dirty="0">
                <a:latin typeface="Arial" panose="020B0604020202020204" pitchFamily="34" charset="0"/>
                <a:ea typeface="Calibri" panose="020F0502020204030204" pitchFamily="34" charset="0"/>
                <a:cs typeface="Times New Roman" panose="02020603050405020304" pitchFamily="18" charset="0"/>
              </a:rPr>
              <a:t>(12x</a:t>
            </a:r>
            <a:r>
              <a:rPr lang="en-US" sz="3200" baseline="30000" dirty="0">
                <a:latin typeface="Arial" panose="020B0604020202020204" pitchFamily="34" charset="0"/>
                <a:ea typeface="Calibri" panose="020F0502020204030204" pitchFamily="34" charset="0"/>
                <a:cs typeface="Times New Roman" panose="02020603050405020304" pitchFamily="18" charset="0"/>
              </a:rPr>
              <a:t>5</a:t>
            </a:r>
            <a:r>
              <a:rPr lang="en-US" sz="3200" dirty="0">
                <a:latin typeface="Arial" panose="020B0604020202020204" pitchFamily="34" charset="0"/>
                <a:ea typeface="Calibri" panose="020F0502020204030204" pitchFamily="34" charset="0"/>
                <a:cs typeface="Times New Roman" panose="02020603050405020304" pitchFamily="18" charset="0"/>
              </a:rPr>
              <a:t>)</a:t>
            </a:r>
            <a:r>
              <a:rPr lang="en-US" sz="3200" baseline="30000" dirty="0">
                <a:latin typeface="Arial" panose="020B0604020202020204" pitchFamily="34" charset="0"/>
                <a:ea typeface="Calibri" panose="020F0502020204030204" pitchFamily="34" charset="0"/>
                <a:cs typeface="Times New Roman" panose="02020603050405020304" pitchFamily="18" charset="0"/>
              </a:rPr>
              <a:t>2 </a:t>
            </a:r>
            <a:r>
              <a:rPr lang="en-US" sz="3200" dirty="0">
                <a:latin typeface="Arial" panose="020B0604020202020204" pitchFamily="34" charset="0"/>
                <a:ea typeface="Calibri" panose="020F0502020204030204" pitchFamily="34" charset="0"/>
                <a:cs typeface="Times New Roman" panose="02020603050405020304" pitchFamily="18" charset="0"/>
              </a:rPr>
              <a:t> </a:t>
            </a:r>
          </a:p>
          <a:p>
            <a:pPr>
              <a:lnSpc>
                <a:spcPct val="115000"/>
              </a:lnSpc>
            </a:pPr>
            <a:r>
              <a:rPr lang="en-US" sz="3200" dirty="0">
                <a:latin typeface="Arial" panose="020B0604020202020204" pitchFamily="34" charset="0"/>
                <a:ea typeface="Calibri" panose="020F0502020204030204" pitchFamily="34" charset="0"/>
                <a:cs typeface="Times New Roman" panose="02020603050405020304" pitchFamily="18" charset="0"/>
              </a:rPr>
              <a:t>     	</a:t>
            </a:r>
          </a:p>
          <a:p>
            <a:pPr>
              <a:lnSpc>
                <a:spcPct val="115000"/>
              </a:lnSpc>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543100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fade">
                                      <p:cBhvr>
                                        <p:cTn id="21" dur="1000"/>
                                        <p:tgtEl>
                                          <p:spTgt spid="5">
                                            <p:txEl>
                                              <p:pRg st="2" end="2"/>
                                            </p:txEl>
                                          </p:spTgt>
                                        </p:tgtEl>
                                      </p:cBhvr>
                                    </p:animEffect>
                                    <p:anim calcmode="lin" valueType="num">
                                      <p:cBhvr>
                                        <p:cTn id="22"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70952" y="1245667"/>
            <a:ext cx="10168128" cy="1179576"/>
          </a:xfrm>
        </p:spPr>
        <p:txBody>
          <a:bodyPr>
            <a:noAutofit/>
          </a:bodyPr>
          <a:lstStyle/>
          <a:p>
            <a:pPr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PERFECT SQUARE NUMBERS</a:t>
            </a: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30315454"/>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70952" y="1245667"/>
            <a:ext cx="10168128" cy="1179576"/>
          </a:xfrm>
        </p:spPr>
        <p:txBody>
          <a:bodyPr>
            <a:noAutofit/>
          </a:bodyPr>
          <a:lstStyle/>
          <a:p>
            <a:pPr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PERFECT CUBE NUMBERS</a:t>
            </a: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14903094"/>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70952" y="1245667"/>
            <a:ext cx="10168128" cy="1179576"/>
          </a:xfrm>
        </p:spPr>
        <p:txBody>
          <a:bodyPr>
            <a:noAutofit/>
          </a:bodyPr>
          <a:lstStyle/>
          <a:p>
            <a:pPr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ORDER OF OPERATIONS</a:t>
            </a: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1881221"/>
          </a:xfrm>
          <a:prstGeom prst="rect">
            <a:avLst/>
          </a:prstGeom>
        </p:spPr>
        <p:txBody>
          <a:bodyPr wrap="square">
            <a:spAutoFit/>
          </a:bodyPr>
          <a:lstStyle/>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52455164"/>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70952" y="1245667"/>
            <a:ext cx="10168128" cy="1179576"/>
          </a:xfrm>
        </p:spPr>
        <p:txBody>
          <a:bodyPr>
            <a:noAutofit/>
          </a:bodyPr>
          <a:lstStyle/>
          <a:p>
            <a:pPr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ORDER OF OPERATIONS</a:t>
            </a: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1881221"/>
          </a:xfrm>
          <a:prstGeom prst="rect">
            <a:avLst/>
          </a:prstGeom>
        </p:spPr>
        <p:txBody>
          <a:bodyPr wrap="square">
            <a:spAutoFit/>
          </a:bodyPr>
          <a:lstStyle/>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E0C3B0F8-BD0C-45E5-A8BB-5884D48695CD}"/>
              </a:ext>
            </a:extLst>
          </p:cNvPr>
          <p:cNvPicPr>
            <a:picLocks noChangeAspect="1"/>
          </p:cNvPicPr>
          <p:nvPr/>
        </p:nvPicPr>
        <p:blipFill rotWithShape="1">
          <a:blip r:embed="rId2"/>
          <a:srcRect l="17408" t="37309" r="69862" b="52171"/>
          <a:stretch/>
        </p:blipFill>
        <p:spPr>
          <a:xfrm>
            <a:off x="3087148" y="2053041"/>
            <a:ext cx="3976382" cy="1848479"/>
          </a:xfrm>
          <a:prstGeom prst="rect">
            <a:avLst/>
          </a:prstGeom>
        </p:spPr>
      </p:pic>
    </p:spTree>
    <p:extLst>
      <p:ext uri="{BB962C8B-B14F-4D97-AF65-F5344CB8AC3E}">
        <p14:creationId xmlns:p14="http://schemas.microsoft.com/office/powerpoint/2010/main" val="32735392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r>
              <a:rPr lang="en-US" b="1" dirty="0">
                <a:solidFill>
                  <a:srgbClr val="373D3F"/>
                </a:solidFill>
                <a:effectLst/>
                <a:latin typeface="Arial" panose="020B0604020202020204" pitchFamily="34" charset="0"/>
                <a:ea typeface="Calibri" panose="020F0502020204030204" pitchFamily="34" charset="0"/>
                <a:cs typeface="Arial" panose="020B0604020202020204" pitchFamily="34" charset="0"/>
              </a:rPr>
              <a:t>Division of Whole Numbers</a:t>
            </a:r>
            <a:endParaRPr lang="en-US" b="1"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437414"/>
            <a:ext cx="11272008" cy="592022"/>
          </a:xfrm>
          <a:prstGeom prst="rect">
            <a:avLst/>
          </a:prstGeom>
        </p:spPr>
        <p:txBody>
          <a:bodyPr wrap="square">
            <a:spAutoFit/>
          </a:bodyPr>
          <a:lstStyle/>
          <a:p>
            <a:pPr lvl="0">
              <a:lnSpc>
                <a:spcPct val="110000"/>
              </a:lnSpc>
              <a:spcBef>
                <a:spcPts val="600"/>
              </a:spcBef>
              <a:spcAft>
                <a:spcPts val="600"/>
              </a:spcAft>
            </a:pPr>
            <a:r>
              <a:rPr lang="en-US" sz="3200" b="1" u="sng" kern="0" dirty="0">
                <a:latin typeface="Arial" panose="020B0604020202020204" pitchFamily="34" charset="0"/>
                <a:ea typeface="Calibri" panose="020F0502020204030204" pitchFamily="34" charset="0"/>
              </a:rPr>
              <a:t>Definition of Division:</a:t>
            </a: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156122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70952" y="1245667"/>
            <a:ext cx="10168128" cy="1179576"/>
          </a:xfrm>
        </p:spPr>
        <p:txBody>
          <a:bodyPr>
            <a:noAutofit/>
          </a:bodyPr>
          <a:lstStyle/>
          <a:p>
            <a:pPr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ORDER OF OPERATIONS</a:t>
            </a: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1881221"/>
          </a:xfrm>
          <a:prstGeom prst="rect">
            <a:avLst/>
          </a:prstGeom>
        </p:spPr>
        <p:txBody>
          <a:bodyPr wrap="square">
            <a:spAutoFit/>
          </a:bodyPr>
          <a:lstStyle/>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7D4C112A-FBC5-4425-B641-B0FF018984F1}"/>
              </a:ext>
            </a:extLst>
          </p:cNvPr>
          <p:cNvPicPr>
            <a:picLocks noChangeAspect="1"/>
          </p:cNvPicPr>
          <p:nvPr/>
        </p:nvPicPr>
        <p:blipFill rotWithShape="1">
          <a:blip r:embed="rId2"/>
          <a:srcRect l="35436" t="37676" r="51009" b="54373"/>
          <a:stretch/>
        </p:blipFill>
        <p:spPr>
          <a:xfrm>
            <a:off x="3293720" y="2093998"/>
            <a:ext cx="3575012" cy="1179576"/>
          </a:xfrm>
          <a:prstGeom prst="rect">
            <a:avLst/>
          </a:prstGeom>
        </p:spPr>
      </p:pic>
    </p:spTree>
    <p:extLst>
      <p:ext uri="{BB962C8B-B14F-4D97-AF65-F5344CB8AC3E}">
        <p14:creationId xmlns:p14="http://schemas.microsoft.com/office/powerpoint/2010/main" val="1536982344"/>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70952" y="1245667"/>
            <a:ext cx="10168128" cy="1179576"/>
          </a:xfrm>
        </p:spPr>
        <p:txBody>
          <a:bodyPr>
            <a:noAutofit/>
          </a:bodyPr>
          <a:lstStyle/>
          <a:p>
            <a:pPr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ORDER OF OPERATIONS</a:t>
            </a: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1881221"/>
          </a:xfrm>
          <a:prstGeom prst="rect">
            <a:avLst/>
          </a:prstGeom>
        </p:spPr>
        <p:txBody>
          <a:bodyPr wrap="square">
            <a:spAutoFit/>
          </a:bodyPr>
          <a:lstStyle/>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237FCF29-BC0B-4F7B-9AFD-684C4A88966C}"/>
              </a:ext>
            </a:extLst>
          </p:cNvPr>
          <p:cNvPicPr>
            <a:picLocks noChangeAspect="1"/>
          </p:cNvPicPr>
          <p:nvPr/>
        </p:nvPicPr>
        <p:blipFill rotWithShape="1">
          <a:blip r:embed="rId2"/>
          <a:srcRect l="50000" t="36575" r="32844" b="54495"/>
          <a:stretch/>
        </p:blipFill>
        <p:spPr>
          <a:xfrm>
            <a:off x="3226964" y="2113578"/>
            <a:ext cx="4524323" cy="1324636"/>
          </a:xfrm>
          <a:prstGeom prst="rect">
            <a:avLst/>
          </a:prstGeom>
        </p:spPr>
      </p:pic>
    </p:spTree>
    <p:extLst>
      <p:ext uri="{BB962C8B-B14F-4D97-AF65-F5344CB8AC3E}">
        <p14:creationId xmlns:p14="http://schemas.microsoft.com/office/powerpoint/2010/main" val="1257963759"/>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70952" y="1245667"/>
            <a:ext cx="10168128" cy="1179576"/>
          </a:xfrm>
        </p:spPr>
        <p:txBody>
          <a:bodyPr>
            <a:noAutofit/>
          </a:bodyPr>
          <a:lstStyle/>
          <a:p>
            <a:pPr marR="0">
              <a:lnSpc>
                <a:spcPct val="115000"/>
              </a:lnSpc>
              <a:spcBef>
                <a:spcPts val="0"/>
              </a:spcBef>
              <a:spcAft>
                <a:spcPts val="1000"/>
              </a:spcAft>
            </a:pP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b="1" dirty="0">
                <a:latin typeface="Arial" panose="020B0604020202020204" pitchFamily="34" charset="0"/>
                <a:ea typeface="Calibri" panose="020F0502020204030204" pitchFamily="34" charset="0"/>
                <a:cs typeface="Times New Roman" panose="02020603050405020304" pitchFamily="18" charset="0"/>
              </a:rPr>
              <a:t>ORDER OF OPERATIONS</a:t>
            </a: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br>
              <a:rPr lang="en-US" b="1"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1881221"/>
          </a:xfrm>
          <a:prstGeom prst="rect">
            <a:avLst/>
          </a:prstGeom>
        </p:spPr>
        <p:txBody>
          <a:bodyPr wrap="square">
            <a:spAutoFit/>
          </a:bodyPr>
          <a:lstStyle/>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A3846C42-73BF-4D80-9842-26ECA556C0A0}"/>
              </a:ext>
            </a:extLst>
          </p:cNvPr>
          <p:cNvPicPr>
            <a:picLocks noChangeAspect="1"/>
          </p:cNvPicPr>
          <p:nvPr/>
        </p:nvPicPr>
        <p:blipFill rotWithShape="1">
          <a:blip r:embed="rId2"/>
          <a:srcRect l="69702" t="36575" r="18326" b="53639"/>
          <a:stretch/>
        </p:blipFill>
        <p:spPr>
          <a:xfrm>
            <a:off x="450209" y="1963023"/>
            <a:ext cx="3861732" cy="1775511"/>
          </a:xfrm>
          <a:prstGeom prst="rect">
            <a:avLst/>
          </a:prstGeom>
        </p:spPr>
      </p:pic>
    </p:spTree>
    <p:extLst>
      <p:ext uri="{BB962C8B-B14F-4D97-AF65-F5344CB8AC3E}">
        <p14:creationId xmlns:p14="http://schemas.microsoft.com/office/powerpoint/2010/main" val="3584810186"/>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pPr marL="0" marR="0">
              <a:lnSpc>
                <a:spcPct val="115000"/>
              </a:lnSpc>
              <a:spcBef>
                <a:spcPts val="0"/>
              </a:spcBef>
              <a:spcAft>
                <a:spcPts val="1000"/>
              </a:spcAft>
            </a:pPr>
            <a:r>
              <a:rPr lang="en-US" b="1" dirty="0">
                <a:solidFill>
                  <a:srgbClr val="373D3F"/>
                </a:solidFill>
                <a:latin typeface="Arial" panose="020B0604020202020204" pitchFamily="34" charset="0"/>
                <a:ea typeface="Calibri" panose="020F0502020204030204" pitchFamily="34" charset="0"/>
                <a:cs typeface="Times New Roman" panose="02020603050405020304" pitchFamily="18" charset="0"/>
              </a:rPr>
              <a:t>Algorithms for Division</a:t>
            </a:r>
            <a:endParaRPr lang="en-US" sz="320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437414"/>
            <a:ext cx="11272008" cy="592022"/>
          </a:xfrm>
          <a:prstGeom prst="rect">
            <a:avLst/>
          </a:prstGeom>
        </p:spPr>
        <p:txBody>
          <a:bodyPr wrap="square">
            <a:spAutoFit/>
          </a:bodyPr>
          <a:lstStyle/>
          <a:p>
            <a:pPr lvl="0">
              <a:lnSpc>
                <a:spcPct val="110000"/>
              </a:lnSpc>
              <a:spcBef>
                <a:spcPts val="600"/>
              </a:spcBef>
              <a:spcAft>
                <a:spcPts val="600"/>
              </a:spcAft>
            </a:pPr>
            <a:r>
              <a:rPr lang="en-US" sz="3200" kern="0" dirty="0">
                <a:solidFill>
                  <a:srgbClr val="FF0000"/>
                </a:solidFill>
                <a:latin typeface="Arial" panose="020B0604020202020204" pitchFamily="34" charset="0"/>
                <a:ea typeface="Calibri" panose="020F0502020204030204" pitchFamily="34" charset="0"/>
              </a:rPr>
              <a:t> </a:t>
            </a: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138136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pPr marL="0" marR="0">
              <a:lnSpc>
                <a:spcPct val="115000"/>
              </a:lnSpc>
              <a:spcBef>
                <a:spcPts val="0"/>
              </a:spcBef>
              <a:spcAft>
                <a:spcPts val="1000"/>
              </a:spcAft>
            </a:pPr>
            <a:r>
              <a:rPr lang="en-US" b="1" dirty="0">
                <a:solidFill>
                  <a:srgbClr val="373D3F"/>
                </a:solidFill>
                <a:latin typeface="Arial" panose="020B0604020202020204" pitchFamily="34" charset="0"/>
                <a:ea typeface="Calibri" panose="020F0502020204030204" pitchFamily="34" charset="0"/>
                <a:cs typeface="Times New Roman" panose="02020603050405020304" pitchFamily="18" charset="0"/>
              </a:rPr>
              <a:t>Sharing Concept</a:t>
            </a:r>
            <a:endParaRPr lang="en-US" sz="320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1424730" y="2425243"/>
            <a:ext cx="11272008" cy="592022"/>
          </a:xfrm>
          <a:prstGeom prst="rect">
            <a:avLst/>
          </a:prstGeom>
        </p:spPr>
        <p:txBody>
          <a:bodyPr wrap="square">
            <a:spAutoFit/>
          </a:bodyPr>
          <a:lstStyle/>
          <a:p>
            <a:pPr lvl="0">
              <a:lnSpc>
                <a:spcPct val="110000"/>
              </a:lnSpc>
              <a:spcBef>
                <a:spcPts val="600"/>
              </a:spcBef>
              <a:spcAft>
                <a:spcPts val="600"/>
              </a:spcAft>
            </a:pPr>
            <a:r>
              <a:rPr lang="en-US" sz="3200" kern="0" dirty="0">
                <a:solidFill>
                  <a:srgbClr val="FF0000"/>
                </a:solidFill>
                <a:latin typeface="Arial" panose="020B0604020202020204" pitchFamily="34" charset="0"/>
                <a:ea typeface="Calibri" panose="020F0502020204030204" pitchFamily="34" charset="0"/>
              </a:rPr>
              <a:t> </a:t>
            </a: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C1EF9A62-DB12-49F3-A5A5-D35AD2EDD2C6}"/>
              </a:ext>
            </a:extLst>
          </p:cNvPr>
          <p:cNvSpPr/>
          <p:nvPr/>
        </p:nvSpPr>
        <p:spPr>
          <a:xfrm>
            <a:off x="527906" y="2287372"/>
            <a:ext cx="11191513" cy="1077218"/>
          </a:xfrm>
          <a:prstGeom prst="rect">
            <a:avLst/>
          </a:prstGeom>
        </p:spPr>
        <p:txBody>
          <a:bodyPr wrap="square">
            <a:spAutoFit/>
          </a:bodyPr>
          <a:lstStyle/>
          <a:p>
            <a:r>
              <a:rPr lang="en-US" sz="3200" b="1" u="sng" kern="0" dirty="0">
                <a:latin typeface="Arial" panose="020B0604020202020204" pitchFamily="34" charset="0"/>
                <a:ea typeface="Calibri" panose="020F0502020204030204" pitchFamily="34" charset="0"/>
              </a:rPr>
              <a:t>Example A:</a:t>
            </a:r>
          </a:p>
          <a:p>
            <a:r>
              <a:rPr lang="en-US" sz="3200" b="1" kern="0" dirty="0">
                <a:latin typeface="Arial" panose="020B0604020202020204" pitchFamily="34" charset="0"/>
                <a:ea typeface="Calibri" panose="020F0502020204030204" pitchFamily="34" charset="0"/>
              </a:rPr>
              <a:t> </a:t>
            </a:r>
            <a:endParaRPr lang="en-US" sz="3200" dirty="0"/>
          </a:p>
        </p:txBody>
      </p:sp>
      <p:pic>
        <p:nvPicPr>
          <p:cNvPr id="15" name="Picture 14">
            <a:extLst>
              <a:ext uri="{FF2B5EF4-FFF2-40B4-BE49-F238E27FC236}">
                <a16:creationId xmlns:a16="http://schemas.microsoft.com/office/drawing/2014/main" id="{A8D920D9-3D85-495E-B983-F980EF4F85B3}"/>
              </a:ext>
            </a:extLst>
          </p:cNvPr>
          <p:cNvPicPr>
            <a:picLocks noChangeAspect="1"/>
          </p:cNvPicPr>
          <p:nvPr/>
        </p:nvPicPr>
        <p:blipFill rotWithShape="1">
          <a:blip r:embed="rId2"/>
          <a:srcRect l="9770" t="60183" r="55344" b="34190"/>
          <a:stretch/>
        </p:blipFill>
        <p:spPr>
          <a:xfrm>
            <a:off x="394282" y="3097830"/>
            <a:ext cx="9708421" cy="880846"/>
          </a:xfrm>
          <a:prstGeom prst="rect">
            <a:avLst/>
          </a:prstGeom>
        </p:spPr>
      </p:pic>
    </p:spTree>
    <p:extLst>
      <p:ext uri="{BB962C8B-B14F-4D97-AF65-F5344CB8AC3E}">
        <p14:creationId xmlns:p14="http://schemas.microsoft.com/office/powerpoint/2010/main" val="33218149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712897" y="586944"/>
            <a:ext cx="10168128" cy="1179576"/>
          </a:xfrm>
        </p:spPr>
        <p:txBody>
          <a:bodyPr>
            <a:noAutofit/>
          </a:bodyPr>
          <a:lstStyle/>
          <a:p>
            <a:pPr marL="0" marR="0">
              <a:lnSpc>
                <a:spcPct val="115000"/>
              </a:lnSpc>
              <a:spcBef>
                <a:spcPts val="0"/>
              </a:spcBef>
              <a:spcAft>
                <a:spcPts val="1000"/>
              </a:spcAft>
            </a:pPr>
            <a:r>
              <a:rPr lang="en-US" b="1" kern="0" dirty="0">
                <a:latin typeface="Arial" panose="020B0604020202020204" pitchFamily="34" charset="0"/>
                <a:ea typeface="Calibri" panose="020F0502020204030204" pitchFamily="34" charset="0"/>
              </a:rPr>
              <a:t>Subtractive Concept</a:t>
            </a: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1424730" y="2425243"/>
            <a:ext cx="11272008" cy="592022"/>
          </a:xfrm>
          <a:prstGeom prst="rect">
            <a:avLst/>
          </a:prstGeom>
        </p:spPr>
        <p:txBody>
          <a:bodyPr wrap="square">
            <a:spAutoFit/>
          </a:bodyPr>
          <a:lstStyle/>
          <a:p>
            <a:pPr lvl="0">
              <a:lnSpc>
                <a:spcPct val="110000"/>
              </a:lnSpc>
              <a:spcBef>
                <a:spcPts val="600"/>
              </a:spcBef>
              <a:spcAft>
                <a:spcPts val="600"/>
              </a:spcAft>
            </a:pPr>
            <a:r>
              <a:rPr lang="en-US" sz="3200" kern="0" dirty="0">
                <a:solidFill>
                  <a:srgbClr val="FF0000"/>
                </a:solidFill>
                <a:latin typeface="Arial" panose="020B0604020202020204" pitchFamily="34" charset="0"/>
                <a:ea typeface="Calibri" panose="020F0502020204030204" pitchFamily="34" charset="0"/>
              </a:rPr>
              <a:t> </a:t>
            </a: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4" name="Rectangle 3">
            <a:extLst>
              <a:ext uri="{FF2B5EF4-FFF2-40B4-BE49-F238E27FC236}">
                <a16:creationId xmlns:a16="http://schemas.microsoft.com/office/drawing/2014/main" id="{C1EF9A62-DB12-49F3-A5A5-D35AD2EDD2C6}"/>
              </a:ext>
            </a:extLst>
          </p:cNvPr>
          <p:cNvSpPr/>
          <p:nvPr/>
        </p:nvSpPr>
        <p:spPr>
          <a:xfrm>
            <a:off x="527906" y="2287372"/>
            <a:ext cx="11191513" cy="1077218"/>
          </a:xfrm>
          <a:prstGeom prst="rect">
            <a:avLst/>
          </a:prstGeom>
        </p:spPr>
        <p:txBody>
          <a:bodyPr wrap="square">
            <a:spAutoFit/>
          </a:bodyPr>
          <a:lstStyle/>
          <a:p>
            <a:r>
              <a:rPr lang="en-US" sz="3200" b="1" u="sng" kern="0" dirty="0">
                <a:latin typeface="Arial" panose="020B0604020202020204" pitchFamily="34" charset="0"/>
                <a:ea typeface="Calibri" panose="020F0502020204030204" pitchFamily="34" charset="0"/>
              </a:rPr>
              <a:t>Example B:</a:t>
            </a:r>
          </a:p>
          <a:p>
            <a:r>
              <a:rPr lang="en-US" sz="3200" b="1" kern="0" dirty="0">
                <a:latin typeface="Arial" panose="020B0604020202020204" pitchFamily="34" charset="0"/>
                <a:ea typeface="Calibri" panose="020F0502020204030204" pitchFamily="34" charset="0"/>
              </a:rPr>
              <a:t> </a:t>
            </a:r>
            <a:endParaRPr lang="en-US" sz="3200" dirty="0"/>
          </a:p>
        </p:txBody>
      </p:sp>
      <p:pic>
        <p:nvPicPr>
          <p:cNvPr id="3" name="Picture 2">
            <a:extLst>
              <a:ext uri="{FF2B5EF4-FFF2-40B4-BE49-F238E27FC236}">
                <a16:creationId xmlns:a16="http://schemas.microsoft.com/office/drawing/2014/main" id="{571B3988-D36B-48DD-A45F-8ABD9FA12F41}"/>
              </a:ext>
            </a:extLst>
          </p:cNvPr>
          <p:cNvPicPr>
            <a:picLocks noChangeAspect="1"/>
          </p:cNvPicPr>
          <p:nvPr/>
        </p:nvPicPr>
        <p:blipFill rotWithShape="1">
          <a:blip r:embed="rId2"/>
          <a:srcRect l="10872" t="50939" r="54793" b="43345"/>
          <a:stretch/>
        </p:blipFill>
        <p:spPr>
          <a:xfrm>
            <a:off x="1068530" y="3029245"/>
            <a:ext cx="9456861" cy="885642"/>
          </a:xfrm>
          <a:prstGeom prst="rect">
            <a:avLst/>
          </a:prstGeom>
        </p:spPr>
      </p:pic>
    </p:spTree>
    <p:extLst>
      <p:ext uri="{BB962C8B-B14F-4D97-AF65-F5344CB8AC3E}">
        <p14:creationId xmlns:p14="http://schemas.microsoft.com/office/powerpoint/2010/main" val="296542954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5785" y="854776"/>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NCTM Standards</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1424730" y="2425243"/>
            <a:ext cx="11272008" cy="592022"/>
          </a:xfrm>
          <a:prstGeom prst="rect">
            <a:avLst/>
          </a:prstGeom>
        </p:spPr>
        <p:txBody>
          <a:bodyPr wrap="square">
            <a:spAutoFit/>
          </a:bodyPr>
          <a:lstStyle/>
          <a:p>
            <a:pPr lvl="0">
              <a:lnSpc>
                <a:spcPct val="110000"/>
              </a:lnSpc>
              <a:spcBef>
                <a:spcPts val="600"/>
              </a:spcBef>
              <a:spcAft>
                <a:spcPts val="600"/>
              </a:spcAft>
            </a:pPr>
            <a:r>
              <a:rPr lang="en-US" sz="3200" kern="0" dirty="0">
                <a:solidFill>
                  <a:srgbClr val="FF0000"/>
                </a:solidFill>
                <a:latin typeface="Arial" panose="020B0604020202020204" pitchFamily="34" charset="0"/>
                <a:ea typeface="Calibri" panose="020F0502020204030204" pitchFamily="34" charset="0"/>
              </a:rPr>
              <a:t> </a:t>
            </a: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5D6E4170-7BBE-4823-B93C-01EFF268CAC4}"/>
              </a:ext>
            </a:extLst>
          </p:cNvPr>
          <p:cNvSpPr/>
          <p:nvPr/>
        </p:nvSpPr>
        <p:spPr>
          <a:xfrm>
            <a:off x="645785" y="2206305"/>
            <a:ext cx="8498215" cy="3453766"/>
          </a:xfrm>
          <a:prstGeom prst="rect">
            <a:avLst/>
          </a:prstGeom>
        </p:spPr>
        <p:txBody>
          <a:bodyPr wrap="square">
            <a:spAutoFit/>
          </a:bodyPr>
          <a:lstStyle/>
          <a:p>
            <a:pPr>
              <a:lnSpc>
                <a:spcPct val="115000"/>
              </a:lnSpc>
              <a:spcAft>
                <a:spcPts val="1000"/>
              </a:spcAft>
            </a:pPr>
            <a:r>
              <a:rPr lang="en-US" sz="3200" i="1" dirty="0">
                <a:latin typeface="Arial" panose="020B0604020202020204" pitchFamily="34" charset="0"/>
                <a:ea typeface="Calibri" panose="020F0502020204030204" pitchFamily="34" charset="0"/>
                <a:cs typeface="Times New Roman" panose="02020603050405020304" pitchFamily="18" charset="0"/>
              </a:rPr>
              <a:t>In prekindergarten through grade 2, students should begin to develop an understanding of the concepts of multiplication and division. They can investigate division with real objects and through story problems, usually ones involving the distribution of equal shares.</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406733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5785" y="1072497"/>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Long Division</a:t>
            </a:r>
            <a:br>
              <a:rPr lang="en-US" sz="2400" dirty="0">
                <a:latin typeface="Calibri" panose="020F0502020204030204" pitchFamily="34" charset="0"/>
                <a:ea typeface="Calibri" panose="020F0502020204030204" pitchFamily="34" charset="0"/>
                <a:cs typeface="Times New Roman" panose="02020603050405020304" pitchFamily="18" charset="0"/>
              </a:rPr>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38692708"/>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5785" y="1072497"/>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Long Division Examples</a:t>
            </a:r>
            <a:br>
              <a:rPr lang="en-US" sz="2400" dirty="0">
                <a:latin typeface="Calibri" panose="020F0502020204030204" pitchFamily="34" charset="0"/>
                <a:ea typeface="Calibri" panose="020F0502020204030204" pitchFamily="34" charset="0"/>
                <a:cs typeface="Times New Roman" panose="02020603050405020304" pitchFamily="18" charset="0"/>
              </a:rPr>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3142079"/>
          </a:xfrm>
          <a:prstGeom prst="rect">
            <a:avLst/>
          </a:prstGeom>
        </p:spPr>
        <p:txBody>
          <a:bodyPr wrap="square">
            <a:spAutoFit/>
          </a:bodyPr>
          <a:lstStyle/>
          <a:p>
            <a:pPr>
              <a:lnSpc>
                <a:spcPct val="115000"/>
              </a:lnSpc>
              <a:spcAft>
                <a:spcPts val="1000"/>
              </a:spcAft>
            </a:pPr>
            <a:r>
              <a:rPr lang="en-US" sz="3200" b="1" u="sng" dirty="0">
                <a:latin typeface="Arial" panose="020B0604020202020204" pitchFamily="34" charset="0"/>
                <a:ea typeface="Calibri" panose="020F0502020204030204" pitchFamily="34" charset="0"/>
                <a:cs typeface="Times New Roman" panose="02020603050405020304" pitchFamily="18" charset="0"/>
              </a:rPr>
              <a:t>Example C: </a:t>
            </a:r>
            <a:r>
              <a:rPr lang="en-US" sz="3200" dirty="0">
                <a:latin typeface="Arial" panose="020B0604020202020204" pitchFamily="34" charset="0"/>
                <a:ea typeface="Calibri" panose="020F0502020204030204" pitchFamily="34" charset="0"/>
                <a:cs typeface="Times New Roman" panose="02020603050405020304" pitchFamily="18" charset="0"/>
              </a:rPr>
              <a:t>Determine the whole number quotient and remainder.</a:t>
            </a:r>
          </a:p>
          <a:p>
            <a:pPr marL="457200" indent="-457200">
              <a:lnSpc>
                <a:spcPct val="115000"/>
              </a:lnSpc>
              <a:spcAft>
                <a:spcPts val="1000"/>
              </a:spcAft>
              <a:buFont typeface="Arial" panose="020B0604020202020204" pitchFamily="34" charset="0"/>
              <a:buChar char="•"/>
            </a:pPr>
            <a:r>
              <a:rPr lang="en-US" sz="3200" dirty="0">
                <a:latin typeface="Arial" panose="020B0604020202020204" pitchFamily="34" charset="0"/>
                <a:ea typeface="Calibri" panose="020F0502020204030204" pitchFamily="34" charset="0"/>
                <a:cs typeface="Times New Roman" panose="02020603050405020304" pitchFamily="18" charset="0"/>
              </a:rPr>
              <a:t>83 ÷ 5</a:t>
            </a: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966372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fade">
                                      <p:cBhvr>
                                        <p:cTn id="14" dur="1000"/>
                                        <p:tgtEl>
                                          <p:spTgt spid="5">
                                            <p:txEl>
                                              <p:pRg st="1" end="1"/>
                                            </p:txEl>
                                          </p:spTgt>
                                        </p:tgtEl>
                                      </p:cBhvr>
                                    </p:animEffect>
                                    <p:anim calcmode="lin" valueType="num">
                                      <p:cBhvr>
                                        <p:cTn id="15"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5785" y="1072497"/>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Long Division Examples</a:t>
            </a:r>
            <a:br>
              <a:rPr lang="en-US" sz="2400" dirty="0">
                <a:latin typeface="Calibri" panose="020F0502020204030204" pitchFamily="34" charset="0"/>
                <a:ea typeface="Calibri" panose="020F0502020204030204" pitchFamily="34" charset="0"/>
                <a:cs typeface="Times New Roman" panose="02020603050405020304" pitchFamily="18" charset="0"/>
              </a:rPr>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560664" y="2332964"/>
            <a:ext cx="11272008" cy="4659417"/>
          </a:xfrm>
          <a:prstGeom prst="rect">
            <a:avLst/>
          </a:prstGeom>
        </p:spPr>
        <p:txBody>
          <a:bodyPr wrap="square">
            <a:spAutoFit/>
          </a:bodyPr>
          <a:lstStyle/>
          <a:p>
            <a:pPr marL="457200" indent="-457200">
              <a:lnSpc>
                <a:spcPct val="115000"/>
              </a:lnSpc>
              <a:spcAft>
                <a:spcPts val="1000"/>
              </a:spcAft>
              <a:buFont typeface="Arial" panose="020B0604020202020204" pitchFamily="34" charset="0"/>
              <a:buChar char="•"/>
            </a:pPr>
            <a:r>
              <a:rPr lang="en-US" sz="3200" dirty="0">
                <a:latin typeface="Arial" panose="020B0604020202020204" pitchFamily="34" charset="0"/>
                <a:ea typeface="Calibri" panose="020F0502020204030204" pitchFamily="34" charset="0"/>
                <a:cs typeface="Times New Roman" panose="02020603050405020304" pitchFamily="18" charset="0"/>
              </a:rPr>
              <a:t>50 ÷ 7					</a:t>
            </a: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r>
              <a:rPr lang="en-US" sz="3200" dirty="0">
                <a:latin typeface="Arial" panose="020B0604020202020204" pitchFamily="34" charset="0"/>
                <a:ea typeface="Calibri" panose="020F0502020204030204" pitchFamily="34" charset="0"/>
                <a:cs typeface="Times New Roman" panose="02020603050405020304" pitchFamily="18" charset="0"/>
              </a:rPr>
              <a:t>22</a:t>
            </a:r>
            <a:r>
              <a:rPr lang="en-US" sz="3200" dirty="0">
                <a:solidFill>
                  <a:srgbClr val="000000"/>
                </a:solidFill>
                <a:latin typeface="Arial" panose="020B0604020202020204" pitchFamily="34" charset="0"/>
                <a:ea typeface="Calibri" panose="020F0502020204030204" pitchFamily="34" charset="0"/>
                <a:cs typeface="Times New Roman" panose="02020603050405020304" pitchFamily="18" charset="0"/>
              </a:rPr>
              <a:t> ÷ 8 </a:t>
            </a:r>
            <a:r>
              <a:rPr lang="en-US" sz="3200" dirty="0">
                <a:latin typeface="Arial" panose="020B0604020202020204" pitchFamily="34" charset="0"/>
                <a:ea typeface="Calibri" panose="020F0502020204030204" pitchFamily="34" charset="0"/>
                <a:cs typeface="Times New Roman" panose="02020603050405020304" pitchFamily="18" charset="0"/>
              </a:rPr>
              <a:t> </a:t>
            </a:r>
          </a:p>
          <a:p>
            <a:pPr>
              <a:lnSpc>
                <a:spcPct val="115000"/>
              </a:lnSpc>
              <a:spcAft>
                <a:spcPts val="1000"/>
              </a:spcAft>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1000"/>
              </a:spcAft>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15000"/>
              </a:lnSpc>
              <a:spcAft>
                <a:spcPts val="1000"/>
              </a:spcAft>
              <a:buFont typeface="Arial" panose="020B0604020202020204" pitchFamily="34" charset="0"/>
              <a:buChar char="•"/>
            </a:pPr>
            <a:endParaRPr lang="en-US" sz="2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183858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3" end="3"/>
                                            </p:txEl>
                                          </p:spTgt>
                                        </p:tgtEl>
                                        <p:attrNameLst>
                                          <p:attrName>style.visibility</p:attrName>
                                        </p:attrNameLst>
                                      </p:cBhvr>
                                      <p:to>
                                        <p:strVal val="visible"/>
                                      </p:to>
                                    </p:set>
                                    <p:animEffect transition="in" filter="fade">
                                      <p:cBhvr>
                                        <p:cTn id="14" dur="1000"/>
                                        <p:tgtEl>
                                          <p:spTgt spid="5">
                                            <p:txEl>
                                              <p:pRg st="3" end="3"/>
                                            </p:txEl>
                                          </p:spTgt>
                                        </p:tgtEl>
                                      </p:cBhvr>
                                    </p:animEffect>
                                    <p:anim calcmode="lin" valueType="num">
                                      <p:cBhvr>
                                        <p:cTn id="15"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225</TotalTime>
  <Words>295</Words>
  <Application>Microsoft Office PowerPoint</Application>
  <PresentationFormat>Widescreen</PresentationFormat>
  <Paragraphs>81</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Avenir Next LT Pro</vt:lpstr>
      <vt:lpstr>Calibri</vt:lpstr>
      <vt:lpstr>Symbol</vt:lpstr>
      <vt:lpstr>Times New Roman</vt:lpstr>
      <vt:lpstr>AccentBoxVTI</vt:lpstr>
      <vt:lpstr>Lesson 10: Division of Whole Numbers</vt:lpstr>
      <vt:lpstr>Division of Whole Numbers</vt:lpstr>
      <vt:lpstr>Algorithms for Division</vt:lpstr>
      <vt:lpstr>Sharing Concept</vt:lpstr>
      <vt:lpstr>Subtractive Concept</vt:lpstr>
      <vt:lpstr>NCTM Standards </vt:lpstr>
      <vt:lpstr>Long Division  </vt:lpstr>
      <vt:lpstr>Long Division Examples  </vt:lpstr>
      <vt:lpstr>Long Division Examples  </vt:lpstr>
      <vt:lpstr>Long Division Examples  </vt:lpstr>
      <vt:lpstr> Division Algorithm Theorem  </vt:lpstr>
      <vt:lpstr> EXPONENTS   </vt:lpstr>
      <vt:lpstr> RULES FOR EXPONENTS   </vt:lpstr>
      <vt:lpstr> RULES FOR EXPONENTS   </vt:lpstr>
      <vt:lpstr> RULES FOR EXPONENTS   </vt:lpstr>
      <vt:lpstr> PERFECT SQUARE NUMBERS   </vt:lpstr>
      <vt:lpstr> PERFECT CUBE NUMBERS   </vt:lpstr>
      <vt:lpstr> ORDER OF OPERATIONS   </vt:lpstr>
      <vt:lpstr> ORDER OF OPERATIONS   </vt:lpstr>
      <vt:lpstr> ORDER OF OPERATIONS   </vt:lpstr>
      <vt:lpstr> ORDER OF OPERATIONS   </vt:lpstr>
      <vt:lpstr> ORDER OF OPERATIONS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22</cp:revision>
  <dcterms:created xsi:type="dcterms:W3CDTF">2023-12-09T14:49:07Z</dcterms:created>
  <dcterms:modified xsi:type="dcterms:W3CDTF">2025-01-09T18:31:51Z</dcterms:modified>
</cp:coreProperties>
</file>