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2" r:id="rId4"/>
    <p:sldId id="271" r:id="rId5"/>
    <p:sldId id="273" r:id="rId6"/>
    <p:sldId id="274" r:id="rId7"/>
    <p:sldId id="275" r:id="rId8"/>
    <p:sldId id="276" r:id="rId9"/>
    <p:sldId id="289" r:id="rId10"/>
    <p:sldId id="277" r:id="rId11"/>
    <p:sldId id="278" r:id="rId12"/>
    <p:sldId id="280" r:id="rId13"/>
    <p:sldId id="281" r:id="rId14"/>
    <p:sldId id="282" r:id="rId15"/>
    <p:sldId id="283" r:id="rId16"/>
    <p:sldId id="284" r:id="rId17"/>
    <p:sldId id="28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6CBD"/>
    <a:srgbClr val="0070C0"/>
    <a:srgbClr val="CCE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1/9/2025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rmAutofit fontScale="90000"/>
          </a:bodyPr>
          <a:lstStyle/>
          <a:p>
            <a:pPr algn="ctr"/>
            <a:r>
              <a:rPr lang="en-US" sz="4000" b="1" dirty="0">
                <a:latin typeface="Arial" panose="020B0604020202020204" pitchFamily="34" charset="0"/>
                <a:cs typeface="Arial" panose="020B0604020202020204" pitchFamily="34" charset="0"/>
              </a:rPr>
              <a:t>Lesson 12: Prime and Composite</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a:bodyPr>
          <a:lstStyle/>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nodePh="1">
                                  <p:stCondLst>
                                    <p:cond delay="750"/>
                                  </p:stCondLst>
                                  <p:endCondLst>
                                    <p:cond evt="begin" delay="0">
                                      <p:tn val="5"/>
                                    </p:cond>
                                  </p:end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B573-3732-4B7B-B6B8-AA07A1D9F819}"/>
              </a:ext>
            </a:extLst>
          </p:cNvPr>
          <p:cNvSpPr>
            <a:spLocks noGrp="1"/>
          </p:cNvSpPr>
          <p:nvPr>
            <p:ph type="title"/>
          </p:nvPr>
        </p:nvSpPr>
        <p:spPr>
          <a:xfrm>
            <a:off x="645785" y="527649"/>
            <a:ext cx="10168128" cy="1179576"/>
          </a:xfrm>
        </p:spPr>
        <p:txBody>
          <a:bodyPr/>
          <a:lstStyle/>
          <a:p>
            <a:r>
              <a:rPr lang="en-US" b="1" dirty="0">
                <a:latin typeface="Arial" panose="020B0604020202020204" pitchFamily="34" charset="0"/>
                <a:cs typeface="Arial" panose="020B0604020202020204" pitchFamily="34" charset="0"/>
              </a:rPr>
              <a:t>What is a Factor Tree?</a:t>
            </a:r>
          </a:p>
        </p:txBody>
      </p:sp>
      <p:sp>
        <p:nvSpPr>
          <p:cNvPr id="3" name="Content Placeholder 2">
            <a:extLst>
              <a:ext uri="{FF2B5EF4-FFF2-40B4-BE49-F238E27FC236}">
                <a16:creationId xmlns:a16="http://schemas.microsoft.com/office/drawing/2014/main" id="{A0AF021C-2842-44AF-921B-1B35A497E714}"/>
              </a:ext>
            </a:extLst>
          </p:cNvPr>
          <p:cNvSpPr>
            <a:spLocks noGrp="1"/>
          </p:cNvSpPr>
          <p:nvPr>
            <p:ph idx="1"/>
          </p:nvPr>
        </p:nvSpPr>
        <p:spPr>
          <a:xfrm>
            <a:off x="536895" y="2080470"/>
            <a:ext cx="10746801" cy="4091730"/>
          </a:xfrm>
        </p:spPr>
        <p:txBody>
          <a:bodyPr/>
          <a:lstStyle/>
          <a:p>
            <a:pPr marL="0" indent="0">
              <a:buNone/>
            </a:pPr>
            <a:r>
              <a:rPr lang="en-US" sz="3200" dirty="0">
                <a:latin typeface="Arial" panose="020B0604020202020204" pitchFamily="34" charset="0"/>
                <a:cs typeface="Arial" panose="020B0604020202020204" pitchFamily="34" charset="0"/>
              </a:rPr>
              <a:t>Composite numbers can always be written as a product of </a:t>
            </a:r>
            <a:r>
              <a:rPr lang="en-US" dirty="0"/>
              <a:t>_______________________.</a:t>
            </a:r>
          </a:p>
          <a:p>
            <a:pPr marL="0" indent="0">
              <a:buNone/>
            </a:pPr>
            <a:endParaRPr lang="en-US" dirty="0"/>
          </a:p>
          <a:p>
            <a:pPr marL="0" indent="0">
              <a:buNone/>
            </a:pPr>
            <a:r>
              <a:rPr lang="en-US" sz="3200" dirty="0">
                <a:latin typeface="Arial" panose="020B0604020202020204" pitchFamily="34" charset="0"/>
                <a:cs typeface="Arial" panose="020B0604020202020204" pitchFamily="34" charset="0"/>
              </a:rPr>
              <a:t>One method to find the prime factorization of a composite number is by using a </a:t>
            </a:r>
            <a:r>
              <a:rPr lang="en-US" dirty="0">
                <a:latin typeface="Arial" panose="020B0604020202020204" pitchFamily="34" charset="0"/>
                <a:cs typeface="Arial" panose="020B0604020202020204" pitchFamily="34" charset="0"/>
              </a:rPr>
              <a:t>__________________. </a:t>
            </a:r>
          </a:p>
        </p:txBody>
      </p:sp>
      <p:sp>
        <p:nvSpPr>
          <p:cNvPr id="7" name="Text Box 7">
            <a:extLst>
              <a:ext uri="{FF2B5EF4-FFF2-40B4-BE49-F238E27FC236}">
                <a16:creationId xmlns:a16="http://schemas.microsoft.com/office/drawing/2014/main" id="{F0B19AD9-6333-4222-82A9-B81A771A6D1A}"/>
              </a:ext>
            </a:extLst>
          </p:cNvPr>
          <p:cNvSpPr txBox="1"/>
          <p:nvPr/>
        </p:nvSpPr>
        <p:spPr>
          <a:xfrm>
            <a:off x="1641053" y="2483272"/>
            <a:ext cx="1815211" cy="37737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436CBD"/>
                </a:solidFill>
                <a:latin typeface="Arial" panose="020B0604020202020204" pitchFamily="34" charset="0"/>
                <a:cs typeface="Arial" panose="020B0604020202020204" pitchFamily="34" charset="0"/>
              </a:rPr>
              <a:t>primes</a:t>
            </a:r>
          </a:p>
        </p:txBody>
      </p:sp>
      <p:sp>
        <p:nvSpPr>
          <p:cNvPr id="8" name="Text Box 9">
            <a:extLst>
              <a:ext uri="{FF2B5EF4-FFF2-40B4-BE49-F238E27FC236}">
                <a16:creationId xmlns:a16="http://schemas.microsoft.com/office/drawing/2014/main" id="{721854E9-4FAD-4D51-AC8B-5CF4A15E31D8}"/>
              </a:ext>
            </a:extLst>
          </p:cNvPr>
          <p:cNvSpPr txBox="1"/>
          <p:nvPr/>
        </p:nvSpPr>
        <p:spPr>
          <a:xfrm>
            <a:off x="4803702" y="4295294"/>
            <a:ext cx="2394052" cy="37737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436CBD"/>
                </a:solidFill>
                <a:latin typeface="Arial" panose="020B0604020202020204" pitchFamily="34" charset="0"/>
                <a:cs typeface="Arial" panose="020B0604020202020204" pitchFamily="34" charset="0"/>
              </a:rPr>
              <a:t>factor tree</a:t>
            </a:r>
          </a:p>
        </p:txBody>
      </p:sp>
    </p:spTree>
    <p:extLst>
      <p:ext uri="{BB962C8B-B14F-4D97-AF65-F5344CB8AC3E}">
        <p14:creationId xmlns:p14="http://schemas.microsoft.com/office/powerpoint/2010/main" val="324877824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B573-3732-4B7B-B6B8-AA07A1D9F819}"/>
              </a:ext>
            </a:extLst>
          </p:cNvPr>
          <p:cNvSpPr>
            <a:spLocks noGrp="1"/>
          </p:cNvSpPr>
          <p:nvPr>
            <p:ph type="title"/>
          </p:nvPr>
        </p:nvSpPr>
        <p:spPr>
          <a:xfrm>
            <a:off x="629006" y="590585"/>
            <a:ext cx="10168128" cy="1179576"/>
          </a:xfrm>
        </p:spPr>
        <p:txBody>
          <a:bodyPr/>
          <a:lstStyle/>
          <a:p>
            <a:r>
              <a:rPr lang="en-US" b="1" dirty="0">
                <a:latin typeface="Arial" panose="020B0604020202020204" pitchFamily="34" charset="0"/>
                <a:cs typeface="Arial" panose="020B0604020202020204" pitchFamily="34" charset="0"/>
              </a:rPr>
              <a:t>Fundamental Theorem of Arithmetic</a:t>
            </a:r>
          </a:p>
        </p:txBody>
      </p:sp>
      <p:sp>
        <p:nvSpPr>
          <p:cNvPr id="3" name="Content Placeholder 2">
            <a:extLst>
              <a:ext uri="{FF2B5EF4-FFF2-40B4-BE49-F238E27FC236}">
                <a16:creationId xmlns:a16="http://schemas.microsoft.com/office/drawing/2014/main" id="{A0AF021C-2842-44AF-921B-1B35A497E714}"/>
              </a:ext>
            </a:extLst>
          </p:cNvPr>
          <p:cNvSpPr>
            <a:spLocks noGrp="1"/>
          </p:cNvSpPr>
          <p:nvPr>
            <p:ph idx="1"/>
          </p:nvPr>
        </p:nvSpPr>
        <p:spPr>
          <a:xfrm>
            <a:off x="536895" y="2080470"/>
            <a:ext cx="10746801" cy="4091730"/>
          </a:xfrm>
        </p:spPr>
        <p:txBody>
          <a:bodyPr/>
          <a:lstStyle/>
          <a:p>
            <a:r>
              <a:rPr lang="en-US" sz="3200" dirty="0">
                <a:solidFill>
                  <a:srgbClr val="436CBD"/>
                </a:solidFill>
                <a:latin typeface="Arial" panose="020B0604020202020204" pitchFamily="34" charset="0"/>
                <a:cs typeface="Arial" panose="020B0604020202020204" pitchFamily="34" charset="0"/>
              </a:rPr>
              <a:t>Every composite whole number can be expressed as the product of primes in exactly one way except for the order of the factors of the product. </a:t>
            </a:r>
          </a:p>
          <a:p>
            <a:pPr marL="0" indent="0">
              <a:buNone/>
            </a:pPr>
            <a:endParaRPr lang="en-US" dirty="0"/>
          </a:p>
        </p:txBody>
      </p:sp>
    </p:spTree>
    <p:extLst>
      <p:ext uri="{BB962C8B-B14F-4D97-AF65-F5344CB8AC3E}">
        <p14:creationId xmlns:p14="http://schemas.microsoft.com/office/powerpoint/2010/main" val="363812527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B573-3732-4B7B-B6B8-AA07A1D9F819}"/>
              </a:ext>
            </a:extLst>
          </p:cNvPr>
          <p:cNvSpPr>
            <a:spLocks noGrp="1"/>
          </p:cNvSpPr>
          <p:nvPr>
            <p:ph type="title"/>
          </p:nvPr>
        </p:nvSpPr>
        <p:spPr>
          <a:xfrm>
            <a:off x="687729" y="607363"/>
            <a:ext cx="10168128" cy="1179576"/>
          </a:xfrm>
        </p:spPr>
        <p:txBody>
          <a:bodyPr/>
          <a:lstStyle/>
          <a:p>
            <a:r>
              <a:rPr lang="en-US" b="1" dirty="0">
                <a:latin typeface="Arial" panose="020B0604020202020204" pitchFamily="34" charset="0"/>
                <a:cs typeface="Arial" panose="020B0604020202020204" pitchFamily="34" charset="0"/>
              </a:rPr>
              <a:t>Prime Factorization</a:t>
            </a:r>
          </a:p>
        </p:txBody>
      </p:sp>
      <p:sp>
        <p:nvSpPr>
          <p:cNvPr id="3" name="Content Placeholder 2">
            <a:extLst>
              <a:ext uri="{FF2B5EF4-FFF2-40B4-BE49-F238E27FC236}">
                <a16:creationId xmlns:a16="http://schemas.microsoft.com/office/drawing/2014/main" id="{A0AF021C-2842-44AF-921B-1B35A497E714}"/>
              </a:ext>
            </a:extLst>
          </p:cNvPr>
          <p:cNvSpPr>
            <a:spLocks noGrp="1"/>
          </p:cNvSpPr>
          <p:nvPr>
            <p:ph idx="1"/>
          </p:nvPr>
        </p:nvSpPr>
        <p:spPr>
          <a:xfrm>
            <a:off x="536895" y="2080470"/>
            <a:ext cx="10746801" cy="4091730"/>
          </a:xfrm>
        </p:spPr>
        <p:txBody>
          <a:bodyPr>
            <a:normAutofit/>
          </a:bodyPr>
          <a:lstStyle/>
          <a:p>
            <a:r>
              <a:rPr lang="en-US" sz="3200" dirty="0">
                <a:solidFill>
                  <a:srgbClr val="436CBD"/>
                </a:solidFill>
                <a:latin typeface="Arial" panose="020B0604020202020204" pitchFamily="34" charset="0"/>
                <a:cs typeface="Arial" panose="020B0604020202020204" pitchFamily="34" charset="0"/>
              </a:rPr>
              <a:t>To find the prime factorization of a composite number, rewrite the number as a product of two smaller natural numbers.  If these smaller numbers are both prime, you are finished.  If either is not prime, then rewrite it as the product of smaller natural numbers.  Continue until all the factors are prime.</a:t>
            </a:r>
          </a:p>
          <a:p>
            <a:pPr marL="0" indent="0">
              <a:buNone/>
            </a:pPr>
            <a:endParaRPr lang="en-US" dirty="0"/>
          </a:p>
        </p:txBody>
      </p:sp>
    </p:spTree>
    <p:extLst>
      <p:ext uri="{BB962C8B-B14F-4D97-AF65-F5344CB8AC3E}">
        <p14:creationId xmlns:p14="http://schemas.microsoft.com/office/powerpoint/2010/main" val="9101834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5781D-C48A-434D-B9AB-902165BC6CD2}"/>
              </a:ext>
            </a:extLst>
          </p:cNvPr>
          <p:cNvSpPr>
            <a:spLocks noGrp="1"/>
          </p:cNvSpPr>
          <p:nvPr>
            <p:ph type="title"/>
          </p:nvPr>
        </p:nvSpPr>
        <p:spPr>
          <a:xfrm>
            <a:off x="721285" y="775038"/>
            <a:ext cx="10168128" cy="1179576"/>
          </a:xfrm>
        </p:spPr>
        <p:txBody>
          <a:bodyPr>
            <a:normAutofit fontScale="90000"/>
          </a:bodyPr>
          <a:lstStyle/>
          <a:p>
            <a:r>
              <a:rPr lang="en-US" sz="4400" b="1" u="sng" dirty="0">
                <a:latin typeface="Arial" panose="020B0604020202020204" pitchFamily="34" charset="0"/>
                <a:cs typeface="Arial" panose="020B0604020202020204" pitchFamily="34" charset="0"/>
              </a:rPr>
              <a:t>Example 3:</a:t>
            </a:r>
            <a:r>
              <a:rPr lang="en-US" sz="4400" b="1" dirty="0">
                <a:latin typeface="Arial" panose="020B0604020202020204" pitchFamily="34" charset="0"/>
                <a:cs typeface="Arial" panose="020B0604020202020204" pitchFamily="34" charset="0"/>
              </a:rPr>
              <a:t> Find the prime factorization of each number. Show your work. </a:t>
            </a:r>
            <a:br>
              <a:rPr lang="en-US" dirty="0"/>
            </a:br>
            <a:endParaRPr lang="en-US" dirty="0"/>
          </a:p>
        </p:txBody>
      </p:sp>
      <p:sp>
        <p:nvSpPr>
          <p:cNvPr id="3" name="Content Placeholder 2">
            <a:extLst>
              <a:ext uri="{FF2B5EF4-FFF2-40B4-BE49-F238E27FC236}">
                <a16:creationId xmlns:a16="http://schemas.microsoft.com/office/drawing/2014/main" id="{CD27C89A-54A9-43FC-B3F4-35F648C78063}"/>
              </a:ext>
            </a:extLst>
          </p:cNvPr>
          <p:cNvSpPr>
            <a:spLocks noGrp="1"/>
          </p:cNvSpPr>
          <p:nvPr>
            <p:ph idx="1"/>
          </p:nvPr>
        </p:nvSpPr>
        <p:spPr>
          <a:xfrm>
            <a:off x="562062" y="2206305"/>
            <a:ext cx="10721634" cy="3965895"/>
          </a:xfrm>
        </p:spPr>
        <p:txBody>
          <a:bodyPr/>
          <a:lstStyle/>
          <a:p>
            <a:pPr marL="0" indent="0">
              <a:buNone/>
            </a:pPr>
            <a:r>
              <a:rPr lang="en-US" dirty="0"/>
              <a:t>							</a:t>
            </a:r>
          </a:p>
        </p:txBody>
      </p:sp>
      <p:pic>
        <p:nvPicPr>
          <p:cNvPr id="5" name="Picture 4">
            <a:extLst>
              <a:ext uri="{FF2B5EF4-FFF2-40B4-BE49-F238E27FC236}">
                <a16:creationId xmlns:a16="http://schemas.microsoft.com/office/drawing/2014/main" id="{74179DFF-6F3E-A730-616F-255EEFE58A1D}"/>
              </a:ext>
            </a:extLst>
          </p:cNvPr>
          <p:cNvPicPr>
            <a:picLocks noChangeAspect="1"/>
          </p:cNvPicPr>
          <p:nvPr/>
        </p:nvPicPr>
        <p:blipFill>
          <a:blip r:embed="rId2"/>
          <a:srcRect l="7067"/>
          <a:stretch/>
        </p:blipFill>
        <p:spPr>
          <a:xfrm>
            <a:off x="2004292" y="2107243"/>
            <a:ext cx="2670183" cy="3874688"/>
          </a:xfrm>
          <a:prstGeom prst="rect">
            <a:avLst/>
          </a:prstGeom>
        </p:spPr>
      </p:pic>
      <p:pic>
        <p:nvPicPr>
          <p:cNvPr id="9" name="Picture 8">
            <a:extLst>
              <a:ext uri="{FF2B5EF4-FFF2-40B4-BE49-F238E27FC236}">
                <a16:creationId xmlns:a16="http://schemas.microsoft.com/office/drawing/2014/main" id="{FC74DC7E-5453-515D-5F0A-F34C624D50CC}"/>
              </a:ext>
            </a:extLst>
          </p:cNvPr>
          <p:cNvPicPr>
            <a:picLocks noChangeAspect="1"/>
          </p:cNvPicPr>
          <p:nvPr/>
        </p:nvPicPr>
        <p:blipFill>
          <a:blip r:embed="rId3"/>
          <a:stretch>
            <a:fillRect/>
          </a:stretch>
        </p:blipFill>
        <p:spPr>
          <a:xfrm>
            <a:off x="5922879" y="2219768"/>
            <a:ext cx="2670183" cy="3649639"/>
          </a:xfrm>
          <a:prstGeom prst="rect">
            <a:avLst/>
          </a:prstGeom>
        </p:spPr>
      </p:pic>
    </p:spTree>
    <p:extLst>
      <p:ext uri="{BB962C8B-B14F-4D97-AF65-F5344CB8AC3E}">
        <p14:creationId xmlns:p14="http://schemas.microsoft.com/office/powerpoint/2010/main" val="30707562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5781D-C48A-434D-B9AB-902165BC6CD2}"/>
              </a:ext>
            </a:extLst>
          </p:cNvPr>
          <p:cNvSpPr>
            <a:spLocks noGrp="1"/>
          </p:cNvSpPr>
          <p:nvPr>
            <p:ph type="title"/>
          </p:nvPr>
        </p:nvSpPr>
        <p:spPr>
          <a:xfrm>
            <a:off x="645784" y="685800"/>
            <a:ext cx="10168128" cy="1179576"/>
          </a:xfrm>
        </p:spPr>
        <p:txBody>
          <a:bodyPr>
            <a:normAutofit fontScale="90000"/>
          </a:bodyPr>
          <a:lstStyle/>
          <a:p>
            <a:r>
              <a:rPr lang="en-US" sz="4400" b="1" u="sng" dirty="0">
                <a:latin typeface="Arial" panose="020B0604020202020204" pitchFamily="34" charset="0"/>
                <a:cs typeface="Arial" panose="020B0604020202020204" pitchFamily="34" charset="0"/>
              </a:rPr>
              <a:t>Example 3:</a:t>
            </a:r>
            <a:r>
              <a:rPr lang="en-US" sz="4400" b="1" dirty="0">
                <a:latin typeface="Arial" panose="020B0604020202020204" pitchFamily="34" charset="0"/>
                <a:cs typeface="Arial" panose="020B0604020202020204" pitchFamily="34" charset="0"/>
              </a:rPr>
              <a:t> Find the prime factorization of each number. Show your work. </a:t>
            </a:r>
            <a:br>
              <a:rPr lang="en-US" dirty="0"/>
            </a:br>
            <a:endParaRPr lang="en-US" dirty="0"/>
          </a:p>
        </p:txBody>
      </p:sp>
      <p:sp>
        <p:nvSpPr>
          <p:cNvPr id="3" name="Content Placeholder 2">
            <a:extLst>
              <a:ext uri="{FF2B5EF4-FFF2-40B4-BE49-F238E27FC236}">
                <a16:creationId xmlns:a16="http://schemas.microsoft.com/office/drawing/2014/main" id="{CD27C89A-54A9-43FC-B3F4-35F648C78063}"/>
              </a:ext>
            </a:extLst>
          </p:cNvPr>
          <p:cNvSpPr>
            <a:spLocks noGrp="1"/>
          </p:cNvSpPr>
          <p:nvPr>
            <p:ph idx="1"/>
          </p:nvPr>
        </p:nvSpPr>
        <p:spPr>
          <a:xfrm>
            <a:off x="562062" y="2206305"/>
            <a:ext cx="10721634" cy="3965895"/>
          </a:xfrm>
        </p:spPr>
        <p:txBody>
          <a:bodyPr/>
          <a:lstStyle/>
          <a:p>
            <a:pPr marL="0" indent="0">
              <a:buNone/>
            </a:pPr>
            <a:r>
              <a:rPr lang="en-US" dirty="0"/>
              <a:t>		</a:t>
            </a:r>
            <a:r>
              <a:rPr lang="en-US" dirty="0">
                <a:latin typeface="Arial" panose="020B0604020202020204" pitchFamily="34" charset="0"/>
                <a:cs typeface="Arial" panose="020B0604020202020204" pitchFamily="34" charset="0"/>
              </a:rPr>
              <a:t>75</a:t>
            </a:r>
            <a:r>
              <a:rPr lang="en-US" dirty="0"/>
              <a:t>					</a:t>
            </a:r>
            <a:r>
              <a:rPr lang="en-US" dirty="0">
                <a:latin typeface="Arial" panose="020B0604020202020204" pitchFamily="34" charset="0"/>
                <a:cs typeface="Arial" panose="020B0604020202020204" pitchFamily="34" charset="0"/>
              </a:rPr>
              <a:t>88</a:t>
            </a:r>
          </a:p>
          <a:p>
            <a:pPr marL="0" indent="0">
              <a:buNone/>
            </a:pPr>
            <a:endParaRPr lang="en-US" dirty="0"/>
          </a:p>
          <a:p>
            <a:pPr marL="0" indent="0">
              <a:buNone/>
            </a:pPr>
            <a:endParaRPr lang="en-US" dirty="0"/>
          </a:p>
          <a:p>
            <a:pPr marL="0" indent="0">
              <a:buNone/>
            </a:pPr>
            <a:r>
              <a:rPr lang="en-US" dirty="0"/>
              <a:t> 		</a:t>
            </a:r>
            <a:r>
              <a:rPr lang="en-US" dirty="0">
                <a:latin typeface="Arial" panose="020B0604020202020204" pitchFamily="34" charset="0"/>
                <a:cs typeface="Arial" panose="020B0604020202020204" pitchFamily="34" charset="0"/>
              </a:rPr>
              <a:t>924</a:t>
            </a:r>
            <a:r>
              <a:rPr lang="en-US" dirty="0"/>
              <a:t>					</a:t>
            </a:r>
            <a:r>
              <a:rPr lang="en-US" dirty="0">
                <a:latin typeface="Arial" panose="020B0604020202020204" pitchFamily="34" charset="0"/>
                <a:cs typeface="Arial" panose="020B0604020202020204" pitchFamily="34" charset="0"/>
              </a:rPr>
              <a:t>360</a:t>
            </a:r>
          </a:p>
          <a:p>
            <a:pPr marL="0" indent="0">
              <a:buNone/>
            </a:pPr>
            <a:r>
              <a:rPr lang="en-US" dirty="0"/>
              <a:t>	</a:t>
            </a:r>
          </a:p>
        </p:txBody>
      </p:sp>
      <p:sp>
        <p:nvSpPr>
          <p:cNvPr id="10" name="Text Box 25607">
            <a:extLst>
              <a:ext uri="{FF2B5EF4-FFF2-40B4-BE49-F238E27FC236}">
                <a16:creationId xmlns:a16="http://schemas.microsoft.com/office/drawing/2014/main" id="{FA2B4694-013D-4624-A8C1-095B8D818461}"/>
              </a:ext>
            </a:extLst>
          </p:cNvPr>
          <p:cNvSpPr txBox="1"/>
          <p:nvPr/>
        </p:nvSpPr>
        <p:spPr>
          <a:xfrm>
            <a:off x="2002559" y="2847975"/>
            <a:ext cx="1333500" cy="581025"/>
          </a:xfrm>
          <a:prstGeom prst="rect">
            <a:avLst/>
          </a:prstGeom>
          <a:noFill/>
          <a:ln w="6350">
            <a:solidFill>
              <a:srgbClr val="0070C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US" sz="2400" dirty="0">
                <a:solidFill>
                  <a:srgbClr val="0070C0"/>
                </a:solidFill>
                <a:latin typeface="Arial" panose="020B0604020202020204" pitchFamily="34" charset="0"/>
                <a:ea typeface="Calibri" panose="020F0502020204030204" pitchFamily="34" charset="0"/>
                <a:cs typeface="Arial" panose="020B0604020202020204" pitchFamily="34" charset="0"/>
              </a:rPr>
              <a:t>5</a:t>
            </a:r>
            <a:r>
              <a:rPr lang="en-US" sz="2400" baseline="30000" dirty="0">
                <a:solidFill>
                  <a:srgbClr val="0070C0"/>
                </a:solidFill>
                <a:latin typeface="Arial" panose="020B0604020202020204" pitchFamily="34" charset="0"/>
                <a:ea typeface="Calibri" panose="020F0502020204030204" pitchFamily="34" charset="0"/>
                <a:cs typeface="Arial" panose="020B0604020202020204" pitchFamily="34" charset="0"/>
              </a:rPr>
              <a:t>2</a:t>
            </a:r>
            <a:r>
              <a:rPr lang="en-US" sz="2400" dirty="0">
                <a:solidFill>
                  <a:srgbClr val="0070C0"/>
                </a:solidFill>
                <a:latin typeface="Arial" panose="020B0604020202020204" pitchFamily="34" charset="0"/>
                <a:ea typeface="Calibri" panose="020F0502020204030204" pitchFamily="34" charset="0"/>
                <a:cs typeface="Arial" panose="020B0604020202020204" pitchFamily="34" charset="0"/>
              </a:rPr>
              <a:t> · 3</a:t>
            </a:r>
          </a:p>
        </p:txBody>
      </p:sp>
      <p:sp>
        <p:nvSpPr>
          <p:cNvPr id="11" name="Text Box 25608">
            <a:extLst>
              <a:ext uri="{FF2B5EF4-FFF2-40B4-BE49-F238E27FC236}">
                <a16:creationId xmlns:a16="http://schemas.microsoft.com/office/drawing/2014/main" id="{9E41AF3A-674D-4C73-8BE9-F55B10659A50}"/>
              </a:ext>
            </a:extLst>
          </p:cNvPr>
          <p:cNvSpPr txBox="1"/>
          <p:nvPr/>
        </p:nvSpPr>
        <p:spPr>
          <a:xfrm>
            <a:off x="6643127" y="2847975"/>
            <a:ext cx="1333500" cy="581025"/>
          </a:xfrm>
          <a:prstGeom prst="rect">
            <a:avLst/>
          </a:prstGeom>
          <a:noFill/>
          <a:ln w="6350">
            <a:solidFill>
              <a:srgbClr val="0070C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US" sz="2400" dirty="0">
                <a:solidFill>
                  <a:srgbClr val="0070C0"/>
                </a:solidFill>
                <a:latin typeface="Arial" panose="020B0604020202020204" pitchFamily="34" charset="0"/>
                <a:ea typeface="Calibri" panose="020F0502020204030204" pitchFamily="34" charset="0"/>
                <a:cs typeface="Arial" panose="020B0604020202020204" pitchFamily="34" charset="0"/>
              </a:rPr>
              <a:t>2</a:t>
            </a:r>
            <a:r>
              <a:rPr lang="en-US" sz="2400" baseline="30000" dirty="0">
                <a:solidFill>
                  <a:srgbClr val="0070C0"/>
                </a:solidFill>
                <a:latin typeface="Arial" panose="020B0604020202020204" pitchFamily="34" charset="0"/>
                <a:ea typeface="Calibri" panose="020F0502020204030204" pitchFamily="34" charset="0"/>
                <a:cs typeface="Arial" panose="020B0604020202020204" pitchFamily="34" charset="0"/>
              </a:rPr>
              <a:t>3</a:t>
            </a:r>
            <a:r>
              <a:rPr lang="en-US" sz="2400" dirty="0">
                <a:solidFill>
                  <a:srgbClr val="0070C0"/>
                </a:solidFill>
                <a:latin typeface="Arial" panose="020B0604020202020204" pitchFamily="34" charset="0"/>
                <a:ea typeface="Calibri" panose="020F0502020204030204" pitchFamily="34" charset="0"/>
                <a:cs typeface="Arial" panose="020B0604020202020204" pitchFamily="34" charset="0"/>
              </a:rPr>
              <a:t> · 11</a:t>
            </a:r>
          </a:p>
        </p:txBody>
      </p:sp>
      <p:sp>
        <p:nvSpPr>
          <p:cNvPr id="12" name="Text Box 25610">
            <a:extLst>
              <a:ext uri="{FF2B5EF4-FFF2-40B4-BE49-F238E27FC236}">
                <a16:creationId xmlns:a16="http://schemas.microsoft.com/office/drawing/2014/main" id="{94B75A28-E8D2-4377-9A32-41B886A30853}"/>
              </a:ext>
            </a:extLst>
          </p:cNvPr>
          <p:cNvSpPr txBox="1"/>
          <p:nvPr/>
        </p:nvSpPr>
        <p:spPr>
          <a:xfrm>
            <a:off x="1759671" y="4791797"/>
            <a:ext cx="2053204" cy="581025"/>
          </a:xfrm>
          <a:prstGeom prst="rect">
            <a:avLst/>
          </a:prstGeom>
          <a:noFill/>
          <a:ln w="6350">
            <a:solidFill>
              <a:srgbClr val="0070C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2400" dirty="0">
                <a:solidFill>
                  <a:srgbClr val="0070C0"/>
                </a:solidFill>
                <a:effectLst/>
                <a:latin typeface="Arial" panose="020B0604020202020204" pitchFamily="34" charset="0"/>
                <a:ea typeface="Calibri" panose="020F0502020204030204" pitchFamily="34" charset="0"/>
                <a:cs typeface="Arial" panose="020B0604020202020204" pitchFamily="34" charset="0"/>
              </a:rPr>
              <a:t>2</a:t>
            </a:r>
            <a:r>
              <a:rPr lang="en-US" sz="2400" baseline="30000" dirty="0">
                <a:solidFill>
                  <a:srgbClr val="0070C0"/>
                </a:solidFill>
                <a:effectLst/>
                <a:latin typeface="Arial" panose="020B0604020202020204" pitchFamily="34" charset="0"/>
                <a:ea typeface="Calibri" panose="020F0502020204030204" pitchFamily="34" charset="0"/>
                <a:cs typeface="Arial" panose="020B0604020202020204" pitchFamily="34" charset="0"/>
              </a:rPr>
              <a:t>2</a:t>
            </a:r>
            <a:r>
              <a:rPr lang="en-US" sz="2400" dirty="0">
                <a:solidFill>
                  <a:srgbClr val="0070C0"/>
                </a:solidFill>
                <a:effectLst/>
                <a:latin typeface="Arial" panose="020B0604020202020204" pitchFamily="34" charset="0"/>
                <a:ea typeface="Calibri" panose="020F0502020204030204" pitchFamily="34" charset="0"/>
                <a:cs typeface="Arial" panose="020B0604020202020204" pitchFamily="34" charset="0"/>
              </a:rPr>
              <a:t> · 3· 7 · 11</a:t>
            </a:r>
            <a:endParaRPr lang="en-US" sz="1100" dirty="0">
              <a:effectLst/>
              <a:latin typeface="Arial" panose="020B0604020202020204" pitchFamily="34" charset="0"/>
              <a:ea typeface="Calibri" panose="020F0502020204030204" pitchFamily="34" charset="0"/>
              <a:cs typeface="Arial" panose="020B0604020202020204" pitchFamily="34" charset="0"/>
            </a:endParaRPr>
          </a:p>
        </p:txBody>
      </p:sp>
      <p:sp>
        <p:nvSpPr>
          <p:cNvPr id="13" name="Text Box 25611">
            <a:extLst>
              <a:ext uri="{FF2B5EF4-FFF2-40B4-BE49-F238E27FC236}">
                <a16:creationId xmlns:a16="http://schemas.microsoft.com/office/drawing/2014/main" id="{547EDDF9-1CD1-4BBB-9155-6C5E6FE4A568}"/>
              </a:ext>
            </a:extLst>
          </p:cNvPr>
          <p:cNvSpPr txBox="1"/>
          <p:nvPr/>
        </p:nvSpPr>
        <p:spPr>
          <a:xfrm>
            <a:off x="6400239" y="4791797"/>
            <a:ext cx="1819275" cy="581025"/>
          </a:xfrm>
          <a:prstGeom prst="rect">
            <a:avLst/>
          </a:prstGeom>
          <a:noFill/>
          <a:ln w="6350">
            <a:solidFill>
              <a:srgbClr val="0070C0"/>
            </a:solid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15000"/>
              </a:lnSpc>
              <a:spcAft>
                <a:spcPts val="1000"/>
              </a:spcAft>
            </a:pPr>
            <a:r>
              <a:rPr lang="en-US" sz="2400" dirty="0">
                <a:solidFill>
                  <a:srgbClr val="0070C0"/>
                </a:solidFill>
                <a:latin typeface="Arial" panose="020B0604020202020204" pitchFamily="34" charset="0"/>
                <a:ea typeface="Calibri" panose="020F0502020204030204" pitchFamily="34" charset="0"/>
                <a:cs typeface="Arial" panose="020B0604020202020204" pitchFamily="34" charset="0"/>
              </a:rPr>
              <a:t>2</a:t>
            </a:r>
            <a:r>
              <a:rPr lang="en-US" sz="2400" baseline="30000" dirty="0">
                <a:solidFill>
                  <a:srgbClr val="0070C0"/>
                </a:solidFill>
                <a:latin typeface="Arial" panose="020B0604020202020204" pitchFamily="34" charset="0"/>
                <a:ea typeface="Calibri" panose="020F0502020204030204" pitchFamily="34" charset="0"/>
                <a:cs typeface="Arial" panose="020B0604020202020204" pitchFamily="34" charset="0"/>
              </a:rPr>
              <a:t>2</a:t>
            </a:r>
            <a:r>
              <a:rPr lang="en-US" sz="2400" dirty="0">
                <a:solidFill>
                  <a:srgbClr val="0070C0"/>
                </a:solidFill>
                <a:latin typeface="Arial" panose="020B0604020202020204" pitchFamily="34" charset="0"/>
                <a:ea typeface="Calibri" panose="020F0502020204030204" pitchFamily="34" charset="0"/>
                <a:cs typeface="Arial" panose="020B0604020202020204" pitchFamily="34" charset="0"/>
              </a:rPr>
              <a:t> · 3</a:t>
            </a:r>
            <a:r>
              <a:rPr lang="en-US" sz="2400" baseline="30000" dirty="0">
                <a:solidFill>
                  <a:srgbClr val="0070C0"/>
                </a:solidFill>
                <a:latin typeface="Arial" panose="020B0604020202020204" pitchFamily="34" charset="0"/>
                <a:ea typeface="Calibri" panose="020F0502020204030204" pitchFamily="34" charset="0"/>
                <a:cs typeface="Arial" panose="020B0604020202020204" pitchFamily="34" charset="0"/>
              </a:rPr>
              <a:t>2</a:t>
            </a:r>
            <a:r>
              <a:rPr lang="en-US" sz="2400" dirty="0">
                <a:solidFill>
                  <a:srgbClr val="0070C0"/>
                </a:solidFill>
                <a:latin typeface="Arial" panose="020B0604020202020204" pitchFamily="34" charset="0"/>
                <a:ea typeface="Calibri" panose="020F0502020204030204" pitchFamily="34" charset="0"/>
                <a:cs typeface="Arial" panose="020B0604020202020204" pitchFamily="34" charset="0"/>
              </a:rPr>
              <a:t>· 5</a:t>
            </a:r>
          </a:p>
        </p:txBody>
      </p:sp>
    </p:spTree>
    <p:extLst>
      <p:ext uri="{BB962C8B-B14F-4D97-AF65-F5344CB8AC3E}">
        <p14:creationId xmlns:p14="http://schemas.microsoft.com/office/powerpoint/2010/main" val="37250296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 calcmode="lin" valueType="num">
                                      <p:cBhvr additive="base">
                                        <p:cTn id="25" dur="500" fill="hold"/>
                                        <p:tgtEl>
                                          <p:spTgt spid="13"/>
                                        </p:tgtEl>
                                        <p:attrNameLst>
                                          <p:attrName>ppt_x</p:attrName>
                                        </p:attrNameLst>
                                      </p:cBhvr>
                                      <p:tavLst>
                                        <p:tav tm="0">
                                          <p:val>
                                            <p:strVal val="#ppt_x"/>
                                          </p:val>
                                        </p:tav>
                                        <p:tav tm="100000">
                                          <p:val>
                                            <p:strVal val="#ppt_x"/>
                                          </p:val>
                                        </p:tav>
                                      </p:tavLst>
                                    </p:anim>
                                    <p:anim calcmode="lin" valueType="num">
                                      <p:cBhvr additive="base">
                                        <p:cTn id="2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B573-3732-4B7B-B6B8-AA07A1D9F819}"/>
              </a:ext>
            </a:extLst>
          </p:cNvPr>
          <p:cNvSpPr>
            <a:spLocks noGrp="1"/>
          </p:cNvSpPr>
          <p:nvPr>
            <p:ph type="title"/>
          </p:nvPr>
        </p:nvSpPr>
        <p:spPr>
          <a:xfrm>
            <a:off x="826231" y="523473"/>
            <a:ext cx="10168128" cy="1179576"/>
          </a:xfrm>
        </p:spPr>
        <p:txBody>
          <a:bodyPr/>
          <a:lstStyle/>
          <a:p>
            <a:r>
              <a:rPr lang="en-US" b="1" dirty="0">
                <a:latin typeface="Arial" panose="020B0604020202020204" pitchFamily="34" charset="0"/>
                <a:cs typeface="Arial" panose="020B0604020202020204" pitchFamily="34" charset="0"/>
              </a:rPr>
              <a:t>Factors</a:t>
            </a:r>
          </a:p>
        </p:txBody>
      </p:sp>
      <p:sp>
        <p:nvSpPr>
          <p:cNvPr id="3" name="Content Placeholder 2">
            <a:extLst>
              <a:ext uri="{FF2B5EF4-FFF2-40B4-BE49-F238E27FC236}">
                <a16:creationId xmlns:a16="http://schemas.microsoft.com/office/drawing/2014/main" id="{A0AF021C-2842-44AF-921B-1B35A497E714}"/>
              </a:ext>
            </a:extLst>
          </p:cNvPr>
          <p:cNvSpPr>
            <a:spLocks noGrp="1"/>
          </p:cNvSpPr>
          <p:nvPr>
            <p:ph idx="1"/>
          </p:nvPr>
        </p:nvSpPr>
        <p:spPr>
          <a:xfrm>
            <a:off x="536895" y="2080470"/>
            <a:ext cx="10746801" cy="4091730"/>
          </a:xfrm>
        </p:spPr>
        <p:txBody>
          <a:bodyPr/>
          <a:lstStyle/>
          <a:p>
            <a:pPr marL="0" marR="0">
              <a:lnSpc>
                <a:spcPct val="115000"/>
              </a:lnSpc>
              <a:spcBef>
                <a:spcPts val="0"/>
              </a:spcBef>
              <a:spcAft>
                <a:spcPts val="1000"/>
              </a:spcAft>
            </a:pPr>
            <a:r>
              <a:rPr lang="en-US" sz="3200" dirty="0">
                <a:solidFill>
                  <a:srgbClr val="436CBD"/>
                </a:solidFill>
                <a:latin typeface="Arial" panose="020B0604020202020204" pitchFamily="34" charset="0"/>
                <a:cs typeface="Arial" panose="020B0604020202020204" pitchFamily="34" charset="0"/>
              </a:rPr>
              <a:t>Numbers that can be multiplied together to get another number</a:t>
            </a:r>
          </a:p>
          <a:p>
            <a:pPr marL="0" indent="0">
              <a:lnSpc>
                <a:spcPct val="115000"/>
              </a:lnSpc>
              <a:spcBef>
                <a:spcPts val="0"/>
              </a:spcBef>
              <a:spcAft>
                <a:spcPts val="1000"/>
              </a:spcAft>
              <a:buNone/>
            </a:pPr>
            <a:r>
              <a:rPr lang="en-US" sz="3200" dirty="0">
                <a:latin typeface="Arial" panose="020B0604020202020204" pitchFamily="34" charset="0"/>
                <a:cs typeface="Arial" panose="020B0604020202020204" pitchFamily="34" charset="0"/>
              </a:rPr>
              <a:t>List the factors of 10: ____________</a:t>
            </a:r>
          </a:p>
        </p:txBody>
      </p:sp>
      <p:sp>
        <p:nvSpPr>
          <p:cNvPr id="4" name="TextBox 3">
            <a:extLst>
              <a:ext uri="{FF2B5EF4-FFF2-40B4-BE49-F238E27FC236}">
                <a16:creationId xmlns:a16="http://schemas.microsoft.com/office/drawing/2014/main" id="{CDEBEC27-0D12-45CA-B70D-F27831BE0BD6}"/>
              </a:ext>
            </a:extLst>
          </p:cNvPr>
          <p:cNvSpPr txBox="1"/>
          <p:nvPr/>
        </p:nvSpPr>
        <p:spPr>
          <a:xfrm>
            <a:off x="4720816" y="3311490"/>
            <a:ext cx="2110509" cy="523220"/>
          </a:xfrm>
          <a:prstGeom prst="rect">
            <a:avLst/>
          </a:prstGeom>
          <a:noFill/>
        </p:spPr>
        <p:txBody>
          <a:bodyPr wrap="square" rtlCol="0">
            <a:spAutoFit/>
          </a:bodyPr>
          <a:lstStyle/>
          <a:p>
            <a:r>
              <a:rPr lang="en-US" sz="2800" dirty="0">
                <a:solidFill>
                  <a:srgbClr val="436CBD"/>
                </a:solidFill>
                <a:latin typeface="Arial" panose="020B0604020202020204" pitchFamily="34" charset="0"/>
                <a:cs typeface="Arial" panose="020B0604020202020204" pitchFamily="34" charset="0"/>
              </a:rPr>
              <a:t>1, 10, 2, 5</a:t>
            </a:r>
          </a:p>
        </p:txBody>
      </p:sp>
    </p:spTree>
    <p:extLst>
      <p:ext uri="{BB962C8B-B14F-4D97-AF65-F5344CB8AC3E}">
        <p14:creationId xmlns:p14="http://schemas.microsoft.com/office/powerpoint/2010/main" val="10600173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ppt_x"/>
                                          </p:val>
                                        </p:tav>
                                        <p:tav tm="100000">
                                          <p:val>
                                            <p:strVal val="#ppt_x"/>
                                          </p:val>
                                        </p:tav>
                                      </p:tavLst>
                                    </p:anim>
                                    <p:anim calcmode="lin" valueType="num">
                                      <p:cBhvr additive="base">
                                        <p:cTn id="21"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B573-3732-4B7B-B6B8-AA07A1D9F819}"/>
              </a:ext>
            </a:extLst>
          </p:cNvPr>
          <p:cNvSpPr>
            <a:spLocks noGrp="1"/>
          </p:cNvSpPr>
          <p:nvPr>
            <p:ph type="title"/>
          </p:nvPr>
        </p:nvSpPr>
        <p:spPr>
          <a:xfrm>
            <a:off x="629006" y="582196"/>
            <a:ext cx="10168128" cy="1179576"/>
          </a:xfrm>
        </p:spPr>
        <p:txBody>
          <a:bodyPr/>
          <a:lstStyle/>
          <a:p>
            <a:r>
              <a:rPr lang="en-US" b="1" dirty="0">
                <a:latin typeface="Arial" panose="020B0604020202020204" pitchFamily="34" charset="0"/>
                <a:cs typeface="Arial" panose="020B0604020202020204" pitchFamily="34" charset="0"/>
              </a:rPr>
              <a:t>Number of Divisors</a:t>
            </a:r>
          </a:p>
        </p:txBody>
      </p:sp>
      <p:sp>
        <p:nvSpPr>
          <p:cNvPr id="3" name="Content Placeholder 2">
            <a:extLst>
              <a:ext uri="{FF2B5EF4-FFF2-40B4-BE49-F238E27FC236}">
                <a16:creationId xmlns:a16="http://schemas.microsoft.com/office/drawing/2014/main" id="{A0AF021C-2842-44AF-921B-1B35A497E714}"/>
              </a:ext>
            </a:extLst>
          </p:cNvPr>
          <p:cNvSpPr>
            <a:spLocks noGrp="1"/>
          </p:cNvSpPr>
          <p:nvPr>
            <p:ph idx="1"/>
          </p:nvPr>
        </p:nvSpPr>
        <p:spPr>
          <a:xfrm>
            <a:off x="536895" y="2080470"/>
            <a:ext cx="10746801" cy="4091730"/>
          </a:xfrm>
        </p:spPr>
        <p:txBody>
          <a:bodyPr/>
          <a:lstStyle/>
          <a:p>
            <a:r>
              <a:rPr lang="en-US" sz="3200" dirty="0">
                <a:solidFill>
                  <a:srgbClr val="436CBD"/>
                </a:solidFill>
                <a:latin typeface="Arial" panose="020B0604020202020204" pitchFamily="34" charset="0"/>
                <a:cs typeface="Arial" panose="020B0604020202020204" pitchFamily="34" charset="0"/>
              </a:rPr>
              <a:t>All factors of a number are its divisors. </a:t>
            </a:r>
          </a:p>
          <a:p>
            <a:r>
              <a:rPr lang="en-US" sz="3200" dirty="0">
                <a:solidFill>
                  <a:srgbClr val="436CBD"/>
                </a:solidFill>
                <a:latin typeface="Arial" panose="020B0604020202020204" pitchFamily="34" charset="0"/>
                <a:cs typeface="Arial" panose="020B0604020202020204" pitchFamily="34" charset="0"/>
              </a:rPr>
              <a:t>If p and q are different primes, m and n are whole number then </a:t>
            </a:r>
            <a:r>
              <a:rPr lang="en-US" sz="3200" dirty="0" err="1">
                <a:solidFill>
                  <a:srgbClr val="436CBD"/>
                </a:solidFill>
                <a:latin typeface="Arial" panose="020B0604020202020204" pitchFamily="34" charset="0"/>
                <a:cs typeface="Arial" panose="020B0604020202020204" pitchFamily="34" charset="0"/>
              </a:rPr>
              <a:t>p</a:t>
            </a:r>
            <a:r>
              <a:rPr lang="en-US" sz="3200" baseline="30000" dirty="0" err="1">
                <a:solidFill>
                  <a:srgbClr val="436CBD"/>
                </a:solidFill>
                <a:latin typeface="Arial" panose="020B0604020202020204" pitchFamily="34" charset="0"/>
                <a:cs typeface="Arial" panose="020B0604020202020204" pitchFamily="34" charset="0"/>
              </a:rPr>
              <a:t>n</a:t>
            </a:r>
            <a:r>
              <a:rPr lang="en-US" sz="3200" dirty="0" err="1">
                <a:solidFill>
                  <a:srgbClr val="436CBD"/>
                </a:solidFill>
                <a:latin typeface="Arial" panose="020B0604020202020204" pitchFamily="34" charset="0"/>
                <a:cs typeface="Arial" panose="020B0604020202020204" pitchFamily="34" charset="0"/>
              </a:rPr>
              <a:t>q</a:t>
            </a:r>
            <a:r>
              <a:rPr lang="en-US" sz="3200" baseline="30000" dirty="0" err="1">
                <a:solidFill>
                  <a:srgbClr val="436CBD"/>
                </a:solidFill>
                <a:latin typeface="Arial" panose="020B0604020202020204" pitchFamily="34" charset="0"/>
                <a:cs typeface="Arial" panose="020B0604020202020204" pitchFamily="34" charset="0"/>
              </a:rPr>
              <a:t>m</a:t>
            </a:r>
            <a:r>
              <a:rPr lang="en-US" sz="3200" dirty="0">
                <a:solidFill>
                  <a:srgbClr val="436CBD"/>
                </a:solidFill>
                <a:latin typeface="Arial" panose="020B0604020202020204" pitchFamily="34" charset="0"/>
                <a:cs typeface="Arial" panose="020B0604020202020204" pitchFamily="34" charset="0"/>
              </a:rPr>
              <a:t> has   (n + 1)(m + 1) positive divisors.</a:t>
            </a:r>
          </a:p>
          <a:p>
            <a:pPr marL="0" indent="0">
              <a:buNone/>
            </a:pPr>
            <a:endParaRPr lang="en-US" dirty="0"/>
          </a:p>
        </p:txBody>
      </p:sp>
    </p:spTree>
    <p:extLst>
      <p:ext uri="{BB962C8B-B14F-4D97-AF65-F5344CB8AC3E}">
        <p14:creationId xmlns:p14="http://schemas.microsoft.com/office/powerpoint/2010/main" val="11307995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D5781D-C48A-434D-B9AB-902165BC6CD2}"/>
              </a:ext>
            </a:extLst>
          </p:cNvPr>
          <p:cNvSpPr>
            <a:spLocks noGrp="1"/>
          </p:cNvSpPr>
          <p:nvPr>
            <p:ph type="title"/>
          </p:nvPr>
        </p:nvSpPr>
        <p:spPr>
          <a:xfrm>
            <a:off x="696119" y="685800"/>
            <a:ext cx="10168128" cy="1179576"/>
          </a:xfrm>
        </p:spPr>
        <p:txBody>
          <a:bodyPr>
            <a:normAutofit fontScale="90000"/>
          </a:bodyPr>
          <a:lstStyle/>
          <a:p>
            <a:r>
              <a:rPr lang="en-US" sz="4400" b="1" u="sng" dirty="0">
                <a:latin typeface="Arial" panose="020B0604020202020204" pitchFamily="34" charset="0"/>
                <a:cs typeface="Arial" panose="020B0604020202020204" pitchFamily="34" charset="0"/>
              </a:rPr>
              <a:t>Example 4:</a:t>
            </a:r>
            <a:r>
              <a:rPr lang="en-US" sz="4400" b="1" dirty="0">
                <a:latin typeface="Arial" panose="020B0604020202020204" pitchFamily="34" charset="0"/>
                <a:cs typeface="Arial" panose="020B0604020202020204" pitchFamily="34" charset="0"/>
              </a:rPr>
              <a:t>   Find the number of positive divisors of 1,000,000.</a:t>
            </a:r>
            <a:br>
              <a:rPr lang="en-US" dirty="0"/>
            </a:br>
            <a:endParaRPr lang="en-US" dirty="0"/>
          </a:p>
        </p:txBody>
      </p:sp>
      <p:sp>
        <p:nvSpPr>
          <p:cNvPr id="3" name="Content Placeholder 2">
            <a:extLst>
              <a:ext uri="{FF2B5EF4-FFF2-40B4-BE49-F238E27FC236}">
                <a16:creationId xmlns:a16="http://schemas.microsoft.com/office/drawing/2014/main" id="{CD27C89A-54A9-43FC-B3F4-35F648C78063}"/>
              </a:ext>
            </a:extLst>
          </p:cNvPr>
          <p:cNvSpPr>
            <a:spLocks noGrp="1"/>
          </p:cNvSpPr>
          <p:nvPr>
            <p:ph idx="1"/>
          </p:nvPr>
        </p:nvSpPr>
        <p:spPr>
          <a:xfrm>
            <a:off x="562062" y="2206305"/>
            <a:ext cx="10721634" cy="3965895"/>
          </a:xfrm>
        </p:spPr>
        <p:txBody>
          <a:bodyPr>
            <a:normAutofit/>
          </a:bodyPr>
          <a:lstStyle/>
          <a:p>
            <a:r>
              <a:rPr lang="en-US" sz="3200" dirty="0">
                <a:solidFill>
                  <a:srgbClr val="436CBD"/>
                </a:solidFill>
                <a:latin typeface="Arial" panose="020B0604020202020204" pitchFamily="34" charset="0"/>
                <a:cs typeface="Arial" panose="020B0604020202020204" pitchFamily="34" charset="0"/>
              </a:rPr>
              <a:t>The prime factorization of 1,000,000 is 10</a:t>
            </a:r>
            <a:r>
              <a:rPr lang="en-US" sz="3200" baseline="30000" dirty="0">
                <a:solidFill>
                  <a:srgbClr val="436CBD"/>
                </a:solidFill>
                <a:latin typeface="Arial" panose="020B0604020202020204" pitchFamily="34" charset="0"/>
                <a:cs typeface="Arial" panose="020B0604020202020204" pitchFamily="34" charset="0"/>
              </a:rPr>
              <a:t>6</a:t>
            </a:r>
            <a:r>
              <a:rPr lang="en-US" sz="3200" dirty="0">
                <a:solidFill>
                  <a:srgbClr val="436CBD"/>
                </a:solidFill>
                <a:latin typeface="Arial" panose="020B0604020202020204" pitchFamily="34" charset="0"/>
                <a:cs typeface="Arial" panose="020B0604020202020204" pitchFamily="34" charset="0"/>
              </a:rPr>
              <a:t> = ( 2 · 5)</a:t>
            </a:r>
            <a:r>
              <a:rPr lang="en-US" sz="3200" baseline="30000" dirty="0">
                <a:solidFill>
                  <a:srgbClr val="436CBD"/>
                </a:solidFill>
                <a:latin typeface="Arial" panose="020B0604020202020204" pitchFamily="34" charset="0"/>
                <a:cs typeface="Arial" panose="020B0604020202020204" pitchFamily="34" charset="0"/>
              </a:rPr>
              <a:t>6</a:t>
            </a:r>
            <a:r>
              <a:rPr lang="en-US" sz="3200" dirty="0">
                <a:solidFill>
                  <a:srgbClr val="436CBD"/>
                </a:solidFill>
                <a:latin typeface="Arial" panose="020B0604020202020204" pitchFamily="34" charset="0"/>
                <a:cs typeface="Arial" panose="020B0604020202020204" pitchFamily="34" charset="0"/>
              </a:rPr>
              <a:t> = 2</a:t>
            </a:r>
            <a:r>
              <a:rPr lang="en-US" sz="3200" baseline="30000" dirty="0">
                <a:solidFill>
                  <a:srgbClr val="436CBD"/>
                </a:solidFill>
                <a:latin typeface="Arial" panose="020B0604020202020204" pitchFamily="34" charset="0"/>
                <a:cs typeface="Arial" panose="020B0604020202020204" pitchFamily="34" charset="0"/>
              </a:rPr>
              <a:t>6</a:t>
            </a:r>
            <a:r>
              <a:rPr lang="en-US" sz="3200" dirty="0">
                <a:solidFill>
                  <a:srgbClr val="436CBD"/>
                </a:solidFill>
                <a:latin typeface="Arial" panose="020B0604020202020204" pitchFamily="34" charset="0"/>
                <a:cs typeface="Arial" panose="020B0604020202020204" pitchFamily="34" charset="0"/>
              </a:rPr>
              <a:t> · 5</a:t>
            </a:r>
            <a:r>
              <a:rPr lang="en-US" sz="3200" baseline="30000" dirty="0">
                <a:solidFill>
                  <a:srgbClr val="436CBD"/>
                </a:solidFill>
                <a:latin typeface="Arial" panose="020B0604020202020204" pitchFamily="34" charset="0"/>
                <a:cs typeface="Arial" panose="020B0604020202020204" pitchFamily="34" charset="0"/>
              </a:rPr>
              <a:t>6</a:t>
            </a:r>
          </a:p>
          <a:p>
            <a:pPr lvl="1"/>
            <a:r>
              <a:rPr lang="en-US" sz="3200" dirty="0">
                <a:solidFill>
                  <a:srgbClr val="436CBD"/>
                </a:solidFill>
                <a:latin typeface="Arial" panose="020B0604020202020204" pitchFamily="34" charset="0"/>
                <a:cs typeface="Arial" panose="020B0604020202020204" pitchFamily="34" charset="0"/>
              </a:rPr>
              <a:t>2</a:t>
            </a:r>
            <a:r>
              <a:rPr lang="en-US" sz="3200" baseline="30000" dirty="0">
                <a:solidFill>
                  <a:srgbClr val="436CBD"/>
                </a:solidFill>
                <a:latin typeface="Arial" panose="020B0604020202020204" pitchFamily="34" charset="0"/>
                <a:cs typeface="Arial" panose="020B0604020202020204" pitchFamily="34" charset="0"/>
              </a:rPr>
              <a:t>6</a:t>
            </a:r>
            <a:r>
              <a:rPr lang="en-US" sz="3200" dirty="0">
                <a:solidFill>
                  <a:srgbClr val="436CBD"/>
                </a:solidFill>
                <a:latin typeface="Arial" panose="020B0604020202020204" pitchFamily="34" charset="0"/>
                <a:cs typeface="Arial" panose="020B0604020202020204" pitchFamily="34" charset="0"/>
              </a:rPr>
              <a:t> · 5</a:t>
            </a:r>
            <a:r>
              <a:rPr lang="en-US" sz="3200" baseline="30000" dirty="0">
                <a:solidFill>
                  <a:srgbClr val="436CBD"/>
                </a:solidFill>
                <a:latin typeface="Arial" panose="020B0604020202020204" pitchFamily="34" charset="0"/>
                <a:cs typeface="Arial" panose="020B0604020202020204" pitchFamily="34" charset="0"/>
              </a:rPr>
              <a:t>6</a:t>
            </a:r>
          </a:p>
          <a:p>
            <a:pPr lvl="1"/>
            <a:r>
              <a:rPr lang="en-US" sz="3200" dirty="0">
                <a:solidFill>
                  <a:srgbClr val="436CBD"/>
                </a:solidFill>
                <a:latin typeface="Arial" panose="020B0604020202020204" pitchFamily="34" charset="0"/>
                <a:cs typeface="Arial" panose="020B0604020202020204" pitchFamily="34" charset="0"/>
              </a:rPr>
              <a:t>2</a:t>
            </a:r>
            <a:r>
              <a:rPr lang="en-US" sz="3200" baseline="30000" dirty="0">
                <a:solidFill>
                  <a:srgbClr val="436CBD"/>
                </a:solidFill>
                <a:latin typeface="Arial" panose="020B0604020202020204" pitchFamily="34" charset="0"/>
                <a:cs typeface="Arial" panose="020B0604020202020204" pitchFamily="34" charset="0"/>
              </a:rPr>
              <a:t>6</a:t>
            </a:r>
            <a:r>
              <a:rPr lang="en-US" sz="3200" dirty="0">
                <a:solidFill>
                  <a:srgbClr val="436CBD"/>
                </a:solidFill>
                <a:latin typeface="Arial" panose="020B0604020202020204" pitchFamily="34" charset="0"/>
                <a:cs typeface="Arial" panose="020B0604020202020204" pitchFamily="34" charset="0"/>
              </a:rPr>
              <a:t> has 6 + 1 = 7 divisors, and 5</a:t>
            </a:r>
            <a:r>
              <a:rPr lang="en-US" sz="3200" baseline="30000" dirty="0">
                <a:solidFill>
                  <a:srgbClr val="436CBD"/>
                </a:solidFill>
                <a:latin typeface="Arial" panose="020B0604020202020204" pitchFamily="34" charset="0"/>
                <a:cs typeface="Arial" panose="020B0604020202020204" pitchFamily="34" charset="0"/>
              </a:rPr>
              <a:t>6</a:t>
            </a:r>
            <a:r>
              <a:rPr lang="en-US" sz="3200" dirty="0">
                <a:solidFill>
                  <a:srgbClr val="436CBD"/>
                </a:solidFill>
                <a:latin typeface="Arial" panose="020B0604020202020204" pitchFamily="34" charset="0"/>
                <a:cs typeface="Arial" panose="020B0604020202020204" pitchFamily="34" charset="0"/>
              </a:rPr>
              <a:t> has 6 + 1 = 7 divisors</a:t>
            </a:r>
          </a:p>
          <a:p>
            <a:pPr lvl="1"/>
            <a:r>
              <a:rPr lang="en-US" sz="3200" dirty="0">
                <a:solidFill>
                  <a:srgbClr val="436CBD"/>
                </a:solidFill>
                <a:latin typeface="Arial" panose="020B0604020202020204" pitchFamily="34" charset="0"/>
                <a:cs typeface="Arial" panose="020B0604020202020204" pitchFamily="34" charset="0"/>
              </a:rPr>
              <a:t>1,000,000 has (7)(7) = 49 divisors</a:t>
            </a:r>
            <a:r>
              <a:rPr lang="en-US" sz="2800" b="1" dirty="0">
                <a:solidFill>
                  <a:srgbClr val="0070C0"/>
                </a:solidFill>
                <a:latin typeface="Bradley Hand ITC" panose="03070402050302030203" pitchFamily="66" charset="0"/>
                <a:cs typeface="Times New Roman" panose="02020603050405020304" pitchFamily="18" charset="0"/>
              </a:rPr>
              <a:t>	</a:t>
            </a:r>
          </a:p>
        </p:txBody>
      </p:sp>
    </p:spTree>
    <p:extLst>
      <p:ext uri="{BB962C8B-B14F-4D97-AF65-F5344CB8AC3E}">
        <p14:creationId xmlns:p14="http://schemas.microsoft.com/office/powerpoint/2010/main" val="320423829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561894" y="557029"/>
            <a:ext cx="10168128" cy="1179576"/>
          </a:xfrm>
        </p:spPr>
        <p:txBody>
          <a:bodyPr/>
          <a:lstStyle/>
          <a:p>
            <a:r>
              <a:rPr lang="en-US" b="1" dirty="0">
                <a:latin typeface="Arial" panose="020B0604020202020204" pitchFamily="34" charset="0"/>
                <a:cs typeface="Arial" panose="020B0604020202020204" pitchFamily="34" charset="0"/>
              </a:rPr>
              <a:t>Prime and Composite Numbers</a:t>
            </a: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buNone/>
            </a:pPr>
            <a:r>
              <a:rPr lang="en-US" sz="3200" dirty="0">
                <a:latin typeface="Arial" panose="020B0604020202020204" pitchFamily="34" charset="0"/>
                <a:ea typeface="+mj-ea"/>
                <a:cs typeface="Arial" panose="020B0604020202020204" pitchFamily="34" charset="0"/>
              </a:rPr>
              <a:t>Composite Number</a:t>
            </a:r>
          </a:p>
          <a:p>
            <a:pPr lvl="1"/>
            <a:r>
              <a:rPr lang="en-US" sz="2800" dirty="0">
                <a:solidFill>
                  <a:srgbClr val="436CBD"/>
                </a:solidFill>
                <a:latin typeface="Arial" panose="020B0604020202020204" pitchFamily="34" charset="0"/>
                <a:cs typeface="Arial" panose="020B0604020202020204" pitchFamily="34" charset="0"/>
              </a:rPr>
              <a:t>A positive integer than can be divided by a smaller positive integer other than one and itself (has more than 2 factors)</a:t>
            </a:r>
          </a:p>
          <a:p>
            <a:pPr marL="0" indent="0">
              <a:buNone/>
            </a:pPr>
            <a:r>
              <a:rPr lang="en-US" sz="3200" dirty="0">
                <a:latin typeface="Arial" panose="020B0604020202020204" pitchFamily="34" charset="0"/>
                <a:ea typeface="+mj-ea"/>
                <a:cs typeface="Arial" panose="020B0604020202020204" pitchFamily="34" charset="0"/>
              </a:rPr>
              <a:t>Prime Number</a:t>
            </a:r>
          </a:p>
          <a:p>
            <a:pPr lvl="1"/>
            <a:r>
              <a:rPr lang="en-US" sz="2800" dirty="0">
                <a:solidFill>
                  <a:srgbClr val="436CBD"/>
                </a:solidFill>
                <a:latin typeface="Arial" panose="020B0604020202020204" pitchFamily="34" charset="0"/>
                <a:cs typeface="Arial" panose="020B0604020202020204" pitchFamily="34" charset="0"/>
              </a:rPr>
              <a:t>A whole number greater than 1 that cannot be exactly divided by any whole number other than itself and 1 (has 2 factors) </a:t>
            </a:r>
          </a:p>
        </p:txBody>
      </p:sp>
    </p:spTree>
    <p:extLst>
      <p:ext uri="{BB962C8B-B14F-4D97-AF65-F5344CB8AC3E}">
        <p14:creationId xmlns:p14="http://schemas.microsoft.com/office/powerpoint/2010/main" val="2620252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90695" y="565418"/>
            <a:ext cx="10168128" cy="1179576"/>
          </a:xfrm>
        </p:spPr>
        <p:txBody>
          <a:bodyPr/>
          <a:lstStyle/>
          <a:p>
            <a:r>
              <a:rPr lang="en-US" b="1" dirty="0">
                <a:latin typeface="Arial" panose="020B0604020202020204" pitchFamily="34" charset="0"/>
                <a:cs typeface="Arial" panose="020B0604020202020204" pitchFamily="34" charset="0"/>
              </a:rPr>
              <a:t>Prime and Composite Numbers</a:t>
            </a: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fontScale="92500" lnSpcReduction="10000"/>
          </a:bodyPr>
          <a:lstStyle/>
          <a:p>
            <a:pPr>
              <a:lnSpc>
                <a:spcPct val="120000"/>
              </a:lnSpc>
            </a:pPr>
            <a:r>
              <a:rPr lang="en-US" sz="3200" dirty="0">
                <a:latin typeface="Arial" panose="020B0604020202020204" pitchFamily="34" charset="0"/>
                <a:ea typeface="+mj-ea"/>
                <a:cs typeface="Arial" panose="020B0604020202020204" pitchFamily="34" charset="0"/>
              </a:rPr>
              <a:t>Is 1 prime or composite? </a:t>
            </a:r>
          </a:p>
          <a:p>
            <a:pPr marL="457200" lvl="1" indent="0">
              <a:buNone/>
            </a:pPr>
            <a:r>
              <a:rPr lang="en-US" sz="3000" dirty="0">
                <a:solidFill>
                  <a:srgbClr val="436CBD"/>
                </a:solidFill>
                <a:latin typeface="Arial" panose="020B0604020202020204" pitchFamily="34" charset="0"/>
                <a:cs typeface="Arial" panose="020B0604020202020204" pitchFamily="34" charset="0"/>
              </a:rPr>
              <a:t>Neither special case</a:t>
            </a:r>
          </a:p>
          <a:p>
            <a:pPr>
              <a:lnSpc>
                <a:spcPct val="120000"/>
              </a:lnSpc>
            </a:pPr>
            <a:r>
              <a:rPr lang="en-US" sz="3200" dirty="0">
                <a:latin typeface="Arial" panose="020B0604020202020204" pitchFamily="34" charset="0"/>
                <a:ea typeface="+mj-ea"/>
                <a:cs typeface="Arial" panose="020B0604020202020204" pitchFamily="34" charset="0"/>
              </a:rPr>
              <a:t>Is 0 prime or composite? </a:t>
            </a:r>
          </a:p>
          <a:p>
            <a:pPr marL="457200" lvl="1" indent="0">
              <a:buNone/>
            </a:pPr>
            <a:r>
              <a:rPr lang="en-US" sz="3000" dirty="0">
                <a:solidFill>
                  <a:srgbClr val="436CBD"/>
                </a:solidFill>
                <a:latin typeface="Arial" panose="020B0604020202020204" pitchFamily="34" charset="0"/>
                <a:cs typeface="Arial" panose="020B0604020202020204" pitchFamily="34" charset="0"/>
              </a:rPr>
              <a:t>Neither special case</a:t>
            </a:r>
          </a:p>
          <a:p>
            <a:pPr>
              <a:lnSpc>
                <a:spcPct val="120000"/>
              </a:lnSpc>
            </a:pPr>
            <a:r>
              <a:rPr lang="en-US" sz="3200" dirty="0">
                <a:latin typeface="Arial" panose="020B0604020202020204" pitchFamily="34" charset="0"/>
                <a:ea typeface="+mj-ea"/>
                <a:cs typeface="Arial" panose="020B0604020202020204" pitchFamily="34" charset="0"/>
              </a:rPr>
              <a:t>Is 2 prime or composite? </a:t>
            </a:r>
          </a:p>
          <a:p>
            <a:pPr marL="457200" lvl="1" indent="0">
              <a:buNone/>
            </a:pPr>
            <a:r>
              <a:rPr lang="en-US" sz="3000" dirty="0">
                <a:solidFill>
                  <a:srgbClr val="436CBD"/>
                </a:solidFill>
                <a:latin typeface="Arial" panose="020B0604020202020204" pitchFamily="34" charset="0"/>
                <a:cs typeface="Arial" panose="020B0604020202020204" pitchFamily="34" charset="0"/>
              </a:rPr>
              <a:t>Prime</a:t>
            </a:r>
          </a:p>
          <a:p>
            <a:pPr marL="0" lvl="1" indent="0" algn="ctr">
              <a:lnSpc>
                <a:spcPct val="120000"/>
              </a:lnSpc>
              <a:spcBef>
                <a:spcPts val="1000"/>
              </a:spcBef>
              <a:buNone/>
            </a:pPr>
            <a:r>
              <a:rPr lang="en-US" sz="3200" dirty="0">
                <a:latin typeface="Arial" panose="020B0604020202020204" pitchFamily="34" charset="0"/>
                <a:ea typeface="+mj-ea"/>
                <a:cs typeface="Arial" panose="020B0604020202020204" pitchFamily="34" charset="0"/>
              </a:rPr>
              <a:t>Prime numbers are often referred to as the building blocks of whole numbers.</a:t>
            </a:r>
          </a:p>
          <a:p>
            <a:pPr marL="457200" lvl="1" indent="0">
              <a:buNone/>
            </a:pPr>
            <a:endParaRPr lang="en-US" dirty="0">
              <a:solidFill>
                <a:srgbClr val="0070C0"/>
              </a:solidFill>
              <a:latin typeface="Bradley Hand ITC" panose="03070402050302030203" pitchFamily="66" charset="0"/>
            </a:endParaRPr>
          </a:p>
          <a:p>
            <a:pPr marL="0" indent="0">
              <a:buNone/>
            </a:pPr>
            <a:endParaRPr lang="en-US" sz="2800" b="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93685127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B573-3732-4B7B-B6B8-AA07A1D9F819}"/>
              </a:ext>
            </a:extLst>
          </p:cNvPr>
          <p:cNvSpPr>
            <a:spLocks noGrp="1"/>
          </p:cNvSpPr>
          <p:nvPr>
            <p:ph type="title"/>
          </p:nvPr>
        </p:nvSpPr>
        <p:spPr>
          <a:xfrm>
            <a:off x="677864" y="501764"/>
            <a:ext cx="10168128" cy="1179576"/>
          </a:xfrm>
        </p:spPr>
        <p:txBody>
          <a:bodyPr>
            <a:normAutofit/>
          </a:bodyPr>
          <a:lstStyle/>
          <a:p>
            <a:pPr>
              <a:lnSpc>
                <a:spcPct val="110000"/>
              </a:lnSpc>
              <a:spcBef>
                <a:spcPts val="1000"/>
              </a:spcBef>
            </a:pPr>
            <a:r>
              <a:rPr lang="en-US" b="1" u="sng" dirty="0">
                <a:latin typeface="Arial" panose="020B0604020202020204" pitchFamily="34" charset="0"/>
                <a:cs typeface="Arial" panose="020B0604020202020204" pitchFamily="34" charset="0"/>
              </a:rPr>
              <a:t>Example 1</a:t>
            </a:r>
          </a:p>
        </p:txBody>
      </p:sp>
      <p:sp>
        <p:nvSpPr>
          <p:cNvPr id="3" name="Content Placeholder 2">
            <a:extLst>
              <a:ext uri="{FF2B5EF4-FFF2-40B4-BE49-F238E27FC236}">
                <a16:creationId xmlns:a16="http://schemas.microsoft.com/office/drawing/2014/main" id="{A0AF021C-2842-44AF-921B-1B35A497E714}"/>
              </a:ext>
            </a:extLst>
          </p:cNvPr>
          <p:cNvSpPr>
            <a:spLocks noGrp="1"/>
          </p:cNvSpPr>
          <p:nvPr>
            <p:ph idx="1"/>
          </p:nvPr>
        </p:nvSpPr>
        <p:spPr>
          <a:xfrm>
            <a:off x="536895" y="2080470"/>
            <a:ext cx="10746801" cy="4091730"/>
          </a:xfrm>
        </p:spPr>
        <p:txBody>
          <a:bodyPr/>
          <a:lstStyle/>
          <a:p>
            <a:pPr marL="0" indent="0">
              <a:buNone/>
            </a:pPr>
            <a:r>
              <a:rPr lang="en-US" sz="3200" dirty="0">
                <a:latin typeface="Arial" panose="020B0604020202020204" pitchFamily="34" charset="0"/>
                <a:ea typeface="+mj-ea"/>
                <a:cs typeface="Arial" panose="020B0604020202020204" pitchFamily="34" charset="0"/>
              </a:rPr>
              <a:t>List the numbers 13 – 20 and identify if it is </a:t>
            </a:r>
            <a:r>
              <a:rPr lang="en-US" sz="3200" b="1" dirty="0">
                <a:latin typeface="Arial" panose="020B0604020202020204" pitchFamily="34" charset="0"/>
                <a:ea typeface="+mj-ea"/>
                <a:cs typeface="Arial" panose="020B0604020202020204" pitchFamily="34" charset="0"/>
              </a:rPr>
              <a:t>Prime</a:t>
            </a:r>
            <a:r>
              <a:rPr lang="en-US" sz="3200" dirty="0">
                <a:latin typeface="Arial" panose="020B0604020202020204" pitchFamily="34" charset="0"/>
                <a:ea typeface="+mj-ea"/>
                <a:cs typeface="Arial" panose="020B0604020202020204" pitchFamily="34" charset="0"/>
              </a:rPr>
              <a:t> or </a:t>
            </a:r>
            <a:r>
              <a:rPr lang="en-US" sz="3200" b="1" dirty="0">
                <a:latin typeface="Arial" panose="020B0604020202020204" pitchFamily="34" charset="0"/>
                <a:ea typeface="+mj-ea"/>
                <a:cs typeface="Arial" panose="020B0604020202020204" pitchFamily="34" charset="0"/>
              </a:rPr>
              <a:t>Composite</a:t>
            </a:r>
            <a:r>
              <a:rPr lang="en-US" sz="3200" dirty="0">
                <a:latin typeface="Arial" panose="020B0604020202020204" pitchFamily="34" charset="0"/>
                <a:ea typeface="+mj-ea"/>
                <a:cs typeface="Arial" panose="020B0604020202020204" pitchFamily="34" charset="0"/>
              </a:rPr>
              <a:t>.</a:t>
            </a:r>
          </a:p>
          <a:p>
            <a:pPr marL="0" indent="0">
              <a:buNone/>
            </a:pPr>
            <a:endParaRPr lang="en-US" sz="3200" dirty="0">
              <a:latin typeface="Arial" panose="020B0604020202020204" pitchFamily="34" charset="0"/>
              <a:ea typeface="+mj-ea"/>
              <a:cs typeface="Arial" panose="020B0604020202020204" pitchFamily="34" charset="0"/>
            </a:endParaRPr>
          </a:p>
        </p:txBody>
      </p:sp>
      <p:graphicFrame>
        <p:nvGraphicFramePr>
          <p:cNvPr id="4" name="Table 3">
            <a:extLst>
              <a:ext uri="{FF2B5EF4-FFF2-40B4-BE49-F238E27FC236}">
                <a16:creationId xmlns:a16="http://schemas.microsoft.com/office/drawing/2014/main" id="{DCDC43BF-82FD-49A6-9C84-42685E592310}"/>
              </a:ext>
            </a:extLst>
          </p:cNvPr>
          <p:cNvGraphicFramePr>
            <a:graphicFrameLocks noGrp="1"/>
          </p:cNvGraphicFramePr>
          <p:nvPr>
            <p:extLst>
              <p:ext uri="{D42A27DB-BD31-4B8C-83A1-F6EECF244321}">
                <p14:modId xmlns:p14="http://schemas.microsoft.com/office/powerpoint/2010/main" val="4170939153"/>
              </p:ext>
            </p:extLst>
          </p:nvPr>
        </p:nvGraphicFramePr>
        <p:xfrm>
          <a:off x="1253798" y="3244442"/>
          <a:ext cx="8128000" cy="2443480"/>
        </p:xfrm>
        <a:graphic>
          <a:graphicData uri="http://schemas.openxmlformats.org/drawingml/2006/table">
            <a:tbl>
              <a:tblPr firstRow="1" bandRow="1">
                <a:tableStyleId>{5C22544A-7EE6-4342-B048-85BDC9FD1C3A}</a:tableStyleId>
              </a:tblPr>
              <a:tblGrid>
                <a:gridCol w="2032000">
                  <a:extLst>
                    <a:ext uri="{9D8B030D-6E8A-4147-A177-3AD203B41FA5}">
                      <a16:colId xmlns:a16="http://schemas.microsoft.com/office/drawing/2014/main" val="3012866993"/>
                    </a:ext>
                  </a:extLst>
                </a:gridCol>
                <a:gridCol w="2032000">
                  <a:extLst>
                    <a:ext uri="{9D8B030D-6E8A-4147-A177-3AD203B41FA5}">
                      <a16:colId xmlns:a16="http://schemas.microsoft.com/office/drawing/2014/main" val="2101000352"/>
                    </a:ext>
                  </a:extLst>
                </a:gridCol>
                <a:gridCol w="2032000">
                  <a:extLst>
                    <a:ext uri="{9D8B030D-6E8A-4147-A177-3AD203B41FA5}">
                      <a16:colId xmlns:a16="http://schemas.microsoft.com/office/drawing/2014/main" val="2028957304"/>
                    </a:ext>
                  </a:extLst>
                </a:gridCol>
                <a:gridCol w="2032000">
                  <a:extLst>
                    <a:ext uri="{9D8B030D-6E8A-4147-A177-3AD203B41FA5}">
                      <a16:colId xmlns:a16="http://schemas.microsoft.com/office/drawing/2014/main" val="574006191"/>
                    </a:ext>
                  </a:extLst>
                </a:gridCol>
              </a:tblGrid>
              <a:tr h="370840">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extLst>
                  <a:ext uri="{0D108BD9-81ED-4DB2-BD59-A6C34878D82A}">
                    <a16:rowId xmlns:a16="http://schemas.microsoft.com/office/drawing/2014/main" val="2533910687"/>
                  </a:ext>
                </a:extLst>
              </a:tr>
              <a:tr h="370840">
                <a:tc>
                  <a:txBody>
                    <a:bodyPr/>
                    <a:lstStyle/>
                    <a:p>
                      <a:pPr algn="ctr"/>
                      <a:r>
                        <a:rPr lang="en-US" dirty="0"/>
                        <a:t>13</a:t>
                      </a:r>
                    </a:p>
                  </a:txBody>
                  <a:tcPr/>
                </a:tc>
                <a:tc>
                  <a:txBody>
                    <a:bodyPr/>
                    <a:lstStyle/>
                    <a:p>
                      <a:pPr algn="ctr"/>
                      <a:r>
                        <a:rPr lang="en-US" sz="2800" kern="1200" dirty="0">
                          <a:solidFill>
                            <a:srgbClr val="436CBD"/>
                          </a:solidFill>
                          <a:latin typeface="Arial" panose="020B0604020202020204" pitchFamily="34" charset="0"/>
                          <a:ea typeface="+mn-ea"/>
                          <a:cs typeface="Arial" panose="020B0604020202020204" pitchFamily="34" charset="0"/>
                        </a:rPr>
                        <a:t>Prime</a:t>
                      </a:r>
                    </a:p>
                  </a:txBody>
                  <a:tcPr/>
                </a:tc>
                <a:tc>
                  <a:txBody>
                    <a:bodyPr/>
                    <a:lstStyle/>
                    <a:p>
                      <a:pPr algn="ctr"/>
                      <a:r>
                        <a:rPr lang="en-US" dirty="0"/>
                        <a:t>17</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kern="1200" dirty="0">
                          <a:solidFill>
                            <a:srgbClr val="436CBD"/>
                          </a:solidFill>
                          <a:latin typeface="Arial" panose="020B0604020202020204" pitchFamily="34" charset="0"/>
                          <a:ea typeface="+mn-ea"/>
                          <a:cs typeface="Arial" panose="020B0604020202020204" pitchFamily="34" charset="0"/>
                        </a:rPr>
                        <a:t>Prime</a:t>
                      </a:r>
                    </a:p>
                  </a:txBody>
                  <a:tcPr/>
                </a:tc>
                <a:extLst>
                  <a:ext uri="{0D108BD9-81ED-4DB2-BD59-A6C34878D82A}">
                    <a16:rowId xmlns:a16="http://schemas.microsoft.com/office/drawing/2014/main" val="2219227390"/>
                  </a:ext>
                </a:extLst>
              </a:tr>
              <a:tr h="370840">
                <a:tc>
                  <a:txBody>
                    <a:bodyPr/>
                    <a:lstStyle/>
                    <a:p>
                      <a:pPr algn="ctr"/>
                      <a:r>
                        <a:rPr lang="en-US" dirty="0"/>
                        <a:t>14</a:t>
                      </a:r>
                    </a:p>
                  </a:txBody>
                  <a:tcPr/>
                </a:tc>
                <a:tc>
                  <a:txBody>
                    <a:bodyPr/>
                    <a:lstStyle/>
                    <a:p>
                      <a:pPr algn="ctr"/>
                      <a:r>
                        <a:rPr lang="en-US" sz="2800" kern="1200" dirty="0">
                          <a:solidFill>
                            <a:srgbClr val="436CBD"/>
                          </a:solidFill>
                          <a:latin typeface="Arial" panose="020B0604020202020204" pitchFamily="34" charset="0"/>
                          <a:ea typeface="+mn-ea"/>
                          <a:cs typeface="Arial" panose="020B0604020202020204" pitchFamily="34" charset="0"/>
                        </a:rPr>
                        <a:t>Composite</a:t>
                      </a:r>
                    </a:p>
                  </a:txBody>
                  <a:tcPr/>
                </a:tc>
                <a:tc>
                  <a:txBody>
                    <a:bodyPr/>
                    <a:lstStyle/>
                    <a:p>
                      <a:pPr algn="ctr"/>
                      <a:r>
                        <a:rPr lang="en-US" dirty="0"/>
                        <a:t>18</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kern="1200" dirty="0">
                          <a:solidFill>
                            <a:srgbClr val="436CBD"/>
                          </a:solidFill>
                          <a:latin typeface="Arial" panose="020B0604020202020204" pitchFamily="34" charset="0"/>
                          <a:ea typeface="+mn-ea"/>
                          <a:cs typeface="Arial" panose="020B0604020202020204" pitchFamily="34" charset="0"/>
                        </a:rPr>
                        <a:t>Composite</a:t>
                      </a:r>
                    </a:p>
                  </a:txBody>
                  <a:tcPr/>
                </a:tc>
                <a:extLst>
                  <a:ext uri="{0D108BD9-81ED-4DB2-BD59-A6C34878D82A}">
                    <a16:rowId xmlns:a16="http://schemas.microsoft.com/office/drawing/2014/main" val="3780801639"/>
                  </a:ext>
                </a:extLst>
              </a:tr>
              <a:tr h="370840">
                <a:tc>
                  <a:txBody>
                    <a:bodyPr/>
                    <a:lstStyle/>
                    <a:p>
                      <a:pPr algn="ctr"/>
                      <a:r>
                        <a:rPr lang="en-US" dirty="0"/>
                        <a:t>15</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kern="1200" dirty="0">
                          <a:solidFill>
                            <a:srgbClr val="436CBD"/>
                          </a:solidFill>
                          <a:latin typeface="Arial" panose="020B0604020202020204" pitchFamily="34" charset="0"/>
                          <a:ea typeface="+mn-ea"/>
                          <a:cs typeface="Arial" panose="020B0604020202020204" pitchFamily="34" charset="0"/>
                        </a:rPr>
                        <a:t>Composite</a:t>
                      </a:r>
                    </a:p>
                  </a:txBody>
                  <a:tcPr/>
                </a:tc>
                <a:tc>
                  <a:txBody>
                    <a:bodyPr/>
                    <a:lstStyle/>
                    <a:p>
                      <a:pPr algn="ctr"/>
                      <a:r>
                        <a:rPr lang="en-US" dirty="0"/>
                        <a:t>19</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kern="1200" dirty="0">
                          <a:solidFill>
                            <a:srgbClr val="436CBD"/>
                          </a:solidFill>
                          <a:latin typeface="Arial" panose="020B0604020202020204" pitchFamily="34" charset="0"/>
                          <a:ea typeface="+mn-ea"/>
                          <a:cs typeface="Arial" panose="020B0604020202020204" pitchFamily="34" charset="0"/>
                        </a:rPr>
                        <a:t>Prime</a:t>
                      </a:r>
                    </a:p>
                  </a:txBody>
                  <a:tcPr/>
                </a:tc>
                <a:extLst>
                  <a:ext uri="{0D108BD9-81ED-4DB2-BD59-A6C34878D82A}">
                    <a16:rowId xmlns:a16="http://schemas.microsoft.com/office/drawing/2014/main" val="4292503298"/>
                  </a:ext>
                </a:extLst>
              </a:tr>
              <a:tr h="370840">
                <a:tc>
                  <a:txBody>
                    <a:bodyPr/>
                    <a:lstStyle/>
                    <a:p>
                      <a:pPr algn="ctr"/>
                      <a:r>
                        <a:rPr lang="en-US" dirty="0"/>
                        <a:t>16</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kern="1200" dirty="0">
                          <a:solidFill>
                            <a:srgbClr val="436CBD"/>
                          </a:solidFill>
                          <a:latin typeface="Arial" panose="020B0604020202020204" pitchFamily="34" charset="0"/>
                          <a:ea typeface="+mn-ea"/>
                          <a:cs typeface="Arial" panose="020B0604020202020204" pitchFamily="34" charset="0"/>
                        </a:rPr>
                        <a:t>Composite</a:t>
                      </a:r>
                    </a:p>
                  </a:txBody>
                  <a:tcPr/>
                </a:tc>
                <a:tc>
                  <a:txBody>
                    <a:bodyPr/>
                    <a:lstStyle/>
                    <a:p>
                      <a:pPr algn="ctr"/>
                      <a:r>
                        <a:rPr lang="en-US" dirty="0"/>
                        <a:t>20</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800" kern="1200" dirty="0">
                          <a:solidFill>
                            <a:srgbClr val="436CBD"/>
                          </a:solidFill>
                          <a:latin typeface="Arial" panose="020B0604020202020204" pitchFamily="34" charset="0"/>
                          <a:ea typeface="+mn-ea"/>
                          <a:cs typeface="Arial" panose="020B0604020202020204" pitchFamily="34" charset="0"/>
                        </a:rPr>
                        <a:t>Composite</a:t>
                      </a:r>
                    </a:p>
                  </a:txBody>
                  <a:tcPr/>
                </a:tc>
                <a:extLst>
                  <a:ext uri="{0D108BD9-81ED-4DB2-BD59-A6C34878D82A}">
                    <a16:rowId xmlns:a16="http://schemas.microsoft.com/office/drawing/2014/main" val="2074400722"/>
                  </a:ext>
                </a:extLst>
              </a:tr>
            </a:tbl>
          </a:graphicData>
        </a:graphic>
      </p:graphicFrame>
      <p:sp>
        <p:nvSpPr>
          <p:cNvPr id="5" name="Rectangle 4">
            <a:extLst>
              <a:ext uri="{FF2B5EF4-FFF2-40B4-BE49-F238E27FC236}">
                <a16:creationId xmlns:a16="http://schemas.microsoft.com/office/drawing/2014/main" id="{320852B7-F3F6-4B66-967E-CB307435E9ED}"/>
              </a:ext>
            </a:extLst>
          </p:cNvPr>
          <p:cNvSpPr/>
          <p:nvPr/>
        </p:nvSpPr>
        <p:spPr>
          <a:xfrm>
            <a:off x="677864" y="5802868"/>
            <a:ext cx="9279868" cy="600101"/>
          </a:xfrm>
          <a:prstGeom prst="rect">
            <a:avLst/>
          </a:prstGeom>
        </p:spPr>
        <p:txBody>
          <a:bodyPr wrap="square">
            <a:spAutoFit/>
          </a:bodyPr>
          <a:lstStyle/>
          <a:p>
            <a:pPr>
              <a:lnSpc>
                <a:spcPct val="110000"/>
              </a:lnSpc>
              <a:spcBef>
                <a:spcPts val="1000"/>
              </a:spcBef>
            </a:pPr>
            <a:r>
              <a:rPr lang="en-US" sz="3200" dirty="0">
                <a:latin typeface="Arial" panose="020B0604020202020204" pitchFamily="34" charset="0"/>
                <a:ea typeface="+mj-ea"/>
                <a:cs typeface="Arial" panose="020B0604020202020204" pitchFamily="34" charset="0"/>
              </a:rPr>
              <a:t>Examples of prime numbers: _______________ </a:t>
            </a:r>
          </a:p>
        </p:txBody>
      </p:sp>
      <p:sp>
        <p:nvSpPr>
          <p:cNvPr id="6" name="TextBox 5">
            <a:extLst>
              <a:ext uri="{FF2B5EF4-FFF2-40B4-BE49-F238E27FC236}">
                <a16:creationId xmlns:a16="http://schemas.microsoft.com/office/drawing/2014/main" id="{887B6B44-7338-4118-B01A-607072F76632}"/>
              </a:ext>
            </a:extLst>
          </p:cNvPr>
          <p:cNvSpPr txBox="1"/>
          <p:nvPr/>
        </p:nvSpPr>
        <p:spPr>
          <a:xfrm>
            <a:off x="6518414" y="5802867"/>
            <a:ext cx="2785144" cy="523220"/>
          </a:xfrm>
          <a:prstGeom prst="rect">
            <a:avLst/>
          </a:prstGeom>
          <a:noFill/>
        </p:spPr>
        <p:txBody>
          <a:bodyPr wrap="square" rtlCol="0">
            <a:spAutoFit/>
          </a:bodyPr>
          <a:lstStyle/>
          <a:p>
            <a:r>
              <a:rPr lang="en-US" sz="2800" dirty="0">
                <a:solidFill>
                  <a:srgbClr val="0070C0"/>
                </a:solidFill>
                <a:latin typeface="Arial" panose="020B0604020202020204" pitchFamily="34" charset="0"/>
                <a:cs typeface="Arial" panose="020B0604020202020204" pitchFamily="34" charset="0"/>
              </a:rPr>
              <a:t>2, 5, 7</a:t>
            </a:r>
          </a:p>
        </p:txBody>
      </p:sp>
    </p:spTree>
    <p:extLst>
      <p:ext uri="{BB962C8B-B14F-4D97-AF65-F5344CB8AC3E}">
        <p14:creationId xmlns:p14="http://schemas.microsoft.com/office/powerpoint/2010/main" val="3951567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1D134C-D9DC-4CE7-B692-BB0A4BE60ED8}"/>
              </a:ext>
            </a:extLst>
          </p:cNvPr>
          <p:cNvSpPr>
            <a:spLocks noGrp="1"/>
          </p:cNvSpPr>
          <p:nvPr>
            <p:ph type="title"/>
          </p:nvPr>
        </p:nvSpPr>
        <p:spPr>
          <a:xfrm>
            <a:off x="620618" y="716420"/>
            <a:ext cx="10168128" cy="1179576"/>
          </a:xfrm>
        </p:spPr>
        <p:txBody>
          <a:bodyPr>
            <a:normAutofit fontScale="90000"/>
          </a:bodyPr>
          <a:lstStyle/>
          <a:p>
            <a:r>
              <a:rPr lang="en-US" sz="4400" b="1" dirty="0">
                <a:latin typeface="Arial" panose="020B0604020202020204" pitchFamily="34" charset="0"/>
                <a:cs typeface="Arial" panose="020B0604020202020204" pitchFamily="34" charset="0"/>
              </a:rPr>
              <a:t>Prime Number Test</a:t>
            </a:r>
            <a:br>
              <a:rPr lang="en-US" dirty="0"/>
            </a:br>
            <a:endParaRPr lang="en-US" dirty="0"/>
          </a:p>
        </p:txBody>
      </p:sp>
      <p:sp>
        <p:nvSpPr>
          <p:cNvPr id="3" name="Content Placeholder 2">
            <a:extLst>
              <a:ext uri="{FF2B5EF4-FFF2-40B4-BE49-F238E27FC236}">
                <a16:creationId xmlns:a16="http://schemas.microsoft.com/office/drawing/2014/main" id="{1BACFCAA-CACA-458D-BE9A-CE0A01DB3C3E}"/>
              </a:ext>
            </a:extLst>
          </p:cNvPr>
          <p:cNvSpPr>
            <a:spLocks noGrp="1"/>
          </p:cNvSpPr>
          <p:nvPr>
            <p:ph idx="1"/>
          </p:nvPr>
        </p:nvSpPr>
        <p:spPr>
          <a:xfrm>
            <a:off x="511560" y="1999851"/>
            <a:ext cx="10168128" cy="4971399"/>
          </a:xfrm>
        </p:spPr>
        <p:txBody>
          <a:bodyPr>
            <a:normAutofit fontScale="77500" lnSpcReduction="20000"/>
          </a:bodyPr>
          <a:lstStyle/>
          <a:p>
            <a:pPr marL="0" indent="0">
              <a:lnSpc>
                <a:spcPct val="120000"/>
              </a:lnSpc>
              <a:buNone/>
            </a:pPr>
            <a:r>
              <a:rPr lang="en-US" sz="4100" dirty="0">
                <a:latin typeface="Arial" panose="020B0604020202020204" pitchFamily="34" charset="0"/>
                <a:ea typeface="+mj-ea"/>
                <a:cs typeface="Arial" panose="020B0604020202020204" pitchFamily="34" charset="0"/>
              </a:rPr>
              <a:t>How do you determine if a number is prime?</a:t>
            </a:r>
          </a:p>
          <a:p>
            <a:pPr marL="0" marR="0">
              <a:lnSpc>
                <a:spcPct val="115000"/>
              </a:lnSpc>
              <a:spcBef>
                <a:spcPts val="0"/>
              </a:spcBef>
              <a:spcAft>
                <a:spcPts val="1000"/>
              </a:spcAft>
            </a:pPr>
            <a:r>
              <a:rPr lang="en-US" sz="4100" dirty="0">
                <a:solidFill>
                  <a:srgbClr val="436CBD"/>
                </a:solidFill>
                <a:latin typeface="Arial" panose="020B0604020202020204" pitchFamily="34" charset="0"/>
                <a:cs typeface="Arial" panose="020B0604020202020204" pitchFamily="34" charset="0"/>
              </a:rPr>
              <a:t>To determine if a number is prime, you must check only divisibility by prime numbers less than the given number.</a:t>
            </a:r>
          </a:p>
          <a:p>
            <a:pPr marL="0" marR="0">
              <a:lnSpc>
                <a:spcPct val="115000"/>
              </a:lnSpc>
              <a:spcBef>
                <a:spcPts val="0"/>
              </a:spcBef>
              <a:spcAft>
                <a:spcPts val="1000"/>
              </a:spcAft>
            </a:pPr>
            <a:r>
              <a:rPr lang="en-US" sz="4100" dirty="0">
                <a:solidFill>
                  <a:srgbClr val="436CBD"/>
                </a:solidFill>
                <a:latin typeface="Arial" panose="020B0604020202020204" pitchFamily="34" charset="0"/>
                <a:cs typeface="Arial" panose="020B0604020202020204" pitchFamily="34" charset="0"/>
              </a:rPr>
              <a:t>One method is to check whether it has any factors other than 1 and itself.</a:t>
            </a:r>
          </a:p>
          <a:p>
            <a:pPr marL="0" marR="0">
              <a:lnSpc>
                <a:spcPct val="115000"/>
              </a:lnSpc>
              <a:spcBef>
                <a:spcPts val="0"/>
              </a:spcBef>
              <a:spcAft>
                <a:spcPts val="1000"/>
              </a:spcAft>
            </a:pPr>
            <a:r>
              <a:rPr lang="en-US" sz="4100" dirty="0">
                <a:solidFill>
                  <a:srgbClr val="436CBD"/>
                </a:solidFill>
                <a:latin typeface="Arial" panose="020B0604020202020204" pitchFamily="34" charset="0"/>
                <a:cs typeface="Arial" panose="020B0604020202020204" pitchFamily="34" charset="0"/>
              </a:rPr>
              <a:t>Use Divisibility Tests!</a:t>
            </a:r>
          </a:p>
          <a:p>
            <a:pPr>
              <a:lnSpc>
                <a:spcPct val="115000"/>
              </a:lnSpc>
              <a:spcBef>
                <a:spcPts val="0"/>
              </a:spcBef>
              <a:spcAft>
                <a:spcPts val="1000"/>
              </a:spcAft>
            </a:pPr>
            <a:r>
              <a:rPr lang="en-US" sz="4100" dirty="0">
                <a:solidFill>
                  <a:srgbClr val="436CBD"/>
                </a:solidFill>
                <a:latin typeface="Arial" panose="020B0604020202020204" pitchFamily="34" charset="0"/>
                <a:cs typeface="Arial" panose="020B0604020202020204" pitchFamily="34" charset="0"/>
              </a:rPr>
              <a:t>TRICK: Check the numbers up to the square root of the number</a:t>
            </a:r>
          </a:p>
          <a:p>
            <a:pPr marL="0" indent="0">
              <a:buNone/>
            </a:pPr>
            <a:endParaRPr lang="en-US" sz="3200" dirty="0">
              <a:latin typeface="+mj-lt"/>
              <a:ea typeface="+mj-ea"/>
              <a:cs typeface="+mj-cs"/>
            </a:endParaRPr>
          </a:p>
        </p:txBody>
      </p:sp>
    </p:spTree>
    <p:extLst>
      <p:ext uri="{BB962C8B-B14F-4D97-AF65-F5344CB8AC3E}">
        <p14:creationId xmlns:p14="http://schemas.microsoft.com/office/powerpoint/2010/main" val="6010793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B573-3732-4B7B-B6B8-AA07A1D9F819}"/>
              </a:ext>
            </a:extLst>
          </p:cNvPr>
          <p:cNvSpPr>
            <a:spLocks noGrp="1"/>
          </p:cNvSpPr>
          <p:nvPr>
            <p:ph type="title"/>
          </p:nvPr>
        </p:nvSpPr>
        <p:spPr>
          <a:xfrm>
            <a:off x="780008" y="582196"/>
            <a:ext cx="10168128" cy="1179576"/>
          </a:xfrm>
        </p:spPr>
        <p:txBody>
          <a:bodyPr/>
          <a:lstStyle/>
          <a:p>
            <a:r>
              <a:rPr lang="en-US" b="1" u="sng" dirty="0">
                <a:latin typeface="Arial" panose="020B0604020202020204" pitchFamily="34" charset="0"/>
                <a:cs typeface="Arial" panose="020B0604020202020204" pitchFamily="34" charset="0"/>
              </a:rPr>
              <a:t>Example 2</a:t>
            </a:r>
            <a:r>
              <a:rPr lang="en-US" b="1" dirty="0">
                <a:latin typeface="Arial" panose="020B0604020202020204" pitchFamily="34" charset="0"/>
                <a:cs typeface="Arial" panose="020B0604020202020204" pitchFamily="34" charset="0"/>
              </a:rPr>
              <a:t>: Prime or Composite</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0AF021C-2842-44AF-921B-1B35A497E714}"/>
                  </a:ext>
                </a:extLst>
              </p:cNvPr>
              <p:cNvSpPr>
                <a:spLocks noGrp="1"/>
              </p:cNvSpPr>
              <p:nvPr>
                <p:ph idx="1"/>
              </p:nvPr>
            </p:nvSpPr>
            <p:spPr>
              <a:xfrm>
                <a:off x="536895" y="2080469"/>
                <a:ext cx="10746801" cy="4362275"/>
              </a:xfrm>
            </p:spPr>
            <p:txBody>
              <a:bodyPr>
                <a:normAutofit fontScale="85000" lnSpcReduction="20000"/>
              </a:bodyPr>
              <a:lstStyle/>
              <a:p>
                <a:pPr marL="514350" indent="-514350">
                  <a:spcBef>
                    <a:spcPts val="0"/>
                  </a:spcBef>
                  <a:buAutoNum type="arabicPeriod"/>
                </a:pPr>
                <a:r>
                  <a:rPr lang="en-US" sz="3600" dirty="0">
                    <a:latin typeface="Arial" panose="020B0604020202020204" pitchFamily="34" charset="0"/>
                    <a:ea typeface="+mj-ea"/>
                    <a:cs typeface="Arial" panose="020B0604020202020204" pitchFamily="34" charset="0"/>
                  </a:rPr>
                  <a:t>43,101</a:t>
                </a:r>
                <a:r>
                  <a:rPr lang="en-US" dirty="0"/>
                  <a:t> 		</a:t>
                </a:r>
                <a:r>
                  <a:rPr lang="en-US" sz="2600" dirty="0">
                    <a:solidFill>
                      <a:srgbClr val="436CBD"/>
                    </a:solidFill>
                    <a:latin typeface="Arial" panose="020B0604020202020204" pitchFamily="34" charset="0"/>
                    <a:cs typeface="Arial" panose="020B0604020202020204" pitchFamily="34" charset="0"/>
                  </a:rPr>
                  <a:t>Add up all the digits 4 + 3 + 1 + 0 + 1= 9 So, divisible by 				3. Composite</a:t>
                </a:r>
              </a:p>
              <a:p>
                <a:pPr marL="0" indent="0">
                  <a:spcBef>
                    <a:spcPts val="0"/>
                  </a:spcBef>
                  <a:buNone/>
                </a:pPr>
                <a:endParaRPr lang="en-US" sz="2600" dirty="0">
                  <a:solidFill>
                    <a:srgbClr val="436CBD"/>
                  </a:solidFill>
                  <a:latin typeface="Arial" panose="020B0604020202020204" pitchFamily="34" charset="0"/>
                  <a:cs typeface="Arial" panose="020B0604020202020204" pitchFamily="34" charset="0"/>
                </a:endParaRPr>
              </a:p>
              <a:p>
                <a:pPr marL="742950" indent="-742950">
                  <a:spcBef>
                    <a:spcPts val="0"/>
                  </a:spcBef>
                  <a:buAutoNum type="arabicPeriod" startAt="2"/>
                </a:pPr>
                <a:r>
                  <a:rPr lang="en-US" sz="3600" dirty="0">
                    <a:latin typeface="Arial" panose="020B0604020202020204" pitchFamily="34" charset="0"/>
                    <a:ea typeface="+mj-ea"/>
                    <a:cs typeface="Arial" panose="020B0604020202020204" pitchFamily="34" charset="0"/>
                  </a:rPr>
                  <a:t>24,638</a:t>
                </a:r>
                <a:r>
                  <a:rPr lang="en-US" dirty="0"/>
                  <a:t> 	</a:t>
                </a:r>
                <a:r>
                  <a:rPr lang="en-US" sz="2600" dirty="0">
                    <a:solidFill>
                      <a:srgbClr val="436CBD"/>
                    </a:solidFill>
                    <a:latin typeface="Arial" panose="020B0604020202020204" pitchFamily="34" charset="0"/>
                    <a:cs typeface="Arial" panose="020B0604020202020204" pitchFamily="34" charset="0"/>
                  </a:rPr>
                  <a:t>It’s even. Composite</a:t>
                </a:r>
              </a:p>
              <a:p>
                <a:pPr marL="0" indent="0">
                  <a:spcBef>
                    <a:spcPts val="0"/>
                  </a:spcBef>
                  <a:buNone/>
                </a:pPr>
                <a:endParaRPr lang="en-US" sz="2600" dirty="0">
                  <a:solidFill>
                    <a:srgbClr val="436CBD"/>
                  </a:solidFill>
                  <a:latin typeface="Arial" panose="020B0604020202020204" pitchFamily="34" charset="0"/>
                  <a:cs typeface="Arial" panose="020B0604020202020204" pitchFamily="34" charset="0"/>
                </a:endParaRPr>
              </a:p>
              <a:p>
                <a:pPr marL="0" indent="0">
                  <a:buNone/>
                </a:pPr>
                <a:r>
                  <a:rPr lang="en-US" sz="3600" dirty="0">
                    <a:latin typeface="Arial" panose="020B0604020202020204" pitchFamily="34" charset="0"/>
                    <a:ea typeface="+mj-ea"/>
                    <a:cs typeface="Arial" panose="020B0604020202020204" pitchFamily="34" charset="0"/>
                  </a:rPr>
                  <a:t>3.    53 </a:t>
                </a:r>
                <a:r>
                  <a:rPr lang="en-US" dirty="0"/>
                  <a:t>		</a:t>
                </a:r>
                <a14:m>
                  <m:oMath xmlns:m="http://schemas.openxmlformats.org/officeDocument/2006/math">
                    <m:rad>
                      <m:radPr>
                        <m:degHide m:val="on"/>
                        <m:ctrlPr>
                          <a:rPr lang="en-US" sz="2600" i="1">
                            <a:solidFill>
                              <a:srgbClr val="436CBD"/>
                            </a:solidFill>
                            <a:latin typeface="Cambria Math" panose="02040503050406030204" pitchFamily="18" charset="0"/>
                            <a:cs typeface="Arial" panose="020B0604020202020204" pitchFamily="34" charset="0"/>
                          </a:rPr>
                        </m:ctrlPr>
                      </m:radPr>
                      <m:deg/>
                      <m:e>
                        <m:r>
                          <a:rPr lang="en-US" sz="2600">
                            <a:solidFill>
                              <a:srgbClr val="436CBD"/>
                            </a:solidFill>
                            <a:latin typeface="Cambria Math" panose="02040503050406030204" pitchFamily="18" charset="0"/>
                            <a:cs typeface="Arial" panose="020B0604020202020204" pitchFamily="34" charset="0"/>
                          </a:rPr>
                          <m:t>𝟓𝟑</m:t>
                        </m:r>
                      </m:e>
                    </m:rad>
                  </m:oMath>
                </a14:m>
                <a:r>
                  <a:rPr lang="en-US" sz="2600" dirty="0">
                    <a:solidFill>
                      <a:srgbClr val="436CBD"/>
                    </a:solidFill>
                    <a:latin typeface="Arial" panose="020B0604020202020204" pitchFamily="34" charset="0"/>
                    <a:cs typeface="Arial" panose="020B0604020202020204" pitchFamily="34" charset="0"/>
                  </a:rPr>
                  <a:t> </a:t>
                </a:r>
                <a14:m>
                  <m:oMath xmlns:m="http://schemas.openxmlformats.org/officeDocument/2006/math">
                    <m:r>
                      <a:rPr lang="en-US" sz="2600">
                        <a:solidFill>
                          <a:srgbClr val="436CBD"/>
                        </a:solidFill>
                        <a:latin typeface="Cambria Math" panose="02040503050406030204" pitchFamily="18" charset="0"/>
                        <a:cs typeface="Arial" panose="020B0604020202020204" pitchFamily="34" charset="0"/>
                      </a:rPr>
                      <m:t>≈</m:t>
                    </m:r>
                    <m:r>
                      <a:rPr lang="en-US" sz="2600">
                        <a:solidFill>
                          <a:srgbClr val="436CBD"/>
                        </a:solidFill>
                        <a:latin typeface="Cambria Math" panose="02040503050406030204" pitchFamily="18" charset="0"/>
                        <a:cs typeface="Arial" panose="020B0604020202020204" pitchFamily="34" charset="0"/>
                      </a:rPr>
                      <m:t>𝟕</m:t>
                    </m:r>
                  </m:oMath>
                </a14:m>
                <a:r>
                  <a:rPr lang="en-US" sz="2600" dirty="0">
                    <a:solidFill>
                      <a:srgbClr val="436CBD"/>
                    </a:solidFill>
                    <a:latin typeface="Arial" panose="020B0604020202020204" pitchFamily="34" charset="0"/>
                    <a:cs typeface="Arial" panose="020B0604020202020204" pitchFamily="34" charset="0"/>
                  </a:rPr>
                  <a:t> Check to see if 53 is divisible by all numbers up 				to 7. It is not divisible by 2, 3, 4, 5, 6, or 7.  Prime</a:t>
                </a:r>
              </a:p>
              <a:p>
                <a:pPr marL="0" indent="0">
                  <a:buNone/>
                </a:pPr>
                <a:r>
                  <a:rPr lang="en-US" sz="3300" dirty="0">
                    <a:latin typeface="Arial" panose="020B0604020202020204" pitchFamily="34" charset="0"/>
                    <a:ea typeface="+mj-ea"/>
                    <a:cs typeface="Arial" panose="020B0604020202020204" pitchFamily="34" charset="0"/>
                  </a:rPr>
                  <a:t>4.    421</a:t>
                </a:r>
                <a:r>
                  <a:rPr lang="en-US" dirty="0"/>
                  <a:t>		</a:t>
                </a:r>
                <a14:m>
                  <m:oMath xmlns:m="http://schemas.openxmlformats.org/officeDocument/2006/math">
                    <m:rad>
                      <m:radPr>
                        <m:degHide m:val="on"/>
                        <m:ctrlPr>
                          <a:rPr lang="en-US" sz="2600" i="1">
                            <a:solidFill>
                              <a:srgbClr val="436CBD"/>
                            </a:solidFill>
                            <a:latin typeface="Cambria Math" panose="02040503050406030204" pitchFamily="18" charset="0"/>
                            <a:cs typeface="Arial" panose="020B0604020202020204" pitchFamily="34" charset="0"/>
                          </a:rPr>
                        </m:ctrlPr>
                      </m:radPr>
                      <m:deg/>
                      <m:e>
                        <m:r>
                          <a:rPr lang="en-US" sz="2600">
                            <a:solidFill>
                              <a:srgbClr val="436CBD"/>
                            </a:solidFill>
                            <a:latin typeface="Cambria Math" panose="02040503050406030204" pitchFamily="18" charset="0"/>
                            <a:cs typeface="Arial" panose="020B0604020202020204" pitchFamily="34" charset="0"/>
                          </a:rPr>
                          <m:t>𝟒𝟐𝟏</m:t>
                        </m:r>
                      </m:e>
                    </m:rad>
                  </m:oMath>
                </a14:m>
                <a:r>
                  <a:rPr lang="en-US" sz="2600" dirty="0">
                    <a:solidFill>
                      <a:srgbClr val="436CBD"/>
                    </a:solidFill>
                    <a:latin typeface="Arial" panose="020B0604020202020204" pitchFamily="34" charset="0"/>
                    <a:cs typeface="Arial" panose="020B0604020202020204" pitchFamily="34" charset="0"/>
                  </a:rPr>
                  <a:t> </a:t>
                </a:r>
                <a14:m>
                  <m:oMath xmlns:m="http://schemas.openxmlformats.org/officeDocument/2006/math">
                    <m:r>
                      <a:rPr lang="en-US" sz="2600">
                        <a:solidFill>
                          <a:srgbClr val="436CBD"/>
                        </a:solidFill>
                        <a:latin typeface="Cambria Math" panose="02040503050406030204" pitchFamily="18" charset="0"/>
                        <a:cs typeface="Arial" panose="020B0604020202020204" pitchFamily="34" charset="0"/>
                      </a:rPr>
                      <m:t>≈</m:t>
                    </m:r>
                    <m:r>
                      <a:rPr lang="en-US" sz="2600">
                        <a:solidFill>
                          <a:srgbClr val="436CBD"/>
                        </a:solidFill>
                        <a:latin typeface="Cambria Math" panose="02040503050406030204" pitchFamily="18" charset="0"/>
                        <a:cs typeface="Arial" panose="020B0604020202020204" pitchFamily="34" charset="0"/>
                      </a:rPr>
                      <m:t>𝟐𝟎</m:t>
                    </m:r>
                    <m:r>
                      <a:rPr lang="en-US" sz="2600">
                        <a:solidFill>
                          <a:srgbClr val="436CBD"/>
                        </a:solidFill>
                        <a:latin typeface="Cambria Math" panose="02040503050406030204" pitchFamily="18" charset="0"/>
                        <a:cs typeface="Arial" panose="020B0604020202020204" pitchFamily="34" charset="0"/>
                      </a:rPr>
                      <m:t>.</m:t>
                    </m:r>
                    <m:r>
                      <a:rPr lang="en-US" sz="2600">
                        <a:solidFill>
                          <a:srgbClr val="436CBD"/>
                        </a:solidFill>
                        <a:latin typeface="Cambria Math" panose="02040503050406030204" pitchFamily="18" charset="0"/>
                        <a:cs typeface="Arial" panose="020B0604020202020204" pitchFamily="34" charset="0"/>
                      </a:rPr>
                      <m:t>𝟓</m:t>
                    </m:r>
                  </m:oMath>
                </a14:m>
                <a:r>
                  <a:rPr lang="en-US" sz="2600" dirty="0">
                    <a:solidFill>
                      <a:srgbClr val="436CBD"/>
                    </a:solidFill>
                    <a:latin typeface="Arial" panose="020B0604020202020204" pitchFamily="34" charset="0"/>
                    <a:cs typeface="Arial" panose="020B0604020202020204" pitchFamily="34" charset="0"/>
                  </a:rPr>
                  <a:t> Check to see if 421 is divisible by any number 			Up to 21. It is not! Prime</a:t>
                </a:r>
              </a:p>
              <a:p>
                <a:pPr marL="0" indent="0">
                  <a:buNone/>
                </a:pPr>
                <a:r>
                  <a:rPr lang="en-US" sz="3300" dirty="0">
                    <a:latin typeface="Arial" panose="020B0604020202020204" pitchFamily="34" charset="0"/>
                    <a:ea typeface="+mj-ea"/>
                    <a:cs typeface="Arial" panose="020B0604020202020204" pitchFamily="34" charset="0"/>
                  </a:rPr>
                  <a:t>5.    667</a:t>
                </a:r>
                <a:r>
                  <a:rPr lang="en-US" dirty="0"/>
                  <a:t>		 </a:t>
                </a:r>
                <a14:m>
                  <m:oMath xmlns:m="http://schemas.openxmlformats.org/officeDocument/2006/math">
                    <m:rad>
                      <m:radPr>
                        <m:degHide m:val="on"/>
                        <m:ctrlPr>
                          <a:rPr lang="en-US" sz="2600" i="1">
                            <a:solidFill>
                              <a:srgbClr val="436CBD"/>
                            </a:solidFill>
                            <a:latin typeface="Cambria Math" panose="02040503050406030204" pitchFamily="18" charset="0"/>
                            <a:cs typeface="Arial" panose="020B0604020202020204" pitchFamily="34" charset="0"/>
                          </a:rPr>
                        </m:ctrlPr>
                      </m:radPr>
                      <m:deg/>
                      <m:e>
                        <m:r>
                          <a:rPr lang="en-US" sz="2600">
                            <a:solidFill>
                              <a:srgbClr val="436CBD"/>
                            </a:solidFill>
                            <a:latin typeface="Cambria Math" panose="02040503050406030204" pitchFamily="18" charset="0"/>
                            <a:cs typeface="Arial" panose="020B0604020202020204" pitchFamily="34" charset="0"/>
                          </a:rPr>
                          <m:t>𝟔𝟔𝟕</m:t>
                        </m:r>
                      </m:e>
                    </m:rad>
                  </m:oMath>
                </a14:m>
                <a:r>
                  <a:rPr lang="en-US" sz="2600" dirty="0">
                    <a:solidFill>
                      <a:srgbClr val="436CBD"/>
                    </a:solidFill>
                    <a:latin typeface="Arial" panose="020B0604020202020204" pitchFamily="34" charset="0"/>
                    <a:cs typeface="Arial" panose="020B0604020202020204" pitchFamily="34" charset="0"/>
                  </a:rPr>
                  <a:t>  </a:t>
                </a:r>
                <a14:m>
                  <m:oMath xmlns:m="http://schemas.openxmlformats.org/officeDocument/2006/math">
                    <m:r>
                      <a:rPr lang="en-US" sz="2600">
                        <a:solidFill>
                          <a:srgbClr val="436CBD"/>
                        </a:solidFill>
                        <a:latin typeface="Cambria Math" panose="02040503050406030204" pitchFamily="18" charset="0"/>
                        <a:cs typeface="Arial" panose="020B0604020202020204" pitchFamily="34" charset="0"/>
                      </a:rPr>
                      <m:t>≈</m:t>
                    </m:r>
                    <m:r>
                      <a:rPr lang="en-US" sz="2600">
                        <a:solidFill>
                          <a:srgbClr val="436CBD"/>
                        </a:solidFill>
                        <a:latin typeface="Cambria Math" panose="02040503050406030204" pitchFamily="18" charset="0"/>
                        <a:cs typeface="Arial" panose="020B0604020202020204" pitchFamily="34" charset="0"/>
                      </a:rPr>
                      <m:t>𝟐𝟓</m:t>
                    </m:r>
                  </m:oMath>
                </a14:m>
                <a:r>
                  <a:rPr lang="en-US" sz="2600" dirty="0">
                    <a:solidFill>
                      <a:srgbClr val="436CBD"/>
                    </a:solidFill>
                    <a:latin typeface="Arial" panose="020B0604020202020204" pitchFamily="34" charset="0"/>
                    <a:cs typeface="Arial" panose="020B0604020202020204" pitchFamily="34" charset="0"/>
                  </a:rPr>
                  <a:t>     Check to see if 667 is divisible by numbers 2 – 			25. It is divisible by 23. Composite</a:t>
                </a:r>
              </a:p>
            </p:txBody>
          </p:sp>
        </mc:Choice>
        <mc:Fallback xmlns="">
          <p:sp>
            <p:nvSpPr>
              <p:cNvPr id="3" name="Content Placeholder 2">
                <a:extLst>
                  <a:ext uri="{FF2B5EF4-FFF2-40B4-BE49-F238E27FC236}">
                    <a16:creationId xmlns:a16="http://schemas.microsoft.com/office/drawing/2014/main" id="{A0AF021C-2842-44AF-921B-1B35A497E714}"/>
                  </a:ext>
                </a:extLst>
              </p:cNvPr>
              <p:cNvSpPr>
                <a:spLocks noGrp="1" noRot="1" noChangeAspect="1" noMove="1" noResize="1" noEditPoints="1" noAdjustHandles="1" noChangeArrowheads="1" noChangeShapeType="1" noTextEdit="1"/>
              </p:cNvSpPr>
              <p:nvPr>
                <p:ph idx="1"/>
              </p:nvPr>
            </p:nvSpPr>
            <p:spPr>
              <a:xfrm>
                <a:off x="536895" y="2080469"/>
                <a:ext cx="10746801" cy="4362275"/>
              </a:xfrm>
              <a:blipFill>
                <a:blip r:embed="rId2"/>
                <a:stretch>
                  <a:fillRect l="-1361" t="-2793" b="-2095"/>
                </a:stretch>
              </a:blipFill>
            </p:spPr>
            <p:txBody>
              <a:bodyPr/>
              <a:lstStyle/>
              <a:p>
                <a:r>
                  <a:rPr lang="en-US">
                    <a:noFill/>
                  </a:rPr>
                  <a:t> </a:t>
                </a:r>
              </a:p>
            </p:txBody>
          </p:sp>
        </mc:Fallback>
      </mc:AlternateContent>
    </p:spTree>
    <p:extLst>
      <p:ext uri="{BB962C8B-B14F-4D97-AF65-F5344CB8AC3E}">
        <p14:creationId xmlns:p14="http://schemas.microsoft.com/office/powerpoint/2010/main" val="62924750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 calcmode="lin" valueType="num">
                                      <p:cBhvr additive="base">
                                        <p:cTn id="2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0AB573-3732-4B7B-B6B8-AA07A1D9F819}"/>
              </a:ext>
            </a:extLst>
          </p:cNvPr>
          <p:cNvSpPr>
            <a:spLocks noGrp="1"/>
          </p:cNvSpPr>
          <p:nvPr>
            <p:ph type="title"/>
          </p:nvPr>
        </p:nvSpPr>
        <p:spPr>
          <a:xfrm>
            <a:off x="654174" y="590585"/>
            <a:ext cx="10168128" cy="1179576"/>
          </a:xfrm>
        </p:spPr>
        <p:txBody>
          <a:bodyPr/>
          <a:lstStyle/>
          <a:p>
            <a:r>
              <a:rPr lang="en-US" b="1" dirty="0">
                <a:latin typeface="Arial" panose="020B0604020202020204" pitchFamily="34" charset="0"/>
                <a:cs typeface="Arial" panose="020B0604020202020204" pitchFamily="34" charset="0"/>
              </a:rPr>
              <a:t>Sieve of Eratosthenes</a:t>
            </a:r>
          </a:p>
        </p:txBody>
      </p:sp>
      <p:sp>
        <p:nvSpPr>
          <p:cNvPr id="3" name="Content Placeholder 2">
            <a:extLst>
              <a:ext uri="{FF2B5EF4-FFF2-40B4-BE49-F238E27FC236}">
                <a16:creationId xmlns:a16="http://schemas.microsoft.com/office/drawing/2014/main" id="{A0AF021C-2842-44AF-921B-1B35A497E714}"/>
              </a:ext>
            </a:extLst>
          </p:cNvPr>
          <p:cNvSpPr>
            <a:spLocks noGrp="1"/>
          </p:cNvSpPr>
          <p:nvPr>
            <p:ph idx="1"/>
          </p:nvPr>
        </p:nvSpPr>
        <p:spPr>
          <a:xfrm>
            <a:off x="536895" y="2080470"/>
            <a:ext cx="10746801" cy="4091730"/>
          </a:xfrm>
        </p:spPr>
        <p:txBody>
          <a:bodyPr/>
          <a:lstStyle/>
          <a:p>
            <a:r>
              <a:rPr lang="en-US" sz="3200" dirty="0">
                <a:solidFill>
                  <a:srgbClr val="436CBD"/>
                </a:solidFill>
                <a:latin typeface="Arial" panose="020B0604020202020204" pitchFamily="34" charset="0"/>
                <a:cs typeface="Arial" panose="020B0604020202020204" pitchFamily="34" charset="0"/>
              </a:rPr>
              <a:t>An ancient efficient algorithm to find all prime numbers up to any given limit.</a:t>
            </a:r>
          </a:p>
          <a:p>
            <a:endParaRPr lang="en-US" dirty="0"/>
          </a:p>
        </p:txBody>
      </p:sp>
    </p:spTree>
    <p:extLst>
      <p:ext uri="{BB962C8B-B14F-4D97-AF65-F5344CB8AC3E}">
        <p14:creationId xmlns:p14="http://schemas.microsoft.com/office/powerpoint/2010/main" val="10311538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51A3E5E-FD91-4364-A28A-116ABF4780F4}"/>
              </a:ext>
            </a:extLst>
          </p:cNvPr>
          <p:cNvGraphicFramePr>
            <a:graphicFrameLocks noGrp="1"/>
          </p:cNvGraphicFramePr>
          <p:nvPr>
            <p:extLst>
              <p:ext uri="{D42A27DB-BD31-4B8C-83A1-F6EECF244321}">
                <p14:modId xmlns:p14="http://schemas.microsoft.com/office/powerpoint/2010/main" val="4086860310"/>
              </p:ext>
            </p:extLst>
          </p:nvPr>
        </p:nvGraphicFramePr>
        <p:xfrm>
          <a:off x="830510" y="1283517"/>
          <a:ext cx="7219620" cy="4804280"/>
        </p:xfrm>
        <a:graphic>
          <a:graphicData uri="http://schemas.openxmlformats.org/drawingml/2006/table">
            <a:tbl>
              <a:tblPr firstRow="1" firstCol="1" bandRow="1"/>
              <a:tblGrid>
                <a:gridCol w="721962">
                  <a:extLst>
                    <a:ext uri="{9D8B030D-6E8A-4147-A177-3AD203B41FA5}">
                      <a16:colId xmlns:a16="http://schemas.microsoft.com/office/drawing/2014/main" val="2967809667"/>
                    </a:ext>
                  </a:extLst>
                </a:gridCol>
                <a:gridCol w="721962">
                  <a:extLst>
                    <a:ext uri="{9D8B030D-6E8A-4147-A177-3AD203B41FA5}">
                      <a16:colId xmlns:a16="http://schemas.microsoft.com/office/drawing/2014/main" val="3119601066"/>
                    </a:ext>
                  </a:extLst>
                </a:gridCol>
                <a:gridCol w="721962">
                  <a:extLst>
                    <a:ext uri="{9D8B030D-6E8A-4147-A177-3AD203B41FA5}">
                      <a16:colId xmlns:a16="http://schemas.microsoft.com/office/drawing/2014/main" val="2267373213"/>
                    </a:ext>
                  </a:extLst>
                </a:gridCol>
                <a:gridCol w="721962">
                  <a:extLst>
                    <a:ext uri="{9D8B030D-6E8A-4147-A177-3AD203B41FA5}">
                      <a16:colId xmlns:a16="http://schemas.microsoft.com/office/drawing/2014/main" val="4200541766"/>
                    </a:ext>
                  </a:extLst>
                </a:gridCol>
                <a:gridCol w="721962">
                  <a:extLst>
                    <a:ext uri="{9D8B030D-6E8A-4147-A177-3AD203B41FA5}">
                      <a16:colId xmlns:a16="http://schemas.microsoft.com/office/drawing/2014/main" val="1609139560"/>
                    </a:ext>
                  </a:extLst>
                </a:gridCol>
                <a:gridCol w="721962">
                  <a:extLst>
                    <a:ext uri="{9D8B030D-6E8A-4147-A177-3AD203B41FA5}">
                      <a16:colId xmlns:a16="http://schemas.microsoft.com/office/drawing/2014/main" val="3481602214"/>
                    </a:ext>
                  </a:extLst>
                </a:gridCol>
                <a:gridCol w="721962">
                  <a:extLst>
                    <a:ext uri="{9D8B030D-6E8A-4147-A177-3AD203B41FA5}">
                      <a16:colId xmlns:a16="http://schemas.microsoft.com/office/drawing/2014/main" val="4250426024"/>
                    </a:ext>
                  </a:extLst>
                </a:gridCol>
                <a:gridCol w="721962">
                  <a:extLst>
                    <a:ext uri="{9D8B030D-6E8A-4147-A177-3AD203B41FA5}">
                      <a16:colId xmlns:a16="http://schemas.microsoft.com/office/drawing/2014/main" val="1260112837"/>
                    </a:ext>
                  </a:extLst>
                </a:gridCol>
                <a:gridCol w="721962">
                  <a:extLst>
                    <a:ext uri="{9D8B030D-6E8A-4147-A177-3AD203B41FA5}">
                      <a16:colId xmlns:a16="http://schemas.microsoft.com/office/drawing/2014/main" val="1529894137"/>
                    </a:ext>
                  </a:extLst>
                </a:gridCol>
                <a:gridCol w="721962">
                  <a:extLst>
                    <a:ext uri="{9D8B030D-6E8A-4147-A177-3AD203B41FA5}">
                      <a16:colId xmlns:a16="http://schemas.microsoft.com/office/drawing/2014/main" val="3223722463"/>
                    </a:ext>
                  </a:extLst>
                </a:gridCol>
              </a:tblGrid>
              <a:tr h="240214">
                <a:tc>
                  <a:txBody>
                    <a:bodyPr/>
                    <a:lstStyle/>
                    <a:p>
                      <a:pPr marL="0" marR="0" algn="ctr">
                        <a:lnSpc>
                          <a:spcPct val="115000"/>
                        </a:lnSpc>
                        <a:spcBef>
                          <a:spcPts val="0"/>
                        </a:spcBef>
                        <a:spcAft>
                          <a:spcPts val="0"/>
                        </a:spcAft>
                      </a:pPr>
                      <a:r>
                        <a:rPr lang="en-US" sz="900" dirty="0">
                          <a:effectLst/>
                          <a:latin typeface="Arial" panose="020B0604020202020204" pitchFamily="34" charset="0"/>
                          <a:ea typeface="Times New Roman" panose="02020603050405020304" pitchFamily="18" charset="0"/>
                          <a:cs typeface="Times New Roman" panose="02020603050405020304" pitchFamily="18" charset="0"/>
                        </a:rPr>
                        <a:t>1</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1944380108"/>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982674285"/>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29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1237811813"/>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39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3220978206"/>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49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1274451601"/>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59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3763735368"/>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69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4070654229"/>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79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2307659792"/>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89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1763601964"/>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99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265690824"/>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109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2257535023"/>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119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2787566001"/>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129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3723976474"/>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139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14020855"/>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149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623440612"/>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159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1322482898"/>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169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1697488254"/>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179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4091310188"/>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189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190</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1242704757"/>
                  </a:ext>
                </a:extLst>
              </a:tr>
              <a:tr h="240214">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191</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192</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193</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194</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195</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196</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197</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198</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a:effectLst/>
                          <a:latin typeface="Arial" panose="020B0604020202020204" pitchFamily="34" charset="0"/>
                          <a:ea typeface="Times New Roman" panose="02020603050405020304" pitchFamily="18" charset="0"/>
                          <a:cs typeface="Times New Roman" panose="02020603050405020304" pitchFamily="18" charset="0"/>
                        </a:rPr>
                        <a:t>199</a:t>
                      </a:r>
                      <a:endParaRPr lang="en-US" sz="100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tc>
                  <a:txBody>
                    <a:bodyPr/>
                    <a:lstStyle/>
                    <a:p>
                      <a:pPr marL="0" marR="0" algn="ctr">
                        <a:lnSpc>
                          <a:spcPct val="115000"/>
                        </a:lnSpc>
                        <a:spcBef>
                          <a:spcPts val="0"/>
                        </a:spcBef>
                        <a:spcAft>
                          <a:spcPts val="0"/>
                        </a:spcAft>
                      </a:pPr>
                      <a:r>
                        <a:rPr lang="en-US" sz="900" dirty="0">
                          <a:effectLst/>
                          <a:latin typeface="Arial" panose="020B0604020202020204" pitchFamily="34" charset="0"/>
                          <a:ea typeface="Times New Roman" panose="02020603050405020304" pitchFamily="18" charset="0"/>
                          <a:cs typeface="Times New Roman" panose="02020603050405020304" pitchFamily="18" charset="0"/>
                        </a:rPr>
                        <a:t>200</a:t>
                      </a:r>
                      <a:endParaRPr lang="en-US"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3886" marR="63886" marT="0" marB="0" anchor="b">
                    <a:lnL>
                      <a:noFill/>
                    </a:lnL>
                    <a:lnR>
                      <a:noFill/>
                    </a:lnR>
                    <a:lnT>
                      <a:noFill/>
                    </a:lnT>
                    <a:lnB>
                      <a:noFill/>
                    </a:lnB>
                  </a:tcPr>
                </a:tc>
                <a:extLst>
                  <a:ext uri="{0D108BD9-81ED-4DB2-BD59-A6C34878D82A}">
                    <a16:rowId xmlns:a16="http://schemas.microsoft.com/office/drawing/2014/main" val="544719798"/>
                  </a:ext>
                </a:extLst>
              </a:tr>
            </a:tbl>
          </a:graphicData>
        </a:graphic>
      </p:graphicFrame>
      <p:graphicFrame>
        <p:nvGraphicFramePr>
          <p:cNvPr id="6" name="Table 5">
            <a:extLst>
              <a:ext uri="{FF2B5EF4-FFF2-40B4-BE49-F238E27FC236}">
                <a16:creationId xmlns:a16="http://schemas.microsoft.com/office/drawing/2014/main" id="{02F0E681-3693-4AF7-8131-2ACE7CCAF400}"/>
              </a:ext>
            </a:extLst>
          </p:cNvPr>
          <p:cNvGraphicFramePr>
            <a:graphicFrameLocks noGrp="1"/>
          </p:cNvGraphicFramePr>
          <p:nvPr>
            <p:extLst>
              <p:ext uri="{D42A27DB-BD31-4B8C-83A1-F6EECF244321}">
                <p14:modId xmlns:p14="http://schemas.microsoft.com/office/powerpoint/2010/main" val="934996384"/>
              </p:ext>
            </p:extLst>
          </p:nvPr>
        </p:nvGraphicFramePr>
        <p:xfrm>
          <a:off x="830509" y="289702"/>
          <a:ext cx="7524925" cy="946786"/>
        </p:xfrm>
        <a:graphic>
          <a:graphicData uri="http://schemas.openxmlformats.org/drawingml/2006/table">
            <a:tbl>
              <a:tblPr firstRow="1" firstCol="1" bandRow="1"/>
              <a:tblGrid>
                <a:gridCol w="6612813">
                  <a:extLst>
                    <a:ext uri="{9D8B030D-6E8A-4147-A177-3AD203B41FA5}">
                      <a16:colId xmlns:a16="http://schemas.microsoft.com/office/drawing/2014/main" val="1712250541"/>
                    </a:ext>
                  </a:extLst>
                </a:gridCol>
                <a:gridCol w="912112">
                  <a:extLst>
                    <a:ext uri="{9D8B030D-6E8A-4147-A177-3AD203B41FA5}">
                      <a16:colId xmlns:a16="http://schemas.microsoft.com/office/drawing/2014/main" val="3382984502"/>
                    </a:ext>
                  </a:extLst>
                </a:gridCol>
              </a:tblGrid>
              <a:tr h="206791">
                <a:tc gridSpan="2">
                  <a:txBody>
                    <a:bodyPr/>
                    <a:lstStyle/>
                    <a:p>
                      <a:pPr marL="0" marR="0">
                        <a:lnSpc>
                          <a:spcPct val="115000"/>
                        </a:lnSpc>
                        <a:spcBef>
                          <a:spcPts val="0"/>
                        </a:spcBef>
                        <a:spcAft>
                          <a:spcPts val="0"/>
                        </a:spcAft>
                      </a:pPr>
                      <a:r>
                        <a:rPr lang="en-US" sz="1400" b="1" i="1">
                          <a:effectLst/>
                          <a:latin typeface="+mj-lt"/>
                          <a:ea typeface="Times New Roman" panose="02020603050405020304" pitchFamily="18" charset="0"/>
                          <a:cs typeface="Times New Roman" panose="02020603050405020304" pitchFamily="18" charset="0"/>
                        </a:rPr>
                        <a:t>To find prime numbers, you begin the process by crossing out 1, which is not prime,</a:t>
                      </a:r>
                      <a:endParaRPr lang="en-US" sz="1400" b="1" i="1">
                        <a:effectLst/>
                        <a:latin typeface="+mj-lt"/>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3337945963"/>
                  </a:ext>
                </a:extLst>
              </a:tr>
              <a:tr h="648886">
                <a:tc>
                  <a:txBody>
                    <a:bodyPr/>
                    <a:lstStyle/>
                    <a:p>
                      <a:pPr marL="0" marR="0">
                        <a:lnSpc>
                          <a:spcPct val="115000"/>
                        </a:lnSpc>
                        <a:spcBef>
                          <a:spcPts val="0"/>
                        </a:spcBef>
                        <a:spcAft>
                          <a:spcPts val="0"/>
                        </a:spcAft>
                      </a:pPr>
                      <a:r>
                        <a:rPr lang="en-US" sz="1400" b="1" i="1" dirty="0">
                          <a:effectLst/>
                          <a:latin typeface="+mj-lt"/>
                          <a:ea typeface="Times New Roman" panose="02020603050405020304" pitchFamily="18" charset="0"/>
                          <a:cs typeface="Times New Roman" panose="02020603050405020304" pitchFamily="18" charset="0"/>
                        </a:rPr>
                        <a:t>and then circling 2 and crossing out all multiples of 2. Then 3 is circled and all multiples of 3 are crossed out. This process is continued. The numbers in the Sieve of Eratosthenes that are not crossed out are prime.</a:t>
                      </a:r>
                      <a:endParaRPr lang="en-US" sz="1400" b="1" i="1" dirty="0">
                        <a:effectLst/>
                        <a:latin typeface="+mj-lt"/>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a:lnSpc>
                          <a:spcPct val="115000"/>
                        </a:lnSpc>
                      </a:pPr>
                      <a:endParaRPr lang="en-US" sz="1100" dirty="0">
                        <a:effectLst/>
                        <a:latin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764171177"/>
                  </a:ext>
                </a:extLst>
              </a:tr>
            </a:tbl>
          </a:graphicData>
        </a:graphic>
      </p:graphicFrame>
    </p:spTree>
    <p:extLst>
      <p:ext uri="{BB962C8B-B14F-4D97-AF65-F5344CB8AC3E}">
        <p14:creationId xmlns:p14="http://schemas.microsoft.com/office/powerpoint/2010/main" val="390896935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02F0E681-3693-4AF7-8131-2ACE7CCAF400}"/>
              </a:ext>
            </a:extLst>
          </p:cNvPr>
          <p:cNvGraphicFramePr>
            <a:graphicFrameLocks noGrp="1"/>
          </p:cNvGraphicFramePr>
          <p:nvPr/>
        </p:nvGraphicFramePr>
        <p:xfrm>
          <a:off x="830509" y="289702"/>
          <a:ext cx="7524925" cy="946786"/>
        </p:xfrm>
        <a:graphic>
          <a:graphicData uri="http://schemas.openxmlformats.org/drawingml/2006/table">
            <a:tbl>
              <a:tblPr firstRow="1" firstCol="1" bandRow="1"/>
              <a:tblGrid>
                <a:gridCol w="6612813">
                  <a:extLst>
                    <a:ext uri="{9D8B030D-6E8A-4147-A177-3AD203B41FA5}">
                      <a16:colId xmlns:a16="http://schemas.microsoft.com/office/drawing/2014/main" val="1712250541"/>
                    </a:ext>
                  </a:extLst>
                </a:gridCol>
                <a:gridCol w="912112">
                  <a:extLst>
                    <a:ext uri="{9D8B030D-6E8A-4147-A177-3AD203B41FA5}">
                      <a16:colId xmlns:a16="http://schemas.microsoft.com/office/drawing/2014/main" val="3382984502"/>
                    </a:ext>
                  </a:extLst>
                </a:gridCol>
              </a:tblGrid>
              <a:tr h="206791">
                <a:tc gridSpan="2">
                  <a:txBody>
                    <a:bodyPr/>
                    <a:lstStyle/>
                    <a:p>
                      <a:pPr marL="0" marR="0">
                        <a:lnSpc>
                          <a:spcPct val="115000"/>
                        </a:lnSpc>
                        <a:spcBef>
                          <a:spcPts val="0"/>
                        </a:spcBef>
                        <a:spcAft>
                          <a:spcPts val="0"/>
                        </a:spcAft>
                      </a:pPr>
                      <a:r>
                        <a:rPr lang="en-US" sz="1400" b="1" i="1">
                          <a:effectLst/>
                          <a:latin typeface="+mj-lt"/>
                          <a:ea typeface="Times New Roman" panose="02020603050405020304" pitchFamily="18" charset="0"/>
                          <a:cs typeface="Times New Roman" panose="02020603050405020304" pitchFamily="18" charset="0"/>
                        </a:rPr>
                        <a:t>To find prime numbers, you begin the process by crossing out 1, which is not prime,</a:t>
                      </a:r>
                      <a:endParaRPr lang="en-US" sz="1400" b="1" i="1">
                        <a:effectLst/>
                        <a:latin typeface="+mj-lt"/>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hMerge="1">
                  <a:txBody>
                    <a:bodyPr/>
                    <a:lstStyle/>
                    <a:p>
                      <a:endParaRPr lang="en-US"/>
                    </a:p>
                  </a:txBody>
                  <a:tcPr/>
                </a:tc>
                <a:extLst>
                  <a:ext uri="{0D108BD9-81ED-4DB2-BD59-A6C34878D82A}">
                    <a16:rowId xmlns:a16="http://schemas.microsoft.com/office/drawing/2014/main" val="3337945963"/>
                  </a:ext>
                </a:extLst>
              </a:tr>
              <a:tr h="648886">
                <a:tc>
                  <a:txBody>
                    <a:bodyPr/>
                    <a:lstStyle/>
                    <a:p>
                      <a:pPr marL="0" marR="0">
                        <a:lnSpc>
                          <a:spcPct val="115000"/>
                        </a:lnSpc>
                        <a:spcBef>
                          <a:spcPts val="0"/>
                        </a:spcBef>
                        <a:spcAft>
                          <a:spcPts val="0"/>
                        </a:spcAft>
                      </a:pPr>
                      <a:r>
                        <a:rPr lang="en-US" sz="1400" b="1" i="1" dirty="0">
                          <a:effectLst/>
                          <a:latin typeface="+mj-lt"/>
                          <a:ea typeface="Times New Roman" panose="02020603050405020304" pitchFamily="18" charset="0"/>
                          <a:cs typeface="Times New Roman" panose="02020603050405020304" pitchFamily="18" charset="0"/>
                        </a:rPr>
                        <a:t>and then circling 2 and crossing out all multiples of 2. Then 3 is circled and all multiples of 3 are crossed out. This process is continued. The numbers in the Sieve of Eratosthenes that are not crossed out are prime.</a:t>
                      </a:r>
                      <a:endParaRPr lang="en-US" sz="1400" b="1" i="1" dirty="0">
                        <a:effectLst/>
                        <a:latin typeface="+mj-lt"/>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tc>
                  <a:txBody>
                    <a:bodyPr/>
                    <a:lstStyle/>
                    <a:p>
                      <a:pPr>
                        <a:lnSpc>
                          <a:spcPct val="115000"/>
                        </a:lnSpc>
                      </a:pPr>
                      <a:endParaRPr lang="en-US" sz="1100" dirty="0">
                        <a:effectLst/>
                        <a:latin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tcPr>
                </a:tc>
                <a:extLst>
                  <a:ext uri="{0D108BD9-81ED-4DB2-BD59-A6C34878D82A}">
                    <a16:rowId xmlns:a16="http://schemas.microsoft.com/office/drawing/2014/main" val="764171177"/>
                  </a:ext>
                </a:extLst>
              </a:tr>
            </a:tbl>
          </a:graphicData>
        </a:graphic>
      </p:graphicFrame>
      <p:pic>
        <p:nvPicPr>
          <p:cNvPr id="3" name="Picture 2">
            <a:extLst>
              <a:ext uri="{FF2B5EF4-FFF2-40B4-BE49-F238E27FC236}">
                <a16:creationId xmlns:a16="http://schemas.microsoft.com/office/drawing/2014/main" id="{34D7F79B-E96C-4BA7-9CAF-722873497092}"/>
              </a:ext>
            </a:extLst>
          </p:cNvPr>
          <p:cNvPicPr>
            <a:picLocks noChangeAspect="1"/>
          </p:cNvPicPr>
          <p:nvPr/>
        </p:nvPicPr>
        <p:blipFill rotWithShape="1">
          <a:blip r:embed="rId2">
            <a:extLst>
              <a:ext uri="{28A0092B-C50C-407E-A947-70E740481C1C}">
                <a14:useLocalDpi xmlns:a14="http://schemas.microsoft.com/office/drawing/2010/main" val="0"/>
              </a:ext>
            </a:extLst>
          </a:blip>
          <a:srcRect t="7407" r="36916" b="57037"/>
          <a:stretch/>
        </p:blipFill>
        <p:spPr>
          <a:xfrm>
            <a:off x="692727" y="1543653"/>
            <a:ext cx="8349672" cy="5024645"/>
          </a:xfrm>
          <a:prstGeom prst="rect">
            <a:avLst/>
          </a:prstGeom>
        </p:spPr>
      </p:pic>
    </p:spTree>
    <p:extLst>
      <p:ext uri="{BB962C8B-B14F-4D97-AF65-F5344CB8AC3E}">
        <p14:creationId xmlns:p14="http://schemas.microsoft.com/office/powerpoint/2010/main" val="248098722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5579</TotalTime>
  <Words>1048</Words>
  <Application>Microsoft Office PowerPoint</Application>
  <PresentationFormat>Widescreen</PresentationFormat>
  <Paragraphs>288</Paragraphs>
  <Slides>17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Avenir Next LT Pro</vt:lpstr>
      <vt:lpstr>Bradley Hand ITC</vt:lpstr>
      <vt:lpstr>Calibri</vt:lpstr>
      <vt:lpstr>Cambria Math</vt:lpstr>
      <vt:lpstr>Times New Roman</vt:lpstr>
      <vt:lpstr>AccentBoxVTI</vt:lpstr>
      <vt:lpstr>Lesson 12: Prime and Composite</vt:lpstr>
      <vt:lpstr>Prime and Composite Numbers</vt:lpstr>
      <vt:lpstr>Prime and Composite Numbers</vt:lpstr>
      <vt:lpstr>Example 1</vt:lpstr>
      <vt:lpstr>Prime Number Test </vt:lpstr>
      <vt:lpstr>Example 2: Prime or Composite</vt:lpstr>
      <vt:lpstr>Sieve of Eratosthenes</vt:lpstr>
      <vt:lpstr>PowerPoint Presentation</vt:lpstr>
      <vt:lpstr>PowerPoint Presentation</vt:lpstr>
      <vt:lpstr>What is a Factor Tree?</vt:lpstr>
      <vt:lpstr>Fundamental Theorem of Arithmetic</vt:lpstr>
      <vt:lpstr>Prime Factorization</vt:lpstr>
      <vt:lpstr>Example 3: Find the prime factorization of each number. Show your work.  </vt:lpstr>
      <vt:lpstr>Example 3: Find the prime factorization of each number. Show your work.  </vt:lpstr>
      <vt:lpstr>Factors</vt:lpstr>
      <vt:lpstr>Number of Divisors</vt:lpstr>
      <vt:lpstr>Example 4:   Find the number of positive divisors of 1,000,000.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39</cp:revision>
  <dcterms:created xsi:type="dcterms:W3CDTF">2023-12-09T14:49:07Z</dcterms:created>
  <dcterms:modified xsi:type="dcterms:W3CDTF">2025-01-09T18:35:51Z</dcterms:modified>
</cp:coreProperties>
</file>