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7" r:id="rId2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9330686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687035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91648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388079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989110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00292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42081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789161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637141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6886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42724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663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p!!Rectangle">
            <a:extLst>
              <a:ext uri="{FF2B5EF4-FFF2-40B4-BE49-F238E27FC236}">
                <a16:creationId xmlns:a16="http://schemas.microsoft.com/office/drawing/2014/main" id="{2FB82883-1DC0-4BE1-A607-009095F335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web of dots connected">
            <a:extLst>
              <a:ext uri="{FF2B5EF4-FFF2-40B4-BE49-F238E27FC236}">
                <a16:creationId xmlns:a16="http://schemas.microsoft.com/office/drawing/2014/main" id="{DD3EB658-65E2-F31B-9530-136A8737D8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44" r="1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7" name="m!!text rectangle">
            <a:extLst>
              <a:ext uri="{FF2B5EF4-FFF2-40B4-BE49-F238E27FC236}">
                <a16:creationId xmlns:a16="http://schemas.microsoft.com/office/drawing/2014/main" id="{A3473CF9-37EB-43E7-89EF-D2D1C53D1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03615" y="4638503"/>
            <a:ext cx="8384770" cy="1332634"/>
          </a:xfrm>
          <a:prstGeom prst="rect">
            <a:avLst/>
          </a:prstGeom>
          <a:solidFill>
            <a:schemeClr val="bg1">
              <a:alpha val="95000"/>
            </a:schemeClr>
          </a:solidFill>
          <a:ln w="12700">
            <a:solidFill>
              <a:schemeClr val="tx2">
                <a:lumMod val="10000"/>
                <a:lumOff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DDD594-E1A6-81BB-85C9-FE3D7DC5E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3120" y="4638503"/>
            <a:ext cx="7985759" cy="868823"/>
          </a:xfrm>
        </p:spPr>
        <p:txBody>
          <a:bodyPr anchor="ctr">
            <a:noAutofit/>
          </a:bodyPr>
          <a:lstStyle/>
          <a:p>
            <a:pPr algn="ctr"/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Lesson 2: Patterns and Sequences</a:t>
            </a:r>
          </a:p>
        </p:txBody>
      </p:sp>
      <p:sp>
        <p:nvSpPr>
          <p:cNvPr id="18" name="m!!accent">
            <a:extLst>
              <a:ext uri="{FF2B5EF4-FFF2-40B4-BE49-F238E27FC236}">
                <a16:creationId xmlns:a16="http://schemas.microsoft.com/office/drawing/2014/main" id="{586B4EF9-43BA-4655-A6FF-1D8E21574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3110" y="5628237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4814578"/>
      </p:ext>
    </p:extLst>
  </p:cSld>
  <p:clrMapOvr>
    <a:masterClrMapping/>
  </p:clrMapOvr>
  <p:transition spd="slow">
    <p:push dir="u"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061" y="1236537"/>
            <a:ext cx="10168128" cy="1040152"/>
          </a:xfrm>
        </p:spPr>
        <p:txBody>
          <a:bodyPr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Box 1">
            <a:extLst>
              <a:ext uri="{FF2B5EF4-FFF2-40B4-BE49-F238E27FC236}">
                <a16:creationId xmlns:a16="http://schemas.microsoft.com/office/drawing/2014/main" id="{737F51D7-AA2A-4E62-A574-A89DF05BB5EF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87061" y="2276689"/>
            <a:ext cx="10167938" cy="136413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28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1D458FE-A699-4E5E-939D-B49C44C7D4F3}"/>
              </a:ext>
            </a:extLst>
          </p:cNvPr>
          <p:cNvSpPr/>
          <p:nvPr/>
        </p:nvSpPr>
        <p:spPr>
          <a:xfrm>
            <a:off x="699468" y="520543"/>
            <a:ext cx="10606365" cy="37215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Another Example: </a:t>
            </a:r>
            <a:r>
              <a:rPr lang="en-US" sz="40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Let’s look at this number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0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pattern: 2, 4, 8, …</a:t>
            </a:r>
          </a:p>
          <a:p>
            <a:pPr lvl="0"/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We can find a lot of ways to continue the pattern, each of </a:t>
            </a:r>
          </a:p>
          <a:p>
            <a:pPr lvl="0"/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which makes sense in some contexts. </a:t>
            </a:r>
          </a:p>
          <a:p>
            <a:pPr lvl="0"/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Here are some possibilities:</a:t>
            </a:r>
            <a:endParaRPr lang="en-US" sz="32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15376F3-DCAD-430D-B793-1244B5177A9B}"/>
              </a:ext>
            </a:extLst>
          </p:cNvPr>
          <p:cNvSpPr/>
          <p:nvPr/>
        </p:nvSpPr>
        <p:spPr>
          <a:xfrm>
            <a:off x="699468" y="3734323"/>
            <a:ext cx="5944256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2, 4, 8, 14, 22, 32, 44, 58, 74… </a:t>
            </a:r>
            <a:endParaRPr lang="en-US" sz="3200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0BE31200-8A78-4659-A05A-9F870875427B}"/>
              </a:ext>
            </a:extLst>
          </p:cNvPr>
          <p:cNvSpPr/>
          <p:nvPr/>
        </p:nvSpPr>
        <p:spPr>
          <a:xfrm>
            <a:off x="414242" y="5945851"/>
            <a:ext cx="11482631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600"/>
              </a:spcBef>
            </a:pPr>
            <a:r>
              <a:rPr lang="en-US" sz="2800" dirty="0">
                <a:latin typeface="Arial" panose="020B0604020202020204" pitchFamily="34" charset="0"/>
                <a:ea typeface="Times New Roman" panose="02020603050405020304" pitchFamily="18" charset="0"/>
              </a:rPr>
              <a:t>Each of these examples are a logical pattern with a logical explanation!</a:t>
            </a:r>
            <a:endParaRPr lang="en-US" sz="28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26248642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061" y="1236537"/>
            <a:ext cx="10168128" cy="1040152"/>
          </a:xfrm>
        </p:spPr>
        <p:txBody>
          <a:bodyPr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1D458FE-A699-4E5E-939D-B49C44C7D4F3}"/>
              </a:ext>
            </a:extLst>
          </p:cNvPr>
          <p:cNvSpPr/>
          <p:nvPr/>
        </p:nvSpPr>
        <p:spPr>
          <a:xfrm>
            <a:off x="686692" y="749569"/>
            <a:ext cx="8390196" cy="1829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b="1" dirty="0">
                <a:latin typeface="Arial" panose="020B0604020202020204" pitchFamily="34" charset="0"/>
                <a:cs typeface="Arial" panose="020B0604020202020204" pitchFamily="34" charset="0"/>
              </a:rPr>
              <a:t>Fibonacci numbers</a:t>
            </a:r>
          </a:p>
          <a:p>
            <a:pPr lvl="0"/>
            <a:endParaRPr lang="en-US" sz="32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FB85043-BA2D-4C34-81DB-5346B2585BB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691293"/>
      </p:ext>
    </p:extLst>
  </p:cSld>
  <p:clrMapOvr>
    <a:masterClrMapping/>
  </p:clrMapOvr>
  <p:transition spd="slow">
    <p:push dir="u"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061" y="1236537"/>
            <a:ext cx="10168128" cy="1040152"/>
          </a:xfrm>
        </p:spPr>
        <p:txBody>
          <a:bodyPr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Box 1">
            <a:extLst>
              <a:ext uri="{FF2B5EF4-FFF2-40B4-BE49-F238E27FC236}">
                <a16:creationId xmlns:a16="http://schemas.microsoft.com/office/drawing/2014/main" id="{737F51D7-AA2A-4E62-A574-A89DF05BB5EF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87251" y="2242901"/>
            <a:ext cx="10167938" cy="136413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List the first 15 terms of the Fibonacci numbers:</a:t>
            </a:r>
          </a:p>
          <a:p>
            <a:pPr marL="228600" lvl="1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28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40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3200" dirty="0">
              <a:solidFill>
                <a:srgbClr val="000000"/>
              </a:solidFill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1D458FE-A699-4E5E-939D-B49C44C7D4F3}"/>
              </a:ext>
            </a:extLst>
          </p:cNvPr>
          <p:cNvSpPr/>
          <p:nvPr/>
        </p:nvSpPr>
        <p:spPr>
          <a:xfrm>
            <a:off x="759998" y="588258"/>
            <a:ext cx="11108229" cy="21416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Describe how the </a:t>
            </a:r>
            <a:r>
              <a:rPr lang="en-US" sz="40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Fibonacci numbers</a:t>
            </a:r>
            <a:r>
              <a:rPr lang="en-US" sz="4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were discovered: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39961050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061" y="1236537"/>
            <a:ext cx="10168128" cy="1040152"/>
          </a:xfrm>
        </p:spPr>
        <p:txBody>
          <a:bodyPr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CC50E3D-8E56-4F46-8929-E2FBAD6CF28D}"/>
              </a:ext>
            </a:extLst>
          </p:cNvPr>
          <p:cNvSpPr/>
          <p:nvPr/>
        </p:nvSpPr>
        <p:spPr>
          <a:xfrm>
            <a:off x="587061" y="756887"/>
            <a:ext cx="4327596" cy="7177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Pascal’s Triangle</a:t>
            </a:r>
            <a:endParaRPr lang="en-US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2039600"/>
      </p:ext>
    </p:extLst>
  </p:cSld>
  <p:clrMapOvr>
    <a:masterClrMapping/>
  </p:clrMapOvr>
  <p:transition spd="slow">
    <p:push dir="u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061" y="1236537"/>
            <a:ext cx="10168128" cy="1040152"/>
          </a:xfrm>
        </p:spPr>
        <p:txBody>
          <a:bodyPr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CC50E3D-8E56-4F46-8929-E2FBAD6CF28D}"/>
              </a:ext>
            </a:extLst>
          </p:cNvPr>
          <p:cNvSpPr/>
          <p:nvPr/>
        </p:nvSpPr>
        <p:spPr>
          <a:xfrm>
            <a:off x="587061" y="792467"/>
            <a:ext cx="5572359" cy="7177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Arithmetic Sequences</a:t>
            </a:r>
            <a:endParaRPr lang="en-US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DACDCA4-31E1-4680-A62C-0E5C5EEB15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7061" y="2276689"/>
            <a:ext cx="10168128" cy="1372522"/>
          </a:xfrm>
        </p:spPr>
        <p:txBody>
          <a:bodyPr>
            <a:normAutofit/>
          </a:bodyPr>
          <a:lstStyle/>
          <a:p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</a:rPr>
              <a:t>Let’s examine some number patterns known as </a:t>
            </a: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</a:rPr>
              <a:t>Arithmetic Sequences.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625346355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061" y="1236537"/>
            <a:ext cx="10168128" cy="1040152"/>
          </a:xfrm>
        </p:spPr>
        <p:txBody>
          <a:bodyPr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CC50E3D-8E56-4F46-8929-E2FBAD6CF28D}"/>
              </a:ext>
            </a:extLst>
          </p:cNvPr>
          <p:cNvSpPr/>
          <p:nvPr/>
        </p:nvSpPr>
        <p:spPr>
          <a:xfrm>
            <a:off x="587061" y="792467"/>
            <a:ext cx="5572359" cy="7177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Arithmetic Sequences</a:t>
            </a:r>
            <a:endParaRPr lang="en-US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BDACDCA4-31E1-4680-A62C-0E5C5EEB15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7061" y="2276688"/>
            <a:ext cx="10168128" cy="1649359"/>
          </a:xfrm>
        </p:spPr>
        <p:txBody>
          <a:bodyPr>
            <a:normAutofit lnSpcReduction="10000"/>
          </a:bodyPr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Each new number in a sequence is obtained from the previous number by adding (or subtracting) a selected number throughout.</a:t>
            </a:r>
          </a:p>
          <a:p>
            <a:endParaRPr lang="en-US" sz="3200" dirty="0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E578BC8-F837-4C04-9FB6-F9C3AEFC201B}"/>
              </a:ext>
            </a:extLst>
          </p:cNvPr>
          <p:cNvSpPr/>
          <p:nvPr/>
        </p:nvSpPr>
        <p:spPr>
          <a:xfrm>
            <a:off x="771486" y="3990324"/>
            <a:ext cx="9748181" cy="12222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Identify the arithmetic pattern and find the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next three terms.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84A7B1C-996A-4EA0-9782-53E1B7EF6718}"/>
              </a:ext>
            </a:extLst>
          </p:cNvPr>
          <p:cNvSpPr/>
          <p:nvPr/>
        </p:nvSpPr>
        <p:spPr>
          <a:xfrm>
            <a:off x="2749042" y="5212582"/>
            <a:ext cx="4249881" cy="5927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marR="0" indent="4572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3, 8, 13, 18, 23…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51550829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061" y="1236537"/>
            <a:ext cx="10168128" cy="1040152"/>
          </a:xfrm>
        </p:spPr>
        <p:txBody>
          <a:bodyPr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8CC50E3D-8E56-4F46-8929-E2FBAD6CF28D}"/>
              </a:ext>
            </a:extLst>
          </p:cNvPr>
          <p:cNvSpPr/>
          <p:nvPr/>
        </p:nvSpPr>
        <p:spPr>
          <a:xfrm>
            <a:off x="587061" y="792467"/>
            <a:ext cx="5572359" cy="71776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Arithmetic Sequences</a:t>
            </a:r>
            <a:endParaRPr lang="en-US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4E578BC8-F837-4C04-9FB6-F9C3AEFC201B}"/>
              </a:ext>
            </a:extLst>
          </p:cNvPr>
          <p:cNvSpPr/>
          <p:nvPr/>
        </p:nvSpPr>
        <p:spPr>
          <a:xfrm>
            <a:off x="519816" y="2181661"/>
            <a:ext cx="9748181" cy="122225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Identify the arithmetic pattern and find the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next three terms.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B84A7B1C-996A-4EA0-9782-53E1B7EF6718}"/>
              </a:ext>
            </a:extLst>
          </p:cNvPr>
          <p:cNvSpPr/>
          <p:nvPr/>
        </p:nvSpPr>
        <p:spPr>
          <a:xfrm>
            <a:off x="2944785" y="3319027"/>
            <a:ext cx="4036682" cy="12254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457200" marR="0" indent="4572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15, 13, 11, 9, ...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marR="0" indent="45720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4307850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73116" y="607633"/>
            <a:ext cx="10168128" cy="1179576"/>
          </a:xfrm>
        </p:spPr>
        <p:txBody>
          <a:bodyPr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Finding the n</a:t>
            </a:r>
            <a:r>
              <a:rPr lang="en-US" b="1" baseline="300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</a:t>
            </a: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term in an Arithmetic Sequence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E66CBB-47EA-4B52-8A94-DC961CAE5E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5633" y="2194855"/>
            <a:ext cx="10168128" cy="3694176"/>
          </a:xfrm>
        </p:spPr>
        <p:txBody>
          <a:bodyPr/>
          <a:lstStyle/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An arithmetic sequence has a common difference.</a:t>
            </a:r>
          </a:p>
          <a:p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The formula for the n</a:t>
            </a:r>
            <a:r>
              <a:rPr lang="en-US" sz="3200" baseline="30000" dirty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 term is: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8072510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3230" y="834646"/>
            <a:ext cx="10168128" cy="1040152"/>
          </a:xfrm>
        </p:spPr>
        <p:txBody>
          <a:bodyPr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dirty="0">
                <a:solidFill>
                  <a:srgbClr val="20212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How do you find the n</a:t>
            </a:r>
            <a:r>
              <a:rPr lang="en-US" sz="3200" baseline="30000" dirty="0">
                <a:solidFill>
                  <a:srgbClr val="20212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 </a:t>
            </a:r>
            <a:r>
              <a:rPr lang="en-US" sz="3200" dirty="0">
                <a:solidFill>
                  <a:srgbClr val="20212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term of the following pattern: </a:t>
            </a:r>
            <a:br>
              <a:rPr lang="en-US" sz="3200" dirty="0">
                <a:solidFill>
                  <a:srgbClr val="20212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3200" dirty="0">
                <a:solidFill>
                  <a:srgbClr val="20212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1, 4, 7, 10, 13? Find the 10</a:t>
            </a:r>
            <a:r>
              <a:rPr lang="en-US" sz="3200" baseline="30000" dirty="0">
                <a:solidFill>
                  <a:srgbClr val="20212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th</a:t>
            </a:r>
            <a:r>
              <a:rPr lang="en-US" sz="3200" dirty="0">
                <a:solidFill>
                  <a:srgbClr val="202124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term.</a:t>
            </a:r>
            <a:b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6D8685AE-D2D6-4174-8312-DE6804BE153C}"/>
              </a:ext>
            </a:extLst>
          </p:cNvPr>
          <p:cNvSpPr/>
          <p:nvPr/>
        </p:nvSpPr>
        <p:spPr>
          <a:xfrm>
            <a:off x="515875" y="2230336"/>
            <a:ext cx="264207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b="1" u="sng" dirty="0">
                <a:solidFill>
                  <a:srgbClr val="202124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Explanation</a:t>
            </a:r>
            <a:r>
              <a:rPr lang="en-US" sz="3200" b="1" dirty="0">
                <a:solidFill>
                  <a:srgbClr val="202124"/>
                </a:solidFill>
                <a:latin typeface="Arial" panose="020B0604020202020204" pitchFamily="34" charset="0"/>
                <a:ea typeface="Times New Roman" panose="02020603050405020304" pitchFamily="18" charset="0"/>
              </a:rPr>
              <a:t>:</a:t>
            </a:r>
            <a:endParaRPr lang="en-US" sz="3200" b="1" dirty="0"/>
          </a:p>
        </p:txBody>
      </p:sp>
    </p:spTree>
    <p:extLst>
      <p:ext uri="{BB962C8B-B14F-4D97-AF65-F5344CB8AC3E}">
        <p14:creationId xmlns:p14="http://schemas.microsoft.com/office/powerpoint/2010/main" val="888998582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007" y="808699"/>
            <a:ext cx="10168128" cy="1179576"/>
          </a:xfrm>
        </p:spPr>
        <p:txBody>
          <a:bodyPr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</a:rPr>
              <a:t>Geometric Sequences</a:t>
            </a:r>
            <a:br>
              <a:rPr lang="en-US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A59087D-DCB4-4760-A298-ED81B96E47B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9007" y="2070129"/>
            <a:ext cx="10168128" cy="4468693"/>
          </a:xfrm>
        </p:spPr>
        <p:txBody>
          <a:bodyPr>
            <a:normAutofit fontScale="85000" lnSpcReduction="20000"/>
          </a:bodyPr>
          <a:lstStyle/>
          <a:p>
            <a:r>
              <a:rPr lang="en-US" sz="4100" dirty="0">
                <a:latin typeface="Arial" panose="020B0604020202020204" pitchFamily="34" charset="0"/>
                <a:cs typeface="Arial" panose="020B0604020202020204" pitchFamily="34" charset="0"/>
              </a:rPr>
              <a:t>Another type of number pattern is known as </a:t>
            </a:r>
            <a:r>
              <a:rPr lang="en-US" sz="4100" u="sng" dirty="0">
                <a:latin typeface="Arial" panose="020B0604020202020204" pitchFamily="34" charset="0"/>
                <a:cs typeface="Arial" panose="020B0604020202020204" pitchFamily="34" charset="0"/>
              </a:rPr>
              <a:t>Geometric Sequences.</a:t>
            </a:r>
          </a:p>
          <a:p>
            <a:r>
              <a:rPr lang="en-US" sz="4100">
                <a:latin typeface="Arial" panose="020B0604020202020204" pitchFamily="34" charset="0"/>
                <a:cs typeface="Arial" panose="020B0604020202020204" pitchFamily="34" charset="0"/>
              </a:rPr>
              <a:t>Each new </a:t>
            </a:r>
            <a:r>
              <a:rPr lang="en-US" sz="4100" dirty="0">
                <a:latin typeface="Arial" panose="020B0604020202020204" pitchFamily="34" charset="0"/>
                <a:cs typeface="Arial" panose="020B0604020202020204" pitchFamily="34" charset="0"/>
              </a:rPr>
              <a:t>number is obtained by multiplying a previous number by a selected number throughout</a:t>
            </a:r>
          </a:p>
          <a:p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41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</a:t>
            </a:r>
            <a:r>
              <a:rPr lang="en-US" sz="4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Identify the geometric pattern and find the next three terms.</a:t>
            </a:r>
            <a:r>
              <a:rPr lang="en-US" sz="4100" dirty="0">
                <a:latin typeface="Arial" panose="020B0604020202020204" pitchFamily="34" charset="0"/>
                <a:ea typeface="Calibri" panose="020F0502020204030204" pitchFamily="34" charset="0"/>
              </a:rPr>
              <a:t> 4, 16, 64, 256…</a:t>
            </a:r>
            <a:r>
              <a:rPr lang="en-US" sz="41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en-US" sz="41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53225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006" y="548640"/>
            <a:ext cx="10168128" cy="1179576"/>
          </a:xfrm>
        </p:spPr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Opening Question: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CD38DA-A66B-3C7A-9EC1-453AD06562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560" y="2276689"/>
            <a:ext cx="10168128" cy="3694176"/>
          </a:xfrm>
        </p:spPr>
        <p:txBody>
          <a:bodyPr>
            <a:normAutofit/>
          </a:bodyPr>
          <a:lstStyle/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There are 5 people in a room and each person shakes hands exactly once with everyone else. How many handshakes take place?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731621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061" y="775143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Try to solve this! </a:t>
            </a:r>
            <a:br>
              <a:rPr lang="en-US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CD38DA-A66B-3C7A-9EC1-453AD06562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560" y="2276689"/>
            <a:ext cx="10168128" cy="3694176"/>
          </a:xfrm>
        </p:spPr>
        <p:txBody>
          <a:bodyPr>
            <a:normAutofit/>
          </a:bodyPr>
          <a:lstStyle/>
          <a:p>
            <a:pPr marL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What do you think? 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How many handshakes will take place if there are 10 people in a room? 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What if there are 11 people in the room? 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Is there a pattern here?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641747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061" y="1236537"/>
            <a:ext cx="10168128" cy="1040152"/>
          </a:xfrm>
        </p:spPr>
        <p:txBody>
          <a:bodyPr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Problem Solving Strategy #8:</a:t>
            </a: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Box 1">
            <a:extLst>
              <a:ext uri="{FF2B5EF4-FFF2-40B4-BE49-F238E27FC236}">
                <a16:creationId xmlns:a16="http://schemas.microsoft.com/office/drawing/2014/main" id="{737F51D7-AA2A-4E62-A574-A89DF05BB5EF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1175" y="2276475"/>
            <a:ext cx="10167938" cy="369411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3200" dirty="0">
              <a:latin typeface="Arial" panose="020B060402020202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dirty="0">
                <a:latin typeface="Arial" panose="020B0604020202020204" pitchFamily="34" charset="0"/>
                <a:cs typeface="Times New Roman" panose="02020603050405020304" pitchFamily="18" charset="0"/>
              </a:rPr>
              <a:t>Patterns play a major role in the solution of problems in all areas of life!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dirty="0">
                <a:latin typeface="Arial" panose="020B0604020202020204" pitchFamily="34" charset="0"/>
                <a:cs typeface="Times New Roman" panose="02020603050405020304" pitchFamily="18" charset="0"/>
              </a:rPr>
              <a:t>To find patterns, you need to ____________ and _____________.</a:t>
            </a:r>
          </a:p>
          <a:p>
            <a:pPr marL="0" marR="0" indent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  <a:buNone/>
            </a:pP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75021482"/>
      </p:ext>
    </p:extLst>
  </p:cSld>
  <p:clrMapOvr>
    <a:masterClrMapping/>
  </p:clrMapOvr>
  <p:transition spd="slow">
    <p:push dir="u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061" y="1236537"/>
            <a:ext cx="10168128" cy="1040152"/>
          </a:xfrm>
        </p:spPr>
        <p:txBody>
          <a:bodyPr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Problem Solving Strategy #8:</a:t>
            </a: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Box 1">
            <a:extLst>
              <a:ext uri="{FF2B5EF4-FFF2-40B4-BE49-F238E27FC236}">
                <a16:creationId xmlns:a16="http://schemas.microsoft.com/office/drawing/2014/main" id="{737F51D7-AA2A-4E62-A574-A89DF05BB5EF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11175" y="2276475"/>
            <a:ext cx="10167938" cy="369411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Compare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</a:rPr>
              <a:t>Contrast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Mathematicians love looking for patterns and finding them! We get excited by patterns, but we are also very skeptical of patterns! If we cannot ____________ why a pattern would occur, then we are not willing to believe it. </a:t>
            </a:r>
          </a:p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28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2186053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061" y="1236537"/>
            <a:ext cx="10168128" cy="1040152"/>
          </a:xfrm>
        </p:spPr>
        <p:txBody>
          <a:bodyPr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Box 1">
            <a:extLst>
              <a:ext uri="{FF2B5EF4-FFF2-40B4-BE49-F238E27FC236}">
                <a16:creationId xmlns:a16="http://schemas.microsoft.com/office/drawing/2014/main" id="{737F51D7-AA2A-4E62-A574-A89DF05BB5EF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87061" y="2276689"/>
            <a:ext cx="10167938" cy="369411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28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5E494012-8F08-4361-80FF-6DC318B23D33}"/>
              </a:ext>
            </a:extLst>
          </p:cNvPr>
          <p:cNvSpPr/>
          <p:nvPr/>
        </p:nvSpPr>
        <p:spPr>
          <a:xfrm>
            <a:off x="825844" y="413234"/>
            <a:ext cx="10779095" cy="16466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3200" b="1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CAN YOU FIND A PATTERN HERE? </a:t>
            </a:r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What is the same? What is different? Find the next few terms in each example. Can you EXPLAIN your answer?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4127913-B706-49E0-9C4C-28AED50D9A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78686" y="2231263"/>
            <a:ext cx="8459381" cy="415348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F14BD87-3FB7-401D-9E45-78DD5242B2E2}"/>
              </a:ext>
            </a:extLst>
          </p:cNvPr>
          <p:cNvSpPr txBox="1"/>
          <p:nvPr/>
        </p:nvSpPr>
        <p:spPr>
          <a:xfrm>
            <a:off x="5671030" y="2707804"/>
            <a:ext cx="1484887" cy="50144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6F8BE5E-C34D-4A18-9323-A8EC8295155C}"/>
              </a:ext>
            </a:extLst>
          </p:cNvPr>
          <p:cNvSpPr txBox="1"/>
          <p:nvPr/>
        </p:nvSpPr>
        <p:spPr>
          <a:xfrm>
            <a:off x="4518906" y="3380673"/>
            <a:ext cx="2229956" cy="25969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95CCD1B-04DD-48D6-8E45-75582406AF8F}"/>
              </a:ext>
            </a:extLst>
          </p:cNvPr>
          <p:cNvSpPr txBox="1"/>
          <p:nvPr/>
        </p:nvSpPr>
        <p:spPr>
          <a:xfrm>
            <a:off x="5048865" y="3811788"/>
            <a:ext cx="1481721" cy="50144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1A36638-D6C4-4E7C-81A5-CA186902BAA9}"/>
              </a:ext>
            </a:extLst>
          </p:cNvPr>
          <p:cNvSpPr txBox="1"/>
          <p:nvPr/>
        </p:nvSpPr>
        <p:spPr>
          <a:xfrm>
            <a:off x="4989870" y="4389850"/>
            <a:ext cx="1481721" cy="50144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23BEC914-2EBB-4BDC-AD52-7F21FA27B358}"/>
              </a:ext>
            </a:extLst>
          </p:cNvPr>
          <p:cNvSpPr txBox="1"/>
          <p:nvPr/>
        </p:nvSpPr>
        <p:spPr>
          <a:xfrm>
            <a:off x="5161934" y="4967912"/>
            <a:ext cx="1309657" cy="40424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DE52CB57-AD5C-4718-99F3-55405343FCA6}"/>
              </a:ext>
            </a:extLst>
          </p:cNvPr>
          <p:cNvSpPr txBox="1"/>
          <p:nvPr/>
        </p:nvSpPr>
        <p:spPr>
          <a:xfrm>
            <a:off x="5760720" y="4907956"/>
            <a:ext cx="376574" cy="30952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79D1368-D096-4757-A234-96E5FA6567B6}"/>
              </a:ext>
            </a:extLst>
          </p:cNvPr>
          <p:cNvSpPr txBox="1"/>
          <p:nvPr/>
        </p:nvSpPr>
        <p:spPr>
          <a:xfrm>
            <a:off x="2720946" y="3662135"/>
            <a:ext cx="363340" cy="9706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37214231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061" y="1236537"/>
            <a:ext cx="10168128" cy="1040152"/>
          </a:xfrm>
        </p:spPr>
        <p:txBody>
          <a:bodyPr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Box 1">
            <a:extLst>
              <a:ext uri="{FF2B5EF4-FFF2-40B4-BE49-F238E27FC236}">
                <a16:creationId xmlns:a16="http://schemas.microsoft.com/office/drawing/2014/main" id="{737F51D7-AA2A-4E62-A574-A89DF05BB5EF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87061" y="2276689"/>
            <a:ext cx="10167938" cy="136413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28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1D458FE-A699-4E5E-939D-B49C44C7D4F3}"/>
              </a:ext>
            </a:extLst>
          </p:cNvPr>
          <p:cNvSpPr/>
          <p:nvPr/>
        </p:nvSpPr>
        <p:spPr>
          <a:xfrm>
            <a:off x="699468" y="520543"/>
            <a:ext cx="10606365" cy="37215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Another Example: </a:t>
            </a:r>
            <a:r>
              <a:rPr lang="en-US" sz="40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Let’s look at this number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0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pattern: 2, 4, 8, …</a:t>
            </a:r>
          </a:p>
          <a:p>
            <a:pPr lvl="0"/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We can find a lot of ways to continue the pattern, each of </a:t>
            </a:r>
          </a:p>
          <a:p>
            <a:pPr lvl="0"/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which makes sense in some contexts. </a:t>
            </a:r>
          </a:p>
          <a:p>
            <a:pPr lvl="0"/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Here are some possibilities:</a:t>
            </a:r>
            <a:endParaRPr lang="en-US" sz="32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2D799BC6-8D36-4E95-B58E-846953957595}"/>
              </a:ext>
            </a:extLst>
          </p:cNvPr>
          <p:cNvSpPr/>
          <p:nvPr/>
        </p:nvSpPr>
        <p:spPr>
          <a:xfrm>
            <a:off x="699468" y="3791407"/>
            <a:ext cx="751680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2, 4, 8, 2, 4, 8, 2, 4, 8, 2, 4, 8, ……….…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045334577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061" y="1236537"/>
            <a:ext cx="10168128" cy="1040152"/>
          </a:xfrm>
        </p:spPr>
        <p:txBody>
          <a:bodyPr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Box 1">
            <a:extLst>
              <a:ext uri="{FF2B5EF4-FFF2-40B4-BE49-F238E27FC236}">
                <a16:creationId xmlns:a16="http://schemas.microsoft.com/office/drawing/2014/main" id="{737F51D7-AA2A-4E62-A574-A89DF05BB5EF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87061" y="2276689"/>
            <a:ext cx="10167938" cy="136413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28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1D458FE-A699-4E5E-939D-B49C44C7D4F3}"/>
              </a:ext>
            </a:extLst>
          </p:cNvPr>
          <p:cNvSpPr/>
          <p:nvPr/>
        </p:nvSpPr>
        <p:spPr>
          <a:xfrm>
            <a:off x="699468" y="520543"/>
            <a:ext cx="10606365" cy="37215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Another Example: </a:t>
            </a:r>
            <a:r>
              <a:rPr lang="en-US" sz="40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Let’s look at this number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0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pattern: 2, 4, 8, …</a:t>
            </a:r>
          </a:p>
          <a:p>
            <a:pPr lvl="0"/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We can find a lot of ways to continue the pattern, each of </a:t>
            </a:r>
          </a:p>
          <a:p>
            <a:pPr lvl="0"/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which makes sense in some contexts. </a:t>
            </a:r>
          </a:p>
          <a:p>
            <a:pPr lvl="0"/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Here are some possibilities:</a:t>
            </a:r>
            <a:endParaRPr lang="en-US" sz="32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8AAAD0F-0459-4CA9-9494-1680737AB759}"/>
              </a:ext>
            </a:extLst>
          </p:cNvPr>
          <p:cNvSpPr/>
          <p:nvPr/>
        </p:nvSpPr>
        <p:spPr>
          <a:xfrm>
            <a:off x="699468" y="3807353"/>
            <a:ext cx="607883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2, 4, 8, 32, 256, 8192, ……….…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606612436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87061" y="1236537"/>
            <a:ext cx="10168128" cy="1040152"/>
          </a:xfrm>
        </p:spPr>
        <p:txBody>
          <a:bodyPr>
            <a:no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br>
              <a:rPr lang="en-US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 Box 1">
            <a:extLst>
              <a:ext uri="{FF2B5EF4-FFF2-40B4-BE49-F238E27FC236}">
                <a16:creationId xmlns:a16="http://schemas.microsoft.com/office/drawing/2014/main" id="{737F51D7-AA2A-4E62-A574-A89DF05BB5EF}"/>
              </a:ext>
            </a:extLst>
          </p:cNvPr>
          <p:cNvSpPr txBox="1">
            <a:spLocks noGrp="1"/>
          </p:cNvSpPr>
          <p:nvPr>
            <p:ph idx="1"/>
          </p:nvPr>
        </p:nvSpPr>
        <p:spPr>
          <a:xfrm>
            <a:off x="587061" y="2276689"/>
            <a:ext cx="10167938" cy="1364133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endParaRPr lang="en-US" sz="28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1D458FE-A699-4E5E-939D-B49C44C7D4F3}"/>
              </a:ext>
            </a:extLst>
          </p:cNvPr>
          <p:cNvSpPr/>
          <p:nvPr/>
        </p:nvSpPr>
        <p:spPr>
          <a:xfrm>
            <a:off x="699468" y="520543"/>
            <a:ext cx="10606365" cy="37215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000" b="1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Another Example: </a:t>
            </a:r>
            <a:r>
              <a:rPr lang="en-US" sz="40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Let’s look at this number </a:t>
            </a: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US" sz="40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pattern: 2, 4, 8, …</a:t>
            </a:r>
          </a:p>
          <a:p>
            <a:pPr lvl="0"/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We can find a lot of ways to continue the pattern, each of </a:t>
            </a:r>
          </a:p>
          <a:p>
            <a:pPr lvl="0"/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which makes sense in some contexts. </a:t>
            </a:r>
          </a:p>
          <a:p>
            <a:pPr lvl="0"/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Here are some possibilities:</a:t>
            </a:r>
            <a:endParaRPr lang="en-US" sz="3200" dirty="0">
              <a:solidFill>
                <a:srgbClr val="000000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endParaRPr lang="en-US" sz="4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4906AEB-A828-41EA-B3C5-B1F83013454E}"/>
              </a:ext>
            </a:extLst>
          </p:cNvPr>
          <p:cNvSpPr/>
          <p:nvPr/>
        </p:nvSpPr>
        <p:spPr>
          <a:xfrm>
            <a:off x="699468" y="4033829"/>
            <a:ext cx="84032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rgbClr val="373D3F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2, 4, 8, 16, 32, 64, 128, 256, 512, 1024, …….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537799820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AccentBoxVTI">
  <a:themeElements>
    <a:clrScheme name="AnalogousFromLightSeedRightStep">
      <a:dk1>
        <a:srgbClr val="000000"/>
      </a:dk1>
      <a:lt1>
        <a:srgbClr val="FFFFFF"/>
      </a:lt1>
      <a:dk2>
        <a:srgbClr val="413424"/>
      </a:dk2>
      <a:lt2>
        <a:srgbClr val="E2E5E8"/>
      </a:lt2>
      <a:accent1>
        <a:srgbClr val="D19651"/>
      </a:accent1>
      <a:accent2>
        <a:srgbClr val="A9A64F"/>
      </a:accent2>
      <a:accent3>
        <a:srgbClr val="90AB63"/>
      </a:accent3>
      <a:accent4>
        <a:srgbClr val="66B253"/>
      </a:accent4>
      <a:accent5>
        <a:srgbClr val="58B46B"/>
      </a:accent5>
      <a:accent6>
        <a:srgbClr val="53B28E"/>
      </a:accent6>
      <a:hlink>
        <a:srgbClr val="6283AA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689</Words>
  <Application>Microsoft Office PowerPoint</Application>
  <PresentationFormat>Widescreen</PresentationFormat>
  <Paragraphs>83</Paragraphs>
  <Slides>19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Avenir Next LT Pro</vt:lpstr>
      <vt:lpstr>Calibri</vt:lpstr>
      <vt:lpstr>Times New Roman</vt:lpstr>
      <vt:lpstr>AccentBoxVTI</vt:lpstr>
      <vt:lpstr>Lesson 2: Patterns and Sequences</vt:lpstr>
      <vt:lpstr>Opening Question:</vt:lpstr>
      <vt:lpstr>Try to solve this!  </vt:lpstr>
      <vt:lpstr>Problem Solving Strategy #8:  </vt:lpstr>
      <vt:lpstr>Problem Solving Strategy #8: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  </vt:lpstr>
      <vt:lpstr>Finding the nth term in an Arithmetic Sequence</vt:lpstr>
      <vt:lpstr>How do you find the nth term of the following pattern:  1, 4, 7, 10, 13? Find the 10th term. </vt:lpstr>
      <vt:lpstr>Geometric Sequences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1: Problem Solving Strategies</dc:title>
  <dc:creator>Cindi Kirkland</dc:creator>
  <cp:lastModifiedBy>Becky Griffin</cp:lastModifiedBy>
  <cp:revision>29</cp:revision>
  <dcterms:created xsi:type="dcterms:W3CDTF">2023-12-09T14:49:07Z</dcterms:created>
  <dcterms:modified xsi:type="dcterms:W3CDTF">2025-01-08T17:51:04Z</dcterms:modified>
</cp:coreProperties>
</file>