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86" r:id="rId4"/>
    <p:sldId id="287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305" r:id="rId22"/>
    <p:sldId id="306" r:id="rId23"/>
    <p:sldId id="307" r:id="rId24"/>
    <p:sldId id="308" r:id="rId25"/>
    <p:sldId id="309" r:id="rId26"/>
    <p:sldId id="310" r:id="rId27"/>
    <p:sldId id="311" r:id="rId28"/>
    <p:sldId id="312" r:id="rId29"/>
    <p:sldId id="313" r:id="rId30"/>
    <p:sldId id="314" r:id="rId31"/>
    <p:sldId id="285" r:id="rId32"/>
    <p:sldId id="315" r:id="rId33"/>
    <p:sldId id="316" r:id="rId34"/>
    <p:sldId id="317" r:id="rId35"/>
    <p:sldId id="318" r:id="rId3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1/9/2025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s://www.youtube.com/watch?v=LHFZIo-6L54&amp;t=4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YmF2GW0wwQ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hyperlink" Target="https://www.youtube.com/watch?v=bFG1gVKoJmw" TargetMode="Externa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Qwugoey0d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04uFu0DRWE" TargetMode="External"/><Relationship Id="rId2" Type="http://schemas.openxmlformats.org/officeDocument/2006/relationships/hyperlink" Target="https://www.youtube.com/watch?v=ZxlImZXu1M4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hyperlink" Target="https://luckylittlelearners.com/14-strategies-for-teaching-" TargetMode="External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monroe.edu/site/default.aspx?PageType=3&amp;Mo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s://study.com/academy/lesson/video/standard-algorithm-" TargetMode="External"/><Relationship Id="rId2" Type="http://schemas.openxmlformats.org/officeDocument/2006/relationships/hyperlink" Target="https://www.youtube.com/watch?v=LHFZIo-" TargetMode="External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hyperlink" Target="https://youtu.be/NDqbCfplYrg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7: Addition of Whole Numbers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480527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r>
              <a:rPr lang="en-US" sz="2000" i="1" dirty="0">
                <a:latin typeface="Arial" panose="020B0604020202020204" pitchFamily="34" charset="0"/>
                <a:ea typeface="Times New Roman" panose="02020603050405020304" pitchFamily="18" charset="0"/>
              </a:rPr>
              <a:t>Math is the only place where people can buy 64 watermelons, and no one wonders why.</a:t>
            </a:r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7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140344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 Addition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Rule 1: Line up the numbers vertically by matching the place values - and start with the ones place.</a:t>
            </a:r>
            <a:endParaRPr lang="en-US" sz="28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Rule 2: Add together the numbers that share the same place value - again, start with the ones place.</a:t>
            </a:r>
            <a:endParaRPr lang="en-US" sz="28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02124"/>
                </a:solidFill>
                <a:effectLst/>
                <a:highlight>
                  <a:srgbClr val="FFFFFF"/>
                </a:highlight>
                <a:latin typeface="Arial" panose="020B0604020202020204" pitchFamily="34" charset="0"/>
                <a:ea typeface="Times New Roman" panose="02020603050405020304" pitchFamily="18" charset="0"/>
              </a:rPr>
              <a:t>Rule 3: Regroup, if necessary.</a:t>
            </a:r>
            <a:endParaRPr lang="en-US" sz="2800" dirty="0">
              <a:effectLst/>
              <a:highlight>
                <a:srgbClr val="FFFFFF"/>
              </a:highlight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lvl="1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51244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140344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Standard Addition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Aft>
                <a:spcPts val="1800"/>
              </a:spcAft>
            </a:pP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Standard Addition Algorithm Video</a:t>
            </a: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81284027-3A65-1BC4-A574-B2846F752F4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68" t="20513" r="46154" b="32194"/>
          <a:stretch/>
        </p:blipFill>
        <p:spPr bwMode="auto">
          <a:xfrm>
            <a:off x="2290618" y="3735542"/>
            <a:ext cx="4916487" cy="267473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 Box 195">
            <a:extLst>
              <a:ext uri="{FF2B5EF4-FFF2-40B4-BE49-F238E27FC236}">
                <a16:creationId xmlns:a16="http://schemas.microsoft.com/office/drawing/2014/main" id="{D41CB8D4-F3F6-8931-CBEE-4EC0292081B1}"/>
              </a:ext>
            </a:extLst>
          </p:cNvPr>
          <p:cNvSpPr txBox="1"/>
          <p:nvPr/>
        </p:nvSpPr>
        <p:spPr>
          <a:xfrm>
            <a:off x="7365279" y="2888889"/>
            <a:ext cx="337849" cy="3465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7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 Box 195">
            <a:extLst>
              <a:ext uri="{FF2B5EF4-FFF2-40B4-BE49-F238E27FC236}">
                <a16:creationId xmlns:a16="http://schemas.microsoft.com/office/drawing/2014/main" id="{5C4B6371-BDBD-4322-B153-5183A7ACFE70}"/>
              </a:ext>
            </a:extLst>
          </p:cNvPr>
          <p:cNvSpPr txBox="1"/>
          <p:nvPr/>
        </p:nvSpPr>
        <p:spPr>
          <a:xfrm>
            <a:off x="7196354" y="3564375"/>
            <a:ext cx="337849" cy="346599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000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8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5473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457200" lvl="1" indent="0">
              <a:spcAft>
                <a:spcPts val="18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07D5D7A5-76E1-E498-9AD2-B26A212DC341}"/>
              </a:ext>
            </a:extLst>
          </p:cNvPr>
          <p:cNvSpPr txBox="1"/>
          <p:nvPr/>
        </p:nvSpPr>
        <p:spPr>
          <a:xfrm>
            <a:off x="746272" y="2567254"/>
            <a:ext cx="11048563" cy="18830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 Using the Standard Addition Algorithm. Show your work.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227 + 83 = _____________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81A2D826-B930-752F-2180-B41CF6673D63}"/>
              </a:ext>
            </a:extLst>
          </p:cNvPr>
          <p:cNvSpPr txBox="1"/>
          <p:nvPr/>
        </p:nvSpPr>
        <p:spPr>
          <a:xfrm>
            <a:off x="512779" y="4709753"/>
            <a:ext cx="11166442" cy="204254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8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It’s important that students learn how to add using the standard addition algorithm without the use of calculators. Students must build a solid mathematical foundation without relying on technology. Knowledge is power!</a:t>
            </a: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39037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457200" lvl="1" indent="0">
              <a:spcAft>
                <a:spcPts val="18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Left to Right Addition</a:t>
            </a: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Also known as _______________or ___________________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Involves adding the largest place value first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800100" lvl="1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Understanding of place value is key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1800"/>
              </a:spcAft>
              <a:buNone/>
            </a:pPr>
            <a:endParaRPr lang="en-US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098191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Left-to-Right Addition to add the following.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971550" lvl="1" indent="-514350">
              <a:spcAft>
                <a:spcPts val="1800"/>
              </a:spcAft>
              <a:buAutoNum type="arabicPeriod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26 + 13 =</a:t>
            </a:r>
            <a:r>
              <a:rPr lang="en-US" sz="3200" dirty="0">
                <a:solidFill>
                  <a:srgbClr val="365F9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457200" lvl="1" indent="0">
              <a:spcAft>
                <a:spcPts val="1800"/>
              </a:spcAft>
              <a:buNone/>
            </a:pPr>
            <a:endParaRPr lang="en-US" sz="32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94189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Left-to-Right Addition to add the following.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spcAft>
                <a:spcPts val="180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2. 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16 + 15 = 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56148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Left-to-Right Addition to add the following.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F3F9013-71E3-0D30-43EB-F3E72BB317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2016" y="3332349"/>
            <a:ext cx="1787999" cy="23311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44705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2: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 Left-to-Right Addition to add the following.</a:t>
            </a: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520345E-63C2-217D-DF8F-33348DAACB6E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t="24038"/>
          <a:stretch/>
        </p:blipFill>
        <p:spPr>
          <a:xfrm>
            <a:off x="1413254" y="3493698"/>
            <a:ext cx="2052209" cy="2122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11760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Lattice Method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Allows you to add large numbers without worrying about “carrying 10” all the time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You write the results in a lattice structure and add diagonally </a:t>
            </a: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(Video)</a:t>
            </a:r>
            <a:r>
              <a:rPr lang="en-US" sz="3200" u="none" strike="noStrike" baseline="300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9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40386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Lattice Method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C:\Users\cindi.kirkland\AppData\Local\Microsoft\Windows\INetCache\Content.MSO\F019497B.tmp">
            <a:extLst>
              <a:ext uri="{FF2B5EF4-FFF2-40B4-BE49-F238E27FC236}">
                <a16:creationId xmlns:a16="http://schemas.microsoft.com/office/drawing/2014/main" id="{98570A2F-81E8-7B58-B3A2-F35294BF44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4355" y="2794779"/>
            <a:ext cx="4357507" cy="3535006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1294646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1115" y="565893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Types of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93" y="1889382"/>
            <a:ext cx="10168128" cy="4882353"/>
          </a:xfrm>
        </p:spPr>
        <p:txBody>
          <a:bodyPr>
            <a:normAutofit/>
          </a:bodyPr>
          <a:lstStyle/>
          <a:p>
            <a:pPr marL="0" indent="0">
              <a:spcAft>
                <a:spcPts val="18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Counting Numbers (Natural) </a:t>
            </a:r>
          </a:p>
          <a:p>
            <a:pPr marL="0" indent="0">
              <a:spcAft>
                <a:spcPts val="1800"/>
              </a:spcAft>
              <a:buNone/>
            </a:pPr>
            <a:endParaRPr lang="en-US" sz="3200" b="1" u="sng" dirty="0">
              <a:effectLst/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Whole Numbers </a:t>
            </a:r>
          </a:p>
          <a:p>
            <a:pPr lvl="1">
              <a:spcAft>
                <a:spcPts val="1800"/>
              </a:spcAft>
            </a:pPr>
            <a:endParaRPr lang="en-US" sz="28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Aft>
                <a:spcPts val="18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</a:rPr>
              <a:t>Integers positive and negative whole numbers </a:t>
            </a:r>
          </a:p>
          <a:p>
            <a:pPr marL="914400" lvl="2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800" dirty="0">
              <a:solidFill>
                <a:srgbClr val="365F91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1">
              <a:spcAft>
                <a:spcPts val="1800"/>
              </a:spcAft>
            </a:pPr>
            <a:endParaRPr lang="en-US" sz="2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Lattice Method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i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Try It! Show your work!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193">
            <a:extLst>
              <a:ext uri="{FF2B5EF4-FFF2-40B4-BE49-F238E27FC236}">
                <a16:creationId xmlns:a16="http://schemas.microsoft.com/office/drawing/2014/main" id="{05499FD8-BFF2-5B95-6114-A634BDD58CEA}"/>
              </a:ext>
            </a:extLst>
          </p:cNvPr>
          <p:cNvSpPr txBox="1"/>
          <p:nvPr/>
        </p:nvSpPr>
        <p:spPr>
          <a:xfrm>
            <a:off x="746273" y="3495126"/>
            <a:ext cx="2954008" cy="1878312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    189</a:t>
            </a: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   </a:t>
            </a:r>
            <a:r>
              <a:rPr lang="en-US" sz="32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+  163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31">
            <a:extLst>
              <a:ext uri="{FF2B5EF4-FFF2-40B4-BE49-F238E27FC236}">
                <a16:creationId xmlns:a16="http://schemas.microsoft.com/office/drawing/2014/main" id="{A90E1791-F4BB-048C-2892-27D33001C3AD}"/>
              </a:ext>
            </a:extLst>
          </p:cNvPr>
          <p:cNvSpPr txBox="1"/>
          <p:nvPr/>
        </p:nvSpPr>
        <p:spPr>
          <a:xfrm>
            <a:off x="5573912" y="2884370"/>
            <a:ext cx="3714750" cy="267652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         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350" dirty="0">
                <a:effectLst/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EC840B3-66F2-C434-CA5E-752C8A50C67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152666" y="2473184"/>
            <a:ext cx="3459978" cy="41647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44501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5"/>
            <a:ext cx="10168128" cy="415885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Scratch Method</a:t>
            </a: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Quick and easy way to add columns of numbers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Watch Video</a:t>
            </a:r>
            <a:r>
              <a:rPr lang="en-US" sz="3200" u="none" strike="noStrike" baseline="300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746273" y="220027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Methods Used to Teach Addition to Elementary Students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0F15277-14CB-B82E-6392-AD8F11B6197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87" t="18234" r="68750" b="38176"/>
          <a:stretch/>
        </p:blipFill>
        <p:spPr bwMode="auto">
          <a:xfrm>
            <a:off x="3940424" y="3644876"/>
            <a:ext cx="3266975" cy="2993097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40673492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4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Mental Computation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Compatible Numbers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Computation and Estimation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6707203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4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Estimation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Computation and Estimation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08151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4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3: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1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by Using Compatible Numbers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7FDD14D-BDDB-44E2-1F98-92235526BA5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02921" y="3035736"/>
            <a:ext cx="2690011" cy="2873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85355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000464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4: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			   75         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			</a:t>
            </a:r>
            <a:r>
              <a:rPr lang="en-US" sz="32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+ 28</a:t>
            </a: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Adding by 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Making </a:t>
            </a: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Compatible Numbers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87214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716" y="2242005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14625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Rounding  (Used to approximate or estimate calculations)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106037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716" y="2242005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Front End Rounding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792625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2083256"/>
            <a:ext cx="10168128" cy="49334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716" y="2242005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Front End Rounding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542BF6-E49D-5C9D-E020-A361E809AAE8}"/>
              </a:ext>
            </a:extLst>
          </p:cNvPr>
          <p:cNvSpPr txBox="1"/>
          <p:nvPr/>
        </p:nvSpPr>
        <p:spPr>
          <a:xfrm>
            <a:off x="628393" y="2151204"/>
            <a:ext cx="10935214" cy="20145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5:</a:t>
            </a: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Estimate the sum of the numbers 9411 + 3849 =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183950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2083256"/>
            <a:ext cx="10168128" cy="49334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716" y="2242005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Rounding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542BF6-E49D-5C9D-E020-A361E809AAE8}"/>
              </a:ext>
            </a:extLst>
          </p:cNvPr>
          <p:cNvSpPr txBox="1"/>
          <p:nvPr/>
        </p:nvSpPr>
        <p:spPr>
          <a:xfrm>
            <a:off x="628393" y="2151204"/>
            <a:ext cx="10935214" cy="30189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Rounding numbers makes them easier to understand and to estimate calculations. Teaching students to round is important when they are determining if their answers are “reasonable”. </a:t>
            </a: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(Rounding Video)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baseline="30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636618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3862" y="876443"/>
            <a:ext cx="10168128" cy="1081950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Using a Number Line</a:t>
            </a: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93" y="1889382"/>
            <a:ext cx="10168128" cy="4882353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Helps students visualize addition with small numbers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Simple as counting positive numbers by moving towards the right-hand side of a number line if the number is positive and moving to the left-hand side of the number line if the number is negative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spcAft>
                <a:spcPts val="1800"/>
              </a:spcAft>
            </a:pPr>
            <a:r>
              <a:rPr lang="en-US" sz="2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Video 1</a:t>
            </a:r>
            <a:r>
              <a:rPr lang="en-US" sz="2800" baseline="300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</a:t>
            </a:r>
          </a:p>
          <a:p>
            <a:pPr lvl="1">
              <a:spcAft>
                <a:spcPts val="1800"/>
              </a:spcAft>
            </a:pPr>
            <a:r>
              <a:rPr lang="en-US" sz="2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Video 2</a:t>
            </a:r>
            <a:r>
              <a:rPr lang="en-US" sz="2800" baseline="300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endParaRPr lang="en-US" sz="2800" baseline="30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Addition Using Number Line - Grade 1 - ArgoPrep">
            <a:extLst>
              <a:ext uri="{FF2B5EF4-FFF2-40B4-BE49-F238E27FC236}">
                <a16:creationId xmlns:a16="http://schemas.microsoft.com/office/drawing/2014/main" id="{68B8B067-6A5B-F74B-8B26-A7603A468AE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7688" y="4899608"/>
            <a:ext cx="5668821" cy="1790154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 Box 24">
            <a:extLst>
              <a:ext uri="{FF2B5EF4-FFF2-40B4-BE49-F238E27FC236}">
                <a16:creationId xmlns:a16="http://schemas.microsoft.com/office/drawing/2014/main" id="{EE37D805-456A-9824-0B7F-E570D4575B6B}"/>
              </a:ext>
            </a:extLst>
          </p:cNvPr>
          <p:cNvSpPr txBox="1"/>
          <p:nvPr/>
        </p:nvSpPr>
        <p:spPr>
          <a:xfrm>
            <a:off x="9056637" y="4817635"/>
            <a:ext cx="622201" cy="487595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R="0" lvl="1">
              <a:lnSpc>
                <a:spcPct val="110000"/>
              </a:lnSpc>
              <a:spcBef>
                <a:spcPts val="500"/>
              </a:spcBef>
              <a:spcAft>
                <a:spcPts val="1800"/>
              </a:spcAft>
            </a:pPr>
            <a:r>
              <a:rPr lang="en-US" sz="2800" baseline="30000" dirty="0">
                <a:solidFill>
                  <a:srgbClr val="0000FF"/>
                </a:solidFill>
                <a:latin typeface="Arial" panose="020B0604020202020204" pitchFamily="34" charset="0"/>
                <a:cs typeface="Times New Roman" panose="02020603050405020304" pitchFamily="18" charset="0"/>
              </a:rPr>
              <a:t>3</a:t>
            </a:r>
          </a:p>
        </p:txBody>
      </p:sp>
    </p:spTree>
    <p:extLst>
      <p:ext uri="{BB962C8B-B14F-4D97-AF65-F5344CB8AC3E}">
        <p14:creationId xmlns:p14="http://schemas.microsoft.com/office/powerpoint/2010/main" val="389452085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2083256"/>
            <a:ext cx="10168128" cy="4933491"/>
          </a:xfrm>
        </p:spPr>
        <p:txBody>
          <a:bodyPr>
            <a:normAutofit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6716" y="2242005"/>
            <a:ext cx="10168128" cy="4615995"/>
          </a:xfrm>
        </p:spPr>
        <p:txBody>
          <a:bodyPr>
            <a:normAutofit/>
          </a:bodyPr>
          <a:lstStyle/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706589"/>
            <a:ext cx="11445727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Rounding Decimals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72542BF6-E49D-5C9D-E020-A361E809AAE8}"/>
              </a:ext>
            </a:extLst>
          </p:cNvPr>
          <p:cNvSpPr txBox="1"/>
          <p:nvPr/>
        </p:nvSpPr>
        <p:spPr>
          <a:xfrm>
            <a:off x="628393" y="2151204"/>
            <a:ext cx="10935214" cy="18862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lnSpc>
                <a:spcPct val="115000"/>
              </a:lnSpc>
              <a:spcAft>
                <a:spcPts val="1000"/>
              </a:spcAft>
              <a:buFont typeface="Arial" panose="020B0604020202020204" pitchFamily="34" charset="0"/>
              <a:buChar char="•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Make sure students understand </a:t>
            </a:r>
            <a:r>
              <a:rPr lang="en-US" sz="3200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place value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when rounding decimals. 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4" name="Picture 3" descr="Place Value: Decimals Chart - KS2 (teacher made) - Twinkl">
            <a:extLst>
              <a:ext uri="{FF2B5EF4-FFF2-40B4-BE49-F238E27FC236}">
                <a16:creationId xmlns:a16="http://schemas.microsoft.com/office/drawing/2014/main" id="{24248790-C3EA-D8F2-7EDB-47368F04003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789" t="5128" r="17789" b="41987"/>
          <a:stretch/>
        </p:blipFill>
        <p:spPr bwMode="auto">
          <a:xfrm>
            <a:off x="2545783" y="3476047"/>
            <a:ext cx="6099915" cy="2502727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4978699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360045" marR="0" indent="-360045">
              <a:lnSpc>
                <a:spcPct val="150000"/>
              </a:lnSpc>
            </a:pPr>
            <a:r>
              <a:rPr lang="en-US" sz="2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1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(N.d.). </a:t>
            </a: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YouTube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Retrieved 2024, from 	https://www.youtube.com/watch?v=ZxlImZXu1M4. </a:t>
            </a:r>
            <a:endParaRPr lang="en-US" sz="24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indent="-360045">
              <a:lnSpc>
                <a:spcPct val="160000"/>
              </a:lnSpc>
            </a:pPr>
            <a:r>
              <a:rPr lang="en-US" sz="2800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</a:t>
            </a:r>
            <a:r>
              <a:rPr lang="en-US" sz="2800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Adding Integers Using a Number Line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YouTube. (2010, 	November 5). </a:t>
            </a:r>
            <a:r>
              <a:rPr lang="en-US" sz="2800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https://www.youtube.com/watch?v=204uFu0DRWE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en-US" sz="2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ArgoPrep. (2024). Adding Using a Number Line. Brooklyn. 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985279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6596" y="2035834"/>
            <a:ext cx="10697100" cy="4658264"/>
          </a:xfrm>
        </p:spPr>
        <p:txBody>
          <a:bodyPr>
            <a:normAutofit/>
          </a:bodyPr>
          <a:lstStyle/>
          <a:p>
            <a:pPr marL="0" marR="0" indent="-457200">
              <a:lnSpc>
                <a:spcPct val="150000"/>
              </a:lnSpc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4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Hartman, J. (2017).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Adding Doubles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YouTube. 	https://youtu.be/NDqbCfplYrg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60045" marR="0" indent="-457200">
              <a:lnSpc>
                <a:spcPct val="150000"/>
              </a:lnSpc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5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Warstillo, K. (2024). 14 Strategies for Teaching Addition in 1st, 	2nd &amp; 3rd Grade. </a:t>
            </a:r>
            <a:r>
              <a:rPr lang="en-US" i="1" dirty="0" err="1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LuckyLittleLearners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2024, 	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https://luckylittlelearners.com/14-strategies-for-teaching-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addition/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048514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1706" y="1992702"/>
            <a:ext cx="10697100" cy="5822830"/>
          </a:xfrm>
        </p:spPr>
        <p:txBody>
          <a:bodyPr>
            <a:normAutofit/>
          </a:bodyPr>
          <a:lstStyle/>
          <a:p>
            <a:pPr marL="360045" marR="0" indent="-360045">
              <a:lnSpc>
                <a:spcPct val="15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i="1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Www.superteacherworksheets.com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	www.superteacherworksheets.com. (2024). 	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2"/>
              </a:rPr>
              <a:t>https://www.monroe.edu/site/default.aspx?PageType=3&amp;Mo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duleInstanceID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=3485&amp;ViewID=5C8B25C6-C8F8-4BD5-	923B8A7C70A93DDA&amp;RenderLoc=0&amp;FlexDataID=8081&amp;Pa	</a:t>
            </a:r>
            <a:r>
              <a:rPr lang="en-US" dirty="0" err="1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geID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=1787&amp;Comments=true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733989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827" y="1811548"/>
            <a:ext cx="10697100" cy="5822830"/>
          </a:xfrm>
        </p:spPr>
        <p:txBody>
          <a:bodyPr>
            <a:normAutofit/>
          </a:bodyPr>
          <a:lstStyle/>
          <a:p>
            <a:pPr marL="360045" marR="0" indent="-360045">
              <a:spcBef>
                <a:spcPts val="0"/>
              </a:spcBef>
              <a:spcAft>
                <a:spcPts val="1000"/>
              </a:spcAft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7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YouTube. (2019, November 8).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Standard algorithm for addition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. 	YouTube. 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https://www.youtube.com/watch?v=LHFZIo-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6L54&amp;t=4s </a:t>
            </a:r>
            <a:endParaRPr lang="en-US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Atkins, A. (2024).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Standard Algorithm for Addition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Study.com. 	Retrieved 2024, from 	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  <a:hlinkClick r:id="rId3"/>
              </a:rPr>
              <a:t>https://study.com/academy/lesson/video/standard-algorithm-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for-addition.html.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-457200">
              <a:spcBef>
                <a:spcPts val="0"/>
              </a:spcBef>
              <a:spcAft>
                <a:spcPts val="0"/>
              </a:spcAft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Pierce, H. (2021a, March 17).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Addition algorithm: Lattice 	addition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YouTube. 	https://www.youtube.com/watch?v=tYmF2GW0wwQ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7315718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65FA70-0972-40E5-8616-E874BD2392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References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6BBE68-E8A5-43E0-A5CA-88A283AA63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4069" y="2372265"/>
            <a:ext cx="10697100" cy="5822830"/>
          </a:xfrm>
        </p:spPr>
        <p:txBody>
          <a:bodyPr>
            <a:normAutofit/>
          </a:bodyPr>
          <a:lstStyle/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baseline="300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10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Frankel, A. (2013, September 6).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Scratch addition algorithm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	YouTube. https://www.youtube.com/watch?v=bFG1gVKoJmw </a:t>
            </a:r>
          </a:p>
          <a:p>
            <a:pPr marL="457200" marR="0" indent="-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60045" marR="0" indent="-457200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baseline="300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11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YouTube. (2020, September 14). </a:t>
            </a:r>
            <a:r>
              <a:rPr lang="en-US" i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Rounding numbers for kids</a:t>
            </a:r>
            <a:r>
              <a:rPr lang="en-US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. 	YouTube. https://www.youtube.com/watch?v=8Qwugoey0dQ </a:t>
            </a: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369251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3064" y="1083476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Using Doubles</a:t>
            </a: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93" y="1889382"/>
            <a:ext cx="10168128" cy="4882353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math strategy to quickly add numbers 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Take two numbers that are the same and add together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Doubles account for a majority of addition facts up to 20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Teaches place value and excites kids because they can add “big” numbers</a:t>
            </a:r>
          </a:p>
          <a:p>
            <a:pPr marR="0" lvl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>
                <a:schemeClr val="tx1"/>
              </a:buClr>
            </a:pPr>
            <a:r>
              <a:rPr lang="en-US" sz="32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Doubles is No Trouble Video</a:t>
            </a:r>
            <a:r>
              <a:rPr lang="en-US" sz="2400" baseline="30000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lang="en-US" sz="2400" baseline="30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4724006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</a:t>
            </a:r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Using “Counting On”</a:t>
            </a: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93" y="1889382"/>
            <a:ext cx="10168128" cy="4882353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mental math strategy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Used to build number fact fluency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Counting On involves adding 1, 2, or 3 to a number</a:t>
            </a:r>
            <a:endParaRPr lang="en-US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pic>
        <p:nvPicPr>
          <p:cNvPr id="4" name="Picture 3" descr="14 Strategies for Teaching Addition - Lucky Little Learners">
            <a:extLst>
              <a:ext uri="{FF2B5EF4-FFF2-40B4-BE49-F238E27FC236}">
                <a16:creationId xmlns:a16="http://schemas.microsoft.com/office/drawing/2014/main" id="{8A194381-5ED9-6033-CFF5-BF89C92715B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14" t="3381"/>
          <a:stretch/>
        </p:blipFill>
        <p:spPr bwMode="auto">
          <a:xfrm>
            <a:off x="3692237" y="3758995"/>
            <a:ext cx="3663948" cy="2739440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D3E0D8DF-B153-33E0-2926-48BE5E2A2EEA}"/>
              </a:ext>
            </a:extLst>
          </p:cNvPr>
          <p:cNvSpPr txBox="1"/>
          <p:nvPr/>
        </p:nvSpPr>
        <p:spPr>
          <a:xfrm>
            <a:off x="7160705" y="3900549"/>
            <a:ext cx="3392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5</a:t>
            </a:r>
          </a:p>
        </p:txBody>
      </p:sp>
    </p:spTree>
    <p:extLst>
      <p:ext uri="{BB962C8B-B14F-4D97-AF65-F5344CB8AC3E}">
        <p14:creationId xmlns:p14="http://schemas.microsoft.com/office/powerpoint/2010/main" val="199593263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6793" y="1889382"/>
            <a:ext cx="10168128" cy="4882353"/>
          </a:xfrm>
        </p:spPr>
        <p:txBody>
          <a:bodyPr>
            <a:normAutofit/>
          </a:bodyPr>
          <a:lstStyle/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Mental math strategy in which you turn one of the numbers you are adding to make 10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marR="0" lvl="0" indent="-34290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Helps students understand place-value</a:t>
            </a:r>
          </a:p>
          <a:p>
            <a:pPr marL="0" marR="0" lv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and the relationship between numbers</a:t>
            </a: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Sample Worksheet</a:t>
            </a: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628393" y="966232"/>
            <a:ext cx="6096000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2860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Addition by Making 10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8" name="Picture 7" descr="Addition: Making 10">
            <a:extLst>
              <a:ext uri="{FF2B5EF4-FFF2-40B4-BE49-F238E27FC236}">
                <a16:creationId xmlns:a16="http://schemas.microsoft.com/office/drawing/2014/main" id="{8AE60DA1-3AA6-4712-F702-FB61AFD0D1B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69419" y="2566512"/>
            <a:ext cx="3057525" cy="3933825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1ABE73C0-78F3-F7DA-6320-416C627652BF}"/>
              </a:ext>
            </a:extLst>
          </p:cNvPr>
          <p:cNvSpPr txBox="1"/>
          <p:nvPr/>
        </p:nvSpPr>
        <p:spPr>
          <a:xfrm>
            <a:off x="11075805" y="2295114"/>
            <a:ext cx="30227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aseline="30000" dirty="0"/>
              <a:t>6</a:t>
            </a:r>
          </a:p>
        </p:txBody>
      </p:sp>
    </p:spTree>
    <p:extLst>
      <p:ext uri="{BB962C8B-B14F-4D97-AF65-F5344CB8AC3E}">
        <p14:creationId xmlns:p14="http://schemas.microsoft.com/office/powerpoint/2010/main" val="33076369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140344"/>
            <a:ext cx="10168128" cy="34846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Commutative </a:t>
            </a:r>
          </a:p>
          <a:p>
            <a:pPr lvl="1"/>
            <a:endParaRPr lang="en-US" sz="3200" dirty="0">
              <a:solidFill>
                <a:srgbClr val="365F91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247509" y="700318"/>
            <a:ext cx="6096000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 of Addition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2159568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140344"/>
            <a:ext cx="10168128" cy="4158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</a:rPr>
              <a:t>Associative</a:t>
            </a:r>
          </a:p>
          <a:p>
            <a:pPr lvl="1"/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247509" y="700318"/>
            <a:ext cx="6096000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 of Addition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100094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8393" y="1484562"/>
            <a:ext cx="10168128" cy="108195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32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848" y="2140344"/>
            <a:ext cx="10168128" cy="415885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6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Identity</a:t>
            </a:r>
          </a:p>
          <a:p>
            <a:pPr lvl="1">
              <a:spcAft>
                <a:spcPts val="1800"/>
              </a:spcAft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457200" lvl="1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  <a:p>
            <a:pPr marL="0" indent="0">
              <a:spcAft>
                <a:spcPts val="1800"/>
              </a:spcAft>
              <a:buNone/>
            </a:pPr>
            <a:endParaRPr lang="en-US" sz="3200" dirty="0">
              <a:latin typeface="Arial" panose="020B0604020202020204" pitchFamily="34" charset="0"/>
              <a:ea typeface="+mj-ea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DAD1169-5618-0395-98BD-62089D77DE97}"/>
              </a:ext>
            </a:extLst>
          </p:cNvPr>
          <p:cNvSpPr txBox="1"/>
          <p:nvPr/>
        </p:nvSpPr>
        <p:spPr>
          <a:xfrm>
            <a:off x="247509" y="700318"/>
            <a:ext cx="6096000" cy="75469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Properties of Addition</a:t>
            </a:r>
            <a:endParaRPr lang="en-US" sz="4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600840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5328</TotalTime>
  <Words>1119</Words>
  <Application>Microsoft Office PowerPoint</Application>
  <PresentationFormat>Widescreen</PresentationFormat>
  <Paragraphs>172</Paragraphs>
  <Slides>35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42" baseType="lpstr">
      <vt:lpstr>Arial</vt:lpstr>
      <vt:lpstr>Avenir Next LT Pro</vt:lpstr>
      <vt:lpstr>Calibri</vt:lpstr>
      <vt:lpstr>Georgia</vt:lpstr>
      <vt:lpstr>Symbol</vt:lpstr>
      <vt:lpstr>Times New Roman</vt:lpstr>
      <vt:lpstr>AccentBoxVTI</vt:lpstr>
      <vt:lpstr>Lesson 7: Addition of Whole Numbers</vt:lpstr>
      <vt:lpstr>Types of Numbers</vt:lpstr>
      <vt:lpstr>Addition Using a Number Line </vt:lpstr>
      <vt:lpstr>Addition Using Doubles  </vt:lpstr>
      <vt:lpstr>Addition Using “Counting On” 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References</vt:lpstr>
      <vt:lpstr>References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30</cp:revision>
  <dcterms:created xsi:type="dcterms:W3CDTF">2023-12-09T14:49:07Z</dcterms:created>
  <dcterms:modified xsi:type="dcterms:W3CDTF">2025-01-09T18:27:22Z</dcterms:modified>
</cp:coreProperties>
</file>