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0" y="4638503"/>
            <a:ext cx="7985759" cy="868823"/>
          </a:xfrm>
        </p:spPr>
        <p:txBody>
          <a:bodyPr anchor="ctr">
            <a:no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Lesson 2: Patterns and Sequences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737F51D7-AA2A-4E62-A574-A89DF05BB5E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87061" y="2276689"/>
            <a:ext cx="10167938" cy="136413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D458FE-A699-4E5E-939D-B49C44C7D4F3}"/>
              </a:ext>
            </a:extLst>
          </p:cNvPr>
          <p:cNvSpPr/>
          <p:nvPr/>
        </p:nvSpPr>
        <p:spPr>
          <a:xfrm>
            <a:off x="699468" y="520543"/>
            <a:ext cx="10606365" cy="37215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Another Example: </a:t>
            </a:r>
            <a:r>
              <a:rPr lang="en-US" sz="40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Let’s look at this number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pattern: 2, 4, 8, …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 can find a lot of ways to continue the pattern, each of 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which makes sense in some contexts. 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Here are some possibilities: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15376F3-DCAD-430D-B793-1244B5177A9B}"/>
              </a:ext>
            </a:extLst>
          </p:cNvPr>
          <p:cNvSpPr/>
          <p:nvPr/>
        </p:nvSpPr>
        <p:spPr>
          <a:xfrm>
            <a:off x="699468" y="3734323"/>
            <a:ext cx="59442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2, 4, 8, 14, 22, 32, 44, 58, 74… </a:t>
            </a:r>
            <a:endParaRPr lang="en-US" sz="3200" dirty="0"/>
          </a:p>
        </p:txBody>
      </p:sp>
      <p:sp>
        <p:nvSpPr>
          <p:cNvPr id="9" name="Text Box 28">
            <a:extLst>
              <a:ext uri="{FF2B5EF4-FFF2-40B4-BE49-F238E27FC236}">
                <a16:creationId xmlns:a16="http://schemas.microsoft.com/office/drawing/2014/main" id="{01610B4C-0258-4D26-B864-BCF9FFE6CFE7}"/>
              </a:ext>
            </a:extLst>
          </p:cNvPr>
          <p:cNvSpPr txBox="1"/>
          <p:nvPr/>
        </p:nvSpPr>
        <p:spPr>
          <a:xfrm>
            <a:off x="686692" y="4514686"/>
            <a:ext cx="10818616" cy="81891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pattern is happening here? Allow for Discussion. (adding 2, then 4, then 6, then 8, then 10 each time….)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>
                <a:solidFill>
                  <a:srgbClr val="FF0000"/>
                </a:solidFill>
                <a:effectLst/>
                <a:latin typeface="Bradley Hand ITC" panose="03070402050302030203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E31200-8A78-4659-A05A-9F870875427B}"/>
              </a:ext>
            </a:extLst>
          </p:cNvPr>
          <p:cNvSpPr/>
          <p:nvPr/>
        </p:nvSpPr>
        <p:spPr>
          <a:xfrm>
            <a:off x="414242" y="5945851"/>
            <a:ext cx="114826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</a:rPr>
              <a:t>Each of these examples are a logical pattern with a logical explanation!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2486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737F51D7-AA2A-4E62-A574-A89DF05BB5E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86871" y="2081590"/>
            <a:ext cx="10167938" cy="136413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 are many patterns that are in nature. One famous sequence of numbers is the Fibonacci numbers.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first numbers are 0 and 1. After this, the next numbers are obtained by adding the two previous numbers.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0, 1, 1, 2, 3, 5, 8, 13, 21, 34, 55, 89, ___, ____, ____, ___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D458FE-A699-4E5E-939D-B49C44C7D4F3}"/>
              </a:ext>
            </a:extLst>
          </p:cNvPr>
          <p:cNvSpPr/>
          <p:nvPr/>
        </p:nvSpPr>
        <p:spPr>
          <a:xfrm>
            <a:off x="686692" y="749569"/>
            <a:ext cx="8390196" cy="1829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Fibonacci numbers</a:t>
            </a:r>
          </a:p>
          <a:p>
            <a:pPr lvl="0"/>
            <a:endParaRPr lang="en-US" sz="32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46912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737F51D7-AA2A-4E62-A574-A89DF05BB5E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87251" y="2242901"/>
            <a:ext cx="10167938" cy="136413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571500" lvl="0" indent="-5715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Leonardi Fibonacci, Italian mathematician, 12th century </a:t>
            </a:r>
          </a:p>
          <a:p>
            <a:pPr marL="571500" lvl="0" indent="-5715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Studied birth rate of rabbits</a:t>
            </a: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List the first 15 terms of the Fibonacci numbers:</a:t>
            </a:r>
          </a:p>
          <a:p>
            <a:pPr lvl="1" indent="-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sz="28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0, 1, 1, 2, 3, 5, 8, 13, 21, 34, 55, 89,144, 233, 377</a:t>
            </a: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40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3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D458FE-A699-4E5E-939D-B49C44C7D4F3}"/>
              </a:ext>
            </a:extLst>
          </p:cNvPr>
          <p:cNvSpPr/>
          <p:nvPr/>
        </p:nvSpPr>
        <p:spPr>
          <a:xfrm>
            <a:off x="759998" y="588258"/>
            <a:ext cx="11108229" cy="2141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Describe how the </a:t>
            </a:r>
            <a:r>
              <a:rPr lang="en-US" sz="4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Fibonacci numbers</a:t>
            </a: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were discovered: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9610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737F51D7-AA2A-4E62-A574-A89DF05BB5E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644401" y="2184514"/>
            <a:ext cx="10167938" cy="136413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Blaise Pascal, a French mathematician, created this triangular pattern of numbers: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40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3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C50E3D-8E56-4F46-8929-E2FBAD6CF28D}"/>
              </a:ext>
            </a:extLst>
          </p:cNvPr>
          <p:cNvSpPr/>
          <p:nvPr/>
        </p:nvSpPr>
        <p:spPr>
          <a:xfrm>
            <a:off x="587061" y="756887"/>
            <a:ext cx="4327596" cy="717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Pascal’s Triangle</a:t>
            </a: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upload.wikimedia.org/wikipedia/commons/5/56/Tri%C3%A1ngulo_de_Pascal_con_n_primo.png">
            <a:extLst>
              <a:ext uri="{FF2B5EF4-FFF2-40B4-BE49-F238E27FC236}">
                <a16:creationId xmlns:a16="http://schemas.microsoft.com/office/drawing/2014/main" id="{98DA7362-2DF9-4242-9E26-C11D95278E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525" y="3757963"/>
            <a:ext cx="375285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0396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C50E3D-8E56-4F46-8929-E2FBAD6CF28D}"/>
              </a:ext>
            </a:extLst>
          </p:cNvPr>
          <p:cNvSpPr/>
          <p:nvPr/>
        </p:nvSpPr>
        <p:spPr>
          <a:xfrm>
            <a:off x="587061" y="792467"/>
            <a:ext cx="5572359" cy="717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Arithmetic Sequences</a:t>
            </a: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DACDCA4-31E1-4680-A62C-0E5C5EEB1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061" y="2276689"/>
            <a:ext cx="10168128" cy="137252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</a:rPr>
              <a:t>Let’s examine some number patterns known as </a:t>
            </a: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</a:rPr>
              <a:t>Arithmetic Sequences.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25346355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C50E3D-8E56-4F46-8929-E2FBAD6CF28D}"/>
              </a:ext>
            </a:extLst>
          </p:cNvPr>
          <p:cNvSpPr/>
          <p:nvPr/>
        </p:nvSpPr>
        <p:spPr>
          <a:xfrm>
            <a:off x="587061" y="792467"/>
            <a:ext cx="5572359" cy="717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Arithmetic Sequences</a:t>
            </a: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DACDCA4-31E1-4680-A62C-0E5C5EEB1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061" y="2276688"/>
            <a:ext cx="10168128" cy="1649359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Each new number in a sequence is obtained from the previous number by adding (or subtracting) a selected number throughout.</a:t>
            </a:r>
          </a:p>
          <a:p>
            <a:endParaRPr lang="en-US" sz="3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578BC8-F837-4C04-9FB6-F9C3AEFC201B}"/>
              </a:ext>
            </a:extLst>
          </p:cNvPr>
          <p:cNvSpPr/>
          <p:nvPr/>
        </p:nvSpPr>
        <p:spPr>
          <a:xfrm>
            <a:off x="771486" y="3990324"/>
            <a:ext cx="9748181" cy="12222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Identify the arithmetic pattern and find the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next three terms.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4A7B1C-996A-4EA0-9782-53E1B7EF6718}"/>
              </a:ext>
            </a:extLst>
          </p:cNvPr>
          <p:cNvSpPr/>
          <p:nvPr/>
        </p:nvSpPr>
        <p:spPr>
          <a:xfrm>
            <a:off x="2749042" y="5212582"/>
            <a:ext cx="4249881" cy="5927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marR="0" indent="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3, 8, 13, 18, 23…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 Box 196">
            <a:extLst>
              <a:ext uri="{FF2B5EF4-FFF2-40B4-BE49-F238E27FC236}">
                <a16:creationId xmlns:a16="http://schemas.microsoft.com/office/drawing/2014/main" id="{0B362EF3-B934-456C-BA9B-3EE503783D6E}"/>
              </a:ext>
            </a:extLst>
          </p:cNvPr>
          <p:cNvSpPr txBox="1"/>
          <p:nvPr/>
        </p:nvSpPr>
        <p:spPr>
          <a:xfrm>
            <a:off x="3698273" y="5852083"/>
            <a:ext cx="3945704" cy="68721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5: 28, 33, 38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>
                <a:solidFill>
                  <a:srgbClr val="FF0000"/>
                </a:solidFill>
                <a:effectLst/>
                <a:latin typeface="Bradley Hand ITC" panose="03070402050302030203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5508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C50E3D-8E56-4F46-8929-E2FBAD6CF28D}"/>
              </a:ext>
            </a:extLst>
          </p:cNvPr>
          <p:cNvSpPr/>
          <p:nvPr/>
        </p:nvSpPr>
        <p:spPr>
          <a:xfrm>
            <a:off x="587061" y="792467"/>
            <a:ext cx="5572359" cy="717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Arithmetic Sequences</a:t>
            </a: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578BC8-F837-4C04-9FB6-F9C3AEFC201B}"/>
              </a:ext>
            </a:extLst>
          </p:cNvPr>
          <p:cNvSpPr/>
          <p:nvPr/>
        </p:nvSpPr>
        <p:spPr>
          <a:xfrm>
            <a:off x="519816" y="2181661"/>
            <a:ext cx="9748181" cy="12222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Identify the arithmetic pattern and find the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next three terms.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4A7B1C-996A-4EA0-9782-53E1B7EF6718}"/>
              </a:ext>
            </a:extLst>
          </p:cNvPr>
          <p:cNvSpPr/>
          <p:nvPr/>
        </p:nvSpPr>
        <p:spPr>
          <a:xfrm>
            <a:off x="2944785" y="3319027"/>
            <a:ext cx="4036682" cy="1225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marR="0" indent="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15, 13, 11, 9, ...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 Box 197">
            <a:extLst>
              <a:ext uri="{FF2B5EF4-FFF2-40B4-BE49-F238E27FC236}">
                <a16:creationId xmlns:a16="http://schemas.microsoft.com/office/drawing/2014/main" id="{9C37074D-4328-483B-9297-D5F3571CAC1D}"/>
              </a:ext>
            </a:extLst>
          </p:cNvPr>
          <p:cNvSpPr txBox="1"/>
          <p:nvPr/>
        </p:nvSpPr>
        <p:spPr>
          <a:xfrm>
            <a:off x="3615655" y="4018327"/>
            <a:ext cx="3626922" cy="50372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Subtract 2: 7, 5, 3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>
                <a:solidFill>
                  <a:srgbClr val="FF0000"/>
                </a:solidFill>
                <a:effectLst/>
                <a:latin typeface="Bradley Hand ITC" panose="03070402050302030203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078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116" y="607633"/>
            <a:ext cx="10168128" cy="1179576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Finding the n</a:t>
            </a:r>
            <a:r>
              <a:rPr lang="en-US" b="1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term in an Arithmetic Sequence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66CBB-47EA-4B52-8A94-DC961CAE5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633" y="2194855"/>
            <a:ext cx="10168128" cy="3694176"/>
          </a:xfrm>
        </p:spPr>
        <p:txBody>
          <a:bodyPr/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An arithmetic sequence has a common difference.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formula for the n</a:t>
            </a:r>
            <a:r>
              <a:rPr lang="en-US" sz="32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term is: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E788D12-3E56-4FE4-8082-10D77F4E90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5828" y="3557312"/>
            <a:ext cx="5455690" cy="216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80725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230" y="834646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do you find the n</a:t>
            </a:r>
            <a:r>
              <a:rPr lang="en-US" sz="3200" baseline="30000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3200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term of the following pattern: </a:t>
            </a:r>
            <a:br>
              <a:rPr lang="en-US" sz="3200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 4, 7, 10, 13? Find the 10</a:t>
            </a:r>
            <a:r>
              <a:rPr lang="en-US" sz="3200" baseline="30000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3200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term.</a:t>
            </a:r>
            <a:b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8685AE-D2D6-4174-8312-DE6804BE153C}"/>
              </a:ext>
            </a:extLst>
          </p:cNvPr>
          <p:cNvSpPr/>
          <p:nvPr/>
        </p:nvSpPr>
        <p:spPr>
          <a:xfrm>
            <a:off x="515875" y="2230336"/>
            <a:ext cx="26420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Explanation</a:t>
            </a:r>
            <a:r>
              <a:rPr lang="en-US" sz="3200" b="1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lang="en-US" sz="3200" b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C5493D1-18E9-4F29-99B3-5A6BD5B4994A}"/>
              </a:ext>
            </a:extLst>
          </p:cNvPr>
          <p:cNvSpPr/>
          <p:nvPr/>
        </p:nvSpPr>
        <p:spPr>
          <a:xfrm>
            <a:off x="1395369" y="3170649"/>
            <a:ext cx="6096000" cy="311085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n=10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a=1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d=3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1+ (10 - 1) 3 = 28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1, 4, 7, 10, 13, 16, 19, 22, 25, 28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9985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07" y="808699"/>
            <a:ext cx="10168128" cy="1179576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</a:rPr>
              <a:t>Geometric Sequences</a:t>
            </a:r>
            <a:b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A59087D-DCB4-4760-A298-ED81B96E47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007" y="2070129"/>
            <a:ext cx="10168128" cy="4468693"/>
          </a:xfrm>
        </p:spPr>
        <p:txBody>
          <a:bodyPr>
            <a:normAutofit fontScale="85000" lnSpcReduction="20000"/>
          </a:bodyPr>
          <a:lstStyle/>
          <a:p>
            <a:r>
              <a:rPr lang="en-US" sz="4100" dirty="0">
                <a:latin typeface="Arial" panose="020B0604020202020204" pitchFamily="34" charset="0"/>
                <a:cs typeface="Arial" panose="020B0604020202020204" pitchFamily="34" charset="0"/>
              </a:rPr>
              <a:t>Another type of number pattern is known as </a:t>
            </a:r>
            <a:r>
              <a:rPr lang="en-US" sz="4100" u="sng" dirty="0">
                <a:latin typeface="Arial" panose="020B0604020202020204" pitchFamily="34" charset="0"/>
                <a:cs typeface="Arial" panose="020B0604020202020204" pitchFamily="34" charset="0"/>
              </a:rPr>
              <a:t>Geometric Sequences.</a:t>
            </a:r>
          </a:p>
          <a:p>
            <a:r>
              <a:rPr lang="en-US" sz="4100" dirty="0">
                <a:latin typeface="Arial" panose="020B0604020202020204" pitchFamily="34" charset="0"/>
                <a:cs typeface="Arial" panose="020B0604020202020204" pitchFamily="34" charset="0"/>
              </a:rPr>
              <a:t>Each new number is obtained by multiplying a previous number by a selected number throughout.</a:t>
            </a: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41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</a:t>
            </a:r>
            <a:r>
              <a:rPr lang="en-US" sz="4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Identify the geometric pattern and find the next three terms.</a:t>
            </a:r>
            <a:r>
              <a:rPr lang="en-US" sz="4100" dirty="0">
                <a:latin typeface="Arial" panose="020B0604020202020204" pitchFamily="34" charset="0"/>
                <a:ea typeface="Calibri" panose="020F0502020204030204" pitchFamily="34" charset="0"/>
              </a:rPr>
              <a:t> 4, 16, 64, 256…</a:t>
            </a:r>
            <a:r>
              <a:rPr lang="en-US" sz="4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4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199">
            <a:extLst>
              <a:ext uri="{FF2B5EF4-FFF2-40B4-BE49-F238E27FC236}">
                <a16:creationId xmlns:a16="http://schemas.microsoft.com/office/drawing/2014/main" id="{D692E5F7-19FF-49FC-80F9-D6013ABF4525}"/>
              </a:ext>
            </a:extLst>
          </p:cNvPr>
          <p:cNvSpPr txBox="1"/>
          <p:nvPr/>
        </p:nvSpPr>
        <p:spPr>
          <a:xfrm>
            <a:off x="2463531" y="5985167"/>
            <a:ext cx="6499079" cy="11073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Multiply by 4: 1024, 4096, 16384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35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322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06" y="548640"/>
            <a:ext cx="10168128" cy="1179576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Opening Question: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CD38DA-A66B-3C7A-9EC1-453AD06562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560" y="2276689"/>
            <a:ext cx="10168128" cy="3694176"/>
          </a:xfrm>
        </p:spPr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There are 5 people in a room and each person shakes hands exactly once with everyone else. How many handshakes take place?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person in the room = 0 handshakes    	  4 people in the room = 3 + 3 = 6 handshakes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people in the room = 1 handshake	      	  5 people in the room = 6 + 4 = 10 handshakes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 people in the room = 1 + 2 = 3 handshakes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731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775143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Try to solve this! </a:t>
            </a:r>
            <a:b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CD38DA-A66B-3C7A-9EC1-453AD06562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560" y="2276689"/>
            <a:ext cx="10168128" cy="3694176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do you think?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How many handshakes will take place if there are 10 people in a room?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if there are 11 people in the room?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 there a pattern here?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4174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Problem Solving Strategy #8:</a:t>
            </a: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737F51D7-AA2A-4E62-A574-A89DF05BB5E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1175" y="2276475"/>
            <a:ext cx="10167938" cy="36941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Look for and EXPLAIN Patterns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Patterns play a major role in the solution of problems in all areas of life!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To find patterns, you need to ____________ and _____________.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36ED7E88-9585-413A-B65D-79BCD728E09A}"/>
              </a:ext>
            </a:extLst>
          </p:cNvPr>
          <p:cNvSpPr txBox="1"/>
          <p:nvPr/>
        </p:nvSpPr>
        <p:spPr>
          <a:xfrm>
            <a:off x="6445679" y="4022863"/>
            <a:ext cx="2052367" cy="45778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70153F53-FE0B-4BCC-8FC5-6613F3B8D7C1}"/>
              </a:ext>
            </a:extLst>
          </p:cNvPr>
          <p:cNvSpPr txBox="1"/>
          <p:nvPr/>
        </p:nvSpPr>
        <p:spPr>
          <a:xfrm>
            <a:off x="952289" y="4540290"/>
            <a:ext cx="2052367" cy="45778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contrast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0214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Problem Solving Strategy #8:</a:t>
            </a: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737F51D7-AA2A-4E62-A574-A89DF05BB5E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1175" y="2276475"/>
            <a:ext cx="10167938" cy="36941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Compare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</a:rPr>
              <a:t>Contrast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Mathematicians love looking for patterns and finding them! We get excited by patterns, but we are also very skeptical of patterns! If we cannot ____________ why a pattern would occur, then we are not willing to believe it.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 Box 8">
            <a:extLst>
              <a:ext uri="{FF2B5EF4-FFF2-40B4-BE49-F238E27FC236}">
                <a16:creationId xmlns:a16="http://schemas.microsoft.com/office/drawing/2014/main" id="{E07E06BD-B70F-49FE-9888-1B01283BDD6D}"/>
              </a:ext>
            </a:extLst>
          </p:cNvPr>
          <p:cNvSpPr txBox="1"/>
          <p:nvPr/>
        </p:nvSpPr>
        <p:spPr>
          <a:xfrm>
            <a:off x="2660367" y="2276475"/>
            <a:ext cx="8170708" cy="104015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Compare the features that remain constant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 Box 11">
            <a:extLst>
              <a:ext uri="{FF2B5EF4-FFF2-40B4-BE49-F238E27FC236}">
                <a16:creationId xmlns:a16="http://schemas.microsoft.com/office/drawing/2014/main" id="{0C093C9D-635C-44F1-94B6-8CC84EB3A5AA}"/>
              </a:ext>
            </a:extLst>
          </p:cNvPr>
          <p:cNvSpPr txBox="1"/>
          <p:nvPr/>
        </p:nvSpPr>
        <p:spPr>
          <a:xfrm>
            <a:off x="2660367" y="2822938"/>
            <a:ext cx="8280653" cy="40971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Contrast the features that are changing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 Box 14">
            <a:extLst>
              <a:ext uri="{FF2B5EF4-FFF2-40B4-BE49-F238E27FC236}">
                <a16:creationId xmlns:a16="http://schemas.microsoft.com/office/drawing/2014/main" id="{C5E3D7E9-2CA6-450E-8A96-17FC2D38E413}"/>
              </a:ext>
            </a:extLst>
          </p:cNvPr>
          <p:cNvSpPr txBox="1"/>
          <p:nvPr/>
        </p:nvSpPr>
        <p:spPr>
          <a:xfrm>
            <a:off x="8089433" y="4572001"/>
            <a:ext cx="2455527" cy="35005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EXPLAIN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1860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737F51D7-AA2A-4E62-A574-A89DF05BB5E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87061" y="2276689"/>
            <a:ext cx="10167938" cy="36941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E494012-8F08-4361-80FF-6DC318B23D33}"/>
              </a:ext>
            </a:extLst>
          </p:cNvPr>
          <p:cNvSpPr/>
          <p:nvPr/>
        </p:nvSpPr>
        <p:spPr>
          <a:xfrm>
            <a:off x="825844" y="413234"/>
            <a:ext cx="10779095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YOU FIND A PATTERN HERE? </a:t>
            </a: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is the same? What is different? Find the next few terms in each example. Can you EXPLAIN your answer?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127913-B706-49E0-9C4C-28AED50D9A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8686" y="2231263"/>
            <a:ext cx="8459381" cy="41534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14BD87-3FB7-401D-9E45-78DD5242B2E2}"/>
              </a:ext>
            </a:extLst>
          </p:cNvPr>
          <p:cNvSpPr txBox="1"/>
          <p:nvPr/>
        </p:nvSpPr>
        <p:spPr>
          <a:xfrm>
            <a:off x="5671030" y="2707804"/>
            <a:ext cx="1484887" cy="5014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F8BE5E-C34D-4A18-9323-A8EC8295155C}"/>
              </a:ext>
            </a:extLst>
          </p:cNvPr>
          <p:cNvSpPr txBox="1"/>
          <p:nvPr/>
        </p:nvSpPr>
        <p:spPr>
          <a:xfrm>
            <a:off x="4518906" y="3380673"/>
            <a:ext cx="2229956" cy="2596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5CCD1B-04DD-48D6-8E45-75582406AF8F}"/>
              </a:ext>
            </a:extLst>
          </p:cNvPr>
          <p:cNvSpPr txBox="1"/>
          <p:nvPr/>
        </p:nvSpPr>
        <p:spPr>
          <a:xfrm>
            <a:off x="5048865" y="3811788"/>
            <a:ext cx="1481721" cy="5014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1A36638-D6C4-4E7C-81A5-CA186902BAA9}"/>
              </a:ext>
            </a:extLst>
          </p:cNvPr>
          <p:cNvSpPr txBox="1"/>
          <p:nvPr/>
        </p:nvSpPr>
        <p:spPr>
          <a:xfrm>
            <a:off x="4989870" y="4389850"/>
            <a:ext cx="1481721" cy="5014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BEC914-2EBB-4BDC-AD52-7F21FA27B358}"/>
              </a:ext>
            </a:extLst>
          </p:cNvPr>
          <p:cNvSpPr txBox="1"/>
          <p:nvPr/>
        </p:nvSpPr>
        <p:spPr>
          <a:xfrm>
            <a:off x="5161934" y="4967912"/>
            <a:ext cx="1309657" cy="4042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52CB57-AD5C-4718-99F3-55405343FCA6}"/>
              </a:ext>
            </a:extLst>
          </p:cNvPr>
          <p:cNvSpPr txBox="1"/>
          <p:nvPr/>
        </p:nvSpPr>
        <p:spPr>
          <a:xfrm>
            <a:off x="5760720" y="4907956"/>
            <a:ext cx="376574" cy="3095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4">
            <a:extLst>
              <a:ext uri="{FF2B5EF4-FFF2-40B4-BE49-F238E27FC236}">
                <a16:creationId xmlns:a16="http://schemas.microsoft.com/office/drawing/2014/main" id="{F79D1368-D096-4757-A234-96E5FA6567B6}"/>
              </a:ext>
            </a:extLst>
          </p:cNvPr>
          <p:cNvSpPr txBox="1"/>
          <p:nvPr/>
        </p:nvSpPr>
        <p:spPr>
          <a:xfrm>
            <a:off x="2716877" y="3669859"/>
            <a:ext cx="374383" cy="998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2142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737F51D7-AA2A-4E62-A574-A89DF05BB5E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87061" y="2276689"/>
            <a:ext cx="10167938" cy="136413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D458FE-A699-4E5E-939D-B49C44C7D4F3}"/>
              </a:ext>
            </a:extLst>
          </p:cNvPr>
          <p:cNvSpPr/>
          <p:nvPr/>
        </p:nvSpPr>
        <p:spPr>
          <a:xfrm>
            <a:off x="699468" y="520543"/>
            <a:ext cx="10606365" cy="37215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Another Example: </a:t>
            </a:r>
            <a:r>
              <a:rPr lang="en-US" sz="40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Let’s look at this number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pattern: 2, 4, 8, …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 can find a lot of ways to continue the pattern, each of 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which makes sense in some contexts. 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Here are some possibilities: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799BC6-8D36-4E95-B58E-846953957595}"/>
              </a:ext>
            </a:extLst>
          </p:cNvPr>
          <p:cNvSpPr/>
          <p:nvPr/>
        </p:nvSpPr>
        <p:spPr>
          <a:xfrm>
            <a:off x="699468" y="3791407"/>
            <a:ext cx="75168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2, 4, 8, 2, 4, 8, 2, 4, 8, 2, 4, 8, ……….… </a:t>
            </a:r>
            <a:endParaRPr lang="en-US" sz="3200" dirty="0"/>
          </a:p>
        </p:txBody>
      </p:sp>
      <p:sp>
        <p:nvSpPr>
          <p:cNvPr id="18" name="Text Box 22">
            <a:extLst>
              <a:ext uri="{FF2B5EF4-FFF2-40B4-BE49-F238E27FC236}">
                <a16:creationId xmlns:a16="http://schemas.microsoft.com/office/drawing/2014/main" id="{7049DD27-7091-47B1-B423-09A355B7EF00}"/>
              </a:ext>
            </a:extLst>
          </p:cNvPr>
          <p:cNvSpPr txBox="1"/>
          <p:nvPr/>
        </p:nvSpPr>
        <p:spPr>
          <a:xfrm>
            <a:off x="675795" y="4526684"/>
            <a:ext cx="10079204" cy="13590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is a repeating pattern, cycling through the numbers 2, 4, 8 and then starting over with 2.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>
                <a:solidFill>
                  <a:srgbClr val="FF0000"/>
                </a:solidFill>
                <a:effectLst/>
                <a:latin typeface="Bradley Hand ITC" panose="03070402050302030203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3345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737F51D7-AA2A-4E62-A574-A89DF05BB5E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87061" y="2276689"/>
            <a:ext cx="10167938" cy="136413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D458FE-A699-4E5E-939D-B49C44C7D4F3}"/>
              </a:ext>
            </a:extLst>
          </p:cNvPr>
          <p:cNvSpPr/>
          <p:nvPr/>
        </p:nvSpPr>
        <p:spPr>
          <a:xfrm>
            <a:off x="699468" y="520543"/>
            <a:ext cx="10606365" cy="37215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Another Example: </a:t>
            </a:r>
            <a:r>
              <a:rPr lang="en-US" sz="40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Let’s look at this number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pattern: 2, 4, 8, …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 can find a lot of ways to continue the pattern, each of 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which makes sense in some contexts. 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Here are some possibilities: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AAAD0F-0459-4CA9-9494-1680737AB759}"/>
              </a:ext>
            </a:extLst>
          </p:cNvPr>
          <p:cNvSpPr/>
          <p:nvPr/>
        </p:nvSpPr>
        <p:spPr>
          <a:xfrm>
            <a:off x="699468" y="3807353"/>
            <a:ext cx="60788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2, 4, 8, 32, 256, 8192, ……….…</a:t>
            </a:r>
            <a:endParaRPr lang="en-US" sz="3200" dirty="0"/>
          </a:p>
        </p:txBody>
      </p:sp>
      <p:sp>
        <p:nvSpPr>
          <p:cNvPr id="9" name="Text Box 26">
            <a:extLst>
              <a:ext uri="{FF2B5EF4-FFF2-40B4-BE49-F238E27FC236}">
                <a16:creationId xmlns:a16="http://schemas.microsoft.com/office/drawing/2014/main" id="{304E730B-703B-41CB-8AD0-661EF7AE57A9}"/>
              </a:ext>
            </a:extLst>
          </p:cNvPr>
          <p:cNvSpPr txBox="1"/>
          <p:nvPr/>
        </p:nvSpPr>
        <p:spPr>
          <a:xfrm>
            <a:off x="699468" y="4584748"/>
            <a:ext cx="9983067" cy="1062804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get the next number, multiply the previous two numbers together.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>
                <a:solidFill>
                  <a:srgbClr val="FF0000"/>
                </a:solidFill>
                <a:effectLst/>
                <a:latin typeface="Bradley Hand ITC" panose="03070402050302030203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6124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737F51D7-AA2A-4E62-A574-A89DF05BB5E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87061" y="2276689"/>
            <a:ext cx="10167938" cy="136413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D458FE-A699-4E5E-939D-B49C44C7D4F3}"/>
              </a:ext>
            </a:extLst>
          </p:cNvPr>
          <p:cNvSpPr/>
          <p:nvPr/>
        </p:nvSpPr>
        <p:spPr>
          <a:xfrm>
            <a:off x="699468" y="520543"/>
            <a:ext cx="10606365" cy="37215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Another Example: </a:t>
            </a:r>
            <a:r>
              <a:rPr lang="en-US" sz="40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Let’s look at this number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pattern: 2, 4, 8, …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 can find a lot of ways to continue the pattern, each of 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which makes sense in some contexts. 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Here are some possibilities: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906AEB-A828-41EA-B3C5-B1F83013454E}"/>
              </a:ext>
            </a:extLst>
          </p:cNvPr>
          <p:cNvSpPr/>
          <p:nvPr/>
        </p:nvSpPr>
        <p:spPr>
          <a:xfrm>
            <a:off x="699468" y="4033829"/>
            <a:ext cx="84032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2, 4, 8, 16, 32, 64, 128, 256, 512, 1024, …….</a:t>
            </a:r>
            <a:endParaRPr lang="en-US" sz="3200" dirty="0"/>
          </a:p>
        </p:txBody>
      </p:sp>
      <p:sp>
        <p:nvSpPr>
          <p:cNvPr id="8" name="Text Box 27">
            <a:extLst>
              <a:ext uri="{FF2B5EF4-FFF2-40B4-BE49-F238E27FC236}">
                <a16:creationId xmlns:a16="http://schemas.microsoft.com/office/drawing/2014/main" id="{C6820A25-49DC-44B3-AEA0-B89C1F77E795}"/>
              </a:ext>
            </a:extLst>
          </p:cNvPr>
          <p:cNvSpPr txBox="1"/>
          <p:nvPr/>
        </p:nvSpPr>
        <p:spPr>
          <a:xfrm>
            <a:off x="699468" y="5086792"/>
            <a:ext cx="10885728" cy="107911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you identify the pattern here? 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(multiply each number by 2)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000" b="1" dirty="0">
                <a:solidFill>
                  <a:srgbClr val="FF0000"/>
                </a:solidFill>
                <a:effectLst/>
                <a:latin typeface="Bradley Hand ITC" panose="03070402050302030203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77998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1040</Words>
  <Application>Microsoft Office PowerPoint</Application>
  <PresentationFormat>Widescreen</PresentationFormat>
  <Paragraphs>117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7" baseType="lpstr">
      <vt:lpstr>Arial</vt:lpstr>
      <vt:lpstr>Avenir Next LT Pro</vt:lpstr>
      <vt:lpstr>Bradley Hand ITC</vt:lpstr>
      <vt:lpstr>Calibri</vt:lpstr>
      <vt:lpstr>Symbol</vt:lpstr>
      <vt:lpstr>Times New Roman</vt:lpstr>
      <vt:lpstr>Wingdings</vt:lpstr>
      <vt:lpstr>AccentBoxVTI</vt:lpstr>
      <vt:lpstr>Lesson 2: Patterns and Sequences</vt:lpstr>
      <vt:lpstr>Opening Question:</vt:lpstr>
      <vt:lpstr>Try to solve this!  </vt:lpstr>
      <vt:lpstr>Problem Solving Strategy #8:  </vt:lpstr>
      <vt:lpstr>Problem Solving Strategy #8: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Finding the nth term in an Arithmetic Sequence</vt:lpstr>
      <vt:lpstr>How do you find the nth term of the following pattern:  1, 4, 7, 10, 13? Find the 10th term. </vt:lpstr>
      <vt:lpstr>Geometric Sequences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28</cp:revision>
  <dcterms:created xsi:type="dcterms:W3CDTF">2023-12-09T14:49:07Z</dcterms:created>
  <dcterms:modified xsi:type="dcterms:W3CDTF">2025-01-08T17:51:35Z</dcterms:modified>
</cp:coreProperties>
</file>