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0" r:id="rId3"/>
    <p:sldId id="284" r:id="rId4"/>
    <p:sldId id="285" r:id="rId5"/>
    <p:sldId id="286" r:id="rId6"/>
    <p:sldId id="287" r:id="rId7"/>
    <p:sldId id="288" r:id="rId8"/>
    <p:sldId id="289" r:id="rId9"/>
    <p:sldId id="290" r:id="rId10"/>
    <p:sldId id="291" r:id="rId11"/>
    <p:sldId id="292" r:id="rId12"/>
    <p:sldId id="293" r:id="rId13"/>
    <p:sldId id="294" r:id="rId14"/>
    <p:sldId id="295" r:id="rId15"/>
    <p:sldId id="296" r:id="rId16"/>
    <p:sldId id="297" r:id="rId17"/>
    <p:sldId id="298" r:id="rId18"/>
    <p:sldId id="299" r:id="rId19"/>
    <p:sldId id="300" r:id="rId20"/>
    <p:sldId id="301" r:id="rId21"/>
    <p:sldId id="302" r:id="rId22"/>
    <p:sldId id="303" r:id="rId23"/>
    <p:sldId id="304" r:id="rId24"/>
    <p:sldId id="305" r:id="rId25"/>
    <p:sldId id="306" r:id="rId26"/>
    <p:sldId id="307"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99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1" d="100"/>
          <a:sy n="111" d="100"/>
        </p:scale>
        <p:origin x="594" y="10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B8136-4330-4480-80D9-0F6FD970617C}"/>
              </a:ext>
            </a:extLst>
          </p:cNvPr>
          <p:cNvSpPr>
            <a:spLocks noGrp="1"/>
          </p:cNvSpPr>
          <p:nvPr>
            <p:ph type="ctrTitle"/>
          </p:nvPr>
        </p:nvSpPr>
        <p:spPr>
          <a:xfrm>
            <a:off x="576072" y="1124712"/>
            <a:ext cx="11036808" cy="3172968"/>
          </a:xfrm>
        </p:spPr>
        <p:txBody>
          <a:bodyPr anchor="b">
            <a:normAutofit/>
          </a:bodyPr>
          <a:lstStyle>
            <a:lvl1pPr algn="l">
              <a:defRPr sz="8000"/>
            </a:lvl1pPr>
          </a:lstStyle>
          <a:p>
            <a:r>
              <a:rPr lang="en-US" dirty="0"/>
              <a:t>Click to edit Master title style</a:t>
            </a:r>
          </a:p>
        </p:txBody>
      </p:sp>
      <p:sp>
        <p:nvSpPr>
          <p:cNvPr id="3" name="Subtitle 2">
            <a:extLst>
              <a:ext uri="{FF2B5EF4-FFF2-40B4-BE49-F238E27FC236}">
                <a16:creationId xmlns:a16="http://schemas.microsoft.com/office/drawing/2014/main" id="{566E5739-DD96-45FB-B609-3E3447A52FED}"/>
              </a:ext>
            </a:extLst>
          </p:cNvPr>
          <p:cNvSpPr>
            <a:spLocks noGrp="1"/>
          </p:cNvSpPr>
          <p:nvPr>
            <p:ph type="subTitle" idx="1"/>
          </p:nvPr>
        </p:nvSpPr>
        <p:spPr>
          <a:xfrm>
            <a:off x="576072" y="4727448"/>
            <a:ext cx="11036808" cy="1481328"/>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1B9FF558-51F9-42A2-9944-DBE23DA8B224}"/>
              </a:ext>
            </a:extLst>
          </p:cNvPr>
          <p:cNvSpPr>
            <a:spLocks noGrp="1"/>
          </p:cNvSpPr>
          <p:nvPr>
            <p:ph type="dt" sz="half" idx="10"/>
          </p:nvPr>
        </p:nvSpPr>
        <p:spPr>
          <a:xfrm>
            <a:off x="576072" y="6356350"/>
            <a:ext cx="2743200" cy="365125"/>
          </a:xfrm>
        </p:spPr>
        <p:txBody>
          <a:bodyPr/>
          <a:lstStyle/>
          <a:p>
            <a:fld id="{02AC24A9-CCB6-4F8D-B8DB-C2F3692CFA5A}" type="datetimeFigureOut">
              <a:rPr lang="en-US" smtClean="0"/>
              <a:t>1/14/2025</a:t>
            </a:fld>
            <a:endParaRPr lang="en-US" dirty="0"/>
          </a:p>
        </p:txBody>
      </p:sp>
      <p:sp>
        <p:nvSpPr>
          <p:cNvPr id="5" name="Footer Placeholder 4">
            <a:extLst>
              <a:ext uri="{FF2B5EF4-FFF2-40B4-BE49-F238E27FC236}">
                <a16:creationId xmlns:a16="http://schemas.microsoft.com/office/drawing/2014/main" id="{8B8C0E86-A7F7-4BDC-A637-254E5252DED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3D10ADE-E9DA-4E57-BF57-1CCB65219839}"/>
              </a:ext>
            </a:extLst>
          </p:cNvPr>
          <p:cNvSpPr>
            <a:spLocks noGrp="1"/>
          </p:cNvSpPr>
          <p:nvPr>
            <p:ph type="sldNum" sz="quarter" idx="12"/>
          </p:nvPr>
        </p:nvSpPr>
        <p:spPr>
          <a:xfrm>
            <a:off x="8869680" y="6356350"/>
            <a:ext cx="2743200" cy="365125"/>
          </a:xfrm>
        </p:spPr>
        <p:txBody>
          <a:bodyPr/>
          <a:lstStyle/>
          <a:p>
            <a:fld id="{B2DC25EE-239B-4C5F-AAD1-255A7D5F1EE2}" type="slidenum">
              <a:rPr lang="en-US" smtClean="0"/>
              <a:t>‹#›</a:t>
            </a:fld>
            <a:endParaRPr lang="en-US" dirty="0"/>
          </a:p>
        </p:txBody>
      </p:sp>
      <p:sp>
        <p:nvSpPr>
          <p:cNvPr id="8" name="Rectangle 7">
            <a:extLst>
              <a:ext uri="{FF2B5EF4-FFF2-40B4-BE49-F238E27FC236}">
                <a16:creationId xmlns:a16="http://schemas.microsoft.com/office/drawing/2014/main" id="{8D06CE56-3881-4ADA-8CEF-D18B02C242A3}"/>
              </a:ext>
            </a:extLst>
          </p:cNvPr>
          <p:cNvSpPr/>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79F3C543-62EC-4433-9C93-A2CD8764E9B4}"/>
              </a:ext>
            </a:extLst>
          </p:cNvPr>
          <p:cNvSpPr/>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59330686"/>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32C18-E430-4EC7-BD7C-99D86D012231}"/>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FC5012F-7119-4D94-9717-3862E1C938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ED9A4A-D287-4207-9037-70DB007A1707}"/>
              </a:ext>
            </a:extLst>
          </p:cNvPr>
          <p:cNvSpPr>
            <a:spLocks noGrp="1"/>
          </p:cNvSpPr>
          <p:nvPr>
            <p:ph type="dt" sz="half" idx="10"/>
          </p:nvPr>
        </p:nvSpPr>
        <p:spPr/>
        <p:txBody>
          <a:bodyPr/>
          <a:lstStyle/>
          <a:p>
            <a:fld id="{02AC24A9-CCB6-4F8D-B8DB-C2F3692CFA5A}" type="datetimeFigureOut">
              <a:rPr lang="en-US" smtClean="0"/>
              <a:t>1/14/2025</a:t>
            </a:fld>
            <a:endParaRPr lang="en-US"/>
          </a:p>
        </p:txBody>
      </p:sp>
      <p:sp>
        <p:nvSpPr>
          <p:cNvPr id="5" name="Footer Placeholder 4">
            <a:extLst>
              <a:ext uri="{FF2B5EF4-FFF2-40B4-BE49-F238E27FC236}">
                <a16:creationId xmlns:a16="http://schemas.microsoft.com/office/drawing/2014/main" id="{61ECFCAC-80DB-43BB-B3F1-AC22BACEE3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679730-3487-4D94-A0DC-C21684963AB3}"/>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808687035"/>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43C89D-929E-4CD1-BCCC-72A14C0335D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FED450EA-A577-4B76-A12F-650BEB20FD8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D2603B-9ACE-4FA9-805B-9B91EB63DF7D}"/>
              </a:ext>
            </a:extLst>
          </p:cNvPr>
          <p:cNvSpPr>
            <a:spLocks noGrp="1"/>
          </p:cNvSpPr>
          <p:nvPr>
            <p:ph type="dt" sz="half" idx="10"/>
          </p:nvPr>
        </p:nvSpPr>
        <p:spPr/>
        <p:txBody>
          <a:bodyPr/>
          <a:lstStyle/>
          <a:p>
            <a:fld id="{02AC24A9-CCB6-4F8D-B8DB-C2F3692CFA5A}" type="datetimeFigureOut">
              <a:rPr lang="en-US" smtClean="0"/>
              <a:t>1/14/2025</a:t>
            </a:fld>
            <a:endParaRPr lang="en-US"/>
          </a:p>
        </p:txBody>
      </p:sp>
      <p:sp>
        <p:nvSpPr>
          <p:cNvPr id="5" name="Footer Placeholder 4">
            <a:extLst>
              <a:ext uri="{FF2B5EF4-FFF2-40B4-BE49-F238E27FC236}">
                <a16:creationId xmlns:a16="http://schemas.microsoft.com/office/drawing/2014/main" id="{7ECE18AC-D6A9-4A61-885D-68E2B684A4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197AE4-AA47-4E14-8FFE-171FAE47F49E}"/>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700191648"/>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D6FBB9D-1CAA-4D05-AB33-BABDFE17B843}"/>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 name="Rectangle 9">
            <a:extLst>
              <a:ext uri="{FF2B5EF4-FFF2-40B4-BE49-F238E27FC236}">
                <a16:creationId xmlns:a16="http://schemas.microsoft.com/office/drawing/2014/main" id="{04727B71-B4B6-4823-80A1-68C40B475118}"/>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9A6DB05-9FB5-4B07-8675-74C23D4FD89D}"/>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8D358CF-0758-490A-A084-C46443B9ABE8}"/>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1671183-B3CE-4F45-92FB-98290CA0E2CA}"/>
              </a:ext>
            </a:extLst>
          </p:cNvPr>
          <p:cNvSpPr>
            <a:spLocks noGrp="1"/>
          </p:cNvSpPr>
          <p:nvPr>
            <p:ph idx="1"/>
          </p:nvPr>
        </p:nvSpPr>
        <p:spPr>
          <a:xfrm>
            <a:off x="1115568" y="2478024"/>
            <a:ext cx="10168128"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D7DED67-27EC-4D43-A21C-093C1DB0481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1/14/2025</a:t>
            </a:fld>
            <a:endParaRPr lang="en-US"/>
          </a:p>
        </p:txBody>
      </p:sp>
      <p:sp>
        <p:nvSpPr>
          <p:cNvPr id="5" name="Footer Placeholder 4">
            <a:extLst>
              <a:ext uri="{FF2B5EF4-FFF2-40B4-BE49-F238E27FC236}">
                <a16:creationId xmlns:a16="http://schemas.microsoft.com/office/drawing/2014/main" id="{36747CE3-4890-4BC1-94DB-5D49D02C99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3C5AD3-D79A-4D46-B25B-822FE0252511}"/>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343388079"/>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5AEDC5C-2E87-49C6-AB07-A95E5F39ED8E}"/>
              </a:ext>
            </a:extLst>
          </p:cNvPr>
          <p:cNvSpPr/>
          <p:nvPr/>
        </p:nvSpPr>
        <p:spPr>
          <a:xfrm>
            <a:off x="558210" y="4981421"/>
            <a:ext cx="11134956" cy="822960"/>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A57D88DE-E462-4C8A-BF99-609390DFB781}"/>
              </a:ext>
            </a:extLst>
          </p:cNvPr>
          <p:cNvSpPr/>
          <p:nvPr/>
        </p:nvSpPr>
        <p:spPr>
          <a:xfrm>
            <a:off x="498834" y="5118581"/>
            <a:ext cx="146304"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8E44900-E8BF-4B12-8BCB-41076E2B68C7}"/>
              </a:ext>
            </a:extLst>
          </p:cNvPr>
          <p:cNvSpPr>
            <a:spLocks noGrp="1"/>
          </p:cNvSpPr>
          <p:nvPr>
            <p:ph type="title"/>
          </p:nvPr>
        </p:nvSpPr>
        <p:spPr>
          <a:xfrm>
            <a:off x="557784" y="640080"/>
            <a:ext cx="10890504" cy="4114800"/>
          </a:xfrm>
        </p:spPr>
        <p:txBody>
          <a:bodyPr anchor="b">
            <a:normAutofit/>
          </a:bodyPr>
          <a:lstStyle>
            <a:lvl1pPr>
              <a:defRPr sz="6600"/>
            </a:lvl1pPr>
          </a:lstStyle>
          <a:p>
            <a:r>
              <a:rPr lang="en-US" dirty="0"/>
              <a:t>Click to edit Master title style</a:t>
            </a:r>
          </a:p>
        </p:txBody>
      </p:sp>
      <p:sp>
        <p:nvSpPr>
          <p:cNvPr id="3" name="Text Placeholder 2">
            <a:extLst>
              <a:ext uri="{FF2B5EF4-FFF2-40B4-BE49-F238E27FC236}">
                <a16:creationId xmlns:a16="http://schemas.microsoft.com/office/drawing/2014/main" id="{917741F9-B00F-4463-A257-6B66DABD9B4E}"/>
              </a:ext>
            </a:extLst>
          </p:cNvPr>
          <p:cNvSpPr>
            <a:spLocks noGrp="1"/>
          </p:cNvSpPr>
          <p:nvPr>
            <p:ph type="body" idx="1"/>
          </p:nvPr>
        </p:nvSpPr>
        <p:spPr>
          <a:xfrm>
            <a:off x="841248" y="5102352"/>
            <a:ext cx="10607040" cy="585216"/>
          </a:xfrm>
        </p:spPr>
        <p:txBody>
          <a:bodyPr anchor="ct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48BFA7D-4401-4285-802B-1579165F0D6D}"/>
              </a:ext>
            </a:extLst>
          </p:cNvPr>
          <p:cNvSpPr>
            <a:spLocks noGrp="1"/>
          </p:cNvSpPr>
          <p:nvPr>
            <p:ph type="dt" sz="half" idx="10"/>
          </p:nvPr>
        </p:nvSpPr>
        <p:spPr/>
        <p:txBody>
          <a:bodyPr/>
          <a:lstStyle/>
          <a:p>
            <a:fld id="{02AC24A9-CCB6-4F8D-B8DB-C2F3692CFA5A}" type="datetimeFigureOut">
              <a:rPr lang="en-US" smtClean="0"/>
              <a:t>1/14/2025</a:t>
            </a:fld>
            <a:endParaRPr lang="en-US"/>
          </a:p>
        </p:txBody>
      </p:sp>
      <p:sp>
        <p:nvSpPr>
          <p:cNvPr id="5" name="Footer Placeholder 4">
            <a:extLst>
              <a:ext uri="{FF2B5EF4-FFF2-40B4-BE49-F238E27FC236}">
                <a16:creationId xmlns:a16="http://schemas.microsoft.com/office/drawing/2014/main" id="{49A909C5-AA19-4195-8376-9002D5DF46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AC3F32-46E0-47C8-8565-5969A475FDB0}"/>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264989110"/>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76262E-36A0-40C6-ADE6-90CD9FB9B9EA}"/>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Rectangle 10">
            <a:extLst>
              <a:ext uri="{FF2B5EF4-FFF2-40B4-BE49-F238E27FC236}">
                <a16:creationId xmlns:a16="http://schemas.microsoft.com/office/drawing/2014/main" id="{42677A9B-4D1D-4D80-912C-24570140A650}"/>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03DC8C98-510F-48C9-82B2-9E4F760A68DF}"/>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7A078AE-0BC3-48F9-87EC-2DB0CCE7E2AE}"/>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92A20DF-0829-4336-B59F-FF9D7AA9D8B6}"/>
              </a:ext>
            </a:extLst>
          </p:cNvPr>
          <p:cNvSpPr>
            <a:spLocks noGrp="1"/>
          </p:cNvSpPr>
          <p:nvPr>
            <p:ph sz="half" idx="1"/>
          </p:nvPr>
        </p:nvSpPr>
        <p:spPr>
          <a:xfrm>
            <a:off x="1115568"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7935D01C-CF67-4DF6-B96C-FFC9D5BF847B}"/>
              </a:ext>
            </a:extLst>
          </p:cNvPr>
          <p:cNvSpPr>
            <a:spLocks noGrp="1"/>
          </p:cNvSpPr>
          <p:nvPr>
            <p:ph sz="half" idx="2"/>
          </p:nvPr>
        </p:nvSpPr>
        <p:spPr>
          <a:xfrm>
            <a:off x="6345936"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29BBD797-6031-4F82-8726-EAB757027FF5}"/>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1/14/2025</a:t>
            </a:fld>
            <a:endParaRPr lang="en-US"/>
          </a:p>
        </p:txBody>
      </p:sp>
      <p:sp>
        <p:nvSpPr>
          <p:cNvPr id="6" name="Footer Placeholder 5">
            <a:extLst>
              <a:ext uri="{FF2B5EF4-FFF2-40B4-BE49-F238E27FC236}">
                <a16:creationId xmlns:a16="http://schemas.microsoft.com/office/drawing/2014/main" id="{76B3F71C-B897-4909-A75E-8716AD49C1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78BC14-5BB1-405F-A6F3-C07230F085C8}"/>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670600292"/>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B671BDE-E45C-41A1-9B98-4A607D703855}"/>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Rectangle 12">
            <a:extLst>
              <a:ext uri="{FF2B5EF4-FFF2-40B4-BE49-F238E27FC236}">
                <a16:creationId xmlns:a16="http://schemas.microsoft.com/office/drawing/2014/main" id="{299500CE-917A-4D03-A7DF-71D8EBBC1537}"/>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C3D0D377-28B0-417D-886B-9483AF064975}"/>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F8F91F8-0767-40B5-A3AA-72931FC192EA}"/>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Text Placeholder 2">
            <a:extLst>
              <a:ext uri="{FF2B5EF4-FFF2-40B4-BE49-F238E27FC236}">
                <a16:creationId xmlns:a16="http://schemas.microsoft.com/office/drawing/2014/main" id="{AAAE0554-8BEE-4BF6-9519-51B8475D35E1}"/>
              </a:ext>
            </a:extLst>
          </p:cNvPr>
          <p:cNvSpPr>
            <a:spLocks noGrp="1"/>
          </p:cNvSpPr>
          <p:nvPr>
            <p:ph type="body" idx="1"/>
          </p:nvPr>
        </p:nvSpPr>
        <p:spPr>
          <a:xfrm>
            <a:off x="1115568"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FD4A358D-C930-48E0-B372-06A826B74C47}"/>
              </a:ext>
            </a:extLst>
          </p:cNvPr>
          <p:cNvSpPr>
            <a:spLocks noGrp="1"/>
          </p:cNvSpPr>
          <p:nvPr>
            <p:ph sz="half" idx="2"/>
          </p:nvPr>
        </p:nvSpPr>
        <p:spPr>
          <a:xfrm>
            <a:off x="1115568" y="3203688"/>
            <a:ext cx="4937760" cy="2968512"/>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83B6615E-4966-4150-83B6-C47591B36383}"/>
              </a:ext>
            </a:extLst>
          </p:cNvPr>
          <p:cNvSpPr>
            <a:spLocks noGrp="1"/>
          </p:cNvSpPr>
          <p:nvPr>
            <p:ph type="body" sz="quarter" idx="3"/>
          </p:nvPr>
        </p:nvSpPr>
        <p:spPr>
          <a:xfrm>
            <a:off x="6345936"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BD409F6B-C17B-4B4F-9F35-5068BDC4E2FD}"/>
              </a:ext>
            </a:extLst>
          </p:cNvPr>
          <p:cNvSpPr>
            <a:spLocks noGrp="1"/>
          </p:cNvSpPr>
          <p:nvPr>
            <p:ph sz="quarter" idx="4"/>
          </p:nvPr>
        </p:nvSpPr>
        <p:spPr>
          <a:xfrm>
            <a:off x="6345936" y="3203687"/>
            <a:ext cx="4937760" cy="2968511"/>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C8BC356D-052B-4A9B-8B2F-6665FD325AB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1/14/2025</a:t>
            </a:fld>
            <a:endParaRPr lang="en-US"/>
          </a:p>
        </p:txBody>
      </p:sp>
      <p:sp>
        <p:nvSpPr>
          <p:cNvPr id="8" name="Footer Placeholder 7">
            <a:extLst>
              <a:ext uri="{FF2B5EF4-FFF2-40B4-BE49-F238E27FC236}">
                <a16:creationId xmlns:a16="http://schemas.microsoft.com/office/drawing/2014/main" id="{69C5E5FA-26A9-467C-93E3-8476142D1D4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279E50C-1E40-4B48-871B-E392428D20A3}"/>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61542081"/>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C0689C4-0DB3-408B-A956-40326B4AE4C4}"/>
              </a:ext>
            </a:extLst>
          </p:cNvPr>
          <p:cNvSpPr/>
          <p:nvPr/>
        </p:nvSpPr>
        <p:spPr>
          <a:xfrm>
            <a:off x="665853" y="1533525"/>
            <a:ext cx="10917063" cy="379095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56E1D10E-1C30-41BF-8C3B-C460C9B5597B}"/>
              </a:ext>
            </a:extLst>
          </p:cNvPr>
          <p:cNvSpPr/>
          <p:nvPr/>
        </p:nvSpPr>
        <p:spPr>
          <a:xfrm>
            <a:off x="609084" y="2971798"/>
            <a:ext cx="128016"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79454F2-0EE5-4888-AF4C-82F825E6226E}"/>
              </a:ext>
            </a:extLst>
          </p:cNvPr>
          <p:cNvSpPr>
            <a:spLocks noGrp="1"/>
          </p:cNvSpPr>
          <p:nvPr>
            <p:ph type="title"/>
          </p:nvPr>
        </p:nvSpPr>
        <p:spPr>
          <a:xfrm>
            <a:off x="1078992" y="1938528"/>
            <a:ext cx="10177272" cy="2990088"/>
          </a:xfrm>
        </p:spPr>
        <p:txBody>
          <a:bodyPr>
            <a:normAutofit/>
          </a:bodyPr>
          <a:lstStyle>
            <a:lvl1pPr>
              <a:defRPr sz="5400"/>
            </a:lvl1pPr>
          </a:lstStyle>
          <a:p>
            <a:r>
              <a:rPr lang="en-US" dirty="0"/>
              <a:t>Click to edit Master title style</a:t>
            </a:r>
          </a:p>
        </p:txBody>
      </p:sp>
      <p:sp>
        <p:nvSpPr>
          <p:cNvPr id="3" name="Date Placeholder 2">
            <a:extLst>
              <a:ext uri="{FF2B5EF4-FFF2-40B4-BE49-F238E27FC236}">
                <a16:creationId xmlns:a16="http://schemas.microsoft.com/office/drawing/2014/main" id="{67C91241-A315-4643-91E5-CF2C25CC903A}"/>
              </a:ext>
            </a:extLst>
          </p:cNvPr>
          <p:cNvSpPr>
            <a:spLocks noGrp="1"/>
          </p:cNvSpPr>
          <p:nvPr>
            <p:ph type="dt" sz="half" idx="10"/>
          </p:nvPr>
        </p:nvSpPr>
        <p:spPr/>
        <p:txBody>
          <a:bodyPr/>
          <a:lstStyle/>
          <a:p>
            <a:fld id="{02AC24A9-CCB6-4F8D-B8DB-C2F3692CFA5A}" type="datetimeFigureOut">
              <a:rPr lang="en-US" smtClean="0"/>
              <a:t>1/14/2025</a:t>
            </a:fld>
            <a:endParaRPr lang="en-US"/>
          </a:p>
        </p:txBody>
      </p:sp>
      <p:sp>
        <p:nvSpPr>
          <p:cNvPr id="4" name="Footer Placeholder 3">
            <a:extLst>
              <a:ext uri="{FF2B5EF4-FFF2-40B4-BE49-F238E27FC236}">
                <a16:creationId xmlns:a16="http://schemas.microsoft.com/office/drawing/2014/main" id="{22706D86-5479-487D-94C8-76093D84F37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7739411-CED6-43D4-868D-A65C4161A72B}"/>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584789161"/>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C447E0-1D4D-4EF2-B81B-4B2400EE3EDB}"/>
              </a:ext>
            </a:extLst>
          </p:cNvPr>
          <p:cNvSpPr>
            <a:spLocks noGrp="1"/>
          </p:cNvSpPr>
          <p:nvPr>
            <p:ph type="dt" sz="half" idx="10"/>
          </p:nvPr>
        </p:nvSpPr>
        <p:spPr/>
        <p:txBody>
          <a:bodyPr/>
          <a:lstStyle/>
          <a:p>
            <a:fld id="{02AC24A9-CCB6-4F8D-B8DB-C2F3692CFA5A}" type="datetimeFigureOut">
              <a:rPr lang="en-US" smtClean="0"/>
              <a:t>1/14/2025</a:t>
            </a:fld>
            <a:endParaRPr lang="en-US"/>
          </a:p>
        </p:txBody>
      </p:sp>
      <p:sp>
        <p:nvSpPr>
          <p:cNvPr id="3" name="Footer Placeholder 2">
            <a:extLst>
              <a:ext uri="{FF2B5EF4-FFF2-40B4-BE49-F238E27FC236}">
                <a16:creationId xmlns:a16="http://schemas.microsoft.com/office/drawing/2014/main" id="{C9984CA0-2A78-4600-9F3D-19B09E790FE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440955-B18E-49D3-AE7B-B331200E34C5}"/>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875637141"/>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FA417FE-CD1A-486F-A4AC-E4000A2FB18E}"/>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1318F0F5-812B-472C-9408-B80F2553F5E0}"/>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7F7751B-CD8F-4F5B-A903-1DCE5D1E8306}"/>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Content Placeholder 2">
            <a:extLst>
              <a:ext uri="{FF2B5EF4-FFF2-40B4-BE49-F238E27FC236}">
                <a16:creationId xmlns:a16="http://schemas.microsoft.com/office/drawing/2014/main" id="{EFA55C8A-A0BB-441D-976F-EB56D4382DB6}"/>
              </a:ext>
            </a:extLst>
          </p:cNvPr>
          <p:cNvSpPr>
            <a:spLocks noGrp="1"/>
          </p:cNvSpPr>
          <p:nvPr>
            <p:ph idx="1"/>
          </p:nvPr>
        </p:nvSpPr>
        <p:spPr>
          <a:xfrm>
            <a:off x="4965192" y="1709928"/>
            <a:ext cx="6729984" cy="4096512"/>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37DE6A51-A2E5-4BFA-B571-9FDFE1BBFB44}"/>
              </a:ext>
            </a:extLst>
          </p:cNvPr>
          <p:cNvSpPr>
            <a:spLocks noGrp="1"/>
          </p:cNvSpPr>
          <p:nvPr>
            <p:ph type="body" sz="half" idx="2"/>
          </p:nvPr>
        </p:nvSpPr>
        <p:spPr>
          <a:xfrm>
            <a:off x="868680" y="3429000"/>
            <a:ext cx="3099816" cy="2066544"/>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3D92778A-DD4C-4651-9C53-8B0C44CD8805}"/>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1/14/2025</a:t>
            </a:fld>
            <a:endParaRPr lang="en-US" dirty="0"/>
          </a:p>
        </p:txBody>
      </p:sp>
      <p:sp>
        <p:nvSpPr>
          <p:cNvPr id="6" name="Footer Placeholder 5">
            <a:extLst>
              <a:ext uri="{FF2B5EF4-FFF2-40B4-BE49-F238E27FC236}">
                <a16:creationId xmlns:a16="http://schemas.microsoft.com/office/drawing/2014/main" id="{9D6C7F66-2DFA-4146-BE1A-CE2890FE45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85D185-B1B6-4D62-81BE-BE82C80ACA6C}"/>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2026886"/>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68B77B5-211C-456E-B79F-306CC3619347}"/>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3B63C338-194D-4F23-ABEC-60A7EA96F302}"/>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0C04DCC-0E3E-4F05-9FAC-9FA6CA4B2BAE}"/>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Picture Placeholder 2">
            <a:extLst>
              <a:ext uri="{FF2B5EF4-FFF2-40B4-BE49-F238E27FC236}">
                <a16:creationId xmlns:a16="http://schemas.microsoft.com/office/drawing/2014/main" id="{EBA29649-B19F-499E-8E9A-3577EAC8F031}"/>
              </a:ext>
            </a:extLst>
          </p:cNvPr>
          <p:cNvSpPr>
            <a:spLocks noGrp="1"/>
          </p:cNvSpPr>
          <p:nvPr>
            <p:ph type="pic" idx="1"/>
          </p:nvPr>
        </p:nvSpPr>
        <p:spPr>
          <a:xfrm>
            <a:off x="4965192" y="1161288"/>
            <a:ext cx="6729984" cy="4645152"/>
          </a:xfrm>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1BC9EF2E-A8CD-41A1-B11A-0D8842797A98}"/>
              </a:ext>
            </a:extLst>
          </p:cNvPr>
          <p:cNvSpPr>
            <a:spLocks noGrp="1"/>
          </p:cNvSpPr>
          <p:nvPr>
            <p:ph type="body" sz="half" idx="2"/>
          </p:nvPr>
        </p:nvSpPr>
        <p:spPr>
          <a:xfrm>
            <a:off x="868680" y="3438144"/>
            <a:ext cx="3099816" cy="2057400"/>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B44257B5-0DE0-401F-9171-E8687A97DBA7}"/>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1/14/2025</a:t>
            </a:fld>
            <a:endParaRPr lang="en-US"/>
          </a:p>
        </p:txBody>
      </p:sp>
      <p:sp>
        <p:nvSpPr>
          <p:cNvPr id="6" name="Footer Placeholder 5">
            <a:extLst>
              <a:ext uri="{FF2B5EF4-FFF2-40B4-BE49-F238E27FC236}">
                <a16:creationId xmlns:a16="http://schemas.microsoft.com/office/drawing/2014/main" id="{788CD9AD-D667-4FD4-AA34-428AA0BCD0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770FB6-F273-4BA6-8B97-9835AC537871}"/>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879742724"/>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325BDE-35A4-4AAD-960B-C1415864AD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459C78-0CC4-4552-93DD-49B4194D00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6744A3C-9C54-46A6-B3EF-5B36362423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AC24A9-CCB6-4F8D-B8DB-C2F3692CFA5A}" type="datetimeFigureOut">
              <a:rPr lang="en-US" smtClean="0"/>
              <a:t>1/14/2025</a:t>
            </a:fld>
            <a:endParaRPr lang="en-US"/>
          </a:p>
        </p:txBody>
      </p:sp>
      <p:sp>
        <p:nvSpPr>
          <p:cNvPr id="5" name="Footer Placeholder 4">
            <a:extLst>
              <a:ext uri="{FF2B5EF4-FFF2-40B4-BE49-F238E27FC236}">
                <a16:creationId xmlns:a16="http://schemas.microsoft.com/office/drawing/2014/main" id="{07D5A696-7B4B-4181-A961-7D66556D50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3038CB5-8F4A-401D-A3A9-B27DC15B7A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DC25EE-239B-4C5F-AAD1-255A7D5F1EE2}" type="slidenum">
              <a:rPr lang="en-US" smtClean="0"/>
              <a:t>‹#›</a:t>
            </a:fld>
            <a:endParaRPr lang="en-US"/>
          </a:p>
        </p:txBody>
      </p:sp>
    </p:spTree>
    <p:extLst>
      <p:ext uri="{BB962C8B-B14F-4D97-AF65-F5344CB8AC3E}">
        <p14:creationId xmlns:p14="http://schemas.microsoft.com/office/powerpoint/2010/main" val="2118663530"/>
      </p:ext>
    </p:extLst>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p!!Rectangle">
            <a:extLst>
              <a:ext uri="{FF2B5EF4-FFF2-40B4-BE49-F238E27FC236}">
                <a16:creationId xmlns:a16="http://schemas.microsoft.com/office/drawing/2014/main" id="{2FB82883-1DC0-4BE1-A607-009095F335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A web of dots connected">
            <a:extLst>
              <a:ext uri="{FF2B5EF4-FFF2-40B4-BE49-F238E27FC236}">
                <a16:creationId xmlns:a16="http://schemas.microsoft.com/office/drawing/2014/main" id="{DD3EB658-65E2-F31B-9530-136A8737D832}"/>
              </a:ext>
            </a:extLst>
          </p:cNvPr>
          <p:cNvPicPr>
            <a:picLocks noChangeAspect="1"/>
          </p:cNvPicPr>
          <p:nvPr/>
        </p:nvPicPr>
        <p:blipFill rotWithShape="1">
          <a:blip r:embed="rId2"/>
          <a:srcRect l="20444" r="1" b="1"/>
          <a:stretch/>
        </p:blipFill>
        <p:spPr>
          <a:xfrm>
            <a:off x="20" y="10"/>
            <a:ext cx="12191980" cy="6857990"/>
          </a:xfrm>
          <a:prstGeom prst="rect">
            <a:avLst/>
          </a:prstGeom>
        </p:spPr>
      </p:pic>
      <p:sp>
        <p:nvSpPr>
          <p:cNvPr id="17" name="m!!text rectangle">
            <a:extLst>
              <a:ext uri="{FF2B5EF4-FFF2-40B4-BE49-F238E27FC236}">
                <a16:creationId xmlns:a16="http://schemas.microsoft.com/office/drawing/2014/main" id="{A3473CF9-37EB-43E7-89EF-D2D1C53D1D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03615" y="4638503"/>
            <a:ext cx="8384770" cy="1332634"/>
          </a:xfrm>
          <a:prstGeom prst="rect">
            <a:avLst/>
          </a:prstGeom>
          <a:solidFill>
            <a:schemeClr val="bg1">
              <a:alpha val="95000"/>
            </a:schemeClr>
          </a:solidFill>
          <a:ln w="12700">
            <a:solidFill>
              <a:schemeClr val="tx2">
                <a:lumMod val="10000"/>
                <a:lumOff val="9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0DDD594-E1A6-81BB-85C9-FE3D7DC5E103}"/>
              </a:ext>
            </a:extLst>
          </p:cNvPr>
          <p:cNvSpPr>
            <a:spLocks noGrp="1"/>
          </p:cNvSpPr>
          <p:nvPr>
            <p:ph type="ctrTitle"/>
          </p:nvPr>
        </p:nvSpPr>
        <p:spPr>
          <a:xfrm>
            <a:off x="2103121" y="4727173"/>
            <a:ext cx="7985759" cy="868823"/>
          </a:xfrm>
        </p:spPr>
        <p:txBody>
          <a:bodyPr anchor="ctr">
            <a:normAutofit fontScale="90000"/>
          </a:bodyPr>
          <a:lstStyle/>
          <a:p>
            <a:pPr algn="ctr"/>
            <a:r>
              <a:rPr lang="en-US" sz="4000" b="1" dirty="0"/>
              <a:t>Lesson 24: Operations with Decimals</a:t>
            </a:r>
          </a:p>
        </p:txBody>
      </p:sp>
      <p:sp>
        <p:nvSpPr>
          <p:cNvPr id="18" name="m!!accent">
            <a:extLst>
              <a:ext uri="{FF2B5EF4-FFF2-40B4-BE49-F238E27FC236}">
                <a16:creationId xmlns:a16="http://schemas.microsoft.com/office/drawing/2014/main" id="{586B4EF9-43BA-4655-A6FF-1D8E21574C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83110" y="5628237"/>
            <a:ext cx="7225780" cy="685800"/>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a:extLst>
              <a:ext uri="{FF2B5EF4-FFF2-40B4-BE49-F238E27FC236}">
                <a16:creationId xmlns:a16="http://schemas.microsoft.com/office/drawing/2014/main" id="{1582B29A-47E1-D3F8-4708-63F9EAE76C85}"/>
              </a:ext>
            </a:extLst>
          </p:cNvPr>
          <p:cNvSpPr>
            <a:spLocks noGrp="1"/>
          </p:cNvSpPr>
          <p:nvPr>
            <p:ph type="subTitle" idx="1"/>
          </p:nvPr>
        </p:nvSpPr>
        <p:spPr>
          <a:xfrm>
            <a:off x="2615738" y="5680636"/>
            <a:ext cx="6960524" cy="1013461"/>
          </a:xfrm>
        </p:spPr>
        <p:txBody>
          <a:bodyPr anchor="ctr">
            <a:normAutofit/>
          </a:bodyPr>
          <a:lstStyle/>
          <a:p>
            <a:pPr algn="ctr"/>
            <a:endParaRPr lang="en-US" sz="2000" dirty="0">
              <a:solidFill>
                <a:schemeClr val="bg1"/>
              </a:solidFill>
            </a:endParaRPr>
          </a:p>
        </p:txBody>
      </p:sp>
    </p:spTree>
    <p:extLst>
      <p:ext uri="{BB962C8B-B14F-4D97-AF65-F5344CB8AC3E}">
        <p14:creationId xmlns:p14="http://schemas.microsoft.com/office/powerpoint/2010/main" val="77481457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mph" presetSubtype="0" fill="remove" nodeType="withEffect" nodePh="1">
                                  <p:stCondLst>
                                    <p:cond delay="750"/>
                                  </p:stCondLst>
                                  <p:endCondLst>
                                    <p:cond evt="begin" delay="0">
                                      <p:tn val="5"/>
                                    </p:cond>
                                  </p:endCondLst>
                                  <p:childTnLst>
                                    <p:animClr clrSpc="rgb" dir="cw">
                                      <p:cBhvr override="childStyle">
                                        <p:cTn id="6" dur="500" autoRev="1" fill="remove"/>
                                        <p:tgtEl>
                                          <p:spTgt spid="3">
                                            <p:txEl>
                                              <p:pRg st="0" end="0"/>
                                            </p:txEl>
                                          </p:spTgt>
                                        </p:tgtEl>
                                        <p:attrNameLst>
                                          <p:attrName>style.color</p:attrName>
                                        </p:attrNameLst>
                                      </p:cBhvr>
                                      <p:to>
                                        <a:schemeClr val="bg1"/>
                                      </p:to>
                                    </p:animClr>
                                    <p:animClr clrSpc="rgb" dir="cw">
                                      <p:cBhvr>
                                        <p:cTn id="7" dur="500" autoRev="1" fill="remove"/>
                                        <p:tgtEl>
                                          <p:spTgt spid="3">
                                            <p:txEl>
                                              <p:pRg st="0" end="0"/>
                                            </p:txEl>
                                          </p:spTgt>
                                        </p:tgtEl>
                                        <p:attrNameLst>
                                          <p:attrName>fillcolor</p:attrName>
                                        </p:attrNameLst>
                                      </p:cBhvr>
                                      <p:to>
                                        <a:schemeClr val="bg1"/>
                                      </p:to>
                                    </p:animClr>
                                    <p:set>
                                      <p:cBhvr>
                                        <p:cTn id="8" dur="500" autoRev="1" fill="remove"/>
                                        <p:tgtEl>
                                          <p:spTgt spid="3">
                                            <p:txEl>
                                              <p:pRg st="0" end="0"/>
                                            </p:txEl>
                                          </p:spTgt>
                                        </p:tgtEl>
                                        <p:attrNameLst>
                                          <p:attrName>fill.type</p:attrName>
                                        </p:attrNameLst>
                                      </p:cBhvr>
                                      <p:to>
                                        <p:strVal val="solid"/>
                                      </p:to>
                                    </p:set>
                                    <p:set>
                                      <p:cBhvr>
                                        <p:cTn id="9" dur="500" autoRev="1" fill="remove"/>
                                        <p:tgtEl>
                                          <p:spTgt spid="3">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normAutofit fontScale="90000"/>
          </a:bodyPr>
          <a:lstStyle/>
          <a:p>
            <a:pPr marL="0" marR="0">
              <a:lnSpc>
                <a:spcPct val="115000"/>
              </a:lnSpc>
              <a:spcBef>
                <a:spcPts val="0"/>
              </a:spcBef>
              <a:spcAft>
                <a:spcPts val="1000"/>
              </a:spcAft>
            </a:pPr>
            <a:br>
              <a:rPr lang="en-US" sz="4000" b="1" u="sng" dirty="0">
                <a:effectLst/>
                <a:latin typeface="Arial" panose="020B0604020202020204" pitchFamily="34" charset="0"/>
                <a:ea typeface="Calibri" panose="020F0502020204030204" pitchFamily="34" charset="0"/>
                <a:cs typeface="Times New Roman" panose="02020603050405020304" pitchFamily="18" charset="0"/>
              </a:rPr>
            </a:br>
            <a:br>
              <a:rPr lang="en-US" sz="4000" b="1" u="sng" dirty="0">
                <a:effectLst/>
                <a:latin typeface="Arial" panose="020B0604020202020204" pitchFamily="34" charset="0"/>
                <a:ea typeface="Calibri" panose="020F0502020204030204" pitchFamily="34" charset="0"/>
                <a:cs typeface="Times New Roman" panose="02020603050405020304" pitchFamily="18" charset="0"/>
              </a:rPr>
            </a:br>
            <a:r>
              <a:rPr lang="en-US" sz="44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Multiplication of Decimals</a:t>
            </a:r>
            <a:br>
              <a:rPr lang="en-US" sz="2400" dirty="0">
                <a:effectLst/>
                <a:latin typeface="Calibri" panose="020F050202020403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marL="0" indent="0">
              <a:lnSpc>
                <a:spcPct val="115000"/>
              </a:lnSpc>
              <a:spcBef>
                <a:spcPts val="0"/>
              </a:spcBef>
              <a:spcAft>
                <a:spcPts val="1000"/>
              </a:spcAft>
              <a:buNone/>
            </a:pPr>
            <a:r>
              <a:rPr lang="en-US" sz="3200" b="1" u="sng"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Multiplying by POWERS of 10</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r>
              <a:rPr lang="en-US" sz="3200" dirty="0">
                <a:solidFill>
                  <a:srgbClr val="0070C0"/>
                </a:solidFill>
                <a:effectLst/>
                <a:latin typeface="Arial" panose="020B0604020202020204" pitchFamily="34" charset="0"/>
                <a:ea typeface="Times New Roman" panose="02020603050405020304" pitchFamily="18" charset="0"/>
                <a:cs typeface="Times New Roman" panose="02020603050405020304" pitchFamily="18" charset="0"/>
              </a:rPr>
              <a:t>To multiply by a power of 10, move the decimal point one place to the right for each power of 10 if the exponent is positive and one place to the left for each power of 10 if the exponent is negative. </a:t>
            </a:r>
            <a:endPar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p>
            <a:pPr marL="457200" lvl="1" indent="0">
              <a:buNone/>
            </a:pPr>
            <a:endParaRPr lang="en-US" b="1" dirty="0">
              <a:solidFill>
                <a:srgbClr val="0070C0"/>
              </a:solidFill>
              <a:latin typeface="Bradley Hand ITC" panose="03070402050302030203" pitchFamily="66" charset="0"/>
            </a:endParaRPr>
          </a:p>
        </p:txBody>
      </p:sp>
    </p:spTree>
    <p:extLst>
      <p:ext uri="{BB962C8B-B14F-4D97-AF65-F5344CB8AC3E}">
        <p14:creationId xmlns:p14="http://schemas.microsoft.com/office/powerpoint/2010/main" val="208339405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normAutofit fontScale="90000"/>
          </a:bodyPr>
          <a:lstStyle/>
          <a:p>
            <a:pPr marL="0" marR="0">
              <a:lnSpc>
                <a:spcPct val="115000"/>
              </a:lnSpc>
              <a:spcBef>
                <a:spcPts val="0"/>
              </a:spcBef>
              <a:spcAft>
                <a:spcPts val="1000"/>
              </a:spcAft>
            </a:pPr>
            <a:br>
              <a:rPr lang="en-US" sz="4000" b="1" u="sng" dirty="0">
                <a:effectLst/>
                <a:latin typeface="Arial" panose="020B0604020202020204" pitchFamily="34" charset="0"/>
                <a:ea typeface="Calibri" panose="020F0502020204030204" pitchFamily="34" charset="0"/>
                <a:cs typeface="Times New Roman" panose="02020603050405020304" pitchFamily="18" charset="0"/>
              </a:rPr>
            </a:br>
            <a:br>
              <a:rPr lang="en-US" sz="4000" b="1" u="sng" dirty="0">
                <a:effectLst/>
                <a:latin typeface="Arial" panose="020B0604020202020204" pitchFamily="34" charset="0"/>
                <a:ea typeface="Calibri" panose="020F0502020204030204" pitchFamily="34" charset="0"/>
                <a:cs typeface="Times New Roman" panose="02020603050405020304" pitchFamily="18" charset="0"/>
              </a:rPr>
            </a:br>
            <a:r>
              <a:rPr lang="en-US" sz="44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Multiplication of Decimals</a:t>
            </a:r>
            <a:br>
              <a:rPr lang="en-US" sz="2400" dirty="0">
                <a:effectLst/>
                <a:latin typeface="Calibri" panose="020F050202020403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marL="0" marR="0" indent="0">
              <a:lnSpc>
                <a:spcPct val="115000"/>
              </a:lnSpc>
              <a:spcBef>
                <a:spcPts val="0"/>
              </a:spcBef>
              <a:spcAft>
                <a:spcPts val="1000"/>
              </a:spcAft>
              <a:buNone/>
            </a:pPr>
            <a:r>
              <a:rPr lang="en-US" sz="3200" b="1" u="sng" dirty="0">
                <a:effectLst/>
                <a:latin typeface="Arial" panose="020B0604020202020204" pitchFamily="34" charset="0"/>
                <a:ea typeface="Times New Roman" panose="02020603050405020304" pitchFamily="18" charset="0"/>
                <a:cs typeface="Times New Roman" panose="02020603050405020304" pitchFamily="18" charset="0"/>
              </a:rPr>
              <a:t>Example 6:</a:t>
            </a:r>
            <a:r>
              <a:rPr lang="en-US" sz="3200" dirty="0">
                <a:effectLst/>
                <a:latin typeface="Arial" panose="020B0604020202020204" pitchFamily="34" charset="0"/>
                <a:ea typeface="Times New Roman" panose="02020603050405020304" pitchFamily="18" charset="0"/>
                <a:cs typeface="Times New Roman" panose="02020603050405020304" pitchFamily="18" charset="0"/>
              </a:rPr>
              <a:t> </a:t>
            </a:r>
            <a:r>
              <a:rPr lang="en-US" sz="3200" b="1" dirty="0">
                <a:effectLst/>
                <a:latin typeface="Arial" panose="020B0604020202020204" pitchFamily="34" charset="0"/>
                <a:ea typeface="Times New Roman" panose="02020603050405020304" pitchFamily="18" charset="0"/>
                <a:cs typeface="Times New Roman" panose="02020603050405020304" pitchFamily="18" charset="0"/>
              </a:rPr>
              <a:t>Multiply by POWERS of 10 without using a calculator.</a:t>
            </a:r>
            <a:r>
              <a:rPr lang="en-US" sz="3200" dirty="0">
                <a:effectLst/>
                <a:latin typeface="Arial" panose="020B0604020202020204" pitchFamily="34" charset="0"/>
                <a:ea typeface="Times New Roman" panose="02020603050405020304" pitchFamily="18" charset="0"/>
                <a:cs typeface="Times New Roman" panose="02020603050405020304" pitchFamily="18" charset="0"/>
              </a:rPr>
              <a:t>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sz="3200" dirty="0">
                <a:effectLst/>
                <a:latin typeface="Arial" panose="020B0604020202020204" pitchFamily="34" charset="0"/>
                <a:ea typeface="Times New Roman" panose="02020603050405020304" pitchFamily="18" charset="0"/>
                <a:cs typeface="Arial" panose="020B0604020202020204" pitchFamily="34" charset="0"/>
              </a:rPr>
              <a:t>	a) </a:t>
            </a:r>
            <a:r>
              <a:rPr lang="en-US" sz="3200" dirty="0">
                <a:effectLst/>
                <a:latin typeface="Arial" panose="020B0604020202020204" pitchFamily="34" charset="0"/>
                <a:ea typeface="Times New Roman" panose="02020603050405020304" pitchFamily="18" charset="0"/>
              </a:rPr>
              <a:t>.274 · 10</a:t>
            </a:r>
            <a:r>
              <a:rPr lang="en-US" sz="1800" dirty="0">
                <a:effectLst/>
                <a:latin typeface="Arial" panose="020B0604020202020204" pitchFamily="34" charset="0"/>
                <a:ea typeface="Times New Roman" panose="02020603050405020304" pitchFamily="18" charset="0"/>
              </a:rPr>
              <a:t>			</a:t>
            </a:r>
            <a:r>
              <a:rPr lang="en-US" sz="3200" dirty="0">
                <a:effectLst/>
                <a:latin typeface="Arial" panose="020B0604020202020204" pitchFamily="34" charset="0"/>
                <a:ea typeface="Times New Roman" panose="02020603050405020304" pitchFamily="18" charset="0"/>
              </a:rPr>
              <a:t>b) .39 · 100</a:t>
            </a:r>
          </a:p>
          <a:p>
            <a:pPr marL="0" indent="0">
              <a:buNone/>
            </a:pPr>
            <a:endParaRPr lang="en-US" sz="3200" dirty="0">
              <a:latin typeface="Arial" panose="020B0604020202020204" pitchFamily="34" charset="0"/>
              <a:ea typeface="Times New Roman" panose="02020603050405020304" pitchFamily="18" charset="0"/>
            </a:endParaRPr>
          </a:p>
          <a:p>
            <a:pPr marL="0" indent="0">
              <a:buNone/>
            </a:pPr>
            <a:r>
              <a:rPr lang="en-US" sz="3200" dirty="0">
                <a:effectLst/>
                <a:latin typeface="Arial" panose="020B0604020202020204" pitchFamily="34" charset="0"/>
                <a:ea typeface="Times New Roman" panose="02020603050405020304" pitchFamily="18" charset="0"/>
              </a:rPr>
              <a:t>	c) 15.32 · 1000			d) 42.3 · .01 </a:t>
            </a:r>
          </a:p>
          <a:p>
            <a:pPr marL="0" indent="0">
              <a:buNone/>
            </a:pPr>
            <a:endParaRPr lang="en-US" sz="3200" dirty="0">
              <a:latin typeface="Arial" panose="020B0604020202020204" pitchFamily="34" charset="0"/>
              <a:ea typeface="Times New Roman" panose="02020603050405020304" pitchFamily="18" charset="0"/>
              <a:cs typeface="Arial" panose="020B0604020202020204" pitchFamily="34" charset="0"/>
            </a:endParaRPr>
          </a:p>
          <a:p>
            <a:pPr marL="0" indent="0">
              <a:buNone/>
            </a:pPr>
            <a:endParaRPr lang="en-US" sz="3200" dirty="0">
              <a:effectLst/>
              <a:latin typeface="Arial" panose="020B0604020202020204" pitchFamily="34" charset="0"/>
              <a:ea typeface="Times New Roman" panose="02020603050405020304" pitchFamily="18" charset="0"/>
              <a:cs typeface="Arial" panose="020B0604020202020204" pitchFamily="34" charset="0"/>
            </a:endParaRPr>
          </a:p>
        </p:txBody>
      </p:sp>
      <p:pic>
        <p:nvPicPr>
          <p:cNvPr id="5" name="Picture 4">
            <a:extLst>
              <a:ext uri="{FF2B5EF4-FFF2-40B4-BE49-F238E27FC236}">
                <a16:creationId xmlns:a16="http://schemas.microsoft.com/office/drawing/2014/main" id="{9AD99A7F-1221-8D1E-8853-F3CB38F7C837}"/>
              </a:ext>
            </a:extLst>
          </p:cNvPr>
          <p:cNvPicPr>
            <a:picLocks noChangeAspect="1"/>
          </p:cNvPicPr>
          <p:nvPr/>
        </p:nvPicPr>
        <p:blipFill>
          <a:blip r:embed="rId2"/>
          <a:stretch>
            <a:fillRect/>
          </a:stretch>
        </p:blipFill>
        <p:spPr>
          <a:xfrm>
            <a:off x="1828530" y="4023175"/>
            <a:ext cx="2355915" cy="514319"/>
          </a:xfrm>
          <a:prstGeom prst="rect">
            <a:avLst/>
          </a:prstGeom>
        </p:spPr>
      </p:pic>
      <p:pic>
        <p:nvPicPr>
          <p:cNvPr id="7" name="Picture 6">
            <a:extLst>
              <a:ext uri="{FF2B5EF4-FFF2-40B4-BE49-F238E27FC236}">
                <a16:creationId xmlns:a16="http://schemas.microsoft.com/office/drawing/2014/main" id="{7A51308D-115D-E82D-3A86-AABF50B6657E}"/>
              </a:ext>
            </a:extLst>
          </p:cNvPr>
          <p:cNvPicPr>
            <a:picLocks noChangeAspect="1"/>
          </p:cNvPicPr>
          <p:nvPr/>
        </p:nvPicPr>
        <p:blipFill>
          <a:blip r:embed="rId3"/>
          <a:stretch>
            <a:fillRect/>
          </a:stretch>
        </p:blipFill>
        <p:spPr>
          <a:xfrm>
            <a:off x="6557413" y="3939012"/>
            <a:ext cx="1928441" cy="598482"/>
          </a:xfrm>
          <a:prstGeom prst="rect">
            <a:avLst/>
          </a:prstGeom>
        </p:spPr>
      </p:pic>
      <p:pic>
        <p:nvPicPr>
          <p:cNvPr id="9" name="Picture 8">
            <a:extLst>
              <a:ext uri="{FF2B5EF4-FFF2-40B4-BE49-F238E27FC236}">
                <a16:creationId xmlns:a16="http://schemas.microsoft.com/office/drawing/2014/main" id="{68DB7EC6-A5DF-BF6F-56EE-0B9E575D83DB}"/>
              </a:ext>
            </a:extLst>
          </p:cNvPr>
          <p:cNvPicPr>
            <a:picLocks noChangeAspect="1"/>
          </p:cNvPicPr>
          <p:nvPr/>
        </p:nvPicPr>
        <p:blipFill>
          <a:blip r:embed="rId4"/>
          <a:stretch>
            <a:fillRect/>
          </a:stretch>
        </p:blipFill>
        <p:spPr>
          <a:xfrm>
            <a:off x="1713875" y="5531299"/>
            <a:ext cx="3094566" cy="778061"/>
          </a:xfrm>
          <a:prstGeom prst="rect">
            <a:avLst/>
          </a:prstGeom>
        </p:spPr>
      </p:pic>
      <p:pic>
        <p:nvPicPr>
          <p:cNvPr id="11" name="Picture 10">
            <a:extLst>
              <a:ext uri="{FF2B5EF4-FFF2-40B4-BE49-F238E27FC236}">
                <a16:creationId xmlns:a16="http://schemas.microsoft.com/office/drawing/2014/main" id="{83128DD7-C471-6111-4C83-EEFD77F0532F}"/>
              </a:ext>
            </a:extLst>
          </p:cNvPr>
          <p:cNvPicPr>
            <a:picLocks noChangeAspect="1"/>
          </p:cNvPicPr>
          <p:nvPr/>
        </p:nvPicPr>
        <p:blipFill>
          <a:blip r:embed="rId5"/>
          <a:stretch>
            <a:fillRect/>
          </a:stretch>
        </p:blipFill>
        <p:spPr>
          <a:xfrm>
            <a:off x="6168003" y="5524436"/>
            <a:ext cx="2759662" cy="598481"/>
          </a:xfrm>
          <a:prstGeom prst="rect">
            <a:avLst/>
          </a:prstGeom>
        </p:spPr>
      </p:pic>
      <mc:AlternateContent xmlns:mc="http://schemas.openxmlformats.org/markup-compatibility/2006" xmlns:a14="http://schemas.microsoft.com/office/drawing/2010/main">
        <mc:Choice Requires="a14">
          <p:sp>
            <p:nvSpPr>
              <p:cNvPr id="12" name="Text Box 308327973">
                <a:extLst>
                  <a:ext uri="{FF2B5EF4-FFF2-40B4-BE49-F238E27FC236}">
                    <a16:creationId xmlns:a16="http://schemas.microsoft.com/office/drawing/2014/main" id="{BE4FAD9D-A0BA-ACD4-9822-31CEB77DA90A}"/>
                  </a:ext>
                </a:extLst>
              </p:cNvPr>
              <p:cNvSpPr txBox="1"/>
              <p:nvPr/>
            </p:nvSpPr>
            <p:spPr>
              <a:xfrm>
                <a:off x="8697895" y="4725317"/>
                <a:ext cx="2084338" cy="731944"/>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14:m>
                  <m:oMathPara xmlns:m="http://schemas.openxmlformats.org/officeDocument/2006/math">
                    <m:oMathParaPr>
                      <m:jc m:val="centerGroup"/>
                    </m:oMathParaPr>
                    <m:oMath xmlns:m="http://schemas.openxmlformats.org/officeDocument/2006/math">
                      <m:f>
                        <m:fPr>
                          <m:ctrlPr>
                            <a:rPr lang="en-US" sz="2400" i="1">
                              <a:solidFill>
                                <a:srgbClr val="365F91"/>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2400" i="1">
                              <a:solidFill>
                                <a:srgbClr val="365F91"/>
                              </a:solidFill>
                              <a:effectLst/>
                              <a:latin typeface="Cambria Math" panose="02040503050406030204" pitchFamily="18" charset="0"/>
                              <a:ea typeface="Calibri" panose="020F0502020204030204" pitchFamily="34" charset="0"/>
                              <a:cs typeface="Times New Roman" panose="02020603050405020304" pitchFamily="18" charset="0"/>
                            </a:rPr>
                            <m:t>1</m:t>
                          </m:r>
                        </m:num>
                        <m:den>
                          <m:r>
                            <a:rPr lang="en-US" sz="2400" i="1">
                              <a:solidFill>
                                <a:srgbClr val="365F91"/>
                              </a:solidFill>
                              <a:effectLst/>
                              <a:latin typeface="Cambria Math" panose="02040503050406030204" pitchFamily="18" charset="0"/>
                              <a:ea typeface="Calibri" panose="020F0502020204030204" pitchFamily="34" charset="0"/>
                              <a:cs typeface="Times New Roman" panose="02020603050405020304" pitchFamily="18" charset="0"/>
                            </a:rPr>
                            <m:t>100</m:t>
                          </m:r>
                        </m:den>
                      </m:f>
                      <m:r>
                        <a:rPr lang="en-US" sz="2400" i="1">
                          <a:solidFill>
                            <a:srgbClr val="365F91"/>
                          </a:solidFill>
                          <a:effectLst/>
                          <a:latin typeface="Cambria Math" panose="02040503050406030204" pitchFamily="18" charset="0"/>
                          <a:ea typeface="Calibri" panose="020F0502020204030204" pitchFamily="34" charset="0"/>
                          <a:cs typeface="Times New Roman" panose="02020603050405020304" pitchFamily="18" charset="0"/>
                        </a:rPr>
                        <m:t>=</m:t>
                      </m:r>
                      <m:sSup>
                        <m:sSupPr>
                          <m:ctrlPr>
                            <a:rPr lang="en-US" sz="2400" i="1">
                              <a:solidFill>
                                <a:srgbClr val="365F91"/>
                              </a:solidFill>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2400" i="1">
                              <a:solidFill>
                                <a:srgbClr val="365F91"/>
                              </a:solidFill>
                              <a:effectLst/>
                              <a:latin typeface="Cambria Math" panose="02040503050406030204" pitchFamily="18" charset="0"/>
                              <a:ea typeface="Calibri" panose="020F0502020204030204" pitchFamily="34" charset="0"/>
                              <a:cs typeface="Times New Roman" panose="02020603050405020304" pitchFamily="18" charset="0"/>
                            </a:rPr>
                            <m:t>10</m:t>
                          </m:r>
                        </m:e>
                        <m:sup>
                          <m:r>
                            <a:rPr lang="en-US" sz="2400" i="1">
                              <a:solidFill>
                                <a:srgbClr val="365F91"/>
                              </a:solidFill>
                              <a:effectLst/>
                              <a:latin typeface="Cambria Math" panose="02040503050406030204" pitchFamily="18" charset="0"/>
                              <a:ea typeface="Calibri" panose="020F0502020204030204" pitchFamily="34" charset="0"/>
                              <a:cs typeface="Times New Roman" panose="02020603050405020304" pitchFamily="18" charset="0"/>
                            </a:rPr>
                            <m:t>−2</m:t>
                          </m:r>
                        </m:sup>
                      </m:sSup>
                    </m:oMath>
                  </m:oMathPara>
                </a14:m>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12" name="Text Box 308327973">
                <a:extLst>
                  <a:ext uri="{FF2B5EF4-FFF2-40B4-BE49-F238E27FC236}">
                    <a16:creationId xmlns:a16="http://schemas.microsoft.com/office/drawing/2014/main" id="{BE4FAD9D-A0BA-ACD4-9822-31CEB77DA90A}"/>
                  </a:ext>
                </a:extLst>
              </p:cNvPr>
              <p:cNvSpPr txBox="1">
                <a:spLocks noRot="1" noChangeAspect="1" noMove="1" noResize="1" noEditPoints="1" noAdjustHandles="1" noChangeArrowheads="1" noChangeShapeType="1" noTextEdit="1"/>
              </p:cNvSpPr>
              <p:nvPr/>
            </p:nvSpPr>
            <p:spPr>
              <a:xfrm>
                <a:off x="8697895" y="4725317"/>
                <a:ext cx="2084338" cy="731944"/>
              </a:xfrm>
              <a:prstGeom prst="rect">
                <a:avLst/>
              </a:prstGeom>
              <a:blipFill>
                <a:blip r:embed="rId6"/>
                <a:stretch>
                  <a:fillRect b="-15000"/>
                </a:stretch>
              </a:blipFill>
              <a:ln w="6350">
                <a:noFill/>
              </a:ln>
            </p:spPr>
            <p:txBody>
              <a:bodyPr/>
              <a:lstStyle/>
              <a:p>
                <a:r>
                  <a:rPr lang="en-US">
                    <a:noFill/>
                  </a:rPr>
                  <a:t> </a:t>
                </a:r>
              </a:p>
            </p:txBody>
          </p:sp>
        </mc:Fallback>
      </mc:AlternateContent>
    </p:spTree>
    <p:extLst>
      <p:ext uri="{BB962C8B-B14F-4D97-AF65-F5344CB8AC3E}">
        <p14:creationId xmlns:p14="http://schemas.microsoft.com/office/powerpoint/2010/main" val="273072809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anim calcmode="lin" valueType="num">
                                      <p:cBhvr>
                                        <p:cTn id="29" dur="1000" fill="hold"/>
                                        <p:tgtEl>
                                          <p:spTgt spid="11"/>
                                        </p:tgtEl>
                                        <p:attrNameLst>
                                          <p:attrName>ppt_x</p:attrName>
                                        </p:attrNameLst>
                                      </p:cBhvr>
                                      <p:tavLst>
                                        <p:tav tm="0">
                                          <p:val>
                                            <p:strVal val="#ppt_x"/>
                                          </p:val>
                                        </p:tav>
                                        <p:tav tm="100000">
                                          <p:val>
                                            <p:strVal val="#ppt_x"/>
                                          </p:val>
                                        </p:tav>
                                      </p:tavLst>
                                    </p:anim>
                                    <p:anim calcmode="lin" valueType="num">
                                      <p:cBhvr>
                                        <p:cTn id="30" dur="1000" fill="hold"/>
                                        <p:tgtEl>
                                          <p:spTgt spid="11"/>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1000"/>
                                        <p:tgtEl>
                                          <p:spTgt spid="12"/>
                                        </p:tgtEl>
                                      </p:cBhvr>
                                    </p:animEffect>
                                    <p:anim calcmode="lin" valueType="num">
                                      <p:cBhvr>
                                        <p:cTn id="34" dur="1000" fill="hold"/>
                                        <p:tgtEl>
                                          <p:spTgt spid="12"/>
                                        </p:tgtEl>
                                        <p:attrNameLst>
                                          <p:attrName>ppt_x</p:attrName>
                                        </p:attrNameLst>
                                      </p:cBhvr>
                                      <p:tavLst>
                                        <p:tav tm="0">
                                          <p:val>
                                            <p:strVal val="#ppt_x"/>
                                          </p:val>
                                        </p:tav>
                                        <p:tav tm="100000">
                                          <p:val>
                                            <p:strVal val="#ppt_x"/>
                                          </p:val>
                                        </p:tav>
                                      </p:tavLst>
                                    </p:anim>
                                    <p:anim calcmode="lin" valueType="num">
                                      <p:cBhvr>
                                        <p:cTn id="35"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15236" y="583146"/>
            <a:ext cx="10168128" cy="1179576"/>
          </a:xfrm>
        </p:spPr>
        <p:txBody>
          <a:bodyPr>
            <a:normAutofit fontScale="90000"/>
          </a:bodyPr>
          <a:lstStyle/>
          <a:p>
            <a:pPr marL="228600" marR="0" lvl="0" indent="0" algn="l" defTabSz="914400" rtl="0" eaLnBrk="1" fontAlgn="auto" latinLnBrk="0" hangingPunct="1">
              <a:lnSpc>
                <a:spcPct val="115000"/>
              </a:lnSpc>
              <a:spcBef>
                <a:spcPts val="0"/>
              </a:spcBef>
              <a:spcAft>
                <a:spcPts val="1000"/>
              </a:spcAft>
              <a:buClrTx/>
              <a:buSzTx/>
              <a:buFont typeface="Arial" panose="020B0604020202020204" pitchFamily="34" charset="0"/>
              <a:buNone/>
              <a:tabLst/>
              <a:defRPr/>
            </a:pPr>
            <a:br>
              <a:rPr lang="en-US" sz="4000" b="1" u="sng" dirty="0">
                <a:effectLst/>
                <a:latin typeface="Arial" panose="020B0604020202020204" pitchFamily="34" charset="0"/>
                <a:ea typeface="Calibri" panose="020F0502020204030204" pitchFamily="34" charset="0"/>
                <a:cs typeface="Times New Roman" panose="02020603050405020304" pitchFamily="18" charset="0"/>
              </a:rPr>
            </a:br>
            <a:br>
              <a:rPr lang="en-US" b="1" u="sng" dirty="0">
                <a:latin typeface="Arial" panose="020B0604020202020204" pitchFamily="34" charset="0"/>
                <a:ea typeface="Calibri" panose="020F0502020204030204" pitchFamily="34" charset="0"/>
                <a:cs typeface="Times New Roman" panose="02020603050405020304" pitchFamily="18" charset="0"/>
              </a:rPr>
            </a:br>
            <a:r>
              <a:rPr kumimoji="0" lang="en-US" sz="4400" b="1"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Times New Roman" panose="02020603050405020304" pitchFamily="18" charset="0"/>
              </a:rPr>
              <a:t>Division of Decimals</a:t>
            </a:r>
            <a:br>
              <a:rPr kumimoji="0" lang="en-US" sz="3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br>
            <a:br>
              <a:rPr lang="en-US" sz="2400" dirty="0">
                <a:effectLst/>
                <a:latin typeface="Calibri" panose="020F050202020403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marL="0" marR="0" indent="0">
              <a:lnSpc>
                <a:spcPct val="115000"/>
              </a:lnSpc>
              <a:spcBef>
                <a:spcPts val="0"/>
              </a:spcBef>
              <a:spcAft>
                <a:spcPts val="1000"/>
              </a:spcAft>
              <a:buNone/>
            </a:pPr>
            <a:r>
              <a:rPr lang="en-US" sz="3200" b="1" dirty="0">
                <a:effectLst/>
                <a:latin typeface="Arial" panose="020B0604020202020204" pitchFamily="34" charset="0"/>
                <a:ea typeface="Times New Roman" panose="02020603050405020304" pitchFamily="18" charset="0"/>
                <a:cs typeface="Times New Roman" panose="02020603050405020304" pitchFamily="18" charset="0"/>
              </a:rPr>
              <a:t>To Divide a Decimal:</a:t>
            </a:r>
          </a:p>
          <a:p>
            <a:pPr marL="0" marR="0" indent="0">
              <a:lnSpc>
                <a:spcPct val="115000"/>
              </a:lnSpc>
              <a:spcBef>
                <a:spcPts val="0"/>
              </a:spcBef>
              <a:spcAft>
                <a:spcPts val="1000"/>
              </a:spcAft>
              <a:buNone/>
            </a:pPr>
            <a:r>
              <a:rPr lang="en-US" sz="3200" dirty="0">
                <a:effectLst/>
                <a:latin typeface="Arial" panose="020B0604020202020204" pitchFamily="34" charset="0"/>
                <a:ea typeface="Times New Roman" panose="02020603050405020304" pitchFamily="18" charset="0"/>
                <a:cs typeface="Times New Roman" panose="02020603050405020304" pitchFamily="18" charset="0"/>
              </a:rPr>
              <a:t>In long division for dividing decimals, we never actually divide by a decimal.</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15000"/>
              </a:lnSpc>
              <a:spcBef>
                <a:spcPts val="0"/>
              </a:spcBef>
              <a:spcAft>
                <a:spcPts val="1000"/>
              </a:spcAft>
              <a:buNone/>
            </a:pPr>
            <a:r>
              <a:rPr lang="en-US" sz="3200" dirty="0">
                <a:effectLst/>
                <a:latin typeface="Arial" panose="020B0604020202020204" pitchFamily="34" charset="0"/>
                <a:ea typeface="Times New Roman" panose="02020603050405020304" pitchFamily="18" charset="0"/>
                <a:cs typeface="Times New Roman" panose="02020603050405020304" pitchFamily="18" charset="0"/>
              </a:rPr>
              <a:t>Before we divide and adjustment is made so that the divisor is always a whole number.</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15000"/>
              </a:lnSpc>
              <a:spcBef>
                <a:spcPts val="0"/>
              </a:spcBef>
              <a:spcAft>
                <a:spcPts val="1000"/>
              </a:spcAft>
              <a:buNone/>
            </a:pP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374621859"/>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15236" y="583146"/>
            <a:ext cx="10168128" cy="1179576"/>
          </a:xfrm>
        </p:spPr>
        <p:txBody>
          <a:bodyPr>
            <a:normAutofit fontScale="90000"/>
          </a:bodyPr>
          <a:lstStyle/>
          <a:p>
            <a:pPr marL="228600" marR="0" lvl="0" indent="0" algn="l" defTabSz="914400" rtl="0" eaLnBrk="1" fontAlgn="auto" latinLnBrk="0" hangingPunct="1">
              <a:lnSpc>
                <a:spcPct val="115000"/>
              </a:lnSpc>
              <a:spcBef>
                <a:spcPts val="0"/>
              </a:spcBef>
              <a:spcAft>
                <a:spcPts val="1000"/>
              </a:spcAft>
              <a:buClrTx/>
              <a:buSzTx/>
              <a:buFont typeface="Arial" panose="020B0604020202020204" pitchFamily="34" charset="0"/>
              <a:buNone/>
              <a:tabLst/>
              <a:defRPr/>
            </a:pPr>
            <a:br>
              <a:rPr lang="en-US" sz="4000" b="1" u="sng" dirty="0">
                <a:effectLst/>
                <a:latin typeface="Arial" panose="020B0604020202020204" pitchFamily="34" charset="0"/>
                <a:ea typeface="Calibri" panose="020F0502020204030204" pitchFamily="34" charset="0"/>
                <a:cs typeface="Times New Roman" panose="02020603050405020304" pitchFamily="18" charset="0"/>
              </a:rPr>
            </a:br>
            <a:br>
              <a:rPr lang="en-US" b="1" u="sng" dirty="0">
                <a:latin typeface="Arial" panose="020B0604020202020204" pitchFamily="34" charset="0"/>
                <a:ea typeface="Calibri" panose="020F0502020204030204" pitchFamily="34" charset="0"/>
                <a:cs typeface="Times New Roman" panose="02020603050405020304" pitchFamily="18" charset="0"/>
              </a:rPr>
            </a:br>
            <a:r>
              <a:rPr kumimoji="0" lang="en-US" sz="4400" b="1"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Times New Roman" panose="02020603050405020304" pitchFamily="18" charset="0"/>
              </a:rPr>
              <a:t>Division of Decimals</a:t>
            </a:r>
            <a:br>
              <a:rPr kumimoji="0" lang="en-US" sz="3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br>
            <a:br>
              <a:rPr lang="en-US" sz="2400" dirty="0">
                <a:effectLst/>
                <a:latin typeface="Calibri" panose="020F050202020403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marL="0" marR="0" indent="0">
              <a:lnSpc>
                <a:spcPct val="115000"/>
              </a:lnSpc>
              <a:spcBef>
                <a:spcPts val="0"/>
              </a:spcBef>
              <a:spcAft>
                <a:spcPts val="1000"/>
              </a:spcAft>
              <a:buNone/>
            </a:pPr>
            <a:r>
              <a:rPr lang="en-US" sz="3200" b="1" dirty="0">
                <a:effectLst/>
                <a:latin typeface="Arial" panose="020B0604020202020204" pitchFamily="34" charset="0"/>
                <a:ea typeface="Times New Roman" panose="02020603050405020304" pitchFamily="18" charset="0"/>
                <a:cs typeface="Times New Roman" panose="02020603050405020304" pitchFamily="18" charset="0"/>
              </a:rPr>
              <a:t>To Divide a Decimal:</a:t>
            </a:r>
          </a:p>
          <a:p>
            <a:pPr marL="342900" marR="0" lvl="0" indent="-342900">
              <a:lnSpc>
                <a:spcPct val="115000"/>
              </a:lnSpc>
              <a:spcBef>
                <a:spcPts val="0"/>
              </a:spcBef>
              <a:spcAft>
                <a:spcPts val="1000"/>
              </a:spcAft>
              <a:buFont typeface="Symbol" panose="05050102010706020507" pitchFamily="18" charset="2"/>
              <a:buChar char=""/>
            </a:pPr>
            <a:r>
              <a:rPr lang="en-US" sz="3200" dirty="0">
                <a:solidFill>
                  <a:srgbClr val="0070C0"/>
                </a:solidFill>
                <a:effectLst/>
                <a:latin typeface="Arial" panose="020B0604020202020204" pitchFamily="34" charset="0"/>
                <a:ea typeface="Times New Roman" panose="02020603050405020304" pitchFamily="18" charset="0"/>
                <a:cs typeface="Times New Roman" panose="02020603050405020304" pitchFamily="18" charset="0"/>
              </a:rPr>
              <a:t>The rule for dividing by a decimal is to count the number of decimal places in the divisor and then move the decimal points in the divisor and the dividend that many places to the right.  </a:t>
            </a:r>
            <a:endPar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15000"/>
              </a:lnSpc>
              <a:spcBef>
                <a:spcPts val="0"/>
              </a:spcBef>
              <a:spcAft>
                <a:spcPts val="1000"/>
              </a:spcAft>
              <a:buNone/>
            </a:pP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85549279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15236" y="583146"/>
            <a:ext cx="10168128" cy="1179576"/>
          </a:xfrm>
        </p:spPr>
        <p:txBody>
          <a:bodyPr>
            <a:normAutofit fontScale="90000"/>
          </a:bodyPr>
          <a:lstStyle/>
          <a:p>
            <a:pPr marL="228600" marR="0" lvl="0" indent="0" algn="l" defTabSz="914400" rtl="0" eaLnBrk="1" fontAlgn="auto" latinLnBrk="0" hangingPunct="1">
              <a:lnSpc>
                <a:spcPct val="115000"/>
              </a:lnSpc>
              <a:spcBef>
                <a:spcPts val="0"/>
              </a:spcBef>
              <a:spcAft>
                <a:spcPts val="1000"/>
              </a:spcAft>
              <a:buClrTx/>
              <a:buSzTx/>
              <a:buFont typeface="Arial" panose="020B0604020202020204" pitchFamily="34" charset="0"/>
              <a:buNone/>
              <a:tabLst/>
              <a:defRPr/>
            </a:pPr>
            <a:br>
              <a:rPr lang="en-US" sz="4000" b="1" u="sng" dirty="0">
                <a:effectLst/>
                <a:latin typeface="Arial" panose="020B0604020202020204" pitchFamily="34" charset="0"/>
                <a:ea typeface="Calibri" panose="020F0502020204030204" pitchFamily="34" charset="0"/>
                <a:cs typeface="Times New Roman" panose="02020603050405020304" pitchFamily="18" charset="0"/>
              </a:rPr>
            </a:br>
            <a:br>
              <a:rPr lang="en-US" b="1" u="sng" dirty="0">
                <a:latin typeface="Arial" panose="020B0604020202020204" pitchFamily="34" charset="0"/>
                <a:ea typeface="Calibri" panose="020F0502020204030204" pitchFamily="34" charset="0"/>
                <a:cs typeface="Times New Roman" panose="02020603050405020304" pitchFamily="18" charset="0"/>
              </a:rPr>
            </a:br>
            <a:r>
              <a:rPr kumimoji="0" lang="en-US" sz="4400" b="1"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Times New Roman" panose="02020603050405020304" pitchFamily="18" charset="0"/>
              </a:rPr>
              <a:t>Division of Decimals</a:t>
            </a:r>
            <a:br>
              <a:rPr kumimoji="0" lang="en-US" sz="3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br>
            <a:br>
              <a:rPr lang="en-US" sz="2400" dirty="0">
                <a:effectLst/>
                <a:latin typeface="Calibri" panose="020F050202020403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marL="0" marR="0" indent="0">
              <a:lnSpc>
                <a:spcPct val="115000"/>
              </a:lnSpc>
              <a:spcBef>
                <a:spcPts val="0"/>
              </a:spcBef>
              <a:spcAft>
                <a:spcPts val="1000"/>
              </a:spcAft>
              <a:buNone/>
            </a:pPr>
            <a:r>
              <a:rPr lang="en-US" sz="3200" b="1" u="sng"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Example 7</a:t>
            </a:r>
            <a:r>
              <a:rPr lang="en-US" sz="32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Find the Quotient of 32.66 ÷ 7.1</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nSpc>
                <a:spcPct val="115000"/>
              </a:lnSpc>
              <a:spcBef>
                <a:spcPts val="0"/>
              </a:spcBef>
              <a:spcAft>
                <a:spcPts val="1000"/>
              </a:spcAft>
              <a:buNone/>
            </a:pPr>
            <a:endParaRPr lang="en-US" sz="3200" dirty="0">
              <a:solidFill>
                <a:srgbClr val="365F91"/>
              </a:solidFill>
              <a:effectLst/>
              <a:latin typeface="Arial" panose="020B0604020202020204" pitchFamily="34" charset="0"/>
              <a:ea typeface="Times New Roman" panose="02020603050405020304" pitchFamily="18" charset="0"/>
              <a:cs typeface="Times New Roman" panose="02020603050405020304" pitchFamily="18" charset="0"/>
            </a:endParaRPr>
          </a:p>
          <a:p>
            <a:pPr marL="0" marR="0" indent="0">
              <a:lnSpc>
                <a:spcPct val="115000"/>
              </a:lnSpc>
              <a:spcBef>
                <a:spcPts val="0"/>
              </a:spcBef>
              <a:spcAft>
                <a:spcPts val="1000"/>
              </a:spcAft>
              <a:buNone/>
            </a:pP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effectLst/>
              <a:latin typeface="Arial" panose="020B0604020202020204" pitchFamily="34" charset="0"/>
              <a:ea typeface="Times New Roman" panose="02020603050405020304" pitchFamily="18" charset="0"/>
              <a:cs typeface="Arial" panose="020B0604020202020204" pitchFamily="34" charset="0"/>
            </a:endParaRPr>
          </a:p>
        </p:txBody>
      </p:sp>
      <p:pic>
        <p:nvPicPr>
          <p:cNvPr id="4" name="Picture 3">
            <a:extLst>
              <a:ext uri="{FF2B5EF4-FFF2-40B4-BE49-F238E27FC236}">
                <a16:creationId xmlns:a16="http://schemas.microsoft.com/office/drawing/2014/main" id="{FF3035F6-DCB2-6D85-19F6-E3BB2E05DFDD}"/>
              </a:ext>
            </a:extLst>
          </p:cNvPr>
          <p:cNvPicPr>
            <a:picLocks noChangeAspect="1"/>
          </p:cNvPicPr>
          <p:nvPr/>
        </p:nvPicPr>
        <p:blipFill rotWithShape="1">
          <a:blip r:embed="rId2">
            <a:extLst>
              <a:ext uri="{28A0092B-C50C-407E-A947-70E740481C1C}">
                <a14:useLocalDpi xmlns:a14="http://schemas.microsoft.com/office/drawing/2010/main" val="0"/>
              </a:ext>
            </a:extLst>
          </a:blip>
          <a:srcRect l="57626" t="23240" r="14181" b="37865"/>
          <a:stretch/>
        </p:blipFill>
        <p:spPr bwMode="auto">
          <a:xfrm>
            <a:off x="690695" y="2763442"/>
            <a:ext cx="4889057" cy="379437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57197872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15236" y="583146"/>
            <a:ext cx="10168128" cy="1179576"/>
          </a:xfrm>
        </p:spPr>
        <p:txBody>
          <a:bodyPr>
            <a:normAutofit fontScale="90000"/>
          </a:bodyPr>
          <a:lstStyle/>
          <a:p>
            <a:pPr marL="228600" marR="0" lvl="0" indent="0" algn="l" defTabSz="914400" rtl="0" eaLnBrk="1" fontAlgn="auto" latinLnBrk="0" hangingPunct="1">
              <a:lnSpc>
                <a:spcPct val="115000"/>
              </a:lnSpc>
              <a:spcBef>
                <a:spcPts val="0"/>
              </a:spcBef>
              <a:spcAft>
                <a:spcPts val="1000"/>
              </a:spcAft>
              <a:buClrTx/>
              <a:buSzTx/>
              <a:buFont typeface="Arial" panose="020B0604020202020204" pitchFamily="34" charset="0"/>
              <a:buNone/>
              <a:tabLst/>
              <a:defRPr/>
            </a:pPr>
            <a:br>
              <a:rPr lang="en-US" sz="4000" b="1" u="sng" dirty="0">
                <a:effectLst/>
                <a:latin typeface="Arial" panose="020B0604020202020204" pitchFamily="34" charset="0"/>
                <a:ea typeface="Calibri" panose="020F0502020204030204" pitchFamily="34" charset="0"/>
                <a:cs typeface="Times New Roman" panose="02020603050405020304" pitchFamily="18" charset="0"/>
              </a:rPr>
            </a:br>
            <a:br>
              <a:rPr lang="en-US" b="1" u="sng" dirty="0">
                <a:latin typeface="Arial" panose="020B0604020202020204" pitchFamily="34" charset="0"/>
                <a:ea typeface="Calibri" panose="020F0502020204030204" pitchFamily="34" charset="0"/>
                <a:cs typeface="Times New Roman" panose="02020603050405020304" pitchFamily="18" charset="0"/>
              </a:rPr>
            </a:br>
            <a:r>
              <a:rPr kumimoji="0" lang="en-US" sz="4400" b="1"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Times New Roman" panose="02020603050405020304" pitchFamily="18" charset="0"/>
              </a:rPr>
              <a:t>Division of Decimals</a:t>
            </a:r>
            <a:br>
              <a:rPr kumimoji="0" lang="en-US" sz="3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br>
            <a:br>
              <a:rPr lang="en-US" sz="2400" dirty="0">
                <a:effectLst/>
                <a:latin typeface="Calibri" panose="020F050202020403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marL="0" marR="0" lvl="0" indent="0">
              <a:lnSpc>
                <a:spcPct val="115000"/>
              </a:lnSpc>
              <a:spcBef>
                <a:spcPts val="0"/>
              </a:spcBef>
              <a:spcAft>
                <a:spcPts val="1000"/>
              </a:spcAft>
              <a:buNone/>
            </a:pPr>
            <a:r>
              <a:rPr lang="en-US" sz="3200" b="1" u="sng" dirty="0">
                <a:solidFill>
                  <a:srgbClr val="000000"/>
                </a:solidFill>
                <a:effectLst/>
                <a:latin typeface="Arial" panose="020B0604020202020204" pitchFamily="34" charset="0"/>
                <a:ea typeface="Times New Roman" panose="02020603050405020304" pitchFamily="18" charset="0"/>
              </a:rPr>
              <a:t>Example 8</a:t>
            </a:r>
            <a:r>
              <a:rPr lang="en-US" sz="3200" b="1" dirty="0">
                <a:solidFill>
                  <a:srgbClr val="000000"/>
                </a:solidFill>
                <a:effectLst/>
                <a:latin typeface="Arial" panose="020B0604020202020204" pitchFamily="34" charset="0"/>
                <a:ea typeface="Times New Roman" panose="02020603050405020304" pitchFamily="18" charset="0"/>
              </a:rPr>
              <a:t>: Find the Quotient of 1.0773 ÷ 0.513</a:t>
            </a:r>
            <a:endParaRPr lang="en-US" sz="3200" dirty="0">
              <a:solidFill>
                <a:srgbClr val="365F91"/>
              </a:solidFill>
              <a:effectLst/>
              <a:latin typeface="Arial" panose="020B0604020202020204" pitchFamily="34" charset="0"/>
              <a:ea typeface="Times New Roman" panose="02020603050405020304" pitchFamily="18" charset="0"/>
              <a:cs typeface="Times New Roman" panose="02020603050405020304" pitchFamily="18" charset="0"/>
            </a:endParaRPr>
          </a:p>
          <a:p>
            <a:pPr marL="0" marR="0" indent="0">
              <a:lnSpc>
                <a:spcPct val="115000"/>
              </a:lnSpc>
              <a:spcBef>
                <a:spcPts val="0"/>
              </a:spcBef>
              <a:spcAft>
                <a:spcPts val="1000"/>
              </a:spcAft>
              <a:buNone/>
            </a:pP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effectLst/>
              <a:latin typeface="Arial" panose="020B0604020202020204" pitchFamily="34" charset="0"/>
              <a:ea typeface="Times New Roman" panose="02020603050405020304" pitchFamily="18" charset="0"/>
              <a:cs typeface="Arial" panose="020B0604020202020204" pitchFamily="34" charset="0"/>
            </a:endParaRPr>
          </a:p>
        </p:txBody>
      </p:sp>
      <p:pic>
        <p:nvPicPr>
          <p:cNvPr id="5" name="Picture 4">
            <a:extLst>
              <a:ext uri="{FF2B5EF4-FFF2-40B4-BE49-F238E27FC236}">
                <a16:creationId xmlns:a16="http://schemas.microsoft.com/office/drawing/2014/main" id="{6001BA3D-91D3-624C-D442-3272200CD945}"/>
              </a:ext>
            </a:extLst>
          </p:cNvPr>
          <p:cNvPicPr>
            <a:picLocks noChangeAspect="1"/>
          </p:cNvPicPr>
          <p:nvPr/>
        </p:nvPicPr>
        <p:blipFill rotWithShape="1">
          <a:blip r:embed="rId2">
            <a:extLst>
              <a:ext uri="{28A0092B-C50C-407E-A947-70E740481C1C}">
                <a14:useLocalDpi xmlns:a14="http://schemas.microsoft.com/office/drawing/2010/main" val="0"/>
              </a:ext>
            </a:extLst>
          </a:blip>
          <a:srcRect l="57448" t="46638" r="13911" b="25215"/>
          <a:stretch/>
        </p:blipFill>
        <p:spPr bwMode="auto">
          <a:xfrm>
            <a:off x="690695" y="2945274"/>
            <a:ext cx="5321646" cy="2941988"/>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07275260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15236" y="583146"/>
            <a:ext cx="10168128" cy="1179576"/>
          </a:xfrm>
        </p:spPr>
        <p:txBody>
          <a:bodyPr>
            <a:normAutofit fontScale="90000"/>
          </a:bodyPr>
          <a:lstStyle/>
          <a:p>
            <a:pPr marL="0" marR="0" lvl="0" indent="0" algn="l" defTabSz="914400" rtl="0" eaLnBrk="1" fontAlgn="auto" latinLnBrk="0" hangingPunct="1">
              <a:lnSpc>
                <a:spcPct val="115000"/>
              </a:lnSpc>
              <a:spcBef>
                <a:spcPts val="0"/>
              </a:spcBef>
              <a:spcAft>
                <a:spcPts val="1000"/>
              </a:spcAft>
              <a:buClrTx/>
              <a:buSzTx/>
              <a:buFont typeface="Arial" panose="020B0604020202020204" pitchFamily="34" charset="0"/>
              <a:buNone/>
              <a:tabLst/>
              <a:defRPr/>
            </a:pPr>
            <a:br>
              <a:rPr lang="en-US" sz="4000" b="1" u="sng" dirty="0">
                <a:effectLst/>
                <a:latin typeface="Arial" panose="020B0604020202020204" pitchFamily="34" charset="0"/>
                <a:ea typeface="Calibri" panose="020F0502020204030204" pitchFamily="34" charset="0"/>
                <a:cs typeface="Times New Roman" panose="02020603050405020304" pitchFamily="18" charset="0"/>
              </a:rPr>
            </a:br>
            <a:br>
              <a:rPr lang="en-US" b="1" u="sng" dirty="0">
                <a:latin typeface="Arial" panose="020B0604020202020204" pitchFamily="34" charset="0"/>
                <a:ea typeface="Calibri" panose="020F0502020204030204" pitchFamily="34" charset="0"/>
                <a:cs typeface="Times New Roman" panose="02020603050405020304" pitchFamily="18" charset="0"/>
              </a:rPr>
            </a:br>
            <a:br>
              <a:rPr lang="en-US" b="1" u="sng" dirty="0">
                <a:latin typeface="Arial" panose="020B0604020202020204" pitchFamily="34" charset="0"/>
                <a:ea typeface="Calibri" panose="020F0502020204030204" pitchFamily="34" charset="0"/>
                <a:cs typeface="Times New Roman" panose="02020603050405020304" pitchFamily="18" charset="0"/>
              </a:rPr>
            </a:br>
            <a:r>
              <a:rPr kumimoji="0" lang="en-US" sz="4400" b="1" i="0"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Times New Roman" panose="02020603050405020304" pitchFamily="18" charset="0"/>
              </a:rPr>
              <a:t>Dividing by POWERS of 10</a:t>
            </a:r>
            <a:br>
              <a:rPr kumimoji="0" lang="en-US" sz="3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br>
            <a:br>
              <a:rPr kumimoji="0" lang="en-US" sz="3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br>
            <a:br>
              <a:rPr lang="en-US" sz="2400" dirty="0">
                <a:effectLst/>
                <a:latin typeface="Calibri" panose="020F050202020403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marL="0" marR="0" indent="0">
              <a:lnSpc>
                <a:spcPct val="115000"/>
              </a:lnSpc>
              <a:spcBef>
                <a:spcPts val="0"/>
              </a:spcBef>
              <a:spcAft>
                <a:spcPts val="1000"/>
              </a:spcAft>
              <a:buNone/>
            </a:pPr>
            <a:r>
              <a:rPr lang="en-US" sz="32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To divide a decimal by a power of 10:</a:t>
            </a:r>
            <a:endParaRPr lang="en-US" sz="3200" b="1"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Bef>
                <a:spcPts val="0"/>
              </a:spcBef>
            </a:pPr>
            <a:r>
              <a:rPr lang="en-US" sz="3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move the decimal point one place to the left for each power of ten if the exponent is positive </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gn="ctr">
              <a:lnSpc>
                <a:spcPct val="115000"/>
              </a:lnSpc>
              <a:spcBef>
                <a:spcPts val="0"/>
              </a:spcBef>
              <a:spcAft>
                <a:spcPts val="0"/>
              </a:spcAft>
              <a:buNone/>
            </a:pPr>
            <a:r>
              <a:rPr lang="en-US" sz="32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or</a:t>
            </a:r>
            <a:r>
              <a:rPr lang="en-US" sz="3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Bef>
                <a:spcPts val="0"/>
              </a:spcBef>
              <a:spcAft>
                <a:spcPts val="1000"/>
              </a:spcAft>
            </a:pPr>
            <a:r>
              <a:rPr lang="en-US" sz="3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move the decimal point one place to the right for each power of ten if the exponent is negative. </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15000"/>
              </a:lnSpc>
              <a:spcBef>
                <a:spcPts val="0"/>
              </a:spcBef>
              <a:spcAft>
                <a:spcPts val="1000"/>
              </a:spcAft>
              <a:buNone/>
            </a:pP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effectLst/>
              <a:latin typeface="Arial" panose="020B060402020202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4274395210"/>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15236" y="583146"/>
            <a:ext cx="10168128" cy="1179576"/>
          </a:xfrm>
        </p:spPr>
        <p:txBody>
          <a:bodyPr>
            <a:normAutofit fontScale="90000"/>
          </a:bodyPr>
          <a:lstStyle/>
          <a:p>
            <a:pPr marL="0" marR="0" lvl="0" indent="0" algn="l" defTabSz="914400" rtl="0" eaLnBrk="1" fontAlgn="auto" latinLnBrk="0" hangingPunct="1">
              <a:lnSpc>
                <a:spcPct val="115000"/>
              </a:lnSpc>
              <a:spcBef>
                <a:spcPts val="0"/>
              </a:spcBef>
              <a:spcAft>
                <a:spcPts val="1000"/>
              </a:spcAft>
              <a:buClrTx/>
              <a:buSzTx/>
              <a:buFont typeface="Arial" panose="020B0604020202020204" pitchFamily="34" charset="0"/>
              <a:buNone/>
              <a:tabLst/>
              <a:defRPr/>
            </a:pPr>
            <a:br>
              <a:rPr lang="en-US" sz="4000" b="1" u="sng" dirty="0">
                <a:effectLst/>
                <a:latin typeface="Arial" panose="020B0604020202020204" pitchFamily="34" charset="0"/>
                <a:ea typeface="Calibri" panose="020F0502020204030204" pitchFamily="34" charset="0"/>
                <a:cs typeface="Times New Roman" panose="02020603050405020304" pitchFamily="18" charset="0"/>
              </a:rPr>
            </a:br>
            <a:br>
              <a:rPr lang="en-US" b="1" u="sng" dirty="0">
                <a:latin typeface="Arial" panose="020B0604020202020204" pitchFamily="34" charset="0"/>
                <a:ea typeface="Calibri" panose="020F0502020204030204" pitchFamily="34" charset="0"/>
                <a:cs typeface="Times New Roman" panose="02020603050405020304" pitchFamily="18" charset="0"/>
              </a:rPr>
            </a:br>
            <a:br>
              <a:rPr lang="en-US" b="1" u="sng" dirty="0">
                <a:latin typeface="Arial" panose="020B0604020202020204" pitchFamily="34" charset="0"/>
                <a:ea typeface="Calibri" panose="020F0502020204030204" pitchFamily="34" charset="0"/>
                <a:cs typeface="Times New Roman" panose="02020603050405020304" pitchFamily="18" charset="0"/>
              </a:rPr>
            </a:br>
            <a:r>
              <a:rPr kumimoji="0" lang="en-US" sz="4400" b="1" i="0"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Times New Roman" panose="02020603050405020304" pitchFamily="18" charset="0"/>
              </a:rPr>
              <a:t>Dividing by POWERS of 10</a:t>
            </a:r>
            <a:br>
              <a:rPr kumimoji="0" lang="en-US" sz="3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br>
            <a:br>
              <a:rPr kumimoji="0" lang="en-US" sz="3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br>
            <a:br>
              <a:rPr lang="en-US" sz="2400" dirty="0">
                <a:effectLst/>
                <a:latin typeface="Calibri" panose="020F050202020403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marL="0" marR="0" indent="0">
              <a:lnSpc>
                <a:spcPct val="115000"/>
              </a:lnSpc>
              <a:spcBef>
                <a:spcPts val="0"/>
              </a:spcBef>
              <a:spcAft>
                <a:spcPts val="1000"/>
              </a:spcAft>
              <a:buNone/>
            </a:pPr>
            <a:r>
              <a:rPr lang="en-US" sz="3200" b="1" u="sng" dirty="0">
                <a:solidFill>
                  <a:srgbClr val="000000"/>
                </a:solidFill>
                <a:effectLst/>
                <a:latin typeface="Arial" panose="020B0604020202020204" pitchFamily="34" charset="0"/>
                <a:ea typeface="Times New Roman" panose="02020603050405020304" pitchFamily="18" charset="0"/>
              </a:rPr>
              <a:t>Example 9</a:t>
            </a:r>
            <a:r>
              <a:rPr lang="en-US" sz="3200" b="1" dirty="0">
                <a:solidFill>
                  <a:srgbClr val="000000"/>
                </a:solidFill>
                <a:effectLst/>
                <a:latin typeface="Arial" panose="020B0604020202020204" pitchFamily="34" charset="0"/>
                <a:ea typeface="Times New Roman" panose="02020603050405020304" pitchFamily="18" charset="0"/>
              </a:rPr>
              <a:t>: 9,248.6 ÷ 100</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effectLst/>
              <a:latin typeface="Arial" panose="020B0604020202020204" pitchFamily="34" charset="0"/>
              <a:ea typeface="Times New Roman" panose="02020603050405020304" pitchFamily="18" charset="0"/>
              <a:cs typeface="Arial" panose="020B0604020202020204" pitchFamily="34" charset="0"/>
            </a:endParaRPr>
          </a:p>
        </p:txBody>
      </p:sp>
      <p:pic>
        <p:nvPicPr>
          <p:cNvPr id="4" name="Picture 3">
            <a:extLst>
              <a:ext uri="{FF2B5EF4-FFF2-40B4-BE49-F238E27FC236}">
                <a16:creationId xmlns:a16="http://schemas.microsoft.com/office/drawing/2014/main" id="{7C761609-C677-FEC8-E27D-67CA08B8F99E}"/>
              </a:ext>
            </a:extLst>
          </p:cNvPr>
          <p:cNvPicPr>
            <a:picLocks noChangeAspect="1"/>
          </p:cNvPicPr>
          <p:nvPr/>
        </p:nvPicPr>
        <p:blipFill rotWithShape="1">
          <a:blip r:embed="rId2">
            <a:extLst>
              <a:ext uri="{28A0092B-C50C-407E-A947-70E740481C1C}">
                <a14:useLocalDpi xmlns:a14="http://schemas.microsoft.com/office/drawing/2010/main" val="0"/>
              </a:ext>
            </a:extLst>
          </a:blip>
          <a:srcRect l="20098" t="22291" r="51708" b="63320"/>
          <a:stretch/>
        </p:blipFill>
        <p:spPr bwMode="auto">
          <a:xfrm>
            <a:off x="666282" y="2691764"/>
            <a:ext cx="7997976" cy="2295871"/>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7087093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15236" y="583146"/>
            <a:ext cx="10168128" cy="1179576"/>
          </a:xfrm>
        </p:spPr>
        <p:txBody>
          <a:bodyPr>
            <a:normAutofit fontScale="90000"/>
          </a:bodyPr>
          <a:lstStyle/>
          <a:p>
            <a:pPr marL="0" marR="0" lvl="0" indent="0" algn="l" defTabSz="914400" rtl="0" eaLnBrk="1" fontAlgn="auto" latinLnBrk="0" hangingPunct="1">
              <a:lnSpc>
                <a:spcPct val="115000"/>
              </a:lnSpc>
              <a:spcBef>
                <a:spcPts val="0"/>
              </a:spcBef>
              <a:spcAft>
                <a:spcPts val="1000"/>
              </a:spcAft>
              <a:buClrTx/>
              <a:buSzTx/>
              <a:buFont typeface="Arial" panose="020B0604020202020204" pitchFamily="34" charset="0"/>
              <a:buNone/>
              <a:tabLst/>
              <a:defRPr/>
            </a:pPr>
            <a:br>
              <a:rPr lang="en-US" sz="4000" b="1" u="sng" dirty="0">
                <a:effectLst/>
                <a:latin typeface="Arial" panose="020B0604020202020204" pitchFamily="34" charset="0"/>
                <a:ea typeface="Calibri" panose="020F0502020204030204" pitchFamily="34" charset="0"/>
                <a:cs typeface="Times New Roman" panose="02020603050405020304" pitchFamily="18" charset="0"/>
              </a:rPr>
            </a:br>
            <a:br>
              <a:rPr lang="en-US" b="1" u="sng" dirty="0">
                <a:latin typeface="Arial" panose="020B0604020202020204" pitchFamily="34" charset="0"/>
                <a:ea typeface="Calibri" panose="020F0502020204030204" pitchFamily="34" charset="0"/>
                <a:cs typeface="Times New Roman" panose="02020603050405020304" pitchFamily="18" charset="0"/>
              </a:rPr>
            </a:br>
            <a:br>
              <a:rPr lang="en-US" b="1" u="sng" dirty="0">
                <a:latin typeface="Arial" panose="020B0604020202020204" pitchFamily="34" charset="0"/>
                <a:ea typeface="Calibri" panose="020F0502020204030204" pitchFamily="34" charset="0"/>
                <a:cs typeface="Times New Roman" panose="02020603050405020304" pitchFamily="18" charset="0"/>
              </a:rPr>
            </a:br>
            <a:r>
              <a:rPr kumimoji="0" lang="en-US" sz="4400" b="1" i="0"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Times New Roman" panose="02020603050405020304" pitchFamily="18" charset="0"/>
              </a:rPr>
              <a:t>Dividing by POWERS of 10</a:t>
            </a:r>
            <a:br>
              <a:rPr kumimoji="0" lang="en-US" sz="3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br>
            <a:br>
              <a:rPr kumimoji="0" lang="en-US" sz="3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br>
            <a:br>
              <a:rPr lang="en-US" sz="2400" dirty="0">
                <a:effectLst/>
                <a:latin typeface="Calibri" panose="020F050202020403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marL="0" indent="0">
              <a:buNone/>
            </a:pPr>
            <a:r>
              <a:rPr lang="en-US" sz="3200" b="1" u="sng" dirty="0">
                <a:solidFill>
                  <a:srgbClr val="000000"/>
                </a:solidFill>
                <a:effectLst/>
                <a:latin typeface="Arial" panose="020B0604020202020204" pitchFamily="34" charset="0"/>
                <a:ea typeface="Times New Roman" panose="02020603050405020304" pitchFamily="18" charset="0"/>
              </a:rPr>
              <a:t>Example 10</a:t>
            </a:r>
            <a:r>
              <a:rPr lang="en-US" sz="3200" b="1" dirty="0">
                <a:solidFill>
                  <a:srgbClr val="000000"/>
                </a:solidFill>
                <a:effectLst/>
                <a:latin typeface="Arial" panose="020B0604020202020204" pitchFamily="34" charset="0"/>
                <a:ea typeface="Times New Roman" panose="02020603050405020304" pitchFamily="18" charset="0"/>
              </a:rPr>
              <a:t>: 3.28 ÷ 10,000</a:t>
            </a:r>
            <a:endParaRPr lang="en-US" sz="3200" dirty="0">
              <a:effectLst/>
              <a:latin typeface="Arial" panose="020B0604020202020204" pitchFamily="34" charset="0"/>
              <a:ea typeface="Times New Roman" panose="02020603050405020304" pitchFamily="18" charset="0"/>
              <a:cs typeface="Arial" panose="020B0604020202020204" pitchFamily="34" charset="0"/>
            </a:endParaRPr>
          </a:p>
        </p:txBody>
      </p:sp>
      <p:pic>
        <p:nvPicPr>
          <p:cNvPr id="5" name="Picture 4">
            <a:extLst>
              <a:ext uri="{FF2B5EF4-FFF2-40B4-BE49-F238E27FC236}">
                <a16:creationId xmlns:a16="http://schemas.microsoft.com/office/drawing/2014/main" id="{24BDDABF-5B48-B6E5-B1C8-6CB3E16DC47F}"/>
              </a:ext>
            </a:extLst>
          </p:cNvPr>
          <p:cNvPicPr>
            <a:picLocks noChangeAspect="1"/>
          </p:cNvPicPr>
          <p:nvPr/>
        </p:nvPicPr>
        <p:blipFill rotWithShape="1">
          <a:blip r:embed="rId2"/>
          <a:srcRect l="20098" t="39840" r="51619" b="44981"/>
          <a:stretch/>
        </p:blipFill>
        <p:spPr bwMode="auto">
          <a:xfrm>
            <a:off x="502050" y="2936817"/>
            <a:ext cx="8099111" cy="2444789"/>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51668165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15236" y="583146"/>
            <a:ext cx="10168128" cy="1179576"/>
          </a:xfrm>
        </p:spPr>
        <p:txBody>
          <a:bodyPr>
            <a:normAutofit fontScale="90000"/>
          </a:bodyPr>
          <a:lstStyle/>
          <a:p>
            <a:pPr marL="0" marR="0" lvl="0" indent="0" algn="l" defTabSz="914400" rtl="0" eaLnBrk="1" fontAlgn="auto" latinLnBrk="0" hangingPunct="1">
              <a:lnSpc>
                <a:spcPct val="115000"/>
              </a:lnSpc>
              <a:spcBef>
                <a:spcPts val="0"/>
              </a:spcBef>
              <a:spcAft>
                <a:spcPts val="1000"/>
              </a:spcAft>
              <a:buClrTx/>
              <a:buSzTx/>
              <a:buFont typeface="Arial" panose="020B0604020202020204" pitchFamily="34" charset="0"/>
              <a:buNone/>
              <a:tabLst/>
              <a:defRPr/>
            </a:pPr>
            <a:br>
              <a:rPr lang="en-US" sz="4000" b="1" u="sng" dirty="0">
                <a:effectLst/>
                <a:latin typeface="Arial" panose="020B0604020202020204" pitchFamily="34" charset="0"/>
                <a:ea typeface="Calibri" panose="020F0502020204030204" pitchFamily="34" charset="0"/>
                <a:cs typeface="Times New Roman" panose="02020603050405020304" pitchFamily="18" charset="0"/>
              </a:rPr>
            </a:br>
            <a:br>
              <a:rPr lang="en-US" b="1" u="sng" dirty="0">
                <a:latin typeface="Arial" panose="020B0604020202020204" pitchFamily="34" charset="0"/>
                <a:ea typeface="Calibri" panose="020F0502020204030204" pitchFamily="34" charset="0"/>
                <a:cs typeface="Times New Roman" panose="02020603050405020304" pitchFamily="18" charset="0"/>
              </a:rPr>
            </a:br>
            <a:br>
              <a:rPr lang="en-US" b="1" u="sng" dirty="0">
                <a:latin typeface="Arial" panose="020B0604020202020204" pitchFamily="34" charset="0"/>
                <a:ea typeface="Calibri" panose="020F0502020204030204" pitchFamily="34" charset="0"/>
                <a:cs typeface="Times New Roman" panose="02020603050405020304" pitchFamily="18" charset="0"/>
              </a:rPr>
            </a:br>
            <a:r>
              <a:rPr kumimoji="0" lang="en-US" sz="4400" b="1" i="0"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Times New Roman" panose="02020603050405020304" pitchFamily="18" charset="0"/>
              </a:rPr>
              <a:t>Dividing by POWERS of 10</a:t>
            </a:r>
            <a:br>
              <a:rPr kumimoji="0" lang="en-US" sz="3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br>
            <a:br>
              <a:rPr kumimoji="0" lang="en-US" sz="3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br>
            <a:br>
              <a:rPr lang="en-US" sz="2400" dirty="0">
                <a:effectLst/>
                <a:latin typeface="Calibri" panose="020F050202020403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marL="0" marR="0" indent="0">
              <a:lnSpc>
                <a:spcPct val="115000"/>
              </a:lnSpc>
              <a:spcBef>
                <a:spcPts val="0"/>
              </a:spcBef>
              <a:spcAft>
                <a:spcPts val="1000"/>
              </a:spcAft>
              <a:buNone/>
            </a:pPr>
            <a:r>
              <a:rPr lang="en-US" sz="3200" b="1" u="sng"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Example 11</a:t>
            </a:r>
            <a:r>
              <a:rPr lang="en-US" sz="32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4.52 ÷ .001</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effectLst/>
              <a:latin typeface="Arial" panose="020B0604020202020204" pitchFamily="34" charset="0"/>
              <a:ea typeface="Times New Roman" panose="02020603050405020304" pitchFamily="18" charset="0"/>
              <a:cs typeface="Arial" panose="020B0604020202020204" pitchFamily="34" charset="0"/>
            </a:endParaRPr>
          </a:p>
        </p:txBody>
      </p:sp>
      <p:pic>
        <p:nvPicPr>
          <p:cNvPr id="6" name="Picture 5">
            <a:extLst>
              <a:ext uri="{FF2B5EF4-FFF2-40B4-BE49-F238E27FC236}">
                <a16:creationId xmlns:a16="http://schemas.microsoft.com/office/drawing/2014/main" id="{4168FC54-45EF-B7FA-7725-3232E29114D8}"/>
              </a:ext>
            </a:extLst>
          </p:cNvPr>
          <p:cNvPicPr>
            <a:picLocks noChangeAspect="1"/>
          </p:cNvPicPr>
          <p:nvPr/>
        </p:nvPicPr>
        <p:blipFill>
          <a:blip r:embed="rId2"/>
          <a:stretch>
            <a:fillRect/>
          </a:stretch>
        </p:blipFill>
        <p:spPr>
          <a:xfrm>
            <a:off x="798795" y="3148221"/>
            <a:ext cx="7459102" cy="2005670"/>
          </a:xfrm>
          <a:prstGeom prst="rect">
            <a:avLst/>
          </a:prstGeom>
        </p:spPr>
      </p:pic>
    </p:spTree>
    <p:extLst>
      <p:ext uri="{BB962C8B-B14F-4D97-AF65-F5344CB8AC3E}">
        <p14:creationId xmlns:p14="http://schemas.microsoft.com/office/powerpoint/2010/main" val="251208342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normAutofit fontScale="90000"/>
          </a:bodyPr>
          <a:lstStyle/>
          <a:p>
            <a:pPr marL="0" marR="0">
              <a:lnSpc>
                <a:spcPct val="115000"/>
              </a:lnSpc>
              <a:spcBef>
                <a:spcPts val="0"/>
              </a:spcBef>
              <a:spcAft>
                <a:spcPts val="1000"/>
              </a:spcAft>
            </a:pPr>
            <a:br>
              <a:rPr lang="en-US" sz="4000" b="1" u="sng" dirty="0">
                <a:effectLst/>
                <a:latin typeface="Arial" panose="020B0604020202020204" pitchFamily="34" charset="0"/>
                <a:ea typeface="Calibri" panose="020F0502020204030204" pitchFamily="34" charset="0"/>
                <a:cs typeface="Times New Roman" panose="02020603050405020304" pitchFamily="18" charset="0"/>
              </a:rPr>
            </a:br>
            <a:r>
              <a:rPr lang="en-US" sz="4400" b="1" dirty="0">
                <a:effectLst/>
                <a:latin typeface="Arial" panose="020B0604020202020204" pitchFamily="34" charset="0"/>
                <a:ea typeface="Calibri" panose="020F0502020204030204" pitchFamily="34" charset="0"/>
                <a:cs typeface="Times New Roman" panose="02020603050405020304" pitchFamily="18" charset="0"/>
              </a:rPr>
              <a:t>Addition and Subtraction of Decimals</a:t>
            </a: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fontScale="92500" lnSpcReduction="10000"/>
          </a:bodyPr>
          <a:lstStyle/>
          <a:p>
            <a:pPr marL="0" indent="0">
              <a:buNone/>
            </a:pPr>
            <a:r>
              <a:rPr lang="en-US" sz="3800" b="1" dirty="0"/>
              <a:t>To Add or Subtract Decimals:</a:t>
            </a:r>
            <a:endParaRPr lang="en-US" sz="3800" dirty="0"/>
          </a:p>
          <a:p>
            <a:pPr marL="342900" marR="0" lvl="0" indent="-342900">
              <a:lnSpc>
                <a:spcPct val="115000"/>
              </a:lnSpc>
              <a:spcBef>
                <a:spcPts val="0"/>
              </a:spcBef>
              <a:spcAft>
                <a:spcPts val="0"/>
              </a:spcAft>
              <a:buFont typeface="Symbol" panose="05050102010706020507" pitchFamily="18" charset="2"/>
              <a:buChar char=""/>
            </a:pPr>
            <a:r>
              <a:rPr lang="en-US" sz="3600" dirty="0">
                <a:solidFill>
                  <a:srgbClr val="0070C0"/>
                </a:solidFill>
                <a:latin typeface="Arial" panose="020B0604020202020204" pitchFamily="34" charset="0"/>
                <a:ea typeface="Times New Roman" panose="02020603050405020304" pitchFamily="18" charset="0"/>
                <a:cs typeface="Times New Roman" panose="02020603050405020304" pitchFamily="18" charset="0"/>
              </a:rPr>
              <a:t>Align the numbers vertically so that the decimal points line up under each other and the corresponding decimals positions are in the same column (tenths under tenths, hundredths under hundredths, etc.)</a:t>
            </a:r>
            <a:endParaRPr lang="en-US" dirty="0">
              <a:solidFill>
                <a:srgbClr val="0070C0"/>
              </a:solidFill>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US" sz="3600" dirty="0">
                <a:solidFill>
                  <a:srgbClr val="0070C0"/>
                </a:solidFill>
                <a:latin typeface="Arial" panose="020B0604020202020204" pitchFamily="34" charset="0"/>
                <a:ea typeface="Times New Roman" panose="02020603050405020304" pitchFamily="18" charset="0"/>
                <a:cs typeface="Times New Roman" panose="02020603050405020304" pitchFamily="18" charset="0"/>
              </a:rPr>
              <a:t>Add or subtract the numbers as if they were whole numbers.</a:t>
            </a:r>
            <a:endParaRPr lang="en-US" dirty="0">
              <a:solidFill>
                <a:srgbClr val="0070C0"/>
              </a:solidFill>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600" dirty="0">
              <a:solidFill>
                <a:srgbClr val="0070C0"/>
              </a:solidFill>
              <a:latin typeface="Arial" panose="020B0604020202020204" pitchFamily="34" charset="0"/>
              <a:cs typeface="Arial" panose="020B0604020202020204" pitchFamily="34" charset="0"/>
            </a:endParaRPr>
          </a:p>
          <a:p>
            <a:pPr marL="457200" lvl="1" indent="0">
              <a:buNone/>
            </a:pPr>
            <a:endParaRPr lang="en-US" b="1" dirty="0">
              <a:solidFill>
                <a:srgbClr val="0070C0"/>
              </a:solidFill>
              <a:latin typeface="Bradley Hand ITC" panose="03070402050302030203" pitchFamily="66" charset="0"/>
            </a:endParaRPr>
          </a:p>
        </p:txBody>
      </p:sp>
    </p:spTree>
    <p:extLst>
      <p:ext uri="{BB962C8B-B14F-4D97-AF65-F5344CB8AC3E}">
        <p14:creationId xmlns:p14="http://schemas.microsoft.com/office/powerpoint/2010/main" val="26202523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218421" y="809823"/>
            <a:ext cx="10168128" cy="1179576"/>
          </a:xfrm>
        </p:spPr>
        <p:txBody>
          <a:bodyPr>
            <a:normAutofit fontScale="90000"/>
          </a:bodyPr>
          <a:lstStyle/>
          <a:p>
            <a:pPr marL="457200" marR="0">
              <a:lnSpc>
                <a:spcPct val="115000"/>
              </a:lnSpc>
              <a:spcBef>
                <a:spcPts val="0"/>
              </a:spcBef>
              <a:spcAft>
                <a:spcPts val="1000"/>
              </a:spcAft>
            </a:pPr>
            <a:br>
              <a:rPr lang="en-US" sz="4000" b="1" u="sng" dirty="0">
                <a:effectLst/>
                <a:latin typeface="Arial" panose="020B0604020202020204" pitchFamily="34" charset="0"/>
                <a:ea typeface="Calibri" panose="020F0502020204030204" pitchFamily="34" charset="0"/>
                <a:cs typeface="Times New Roman" panose="02020603050405020304" pitchFamily="18" charset="0"/>
              </a:rPr>
            </a:br>
            <a:br>
              <a:rPr lang="en-US" b="1" u="sng" dirty="0">
                <a:latin typeface="Arial" panose="020B0604020202020204" pitchFamily="34" charset="0"/>
                <a:ea typeface="Calibri" panose="020F0502020204030204" pitchFamily="34" charset="0"/>
                <a:cs typeface="Times New Roman" panose="02020603050405020304" pitchFamily="18" charset="0"/>
              </a:rPr>
            </a:br>
            <a:br>
              <a:rPr lang="en-US" b="1" u="sng" dirty="0">
                <a:latin typeface="Arial" panose="020B0604020202020204" pitchFamily="34" charset="0"/>
                <a:ea typeface="Calibri" panose="020F0502020204030204" pitchFamily="34" charset="0"/>
                <a:cs typeface="Times New Roman" panose="02020603050405020304" pitchFamily="18" charset="0"/>
              </a:rPr>
            </a:br>
            <a:r>
              <a:rPr lang="en-US" sz="44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Repeating Decimals</a:t>
            </a:r>
            <a:br>
              <a:rPr lang="en-US" sz="2400" dirty="0">
                <a:effectLst/>
                <a:latin typeface="Calibri" panose="020F0502020204030204" pitchFamily="34" charset="0"/>
                <a:ea typeface="Calibri" panose="020F0502020204030204" pitchFamily="34" charset="0"/>
                <a:cs typeface="Times New Roman" panose="02020603050405020304" pitchFamily="18" charset="0"/>
              </a:rPr>
            </a:br>
            <a:br>
              <a:rPr kumimoji="0" lang="en-US" sz="3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br>
            <a:br>
              <a:rPr kumimoji="0" lang="en-US" sz="3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br>
            <a:br>
              <a:rPr lang="en-US" sz="2400" dirty="0">
                <a:effectLst/>
                <a:latin typeface="Calibri" panose="020F050202020403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marL="0" indent="0">
              <a:buNone/>
            </a:pPr>
            <a:r>
              <a:rPr lang="en-US" sz="3200" dirty="0">
                <a:solidFill>
                  <a:srgbClr val="0070C0"/>
                </a:solidFill>
                <a:effectLst/>
                <a:latin typeface="Arial" panose="020B0604020202020204" pitchFamily="34" charset="0"/>
                <a:ea typeface="Times New Roman" panose="02020603050405020304" pitchFamily="18" charset="0"/>
              </a:rPr>
              <a:t>A repeating decimal can be written as a fraction whose numerators and denominators are integers.</a:t>
            </a:r>
          </a:p>
          <a:p>
            <a:pPr marL="0" marR="0">
              <a:lnSpc>
                <a:spcPct val="115000"/>
              </a:lnSpc>
              <a:spcBef>
                <a:spcPts val="0"/>
              </a:spcBef>
              <a:spcAft>
                <a:spcPts val="1000"/>
              </a:spcAft>
            </a:pPr>
            <a:r>
              <a:rPr lang="en-US" sz="3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 fraction, when </a:t>
            </a:r>
            <a:r>
              <a:rPr lang="en-US" sz="3200" i="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divided</a:t>
            </a:r>
            <a:r>
              <a:rPr lang="en-US" sz="3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either _______________ or _______________.</a:t>
            </a:r>
          </a:p>
          <a:p>
            <a:pPr marL="0" marR="0" indent="0">
              <a:lnSpc>
                <a:spcPct val="115000"/>
              </a:lnSpc>
              <a:spcBef>
                <a:spcPts val="0"/>
              </a:spcBef>
              <a:spcAft>
                <a:spcPts val="1000"/>
              </a:spcAft>
              <a:buNone/>
            </a:pPr>
            <a:r>
              <a:rPr lang="en-US" sz="3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Therefore, a terminating decimal can be converted back into a fraction AND a repeating decimal can be converted back into a fraction.</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Text Box 308328011">
            <a:extLst>
              <a:ext uri="{FF2B5EF4-FFF2-40B4-BE49-F238E27FC236}">
                <a16:creationId xmlns:a16="http://schemas.microsoft.com/office/drawing/2014/main" id="{4A22A816-2649-16E5-B739-90369DFCFD8C}"/>
              </a:ext>
            </a:extLst>
          </p:cNvPr>
          <p:cNvSpPr txBox="1"/>
          <p:nvPr/>
        </p:nvSpPr>
        <p:spPr>
          <a:xfrm>
            <a:off x="6994555" y="3112359"/>
            <a:ext cx="2606646" cy="633281"/>
          </a:xfrm>
          <a:prstGeom prst="rect">
            <a:avLst/>
          </a:prstGeom>
          <a:noFill/>
          <a:ln w="9525">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3200" dirty="0">
                <a:solidFill>
                  <a:srgbClr val="0070C0"/>
                </a:solidFill>
                <a:effectLst/>
                <a:latin typeface="Arial" panose="020B0604020202020204" pitchFamily="34" charset="0"/>
                <a:ea typeface="Times New Roman" panose="02020603050405020304" pitchFamily="18" charset="0"/>
                <a:cs typeface="Times New Roman" panose="02020603050405020304" pitchFamily="18" charset="0"/>
              </a:rPr>
              <a:t>terminates</a:t>
            </a:r>
            <a:endPar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Text Box 308328012">
            <a:extLst>
              <a:ext uri="{FF2B5EF4-FFF2-40B4-BE49-F238E27FC236}">
                <a16:creationId xmlns:a16="http://schemas.microsoft.com/office/drawing/2014/main" id="{27DC1864-D39A-166A-4E90-BA762B4BE81F}"/>
              </a:ext>
            </a:extLst>
          </p:cNvPr>
          <p:cNvSpPr txBox="1"/>
          <p:nvPr/>
        </p:nvSpPr>
        <p:spPr>
          <a:xfrm>
            <a:off x="1118560" y="3576408"/>
            <a:ext cx="2506004" cy="736799"/>
          </a:xfrm>
          <a:prstGeom prst="rect">
            <a:avLst/>
          </a:prstGeom>
          <a:noFill/>
          <a:ln w="9525">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3200" dirty="0">
                <a:solidFill>
                  <a:srgbClr val="0070C0"/>
                </a:solidFill>
                <a:effectLst/>
                <a:latin typeface="Arial" panose="020B0604020202020204" pitchFamily="34" charset="0"/>
                <a:ea typeface="Times New Roman" panose="02020603050405020304" pitchFamily="18" charset="0"/>
                <a:cs typeface="Times New Roman" panose="02020603050405020304" pitchFamily="18" charset="0"/>
              </a:rPr>
              <a:t>repeats</a:t>
            </a:r>
            <a:endPar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644568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218421" y="809823"/>
            <a:ext cx="10168128" cy="1179576"/>
          </a:xfrm>
        </p:spPr>
        <p:txBody>
          <a:bodyPr>
            <a:normAutofit fontScale="90000"/>
          </a:bodyPr>
          <a:lstStyle/>
          <a:p>
            <a:pPr marL="457200" marR="0">
              <a:lnSpc>
                <a:spcPct val="115000"/>
              </a:lnSpc>
              <a:spcBef>
                <a:spcPts val="0"/>
              </a:spcBef>
              <a:spcAft>
                <a:spcPts val="1000"/>
              </a:spcAft>
            </a:pPr>
            <a:br>
              <a:rPr lang="en-US" sz="4000" b="1" u="sng" dirty="0">
                <a:effectLst/>
                <a:latin typeface="Arial" panose="020B0604020202020204" pitchFamily="34" charset="0"/>
                <a:ea typeface="Calibri" panose="020F0502020204030204" pitchFamily="34" charset="0"/>
                <a:cs typeface="Times New Roman" panose="02020603050405020304" pitchFamily="18" charset="0"/>
              </a:rPr>
            </a:br>
            <a:br>
              <a:rPr lang="en-US" b="1" u="sng" dirty="0">
                <a:latin typeface="Arial" panose="020B0604020202020204" pitchFamily="34" charset="0"/>
                <a:ea typeface="Calibri" panose="020F0502020204030204" pitchFamily="34" charset="0"/>
                <a:cs typeface="Times New Roman" panose="02020603050405020304" pitchFamily="18" charset="0"/>
              </a:rPr>
            </a:br>
            <a:br>
              <a:rPr lang="en-US" b="1" u="sng" dirty="0">
                <a:latin typeface="Arial" panose="020B0604020202020204" pitchFamily="34" charset="0"/>
                <a:ea typeface="Calibri" panose="020F0502020204030204" pitchFamily="34" charset="0"/>
                <a:cs typeface="Times New Roman" panose="02020603050405020304" pitchFamily="18" charset="0"/>
              </a:rPr>
            </a:br>
            <a:r>
              <a:rPr lang="en-US" sz="44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Repeating Decimals</a:t>
            </a:r>
            <a:br>
              <a:rPr lang="en-US" sz="2400" dirty="0">
                <a:effectLst/>
                <a:latin typeface="Calibri" panose="020F0502020204030204" pitchFamily="34" charset="0"/>
                <a:ea typeface="Calibri" panose="020F0502020204030204" pitchFamily="34" charset="0"/>
                <a:cs typeface="Times New Roman" panose="02020603050405020304" pitchFamily="18" charset="0"/>
              </a:rPr>
            </a:br>
            <a:br>
              <a:rPr kumimoji="0" lang="en-US" sz="3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br>
            <a:br>
              <a:rPr kumimoji="0" lang="en-US" sz="3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br>
            <a:br>
              <a:rPr lang="en-US" sz="2400" dirty="0">
                <a:effectLst/>
                <a:latin typeface="Calibri" panose="020F050202020403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marL="0" marR="0" indent="0">
              <a:lnSpc>
                <a:spcPct val="115000"/>
              </a:lnSpc>
              <a:spcBef>
                <a:spcPts val="0"/>
              </a:spcBef>
              <a:spcAft>
                <a:spcPts val="1000"/>
              </a:spcAft>
              <a:buNone/>
            </a:pPr>
            <a:r>
              <a:rPr lang="en-US" sz="3200" b="1" u="sng" dirty="0">
                <a:solidFill>
                  <a:srgbClr val="000000"/>
                </a:solidFill>
                <a:effectLst/>
                <a:latin typeface="Arial" panose="020B0604020202020204" pitchFamily="34" charset="0"/>
                <a:ea typeface="Times New Roman" panose="02020603050405020304" pitchFamily="18" charset="0"/>
              </a:rPr>
              <a:t>Example 12</a:t>
            </a:r>
            <a:r>
              <a:rPr lang="en-US" sz="3200" b="1" dirty="0">
                <a:solidFill>
                  <a:srgbClr val="000000"/>
                </a:solidFill>
                <a:effectLst/>
                <a:latin typeface="Arial" panose="020B0604020202020204" pitchFamily="34" charset="0"/>
                <a:ea typeface="Times New Roman" panose="02020603050405020304" pitchFamily="18" charset="0"/>
              </a:rPr>
              <a:t>: Rewrite 0.47 as a fraction.</a:t>
            </a:r>
          </a:p>
          <a:p>
            <a:pPr marL="0" marR="0" indent="0">
              <a:lnSpc>
                <a:spcPct val="115000"/>
              </a:lnSpc>
              <a:spcBef>
                <a:spcPts val="0"/>
              </a:spcBef>
              <a:spcAft>
                <a:spcPts val="1000"/>
              </a:spcAft>
              <a:buNone/>
            </a:pP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effectLst/>
              <a:latin typeface="Arial" panose="020B0604020202020204" pitchFamily="34" charset="0"/>
              <a:ea typeface="Times New Roman" panose="02020603050405020304" pitchFamily="18" charset="0"/>
              <a:cs typeface="Arial" panose="020B0604020202020204" pitchFamily="34" charset="0"/>
            </a:endParaRPr>
          </a:p>
        </p:txBody>
      </p:sp>
      <mc:AlternateContent xmlns:mc="http://schemas.openxmlformats.org/markup-compatibility/2006">
        <mc:Choice xmlns:a14="http://schemas.microsoft.com/office/drawing/2010/main" Requires="a14">
          <p:sp>
            <p:nvSpPr>
              <p:cNvPr id="6" name="Text Box 308328013">
                <a:extLst>
                  <a:ext uri="{FF2B5EF4-FFF2-40B4-BE49-F238E27FC236}">
                    <a16:creationId xmlns:a16="http://schemas.microsoft.com/office/drawing/2014/main" id="{1CCD85ED-E0FB-800D-52B4-59AE8C77A142}"/>
                  </a:ext>
                </a:extLst>
              </p:cNvPr>
              <p:cNvSpPr txBox="1"/>
              <p:nvPr/>
            </p:nvSpPr>
            <p:spPr>
              <a:xfrm>
                <a:off x="690695" y="3222685"/>
                <a:ext cx="3551105" cy="1668492"/>
              </a:xfrm>
              <a:prstGeom prst="rect">
                <a:avLst/>
              </a:prstGeom>
              <a:solidFill>
                <a:sysClr val="window" lastClr="FFFFFF"/>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457200" marR="0" lvl="0" indent="0" defTabSz="914400" eaLnBrk="1" fontAlgn="auto" latinLnBrk="0" hangingPunct="1">
                  <a:lnSpc>
                    <a:spcPct val="115000"/>
                  </a:lnSpc>
                  <a:spcBef>
                    <a:spcPts val="0"/>
                  </a:spcBef>
                  <a:spcAft>
                    <a:spcPts val="1000"/>
                  </a:spcAft>
                  <a:buClrTx/>
                  <a:buSzTx/>
                  <a:buFontTx/>
                  <a:buNone/>
                  <a:tabLst/>
                  <a:defRPr/>
                </a:pPr>
                <a14:m>
                  <m:oMathPara xmlns:m="http://schemas.openxmlformats.org/officeDocument/2006/math">
                    <m:oMathParaPr>
                      <m:jc m:val="centerGroup"/>
                    </m:oMathParaPr>
                    <m:oMath xmlns:m="http://schemas.openxmlformats.org/officeDocument/2006/math">
                      <m:f>
                        <m:fPr>
                          <m:ctrlPr>
                            <a:rPr kumimoji="0" lang="en-US" sz="3600" b="0" i="1" u="none" strike="noStrike" kern="0" cap="none" spc="0" normalizeH="0" baseline="0" noProof="0" smtClean="0">
                              <a:ln>
                                <a:noFill/>
                              </a:ln>
                              <a:solidFill>
                                <a:srgbClr val="0070C0"/>
                              </a:solidFill>
                              <a:effectLst/>
                              <a:uLnTx/>
                              <a:uFillTx/>
                              <a:latin typeface="Cambria Math" panose="02040503050406030204" pitchFamily="18" charset="0"/>
                              <a:ea typeface="Times New Roman" panose="02020603050405020304" pitchFamily="18" charset="0"/>
                              <a:cs typeface="Arial" panose="020B0604020202020204" pitchFamily="34" charset="0"/>
                            </a:rPr>
                          </m:ctrlPr>
                        </m:fPr>
                        <m:num>
                          <m:r>
                            <a:rPr kumimoji="0" lang="en-US" sz="3600" b="0" i="1" u="none" strike="noStrike" kern="0" cap="none" spc="0" normalizeH="0" baseline="0" noProof="0">
                              <a:ln>
                                <a:noFill/>
                              </a:ln>
                              <a:solidFill>
                                <a:srgbClr val="0070C0"/>
                              </a:solidFill>
                              <a:effectLst/>
                              <a:uLnTx/>
                              <a:uFillTx/>
                              <a:latin typeface="Cambria Math" panose="02040503050406030204" pitchFamily="18" charset="0"/>
                              <a:ea typeface="Times New Roman" panose="02020603050405020304" pitchFamily="18" charset="0"/>
                              <a:cs typeface="Arial" panose="020B0604020202020204" pitchFamily="34" charset="0"/>
                            </a:rPr>
                            <m:t>47</m:t>
                          </m:r>
                        </m:num>
                        <m:den>
                          <m:r>
                            <a:rPr kumimoji="0" lang="en-US" sz="3600" b="0" i="1" u="none" strike="noStrike" kern="0" cap="none" spc="0" normalizeH="0" baseline="0" noProof="0">
                              <a:ln>
                                <a:noFill/>
                              </a:ln>
                              <a:solidFill>
                                <a:srgbClr val="0070C0"/>
                              </a:solidFill>
                              <a:effectLst/>
                              <a:uLnTx/>
                              <a:uFillTx/>
                              <a:latin typeface="Cambria Math" panose="02040503050406030204" pitchFamily="18" charset="0"/>
                              <a:ea typeface="Times New Roman" panose="02020603050405020304" pitchFamily="18" charset="0"/>
                              <a:cs typeface="Arial" panose="020B0604020202020204" pitchFamily="34" charset="0"/>
                            </a:rPr>
                            <m:t>100</m:t>
                          </m:r>
                        </m:den>
                      </m:f>
                    </m:oMath>
                  </m:oMathPara>
                </a14:m>
                <a:endParaRPr kumimoji="0" lang="en-US" sz="3600" b="0" i="0" u="none" strike="noStrike" kern="0" cap="none" spc="0" normalizeH="0" baseline="0" noProof="0" dirty="0">
                  <a:ln>
                    <a:noFill/>
                  </a:ln>
                  <a:solidFill>
                    <a:sysClr val="windowText" lastClr="000000"/>
                  </a:solidFill>
                  <a:effectLst/>
                  <a:uLnTx/>
                  <a:uFillTx/>
                  <a:latin typeface="Arial" panose="020B0604020202020204" pitchFamily="34" charset="0"/>
                  <a:ea typeface="Calibri" panose="020F0502020204030204" pitchFamily="34" charset="0"/>
                  <a:cs typeface="Arial" panose="020B0604020202020204" pitchFamily="34" charset="0"/>
                </a:endParaRPr>
              </a:p>
              <a:p>
                <a:pPr marL="0" marR="0" lvl="0" indent="0" defTabSz="914400" eaLnBrk="1" fontAlgn="auto" latinLnBrk="0" hangingPunct="1">
                  <a:lnSpc>
                    <a:spcPct val="115000"/>
                  </a:lnSpc>
                  <a:spcBef>
                    <a:spcPts val="0"/>
                  </a:spcBef>
                  <a:spcAft>
                    <a:spcPts val="1000"/>
                  </a:spcAft>
                  <a:buClrTx/>
                  <a:buSzTx/>
                  <a:buFontTx/>
                  <a:buNone/>
                  <a:tabLst/>
                  <a:defRPr/>
                </a:pPr>
                <a:r>
                  <a:rPr kumimoji="0" lang="en-US" sz="1100" b="0" i="0" u="none" strike="noStrike" kern="0" cap="none" spc="0" normalizeH="0" baseline="0" noProof="0" dirty="0">
                    <a:ln>
                      <a:noFill/>
                    </a:ln>
                    <a:solidFill>
                      <a:sysClr val="windowText" lastClr="000000"/>
                    </a:solidFill>
                    <a:effectLst/>
                    <a:uLnTx/>
                    <a:uFillTx/>
                    <a:latin typeface="Calibri" panose="020F0502020204030204" pitchFamily="34" charset="0"/>
                    <a:ea typeface="Calibri" panose="020F0502020204030204" pitchFamily="34" charset="0"/>
                    <a:cs typeface="Times New Roman" panose="02020603050405020304" pitchFamily="18" charset="0"/>
                  </a:rPr>
                  <a:t> </a:t>
                </a:r>
              </a:p>
            </p:txBody>
          </p:sp>
        </mc:Choice>
        <mc:Fallback>
          <p:sp>
            <p:nvSpPr>
              <p:cNvPr id="6" name="Text Box 308328013">
                <a:extLst>
                  <a:ext uri="{FF2B5EF4-FFF2-40B4-BE49-F238E27FC236}">
                    <a16:creationId xmlns:a16="http://schemas.microsoft.com/office/drawing/2014/main" id="{1CCD85ED-E0FB-800D-52B4-59AE8C77A142}"/>
                  </a:ext>
                </a:extLst>
              </p:cNvPr>
              <p:cNvSpPr txBox="1">
                <a:spLocks noRot="1" noChangeAspect="1" noMove="1" noResize="1" noEditPoints="1" noAdjustHandles="1" noChangeArrowheads="1" noChangeShapeType="1" noTextEdit="1"/>
              </p:cNvSpPr>
              <p:nvPr/>
            </p:nvSpPr>
            <p:spPr>
              <a:xfrm>
                <a:off x="690695" y="3222685"/>
                <a:ext cx="3551105" cy="1668492"/>
              </a:xfrm>
              <a:prstGeom prst="rect">
                <a:avLst/>
              </a:prstGeom>
              <a:blipFill>
                <a:blip r:embed="rId2"/>
                <a:stretch>
                  <a:fillRect/>
                </a:stretch>
              </a:blipFill>
              <a:ln w="6350">
                <a:noFill/>
              </a:ln>
            </p:spPr>
            <p:txBody>
              <a:bodyPr/>
              <a:lstStyle/>
              <a:p>
                <a:r>
                  <a:rPr lang="en-US">
                    <a:noFill/>
                  </a:rPr>
                  <a:t> </a:t>
                </a:r>
              </a:p>
            </p:txBody>
          </p:sp>
        </mc:Fallback>
      </mc:AlternateContent>
    </p:spTree>
    <p:extLst>
      <p:ext uri="{BB962C8B-B14F-4D97-AF65-F5344CB8AC3E}">
        <p14:creationId xmlns:p14="http://schemas.microsoft.com/office/powerpoint/2010/main" val="375676205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218421" y="809823"/>
            <a:ext cx="10168128" cy="1179576"/>
          </a:xfrm>
        </p:spPr>
        <p:txBody>
          <a:bodyPr>
            <a:normAutofit fontScale="90000"/>
          </a:bodyPr>
          <a:lstStyle/>
          <a:p>
            <a:pPr marL="457200" marR="0">
              <a:lnSpc>
                <a:spcPct val="115000"/>
              </a:lnSpc>
              <a:spcBef>
                <a:spcPts val="0"/>
              </a:spcBef>
              <a:spcAft>
                <a:spcPts val="1000"/>
              </a:spcAft>
            </a:pPr>
            <a:br>
              <a:rPr lang="en-US" sz="4000" b="1" u="sng" dirty="0">
                <a:effectLst/>
                <a:latin typeface="Arial" panose="020B0604020202020204" pitchFamily="34" charset="0"/>
                <a:ea typeface="Calibri" panose="020F0502020204030204" pitchFamily="34" charset="0"/>
                <a:cs typeface="Times New Roman" panose="02020603050405020304" pitchFamily="18" charset="0"/>
              </a:rPr>
            </a:br>
            <a:br>
              <a:rPr lang="en-US" b="1" u="sng" dirty="0">
                <a:latin typeface="Arial" panose="020B0604020202020204" pitchFamily="34" charset="0"/>
                <a:ea typeface="Calibri" panose="020F0502020204030204" pitchFamily="34" charset="0"/>
                <a:cs typeface="Times New Roman" panose="02020603050405020304" pitchFamily="18" charset="0"/>
              </a:rPr>
            </a:br>
            <a:br>
              <a:rPr lang="en-US" b="1" u="sng" dirty="0">
                <a:latin typeface="Arial" panose="020B0604020202020204" pitchFamily="34" charset="0"/>
                <a:ea typeface="Calibri" panose="020F0502020204030204" pitchFamily="34" charset="0"/>
                <a:cs typeface="Times New Roman" panose="02020603050405020304" pitchFamily="18" charset="0"/>
              </a:rPr>
            </a:br>
            <a:r>
              <a:rPr lang="en-US" b="1" dirty="0">
                <a:solidFill>
                  <a:srgbClr val="000000"/>
                </a:solidFill>
                <a:effectLst/>
                <a:latin typeface="Arial" panose="020B0604020202020204" pitchFamily="34" charset="0"/>
                <a:ea typeface="Times New Roman" panose="02020603050405020304" pitchFamily="18" charset="0"/>
              </a:rPr>
              <a:t>Tips for converting a Repeating Decimal back into a Fraction</a:t>
            </a:r>
            <a:br>
              <a:rPr lang="en-US" sz="2400" dirty="0">
                <a:effectLst/>
                <a:latin typeface="Calibri" panose="020F0502020204030204" pitchFamily="34" charset="0"/>
                <a:ea typeface="Calibri" panose="020F0502020204030204" pitchFamily="34" charset="0"/>
                <a:cs typeface="Times New Roman" panose="02020603050405020304" pitchFamily="18" charset="0"/>
              </a:rPr>
            </a:br>
            <a:br>
              <a:rPr kumimoji="0" lang="en-US" sz="3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br>
            <a:br>
              <a:rPr kumimoji="0" lang="en-US" sz="3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br>
            <a:br>
              <a:rPr lang="en-US" sz="2400" dirty="0">
                <a:effectLst/>
                <a:latin typeface="Calibri" panose="020F050202020403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marL="0" marR="0" indent="0">
              <a:lnSpc>
                <a:spcPct val="115000"/>
              </a:lnSpc>
              <a:spcBef>
                <a:spcPts val="0"/>
              </a:spcBef>
              <a:spcAft>
                <a:spcPts val="1000"/>
              </a:spcAft>
              <a:buNone/>
            </a:pP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effectLst/>
              <a:latin typeface="Arial" panose="020B0604020202020204" pitchFamily="34" charset="0"/>
              <a:ea typeface="Times New Roman" panose="02020603050405020304" pitchFamily="18" charset="0"/>
              <a:cs typeface="Arial" panose="020B0604020202020204" pitchFamily="34" charset="0"/>
            </a:endParaRPr>
          </a:p>
        </p:txBody>
      </p:sp>
      <p:pic>
        <p:nvPicPr>
          <p:cNvPr id="5" name="Picture 4">
            <a:extLst>
              <a:ext uri="{FF2B5EF4-FFF2-40B4-BE49-F238E27FC236}">
                <a16:creationId xmlns:a16="http://schemas.microsoft.com/office/drawing/2014/main" id="{1EAF3731-CA87-11F3-E8ED-083321DD355B}"/>
              </a:ext>
            </a:extLst>
          </p:cNvPr>
          <p:cNvPicPr>
            <a:picLocks noChangeAspect="1"/>
          </p:cNvPicPr>
          <p:nvPr/>
        </p:nvPicPr>
        <p:blipFill>
          <a:blip r:embed="rId2"/>
          <a:stretch>
            <a:fillRect/>
          </a:stretch>
        </p:blipFill>
        <p:spPr>
          <a:xfrm>
            <a:off x="450835" y="2490656"/>
            <a:ext cx="8174405" cy="3032689"/>
          </a:xfrm>
          <a:prstGeom prst="rect">
            <a:avLst/>
          </a:prstGeom>
        </p:spPr>
      </p:pic>
    </p:spTree>
    <p:extLst>
      <p:ext uri="{BB962C8B-B14F-4D97-AF65-F5344CB8AC3E}">
        <p14:creationId xmlns:p14="http://schemas.microsoft.com/office/powerpoint/2010/main" val="2706457939"/>
      </p:ext>
    </p:extLst>
  </p:cSld>
  <p:clrMapOvr>
    <a:masterClrMapping/>
  </p:clrMapOvr>
  <p:transitio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218421" y="809823"/>
            <a:ext cx="10168128" cy="1179576"/>
          </a:xfrm>
        </p:spPr>
        <p:txBody>
          <a:bodyPr>
            <a:normAutofit fontScale="90000"/>
          </a:bodyPr>
          <a:lstStyle/>
          <a:p>
            <a:pPr marL="457200" marR="0">
              <a:lnSpc>
                <a:spcPct val="115000"/>
              </a:lnSpc>
              <a:spcBef>
                <a:spcPts val="0"/>
              </a:spcBef>
              <a:spcAft>
                <a:spcPts val="1000"/>
              </a:spcAft>
            </a:pPr>
            <a:br>
              <a:rPr lang="en-US" sz="4000" b="1" u="sng" dirty="0">
                <a:effectLst/>
                <a:latin typeface="Arial" panose="020B0604020202020204" pitchFamily="34" charset="0"/>
                <a:ea typeface="Calibri" panose="020F0502020204030204" pitchFamily="34" charset="0"/>
                <a:cs typeface="Times New Roman" panose="02020603050405020304" pitchFamily="18" charset="0"/>
              </a:rPr>
            </a:br>
            <a:br>
              <a:rPr lang="en-US" b="1" u="sng" dirty="0">
                <a:latin typeface="Arial" panose="020B0604020202020204" pitchFamily="34" charset="0"/>
                <a:ea typeface="Calibri" panose="020F0502020204030204" pitchFamily="34" charset="0"/>
                <a:cs typeface="Times New Roman" panose="02020603050405020304" pitchFamily="18" charset="0"/>
              </a:rPr>
            </a:br>
            <a:br>
              <a:rPr lang="en-US" b="1" u="sng" dirty="0">
                <a:latin typeface="Arial" panose="020B0604020202020204" pitchFamily="34" charset="0"/>
                <a:ea typeface="Calibri" panose="020F0502020204030204" pitchFamily="34" charset="0"/>
                <a:cs typeface="Times New Roman" panose="02020603050405020304" pitchFamily="18" charset="0"/>
              </a:rPr>
            </a:br>
            <a:r>
              <a:rPr lang="en-US" b="1" dirty="0">
                <a:solidFill>
                  <a:srgbClr val="000000"/>
                </a:solidFill>
                <a:effectLst/>
                <a:latin typeface="Arial" panose="020B0604020202020204" pitchFamily="34" charset="0"/>
                <a:ea typeface="Times New Roman" panose="02020603050405020304" pitchFamily="18" charset="0"/>
              </a:rPr>
              <a:t>Repeating Decimals</a:t>
            </a:r>
            <a:br>
              <a:rPr lang="en-US" sz="2400" dirty="0">
                <a:effectLst/>
                <a:latin typeface="Calibri" panose="020F0502020204030204" pitchFamily="34" charset="0"/>
                <a:ea typeface="Calibri" panose="020F0502020204030204" pitchFamily="34" charset="0"/>
                <a:cs typeface="Times New Roman" panose="02020603050405020304" pitchFamily="18" charset="0"/>
              </a:rPr>
            </a:br>
            <a:br>
              <a:rPr kumimoji="0" lang="en-US" sz="3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br>
            <a:br>
              <a:rPr kumimoji="0" lang="en-US" sz="3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br>
            <a:br>
              <a:rPr lang="en-US" sz="2400" dirty="0">
                <a:effectLst/>
                <a:latin typeface="Calibri" panose="020F050202020403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marL="0" marR="0" indent="0">
              <a:lnSpc>
                <a:spcPct val="115000"/>
              </a:lnSpc>
              <a:spcBef>
                <a:spcPts val="0"/>
              </a:spcBef>
              <a:spcAft>
                <a:spcPts val="1000"/>
              </a:spcAft>
              <a:buNone/>
            </a:pPr>
            <a:r>
              <a:rPr lang="en-US" sz="3200" b="1" u="sng" dirty="0">
                <a:solidFill>
                  <a:srgbClr val="000000"/>
                </a:solidFill>
                <a:effectLst/>
                <a:latin typeface="Arial" panose="020B0604020202020204" pitchFamily="34" charset="0"/>
                <a:ea typeface="Times New Roman" panose="02020603050405020304" pitchFamily="18" charset="0"/>
              </a:rPr>
              <a:t>Example 13</a:t>
            </a:r>
            <a:r>
              <a:rPr lang="en-US" sz="3200" b="1" dirty="0">
                <a:solidFill>
                  <a:srgbClr val="000000"/>
                </a:solidFill>
                <a:effectLst/>
                <a:latin typeface="Arial" panose="020B0604020202020204" pitchFamily="34" charset="0"/>
                <a:ea typeface="Times New Roman" panose="02020603050405020304" pitchFamily="18" charset="0"/>
              </a:rPr>
              <a:t>: Replace each repeating decimal with a rational number.</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sz="3200" b="1" dirty="0">
                <a:solidFill>
                  <a:srgbClr val="000000"/>
                </a:solidFill>
                <a:effectLst/>
                <a:latin typeface="Arial" panose="020B0604020202020204" pitchFamily="34" charset="0"/>
                <a:ea typeface="Times New Roman" panose="02020603050405020304" pitchFamily="18" charset="0"/>
              </a:rPr>
              <a:t>a) .17		b) .7			c) .238		d) .18</a:t>
            </a:r>
            <a:endParaRPr lang="en-US" sz="3200" dirty="0">
              <a:effectLst/>
              <a:latin typeface="Arial" panose="020B0604020202020204" pitchFamily="34" charset="0"/>
              <a:ea typeface="Times New Roman" panose="02020603050405020304" pitchFamily="18" charset="0"/>
              <a:cs typeface="Arial" panose="020B0604020202020204" pitchFamily="34" charset="0"/>
            </a:endParaRPr>
          </a:p>
        </p:txBody>
      </p:sp>
      <mc:AlternateContent xmlns:mc="http://schemas.openxmlformats.org/markup-compatibility/2006">
        <mc:Choice xmlns:a14="http://schemas.microsoft.com/office/drawing/2010/main" Requires="a14">
          <p:sp>
            <p:nvSpPr>
              <p:cNvPr id="4" name="Text Box 308328032">
                <a:extLst>
                  <a:ext uri="{FF2B5EF4-FFF2-40B4-BE49-F238E27FC236}">
                    <a16:creationId xmlns:a16="http://schemas.microsoft.com/office/drawing/2014/main" id="{110D34FF-ED96-DEEB-6044-6DEE685CBAB3}"/>
                  </a:ext>
                </a:extLst>
              </p:cNvPr>
              <p:cNvSpPr txBox="1"/>
              <p:nvPr/>
            </p:nvSpPr>
            <p:spPr>
              <a:xfrm>
                <a:off x="1064044" y="3972201"/>
                <a:ext cx="850900" cy="62357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14:m>
                  <m:oMathPara xmlns:m="http://schemas.openxmlformats.org/officeDocument/2006/math">
                    <m:oMathParaPr>
                      <m:jc m:val="centerGroup"/>
                    </m:oMathParaPr>
                    <m:oMath xmlns:m="http://schemas.openxmlformats.org/officeDocument/2006/math">
                      <m:f>
                        <m:fPr>
                          <m:ctrlPr>
                            <a:rPr lang="en-US" sz="3200" i="1" smtClean="0">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3200" i="1" smtClean="0">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17</m:t>
                          </m:r>
                        </m:num>
                        <m:den>
                          <m:r>
                            <a:rPr lang="en-US" sz="3200" i="1">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99</m:t>
                          </m:r>
                        </m:den>
                      </m:f>
                    </m:oMath>
                  </m:oMathPara>
                </a14:m>
                <a:endParaRPr lang="en-US" sz="3200" dirty="0">
                  <a:effectLst/>
                  <a:latin typeface="Aptos SemiBold" panose="020F0502020204030204" pitchFamily="34" charset="0"/>
                  <a:ea typeface="Calibri" panose="020F0502020204030204" pitchFamily="34" charset="0"/>
                  <a:cs typeface="Times New Roman" panose="02020603050405020304" pitchFamily="18" charset="0"/>
                </a:endParaRPr>
              </a:p>
            </p:txBody>
          </p:sp>
        </mc:Choice>
        <mc:Fallback>
          <p:sp>
            <p:nvSpPr>
              <p:cNvPr id="4" name="Text Box 308328032">
                <a:extLst>
                  <a:ext uri="{FF2B5EF4-FFF2-40B4-BE49-F238E27FC236}">
                    <a16:creationId xmlns:a16="http://schemas.microsoft.com/office/drawing/2014/main" id="{110D34FF-ED96-DEEB-6044-6DEE685CBAB3}"/>
                  </a:ext>
                </a:extLst>
              </p:cNvPr>
              <p:cNvSpPr txBox="1">
                <a:spLocks noRot="1" noChangeAspect="1" noMove="1" noResize="1" noEditPoints="1" noAdjustHandles="1" noChangeArrowheads="1" noChangeShapeType="1" noTextEdit="1"/>
              </p:cNvSpPr>
              <p:nvPr/>
            </p:nvSpPr>
            <p:spPr>
              <a:xfrm>
                <a:off x="1064044" y="3972201"/>
                <a:ext cx="850900" cy="623570"/>
              </a:xfrm>
              <a:prstGeom prst="rect">
                <a:avLst/>
              </a:prstGeom>
              <a:blipFill>
                <a:blip r:embed="rId2"/>
                <a:stretch>
                  <a:fillRect b="-77451"/>
                </a:stretch>
              </a:blipFill>
              <a:ln w="6350">
                <a:no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 name="Text Box 308328033">
                <a:extLst>
                  <a:ext uri="{FF2B5EF4-FFF2-40B4-BE49-F238E27FC236}">
                    <a16:creationId xmlns:a16="http://schemas.microsoft.com/office/drawing/2014/main" id="{14A21D76-8991-C9DC-A773-0F66E32E9A7E}"/>
                  </a:ext>
                </a:extLst>
              </p:cNvPr>
              <p:cNvSpPr txBox="1"/>
              <p:nvPr/>
            </p:nvSpPr>
            <p:spPr>
              <a:xfrm>
                <a:off x="3712354" y="3972201"/>
                <a:ext cx="850900" cy="62357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14:m>
                  <m:oMathPara xmlns:m="http://schemas.openxmlformats.org/officeDocument/2006/math">
                    <m:oMathParaPr>
                      <m:jc m:val="centerGroup"/>
                    </m:oMathParaPr>
                    <m:oMath xmlns:m="http://schemas.openxmlformats.org/officeDocument/2006/math">
                      <m:f>
                        <m:fPr>
                          <m:ctrlPr>
                            <a:rPr lang="en-US" sz="3200" i="1" smtClean="0">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3200" i="1">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7</m:t>
                          </m:r>
                        </m:num>
                        <m:den>
                          <m:r>
                            <a:rPr lang="en-US" sz="3200" i="1">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9</m:t>
                          </m:r>
                        </m:den>
                      </m:f>
                    </m:oMath>
                  </m:oMathPara>
                </a14:m>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mc:Choice>
        <mc:Fallback>
          <p:sp>
            <p:nvSpPr>
              <p:cNvPr id="6" name="Text Box 308328033">
                <a:extLst>
                  <a:ext uri="{FF2B5EF4-FFF2-40B4-BE49-F238E27FC236}">
                    <a16:creationId xmlns:a16="http://schemas.microsoft.com/office/drawing/2014/main" id="{14A21D76-8991-C9DC-A773-0F66E32E9A7E}"/>
                  </a:ext>
                </a:extLst>
              </p:cNvPr>
              <p:cNvSpPr txBox="1">
                <a:spLocks noRot="1" noChangeAspect="1" noMove="1" noResize="1" noEditPoints="1" noAdjustHandles="1" noChangeArrowheads="1" noChangeShapeType="1" noTextEdit="1"/>
              </p:cNvSpPr>
              <p:nvPr/>
            </p:nvSpPr>
            <p:spPr>
              <a:xfrm>
                <a:off x="3712354" y="3972201"/>
                <a:ext cx="850900" cy="623570"/>
              </a:xfrm>
              <a:prstGeom prst="rect">
                <a:avLst/>
              </a:prstGeom>
              <a:blipFill>
                <a:blip r:embed="rId3"/>
                <a:stretch>
                  <a:fillRect b="-76471"/>
                </a:stretch>
              </a:blipFill>
              <a:ln w="6350">
                <a:no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 name="Text Box 308328034">
                <a:extLst>
                  <a:ext uri="{FF2B5EF4-FFF2-40B4-BE49-F238E27FC236}">
                    <a16:creationId xmlns:a16="http://schemas.microsoft.com/office/drawing/2014/main" id="{7489DCBB-5991-D190-30B8-6867D0020F0C}"/>
                  </a:ext>
                </a:extLst>
              </p:cNvPr>
              <p:cNvSpPr txBox="1"/>
              <p:nvPr/>
            </p:nvSpPr>
            <p:spPr>
              <a:xfrm>
                <a:off x="6747030" y="3972201"/>
                <a:ext cx="850900" cy="62357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14:m>
                  <m:oMathPara xmlns:m="http://schemas.openxmlformats.org/officeDocument/2006/math">
                    <m:oMathParaPr>
                      <m:jc m:val="centerGroup"/>
                    </m:oMathParaPr>
                    <m:oMath xmlns:m="http://schemas.openxmlformats.org/officeDocument/2006/math">
                      <m:f>
                        <m:fPr>
                          <m:ctrlPr>
                            <a:rPr lang="en-US" sz="3200" i="1" smtClean="0">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3200" i="1">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238</m:t>
                          </m:r>
                        </m:num>
                        <m:den>
                          <m:r>
                            <a:rPr lang="en-US" sz="3200" i="1">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999</m:t>
                          </m:r>
                        </m:den>
                      </m:f>
                    </m:oMath>
                  </m:oMathPara>
                </a14:m>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mc:Choice>
        <mc:Fallback>
          <p:sp>
            <p:nvSpPr>
              <p:cNvPr id="7" name="Text Box 308328034">
                <a:extLst>
                  <a:ext uri="{FF2B5EF4-FFF2-40B4-BE49-F238E27FC236}">
                    <a16:creationId xmlns:a16="http://schemas.microsoft.com/office/drawing/2014/main" id="{7489DCBB-5991-D190-30B8-6867D0020F0C}"/>
                  </a:ext>
                </a:extLst>
              </p:cNvPr>
              <p:cNvSpPr txBox="1">
                <a:spLocks noRot="1" noChangeAspect="1" noMove="1" noResize="1" noEditPoints="1" noAdjustHandles="1" noChangeArrowheads="1" noChangeShapeType="1" noTextEdit="1"/>
              </p:cNvSpPr>
              <p:nvPr/>
            </p:nvSpPr>
            <p:spPr>
              <a:xfrm>
                <a:off x="6747030" y="3972201"/>
                <a:ext cx="850900" cy="623570"/>
              </a:xfrm>
              <a:prstGeom prst="rect">
                <a:avLst/>
              </a:prstGeom>
              <a:blipFill>
                <a:blip r:embed="rId4"/>
                <a:stretch>
                  <a:fillRect b="-77451"/>
                </a:stretch>
              </a:blipFill>
              <a:ln w="6350">
                <a:no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8" name="Text Box 308328035">
                <a:extLst>
                  <a:ext uri="{FF2B5EF4-FFF2-40B4-BE49-F238E27FC236}">
                    <a16:creationId xmlns:a16="http://schemas.microsoft.com/office/drawing/2014/main" id="{AD230B9A-7420-D656-B307-6A9A3D29D06E}"/>
                  </a:ext>
                </a:extLst>
              </p:cNvPr>
              <p:cNvSpPr txBox="1"/>
              <p:nvPr/>
            </p:nvSpPr>
            <p:spPr>
              <a:xfrm>
                <a:off x="9092241" y="3972201"/>
                <a:ext cx="1949570" cy="62357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14:m>
                  <m:oMathPara xmlns:m="http://schemas.openxmlformats.org/officeDocument/2006/math">
                    <m:oMathParaPr>
                      <m:jc m:val="centerGroup"/>
                    </m:oMathParaPr>
                    <m:oMath xmlns:m="http://schemas.openxmlformats.org/officeDocument/2006/math">
                      <m:f>
                        <m:fPr>
                          <m:ctrlPr>
                            <a:rPr lang="en-US" sz="3200" i="1" smtClean="0">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3200" i="1">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18</m:t>
                          </m:r>
                        </m:num>
                        <m:den>
                          <m:r>
                            <a:rPr lang="en-US" sz="3200" i="1">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99</m:t>
                          </m:r>
                        </m:den>
                      </m:f>
                      <m:r>
                        <a:rPr lang="en-US" sz="3200" i="1">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 </m:t>
                      </m:r>
                      <m:f>
                        <m:fPr>
                          <m:ctrlPr>
                            <a:rPr lang="en-US" sz="3200" i="1">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3200" i="1">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2</m:t>
                          </m:r>
                        </m:num>
                        <m:den>
                          <m:r>
                            <a:rPr lang="en-US" sz="3200" i="1">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11</m:t>
                          </m:r>
                        </m:den>
                      </m:f>
                    </m:oMath>
                  </m:oMathPara>
                </a14:m>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mc:Choice>
        <mc:Fallback>
          <p:sp>
            <p:nvSpPr>
              <p:cNvPr id="8" name="Text Box 308328035">
                <a:extLst>
                  <a:ext uri="{FF2B5EF4-FFF2-40B4-BE49-F238E27FC236}">
                    <a16:creationId xmlns:a16="http://schemas.microsoft.com/office/drawing/2014/main" id="{AD230B9A-7420-D656-B307-6A9A3D29D06E}"/>
                  </a:ext>
                </a:extLst>
              </p:cNvPr>
              <p:cNvSpPr txBox="1">
                <a:spLocks noRot="1" noChangeAspect="1" noMove="1" noResize="1" noEditPoints="1" noAdjustHandles="1" noChangeArrowheads="1" noChangeShapeType="1" noTextEdit="1"/>
              </p:cNvSpPr>
              <p:nvPr/>
            </p:nvSpPr>
            <p:spPr>
              <a:xfrm>
                <a:off x="9092241" y="3972201"/>
                <a:ext cx="1949570" cy="623570"/>
              </a:xfrm>
              <a:prstGeom prst="rect">
                <a:avLst/>
              </a:prstGeom>
              <a:blipFill>
                <a:blip r:embed="rId5"/>
                <a:stretch>
                  <a:fillRect b="-77451"/>
                </a:stretch>
              </a:blipFill>
              <a:ln w="6350">
                <a:noFill/>
              </a:ln>
            </p:spPr>
            <p:txBody>
              <a:bodyPr/>
              <a:lstStyle/>
              <a:p>
                <a:r>
                  <a:rPr lang="en-US">
                    <a:noFill/>
                  </a:rPr>
                  <a:t> </a:t>
                </a:r>
              </a:p>
            </p:txBody>
          </p:sp>
        </mc:Fallback>
      </mc:AlternateContent>
      <p:cxnSp>
        <p:nvCxnSpPr>
          <p:cNvPr id="9" name="Straight Connector 8">
            <a:extLst>
              <a:ext uri="{FF2B5EF4-FFF2-40B4-BE49-F238E27FC236}">
                <a16:creationId xmlns:a16="http://schemas.microsoft.com/office/drawing/2014/main" id="{9A1D3E38-0C9F-4512-AAD8-A59CC1B82B56}"/>
              </a:ext>
            </a:extLst>
          </p:cNvPr>
          <p:cNvCxnSpPr/>
          <p:nvPr/>
        </p:nvCxnSpPr>
        <p:spPr>
          <a:xfrm>
            <a:off x="1440611" y="3441940"/>
            <a:ext cx="336430" cy="0"/>
          </a:xfrm>
          <a:prstGeom prst="line">
            <a:avLst/>
          </a:prstGeom>
        </p:spPr>
        <p:style>
          <a:lnRef idx="3">
            <a:schemeClr val="dk1"/>
          </a:lnRef>
          <a:fillRef idx="0">
            <a:schemeClr val="dk1"/>
          </a:fillRef>
          <a:effectRef idx="2">
            <a:schemeClr val="dk1"/>
          </a:effectRef>
          <a:fontRef idx="minor">
            <a:schemeClr val="tx1"/>
          </a:fontRef>
        </p:style>
      </p:cxnSp>
      <p:cxnSp>
        <p:nvCxnSpPr>
          <p:cNvPr id="10" name="Straight Connector 9">
            <a:extLst>
              <a:ext uri="{FF2B5EF4-FFF2-40B4-BE49-F238E27FC236}">
                <a16:creationId xmlns:a16="http://schemas.microsoft.com/office/drawing/2014/main" id="{CA02E716-D103-4653-9018-9B17EE5392D6}"/>
              </a:ext>
            </a:extLst>
          </p:cNvPr>
          <p:cNvCxnSpPr/>
          <p:nvPr/>
        </p:nvCxnSpPr>
        <p:spPr>
          <a:xfrm>
            <a:off x="4097547" y="3463506"/>
            <a:ext cx="336430" cy="0"/>
          </a:xfrm>
          <a:prstGeom prst="line">
            <a:avLst/>
          </a:prstGeom>
        </p:spPr>
        <p:style>
          <a:lnRef idx="3">
            <a:schemeClr val="dk1"/>
          </a:lnRef>
          <a:fillRef idx="0">
            <a:schemeClr val="dk1"/>
          </a:fillRef>
          <a:effectRef idx="2">
            <a:schemeClr val="dk1"/>
          </a:effectRef>
          <a:fontRef idx="minor">
            <a:schemeClr val="tx1"/>
          </a:fontRef>
        </p:style>
      </p:cxnSp>
      <p:cxnSp>
        <p:nvCxnSpPr>
          <p:cNvPr id="11" name="Straight Connector 10">
            <a:extLst>
              <a:ext uri="{FF2B5EF4-FFF2-40B4-BE49-F238E27FC236}">
                <a16:creationId xmlns:a16="http://schemas.microsoft.com/office/drawing/2014/main" id="{E6186F0A-4372-4ECD-8F91-01CD5B3AE4A5}"/>
              </a:ext>
            </a:extLst>
          </p:cNvPr>
          <p:cNvCxnSpPr>
            <a:cxnSpLocks/>
          </p:cNvCxnSpPr>
          <p:nvPr/>
        </p:nvCxnSpPr>
        <p:spPr>
          <a:xfrm>
            <a:off x="6840747" y="3441940"/>
            <a:ext cx="646981" cy="0"/>
          </a:xfrm>
          <a:prstGeom prst="line">
            <a:avLst/>
          </a:prstGeom>
        </p:spPr>
        <p:style>
          <a:lnRef idx="3">
            <a:schemeClr val="dk1"/>
          </a:lnRef>
          <a:fillRef idx="0">
            <a:schemeClr val="dk1"/>
          </a:fillRef>
          <a:effectRef idx="2">
            <a:schemeClr val="dk1"/>
          </a:effectRef>
          <a:fontRef idx="minor">
            <a:schemeClr val="tx1"/>
          </a:fontRef>
        </p:style>
      </p:cxnSp>
      <p:cxnSp>
        <p:nvCxnSpPr>
          <p:cNvPr id="12" name="Straight Connector 11">
            <a:extLst>
              <a:ext uri="{FF2B5EF4-FFF2-40B4-BE49-F238E27FC236}">
                <a16:creationId xmlns:a16="http://schemas.microsoft.com/office/drawing/2014/main" id="{317808EF-730E-474C-8137-8CDF814AC389}"/>
              </a:ext>
            </a:extLst>
          </p:cNvPr>
          <p:cNvCxnSpPr/>
          <p:nvPr/>
        </p:nvCxnSpPr>
        <p:spPr>
          <a:xfrm>
            <a:off x="9678838" y="3441940"/>
            <a:ext cx="336430" cy="0"/>
          </a:xfrm>
          <a:prstGeom prst="line">
            <a:avLst/>
          </a:prstGeom>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07085623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1000"/>
                                        <p:tgtEl>
                                          <p:spTgt spid="8"/>
                                        </p:tgtEl>
                                      </p:cBhvr>
                                    </p:animEffect>
                                    <p:anim calcmode="lin" valueType="num">
                                      <p:cBhvr>
                                        <p:cTn id="29" dur="1000" fill="hold"/>
                                        <p:tgtEl>
                                          <p:spTgt spid="8"/>
                                        </p:tgtEl>
                                        <p:attrNameLst>
                                          <p:attrName>ppt_x</p:attrName>
                                        </p:attrNameLst>
                                      </p:cBhvr>
                                      <p:tavLst>
                                        <p:tav tm="0">
                                          <p:val>
                                            <p:strVal val="#ppt_x"/>
                                          </p:val>
                                        </p:tav>
                                        <p:tav tm="100000">
                                          <p:val>
                                            <p:strVal val="#ppt_x"/>
                                          </p:val>
                                        </p:tav>
                                      </p:tavLst>
                                    </p:anim>
                                    <p:anim calcmode="lin" valueType="num">
                                      <p:cBhvr>
                                        <p:cTn id="3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7" grpId="0"/>
      <p:bldP spid="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218421" y="809823"/>
            <a:ext cx="10168128" cy="1179576"/>
          </a:xfrm>
        </p:spPr>
        <p:txBody>
          <a:bodyPr>
            <a:normAutofit fontScale="90000"/>
          </a:bodyPr>
          <a:lstStyle/>
          <a:p>
            <a:pPr marL="457200" marR="0">
              <a:lnSpc>
                <a:spcPct val="115000"/>
              </a:lnSpc>
              <a:spcBef>
                <a:spcPts val="0"/>
              </a:spcBef>
              <a:spcAft>
                <a:spcPts val="1000"/>
              </a:spcAft>
            </a:pPr>
            <a:br>
              <a:rPr lang="en-US" sz="4000" b="1" u="sng" dirty="0">
                <a:effectLst/>
                <a:latin typeface="Arial" panose="020B0604020202020204" pitchFamily="34" charset="0"/>
                <a:ea typeface="Calibri" panose="020F0502020204030204" pitchFamily="34" charset="0"/>
                <a:cs typeface="Times New Roman" panose="02020603050405020304" pitchFamily="18" charset="0"/>
              </a:rPr>
            </a:br>
            <a:br>
              <a:rPr lang="en-US" b="1" u="sng" dirty="0">
                <a:latin typeface="Arial" panose="020B0604020202020204" pitchFamily="34" charset="0"/>
                <a:ea typeface="Calibri" panose="020F0502020204030204" pitchFamily="34" charset="0"/>
                <a:cs typeface="Times New Roman" panose="02020603050405020304" pitchFamily="18" charset="0"/>
              </a:rPr>
            </a:br>
            <a:br>
              <a:rPr lang="en-US" b="1" u="sng" dirty="0">
                <a:latin typeface="Arial" panose="020B0604020202020204" pitchFamily="34" charset="0"/>
                <a:ea typeface="Calibri" panose="020F0502020204030204" pitchFamily="34" charset="0"/>
                <a:cs typeface="Times New Roman" panose="02020603050405020304" pitchFamily="18" charset="0"/>
              </a:rPr>
            </a:br>
            <a:r>
              <a:rPr lang="en-US" b="1" dirty="0">
                <a:solidFill>
                  <a:srgbClr val="000000"/>
                </a:solidFill>
                <a:effectLst/>
                <a:latin typeface="Arial" panose="020B0604020202020204" pitchFamily="34" charset="0"/>
                <a:ea typeface="Times New Roman" panose="02020603050405020304" pitchFamily="18" charset="0"/>
              </a:rPr>
              <a:t>Repeating Decimals</a:t>
            </a:r>
            <a:br>
              <a:rPr lang="en-US" sz="2400" dirty="0">
                <a:effectLst/>
                <a:latin typeface="Calibri" panose="020F0502020204030204" pitchFamily="34" charset="0"/>
                <a:ea typeface="Calibri" panose="020F0502020204030204" pitchFamily="34" charset="0"/>
                <a:cs typeface="Times New Roman" panose="02020603050405020304" pitchFamily="18" charset="0"/>
              </a:rPr>
            </a:br>
            <a:br>
              <a:rPr kumimoji="0" lang="en-US" sz="3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br>
            <a:br>
              <a:rPr kumimoji="0" lang="en-US" sz="3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br>
            <a:br>
              <a:rPr lang="en-US" sz="2400" dirty="0">
                <a:effectLst/>
                <a:latin typeface="Calibri" panose="020F050202020403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marL="0" marR="0" indent="0">
              <a:lnSpc>
                <a:spcPct val="115000"/>
              </a:lnSpc>
              <a:spcBef>
                <a:spcPts val="0"/>
              </a:spcBef>
              <a:spcAft>
                <a:spcPts val="1000"/>
              </a:spcAft>
              <a:buNone/>
            </a:pPr>
            <a:r>
              <a:rPr lang="en-US" sz="3200" b="1" u="sng" dirty="0">
                <a:solidFill>
                  <a:srgbClr val="000000"/>
                </a:solidFill>
                <a:effectLst/>
                <a:latin typeface="Arial" panose="020B0604020202020204" pitchFamily="34" charset="0"/>
                <a:ea typeface="Times New Roman" panose="02020603050405020304" pitchFamily="18" charset="0"/>
              </a:rPr>
              <a:t>Example 13</a:t>
            </a:r>
            <a:r>
              <a:rPr lang="en-US" sz="3200" b="1" dirty="0">
                <a:solidFill>
                  <a:srgbClr val="000000"/>
                </a:solidFill>
                <a:effectLst/>
                <a:latin typeface="Arial" panose="020B0604020202020204" pitchFamily="34" charset="0"/>
                <a:ea typeface="Times New Roman" panose="02020603050405020304" pitchFamily="18" charset="0"/>
              </a:rPr>
              <a:t>: Replace each repeating decimal with a rational number.</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sz="3200" b="1" dirty="0">
                <a:solidFill>
                  <a:srgbClr val="000000"/>
                </a:solidFill>
                <a:effectLst/>
                <a:latin typeface="Arial" panose="020B0604020202020204" pitchFamily="34" charset="0"/>
                <a:ea typeface="Times New Roman" panose="02020603050405020304" pitchFamily="18" charset="0"/>
              </a:rPr>
              <a:t>e) 	.32			f) .8			g) .631</a:t>
            </a:r>
            <a:endParaRPr lang="en-US" sz="3200" dirty="0">
              <a:effectLst/>
              <a:latin typeface="Arial" panose="020B0604020202020204" pitchFamily="34" charset="0"/>
              <a:ea typeface="Times New Roman" panose="02020603050405020304" pitchFamily="18" charset="0"/>
              <a:cs typeface="Arial" panose="020B0604020202020204" pitchFamily="34" charset="0"/>
            </a:endParaRPr>
          </a:p>
        </p:txBody>
      </p:sp>
      <p:cxnSp>
        <p:nvCxnSpPr>
          <p:cNvPr id="9" name="Straight Connector 8">
            <a:extLst>
              <a:ext uri="{FF2B5EF4-FFF2-40B4-BE49-F238E27FC236}">
                <a16:creationId xmlns:a16="http://schemas.microsoft.com/office/drawing/2014/main" id="{F8E4ED38-4CC0-7388-6D61-4570EC4F3BE6}"/>
              </a:ext>
            </a:extLst>
          </p:cNvPr>
          <p:cNvCxnSpPr/>
          <p:nvPr/>
        </p:nvCxnSpPr>
        <p:spPr>
          <a:xfrm>
            <a:off x="1846053" y="3429000"/>
            <a:ext cx="336430" cy="0"/>
          </a:xfrm>
          <a:prstGeom prst="line">
            <a:avLst/>
          </a:prstGeom>
        </p:spPr>
        <p:style>
          <a:lnRef idx="3">
            <a:schemeClr val="dk1"/>
          </a:lnRef>
          <a:fillRef idx="0">
            <a:schemeClr val="dk1"/>
          </a:fillRef>
          <a:effectRef idx="2">
            <a:schemeClr val="dk1"/>
          </a:effectRef>
          <a:fontRef idx="minor">
            <a:schemeClr val="tx1"/>
          </a:fontRef>
        </p:style>
      </p:cxnSp>
      <p:cxnSp>
        <p:nvCxnSpPr>
          <p:cNvPr id="11" name="Straight Connector 10">
            <a:extLst>
              <a:ext uri="{FF2B5EF4-FFF2-40B4-BE49-F238E27FC236}">
                <a16:creationId xmlns:a16="http://schemas.microsoft.com/office/drawing/2014/main" id="{B7FAFA5F-DDBA-9C28-0398-FF2C07772640}"/>
              </a:ext>
            </a:extLst>
          </p:cNvPr>
          <p:cNvCxnSpPr>
            <a:cxnSpLocks/>
          </p:cNvCxnSpPr>
          <p:nvPr/>
        </p:nvCxnSpPr>
        <p:spPr>
          <a:xfrm>
            <a:off x="4917057" y="3429000"/>
            <a:ext cx="232913" cy="0"/>
          </a:xfrm>
          <a:prstGeom prst="line">
            <a:avLst/>
          </a:prstGeom>
        </p:spPr>
        <p:style>
          <a:lnRef idx="3">
            <a:schemeClr val="dk1"/>
          </a:lnRef>
          <a:fillRef idx="0">
            <a:schemeClr val="dk1"/>
          </a:fillRef>
          <a:effectRef idx="2">
            <a:schemeClr val="dk1"/>
          </a:effectRef>
          <a:fontRef idx="minor">
            <a:schemeClr val="tx1"/>
          </a:fontRef>
        </p:style>
      </p:cxnSp>
      <p:cxnSp>
        <p:nvCxnSpPr>
          <p:cNvPr id="14" name="Straight Connector 13">
            <a:extLst>
              <a:ext uri="{FF2B5EF4-FFF2-40B4-BE49-F238E27FC236}">
                <a16:creationId xmlns:a16="http://schemas.microsoft.com/office/drawing/2014/main" id="{1F261D96-71F4-D990-B026-7867F1563434}"/>
              </a:ext>
            </a:extLst>
          </p:cNvPr>
          <p:cNvCxnSpPr/>
          <p:nvPr/>
        </p:nvCxnSpPr>
        <p:spPr>
          <a:xfrm>
            <a:off x="7841411" y="3429000"/>
            <a:ext cx="603849" cy="0"/>
          </a:xfrm>
          <a:prstGeom prst="line">
            <a:avLst/>
          </a:prstGeom>
        </p:spPr>
        <p:style>
          <a:lnRef idx="3">
            <a:schemeClr val="dk1"/>
          </a:lnRef>
          <a:fillRef idx="0">
            <a:schemeClr val="dk1"/>
          </a:fillRef>
          <a:effectRef idx="2">
            <a:schemeClr val="dk1"/>
          </a:effectRef>
          <a:fontRef idx="minor">
            <a:schemeClr val="tx1"/>
          </a:fontRef>
        </p:style>
      </p:cxnSp>
      <mc:AlternateContent xmlns:mc="http://schemas.openxmlformats.org/markup-compatibility/2006">
        <mc:Choice xmlns:a14="http://schemas.microsoft.com/office/drawing/2010/main" Requires="a14">
          <p:sp>
            <p:nvSpPr>
              <p:cNvPr id="15" name="Text Box 308328036">
                <a:extLst>
                  <a:ext uri="{FF2B5EF4-FFF2-40B4-BE49-F238E27FC236}">
                    <a16:creationId xmlns:a16="http://schemas.microsoft.com/office/drawing/2014/main" id="{066F5299-89BC-6C32-B523-16D16922FA11}"/>
                  </a:ext>
                </a:extLst>
              </p:cNvPr>
              <p:cNvSpPr txBox="1"/>
              <p:nvPr/>
            </p:nvSpPr>
            <p:spPr>
              <a:xfrm>
                <a:off x="1588818" y="4224278"/>
                <a:ext cx="850900" cy="62357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14:m>
                  <m:oMathPara xmlns:m="http://schemas.openxmlformats.org/officeDocument/2006/math">
                    <m:oMathParaPr>
                      <m:jc m:val="centerGroup"/>
                    </m:oMathParaPr>
                    <m:oMath xmlns:m="http://schemas.openxmlformats.org/officeDocument/2006/math">
                      <m:f>
                        <m:fPr>
                          <m:ctrlPr>
                            <a:rPr lang="en-US" sz="3200" i="1" smtClean="0">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3200" i="1">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32</m:t>
                          </m:r>
                        </m:num>
                        <m:den>
                          <m:r>
                            <a:rPr lang="en-US" sz="3200" i="1">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99</m:t>
                          </m:r>
                        </m:den>
                      </m:f>
                    </m:oMath>
                  </m:oMathPara>
                </a14:m>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mc:Choice>
        <mc:Fallback>
          <p:sp>
            <p:nvSpPr>
              <p:cNvPr id="15" name="Text Box 308328036">
                <a:extLst>
                  <a:ext uri="{FF2B5EF4-FFF2-40B4-BE49-F238E27FC236}">
                    <a16:creationId xmlns:a16="http://schemas.microsoft.com/office/drawing/2014/main" id="{066F5299-89BC-6C32-B523-16D16922FA11}"/>
                  </a:ext>
                </a:extLst>
              </p:cNvPr>
              <p:cNvSpPr txBox="1">
                <a:spLocks noRot="1" noChangeAspect="1" noMove="1" noResize="1" noEditPoints="1" noAdjustHandles="1" noChangeArrowheads="1" noChangeShapeType="1" noTextEdit="1"/>
              </p:cNvSpPr>
              <p:nvPr/>
            </p:nvSpPr>
            <p:spPr>
              <a:xfrm>
                <a:off x="1588818" y="4224278"/>
                <a:ext cx="850900" cy="623570"/>
              </a:xfrm>
              <a:prstGeom prst="rect">
                <a:avLst/>
              </a:prstGeom>
              <a:blipFill>
                <a:blip r:embed="rId2"/>
                <a:stretch>
                  <a:fillRect b="-77451"/>
                </a:stretch>
              </a:blipFill>
              <a:ln w="6350">
                <a:no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6" name="Text Box 308328037">
                <a:extLst>
                  <a:ext uri="{FF2B5EF4-FFF2-40B4-BE49-F238E27FC236}">
                    <a16:creationId xmlns:a16="http://schemas.microsoft.com/office/drawing/2014/main" id="{5A0F3584-300F-5B77-C67E-0D49C92C8179}"/>
                  </a:ext>
                </a:extLst>
              </p:cNvPr>
              <p:cNvSpPr txBox="1"/>
              <p:nvPr/>
            </p:nvSpPr>
            <p:spPr>
              <a:xfrm>
                <a:off x="4451585" y="4224278"/>
                <a:ext cx="850900" cy="62357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14:m>
                  <m:oMathPara xmlns:m="http://schemas.openxmlformats.org/officeDocument/2006/math">
                    <m:oMathParaPr>
                      <m:jc m:val="centerGroup"/>
                    </m:oMathParaPr>
                    <m:oMath xmlns:m="http://schemas.openxmlformats.org/officeDocument/2006/math">
                      <m:f>
                        <m:fPr>
                          <m:ctrlPr>
                            <a:rPr lang="en-US" sz="3200" i="1" smtClean="0">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3200" i="1">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8</m:t>
                          </m:r>
                        </m:num>
                        <m:den>
                          <m:r>
                            <a:rPr lang="en-US" sz="3200" i="1">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9</m:t>
                          </m:r>
                        </m:den>
                      </m:f>
                    </m:oMath>
                  </m:oMathPara>
                </a14:m>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mc:Choice>
        <mc:Fallback>
          <p:sp>
            <p:nvSpPr>
              <p:cNvPr id="16" name="Text Box 308328037">
                <a:extLst>
                  <a:ext uri="{FF2B5EF4-FFF2-40B4-BE49-F238E27FC236}">
                    <a16:creationId xmlns:a16="http://schemas.microsoft.com/office/drawing/2014/main" id="{5A0F3584-300F-5B77-C67E-0D49C92C8179}"/>
                  </a:ext>
                </a:extLst>
              </p:cNvPr>
              <p:cNvSpPr txBox="1">
                <a:spLocks noRot="1" noChangeAspect="1" noMove="1" noResize="1" noEditPoints="1" noAdjustHandles="1" noChangeArrowheads="1" noChangeShapeType="1" noTextEdit="1"/>
              </p:cNvSpPr>
              <p:nvPr/>
            </p:nvSpPr>
            <p:spPr>
              <a:xfrm>
                <a:off x="4451585" y="4224278"/>
                <a:ext cx="850900" cy="623570"/>
              </a:xfrm>
              <a:prstGeom prst="rect">
                <a:avLst/>
              </a:prstGeom>
              <a:blipFill>
                <a:blip r:embed="rId3"/>
                <a:stretch>
                  <a:fillRect b="-77451"/>
                </a:stretch>
              </a:blipFill>
              <a:ln w="6350">
                <a:noFill/>
              </a:ln>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7" name="Text Box 308328038">
                <a:extLst>
                  <a:ext uri="{FF2B5EF4-FFF2-40B4-BE49-F238E27FC236}">
                    <a16:creationId xmlns:a16="http://schemas.microsoft.com/office/drawing/2014/main" id="{31391DB3-61F0-6F04-74A7-2216B2AF1D78}"/>
                  </a:ext>
                </a:extLst>
              </p:cNvPr>
              <p:cNvSpPr txBox="1"/>
              <p:nvPr/>
            </p:nvSpPr>
            <p:spPr>
              <a:xfrm>
                <a:off x="7717885" y="4224278"/>
                <a:ext cx="850900" cy="62357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14:m>
                  <m:oMathPara xmlns:m="http://schemas.openxmlformats.org/officeDocument/2006/math">
                    <m:oMathParaPr>
                      <m:jc m:val="centerGroup"/>
                    </m:oMathParaPr>
                    <m:oMath xmlns:m="http://schemas.openxmlformats.org/officeDocument/2006/math">
                      <m:f>
                        <m:fPr>
                          <m:ctrlPr>
                            <a:rPr lang="en-US" sz="3200" i="1" smtClean="0">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ctrlPr>
                        </m:fPr>
                        <m:num>
                          <m:r>
                            <a:rPr lang="en-US" sz="3200" i="1">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631</m:t>
                          </m:r>
                        </m:num>
                        <m:den>
                          <m:r>
                            <a:rPr lang="en-US" sz="3200" i="1">
                              <a:solidFill>
                                <a:srgbClr val="0070C0"/>
                              </a:solidFill>
                              <a:effectLst/>
                              <a:latin typeface="Cambria Math" panose="02040503050406030204" pitchFamily="18" charset="0"/>
                              <a:ea typeface="Calibri" panose="020F0502020204030204" pitchFamily="34" charset="0"/>
                              <a:cs typeface="Times New Roman" panose="02020603050405020304" pitchFamily="18" charset="0"/>
                            </a:rPr>
                            <m:t>999</m:t>
                          </m:r>
                        </m:den>
                      </m:f>
                    </m:oMath>
                  </m:oMathPara>
                </a14:m>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mc:Choice>
        <mc:Fallback>
          <p:sp>
            <p:nvSpPr>
              <p:cNvPr id="17" name="Text Box 308328038">
                <a:extLst>
                  <a:ext uri="{FF2B5EF4-FFF2-40B4-BE49-F238E27FC236}">
                    <a16:creationId xmlns:a16="http://schemas.microsoft.com/office/drawing/2014/main" id="{31391DB3-61F0-6F04-74A7-2216B2AF1D78}"/>
                  </a:ext>
                </a:extLst>
              </p:cNvPr>
              <p:cNvSpPr txBox="1">
                <a:spLocks noRot="1" noChangeAspect="1" noMove="1" noResize="1" noEditPoints="1" noAdjustHandles="1" noChangeArrowheads="1" noChangeShapeType="1" noTextEdit="1"/>
              </p:cNvSpPr>
              <p:nvPr/>
            </p:nvSpPr>
            <p:spPr>
              <a:xfrm>
                <a:off x="7717885" y="4224278"/>
                <a:ext cx="850900" cy="623570"/>
              </a:xfrm>
              <a:prstGeom prst="rect">
                <a:avLst/>
              </a:prstGeom>
              <a:blipFill>
                <a:blip r:embed="rId4"/>
                <a:stretch>
                  <a:fillRect b="-77451"/>
                </a:stretch>
              </a:blipFill>
              <a:ln w="6350">
                <a:noFill/>
              </a:ln>
            </p:spPr>
            <p:txBody>
              <a:bodyPr/>
              <a:lstStyle/>
              <a:p>
                <a:r>
                  <a:rPr lang="en-US">
                    <a:noFill/>
                  </a:rPr>
                  <a:t> </a:t>
                </a:r>
              </a:p>
            </p:txBody>
          </p:sp>
        </mc:Fallback>
      </mc:AlternateContent>
    </p:spTree>
    <p:extLst>
      <p:ext uri="{BB962C8B-B14F-4D97-AF65-F5344CB8AC3E}">
        <p14:creationId xmlns:p14="http://schemas.microsoft.com/office/powerpoint/2010/main" val="161183702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anim calcmode="lin" valueType="num">
                                      <p:cBhvr>
                                        <p:cTn id="8" dur="1000" fill="hold"/>
                                        <p:tgtEl>
                                          <p:spTgt spid="15"/>
                                        </p:tgtEl>
                                        <p:attrNameLst>
                                          <p:attrName>ppt_x</p:attrName>
                                        </p:attrNameLst>
                                      </p:cBhvr>
                                      <p:tavLst>
                                        <p:tav tm="0">
                                          <p:val>
                                            <p:strVal val="#ppt_x"/>
                                          </p:val>
                                        </p:tav>
                                        <p:tav tm="100000">
                                          <p:val>
                                            <p:strVal val="#ppt_x"/>
                                          </p:val>
                                        </p:tav>
                                      </p:tavLst>
                                    </p:anim>
                                    <p:anim calcmode="lin" valueType="num">
                                      <p:cBhvr>
                                        <p:cTn id="9"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fade">
                                      <p:cBhvr>
                                        <p:cTn id="14" dur="1000"/>
                                        <p:tgtEl>
                                          <p:spTgt spid="16"/>
                                        </p:tgtEl>
                                      </p:cBhvr>
                                    </p:animEffect>
                                    <p:anim calcmode="lin" valueType="num">
                                      <p:cBhvr>
                                        <p:cTn id="15" dur="1000" fill="hold"/>
                                        <p:tgtEl>
                                          <p:spTgt spid="16"/>
                                        </p:tgtEl>
                                        <p:attrNameLst>
                                          <p:attrName>ppt_x</p:attrName>
                                        </p:attrNameLst>
                                      </p:cBhvr>
                                      <p:tavLst>
                                        <p:tav tm="0">
                                          <p:val>
                                            <p:strVal val="#ppt_x"/>
                                          </p:val>
                                        </p:tav>
                                        <p:tav tm="100000">
                                          <p:val>
                                            <p:strVal val="#ppt_x"/>
                                          </p:val>
                                        </p:tav>
                                      </p:tavLst>
                                    </p:anim>
                                    <p:anim calcmode="lin" valueType="num">
                                      <p:cBhvr>
                                        <p:cTn id="1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1000"/>
                                        <p:tgtEl>
                                          <p:spTgt spid="17"/>
                                        </p:tgtEl>
                                      </p:cBhvr>
                                    </p:animEffect>
                                    <p:anim calcmode="lin" valueType="num">
                                      <p:cBhvr>
                                        <p:cTn id="22" dur="1000" fill="hold"/>
                                        <p:tgtEl>
                                          <p:spTgt spid="17"/>
                                        </p:tgtEl>
                                        <p:attrNameLst>
                                          <p:attrName>ppt_x</p:attrName>
                                        </p:attrNameLst>
                                      </p:cBhvr>
                                      <p:tavLst>
                                        <p:tav tm="0">
                                          <p:val>
                                            <p:strVal val="#ppt_x"/>
                                          </p:val>
                                        </p:tav>
                                        <p:tav tm="100000">
                                          <p:val>
                                            <p:strVal val="#ppt_x"/>
                                          </p:val>
                                        </p:tav>
                                      </p:tavLst>
                                    </p:anim>
                                    <p:anim calcmode="lin" valueType="num">
                                      <p:cBhvr>
                                        <p:cTn id="23"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787765" y="950213"/>
            <a:ext cx="10168128" cy="1179576"/>
          </a:xfrm>
        </p:spPr>
        <p:txBody>
          <a:bodyPr>
            <a:normAutofit fontScale="90000"/>
          </a:bodyPr>
          <a:lstStyle/>
          <a:p>
            <a:pPr marL="0" marR="0" indent="228600">
              <a:lnSpc>
                <a:spcPct val="115000"/>
              </a:lnSpc>
              <a:spcBef>
                <a:spcPts val="0"/>
              </a:spcBef>
              <a:spcAft>
                <a:spcPts val="1000"/>
              </a:spcAft>
            </a:pPr>
            <a:br>
              <a:rPr lang="en-US" sz="4000" b="1" u="sng" dirty="0">
                <a:effectLst/>
                <a:latin typeface="Arial" panose="020B0604020202020204" pitchFamily="34" charset="0"/>
                <a:ea typeface="Calibri" panose="020F0502020204030204" pitchFamily="34" charset="0"/>
                <a:cs typeface="Times New Roman" panose="02020603050405020304" pitchFamily="18" charset="0"/>
              </a:rPr>
            </a:br>
            <a:br>
              <a:rPr lang="en-US" b="1" u="sng" dirty="0">
                <a:latin typeface="Arial" panose="020B0604020202020204" pitchFamily="34" charset="0"/>
                <a:ea typeface="Calibri" panose="020F0502020204030204" pitchFamily="34" charset="0"/>
                <a:cs typeface="Times New Roman" panose="02020603050405020304" pitchFamily="18" charset="0"/>
              </a:rPr>
            </a:br>
            <a:br>
              <a:rPr lang="en-US" b="1" u="sng" dirty="0">
                <a:latin typeface="Arial" panose="020B0604020202020204" pitchFamily="34" charset="0"/>
                <a:ea typeface="Calibri" panose="020F0502020204030204" pitchFamily="34" charset="0"/>
                <a:cs typeface="Times New Roman" panose="02020603050405020304" pitchFamily="18" charset="0"/>
              </a:rPr>
            </a:br>
            <a:r>
              <a:rPr lang="en-US" sz="44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Common Decimal Equivalents</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br>
              <a:rPr lang="en-US" sz="2400" dirty="0">
                <a:effectLst/>
                <a:latin typeface="Calibri" panose="020F0502020204030204" pitchFamily="34" charset="0"/>
                <a:ea typeface="Calibri" panose="020F0502020204030204" pitchFamily="34" charset="0"/>
                <a:cs typeface="Times New Roman" panose="02020603050405020304" pitchFamily="18" charset="0"/>
              </a:rPr>
            </a:br>
            <a:br>
              <a:rPr kumimoji="0" lang="en-US" sz="3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br>
            <a:br>
              <a:rPr kumimoji="0" lang="en-US" sz="3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br>
            <a:br>
              <a:rPr lang="en-US" sz="2400" dirty="0">
                <a:effectLst/>
                <a:latin typeface="Calibri" panose="020F050202020403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marL="0" marR="0" indent="0">
              <a:lnSpc>
                <a:spcPct val="115000"/>
              </a:lnSpc>
              <a:spcBef>
                <a:spcPts val="0"/>
              </a:spcBef>
              <a:spcAft>
                <a:spcPts val="1000"/>
              </a:spcAft>
              <a:buNone/>
            </a:pPr>
            <a:r>
              <a:rPr lang="en-US" sz="3200" dirty="0">
                <a:solidFill>
                  <a:srgbClr val="000000"/>
                </a:solidFill>
                <a:effectLst/>
                <a:latin typeface="Arial" panose="020B0604020202020204" pitchFamily="34" charset="0"/>
                <a:ea typeface="Times New Roman" panose="02020603050405020304" pitchFamily="18" charset="0"/>
              </a:rPr>
              <a:t>Sometimes in computing products mentally it helps to recognize decimal equivalents of a few simple fractions. These are considered to be ___________________________.</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Text Box 308328040">
            <a:extLst>
              <a:ext uri="{FF2B5EF4-FFF2-40B4-BE49-F238E27FC236}">
                <a16:creationId xmlns:a16="http://schemas.microsoft.com/office/drawing/2014/main" id="{BA18A62F-9C94-2FCD-9693-DDAA58295C65}"/>
              </a:ext>
            </a:extLst>
          </p:cNvPr>
          <p:cNvSpPr txBox="1"/>
          <p:nvPr/>
        </p:nvSpPr>
        <p:spPr>
          <a:xfrm>
            <a:off x="1509738" y="3642665"/>
            <a:ext cx="4362091" cy="825818"/>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3200" dirty="0">
                <a:solidFill>
                  <a:srgbClr val="0070C0"/>
                </a:solidFill>
                <a:effectLst/>
                <a:latin typeface="Arial" panose="020B0604020202020204" pitchFamily="34" charset="0"/>
                <a:ea typeface="Calibri" panose="020F0502020204030204" pitchFamily="34" charset="0"/>
                <a:cs typeface="Times New Roman" panose="02020603050405020304" pitchFamily="18" charset="0"/>
              </a:rPr>
              <a:t>compatible numbers</a:t>
            </a:r>
            <a:endPar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8585460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787765" y="950213"/>
            <a:ext cx="10168128" cy="1179576"/>
          </a:xfrm>
        </p:spPr>
        <p:txBody>
          <a:bodyPr>
            <a:normAutofit fontScale="90000"/>
          </a:bodyPr>
          <a:lstStyle/>
          <a:p>
            <a:pPr marL="0" marR="0" indent="228600">
              <a:lnSpc>
                <a:spcPct val="115000"/>
              </a:lnSpc>
              <a:spcBef>
                <a:spcPts val="0"/>
              </a:spcBef>
              <a:spcAft>
                <a:spcPts val="1000"/>
              </a:spcAft>
            </a:pPr>
            <a:br>
              <a:rPr lang="en-US" sz="4000" b="1" u="sng" dirty="0">
                <a:effectLst/>
                <a:latin typeface="Arial" panose="020B0604020202020204" pitchFamily="34" charset="0"/>
                <a:ea typeface="Calibri" panose="020F0502020204030204" pitchFamily="34" charset="0"/>
                <a:cs typeface="Times New Roman" panose="02020603050405020304" pitchFamily="18" charset="0"/>
              </a:rPr>
            </a:br>
            <a:br>
              <a:rPr lang="en-US" b="1" u="sng" dirty="0">
                <a:latin typeface="Arial" panose="020B0604020202020204" pitchFamily="34" charset="0"/>
                <a:ea typeface="Calibri" panose="020F0502020204030204" pitchFamily="34" charset="0"/>
                <a:cs typeface="Times New Roman" panose="02020603050405020304" pitchFamily="18" charset="0"/>
              </a:rPr>
            </a:br>
            <a:br>
              <a:rPr lang="en-US" b="1" u="sng" dirty="0">
                <a:latin typeface="Arial" panose="020B0604020202020204" pitchFamily="34" charset="0"/>
                <a:ea typeface="Calibri" panose="020F0502020204030204" pitchFamily="34" charset="0"/>
                <a:cs typeface="Times New Roman" panose="02020603050405020304" pitchFamily="18" charset="0"/>
              </a:rPr>
            </a:br>
            <a:r>
              <a:rPr lang="en-US" sz="44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Common Decimal Equivalents</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br>
              <a:rPr lang="en-US" sz="2400" dirty="0">
                <a:effectLst/>
                <a:latin typeface="Calibri" panose="020F0502020204030204" pitchFamily="34" charset="0"/>
                <a:ea typeface="Calibri" panose="020F0502020204030204" pitchFamily="34" charset="0"/>
                <a:cs typeface="Times New Roman" panose="02020603050405020304" pitchFamily="18" charset="0"/>
              </a:rPr>
            </a:br>
            <a:br>
              <a:rPr kumimoji="0" lang="en-US" sz="3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br>
            <a:br>
              <a:rPr kumimoji="0" lang="en-US" sz="3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br>
            <a:br>
              <a:rPr lang="en-US" sz="2400" dirty="0">
                <a:effectLst/>
                <a:latin typeface="Calibri" panose="020F050202020403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lnSpcReduction="10000"/>
              </a:bodyPr>
              <a:lstStyle/>
              <a:p>
                <a:pPr marL="0" marR="0" indent="0">
                  <a:lnSpc>
                    <a:spcPct val="115000"/>
                  </a:lnSpc>
                  <a:spcBef>
                    <a:spcPts val="0"/>
                  </a:spcBef>
                  <a:buNone/>
                </a:pPr>
                <a:r>
                  <a:rPr lang="en-US" sz="3200" b="1" u="sng"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Example 14</a:t>
                </a:r>
                <a:r>
                  <a:rPr lang="en-US" sz="32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Find the Common Decimal Equivalents.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514350" marR="0" indent="-514350">
                  <a:lnSpc>
                    <a:spcPct val="115000"/>
                  </a:lnSpc>
                  <a:spcBef>
                    <a:spcPts val="0"/>
                  </a:spcBef>
                  <a:spcAft>
                    <a:spcPts val="1000"/>
                  </a:spcAft>
                  <a:buAutoNum type="alphaLcParenR"/>
                </a:pPr>
                <a:r>
                  <a:rPr lang="en-US" sz="3200" dirty="0">
                    <a:solidFill>
                      <a:srgbClr val="000000"/>
                    </a:solidFill>
                    <a:effectLst/>
                    <a:latin typeface="Arial" panose="020B0604020202020204" pitchFamily="34" charset="0"/>
                    <a:ea typeface="Times New Roman" panose="02020603050405020304" pitchFamily="18" charset="0"/>
                  </a:rPr>
                  <a:t>0.25   = </a:t>
                </a:r>
                <a14:m>
                  <m:oMath xmlns:m="http://schemas.openxmlformats.org/officeDocument/2006/math">
                    <m:f>
                      <m:fPr>
                        <m:ctrlPr>
                          <a:rPr lang="en-US" sz="3200" i="1" smtClean="0">
                            <a:solidFill>
                              <a:srgbClr val="0070C0"/>
                            </a:solidFill>
                            <a:effectLst/>
                            <a:latin typeface="Cambria Math" panose="02040503050406030204" pitchFamily="18" charset="0"/>
                            <a:ea typeface="Times New Roman" panose="02020603050405020304" pitchFamily="18" charset="0"/>
                            <a:cs typeface="Arial" panose="020B0604020202020204" pitchFamily="34" charset="0"/>
                          </a:rPr>
                        </m:ctrlPr>
                      </m:fPr>
                      <m:num>
                        <m:r>
                          <a:rPr lang="en-US" sz="3200" i="1">
                            <a:solidFill>
                              <a:srgbClr val="0070C0"/>
                            </a:solidFill>
                            <a:effectLst/>
                            <a:latin typeface="Cambria Math" panose="02040503050406030204" pitchFamily="18" charset="0"/>
                            <a:ea typeface="Times New Roman" panose="02020603050405020304" pitchFamily="18" charset="0"/>
                            <a:cs typeface="Arial" panose="020B0604020202020204" pitchFamily="34" charset="0"/>
                          </a:rPr>
                          <m:t>1</m:t>
                        </m:r>
                      </m:num>
                      <m:den>
                        <m:r>
                          <a:rPr lang="en-US" sz="3200" i="1">
                            <a:solidFill>
                              <a:srgbClr val="0070C0"/>
                            </a:solidFill>
                            <a:effectLst/>
                            <a:latin typeface="Cambria Math" panose="02040503050406030204" pitchFamily="18" charset="0"/>
                            <a:ea typeface="Times New Roman" panose="02020603050405020304" pitchFamily="18" charset="0"/>
                            <a:cs typeface="Arial" panose="020B0604020202020204" pitchFamily="34" charset="0"/>
                          </a:rPr>
                          <m:t> 4</m:t>
                        </m:r>
                      </m:den>
                    </m:f>
                  </m:oMath>
                </a14:m>
                <a:r>
                  <a:rPr lang="en-US" sz="3200" dirty="0">
                    <a:solidFill>
                      <a:srgbClr val="000000"/>
                    </a:solidFill>
                    <a:effectLst/>
                    <a:latin typeface="Arial" panose="020B0604020202020204" pitchFamily="34" charset="0"/>
                    <a:ea typeface="Times New Roman" panose="02020603050405020304" pitchFamily="18" charset="0"/>
                  </a:rPr>
                  <a:t>			e) 0.4     = </a:t>
                </a:r>
                <a14:m>
                  <m:oMath xmlns:m="http://schemas.openxmlformats.org/officeDocument/2006/math">
                    <m:f>
                      <m:fPr>
                        <m:ctrlPr>
                          <a:rPr lang="en-US" sz="3200" i="1" smtClean="0">
                            <a:solidFill>
                              <a:srgbClr val="0070C0"/>
                            </a:solidFill>
                            <a:latin typeface="Cambria Math" panose="02040503050406030204" pitchFamily="18" charset="0"/>
                            <a:ea typeface="Times New Roman" panose="02020603050405020304" pitchFamily="18" charset="0"/>
                            <a:cs typeface="Arial" panose="020B0604020202020204" pitchFamily="34" charset="0"/>
                          </a:rPr>
                        </m:ctrlPr>
                      </m:fPr>
                      <m:num>
                        <m:r>
                          <a:rPr lang="en-US" sz="3200" i="1">
                            <a:solidFill>
                              <a:srgbClr val="0070C0"/>
                            </a:solidFill>
                            <a:latin typeface="Cambria Math" panose="02040503050406030204" pitchFamily="18" charset="0"/>
                            <a:ea typeface="Times New Roman" panose="02020603050405020304" pitchFamily="18" charset="0"/>
                            <a:cs typeface="Arial" panose="020B0604020202020204" pitchFamily="34" charset="0"/>
                          </a:rPr>
                          <m:t>2</m:t>
                        </m:r>
                      </m:num>
                      <m:den>
                        <m:r>
                          <a:rPr lang="en-US" sz="3200" i="1">
                            <a:solidFill>
                              <a:srgbClr val="0070C0"/>
                            </a:solidFill>
                            <a:latin typeface="Cambria Math" panose="02040503050406030204" pitchFamily="18" charset="0"/>
                            <a:ea typeface="Times New Roman" panose="02020603050405020304" pitchFamily="18" charset="0"/>
                            <a:cs typeface="Arial" panose="020B0604020202020204" pitchFamily="34" charset="0"/>
                          </a:rPr>
                          <m:t> 5</m:t>
                        </m:r>
                      </m:den>
                    </m:f>
                  </m:oMath>
                </a14:m>
                <a:endParaRPr lang="en-US" sz="3200" dirty="0">
                  <a:solidFill>
                    <a:srgbClr val="000000"/>
                  </a:solidFill>
                  <a:effectLst/>
                  <a:latin typeface="Arial" panose="020B0604020202020204" pitchFamily="34" charset="0"/>
                  <a:ea typeface="Times New Roman" panose="02020603050405020304" pitchFamily="18" charset="0"/>
                </a:endParaRPr>
              </a:p>
              <a:p>
                <a:pPr marL="514350" marR="0" indent="-514350">
                  <a:lnSpc>
                    <a:spcPct val="115000"/>
                  </a:lnSpc>
                  <a:spcBef>
                    <a:spcPts val="0"/>
                  </a:spcBef>
                  <a:spcAft>
                    <a:spcPts val="1000"/>
                  </a:spcAft>
                  <a:buAutoNum type="alphaLcParenR"/>
                </a:pPr>
                <a:r>
                  <a:rPr lang="en-US" sz="3200" dirty="0">
                    <a:solidFill>
                      <a:srgbClr val="000000"/>
                    </a:solidFill>
                    <a:effectLst/>
                    <a:latin typeface="Arial" panose="020B0604020202020204" pitchFamily="34" charset="0"/>
                    <a:ea typeface="Times New Roman" panose="02020603050405020304" pitchFamily="18" charset="0"/>
                  </a:rPr>
                  <a:t>0.2     = </a:t>
                </a:r>
                <a14:m>
                  <m:oMath xmlns:m="http://schemas.openxmlformats.org/officeDocument/2006/math">
                    <m:f>
                      <m:fPr>
                        <m:ctrlPr>
                          <a:rPr lang="en-US" sz="3200" i="1" smtClean="0">
                            <a:solidFill>
                              <a:srgbClr val="0070C0"/>
                            </a:solidFill>
                            <a:effectLst/>
                            <a:latin typeface="Cambria Math" panose="02040503050406030204" pitchFamily="18" charset="0"/>
                            <a:ea typeface="Times New Roman" panose="02020603050405020304" pitchFamily="18" charset="0"/>
                            <a:cs typeface="Arial" panose="020B0604020202020204" pitchFamily="34" charset="0"/>
                          </a:rPr>
                        </m:ctrlPr>
                      </m:fPr>
                      <m:num>
                        <m:r>
                          <a:rPr lang="en-US" sz="3200" i="1">
                            <a:solidFill>
                              <a:srgbClr val="0070C0"/>
                            </a:solidFill>
                            <a:effectLst/>
                            <a:latin typeface="Cambria Math" panose="02040503050406030204" pitchFamily="18" charset="0"/>
                            <a:ea typeface="Times New Roman" panose="02020603050405020304" pitchFamily="18" charset="0"/>
                            <a:cs typeface="Arial" panose="020B0604020202020204" pitchFamily="34" charset="0"/>
                          </a:rPr>
                          <m:t>1</m:t>
                        </m:r>
                      </m:num>
                      <m:den>
                        <m:r>
                          <a:rPr lang="en-US" sz="3200" i="1">
                            <a:solidFill>
                              <a:srgbClr val="0070C0"/>
                            </a:solidFill>
                            <a:effectLst/>
                            <a:latin typeface="Cambria Math" panose="02040503050406030204" pitchFamily="18" charset="0"/>
                            <a:ea typeface="Times New Roman" panose="02020603050405020304" pitchFamily="18" charset="0"/>
                            <a:cs typeface="Arial" panose="020B0604020202020204" pitchFamily="34" charset="0"/>
                          </a:rPr>
                          <m:t> 5</m:t>
                        </m:r>
                      </m:den>
                    </m:f>
                  </m:oMath>
                </a14:m>
                <a:r>
                  <a:rPr lang="en-US" sz="3200" dirty="0">
                    <a:solidFill>
                      <a:srgbClr val="000000"/>
                    </a:solidFill>
                    <a:effectLst/>
                    <a:latin typeface="Arial" panose="020B0604020202020204" pitchFamily="34" charset="0"/>
                    <a:ea typeface="Times New Roman" panose="02020603050405020304" pitchFamily="18" charset="0"/>
                  </a:rPr>
                  <a:t>			f) 0.125  = </a:t>
                </a:r>
                <a14:m>
                  <m:oMath xmlns:m="http://schemas.openxmlformats.org/officeDocument/2006/math">
                    <m:f>
                      <m:fPr>
                        <m:ctrlPr>
                          <a:rPr lang="en-US" sz="3200" i="1" smtClean="0">
                            <a:solidFill>
                              <a:srgbClr val="0070C0"/>
                            </a:solidFill>
                            <a:latin typeface="Cambria Math" panose="02040503050406030204" pitchFamily="18" charset="0"/>
                            <a:ea typeface="Times New Roman" panose="02020603050405020304" pitchFamily="18" charset="0"/>
                            <a:cs typeface="Arial" panose="020B0604020202020204" pitchFamily="34" charset="0"/>
                          </a:rPr>
                        </m:ctrlPr>
                      </m:fPr>
                      <m:num>
                        <m:r>
                          <a:rPr lang="en-US" sz="3200" i="1">
                            <a:solidFill>
                              <a:srgbClr val="0070C0"/>
                            </a:solidFill>
                            <a:latin typeface="Cambria Math" panose="02040503050406030204" pitchFamily="18" charset="0"/>
                            <a:ea typeface="Times New Roman" panose="02020603050405020304" pitchFamily="18" charset="0"/>
                            <a:cs typeface="Arial" panose="020B0604020202020204" pitchFamily="34" charset="0"/>
                          </a:rPr>
                          <m:t>125</m:t>
                        </m:r>
                      </m:num>
                      <m:den>
                        <m:r>
                          <a:rPr lang="en-US" sz="3200" i="1">
                            <a:solidFill>
                              <a:srgbClr val="0070C0"/>
                            </a:solidFill>
                            <a:latin typeface="Cambria Math" panose="02040503050406030204" pitchFamily="18" charset="0"/>
                            <a:ea typeface="Times New Roman" panose="02020603050405020304" pitchFamily="18" charset="0"/>
                            <a:cs typeface="Arial" panose="020B0604020202020204" pitchFamily="34" charset="0"/>
                          </a:rPr>
                          <m:t> 1000</m:t>
                        </m:r>
                      </m:den>
                    </m:f>
                    <m:r>
                      <a:rPr lang="en-US" sz="3200" i="1">
                        <a:solidFill>
                          <a:srgbClr val="0070C0"/>
                        </a:solidFill>
                        <a:latin typeface="Cambria Math" panose="02040503050406030204" pitchFamily="18" charset="0"/>
                        <a:ea typeface="Times New Roman" panose="02020603050405020304" pitchFamily="18" charset="0"/>
                        <a:cs typeface="Arial" panose="020B0604020202020204" pitchFamily="34" charset="0"/>
                      </a:rPr>
                      <m:t>= </m:t>
                    </m:r>
                    <m:f>
                      <m:fPr>
                        <m:ctrlPr>
                          <a:rPr lang="en-US" sz="3200" i="1">
                            <a:solidFill>
                              <a:srgbClr val="0070C0"/>
                            </a:solidFill>
                            <a:latin typeface="Cambria Math" panose="02040503050406030204" pitchFamily="18" charset="0"/>
                            <a:ea typeface="Times New Roman" panose="02020603050405020304" pitchFamily="18" charset="0"/>
                            <a:cs typeface="Arial" panose="020B0604020202020204" pitchFamily="34" charset="0"/>
                          </a:rPr>
                        </m:ctrlPr>
                      </m:fPr>
                      <m:num>
                        <m:r>
                          <a:rPr lang="en-US" sz="3200" i="1">
                            <a:solidFill>
                              <a:srgbClr val="0070C0"/>
                            </a:solidFill>
                            <a:latin typeface="Cambria Math" panose="02040503050406030204" pitchFamily="18" charset="0"/>
                            <a:ea typeface="Times New Roman" panose="02020603050405020304" pitchFamily="18" charset="0"/>
                            <a:cs typeface="Arial" panose="020B0604020202020204" pitchFamily="34" charset="0"/>
                          </a:rPr>
                          <m:t>1</m:t>
                        </m:r>
                      </m:num>
                      <m:den>
                        <m:r>
                          <a:rPr lang="en-US" sz="3200" i="1">
                            <a:solidFill>
                              <a:srgbClr val="0070C0"/>
                            </a:solidFill>
                            <a:latin typeface="Cambria Math" panose="02040503050406030204" pitchFamily="18" charset="0"/>
                            <a:ea typeface="Times New Roman" panose="02020603050405020304" pitchFamily="18" charset="0"/>
                            <a:cs typeface="Arial" panose="020B0604020202020204" pitchFamily="34" charset="0"/>
                          </a:rPr>
                          <m:t>8</m:t>
                        </m:r>
                      </m:den>
                    </m:f>
                  </m:oMath>
                </a14:m>
                <a:endParaRPr lang="en-US" sz="3200" dirty="0">
                  <a:solidFill>
                    <a:srgbClr val="000000"/>
                  </a:solidFill>
                  <a:effectLst/>
                  <a:latin typeface="Arial" panose="020B0604020202020204" pitchFamily="34" charset="0"/>
                  <a:ea typeface="Times New Roman" panose="02020603050405020304" pitchFamily="18" charset="0"/>
                </a:endParaRPr>
              </a:p>
              <a:p>
                <a:pPr marL="0" marR="0" indent="0">
                  <a:lnSpc>
                    <a:spcPct val="115000"/>
                  </a:lnSpc>
                  <a:spcBef>
                    <a:spcPts val="0"/>
                  </a:spcBef>
                  <a:spcAft>
                    <a:spcPts val="1000"/>
                  </a:spcAft>
                  <a:buNone/>
                </a:pPr>
                <a:r>
                  <a:rPr lang="en-US" sz="3200" dirty="0">
                    <a:solidFill>
                      <a:srgbClr val="000000"/>
                    </a:solidFill>
                    <a:effectLst/>
                    <a:latin typeface="Arial" panose="020B0604020202020204" pitchFamily="34" charset="0"/>
                    <a:ea typeface="Times New Roman" panose="02020603050405020304" pitchFamily="18" charset="0"/>
                  </a:rPr>
                  <a:t>c) 0.8     = </a:t>
                </a:r>
                <a14:m>
                  <m:oMath xmlns:m="http://schemas.openxmlformats.org/officeDocument/2006/math">
                    <m:f>
                      <m:fPr>
                        <m:ctrlPr>
                          <a:rPr lang="en-US" sz="3200" i="1" smtClean="0">
                            <a:solidFill>
                              <a:srgbClr val="0070C0"/>
                            </a:solidFill>
                            <a:effectLst/>
                            <a:latin typeface="Cambria Math" panose="02040503050406030204" pitchFamily="18" charset="0"/>
                            <a:ea typeface="Times New Roman" panose="02020603050405020304" pitchFamily="18" charset="0"/>
                            <a:cs typeface="Arial" panose="020B0604020202020204" pitchFamily="34" charset="0"/>
                          </a:rPr>
                        </m:ctrlPr>
                      </m:fPr>
                      <m:num>
                        <m:r>
                          <a:rPr lang="en-US" sz="3200" i="1">
                            <a:solidFill>
                              <a:srgbClr val="0070C0"/>
                            </a:solidFill>
                            <a:effectLst/>
                            <a:latin typeface="Cambria Math" panose="02040503050406030204" pitchFamily="18" charset="0"/>
                            <a:ea typeface="Times New Roman" panose="02020603050405020304" pitchFamily="18" charset="0"/>
                            <a:cs typeface="Arial" panose="020B0604020202020204" pitchFamily="34" charset="0"/>
                          </a:rPr>
                          <m:t>4</m:t>
                        </m:r>
                      </m:num>
                      <m:den>
                        <m:r>
                          <a:rPr lang="en-US" sz="3200" i="1">
                            <a:solidFill>
                              <a:srgbClr val="0070C0"/>
                            </a:solidFill>
                            <a:effectLst/>
                            <a:latin typeface="Cambria Math" panose="02040503050406030204" pitchFamily="18" charset="0"/>
                            <a:ea typeface="Times New Roman" panose="02020603050405020304" pitchFamily="18" charset="0"/>
                            <a:cs typeface="Arial" panose="020B0604020202020204" pitchFamily="34" charset="0"/>
                          </a:rPr>
                          <m:t> 5</m:t>
                        </m:r>
                      </m:den>
                    </m:f>
                  </m:oMath>
                </a14:m>
                <a:r>
                  <a:rPr lang="en-US" sz="3200" dirty="0">
                    <a:solidFill>
                      <a:srgbClr val="000000"/>
                    </a:solidFill>
                    <a:effectLst/>
                    <a:latin typeface="Arial" panose="020B0604020202020204" pitchFamily="34" charset="0"/>
                    <a:ea typeface="Times New Roman" panose="02020603050405020304" pitchFamily="18" charset="0"/>
                  </a:rPr>
                  <a:t>			g) 0.75   = </a:t>
                </a:r>
                <a14:m>
                  <m:oMath xmlns:m="http://schemas.openxmlformats.org/officeDocument/2006/math">
                    <m:f>
                      <m:fPr>
                        <m:ctrlPr>
                          <a:rPr lang="en-US" sz="3200" i="1" smtClean="0">
                            <a:solidFill>
                              <a:srgbClr val="0070C0"/>
                            </a:solidFill>
                            <a:latin typeface="Cambria Math" panose="02040503050406030204" pitchFamily="18" charset="0"/>
                            <a:ea typeface="Times New Roman" panose="02020603050405020304" pitchFamily="18" charset="0"/>
                            <a:cs typeface="Arial" panose="020B0604020202020204" pitchFamily="34" charset="0"/>
                          </a:rPr>
                        </m:ctrlPr>
                      </m:fPr>
                      <m:num>
                        <m:r>
                          <a:rPr lang="en-US" sz="3200" i="1">
                            <a:solidFill>
                              <a:srgbClr val="0070C0"/>
                            </a:solidFill>
                            <a:latin typeface="Cambria Math" panose="02040503050406030204" pitchFamily="18" charset="0"/>
                            <a:ea typeface="Times New Roman" panose="02020603050405020304" pitchFamily="18" charset="0"/>
                            <a:cs typeface="Arial" panose="020B0604020202020204" pitchFamily="34" charset="0"/>
                          </a:rPr>
                          <m:t>3</m:t>
                        </m:r>
                      </m:num>
                      <m:den>
                        <m:r>
                          <a:rPr lang="en-US" sz="3200" i="1">
                            <a:solidFill>
                              <a:srgbClr val="0070C0"/>
                            </a:solidFill>
                            <a:latin typeface="Cambria Math" panose="02040503050406030204" pitchFamily="18" charset="0"/>
                            <a:ea typeface="Times New Roman" panose="02020603050405020304" pitchFamily="18" charset="0"/>
                            <a:cs typeface="Arial" panose="020B0604020202020204" pitchFamily="34" charset="0"/>
                          </a:rPr>
                          <m:t> 4</m:t>
                        </m:r>
                      </m:den>
                    </m:f>
                  </m:oMath>
                </a14:m>
                <a:endParaRPr lang="en-US" sz="3200" dirty="0">
                  <a:solidFill>
                    <a:srgbClr val="000000"/>
                  </a:solidFill>
                  <a:effectLst/>
                  <a:latin typeface="Arial" panose="020B0604020202020204" pitchFamily="34" charset="0"/>
                  <a:ea typeface="Times New Roman" panose="02020603050405020304" pitchFamily="18" charset="0"/>
                </a:endParaRPr>
              </a:p>
              <a:p>
                <a:pPr marL="0" marR="0" indent="0">
                  <a:lnSpc>
                    <a:spcPct val="115000"/>
                  </a:lnSpc>
                  <a:spcBef>
                    <a:spcPts val="0"/>
                  </a:spcBef>
                  <a:spcAft>
                    <a:spcPts val="1000"/>
                  </a:spcAft>
                  <a:buNone/>
                </a:pPr>
                <a:r>
                  <a:rPr lang="en-US" sz="3200" dirty="0">
                    <a:solidFill>
                      <a:srgbClr val="000000"/>
                    </a:solidFill>
                    <a:effectLst/>
                    <a:latin typeface="Arial" panose="020B0604020202020204" pitchFamily="34" charset="0"/>
                    <a:ea typeface="Times New Roman" panose="02020603050405020304" pitchFamily="18" charset="0"/>
                  </a:rPr>
                  <a:t>d) 0.5     = </a:t>
                </a:r>
                <a14:m>
                  <m:oMath xmlns:m="http://schemas.openxmlformats.org/officeDocument/2006/math">
                    <m:f>
                      <m:fPr>
                        <m:ctrlPr>
                          <a:rPr lang="en-US" sz="3200" i="1" smtClean="0">
                            <a:solidFill>
                              <a:srgbClr val="0070C0"/>
                            </a:solidFill>
                            <a:effectLst/>
                            <a:latin typeface="Cambria Math" panose="02040503050406030204" pitchFamily="18" charset="0"/>
                            <a:ea typeface="Times New Roman" panose="02020603050405020304" pitchFamily="18" charset="0"/>
                            <a:cs typeface="Arial" panose="020B0604020202020204" pitchFamily="34" charset="0"/>
                          </a:rPr>
                        </m:ctrlPr>
                      </m:fPr>
                      <m:num>
                        <m:r>
                          <a:rPr lang="en-US" sz="3200" i="1">
                            <a:solidFill>
                              <a:srgbClr val="0070C0"/>
                            </a:solidFill>
                            <a:effectLst/>
                            <a:latin typeface="Cambria Math" panose="02040503050406030204" pitchFamily="18" charset="0"/>
                            <a:ea typeface="Times New Roman" panose="02020603050405020304" pitchFamily="18" charset="0"/>
                            <a:cs typeface="Arial" panose="020B0604020202020204" pitchFamily="34" charset="0"/>
                          </a:rPr>
                          <m:t>1</m:t>
                        </m:r>
                      </m:num>
                      <m:den>
                        <m:r>
                          <a:rPr lang="en-US" sz="3200" i="1">
                            <a:solidFill>
                              <a:srgbClr val="0070C0"/>
                            </a:solidFill>
                            <a:effectLst/>
                            <a:latin typeface="Cambria Math" panose="02040503050406030204" pitchFamily="18" charset="0"/>
                            <a:ea typeface="Times New Roman" panose="02020603050405020304" pitchFamily="18" charset="0"/>
                            <a:cs typeface="Arial" panose="020B0604020202020204" pitchFamily="34" charset="0"/>
                          </a:rPr>
                          <m:t> 2</m:t>
                        </m:r>
                      </m:den>
                    </m:f>
                  </m:oMath>
                </a14:m>
                <a:r>
                  <a:rPr lang="en-US" sz="3200" dirty="0">
                    <a:solidFill>
                      <a:srgbClr val="000000"/>
                    </a:solidFill>
                    <a:effectLst/>
                    <a:latin typeface="Arial" panose="020B0604020202020204" pitchFamily="34" charset="0"/>
                    <a:ea typeface="Times New Roman" panose="02020603050405020304" pitchFamily="18" charset="0"/>
                  </a:rPr>
                  <a:t>			h) 0.6     = </a:t>
                </a:r>
                <a14:m>
                  <m:oMath xmlns:m="http://schemas.openxmlformats.org/officeDocument/2006/math">
                    <m:f>
                      <m:fPr>
                        <m:ctrlPr>
                          <a:rPr lang="en-US" sz="3200" i="1" smtClean="0">
                            <a:solidFill>
                              <a:srgbClr val="0070C0"/>
                            </a:solidFill>
                            <a:latin typeface="Cambria Math" panose="02040503050406030204" pitchFamily="18" charset="0"/>
                            <a:ea typeface="Times New Roman" panose="02020603050405020304" pitchFamily="18" charset="0"/>
                            <a:cs typeface="Arial" panose="020B0604020202020204" pitchFamily="34" charset="0"/>
                          </a:rPr>
                        </m:ctrlPr>
                      </m:fPr>
                      <m:num>
                        <m:r>
                          <a:rPr lang="en-US" sz="3200" i="1">
                            <a:solidFill>
                              <a:srgbClr val="0070C0"/>
                            </a:solidFill>
                            <a:latin typeface="Cambria Math" panose="02040503050406030204" pitchFamily="18" charset="0"/>
                            <a:ea typeface="Times New Roman" panose="02020603050405020304" pitchFamily="18" charset="0"/>
                            <a:cs typeface="Arial" panose="020B0604020202020204" pitchFamily="34" charset="0"/>
                          </a:rPr>
                          <m:t>3</m:t>
                        </m:r>
                      </m:num>
                      <m:den>
                        <m:r>
                          <a:rPr lang="en-US" sz="3200" i="1">
                            <a:solidFill>
                              <a:srgbClr val="0070C0"/>
                            </a:solidFill>
                            <a:latin typeface="Cambria Math" panose="02040503050406030204" pitchFamily="18" charset="0"/>
                            <a:ea typeface="Times New Roman" panose="02020603050405020304" pitchFamily="18" charset="0"/>
                            <a:cs typeface="Arial" panose="020B0604020202020204" pitchFamily="34" charset="0"/>
                          </a:rPr>
                          <m:t> 5</m:t>
                        </m:r>
                      </m:den>
                    </m:f>
                  </m:oMath>
                </a14:m>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p:sp>
            <p:nvSpPr>
              <p:cNvPr id="3" name="Content Placeholder 2">
                <a:extLst>
                  <a:ext uri="{FF2B5EF4-FFF2-40B4-BE49-F238E27FC236}">
                    <a16:creationId xmlns:a16="http://schemas.microsoft.com/office/drawing/2014/main" id="{0F10F75B-2448-4905-9389-DBEACB35B3F4}"/>
                  </a:ext>
                </a:extLst>
              </p:cNvPr>
              <p:cNvSpPr>
                <a:spLocks noGrp="1" noRot="1" noChangeAspect="1" noMove="1" noResize="1" noEditPoints="1" noAdjustHandles="1" noChangeArrowheads="1" noChangeShapeType="1" noTextEdit="1"/>
              </p:cNvSpPr>
              <p:nvPr>
                <p:ph idx="1"/>
              </p:nvPr>
            </p:nvSpPr>
            <p:spPr>
              <a:xfrm>
                <a:off x="690695" y="2010153"/>
                <a:ext cx="10168128" cy="4547666"/>
              </a:xfrm>
              <a:blipFill>
                <a:blip r:embed="rId2"/>
                <a:stretch>
                  <a:fillRect l="-1499" t="-2011"/>
                </a:stretch>
              </a:blipFill>
            </p:spPr>
            <p:txBody>
              <a:bodyPr/>
              <a:lstStyle/>
              <a:p>
                <a:r>
                  <a:rPr lang="en-US">
                    <a:noFill/>
                  </a:rPr>
                  <a:t> </a:t>
                </a:r>
              </a:p>
            </p:txBody>
          </p:sp>
        </mc:Fallback>
      </mc:AlternateContent>
    </p:spTree>
    <p:extLst>
      <p:ext uri="{BB962C8B-B14F-4D97-AF65-F5344CB8AC3E}">
        <p14:creationId xmlns:p14="http://schemas.microsoft.com/office/powerpoint/2010/main" val="301639244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1000"/>
                                        <p:tgtEl>
                                          <p:spTgt spid="3">
                                            <p:txEl>
                                              <p:pRg st="3" end="3"/>
                                            </p:txEl>
                                          </p:spTgt>
                                        </p:tgtEl>
                                      </p:cBhvr>
                                    </p:animEffect>
                                    <p:anim calcmode="lin" valueType="num">
                                      <p:cBhvr>
                                        <p:cTn id="1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1000"/>
                                        <p:tgtEl>
                                          <p:spTgt spid="3">
                                            <p:txEl>
                                              <p:pRg st="4" end="4"/>
                                            </p:txEl>
                                          </p:spTgt>
                                        </p:tgtEl>
                                      </p:cBhvr>
                                    </p:animEffect>
                                    <p:anim calcmode="lin" valueType="num">
                                      <p:cBhvr>
                                        <p:cTn id="2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normAutofit fontScale="90000"/>
          </a:bodyPr>
          <a:lstStyle/>
          <a:p>
            <a:pPr marL="0" marR="0">
              <a:lnSpc>
                <a:spcPct val="115000"/>
              </a:lnSpc>
              <a:spcBef>
                <a:spcPts val="0"/>
              </a:spcBef>
              <a:spcAft>
                <a:spcPts val="1000"/>
              </a:spcAft>
            </a:pPr>
            <a:br>
              <a:rPr lang="en-US" sz="4000" b="1" u="sng" dirty="0">
                <a:effectLst/>
                <a:latin typeface="Arial" panose="020B0604020202020204" pitchFamily="34" charset="0"/>
                <a:ea typeface="Calibri" panose="020F0502020204030204" pitchFamily="34" charset="0"/>
                <a:cs typeface="Times New Roman" panose="02020603050405020304" pitchFamily="18" charset="0"/>
              </a:rPr>
            </a:br>
            <a:r>
              <a:rPr lang="en-US" sz="4400" b="1" dirty="0">
                <a:effectLst/>
                <a:latin typeface="Arial" panose="020B0604020202020204" pitchFamily="34" charset="0"/>
                <a:ea typeface="Calibri" panose="020F0502020204030204" pitchFamily="34" charset="0"/>
                <a:cs typeface="Times New Roman" panose="02020603050405020304" pitchFamily="18" charset="0"/>
              </a:rPr>
              <a:t>Addition and Subtraction of Decimals</a:t>
            </a: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marL="0" indent="0">
              <a:buNone/>
            </a:pPr>
            <a:r>
              <a:rPr lang="en-US" sz="3500" b="1" dirty="0"/>
              <a:t>To Add or Subtract Decimals:</a:t>
            </a:r>
            <a:endParaRPr lang="en-US" sz="3500" dirty="0"/>
          </a:p>
          <a:p>
            <a:pPr marL="342900" marR="0" lvl="0" indent="-342900">
              <a:lnSpc>
                <a:spcPct val="115000"/>
              </a:lnSpc>
              <a:spcBef>
                <a:spcPts val="0"/>
              </a:spcBef>
              <a:spcAft>
                <a:spcPts val="1000"/>
              </a:spcAft>
              <a:buFont typeface="Symbol" panose="05050102010706020507" pitchFamily="18" charset="2"/>
              <a:buChar char=""/>
            </a:pPr>
            <a:r>
              <a:rPr lang="en-US" sz="3600" dirty="0">
                <a:solidFill>
                  <a:srgbClr val="0070C0"/>
                </a:solidFill>
                <a:effectLst/>
                <a:latin typeface="Arial" panose="020B0604020202020204" pitchFamily="34" charset="0"/>
                <a:ea typeface="Times New Roman" panose="02020603050405020304" pitchFamily="18" charset="0"/>
                <a:cs typeface="Times New Roman" panose="02020603050405020304" pitchFamily="18" charset="0"/>
              </a:rPr>
              <a:t>Place a decimal point in the resulting sum or difference directly under the other decimal points.</a:t>
            </a:r>
            <a:endParaRPr lang="en-US" sz="28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600" dirty="0">
              <a:solidFill>
                <a:srgbClr val="0070C0"/>
              </a:solidFill>
              <a:latin typeface="Arial" panose="020B0604020202020204" pitchFamily="34" charset="0"/>
              <a:cs typeface="Arial" panose="020B0604020202020204" pitchFamily="34" charset="0"/>
            </a:endParaRPr>
          </a:p>
          <a:p>
            <a:pPr marL="457200" lvl="1" indent="0">
              <a:buNone/>
            </a:pPr>
            <a:endParaRPr lang="en-US" b="1" dirty="0">
              <a:solidFill>
                <a:srgbClr val="0070C0"/>
              </a:solidFill>
              <a:latin typeface="Bradley Hand ITC" panose="03070402050302030203" pitchFamily="66" charset="0"/>
            </a:endParaRPr>
          </a:p>
        </p:txBody>
      </p:sp>
    </p:spTree>
    <p:extLst>
      <p:ext uri="{BB962C8B-B14F-4D97-AF65-F5344CB8AC3E}">
        <p14:creationId xmlns:p14="http://schemas.microsoft.com/office/powerpoint/2010/main" val="20382427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normAutofit fontScale="90000"/>
          </a:bodyPr>
          <a:lstStyle/>
          <a:p>
            <a:pPr marL="0" marR="0">
              <a:lnSpc>
                <a:spcPct val="115000"/>
              </a:lnSpc>
              <a:spcBef>
                <a:spcPts val="0"/>
              </a:spcBef>
              <a:spcAft>
                <a:spcPts val="1000"/>
              </a:spcAft>
            </a:pPr>
            <a:br>
              <a:rPr lang="en-US" sz="4000" b="1" u="sng" dirty="0">
                <a:effectLst/>
                <a:latin typeface="Arial" panose="020B0604020202020204" pitchFamily="34" charset="0"/>
                <a:ea typeface="Calibri" panose="020F0502020204030204" pitchFamily="34" charset="0"/>
                <a:cs typeface="Times New Roman" panose="02020603050405020304" pitchFamily="18" charset="0"/>
              </a:rPr>
            </a:br>
            <a:r>
              <a:rPr lang="en-US" sz="4400" b="1" dirty="0">
                <a:effectLst/>
                <a:latin typeface="Arial" panose="020B0604020202020204" pitchFamily="34" charset="0"/>
                <a:ea typeface="Calibri" panose="020F0502020204030204" pitchFamily="34" charset="0"/>
                <a:cs typeface="Times New Roman" panose="02020603050405020304" pitchFamily="18" charset="0"/>
              </a:rPr>
              <a:t>Addition and Subtraction of Decimals</a:t>
            </a: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marL="0" marR="0" lvl="0" indent="0">
              <a:lnSpc>
                <a:spcPct val="115000"/>
              </a:lnSpc>
              <a:spcBef>
                <a:spcPts val="0"/>
              </a:spcBef>
              <a:spcAft>
                <a:spcPts val="1000"/>
              </a:spcAft>
              <a:buNone/>
            </a:pPr>
            <a:r>
              <a:rPr lang="en-US" sz="3600" b="1" u="sng" dirty="0">
                <a:effectLst/>
                <a:latin typeface="Arial" panose="020B0604020202020204" pitchFamily="34" charset="0"/>
                <a:ea typeface="Times New Roman" panose="02020603050405020304" pitchFamily="18" charset="0"/>
              </a:rPr>
              <a:t>Example 1</a:t>
            </a:r>
            <a:r>
              <a:rPr lang="en-US" sz="3600" b="1" dirty="0">
                <a:effectLst/>
                <a:latin typeface="Arial" panose="020B0604020202020204" pitchFamily="34" charset="0"/>
                <a:ea typeface="Times New Roman" panose="02020603050405020304" pitchFamily="18" charset="0"/>
              </a:rPr>
              <a:t>: Add 9.813 + 2.140</a:t>
            </a:r>
            <a:endParaRPr lang="en-US" sz="3600" dirty="0">
              <a:solidFill>
                <a:srgbClr val="365F91"/>
              </a:solidFill>
              <a:effectLst/>
              <a:latin typeface="Arial" panose="020B0604020202020204" pitchFamily="34" charset="0"/>
              <a:ea typeface="Times New Roman" panose="02020603050405020304" pitchFamily="18" charset="0"/>
              <a:cs typeface="Times New Roman" panose="02020603050405020304" pitchFamily="18" charset="0"/>
            </a:endParaRPr>
          </a:p>
          <a:p>
            <a:pPr marL="0" indent="0">
              <a:buNone/>
            </a:pPr>
            <a:endParaRPr lang="en-US" sz="3600" dirty="0">
              <a:solidFill>
                <a:srgbClr val="0070C0"/>
              </a:solidFill>
              <a:latin typeface="Arial" panose="020B0604020202020204" pitchFamily="34" charset="0"/>
              <a:cs typeface="Arial" panose="020B0604020202020204" pitchFamily="34" charset="0"/>
            </a:endParaRPr>
          </a:p>
          <a:p>
            <a:pPr marL="457200" lvl="1" indent="0">
              <a:buNone/>
            </a:pPr>
            <a:endParaRPr lang="en-US" b="1" dirty="0">
              <a:solidFill>
                <a:srgbClr val="0070C0"/>
              </a:solidFill>
              <a:latin typeface="Bradley Hand ITC" panose="03070402050302030203" pitchFamily="66" charset="0"/>
            </a:endParaRPr>
          </a:p>
        </p:txBody>
      </p:sp>
      <p:pic>
        <p:nvPicPr>
          <p:cNvPr id="4" name="Picture 3">
            <a:extLst>
              <a:ext uri="{FF2B5EF4-FFF2-40B4-BE49-F238E27FC236}">
                <a16:creationId xmlns:a16="http://schemas.microsoft.com/office/drawing/2014/main" id="{591EB876-534F-CBD3-4C87-8336271FDF22}"/>
              </a:ext>
            </a:extLst>
          </p:cNvPr>
          <p:cNvPicPr>
            <a:picLocks noChangeAspect="1"/>
          </p:cNvPicPr>
          <p:nvPr/>
        </p:nvPicPr>
        <p:blipFill rotWithShape="1">
          <a:blip r:embed="rId2">
            <a:extLst>
              <a:ext uri="{28A0092B-C50C-407E-A947-70E740481C1C}">
                <a14:useLocalDpi xmlns:a14="http://schemas.microsoft.com/office/drawing/2010/main" val="0"/>
              </a:ext>
            </a:extLst>
          </a:blip>
          <a:srcRect l="19742" t="49484" r="51972" b="37707"/>
          <a:stretch/>
        </p:blipFill>
        <p:spPr bwMode="auto">
          <a:xfrm>
            <a:off x="599232" y="3019203"/>
            <a:ext cx="10116232" cy="257524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06073871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normAutofit fontScale="90000"/>
          </a:bodyPr>
          <a:lstStyle/>
          <a:p>
            <a:pPr marL="0" marR="0">
              <a:lnSpc>
                <a:spcPct val="115000"/>
              </a:lnSpc>
              <a:spcBef>
                <a:spcPts val="0"/>
              </a:spcBef>
              <a:spcAft>
                <a:spcPts val="1000"/>
              </a:spcAft>
            </a:pPr>
            <a:br>
              <a:rPr lang="en-US" sz="4000" b="1" u="sng" dirty="0">
                <a:effectLst/>
                <a:latin typeface="Arial" panose="020B0604020202020204" pitchFamily="34" charset="0"/>
                <a:ea typeface="Calibri" panose="020F0502020204030204" pitchFamily="34" charset="0"/>
                <a:cs typeface="Times New Roman" panose="02020603050405020304" pitchFamily="18" charset="0"/>
              </a:rPr>
            </a:br>
            <a:r>
              <a:rPr lang="en-US" sz="4400" b="1" dirty="0">
                <a:effectLst/>
                <a:latin typeface="Arial" panose="020B0604020202020204" pitchFamily="34" charset="0"/>
                <a:ea typeface="Calibri" panose="020F0502020204030204" pitchFamily="34" charset="0"/>
                <a:cs typeface="Times New Roman" panose="02020603050405020304" pitchFamily="18" charset="0"/>
              </a:rPr>
              <a:t>Addition and Subtraction of Decimals</a:t>
            </a: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marL="0" marR="0" indent="0">
              <a:lnSpc>
                <a:spcPct val="115000"/>
              </a:lnSpc>
              <a:spcBef>
                <a:spcPts val="0"/>
              </a:spcBef>
              <a:spcAft>
                <a:spcPts val="1000"/>
              </a:spcAft>
              <a:buNone/>
            </a:pPr>
            <a:r>
              <a:rPr lang="en-US" sz="3600" b="1" u="sng" dirty="0">
                <a:effectLst/>
                <a:latin typeface="Arial" panose="020B0604020202020204" pitchFamily="34" charset="0"/>
                <a:ea typeface="Times New Roman" panose="02020603050405020304" pitchFamily="18" charset="0"/>
                <a:cs typeface="Times New Roman" panose="02020603050405020304" pitchFamily="18" charset="0"/>
              </a:rPr>
              <a:t>Example 2</a:t>
            </a:r>
            <a:r>
              <a:rPr lang="en-US" sz="3600" b="1" dirty="0">
                <a:effectLst/>
                <a:latin typeface="Arial" panose="020B0604020202020204" pitchFamily="34" charset="0"/>
                <a:ea typeface="Times New Roman" panose="02020603050405020304" pitchFamily="18" charset="0"/>
                <a:cs typeface="Times New Roman" panose="02020603050405020304" pitchFamily="18" charset="0"/>
              </a:rPr>
              <a:t>: Add 841.0016 + 47.016 + 19.058</a:t>
            </a:r>
            <a:endParaRPr lang="en-US" sz="3600" dirty="0">
              <a:effectLst/>
              <a:latin typeface="Calibri" panose="020F0502020204030204" pitchFamily="34" charset="0"/>
              <a:ea typeface="Calibri" panose="020F0502020204030204" pitchFamily="34" charset="0"/>
              <a:cs typeface="Times New Roman" panose="02020603050405020304" pitchFamily="18" charset="0"/>
            </a:endParaRPr>
          </a:p>
          <a:p>
            <a:pPr marL="457200" lvl="1" indent="0">
              <a:buNone/>
            </a:pPr>
            <a:endParaRPr lang="en-US" b="1" dirty="0">
              <a:solidFill>
                <a:srgbClr val="0070C0"/>
              </a:solidFill>
              <a:latin typeface="Bradley Hand ITC" panose="03070402050302030203" pitchFamily="66" charset="0"/>
            </a:endParaRPr>
          </a:p>
        </p:txBody>
      </p:sp>
      <p:pic>
        <p:nvPicPr>
          <p:cNvPr id="5" name="Picture 4">
            <a:extLst>
              <a:ext uri="{FF2B5EF4-FFF2-40B4-BE49-F238E27FC236}">
                <a16:creationId xmlns:a16="http://schemas.microsoft.com/office/drawing/2014/main" id="{0707A0A2-68D6-878B-7475-D27CC374DECF}"/>
              </a:ext>
            </a:extLst>
          </p:cNvPr>
          <p:cNvPicPr>
            <a:picLocks noChangeAspect="1"/>
          </p:cNvPicPr>
          <p:nvPr/>
        </p:nvPicPr>
        <p:blipFill rotWithShape="1">
          <a:blip r:embed="rId2"/>
          <a:srcRect l="56915" t="22133" r="13289" b="52567"/>
          <a:stretch/>
        </p:blipFill>
        <p:spPr bwMode="auto">
          <a:xfrm>
            <a:off x="844666" y="3100618"/>
            <a:ext cx="7104440" cy="339254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82734251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normAutofit fontScale="90000"/>
          </a:bodyPr>
          <a:lstStyle/>
          <a:p>
            <a:pPr marL="0" marR="0">
              <a:lnSpc>
                <a:spcPct val="115000"/>
              </a:lnSpc>
              <a:spcBef>
                <a:spcPts val="0"/>
              </a:spcBef>
              <a:spcAft>
                <a:spcPts val="1000"/>
              </a:spcAft>
            </a:pPr>
            <a:br>
              <a:rPr lang="en-US" sz="4000" b="1" u="sng" dirty="0">
                <a:effectLst/>
                <a:latin typeface="Arial" panose="020B0604020202020204" pitchFamily="34" charset="0"/>
                <a:ea typeface="Calibri" panose="020F0502020204030204" pitchFamily="34" charset="0"/>
                <a:cs typeface="Times New Roman" panose="02020603050405020304" pitchFamily="18" charset="0"/>
              </a:rPr>
            </a:br>
            <a:r>
              <a:rPr lang="en-US" sz="4400" b="1" dirty="0">
                <a:effectLst/>
                <a:latin typeface="Arial" panose="020B0604020202020204" pitchFamily="34" charset="0"/>
                <a:ea typeface="Calibri" panose="020F0502020204030204" pitchFamily="34" charset="0"/>
                <a:cs typeface="Times New Roman" panose="02020603050405020304" pitchFamily="18" charset="0"/>
              </a:rPr>
              <a:t>Addition and Subtraction of Decimals</a:t>
            </a: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marL="0" marR="0" indent="0">
              <a:lnSpc>
                <a:spcPct val="115000"/>
              </a:lnSpc>
              <a:spcBef>
                <a:spcPts val="0"/>
              </a:spcBef>
              <a:spcAft>
                <a:spcPts val="1000"/>
              </a:spcAft>
              <a:buNone/>
            </a:pPr>
            <a:r>
              <a:rPr lang="en-US" sz="3600" b="1" u="sng" dirty="0">
                <a:effectLst/>
                <a:latin typeface="Arial" panose="020B0604020202020204" pitchFamily="34" charset="0"/>
                <a:ea typeface="Times New Roman" panose="02020603050405020304" pitchFamily="18" charset="0"/>
                <a:cs typeface="Times New Roman" panose="02020603050405020304" pitchFamily="18" charset="0"/>
              </a:rPr>
              <a:t>Example 3</a:t>
            </a:r>
            <a:r>
              <a:rPr lang="en-US" sz="3600" b="1" dirty="0">
                <a:effectLst/>
                <a:latin typeface="Arial" panose="020B0604020202020204" pitchFamily="34" charset="0"/>
                <a:ea typeface="Times New Roman" panose="02020603050405020304" pitchFamily="18" charset="0"/>
                <a:cs typeface="Times New Roman" panose="02020603050405020304" pitchFamily="18" charset="0"/>
              </a:rPr>
              <a:t>: Subtract 1.314 – 0.58</a:t>
            </a:r>
            <a:endParaRPr lang="en-US" sz="3600" dirty="0">
              <a:effectLst/>
              <a:latin typeface="Calibri" panose="020F0502020204030204" pitchFamily="34" charset="0"/>
              <a:ea typeface="Calibri" panose="020F0502020204030204" pitchFamily="34" charset="0"/>
              <a:cs typeface="Times New Roman" panose="02020603050405020304" pitchFamily="18" charset="0"/>
            </a:endParaRPr>
          </a:p>
          <a:p>
            <a:pPr marL="457200" lvl="1" indent="0">
              <a:buNone/>
            </a:pPr>
            <a:endParaRPr lang="en-US" b="1" dirty="0">
              <a:solidFill>
                <a:srgbClr val="0070C0"/>
              </a:solidFill>
              <a:latin typeface="Bradley Hand ITC" panose="03070402050302030203" pitchFamily="66" charset="0"/>
            </a:endParaRPr>
          </a:p>
        </p:txBody>
      </p:sp>
      <p:pic>
        <p:nvPicPr>
          <p:cNvPr id="4" name="Picture 3">
            <a:extLst>
              <a:ext uri="{FF2B5EF4-FFF2-40B4-BE49-F238E27FC236}">
                <a16:creationId xmlns:a16="http://schemas.microsoft.com/office/drawing/2014/main" id="{18946728-6062-CE13-9785-2167D847A192}"/>
              </a:ext>
            </a:extLst>
          </p:cNvPr>
          <p:cNvPicPr>
            <a:picLocks noChangeAspect="1"/>
          </p:cNvPicPr>
          <p:nvPr/>
        </p:nvPicPr>
        <p:blipFill rotWithShape="1">
          <a:blip r:embed="rId2">
            <a:extLst>
              <a:ext uri="{28A0092B-C50C-407E-A947-70E740481C1C}">
                <a14:useLocalDpi xmlns:a14="http://schemas.microsoft.com/office/drawing/2010/main" val="0"/>
              </a:ext>
            </a:extLst>
          </a:blip>
          <a:srcRect l="57092" t="50749" r="14894" b="28540"/>
          <a:stretch/>
        </p:blipFill>
        <p:spPr bwMode="auto">
          <a:xfrm>
            <a:off x="690695" y="3134475"/>
            <a:ext cx="6700601" cy="278603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184909783"/>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normAutofit fontScale="90000"/>
          </a:bodyPr>
          <a:lstStyle/>
          <a:p>
            <a:pPr marL="0" marR="0">
              <a:lnSpc>
                <a:spcPct val="115000"/>
              </a:lnSpc>
              <a:spcBef>
                <a:spcPts val="0"/>
              </a:spcBef>
              <a:spcAft>
                <a:spcPts val="1000"/>
              </a:spcAft>
            </a:pPr>
            <a:br>
              <a:rPr lang="en-US" sz="4000" b="1" u="sng" dirty="0">
                <a:effectLst/>
                <a:latin typeface="Arial" panose="020B0604020202020204" pitchFamily="34" charset="0"/>
                <a:ea typeface="Calibri" panose="020F0502020204030204" pitchFamily="34" charset="0"/>
                <a:cs typeface="Times New Roman" panose="02020603050405020304" pitchFamily="18" charset="0"/>
              </a:rPr>
            </a:br>
            <a:br>
              <a:rPr lang="en-US" sz="4000" b="1" u="sng" dirty="0">
                <a:effectLst/>
                <a:latin typeface="Arial" panose="020B0604020202020204" pitchFamily="34" charset="0"/>
                <a:ea typeface="Calibri" panose="020F0502020204030204" pitchFamily="34" charset="0"/>
                <a:cs typeface="Times New Roman" panose="02020603050405020304" pitchFamily="18" charset="0"/>
              </a:rPr>
            </a:br>
            <a:r>
              <a:rPr lang="en-US" sz="44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Multiplication of Decimals</a:t>
            </a:r>
            <a:br>
              <a:rPr lang="en-US" sz="2400" dirty="0">
                <a:effectLst/>
                <a:latin typeface="Calibri" panose="020F050202020403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marL="0" marR="0" indent="0">
              <a:lnSpc>
                <a:spcPct val="115000"/>
              </a:lnSpc>
              <a:spcBef>
                <a:spcPts val="0"/>
              </a:spcBef>
              <a:spcAft>
                <a:spcPts val="1000"/>
              </a:spcAft>
              <a:buNone/>
            </a:pPr>
            <a:r>
              <a:rPr lang="en-US" sz="32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To Multiply Decimals:</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US" sz="3200" dirty="0">
                <a:solidFill>
                  <a:srgbClr val="0070C0"/>
                </a:solidFill>
                <a:effectLst/>
                <a:latin typeface="Arial" panose="020B0604020202020204" pitchFamily="34" charset="0"/>
                <a:ea typeface="Times New Roman" panose="02020603050405020304" pitchFamily="18" charset="0"/>
                <a:cs typeface="Times New Roman" panose="02020603050405020304" pitchFamily="18" charset="0"/>
              </a:rPr>
              <a:t>Multiply the numbers as if they were whole numbers.</a:t>
            </a:r>
            <a:endPar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US" sz="3200" dirty="0">
                <a:solidFill>
                  <a:srgbClr val="0070C0"/>
                </a:solidFill>
                <a:effectLst/>
                <a:latin typeface="Arial" panose="020B0604020202020204" pitchFamily="34" charset="0"/>
                <a:ea typeface="Times New Roman" panose="02020603050405020304" pitchFamily="18" charset="0"/>
                <a:cs typeface="Times New Roman" panose="02020603050405020304" pitchFamily="18" charset="0"/>
              </a:rPr>
              <a:t>Find the sum of the numbers of decimal places in the factors. </a:t>
            </a:r>
            <a:endPar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Font typeface="Symbol" panose="05050102010706020507" pitchFamily="18" charset="2"/>
              <a:buChar char=""/>
            </a:pPr>
            <a:r>
              <a:rPr lang="en-US" sz="3200" dirty="0">
                <a:solidFill>
                  <a:srgbClr val="0070C0"/>
                </a:solidFill>
                <a:effectLst/>
                <a:latin typeface="Arial" panose="020B0604020202020204" pitchFamily="34" charset="0"/>
                <a:ea typeface="Times New Roman" panose="02020603050405020304" pitchFamily="18" charset="0"/>
                <a:cs typeface="Times New Roman" panose="02020603050405020304" pitchFamily="18" charset="0"/>
              </a:rPr>
              <a:t>Place the decimal point in the product in the correct place based on the sum of the decimal places in the factors. </a:t>
            </a:r>
            <a:endPar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p>
            <a:pPr marL="457200" lvl="1" indent="0">
              <a:buNone/>
            </a:pPr>
            <a:endParaRPr lang="en-US" b="1" dirty="0">
              <a:solidFill>
                <a:srgbClr val="0070C0"/>
              </a:solidFill>
              <a:latin typeface="Bradley Hand ITC" panose="03070402050302030203" pitchFamily="66" charset="0"/>
            </a:endParaRPr>
          </a:p>
        </p:txBody>
      </p:sp>
    </p:spTree>
    <p:extLst>
      <p:ext uri="{BB962C8B-B14F-4D97-AF65-F5344CB8AC3E}">
        <p14:creationId xmlns:p14="http://schemas.microsoft.com/office/powerpoint/2010/main" val="35204374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1000"/>
                                        <p:tgtEl>
                                          <p:spTgt spid="3">
                                            <p:txEl>
                                              <p:pRg st="3" end="3"/>
                                            </p:txEl>
                                          </p:spTgt>
                                        </p:tgtEl>
                                      </p:cBhvr>
                                    </p:animEffect>
                                    <p:anim calcmode="lin" valueType="num">
                                      <p:cBhvr>
                                        <p:cTn id="1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normAutofit fontScale="90000"/>
          </a:bodyPr>
          <a:lstStyle/>
          <a:p>
            <a:pPr marL="0" marR="0">
              <a:lnSpc>
                <a:spcPct val="115000"/>
              </a:lnSpc>
              <a:spcBef>
                <a:spcPts val="0"/>
              </a:spcBef>
              <a:spcAft>
                <a:spcPts val="1000"/>
              </a:spcAft>
            </a:pPr>
            <a:br>
              <a:rPr lang="en-US" sz="4000" b="1" u="sng" dirty="0">
                <a:effectLst/>
                <a:latin typeface="Arial" panose="020B0604020202020204" pitchFamily="34" charset="0"/>
                <a:ea typeface="Calibri" panose="020F0502020204030204" pitchFamily="34" charset="0"/>
                <a:cs typeface="Times New Roman" panose="02020603050405020304" pitchFamily="18" charset="0"/>
              </a:rPr>
            </a:br>
            <a:br>
              <a:rPr lang="en-US" sz="4000" b="1" u="sng" dirty="0">
                <a:effectLst/>
                <a:latin typeface="Arial" panose="020B0604020202020204" pitchFamily="34" charset="0"/>
                <a:ea typeface="Calibri" panose="020F0502020204030204" pitchFamily="34" charset="0"/>
                <a:cs typeface="Times New Roman" panose="02020603050405020304" pitchFamily="18" charset="0"/>
              </a:rPr>
            </a:br>
            <a:r>
              <a:rPr lang="en-US" sz="44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Multiplication of Decimals</a:t>
            </a:r>
            <a:br>
              <a:rPr lang="en-US" sz="2400" dirty="0">
                <a:effectLst/>
                <a:latin typeface="Calibri" panose="020F050202020403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marL="0" marR="0" lvl="0" indent="0">
              <a:lnSpc>
                <a:spcPct val="115000"/>
              </a:lnSpc>
              <a:spcBef>
                <a:spcPts val="0"/>
              </a:spcBef>
              <a:spcAft>
                <a:spcPts val="0"/>
              </a:spcAft>
              <a:buNone/>
            </a:pPr>
            <a:r>
              <a:rPr lang="en-US" sz="3200" b="1" u="sng" dirty="0">
                <a:solidFill>
                  <a:srgbClr val="000000"/>
                </a:solidFill>
                <a:effectLst/>
                <a:latin typeface="Arial" panose="020B0604020202020204" pitchFamily="34" charset="0"/>
                <a:ea typeface="Times New Roman" panose="02020603050405020304" pitchFamily="18" charset="0"/>
              </a:rPr>
              <a:t>Example 4</a:t>
            </a:r>
            <a:r>
              <a:rPr lang="en-US" sz="3200" b="1" dirty="0">
                <a:solidFill>
                  <a:srgbClr val="000000"/>
                </a:solidFill>
                <a:effectLst/>
                <a:latin typeface="Arial" panose="020B0604020202020204" pitchFamily="34" charset="0"/>
                <a:ea typeface="Times New Roman" panose="02020603050405020304" pitchFamily="18" charset="0"/>
              </a:rPr>
              <a:t>:</a:t>
            </a:r>
            <a:r>
              <a:rPr lang="en-US" sz="3200" dirty="0">
                <a:solidFill>
                  <a:srgbClr val="000000"/>
                </a:solidFill>
                <a:effectLst/>
                <a:latin typeface="Arial" panose="020B0604020202020204" pitchFamily="34" charset="0"/>
                <a:ea typeface="Times New Roman" panose="02020603050405020304" pitchFamily="18" charset="0"/>
              </a:rPr>
              <a:t> </a:t>
            </a:r>
            <a:r>
              <a:rPr lang="en-US" sz="3200" b="1" dirty="0">
                <a:solidFill>
                  <a:srgbClr val="000000"/>
                </a:solidFill>
                <a:effectLst/>
                <a:latin typeface="Arial" panose="020B0604020202020204" pitchFamily="34" charset="0"/>
                <a:ea typeface="Times New Roman" panose="02020603050405020304" pitchFamily="18" charset="0"/>
              </a:rPr>
              <a:t>Find the Product of 1.46 · 3.2</a:t>
            </a:r>
            <a:endParaRPr lang="en-US" sz="3200" dirty="0">
              <a:solidFill>
                <a:srgbClr val="365F91"/>
              </a:solidFill>
              <a:effectLst/>
              <a:latin typeface="Arial" panose="020B0604020202020204" pitchFamily="34" charset="0"/>
              <a:ea typeface="Times New Roman" panose="02020603050405020304" pitchFamily="18" charset="0"/>
              <a:cs typeface="Times New Roman" panose="02020603050405020304" pitchFamily="18" charset="0"/>
            </a:endParaRPr>
          </a:p>
          <a:p>
            <a:pPr marL="457200" lvl="1" indent="0">
              <a:buNone/>
            </a:pPr>
            <a:endParaRPr lang="en-US" b="1" dirty="0">
              <a:solidFill>
                <a:srgbClr val="0070C0"/>
              </a:solidFill>
              <a:latin typeface="Bradley Hand ITC" panose="03070402050302030203" pitchFamily="66" charset="0"/>
            </a:endParaRPr>
          </a:p>
        </p:txBody>
      </p:sp>
      <p:pic>
        <p:nvPicPr>
          <p:cNvPr id="4" name="Picture 3">
            <a:extLst>
              <a:ext uri="{FF2B5EF4-FFF2-40B4-BE49-F238E27FC236}">
                <a16:creationId xmlns:a16="http://schemas.microsoft.com/office/drawing/2014/main" id="{6661BC37-2131-BAAE-B5DC-02DE5E971877}"/>
              </a:ext>
            </a:extLst>
          </p:cNvPr>
          <p:cNvPicPr>
            <a:picLocks noChangeAspect="1"/>
          </p:cNvPicPr>
          <p:nvPr/>
        </p:nvPicPr>
        <p:blipFill rotWithShape="1">
          <a:blip r:embed="rId2">
            <a:extLst>
              <a:ext uri="{28A0092B-C50C-407E-A947-70E740481C1C}">
                <a14:useLocalDpi xmlns:a14="http://schemas.microsoft.com/office/drawing/2010/main" val="0"/>
              </a:ext>
            </a:extLst>
          </a:blip>
          <a:srcRect l="18230" t="20553" r="51972" b="47979"/>
          <a:stretch/>
        </p:blipFill>
        <p:spPr bwMode="auto">
          <a:xfrm>
            <a:off x="823337" y="2871124"/>
            <a:ext cx="5789582" cy="3438236"/>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00552287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normAutofit fontScale="90000"/>
          </a:bodyPr>
          <a:lstStyle/>
          <a:p>
            <a:pPr marL="0" marR="0">
              <a:lnSpc>
                <a:spcPct val="115000"/>
              </a:lnSpc>
              <a:spcBef>
                <a:spcPts val="0"/>
              </a:spcBef>
              <a:spcAft>
                <a:spcPts val="1000"/>
              </a:spcAft>
            </a:pPr>
            <a:br>
              <a:rPr lang="en-US" sz="4000" b="1" u="sng" dirty="0">
                <a:effectLst/>
                <a:latin typeface="Arial" panose="020B0604020202020204" pitchFamily="34" charset="0"/>
                <a:ea typeface="Calibri" panose="020F0502020204030204" pitchFamily="34" charset="0"/>
                <a:cs typeface="Times New Roman" panose="02020603050405020304" pitchFamily="18" charset="0"/>
              </a:rPr>
            </a:br>
            <a:br>
              <a:rPr lang="en-US" sz="4000" b="1" u="sng" dirty="0">
                <a:effectLst/>
                <a:latin typeface="Arial" panose="020B0604020202020204" pitchFamily="34" charset="0"/>
                <a:ea typeface="Calibri" panose="020F0502020204030204" pitchFamily="34" charset="0"/>
                <a:cs typeface="Times New Roman" panose="02020603050405020304" pitchFamily="18" charset="0"/>
              </a:rPr>
            </a:br>
            <a:r>
              <a:rPr lang="en-US" sz="44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Multiplication of Decimals</a:t>
            </a:r>
            <a:br>
              <a:rPr lang="en-US" sz="2400" dirty="0">
                <a:effectLst/>
                <a:latin typeface="Calibri" panose="020F0502020204030204" pitchFamily="34" charset="0"/>
                <a:ea typeface="Calibri" panose="020F0502020204030204" pitchFamily="34" charset="0"/>
                <a:cs typeface="Times New Roman" panose="02020603050405020304" pitchFamily="18" charset="0"/>
              </a:rPr>
            </a:br>
            <a:br>
              <a:rPr lang="en-US" sz="32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marL="0" marR="0" indent="0">
              <a:lnSpc>
                <a:spcPct val="115000"/>
              </a:lnSpc>
              <a:spcBef>
                <a:spcPts val="0"/>
              </a:spcBef>
              <a:spcAft>
                <a:spcPts val="1000"/>
              </a:spcAft>
              <a:buNone/>
            </a:pPr>
            <a:r>
              <a:rPr lang="en-US" sz="3200" b="1" u="sng"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Example 5</a:t>
            </a:r>
            <a:r>
              <a:rPr lang="en-US" sz="32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t>
            </a:r>
            <a:r>
              <a:rPr lang="en-US" sz="32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a:t>
            </a:r>
            <a:r>
              <a:rPr lang="en-US" sz="32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Find the Product </a:t>
            </a:r>
            <a:r>
              <a:rPr lang="en-US" sz="3200" b="1">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of 0.251 </a:t>
            </a:r>
            <a:r>
              <a:rPr lang="en-US" sz="3200" b="1"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 0.00113</a:t>
            </a:r>
          </a:p>
          <a:p>
            <a:pPr marL="0" marR="0" indent="0">
              <a:lnSpc>
                <a:spcPct val="115000"/>
              </a:lnSpc>
              <a:spcBef>
                <a:spcPts val="0"/>
              </a:spcBef>
              <a:spcAft>
                <a:spcPts val="1000"/>
              </a:spcAft>
              <a:buNone/>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457200" lvl="1" indent="0">
              <a:buNone/>
            </a:pPr>
            <a:endParaRPr lang="en-US" b="1" dirty="0">
              <a:solidFill>
                <a:srgbClr val="0070C0"/>
              </a:solidFill>
              <a:latin typeface="Bradley Hand ITC" panose="03070402050302030203" pitchFamily="66" charset="0"/>
            </a:endParaRPr>
          </a:p>
        </p:txBody>
      </p:sp>
      <p:pic>
        <p:nvPicPr>
          <p:cNvPr id="5" name="Picture 4">
            <a:extLst>
              <a:ext uri="{FF2B5EF4-FFF2-40B4-BE49-F238E27FC236}">
                <a16:creationId xmlns:a16="http://schemas.microsoft.com/office/drawing/2014/main" id="{86025931-57E3-2B0F-62A4-F931B7C939BC}"/>
              </a:ext>
            </a:extLst>
          </p:cNvPr>
          <p:cNvPicPr>
            <a:picLocks noChangeAspect="1"/>
          </p:cNvPicPr>
          <p:nvPr/>
        </p:nvPicPr>
        <p:blipFill rotWithShape="1">
          <a:blip r:embed="rId2"/>
          <a:srcRect l="57181" t="60234" r="14798" b="20156"/>
          <a:stretch/>
        </p:blipFill>
        <p:spPr bwMode="auto">
          <a:xfrm>
            <a:off x="766514" y="2900506"/>
            <a:ext cx="7463259" cy="293687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6976118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AccentBoxVTI">
  <a:themeElements>
    <a:clrScheme name="AnalogousFromLightSeedRightStep">
      <a:dk1>
        <a:srgbClr val="000000"/>
      </a:dk1>
      <a:lt1>
        <a:srgbClr val="FFFFFF"/>
      </a:lt1>
      <a:dk2>
        <a:srgbClr val="413424"/>
      </a:dk2>
      <a:lt2>
        <a:srgbClr val="E2E5E8"/>
      </a:lt2>
      <a:accent1>
        <a:srgbClr val="D19651"/>
      </a:accent1>
      <a:accent2>
        <a:srgbClr val="A9A64F"/>
      </a:accent2>
      <a:accent3>
        <a:srgbClr val="90AB63"/>
      </a:accent3>
      <a:accent4>
        <a:srgbClr val="66B253"/>
      </a:accent4>
      <a:accent5>
        <a:srgbClr val="58B46B"/>
      </a:accent5>
      <a:accent6>
        <a:srgbClr val="53B28E"/>
      </a:accent6>
      <a:hlink>
        <a:srgbClr val="6283AA"/>
      </a:hlink>
      <a:folHlink>
        <a:srgbClr val="7F7F7F"/>
      </a:folHlink>
    </a:clrScheme>
    <a:fontScheme name="Avenir">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centBoxVTI" id="{9F778A78-DC9A-453A-A82D-A75CAD503E15}" vid="{EA961113-7CC4-4569-8A6A-7BC2C1E2F401}"/>
    </a:ext>
  </a:extLst>
</a:theme>
</file>

<file path=docProps/app.xml><?xml version="1.0" encoding="utf-8"?>
<Properties xmlns="http://schemas.openxmlformats.org/officeDocument/2006/extended-properties" xmlns:vt="http://schemas.openxmlformats.org/officeDocument/2006/docPropsVTypes">
  <TotalTime>5912</TotalTime>
  <Words>893</Words>
  <Application>Microsoft Office PowerPoint</Application>
  <PresentationFormat>Widescreen</PresentationFormat>
  <Paragraphs>88</Paragraphs>
  <Slides>26</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26</vt:i4>
      </vt:variant>
    </vt:vector>
  </HeadingPairs>
  <TitlesOfParts>
    <vt:vector size="35" baseType="lpstr">
      <vt:lpstr>Aptos SemiBold</vt:lpstr>
      <vt:lpstr>Arial</vt:lpstr>
      <vt:lpstr>Avenir Next LT Pro</vt:lpstr>
      <vt:lpstr>Bradley Hand ITC</vt:lpstr>
      <vt:lpstr>Calibri</vt:lpstr>
      <vt:lpstr>Cambria Math</vt:lpstr>
      <vt:lpstr>Symbol</vt:lpstr>
      <vt:lpstr>Times New Roman</vt:lpstr>
      <vt:lpstr>AccentBoxVTI</vt:lpstr>
      <vt:lpstr>Lesson 24: Operations with Decimals</vt:lpstr>
      <vt:lpstr> Addition and Subtraction of Decimals </vt:lpstr>
      <vt:lpstr> Addition and Subtraction of Decimals </vt:lpstr>
      <vt:lpstr> Addition and Subtraction of Decimals </vt:lpstr>
      <vt:lpstr> Addition and Subtraction of Decimals </vt:lpstr>
      <vt:lpstr> Addition and Subtraction of Decimals </vt:lpstr>
      <vt:lpstr>  Multiplication of Decimals  </vt:lpstr>
      <vt:lpstr>  Multiplication of Decimals  </vt:lpstr>
      <vt:lpstr>  Multiplication of Decimals  </vt:lpstr>
      <vt:lpstr>  Multiplication of Decimals  </vt:lpstr>
      <vt:lpstr>  Multiplication of Decimals  </vt:lpstr>
      <vt:lpstr>  Division of Decimals   </vt:lpstr>
      <vt:lpstr>  Division of Decimals   </vt:lpstr>
      <vt:lpstr>  Division of Decimals   </vt:lpstr>
      <vt:lpstr>  Division of Decimals   </vt:lpstr>
      <vt:lpstr>   Dividing by POWERS of 10    </vt:lpstr>
      <vt:lpstr>   Dividing by POWERS of 10    </vt:lpstr>
      <vt:lpstr>   Dividing by POWERS of 10    </vt:lpstr>
      <vt:lpstr>   Dividing by POWERS of 10    </vt:lpstr>
      <vt:lpstr>   Repeating Decimals     </vt:lpstr>
      <vt:lpstr>   Repeating Decimals     </vt:lpstr>
      <vt:lpstr>   Tips for converting a Repeating Decimal back into a Fraction     </vt:lpstr>
      <vt:lpstr>   Repeating Decimals     </vt:lpstr>
      <vt:lpstr>   Repeating Decimals     </vt:lpstr>
      <vt:lpstr>   Common Decimal Equivalents      </vt:lpstr>
      <vt:lpstr>   Common Decimal Equivalents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1: Problem Solving Strategies</dc:title>
  <dc:creator>Cindi Kirkland</dc:creator>
  <cp:lastModifiedBy>Becky Griffin</cp:lastModifiedBy>
  <cp:revision>51</cp:revision>
  <dcterms:created xsi:type="dcterms:W3CDTF">2023-12-09T14:49:07Z</dcterms:created>
  <dcterms:modified xsi:type="dcterms:W3CDTF">2025-01-14T20:28:12Z</dcterms:modified>
</cp:coreProperties>
</file>