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5" r:id="rId3"/>
    <p:sldId id="296" r:id="rId4"/>
    <p:sldId id="298" r:id="rId5"/>
    <p:sldId id="300" r:id="rId6"/>
    <p:sldId id="301" r:id="rId7"/>
    <p:sldId id="302" r:id="rId8"/>
    <p:sldId id="303" r:id="rId9"/>
    <p:sldId id="304" r:id="rId10"/>
    <p:sldId id="30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/>
          </a:bodyPr>
          <a:lstStyle/>
          <a:p>
            <a:pPr algn="ctr"/>
            <a:r>
              <a:rPr lang="en-US" sz="4000" b="1" dirty="0"/>
              <a:t>Lesson 18: Division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</a:t>
            </a:r>
            <a:r>
              <a:rPr lang="en-US" sz="440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your work.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J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32D8AE-E826-4F87-8F4B-B1816D838F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6376" t="41468" r="38486" b="47822"/>
          <a:stretch/>
        </p:blipFill>
        <p:spPr>
          <a:xfrm>
            <a:off x="1526796" y="2988577"/>
            <a:ext cx="2809943" cy="1118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03525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954" y="731917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Division of Integers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dividing two numbers with the same sign,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quotient is ______________________.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3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When dividing two numbers with unlike signs,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quotient is _______________________.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2C8099D7-B987-4583-80FB-D1ABB08B40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15" name="Object 14">
            <a:extLst>
              <a:ext uri="{FF2B5EF4-FFF2-40B4-BE49-F238E27FC236}">
                <a16:creationId xmlns:a16="http://schemas.microsoft.com/office/drawing/2014/main" id="{B3993E40-0C22-4A02-A276-0B9B4BA3008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0" y="0"/>
          <a:ext cx="123825" cy="123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3" r:id="rId3" imgW="126725" imgH="126725" progId="Equation.3">
                  <p:embed/>
                </p:oleObj>
              </mc:Choice>
              <mc:Fallback>
                <p:oleObj r:id="rId3" imgW="126725" imgH="126725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123825" cy="12382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40279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Division of Integers SUMMARY</a:t>
            </a: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Positive  ÷   Positive = 	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____________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÷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Negative = 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Positive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÷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Negative = 	____________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÷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Positive =	 ____________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86FE747-6C44-4EBE-9BFF-D5862D0A6401}"/>
              </a:ext>
            </a:extLst>
          </p:cNvPr>
          <p:cNvPicPr/>
          <p:nvPr/>
        </p:nvPicPr>
        <p:blipFill rotWithShape="1">
          <a:blip r:embed="rId3"/>
          <a:srcRect l="26690" t="32945" r="58972" b="40115"/>
          <a:stretch/>
        </p:blipFill>
        <p:spPr bwMode="auto">
          <a:xfrm>
            <a:off x="8347047" y="1706137"/>
            <a:ext cx="2768366" cy="35668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71FB2621-608C-4E23-AFB5-1B14DDAA828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9246659"/>
              </p:ext>
            </p:extLst>
          </p:nvPr>
        </p:nvGraphicFramePr>
        <p:xfrm>
          <a:off x="6038850" y="3319463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0" name="Equation" r:id="rId4" imgW="114120" imgH="215640" progId="Equation.3">
                  <p:embed/>
                </p:oleObj>
              </mc:Choice>
              <mc:Fallback>
                <p:oleObj name="Equation" r:id="rId4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038850" y="3319463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74995819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806" y="151845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 the quotient of each of the examples below.  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5" name="Content Placeholder 44">
            <a:extLst>
              <a:ext uri="{FF2B5EF4-FFF2-40B4-BE49-F238E27FC236}">
                <a16:creationId xmlns:a16="http://schemas.microsoft.com/office/drawing/2014/main" id="{FF1C212C-456B-4173-B46A-DDF2276F37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3783" y="2365597"/>
            <a:ext cx="13170909" cy="1223086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899492C0-6B12-4375-90E6-425313D11E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783" y="3429000"/>
            <a:ext cx="12296314" cy="1141868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BB029620-71DA-4045-B887-99897A2580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783" y="4435829"/>
            <a:ext cx="12545192" cy="1164980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55015DBA-FB7C-49C8-A8EF-9316AB2E0B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3783" y="5339549"/>
            <a:ext cx="12545193" cy="116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9913881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work.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E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D9259A6-35F7-4197-815F-4DCE293A68C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142" t="48930" r="70207" b="42263"/>
          <a:stretch/>
        </p:blipFill>
        <p:spPr>
          <a:xfrm>
            <a:off x="1333177" y="2987529"/>
            <a:ext cx="4229445" cy="1258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74062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work.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F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E4EBF3-A007-42E5-AC7D-9168F3207F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931" t="47951" r="34564" b="40673"/>
          <a:stretch/>
        </p:blipFill>
        <p:spPr>
          <a:xfrm>
            <a:off x="810375" y="2988577"/>
            <a:ext cx="4835584" cy="1509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269459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work.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G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7FB463-9101-423F-B35D-957D9A598FB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940" t="51132" r="73785" b="39082"/>
          <a:stretch/>
        </p:blipFill>
        <p:spPr>
          <a:xfrm>
            <a:off x="1199626" y="3147970"/>
            <a:ext cx="3565322" cy="1284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34763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work.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H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6F13A1-47FB-4311-B222-6D453288E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830" t="51009" r="33257" b="40795"/>
          <a:stretch/>
        </p:blipFill>
        <p:spPr>
          <a:xfrm>
            <a:off x="1333177" y="2944535"/>
            <a:ext cx="4628082" cy="93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77105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80900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Order of Operations to Add/Subtract/Multiply/Divide. Show your work.</a:t>
            </a:r>
            <a:br>
              <a:rPr lang="en-US" sz="3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Content Placeholder 19">
            <a:extLst>
              <a:ext uri="{FF2B5EF4-FFF2-40B4-BE49-F238E27FC236}">
                <a16:creationId xmlns:a16="http://schemas.microsoft.com/office/drawing/2014/main" id="{BDBF3C6A-CC6A-406D-AE90-BF7F9BA2B1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895" y="2398789"/>
            <a:ext cx="10168128" cy="3694176"/>
          </a:xfrm>
        </p:spPr>
        <p:txBody>
          <a:bodyPr/>
          <a:lstStyle/>
          <a:p>
            <a:pPr marL="0" indent="0">
              <a:buNone/>
            </a:pPr>
            <a:r>
              <a:rPr lang="en-US" b="1" u="sng" kern="0" dirty="0">
                <a:latin typeface="Arial" panose="020B0604020202020204" pitchFamily="34" charset="0"/>
                <a:ea typeface="Calibri" panose="020F0502020204030204" pitchFamily="34" charset="0"/>
              </a:rPr>
              <a:t>Example I</a:t>
            </a:r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	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1" name="Rectangle 8">
            <a:extLst>
              <a:ext uri="{FF2B5EF4-FFF2-40B4-BE49-F238E27FC236}">
                <a16:creationId xmlns:a16="http://schemas.microsoft.com/office/drawing/2014/main" id="{1BD1959D-E6A7-4B19-9F86-F997E8C3FD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0D9D341-C36E-4F75-B0D0-7E263751875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373" t="41270" r="69784" b="45363"/>
          <a:stretch/>
        </p:blipFill>
        <p:spPr>
          <a:xfrm>
            <a:off x="1333177" y="2988577"/>
            <a:ext cx="3851945" cy="1459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5086886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5745</TotalTime>
  <Words>236</Words>
  <Application>Microsoft Office PowerPoint</Application>
  <PresentationFormat>Widescreen</PresentationFormat>
  <Paragraphs>25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Avenir Next LT Pro</vt:lpstr>
      <vt:lpstr>Calibri</vt:lpstr>
      <vt:lpstr>Times New Roman</vt:lpstr>
      <vt:lpstr>AccentBoxVTI</vt:lpstr>
      <vt:lpstr>Microsoft Equation 3.0</vt:lpstr>
      <vt:lpstr>Lesson 18: Division of Integers</vt:lpstr>
      <vt:lpstr>Division of Integers </vt:lpstr>
      <vt:lpstr>Division of Integers SUMMARY  </vt:lpstr>
      <vt:lpstr>Directions: Find the quotient of each of the examples below.     </vt:lpstr>
      <vt:lpstr>Directions: Use Order of Operations to Add/Subtract/Multiply/Divide. Show your work.    </vt:lpstr>
      <vt:lpstr>Directions: Use Order of Operations to Add/Subtract/Multiply/Divide. Show your work.    </vt:lpstr>
      <vt:lpstr>Directions: Use Order of Operations to Add/Subtract/Multiply/Divide. Show your work.    </vt:lpstr>
      <vt:lpstr>Directions: Use Order of Operations to Add/Subtract/Multiply/Divide. Show your work.    </vt:lpstr>
      <vt:lpstr>Directions: Use Order of Operations to Add/Subtract/Multiply/Divide. Show your work.    </vt:lpstr>
      <vt:lpstr>Directions: Use Order of Operations to Add/Subtract/Multiply/Divide. Show your work.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60</cp:revision>
  <dcterms:created xsi:type="dcterms:W3CDTF">2023-12-09T14:49:07Z</dcterms:created>
  <dcterms:modified xsi:type="dcterms:W3CDTF">2025-01-13T16:00:19Z</dcterms:modified>
</cp:coreProperties>
</file>