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91" r:id="rId4"/>
    <p:sldId id="290" r:id="rId5"/>
    <p:sldId id="292" r:id="rId6"/>
    <p:sldId id="293" r:id="rId7"/>
    <p:sldId id="294" r:id="rId8"/>
    <p:sldId id="295" r:id="rId9"/>
    <p:sldId id="296" r:id="rId10"/>
    <p:sldId id="297" r:id="rId11"/>
    <p:sldId id="298" r:id="rId12"/>
    <p:sldId id="299" r:id="rId13"/>
    <p:sldId id="300" r:id="rId14"/>
    <p:sldId id="301" r:id="rId15"/>
    <p:sldId id="302" r:id="rId16"/>
    <p:sldId id="303" r:id="rId17"/>
    <p:sldId id="304" r:id="rId18"/>
    <p:sldId id="305" r:id="rId19"/>
    <p:sldId id="306" r:id="rId20"/>
    <p:sldId id="307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9330686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687035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91648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388079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989110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600292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42081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789161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637141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6886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742724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663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p!!Rectangle">
            <a:extLst>
              <a:ext uri="{FF2B5EF4-FFF2-40B4-BE49-F238E27FC236}">
                <a16:creationId xmlns:a16="http://schemas.microsoft.com/office/drawing/2014/main" id="{2FB82883-1DC0-4BE1-A607-009095F335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A web of dots connected">
            <a:extLst>
              <a:ext uri="{FF2B5EF4-FFF2-40B4-BE49-F238E27FC236}">
                <a16:creationId xmlns:a16="http://schemas.microsoft.com/office/drawing/2014/main" id="{DD3EB658-65E2-F31B-9530-136A8737D8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444" r="1" b="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7" name="m!!text rectangle">
            <a:extLst>
              <a:ext uri="{FF2B5EF4-FFF2-40B4-BE49-F238E27FC236}">
                <a16:creationId xmlns:a16="http://schemas.microsoft.com/office/drawing/2014/main" id="{A3473CF9-37EB-43E7-89EF-D2D1C53D1D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03615" y="4638503"/>
            <a:ext cx="8384770" cy="1332634"/>
          </a:xfrm>
          <a:prstGeom prst="rect">
            <a:avLst/>
          </a:prstGeom>
          <a:solidFill>
            <a:schemeClr val="bg1">
              <a:alpha val="95000"/>
            </a:schemeClr>
          </a:solidFill>
          <a:ln w="12700">
            <a:solidFill>
              <a:schemeClr val="tx2">
                <a:lumMod val="10000"/>
                <a:lumOff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DDD594-E1A6-81BB-85C9-FE3D7DC5E1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3121" y="4727173"/>
            <a:ext cx="7985759" cy="868823"/>
          </a:xfrm>
        </p:spPr>
        <p:txBody>
          <a:bodyPr anchor="ctr">
            <a:normAutofit/>
          </a:bodyPr>
          <a:lstStyle/>
          <a:p>
            <a:pPr algn="ctr"/>
            <a:r>
              <a:rPr lang="en-US" sz="4000" b="1" dirty="0"/>
              <a:t>Lesson 15: Addition of Integers</a:t>
            </a:r>
          </a:p>
        </p:txBody>
      </p:sp>
      <p:sp>
        <p:nvSpPr>
          <p:cNvPr id="18" name="m!!accent">
            <a:extLst>
              <a:ext uri="{FF2B5EF4-FFF2-40B4-BE49-F238E27FC236}">
                <a16:creationId xmlns:a16="http://schemas.microsoft.com/office/drawing/2014/main" id="{586B4EF9-43BA-4655-A6FF-1D8E21574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83110" y="5628237"/>
            <a:ext cx="7225780" cy="6858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82B29A-47E1-D3F8-4708-63F9EAE76C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15738" y="5680636"/>
            <a:ext cx="6960524" cy="1013461"/>
          </a:xfrm>
        </p:spPr>
        <p:txBody>
          <a:bodyPr anchor="ctr">
            <a:normAutofit/>
          </a:bodyPr>
          <a:lstStyle/>
          <a:p>
            <a:pPr algn="ctr"/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8145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6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Charged-Field Model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198FAE-6A6F-433A-A28E-2180967EFE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150" y="2311770"/>
            <a:ext cx="10168128" cy="3694176"/>
          </a:xfrm>
        </p:spPr>
        <p:txBody>
          <a:bodyPr/>
          <a:lstStyle/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Visual representation of the addition of integers</a:t>
            </a:r>
          </a:p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Similar to the Chip Model</a:t>
            </a:r>
          </a:p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Use charges instead of chips</a:t>
            </a:r>
          </a:p>
          <a:p>
            <a:pPr marL="457200" lvl="1" indent="0">
              <a:buNone/>
            </a:pPr>
            <a:r>
              <a:rPr lang="en-US" sz="3200" i="1" dirty="0">
                <a:latin typeface="Arial" panose="020B0604020202020204" pitchFamily="34" charset="0"/>
                <a:cs typeface="Arial" panose="020B0604020202020204" pitchFamily="34" charset="0"/>
              </a:rPr>
              <a:t>Example 5: 4 + (-6) =  ____________________ 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31330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Number Line Model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198FAE-6A6F-433A-A28E-2180967EFE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3202" y="1728216"/>
            <a:ext cx="10965595" cy="5255491"/>
          </a:xfrm>
        </p:spPr>
        <p:txBody>
          <a:bodyPr>
            <a:normAutofit fontScale="92500" lnSpcReduction="20000"/>
          </a:bodyPr>
          <a:lstStyle/>
          <a:p>
            <a:pPr lvl="1"/>
            <a:r>
              <a:rPr lang="en-US" sz="3500" dirty="0">
                <a:latin typeface="Arial" panose="020B0604020202020204" pitchFamily="34" charset="0"/>
                <a:cs typeface="Arial" panose="020B0604020202020204" pitchFamily="34" charset="0"/>
              </a:rPr>
              <a:t>Visual representation of the addition of integers</a:t>
            </a:r>
          </a:p>
          <a:p>
            <a:pPr lvl="1"/>
            <a:r>
              <a:rPr lang="en-US" sz="3500" dirty="0">
                <a:latin typeface="Arial" panose="020B0604020202020204" pitchFamily="34" charset="0"/>
                <a:cs typeface="Arial" panose="020B0604020202020204" pitchFamily="34" charset="0"/>
              </a:rPr>
              <a:t>Uses a number line to add integers</a:t>
            </a:r>
          </a:p>
          <a:p>
            <a:pPr lvl="1"/>
            <a:r>
              <a:rPr lang="en-US" sz="3500" dirty="0">
                <a:latin typeface="Arial" panose="020B0604020202020204" pitchFamily="34" charset="0"/>
                <a:cs typeface="Arial" panose="020B0604020202020204" pitchFamily="34" charset="0"/>
              </a:rPr>
              <a:t>Always start at 0.</a:t>
            </a:r>
          </a:p>
          <a:p>
            <a:pPr lvl="1"/>
            <a:r>
              <a:rPr lang="en-US" sz="3500" dirty="0">
                <a:latin typeface="Arial" panose="020B0604020202020204" pitchFamily="34" charset="0"/>
                <a:cs typeface="Arial" panose="020B0604020202020204" pitchFamily="34" charset="0"/>
              </a:rPr>
              <a:t>If the number is negative, move the arrow on the number line to the left. If the number is positive, move the arrow on the number line to the right.</a:t>
            </a:r>
          </a:p>
          <a:p>
            <a:pPr lvl="1"/>
            <a:r>
              <a:rPr lang="en-US" sz="3500" dirty="0">
                <a:latin typeface="Arial" panose="020B0604020202020204" pitchFamily="34" charset="0"/>
                <a:cs typeface="Arial" panose="020B0604020202020204" pitchFamily="34" charset="0"/>
              </a:rPr>
              <a:t>The distance between the two arrows is the answer.</a:t>
            </a:r>
          </a:p>
          <a:p>
            <a:pPr lvl="1"/>
            <a:r>
              <a:rPr lang="en-US" sz="3500" dirty="0">
                <a:latin typeface="Arial" panose="020B0604020202020204" pitchFamily="34" charset="0"/>
                <a:cs typeface="Arial" panose="020B0604020202020204" pitchFamily="34" charset="0"/>
              </a:rPr>
              <a:t>See if your distance is on the positive side of zero or the negative side of zero.  </a:t>
            </a:r>
          </a:p>
          <a:p>
            <a:pPr lvl="1"/>
            <a:r>
              <a:rPr lang="en-US" sz="3500" dirty="0">
                <a:latin typeface="Arial" panose="020B0604020202020204" pitchFamily="34" charset="0"/>
                <a:cs typeface="Arial" panose="020B0604020202020204" pitchFamily="34" charset="0"/>
              </a:rPr>
              <a:t>Use the correct sign for your answer.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85744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Number Line Model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4EDF772F-657C-4BC2-92FF-F6BC3FD93A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4512" t="33430" r="14871" b="22065"/>
          <a:stretch/>
        </p:blipFill>
        <p:spPr>
          <a:xfrm>
            <a:off x="895927" y="2213900"/>
            <a:ext cx="10168128" cy="4199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9960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E52C1BF-4FFD-4D72-A3BE-0A9CF4B3703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818" t="43905" r="27879" b="9361"/>
          <a:stretch/>
        </p:blipFill>
        <p:spPr>
          <a:xfrm>
            <a:off x="4507346" y="2746373"/>
            <a:ext cx="4895272" cy="364519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Pattern Model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198FAE-6A6F-433A-A28E-2180967EFE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3202" y="1728216"/>
            <a:ext cx="10965595" cy="5255491"/>
          </a:xfrm>
        </p:spPr>
        <p:txBody>
          <a:bodyPr>
            <a:normAutofit/>
          </a:bodyPr>
          <a:lstStyle/>
          <a:p>
            <a:pPr lvl="0"/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Uses patterns of addition of whole number to add integers</a:t>
            </a:r>
          </a:p>
          <a:p>
            <a:pPr lvl="0"/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Students should be familiar with whole number addition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239C16A-3B04-4276-A0BF-632F4B0BA6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4962652"/>
              </p:ext>
            </p:extLst>
          </p:nvPr>
        </p:nvGraphicFramePr>
        <p:xfrm>
          <a:off x="1496292" y="3112655"/>
          <a:ext cx="2013526" cy="3011056"/>
        </p:xfrm>
        <a:graphic>
          <a:graphicData uri="http://schemas.openxmlformats.org/drawingml/2006/table">
            <a:tbl>
              <a:tblPr firstRow="1" firstCol="1" bandRow="1"/>
              <a:tblGrid>
                <a:gridCol w="2013526">
                  <a:extLst>
                    <a:ext uri="{9D8B030D-6E8A-4147-A177-3AD203B41FA5}">
                      <a16:colId xmlns:a16="http://schemas.microsoft.com/office/drawing/2014/main" val="389240588"/>
                    </a:ext>
                  </a:extLst>
                </a:gridCol>
              </a:tblGrid>
              <a:tr h="37638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35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+  3 = 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6392372"/>
                  </a:ext>
                </a:extLst>
              </a:tr>
              <a:tr h="37638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35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+  2 = 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2117982"/>
                  </a:ext>
                </a:extLst>
              </a:tr>
              <a:tr h="37638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35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+  1 = 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4989254"/>
                  </a:ext>
                </a:extLst>
              </a:tr>
              <a:tr h="37638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35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+  0 = 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8612921"/>
                  </a:ext>
                </a:extLst>
              </a:tr>
              <a:tr h="37638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35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+ -1 = 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581306"/>
                  </a:ext>
                </a:extLst>
              </a:tr>
              <a:tr h="37638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35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+ -2 = 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7035663"/>
                  </a:ext>
                </a:extLst>
              </a:tr>
              <a:tr h="37638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35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+ -3 = 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5768756"/>
                  </a:ext>
                </a:extLst>
              </a:tr>
              <a:tr h="37638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35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+ -4 = 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67004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69673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Absolute Value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198FAE-6A6F-433A-A28E-2180967EFE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817" y="2159536"/>
            <a:ext cx="10965595" cy="525549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		|4| = 4 and |</a:t>
            </a:r>
            <a:r>
              <a:rPr lang="en-US" sz="3200" baseline="30000" dirty="0">
                <a:latin typeface="Arial" panose="020B0604020202020204" pitchFamily="34" charset="0"/>
                <a:cs typeface="Arial" panose="020B0604020202020204" pitchFamily="34" charset="0"/>
              </a:rPr>
              <a:t>−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4| = 4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0094628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202" y="554183"/>
            <a:ext cx="10387769" cy="1663561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Properties of Integer Addition</a:t>
            </a:r>
            <a:b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dirty="0"/>
            </a:b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198FAE-6A6F-433A-A28E-2180967EFE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329" y="1478834"/>
            <a:ext cx="10965595" cy="52554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Given integers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and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Closure Property of Addition of Integers</a:t>
            </a:r>
          </a:p>
          <a:p>
            <a:pPr marL="457200" lvl="1" indent="0">
              <a:buNone/>
            </a:pP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5673265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202" y="554183"/>
            <a:ext cx="10387769" cy="1663561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Properties of Integer Addition</a:t>
            </a:r>
            <a:b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dirty="0"/>
            </a:b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198FAE-6A6F-433A-A28E-2180967EFE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329" y="1478834"/>
            <a:ext cx="10965595" cy="5255491"/>
          </a:xfrm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Given integers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and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Commutative Property of Addition of Integers</a:t>
            </a:r>
          </a:p>
          <a:p>
            <a:pPr lvl="1"/>
            <a:endParaRPr lang="en-US" sz="3200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sz="32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r>
              <a:rPr lang="en-US" sz="3200" i="1" dirty="0">
                <a:latin typeface="Arial" panose="020B0604020202020204" pitchFamily="34" charset="0"/>
                <a:cs typeface="Arial" panose="020B0604020202020204" pitchFamily="34" charset="0"/>
              </a:rPr>
              <a:t>Example 6: 	</a:t>
            </a:r>
            <a:r>
              <a:rPr lang="en-US" sz="3200" u="sng" dirty="0">
                <a:latin typeface="Arial" panose="020B0604020202020204" pitchFamily="34" charset="0"/>
                <a:cs typeface="Arial" panose="020B0604020202020204" pitchFamily="34" charset="0"/>
              </a:rPr>
              <a:t>4 + 8 = 8 + 4 = 12</a:t>
            </a:r>
          </a:p>
          <a:p>
            <a:pPr marL="457200" lvl="1" indent="0">
              <a:buNone/>
            </a:pPr>
            <a:r>
              <a:rPr lang="en-US" sz="3200" i="1" dirty="0">
                <a:latin typeface="Arial" panose="020B0604020202020204" pitchFamily="34" charset="0"/>
                <a:cs typeface="Arial" panose="020B0604020202020204" pitchFamily="34" charset="0"/>
              </a:rPr>
              <a:t>Example 7: Use the commutative property to complete the statement.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2" indent="0"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5 + 7 = </a:t>
            </a:r>
            <a:r>
              <a:rPr lang="en-US" sz="3200" u="sng" dirty="0">
                <a:latin typeface="Arial" panose="020B0604020202020204" pitchFamily="34" charset="0"/>
                <a:cs typeface="Arial" panose="020B0604020202020204" pitchFamily="34" charset="0"/>
              </a:rPr>
              <a:t>_____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+ 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_____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= 12</a:t>
            </a:r>
          </a:p>
          <a:p>
            <a:pPr lvl="1"/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7522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202" y="554183"/>
            <a:ext cx="10387769" cy="1663561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Properties of Integer Addition</a:t>
            </a:r>
            <a:b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dirty="0"/>
            </a:b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198FAE-6A6F-433A-A28E-2180967EFE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7093" y="1385963"/>
            <a:ext cx="10965595" cy="5255491"/>
          </a:xfrm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Given integers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and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Associative Property of Addition of Integers</a:t>
            </a:r>
          </a:p>
          <a:p>
            <a:pPr marL="457200" lvl="1" indent="0">
              <a:buNone/>
            </a:pPr>
            <a:endParaRPr lang="en-US" sz="3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buNone/>
            </a:pPr>
            <a:endParaRPr lang="en-US" sz="3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buNone/>
            </a:pPr>
            <a:endParaRPr lang="en-US" sz="3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Notice, the order of the numbers does not change. The parentheses are simply shifted. The sum remains the same.</a:t>
            </a:r>
          </a:p>
          <a:p>
            <a:pPr marL="457200" lvl="1" indent="0">
              <a:buNone/>
            </a:pPr>
            <a:r>
              <a:rPr lang="en-US" sz="3200" i="1" dirty="0">
                <a:latin typeface="Arial" panose="020B0604020202020204" pitchFamily="34" charset="0"/>
                <a:cs typeface="Arial" panose="020B0604020202020204" pitchFamily="34" charset="0"/>
              </a:rPr>
              <a:t>Example 8: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(5 + 6) + 2 = 5 + (6 + 2) = 13</a:t>
            </a:r>
          </a:p>
          <a:p>
            <a:pPr marL="457200" lvl="1" indent="0">
              <a:buNone/>
            </a:pPr>
            <a:endParaRPr lang="en-US" sz="32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26983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202" y="554183"/>
            <a:ext cx="10387769" cy="1663561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Properties of Integer Addition</a:t>
            </a:r>
            <a:b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dirty="0"/>
            </a:b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198FAE-6A6F-433A-A28E-2180967EFE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7093" y="1385963"/>
            <a:ext cx="10965595" cy="5255491"/>
          </a:xfrm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Given integers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and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Associative Property of Addition of Integers</a:t>
            </a:r>
          </a:p>
          <a:p>
            <a:pPr marL="457200" lvl="1" indent="0">
              <a:buNone/>
            </a:pPr>
            <a:r>
              <a:rPr lang="en-US" sz="2800" i="1" dirty="0">
                <a:latin typeface="Arial" panose="020B0604020202020204" pitchFamily="34" charset="0"/>
                <a:cs typeface="Arial" panose="020B0604020202020204" pitchFamily="34" charset="0"/>
              </a:rPr>
              <a:t>Example 9: Use the associative property to rewrite the sum of the following: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3200" i="1" dirty="0">
                <a:latin typeface="Arial" panose="020B0604020202020204" pitchFamily="34" charset="0"/>
                <a:cs typeface="Arial" panose="020B0604020202020204" pitchFamily="34" charset="0"/>
              </a:rPr>
              <a:t>( 4 + 7 ) + 3 = ___________________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sz="32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019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202" y="554183"/>
            <a:ext cx="10387769" cy="1663561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Properties of Integer Addition</a:t>
            </a:r>
            <a:b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dirty="0"/>
            </a:b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198FAE-6A6F-433A-A28E-2180967EFE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7093" y="1385963"/>
            <a:ext cx="10965595" cy="5255491"/>
          </a:xfrm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Given integers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and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Identity Property of Addition</a:t>
            </a:r>
          </a:p>
          <a:p>
            <a:pPr lvl="0"/>
            <a:endParaRPr lang="en-US" sz="3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sz="3200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r>
              <a:rPr lang="en-US" sz="2800" i="1" dirty="0">
                <a:latin typeface="Arial" panose="020B0604020202020204" pitchFamily="34" charset="0"/>
                <a:cs typeface="Arial" panose="020B0604020202020204" pitchFamily="34" charset="0"/>
              </a:rPr>
              <a:t>Example 10: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6 + 0 = 6</a:t>
            </a:r>
          </a:p>
          <a:p>
            <a:pPr lvl="1"/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16214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259F26F-89DA-42FB-82C2-EF9419E3103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148" t="34654" r="26121" b="42864"/>
          <a:stretch/>
        </p:blipFill>
        <p:spPr>
          <a:xfrm>
            <a:off x="5595456" y="3860294"/>
            <a:ext cx="6451136" cy="1783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Addition of Integers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Integers</a:t>
            </a:r>
          </a:p>
          <a:p>
            <a:pPr marL="457200" lvl="1" indent="0">
              <a:buNone/>
            </a:pPr>
            <a:endParaRPr lang="en-US" sz="3200" b="1" u="sng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r>
              <a:rPr lang="en-US" sz="3200" b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Symbol for the set of integers</a:t>
            </a:r>
          </a:p>
          <a:p>
            <a:pPr marL="457200" lvl="1" indent="0">
              <a:buNone/>
            </a:pPr>
            <a:endParaRPr lang="en-US" sz="3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0252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202" y="554183"/>
            <a:ext cx="10387769" cy="1663561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Properties of Integer Addition</a:t>
            </a:r>
            <a:b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dirty="0"/>
            </a:b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198FAE-6A6F-433A-A28E-2180967EFE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7093" y="1385963"/>
            <a:ext cx="10965595" cy="5255491"/>
          </a:xfrm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Given integers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and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Additive Inverse Property of Integers</a:t>
            </a:r>
          </a:p>
          <a:p>
            <a:pPr lvl="0"/>
            <a:endParaRPr lang="en-US" sz="3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sz="3200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sz="3200" i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r>
              <a:rPr lang="en-US" sz="3200" i="1" dirty="0">
                <a:latin typeface="Arial" panose="020B0604020202020204" pitchFamily="34" charset="0"/>
                <a:cs typeface="Arial" panose="020B0604020202020204" pitchFamily="34" charset="0"/>
              </a:rPr>
              <a:t>Example 11:   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7 + (-7) = 0 = (-7) + 7</a:t>
            </a:r>
          </a:p>
          <a:p>
            <a:pPr lvl="1"/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13514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Opposites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Opposites</a:t>
            </a:r>
          </a:p>
          <a:p>
            <a:pPr marL="457200" lvl="1" indent="0">
              <a:buNone/>
            </a:pPr>
            <a:endParaRPr lang="en-US" sz="3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Negative numbers are the opposite of positive numbers and vise versa. </a:t>
            </a: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For example, 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_____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and  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_____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are opposites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0" indent="0">
              <a:buNone/>
            </a:pPr>
            <a:endParaRPr lang="en-US" dirty="0">
              <a:solidFill>
                <a:srgbClr val="0070C0"/>
              </a:solidFill>
            </a:endParaRP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50025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40B0E-485B-47D2-B5B3-1CF0221E9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3564" y="744523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Rules for the Addition of Integers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29036BA-8F28-4AAA-B8F6-8DB51F2CA4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950" y="2066964"/>
            <a:ext cx="10168128" cy="36941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Addition of Two Positive Integers:  4 + 5 = _____</a:t>
            </a: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sz="3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sz="3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3200" i="1" dirty="0">
                <a:latin typeface="Arial" panose="020B0604020202020204" pitchFamily="34" charset="0"/>
                <a:cs typeface="Arial" panose="020B0604020202020204" pitchFamily="34" charset="0"/>
              </a:rPr>
              <a:t>Example 1: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_______________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3200" dirty="0">
              <a:solidFill>
                <a:srgbClr val="0070C0"/>
              </a:solidFill>
            </a:endParaRPr>
          </a:p>
          <a:p>
            <a:pPr lvl="1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42972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40B0E-485B-47D2-B5B3-1CF0221E9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3564" y="744523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Rules for the Addition of Integers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29036BA-8F28-4AAA-B8F6-8DB51F2CA4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950" y="2066964"/>
            <a:ext cx="10168128" cy="3694176"/>
          </a:xfrm>
        </p:spPr>
        <p:txBody>
          <a:bodyPr>
            <a:normAutofit/>
          </a:bodyPr>
          <a:lstStyle/>
          <a:p>
            <a:pPr marL="0" lvl="1" indent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Addition of Two Negative Integers:  -4 + (-5) = _____</a:t>
            </a:r>
          </a:p>
          <a:p>
            <a:pPr lvl="1">
              <a:spcAft>
                <a:spcPts val="1200"/>
              </a:spcAft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Add the two numbers together and keep the negative sign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r>
              <a:rPr lang="en-US" sz="3200" i="1" dirty="0">
                <a:latin typeface="Arial" panose="020B0604020202020204" pitchFamily="34" charset="0"/>
                <a:cs typeface="Arial" panose="020B0604020202020204" pitchFamily="34" charset="0"/>
              </a:rPr>
              <a:t>Example 2: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_______________ 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364855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40B0E-485B-47D2-B5B3-1CF0221E9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3564" y="744523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Rules for the Addition of Integers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29036BA-8F28-4AAA-B8F6-8DB51F2CA4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950" y="2066963"/>
            <a:ext cx="10168128" cy="495462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5100" dirty="0">
                <a:latin typeface="Arial" panose="020B0604020202020204" pitchFamily="34" charset="0"/>
                <a:cs typeface="Arial" panose="020B0604020202020204" pitchFamily="34" charset="0"/>
              </a:rPr>
              <a:t>Addition of a Positive Integer and a Negative Integer: </a:t>
            </a:r>
          </a:p>
          <a:p>
            <a:pPr marL="457200" lvl="1" indent="0">
              <a:spcAft>
                <a:spcPts val="1200"/>
              </a:spcAft>
              <a:buNone/>
            </a:pPr>
            <a:r>
              <a:rPr lang="en-US" sz="5100" dirty="0">
                <a:latin typeface="Arial" panose="020B0604020202020204" pitchFamily="34" charset="0"/>
                <a:cs typeface="Arial" panose="020B0604020202020204" pitchFamily="34" charset="0"/>
              </a:rPr>
              <a:t>a. -4 + 5 = _____		b. 4 + (-5) = _____</a:t>
            </a:r>
          </a:p>
          <a:p>
            <a:pPr marL="457200" lvl="1" indent="0">
              <a:buNone/>
            </a:pPr>
            <a:r>
              <a:rPr lang="en-US" sz="5100" i="1" dirty="0">
                <a:latin typeface="Arial" panose="020B0604020202020204" pitchFamily="34" charset="0"/>
                <a:cs typeface="Arial" panose="020B0604020202020204" pitchFamily="34" charset="0"/>
              </a:rPr>
              <a:t>Example 3a:</a:t>
            </a:r>
            <a:r>
              <a:rPr lang="en-US" sz="5100" dirty="0">
                <a:latin typeface="Arial" panose="020B0604020202020204" pitchFamily="34" charset="0"/>
                <a:cs typeface="Arial" panose="020B0604020202020204" pitchFamily="34" charset="0"/>
              </a:rPr>
              <a:t> -4 + 5 = _____ </a:t>
            </a:r>
          </a:p>
          <a:p>
            <a:pPr marL="457200" lvl="1" indent="0">
              <a:spcAft>
                <a:spcPts val="1200"/>
              </a:spcAft>
              <a:buNone/>
            </a:pPr>
            <a:r>
              <a:rPr lang="en-US" sz="51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457200" lvl="1" indent="0">
              <a:spcAft>
                <a:spcPts val="1200"/>
              </a:spcAft>
              <a:buNone/>
            </a:pPr>
            <a:r>
              <a:rPr lang="en-US" sz="5100" i="1" dirty="0">
                <a:latin typeface="Arial" panose="020B0604020202020204" pitchFamily="34" charset="0"/>
                <a:cs typeface="Arial" panose="020B0604020202020204" pitchFamily="34" charset="0"/>
              </a:rPr>
              <a:t>Example 3b: 4 + (-5) = _____ </a:t>
            </a:r>
          </a:p>
          <a:p>
            <a:pPr marL="457200" lvl="1" indent="0">
              <a:buNone/>
            </a:pPr>
            <a:r>
              <a:rPr lang="en-US" sz="51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r>
              <a:rPr lang="en-US" dirty="0"/>
              <a:t> </a:t>
            </a:r>
            <a:endParaRPr lang="en-US" sz="2000" dirty="0"/>
          </a:p>
          <a:p>
            <a:pPr marL="457200" lvl="1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2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FE250C7-0358-3CFB-68D0-5700E74A2B7D}"/>
              </a:ext>
            </a:extLst>
          </p:cNvPr>
          <p:cNvSpPr txBox="1"/>
          <p:nvPr/>
        </p:nvSpPr>
        <p:spPr>
          <a:xfrm>
            <a:off x="5637362" y="3071004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35529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Addition of Integers Algorithms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>
              <a:solidFill>
                <a:srgbClr val="0070C0"/>
              </a:solidFill>
            </a:endParaRP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0464849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Chip Model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D2D0D00-2773-422B-BAA5-F4A100297A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5338" t="21937" r="15902" b="34007"/>
          <a:stretch/>
        </p:blipFill>
        <p:spPr>
          <a:xfrm>
            <a:off x="503338" y="1925055"/>
            <a:ext cx="10395771" cy="4384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075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Chip Model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05CCA5F-AE3F-413D-AEB7-7EE98CD642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0229" t="33292" r="20245" b="41618"/>
          <a:stretch/>
        </p:blipFill>
        <p:spPr>
          <a:xfrm>
            <a:off x="553674" y="2176538"/>
            <a:ext cx="8892330" cy="210830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74C7B26-CDA0-4DBD-AB7C-30F6E904BB93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043" y="4466143"/>
            <a:ext cx="496570" cy="53403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96F4806-9D04-4AC3-9AE0-FD0123BD5F65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3473" y="4466143"/>
            <a:ext cx="496570" cy="53403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8D3F0C4-2C86-4A7F-A2C5-DE6DF365265E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6903" y="4459215"/>
            <a:ext cx="496570" cy="5340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6FF0620-A955-4D9E-ACDF-EBFBFB02E6E6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333" y="4466143"/>
            <a:ext cx="496570" cy="5340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473021D-17D8-4AFC-BB08-B34371E6B4C6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5933" y="4466142"/>
            <a:ext cx="496570" cy="5340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525819D-E35E-4A52-A86D-4451180EDF03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2503" y="4459214"/>
            <a:ext cx="496570" cy="5340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63E8230-30AC-43B0-880E-9FC9FD3CF909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9073" y="4452286"/>
            <a:ext cx="496570" cy="5340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027799D-4E2E-46AA-A9FC-27F2B3850FDC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5643" y="4445358"/>
            <a:ext cx="496570" cy="5340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958F1DE-A31D-457E-B15C-1139C0A53094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8067" y="4466142"/>
            <a:ext cx="496570" cy="5340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01F0C0A-86A4-4E9F-A6BE-3BF5D05FF7E9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4637" y="4445358"/>
            <a:ext cx="496570" cy="5340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FFEC47D-D23F-4407-A52A-9888D86F96D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8864" t="75554" r="33939" b="10572"/>
          <a:stretch/>
        </p:blipFill>
        <p:spPr>
          <a:xfrm>
            <a:off x="2770043" y="5357895"/>
            <a:ext cx="4535054" cy="951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0625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ccentBoxVTI">
  <a:themeElements>
    <a:clrScheme name="AnalogousFromLightSeedRightStep">
      <a:dk1>
        <a:srgbClr val="000000"/>
      </a:dk1>
      <a:lt1>
        <a:srgbClr val="FFFFFF"/>
      </a:lt1>
      <a:dk2>
        <a:srgbClr val="413424"/>
      </a:dk2>
      <a:lt2>
        <a:srgbClr val="E2E5E8"/>
      </a:lt2>
      <a:accent1>
        <a:srgbClr val="D19651"/>
      </a:accent1>
      <a:accent2>
        <a:srgbClr val="A9A64F"/>
      </a:accent2>
      <a:accent3>
        <a:srgbClr val="90AB63"/>
      </a:accent3>
      <a:accent4>
        <a:srgbClr val="66B253"/>
      </a:accent4>
      <a:accent5>
        <a:srgbClr val="58B46B"/>
      </a:accent5>
      <a:accent6>
        <a:srgbClr val="53B28E"/>
      </a:accent6>
      <a:hlink>
        <a:srgbClr val="6283AA"/>
      </a:hlink>
      <a:folHlink>
        <a:srgbClr val="7F7F7F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5627</TotalTime>
  <Words>615</Words>
  <Application>Microsoft Office PowerPoint</Application>
  <PresentationFormat>Widescreen</PresentationFormat>
  <Paragraphs>109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Avenir Next LT Pro</vt:lpstr>
      <vt:lpstr>Bradley Hand ITC</vt:lpstr>
      <vt:lpstr>Calibri</vt:lpstr>
      <vt:lpstr>Times New Roman</vt:lpstr>
      <vt:lpstr>AccentBoxVTI</vt:lpstr>
      <vt:lpstr>Lesson 15: Addition of Integers</vt:lpstr>
      <vt:lpstr>Addition of Integers </vt:lpstr>
      <vt:lpstr>Opposites</vt:lpstr>
      <vt:lpstr>Rules for the Addition of Integers </vt:lpstr>
      <vt:lpstr>Rules for the Addition of Integers </vt:lpstr>
      <vt:lpstr>Rules for the Addition of Integers </vt:lpstr>
      <vt:lpstr>Addition of Integers Algorithms</vt:lpstr>
      <vt:lpstr>Chip Model</vt:lpstr>
      <vt:lpstr>Chip Model</vt:lpstr>
      <vt:lpstr>Charged-Field Model</vt:lpstr>
      <vt:lpstr>Number Line Model</vt:lpstr>
      <vt:lpstr>Number Line Model</vt:lpstr>
      <vt:lpstr>Pattern Model</vt:lpstr>
      <vt:lpstr>Absolute Value</vt:lpstr>
      <vt:lpstr>Properties of Integer Addition  </vt:lpstr>
      <vt:lpstr>Properties of Integer Addition  </vt:lpstr>
      <vt:lpstr>Properties of Integer Addition  </vt:lpstr>
      <vt:lpstr>Properties of Integer Addition  </vt:lpstr>
      <vt:lpstr>Properties of Integer Addition  </vt:lpstr>
      <vt:lpstr>Properties of Integer Addition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1: Problem Solving Strategies</dc:title>
  <dc:creator>Cindi Kirkland</dc:creator>
  <cp:lastModifiedBy>Becky Griffin</cp:lastModifiedBy>
  <cp:revision>43</cp:revision>
  <dcterms:created xsi:type="dcterms:W3CDTF">2023-12-09T14:49:07Z</dcterms:created>
  <dcterms:modified xsi:type="dcterms:W3CDTF">2025-01-03T15:24:06Z</dcterms:modified>
</cp:coreProperties>
</file>