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0" r:id="rId3"/>
    <p:sldId id="271" r:id="rId4"/>
    <p:sldId id="272" r:id="rId5"/>
    <p:sldId id="273" r:id="rId6"/>
    <p:sldId id="274" r:id="rId7"/>
    <p:sldId id="275" r:id="rId8"/>
    <p:sldId id="276" r:id="rId9"/>
    <p:sldId id="277" r:id="rId10"/>
    <p:sldId id="278" r:id="rId11"/>
    <p:sldId id="279" r:id="rId12"/>
    <p:sldId id="280" r:id="rId13"/>
    <p:sldId id="281" r:id="rId14"/>
    <p:sldId id="282" r:id="rId15"/>
    <p:sldId id="283"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CFF"/>
    <a:srgbClr val="99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114" d="100"/>
          <a:sy n="114" d="100"/>
        </p:scale>
        <p:origin x="474"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02AC24A9-CCB6-4F8D-B8DB-C2F3692CFA5A}" type="datetimeFigureOut">
              <a:rPr lang="en-US" smtClean="0"/>
              <a:t>3/26/2024</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9330686"/>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02AC24A9-CCB6-4F8D-B8DB-C2F3692CFA5A}" type="datetimeFigureOut">
              <a:rPr lang="en-US" smtClean="0"/>
              <a:t>3/26/2024</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08687035"/>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02AC24A9-CCB6-4F8D-B8DB-C2F3692CFA5A}" type="datetimeFigureOut">
              <a:rPr lang="en-US" smtClean="0"/>
              <a:t>3/26/2024</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700191648"/>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3/26/2024</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343388079"/>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02AC24A9-CCB6-4F8D-B8DB-C2F3692CFA5A}" type="datetimeFigureOut">
              <a:rPr lang="en-US" smtClean="0"/>
              <a:t>3/26/2024</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264989110"/>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3/26/2024</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670600292"/>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3/26/2024</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61542081"/>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02AC24A9-CCB6-4F8D-B8DB-C2F3692CFA5A}" type="datetimeFigureOut">
              <a:rPr lang="en-US" smtClean="0"/>
              <a:t>3/26/2024</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584789161"/>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02AC24A9-CCB6-4F8D-B8DB-C2F3692CFA5A}" type="datetimeFigureOut">
              <a:rPr lang="en-US" smtClean="0"/>
              <a:t>3/26/2024</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875637141"/>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3/26/2024</a:t>
            </a:fld>
            <a:endParaRPr lang="en-US" dirty="0"/>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2026886"/>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3/26/2024</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79742724"/>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C24A9-CCB6-4F8D-B8DB-C2F3692CFA5A}" type="datetimeFigureOut">
              <a:rPr lang="en-US" smtClean="0"/>
              <a:t>3/26/2024</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2118663530"/>
      </p:ext>
    </p:extLst>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p!!Rectangle">
            <a:extLst>
              <a:ext uri="{FF2B5EF4-FFF2-40B4-BE49-F238E27FC236}">
                <a16:creationId xmlns:a16="http://schemas.microsoft.com/office/drawing/2014/main" id="{2FB82883-1DC0-4BE1-A607-009095F335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A web of dots connected">
            <a:extLst>
              <a:ext uri="{FF2B5EF4-FFF2-40B4-BE49-F238E27FC236}">
                <a16:creationId xmlns:a16="http://schemas.microsoft.com/office/drawing/2014/main" id="{DD3EB658-65E2-F31B-9530-136A8737D832}"/>
              </a:ext>
            </a:extLst>
          </p:cNvPr>
          <p:cNvPicPr>
            <a:picLocks noChangeAspect="1"/>
          </p:cNvPicPr>
          <p:nvPr/>
        </p:nvPicPr>
        <p:blipFill rotWithShape="1">
          <a:blip r:embed="rId2"/>
          <a:srcRect l="20444" r="1" b="1"/>
          <a:stretch/>
        </p:blipFill>
        <p:spPr>
          <a:xfrm>
            <a:off x="20" y="10"/>
            <a:ext cx="12191980" cy="6857990"/>
          </a:xfrm>
          <a:prstGeom prst="rect">
            <a:avLst/>
          </a:prstGeom>
        </p:spPr>
      </p:pic>
      <p:sp>
        <p:nvSpPr>
          <p:cNvPr id="17" name="m!!text rectangle">
            <a:extLst>
              <a:ext uri="{FF2B5EF4-FFF2-40B4-BE49-F238E27FC236}">
                <a16:creationId xmlns:a16="http://schemas.microsoft.com/office/drawing/2014/main" id="{A3473CF9-37EB-43E7-89EF-D2D1C53D1D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03615" y="4638503"/>
            <a:ext cx="8384770" cy="1332634"/>
          </a:xfrm>
          <a:prstGeom prst="rect">
            <a:avLst/>
          </a:prstGeom>
          <a:solidFill>
            <a:schemeClr val="bg1">
              <a:alpha val="95000"/>
            </a:schemeClr>
          </a:solidFill>
          <a:ln w="12700">
            <a:solidFill>
              <a:schemeClr val="tx2">
                <a:lumMod val="10000"/>
                <a:lumOff val="9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0DDD594-E1A6-81BB-85C9-FE3D7DC5E103}"/>
              </a:ext>
            </a:extLst>
          </p:cNvPr>
          <p:cNvSpPr>
            <a:spLocks noGrp="1"/>
          </p:cNvSpPr>
          <p:nvPr>
            <p:ph type="ctrTitle"/>
          </p:nvPr>
        </p:nvSpPr>
        <p:spPr>
          <a:xfrm>
            <a:off x="2103121" y="4727173"/>
            <a:ext cx="7985759" cy="868823"/>
          </a:xfrm>
        </p:spPr>
        <p:txBody>
          <a:bodyPr anchor="ctr">
            <a:normAutofit fontScale="90000"/>
          </a:bodyPr>
          <a:lstStyle/>
          <a:p>
            <a:pPr algn="ctr"/>
            <a:r>
              <a:rPr lang="en-US" sz="4000" b="1" dirty="0"/>
              <a:t>Lesson 20: Adding and Subtracting Rational Numbers</a:t>
            </a:r>
          </a:p>
        </p:txBody>
      </p:sp>
      <p:sp>
        <p:nvSpPr>
          <p:cNvPr id="18" name="m!!accent">
            <a:extLst>
              <a:ext uri="{FF2B5EF4-FFF2-40B4-BE49-F238E27FC236}">
                <a16:creationId xmlns:a16="http://schemas.microsoft.com/office/drawing/2014/main" id="{586B4EF9-43BA-4655-A6FF-1D8E21574C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83110" y="5628237"/>
            <a:ext cx="7225780" cy="6858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1582B29A-47E1-D3F8-4708-63F9EAE76C85}"/>
              </a:ext>
            </a:extLst>
          </p:cNvPr>
          <p:cNvSpPr>
            <a:spLocks noGrp="1"/>
          </p:cNvSpPr>
          <p:nvPr>
            <p:ph type="subTitle" idx="1"/>
          </p:nvPr>
        </p:nvSpPr>
        <p:spPr>
          <a:xfrm>
            <a:off x="2615738" y="5680636"/>
            <a:ext cx="6960524" cy="1013461"/>
          </a:xfrm>
        </p:spPr>
        <p:txBody>
          <a:bodyPr anchor="ctr">
            <a:normAutofit/>
          </a:bodyPr>
          <a:lstStyle/>
          <a:p>
            <a:pPr algn="ctr"/>
            <a:endParaRPr lang="en-US" sz="2000" dirty="0">
              <a:solidFill>
                <a:schemeClr val="bg1"/>
              </a:solidFill>
            </a:endParaRPr>
          </a:p>
        </p:txBody>
      </p:sp>
    </p:spTree>
    <p:extLst>
      <p:ext uri="{BB962C8B-B14F-4D97-AF65-F5344CB8AC3E}">
        <p14:creationId xmlns:p14="http://schemas.microsoft.com/office/powerpoint/2010/main" val="77481457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fill="remove" nodeType="withEffect" nodePh="1">
                                  <p:stCondLst>
                                    <p:cond delay="750"/>
                                  </p:stCondLst>
                                  <p:endCondLst>
                                    <p:cond evt="begin" delay="0">
                                      <p:tn val="5"/>
                                    </p:cond>
                                  </p:endCondLst>
                                  <p:childTnLst>
                                    <p:animClr clrSpc="rgb" dir="cw">
                                      <p:cBhvr override="childStyle">
                                        <p:cTn id="6" dur="500" autoRev="1" fill="remove"/>
                                        <p:tgtEl>
                                          <p:spTgt spid="3">
                                            <p:txEl>
                                              <p:pRg st="0" end="0"/>
                                            </p:txEl>
                                          </p:spTgt>
                                        </p:tgtEl>
                                        <p:attrNameLst>
                                          <p:attrName>style.color</p:attrName>
                                        </p:attrNameLst>
                                      </p:cBhvr>
                                      <p:to>
                                        <a:schemeClr val="bg1"/>
                                      </p:to>
                                    </p:animClr>
                                    <p:animClr clrSpc="rgb" dir="cw">
                                      <p:cBhvr>
                                        <p:cTn id="7" dur="500" autoRev="1" fill="remove"/>
                                        <p:tgtEl>
                                          <p:spTgt spid="3">
                                            <p:txEl>
                                              <p:pRg st="0" end="0"/>
                                            </p:txEl>
                                          </p:spTgt>
                                        </p:tgtEl>
                                        <p:attrNameLst>
                                          <p:attrName>fillcolor</p:attrName>
                                        </p:attrNameLst>
                                      </p:cBhvr>
                                      <p:to>
                                        <a:schemeClr val="bg1"/>
                                      </p:to>
                                    </p:animClr>
                                    <p:set>
                                      <p:cBhvr>
                                        <p:cTn id="8" dur="500" autoRev="1" fill="remove"/>
                                        <p:tgtEl>
                                          <p:spTgt spid="3">
                                            <p:txEl>
                                              <p:pRg st="0" end="0"/>
                                            </p:txEl>
                                          </p:spTgt>
                                        </p:tgtEl>
                                        <p:attrNameLst>
                                          <p:attrName>fill.type</p:attrName>
                                        </p:attrNameLst>
                                      </p:cBhvr>
                                      <p:to>
                                        <p:strVal val="solid"/>
                                      </p:to>
                                    </p:set>
                                    <p:set>
                                      <p:cBhvr>
                                        <p:cTn id="9" dur="500" autoRev="1" fill="remove"/>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560717" y="840336"/>
            <a:ext cx="10168128" cy="1179576"/>
          </a:xfrm>
        </p:spPr>
        <p:txBody>
          <a:bodyPr>
            <a:normAutofit fontScale="90000"/>
          </a:bodyPr>
          <a:lstStyle/>
          <a:p>
            <a:pPr marL="0" marR="0">
              <a:lnSpc>
                <a:spcPct val="115000"/>
              </a:lnSpc>
              <a:spcBef>
                <a:spcPts val="0"/>
              </a:spcBef>
              <a:spcAft>
                <a:spcPts val="1000"/>
              </a:spcAft>
            </a:pPr>
            <a:r>
              <a:rPr lang="en-US" sz="3200" dirty="0">
                <a:effectLst/>
                <a:latin typeface="Arial" panose="020B0604020202020204" pitchFamily="34" charset="0"/>
                <a:ea typeface="Calibri" panose="020F0502020204030204" pitchFamily="34" charset="0"/>
                <a:cs typeface="Times New Roman" panose="02020603050405020304" pitchFamily="18" charset="0"/>
              </a:rPr>
              <a:t> </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r>
              <a:rPr lang="en-US" sz="3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Rules for Subtracting Fractions</a:t>
            </a:r>
            <a:br>
              <a:rPr lang="en-US" sz="1400" dirty="0">
                <a:effectLst/>
                <a:latin typeface="Calibri" panose="020F0502020204030204" pitchFamily="34" charset="0"/>
                <a:ea typeface="Calibri" panose="020F0502020204030204" pitchFamily="34" charset="0"/>
                <a:cs typeface="Times New Roman" panose="02020603050405020304" pitchFamily="18" charset="0"/>
              </a:rPr>
            </a:b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07887" y="2019912"/>
            <a:ext cx="11032603" cy="4547666"/>
          </a:xfrm>
        </p:spPr>
        <p:txBody>
          <a:bodyPr>
            <a:normAutofit/>
          </a:bodyPr>
          <a:lstStyle/>
          <a:p>
            <a:pPr marL="0" marR="0" indent="0">
              <a:lnSpc>
                <a:spcPct val="115000"/>
              </a:lnSpc>
              <a:spcBef>
                <a:spcPts val="0"/>
              </a:spcBef>
              <a:spcAft>
                <a:spcPts val="1000"/>
              </a:spcAft>
              <a:buNone/>
            </a:pPr>
            <a:r>
              <a:rPr lang="en-US" sz="3200" b="1" u="sng" dirty="0">
                <a:effectLst/>
                <a:latin typeface="Arial" panose="020B0604020202020204" pitchFamily="34" charset="0"/>
                <a:ea typeface="Calibri" panose="020F0502020204030204" pitchFamily="34" charset="0"/>
                <a:cs typeface="Times New Roman" panose="02020603050405020304" pitchFamily="18" charset="0"/>
              </a:rPr>
              <a:t>Example 6</a:t>
            </a:r>
            <a:r>
              <a:rPr lang="en-US" sz="3200" b="1" dirty="0">
                <a:effectLst/>
                <a:latin typeface="Arial" panose="020B0604020202020204" pitchFamily="34" charset="0"/>
                <a:ea typeface="Calibri" panose="020F0502020204030204" pitchFamily="34" charset="0"/>
                <a:cs typeface="Times New Roman" panose="02020603050405020304" pitchFamily="18" charset="0"/>
              </a:rPr>
              <a:t>: Subtract the following fractions. Reduce if necessary.</a:t>
            </a:r>
            <a:r>
              <a:rPr lang="en-US" sz="3200" b="1" u="sng" dirty="0">
                <a:effectLst/>
                <a:latin typeface="Arial" panose="020B0604020202020204" pitchFamily="34" charset="0"/>
                <a:ea typeface="Calibri" panose="020F0502020204030204" pitchFamily="34" charset="0"/>
                <a:cs typeface="Times New Roman" panose="02020603050405020304" pitchFamily="18" charset="0"/>
              </a:rPr>
              <a:t> </a:t>
            </a:r>
            <a:endParaRPr lang="en-US" sz="2400" dirty="0">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p:txBody>
      </p:sp>
      <p:pic>
        <p:nvPicPr>
          <p:cNvPr id="6" name="Picture 5">
            <a:extLst>
              <a:ext uri="{FF2B5EF4-FFF2-40B4-BE49-F238E27FC236}">
                <a16:creationId xmlns:a16="http://schemas.microsoft.com/office/drawing/2014/main" id="{0FD023E5-AC47-A9E2-33BF-6060EDB72E71}"/>
              </a:ext>
            </a:extLst>
          </p:cNvPr>
          <p:cNvPicPr>
            <a:picLocks noChangeAspect="1"/>
          </p:cNvPicPr>
          <p:nvPr/>
        </p:nvPicPr>
        <p:blipFill>
          <a:blip r:embed="rId2"/>
          <a:stretch>
            <a:fillRect/>
          </a:stretch>
        </p:blipFill>
        <p:spPr>
          <a:xfrm>
            <a:off x="940085" y="3569744"/>
            <a:ext cx="1999168" cy="967750"/>
          </a:xfrm>
          <a:prstGeom prst="rect">
            <a:avLst/>
          </a:prstGeom>
        </p:spPr>
      </p:pic>
      <p:pic>
        <p:nvPicPr>
          <p:cNvPr id="8" name="Picture 7">
            <a:extLst>
              <a:ext uri="{FF2B5EF4-FFF2-40B4-BE49-F238E27FC236}">
                <a16:creationId xmlns:a16="http://schemas.microsoft.com/office/drawing/2014/main" id="{9370B340-278C-399D-639D-FD29B4C8E0E2}"/>
              </a:ext>
            </a:extLst>
          </p:cNvPr>
          <p:cNvPicPr>
            <a:picLocks noChangeAspect="1"/>
          </p:cNvPicPr>
          <p:nvPr/>
        </p:nvPicPr>
        <p:blipFill>
          <a:blip r:embed="rId3"/>
          <a:stretch>
            <a:fillRect/>
          </a:stretch>
        </p:blipFill>
        <p:spPr>
          <a:xfrm>
            <a:off x="5735843" y="3506638"/>
            <a:ext cx="1731245" cy="1108494"/>
          </a:xfrm>
          <a:prstGeom prst="rect">
            <a:avLst/>
          </a:prstGeom>
        </p:spPr>
      </p:pic>
    </p:spTree>
    <p:extLst>
      <p:ext uri="{BB962C8B-B14F-4D97-AF65-F5344CB8AC3E}">
        <p14:creationId xmlns:p14="http://schemas.microsoft.com/office/powerpoint/2010/main" val="8212548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551510" y="929212"/>
            <a:ext cx="10168128" cy="1179576"/>
          </a:xfrm>
        </p:spPr>
        <p:txBody>
          <a:bodyPr>
            <a:normAutofit fontScale="90000"/>
          </a:bodyPr>
          <a:lstStyle/>
          <a:p>
            <a:pPr marL="0" marR="0" lvl="0" indent="0" algn="l" defTabSz="914400" rtl="0" eaLnBrk="1" fontAlgn="auto" latinLnBrk="0" hangingPunct="1">
              <a:lnSpc>
                <a:spcPct val="115000"/>
              </a:lnSpc>
              <a:spcBef>
                <a:spcPts val="0"/>
              </a:spcBef>
              <a:spcAft>
                <a:spcPts val="1000"/>
              </a:spcAft>
              <a:buClrTx/>
              <a:buSzTx/>
              <a:buFont typeface="Arial" panose="020B0604020202020204" pitchFamily="34" charset="0"/>
              <a:buNone/>
              <a:tabLst/>
              <a:defRPr/>
            </a:pPr>
            <a:r>
              <a:rPr lang="en-US" sz="3200" dirty="0">
                <a:effectLst/>
                <a:latin typeface="Arial" panose="020B0604020202020204" pitchFamily="34" charset="0"/>
                <a:ea typeface="Calibri" panose="020F0502020204030204" pitchFamily="34" charset="0"/>
                <a:cs typeface="Times New Roman" panose="02020603050405020304" pitchFamily="18" charset="0"/>
              </a:rPr>
              <a:t> </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r>
              <a:rPr kumimoji="0" lang="en-US" sz="3600" b="1" i="0" strike="noStrike" kern="1200" cap="none" spc="0" normalizeH="0" baseline="0" noProof="0" dirty="0">
                <a:ln>
                  <a:noFill/>
                </a:ln>
                <a:solidFill>
                  <a:srgbClr val="000000"/>
                </a:solidFill>
                <a:effectLst/>
                <a:uLnTx/>
                <a:uFillTx/>
                <a:latin typeface="Arial" panose="020B0604020202020204" pitchFamily="34" charset="0"/>
                <a:ea typeface="Calibri" panose="020F0502020204030204" pitchFamily="34" charset="0"/>
                <a:cs typeface="Times New Roman" panose="02020603050405020304" pitchFamily="18" charset="0"/>
              </a:rPr>
              <a:t>Subtracting Mixed-Numbers</a:t>
            </a: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lang="en-US" sz="1400" dirty="0">
                <a:effectLst/>
                <a:latin typeface="Calibri" panose="020F0502020204030204" pitchFamily="34" charset="0"/>
                <a:ea typeface="Calibri" panose="020F0502020204030204" pitchFamily="34" charset="0"/>
                <a:cs typeface="Times New Roman" panose="02020603050405020304" pitchFamily="18" charset="0"/>
              </a:rPr>
            </a:b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07887" y="2019912"/>
            <a:ext cx="11032603" cy="4547666"/>
          </a:xfrm>
        </p:spPr>
        <p:txBody>
          <a:bodyPr>
            <a:normAutofit/>
          </a:bodyPr>
          <a:lstStyle/>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p:txBody>
      </p:sp>
      <p:sp>
        <p:nvSpPr>
          <p:cNvPr id="5" name="TextBox 4">
            <a:extLst>
              <a:ext uri="{FF2B5EF4-FFF2-40B4-BE49-F238E27FC236}">
                <a16:creationId xmlns:a16="http://schemas.microsoft.com/office/drawing/2014/main" id="{8D69B721-15CA-61A9-CE2C-196DA48F8FDB}"/>
              </a:ext>
            </a:extLst>
          </p:cNvPr>
          <p:cNvSpPr txBox="1"/>
          <p:nvPr/>
        </p:nvSpPr>
        <p:spPr>
          <a:xfrm>
            <a:off x="439947" y="2320506"/>
            <a:ext cx="8701896" cy="1188530"/>
          </a:xfrm>
          <a:prstGeom prst="rect">
            <a:avLst/>
          </a:prstGeom>
          <a:noFill/>
        </p:spPr>
        <p:txBody>
          <a:bodyPr wrap="square">
            <a:spAutoFit/>
          </a:bodyPr>
          <a:lstStyle/>
          <a:p>
            <a:pPr marL="0" marR="0">
              <a:lnSpc>
                <a:spcPct val="115000"/>
              </a:lnSpc>
              <a:spcBef>
                <a:spcPts val="1200"/>
              </a:spcBef>
              <a:spcAft>
                <a:spcPts val="1000"/>
              </a:spcAft>
            </a:pPr>
            <a:r>
              <a:rPr lang="en-US" sz="32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Convert fractions into improper fractions and work accordingly.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971840759"/>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249585" y="1205257"/>
            <a:ext cx="10168128" cy="1179576"/>
          </a:xfrm>
        </p:spPr>
        <p:txBody>
          <a:bodyPr>
            <a:normAutofit fontScale="90000"/>
          </a:bodyPr>
          <a:lstStyle/>
          <a:p>
            <a:pPr marL="0" marR="0" algn="ctr">
              <a:lnSpc>
                <a:spcPct val="115000"/>
              </a:lnSpc>
              <a:spcBef>
                <a:spcPts val="1200"/>
              </a:spcBef>
              <a:spcAft>
                <a:spcPts val="1000"/>
              </a:spcAft>
            </a:pPr>
            <a:r>
              <a:rPr lang="en-US" sz="3200" dirty="0">
                <a:effectLst/>
                <a:latin typeface="Arial" panose="020B0604020202020204" pitchFamily="34" charset="0"/>
                <a:ea typeface="Calibri" panose="020F0502020204030204" pitchFamily="34" charset="0"/>
                <a:cs typeface="Times New Roman" panose="02020603050405020304" pitchFamily="18" charset="0"/>
              </a:rPr>
              <a:t> </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r>
              <a:rPr lang="en-US" sz="3200" b="1" dirty="0">
                <a:effectLst/>
                <a:latin typeface="Arial" panose="020B0604020202020204" pitchFamily="34" charset="0"/>
                <a:ea typeface="Calibri" panose="020F0502020204030204" pitchFamily="34" charset="0"/>
                <a:cs typeface="Times New Roman" panose="02020603050405020304" pitchFamily="18" charset="0"/>
              </a:rPr>
              <a:t>Butterfly Method of Adding and Subtracting Fractions</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lang="en-US" sz="1400" dirty="0">
                <a:effectLst/>
                <a:latin typeface="Calibri" panose="020F0502020204030204" pitchFamily="34" charset="0"/>
                <a:ea typeface="Calibri" panose="020F0502020204030204" pitchFamily="34" charset="0"/>
                <a:cs typeface="Times New Roman" panose="02020603050405020304" pitchFamily="18" charset="0"/>
              </a:rPr>
            </a:b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07887" y="2019912"/>
            <a:ext cx="11032603" cy="4547666"/>
          </a:xfrm>
        </p:spPr>
        <p:txBody>
          <a:bodyPr>
            <a:normAutofit/>
          </a:bodyPr>
          <a:lstStyle/>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p:txBody>
      </p:sp>
      <p:sp>
        <p:nvSpPr>
          <p:cNvPr id="5" name="TextBox 4">
            <a:extLst>
              <a:ext uri="{FF2B5EF4-FFF2-40B4-BE49-F238E27FC236}">
                <a16:creationId xmlns:a16="http://schemas.microsoft.com/office/drawing/2014/main" id="{8D69B721-15CA-61A9-CE2C-196DA48F8FDB}"/>
              </a:ext>
            </a:extLst>
          </p:cNvPr>
          <p:cNvSpPr txBox="1"/>
          <p:nvPr/>
        </p:nvSpPr>
        <p:spPr>
          <a:xfrm>
            <a:off x="439947" y="2320506"/>
            <a:ext cx="11502468" cy="4020075"/>
          </a:xfrm>
          <a:prstGeom prst="rect">
            <a:avLst/>
          </a:prstGeom>
          <a:noFill/>
        </p:spPr>
        <p:txBody>
          <a:bodyPr wrap="square">
            <a:spAutoFit/>
          </a:bodyPr>
          <a:lstStyle/>
          <a:p>
            <a:pPr marL="457200" marR="0" lvl="0" indent="-457200">
              <a:lnSpc>
                <a:spcPct val="115000"/>
              </a:lnSpc>
              <a:spcBef>
                <a:spcPts val="0"/>
              </a:spcBef>
              <a:spcAft>
                <a:spcPts val="0"/>
              </a:spcAft>
              <a:buFont typeface="Arial" panose="020B0604020202020204" pitchFamily="34" charset="0"/>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Write the fractions side-by-side as usual and draw two wings along the diagonals made by the numerator of one fraction and the denominator of the other fraction and draw an antenna on each wing.</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lvl="0" indent="-457200">
              <a:lnSpc>
                <a:spcPct val="115000"/>
              </a:lnSpc>
              <a:spcBef>
                <a:spcPts val="0"/>
              </a:spcBef>
              <a:spcAft>
                <a:spcPts val="1000"/>
              </a:spcAft>
              <a:buFont typeface="Arial" panose="020B0604020202020204" pitchFamily="34" charset="0"/>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As suggested by the wings, that look like a multiplication sign, multiply the numbers in each wing and put the product in the antenna for the wing.</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Butterfly Method Fractions — PlanBee">
            <a:extLst>
              <a:ext uri="{FF2B5EF4-FFF2-40B4-BE49-F238E27FC236}">
                <a16:creationId xmlns:a16="http://schemas.microsoft.com/office/drawing/2014/main" id="{A9496DA4-4A2E-635C-7631-C3EFCD35242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85867" y="507581"/>
            <a:ext cx="1812925" cy="1812925"/>
          </a:xfrm>
          <a:prstGeom prst="rect">
            <a:avLst/>
          </a:prstGeom>
          <a:noFill/>
          <a:ln>
            <a:noFill/>
          </a:ln>
        </p:spPr>
      </p:pic>
    </p:spTree>
    <p:extLst>
      <p:ext uri="{BB962C8B-B14F-4D97-AF65-F5344CB8AC3E}">
        <p14:creationId xmlns:p14="http://schemas.microsoft.com/office/powerpoint/2010/main" val="1569623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249585" y="1205257"/>
            <a:ext cx="10168128" cy="1179576"/>
          </a:xfrm>
        </p:spPr>
        <p:txBody>
          <a:bodyPr>
            <a:normAutofit fontScale="90000"/>
          </a:bodyPr>
          <a:lstStyle/>
          <a:p>
            <a:pPr marL="0" marR="0" algn="ctr">
              <a:lnSpc>
                <a:spcPct val="115000"/>
              </a:lnSpc>
              <a:spcBef>
                <a:spcPts val="1200"/>
              </a:spcBef>
              <a:spcAft>
                <a:spcPts val="1000"/>
              </a:spcAft>
            </a:pPr>
            <a:r>
              <a:rPr lang="en-US" sz="3200" dirty="0">
                <a:effectLst/>
                <a:latin typeface="Arial" panose="020B0604020202020204" pitchFamily="34" charset="0"/>
                <a:ea typeface="Calibri" panose="020F0502020204030204" pitchFamily="34" charset="0"/>
                <a:cs typeface="Times New Roman" panose="02020603050405020304" pitchFamily="18" charset="0"/>
              </a:rPr>
              <a:t> </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r>
              <a:rPr lang="en-US" sz="3200" b="1" dirty="0">
                <a:effectLst/>
                <a:latin typeface="Arial" panose="020B0604020202020204" pitchFamily="34" charset="0"/>
                <a:ea typeface="Calibri" panose="020F0502020204030204" pitchFamily="34" charset="0"/>
                <a:cs typeface="Times New Roman" panose="02020603050405020304" pitchFamily="18" charset="0"/>
              </a:rPr>
              <a:t>Butterfly Method of Adding and Subtracting Fractions</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lang="en-US" sz="1400" dirty="0">
                <a:effectLst/>
                <a:latin typeface="Calibri" panose="020F0502020204030204" pitchFamily="34" charset="0"/>
                <a:ea typeface="Calibri" panose="020F0502020204030204" pitchFamily="34" charset="0"/>
                <a:cs typeface="Times New Roman" panose="02020603050405020304" pitchFamily="18" charset="0"/>
              </a:rPr>
            </a:b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07887" y="2019912"/>
            <a:ext cx="11032603" cy="4547666"/>
          </a:xfrm>
        </p:spPr>
        <p:txBody>
          <a:bodyPr>
            <a:normAutofit/>
          </a:bodyPr>
          <a:lstStyle/>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p:txBody>
      </p:sp>
      <p:sp>
        <p:nvSpPr>
          <p:cNvPr id="5" name="TextBox 4">
            <a:extLst>
              <a:ext uri="{FF2B5EF4-FFF2-40B4-BE49-F238E27FC236}">
                <a16:creationId xmlns:a16="http://schemas.microsoft.com/office/drawing/2014/main" id="{8D69B721-15CA-61A9-CE2C-196DA48F8FDB}"/>
              </a:ext>
            </a:extLst>
          </p:cNvPr>
          <p:cNvSpPr txBox="1"/>
          <p:nvPr/>
        </p:nvSpPr>
        <p:spPr>
          <a:xfrm>
            <a:off x="439947" y="2320506"/>
            <a:ext cx="11502468" cy="4586384"/>
          </a:xfrm>
          <a:prstGeom prst="rect">
            <a:avLst/>
          </a:prstGeom>
          <a:noFill/>
        </p:spPr>
        <p:txBody>
          <a:bodyPr wrap="square">
            <a:spAutoFit/>
          </a:bodyPr>
          <a:lstStyle/>
          <a:p>
            <a:pPr marL="457200" marR="0" lvl="0" indent="-457200">
              <a:lnSpc>
                <a:spcPct val="115000"/>
              </a:lnSpc>
              <a:spcBef>
                <a:spcPts val="0"/>
              </a:spcBef>
              <a:spcAft>
                <a:spcPts val="0"/>
              </a:spcAft>
              <a:buFont typeface="Arial" panose="020B0604020202020204" pitchFamily="34" charset="0"/>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Think or say: “This poor butterfly needs a body.” To give it a body, connect the bottom parts of the wings with a body-like loop and multiply the two denominators it connects, putting the product inside the body.</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lvl="0" indent="-457200">
              <a:lnSpc>
                <a:spcPct val="115000"/>
              </a:lnSpc>
              <a:spcBef>
                <a:spcPts val="0"/>
              </a:spcBef>
              <a:spcAft>
                <a:spcPts val="0"/>
              </a:spcAft>
              <a:buFont typeface="Arial" panose="020B0604020202020204" pitchFamily="34" charset="0"/>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Add or subtract the numbers in the antennae in keeping with what is being done to the fractions and put the result over the number in the body.</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15000"/>
              </a:lnSpc>
              <a:spcBef>
                <a:spcPts val="0"/>
              </a:spcBef>
              <a:spcAft>
                <a:spcPts val="1000"/>
              </a:spcAft>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Butterfly Method Fractions — PlanBee">
            <a:extLst>
              <a:ext uri="{FF2B5EF4-FFF2-40B4-BE49-F238E27FC236}">
                <a16:creationId xmlns:a16="http://schemas.microsoft.com/office/drawing/2014/main" id="{A9496DA4-4A2E-635C-7631-C3EFCD35242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85867" y="507581"/>
            <a:ext cx="1812925" cy="1812925"/>
          </a:xfrm>
          <a:prstGeom prst="rect">
            <a:avLst/>
          </a:prstGeom>
          <a:noFill/>
          <a:ln>
            <a:noFill/>
          </a:ln>
        </p:spPr>
      </p:pic>
    </p:spTree>
    <p:extLst>
      <p:ext uri="{BB962C8B-B14F-4D97-AF65-F5344CB8AC3E}">
        <p14:creationId xmlns:p14="http://schemas.microsoft.com/office/powerpoint/2010/main" val="141694791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249585" y="1205257"/>
            <a:ext cx="10168128" cy="1179576"/>
          </a:xfrm>
        </p:spPr>
        <p:txBody>
          <a:bodyPr>
            <a:normAutofit fontScale="90000"/>
          </a:bodyPr>
          <a:lstStyle/>
          <a:p>
            <a:pPr marL="0" marR="0" algn="ctr">
              <a:lnSpc>
                <a:spcPct val="115000"/>
              </a:lnSpc>
              <a:spcBef>
                <a:spcPts val="1200"/>
              </a:spcBef>
              <a:spcAft>
                <a:spcPts val="1000"/>
              </a:spcAft>
            </a:pPr>
            <a:r>
              <a:rPr lang="en-US" sz="3200" dirty="0">
                <a:effectLst/>
                <a:latin typeface="Arial" panose="020B0604020202020204" pitchFamily="34" charset="0"/>
                <a:ea typeface="Calibri" panose="020F0502020204030204" pitchFamily="34" charset="0"/>
                <a:cs typeface="Times New Roman" panose="02020603050405020304" pitchFamily="18" charset="0"/>
              </a:rPr>
              <a:t> </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r>
              <a:rPr lang="en-US" sz="3200" b="1" dirty="0">
                <a:effectLst/>
                <a:latin typeface="Arial" panose="020B0604020202020204" pitchFamily="34" charset="0"/>
                <a:ea typeface="Calibri" panose="020F0502020204030204" pitchFamily="34" charset="0"/>
                <a:cs typeface="Times New Roman" panose="02020603050405020304" pitchFamily="18" charset="0"/>
              </a:rPr>
              <a:t>Butterfly Method of Adding and Subtracting Fractions</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lang="en-US" sz="1400" dirty="0">
                <a:effectLst/>
                <a:latin typeface="Calibri" panose="020F0502020204030204" pitchFamily="34" charset="0"/>
                <a:ea typeface="Calibri" panose="020F0502020204030204" pitchFamily="34" charset="0"/>
                <a:cs typeface="Times New Roman" panose="02020603050405020304" pitchFamily="18" charset="0"/>
              </a:rPr>
            </a:b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07887" y="2019912"/>
            <a:ext cx="11032603" cy="4547666"/>
          </a:xfrm>
        </p:spPr>
        <p:txBody>
          <a:bodyPr>
            <a:normAutofit/>
          </a:bodyPr>
          <a:lstStyle/>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p:txBody>
      </p:sp>
      <p:sp>
        <p:nvSpPr>
          <p:cNvPr id="5" name="TextBox 4">
            <a:extLst>
              <a:ext uri="{FF2B5EF4-FFF2-40B4-BE49-F238E27FC236}">
                <a16:creationId xmlns:a16="http://schemas.microsoft.com/office/drawing/2014/main" id="{8D69B721-15CA-61A9-CE2C-196DA48F8FDB}"/>
              </a:ext>
            </a:extLst>
          </p:cNvPr>
          <p:cNvSpPr txBox="1"/>
          <p:nvPr/>
        </p:nvSpPr>
        <p:spPr>
          <a:xfrm>
            <a:off x="439947" y="2320506"/>
            <a:ext cx="11502468" cy="3713452"/>
          </a:xfrm>
          <a:prstGeom prst="rect">
            <a:avLst/>
          </a:prstGeom>
          <a:noFill/>
        </p:spPr>
        <p:txBody>
          <a:bodyPr wrap="square">
            <a:spAutoFit/>
          </a:bodyPr>
          <a:lstStyle/>
          <a:p>
            <a:pPr marL="457200" marR="0" lvl="0" indent="-457200">
              <a:lnSpc>
                <a:spcPct val="115000"/>
              </a:lnSpc>
              <a:spcBef>
                <a:spcPts val="0"/>
              </a:spcBef>
              <a:spcAft>
                <a:spcPts val="0"/>
              </a:spcAft>
              <a:buFont typeface="Arial" panose="020B0604020202020204" pitchFamily="34" charset="0"/>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If necessary. Reduce or simplify the result.</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15000"/>
              </a:lnSpc>
              <a:spcBef>
                <a:spcPts val="0"/>
              </a:spcBef>
              <a:spcAft>
                <a:spcPts val="1000"/>
              </a:spcAft>
            </a:pPr>
            <a:endParaRPr lang="en-US" sz="3200" b="1" i="1" dirty="0">
              <a:effectLst/>
              <a:latin typeface="Arial" panose="020B0604020202020204" pitchFamily="34" charset="0"/>
              <a:ea typeface="Calibri" panose="020F0502020204030204" pitchFamily="34" charset="0"/>
              <a:cs typeface="Times New Roman" panose="02020603050405020304" pitchFamily="18" charset="0"/>
            </a:endParaRPr>
          </a:p>
          <a:p>
            <a:pPr marL="457200" marR="0">
              <a:lnSpc>
                <a:spcPct val="115000"/>
              </a:lnSpc>
              <a:spcBef>
                <a:spcPts val="0"/>
              </a:spcBef>
              <a:spcAft>
                <a:spcPts val="1000"/>
              </a:spcAft>
            </a:pPr>
            <a:r>
              <a:rPr lang="en-US" sz="3200" b="1" i="1" dirty="0">
                <a:effectLst/>
                <a:latin typeface="Arial" panose="020B0604020202020204" pitchFamily="34" charset="0"/>
                <a:ea typeface="Calibri" panose="020F0502020204030204" pitchFamily="34" charset="0"/>
                <a:cs typeface="Times New Roman" panose="02020603050405020304" pitchFamily="18" charset="0"/>
              </a:rPr>
              <a:t>**The only difference is subtracting fractions verses adding them is in the last step where the numbers in the antennae are subtracted instead of added.</a:t>
            </a:r>
            <a:endParaRPr lang="en-US" sz="2400" b="1" i="1"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15000"/>
              </a:lnSpc>
              <a:spcBef>
                <a:spcPts val="0"/>
              </a:spcBef>
              <a:spcAft>
                <a:spcPts val="1000"/>
              </a:spcAft>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Butterfly Method Fractions — PlanBee">
            <a:extLst>
              <a:ext uri="{FF2B5EF4-FFF2-40B4-BE49-F238E27FC236}">
                <a16:creationId xmlns:a16="http://schemas.microsoft.com/office/drawing/2014/main" id="{A9496DA4-4A2E-635C-7631-C3EFCD35242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85867" y="507581"/>
            <a:ext cx="1812925" cy="1812925"/>
          </a:xfrm>
          <a:prstGeom prst="rect">
            <a:avLst/>
          </a:prstGeom>
          <a:noFill/>
          <a:ln>
            <a:noFill/>
          </a:ln>
        </p:spPr>
      </p:pic>
    </p:spTree>
    <p:extLst>
      <p:ext uri="{BB962C8B-B14F-4D97-AF65-F5344CB8AC3E}">
        <p14:creationId xmlns:p14="http://schemas.microsoft.com/office/powerpoint/2010/main" val="103703390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 calcmode="lin" valueType="num">
                                      <p:cBhvr additive="base">
                                        <p:cTn id="13" dur="500" fill="hold"/>
                                        <p:tgtEl>
                                          <p:spTgt spid="5">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249585" y="1205257"/>
            <a:ext cx="10168128" cy="1179576"/>
          </a:xfrm>
        </p:spPr>
        <p:txBody>
          <a:bodyPr>
            <a:normAutofit fontScale="90000"/>
          </a:bodyPr>
          <a:lstStyle/>
          <a:p>
            <a:pPr marL="0" marR="0" algn="ctr">
              <a:lnSpc>
                <a:spcPct val="115000"/>
              </a:lnSpc>
              <a:spcBef>
                <a:spcPts val="1200"/>
              </a:spcBef>
              <a:spcAft>
                <a:spcPts val="1000"/>
              </a:spcAft>
            </a:pPr>
            <a:r>
              <a:rPr lang="en-US" sz="3200" dirty="0">
                <a:effectLst/>
                <a:latin typeface="Arial" panose="020B0604020202020204" pitchFamily="34" charset="0"/>
                <a:ea typeface="Calibri" panose="020F0502020204030204" pitchFamily="34" charset="0"/>
                <a:cs typeface="Times New Roman" panose="02020603050405020304" pitchFamily="18" charset="0"/>
              </a:rPr>
              <a:t> </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r>
              <a:rPr lang="en-US" sz="3200" b="1" dirty="0">
                <a:effectLst/>
                <a:latin typeface="Arial" panose="020B0604020202020204" pitchFamily="34" charset="0"/>
                <a:ea typeface="Calibri" panose="020F0502020204030204" pitchFamily="34" charset="0"/>
                <a:cs typeface="Times New Roman" panose="02020603050405020304" pitchFamily="18" charset="0"/>
              </a:rPr>
              <a:t>Butterfly Method of Adding and Subtracting Fractions</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br>
              <a:rPr kumimoji="0" lang="en-US" sz="3200" b="0" i="0" u="none" strike="noStrike" kern="1200" cap="none" spc="0" normalizeH="0" baseline="0" noProof="0" dirty="0">
                <a:ln>
                  <a:noFill/>
                </a:ln>
                <a:solidFill>
                  <a:srgbClr val="000000"/>
                </a:solidFill>
                <a:effectLst/>
                <a:uLnTx/>
                <a:uFillTx/>
                <a:latin typeface="Calibri" panose="020F0502020204030204" pitchFamily="34" charset="0"/>
                <a:ea typeface="Calibri" panose="020F0502020204030204" pitchFamily="34" charset="0"/>
                <a:cs typeface="Times New Roman" panose="02020603050405020304" pitchFamily="18" charset="0"/>
              </a:rPr>
            </a:br>
            <a:br>
              <a:rPr lang="en-US" sz="1400" dirty="0">
                <a:effectLst/>
                <a:latin typeface="Calibri" panose="020F0502020204030204" pitchFamily="34" charset="0"/>
                <a:ea typeface="Calibri" panose="020F0502020204030204" pitchFamily="34" charset="0"/>
                <a:cs typeface="Times New Roman" panose="02020603050405020304" pitchFamily="18" charset="0"/>
              </a:rPr>
            </a:b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07887" y="2019912"/>
            <a:ext cx="11032603" cy="4547666"/>
          </a:xfrm>
        </p:spPr>
        <p:txBody>
          <a:bodyPr>
            <a:normAutofit/>
          </a:bodyPr>
          <a:lstStyle/>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a:p>
            <a:pPr marL="0" marR="0" indent="0">
              <a:lnSpc>
                <a:spcPct val="115000"/>
              </a:lnSpc>
              <a:spcBef>
                <a:spcPts val="0"/>
              </a:spcBef>
              <a:spcAft>
                <a:spcPts val="1000"/>
              </a:spcAft>
              <a:buNone/>
            </a:pPr>
            <a:endParaRPr lang="en-US" sz="3200" b="1" dirty="0">
              <a:solidFill>
                <a:srgbClr val="0070C0"/>
              </a:solidFill>
              <a:latin typeface="Bradley Hand ITC" panose="03070402050302030203" pitchFamily="66" charset="0"/>
            </a:endParaRPr>
          </a:p>
        </p:txBody>
      </p:sp>
      <p:sp>
        <p:nvSpPr>
          <p:cNvPr id="5" name="TextBox 4">
            <a:extLst>
              <a:ext uri="{FF2B5EF4-FFF2-40B4-BE49-F238E27FC236}">
                <a16:creationId xmlns:a16="http://schemas.microsoft.com/office/drawing/2014/main" id="{8D69B721-15CA-61A9-CE2C-196DA48F8FDB}"/>
              </a:ext>
            </a:extLst>
          </p:cNvPr>
          <p:cNvSpPr txBox="1"/>
          <p:nvPr/>
        </p:nvSpPr>
        <p:spPr>
          <a:xfrm>
            <a:off x="439947" y="2320506"/>
            <a:ext cx="11502468" cy="1422569"/>
          </a:xfrm>
          <a:prstGeom prst="rect">
            <a:avLst/>
          </a:prstGeom>
          <a:noFill/>
        </p:spPr>
        <p:txBody>
          <a:bodyPr wrap="square">
            <a:spAutoFit/>
          </a:bodyPr>
          <a:lstStyle/>
          <a:p>
            <a:pPr marL="0" marR="0">
              <a:lnSpc>
                <a:spcPct val="115000"/>
              </a:lnSpc>
              <a:spcBef>
                <a:spcPts val="0"/>
              </a:spcBef>
              <a:spcAft>
                <a:spcPts val="1800"/>
              </a:spcAft>
            </a:pPr>
            <a:r>
              <a:rPr lang="en-US" sz="3200" b="1" u="sng" dirty="0">
                <a:effectLst/>
                <a:latin typeface="Arial" panose="020B0604020202020204" pitchFamily="34" charset="0"/>
                <a:ea typeface="Calibri" panose="020F0502020204030204" pitchFamily="34" charset="0"/>
                <a:cs typeface="Times New Roman" panose="02020603050405020304" pitchFamily="18" charset="0"/>
              </a:rPr>
              <a:t>Example 7</a:t>
            </a:r>
            <a:r>
              <a:rPr lang="en-US" sz="3200" b="1" dirty="0">
                <a:effectLst/>
                <a:latin typeface="Arial" panose="020B0604020202020204" pitchFamily="34" charset="0"/>
                <a:ea typeface="Calibri" panose="020F0502020204030204" pitchFamily="34" charset="0"/>
                <a:cs typeface="Times New Roman" panose="02020603050405020304" pitchFamily="18" charset="0"/>
              </a:rPr>
              <a:t>: Add the fraction using the Butterfly Method.</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457200" marR="0">
              <a:lnSpc>
                <a:spcPct val="115000"/>
              </a:lnSpc>
              <a:spcBef>
                <a:spcPts val="0"/>
              </a:spcBef>
              <a:spcAft>
                <a:spcPts val="1000"/>
              </a:spcAft>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descr="Butterfly Method Fractions — PlanBee">
            <a:extLst>
              <a:ext uri="{FF2B5EF4-FFF2-40B4-BE49-F238E27FC236}">
                <a16:creationId xmlns:a16="http://schemas.microsoft.com/office/drawing/2014/main" id="{A9496DA4-4A2E-635C-7631-C3EFCD35242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185867" y="507581"/>
            <a:ext cx="1812925" cy="1812925"/>
          </a:xfrm>
          <a:prstGeom prst="rect">
            <a:avLst/>
          </a:prstGeom>
          <a:noFill/>
          <a:ln>
            <a:noFill/>
          </a:ln>
        </p:spPr>
      </p:pic>
      <p:pic>
        <p:nvPicPr>
          <p:cNvPr id="7" name="Picture 6">
            <a:extLst>
              <a:ext uri="{FF2B5EF4-FFF2-40B4-BE49-F238E27FC236}">
                <a16:creationId xmlns:a16="http://schemas.microsoft.com/office/drawing/2014/main" id="{C51757CC-D203-7892-7299-E376F01B890C}"/>
              </a:ext>
            </a:extLst>
          </p:cNvPr>
          <p:cNvPicPr>
            <a:picLocks noChangeAspect="1"/>
          </p:cNvPicPr>
          <p:nvPr/>
        </p:nvPicPr>
        <p:blipFill>
          <a:blip r:embed="rId3"/>
          <a:stretch>
            <a:fillRect/>
          </a:stretch>
        </p:blipFill>
        <p:spPr>
          <a:xfrm>
            <a:off x="1077298" y="3373216"/>
            <a:ext cx="2791215" cy="1047896"/>
          </a:xfrm>
          <a:prstGeom prst="rect">
            <a:avLst/>
          </a:prstGeom>
        </p:spPr>
      </p:pic>
    </p:spTree>
    <p:extLst>
      <p:ext uri="{BB962C8B-B14F-4D97-AF65-F5344CB8AC3E}">
        <p14:creationId xmlns:p14="http://schemas.microsoft.com/office/powerpoint/2010/main" val="1847071730"/>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r>
              <a:rPr lang="en-US" b="1" dirty="0">
                <a:latin typeface="Arial" panose="020B0604020202020204" pitchFamily="34" charset="0"/>
                <a:cs typeface="Arial" panose="020B0604020202020204" pitchFamily="34" charset="0"/>
              </a:rPr>
              <a:t>Rational Numbers</a:t>
            </a: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indent="0">
              <a:buNone/>
            </a:pPr>
            <a:r>
              <a:rPr lang="en-US" sz="3200" b="1" u="sng" dirty="0">
                <a:effectLst/>
                <a:latin typeface="Arial" panose="020B0604020202020204" pitchFamily="34" charset="0"/>
                <a:ea typeface="Calibri" panose="020F0502020204030204" pitchFamily="34" charset="0"/>
                <a:cs typeface="Arial" panose="020B0604020202020204" pitchFamily="34" charset="0"/>
              </a:rPr>
              <a:t>Common Denominators </a:t>
            </a:r>
            <a:endParaRPr lang="en-US" sz="3200" dirty="0">
              <a:effectLst/>
              <a:latin typeface="Arial" panose="020B0604020202020204" pitchFamily="34" charset="0"/>
              <a:ea typeface="Calibri" panose="020F0502020204030204" pitchFamily="34" charset="0"/>
              <a:cs typeface="Arial" panose="020B0604020202020204" pitchFamily="34" charset="0"/>
            </a:endParaRPr>
          </a:p>
          <a:p>
            <a:pPr marL="0" indent="0">
              <a:buNone/>
            </a:pPr>
            <a:r>
              <a:rPr lang="en-US" sz="3200" dirty="0">
                <a:effectLst/>
                <a:latin typeface="Arial" panose="020B0604020202020204" pitchFamily="34" charset="0"/>
                <a:ea typeface="Calibri" panose="020F0502020204030204" pitchFamily="34" charset="0"/>
                <a:cs typeface="Arial" panose="020B0604020202020204" pitchFamily="34" charset="0"/>
              </a:rPr>
              <a:t>One of the most important skills in the use of fractions is to replace to fractions with different denominators by two fractions with </a:t>
            </a:r>
            <a:r>
              <a:rPr lang="en-US" sz="3200" u="sng" dirty="0">
                <a:effectLst/>
                <a:latin typeface="Arial" panose="020B0604020202020204" pitchFamily="34" charset="0"/>
                <a:ea typeface="Calibri" panose="020F0502020204030204" pitchFamily="34" charset="0"/>
                <a:cs typeface="Arial" panose="020B0604020202020204" pitchFamily="34" charset="0"/>
              </a:rPr>
              <a:t>equal</a:t>
            </a:r>
            <a:r>
              <a:rPr lang="en-US" sz="3200" dirty="0">
                <a:effectLst/>
                <a:latin typeface="Arial" panose="020B0604020202020204" pitchFamily="34" charset="0"/>
                <a:ea typeface="Calibri" panose="020F0502020204030204" pitchFamily="34" charset="0"/>
                <a:cs typeface="Arial" panose="020B0604020202020204" pitchFamily="34" charset="0"/>
              </a:rPr>
              <a:t> denominators. </a:t>
            </a:r>
          </a:p>
          <a:p>
            <a:pPr marL="0" indent="0">
              <a:buNone/>
            </a:pPr>
            <a:r>
              <a:rPr lang="en-US" sz="3200" dirty="0">
                <a:effectLst/>
                <a:latin typeface="Arial" panose="020B0604020202020204" pitchFamily="34" charset="0"/>
                <a:ea typeface="Calibri" panose="020F0502020204030204" pitchFamily="34" charset="0"/>
                <a:cs typeface="Times New Roman" panose="02020603050405020304" pitchFamily="18" charset="0"/>
              </a:rPr>
              <a:t>The _________________________ of two fractions is the _________________________ of their denominators.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effectLst/>
              <a:latin typeface="Arial" panose="020B0604020202020204" pitchFamily="34" charset="0"/>
              <a:ea typeface="Calibri" panose="020F0502020204030204" pitchFamily="34" charset="0"/>
              <a:cs typeface="Arial" panose="020B0604020202020204" pitchFamily="34" charset="0"/>
            </a:endParaRPr>
          </a:p>
          <a:p>
            <a:pPr marL="0" indent="0">
              <a:buNone/>
            </a:pPr>
            <a:endParaRPr lang="en-US" sz="3600" dirty="0">
              <a:solidFill>
                <a:srgbClr val="0070C0"/>
              </a:solidFill>
              <a:latin typeface="Arial" panose="020B0604020202020204" pitchFamily="34" charset="0"/>
              <a:cs typeface="Arial" panose="020B0604020202020204" pitchFamily="34" charset="0"/>
            </a:endParaRPr>
          </a:p>
          <a:p>
            <a:pPr marL="457200" lvl="1" indent="0">
              <a:buNone/>
            </a:pPr>
            <a:endParaRPr lang="en-US" b="1" dirty="0">
              <a:solidFill>
                <a:srgbClr val="0070C0"/>
              </a:solidFill>
              <a:latin typeface="Bradley Hand ITC" panose="03070402050302030203" pitchFamily="66" charset="0"/>
            </a:endParaRPr>
          </a:p>
        </p:txBody>
      </p:sp>
    </p:spTree>
    <p:extLst>
      <p:ext uri="{BB962C8B-B14F-4D97-AF65-F5344CB8AC3E}">
        <p14:creationId xmlns:p14="http://schemas.microsoft.com/office/powerpoint/2010/main" val="26202523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p:txBody>
          <a:bodyPr/>
          <a:lstStyle/>
          <a:p>
            <a:r>
              <a:rPr lang="en-US" b="1" dirty="0">
                <a:latin typeface="Arial" panose="020B0604020202020204" pitchFamily="34" charset="0"/>
                <a:cs typeface="Arial" panose="020B0604020202020204" pitchFamily="34" charset="0"/>
              </a:rPr>
              <a:t>Rational Numbers</a:t>
            </a: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indent="0">
              <a:buNone/>
            </a:pPr>
            <a:endParaRPr lang="en-US" sz="3200" dirty="0">
              <a:effectLst/>
              <a:latin typeface="Arial" panose="020B0604020202020204" pitchFamily="34" charset="0"/>
              <a:ea typeface="Calibri" panose="020F0502020204030204" pitchFamily="34" charset="0"/>
              <a:cs typeface="Arial" panose="020B0604020202020204" pitchFamily="34" charset="0"/>
            </a:endParaRPr>
          </a:p>
          <a:p>
            <a:pPr marL="0" indent="0">
              <a:buNone/>
            </a:pPr>
            <a:endParaRPr lang="en-US" sz="3600" dirty="0">
              <a:solidFill>
                <a:srgbClr val="0070C0"/>
              </a:solidFill>
              <a:latin typeface="Arial" panose="020B0604020202020204" pitchFamily="34" charset="0"/>
              <a:cs typeface="Arial" panose="020B0604020202020204" pitchFamily="34" charset="0"/>
            </a:endParaRPr>
          </a:p>
          <a:p>
            <a:pPr marL="457200" lvl="1" indent="0">
              <a:buNone/>
            </a:pPr>
            <a:endParaRPr lang="en-US" b="1" dirty="0">
              <a:solidFill>
                <a:srgbClr val="0070C0"/>
              </a:solidFill>
              <a:latin typeface="Bradley Hand ITC" panose="03070402050302030203" pitchFamily="66" charset="0"/>
            </a:endParaRP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0DE415C5-7AAC-28D0-B623-8D7ED0F8EDD1}"/>
                  </a:ext>
                </a:extLst>
              </p:cNvPr>
              <p:cNvSpPr txBox="1"/>
              <p:nvPr/>
            </p:nvSpPr>
            <p:spPr>
              <a:xfrm>
                <a:off x="612475" y="2139351"/>
                <a:ext cx="11257472" cy="3393750"/>
              </a:xfrm>
              <a:prstGeom prst="rect">
                <a:avLst/>
              </a:prstGeom>
              <a:noFill/>
            </p:spPr>
            <p:txBody>
              <a:bodyPr wrap="square">
                <a:spAutoFit/>
              </a:bodyPr>
              <a:lstStyle/>
              <a:p>
                <a:pPr marL="0" marR="0">
                  <a:lnSpc>
                    <a:spcPct val="115000"/>
                  </a:lnSpc>
                  <a:spcBef>
                    <a:spcPts val="0"/>
                  </a:spcBef>
                  <a:spcAft>
                    <a:spcPts val="1000"/>
                  </a:spcAft>
                </a:pPr>
                <a:r>
                  <a:rPr lang="en-US" sz="3200" b="1" u="sng" dirty="0">
                    <a:effectLst/>
                    <a:latin typeface="Arial" panose="020B0604020202020204" pitchFamily="34" charset="0"/>
                    <a:ea typeface="Times New Roman" panose="02020603050405020304" pitchFamily="18" charset="0"/>
                    <a:cs typeface="Times New Roman" panose="02020603050405020304" pitchFamily="18" charset="0"/>
                  </a:rPr>
                  <a:t>Example 1</a:t>
                </a:r>
                <a:r>
                  <a:rPr lang="en-US" sz="3200" b="1" dirty="0">
                    <a:effectLst/>
                    <a:latin typeface="Arial" panose="020B0604020202020204" pitchFamily="34" charset="0"/>
                    <a:ea typeface="Times New Roman" panose="02020603050405020304" pitchFamily="18" charset="0"/>
                    <a:cs typeface="Times New Roman" panose="02020603050405020304" pitchFamily="18" charset="0"/>
                  </a:rPr>
                  <a:t>: </a:t>
                </a:r>
                <a:r>
                  <a:rPr lang="en-US" sz="3200" dirty="0">
                    <a:effectLst/>
                    <a:latin typeface="Arial" panose="020B0604020202020204" pitchFamily="34" charset="0"/>
                    <a:ea typeface="Times New Roman" panose="02020603050405020304" pitchFamily="18" charset="0"/>
                    <a:cs typeface="Times New Roman" panose="02020603050405020304" pitchFamily="18" charset="0"/>
                  </a:rPr>
                  <a:t>Identify the common denominator for each pair of fractions. Then, replace the fractions in each pair by equal fractions having the smallest common denominator.</a:t>
                </a:r>
                <a:r>
                  <a:rPr lang="en-US" sz="3200" b="1" dirty="0">
                    <a:effectLst/>
                    <a:latin typeface="Arial" panose="020B0604020202020204" pitchFamily="34" charset="0"/>
                    <a:ea typeface="Times New Roman" panose="02020603050405020304" pitchFamily="18" charset="0"/>
                    <a:cs typeface="Times New Roman" panose="02020603050405020304" pitchFamily="18" charset="0"/>
                  </a:rPr>
                  <a:t> </a:t>
                </a:r>
              </a:p>
              <a:p>
                <a:pPr>
                  <a:lnSpc>
                    <a:spcPct val="115000"/>
                  </a:lnSpc>
                  <a:spcAft>
                    <a:spcPts val="1000"/>
                  </a:spcAft>
                </a:pPr>
                <a:r>
                  <a:rPr lang="en-US" sz="3200" dirty="0">
                    <a:effectLst/>
                    <a:ea typeface="Times New Roman" panose="02020603050405020304" pitchFamily="18" charset="0"/>
                    <a:cs typeface="Arial" panose="020B0604020202020204" pitchFamily="34" charset="0"/>
                  </a:rPr>
                  <a:t>a. </a:t>
                </a:r>
                <a14:m>
                  <m:oMath xmlns:m="http://schemas.openxmlformats.org/officeDocument/2006/math">
                    <m:f>
                      <m:fPr>
                        <m:ctrlPr>
                          <a:rPr lang="en-US" sz="3200" i="1" smtClean="0">
                            <a:effectLst/>
                            <a:latin typeface="Cambria Math" panose="02040503050406030204" pitchFamily="18" charset="0"/>
                            <a:ea typeface="Times New Roman" panose="02020603050405020304" pitchFamily="18" charset="0"/>
                            <a:cs typeface="Arial" panose="020B0604020202020204" pitchFamily="34" charset="0"/>
                          </a:rPr>
                        </m:ctrlPr>
                      </m:fPr>
                      <m:num>
                        <m:r>
                          <a:rPr lang="en-US" sz="3200" i="1">
                            <a:effectLst/>
                            <a:latin typeface="Cambria Math" panose="02040503050406030204" pitchFamily="18" charset="0"/>
                            <a:ea typeface="Times New Roman" panose="02020603050405020304" pitchFamily="18" charset="0"/>
                            <a:cs typeface="Arial" panose="020B0604020202020204" pitchFamily="34" charset="0"/>
                          </a:rPr>
                          <m:t>3</m:t>
                        </m:r>
                      </m:num>
                      <m:den>
                        <m:r>
                          <a:rPr lang="en-US" sz="3200" i="1">
                            <a:effectLst/>
                            <a:latin typeface="Cambria Math" panose="02040503050406030204" pitchFamily="18" charset="0"/>
                            <a:ea typeface="Times New Roman" panose="02020603050405020304" pitchFamily="18" charset="0"/>
                            <a:cs typeface="Arial" panose="020B0604020202020204" pitchFamily="34" charset="0"/>
                          </a:rPr>
                          <m:t>4</m:t>
                        </m:r>
                      </m:den>
                    </m:f>
                    <m:r>
                      <a:rPr lang="en-US" sz="3200" i="1">
                        <a:effectLst/>
                        <a:latin typeface="Cambria Math" panose="02040503050406030204" pitchFamily="18" charset="0"/>
                        <a:ea typeface="Times New Roman" panose="02020603050405020304" pitchFamily="18" charset="0"/>
                        <a:cs typeface="Arial" panose="020B0604020202020204" pitchFamily="34" charset="0"/>
                      </a:rPr>
                      <m:t>, </m:t>
                    </m:r>
                    <m:f>
                      <m:fPr>
                        <m:ctrlPr>
                          <a:rPr lang="en-US" sz="3200" i="1">
                            <a:effectLst/>
                            <a:latin typeface="Cambria Math" panose="02040503050406030204" pitchFamily="18" charset="0"/>
                            <a:ea typeface="Times New Roman" panose="02020603050405020304" pitchFamily="18" charset="0"/>
                            <a:cs typeface="Arial" panose="020B0604020202020204" pitchFamily="34" charset="0"/>
                          </a:rPr>
                        </m:ctrlPr>
                      </m:fPr>
                      <m:num>
                        <m:r>
                          <a:rPr lang="en-US" sz="3200" i="1">
                            <a:effectLst/>
                            <a:latin typeface="Cambria Math" panose="02040503050406030204" pitchFamily="18" charset="0"/>
                            <a:ea typeface="Times New Roman" panose="02020603050405020304" pitchFamily="18" charset="0"/>
                            <a:cs typeface="Arial" panose="020B0604020202020204" pitchFamily="34" charset="0"/>
                          </a:rPr>
                          <m:t>2</m:t>
                        </m:r>
                      </m:num>
                      <m:den>
                        <m:r>
                          <a:rPr lang="en-US" sz="3200" i="1">
                            <a:effectLst/>
                            <a:latin typeface="Cambria Math" panose="02040503050406030204" pitchFamily="18" charset="0"/>
                            <a:ea typeface="Times New Roman" panose="02020603050405020304" pitchFamily="18" charset="0"/>
                            <a:cs typeface="Arial" panose="020B0604020202020204" pitchFamily="34" charset="0"/>
                          </a:rPr>
                          <m:t>5</m:t>
                        </m:r>
                      </m:den>
                    </m:f>
                  </m:oMath>
                </a14:m>
                <a:r>
                  <a:rPr lang="en-US" sz="3200" dirty="0">
                    <a:effectLst/>
                    <a:latin typeface="Arial" panose="020B0604020202020204" pitchFamily="34" charset="0"/>
                    <a:ea typeface="Times New Roman" panose="02020603050405020304" pitchFamily="18" charset="0"/>
                    <a:cs typeface="Times New Roman" panose="02020603050405020304" pitchFamily="18" charset="0"/>
                  </a:rPr>
                  <a:t>			b. </a:t>
                </a:r>
                <a14:m>
                  <m:oMath xmlns:m="http://schemas.openxmlformats.org/officeDocument/2006/math">
                    <m:f>
                      <m:fPr>
                        <m:ctrlPr>
                          <a:rPr lang="en-US" sz="3200" i="1">
                            <a:effectLst/>
                            <a:latin typeface="Cambria Math" panose="02040503050406030204" pitchFamily="18" charset="0"/>
                            <a:ea typeface="Times New Roman" panose="02020603050405020304" pitchFamily="18" charset="0"/>
                            <a:cs typeface="Arial" panose="020B0604020202020204" pitchFamily="34" charset="0"/>
                          </a:rPr>
                        </m:ctrlPr>
                      </m:fPr>
                      <m:num>
                        <m:r>
                          <a:rPr lang="en-US" sz="3200" i="1">
                            <a:effectLst/>
                            <a:latin typeface="Cambria Math" panose="02040503050406030204" pitchFamily="18" charset="0"/>
                            <a:ea typeface="Times New Roman" panose="02020603050405020304" pitchFamily="18" charset="0"/>
                            <a:cs typeface="Arial" panose="020B0604020202020204" pitchFamily="34" charset="0"/>
                          </a:rPr>
                          <m:t>7</m:t>
                        </m:r>
                      </m:num>
                      <m:den>
                        <m:r>
                          <a:rPr lang="en-US" sz="3200" i="1">
                            <a:effectLst/>
                            <a:latin typeface="Cambria Math" panose="02040503050406030204" pitchFamily="18" charset="0"/>
                            <a:ea typeface="Times New Roman" panose="02020603050405020304" pitchFamily="18" charset="0"/>
                            <a:cs typeface="Arial" panose="020B0604020202020204" pitchFamily="34" charset="0"/>
                          </a:rPr>
                          <m:t>12</m:t>
                        </m:r>
                      </m:den>
                    </m:f>
                    <m:r>
                      <a:rPr lang="en-US" sz="3200" i="1">
                        <a:effectLst/>
                        <a:latin typeface="Cambria Math" panose="02040503050406030204" pitchFamily="18" charset="0"/>
                        <a:ea typeface="Times New Roman" panose="02020603050405020304" pitchFamily="18" charset="0"/>
                        <a:cs typeface="Arial" panose="020B0604020202020204" pitchFamily="34" charset="0"/>
                      </a:rPr>
                      <m:t>, </m:t>
                    </m:r>
                    <m:f>
                      <m:fPr>
                        <m:ctrlPr>
                          <a:rPr lang="en-US" sz="3200" i="1">
                            <a:effectLst/>
                            <a:latin typeface="Cambria Math" panose="02040503050406030204" pitchFamily="18" charset="0"/>
                            <a:ea typeface="Times New Roman" panose="02020603050405020304" pitchFamily="18" charset="0"/>
                            <a:cs typeface="Arial" panose="020B0604020202020204" pitchFamily="34" charset="0"/>
                          </a:rPr>
                        </m:ctrlPr>
                      </m:fPr>
                      <m:num>
                        <m:r>
                          <a:rPr lang="en-US" sz="3200" i="1">
                            <a:effectLst/>
                            <a:latin typeface="Cambria Math" panose="02040503050406030204" pitchFamily="18" charset="0"/>
                            <a:ea typeface="Times New Roman" panose="02020603050405020304" pitchFamily="18" charset="0"/>
                            <a:cs typeface="Arial" panose="020B0604020202020204" pitchFamily="34" charset="0"/>
                          </a:rPr>
                          <m:t>−3</m:t>
                        </m:r>
                      </m:num>
                      <m:den>
                        <m:r>
                          <a:rPr lang="en-US" sz="3200" i="1">
                            <a:effectLst/>
                            <a:latin typeface="Cambria Math" panose="02040503050406030204" pitchFamily="18" charset="0"/>
                            <a:ea typeface="Times New Roman" panose="02020603050405020304" pitchFamily="18" charset="0"/>
                            <a:cs typeface="Arial" panose="020B0604020202020204" pitchFamily="34" charset="0"/>
                          </a:rPr>
                          <m:t>8</m:t>
                        </m:r>
                      </m:den>
                    </m:f>
                  </m:oMath>
                </a14:m>
                <a:r>
                  <a:rPr lang="en-US" sz="3200" dirty="0">
                    <a:effectLst/>
                    <a:latin typeface="Arial" panose="020B0604020202020204" pitchFamily="34" charset="0"/>
                    <a:ea typeface="Times New Roman" panose="02020603050405020304" pitchFamily="18" charset="0"/>
                    <a:cs typeface="Times New Roman" panose="02020603050405020304" pitchFamily="18" charset="0"/>
                  </a:rPr>
                  <a:t>			c. </a:t>
                </a:r>
                <a14:m>
                  <m:oMath xmlns:m="http://schemas.openxmlformats.org/officeDocument/2006/math">
                    <m:f>
                      <m:fPr>
                        <m:ctrlPr>
                          <a:rPr lang="en-US" sz="3200" i="1">
                            <a:effectLst/>
                            <a:latin typeface="Cambria Math" panose="02040503050406030204" pitchFamily="18" charset="0"/>
                            <a:ea typeface="Times New Roman" panose="02020603050405020304" pitchFamily="18" charset="0"/>
                            <a:cs typeface="Arial" panose="020B0604020202020204" pitchFamily="34" charset="0"/>
                          </a:rPr>
                        </m:ctrlPr>
                      </m:fPr>
                      <m:num>
                        <m:r>
                          <a:rPr lang="en-US" sz="3200" i="1">
                            <a:effectLst/>
                            <a:latin typeface="Cambria Math" panose="02040503050406030204" pitchFamily="18" charset="0"/>
                            <a:ea typeface="Times New Roman" panose="02020603050405020304" pitchFamily="18" charset="0"/>
                            <a:cs typeface="Arial" panose="020B0604020202020204" pitchFamily="34" charset="0"/>
                          </a:rPr>
                          <m:t>1</m:t>
                        </m:r>
                      </m:num>
                      <m:den>
                        <m:r>
                          <a:rPr lang="en-US" sz="3200" i="1">
                            <a:effectLst/>
                            <a:latin typeface="Cambria Math" panose="02040503050406030204" pitchFamily="18" charset="0"/>
                            <a:ea typeface="Times New Roman" panose="02020603050405020304" pitchFamily="18" charset="0"/>
                            <a:cs typeface="Arial" panose="020B0604020202020204" pitchFamily="34" charset="0"/>
                          </a:rPr>
                          <m:t>6</m:t>
                        </m:r>
                      </m:den>
                    </m:f>
                    <m:r>
                      <a:rPr lang="en-US" sz="3200" i="1">
                        <a:effectLst/>
                        <a:latin typeface="Cambria Math" panose="02040503050406030204" pitchFamily="18" charset="0"/>
                        <a:ea typeface="Times New Roman" panose="02020603050405020304" pitchFamily="18" charset="0"/>
                        <a:cs typeface="Arial" panose="020B0604020202020204" pitchFamily="34" charset="0"/>
                      </a:rPr>
                      <m:t>, </m:t>
                    </m:r>
                    <m:f>
                      <m:fPr>
                        <m:ctrlPr>
                          <a:rPr lang="en-US" sz="3200" i="1">
                            <a:effectLst/>
                            <a:latin typeface="Cambria Math" panose="02040503050406030204" pitchFamily="18" charset="0"/>
                            <a:ea typeface="Times New Roman" panose="02020603050405020304" pitchFamily="18" charset="0"/>
                            <a:cs typeface="Arial" panose="020B0604020202020204" pitchFamily="34" charset="0"/>
                          </a:rPr>
                        </m:ctrlPr>
                      </m:fPr>
                      <m:num>
                        <m:r>
                          <a:rPr lang="en-US" sz="3200" i="1">
                            <a:effectLst/>
                            <a:latin typeface="Cambria Math" panose="02040503050406030204" pitchFamily="18" charset="0"/>
                            <a:ea typeface="Times New Roman" panose="02020603050405020304" pitchFamily="18" charset="0"/>
                            <a:cs typeface="Arial" panose="020B0604020202020204" pitchFamily="34" charset="0"/>
                          </a:rPr>
                          <m:t>5</m:t>
                        </m:r>
                      </m:num>
                      <m:den>
                        <m:r>
                          <a:rPr lang="en-US" sz="3200" i="1">
                            <a:effectLst/>
                            <a:latin typeface="Cambria Math" panose="02040503050406030204" pitchFamily="18" charset="0"/>
                            <a:ea typeface="Times New Roman" panose="02020603050405020304" pitchFamily="18" charset="0"/>
                            <a:cs typeface="Arial" panose="020B0604020202020204" pitchFamily="34" charset="0"/>
                          </a:rPr>
                          <m:t>18</m:t>
                        </m:r>
                      </m:den>
                    </m:f>
                  </m:oMath>
                </a14:m>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mc:Choice>
        <mc:Fallback xmlns="">
          <p:sp>
            <p:nvSpPr>
              <p:cNvPr id="6" name="TextBox 5">
                <a:extLst>
                  <a:ext uri="{FF2B5EF4-FFF2-40B4-BE49-F238E27FC236}">
                    <a16:creationId xmlns:a16="http://schemas.microsoft.com/office/drawing/2014/main" id="{0DE415C5-7AAC-28D0-B623-8D7ED0F8EDD1}"/>
                  </a:ext>
                </a:extLst>
              </p:cNvPr>
              <p:cNvSpPr txBox="1">
                <a:spLocks noRot="1" noChangeAspect="1" noMove="1" noResize="1" noEditPoints="1" noAdjustHandles="1" noChangeArrowheads="1" noChangeShapeType="1" noTextEdit="1"/>
              </p:cNvSpPr>
              <p:nvPr/>
            </p:nvSpPr>
            <p:spPr>
              <a:xfrm>
                <a:off x="612475" y="2139351"/>
                <a:ext cx="11257472" cy="3393750"/>
              </a:xfrm>
              <a:prstGeom prst="rect">
                <a:avLst/>
              </a:prstGeom>
              <a:blipFill>
                <a:blip r:embed="rId2"/>
                <a:stretch>
                  <a:fillRect l="-1354" t="-1616" r="-487"/>
                </a:stretch>
              </a:blipFill>
            </p:spPr>
            <p:txBody>
              <a:bodyPr/>
              <a:lstStyle/>
              <a:p>
                <a:r>
                  <a:rPr lang="en-US">
                    <a:noFill/>
                  </a:rPr>
                  <a:t> </a:t>
                </a:r>
              </a:p>
            </p:txBody>
          </p:sp>
        </mc:Fallback>
      </mc:AlternateContent>
    </p:spTree>
    <p:extLst>
      <p:ext uri="{BB962C8B-B14F-4D97-AF65-F5344CB8AC3E}">
        <p14:creationId xmlns:p14="http://schemas.microsoft.com/office/powerpoint/2010/main" val="1795458629"/>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12475" y="300181"/>
            <a:ext cx="10168128" cy="1179576"/>
          </a:xfrm>
        </p:spPr>
        <p:txBody>
          <a:bodyPr>
            <a:normAutofit/>
          </a:bodyPr>
          <a:lstStyle/>
          <a:p>
            <a:pPr marL="0" marR="0">
              <a:lnSpc>
                <a:spcPct val="115000"/>
              </a:lnSpc>
              <a:spcBef>
                <a:spcPts val="0"/>
              </a:spcBef>
              <a:spcAft>
                <a:spcPts val="1000"/>
              </a:spcAft>
            </a:pPr>
            <a:r>
              <a:rPr lang="en-US" sz="3200" dirty="0">
                <a:effectLst/>
                <a:latin typeface="Arial" panose="020B0604020202020204" pitchFamily="34" charset="0"/>
                <a:ea typeface="Calibri" panose="020F0502020204030204" pitchFamily="34" charset="0"/>
                <a:cs typeface="Times New Roman" panose="02020603050405020304" pitchFamily="18" charset="0"/>
              </a:rPr>
              <a:t> </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r>
              <a:rPr lang="en-US" sz="3200" b="1" dirty="0">
                <a:effectLst/>
                <a:latin typeface="Arial" panose="020B0604020202020204" pitchFamily="34" charset="0"/>
                <a:ea typeface="Calibri" panose="020F0502020204030204" pitchFamily="34" charset="0"/>
                <a:cs typeface="Times New Roman" panose="02020603050405020304" pitchFamily="18" charset="0"/>
              </a:rPr>
              <a:t>Adding Fractions with Like Denominators</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0" marR="0" indent="0">
                  <a:lnSpc>
                    <a:spcPct val="115000"/>
                  </a:lnSpc>
                  <a:spcBef>
                    <a:spcPts val="0"/>
                  </a:spcBef>
                  <a:spcAft>
                    <a:spcPts val="1000"/>
                  </a:spcAft>
                  <a:buNone/>
                </a:pPr>
                <a:endParaRPr lang="en-US" sz="3200" b="1" u="sng" dirty="0">
                  <a:effectLst/>
                  <a:latin typeface="Arial" panose="020B060402020202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1000"/>
                  </a:spcAft>
                  <a:buNone/>
                </a:pPr>
                <a:endParaRPr lang="en-US" sz="3200" b="1" u="sng" dirty="0">
                  <a:latin typeface="Arial" panose="020B060402020202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1000"/>
                  </a:spcAft>
                  <a:buNone/>
                </a:pPr>
                <a:endParaRPr lang="en-US" sz="3200" b="1" u="sng" dirty="0">
                  <a:effectLst/>
                  <a:latin typeface="Arial" panose="020B060402020202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1000"/>
                  </a:spcAft>
                  <a:buNone/>
                </a:pPr>
                <a:endParaRPr lang="en-US" sz="3200" b="1" u="sng" dirty="0">
                  <a:latin typeface="Arial" panose="020B060402020202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1000"/>
                  </a:spcAft>
                  <a:buNone/>
                </a:pPr>
                <a:r>
                  <a:rPr lang="en-US" sz="3200" b="1" u="sng" dirty="0">
                    <a:effectLst/>
                    <a:latin typeface="Arial" panose="020B0604020202020204" pitchFamily="34" charset="0"/>
                    <a:ea typeface="Calibri" panose="020F0502020204030204" pitchFamily="34" charset="0"/>
                    <a:cs typeface="Times New Roman" panose="02020603050405020304" pitchFamily="18" charset="0"/>
                  </a:rPr>
                  <a:t>Example 2</a:t>
                </a:r>
                <a:r>
                  <a:rPr lang="en-US" sz="3200" b="1" dirty="0">
                    <a:effectLst/>
                    <a:latin typeface="Arial" panose="020B0604020202020204" pitchFamily="34" charset="0"/>
                    <a:ea typeface="Calibri" panose="020F0502020204030204" pitchFamily="34" charset="0"/>
                    <a:cs typeface="Times New Roman" panose="02020603050405020304" pitchFamily="18" charset="0"/>
                  </a:rPr>
                  <a:t>:  </a:t>
                </a:r>
                <a14:m>
                  <m:oMath xmlns:m="http://schemas.openxmlformats.org/officeDocument/2006/math">
                    <m:f>
                      <m:fPr>
                        <m:ctrlPr>
                          <a:rPr lang="en-US" sz="3200" b="1" i="1">
                            <a:effectLst/>
                            <a:latin typeface="Cambria Math" panose="02040503050406030204" pitchFamily="18" charset="0"/>
                            <a:ea typeface="Calibri" panose="020F0502020204030204" pitchFamily="34" charset="0"/>
                            <a:cs typeface="Arial" panose="020B0604020202020204" pitchFamily="34" charset="0"/>
                          </a:rPr>
                        </m:ctrlPr>
                      </m:fPr>
                      <m:num>
                        <m:r>
                          <a:rPr lang="en-US" sz="3200" b="1" i="1">
                            <a:effectLst/>
                            <a:latin typeface="Cambria Math" panose="02040503050406030204" pitchFamily="18" charset="0"/>
                            <a:ea typeface="Calibri" panose="020F0502020204030204" pitchFamily="34" charset="0"/>
                            <a:cs typeface="Arial" panose="020B0604020202020204" pitchFamily="34" charset="0"/>
                          </a:rPr>
                          <m:t>𝟑</m:t>
                        </m:r>
                      </m:num>
                      <m:den>
                        <m:r>
                          <a:rPr lang="en-US" sz="3200" b="1" i="1">
                            <a:effectLst/>
                            <a:latin typeface="Cambria Math" panose="02040503050406030204" pitchFamily="18" charset="0"/>
                            <a:ea typeface="Calibri" panose="020F0502020204030204" pitchFamily="34" charset="0"/>
                            <a:cs typeface="Arial" panose="020B0604020202020204" pitchFamily="34" charset="0"/>
                          </a:rPr>
                          <m:t>𝟓</m:t>
                        </m:r>
                      </m:den>
                    </m:f>
                    <m:r>
                      <a:rPr lang="en-US" sz="3200" b="1" i="1">
                        <a:effectLst/>
                        <a:latin typeface="Cambria Math" panose="02040503050406030204" pitchFamily="18" charset="0"/>
                        <a:ea typeface="Calibri" panose="020F0502020204030204" pitchFamily="34" charset="0"/>
                        <a:cs typeface="Arial" panose="020B0604020202020204" pitchFamily="34" charset="0"/>
                      </a:rPr>
                      <m:t>+ </m:t>
                    </m:r>
                    <m:f>
                      <m:fPr>
                        <m:ctrlPr>
                          <a:rPr lang="en-US" sz="3200" b="1" i="1">
                            <a:effectLst/>
                            <a:latin typeface="Cambria Math" panose="02040503050406030204" pitchFamily="18" charset="0"/>
                            <a:ea typeface="Calibri" panose="020F0502020204030204" pitchFamily="34" charset="0"/>
                            <a:cs typeface="Arial" panose="020B0604020202020204" pitchFamily="34" charset="0"/>
                          </a:rPr>
                        </m:ctrlPr>
                      </m:fPr>
                      <m:num>
                        <m:r>
                          <a:rPr lang="en-US" sz="3200" b="1" i="1">
                            <a:effectLst/>
                            <a:latin typeface="Cambria Math" panose="02040503050406030204" pitchFamily="18" charset="0"/>
                            <a:ea typeface="Calibri" panose="020F0502020204030204" pitchFamily="34" charset="0"/>
                            <a:cs typeface="Arial" panose="020B0604020202020204" pitchFamily="34" charset="0"/>
                          </a:rPr>
                          <m:t>𝟏</m:t>
                        </m:r>
                      </m:num>
                      <m:den>
                        <m:r>
                          <a:rPr lang="en-US" sz="3200" b="1" i="1">
                            <a:effectLst/>
                            <a:latin typeface="Cambria Math" panose="02040503050406030204" pitchFamily="18" charset="0"/>
                            <a:ea typeface="Calibri" panose="020F0502020204030204" pitchFamily="34" charset="0"/>
                            <a:cs typeface="Arial" panose="020B0604020202020204" pitchFamily="34" charset="0"/>
                          </a:rPr>
                          <m:t>𝟓</m:t>
                        </m:r>
                      </m:den>
                    </m:f>
                    <m:r>
                      <a:rPr lang="en-US" sz="3200" b="1" i="1">
                        <a:effectLst/>
                        <a:latin typeface="Cambria Math" panose="02040503050406030204" pitchFamily="18" charset="0"/>
                        <a:ea typeface="Calibri" panose="020F0502020204030204" pitchFamily="34" charset="0"/>
                        <a:cs typeface="Arial" panose="020B0604020202020204" pitchFamily="34" charset="0"/>
                      </a:rPr>
                      <m:t>= </m:t>
                    </m:r>
                    <m:f>
                      <m:fPr>
                        <m:ctrlPr>
                          <a:rPr lang="en-US" sz="3200" b="1" i="1">
                            <a:effectLst/>
                            <a:latin typeface="Cambria Math" panose="02040503050406030204" pitchFamily="18" charset="0"/>
                            <a:ea typeface="Calibri" panose="020F0502020204030204" pitchFamily="34" charset="0"/>
                            <a:cs typeface="Arial" panose="020B0604020202020204" pitchFamily="34" charset="0"/>
                          </a:rPr>
                        </m:ctrlPr>
                      </m:fPr>
                      <m:num>
                        <m:r>
                          <a:rPr lang="en-US" sz="3200" b="1" i="1">
                            <a:effectLst/>
                            <a:latin typeface="Cambria Math" panose="02040503050406030204" pitchFamily="18" charset="0"/>
                            <a:ea typeface="Calibri" panose="020F0502020204030204" pitchFamily="34" charset="0"/>
                            <a:cs typeface="Arial" panose="020B0604020202020204" pitchFamily="34" charset="0"/>
                          </a:rPr>
                          <m:t>𝟒</m:t>
                        </m:r>
                      </m:num>
                      <m:den>
                        <m:r>
                          <a:rPr lang="en-US" sz="3200" b="1" i="1">
                            <a:effectLst/>
                            <a:latin typeface="Cambria Math" panose="02040503050406030204" pitchFamily="18" charset="0"/>
                            <a:ea typeface="Calibri" panose="020F0502020204030204" pitchFamily="34" charset="0"/>
                            <a:cs typeface="Arial" panose="020B0604020202020204" pitchFamily="34" charset="0"/>
                          </a:rPr>
                          <m:t>𝟓</m:t>
                        </m:r>
                      </m:den>
                    </m:f>
                  </m:oMath>
                </a14:m>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15000"/>
                  </a:lnSpc>
                  <a:spcBef>
                    <a:spcPts val="0"/>
                  </a:spcBef>
                  <a:spcAft>
                    <a:spcPts val="1000"/>
                  </a:spcAft>
                  <a:buNone/>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effectLst/>
                  <a:latin typeface="Arial" panose="020B0604020202020204" pitchFamily="34" charset="0"/>
                  <a:ea typeface="Calibri" panose="020F0502020204030204" pitchFamily="34" charset="0"/>
                  <a:cs typeface="Arial" panose="020B0604020202020204" pitchFamily="34" charset="0"/>
                </a:endParaRPr>
              </a:p>
              <a:p>
                <a:pPr marL="0" indent="0">
                  <a:buNone/>
                </a:pPr>
                <a:endParaRPr lang="en-US" sz="3600" dirty="0">
                  <a:solidFill>
                    <a:srgbClr val="0070C0"/>
                  </a:solidFill>
                  <a:latin typeface="Arial" panose="020B0604020202020204" pitchFamily="34" charset="0"/>
                  <a:cs typeface="Arial" panose="020B0604020202020204" pitchFamily="34" charset="0"/>
                </a:endParaRPr>
              </a:p>
              <a:p>
                <a:pPr marL="457200" lvl="1" indent="0">
                  <a:buNone/>
                </a:pPr>
                <a:endParaRPr lang="en-US" b="1" dirty="0">
                  <a:solidFill>
                    <a:srgbClr val="0070C0"/>
                  </a:solidFill>
                  <a:latin typeface="Bradley Hand ITC" panose="03070402050302030203" pitchFamily="66" charset="0"/>
                </a:endParaRPr>
              </a:p>
            </p:txBody>
          </p:sp>
        </mc:Choice>
        <mc:Fallback xmlns="">
          <p:sp>
            <p:nvSpPr>
              <p:cNvPr id="3" name="Content Placeholder 2">
                <a:extLst>
                  <a:ext uri="{FF2B5EF4-FFF2-40B4-BE49-F238E27FC236}">
                    <a16:creationId xmlns:a16="http://schemas.microsoft.com/office/drawing/2014/main" id="{0F10F75B-2448-4905-9389-DBEACB35B3F4}"/>
                  </a:ext>
                </a:extLst>
              </p:cNvPr>
              <p:cNvSpPr>
                <a:spLocks noGrp="1" noRot="1" noChangeAspect="1" noMove="1" noResize="1" noEditPoints="1" noAdjustHandles="1" noChangeArrowheads="1" noChangeShapeType="1" noTextEdit="1"/>
              </p:cNvSpPr>
              <p:nvPr>
                <p:ph idx="1"/>
              </p:nvPr>
            </p:nvSpPr>
            <p:spPr>
              <a:xfrm>
                <a:off x="690695" y="2010153"/>
                <a:ext cx="10168128" cy="4547666"/>
              </a:xfrm>
              <a:blipFill>
                <a:blip r:embed="rId2"/>
                <a:stretch>
                  <a:fillRect l="-1499"/>
                </a:stretch>
              </a:blipFill>
            </p:spPr>
            <p:txBody>
              <a:bodyPr/>
              <a:lstStyle/>
              <a:p>
                <a:r>
                  <a:rPr lang="en-US">
                    <a:noFill/>
                  </a:rPr>
                  <a:t> </a:t>
                </a:r>
              </a:p>
            </p:txBody>
          </p:sp>
        </mc:Fallback>
      </mc:AlternateContent>
    </p:spTree>
    <p:extLst>
      <p:ext uri="{BB962C8B-B14F-4D97-AF65-F5344CB8AC3E}">
        <p14:creationId xmlns:p14="http://schemas.microsoft.com/office/powerpoint/2010/main" val="749083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12475" y="300181"/>
            <a:ext cx="10168128" cy="1179576"/>
          </a:xfrm>
        </p:spPr>
        <p:txBody>
          <a:bodyPr>
            <a:normAutofit fontScale="90000"/>
          </a:bodyPr>
          <a:lstStyle/>
          <a:p>
            <a:pPr marL="0" marR="0">
              <a:lnSpc>
                <a:spcPct val="115000"/>
              </a:lnSpc>
              <a:spcBef>
                <a:spcPts val="0"/>
              </a:spcBef>
              <a:spcAft>
                <a:spcPts val="1000"/>
              </a:spcAft>
            </a:pPr>
            <a:r>
              <a:rPr lang="en-US" sz="3200" dirty="0">
                <a:effectLst/>
                <a:latin typeface="Arial" panose="020B0604020202020204" pitchFamily="34" charset="0"/>
                <a:ea typeface="Calibri" panose="020F0502020204030204" pitchFamily="34" charset="0"/>
                <a:cs typeface="Times New Roman" panose="02020603050405020304" pitchFamily="18" charset="0"/>
              </a:rPr>
              <a:t> </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r>
              <a:rPr lang="en-US" sz="3600" b="1" dirty="0">
                <a:effectLst/>
                <a:latin typeface="Arial" panose="020B0604020202020204" pitchFamily="34" charset="0"/>
                <a:ea typeface="Calibri" panose="020F0502020204030204" pitchFamily="34" charset="0"/>
                <a:cs typeface="Times New Roman" panose="02020603050405020304" pitchFamily="18" charset="0"/>
              </a:rPr>
              <a:t>Adding Fractions with Unlike Denominators</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5" y="2010153"/>
            <a:ext cx="10168128" cy="4547666"/>
          </a:xfrm>
        </p:spPr>
        <p:txBody>
          <a:bodyPr>
            <a:normAutofit/>
          </a:bodyPr>
          <a:lstStyle/>
          <a:p>
            <a:pPr marL="342900" marR="0" lvl="0" indent="-342900">
              <a:lnSpc>
                <a:spcPct val="115000"/>
              </a:lnSpc>
              <a:spcBef>
                <a:spcPts val="0"/>
              </a:spcBef>
              <a:spcAft>
                <a:spcPts val="0"/>
              </a:spcAft>
              <a:buFont typeface="Symbol" panose="05050102010706020507" pitchFamily="18" charset="2"/>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Convert each fraction to an equivalent fraction with the common denominator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marR="0" lvl="0" indent="-342900">
              <a:lnSpc>
                <a:spcPct val="115000"/>
              </a:lnSpc>
              <a:spcBef>
                <a:spcPts val="0"/>
              </a:spcBef>
              <a:spcAft>
                <a:spcPts val="1000"/>
              </a:spcAft>
              <a:buFont typeface="Symbol" panose="05050102010706020507" pitchFamily="18" charset="2"/>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The common denominator is the ___________________________.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15000"/>
              </a:lnSpc>
              <a:spcBef>
                <a:spcPts val="0"/>
              </a:spcBef>
              <a:spcAft>
                <a:spcPts val="1000"/>
              </a:spcAft>
              <a:buNone/>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effectLst/>
              <a:latin typeface="Arial" panose="020B0604020202020204" pitchFamily="34" charset="0"/>
              <a:ea typeface="Calibri" panose="020F0502020204030204" pitchFamily="34" charset="0"/>
              <a:cs typeface="Arial" panose="020B0604020202020204" pitchFamily="34" charset="0"/>
            </a:endParaRPr>
          </a:p>
          <a:p>
            <a:pPr marL="0" indent="0">
              <a:buNone/>
            </a:pPr>
            <a:endParaRPr lang="en-US" sz="3600" dirty="0">
              <a:solidFill>
                <a:srgbClr val="0070C0"/>
              </a:solidFill>
              <a:latin typeface="Arial" panose="020B0604020202020204" pitchFamily="34" charset="0"/>
              <a:cs typeface="Arial" panose="020B0604020202020204" pitchFamily="34" charset="0"/>
            </a:endParaRPr>
          </a:p>
          <a:p>
            <a:pPr marL="457200" lvl="1" indent="0">
              <a:buNone/>
            </a:pPr>
            <a:endParaRPr lang="en-US" b="1" dirty="0">
              <a:solidFill>
                <a:srgbClr val="0070C0"/>
              </a:solidFill>
              <a:latin typeface="Bradley Hand ITC" panose="03070402050302030203" pitchFamily="66" charset="0"/>
            </a:endParaRPr>
          </a:p>
        </p:txBody>
      </p:sp>
    </p:spTree>
    <p:extLst>
      <p:ext uri="{BB962C8B-B14F-4D97-AF65-F5344CB8AC3E}">
        <p14:creationId xmlns:p14="http://schemas.microsoft.com/office/powerpoint/2010/main" val="343354769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12475" y="300181"/>
            <a:ext cx="10168128" cy="1179576"/>
          </a:xfrm>
        </p:spPr>
        <p:txBody>
          <a:bodyPr>
            <a:normAutofit fontScale="90000"/>
          </a:bodyPr>
          <a:lstStyle/>
          <a:p>
            <a:pPr marL="0" marR="0">
              <a:lnSpc>
                <a:spcPct val="115000"/>
              </a:lnSpc>
              <a:spcBef>
                <a:spcPts val="0"/>
              </a:spcBef>
              <a:spcAft>
                <a:spcPts val="1000"/>
              </a:spcAft>
            </a:pPr>
            <a:r>
              <a:rPr lang="en-US" sz="3200" dirty="0">
                <a:effectLst/>
                <a:latin typeface="Arial" panose="020B0604020202020204" pitchFamily="34" charset="0"/>
                <a:ea typeface="Calibri" panose="020F0502020204030204" pitchFamily="34" charset="0"/>
                <a:cs typeface="Times New Roman" panose="02020603050405020304" pitchFamily="18" charset="0"/>
              </a:rPr>
              <a:t> </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r>
              <a:rPr lang="en-US" sz="3600" b="1" dirty="0">
                <a:effectLst/>
                <a:latin typeface="Arial" panose="020B0604020202020204" pitchFamily="34" charset="0"/>
                <a:ea typeface="Calibri" panose="020F0502020204030204" pitchFamily="34" charset="0"/>
                <a:cs typeface="Times New Roman" panose="02020603050405020304" pitchFamily="18" charset="0"/>
              </a:rPr>
              <a:t>Adding Fractions with Unlike Denominators</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4" y="2010153"/>
                <a:ext cx="11032603" cy="4547666"/>
              </a:xfrm>
            </p:spPr>
            <p:txBody>
              <a:bodyPr>
                <a:normAutofit/>
              </a:bodyPr>
              <a:lstStyle/>
              <a:p>
                <a:pPr marL="0" marR="0" indent="0">
                  <a:lnSpc>
                    <a:spcPct val="115000"/>
                  </a:lnSpc>
                  <a:spcBef>
                    <a:spcPts val="0"/>
                  </a:spcBef>
                  <a:spcAft>
                    <a:spcPts val="1000"/>
                  </a:spcAft>
                  <a:buNone/>
                </a:pPr>
                <a:r>
                  <a:rPr lang="en-US" sz="3200" b="1" u="sng" dirty="0">
                    <a:effectLst/>
                    <a:latin typeface="Arial" panose="020B0604020202020204" pitchFamily="34" charset="0"/>
                    <a:ea typeface="Calibri" panose="020F0502020204030204" pitchFamily="34" charset="0"/>
                    <a:cs typeface="Times New Roman" panose="02020603050405020304" pitchFamily="18" charset="0"/>
                  </a:rPr>
                  <a:t>Example 3</a:t>
                </a:r>
                <a:r>
                  <a:rPr lang="en-US" sz="3200" b="1" dirty="0">
                    <a:effectLst/>
                    <a:latin typeface="Arial" panose="020B0604020202020204" pitchFamily="34" charset="0"/>
                    <a:ea typeface="Calibri" panose="020F0502020204030204" pitchFamily="34" charset="0"/>
                    <a:cs typeface="Times New Roman" panose="02020603050405020304" pitchFamily="18" charset="0"/>
                  </a:rPr>
                  <a:t>: Add the following fractions.  </a:t>
                </a:r>
                <a14:m>
                  <m:oMath xmlns:m="http://schemas.openxmlformats.org/officeDocument/2006/math">
                    <m:f>
                      <m:fPr>
                        <m:ctrlPr>
                          <a:rPr lang="en-US" sz="3200" b="1" i="1">
                            <a:effectLst/>
                            <a:latin typeface="Cambria Math" panose="02040503050406030204" pitchFamily="18" charset="0"/>
                            <a:ea typeface="Calibri" panose="020F0502020204030204" pitchFamily="34" charset="0"/>
                            <a:cs typeface="Arial" panose="020B0604020202020204" pitchFamily="34" charset="0"/>
                          </a:rPr>
                        </m:ctrlPr>
                      </m:fPr>
                      <m:num>
                        <m:r>
                          <a:rPr lang="en-US" sz="3200" b="1" i="1">
                            <a:effectLst/>
                            <a:latin typeface="Cambria Math" panose="02040503050406030204" pitchFamily="18" charset="0"/>
                            <a:ea typeface="Calibri" panose="020F0502020204030204" pitchFamily="34" charset="0"/>
                            <a:cs typeface="Arial" panose="020B0604020202020204" pitchFamily="34" charset="0"/>
                          </a:rPr>
                          <m:t>𝟏</m:t>
                        </m:r>
                      </m:num>
                      <m:den>
                        <m:r>
                          <a:rPr lang="en-US" sz="3200" b="1" i="1">
                            <a:effectLst/>
                            <a:latin typeface="Cambria Math" panose="02040503050406030204" pitchFamily="18" charset="0"/>
                            <a:ea typeface="Calibri" panose="020F0502020204030204" pitchFamily="34" charset="0"/>
                            <a:cs typeface="Arial" panose="020B0604020202020204" pitchFamily="34" charset="0"/>
                          </a:rPr>
                          <m:t>𝟔</m:t>
                        </m:r>
                      </m:den>
                    </m:f>
                    <m:r>
                      <a:rPr lang="en-US" sz="3200" b="1">
                        <a:effectLst/>
                        <a:latin typeface="Cambria Math" panose="02040503050406030204" pitchFamily="18" charset="0"/>
                        <a:ea typeface="Calibri" panose="020F0502020204030204" pitchFamily="34" charset="0"/>
                        <a:cs typeface="Arial" panose="020B0604020202020204" pitchFamily="34" charset="0"/>
                      </a:rPr>
                      <m:t>+ </m:t>
                    </m:r>
                    <m:f>
                      <m:fPr>
                        <m:ctrlPr>
                          <a:rPr lang="en-US" sz="3200" b="1" i="1">
                            <a:effectLst/>
                            <a:latin typeface="Cambria Math" panose="02040503050406030204" pitchFamily="18" charset="0"/>
                            <a:ea typeface="Calibri" panose="020F0502020204030204" pitchFamily="34" charset="0"/>
                            <a:cs typeface="Arial" panose="020B0604020202020204" pitchFamily="34" charset="0"/>
                          </a:rPr>
                        </m:ctrlPr>
                      </m:fPr>
                      <m:num>
                        <m:r>
                          <a:rPr lang="en-US" sz="3200" b="1" i="1">
                            <a:effectLst/>
                            <a:latin typeface="Cambria Math" panose="02040503050406030204" pitchFamily="18" charset="0"/>
                            <a:ea typeface="Calibri" panose="020F0502020204030204" pitchFamily="34" charset="0"/>
                            <a:cs typeface="Arial" panose="020B0604020202020204" pitchFamily="34" charset="0"/>
                          </a:rPr>
                          <m:t>𝟑</m:t>
                        </m:r>
                      </m:num>
                      <m:den>
                        <m:r>
                          <a:rPr lang="en-US" sz="3200" b="1" i="1">
                            <a:effectLst/>
                            <a:latin typeface="Cambria Math" panose="02040503050406030204" pitchFamily="18" charset="0"/>
                            <a:ea typeface="Calibri" panose="020F0502020204030204" pitchFamily="34" charset="0"/>
                            <a:cs typeface="Arial" panose="020B0604020202020204" pitchFamily="34" charset="0"/>
                          </a:rPr>
                          <m:t>𝟒</m:t>
                        </m:r>
                      </m:den>
                    </m:f>
                  </m:oMath>
                </a14:m>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lnSpc>
                    <a:spcPct val="115000"/>
                  </a:lnSpc>
                  <a:spcBef>
                    <a:spcPts val="0"/>
                  </a:spcBef>
                  <a:spcAft>
                    <a:spcPts val="1000"/>
                  </a:spcAft>
                  <a:buNone/>
                </a:pPr>
                <a:r>
                  <a:rPr lang="en-US" sz="3200" dirty="0">
                    <a:effectLst/>
                    <a:latin typeface="Arial" panose="020B0604020202020204" pitchFamily="34" charset="0"/>
                    <a:ea typeface="Calibri" panose="020F0502020204030204" pitchFamily="34" charset="0"/>
                  </a:rPr>
                  <a:t>Find the LCD of 6 and 4. 	</a:t>
                </a:r>
              </a:p>
              <a:p>
                <a:pPr marL="457200" lvl="1" indent="0">
                  <a:lnSpc>
                    <a:spcPct val="115000"/>
                  </a:lnSpc>
                  <a:spcBef>
                    <a:spcPts val="0"/>
                  </a:spcBef>
                  <a:spcAft>
                    <a:spcPts val="1000"/>
                  </a:spcAft>
                  <a:buNone/>
                </a:pPr>
                <a:r>
                  <a:rPr lang="en-US" sz="2800" dirty="0">
                    <a:solidFill>
                      <a:srgbClr val="365F91"/>
                    </a:solidFill>
                    <a:effectLst/>
                    <a:latin typeface="Arial" panose="020B0604020202020204" pitchFamily="34" charset="0"/>
                    <a:ea typeface="Calibri" panose="020F0502020204030204" pitchFamily="34" charset="0"/>
                    <a:cs typeface="Times New Roman" panose="02020603050405020304" pitchFamily="18" charset="0"/>
                  </a:rPr>
                  <a:t>	</a:t>
                </a:r>
                <a:endParaRPr lang="en-US" sz="28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nSpc>
                    <a:spcPct val="115000"/>
                  </a:lnSpc>
                  <a:spcBef>
                    <a:spcPts val="0"/>
                  </a:spcBef>
                  <a:spcAft>
                    <a:spcPts val="1000"/>
                  </a:spcAft>
                  <a:buNone/>
                </a:pPr>
                <a:r>
                  <a:rPr lang="en-US" sz="3200" dirty="0">
                    <a:effectLst/>
                    <a:latin typeface="Arial" panose="020B0604020202020204" pitchFamily="34" charset="0"/>
                    <a:ea typeface="Calibri" panose="020F0502020204030204" pitchFamily="34" charset="0"/>
                  </a:rPr>
                  <a:t>Make equivalent fractions for the LCD.  </a:t>
                </a:r>
              </a:p>
              <a:p>
                <a:pPr marL="0" marR="0" lvl="0" indent="0">
                  <a:lnSpc>
                    <a:spcPct val="115000"/>
                  </a:lnSpc>
                  <a:spcBef>
                    <a:spcPts val="0"/>
                  </a:spcBef>
                  <a:spcAft>
                    <a:spcPts val="1000"/>
                  </a:spcAft>
                  <a:buNone/>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3200" dirty="0">
                    <a:effectLst/>
                    <a:latin typeface="Arial" panose="020B0604020202020204" pitchFamily="34" charset="0"/>
                    <a:ea typeface="Calibri" panose="020F0502020204030204" pitchFamily="34" charset="0"/>
                  </a:rPr>
                  <a:t>Follow addition rules for like denominators. </a:t>
                </a:r>
                <a:endParaRPr lang="en-US" b="1" dirty="0">
                  <a:solidFill>
                    <a:srgbClr val="0070C0"/>
                  </a:solidFill>
                  <a:latin typeface="Bradley Hand ITC" panose="03070402050302030203" pitchFamily="66" charset="0"/>
                </a:endParaRPr>
              </a:p>
            </p:txBody>
          </p:sp>
        </mc:Choice>
        <mc:Fallback xmlns="">
          <p:sp>
            <p:nvSpPr>
              <p:cNvPr id="3" name="Content Placeholder 2">
                <a:extLst>
                  <a:ext uri="{FF2B5EF4-FFF2-40B4-BE49-F238E27FC236}">
                    <a16:creationId xmlns:a16="http://schemas.microsoft.com/office/drawing/2014/main" id="{0F10F75B-2448-4905-9389-DBEACB35B3F4}"/>
                  </a:ext>
                </a:extLst>
              </p:cNvPr>
              <p:cNvSpPr>
                <a:spLocks noGrp="1" noRot="1" noChangeAspect="1" noMove="1" noResize="1" noEditPoints="1" noAdjustHandles="1" noChangeArrowheads="1" noChangeShapeType="1" noTextEdit="1"/>
              </p:cNvSpPr>
              <p:nvPr>
                <p:ph idx="1"/>
              </p:nvPr>
            </p:nvSpPr>
            <p:spPr>
              <a:xfrm>
                <a:off x="690694" y="2010153"/>
                <a:ext cx="11032603" cy="4547666"/>
              </a:xfrm>
              <a:blipFill>
                <a:blip r:embed="rId2"/>
                <a:stretch>
                  <a:fillRect l="-1381"/>
                </a:stretch>
              </a:blipFill>
            </p:spPr>
            <p:txBody>
              <a:bodyPr/>
              <a:lstStyle/>
              <a:p>
                <a:r>
                  <a:rPr lang="en-US">
                    <a:noFill/>
                  </a:rPr>
                  <a:t> </a:t>
                </a:r>
              </a:p>
            </p:txBody>
          </p:sp>
        </mc:Fallback>
      </mc:AlternateContent>
    </p:spTree>
    <p:extLst>
      <p:ext uri="{BB962C8B-B14F-4D97-AF65-F5344CB8AC3E}">
        <p14:creationId xmlns:p14="http://schemas.microsoft.com/office/powerpoint/2010/main" val="226059294"/>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12475" y="300181"/>
            <a:ext cx="10168128" cy="1179576"/>
          </a:xfrm>
        </p:spPr>
        <p:txBody>
          <a:bodyPr>
            <a:normAutofit fontScale="90000"/>
          </a:bodyPr>
          <a:lstStyle/>
          <a:p>
            <a:pPr marL="0" marR="0">
              <a:lnSpc>
                <a:spcPct val="115000"/>
              </a:lnSpc>
              <a:spcBef>
                <a:spcPts val="0"/>
              </a:spcBef>
              <a:spcAft>
                <a:spcPts val="1000"/>
              </a:spcAft>
            </a:pPr>
            <a:r>
              <a:rPr lang="en-US" sz="3200" dirty="0">
                <a:effectLst/>
                <a:latin typeface="Arial" panose="020B0604020202020204" pitchFamily="34" charset="0"/>
                <a:ea typeface="Calibri" panose="020F0502020204030204" pitchFamily="34" charset="0"/>
                <a:cs typeface="Times New Roman" panose="02020603050405020304" pitchFamily="18" charset="0"/>
              </a:rPr>
              <a:t> </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r>
              <a:rPr lang="en-US" sz="3600" b="1" dirty="0">
                <a:effectLst/>
                <a:latin typeface="Arial" panose="020B0604020202020204" pitchFamily="34" charset="0"/>
                <a:ea typeface="Calibri" panose="020F0502020204030204" pitchFamily="34" charset="0"/>
                <a:cs typeface="Times New Roman" panose="02020603050405020304" pitchFamily="18" charset="0"/>
              </a:rPr>
              <a:t>Adding Fractions with Like and Unlike Denominators</a:t>
            </a:r>
            <a:br>
              <a:rPr lang="en-US" sz="2400" dirty="0">
                <a:effectLst/>
                <a:latin typeface="Calibri" panose="020F0502020204030204" pitchFamily="34" charset="0"/>
                <a:ea typeface="Calibri" panose="020F0502020204030204" pitchFamily="34" charset="0"/>
                <a:cs typeface="Times New Roman" panose="02020603050405020304" pitchFamily="18" charset="0"/>
              </a:rPr>
            </a:b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4" y="2010153"/>
                <a:ext cx="11032603" cy="4547666"/>
              </a:xfrm>
            </p:spPr>
            <p:txBody>
              <a:bodyPr>
                <a:normAutofit/>
              </a:bodyPr>
              <a:lstStyle/>
              <a:p>
                <a:pPr marL="0" marR="0" indent="0">
                  <a:lnSpc>
                    <a:spcPct val="115000"/>
                  </a:lnSpc>
                  <a:spcBef>
                    <a:spcPts val="0"/>
                  </a:spcBef>
                  <a:spcAft>
                    <a:spcPts val="1000"/>
                  </a:spcAft>
                  <a:buNone/>
                </a:pPr>
                <a:r>
                  <a:rPr lang="en-US" sz="3200" b="1" u="sng" dirty="0">
                    <a:effectLst/>
                    <a:latin typeface="Arial" panose="020B0604020202020204" pitchFamily="34" charset="0"/>
                    <a:ea typeface="Calibri" panose="020F0502020204030204" pitchFamily="34" charset="0"/>
                    <a:cs typeface="Times New Roman" panose="02020603050405020304" pitchFamily="18" charset="0"/>
                  </a:rPr>
                  <a:t>Example 4</a:t>
                </a:r>
                <a:r>
                  <a:rPr lang="en-US" sz="3200" b="1" dirty="0">
                    <a:effectLst/>
                    <a:latin typeface="Arial" panose="020B0604020202020204" pitchFamily="34" charset="0"/>
                    <a:ea typeface="Calibri" panose="020F0502020204030204" pitchFamily="34" charset="0"/>
                    <a:cs typeface="Times New Roman" panose="02020603050405020304" pitchFamily="18" charset="0"/>
                  </a:rPr>
                  <a:t>: Add the following fractions. Reduce if necessary.</a:t>
                </a:r>
                <a:r>
                  <a:rPr lang="en-US" sz="3200" b="1" u="sng" dirty="0">
                    <a:effectLst/>
                    <a:latin typeface="Arial" panose="020B0604020202020204" pitchFamily="34" charset="0"/>
                    <a:ea typeface="Calibri" panose="020F0502020204030204" pitchFamily="34" charset="0"/>
                    <a:cs typeface="Times New Roman" panose="02020603050405020304" pitchFamily="18" charset="0"/>
                  </a:rPr>
                  <a:t> </a:t>
                </a:r>
              </a:p>
              <a:p>
                <a:pPr marL="0" marR="0" indent="0">
                  <a:lnSpc>
                    <a:spcPct val="115000"/>
                  </a:lnSpc>
                  <a:spcBef>
                    <a:spcPts val="0"/>
                  </a:spcBef>
                  <a:spcAft>
                    <a:spcPts val="1000"/>
                  </a:spcAft>
                  <a:buNone/>
                </a:pPr>
                <a:r>
                  <a:rPr lang="en-US" sz="3200" dirty="0">
                    <a:solidFill>
                      <a:srgbClr val="000000"/>
                    </a:solidFill>
                    <a:effectLst/>
                    <a:cs typeface="Arial" panose="020B0604020202020204" pitchFamily="34" charset="0"/>
                  </a:rPr>
                  <a:t>a. </a:t>
                </a:r>
                <a14:m>
                  <m:oMath xmlns:m="http://schemas.openxmlformats.org/officeDocument/2006/math">
                    <m:f>
                      <m:fPr>
                        <m:ctrlPr>
                          <a:rPr lang="en-US" sz="3200" i="1" smtClean="0">
                            <a:solidFill>
                              <a:srgbClr val="000000"/>
                            </a:solidFill>
                            <a:effectLst/>
                            <a:latin typeface="Cambria Math" panose="02040503050406030204" pitchFamily="18" charset="0"/>
                            <a:cs typeface="Arial" panose="020B0604020202020204" pitchFamily="34" charset="0"/>
                          </a:rPr>
                        </m:ctrlPr>
                      </m:fPr>
                      <m:num>
                        <m:r>
                          <a:rPr lang="en-US" sz="32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4</m:t>
                        </m:r>
                      </m:num>
                      <m:den>
                        <m:r>
                          <a:rPr lang="en-US" sz="32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5</m:t>
                        </m:r>
                      </m:den>
                    </m:f>
                    <m:r>
                      <a:rPr lang="en-US" sz="32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f>
                      <m:fPr>
                        <m:ctrlPr>
                          <a:rPr lang="en-US" sz="3200" i="1">
                            <a:solidFill>
                              <a:srgbClr val="000000"/>
                            </a:solidFill>
                            <a:effectLst/>
                            <a:latin typeface="Cambria Math" panose="02040503050406030204" pitchFamily="18" charset="0"/>
                            <a:cs typeface="Arial" panose="020B0604020202020204" pitchFamily="34" charset="0"/>
                          </a:rPr>
                        </m:ctrlPr>
                      </m:fPr>
                      <m:num>
                        <m:r>
                          <a:rPr lang="en-US" sz="32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3</m:t>
                        </m:r>
                      </m:num>
                      <m:den>
                        <m:r>
                          <a:rPr lang="en-US" sz="32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5</m:t>
                        </m:r>
                      </m:den>
                    </m:f>
                    <m:r>
                      <a:rPr lang="en-US" sz="32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oMath>
                </a14:m>
                <a:r>
                  <a:rPr lang="en-US" sz="3200" dirty="0">
                    <a:effectLst/>
                    <a:latin typeface="Calibri" panose="020F0502020204030204" pitchFamily="34" charset="0"/>
                    <a:ea typeface="Calibri" panose="020F0502020204030204" pitchFamily="34" charset="0"/>
                    <a:cs typeface="Times New Roman" panose="02020603050405020304" pitchFamily="18" charset="0"/>
                  </a:rPr>
                  <a:t>	</a:t>
                </a:r>
                <a:r>
                  <a:rPr lang="en-US" dirty="0">
                    <a:latin typeface="Arial" panose="020B0604020202020204" pitchFamily="34" charset="0"/>
                    <a:cs typeface="Arial" panose="020B0604020202020204" pitchFamily="34" charset="0"/>
                  </a:rPr>
                  <a:t>b)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2</m:t>
                        </m:r>
                      </m:num>
                      <m:den>
                        <m:r>
                          <a:rPr lang="en-US" i="1">
                            <a:latin typeface="Cambria Math" panose="02040503050406030204" pitchFamily="18" charset="0"/>
                          </a:rPr>
                          <m:t>9</m:t>
                        </m:r>
                      </m:den>
                    </m:f>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6</m:t>
                        </m:r>
                      </m:num>
                      <m:den>
                        <m:r>
                          <a:rPr lang="en-US" i="1">
                            <a:latin typeface="Cambria Math" panose="02040503050406030204" pitchFamily="18" charset="0"/>
                          </a:rPr>
                          <m:t>9</m:t>
                        </m:r>
                      </m:den>
                    </m:f>
                    <m:r>
                      <a:rPr lang="en-US" i="1">
                        <a:latin typeface="Cambria Math" panose="02040503050406030204" pitchFamily="18" charset="0"/>
                      </a:rPr>
                      <m:t>=</m:t>
                    </m:r>
                  </m:oMath>
                </a14:m>
                <a:r>
                  <a:rPr lang="en-US" sz="3200" dirty="0">
                    <a:effectLst/>
                    <a:latin typeface="Calibri" panose="020F0502020204030204" pitchFamily="34" charset="0"/>
                    <a:ea typeface="Calibri" panose="020F0502020204030204" pitchFamily="34" charset="0"/>
                    <a:cs typeface="Times New Roman" panose="02020603050405020304" pitchFamily="18" charset="0"/>
                  </a:rPr>
                  <a:t> 		</a:t>
                </a:r>
                <a:r>
                  <a:rPr lang="en-US" dirty="0"/>
                  <a:t>c) </a:t>
                </a:r>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2</m:t>
                        </m:r>
                      </m:den>
                    </m:f>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3</m:t>
                        </m:r>
                      </m:den>
                    </m:f>
                    <m:r>
                      <a:rPr lang="en-US" i="1">
                        <a:latin typeface="Cambria Math" panose="02040503050406030204" pitchFamily="18" charset="0"/>
                      </a:rPr>
                      <m:t>=</m:t>
                    </m:r>
                  </m:oMath>
                </a14:m>
                <a:r>
                  <a:rPr lang="en-US" sz="3200" dirty="0">
                    <a:effectLst/>
                    <a:latin typeface="Calibri" panose="020F0502020204030204" pitchFamily="34" charset="0"/>
                    <a:ea typeface="Calibri" panose="020F0502020204030204" pitchFamily="34" charset="0"/>
                    <a:cs typeface="Times New Roman" panose="02020603050405020304" pitchFamily="18" charset="0"/>
                  </a:rPr>
                  <a:t> </a:t>
                </a:r>
              </a:p>
              <a:p>
                <a:pPr marL="514350" marR="0" indent="-514350">
                  <a:lnSpc>
                    <a:spcPct val="115000"/>
                  </a:lnSpc>
                  <a:spcBef>
                    <a:spcPts val="0"/>
                  </a:spcBef>
                  <a:spcAft>
                    <a:spcPts val="1000"/>
                  </a:spcAft>
                  <a:buAutoNum type="alphaLcPeriod"/>
                </a:pP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15000"/>
                  </a:lnSpc>
                  <a:spcBef>
                    <a:spcPts val="0"/>
                  </a:spcBef>
                  <a:spcAft>
                    <a:spcPts val="1000"/>
                  </a:spcAft>
                  <a:buNone/>
                </a:pPr>
                <a:r>
                  <a:rPr lang="en-US" sz="3200" dirty="0">
                    <a:effectLst/>
                    <a:latin typeface="Calibri" panose="020F0502020204030204" pitchFamily="34" charset="0"/>
                    <a:ea typeface="Calibri" panose="020F0502020204030204" pitchFamily="34" charset="0"/>
                    <a:cs typeface="Times New Roman" panose="02020603050405020304" pitchFamily="18" charset="0"/>
                  </a:rPr>
                  <a:t>d. </a:t>
                </a:r>
                <a14:m>
                  <m:oMath xmlns:m="http://schemas.openxmlformats.org/officeDocument/2006/math">
                    <m:f>
                      <m:fPr>
                        <m:ctrlPr>
                          <a:rPr lang="en-US" sz="3200" i="1" smtClean="0">
                            <a:solidFill>
                              <a:srgbClr val="000000"/>
                            </a:solidFill>
                            <a:effectLst/>
                            <a:latin typeface="Cambria Math" panose="02040503050406030204" pitchFamily="18" charset="0"/>
                            <a:cs typeface="Arial" panose="020B0604020202020204" pitchFamily="34" charset="0"/>
                          </a:rPr>
                        </m:ctrlPr>
                      </m:fPr>
                      <m:num>
                        <m:r>
                          <a:rPr lang="en-US" sz="32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1</m:t>
                        </m:r>
                      </m:num>
                      <m:den>
                        <m:r>
                          <a:rPr lang="en-US" sz="32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4</m:t>
                        </m:r>
                      </m:den>
                    </m:f>
                    <m:r>
                      <a:rPr lang="en-US" sz="32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f>
                      <m:fPr>
                        <m:ctrlPr>
                          <a:rPr lang="en-US" sz="3200" i="1">
                            <a:solidFill>
                              <a:srgbClr val="000000"/>
                            </a:solidFill>
                            <a:effectLst/>
                            <a:latin typeface="Cambria Math" panose="02040503050406030204" pitchFamily="18" charset="0"/>
                            <a:cs typeface="Arial" panose="020B0604020202020204" pitchFamily="34" charset="0"/>
                          </a:rPr>
                        </m:ctrlPr>
                      </m:fPr>
                      <m:num>
                        <m:r>
                          <a:rPr lang="en-US" sz="32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3</m:t>
                        </m:r>
                      </m:num>
                      <m:den>
                        <m:r>
                          <a:rPr lang="en-US" sz="32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7</m:t>
                        </m:r>
                      </m:den>
                    </m:f>
                    <m:r>
                      <a:rPr lang="en-US" sz="3200" i="1">
                        <a:solidFill>
                          <a:srgbClr val="000000"/>
                        </a:solidFill>
                        <a:effectLst/>
                        <a:latin typeface="Cambria Math" panose="02040503050406030204" pitchFamily="18" charset="0"/>
                        <a:ea typeface="Calibri" panose="020F0502020204030204" pitchFamily="34" charset="0"/>
                        <a:cs typeface="Arial" panose="020B0604020202020204" pitchFamily="34" charset="0"/>
                      </a:rPr>
                      <m:t>= </m:t>
                    </m:r>
                  </m:oMath>
                </a14:m>
                <a:r>
                  <a:rPr lang="en-US" sz="3200" dirty="0">
                    <a:effectLst/>
                    <a:latin typeface="Calibri" panose="020F0502020204030204" pitchFamily="34" charset="0"/>
                    <a:ea typeface="Calibri" panose="020F0502020204030204" pitchFamily="34" charset="0"/>
                    <a:cs typeface="Times New Roman" panose="02020603050405020304" pitchFamily="18" charset="0"/>
                  </a:rPr>
                  <a:t>			e. </a:t>
                </a:r>
                <a14:m>
                  <m:oMath xmlns:m="http://schemas.openxmlformats.org/officeDocument/2006/math">
                    <m:f>
                      <m:fPr>
                        <m:ctrlPr>
                          <a:rPr lang="en-US" sz="3200" i="1">
                            <a:solidFill>
                              <a:srgbClr val="000000"/>
                            </a:solidFill>
                            <a:latin typeface="Cambria Math" panose="02040503050406030204" pitchFamily="18" charset="0"/>
                            <a:cs typeface="Arial" panose="020B0604020202020204" pitchFamily="34" charset="0"/>
                          </a:rPr>
                        </m:ctrlPr>
                      </m:fPr>
                      <m:num>
                        <m:r>
                          <a:rPr lang="en-US" sz="3200" i="1">
                            <a:solidFill>
                              <a:srgbClr val="000000"/>
                            </a:solidFill>
                            <a:latin typeface="Cambria Math" panose="02040503050406030204" pitchFamily="18" charset="0"/>
                            <a:ea typeface="Calibri" panose="020F0502020204030204" pitchFamily="34" charset="0"/>
                            <a:cs typeface="Arial" panose="020B0604020202020204" pitchFamily="34" charset="0"/>
                          </a:rPr>
                          <m:t>5</m:t>
                        </m:r>
                      </m:num>
                      <m:den>
                        <m:r>
                          <a:rPr lang="en-US" sz="3200" i="1">
                            <a:solidFill>
                              <a:srgbClr val="000000"/>
                            </a:solidFill>
                            <a:latin typeface="Cambria Math" panose="02040503050406030204" pitchFamily="18" charset="0"/>
                            <a:ea typeface="Calibri" panose="020F0502020204030204" pitchFamily="34" charset="0"/>
                            <a:cs typeface="Arial" panose="020B0604020202020204" pitchFamily="34" charset="0"/>
                          </a:rPr>
                          <m:t>6</m:t>
                        </m:r>
                      </m:den>
                    </m:f>
                    <m:r>
                      <a:rPr lang="en-US" sz="3200" i="1">
                        <a:solidFill>
                          <a:srgbClr val="000000"/>
                        </a:solidFill>
                        <a:latin typeface="Cambria Math" panose="02040503050406030204" pitchFamily="18" charset="0"/>
                        <a:ea typeface="Calibri" panose="020F0502020204030204" pitchFamily="34" charset="0"/>
                        <a:cs typeface="Arial" panose="020B0604020202020204" pitchFamily="34" charset="0"/>
                      </a:rPr>
                      <m:t>+ </m:t>
                    </m:r>
                    <m:f>
                      <m:fPr>
                        <m:ctrlPr>
                          <a:rPr lang="en-US" sz="3200" i="1">
                            <a:solidFill>
                              <a:srgbClr val="000000"/>
                            </a:solidFill>
                            <a:latin typeface="Cambria Math" panose="02040503050406030204" pitchFamily="18" charset="0"/>
                            <a:cs typeface="Arial" panose="020B0604020202020204" pitchFamily="34" charset="0"/>
                          </a:rPr>
                        </m:ctrlPr>
                      </m:fPr>
                      <m:num>
                        <m:r>
                          <a:rPr lang="en-US" sz="3200" i="1">
                            <a:solidFill>
                              <a:srgbClr val="000000"/>
                            </a:solidFill>
                            <a:latin typeface="Cambria Math" panose="02040503050406030204" pitchFamily="18" charset="0"/>
                            <a:ea typeface="Calibri" panose="020F0502020204030204" pitchFamily="34" charset="0"/>
                            <a:cs typeface="Arial" panose="020B0604020202020204" pitchFamily="34" charset="0"/>
                          </a:rPr>
                          <m:t>−1</m:t>
                        </m:r>
                      </m:num>
                      <m:den>
                        <m:r>
                          <a:rPr lang="en-US" sz="3200" i="1">
                            <a:solidFill>
                              <a:srgbClr val="000000"/>
                            </a:solidFill>
                            <a:latin typeface="Cambria Math" panose="02040503050406030204" pitchFamily="18" charset="0"/>
                            <a:ea typeface="Calibri" panose="020F0502020204030204" pitchFamily="34" charset="0"/>
                            <a:cs typeface="Arial" panose="020B0604020202020204" pitchFamily="34" charset="0"/>
                          </a:rPr>
                          <m:t>8</m:t>
                        </m:r>
                      </m:den>
                    </m:f>
                    <m:r>
                      <a:rPr lang="en-US" sz="3200" i="1">
                        <a:solidFill>
                          <a:srgbClr val="000000"/>
                        </a:solidFill>
                        <a:latin typeface="Cambria Math" panose="02040503050406030204" pitchFamily="18" charset="0"/>
                        <a:ea typeface="Calibri" panose="020F0502020204030204" pitchFamily="34" charset="0"/>
                        <a:cs typeface="Arial" panose="020B0604020202020204" pitchFamily="34" charset="0"/>
                      </a:rPr>
                      <m:t>=</m:t>
                    </m:r>
                  </m:oMath>
                </a14:m>
                <a:r>
                  <a:rPr lang="en-US" sz="3200" dirty="0">
                    <a:effectLst/>
                    <a:latin typeface="Calibri" panose="020F0502020204030204" pitchFamily="34" charset="0"/>
                    <a:ea typeface="Calibri" panose="020F0502020204030204" pitchFamily="34" charset="0"/>
                    <a:cs typeface="Times New Roman" panose="02020603050405020304" pitchFamily="18" charset="0"/>
                  </a:rPr>
                  <a:t> </a:t>
                </a:r>
              </a:p>
              <a:p>
                <a:pPr marL="457200" lvl="1" indent="0">
                  <a:buNone/>
                </a:pPr>
                <a:endParaRPr lang="en-US" b="1" dirty="0">
                  <a:solidFill>
                    <a:srgbClr val="0070C0"/>
                  </a:solidFill>
                  <a:latin typeface="Bradley Hand ITC" panose="03070402050302030203" pitchFamily="66" charset="0"/>
                </a:endParaRPr>
              </a:p>
            </p:txBody>
          </p:sp>
        </mc:Choice>
        <mc:Fallback xmlns="">
          <p:sp>
            <p:nvSpPr>
              <p:cNvPr id="3" name="Content Placeholder 2">
                <a:extLst>
                  <a:ext uri="{FF2B5EF4-FFF2-40B4-BE49-F238E27FC236}">
                    <a16:creationId xmlns:a16="http://schemas.microsoft.com/office/drawing/2014/main" id="{0F10F75B-2448-4905-9389-DBEACB35B3F4}"/>
                  </a:ext>
                </a:extLst>
              </p:cNvPr>
              <p:cNvSpPr>
                <a:spLocks noGrp="1" noRot="1" noChangeAspect="1" noMove="1" noResize="1" noEditPoints="1" noAdjustHandles="1" noChangeArrowheads="1" noChangeShapeType="1" noTextEdit="1"/>
              </p:cNvSpPr>
              <p:nvPr>
                <p:ph idx="1"/>
              </p:nvPr>
            </p:nvSpPr>
            <p:spPr>
              <a:xfrm>
                <a:off x="690694" y="2010153"/>
                <a:ext cx="11032603" cy="4547666"/>
              </a:xfrm>
              <a:blipFill>
                <a:blip r:embed="rId2"/>
                <a:stretch>
                  <a:fillRect l="-1381" t="-1206"/>
                </a:stretch>
              </a:blipFill>
            </p:spPr>
            <p:txBody>
              <a:bodyPr/>
              <a:lstStyle/>
              <a:p>
                <a:r>
                  <a:rPr lang="en-US">
                    <a:noFill/>
                  </a:rPr>
                  <a:t> </a:t>
                </a:r>
              </a:p>
            </p:txBody>
          </p:sp>
        </mc:Fallback>
      </mc:AlternateContent>
    </p:spTree>
    <p:extLst>
      <p:ext uri="{BB962C8B-B14F-4D97-AF65-F5344CB8AC3E}">
        <p14:creationId xmlns:p14="http://schemas.microsoft.com/office/powerpoint/2010/main" val="328110938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603849" y="708499"/>
            <a:ext cx="10168128" cy="1179576"/>
          </a:xfrm>
        </p:spPr>
        <p:txBody>
          <a:bodyPr>
            <a:normAutofit fontScale="90000"/>
          </a:bodyPr>
          <a:lstStyle/>
          <a:p>
            <a:pPr marL="0" marR="0">
              <a:lnSpc>
                <a:spcPct val="115000"/>
              </a:lnSpc>
              <a:spcBef>
                <a:spcPts val="0"/>
              </a:spcBef>
              <a:spcAft>
                <a:spcPts val="1000"/>
              </a:spcAft>
            </a:pPr>
            <a:r>
              <a:rPr lang="en-US" sz="3200" dirty="0">
                <a:effectLst/>
                <a:latin typeface="Arial" panose="020B0604020202020204" pitchFamily="34" charset="0"/>
                <a:ea typeface="Calibri" panose="020F0502020204030204" pitchFamily="34" charset="0"/>
                <a:cs typeface="Times New Roman" panose="02020603050405020304" pitchFamily="18" charset="0"/>
              </a:rPr>
              <a:t> </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r>
              <a:rPr lang="en-US" sz="44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Adding Mixed-Numbers</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90694" y="2010153"/>
                <a:ext cx="11032603" cy="4547666"/>
              </a:xfrm>
            </p:spPr>
            <p:txBody>
              <a:bodyPr>
                <a:normAutofit/>
              </a:bodyPr>
              <a:lstStyle/>
              <a:p>
                <a:pPr marL="0" marR="0" lvl="0" indent="0">
                  <a:lnSpc>
                    <a:spcPct val="115000"/>
                  </a:lnSpc>
                  <a:spcBef>
                    <a:spcPts val="0"/>
                  </a:spcBef>
                  <a:buNone/>
                </a:pPr>
                <a:endParaRPr lang="en-US" sz="2400" b="1" u="sng" dirty="0">
                  <a:effectLst/>
                  <a:latin typeface="Arial" panose="020B0604020202020204" pitchFamily="34" charset="0"/>
                  <a:ea typeface="Calibri" panose="020F0502020204030204" pitchFamily="34" charset="0"/>
                </a:endParaRPr>
              </a:p>
              <a:p>
                <a:pPr marL="0" marR="0" lvl="0" indent="0">
                  <a:lnSpc>
                    <a:spcPct val="115000"/>
                  </a:lnSpc>
                  <a:spcBef>
                    <a:spcPts val="0"/>
                  </a:spcBef>
                  <a:buNone/>
                </a:pPr>
                <a:endParaRPr lang="en-US" sz="2400" b="1" u="sng" dirty="0">
                  <a:latin typeface="Arial" panose="020B0604020202020204" pitchFamily="34" charset="0"/>
                  <a:ea typeface="Calibri" panose="020F0502020204030204" pitchFamily="34" charset="0"/>
                </a:endParaRPr>
              </a:p>
              <a:p>
                <a:pPr marL="0" marR="0" lvl="0" indent="0">
                  <a:lnSpc>
                    <a:spcPct val="115000"/>
                  </a:lnSpc>
                  <a:spcBef>
                    <a:spcPts val="0"/>
                  </a:spcBef>
                  <a:buNone/>
                </a:pPr>
                <a:endParaRPr lang="en-US" sz="2400" b="1" u="sng" dirty="0">
                  <a:effectLst/>
                  <a:latin typeface="Arial" panose="020B0604020202020204" pitchFamily="34" charset="0"/>
                  <a:ea typeface="Calibri" panose="020F0502020204030204" pitchFamily="34" charset="0"/>
                </a:endParaRPr>
              </a:p>
              <a:p>
                <a:pPr marL="0" marR="0" lvl="0" indent="0">
                  <a:lnSpc>
                    <a:spcPct val="115000"/>
                  </a:lnSpc>
                  <a:spcBef>
                    <a:spcPts val="0"/>
                  </a:spcBef>
                  <a:buNone/>
                </a:pPr>
                <a:endParaRPr lang="en-US" sz="2400" b="1" u="sng" dirty="0">
                  <a:latin typeface="Arial" panose="020B0604020202020204" pitchFamily="34" charset="0"/>
                  <a:ea typeface="Calibri" panose="020F0502020204030204" pitchFamily="34" charset="0"/>
                </a:endParaRPr>
              </a:p>
              <a:p>
                <a:pPr marL="0" marR="0" lvl="0" indent="0">
                  <a:lnSpc>
                    <a:spcPct val="115000"/>
                  </a:lnSpc>
                  <a:spcBef>
                    <a:spcPts val="0"/>
                  </a:spcBef>
                  <a:buNone/>
                </a:pPr>
                <a:endParaRPr lang="en-US" sz="2400" b="1" u="sng" dirty="0">
                  <a:effectLst/>
                  <a:latin typeface="Arial" panose="020B0604020202020204" pitchFamily="34" charset="0"/>
                  <a:ea typeface="Calibri" panose="020F0502020204030204" pitchFamily="34" charset="0"/>
                </a:endParaRPr>
              </a:p>
              <a:p>
                <a:pPr marL="0" marR="0" lvl="0" indent="0">
                  <a:lnSpc>
                    <a:spcPct val="115000"/>
                  </a:lnSpc>
                  <a:spcBef>
                    <a:spcPts val="0"/>
                  </a:spcBef>
                  <a:buNone/>
                </a:pPr>
                <a:endParaRPr lang="en-US" sz="2400" b="1" u="sng" dirty="0">
                  <a:latin typeface="Arial" panose="020B0604020202020204" pitchFamily="34" charset="0"/>
                  <a:ea typeface="Calibri" panose="020F0502020204030204" pitchFamily="34" charset="0"/>
                </a:endParaRPr>
              </a:p>
              <a:p>
                <a:pPr marL="0" marR="0" lvl="0" indent="0">
                  <a:lnSpc>
                    <a:spcPct val="115000"/>
                  </a:lnSpc>
                  <a:spcBef>
                    <a:spcPts val="0"/>
                  </a:spcBef>
                  <a:buNone/>
                </a:pPr>
                <a:endParaRPr lang="en-US" sz="2400" b="1" u="sng" dirty="0">
                  <a:effectLst/>
                  <a:latin typeface="Arial" panose="020B0604020202020204" pitchFamily="34" charset="0"/>
                  <a:ea typeface="Calibri" panose="020F0502020204030204" pitchFamily="34" charset="0"/>
                </a:endParaRPr>
              </a:p>
              <a:p>
                <a:pPr marL="0" marR="0" lvl="0" indent="0">
                  <a:lnSpc>
                    <a:spcPct val="115000"/>
                  </a:lnSpc>
                  <a:spcBef>
                    <a:spcPts val="0"/>
                  </a:spcBef>
                  <a:buNone/>
                </a:pPr>
                <a:endParaRPr lang="en-US" sz="2400" b="1" u="sng" dirty="0">
                  <a:latin typeface="Arial" panose="020B0604020202020204" pitchFamily="34" charset="0"/>
                  <a:ea typeface="Calibri" panose="020F0502020204030204" pitchFamily="34" charset="0"/>
                </a:endParaRPr>
              </a:p>
              <a:p>
                <a:pPr marL="0" marR="0" lvl="0" indent="0">
                  <a:lnSpc>
                    <a:spcPct val="115000"/>
                  </a:lnSpc>
                  <a:spcBef>
                    <a:spcPts val="0"/>
                  </a:spcBef>
                  <a:buNone/>
                </a:pPr>
                <a:r>
                  <a:rPr lang="en-US" sz="2400" b="1" u="sng" dirty="0">
                    <a:effectLst/>
                    <a:latin typeface="Arial" panose="020B0604020202020204" pitchFamily="34" charset="0"/>
                    <a:ea typeface="Calibri" panose="020F0502020204030204" pitchFamily="34" charset="0"/>
                  </a:rPr>
                  <a:t>Example 5</a:t>
                </a:r>
                <a:r>
                  <a:rPr lang="en-US" sz="2400" dirty="0">
                    <a:solidFill>
                      <a:srgbClr val="17365D"/>
                    </a:solidFill>
                    <a:effectLst/>
                    <a:latin typeface="Arial" panose="020B0604020202020204" pitchFamily="34" charset="0"/>
                    <a:ea typeface="Calibri" panose="020F0502020204030204" pitchFamily="34" charset="0"/>
                  </a:rPr>
                  <a:t>: </a:t>
                </a:r>
                <a14:m>
                  <m:oMath xmlns:m="http://schemas.openxmlformats.org/officeDocument/2006/math">
                    <m:r>
                      <a:rPr lang="en-US" sz="2400" i="1">
                        <a:effectLst/>
                        <a:latin typeface="Cambria Math" panose="02040503050406030204" pitchFamily="18" charset="0"/>
                        <a:ea typeface="Calibri" panose="020F0502020204030204" pitchFamily="34" charset="0"/>
                        <a:cs typeface="Arial" panose="020B0604020202020204" pitchFamily="34" charset="0"/>
                      </a:rPr>
                      <m:t>3</m:t>
                    </m:r>
                    <m:f>
                      <m:fPr>
                        <m:ctrlPr>
                          <a:rPr lang="en-US" sz="2400" i="1">
                            <a:effectLst/>
                            <a:latin typeface="Cambria Math" panose="02040503050406030204" pitchFamily="18" charset="0"/>
                            <a:cs typeface="Arial" panose="020B0604020202020204" pitchFamily="34" charset="0"/>
                          </a:rPr>
                        </m:ctrlPr>
                      </m:fPr>
                      <m:num>
                        <m:r>
                          <a:rPr lang="en-US" sz="2400" i="1">
                            <a:effectLst/>
                            <a:latin typeface="Cambria Math" panose="02040503050406030204" pitchFamily="18" charset="0"/>
                            <a:ea typeface="Calibri" panose="020F0502020204030204" pitchFamily="34" charset="0"/>
                            <a:cs typeface="Arial" panose="020B0604020202020204" pitchFamily="34" charset="0"/>
                          </a:rPr>
                          <m:t>1</m:t>
                        </m:r>
                      </m:num>
                      <m:den>
                        <m:r>
                          <a:rPr lang="en-US" sz="2400" i="1">
                            <a:effectLst/>
                            <a:latin typeface="Cambria Math" panose="02040503050406030204" pitchFamily="18" charset="0"/>
                            <a:ea typeface="Calibri" panose="020F0502020204030204" pitchFamily="34" charset="0"/>
                            <a:cs typeface="Arial" panose="020B0604020202020204" pitchFamily="34" charset="0"/>
                          </a:rPr>
                          <m:t>2</m:t>
                        </m:r>
                      </m:den>
                    </m:f>
                    <m:r>
                      <a:rPr lang="en-US" sz="2400" i="1">
                        <a:effectLst/>
                        <a:latin typeface="Cambria Math" panose="02040503050406030204" pitchFamily="18" charset="0"/>
                        <a:ea typeface="Calibri" panose="020F0502020204030204" pitchFamily="34" charset="0"/>
                        <a:cs typeface="Arial" panose="020B0604020202020204" pitchFamily="34" charset="0"/>
                      </a:rPr>
                      <m:t>+5</m:t>
                    </m:r>
                    <m:f>
                      <m:fPr>
                        <m:ctrlPr>
                          <a:rPr lang="en-US" sz="2400" i="1">
                            <a:effectLst/>
                            <a:latin typeface="Cambria Math" panose="02040503050406030204" pitchFamily="18" charset="0"/>
                            <a:cs typeface="Arial" panose="020B0604020202020204" pitchFamily="34" charset="0"/>
                          </a:rPr>
                        </m:ctrlPr>
                      </m:fPr>
                      <m:num>
                        <m:r>
                          <a:rPr lang="en-US" sz="2400" i="1">
                            <a:effectLst/>
                            <a:latin typeface="Cambria Math" panose="02040503050406030204" pitchFamily="18" charset="0"/>
                            <a:ea typeface="Calibri" panose="020F0502020204030204" pitchFamily="34" charset="0"/>
                            <a:cs typeface="Arial" panose="020B0604020202020204" pitchFamily="34" charset="0"/>
                          </a:rPr>
                          <m:t>2</m:t>
                        </m:r>
                      </m:num>
                      <m:den>
                        <m:r>
                          <a:rPr lang="en-US" sz="2400" i="1">
                            <a:effectLst/>
                            <a:latin typeface="Cambria Math" panose="02040503050406030204" pitchFamily="18" charset="0"/>
                            <a:ea typeface="Calibri" panose="020F0502020204030204" pitchFamily="34" charset="0"/>
                            <a:cs typeface="Arial" panose="020B0604020202020204" pitchFamily="34" charset="0"/>
                          </a:rPr>
                          <m:t>3</m:t>
                        </m:r>
                      </m:den>
                    </m:f>
                    <m:r>
                      <a:rPr lang="en-US" sz="2400" i="1">
                        <a:effectLst/>
                        <a:latin typeface="Cambria Math" panose="02040503050406030204" pitchFamily="18" charset="0"/>
                        <a:ea typeface="Calibri" panose="020F0502020204030204" pitchFamily="34" charset="0"/>
                        <a:cs typeface="Arial" panose="020B0604020202020204" pitchFamily="34" charset="0"/>
                      </a:rPr>
                      <m:t>= </m:t>
                    </m:r>
                  </m:oMath>
                </a14:m>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spcBef>
                    <a:spcPts val="0"/>
                  </a:spcBef>
                  <a:buNone/>
                </a:pPr>
                <a:endParaRPr lang="en-US" sz="3200" b="1" dirty="0">
                  <a:solidFill>
                    <a:srgbClr val="0070C0"/>
                  </a:solidFill>
                  <a:latin typeface="Bradley Hand ITC" panose="03070402050302030203" pitchFamily="66" charset="0"/>
                </a:endParaRPr>
              </a:p>
            </p:txBody>
          </p:sp>
        </mc:Choice>
        <mc:Fallback xmlns="">
          <p:sp>
            <p:nvSpPr>
              <p:cNvPr id="3" name="Content Placeholder 2">
                <a:extLst>
                  <a:ext uri="{FF2B5EF4-FFF2-40B4-BE49-F238E27FC236}">
                    <a16:creationId xmlns:a16="http://schemas.microsoft.com/office/drawing/2014/main" id="{0F10F75B-2448-4905-9389-DBEACB35B3F4}"/>
                  </a:ext>
                </a:extLst>
              </p:cNvPr>
              <p:cNvSpPr>
                <a:spLocks noGrp="1" noRot="1" noChangeAspect="1" noMove="1" noResize="1" noEditPoints="1" noAdjustHandles="1" noChangeArrowheads="1" noChangeShapeType="1" noTextEdit="1"/>
              </p:cNvSpPr>
              <p:nvPr>
                <p:ph idx="1"/>
              </p:nvPr>
            </p:nvSpPr>
            <p:spPr>
              <a:xfrm>
                <a:off x="690694" y="2010153"/>
                <a:ext cx="11032603" cy="4547666"/>
              </a:xfrm>
              <a:blipFill>
                <a:blip r:embed="rId2"/>
                <a:stretch>
                  <a:fillRect l="-829"/>
                </a:stretch>
              </a:blipFill>
            </p:spPr>
            <p:txBody>
              <a:bodyPr/>
              <a:lstStyle/>
              <a:p>
                <a:r>
                  <a:rPr lang="en-US">
                    <a:noFill/>
                  </a:rPr>
                  <a:t> </a:t>
                </a:r>
              </a:p>
            </p:txBody>
          </p:sp>
        </mc:Fallback>
      </mc:AlternateContent>
    </p:spTree>
    <p:extLst>
      <p:ext uri="{BB962C8B-B14F-4D97-AF65-F5344CB8AC3E}">
        <p14:creationId xmlns:p14="http://schemas.microsoft.com/office/powerpoint/2010/main" val="367265186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8" end="8"/>
                                            </p:txEl>
                                          </p:spTgt>
                                        </p:tgtEl>
                                        <p:attrNameLst>
                                          <p:attrName>style.visibility</p:attrName>
                                        </p:attrNameLst>
                                      </p:cBhvr>
                                      <p:to>
                                        <p:strVal val="visible"/>
                                      </p:to>
                                    </p:set>
                                    <p:anim calcmode="lin" valueType="num">
                                      <p:cBhvr additive="base">
                                        <p:cTn id="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E43957-10C7-45B0-A8B5-0089182BD844}"/>
              </a:ext>
            </a:extLst>
          </p:cNvPr>
          <p:cNvSpPr>
            <a:spLocks noGrp="1"/>
          </p:cNvSpPr>
          <p:nvPr>
            <p:ph type="title"/>
          </p:nvPr>
        </p:nvSpPr>
        <p:spPr>
          <a:xfrm>
            <a:off x="560717" y="840336"/>
            <a:ext cx="10168128" cy="1179576"/>
          </a:xfrm>
        </p:spPr>
        <p:txBody>
          <a:bodyPr>
            <a:normAutofit fontScale="90000"/>
          </a:bodyPr>
          <a:lstStyle/>
          <a:p>
            <a:pPr marL="0" marR="0">
              <a:lnSpc>
                <a:spcPct val="115000"/>
              </a:lnSpc>
              <a:spcBef>
                <a:spcPts val="0"/>
              </a:spcBef>
              <a:spcAft>
                <a:spcPts val="1000"/>
              </a:spcAft>
            </a:pPr>
            <a:r>
              <a:rPr lang="en-US" sz="3200" dirty="0">
                <a:effectLst/>
                <a:latin typeface="Arial" panose="020B0604020202020204" pitchFamily="34" charset="0"/>
                <a:ea typeface="Calibri" panose="020F0502020204030204" pitchFamily="34" charset="0"/>
                <a:cs typeface="Times New Roman" panose="02020603050405020304" pitchFamily="18" charset="0"/>
              </a:rPr>
              <a:t> </a:t>
            </a:r>
            <a:br>
              <a:rPr lang="en-US" sz="3200" dirty="0">
                <a:effectLst/>
                <a:latin typeface="Calibri" panose="020F0502020204030204" pitchFamily="34" charset="0"/>
                <a:ea typeface="Calibri" panose="020F0502020204030204" pitchFamily="34" charset="0"/>
                <a:cs typeface="Times New Roman" panose="02020603050405020304" pitchFamily="18" charset="0"/>
              </a:rPr>
            </a:br>
            <a:r>
              <a:rPr lang="en-US" sz="3600" b="1"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rPr>
              <a:t>Rules for Subtracting Fractions</a:t>
            </a:r>
            <a:br>
              <a:rPr lang="en-US" sz="1400" dirty="0">
                <a:effectLst/>
                <a:latin typeface="Calibri" panose="020F0502020204030204" pitchFamily="34" charset="0"/>
                <a:ea typeface="Calibri" panose="020F0502020204030204" pitchFamily="34" charset="0"/>
                <a:cs typeface="Times New Roman" panose="02020603050405020304" pitchFamily="18" charset="0"/>
              </a:rPr>
            </a:b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2400" dirty="0">
                <a:effectLst/>
                <a:latin typeface="Calibri" panose="020F0502020204030204" pitchFamily="34" charset="0"/>
                <a:ea typeface="Calibri" panose="020F0502020204030204" pitchFamily="34" charset="0"/>
                <a:cs typeface="Times New Roman" panose="02020603050405020304" pitchFamily="18" charset="0"/>
              </a:rPr>
            </a:b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0F10F75B-2448-4905-9389-DBEACB35B3F4}"/>
              </a:ext>
            </a:extLst>
          </p:cNvPr>
          <p:cNvSpPr>
            <a:spLocks noGrp="1"/>
          </p:cNvSpPr>
          <p:nvPr>
            <p:ph idx="1"/>
          </p:nvPr>
        </p:nvSpPr>
        <p:spPr>
          <a:xfrm>
            <a:off x="607887" y="2019912"/>
            <a:ext cx="11032603" cy="4547666"/>
          </a:xfrm>
        </p:spPr>
        <p:txBody>
          <a:bodyPr>
            <a:normAutofit/>
          </a:bodyPr>
          <a:lstStyle/>
          <a:p>
            <a:pPr marL="0" marR="0">
              <a:lnSpc>
                <a:spcPct val="115000"/>
              </a:lnSpc>
              <a:spcBef>
                <a:spcPts val="0"/>
              </a:spcBef>
              <a:spcAft>
                <a:spcPts val="1000"/>
              </a:spcAft>
            </a:pPr>
            <a:r>
              <a:rPr lang="en-US" sz="3200" dirty="0">
                <a:effectLst/>
                <a:latin typeface="Arial" panose="020B0604020202020204" pitchFamily="34" charset="0"/>
                <a:ea typeface="Calibri" panose="020F0502020204030204" pitchFamily="34" charset="0"/>
                <a:cs typeface="Times New Roman" panose="02020603050405020304" pitchFamily="18" charset="0"/>
              </a:rPr>
              <a:t>The rules for subtraction of fractions are similar to the rules for addition of fractions. </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1000"/>
              </a:spcAft>
            </a:pPr>
            <a:r>
              <a:rPr lang="en-US" sz="3200" dirty="0">
                <a:effectLst/>
                <a:latin typeface="Arial" panose="020B0604020202020204" pitchFamily="34" charset="0"/>
                <a:ea typeface="Calibri" panose="020F0502020204030204" pitchFamily="34" charset="0"/>
                <a:cs typeface="Times New Roman" panose="02020603050405020304" pitchFamily="18" charset="0"/>
              </a:rPr>
              <a:t>In other words, to subtract two fractions, the denominators of the fractions must be the __________.</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spcBef>
                <a:spcPts val="0"/>
              </a:spcBef>
              <a:buNone/>
            </a:pPr>
            <a:endParaRPr lang="en-US" sz="3200" b="1" dirty="0">
              <a:solidFill>
                <a:srgbClr val="0070C0"/>
              </a:solidFill>
              <a:latin typeface="Bradley Hand ITC" panose="03070402050302030203" pitchFamily="66" charset="0"/>
            </a:endParaRPr>
          </a:p>
        </p:txBody>
      </p:sp>
    </p:spTree>
    <p:extLst>
      <p:ext uri="{BB962C8B-B14F-4D97-AF65-F5344CB8AC3E}">
        <p14:creationId xmlns:p14="http://schemas.microsoft.com/office/powerpoint/2010/main" val="47888675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ccentBoxVTI">
  <a:themeElements>
    <a:clrScheme name="AnalogousFromLightSeedRightStep">
      <a:dk1>
        <a:srgbClr val="000000"/>
      </a:dk1>
      <a:lt1>
        <a:srgbClr val="FFFFFF"/>
      </a:lt1>
      <a:dk2>
        <a:srgbClr val="413424"/>
      </a:dk2>
      <a:lt2>
        <a:srgbClr val="E2E5E8"/>
      </a:lt2>
      <a:accent1>
        <a:srgbClr val="D19651"/>
      </a:accent1>
      <a:accent2>
        <a:srgbClr val="A9A64F"/>
      </a:accent2>
      <a:accent3>
        <a:srgbClr val="90AB63"/>
      </a:accent3>
      <a:accent4>
        <a:srgbClr val="66B253"/>
      </a:accent4>
      <a:accent5>
        <a:srgbClr val="58B46B"/>
      </a:accent5>
      <a:accent6>
        <a:srgbClr val="53B28E"/>
      </a:accent6>
      <a:hlink>
        <a:srgbClr val="6283AA"/>
      </a:hlink>
      <a:folHlink>
        <a:srgbClr val="7F7F7F"/>
      </a:folHlink>
    </a:clrScheme>
    <a:fontScheme name="Avenir">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docProps/app.xml><?xml version="1.0" encoding="utf-8"?>
<Properties xmlns="http://schemas.openxmlformats.org/officeDocument/2006/extended-properties" xmlns:vt="http://schemas.openxmlformats.org/officeDocument/2006/docPropsVTypes">
  <TotalTime>5847</TotalTime>
  <Words>581</Words>
  <Application>Microsoft Office PowerPoint</Application>
  <PresentationFormat>Widescreen</PresentationFormat>
  <Paragraphs>70</Paragraphs>
  <Slides>15</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15</vt:i4>
      </vt:variant>
    </vt:vector>
  </HeadingPairs>
  <TitlesOfParts>
    <vt:vector size="23" baseType="lpstr">
      <vt:lpstr>Arial</vt:lpstr>
      <vt:lpstr>Avenir Next LT Pro</vt:lpstr>
      <vt:lpstr>Bradley Hand ITC</vt:lpstr>
      <vt:lpstr>Calibri</vt:lpstr>
      <vt:lpstr>Cambria Math</vt:lpstr>
      <vt:lpstr>Symbol</vt:lpstr>
      <vt:lpstr>Times New Roman</vt:lpstr>
      <vt:lpstr>AccentBoxVTI</vt:lpstr>
      <vt:lpstr>Lesson 20: Adding and Subtracting Rational Numbers</vt:lpstr>
      <vt:lpstr>Rational Numbers</vt:lpstr>
      <vt:lpstr>Rational Numbers</vt:lpstr>
      <vt:lpstr>  Adding Fractions with Like Denominators</vt:lpstr>
      <vt:lpstr>  Adding Fractions with Unlike Denominators </vt:lpstr>
      <vt:lpstr>  Adding Fractions with Unlike Denominators </vt:lpstr>
      <vt:lpstr>  Adding Fractions with Like and Unlike Denominators </vt:lpstr>
      <vt:lpstr>  Adding Mixed-Numbers  </vt:lpstr>
      <vt:lpstr>  Rules for Subtracting Fractions   </vt:lpstr>
      <vt:lpstr>  Rules for Subtracting Fractions   </vt:lpstr>
      <vt:lpstr>  Subtracting Mixed-Numbers    </vt:lpstr>
      <vt:lpstr>  Butterfly Method of Adding and Subtracting Fractions     </vt:lpstr>
      <vt:lpstr>  Butterfly Method of Adding and Subtracting Fractions     </vt:lpstr>
      <vt:lpstr>  Butterfly Method of Adding and Subtracting Fractions     </vt:lpstr>
      <vt:lpstr>  Butterfly Method of Adding and Subtracting Fractions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 Problem Solving Strategies</dc:title>
  <dc:creator>Cindi Kirkland</dc:creator>
  <cp:lastModifiedBy>Cindi Kirkland</cp:lastModifiedBy>
  <cp:revision>48</cp:revision>
  <dcterms:created xsi:type="dcterms:W3CDTF">2023-12-09T14:49:07Z</dcterms:created>
  <dcterms:modified xsi:type="dcterms:W3CDTF">2024-03-26T16:09:47Z</dcterms:modified>
</cp:coreProperties>
</file>