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000" b="1" dirty="0"/>
              <a:t>Lesson 14: Least Common Multiple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415" y="934534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u="sng" dirty="0">
                <a:latin typeface="Arial" panose="020B0604020202020204" pitchFamily="34" charset="0"/>
                <a:cs typeface="Arial" panose="020B0604020202020204" pitchFamily="34" charset="0"/>
              </a:rPr>
              <a:t>Directions: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 Find the Least Common Multiple for the numbers. Show your work.</a:t>
            </a:r>
            <a:b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415" y="2052829"/>
            <a:ext cx="10168128" cy="4547666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Example 4:</a:t>
            </a:r>
            <a:r>
              <a:rPr lang="en-US" sz="3200" b="1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LCM(20, 33)</a:t>
            </a:r>
            <a:endParaRPr lang="en-US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 = 2*2*5</a:t>
            </a:r>
            <a:endParaRPr lang="en-US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33 = 3*11</a:t>
            </a:r>
            <a:endParaRPr lang="en-US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LCM(20,33) = 2*2*5*3*11 = 660</a:t>
            </a:r>
            <a:endParaRPr lang="en-US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LCM = 440</a:t>
            </a:r>
            <a:endParaRPr lang="en-US" sz="3200" b="1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906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415" y="934534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u="sng" dirty="0">
                <a:latin typeface="Arial" panose="020B0604020202020204" pitchFamily="34" charset="0"/>
                <a:cs typeface="Arial" panose="020B0604020202020204" pitchFamily="34" charset="0"/>
              </a:rPr>
              <a:t>Directions: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 Find the Least Common Multiple for the numbers. Show your work.</a:t>
            </a:r>
            <a:b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415" y="2052829"/>
            <a:ext cx="10168128" cy="4547666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Example 5:</a:t>
            </a:r>
            <a:r>
              <a:rPr lang="en-US" sz="35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LCM(138, 84)</a:t>
            </a:r>
            <a:endParaRPr lang="en-US" sz="3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138 = 2*3*23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84 = 2*2*3*7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LCM(138,84) = 2*3*23*2*7 = 1932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LCM = 1932</a:t>
            </a:r>
            <a:endParaRPr lang="en-US" sz="3200" b="1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0804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5843" y="1060369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Least Common Multiple</a:t>
            </a:r>
            <a:br>
              <a:rPr lang="en-US" dirty="0"/>
            </a:br>
            <a:br>
              <a:rPr lang="en-US" sz="4400" dirty="0"/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076" y="1650157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When you list the multiples of two (or more) numbers, and find the </a:t>
            </a:r>
            <a:r>
              <a:rPr lang="en-US" sz="3600" b="1" dirty="0">
                <a:latin typeface="Arial" panose="020B0604020202020204" pitchFamily="34" charset="0"/>
                <a:cs typeface="Arial" panose="020B0604020202020204" pitchFamily="34" charset="0"/>
              </a:rPr>
              <a:t>same value in both lists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, then that is a </a:t>
            </a:r>
            <a:r>
              <a:rPr lang="en-US" sz="3600" b="1" i="1" dirty="0">
                <a:latin typeface="Arial" panose="020B0604020202020204" pitchFamily="34" charset="0"/>
                <a:cs typeface="Arial" panose="020B0604020202020204" pitchFamily="34" charset="0"/>
              </a:rPr>
              <a:t>common multiple</a:t>
            </a: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 of those numbers.</a:t>
            </a: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25234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18" y="573807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How do you find LCM?</a:t>
            </a: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415" y="2052829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u="sng" dirty="0">
                <a:latin typeface="Arial" panose="020B0604020202020204" pitchFamily="34" charset="0"/>
                <a:cs typeface="Arial" panose="020B0604020202020204" pitchFamily="34" charset="0"/>
              </a:rPr>
              <a:t>Method 1</a:t>
            </a:r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00150" lvl="1" indent="-742950">
              <a:buFont typeface="+mj-lt"/>
              <a:buAutoNum type="arabicParenR"/>
            </a:pPr>
            <a:r>
              <a:rPr lang="en-US" sz="3600" dirty="0">
                <a:latin typeface="Arial" panose="020B0604020202020204" pitchFamily="34" charset="0"/>
                <a:cs typeface="Arial" panose="020B0604020202020204" pitchFamily="34" charset="0"/>
              </a:rPr>
              <a:t>List the multiples of each number until you get a match!</a:t>
            </a: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20826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18" y="573807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How do you find LCM?</a:t>
            </a: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415" y="2052829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u="sng" dirty="0">
                <a:latin typeface="Arial" panose="020B0604020202020204" pitchFamily="34" charset="0"/>
                <a:cs typeface="Arial" panose="020B0604020202020204" pitchFamily="34" charset="0"/>
              </a:rPr>
              <a:t>Method 2</a:t>
            </a:r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Find the prime factorization of both numbers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Select the prime numbers that are common to both numbers, and also select each of the other prime factors.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Multiply the numbers together to find the LCM</a:t>
            </a:r>
          </a:p>
          <a:p>
            <a:pPr lvl="1"/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8129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18" y="573807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How do you find LCM?</a:t>
            </a: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415" y="2052829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b="1" u="sng" dirty="0">
                <a:latin typeface="Arial" panose="020B0604020202020204" pitchFamily="34" charset="0"/>
                <a:cs typeface="Arial" panose="020B0604020202020204" pitchFamily="34" charset="0"/>
              </a:rPr>
              <a:t>Method 3</a:t>
            </a:r>
            <a:endParaRPr lang="en-US" sz="36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1) Find the Greatest Common Factor (GCF) of the 	numbers</a:t>
            </a: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2) Multiply the numbers together</a:t>
            </a: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3) Divide the product of the numbers by the GCF.</a:t>
            </a:r>
          </a:p>
          <a:p>
            <a:pPr lvl="1"/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2095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18" y="573807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How do you find LCM?</a:t>
            </a: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415" y="2052829"/>
            <a:ext cx="10168128" cy="4547666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Find the Least Common Multiple for the numbers. Show your work. LCM(10, 40)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sz="32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 #1: </a:t>
            </a: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LCM(10,40) = 40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10 = 10, 20, 30, </a:t>
            </a: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</a:t>
            </a:r>
            <a:r>
              <a:rPr lang="en-US" sz="32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40 = </a:t>
            </a: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</a:t>
            </a:r>
            <a:r>
              <a:rPr lang="en-US" sz="32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80,…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749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6118" y="573807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How do you find LCM?</a:t>
            </a: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415" y="2052829"/>
            <a:ext cx="10168128" cy="4547666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Find the Least Common Multiple for the numbers. Show your work. LCM(10, 40)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Method #2: </a:t>
            </a: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LCM(10,40) </a:t>
            </a:r>
            <a:r>
              <a:rPr lang="en-US" sz="32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2*5*2*2 = </a:t>
            </a: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10 = </a:t>
            </a: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2*5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40 = </a:t>
            </a: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2*2*2*5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6953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415" y="934534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u="sng" dirty="0">
                <a:latin typeface="Arial" panose="020B0604020202020204" pitchFamily="34" charset="0"/>
                <a:cs typeface="Arial" panose="020B0604020202020204" pitchFamily="34" charset="0"/>
              </a:rPr>
              <a:t>Directions: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 Find the Least Common Multiple for the numbers. Show your work.</a:t>
            </a:r>
            <a:b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415" y="2052829"/>
            <a:ext cx="10168128" cy="4547666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500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2:</a:t>
            </a:r>
            <a:r>
              <a:rPr lang="en-US" sz="35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5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LCM(12, 30)</a:t>
            </a:r>
            <a:endParaRPr lang="en-US" sz="35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 = 2*2*3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 = 2*3*5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LCM(12,30) = 2*3*2*5 = 60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kern="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LCM = 60</a:t>
            </a:r>
            <a:endParaRPr lang="en-US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b="1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6564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415" y="934534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u="sng" dirty="0">
                <a:latin typeface="Arial" panose="020B0604020202020204" pitchFamily="34" charset="0"/>
                <a:cs typeface="Arial" panose="020B0604020202020204" pitchFamily="34" charset="0"/>
              </a:rPr>
              <a:t>Directions: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 Find the Least Common Multiple for the numbers. Show your work.</a:t>
            </a:r>
            <a:b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415" y="2052829"/>
            <a:ext cx="10168128" cy="4547666"/>
          </a:xfrm>
        </p:spPr>
        <p:txBody>
          <a:bodyPr>
            <a:normAutofit/>
          </a:bodyPr>
          <a:lstStyle/>
          <a:p>
            <a:pPr marL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3:</a:t>
            </a:r>
            <a:r>
              <a:rPr lang="en-US" sz="3200" b="1" kern="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3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LCM(22, 40)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22 = 2*11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 = 2*2*2*5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LCM(22,40) = 2*11*2*2*5 = 440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LCM = 440</a:t>
            </a:r>
            <a:endParaRPr lang="en-US" sz="3200" b="1" dirty="0">
              <a:solidFill>
                <a:srgbClr val="FF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SzPts val="1000"/>
              <a:buNone/>
              <a:tabLst>
                <a:tab pos="457200" algn="l"/>
              </a:tabLst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9665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7133</TotalTime>
  <Words>444</Words>
  <Application>Microsoft Office PowerPoint</Application>
  <PresentationFormat>Widescreen</PresentationFormat>
  <Paragraphs>58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Avenir Next LT Pro</vt:lpstr>
      <vt:lpstr>Bradley Hand ITC</vt:lpstr>
      <vt:lpstr>Calibri</vt:lpstr>
      <vt:lpstr>Times New Roman</vt:lpstr>
      <vt:lpstr>AccentBoxVTI</vt:lpstr>
      <vt:lpstr>Lesson 14: Least Common Multiple</vt:lpstr>
      <vt:lpstr> Least Common Multiple   </vt:lpstr>
      <vt:lpstr> How do you find LCM? </vt:lpstr>
      <vt:lpstr> How do you find LCM? </vt:lpstr>
      <vt:lpstr> How do you find LCM? </vt:lpstr>
      <vt:lpstr> How do you find LCM? </vt:lpstr>
      <vt:lpstr> How do you find LCM? </vt:lpstr>
      <vt:lpstr> Directions: Find the Least Common Multiple for the numbers. Show your work.  </vt:lpstr>
      <vt:lpstr> Directions: Find the Least Common Multiple for the numbers. Show your work.  </vt:lpstr>
      <vt:lpstr> Directions: Find the Least Common Multiple for the numbers. Show your work.  </vt:lpstr>
      <vt:lpstr> Directions: Find the Least Common Multiple for the numbers. Show your work.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64</cp:revision>
  <dcterms:created xsi:type="dcterms:W3CDTF">2023-12-09T14:49:07Z</dcterms:created>
  <dcterms:modified xsi:type="dcterms:W3CDTF">2025-01-03T15:06:48Z</dcterms:modified>
</cp:coreProperties>
</file>