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80" r:id="rId13"/>
    <p:sldId id="281" r:id="rId14"/>
    <p:sldId id="284" r:id="rId15"/>
    <p:sldId id="282" r:id="rId16"/>
    <p:sldId id="283" r:id="rId17"/>
    <p:sldId id="285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houghtco.com/free-basketball-printables-1832363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JjpJVvvC-jI?si=ooWhK8_7wiYHMMa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youtu.be/GHtV1qYDM5Q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Lesson 8: Subtraction of Whole Numbers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66854-C280-4CDA-B935-2E7B286E73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Add Up Method for Subtraction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C36A1-471D-4468-9019-069B3E2E1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14" y="2265588"/>
            <a:ext cx="11233450" cy="4181394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It’s like making change: Start with the smaller number and add up to a larger number in small increments. Keep a running total.  </a:t>
            </a:r>
          </a:p>
          <a:p>
            <a:pPr marL="0" indent="0">
              <a:buNone/>
            </a:pP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Exercise 6: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Subtract using Add Up Method. </a:t>
            </a:r>
            <a:endParaRPr lang="en-US" sz="32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200" dirty="0">
                <a:solidFill>
                  <a:srgbClr val="0070C0"/>
                </a:solidFill>
                <a:latin typeface="Bradley Hand ITC" panose="03070402050302030203" pitchFamily="66" charset="0"/>
              </a:rPr>
              <a:t>       		 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325                                                    542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	     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   -   58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-  258</a:t>
            </a: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9650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66854-C280-4CDA-B935-2E7B286E7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508" y="587228"/>
            <a:ext cx="10604188" cy="1140987"/>
          </a:xfrm>
        </p:spPr>
        <p:txBody>
          <a:bodyPr>
            <a:noAutofit/>
          </a:bodyPr>
          <a:lstStyle/>
          <a:p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Exercise 6: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Subtract using Add Up Method. </a:t>
            </a:r>
            <a:endParaRPr lang="en-US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2890EAD-ED14-0D2D-D254-53499BAB02B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68206" y="2143851"/>
            <a:ext cx="2965591" cy="4377021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046BB9-D508-D07D-DD5B-D6CCDCD743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5741" y="2022002"/>
            <a:ext cx="3393063" cy="4376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63658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66854-C280-4CDA-B935-2E7B286E7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727" y="548640"/>
            <a:ext cx="10590969" cy="1179576"/>
          </a:xfrm>
        </p:spPr>
        <p:txBody>
          <a:bodyPr>
            <a:no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Traditional “Borrowing” Method for Subtraction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C36A1-471D-4468-9019-069B3E2E1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14" y="2265588"/>
            <a:ext cx="11233450" cy="4181394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“Trade up”, “borrowing concept”</a:t>
            </a:r>
          </a:p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Worked </a:t>
            </a:r>
            <a:r>
              <a:rPr lang="en-US" sz="3200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right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n-US" sz="3200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left 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indent="0">
              <a:buNone/>
            </a:pPr>
            <a:r>
              <a:rPr lang="en-US" dirty="0"/>
              <a:t>	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379                             7132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-   58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</a:t>
            </a:r>
            <a:r>
              <a:rPr lang="en-US" u="heavy" dirty="0">
                <a:latin typeface="Arial" panose="020B0604020202020204" pitchFamily="34" charset="0"/>
                <a:cs typeface="Arial" panose="020B0604020202020204" pitchFamily="34" charset="0"/>
              </a:rPr>
              <a:t>-  4568</a:t>
            </a: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200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750895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66854-C280-4CDA-B935-2E7B286E7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727" y="548640"/>
            <a:ext cx="10590969" cy="1179576"/>
          </a:xfrm>
        </p:spPr>
        <p:txBody>
          <a:bodyPr>
            <a:no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Traditional “Borrowing” Method for Subtraction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C36A1-471D-4468-9019-069B3E2E1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14" y="2265588"/>
            <a:ext cx="11233450" cy="41813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	</a:t>
            </a:r>
            <a:endParaRPr lang="en-US" sz="3200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2575DF-A309-D26D-4DFB-2F8BEE3C7C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8945" y="2678036"/>
            <a:ext cx="1938685" cy="250504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2A8A972-5138-BF1E-B3EB-9F9E3E1703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1726" y="2329687"/>
            <a:ext cx="3092646" cy="2800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3068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78E7893C-98AA-4837-93F1-906FF99707C7}"/>
              </a:ext>
            </a:extLst>
          </p:cNvPr>
          <p:cNvPicPr/>
          <p:nvPr/>
        </p:nvPicPr>
        <p:blipFill rotWithShape="1">
          <a:blip r:embed="rId2"/>
          <a:srcRect l="28306" t="16774" r="12298" b="4946"/>
          <a:stretch/>
        </p:blipFill>
        <p:spPr bwMode="auto">
          <a:xfrm>
            <a:off x="683491" y="369455"/>
            <a:ext cx="10353964" cy="58558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A2F1A7E-3B79-4C7E-BA7C-329B0443D2A6}"/>
              </a:ext>
            </a:extLst>
          </p:cNvPr>
          <p:cNvSpPr txBox="1"/>
          <p:nvPr/>
        </p:nvSpPr>
        <p:spPr>
          <a:xfrm>
            <a:off x="436228" y="461394"/>
            <a:ext cx="3523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9980621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66854-C280-4CDA-B935-2E7B286E7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727" y="548640"/>
            <a:ext cx="10590969" cy="1179576"/>
          </a:xfrm>
        </p:spPr>
        <p:txBody>
          <a:bodyPr>
            <a:no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Traditional “Borrowing” Method for Subtraction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C36A1-471D-4468-9019-069B3E2E1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14" y="2265588"/>
            <a:ext cx="11233450" cy="41813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Try This New Approach: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Subtract a consistent number from the </a:t>
            </a:r>
            <a:r>
              <a:rPr lang="en-US" sz="3200" u="sng" dirty="0">
                <a:latin typeface="Arial" panose="020B0604020202020204" pitchFamily="34" charset="0"/>
                <a:cs typeface="Arial" panose="020B0604020202020204" pitchFamily="34" charset="0"/>
              </a:rPr>
              <a:t>subtrahend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3200" u="sng" dirty="0">
                <a:latin typeface="Arial" panose="020B0604020202020204" pitchFamily="34" charset="0"/>
                <a:cs typeface="Arial" panose="020B0604020202020204" pitchFamily="34" charset="0"/>
              </a:rPr>
              <a:t>minuend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(terms used in subtraction).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743200" lvl="6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4001      </a:t>
            </a:r>
          </a:p>
          <a:p>
            <a:pPr marL="2743200" lvl="6" indent="0">
              <a:buNone/>
            </a:pPr>
            <a:r>
              <a:rPr lang="en-US" sz="3200" u="heavy" dirty="0">
                <a:latin typeface="Arial" panose="020B0604020202020204" pitchFamily="34" charset="0"/>
                <a:cs typeface="Arial" panose="020B0604020202020204" pitchFamily="34" charset="0"/>
              </a:rPr>
              <a:t>-  2873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</a:p>
          <a:p>
            <a:pPr marL="0" indent="0">
              <a:buNone/>
            </a:pPr>
            <a:r>
              <a:rPr lang="en-US" dirty="0"/>
              <a:t>	</a:t>
            </a:r>
            <a:endParaRPr lang="en-US" sz="3200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08F09DE-9DFC-6F8A-C283-3E774FDDD9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4989" y="3953165"/>
            <a:ext cx="5842245" cy="1671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9410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66854-C280-4CDA-B935-2E7B286E7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727" y="548640"/>
            <a:ext cx="10590969" cy="1179576"/>
          </a:xfrm>
        </p:spPr>
        <p:txBody>
          <a:bodyPr>
            <a:no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Traditional “Borrowing” Method for Subtraction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C36A1-471D-4468-9019-069B3E2E1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14" y="2265588"/>
            <a:ext cx="11233450" cy="418139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You Try:</a:t>
            </a:r>
          </a:p>
          <a:p>
            <a:pPr marL="0" indent="0">
              <a:buNone/>
            </a:pPr>
            <a:r>
              <a:rPr lang="en-US" dirty="0"/>
              <a:t> 		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3102</a:t>
            </a:r>
            <a:r>
              <a:rPr lang="en-US" dirty="0"/>
              <a:t>               </a:t>
            </a:r>
          </a:p>
          <a:p>
            <a:pPr marL="0" indent="0">
              <a:buNone/>
            </a:pPr>
            <a:r>
              <a:rPr lang="en-US" dirty="0"/>
              <a:t>		</a:t>
            </a:r>
            <a:r>
              <a:rPr lang="en-US" u="heavy" dirty="0">
                <a:latin typeface="Arial" panose="020B0604020202020204" pitchFamily="34" charset="0"/>
                <a:cs typeface="Arial" panose="020B0604020202020204" pitchFamily="34" charset="0"/>
              </a:rPr>
              <a:t>- 1467</a:t>
            </a:r>
            <a:r>
              <a:rPr lang="en-US" dirty="0"/>
              <a:t>             </a:t>
            </a:r>
          </a:p>
          <a:p>
            <a:pPr marL="0" indent="0">
              <a:buNone/>
            </a:pPr>
            <a:r>
              <a:rPr lang="en-US" dirty="0"/>
              <a:t>	</a:t>
            </a:r>
            <a:endParaRPr lang="en-US" sz="3200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1A047A-A6CE-E89C-5EA9-5E2186FFA7E7}"/>
              </a:ext>
            </a:extLst>
          </p:cNvPr>
          <p:cNvSpPr txBox="1"/>
          <p:nvPr/>
        </p:nvSpPr>
        <p:spPr>
          <a:xfrm>
            <a:off x="3651849" y="2829987"/>
            <a:ext cx="6096000" cy="16752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8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subtract 3        3099</a:t>
            </a:r>
            <a:endParaRPr lang="en-US" sz="18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subtract 3      </a:t>
            </a:r>
            <a:r>
              <a:rPr lang="en-US" sz="2800" u="heavy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- 1464</a:t>
            </a:r>
            <a:endParaRPr lang="en-US" sz="18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800" dirty="0">
                <a:solidFill>
                  <a:srgbClr val="0070C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</a:t>
            </a:r>
            <a:r>
              <a:rPr lang="en-US" sz="28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1635</a:t>
            </a:r>
            <a:endParaRPr lang="en-US" sz="18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413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5FA70-0972-40E5-8616-E874BD239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BBE68-E8A5-43E0-A5CA-88A283AA63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YouTube. (2020, June 30).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Subtraction within 50 with regrouping – base-10 blocks and Place Value Chart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YouTube. https://www.youtube.com/watch?v=JjpJVvvC-jI </a:t>
            </a:r>
          </a:p>
          <a:p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Hernandez, Beverly. (2021, September 1). 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Basketball </a:t>
            </a:r>
            <a:r>
              <a:rPr lang="en-US" i="1" dirty="0" err="1">
                <a:latin typeface="Arial" panose="020B0604020202020204" pitchFamily="34" charset="0"/>
                <a:cs typeface="Arial" panose="020B0604020202020204" pitchFamily="34" charset="0"/>
              </a:rPr>
              <a:t>Printables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Retrieved from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https://www.thoughtco.com/free-basketball-printables-1832363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Subtraction with regrouping step-by-step book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TPT. (n.d.). https://www.teacherspayteachers.com/Product/Subtraction-with-Regrouping-Step-by-Step-Book-1659323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8527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Definition of Subtraction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taking away of objects from a given set</a:t>
            </a:r>
          </a:p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draw away from under</a:t>
            </a:r>
          </a:p>
          <a:p>
            <a:pPr>
              <a:spcAft>
                <a:spcPts val="1800"/>
              </a:spcAft>
            </a:pP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Can be thought of as the process of taking away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Addition and Subtraction are</a:t>
            </a:r>
            <a:r>
              <a:rPr lang="en-US" sz="3200" dirty="0">
                <a:latin typeface="+mj-lt"/>
                <a:ea typeface="+mj-ea"/>
                <a:cs typeface="+mj-cs"/>
              </a:rPr>
              <a:t>___________________.</a:t>
            </a: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Manipulatives like Base 10 Blocks are useful for teaching subtraction. </a:t>
            </a:r>
            <a:r>
              <a:rPr lang="en-US" sz="3200" baseline="300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</a:t>
            </a:r>
            <a:r>
              <a:rPr lang="en-US" sz="3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(</a:t>
            </a:r>
            <a:r>
              <a:rPr lang="en-US" sz="3200" dirty="0">
                <a:latin typeface="Arial" panose="020B0604020202020204" pitchFamily="34" charset="0"/>
                <a:ea typeface="+mj-ea"/>
                <a:cs typeface="Arial" panose="020B0604020202020204" pitchFamily="34" charset="0"/>
                <a:hlinkClick r:id="rId2"/>
              </a:rPr>
              <a:t>Video</a:t>
            </a:r>
            <a:r>
              <a:rPr lang="en-US" sz="3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) </a:t>
            </a:r>
            <a:r>
              <a:rPr lang="en-US" sz="3200" dirty="0" err="1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Matholia</a:t>
            </a:r>
            <a:r>
              <a:rPr lang="en-US" sz="3200" dirty="0"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YouTube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75A73F-10DF-4DBC-B819-4A209118F94E}"/>
              </a:ext>
            </a:extLst>
          </p:cNvPr>
          <p:cNvSpPr txBox="1"/>
          <p:nvPr/>
        </p:nvSpPr>
        <p:spPr>
          <a:xfrm>
            <a:off x="6096000" y="4123976"/>
            <a:ext cx="39511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Inverse operations</a:t>
            </a:r>
          </a:p>
        </p:txBody>
      </p:sp>
    </p:spTree>
    <p:extLst>
      <p:ext uri="{BB962C8B-B14F-4D97-AF65-F5344CB8AC3E}">
        <p14:creationId xmlns:p14="http://schemas.microsoft.com/office/powerpoint/2010/main" val="2620252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F64CD-287B-4AAE-821A-7B8BE5141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“Take Away Concept”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689A0-4D25-4FEE-8CEA-E1C11ED473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364" y="2179792"/>
            <a:ext cx="10683332" cy="3992408"/>
          </a:xfrm>
        </p:spPr>
        <p:txBody>
          <a:bodyPr/>
          <a:lstStyle/>
          <a:p>
            <a:pPr marL="0" indent="0">
              <a:buNone/>
            </a:pPr>
            <a:r>
              <a:rPr 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Example 1: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Supposed you have 8 basketballs and you give 3 basketballs away. How many do you have left?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0" name="Picture 13">
            <a:extLst>
              <a:ext uri="{FF2B5EF4-FFF2-40B4-BE49-F238E27FC236}">
                <a16:creationId xmlns:a16="http://schemas.microsoft.com/office/drawing/2014/main" id="{78237304-B929-417F-A86B-D7D0817F3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52" y="3962399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9">
            <a:extLst>
              <a:ext uri="{FF2B5EF4-FFF2-40B4-BE49-F238E27FC236}">
                <a16:creationId xmlns:a16="http://schemas.microsoft.com/office/drawing/2014/main" id="{500CB64C-1EC0-49BC-9B19-1152D64A91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A9847941-BC2A-4EE5-A5E3-F9D20BE94A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D6FD770-43C4-4221-BFD2-62142EAC0F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786" y="3977988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">
            <a:extLst>
              <a:ext uri="{FF2B5EF4-FFF2-40B4-BE49-F238E27FC236}">
                <a16:creationId xmlns:a16="http://schemas.microsoft.com/office/drawing/2014/main" id="{95AF9A38-85C0-499B-A4DA-A9DE423523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106" y="3977988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3">
            <a:extLst>
              <a:ext uri="{FF2B5EF4-FFF2-40B4-BE49-F238E27FC236}">
                <a16:creationId xmlns:a16="http://schemas.microsoft.com/office/drawing/2014/main" id="{3766A166-F3D8-49DD-8476-BB0FFB4274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344" y="3977988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3">
            <a:extLst>
              <a:ext uri="{FF2B5EF4-FFF2-40B4-BE49-F238E27FC236}">
                <a16:creationId xmlns:a16="http://schemas.microsoft.com/office/drawing/2014/main" id="{7C9FDE94-6F08-4E21-B6BB-BA12AD0CCD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265" y="3982607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3">
            <a:extLst>
              <a:ext uri="{FF2B5EF4-FFF2-40B4-BE49-F238E27FC236}">
                <a16:creationId xmlns:a16="http://schemas.microsoft.com/office/drawing/2014/main" id="{F869286E-778B-4B97-8936-3E9FB91067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9708" y="3977988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3">
            <a:extLst>
              <a:ext uri="{FF2B5EF4-FFF2-40B4-BE49-F238E27FC236}">
                <a16:creationId xmlns:a16="http://schemas.microsoft.com/office/drawing/2014/main" id="{DE07D02A-50D1-45EF-9BB8-2187E0958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5629" y="3977988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3">
            <a:extLst>
              <a:ext uri="{FF2B5EF4-FFF2-40B4-BE49-F238E27FC236}">
                <a16:creationId xmlns:a16="http://schemas.microsoft.com/office/drawing/2014/main" id="{44F9BC57-6C18-4278-AEF3-F1A792463D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1550" y="3985491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B987EC3-9831-43C8-9CF1-197DA8AF142A}"/>
              </a:ext>
            </a:extLst>
          </p:cNvPr>
          <p:cNvSpPr txBox="1"/>
          <p:nvPr/>
        </p:nvSpPr>
        <p:spPr>
          <a:xfrm>
            <a:off x="558949" y="3806664"/>
            <a:ext cx="302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5627430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F64CD-287B-4AAE-821A-7B8BE5141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“Comparison Concept”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689A0-4D25-4FEE-8CEA-E1C11ED473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364" y="2179792"/>
            <a:ext cx="10683332" cy="3992408"/>
          </a:xfrm>
        </p:spPr>
        <p:txBody>
          <a:bodyPr/>
          <a:lstStyle/>
          <a:p>
            <a:pPr marL="0" indent="0">
              <a:buNone/>
            </a:pPr>
            <a:r>
              <a:rPr 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Example 2: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Supposed you have 8 basketballs and someone else has 4 basketballs. How many more basketballs do you have?</a:t>
            </a:r>
          </a:p>
          <a:p>
            <a:endParaRPr lang="en-US" dirty="0"/>
          </a:p>
        </p:txBody>
      </p:sp>
      <p:pic>
        <p:nvPicPr>
          <p:cNvPr id="2050" name="Picture 13">
            <a:extLst>
              <a:ext uri="{FF2B5EF4-FFF2-40B4-BE49-F238E27FC236}">
                <a16:creationId xmlns:a16="http://schemas.microsoft.com/office/drawing/2014/main" id="{78237304-B929-417F-A86B-D7D0817F3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52" y="3962399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9">
            <a:extLst>
              <a:ext uri="{FF2B5EF4-FFF2-40B4-BE49-F238E27FC236}">
                <a16:creationId xmlns:a16="http://schemas.microsoft.com/office/drawing/2014/main" id="{500CB64C-1EC0-49BC-9B19-1152D64A91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A9847941-BC2A-4EE5-A5E3-F9D20BE94A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D6FD770-43C4-4221-BFD2-62142EAC0F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786" y="3977988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">
            <a:extLst>
              <a:ext uri="{FF2B5EF4-FFF2-40B4-BE49-F238E27FC236}">
                <a16:creationId xmlns:a16="http://schemas.microsoft.com/office/drawing/2014/main" id="{95AF9A38-85C0-499B-A4DA-A9DE423523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106" y="3977988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3">
            <a:extLst>
              <a:ext uri="{FF2B5EF4-FFF2-40B4-BE49-F238E27FC236}">
                <a16:creationId xmlns:a16="http://schemas.microsoft.com/office/drawing/2014/main" id="{3766A166-F3D8-49DD-8476-BB0FFB4274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344" y="3977988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3">
            <a:extLst>
              <a:ext uri="{FF2B5EF4-FFF2-40B4-BE49-F238E27FC236}">
                <a16:creationId xmlns:a16="http://schemas.microsoft.com/office/drawing/2014/main" id="{F869286E-778B-4B97-8936-3E9FB91067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52" y="5363443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3">
            <a:extLst>
              <a:ext uri="{FF2B5EF4-FFF2-40B4-BE49-F238E27FC236}">
                <a16:creationId xmlns:a16="http://schemas.microsoft.com/office/drawing/2014/main" id="{DE07D02A-50D1-45EF-9BB8-2187E09583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039" y="5363443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3">
            <a:extLst>
              <a:ext uri="{FF2B5EF4-FFF2-40B4-BE49-F238E27FC236}">
                <a16:creationId xmlns:a16="http://schemas.microsoft.com/office/drawing/2014/main" id="{44F9BC57-6C18-4278-AEF3-F1A792463D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9826" y="5363442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3">
            <a:extLst>
              <a:ext uri="{FF2B5EF4-FFF2-40B4-BE49-F238E27FC236}">
                <a16:creationId xmlns:a16="http://schemas.microsoft.com/office/drawing/2014/main" id="{287D4926-E62B-4BE3-86E3-931C344956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613" y="5363442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13">
            <a:extLst>
              <a:ext uri="{FF2B5EF4-FFF2-40B4-BE49-F238E27FC236}">
                <a16:creationId xmlns:a16="http://schemas.microsoft.com/office/drawing/2014/main" id="{2934D91B-DEDA-49C6-A6B1-E16C2434D8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6997" y="3962398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3">
            <a:extLst>
              <a:ext uri="{FF2B5EF4-FFF2-40B4-BE49-F238E27FC236}">
                <a16:creationId xmlns:a16="http://schemas.microsoft.com/office/drawing/2014/main" id="{4779EDFF-BB45-4126-A5F9-2110B09B21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0544" y="3962397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3">
            <a:extLst>
              <a:ext uri="{FF2B5EF4-FFF2-40B4-BE49-F238E27FC236}">
                <a16:creationId xmlns:a16="http://schemas.microsoft.com/office/drawing/2014/main" id="{32EA9AC5-CFCD-464E-851D-9E2B789740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336" y="5082887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3">
            <a:extLst>
              <a:ext uri="{FF2B5EF4-FFF2-40B4-BE49-F238E27FC236}">
                <a16:creationId xmlns:a16="http://schemas.microsoft.com/office/drawing/2014/main" id="{BA5DE3B6-17FC-43D1-8182-183F847BBC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42870" y="5082887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05279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8F64CD-287B-4AAE-821A-7B8BE5141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“Missing Addends Concept”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689A0-4D25-4FEE-8CEA-E1C11ED473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0364" y="2179792"/>
            <a:ext cx="10683332" cy="3992408"/>
          </a:xfrm>
        </p:spPr>
        <p:txBody>
          <a:bodyPr/>
          <a:lstStyle/>
          <a:p>
            <a:pPr marL="0" indent="0">
              <a:buNone/>
            </a:pPr>
            <a:r>
              <a:rPr 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Example 3: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Supposed you have 5 basketballs and need 8 basketballs to take to the tournament. How many more basketballs do you need?</a:t>
            </a:r>
          </a:p>
          <a:p>
            <a:endParaRPr lang="en-US" dirty="0"/>
          </a:p>
        </p:txBody>
      </p:sp>
      <p:pic>
        <p:nvPicPr>
          <p:cNvPr id="2050" name="Picture 13">
            <a:extLst>
              <a:ext uri="{FF2B5EF4-FFF2-40B4-BE49-F238E27FC236}">
                <a16:creationId xmlns:a16="http://schemas.microsoft.com/office/drawing/2014/main" id="{78237304-B929-417F-A86B-D7D0817F33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252" y="3962399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9">
            <a:extLst>
              <a:ext uri="{FF2B5EF4-FFF2-40B4-BE49-F238E27FC236}">
                <a16:creationId xmlns:a16="http://schemas.microsoft.com/office/drawing/2014/main" id="{500CB64C-1EC0-49BC-9B19-1152D64A91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Rectangle 10">
            <a:extLst>
              <a:ext uri="{FF2B5EF4-FFF2-40B4-BE49-F238E27FC236}">
                <a16:creationId xmlns:a16="http://schemas.microsoft.com/office/drawing/2014/main" id="{A9847941-BC2A-4EE5-A5E3-F9D20BE94A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D6FD770-43C4-4221-BFD2-62142EAC0F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2786" y="3977988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">
            <a:extLst>
              <a:ext uri="{FF2B5EF4-FFF2-40B4-BE49-F238E27FC236}">
                <a16:creationId xmlns:a16="http://schemas.microsoft.com/office/drawing/2014/main" id="{95AF9A38-85C0-499B-A4DA-A9DE423523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106" y="3977988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3">
            <a:extLst>
              <a:ext uri="{FF2B5EF4-FFF2-40B4-BE49-F238E27FC236}">
                <a16:creationId xmlns:a16="http://schemas.microsoft.com/office/drawing/2014/main" id="{3766A166-F3D8-49DD-8476-BB0FFB4274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344" y="3977988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3">
            <a:extLst>
              <a:ext uri="{FF2B5EF4-FFF2-40B4-BE49-F238E27FC236}">
                <a16:creationId xmlns:a16="http://schemas.microsoft.com/office/drawing/2014/main" id="{7C9FDE94-6F08-4E21-B6BB-BA12AD0CCD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4265" y="3982607"/>
            <a:ext cx="1104899" cy="1104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E6F2E81-BCCB-49B9-908E-05E333917FB6}"/>
              </a:ext>
            </a:extLst>
          </p:cNvPr>
          <p:cNvSpPr txBox="1"/>
          <p:nvPr/>
        </p:nvSpPr>
        <p:spPr>
          <a:xfrm>
            <a:off x="7801586" y="3977988"/>
            <a:ext cx="1104899" cy="1104899"/>
          </a:xfrm>
          <a:prstGeom prst="rect">
            <a:avLst/>
          </a:prstGeom>
          <a:noFill/>
          <a:ln w="158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89B4E23-A3EF-4D5B-B593-96ED24FD1456}"/>
              </a:ext>
            </a:extLst>
          </p:cNvPr>
          <p:cNvSpPr txBox="1"/>
          <p:nvPr/>
        </p:nvSpPr>
        <p:spPr>
          <a:xfrm>
            <a:off x="9094008" y="3977987"/>
            <a:ext cx="1104899" cy="1104899"/>
          </a:xfrm>
          <a:prstGeom prst="rect">
            <a:avLst/>
          </a:prstGeom>
          <a:noFill/>
          <a:ln w="158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9C22063-4394-4717-963B-EFD02DCE5DBE}"/>
              </a:ext>
            </a:extLst>
          </p:cNvPr>
          <p:cNvSpPr txBox="1"/>
          <p:nvPr/>
        </p:nvSpPr>
        <p:spPr>
          <a:xfrm>
            <a:off x="10393960" y="3962399"/>
            <a:ext cx="1097369" cy="1121329"/>
          </a:xfrm>
          <a:prstGeom prst="rect">
            <a:avLst/>
          </a:prstGeom>
          <a:noFill/>
          <a:ln w="158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01801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F545B-6424-4C58-9A68-D103836E5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“Number Line Model”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B845EB-E8D6-4CE8-ABF4-068034D44D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878" y="2191696"/>
            <a:ext cx="10168128" cy="36941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When Zed wants to </a:t>
            </a:r>
            <a:r>
              <a:rPr 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subtract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 two numbers, he walks forward (to the right on the number line) however many steps are indicated by the first number (the </a:t>
            </a:r>
            <a:r>
              <a:rPr 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minuend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).  Then he walks </a:t>
            </a:r>
            <a:r>
              <a:rPr 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backwards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 (to the left on the number line) the number of steps indicated by the second number (the </a:t>
            </a:r>
            <a:r>
              <a:rPr 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subtrahend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).  Where he lands is the </a:t>
            </a:r>
            <a:r>
              <a:rPr lang="en-US" sz="3200" i="1" dirty="0">
                <a:latin typeface="Arial" panose="020B0604020202020204" pitchFamily="34" charset="0"/>
                <a:cs typeface="Arial" panose="020B0604020202020204" pitchFamily="34" charset="0"/>
              </a:rPr>
              <a:t>difference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 of the two numbers.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Video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C3E1315-280F-40BF-97CF-4032DB383CED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95" t="57168" r="36845" b="29931"/>
          <a:stretch/>
        </p:blipFill>
        <p:spPr bwMode="auto">
          <a:xfrm>
            <a:off x="7820037" y="624487"/>
            <a:ext cx="3256395" cy="97523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D58906E-A3F1-4AB8-8C40-C441EC3FFF1F}"/>
              </a:ext>
            </a:extLst>
          </p:cNvPr>
          <p:cNvCxnSpPr/>
          <p:nvPr/>
        </p:nvCxnSpPr>
        <p:spPr>
          <a:xfrm>
            <a:off x="8882438" y="972128"/>
            <a:ext cx="181927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A25827C-A8AF-484D-B8F2-B2B805FD561C}"/>
              </a:ext>
            </a:extLst>
          </p:cNvPr>
          <p:cNvCxnSpPr/>
          <p:nvPr/>
        </p:nvCxnSpPr>
        <p:spPr>
          <a:xfrm flipH="1">
            <a:off x="10168948" y="848303"/>
            <a:ext cx="50482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4B48C6B2-AD85-49AF-A8B6-5C7A76DE0D6B}"/>
              </a:ext>
            </a:extLst>
          </p:cNvPr>
          <p:cNvSpPr/>
          <p:nvPr/>
        </p:nvSpPr>
        <p:spPr>
          <a:xfrm>
            <a:off x="10130848" y="1124528"/>
            <a:ext cx="95250" cy="14287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1" name="Text Box 211">
            <a:extLst>
              <a:ext uri="{FF2B5EF4-FFF2-40B4-BE49-F238E27FC236}">
                <a16:creationId xmlns:a16="http://schemas.microsoft.com/office/drawing/2014/main" id="{4D720D00-06E7-46F8-8EAD-E41486E005BB}"/>
              </a:ext>
            </a:extLst>
          </p:cNvPr>
          <p:cNvSpPr txBox="1"/>
          <p:nvPr/>
        </p:nvSpPr>
        <p:spPr>
          <a:xfrm>
            <a:off x="8644285" y="1444931"/>
            <a:ext cx="1857375" cy="4000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 – 3 = 8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70022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73AACC-8166-4FC1-91CF-2AA950C1E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Algorithms for Subtraction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19BF38-9D8F-49AA-8F75-0348459BF6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332" y="2265588"/>
            <a:ext cx="10168128" cy="3694176"/>
          </a:xfrm>
        </p:spPr>
        <p:txBody>
          <a:bodyPr/>
          <a:lstStyle/>
          <a:p>
            <a:pPr lvl="0"/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Left to Right</a:t>
            </a:r>
          </a:p>
          <a:p>
            <a:pPr lvl="0"/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Partial Differences</a:t>
            </a:r>
          </a:p>
          <a:p>
            <a:pPr lvl="0"/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 up Method</a:t>
            </a:r>
          </a:p>
          <a:p>
            <a:pPr lvl="0"/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Traditional (Borrowing)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946874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FC558-4521-40F6-BAE4-B7C70E79CF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Left-To-Right Subtraction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F0E007-828F-4238-868E-CA626E0DCB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13" y="2210168"/>
            <a:ext cx="11205741" cy="4099191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Refers to the “decomposition” of the second number to make it end in zero. Then, calculations are done mentally.</a:t>
            </a: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Exercise 4:</a:t>
            </a:r>
            <a:r>
              <a:rPr lang="en-US" sz="3200" u="sng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Subtract using left-to-right subtraction</a:t>
            </a:r>
          </a:p>
          <a:p>
            <a:pPr marL="0" indent="0">
              <a:buNone/>
            </a:pPr>
            <a:r>
              <a:rPr lang="en-US" dirty="0"/>
              <a:t>   			</a:t>
            </a:r>
            <a:endParaRPr lang="en-US" sz="32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AF52D19-3907-F4F2-1018-8C341325B6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3361" y="4200154"/>
            <a:ext cx="2820199" cy="295802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2787D61-7BF3-4551-95E7-80B22C77C9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7532" y="4122805"/>
            <a:ext cx="3355218" cy="2958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5374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166854-C280-4CDA-B935-2E7B286E7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2562" y="505555"/>
            <a:ext cx="10168128" cy="1179576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Partial Differences for Subtraction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DC36A1-471D-4468-9019-069B3E2E1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5988" y="2084427"/>
            <a:ext cx="11233450" cy="4181394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algorithm is worked left to right, one place value at a time. </a:t>
            </a:r>
          </a:p>
          <a:p>
            <a:pPr marL="0" indent="0">
              <a:buNone/>
            </a:pPr>
            <a:r>
              <a:rPr lang="en-US" dirty="0"/>
              <a:t>       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325                                                     542</a:t>
            </a:r>
          </a:p>
          <a:p>
            <a:pPr marL="0" indent="0"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   -   58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      </a:t>
            </a:r>
            <a:r>
              <a:rPr lang="en-US" u="sng" dirty="0">
                <a:latin typeface="Arial" panose="020B0604020202020204" pitchFamily="34" charset="0"/>
                <a:cs typeface="Arial" panose="020B0604020202020204" pitchFamily="34" charset="0"/>
              </a:rPr>
              <a:t>-  258</a:t>
            </a: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E756013-F5AF-4E0E-ADDF-8A4BD9D0B761}"/>
              </a:ext>
            </a:extLst>
          </p:cNvPr>
          <p:cNvSpPr/>
          <p:nvPr/>
        </p:nvSpPr>
        <p:spPr>
          <a:xfrm>
            <a:off x="1285203" y="3352398"/>
            <a:ext cx="213736" cy="992417"/>
          </a:xfrm>
          <a:prstGeom prst="ellipse">
            <a:avLst/>
          </a:prstGeom>
          <a:noFill/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10DC38A-1316-4171-8A23-4AFAA50BB25B}"/>
              </a:ext>
            </a:extLst>
          </p:cNvPr>
          <p:cNvSpPr/>
          <p:nvPr/>
        </p:nvSpPr>
        <p:spPr>
          <a:xfrm>
            <a:off x="1498939" y="3333078"/>
            <a:ext cx="195925" cy="1057708"/>
          </a:xfrm>
          <a:prstGeom prst="ellipse">
            <a:avLst/>
          </a:prstGeom>
          <a:noFill/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619E4AE-C8BD-3078-99FC-B113CC19C90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115"/>
          <a:stretch/>
        </p:blipFill>
        <p:spPr>
          <a:xfrm>
            <a:off x="2290617" y="3333078"/>
            <a:ext cx="2382982" cy="2551981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1D32680-7055-806D-33DE-3EC37E7C09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7796" y="3266846"/>
            <a:ext cx="2388321" cy="2618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08856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4138</TotalTime>
  <Words>563</Words>
  <Application>Microsoft Office PowerPoint</Application>
  <PresentationFormat>Widescreen</PresentationFormat>
  <Paragraphs>63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Avenir Next LT Pro</vt:lpstr>
      <vt:lpstr>Bradley Hand ITC</vt:lpstr>
      <vt:lpstr>Calibri</vt:lpstr>
      <vt:lpstr>Times New Roman</vt:lpstr>
      <vt:lpstr>AccentBoxVTI</vt:lpstr>
      <vt:lpstr>Lesson 8: Subtraction of Whole Numbers</vt:lpstr>
      <vt:lpstr>Definition of Subtraction</vt:lpstr>
      <vt:lpstr>“Take Away Concept”</vt:lpstr>
      <vt:lpstr>“Comparison Concept”</vt:lpstr>
      <vt:lpstr>“Missing Addends Concept”</vt:lpstr>
      <vt:lpstr> “Number Line Model”  </vt:lpstr>
      <vt:lpstr>Algorithms for Subtraction </vt:lpstr>
      <vt:lpstr>Left-To-Right Subtraction</vt:lpstr>
      <vt:lpstr>Partial Differences for Subtraction</vt:lpstr>
      <vt:lpstr>Add Up Method for Subtraction</vt:lpstr>
      <vt:lpstr>Exercise 6:  Subtract using Add Up Method. </vt:lpstr>
      <vt:lpstr>Traditional “Borrowing” Method for Subtraction</vt:lpstr>
      <vt:lpstr>Traditional “Borrowing” Method for Subtraction</vt:lpstr>
      <vt:lpstr>PowerPoint Presentation</vt:lpstr>
      <vt:lpstr>Traditional “Borrowing” Method for Subtraction</vt:lpstr>
      <vt:lpstr>Traditional “Borrowing” Method for Subtraction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24</cp:revision>
  <dcterms:created xsi:type="dcterms:W3CDTF">2023-12-09T14:49:07Z</dcterms:created>
  <dcterms:modified xsi:type="dcterms:W3CDTF">2025-01-09T18:29:21Z</dcterms:modified>
</cp:coreProperties>
</file>