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3" r:id="rId17"/>
    <p:sldId id="274" r:id="rId18"/>
    <p:sldId id="275" r:id="rId19"/>
    <p:sldId id="276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6699"/>
    <a:srgbClr val="CCECFF"/>
    <a:srgbClr val="99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B8136-4330-4480-80D9-0F6FD97061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072" y="1124712"/>
            <a:ext cx="11036808" cy="3172968"/>
          </a:xfrm>
        </p:spPr>
        <p:txBody>
          <a:bodyPr anchor="b">
            <a:normAutofit/>
          </a:bodyPr>
          <a:lstStyle>
            <a:lvl1pPr algn="l">
              <a:defRPr sz="8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6E5739-DD96-45FB-B609-3E3447A52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072" y="4727448"/>
            <a:ext cx="11036808" cy="1481328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FF558-51F9-42A2-9944-DBE23DA8B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72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1/8/2025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8C0E86-A7F7-4BDC-A637-254E5252D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D10ADE-E9DA-4E57-BF57-1CCB65219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69680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06CE56-3881-4ADA-8CEF-D18B02C242A3}"/>
              </a:ext>
            </a:extLst>
          </p:cNvPr>
          <p:cNvSpPr/>
          <p:nvPr/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F3C543-62EC-4433-9C93-A2CD8764E9B4}"/>
              </a:ext>
            </a:extLst>
          </p:cNvPr>
          <p:cNvSpPr/>
          <p:nvPr/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59330686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32C18-E430-4EC7-BD7C-99D86D012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C5012F-7119-4D94-9717-3862E1C938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D9A4A-D287-4207-9037-70DB007A1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CFCAC-80DB-43BB-B3F1-AC22BACEE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79730-3487-4D94-A0DC-C21684963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687035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43C89D-929E-4CD1-BCCC-72A14C0335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D450EA-A577-4B76-A12F-650BEB20FD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D2603B-9ACE-4FA9-805B-9B91EB63D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E18AC-D6A9-4A61-885D-68E2B684A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197AE4-AA47-4E14-8FFE-171FAE47F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191648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D6FBB9D-1CAA-4D05-AB33-BABDFE17B843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27B71-B4B6-4823-80A1-68C40B475118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A6DB05-9FB5-4B07-8675-74C23D4FD89D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358CF-0758-490A-A084-C46443B9A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71183-B3CE-4F45-92FB-98290CA0E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78024"/>
            <a:ext cx="10168128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DED67-27EC-4D43-A21C-093C1DB048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47CE3-4890-4BC1-94DB-5D49D02C9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C5AD3-D79A-4D46-B25B-822FE0252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388079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5AEDC5C-2E87-49C6-AB07-A95E5F39ED8E}"/>
              </a:ext>
            </a:extLst>
          </p:cNvPr>
          <p:cNvSpPr/>
          <p:nvPr/>
        </p:nvSpPr>
        <p:spPr>
          <a:xfrm>
            <a:off x="558210" y="4981421"/>
            <a:ext cx="11134956" cy="82296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7D88DE-E462-4C8A-BF99-609390DFB781}"/>
              </a:ext>
            </a:extLst>
          </p:cNvPr>
          <p:cNvSpPr/>
          <p:nvPr/>
        </p:nvSpPr>
        <p:spPr>
          <a:xfrm>
            <a:off x="498834" y="5118581"/>
            <a:ext cx="146304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E44900-E8BF-4B12-8BCB-41076E2B6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784" y="640080"/>
            <a:ext cx="10890504" cy="4114800"/>
          </a:xfrm>
        </p:spPr>
        <p:txBody>
          <a:bodyPr anchor="b">
            <a:normAutofit/>
          </a:bodyPr>
          <a:lstStyle>
            <a:lvl1pPr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7741F9-B00F-4463-A257-6B66DABD9B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5102352"/>
            <a:ext cx="10607040" cy="585216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8BFA7D-4401-4285-802B-1579165F0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A909C5-AA19-4195-8376-9002D5DF4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AC3F32-46E0-47C8-8565-5969A475F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989110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076262E-36A0-40C6-ADE6-90CD9FB9B9EA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2677A9B-4D1D-4D80-912C-24570140A650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DC8C98-510F-48C9-82B2-9E4F760A68DF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A078AE-0BC3-48F9-87EC-2DB0CCE7E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A20DF-0829-4336-B59F-FF9D7AA9D8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15568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35D01C-CF67-4DF6-B96C-FFC9D5BF84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5936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BBD797-6031-4F82-8726-EAB757027F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B3F71C-B897-4909-A75E-8716AD49C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78BC14-5BB1-405F-A6F3-C07230F08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600292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B671BDE-E45C-41A1-9B98-4A607D703855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299500CE-917A-4D03-A7DF-71D8EBBC1537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3D0D377-28B0-417D-886B-9483AF064975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8F91F8-0767-40B5-A3AA-72931FC19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AE0554-8BEE-4BF6-9519-51B8475D3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5568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4A358D-C930-48E0-B372-06A826B74C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15568" y="3203688"/>
            <a:ext cx="4937760" cy="29685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B6615E-4966-4150-83B6-C47591B36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5936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409F6B-C17B-4B4F-9F35-5068BDC4E2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5936" y="3203687"/>
            <a:ext cx="4937760" cy="296851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BC356D-052B-4A9B-8B2F-6665FD325A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C5E5FA-26A9-467C-93E3-8476142D1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79E50C-1E40-4B48-871B-E392428D2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42081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8C0689C4-0DB3-408B-A956-40326B4AE4C4}"/>
              </a:ext>
            </a:extLst>
          </p:cNvPr>
          <p:cNvSpPr/>
          <p:nvPr/>
        </p:nvSpPr>
        <p:spPr>
          <a:xfrm>
            <a:off x="665853" y="1533525"/>
            <a:ext cx="10917063" cy="379095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6E1D10E-1C30-41BF-8C3B-C460C9B5597B}"/>
              </a:ext>
            </a:extLst>
          </p:cNvPr>
          <p:cNvSpPr/>
          <p:nvPr/>
        </p:nvSpPr>
        <p:spPr>
          <a:xfrm>
            <a:off x="609084" y="2971798"/>
            <a:ext cx="128016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9454F2-0EE5-4888-AF4C-82F825E62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992" y="1938528"/>
            <a:ext cx="10177272" cy="2990088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C91241-A315-4643-91E5-CF2C25CC9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706D86-5479-487D-94C8-76093D84F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739411-CED6-43D4-868D-A65C4161A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789161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C447E0-1D4D-4EF2-B81B-4B2400EE3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984CA0-2A78-4600-9F3D-19B09E790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40955-B18E-49D3-AE7B-B331200E3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637141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FA417FE-CD1A-486F-A4AC-E4000A2FB18E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318F0F5-812B-472C-9408-B80F2553F5E0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F7751B-CD8F-4F5B-A903-1DCE5D1E8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55C8A-A0BB-441D-976F-EB56D4382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192" y="1709928"/>
            <a:ext cx="6729984" cy="4096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DE6A51-A2E5-4BFA-B571-9FDFE1BBFB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29000"/>
            <a:ext cx="3099816" cy="20665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92778A-DD4C-4651-9C53-8B0C44CD88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1/8/2025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6C7F66-2DFA-4146-BE1A-CE2890FE4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85D185-B1B6-4D62-81BE-BE82C80AC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6886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68B77B5-211C-456E-B79F-306CC3619347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B63C338-194D-4F23-ABEC-60A7EA96F302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C04DCC-0E3E-4F05-9FAC-9FA6CA4B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A29649-B19F-499E-8E9A-3577EAC8F0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965192" y="1161288"/>
            <a:ext cx="6729984" cy="4645152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9EF2E-A8CD-41A1-B11A-0D8842797A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38144"/>
            <a:ext cx="3099816" cy="20574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4257B5-0DE0-401F-9171-E8687A97DB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8CD9AD-D667-4FD4-AA34-428AA0BCD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70FB6-F273-4BA6-8B97-9835AC53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742724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325BDE-35A4-4AAD-960B-C1415864A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459C78-0CC4-4552-93DD-49B4194D0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44A3C-9C54-46A6-B3EF-5B36362423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C24A9-CCB6-4F8D-B8DB-C2F3692CFA5A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5A696-7B4B-4181-A961-7D66556D50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38CB5-8F4A-401D-A3A9-B27DC15B7A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663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ransition spd="slow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p!!Rectangle">
            <a:extLst>
              <a:ext uri="{FF2B5EF4-FFF2-40B4-BE49-F238E27FC236}">
                <a16:creationId xmlns:a16="http://schemas.microsoft.com/office/drawing/2014/main" id="{2FB82883-1DC0-4BE1-A607-009095F335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A web of dots connected">
            <a:extLst>
              <a:ext uri="{FF2B5EF4-FFF2-40B4-BE49-F238E27FC236}">
                <a16:creationId xmlns:a16="http://schemas.microsoft.com/office/drawing/2014/main" id="{DD3EB658-65E2-F31B-9530-136A8737D83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444" r="1" b="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7" name="m!!text rectangle">
            <a:extLst>
              <a:ext uri="{FF2B5EF4-FFF2-40B4-BE49-F238E27FC236}">
                <a16:creationId xmlns:a16="http://schemas.microsoft.com/office/drawing/2014/main" id="{A3473CF9-37EB-43E7-89EF-D2D1C53D1D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03615" y="4638503"/>
            <a:ext cx="8384770" cy="1332634"/>
          </a:xfrm>
          <a:prstGeom prst="rect">
            <a:avLst/>
          </a:prstGeom>
          <a:solidFill>
            <a:schemeClr val="bg1">
              <a:alpha val="95000"/>
            </a:schemeClr>
          </a:solidFill>
          <a:ln w="12700">
            <a:solidFill>
              <a:schemeClr val="tx2">
                <a:lumMod val="10000"/>
                <a:lumOff val="9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DDD594-E1A6-81BB-85C9-FE3D7DC5E1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03121" y="4727173"/>
            <a:ext cx="7985759" cy="868823"/>
          </a:xfrm>
        </p:spPr>
        <p:txBody>
          <a:bodyPr anchor="ctr">
            <a:noAutofit/>
          </a:bodyPr>
          <a:lstStyle/>
          <a:p>
            <a:pPr algn="ctr"/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Lesson 4: Logic</a:t>
            </a:r>
          </a:p>
        </p:txBody>
      </p:sp>
      <p:sp>
        <p:nvSpPr>
          <p:cNvPr id="18" name="m!!accent">
            <a:extLst>
              <a:ext uri="{FF2B5EF4-FFF2-40B4-BE49-F238E27FC236}">
                <a16:creationId xmlns:a16="http://schemas.microsoft.com/office/drawing/2014/main" id="{586B4EF9-43BA-4655-A6FF-1D8E21574C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83110" y="5628237"/>
            <a:ext cx="7225780" cy="68580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82B29A-47E1-D3F8-4708-63F9EAE76C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50482" y="5680636"/>
            <a:ext cx="7540138" cy="1013461"/>
          </a:xfrm>
        </p:spPr>
        <p:txBody>
          <a:bodyPr anchor="ctr">
            <a:normAutofit fontScale="70000" lnSpcReduction="20000"/>
          </a:bodyPr>
          <a:lstStyle/>
          <a:p>
            <a:pPr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2400" i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Logic prepares students for life, and it starts in your classroom. It teaches them reasoning skills they need to navigate life. It’s more than math!</a:t>
            </a:r>
            <a:endParaRPr lang="en-US" sz="24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/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48145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nodeType="withEffect">
                                  <p:stCondLst>
                                    <p:cond delay="75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6055A3-9568-6D61-26CB-568CCB6D3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800" y="1406459"/>
            <a:ext cx="10168128" cy="1179576"/>
          </a:xfrm>
        </p:spPr>
        <p:txBody>
          <a:bodyPr>
            <a:noAutofit/>
          </a:bodyPr>
          <a:lstStyle/>
          <a:p>
            <a:br>
              <a:rPr lang="en-US" dirty="0"/>
            </a:br>
            <a:br>
              <a:rPr lang="en-US" dirty="0"/>
            </a:b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C82C7FD1-AD52-424C-AEF8-CF67EA256FD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2830079"/>
              </p:ext>
            </p:extLst>
          </p:nvPr>
        </p:nvGraphicFramePr>
        <p:xfrm>
          <a:off x="566800" y="2161153"/>
          <a:ext cx="10986291" cy="4151725"/>
        </p:xfrm>
        <a:graphic>
          <a:graphicData uri="http://schemas.openxmlformats.org/drawingml/2006/table">
            <a:tbl>
              <a:tblPr firstRow="1" firstCol="1" bandRow="1"/>
              <a:tblGrid>
                <a:gridCol w="3662097">
                  <a:extLst>
                    <a:ext uri="{9D8B030D-6E8A-4147-A177-3AD203B41FA5}">
                      <a16:colId xmlns:a16="http://schemas.microsoft.com/office/drawing/2014/main" val="409620964"/>
                    </a:ext>
                  </a:extLst>
                </a:gridCol>
                <a:gridCol w="3662097">
                  <a:extLst>
                    <a:ext uri="{9D8B030D-6E8A-4147-A177-3AD203B41FA5}">
                      <a16:colId xmlns:a16="http://schemas.microsoft.com/office/drawing/2014/main" val="1595719283"/>
                    </a:ext>
                  </a:extLst>
                </a:gridCol>
                <a:gridCol w="3662097">
                  <a:extLst>
                    <a:ext uri="{9D8B030D-6E8A-4147-A177-3AD203B41FA5}">
                      <a16:colId xmlns:a16="http://schemas.microsoft.com/office/drawing/2014/main" val="3765062728"/>
                    </a:ext>
                  </a:extLst>
                </a:gridCol>
              </a:tblGrid>
              <a:tr h="83034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1" i="1" dirty="0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n-US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1" i="1" dirty="0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n-US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1" i="1" dirty="0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 v q</a:t>
                      </a:r>
                      <a:endParaRPr lang="en-US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8802169"/>
                  </a:ext>
                </a:extLst>
              </a:tr>
              <a:tr h="83034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1" i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1" i="1" dirty="0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2754148"/>
                  </a:ext>
                </a:extLst>
              </a:tr>
              <a:tr h="83034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1" i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1" i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2166774"/>
                  </a:ext>
                </a:extLst>
              </a:tr>
              <a:tr h="83034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1" i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1" i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0841366"/>
                  </a:ext>
                </a:extLst>
              </a:tr>
              <a:tr h="83034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1" i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1" i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2499599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71405862-03A8-4D53-AF2C-3A774EE0EEC2}"/>
              </a:ext>
            </a:extLst>
          </p:cNvPr>
          <p:cNvSpPr/>
          <p:nvPr/>
        </p:nvSpPr>
        <p:spPr>
          <a:xfrm>
            <a:off x="594051" y="752262"/>
            <a:ext cx="9119804" cy="7546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4000" b="1" dirty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Fill</a:t>
            </a:r>
            <a:r>
              <a:rPr lang="en-US" sz="4000" b="1" dirty="0">
                <a:solidFill>
                  <a:srgbClr val="222222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4000" b="1" dirty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in the truth table for Disjunction.</a:t>
            </a:r>
            <a:r>
              <a:rPr lang="en-US" sz="40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77177658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6055A3-9568-6D61-26CB-568CCB6D3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800" y="1406459"/>
            <a:ext cx="10168128" cy="1179576"/>
          </a:xfrm>
        </p:spPr>
        <p:txBody>
          <a:bodyPr>
            <a:noAutofit/>
          </a:bodyPr>
          <a:lstStyle/>
          <a:p>
            <a:br>
              <a:rPr lang="en-US" dirty="0"/>
            </a:br>
            <a:br>
              <a:rPr lang="en-US" dirty="0"/>
            </a:b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1405862-03A8-4D53-AF2C-3A774EE0EEC2}"/>
              </a:ext>
            </a:extLst>
          </p:cNvPr>
          <p:cNvSpPr/>
          <p:nvPr/>
        </p:nvSpPr>
        <p:spPr>
          <a:xfrm>
            <a:off x="691747" y="382155"/>
            <a:ext cx="11213038" cy="14003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en-US" sz="4000" b="1" dirty="0">
                <a:solidFill>
                  <a:srgbClr val="222222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Classify each of the </a:t>
            </a:r>
            <a:r>
              <a:rPr lang="en-US" sz="4000" b="1">
                <a:solidFill>
                  <a:srgbClr val="222222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following statements </a:t>
            </a:r>
            <a:r>
              <a:rPr lang="en-US" sz="4000" b="1" dirty="0">
                <a:solidFill>
                  <a:srgbClr val="222222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as</a:t>
            </a:r>
          </a:p>
          <a:p>
            <a:pPr>
              <a:spcBef>
                <a:spcPts val="600"/>
              </a:spcBef>
            </a:pPr>
            <a:r>
              <a:rPr lang="en-US" sz="4000" b="1" dirty="0">
                <a:solidFill>
                  <a:srgbClr val="222222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true or false.</a:t>
            </a:r>
            <a:endParaRPr lang="en-US" sz="40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C1D72584-BC94-4569-80F6-27D310BEED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0731" y="2268415"/>
            <a:ext cx="11213037" cy="4044461"/>
          </a:xfrm>
        </p:spPr>
        <p:txBody>
          <a:bodyPr/>
          <a:lstStyle/>
          <a:p>
            <a:pPr marL="0" marR="0" indent="0">
              <a:spcBef>
                <a:spcPts val="600"/>
              </a:spcBef>
              <a:spcAft>
                <a:spcPts val="0"/>
              </a:spcAft>
              <a:buNone/>
            </a:pPr>
            <a:r>
              <a:rPr lang="en-US" sz="3200" b="1" dirty="0">
                <a:solidFill>
                  <a:srgbClr val="222222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Let p be 4 + 3 = 7, let q be 2 * 5 = 10 and let r be 6 + 3 = 8</a:t>
            </a:r>
            <a:endParaRPr lang="en-US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 p ^ q</a:t>
            </a:r>
          </a:p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˜p ˅ r </a:t>
            </a:r>
          </a:p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en-US" sz="3200" dirty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q ˅ r</a:t>
            </a:r>
          </a:p>
          <a:p>
            <a:r>
              <a:rPr lang="en-US" sz="3200" dirty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˜(p ˄ q)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4513388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6055A3-9568-6D61-26CB-568CCB6D3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800" y="1406459"/>
            <a:ext cx="10168128" cy="1179576"/>
          </a:xfrm>
        </p:spPr>
        <p:txBody>
          <a:bodyPr>
            <a:noAutofit/>
          </a:bodyPr>
          <a:lstStyle/>
          <a:p>
            <a:br>
              <a:rPr lang="en-US" dirty="0"/>
            </a:br>
            <a:br>
              <a:rPr lang="en-US" dirty="0"/>
            </a:b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 Box 16">
            <a:extLst>
              <a:ext uri="{FF2B5EF4-FFF2-40B4-BE49-F238E27FC236}">
                <a16:creationId xmlns:a16="http://schemas.microsoft.com/office/drawing/2014/main" id="{CF8D7053-D3A1-44DF-BD59-A2AD884E1148}"/>
              </a:ext>
            </a:extLst>
          </p:cNvPr>
          <p:cNvSpPr txBox="1"/>
          <p:nvPr/>
        </p:nvSpPr>
        <p:spPr>
          <a:xfrm>
            <a:off x="2413488" y="4985345"/>
            <a:ext cx="419100" cy="367076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CB5C1222-080B-4C76-B58C-1B8762B6F2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B34815E-32C1-46BA-AD9A-C2C27173A22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17683" y="831291"/>
            <a:ext cx="7886702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000" b="1" u="none" strike="noStrike" cap="none" normalizeH="0" baseline="0" dirty="0">
                <a:ln>
                  <a:noFill/>
                </a:ln>
                <a:solidFill>
                  <a:srgbClr val="222222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Show that ˜(p ˄ q) = ˜p ˅  ˜q</a:t>
            </a:r>
            <a:endParaRPr kumimoji="0" lang="en-US" altLang="en-US" sz="4000" b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EF8EDBFE-5C7C-4F77-93D2-ADB5B1818E0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9276329"/>
              </p:ext>
            </p:extLst>
          </p:nvPr>
        </p:nvGraphicFramePr>
        <p:xfrm>
          <a:off x="566800" y="2114345"/>
          <a:ext cx="11302813" cy="4594185"/>
        </p:xfrm>
        <a:graphic>
          <a:graphicData uri="http://schemas.openxmlformats.org/drawingml/2006/table">
            <a:tbl>
              <a:tblPr firstRow="1" firstCol="1" bandRow="1"/>
              <a:tblGrid>
                <a:gridCol w="1620780">
                  <a:extLst>
                    <a:ext uri="{9D8B030D-6E8A-4147-A177-3AD203B41FA5}">
                      <a16:colId xmlns:a16="http://schemas.microsoft.com/office/drawing/2014/main" val="55208408"/>
                    </a:ext>
                  </a:extLst>
                </a:gridCol>
                <a:gridCol w="1620780">
                  <a:extLst>
                    <a:ext uri="{9D8B030D-6E8A-4147-A177-3AD203B41FA5}">
                      <a16:colId xmlns:a16="http://schemas.microsoft.com/office/drawing/2014/main" val="3268908058"/>
                    </a:ext>
                  </a:extLst>
                </a:gridCol>
                <a:gridCol w="1621903">
                  <a:extLst>
                    <a:ext uri="{9D8B030D-6E8A-4147-A177-3AD203B41FA5}">
                      <a16:colId xmlns:a16="http://schemas.microsoft.com/office/drawing/2014/main" val="1407633379"/>
                    </a:ext>
                  </a:extLst>
                </a:gridCol>
                <a:gridCol w="1674657">
                  <a:extLst>
                    <a:ext uri="{9D8B030D-6E8A-4147-A177-3AD203B41FA5}">
                      <a16:colId xmlns:a16="http://schemas.microsoft.com/office/drawing/2014/main" val="1159435732"/>
                    </a:ext>
                  </a:extLst>
                </a:gridCol>
                <a:gridCol w="1588231">
                  <a:extLst>
                    <a:ext uri="{9D8B030D-6E8A-4147-A177-3AD203B41FA5}">
                      <a16:colId xmlns:a16="http://schemas.microsoft.com/office/drawing/2014/main" val="4005963654"/>
                    </a:ext>
                  </a:extLst>
                </a:gridCol>
                <a:gridCol w="1588231">
                  <a:extLst>
                    <a:ext uri="{9D8B030D-6E8A-4147-A177-3AD203B41FA5}">
                      <a16:colId xmlns:a16="http://schemas.microsoft.com/office/drawing/2014/main" val="3627374986"/>
                    </a:ext>
                  </a:extLst>
                </a:gridCol>
                <a:gridCol w="1588231">
                  <a:extLst>
                    <a:ext uri="{9D8B030D-6E8A-4147-A177-3AD203B41FA5}">
                      <a16:colId xmlns:a16="http://schemas.microsoft.com/office/drawing/2014/main" val="3938537323"/>
                    </a:ext>
                  </a:extLst>
                </a:gridCol>
              </a:tblGrid>
              <a:tr h="91883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800"/>
                        </a:spcBef>
                        <a:spcAft>
                          <a:spcPts val="1200"/>
                        </a:spcAft>
                      </a:pPr>
                      <a:r>
                        <a:rPr lang="en-US" sz="3200" b="1" i="1" dirty="0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n-US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800"/>
                        </a:spcBef>
                        <a:spcAft>
                          <a:spcPts val="1200"/>
                        </a:spcAft>
                      </a:pPr>
                      <a:r>
                        <a:rPr lang="en-US" sz="3200" b="1" i="1" dirty="0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n-US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800"/>
                        </a:spcBef>
                        <a:spcAft>
                          <a:spcPts val="1200"/>
                        </a:spcAft>
                      </a:pPr>
                      <a:r>
                        <a:rPr lang="en-US" sz="3200" b="1" i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 ˄ q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800"/>
                        </a:spcBef>
                        <a:spcAft>
                          <a:spcPts val="1200"/>
                        </a:spcAft>
                      </a:pPr>
                      <a:r>
                        <a:rPr lang="en-US" sz="3200" b="1" i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˜(p ˄ q)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800"/>
                        </a:spcBef>
                        <a:spcAft>
                          <a:spcPts val="1200"/>
                        </a:spcAft>
                      </a:pPr>
                      <a:r>
                        <a:rPr lang="en-US" sz="3200" b="1" i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˜p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800"/>
                        </a:spcBef>
                        <a:spcAft>
                          <a:spcPts val="1200"/>
                        </a:spcAft>
                      </a:pPr>
                      <a:r>
                        <a:rPr lang="en-US" sz="3200" b="1" i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˜q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800"/>
                        </a:spcBef>
                        <a:spcAft>
                          <a:spcPts val="1200"/>
                        </a:spcAft>
                      </a:pPr>
                      <a:r>
                        <a:rPr lang="en-US" sz="3200" b="1" i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˜p ˅ ˜q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971223754"/>
                  </a:ext>
                </a:extLst>
              </a:tr>
              <a:tr h="91883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800"/>
                        </a:spcBef>
                        <a:spcAft>
                          <a:spcPts val="1200"/>
                        </a:spcAft>
                      </a:pPr>
                      <a:r>
                        <a:rPr lang="en-US" sz="3200" b="1" i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800"/>
                        </a:spcBef>
                        <a:spcAft>
                          <a:spcPts val="1200"/>
                        </a:spcAft>
                      </a:pPr>
                      <a:r>
                        <a:rPr lang="en-US" sz="3200" b="1" i="1" dirty="0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800"/>
                        </a:spcBef>
                        <a:spcAft>
                          <a:spcPts val="1200"/>
                        </a:spcAft>
                      </a:pPr>
                      <a:endParaRPr lang="en-US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800"/>
                        </a:spcBef>
                        <a:spcAft>
                          <a:spcPts val="1200"/>
                        </a:spcAft>
                      </a:pPr>
                      <a:endParaRPr lang="en-US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800"/>
                        </a:spcBef>
                        <a:spcAft>
                          <a:spcPts val="1200"/>
                        </a:spcAft>
                      </a:pPr>
                      <a:endParaRPr lang="en-US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800"/>
                        </a:spcBef>
                        <a:spcAft>
                          <a:spcPts val="1200"/>
                        </a:spcAft>
                      </a:pPr>
                      <a:endParaRPr lang="en-US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800"/>
                        </a:spcBef>
                        <a:spcAft>
                          <a:spcPts val="1200"/>
                        </a:spcAft>
                      </a:pPr>
                      <a:endParaRPr lang="en-US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39511909"/>
                  </a:ext>
                </a:extLst>
              </a:tr>
              <a:tr h="91883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800"/>
                        </a:spcBef>
                        <a:spcAft>
                          <a:spcPts val="1200"/>
                        </a:spcAft>
                      </a:pPr>
                      <a:r>
                        <a:rPr lang="en-US" sz="3200" b="1" i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800"/>
                        </a:spcBef>
                        <a:spcAft>
                          <a:spcPts val="1200"/>
                        </a:spcAft>
                      </a:pPr>
                      <a:r>
                        <a:rPr lang="en-US" sz="3200" b="1" i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800"/>
                        </a:spcBef>
                        <a:spcAft>
                          <a:spcPts val="1200"/>
                        </a:spcAft>
                      </a:pPr>
                      <a:endParaRPr lang="en-US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800"/>
                        </a:spcBef>
                        <a:spcAft>
                          <a:spcPts val="1200"/>
                        </a:spcAft>
                      </a:pPr>
                      <a:endParaRPr lang="en-US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800"/>
                        </a:spcBef>
                        <a:spcAft>
                          <a:spcPts val="1200"/>
                        </a:spcAft>
                      </a:pPr>
                      <a:endParaRPr lang="en-US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800"/>
                        </a:spcBef>
                        <a:spcAft>
                          <a:spcPts val="1200"/>
                        </a:spcAft>
                      </a:pPr>
                      <a:endParaRPr lang="en-US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800"/>
                        </a:spcBef>
                        <a:spcAft>
                          <a:spcPts val="1200"/>
                        </a:spcAft>
                      </a:pPr>
                      <a:endParaRPr lang="en-US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96554463"/>
                  </a:ext>
                </a:extLst>
              </a:tr>
              <a:tr h="91883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800"/>
                        </a:spcBef>
                        <a:spcAft>
                          <a:spcPts val="1200"/>
                        </a:spcAft>
                      </a:pPr>
                      <a:r>
                        <a:rPr lang="en-US" sz="3200" b="1" i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800"/>
                        </a:spcBef>
                        <a:spcAft>
                          <a:spcPts val="1200"/>
                        </a:spcAft>
                      </a:pPr>
                      <a:r>
                        <a:rPr lang="en-US" sz="3200" b="1" i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800"/>
                        </a:spcBef>
                        <a:spcAft>
                          <a:spcPts val="1200"/>
                        </a:spcAft>
                      </a:pPr>
                      <a:endParaRPr lang="en-US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800"/>
                        </a:spcBef>
                        <a:spcAft>
                          <a:spcPts val="1200"/>
                        </a:spcAft>
                      </a:pPr>
                      <a:endParaRPr lang="en-US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800"/>
                        </a:spcBef>
                        <a:spcAft>
                          <a:spcPts val="1200"/>
                        </a:spcAft>
                      </a:pPr>
                      <a:endParaRPr lang="en-US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800"/>
                        </a:spcBef>
                        <a:spcAft>
                          <a:spcPts val="1200"/>
                        </a:spcAft>
                      </a:pPr>
                      <a:endParaRPr lang="en-US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800"/>
                        </a:spcBef>
                        <a:spcAft>
                          <a:spcPts val="1200"/>
                        </a:spcAft>
                      </a:pPr>
                      <a:endParaRPr lang="en-US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292955648"/>
                  </a:ext>
                </a:extLst>
              </a:tr>
              <a:tr h="91883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800"/>
                        </a:spcBef>
                        <a:spcAft>
                          <a:spcPts val="1200"/>
                        </a:spcAft>
                      </a:pPr>
                      <a:r>
                        <a:rPr lang="en-US" sz="3200" b="1" i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800"/>
                        </a:spcBef>
                        <a:spcAft>
                          <a:spcPts val="1200"/>
                        </a:spcAft>
                      </a:pPr>
                      <a:r>
                        <a:rPr lang="en-US" sz="3200" b="1" i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800"/>
                        </a:spcBef>
                        <a:spcAft>
                          <a:spcPts val="1200"/>
                        </a:spcAft>
                      </a:pPr>
                      <a:endParaRPr lang="en-US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800"/>
                        </a:spcBef>
                        <a:spcAft>
                          <a:spcPts val="1200"/>
                        </a:spcAft>
                      </a:pPr>
                      <a:endParaRPr lang="en-US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800"/>
                        </a:spcBef>
                        <a:spcAft>
                          <a:spcPts val="1200"/>
                        </a:spcAft>
                      </a:pPr>
                      <a:endParaRPr lang="en-US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800"/>
                        </a:spcBef>
                        <a:spcAft>
                          <a:spcPts val="1200"/>
                        </a:spcAft>
                      </a:pPr>
                      <a:endParaRPr lang="en-US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1800"/>
                        </a:spcBef>
                        <a:spcAft>
                          <a:spcPts val="1200"/>
                        </a:spcAft>
                      </a:pPr>
                      <a:endParaRPr lang="en-US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00546906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76733077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6055A3-9568-6D61-26CB-568CCB6D3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800" y="1406459"/>
            <a:ext cx="10168128" cy="1179576"/>
          </a:xfrm>
        </p:spPr>
        <p:txBody>
          <a:bodyPr>
            <a:noAutofit/>
          </a:bodyPr>
          <a:lstStyle/>
          <a:p>
            <a:br>
              <a:rPr lang="en-US" dirty="0"/>
            </a:br>
            <a:br>
              <a:rPr lang="en-US" dirty="0"/>
            </a:b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Content Placeholder 11">
            <a:extLst>
              <a:ext uri="{FF2B5EF4-FFF2-40B4-BE49-F238E27FC236}">
                <a16:creationId xmlns:a16="http://schemas.microsoft.com/office/drawing/2014/main" id="{C1D72584-BC94-4569-80F6-27D310BEEDC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9481" y="1996247"/>
            <a:ext cx="11213037" cy="4641945"/>
          </a:xfrm>
        </p:spPr>
        <p:txBody>
          <a:bodyPr>
            <a:normAutofit lnSpcReduction="10000"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2000" b="1" dirty="0">
                <a:solidFill>
                  <a:srgbClr val="4D5156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2000" b="1" dirty="0">
              <a:solidFill>
                <a:srgbClr val="4D5156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dirty="0">
                <a:solidFill>
                  <a:srgbClr val="373D3F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We use this symbol to represent the conditional statement in a truth table.    __________.</a:t>
            </a: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dirty="0">
                <a:solidFill>
                  <a:srgbClr val="373D3F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“if” part of a conditional is the _____________ and the “then” part is the _______________.</a:t>
            </a: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dirty="0">
                <a:solidFill>
                  <a:srgbClr val="373D3F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"If p, then q" is true when p is false and q is true.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spcBef>
                <a:spcPts val="600"/>
              </a:spcBef>
              <a:spcAft>
                <a:spcPts val="0"/>
              </a:spcAft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0B1A556-6768-4BE8-B2BA-435999774004}"/>
              </a:ext>
            </a:extLst>
          </p:cNvPr>
          <p:cNvSpPr/>
          <p:nvPr/>
        </p:nvSpPr>
        <p:spPr>
          <a:xfrm>
            <a:off x="566800" y="809299"/>
            <a:ext cx="5626861" cy="7546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40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Conditional Statement</a:t>
            </a:r>
            <a:endParaRPr lang="en-US" sz="4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982862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6055A3-9568-6D61-26CB-568CCB6D3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800" y="1406459"/>
            <a:ext cx="10168128" cy="1179576"/>
          </a:xfrm>
        </p:spPr>
        <p:txBody>
          <a:bodyPr>
            <a:noAutofit/>
          </a:bodyPr>
          <a:lstStyle/>
          <a:p>
            <a:br>
              <a:rPr lang="en-US" dirty="0"/>
            </a:br>
            <a:br>
              <a:rPr lang="en-US" dirty="0"/>
            </a:b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 Box 16">
            <a:extLst>
              <a:ext uri="{FF2B5EF4-FFF2-40B4-BE49-F238E27FC236}">
                <a16:creationId xmlns:a16="http://schemas.microsoft.com/office/drawing/2014/main" id="{CF8D7053-D3A1-44DF-BD59-A2AD884E1148}"/>
              </a:ext>
            </a:extLst>
          </p:cNvPr>
          <p:cNvSpPr txBox="1"/>
          <p:nvPr/>
        </p:nvSpPr>
        <p:spPr>
          <a:xfrm>
            <a:off x="2413488" y="4985345"/>
            <a:ext cx="419100" cy="367076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CB5C1222-080B-4C76-B58C-1B8762B6F2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D038900-B699-438D-A17E-2D12C0D2BBAA}"/>
              </a:ext>
            </a:extLst>
          </p:cNvPr>
          <p:cNvSpPr/>
          <p:nvPr/>
        </p:nvSpPr>
        <p:spPr>
          <a:xfrm>
            <a:off x="794993" y="928761"/>
            <a:ext cx="853470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1800"/>
              </a:spcBef>
              <a:spcAft>
                <a:spcPts val="1200"/>
              </a:spcAft>
            </a:pPr>
            <a:r>
              <a:rPr lang="en-US" sz="4000" b="1" i="1" dirty="0">
                <a:solidFill>
                  <a:srgbClr val="222222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Fill in the truth table for the </a:t>
            </a:r>
            <a:r>
              <a:rPr lang="en-US" sz="4000" b="1" dirty="0">
                <a:solidFill>
                  <a:srgbClr val="040C28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p → q</a:t>
            </a:r>
            <a:r>
              <a:rPr lang="en-US" sz="4000" b="1" dirty="0">
                <a:solidFill>
                  <a:srgbClr val="202124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en-US" sz="40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2220A6ED-1556-4D36-8C4B-45B30C1CC1A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12395376"/>
              </p:ext>
            </p:extLst>
          </p:nvPr>
        </p:nvGraphicFramePr>
        <p:xfrm>
          <a:off x="566800" y="2215662"/>
          <a:ext cx="11058400" cy="4088423"/>
        </p:xfrm>
        <a:graphic>
          <a:graphicData uri="http://schemas.openxmlformats.org/drawingml/2006/table">
            <a:tbl>
              <a:tblPr firstRow="1" firstCol="1" bandRow="1"/>
              <a:tblGrid>
                <a:gridCol w="3685402">
                  <a:extLst>
                    <a:ext uri="{9D8B030D-6E8A-4147-A177-3AD203B41FA5}">
                      <a16:colId xmlns:a16="http://schemas.microsoft.com/office/drawing/2014/main" val="2040658472"/>
                    </a:ext>
                  </a:extLst>
                </a:gridCol>
                <a:gridCol w="3686499">
                  <a:extLst>
                    <a:ext uri="{9D8B030D-6E8A-4147-A177-3AD203B41FA5}">
                      <a16:colId xmlns:a16="http://schemas.microsoft.com/office/drawing/2014/main" val="1485984276"/>
                    </a:ext>
                  </a:extLst>
                </a:gridCol>
                <a:gridCol w="3686499">
                  <a:extLst>
                    <a:ext uri="{9D8B030D-6E8A-4147-A177-3AD203B41FA5}">
                      <a16:colId xmlns:a16="http://schemas.microsoft.com/office/drawing/2014/main" val="3473648398"/>
                    </a:ext>
                  </a:extLst>
                </a:gridCol>
              </a:tblGrid>
              <a:tr h="888787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3200" b="1" i="1" dirty="0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n-US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3200" b="1" i="1" dirty="0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n-US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3200" i="1">
                          <a:solidFill>
                            <a:srgbClr val="040C28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 → q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54402423"/>
                  </a:ext>
                </a:extLst>
              </a:tr>
              <a:tr h="79990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3200" b="1" i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3200" b="1" i="1" dirty="0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US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73758656"/>
                  </a:ext>
                </a:extLst>
              </a:tr>
              <a:tr h="79990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3200" b="1" i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3200" b="1" i="1" dirty="0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n-US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US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177542194"/>
                  </a:ext>
                </a:extLst>
              </a:tr>
              <a:tr h="79990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3200" b="1" i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3200" b="1" i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US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502931019"/>
                  </a:ext>
                </a:extLst>
              </a:tr>
              <a:tr h="799909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3200" b="1" i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US" sz="3200" b="1" i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US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6119585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639310659"/>
      </p:ext>
    </p:extLst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6055A3-9568-6D61-26CB-568CCB6D3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800" y="1406459"/>
            <a:ext cx="10168128" cy="1179576"/>
          </a:xfrm>
        </p:spPr>
        <p:txBody>
          <a:bodyPr>
            <a:noAutofit/>
          </a:bodyPr>
          <a:lstStyle/>
          <a:p>
            <a:br>
              <a:rPr lang="en-US" dirty="0"/>
            </a:br>
            <a:br>
              <a:rPr lang="en-US" dirty="0"/>
            </a:b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 Box 16">
            <a:extLst>
              <a:ext uri="{FF2B5EF4-FFF2-40B4-BE49-F238E27FC236}">
                <a16:creationId xmlns:a16="http://schemas.microsoft.com/office/drawing/2014/main" id="{CF8D7053-D3A1-44DF-BD59-A2AD884E1148}"/>
              </a:ext>
            </a:extLst>
          </p:cNvPr>
          <p:cNvSpPr txBox="1"/>
          <p:nvPr/>
        </p:nvSpPr>
        <p:spPr>
          <a:xfrm>
            <a:off x="2413488" y="4985345"/>
            <a:ext cx="419100" cy="367076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CB5C1222-080B-4C76-B58C-1B8762B6F2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D038900-B699-438D-A17E-2D12C0D2BBAA}"/>
              </a:ext>
            </a:extLst>
          </p:cNvPr>
          <p:cNvSpPr/>
          <p:nvPr/>
        </p:nvSpPr>
        <p:spPr>
          <a:xfrm>
            <a:off x="794993" y="928761"/>
            <a:ext cx="853470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1800"/>
              </a:spcBef>
              <a:spcAft>
                <a:spcPts val="1200"/>
              </a:spcAft>
            </a:pPr>
            <a:r>
              <a:rPr lang="en-US" sz="4000" b="1" i="1" dirty="0">
                <a:solidFill>
                  <a:srgbClr val="222222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Fill in the truth table for the </a:t>
            </a:r>
            <a:r>
              <a:rPr lang="en-US" sz="4000" b="1" dirty="0">
                <a:solidFill>
                  <a:srgbClr val="040C28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p → q</a:t>
            </a:r>
            <a:r>
              <a:rPr lang="en-US" sz="4000" b="1" dirty="0">
                <a:solidFill>
                  <a:srgbClr val="202124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  <a:endParaRPr lang="en-US" sz="4000" b="1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6B3865A9-8167-44C2-992D-2767210E2944}"/>
              </a:ext>
            </a:extLst>
          </p:cNvPr>
          <p:cNvSpPr/>
          <p:nvPr/>
        </p:nvSpPr>
        <p:spPr>
          <a:xfrm>
            <a:off x="430823" y="2198077"/>
            <a:ext cx="1128932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800"/>
              </a:spcBef>
              <a:spcAft>
                <a:spcPts val="1200"/>
              </a:spcAft>
            </a:pPr>
            <a:r>
              <a:rPr lang="en-US" sz="3200" i="1" dirty="0">
                <a:solidFill>
                  <a:srgbClr val="222222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(Hint: The easiest way to remember this truth table is to remember the only time the if then conditional is true is when p is false and q is true)!</a:t>
            </a:r>
            <a:endParaRPr lang="en-US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97338036"/>
      </p:ext>
    </p:extLst>
  </p:cSld>
  <p:clrMapOvr>
    <a:masterClrMapping/>
  </p:clrMapOvr>
  <p:transition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6055A3-9568-6D61-26CB-568CCB6D380C}"/>
              </a:ext>
            </a:extLst>
          </p:cNvPr>
          <p:cNvSpPr>
            <a:spLocks noGrp="1"/>
          </p:cNvSpPr>
          <p:nvPr>
            <p:ph type="title" idx="4294967295"/>
          </p:nvPr>
        </p:nvSpPr>
        <p:spPr>
          <a:xfrm>
            <a:off x="0" y="1406525"/>
            <a:ext cx="10167938" cy="1179513"/>
          </a:xfrm>
        </p:spPr>
        <p:txBody>
          <a:bodyPr>
            <a:noAutofit/>
          </a:bodyPr>
          <a:lstStyle/>
          <a:p>
            <a:br>
              <a:rPr lang="en-US" dirty="0"/>
            </a:br>
            <a:br>
              <a:rPr lang="en-US" dirty="0"/>
            </a:b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 Box 16">
            <a:extLst>
              <a:ext uri="{FF2B5EF4-FFF2-40B4-BE49-F238E27FC236}">
                <a16:creationId xmlns:a16="http://schemas.microsoft.com/office/drawing/2014/main" id="{CF8D7053-D3A1-44DF-BD59-A2AD884E1148}"/>
              </a:ext>
            </a:extLst>
          </p:cNvPr>
          <p:cNvSpPr txBox="1"/>
          <p:nvPr/>
        </p:nvSpPr>
        <p:spPr>
          <a:xfrm>
            <a:off x="2413488" y="4985345"/>
            <a:ext cx="419100" cy="367076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Rectangle 6">
            <a:extLst>
              <a:ext uri="{FF2B5EF4-FFF2-40B4-BE49-F238E27FC236}">
                <a16:creationId xmlns:a16="http://schemas.microsoft.com/office/drawing/2014/main" id="{CB5C1222-080B-4C76-B58C-1B8762B6F2D8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A7360F0-4CE1-4BC3-85D9-67E90DCC3CE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8029" t="29359" r="49159" b="47052"/>
          <a:stretch/>
        </p:blipFill>
        <p:spPr>
          <a:xfrm>
            <a:off x="742472" y="938683"/>
            <a:ext cx="10914407" cy="44137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3818904"/>
      </p:ext>
    </p:extLst>
  </p:cSld>
  <p:clrMapOvr>
    <a:masterClrMapping/>
  </p:clrMapOvr>
  <p:transition spd="slow"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6055A3-9568-6D61-26CB-568CCB6D3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800" y="1406459"/>
            <a:ext cx="10168128" cy="1179576"/>
          </a:xfrm>
        </p:spPr>
        <p:txBody>
          <a:bodyPr>
            <a:noAutofit/>
          </a:bodyPr>
          <a:lstStyle/>
          <a:p>
            <a:br>
              <a:rPr lang="en-US" dirty="0"/>
            </a:br>
            <a:br>
              <a:rPr lang="en-US" dirty="0"/>
            </a:b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0B1A556-6768-4BE8-B2BA-435999774004}"/>
              </a:ext>
            </a:extLst>
          </p:cNvPr>
          <p:cNvSpPr/>
          <p:nvPr/>
        </p:nvSpPr>
        <p:spPr>
          <a:xfrm>
            <a:off x="566800" y="292054"/>
            <a:ext cx="12186349" cy="140038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1800"/>
              </a:spcBef>
            </a:pPr>
            <a:r>
              <a:rPr lang="en-US" sz="4000" b="1" u="sng" dirty="0">
                <a:solidFill>
                  <a:srgbClr val="222222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Example 2:</a:t>
            </a:r>
            <a:r>
              <a:rPr lang="en-US" sz="4000" b="1" dirty="0">
                <a:solidFill>
                  <a:srgbClr val="222222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Write the converse, inverse, and </a:t>
            </a:r>
          </a:p>
          <a:p>
            <a:pPr>
              <a:spcBef>
                <a:spcPts val="600"/>
              </a:spcBef>
            </a:pPr>
            <a:r>
              <a:rPr lang="en-US" sz="4000" b="1" dirty="0">
                <a:solidFill>
                  <a:srgbClr val="222222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the contrapositive for the following statement:     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198260B-EC4B-4D75-AE01-4318B5C011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6800" y="2154116"/>
            <a:ext cx="10716896" cy="4411830"/>
          </a:xfrm>
        </p:spPr>
        <p:txBody>
          <a:bodyPr>
            <a:normAutofit/>
          </a:bodyPr>
          <a:lstStyle/>
          <a:p>
            <a:pPr marL="0" marR="0" indent="0" algn="ctr">
              <a:spcBef>
                <a:spcPts val="1800"/>
              </a:spcBef>
              <a:spcAft>
                <a:spcPts val="1200"/>
              </a:spcAft>
              <a:buNone/>
            </a:pPr>
            <a:r>
              <a:rPr lang="en-US" sz="3200" i="1" dirty="0">
                <a:solidFill>
                  <a:srgbClr val="222222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If I am in Douglas, then I am in Georgia.</a:t>
            </a:r>
            <a:endParaRPr lang="en-US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3200" b="1" dirty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Converse: </a:t>
            </a:r>
          </a:p>
          <a:p>
            <a:pPr marL="0" indent="0">
              <a:buNone/>
            </a:pPr>
            <a:r>
              <a:rPr lang="en-US" sz="3200" b="1" dirty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Inverse:</a:t>
            </a:r>
          </a:p>
          <a:p>
            <a:pPr marL="0" indent="0">
              <a:buNone/>
            </a:pPr>
            <a:r>
              <a:rPr lang="en-US" sz="3200" b="1" dirty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Contrapositive:</a:t>
            </a:r>
          </a:p>
          <a:p>
            <a:pPr marL="0" marR="0" indent="0">
              <a:spcBef>
                <a:spcPts val="1800"/>
              </a:spcBef>
              <a:spcAft>
                <a:spcPts val="1200"/>
              </a:spcAft>
              <a:buNone/>
            </a:pPr>
            <a:r>
              <a:rPr lang="en-US" sz="3200" dirty="0">
                <a:solidFill>
                  <a:srgbClr val="222222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A statement and its contrapositive are</a:t>
            </a:r>
            <a:r>
              <a:rPr lang="en-US" sz="3200" b="1" dirty="0">
                <a:solidFill>
                  <a:srgbClr val="222222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________________. </a:t>
            </a:r>
            <a:endParaRPr lang="en-US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200" b="1" dirty="0">
              <a:solidFill>
                <a:srgbClr val="222222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148297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6055A3-9568-6D61-26CB-568CCB6D3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800" y="1406459"/>
            <a:ext cx="10168128" cy="1179576"/>
          </a:xfrm>
        </p:spPr>
        <p:txBody>
          <a:bodyPr>
            <a:noAutofit/>
          </a:bodyPr>
          <a:lstStyle/>
          <a:p>
            <a:br>
              <a:rPr lang="en-US" dirty="0"/>
            </a:br>
            <a:br>
              <a:rPr lang="en-US" dirty="0"/>
            </a:b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0B1A556-6768-4BE8-B2BA-435999774004}"/>
              </a:ext>
            </a:extLst>
          </p:cNvPr>
          <p:cNvSpPr/>
          <p:nvPr/>
        </p:nvSpPr>
        <p:spPr>
          <a:xfrm>
            <a:off x="566800" y="292054"/>
            <a:ext cx="12186349" cy="140038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1800"/>
              </a:spcBef>
            </a:pPr>
            <a:r>
              <a:rPr lang="en-US" sz="4000" b="1" u="sng" dirty="0">
                <a:solidFill>
                  <a:srgbClr val="222222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Example 3:</a:t>
            </a:r>
            <a:r>
              <a:rPr lang="en-US" sz="4000" b="1" dirty="0">
                <a:solidFill>
                  <a:srgbClr val="222222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Identify the converse, inverse, and </a:t>
            </a:r>
          </a:p>
          <a:p>
            <a:pPr>
              <a:spcBef>
                <a:spcPts val="600"/>
              </a:spcBef>
            </a:pPr>
            <a:r>
              <a:rPr lang="en-US" sz="4000" b="1" dirty="0">
                <a:solidFill>
                  <a:srgbClr val="222222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the contrapositive for the following statement:     </a:t>
            </a:r>
            <a:endParaRPr lang="en-US" sz="3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198260B-EC4B-4D75-AE01-4318B5C011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6800" y="2154116"/>
            <a:ext cx="10716896" cy="441183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3200" i="1" dirty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If it is raining, then the grass is wet.</a:t>
            </a:r>
            <a:endParaRPr lang="en-US" sz="3200" b="1" dirty="0">
              <a:solidFill>
                <a:srgbClr val="222222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285750" marR="0" indent="-514350">
              <a:spcBef>
                <a:spcPts val="1800"/>
              </a:spcBef>
              <a:spcAft>
                <a:spcPts val="1200"/>
              </a:spcAft>
              <a:buFont typeface="+mj-lt"/>
              <a:buAutoNum type="arabicPeriod"/>
            </a:pPr>
            <a:r>
              <a:rPr lang="en-US" sz="3200" dirty="0">
                <a:solidFill>
                  <a:srgbClr val="222222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If it is not raining, then the grass is not wet.</a:t>
            </a:r>
            <a:r>
              <a:rPr lang="en-US" sz="3200" b="1" dirty="0">
                <a:solidFill>
                  <a:srgbClr val="222222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</a:p>
          <a:p>
            <a:pPr marL="514350" marR="0" indent="-514350">
              <a:spcBef>
                <a:spcPts val="1800"/>
              </a:spcBef>
              <a:spcAft>
                <a:spcPts val="1200"/>
              </a:spcAft>
              <a:buAutoNum type="arabicPeriod" startAt="2"/>
            </a:pPr>
            <a:r>
              <a:rPr lang="en-US" sz="3200" dirty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If the grass is wet, then it is raining.</a:t>
            </a:r>
            <a:r>
              <a:rPr lang="en-US" sz="3200" b="1" dirty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</a:p>
          <a:p>
            <a:pPr marL="514350" marR="0" indent="-514350">
              <a:spcBef>
                <a:spcPts val="1800"/>
              </a:spcBef>
              <a:spcAft>
                <a:spcPts val="1200"/>
              </a:spcAft>
              <a:buAutoNum type="arabicPeriod" startAt="2"/>
            </a:pPr>
            <a:r>
              <a:rPr lang="en-US" sz="3200" dirty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If the grass is not wet, then it is not raining.</a:t>
            </a:r>
            <a:r>
              <a:rPr lang="en-US" sz="3200" b="1" dirty="0">
                <a:solidFill>
                  <a:srgbClr val="222222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sz="3200" b="1" dirty="0">
              <a:solidFill>
                <a:srgbClr val="222222"/>
              </a:solidFill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65893440"/>
      </p:ext>
    </p:extLst>
  </p:cSld>
  <p:clrMapOvr>
    <a:masterClrMapping/>
  </p:clrMapOvr>
  <p:transition spd="slow">
    <p:push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6055A3-9568-6D61-26CB-568CCB6D3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800" y="1406459"/>
            <a:ext cx="10168128" cy="1179576"/>
          </a:xfrm>
        </p:spPr>
        <p:txBody>
          <a:bodyPr>
            <a:noAutofit/>
          </a:bodyPr>
          <a:lstStyle/>
          <a:p>
            <a:br>
              <a:rPr lang="en-US" dirty="0"/>
            </a:br>
            <a:br>
              <a:rPr lang="en-US" dirty="0"/>
            </a:b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20B1A556-6768-4BE8-B2BA-435999774004}"/>
              </a:ext>
            </a:extLst>
          </p:cNvPr>
          <p:cNvSpPr/>
          <p:nvPr/>
        </p:nvSpPr>
        <p:spPr>
          <a:xfrm>
            <a:off x="682806" y="758076"/>
            <a:ext cx="3926845" cy="7546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40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Valid Argument</a:t>
            </a:r>
            <a:endParaRPr lang="en-US" sz="4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198260B-EC4B-4D75-AE01-4318B5C011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6800" y="2154116"/>
            <a:ext cx="10716896" cy="4411830"/>
          </a:xfrm>
        </p:spPr>
        <p:txBody>
          <a:bodyPr>
            <a:norm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3200" dirty="0">
              <a:solidFill>
                <a:srgbClr val="222222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endParaRPr lang="en-US" sz="3200" dirty="0">
              <a:solidFill>
                <a:srgbClr val="222222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22222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Hypothesis: In Atlanta, all lobbyist has influence.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marR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22222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		   No one in Atlanta is over 5 ft tall. 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solidFill>
                  <a:srgbClr val="22222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Conclusion: Persons over 5 ft tall are not lobbyist in       	  		    Atlanta. 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782094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6055A3-9568-6D61-26CB-568CCB6D3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800" y="893429"/>
            <a:ext cx="10168128" cy="1179576"/>
          </a:xfrm>
        </p:spPr>
        <p:txBody>
          <a:bodyPr>
            <a:no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Statement (Proposition)</a:t>
            </a: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EFA3D9-FB92-5C4C-2F7E-DFD2132F92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6800" y="2124340"/>
            <a:ext cx="11135841" cy="3840231"/>
          </a:xfrm>
          <a:ln>
            <a:noFill/>
          </a:ln>
        </p:spPr>
        <p:txBody>
          <a:bodyPr/>
          <a:lstStyle/>
          <a:p>
            <a:pPr marL="0" indent="0">
              <a:buNone/>
            </a:pPr>
            <a:endParaRPr lang="en-US" sz="3200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200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3200" dirty="0">
                <a:latin typeface="Arial" panose="020B0604020202020204" pitchFamily="34" charset="0"/>
                <a:ea typeface="Times New Roman" panose="02020603050405020304" pitchFamily="18" charset="0"/>
              </a:rPr>
              <a:t>Example: Atlanta is the capital of Georgia</a:t>
            </a:r>
            <a:r>
              <a:rPr lang="en-US" sz="1800" dirty="0">
                <a:latin typeface="Arial" panose="020B0604020202020204" pitchFamily="34" charset="0"/>
                <a:ea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endParaRPr lang="en-US" sz="3200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3200" dirty="0">
                <a:latin typeface="Arial" panose="020B0604020202020204" pitchFamily="34" charset="0"/>
                <a:ea typeface="Times New Roman" panose="02020603050405020304" pitchFamily="18" charset="0"/>
              </a:rPr>
              <a:t>Example: Pizza is delicious.</a:t>
            </a:r>
            <a:endParaRPr lang="en-US" sz="3200" b="1" u="sng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8182168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6055A3-9568-6D61-26CB-568CCB6D3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2482" y="1098728"/>
            <a:ext cx="10168128" cy="1179576"/>
          </a:xfrm>
        </p:spPr>
        <p:txBody>
          <a:bodyPr>
            <a:no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Compound statement</a:t>
            </a:r>
            <a:br>
              <a:rPr lang="en-US" dirty="0"/>
            </a:b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EFA3D9-FB92-5C4C-2F7E-DFD2132F92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6800" y="2124340"/>
            <a:ext cx="11135841" cy="3840231"/>
          </a:xfrm>
          <a:ln>
            <a:noFill/>
          </a:ln>
        </p:spPr>
        <p:txBody>
          <a:bodyPr/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solidFill>
                <a:srgbClr val="365F91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solidFill>
                <a:srgbClr val="365F91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solidFill>
                <a:srgbClr val="365F91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dirty="0"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Example: The snow is falling AND it is cold. 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b="1" u="sng" dirty="0">
              <a:latin typeface="Georgia" panose="02040502050405020303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632681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6055A3-9568-6D61-26CB-568CCB6D3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800" y="1406459"/>
            <a:ext cx="10168128" cy="1179576"/>
          </a:xfrm>
        </p:spPr>
        <p:txBody>
          <a:bodyPr>
            <a:noAutofit/>
          </a:bodyPr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Negation</a:t>
            </a:r>
            <a:br>
              <a:rPr lang="en-US" dirty="0"/>
            </a:br>
            <a:br>
              <a:rPr lang="en-US" dirty="0"/>
            </a:b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EFA3D9-FB92-5C4C-2F7E-DFD2132F92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6800" y="2124340"/>
            <a:ext cx="11135841" cy="3840231"/>
          </a:xfrm>
          <a:ln>
            <a:noFill/>
          </a:ln>
        </p:spPr>
        <p:txBody>
          <a:bodyPr/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b="1" u="sng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b="1" u="sng" dirty="0"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Example 1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i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Negate each of the following statements.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	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2 + 3 = 6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		</a:t>
            </a: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</a:rPr>
              <a:t>A triangle has four sides.</a:t>
            </a:r>
            <a:endParaRPr lang="en-US" sz="32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839660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6055A3-9568-6D61-26CB-568CCB6D3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800" y="1406459"/>
            <a:ext cx="10168128" cy="1179576"/>
          </a:xfrm>
        </p:spPr>
        <p:txBody>
          <a:bodyPr>
            <a:noAutofit/>
          </a:bodyPr>
          <a:lstStyle/>
          <a:p>
            <a:br>
              <a:rPr lang="en-US" dirty="0"/>
            </a:br>
            <a:br>
              <a:rPr lang="en-US" dirty="0"/>
            </a:b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EFA3D9-FB92-5C4C-2F7E-DFD2132F92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6800" y="2124340"/>
            <a:ext cx="11135841" cy="4452306"/>
          </a:xfrm>
          <a:ln>
            <a:noFill/>
          </a:ln>
        </p:spPr>
        <p:txBody>
          <a:bodyPr/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1405862-03A8-4D53-AF2C-3A774EE0EEC2}"/>
              </a:ext>
            </a:extLst>
          </p:cNvPr>
          <p:cNvSpPr/>
          <p:nvPr/>
        </p:nvSpPr>
        <p:spPr>
          <a:xfrm>
            <a:off x="682907" y="856616"/>
            <a:ext cx="3194465" cy="7546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40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Truth Tables</a:t>
            </a:r>
            <a:endParaRPr lang="en-US" sz="4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B2A40A42-4EB4-4714-86EA-2962A74CE04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09645702"/>
              </p:ext>
            </p:extLst>
          </p:nvPr>
        </p:nvGraphicFramePr>
        <p:xfrm>
          <a:off x="905608" y="3689093"/>
          <a:ext cx="2569162" cy="2019944"/>
        </p:xfrm>
        <a:graphic>
          <a:graphicData uri="http://schemas.openxmlformats.org/drawingml/2006/table">
            <a:tbl>
              <a:tblPr firstRow="1" firstCol="1" bandRow="1"/>
              <a:tblGrid>
                <a:gridCol w="1284581">
                  <a:extLst>
                    <a:ext uri="{9D8B030D-6E8A-4147-A177-3AD203B41FA5}">
                      <a16:colId xmlns:a16="http://schemas.microsoft.com/office/drawing/2014/main" val="1412727868"/>
                    </a:ext>
                  </a:extLst>
                </a:gridCol>
                <a:gridCol w="1284581">
                  <a:extLst>
                    <a:ext uri="{9D8B030D-6E8A-4147-A177-3AD203B41FA5}">
                      <a16:colId xmlns:a16="http://schemas.microsoft.com/office/drawing/2014/main" val="1726442148"/>
                    </a:ext>
                  </a:extLst>
                </a:gridCol>
              </a:tblGrid>
              <a:tr h="445652"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400" b="1">
                          <a:solidFill>
                            <a:srgbClr val="FFFFFF"/>
                          </a:solidFill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NEGATION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4472C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47265570"/>
                  </a:ext>
                </a:extLst>
              </a:tr>
              <a:tr h="46390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P</a:t>
                      </a:r>
                      <a:endParaRPr lang="en-US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˜P</a:t>
                      </a:r>
                      <a:endParaRPr lang="en-US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265832433"/>
                  </a:ext>
                </a:extLst>
              </a:tr>
              <a:tr h="44565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</a:t>
                      </a:r>
                      <a:endParaRPr lang="en-US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69841721"/>
                  </a:ext>
                </a:extLst>
              </a:tr>
              <a:tr h="503641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1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F</a:t>
                      </a:r>
                      <a:endParaRPr lang="en-US" sz="32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1" dirty="0">
                          <a:effectLst/>
                          <a:latin typeface="Arial" panose="020B060402020202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32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5715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dbl" algn="ctr">
                      <a:solidFill>
                        <a:srgbClr val="4472C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306808778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6D5C5D4F-24FB-4F00-9DD6-2A33BBDEB35C}"/>
              </a:ext>
            </a:extLst>
          </p:cNvPr>
          <p:cNvSpPr txBox="1"/>
          <p:nvPr/>
        </p:nvSpPr>
        <p:spPr>
          <a:xfrm>
            <a:off x="4141177" y="3358662"/>
            <a:ext cx="6989885" cy="18830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3200" b="1" i="1" dirty="0">
                <a:solidFill>
                  <a:srgbClr val="373D3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Truth tables are used to test the validity of an argument!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3200" b="1" i="1" dirty="0">
                <a:solidFill>
                  <a:srgbClr val="373D3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Statement: Math is fun!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17721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6055A3-9568-6D61-26CB-568CCB6D3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800" y="1406459"/>
            <a:ext cx="10168128" cy="1179576"/>
          </a:xfrm>
        </p:spPr>
        <p:txBody>
          <a:bodyPr>
            <a:noAutofit/>
          </a:bodyPr>
          <a:lstStyle/>
          <a:p>
            <a:br>
              <a:rPr lang="en-US" dirty="0"/>
            </a:br>
            <a:br>
              <a:rPr lang="en-US" dirty="0"/>
            </a:b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EFA3D9-FB92-5C4C-2F7E-DFD2132F92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6800" y="2124340"/>
            <a:ext cx="11135841" cy="4452306"/>
          </a:xfrm>
          <a:ln>
            <a:noFill/>
          </a:ln>
        </p:spPr>
        <p:txBody>
          <a:bodyPr/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dirty="0">
                <a:solidFill>
                  <a:srgbClr val="373D3F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There are three basic logical connectives we use in determining the validity of a truth table.</a:t>
            </a:r>
            <a:r>
              <a:rPr lang="en-US" sz="3200" dirty="0">
                <a:solidFill>
                  <a:srgbClr val="373D3F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1405862-03A8-4D53-AF2C-3A774EE0EEC2}"/>
              </a:ext>
            </a:extLst>
          </p:cNvPr>
          <p:cNvSpPr/>
          <p:nvPr/>
        </p:nvSpPr>
        <p:spPr>
          <a:xfrm>
            <a:off x="889767" y="752485"/>
            <a:ext cx="5170005" cy="7546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40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Logical Connectives</a:t>
            </a:r>
            <a:endParaRPr lang="en-US" sz="4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826253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6055A3-9568-6D61-26CB-568CCB6D3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800" y="1406459"/>
            <a:ext cx="10168128" cy="1179576"/>
          </a:xfrm>
        </p:spPr>
        <p:txBody>
          <a:bodyPr>
            <a:noAutofit/>
          </a:bodyPr>
          <a:lstStyle/>
          <a:p>
            <a:br>
              <a:rPr lang="en-US" dirty="0"/>
            </a:br>
            <a:br>
              <a:rPr lang="en-US" dirty="0"/>
            </a:b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EFA3D9-FB92-5C4C-2F7E-DFD2132F92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6800" y="1922116"/>
            <a:ext cx="11135841" cy="4768829"/>
          </a:xfrm>
          <a:ln>
            <a:noFill/>
          </a:ln>
        </p:spPr>
        <p:txBody>
          <a:bodyPr>
            <a:norm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solidFill>
                <a:srgbClr val="365F91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dirty="0">
                <a:solidFill>
                  <a:srgbClr val="373D3F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We use this symbol to represent conjunction in a truth table.    __________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dirty="0">
                <a:solidFill>
                  <a:srgbClr val="373D3F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truth value of any compound statement, such as p ^ q is defined using the truth value of each statement.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dirty="0">
                <a:solidFill>
                  <a:srgbClr val="373D3F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conjunction of p and q is defined to be true, if and only if, both p and q are ____________. Otherwise, it is false. 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b="1" dirty="0">
              <a:solidFill>
                <a:srgbClr val="336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1405862-03A8-4D53-AF2C-3A774EE0EEC2}"/>
              </a:ext>
            </a:extLst>
          </p:cNvPr>
          <p:cNvSpPr/>
          <p:nvPr/>
        </p:nvSpPr>
        <p:spPr>
          <a:xfrm>
            <a:off x="637941" y="651765"/>
            <a:ext cx="3457998" cy="7546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40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Conjunction  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294250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6055A3-9568-6D61-26CB-568CCB6D3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800" y="1406459"/>
            <a:ext cx="10168128" cy="1179576"/>
          </a:xfrm>
        </p:spPr>
        <p:txBody>
          <a:bodyPr>
            <a:noAutofit/>
          </a:bodyPr>
          <a:lstStyle/>
          <a:p>
            <a:br>
              <a:rPr lang="en-US" dirty="0"/>
            </a:br>
            <a:br>
              <a:rPr lang="en-US" dirty="0"/>
            </a:b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C82C7FD1-AD52-424C-AEF8-CF67EA256FDC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89514411"/>
              </p:ext>
            </p:extLst>
          </p:nvPr>
        </p:nvGraphicFramePr>
        <p:xfrm>
          <a:off x="566800" y="2161153"/>
          <a:ext cx="10986291" cy="4151725"/>
        </p:xfrm>
        <a:graphic>
          <a:graphicData uri="http://schemas.openxmlformats.org/drawingml/2006/table">
            <a:tbl>
              <a:tblPr firstRow="1" firstCol="1" bandRow="1"/>
              <a:tblGrid>
                <a:gridCol w="3662097">
                  <a:extLst>
                    <a:ext uri="{9D8B030D-6E8A-4147-A177-3AD203B41FA5}">
                      <a16:colId xmlns:a16="http://schemas.microsoft.com/office/drawing/2014/main" val="409620964"/>
                    </a:ext>
                  </a:extLst>
                </a:gridCol>
                <a:gridCol w="3662097">
                  <a:extLst>
                    <a:ext uri="{9D8B030D-6E8A-4147-A177-3AD203B41FA5}">
                      <a16:colId xmlns:a16="http://schemas.microsoft.com/office/drawing/2014/main" val="1595719283"/>
                    </a:ext>
                  </a:extLst>
                </a:gridCol>
                <a:gridCol w="3662097">
                  <a:extLst>
                    <a:ext uri="{9D8B030D-6E8A-4147-A177-3AD203B41FA5}">
                      <a16:colId xmlns:a16="http://schemas.microsoft.com/office/drawing/2014/main" val="3765062728"/>
                    </a:ext>
                  </a:extLst>
                </a:gridCol>
              </a:tblGrid>
              <a:tr h="83034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1" i="1" dirty="0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</a:t>
                      </a:r>
                      <a:endParaRPr lang="en-US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1" i="1" dirty="0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q</a:t>
                      </a:r>
                      <a:endParaRPr lang="en-US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1" i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p ^ q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68802169"/>
                  </a:ext>
                </a:extLst>
              </a:tr>
              <a:tr h="83034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1" i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1" i="1" dirty="0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42754148"/>
                  </a:ext>
                </a:extLst>
              </a:tr>
              <a:tr h="83034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1" i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1" i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52166774"/>
                  </a:ext>
                </a:extLst>
              </a:tr>
              <a:tr h="83034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1" i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1" i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T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100841366"/>
                  </a:ext>
                </a:extLst>
              </a:tr>
              <a:tr h="830345"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1" i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3200" b="1" i="1">
                          <a:solidFill>
                            <a:srgbClr val="222222"/>
                          </a:solidFill>
                          <a:effectLst/>
                          <a:latin typeface="Arial" panose="020B0604020202020204" pitchFamily="34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F</a:t>
                      </a:r>
                      <a:endParaRPr lang="en-US" sz="3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32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62499599"/>
                  </a:ext>
                </a:extLst>
              </a:tr>
            </a:tbl>
          </a:graphicData>
        </a:graphic>
      </p:graphicFrame>
      <p:sp>
        <p:nvSpPr>
          <p:cNvPr id="6" name="Rectangle 5">
            <a:extLst>
              <a:ext uri="{FF2B5EF4-FFF2-40B4-BE49-F238E27FC236}">
                <a16:creationId xmlns:a16="http://schemas.microsoft.com/office/drawing/2014/main" id="{71405862-03A8-4D53-AF2C-3A774EE0EEC2}"/>
              </a:ext>
            </a:extLst>
          </p:cNvPr>
          <p:cNvSpPr/>
          <p:nvPr/>
        </p:nvSpPr>
        <p:spPr>
          <a:xfrm>
            <a:off x="495466" y="752262"/>
            <a:ext cx="9316974" cy="7546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4000" b="1" dirty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Fill</a:t>
            </a:r>
            <a:r>
              <a:rPr lang="en-US" sz="4000" b="1" dirty="0">
                <a:solidFill>
                  <a:srgbClr val="222222"/>
                </a:solidFill>
                <a:latin typeface="Georgia" panose="02040502050405020303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4000" b="1" dirty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in the truth table for Conjunction.</a:t>
            </a:r>
            <a:r>
              <a:rPr lang="en-US" sz="40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4035794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6055A3-9568-6D61-26CB-568CCB6D3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66800" y="1406459"/>
            <a:ext cx="10168128" cy="1179576"/>
          </a:xfrm>
        </p:spPr>
        <p:txBody>
          <a:bodyPr>
            <a:noAutofit/>
          </a:bodyPr>
          <a:lstStyle/>
          <a:p>
            <a:br>
              <a:rPr lang="en-US" dirty="0"/>
            </a:br>
            <a:br>
              <a:rPr lang="en-US" dirty="0"/>
            </a:br>
            <a:b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2EFA3D9-FB92-5C4C-2F7E-DFD2132F92D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6800" y="1922116"/>
            <a:ext cx="11135841" cy="4768829"/>
          </a:xfrm>
          <a:ln>
            <a:noFill/>
          </a:ln>
        </p:spPr>
        <p:txBody>
          <a:bodyPr>
            <a:norm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solidFill>
                <a:srgbClr val="373D3F"/>
              </a:solidFill>
              <a:latin typeface="Arial" panose="020B0604020202020204" pitchFamily="34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dirty="0">
                <a:solidFill>
                  <a:srgbClr val="373D3F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We use this symbol to represent disjunction in a truth table.    __________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dirty="0">
                <a:solidFill>
                  <a:srgbClr val="373D3F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The truth value of any compound statement, such as p </a:t>
            </a:r>
            <a:r>
              <a:rPr lang="en-US" dirty="0"/>
              <a:t>˅ </a:t>
            </a:r>
            <a:r>
              <a:rPr lang="en-US" sz="3200" dirty="0">
                <a:solidFill>
                  <a:srgbClr val="373D3F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q is defined using the truth value of each statement.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dirty="0">
                <a:solidFill>
                  <a:srgbClr val="373D3F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 disjunction of p and q is defined to be true, if one or both p and q are ____________. Otherwise, it is false. 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b="1" dirty="0">
              <a:solidFill>
                <a:srgbClr val="336699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71405862-03A8-4D53-AF2C-3A774EE0EEC2}"/>
              </a:ext>
            </a:extLst>
          </p:cNvPr>
          <p:cNvSpPr/>
          <p:nvPr/>
        </p:nvSpPr>
        <p:spPr>
          <a:xfrm>
            <a:off x="879385" y="675054"/>
            <a:ext cx="3260829" cy="75469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en-US" sz="40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Disjunction  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5583680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AccentBoxVTI">
  <a:themeElements>
    <a:clrScheme name="AnalogousFromLightSeedRightStep">
      <a:dk1>
        <a:srgbClr val="000000"/>
      </a:dk1>
      <a:lt1>
        <a:srgbClr val="FFFFFF"/>
      </a:lt1>
      <a:dk2>
        <a:srgbClr val="413424"/>
      </a:dk2>
      <a:lt2>
        <a:srgbClr val="E2E5E8"/>
      </a:lt2>
      <a:accent1>
        <a:srgbClr val="D19651"/>
      </a:accent1>
      <a:accent2>
        <a:srgbClr val="A9A64F"/>
      </a:accent2>
      <a:accent3>
        <a:srgbClr val="90AB63"/>
      </a:accent3>
      <a:accent4>
        <a:srgbClr val="66B253"/>
      </a:accent4>
      <a:accent5>
        <a:srgbClr val="58B46B"/>
      </a:accent5>
      <a:accent6>
        <a:srgbClr val="53B28E"/>
      </a:accent6>
      <a:hlink>
        <a:srgbClr val="6283AA"/>
      </a:hlink>
      <a:folHlink>
        <a:srgbClr val="7F7F7F"/>
      </a:folHlink>
    </a:clrScheme>
    <a:fontScheme name="Avenir">
      <a:majorFont>
        <a:latin typeface="Avenir Next LT Pro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centBoxVTI" id="{9F778A78-DC9A-453A-A82D-A75CAD503E15}" vid="{EA961113-7CC4-4569-8A6A-7BC2C1E2F4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2771</TotalTime>
  <Words>733</Words>
  <Application>Microsoft Office PowerPoint</Application>
  <PresentationFormat>Widescreen</PresentationFormat>
  <Paragraphs>144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5" baseType="lpstr">
      <vt:lpstr>Arial</vt:lpstr>
      <vt:lpstr>Avenir Next LT Pro</vt:lpstr>
      <vt:lpstr>Calibri</vt:lpstr>
      <vt:lpstr>Georgia</vt:lpstr>
      <vt:lpstr>Times New Roman</vt:lpstr>
      <vt:lpstr>AccentBoxVTI</vt:lpstr>
      <vt:lpstr>Lesson 4: Logic</vt:lpstr>
      <vt:lpstr>Statement (Proposition) </vt:lpstr>
      <vt:lpstr>Compound statement  </vt:lpstr>
      <vt:lpstr>Negation   </vt:lpstr>
      <vt:lpstr>   </vt:lpstr>
      <vt:lpstr>   </vt:lpstr>
      <vt:lpstr>   </vt:lpstr>
      <vt:lpstr>   </vt:lpstr>
      <vt:lpstr>   </vt:lpstr>
      <vt:lpstr>   </vt:lpstr>
      <vt:lpstr>   </vt:lpstr>
      <vt:lpstr>   </vt:lpstr>
      <vt:lpstr>   </vt:lpstr>
      <vt:lpstr>   </vt:lpstr>
      <vt:lpstr>   </vt:lpstr>
      <vt:lpstr>   </vt:lpstr>
      <vt:lpstr>   </vt:lpstr>
      <vt:lpstr>   </vt:lpstr>
      <vt:lpstr> 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1: Problem Solving Strategies</dc:title>
  <dc:creator>Cindi Kirkland</dc:creator>
  <cp:lastModifiedBy>Becky Griffin</cp:lastModifiedBy>
  <cp:revision>18</cp:revision>
  <dcterms:created xsi:type="dcterms:W3CDTF">2023-12-09T14:49:07Z</dcterms:created>
  <dcterms:modified xsi:type="dcterms:W3CDTF">2025-01-08T17:57:00Z</dcterms:modified>
</cp:coreProperties>
</file>