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4" r:id="rId3"/>
    <p:sldId id="295" r:id="rId4"/>
    <p:sldId id="296" r:id="rId5"/>
    <p:sldId id="298" r:id="rId6"/>
    <p:sldId id="299" r:id="rId7"/>
    <p:sldId id="300" r:id="rId8"/>
    <p:sldId id="30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9330686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687035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91648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388079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989110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00292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42081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789161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637141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6886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42724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663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p!!Rectangle">
            <a:extLst>
              <a:ext uri="{FF2B5EF4-FFF2-40B4-BE49-F238E27FC236}">
                <a16:creationId xmlns:a16="http://schemas.microsoft.com/office/drawing/2014/main" id="{2FB82883-1DC0-4BE1-A607-009095F335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web of dots connected">
            <a:extLst>
              <a:ext uri="{FF2B5EF4-FFF2-40B4-BE49-F238E27FC236}">
                <a16:creationId xmlns:a16="http://schemas.microsoft.com/office/drawing/2014/main" id="{DD3EB658-65E2-F31B-9530-136A8737D8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44" r="1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7" name="m!!text rectangle">
            <a:extLst>
              <a:ext uri="{FF2B5EF4-FFF2-40B4-BE49-F238E27FC236}">
                <a16:creationId xmlns:a16="http://schemas.microsoft.com/office/drawing/2014/main" id="{A3473CF9-37EB-43E7-89EF-D2D1C53D1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03615" y="4638503"/>
            <a:ext cx="8384770" cy="1332634"/>
          </a:xfrm>
          <a:prstGeom prst="rect">
            <a:avLst/>
          </a:prstGeom>
          <a:solidFill>
            <a:schemeClr val="bg1">
              <a:alpha val="95000"/>
            </a:schemeClr>
          </a:solidFill>
          <a:ln w="12700">
            <a:solidFill>
              <a:schemeClr val="tx2">
                <a:lumMod val="10000"/>
                <a:lumOff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DDD594-E1A6-81BB-85C9-FE3D7DC5E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3121" y="4727173"/>
            <a:ext cx="7985759" cy="868823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4000" b="1" dirty="0"/>
              <a:t>Lesson 17: Multiplication of Integers</a:t>
            </a:r>
          </a:p>
        </p:txBody>
      </p:sp>
      <p:sp>
        <p:nvSpPr>
          <p:cNvPr id="18" name="m!!accent">
            <a:extLst>
              <a:ext uri="{FF2B5EF4-FFF2-40B4-BE49-F238E27FC236}">
                <a16:creationId xmlns:a16="http://schemas.microsoft.com/office/drawing/2014/main" id="{586B4EF9-43BA-4655-A6FF-1D8E21574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3110" y="5628237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82B29A-47E1-D3F8-4708-63F9EAE76C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5738" y="5680636"/>
            <a:ext cx="6960524" cy="1013461"/>
          </a:xfrm>
        </p:spPr>
        <p:txBody>
          <a:bodyPr anchor="ctr">
            <a:normAutofit/>
          </a:bodyPr>
          <a:lstStyle/>
          <a:p>
            <a:pPr algn="ctr"/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8145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Integers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7513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What are Integers?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Integers are “signed” numbers.</a:t>
            </a:r>
          </a:p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Integers are _________________________________.</a:t>
            </a:r>
          </a:p>
          <a:p>
            <a:pPr marL="0" indent="0">
              <a:buNone/>
            </a:pPr>
            <a:endParaRPr lang="en-US" dirty="0">
              <a:solidFill>
                <a:srgbClr val="0070C0"/>
              </a:solidFill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 sz="3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Why do we need Integers?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 you think of a real-world example that uses negative numbers?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3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" name="Text Box 2">
            <a:extLst>
              <a:ext uri="{FF2B5EF4-FFF2-40B4-BE49-F238E27FC236}">
                <a16:creationId xmlns:a16="http://schemas.microsoft.com/office/drawing/2014/main" id="{FE8B5923-8B6F-4D44-8B9C-6A855A7C64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1732" y="3170921"/>
            <a:ext cx="6693387" cy="62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Whole numbers and their opposites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8CB409D-3C45-4F1E-BB1D-B1F3B5404E99}"/>
              </a:ext>
            </a:extLst>
          </p:cNvPr>
          <p:cNvCxnSpPr>
            <a:cxnSpLocks/>
          </p:cNvCxnSpPr>
          <p:nvPr/>
        </p:nvCxnSpPr>
        <p:spPr>
          <a:xfrm>
            <a:off x="3556230" y="4107649"/>
            <a:ext cx="4928537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Box 7">
            <a:extLst>
              <a:ext uri="{FF2B5EF4-FFF2-40B4-BE49-F238E27FC236}">
                <a16:creationId xmlns:a16="http://schemas.microsoft.com/office/drawing/2014/main" id="{27E0F5D5-79E1-4512-90B6-F1C650D543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3417" y="4124753"/>
            <a:ext cx="5472429" cy="423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0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-5     -4    -3    -2    -1    0    1    2    3    4    5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 Box 2">
            <a:extLst>
              <a:ext uri="{FF2B5EF4-FFF2-40B4-BE49-F238E27FC236}">
                <a16:creationId xmlns:a16="http://schemas.microsoft.com/office/drawing/2014/main" id="{629489AE-BF9E-4612-B98B-BCD1CE4552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48569" y="5572997"/>
            <a:ext cx="7336627" cy="1188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Bank Account, Temperature of weather, Score in Golf……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04648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1954" y="731917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Multiplication of Integers</a:t>
            </a: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751374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solidFill>
                  <a:srgbClr val="1F1F1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When multiplying two numbers with the same sign, 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solidFill>
                  <a:srgbClr val="1F1F1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product is ______________________.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3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solidFill>
                  <a:srgbClr val="1F1F1F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When multiplying two numbers with unlike signs, </a:t>
            </a: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solidFill>
                  <a:srgbClr val="1F1F1F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the product is _______________________. </a:t>
            </a:r>
          </a:p>
          <a:p>
            <a:pPr marL="0" indent="0">
              <a:buNone/>
            </a:pP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9" name="Text Box 2">
            <a:extLst>
              <a:ext uri="{FF2B5EF4-FFF2-40B4-BE49-F238E27FC236}">
                <a16:creationId xmlns:a16="http://schemas.microsoft.com/office/drawing/2014/main" id="{176D3599-25FB-4AAE-BC1E-E1DE4A2492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29871" y="2589591"/>
            <a:ext cx="2873601" cy="62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POSITIVE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 Box 2">
            <a:extLst>
              <a:ext uri="{FF2B5EF4-FFF2-40B4-BE49-F238E27FC236}">
                <a16:creationId xmlns:a16="http://schemas.microsoft.com/office/drawing/2014/main" id="{502EAB18-A500-4E78-AB31-ABCAF778E0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1954" y="3430675"/>
            <a:ext cx="7449591" cy="62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 x 2 = 16        -8 x -2 = 16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 Box 2">
            <a:extLst>
              <a:ext uri="{FF2B5EF4-FFF2-40B4-BE49-F238E27FC236}">
                <a16:creationId xmlns:a16="http://schemas.microsoft.com/office/drawing/2014/main" id="{F3DF4024-E2F0-43AC-8897-7936701835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76329" y="5012421"/>
            <a:ext cx="2819421" cy="62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NEGATIVE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 Box 2">
            <a:extLst>
              <a:ext uri="{FF2B5EF4-FFF2-40B4-BE49-F238E27FC236}">
                <a16:creationId xmlns:a16="http://schemas.microsoft.com/office/drawing/2014/main" id="{A15E2356-E4CB-41E1-9950-C4F2F580BA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5451" y="5733303"/>
            <a:ext cx="5662736" cy="62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-8 x 2 = -16        -8 x 2 = -16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9519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040279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Multiplication of Integers SUMMARY</a:t>
            </a:r>
            <a:br>
              <a:rPr lang="en-US" dirty="0"/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751374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3200" kern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Positive  X  Positive = 	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____________</a:t>
            </a:r>
          </a:p>
          <a:p>
            <a:pPr>
              <a:spcAft>
                <a:spcPts val="1200"/>
              </a:spcAft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Negative  X  Negative = ____________</a:t>
            </a:r>
          </a:p>
          <a:p>
            <a:pPr>
              <a:spcAft>
                <a:spcPts val="1200"/>
              </a:spcAft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Positive  X  Negative = 	____________</a:t>
            </a: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Negative  X  Positive =	 ____________</a:t>
            </a:r>
          </a:p>
          <a:p>
            <a:pPr marL="0" indent="0">
              <a:buNone/>
            </a:pP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8" name="Text Box 2">
            <a:extLst>
              <a:ext uri="{FF2B5EF4-FFF2-40B4-BE49-F238E27FC236}">
                <a16:creationId xmlns:a16="http://schemas.microsoft.com/office/drawing/2014/main" id="{DDD8385B-1E9D-4C73-9C1C-5CABCF57C0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47179" y="1908744"/>
            <a:ext cx="2045526" cy="62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Positive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73DAEC0-355E-4DD0-A83C-31D2CCFA29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1858" y="2658514"/>
            <a:ext cx="2200847" cy="859611"/>
          </a:xfrm>
          <a:prstGeom prst="rect">
            <a:avLst/>
          </a:prstGeom>
        </p:spPr>
      </p:pic>
      <p:sp>
        <p:nvSpPr>
          <p:cNvPr id="13" name="Text Box 2">
            <a:extLst>
              <a:ext uri="{FF2B5EF4-FFF2-40B4-BE49-F238E27FC236}">
                <a16:creationId xmlns:a16="http://schemas.microsoft.com/office/drawing/2014/main" id="{2F56FE30-3C18-48B0-ABC7-630F093BF7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47179" y="3500840"/>
            <a:ext cx="2045526" cy="62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Negative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Text Box 2">
            <a:extLst>
              <a:ext uri="{FF2B5EF4-FFF2-40B4-BE49-F238E27FC236}">
                <a16:creationId xmlns:a16="http://schemas.microsoft.com/office/drawing/2014/main" id="{F087A321-AB1A-40CC-B5AE-FEF93F3495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47179" y="4351266"/>
            <a:ext cx="2045526" cy="62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Negative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1FEBB0B-5197-41E1-B9BF-B554167F3324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57" t="44548" r="60720" b="26853"/>
          <a:stretch/>
        </p:blipFill>
        <p:spPr bwMode="auto">
          <a:xfrm>
            <a:off x="8521973" y="1710297"/>
            <a:ext cx="2769609" cy="36156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749958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040279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b="1" kern="0" dirty="0">
                <a:latin typeface="Arial" panose="020B0604020202020204" pitchFamily="34" charset="0"/>
                <a:ea typeface="Calibri" panose="020F0502020204030204" pitchFamily="34" charset="0"/>
              </a:rPr>
              <a:t>What about integers raised to a power (exponent)?</a:t>
            </a:r>
            <a:br>
              <a:rPr lang="en-US" dirty="0"/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751374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3200" kern="0" dirty="0">
                <a:latin typeface="Arial" panose="020B0604020202020204" pitchFamily="34" charset="0"/>
                <a:ea typeface="Calibri" panose="020F0502020204030204" pitchFamily="34" charset="0"/>
              </a:rPr>
              <a:t>Example a: 2</a:t>
            </a:r>
            <a:r>
              <a:rPr lang="en-US" sz="3200" kern="0" baseline="30000" dirty="0">
                <a:latin typeface="Arial" panose="020B0604020202020204" pitchFamily="34" charset="0"/>
                <a:ea typeface="Calibri" panose="020F0502020204030204" pitchFamily="34" charset="0"/>
              </a:rPr>
              <a:t>4</a:t>
            </a:r>
            <a:r>
              <a:rPr lang="en-US" sz="3200" kern="0" dirty="0">
                <a:latin typeface="Arial" panose="020B0604020202020204" pitchFamily="34" charset="0"/>
                <a:ea typeface="Calibri" panose="020F0502020204030204" pitchFamily="34" charset="0"/>
              </a:rPr>
              <a:t> = ______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b: -2</a:t>
            </a:r>
            <a:r>
              <a:rPr lang="en-US" sz="3200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= ______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3200" dirty="0">
                <a:latin typeface="Arial" panose="020B0604020202020204" pitchFamily="34" charset="0"/>
                <a:cs typeface="Times New Roman" panose="02020603050405020304" pitchFamily="18" charset="0"/>
              </a:rPr>
              <a:t>Example c: (-2)</a:t>
            </a:r>
            <a:r>
              <a:rPr lang="en-US" sz="3200" baseline="30000" dirty="0">
                <a:latin typeface="Arial" panose="020B0604020202020204" pitchFamily="34" charset="0"/>
                <a:cs typeface="Times New Roman" panose="02020603050405020304" pitchFamily="18" charset="0"/>
              </a:rPr>
              <a:t>4</a:t>
            </a:r>
            <a:r>
              <a:rPr lang="en-US" sz="3200" dirty="0">
                <a:latin typeface="Arial" panose="020B0604020202020204" pitchFamily="34" charset="0"/>
                <a:cs typeface="Times New Roman" panose="02020603050405020304" pitchFamily="18" charset="0"/>
              </a:rPr>
              <a:t> = ______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3200" kern="0" dirty="0">
                <a:latin typeface="Arial" panose="020B0604020202020204" pitchFamily="34" charset="0"/>
                <a:ea typeface="Calibri" panose="020F0502020204030204" pitchFamily="34" charset="0"/>
              </a:rPr>
              <a:t>Example d: (-2)</a:t>
            </a:r>
            <a:r>
              <a:rPr lang="en-US" sz="3200" kern="0" baseline="30000" dirty="0">
                <a:latin typeface="Arial" panose="020B0604020202020204" pitchFamily="34" charset="0"/>
                <a:ea typeface="Calibri" panose="020F0502020204030204" pitchFamily="34" charset="0"/>
              </a:rPr>
              <a:t>3</a:t>
            </a:r>
            <a:r>
              <a:rPr lang="en-US" sz="3200" kern="0" dirty="0">
                <a:latin typeface="Arial" panose="020B0604020202020204" pitchFamily="34" charset="0"/>
                <a:ea typeface="Calibri" panose="020F0502020204030204" pitchFamily="34" charset="0"/>
              </a:rPr>
              <a:t> = </a:t>
            </a:r>
            <a:r>
              <a:rPr lang="en-US" sz="3200" dirty="0">
                <a:latin typeface="Arial" panose="020B0604020202020204" pitchFamily="34" charset="0"/>
                <a:cs typeface="Times New Roman" panose="02020603050405020304" pitchFamily="18" charset="0"/>
              </a:rPr>
              <a:t>______</a:t>
            </a:r>
            <a:endParaRPr lang="en-US" sz="3200" kern="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3200" kern="0" dirty="0">
                <a:latin typeface="Arial" panose="020B0604020202020204" pitchFamily="34" charset="0"/>
                <a:ea typeface="Calibri" panose="020F0502020204030204" pitchFamily="34" charset="0"/>
              </a:rPr>
              <a:t>Example e: -2</a:t>
            </a:r>
            <a:r>
              <a:rPr lang="en-US" sz="3200" kern="0" baseline="30000" dirty="0">
                <a:latin typeface="Arial" panose="020B0604020202020204" pitchFamily="34" charset="0"/>
                <a:ea typeface="Calibri" panose="020F0502020204030204" pitchFamily="34" charset="0"/>
              </a:rPr>
              <a:t>3</a:t>
            </a:r>
            <a:r>
              <a:rPr lang="en-US" sz="3200" kern="0" dirty="0">
                <a:latin typeface="Arial" panose="020B0604020202020204" pitchFamily="34" charset="0"/>
                <a:ea typeface="Calibri" panose="020F0502020204030204" pitchFamily="34" charset="0"/>
              </a:rPr>
              <a:t> = </a:t>
            </a:r>
            <a:r>
              <a:rPr lang="en-US" sz="3200" dirty="0">
                <a:latin typeface="Arial" panose="020B0604020202020204" pitchFamily="34" charset="0"/>
                <a:cs typeface="Times New Roman" panose="02020603050405020304" pitchFamily="18" charset="0"/>
              </a:rPr>
              <a:t>______</a:t>
            </a:r>
            <a:endParaRPr lang="en-US" sz="3200" kern="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3200" kern="0" dirty="0">
                <a:latin typeface="Arial" panose="020B0604020202020204" pitchFamily="34" charset="0"/>
                <a:ea typeface="Calibri" panose="020F0502020204030204" pitchFamily="34" charset="0"/>
              </a:rPr>
              <a:t>Example f: -1</a:t>
            </a:r>
            <a:r>
              <a:rPr lang="en-US" sz="3200" kern="0" baseline="30000" dirty="0">
                <a:latin typeface="Arial" panose="020B0604020202020204" pitchFamily="34" charset="0"/>
                <a:ea typeface="Calibri" panose="020F0502020204030204" pitchFamily="34" charset="0"/>
              </a:rPr>
              <a:t>4</a:t>
            </a:r>
            <a:r>
              <a:rPr lang="en-US" sz="3200" kern="0" dirty="0">
                <a:latin typeface="Arial" panose="020B0604020202020204" pitchFamily="34" charset="0"/>
                <a:ea typeface="Calibri" panose="020F0502020204030204" pitchFamily="34" charset="0"/>
              </a:rPr>
              <a:t> = _____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g: (-1)</a:t>
            </a:r>
            <a:r>
              <a:rPr lang="en-US" sz="3200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= ______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solidFill>
                <a:srgbClr val="0070C0"/>
              </a:solidFill>
            </a:endParaRPr>
          </a:p>
        </p:txBody>
      </p:sp>
      <p:sp>
        <p:nvSpPr>
          <p:cNvPr id="38" name="Text Box 2">
            <a:extLst>
              <a:ext uri="{FF2B5EF4-FFF2-40B4-BE49-F238E27FC236}">
                <a16:creationId xmlns:a16="http://schemas.microsoft.com/office/drawing/2014/main" id="{BC56BF77-6A6A-4DBC-86D8-173F61CCBF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0557" y="1995288"/>
            <a:ext cx="957062" cy="62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9" name="Text Box 2">
            <a:extLst>
              <a:ext uri="{FF2B5EF4-FFF2-40B4-BE49-F238E27FC236}">
                <a16:creationId xmlns:a16="http://schemas.microsoft.com/office/drawing/2014/main" id="{7E6572AD-3EB2-4955-992E-2DE51B51B2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96513" y="2560324"/>
            <a:ext cx="957062" cy="62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-16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0" name="Text Box 2">
            <a:extLst>
              <a:ext uri="{FF2B5EF4-FFF2-40B4-BE49-F238E27FC236}">
                <a16:creationId xmlns:a16="http://schemas.microsoft.com/office/drawing/2014/main" id="{E7E42F5B-25C0-4E79-9277-AC75C0D464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6238" y="3189729"/>
            <a:ext cx="957062" cy="62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1" name="Text Box 2">
            <a:extLst>
              <a:ext uri="{FF2B5EF4-FFF2-40B4-BE49-F238E27FC236}">
                <a16:creationId xmlns:a16="http://schemas.microsoft.com/office/drawing/2014/main" id="{567756DE-AB12-4973-AC97-46C56C4934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6238" y="3811951"/>
            <a:ext cx="957062" cy="62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-8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2" name="Text Box 2">
            <a:extLst>
              <a:ext uri="{FF2B5EF4-FFF2-40B4-BE49-F238E27FC236}">
                <a16:creationId xmlns:a16="http://schemas.microsoft.com/office/drawing/2014/main" id="{C07D26C6-6A77-4039-9535-9D44818E03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96513" y="4426011"/>
            <a:ext cx="957062" cy="62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-8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3" name="Text Box 2">
            <a:extLst>
              <a:ext uri="{FF2B5EF4-FFF2-40B4-BE49-F238E27FC236}">
                <a16:creationId xmlns:a16="http://schemas.microsoft.com/office/drawing/2014/main" id="{EDADE3DF-BFBA-415F-9FDA-F556C21078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10557" y="5055665"/>
            <a:ext cx="957062" cy="62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-1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4" name="Text Box 2">
            <a:extLst>
              <a:ext uri="{FF2B5EF4-FFF2-40B4-BE49-F238E27FC236}">
                <a16:creationId xmlns:a16="http://schemas.microsoft.com/office/drawing/2014/main" id="{9DA6FFC2-7094-4078-A1A8-04068E14A5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9088" y="5706996"/>
            <a:ext cx="957062" cy="62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99138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351390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u="sng" dirty="0">
                <a:latin typeface="Arial" panose="020B0604020202020204" pitchFamily="34" charset="0"/>
                <a:cs typeface="Arial" panose="020B0604020202020204" pitchFamily="34" charset="0"/>
              </a:rPr>
              <a:t>Directions:</a:t>
            </a: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Find the product of each of the examples below. Show work. 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5E1BD53B-EFB6-419F-83BB-49422271F5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0694" y="2247962"/>
            <a:ext cx="13199899" cy="84757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84E77AF-586D-4CFB-918A-380BE4A95D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695" y="3151961"/>
            <a:ext cx="13199898" cy="84757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D1D7792-0F6D-4758-83C3-70A05476E1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694" y="4060179"/>
            <a:ext cx="13430867" cy="86240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444E81D-143D-45A7-804E-218BFF68F0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694" y="4982402"/>
            <a:ext cx="13275547" cy="852433"/>
          </a:xfrm>
          <a:prstGeom prst="rect">
            <a:avLst/>
          </a:prstGeom>
        </p:spPr>
      </p:pic>
      <p:sp>
        <p:nvSpPr>
          <p:cNvPr id="24" name="Text Box 2">
            <a:extLst>
              <a:ext uri="{FF2B5EF4-FFF2-40B4-BE49-F238E27FC236}">
                <a16:creationId xmlns:a16="http://schemas.microsoft.com/office/drawing/2014/main" id="{C2A3EA96-FE6D-4DBF-B2FF-89E4B5A4FB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36793" y="2079954"/>
            <a:ext cx="736531" cy="62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15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5" name="Text Box 2">
            <a:extLst>
              <a:ext uri="{FF2B5EF4-FFF2-40B4-BE49-F238E27FC236}">
                <a16:creationId xmlns:a16="http://schemas.microsoft.com/office/drawing/2014/main" id="{85E13662-7AD3-4610-BD96-F5DD7DC3DC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69140" y="2955636"/>
            <a:ext cx="871839" cy="62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-15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Text Box 2">
            <a:extLst>
              <a:ext uri="{FF2B5EF4-FFF2-40B4-BE49-F238E27FC236}">
                <a16:creationId xmlns:a16="http://schemas.microsoft.com/office/drawing/2014/main" id="{0089E659-41AC-4062-B27D-7846369C68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69140" y="3744849"/>
            <a:ext cx="871839" cy="62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-15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Text Box 2">
            <a:extLst>
              <a:ext uri="{FF2B5EF4-FFF2-40B4-BE49-F238E27FC236}">
                <a16:creationId xmlns:a16="http://schemas.microsoft.com/office/drawing/2014/main" id="{F6A111B6-0E4D-4213-8FF3-5BC8E5D125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69140" y="4709490"/>
            <a:ext cx="871839" cy="62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15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47086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351390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u="sng" dirty="0">
                <a:latin typeface="Arial" panose="020B0604020202020204" pitchFamily="34" charset="0"/>
                <a:cs typeface="Arial" panose="020B0604020202020204" pitchFamily="34" charset="0"/>
              </a:rPr>
              <a:t>Directions:</a:t>
            </a: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Find the product of each of the examples below. Show work. 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4A10577-F22A-4C66-99E8-D375E0D255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0695" y="2281413"/>
            <a:ext cx="13326061" cy="8556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D6F0EE2-8565-4A11-8427-CCF5C09C49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695" y="2988577"/>
            <a:ext cx="13718030" cy="88084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9B67FA9-205E-4789-BCBB-3ADA607C62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695" y="3639274"/>
            <a:ext cx="13168667" cy="85567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228192F-63DC-49F6-9B96-9FDCDD7C5A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650" y="4329132"/>
            <a:ext cx="13302106" cy="864348"/>
          </a:xfrm>
          <a:prstGeom prst="rect">
            <a:avLst/>
          </a:prstGeom>
        </p:spPr>
      </p:pic>
      <p:sp>
        <p:nvSpPr>
          <p:cNvPr id="23" name="Text Box 2">
            <a:extLst>
              <a:ext uri="{FF2B5EF4-FFF2-40B4-BE49-F238E27FC236}">
                <a16:creationId xmlns:a16="http://schemas.microsoft.com/office/drawing/2014/main" id="{232EE8C9-B399-4B49-82EE-10B9B41EA9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6391" y="2159836"/>
            <a:ext cx="1446437" cy="62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-60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Text Box 2">
            <a:extLst>
              <a:ext uri="{FF2B5EF4-FFF2-40B4-BE49-F238E27FC236}">
                <a16:creationId xmlns:a16="http://schemas.microsoft.com/office/drawing/2014/main" id="{B9FC945C-7DB6-4376-AA7B-CBC7BB613C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4171" y="2867000"/>
            <a:ext cx="888461" cy="62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56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9" name="Text Box 2">
            <a:extLst>
              <a:ext uri="{FF2B5EF4-FFF2-40B4-BE49-F238E27FC236}">
                <a16:creationId xmlns:a16="http://schemas.microsoft.com/office/drawing/2014/main" id="{623595C9-3DCD-42C8-9E16-396AED8E56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0756" y="3526015"/>
            <a:ext cx="415290" cy="62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0" name="Text Box 2">
            <a:extLst>
              <a:ext uri="{FF2B5EF4-FFF2-40B4-BE49-F238E27FC236}">
                <a16:creationId xmlns:a16="http://schemas.microsoft.com/office/drawing/2014/main" id="{5671B81B-35E6-46DD-81AC-111F3421C4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8619" y="4206828"/>
            <a:ext cx="961979" cy="62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-16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6740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8" grpId="0"/>
      <p:bldP spid="29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351390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u="sng" dirty="0">
                <a:latin typeface="Arial" panose="020B0604020202020204" pitchFamily="34" charset="0"/>
                <a:cs typeface="Arial" panose="020B0604020202020204" pitchFamily="34" charset="0"/>
              </a:rPr>
              <a:t>Directions:</a:t>
            </a: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Find the product of each of the examples below. Show work. 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818F1F6-B836-4528-82CF-0538CDA686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0695" y="2265028"/>
            <a:ext cx="13132746" cy="85334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D65D20F-9A38-41C5-BBB1-49A1DF01CF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695" y="3012747"/>
            <a:ext cx="12965181" cy="83250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9D748F-6DB1-48E1-9D98-F19E2785CB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694" y="3739630"/>
            <a:ext cx="13132747" cy="853343"/>
          </a:xfrm>
          <a:prstGeom prst="rect">
            <a:avLst/>
          </a:prstGeom>
        </p:spPr>
      </p:pic>
      <p:sp>
        <p:nvSpPr>
          <p:cNvPr id="19" name="Text Box 2">
            <a:extLst>
              <a:ext uri="{FF2B5EF4-FFF2-40B4-BE49-F238E27FC236}">
                <a16:creationId xmlns:a16="http://schemas.microsoft.com/office/drawing/2014/main" id="{C66142F7-0872-4FC5-8190-844A8766D8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96000" y="2097304"/>
            <a:ext cx="415290" cy="62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Text Box 2">
            <a:extLst>
              <a:ext uri="{FF2B5EF4-FFF2-40B4-BE49-F238E27FC236}">
                <a16:creationId xmlns:a16="http://schemas.microsoft.com/office/drawing/2014/main" id="{63E460C8-0B76-4F26-A355-B1BD8C36CF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53900" y="2850705"/>
            <a:ext cx="1575700" cy="62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-120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Text Box 2">
            <a:extLst>
              <a:ext uri="{FF2B5EF4-FFF2-40B4-BE49-F238E27FC236}">
                <a16:creationId xmlns:a16="http://schemas.microsoft.com/office/drawing/2014/main" id="{180F8F3E-0A00-4CEE-80FE-9C95C4B2E5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42548" y="3603553"/>
            <a:ext cx="1575700" cy="62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14400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65583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</p:bldLst>
  </p:timing>
</p:sld>
</file>

<file path=ppt/theme/theme1.xml><?xml version="1.0" encoding="utf-8"?>
<a:theme xmlns:a="http://schemas.openxmlformats.org/drawingml/2006/main" name="AccentBoxVTI">
  <a:themeElements>
    <a:clrScheme name="AnalogousFromLightSeedRightStep">
      <a:dk1>
        <a:srgbClr val="000000"/>
      </a:dk1>
      <a:lt1>
        <a:srgbClr val="FFFFFF"/>
      </a:lt1>
      <a:dk2>
        <a:srgbClr val="413424"/>
      </a:dk2>
      <a:lt2>
        <a:srgbClr val="E2E5E8"/>
      </a:lt2>
      <a:accent1>
        <a:srgbClr val="D19651"/>
      </a:accent1>
      <a:accent2>
        <a:srgbClr val="A9A64F"/>
      </a:accent2>
      <a:accent3>
        <a:srgbClr val="90AB63"/>
      </a:accent3>
      <a:accent4>
        <a:srgbClr val="66B253"/>
      </a:accent4>
      <a:accent5>
        <a:srgbClr val="58B46B"/>
      </a:accent5>
      <a:accent6>
        <a:srgbClr val="53B28E"/>
      </a:accent6>
      <a:hlink>
        <a:srgbClr val="6283AA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5697</TotalTime>
  <Words>303</Words>
  <Application>Microsoft Office PowerPoint</Application>
  <PresentationFormat>Widescreen</PresentationFormat>
  <Paragraphs>58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Avenir Next LT Pro</vt:lpstr>
      <vt:lpstr>Calibri</vt:lpstr>
      <vt:lpstr>Times New Roman</vt:lpstr>
      <vt:lpstr>AccentBoxVTI</vt:lpstr>
      <vt:lpstr>Lesson 17: Multiplication of Integers</vt:lpstr>
      <vt:lpstr>Integers</vt:lpstr>
      <vt:lpstr>Multiplication of Integers </vt:lpstr>
      <vt:lpstr>Multiplication of Integers SUMMARY  </vt:lpstr>
      <vt:lpstr>What about integers raised to a power (exponent)?  </vt:lpstr>
      <vt:lpstr>Directions: Find the product of each of the examples below. Show work.    </vt:lpstr>
      <vt:lpstr>Directions: Find the product of each of the examples below. Show work.    </vt:lpstr>
      <vt:lpstr>Directions: Find the product of each of the examples below. Show work. 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1: Problem Solving Strategies</dc:title>
  <dc:creator>Cindi Kirkland</dc:creator>
  <cp:lastModifiedBy>Becky Griffin</cp:lastModifiedBy>
  <cp:revision>52</cp:revision>
  <dcterms:created xsi:type="dcterms:W3CDTF">2023-12-09T14:49:07Z</dcterms:created>
  <dcterms:modified xsi:type="dcterms:W3CDTF">2025-01-03T15:47:04Z</dcterms:modified>
</cp:coreProperties>
</file>