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70" r:id="rId3"/>
    <p:sldId id="271" r:id="rId4"/>
    <p:sldId id="272" r:id="rId5"/>
    <p:sldId id="273" r:id="rId6"/>
    <p:sldId id="274" r:id="rId7"/>
    <p:sldId id="275" r:id="rId8"/>
    <p:sldId id="276" r:id="rId9"/>
    <p:sldId id="277" r:id="rId10"/>
    <p:sldId id="278" r:id="rId11"/>
    <p:sldId id="279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ECFF"/>
    <a:srgbClr val="99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59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EB8136-4330-4480-80D9-0F6FD970617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76072" y="1124712"/>
            <a:ext cx="11036808" cy="3172968"/>
          </a:xfrm>
        </p:spPr>
        <p:txBody>
          <a:bodyPr anchor="b">
            <a:normAutofit/>
          </a:bodyPr>
          <a:lstStyle>
            <a:lvl1pPr algn="l">
              <a:defRPr sz="8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66E5739-DD96-45FB-B609-3E3447A52F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76072" y="4727448"/>
            <a:ext cx="11036808" cy="1481328"/>
          </a:xfrm>
        </p:spPr>
        <p:txBody>
          <a:bodyPr>
            <a:normAutofit/>
          </a:bodyPr>
          <a:lstStyle>
            <a:lvl1pPr marL="0" indent="0" algn="l">
              <a:buNone/>
              <a:defRPr sz="28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B9FF558-51F9-42A2-9944-DBE23DA8B22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76072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8C0E86-A7F7-4BDC-A637-254E5252DE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D10ADE-E9DA-4E57-BF57-1CCB652198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869680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D06CE56-3881-4ADA-8CEF-D18B02C242A3}"/>
              </a:ext>
            </a:extLst>
          </p:cNvPr>
          <p:cNvSpPr/>
          <p:nvPr/>
        </p:nvSpPr>
        <p:spPr>
          <a:xfrm rot="5400000">
            <a:off x="857544" y="346791"/>
            <a:ext cx="146304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9F3C543-62EC-4433-9C93-A2CD8764E9B4}"/>
              </a:ext>
            </a:extLst>
          </p:cNvPr>
          <p:cNvSpPr/>
          <p:nvPr/>
        </p:nvSpPr>
        <p:spPr>
          <a:xfrm flipV="1">
            <a:off x="578652" y="4501201"/>
            <a:ext cx="11034696" cy="18288"/>
          </a:xfrm>
          <a:prstGeom prst="rect">
            <a:avLst/>
          </a:prstGeom>
          <a:solidFill>
            <a:schemeClr val="tx2">
              <a:lumMod val="25000"/>
              <a:lumOff val="75000"/>
            </a:schemeClr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859330686"/>
      </p:ext>
    </p:extLst>
  </p:cSld>
  <p:clrMapOvr>
    <a:masterClrMapping/>
  </p:clrMapOvr>
  <p:transition spd="slow">
    <p:push dir="u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B32C18-E430-4EC7-BD7C-99D86D0122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FC5012F-7119-4D94-9717-3862E1C938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ED9A4A-D287-4207-9037-70DB007A1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ECFCAC-80DB-43BB-B3F1-AC22BACEE3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679730-3487-4D94-A0DC-C21684963A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8687035"/>
      </p:ext>
    </p:extLst>
  </p:cSld>
  <p:clrMapOvr>
    <a:masterClrMapping/>
  </p:clrMapOvr>
  <p:transition spd="slow">
    <p:push dir="u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543C89D-929E-4CD1-BCCC-72A14C0335D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ED450EA-A577-4B76-A12F-650BEB20FD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D2603B-9ACE-4FA9-805B-9B91EB63DF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CE18AC-D6A9-4A61-885D-68E2B684A4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197AE4-AA47-4E14-8FFE-171FAE47F4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0191648"/>
      </p:ext>
    </p:extLst>
  </p:cSld>
  <p:clrMapOvr>
    <a:masterClrMapping/>
  </p:clrMapOvr>
  <p:transition spd="slow">
    <p:push dir="u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2D6FBB9D-1CAA-4D05-AB33-BABDFE17B843}"/>
              </a:ext>
            </a:extLst>
          </p:cNvPr>
          <p:cNvSpPr/>
          <p:nvPr/>
        </p:nvSpPr>
        <p:spPr>
          <a:xfrm>
            <a:off x="558209" y="0"/>
            <a:ext cx="11167447" cy="2018806"/>
          </a:xfrm>
          <a:prstGeom prst="rect">
            <a:avLst/>
          </a:prstGeom>
          <a:ln w="9525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04727B71-B4B6-4823-80A1-68C40B475118}"/>
              </a:ext>
            </a:extLst>
          </p:cNvPr>
          <p:cNvSpPr/>
          <p:nvPr/>
        </p:nvSpPr>
        <p:spPr>
          <a:xfrm>
            <a:off x="566928" y="0"/>
            <a:ext cx="11155680" cy="2011680"/>
          </a:xfrm>
          <a:prstGeom prst="rect">
            <a:avLst/>
          </a:pr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79A6DB05-9FB5-4B07-8675-74C23D4FD89D}"/>
              </a:ext>
            </a:extLst>
          </p:cNvPr>
          <p:cNvSpPr/>
          <p:nvPr/>
        </p:nvSpPr>
        <p:spPr>
          <a:xfrm>
            <a:off x="498834" y="787352"/>
            <a:ext cx="128016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8D358CF-0758-490A-A084-C46443B9AB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5568" y="548640"/>
            <a:ext cx="10168128" cy="1179576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671183-B3CE-4F45-92FB-98290CA0E2C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15568" y="2478024"/>
            <a:ext cx="10168128" cy="369417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D7DED67-27EC-4D43-A21C-093C1DB0481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115568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6747CE3-4890-4BC1-94DB-5D49D02C99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3C5AD3-D79A-4D46-B25B-822FE02525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540496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3388079"/>
      </p:ext>
    </p:extLst>
  </p:cSld>
  <p:clrMapOvr>
    <a:masterClrMapping/>
  </p:clrMapOvr>
  <p:transition spd="slow">
    <p:push dir="u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5AEDC5C-2E87-49C6-AB07-A95E5F39ED8E}"/>
              </a:ext>
            </a:extLst>
          </p:cNvPr>
          <p:cNvSpPr/>
          <p:nvPr/>
        </p:nvSpPr>
        <p:spPr>
          <a:xfrm>
            <a:off x="558210" y="4981421"/>
            <a:ext cx="11134956" cy="822960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A57D88DE-E462-4C8A-BF99-609390DFB781}"/>
              </a:ext>
            </a:extLst>
          </p:cNvPr>
          <p:cNvSpPr/>
          <p:nvPr/>
        </p:nvSpPr>
        <p:spPr>
          <a:xfrm>
            <a:off x="498834" y="5118581"/>
            <a:ext cx="146304" cy="5486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8E44900-E8BF-4B12-8BCB-41076E2B68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57784" y="640080"/>
            <a:ext cx="10890504" cy="4114800"/>
          </a:xfrm>
        </p:spPr>
        <p:txBody>
          <a:bodyPr anchor="b">
            <a:normAutofit/>
          </a:bodyPr>
          <a:lstStyle>
            <a:lvl1pPr>
              <a:defRPr sz="66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17741F9-B00F-4463-A257-6B66DABD9B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41248" y="5102352"/>
            <a:ext cx="10607040" cy="585216"/>
          </a:xfrm>
        </p:spPr>
        <p:txBody>
          <a:bodyPr anchor="ctr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48BFA7D-4401-4285-802B-1579165F0D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A909C5-AA19-4195-8376-9002D5DF46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AC3F32-46E0-47C8-8565-5969A475FD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4989110"/>
      </p:ext>
    </p:extLst>
  </p:cSld>
  <p:clrMapOvr>
    <a:masterClrMapping/>
  </p:clrMapOvr>
  <p:transition spd="slow">
    <p:push dir="u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2076262E-36A0-40C6-ADE6-90CD9FB9B9EA}"/>
              </a:ext>
            </a:extLst>
          </p:cNvPr>
          <p:cNvSpPr/>
          <p:nvPr/>
        </p:nvSpPr>
        <p:spPr>
          <a:xfrm>
            <a:off x="558209" y="0"/>
            <a:ext cx="11167447" cy="2018806"/>
          </a:xfrm>
          <a:prstGeom prst="rect">
            <a:avLst/>
          </a:prstGeom>
          <a:ln w="9525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42677A9B-4D1D-4D80-912C-24570140A650}"/>
              </a:ext>
            </a:extLst>
          </p:cNvPr>
          <p:cNvSpPr/>
          <p:nvPr/>
        </p:nvSpPr>
        <p:spPr>
          <a:xfrm>
            <a:off x="566928" y="0"/>
            <a:ext cx="11155680" cy="2011680"/>
          </a:xfrm>
          <a:prstGeom prst="rect">
            <a:avLst/>
          </a:pr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03DC8C98-510F-48C9-82B2-9E4F760A68DF}"/>
              </a:ext>
            </a:extLst>
          </p:cNvPr>
          <p:cNvSpPr/>
          <p:nvPr/>
        </p:nvSpPr>
        <p:spPr>
          <a:xfrm>
            <a:off x="498834" y="787352"/>
            <a:ext cx="128016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7A078AE-0BC3-48F9-87EC-2DB0CCE7E2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5568" y="548640"/>
            <a:ext cx="10168128" cy="1179576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2A20DF-0829-4336-B59F-FF9D7AA9D8B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115568" y="2478024"/>
            <a:ext cx="4937760" cy="369417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935D01C-CF67-4DF6-B96C-FFC9D5BF84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45936" y="2478024"/>
            <a:ext cx="4937760" cy="369417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9BBD797-6031-4F82-8726-EAB757027FF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115568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6B3F71C-B897-4909-A75E-8716AD49C1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78BC14-5BB1-405F-A6F3-C07230F085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540496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0600292"/>
      </p:ext>
    </p:extLst>
  </p:cSld>
  <p:clrMapOvr>
    <a:masterClrMapping/>
  </p:clrMapOvr>
  <p:transition spd="slow">
    <p:push dir="u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6B671BDE-E45C-41A1-9B98-4A607D703855}"/>
              </a:ext>
            </a:extLst>
          </p:cNvPr>
          <p:cNvSpPr/>
          <p:nvPr/>
        </p:nvSpPr>
        <p:spPr>
          <a:xfrm>
            <a:off x="558209" y="0"/>
            <a:ext cx="11167447" cy="2018806"/>
          </a:xfrm>
          <a:prstGeom prst="rect">
            <a:avLst/>
          </a:prstGeom>
          <a:ln w="9525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3" name="Rectangle 12">
            <a:extLst>
              <a:ext uri="{FF2B5EF4-FFF2-40B4-BE49-F238E27FC236}">
                <a16:creationId xmlns:a16="http://schemas.microsoft.com/office/drawing/2014/main" id="{299500CE-917A-4D03-A7DF-71D8EBBC1537}"/>
              </a:ext>
            </a:extLst>
          </p:cNvPr>
          <p:cNvSpPr/>
          <p:nvPr/>
        </p:nvSpPr>
        <p:spPr>
          <a:xfrm>
            <a:off x="566928" y="0"/>
            <a:ext cx="11155680" cy="2011680"/>
          </a:xfrm>
          <a:prstGeom prst="rect">
            <a:avLst/>
          </a:pr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C3D0D377-28B0-417D-886B-9483AF064975}"/>
              </a:ext>
            </a:extLst>
          </p:cNvPr>
          <p:cNvSpPr/>
          <p:nvPr/>
        </p:nvSpPr>
        <p:spPr>
          <a:xfrm>
            <a:off x="498834" y="787352"/>
            <a:ext cx="128016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F8F91F8-0767-40B5-A3AA-72931FC192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5568" y="548640"/>
            <a:ext cx="10168128" cy="1179576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AE0554-8BEE-4BF6-9519-51B8475D35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115568" y="2372650"/>
            <a:ext cx="4937760" cy="823912"/>
          </a:xfrm>
        </p:spPr>
        <p:txBody>
          <a:bodyPr anchor="b"/>
          <a:lstStyle>
            <a:lvl1pPr marL="0" indent="0">
              <a:buNone/>
              <a:defRPr sz="2400" b="1" cap="none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4A358D-C930-48E0-B372-06A826B74C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115568" y="3203688"/>
            <a:ext cx="4937760" cy="296851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3B6615E-4966-4150-83B6-C47591B3638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345936" y="2372650"/>
            <a:ext cx="4937760" cy="823912"/>
          </a:xfrm>
        </p:spPr>
        <p:txBody>
          <a:bodyPr anchor="b"/>
          <a:lstStyle>
            <a:lvl1pPr marL="0" indent="0">
              <a:buNone/>
              <a:defRPr sz="2400" b="1" cap="none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D409F6B-C17B-4B4F-9F35-5068BDC4E2F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345936" y="3203687"/>
            <a:ext cx="4937760" cy="296851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8BC356D-052B-4A9B-8B2F-6665FD325AB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115568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9C5E5FA-26A9-467C-93E3-8476142D1D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279E50C-1E40-4B48-871B-E392428D20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540496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542081"/>
      </p:ext>
    </p:extLst>
  </p:cSld>
  <p:clrMapOvr>
    <a:masterClrMapping/>
  </p:clrMapOvr>
  <p:transition spd="slow">
    <p:push dir="u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" name="Rectangle 6">
            <a:extLst>
              <a:ext uri="{FF2B5EF4-FFF2-40B4-BE49-F238E27FC236}">
                <a16:creationId xmlns:a16="http://schemas.microsoft.com/office/drawing/2014/main" id="{8C0689C4-0DB3-408B-A956-40326B4AE4C4}"/>
              </a:ext>
            </a:extLst>
          </p:cNvPr>
          <p:cNvSpPr/>
          <p:nvPr/>
        </p:nvSpPr>
        <p:spPr>
          <a:xfrm>
            <a:off x="665853" y="1533525"/>
            <a:ext cx="10917063" cy="3790950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2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56E1D10E-1C30-41BF-8C3B-C460C9B5597B}"/>
              </a:ext>
            </a:extLst>
          </p:cNvPr>
          <p:cNvSpPr/>
          <p:nvPr/>
        </p:nvSpPr>
        <p:spPr>
          <a:xfrm>
            <a:off x="609084" y="2971798"/>
            <a:ext cx="128016" cy="9144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79454F2-0EE5-4888-AF4C-82F825E622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78992" y="1938528"/>
            <a:ext cx="10177272" cy="2990088"/>
          </a:xfrm>
        </p:spPr>
        <p:txBody>
          <a:bodyPr>
            <a:normAutofit/>
          </a:bodyPr>
          <a:lstStyle>
            <a:lvl1pPr>
              <a:defRPr sz="5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7C91241-A315-4643-91E5-CF2C25CC90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2706D86-5479-487D-94C8-76093D84F3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7739411-CED6-43D4-868D-A65C4161A7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789161"/>
      </p:ext>
    </p:extLst>
  </p:cSld>
  <p:clrMapOvr>
    <a:masterClrMapping/>
  </p:clrMapOvr>
  <p:transition spd="slow">
    <p:push dir="u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C447E0-1D4D-4EF2-B81B-4B2400EE3E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9984CA0-2A78-4600-9F3D-19B09E790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8440955-B18E-49D3-AE7B-B331200E34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5637141"/>
      </p:ext>
    </p:extLst>
  </p:cSld>
  <p:clrMapOvr>
    <a:masterClrMapping/>
  </p:clrMapOvr>
  <p:transition spd="slow">
    <p:push dir="u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1FA417FE-CD1A-486F-A4AC-E4000A2FB18E}"/>
              </a:ext>
            </a:extLst>
          </p:cNvPr>
          <p:cNvSpPr/>
          <p:nvPr/>
        </p:nvSpPr>
        <p:spPr>
          <a:xfrm>
            <a:off x="558210" y="1162033"/>
            <a:ext cx="3740740" cy="4643344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318F0F5-812B-472C-9408-B80F2553F5E0}"/>
              </a:ext>
            </a:extLst>
          </p:cNvPr>
          <p:cNvSpPr/>
          <p:nvPr/>
        </p:nvSpPr>
        <p:spPr>
          <a:xfrm>
            <a:off x="498834" y="1618375"/>
            <a:ext cx="146304" cy="8229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7F7751B-CD8F-4F5B-A903-1DCE5D1E83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68680" y="1709928"/>
            <a:ext cx="3099816" cy="1709928"/>
          </a:xfrm>
        </p:spPr>
        <p:txBody>
          <a:bodyPr tIns="45720" anchor="t">
            <a:normAutofit/>
          </a:bodyPr>
          <a:lstStyle>
            <a:lvl1pPr>
              <a:lnSpc>
                <a:spcPct val="100000"/>
              </a:lnSpc>
              <a:defRPr sz="3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A55C8A-A0BB-441D-976F-EB56D4382DB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965192" y="1709928"/>
            <a:ext cx="6729984" cy="40965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7DE6A51-A2E5-4BFA-B571-9FDFE1BBFB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68680" y="3429000"/>
            <a:ext cx="3099816" cy="20665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D92778A-DD4C-4651-9C53-8B0C44CD880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68680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D6C7F66-2DFA-4146-BE1A-CE2890FE45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85D185-B1B6-4D62-81BE-BE82C80ACA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6886"/>
      </p:ext>
    </p:extLst>
  </p:cSld>
  <p:clrMapOvr>
    <a:masterClrMapping/>
  </p:clrMapOvr>
  <p:transition spd="slow">
    <p:push dir="u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168B77B5-211C-456E-B79F-306CC3619347}"/>
              </a:ext>
            </a:extLst>
          </p:cNvPr>
          <p:cNvSpPr/>
          <p:nvPr/>
        </p:nvSpPr>
        <p:spPr>
          <a:xfrm>
            <a:off x="558210" y="1162033"/>
            <a:ext cx="3740740" cy="4643344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B63C338-194D-4F23-ABEC-60A7EA96F302}"/>
              </a:ext>
            </a:extLst>
          </p:cNvPr>
          <p:cNvSpPr/>
          <p:nvPr/>
        </p:nvSpPr>
        <p:spPr>
          <a:xfrm>
            <a:off x="498834" y="1618375"/>
            <a:ext cx="146304" cy="8229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0C04DCC-0E3E-4F05-9FAC-9FA6CA4B2B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68680" y="1709928"/>
            <a:ext cx="3099816" cy="1709928"/>
          </a:xfrm>
        </p:spPr>
        <p:txBody>
          <a:bodyPr tIns="45720" anchor="t">
            <a:normAutofit/>
          </a:bodyPr>
          <a:lstStyle>
            <a:lvl1pPr>
              <a:lnSpc>
                <a:spcPct val="100000"/>
              </a:lnSpc>
              <a:defRPr sz="3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BA29649-B19F-499E-8E9A-3577EAC8F03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965192" y="1161288"/>
            <a:ext cx="6729984" cy="4645152"/>
          </a:xfrm>
        </p:spPr>
        <p:txBody>
          <a:bodyPr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BC9EF2E-A8CD-41A1-B11A-0D8842797A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68680" y="3438144"/>
            <a:ext cx="3099816" cy="2057400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44257B5-0DE0-401F-9171-E8687A97DBA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68680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88CD9AD-D667-4FD4-AA34-428AA0BCD0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8770FB6-F273-4BA6-8B97-9835AC5378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9742724"/>
      </p:ext>
    </p:extLst>
  </p:cSld>
  <p:clrMapOvr>
    <a:masterClrMapping/>
  </p:clrMapOvr>
  <p:transition spd="slow">
    <p:push dir="u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B325BDE-35A4-4AAD-960B-C1415864AD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E459C78-0CC4-4552-93DD-49B4194D00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744A3C-9C54-46A6-B3EF-5B36362423E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D5A696-7B4B-4181-A961-7D66556D50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038CB5-8F4A-401D-A3A9-B27DC15B7A8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86635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0" r:id="rId2"/>
    <p:sldLayoutId id="2147483669" r:id="rId3"/>
    <p:sldLayoutId id="2147483668" r:id="rId4"/>
    <p:sldLayoutId id="2147483667" r:id="rId5"/>
    <p:sldLayoutId id="2147483666" r:id="rId6"/>
    <p:sldLayoutId id="2147483665" r:id="rId7"/>
    <p:sldLayoutId id="2147483664" r:id="rId8"/>
    <p:sldLayoutId id="2147483663" r:id="rId9"/>
    <p:sldLayoutId id="2147483662" r:id="rId10"/>
    <p:sldLayoutId id="2147483661" r:id="rId11"/>
  </p:sldLayoutIdLst>
  <p:transition spd="slow">
    <p:push dir="u"/>
  </p:transition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5" name="p!!Rectangle">
            <a:extLst>
              <a:ext uri="{FF2B5EF4-FFF2-40B4-BE49-F238E27FC236}">
                <a16:creationId xmlns:a16="http://schemas.microsoft.com/office/drawing/2014/main" id="{2FB82883-1DC0-4BE1-A607-009095F3355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6" name="Picture 15" descr="A web of dots connected">
            <a:extLst>
              <a:ext uri="{FF2B5EF4-FFF2-40B4-BE49-F238E27FC236}">
                <a16:creationId xmlns:a16="http://schemas.microsoft.com/office/drawing/2014/main" id="{DD3EB658-65E2-F31B-9530-136A8737D832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0444" r="1" b="1"/>
          <a:stretch/>
        </p:blipFill>
        <p:spPr>
          <a:xfrm>
            <a:off x="20" y="10"/>
            <a:ext cx="12191980" cy="6857990"/>
          </a:xfrm>
          <a:prstGeom prst="rect">
            <a:avLst/>
          </a:prstGeom>
        </p:spPr>
      </p:pic>
      <p:sp>
        <p:nvSpPr>
          <p:cNvPr id="17" name="m!!text rectangle">
            <a:extLst>
              <a:ext uri="{FF2B5EF4-FFF2-40B4-BE49-F238E27FC236}">
                <a16:creationId xmlns:a16="http://schemas.microsoft.com/office/drawing/2014/main" id="{A3473CF9-37EB-43E7-89EF-D2D1C53D1DA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903615" y="4638503"/>
            <a:ext cx="8384770" cy="1332634"/>
          </a:xfrm>
          <a:prstGeom prst="rect">
            <a:avLst/>
          </a:prstGeom>
          <a:solidFill>
            <a:schemeClr val="bg1">
              <a:alpha val="95000"/>
            </a:schemeClr>
          </a:solidFill>
          <a:ln w="12700">
            <a:solidFill>
              <a:schemeClr val="tx2">
                <a:lumMod val="10000"/>
                <a:lumOff val="90000"/>
              </a:schemeClr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0DDD594-E1A6-81BB-85C9-FE3D7DC5E10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103121" y="4727173"/>
            <a:ext cx="7985759" cy="868823"/>
          </a:xfrm>
        </p:spPr>
        <p:txBody>
          <a:bodyPr anchor="ctr">
            <a:normAutofit fontScale="90000"/>
          </a:bodyPr>
          <a:lstStyle/>
          <a:p>
            <a:pPr algn="ctr"/>
            <a:r>
              <a:rPr lang="en-US" sz="4000" b="1" dirty="0"/>
              <a:t>Lesson 14: Least Common Multiple</a:t>
            </a:r>
          </a:p>
        </p:txBody>
      </p:sp>
      <p:sp>
        <p:nvSpPr>
          <p:cNvPr id="18" name="m!!accent">
            <a:extLst>
              <a:ext uri="{FF2B5EF4-FFF2-40B4-BE49-F238E27FC236}">
                <a16:creationId xmlns:a16="http://schemas.microsoft.com/office/drawing/2014/main" id="{586B4EF9-43BA-4655-A6FF-1D8E21574C9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483110" y="5628237"/>
            <a:ext cx="7225780" cy="685800"/>
          </a:xfrm>
          <a:prstGeom prst="roundRect">
            <a:avLst>
              <a:gd name="adj" fmla="val 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582B29A-47E1-D3F8-4708-63F9EAE76C8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615738" y="5680636"/>
            <a:ext cx="6960524" cy="1013461"/>
          </a:xfrm>
        </p:spPr>
        <p:txBody>
          <a:bodyPr anchor="ctr">
            <a:normAutofit/>
          </a:bodyPr>
          <a:lstStyle/>
          <a:p>
            <a:pPr algn="ctr"/>
            <a:endParaRPr lang="en-US" sz="2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481457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mph" presetSubtype="0" fill="remove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animClr clrSpc="rgb" dir="cw">
                                      <p:cBhvr override="childStyle">
                                        <p:cTn id="6" dur="50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animClr clrSpc="rgb" dir="cw">
                                      <p:cBhvr>
                                        <p:cTn id="7" dur="50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set>
                                      <p:cBhvr>
                                        <p:cTn id="8" dur="50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9" dur="50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98415" y="934534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u="sng" dirty="0">
                <a:latin typeface="Arial" panose="020B0604020202020204" pitchFamily="34" charset="0"/>
                <a:cs typeface="Arial" panose="020B0604020202020204" pitchFamily="34" charset="0"/>
              </a:rPr>
              <a:t>Directions:</a:t>
            </a:r>
            <a: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  <a:t> Find the Least Common Multiple for the numbers. Show your work.</a:t>
            </a:r>
            <a:b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u="sng" kern="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Example 4:</a:t>
            </a:r>
            <a:r>
              <a:rPr lang="en-US" sz="3200" b="1" kern="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32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LCM(20, 33)</a:t>
            </a:r>
            <a:endParaRPr lang="en-US" sz="32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1490619"/>
      </p:ext>
    </p:extLst>
  </p:cSld>
  <p:clrMapOvr>
    <a:masterClrMapping/>
  </p:clrMapOvr>
  <p:transition spd="slow">
    <p:push dir="u"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98415" y="934534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u="sng" dirty="0">
                <a:latin typeface="Arial" panose="020B0604020202020204" pitchFamily="34" charset="0"/>
                <a:cs typeface="Arial" panose="020B0604020202020204" pitchFamily="34" charset="0"/>
              </a:rPr>
              <a:t>Directions:</a:t>
            </a:r>
            <a: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  <a:t> Find the Least Common Multiple for the numbers. Show your work.</a:t>
            </a:r>
            <a:b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u="sng" kern="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Example 5:</a:t>
            </a:r>
            <a:r>
              <a:rPr lang="en-US" sz="35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LCM(138, 84)</a:t>
            </a:r>
            <a:endParaRPr lang="en-US" sz="35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3080475"/>
      </p:ext>
    </p:extLst>
  </p:cSld>
  <p:clrMapOvr>
    <a:masterClrMapping/>
  </p:clrMapOvr>
  <p:transition spd="slow">
    <p:push dir="u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05843" y="1060369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Least Common Multiple</a:t>
            </a:r>
            <a:br>
              <a:rPr lang="en-US" dirty="0"/>
            </a:br>
            <a:br>
              <a:rPr lang="en-US" sz="4400" dirty="0"/>
            </a:br>
            <a:br>
              <a:rPr lang="en-US" sz="3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5076" y="1650157"/>
            <a:ext cx="10168128" cy="4547666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3600" dirty="0">
              <a:solidFill>
                <a:srgbClr val="0070C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When you list the multiples of two (or more) numbers, and find the </a:t>
            </a:r>
            <a:r>
              <a:rPr lang="en-US" sz="3600" b="1" dirty="0">
                <a:latin typeface="Arial" panose="020B0604020202020204" pitchFamily="34" charset="0"/>
                <a:cs typeface="Arial" panose="020B0604020202020204" pitchFamily="34" charset="0"/>
              </a:rPr>
              <a:t>same value in both lists</a:t>
            </a:r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, then that is a </a:t>
            </a:r>
            <a:r>
              <a:rPr lang="en-US" sz="3600" b="1" i="1" dirty="0">
                <a:latin typeface="Arial" panose="020B0604020202020204" pitchFamily="34" charset="0"/>
                <a:cs typeface="Arial" panose="020B0604020202020204" pitchFamily="34" charset="0"/>
              </a:rPr>
              <a:t>common multiple</a:t>
            </a:r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 of those numbers.</a:t>
            </a: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025234"/>
      </p:ext>
    </p:extLst>
  </p:cSld>
  <p:clrMapOvr>
    <a:masterClrMapping/>
  </p:clrMapOvr>
  <p:transition spd="slow">
    <p:push dir="u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6118" y="573807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How do you find LCM?</a:t>
            </a: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b="1" u="sng" dirty="0">
                <a:latin typeface="Arial" panose="020B0604020202020204" pitchFamily="34" charset="0"/>
                <a:cs typeface="Arial" panose="020B0604020202020204" pitchFamily="34" charset="0"/>
              </a:rPr>
              <a:t>Method 1</a:t>
            </a:r>
            <a:endParaRPr lang="en-US" sz="3600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00150" lvl="1" indent="-742950">
              <a:buFont typeface="+mj-lt"/>
              <a:buAutoNum type="arabicParenR"/>
            </a:pPr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List the multiples of each number until you get a match!</a:t>
            </a: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9208263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6118" y="573807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How do you find LCM?</a:t>
            </a: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b="1" u="sng" dirty="0">
                <a:latin typeface="Arial" panose="020B0604020202020204" pitchFamily="34" charset="0"/>
                <a:cs typeface="Arial" panose="020B0604020202020204" pitchFamily="34" charset="0"/>
              </a:rPr>
              <a:t>Method 2</a:t>
            </a:r>
            <a:endParaRPr lang="en-US" sz="3600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marR="0" lvl="0" indent="-342900">
              <a:spcBef>
                <a:spcPts val="0"/>
              </a:spcBef>
              <a:spcAft>
                <a:spcPts val="0"/>
              </a:spcAft>
              <a:buFont typeface="+mj-lt"/>
              <a:buAutoNum type="arabicParenR"/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Find the prime factorization of both numbers</a:t>
            </a:r>
          </a:p>
          <a:p>
            <a:pPr marL="342900" marR="0" lvl="0" indent="-342900">
              <a:spcBef>
                <a:spcPts val="0"/>
              </a:spcBef>
              <a:spcAft>
                <a:spcPts val="0"/>
              </a:spcAft>
              <a:buFont typeface="+mj-lt"/>
              <a:buAutoNum type="arabicParenR"/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Select the prime numbers that are common to both numbers, and also select each of the other prime factors.</a:t>
            </a:r>
          </a:p>
          <a:p>
            <a:pPr marL="342900" marR="0" lvl="0" indent="-342900">
              <a:spcBef>
                <a:spcPts val="0"/>
              </a:spcBef>
              <a:spcAft>
                <a:spcPts val="0"/>
              </a:spcAft>
              <a:buFont typeface="+mj-lt"/>
              <a:buAutoNum type="arabicParenR"/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Multiply the numbers together to find the LCM</a:t>
            </a:r>
          </a:p>
          <a:p>
            <a:pPr lvl="1"/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7812900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6118" y="573807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How do you find LCM?</a:t>
            </a: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b="1" u="sng" dirty="0">
                <a:latin typeface="Arial" panose="020B0604020202020204" pitchFamily="34" charset="0"/>
                <a:cs typeface="Arial" panose="020B0604020202020204" pitchFamily="34" charset="0"/>
              </a:rPr>
              <a:t>Method 3</a:t>
            </a:r>
            <a:endParaRPr lang="en-US" sz="3600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1) Find the Greatest Common Factor (GCF) of the 	numbers</a:t>
            </a: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2) Multiply the numbers together</a:t>
            </a: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3) Divide the product of the numbers by the GCF.</a:t>
            </a:r>
          </a:p>
          <a:p>
            <a:pPr lvl="1"/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820950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6118" y="573807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How do you find LCM?</a:t>
            </a: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r>
              <a:rPr lang="en-US" b="1" u="sng" dirty="0">
                <a:latin typeface="Arial" panose="020B0604020202020204" pitchFamily="34" charset="0"/>
                <a:cs typeface="Arial" panose="020B0604020202020204" pitchFamily="34" charset="0"/>
              </a:rPr>
              <a:t>Example 1</a:t>
            </a:r>
            <a:r>
              <a:rPr lang="en-US" b="1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Find the Least Common Multiple for the numbers. Show your work. LCM(10, 40)</a:t>
            </a: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7774912"/>
      </p:ext>
    </p:extLst>
  </p:cSld>
  <p:clrMapOvr>
    <a:masterClrMapping/>
  </p:clrMapOvr>
  <p:transition spd="slow">
    <p:push dir="u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6118" y="573807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How do you find LCM?</a:t>
            </a: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r>
              <a:rPr lang="en-US" b="1" u="sng" dirty="0">
                <a:latin typeface="Arial" panose="020B0604020202020204" pitchFamily="34" charset="0"/>
                <a:cs typeface="Arial" panose="020B0604020202020204" pitchFamily="34" charset="0"/>
              </a:rPr>
              <a:t>Example 1</a:t>
            </a:r>
            <a:r>
              <a:rPr lang="en-US" b="1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Find the Least Common Multiple for the numbers. Show your work. LCM(10, 40)</a:t>
            </a: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9695347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98415" y="934534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u="sng" dirty="0">
                <a:latin typeface="Arial" panose="020B0604020202020204" pitchFamily="34" charset="0"/>
                <a:cs typeface="Arial" panose="020B0604020202020204" pitchFamily="34" charset="0"/>
              </a:rPr>
              <a:t>Directions:</a:t>
            </a:r>
            <a: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  <a:t> Find the Least Common Multiple for the numbers. Show your work.</a:t>
            </a:r>
            <a:b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500" b="1" u="sng" dirty="0">
                <a:latin typeface="Arial" panose="020B0604020202020204" pitchFamily="34" charset="0"/>
                <a:cs typeface="Arial" panose="020B0604020202020204" pitchFamily="34" charset="0"/>
              </a:rPr>
              <a:t>Example 2:</a:t>
            </a:r>
            <a:r>
              <a:rPr lang="en-US" sz="3500" dirty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n-US" sz="35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LCM(12, 30)</a:t>
            </a:r>
            <a:endParaRPr lang="en-US" sz="35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endParaRPr lang="en-US" sz="3200" b="1" dirty="0">
              <a:solidFill>
                <a:srgbClr val="4472C4"/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24656460"/>
      </p:ext>
    </p:extLst>
  </p:cSld>
  <p:clrMapOvr>
    <a:masterClrMapping/>
  </p:clrMapOvr>
  <p:transition spd="slow">
    <p:push dir="u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98415" y="934534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u="sng" dirty="0">
                <a:latin typeface="Arial" panose="020B0604020202020204" pitchFamily="34" charset="0"/>
                <a:cs typeface="Arial" panose="020B0604020202020204" pitchFamily="34" charset="0"/>
              </a:rPr>
              <a:t>Directions:</a:t>
            </a:r>
            <a: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  <a:t> Find the Least Common Multiple for the numbers. Show your work.</a:t>
            </a:r>
            <a:b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u="sng" kern="0" dirty="0">
                <a:latin typeface="Arial" panose="020B0604020202020204" pitchFamily="34" charset="0"/>
                <a:ea typeface="Calibri" panose="020F0502020204030204" pitchFamily="34" charset="0"/>
              </a:rPr>
              <a:t>Example 3:</a:t>
            </a:r>
            <a:r>
              <a:rPr lang="en-US" sz="3200" b="1" kern="0" dirty="0">
                <a:latin typeface="Arial" panose="020B0604020202020204" pitchFamily="34" charset="0"/>
                <a:ea typeface="Calibri" panose="020F0502020204030204" pitchFamily="34" charset="0"/>
              </a:rPr>
              <a:t> </a:t>
            </a:r>
            <a:r>
              <a:rPr lang="en-US" sz="32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LCM(22, 40)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77966538"/>
      </p:ext>
    </p:extLst>
  </p:cSld>
  <p:clrMapOvr>
    <a:masterClrMapping/>
  </p:clrMapOvr>
  <p:transition spd="slow">
    <p:push dir="u"/>
  </p:transition>
</p:sld>
</file>

<file path=ppt/theme/theme1.xml><?xml version="1.0" encoding="utf-8"?>
<a:theme xmlns:a="http://schemas.openxmlformats.org/drawingml/2006/main" name="AccentBoxVTI">
  <a:themeElements>
    <a:clrScheme name="AnalogousFromLightSeedRightStep">
      <a:dk1>
        <a:srgbClr val="000000"/>
      </a:dk1>
      <a:lt1>
        <a:srgbClr val="FFFFFF"/>
      </a:lt1>
      <a:dk2>
        <a:srgbClr val="413424"/>
      </a:dk2>
      <a:lt2>
        <a:srgbClr val="E2E5E8"/>
      </a:lt2>
      <a:accent1>
        <a:srgbClr val="D19651"/>
      </a:accent1>
      <a:accent2>
        <a:srgbClr val="A9A64F"/>
      </a:accent2>
      <a:accent3>
        <a:srgbClr val="90AB63"/>
      </a:accent3>
      <a:accent4>
        <a:srgbClr val="66B253"/>
      </a:accent4>
      <a:accent5>
        <a:srgbClr val="58B46B"/>
      </a:accent5>
      <a:accent6>
        <a:srgbClr val="53B28E"/>
      </a:accent6>
      <a:hlink>
        <a:srgbClr val="6283AA"/>
      </a:hlink>
      <a:folHlink>
        <a:srgbClr val="7F7F7F"/>
      </a:folHlink>
    </a:clrScheme>
    <a:fontScheme name="Avenir">
      <a:majorFont>
        <a:latin typeface="Avenir Next LT Pro"/>
        <a:ea typeface=""/>
        <a:cs typeface=""/>
      </a:majorFont>
      <a:minorFont>
        <a:latin typeface="Avenir Next LT Pr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ccentBoxVTI" id="{9F778A78-DC9A-453A-A82D-A75CAD503E15}" vid="{EA961113-7CC4-4569-8A6A-7BC2C1E2F401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7136</TotalTime>
  <Words>327</Words>
  <Application>Microsoft Office PowerPoint</Application>
  <PresentationFormat>Widescreen</PresentationFormat>
  <Paragraphs>36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Arial</vt:lpstr>
      <vt:lpstr>Avenir Next LT Pro</vt:lpstr>
      <vt:lpstr>Bradley Hand ITC</vt:lpstr>
      <vt:lpstr>Calibri</vt:lpstr>
      <vt:lpstr>Times New Roman</vt:lpstr>
      <vt:lpstr>AccentBoxVTI</vt:lpstr>
      <vt:lpstr>Lesson 14: Least Common Multiple</vt:lpstr>
      <vt:lpstr> Least Common Multiple   </vt:lpstr>
      <vt:lpstr> How do you find LCM? </vt:lpstr>
      <vt:lpstr> How do you find LCM? </vt:lpstr>
      <vt:lpstr> How do you find LCM? </vt:lpstr>
      <vt:lpstr> How do you find LCM? </vt:lpstr>
      <vt:lpstr> How do you find LCM? </vt:lpstr>
      <vt:lpstr> Directions: Find the Least Common Multiple for the numbers. Show your work.  </vt:lpstr>
      <vt:lpstr> Directions: Find the Least Common Multiple for the numbers. Show your work.  </vt:lpstr>
      <vt:lpstr> Directions: Find the Least Common Multiple for the numbers. Show your work.  </vt:lpstr>
      <vt:lpstr> Directions: Find the Least Common Multiple for the numbers. Show your work. 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Lesson 1: Problem Solving Strategies</dc:title>
  <dc:creator>Cindi Kirkland</dc:creator>
  <cp:lastModifiedBy>Becky Griffin</cp:lastModifiedBy>
  <cp:revision>67</cp:revision>
  <dcterms:created xsi:type="dcterms:W3CDTF">2023-12-09T14:49:07Z</dcterms:created>
  <dcterms:modified xsi:type="dcterms:W3CDTF">2025-01-03T15:06:43Z</dcterms:modified>
</cp:coreProperties>
</file>

<file path=docProps/thumbnail.jpeg>
</file>