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5" r:id="rId11"/>
    <p:sldId id="267" r:id="rId12"/>
    <p:sldId id="268" r:id="rId13"/>
    <p:sldId id="269" r:id="rId14"/>
    <p:sldId id="266"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1/8/2025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1/8/2025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1/8/2025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1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hyperlink" Target="https://www.georgiastandards.org/Pages/default.aspx"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Autofit/>
          </a:bodyPr>
          <a:lstStyle/>
          <a:p>
            <a:pPr algn="ctr"/>
            <a:r>
              <a:rPr lang="en-US" sz="4000" dirty="0">
                <a:latin typeface="Arial" panose="020B0604020202020204" pitchFamily="34" charset="0"/>
                <a:cs typeface="Arial" panose="020B0604020202020204" pitchFamily="34" charset="0"/>
              </a:rPr>
              <a:t>Lesson 6: Numeration Systems</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fontScale="40000" lnSpcReduction="20000"/>
          </a:bodyPr>
          <a:lstStyle/>
          <a:p>
            <a:pPr algn="ctr"/>
            <a:r>
              <a:rPr lang="en-US" sz="3000" b="1" i="1" dirty="0">
                <a:latin typeface="Arial" panose="020B0604020202020204" pitchFamily="34" charset="0"/>
                <a:cs typeface="Arial" panose="020B0604020202020204" pitchFamily="34" charset="0"/>
              </a:rPr>
              <a:t>Teachers have a very important role to play in helping students develop facility with computation. By allowing students to work in ways that have meaning for them, teachers can gain insight into students’ developing understanding and give them guidance</a:t>
            </a:r>
            <a:r>
              <a:rPr lang="en-US" sz="3000" dirty="0"/>
              <a:t>.</a:t>
            </a:r>
          </a:p>
          <a:p>
            <a:pPr algn="ctr"/>
            <a:r>
              <a:rPr lang="en-US" sz="3000" b="1" i="1" dirty="0">
                <a:latin typeface="Arial" panose="020B0604020202020204" pitchFamily="34" charset="0"/>
                <a:cs typeface="Arial" panose="020B0604020202020204" pitchFamily="34" charset="0"/>
              </a:rPr>
              <a:t>- NCTM’s Standards for School Mathematics </a:t>
            </a:r>
            <a:endParaRPr lang="en-US" sz="3000" b="1" dirty="0">
              <a:latin typeface="Arial" panose="020B0604020202020204" pitchFamily="34" charset="0"/>
              <a:cs typeface="Arial" panose="020B0604020202020204" pitchFamily="34" charset="0"/>
            </a:endParaRPr>
          </a:p>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p:stCondLst>
                                    <p:cond delay="0"/>
                                  </p:st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par>
                                <p:cTn id="10" presetID="27" presetClass="emph" presetSubtype="0" fill="remove" nodeType="withEffect">
                                  <p:stCondLst>
                                    <p:cond delay="0"/>
                                  </p:stCondLst>
                                  <p:childTnLst>
                                    <p:animClr clrSpc="rgb" dir="cw">
                                      <p:cBhvr override="childStyle">
                                        <p:cTn id="11" dur="500" autoRev="1" fill="remove"/>
                                        <p:tgtEl>
                                          <p:spTgt spid="3">
                                            <p:txEl>
                                              <p:pRg st="1" end="1"/>
                                            </p:txEl>
                                          </p:spTgt>
                                        </p:tgtEl>
                                        <p:attrNameLst>
                                          <p:attrName>style.color</p:attrName>
                                        </p:attrNameLst>
                                      </p:cBhvr>
                                      <p:to>
                                        <a:schemeClr val="bg1"/>
                                      </p:to>
                                    </p:animClr>
                                    <p:animClr clrSpc="rgb" dir="cw">
                                      <p:cBhvr>
                                        <p:cTn id="12" dur="500" autoRev="1" fill="remove"/>
                                        <p:tgtEl>
                                          <p:spTgt spid="3">
                                            <p:txEl>
                                              <p:pRg st="1" end="1"/>
                                            </p:txEl>
                                          </p:spTgt>
                                        </p:tgtEl>
                                        <p:attrNameLst>
                                          <p:attrName>fillcolor</p:attrName>
                                        </p:attrNameLst>
                                      </p:cBhvr>
                                      <p:to>
                                        <a:schemeClr val="bg1"/>
                                      </p:to>
                                    </p:animClr>
                                    <p:set>
                                      <p:cBhvr>
                                        <p:cTn id="13" dur="500" autoRev="1" fill="remove"/>
                                        <p:tgtEl>
                                          <p:spTgt spid="3">
                                            <p:txEl>
                                              <p:pRg st="1" end="1"/>
                                            </p:txEl>
                                          </p:spTgt>
                                        </p:tgtEl>
                                        <p:attrNameLst>
                                          <p:attrName>fill.type</p:attrName>
                                        </p:attrNameLst>
                                      </p:cBhvr>
                                      <p:to>
                                        <p:strVal val="solid"/>
                                      </p:to>
                                    </p:set>
                                    <p:set>
                                      <p:cBhvr>
                                        <p:cTn id="14" dur="500" autoRev="1" fill="remove"/>
                                        <p:tgtEl>
                                          <p:spTgt spid="3">
                                            <p:txEl>
                                              <p:pRg st="1" end="1"/>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Egyptian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2985350"/>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3099118"/>
          </a:xfrm>
          <a:prstGeom prst="rect">
            <a:avLst/>
          </a:prstGeom>
          <a:noFill/>
        </p:spPr>
        <p:txBody>
          <a:bodyPr wrap="square">
            <a:spAutoFit/>
          </a:bodyPr>
          <a:lstStyle/>
          <a:p>
            <a:pPr marR="0" lvl="0">
              <a:lnSpc>
                <a:spcPct val="107000"/>
              </a:lnSpc>
              <a:spcBef>
                <a:spcPts val="0"/>
              </a:spcBef>
              <a:spcAft>
                <a:spcPts val="800"/>
              </a:spcAft>
            </a:pPr>
            <a:r>
              <a:rPr lang="en-US" sz="3200" b="1" u="sng" dirty="0">
                <a:latin typeface="Arial" panose="020B0604020202020204" pitchFamily="34" charset="0"/>
                <a:ea typeface="Calibri" panose="020F0502020204030204" pitchFamily="34" charset="0"/>
              </a:rPr>
              <a:t>Example:</a:t>
            </a:r>
            <a:endParaRPr lang="en-US" sz="3200" b="1" u="sng" dirty="0">
              <a:effectLst/>
              <a:latin typeface="Arial" panose="020B0604020202020204" pitchFamily="34" charset="0"/>
              <a:ea typeface="Calibri" panose="020F0502020204030204" pitchFamily="34" charset="0"/>
            </a:endParaRPr>
          </a:p>
          <a:p>
            <a:pPr>
              <a:lnSpc>
                <a:spcPct val="107000"/>
              </a:lnSpc>
              <a:spcAft>
                <a:spcPts val="800"/>
              </a:spcAft>
            </a:pPr>
            <a:r>
              <a:rPr lang="en-US" sz="3200" dirty="0">
                <a:effectLst/>
                <a:latin typeface="Arial" panose="020B0604020202020204" pitchFamily="34" charset="0"/>
                <a:ea typeface="Calibri" panose="020F0502020204030204" pitchFamily="34" charset="0"/>
              </a:rPr>
              <a:t>What number is represented here?</a:t>
            </a:r>
          </a:p>
          <a:p>
            <a:pPr>
              <a:lnSpc>
                <a:spcPct val="107000"/>
              </a:lnSpc>
              <a:spcAft>
                <a:spcPts val="800"/>
              </a:spcAft>
            </a:pPr>
            <a:endParaRPr lang="en-US" sz="3200" dirty="0">
              <a:latin typeface="Arial" panose="020B0604020202020204" pitchFamily="34" charset="0"/>
              <a:ea typeface="Calibri" panose="020F0502020204030204" pitchFamily="34" charset="0"/>
            </a:endParaRPr>
          </a:p>
          <a:p>
            <a:pPr>
              <a:lnSpc>
                <a:spcPct val="107000"/>
              </a:lnSpc>
              <a:spcAft>
                <a:spcPts val="800"/>
              </a:spcAft>
            </a:pPr>
            <a:endParaRPr lang="en-US" sz="3200" dirty="0">
              <a:effectLst/>
              <a:latin typeface="Arial" panose="020B0604020202020204" pitchFamily="34" charset="0"/>
              <a:ea typeface="Calibri" panose="020F0502020204030204" pitchFamily="34" charset="0"/>
            </a:endParaRPr>
          </a:p>
          <a:p>
            <a:pPr>
              <a:lnSpc>
                <a:spcPct val="107000"/>
              </a:lnSpc>
              <a:spcAft>
                <a:spcPts val="800"/>
              </a:spcAft>
            </a:pPr>
            <a:r>
              <a:rPr lang="en-US" sz="3200" dirty="0">
                <a:effectLst/>
                <a:latin typeface="Arial" panose="020B0604020202020204" pitchFamily="34" charset="0"/>
                <a:ea typeface="Calibri" panose="020F0502020204030204" pitchFamily="34" charset="0"/>
              </a:rPr>
              <a:t> </a:t>
            </a: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0" name="Picture 9">
            <a:extLst>
              <a:ext uri="{FF2B5EF4-FFF2-40B4-BE49-F238E27FC236}">
                <a16:creationId xmlns:a16="http://schemas.microsoft.com/office/drawing/2014/main" id="{AB2D890E-C8AB-CA9A-5D83-0B83A00BDAA4}"/>
              </a:ext>
            </a:extLst>
          </p:cNvPr>
          <p:cNvPicPr>
            <a:picLocks noChangeAspect="1"/>
          </p:cNvPicPr>
          <p:nvPr/>
        </p:nvPicPr>
        <p:blipFill rotWithShape="1">
          <a:blip r:embed="rId2"/>
          <a:srcRect l="53045" t="48148" r="14904" b="45299"/>
          <a:stretch/>
        </p:blipFill>
        <p:spPr bwMode="auto">
          <a:xfrm>
            <a:off x="527657" y="3219450"/>
            <a:ext cx="7390476" cy="849924"/>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36944921"/>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Roman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1518859"/>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3947812"/>
          </a:xfrm>
          <a:prstGeom prst="rect">
            <a:avLst/>
          </a:prstGeom>
          <a:noFill/>
        </p:spPr>
        <p:txBody>
          <a:bodyPr wrap="square">
            <a:spAutoFit/>
          </a:bodyPr>
          <a:lstStyle/>
          <a:p>
            <a:pPr marL="457200" indent="-457200">
              <a:lnSpc>
                <a:spcPct val="107000"/>
              </a:lnSpc>
              <a:spcAft>
                <a:spcPts val="8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rPr>
              <a:t>Roman numerals can be found on clock faces, buildings, gravestones, and the preface pages of books. Like the Egyptians, the Romans used __________.</a:t>
            </a:r>
          </a:p>
          <a:p>
            <a:pPr>
              <a:lnSpc>
                <a:spcPct val="107000"/>
              </a:lnSpc>
              <a:spcAft>
                <a:spcPts val="800"/>
              </a:spcAft>
            </a:pPr>
            <a:endParaRPr lang="en-US" sz="3200" dirty="0">
              <a:latin typeface="Arial" panose="020B0604020202020204" pitchFamily="34" charset="0"/>
              <a:ea typeface="Calibri" panose="020F0502020204030204" pitchFamily="34" charset="0"/>
              <a:cs typeface="Arial" panose="020B0604020202020204" pitchFamily="34" charset="0"/>
            </a:endParaRPr>
          </a:p>
          <a:p>
            <a:pPr marL="457200" marR="0" lvl="0" indent="-457200">
              <a:lnSpc>
                <a:spcPct val="107000"/>
              </a:lnSpc>
              <a:spcBef>
                <a:spcPts val="0"/>
              </a:spcBef>
              <a:spcAft>
                <a:spcPts val="800"/>
              </a:spcAft>
              <a:buFont typeface="Arial" panose="020B0604020202020204" pitchFamily="34" charset="0"/>
              <a:buChar char="•"/>
            </a:pPr>
            <a:r>
              <a:rPr lang="en-US" sz="3200" dirty="0">
                <a:latin typeface="Arial" panose="020B0604020202020204" pitchFamily="34" charset="0"/>
                <a:ea typeface="Calibri" panose="020F0502020204030204" pitchFamily="34" charset="0"/>
              </a:rPr>
              <a:t>They had a modified additive numeration system, because in addition to the symbols for powers of the base (base ten), there are symbols for 5, 50, and 500. </a:t>
            </a: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60433942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Roman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a:bodyPr>
          <a:lstStyle/>
          <a:p>
            <a:pPr marL="342900" marR="0" lvl="0" indent="-342900">
              <a:lnSpc>
                <a:spcPct val="107000"/>
              </a:lnSpc>
              <a:spcBef>
                <a:spcPts val="0"/>
              </a:spcBef>
              <a:spcAft>
                <a:spcPts val="800"/>
              </a:spcAft>
              <a:buFont typeface="Symbol" panose="05050102010706020507" pitchFamily="18" charset="2"/>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The seven common symbols for Roman numerals are listed below:</a:t>
            </a:r>
            <a:endParaRPr lang="en-US" sz="24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4" name="Text Box 8">
            <a:extLst>
              <a:ext uri="{FF2B5EF4-FFF2-40B4-BE49-F238E27FC236}">
                <a16:creationId xmlns:a16="http://schemas.microsoft.com/office/drawing/2014/main" id="{B972AE0B-1F0F-159D-E6E0-192D7AE6EF42}"/>
              </a:ext>
            </a:extLst>
          </p:cNvPr>
          <p:cNvSpPr txBox="1">
            <a:spLocks noChangeArrowheads="1"/>
          </p:cNvSpPr>
          <p:nvPr/>
        </p:nvSpPr>
        <p:spPr bwMode="auto">
          <a:xfrm>
            <a:off x="818160" y="3429000"/>
            <a:ext cx="6315885" cy="2436962"/>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One		1 ---------- I     	</a:t>
            </a: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Five		5 --------- V</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Ten		10 -------- X		</a:t>
            </a: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Fifty		50 -------- L</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One Hundred	100 ------- C	</a:t>
            </a: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Five Hundred	500-------- D</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400" dirty="0">
                <a:effectLst/>
                <a:latin typeface="Arial" panose="020B0604020202020204" pitchFamily="34" charset="0"/>
                <a:ea typeface="Calibri" panose="020F0502020204030204" pitchFamily="34" charset="0"/>
                <a:cs typeface="Times New Roman" panose="02020603050405020304" pitchFamily="18" charset="0"/>
              </a:rPr>
              <a:t>One Thousand	1000 ------ M	</a:t>
            </a:r>
            <a:endParaRPr lang="en-US" sz="1100" dirty="0">
              <a:effectLst/>
              <a:latin typeface="Calibri" panose="020F0502020204030204" pitchFamily="34" charset="0"/>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2915801860"/>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Roman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a:bodyPr>
          <a:lstStyle/>
          <a:p>
            <a:r>
              <a:rPr lang="en-US" sz="3200" dirty="0">
                <a:effectLst/>
                <a:latin typeface="Arial" panose="020B0604020202020204" pitchFamily="34" charset="0"/>
                <a:ea typeface="Calibri" panose="020F0502020204030204" pitchFamily="34" charset="0"/>
              </a:rPr>
              <a:t>The Romans wrote their numerals so that the numbers they represented were in decreasing order from left to right.</a:t>
            </a:r>
            <a:r>
              <a:rPr lang="en-US" sz="3200" dirty="0">
                <a:solidFill>
                  <a:srgbClr val="FF0000"/>
                </a:solidFill>
                <a:effectLst/>
                <a:latin typeface="Georgia" panose="02040502050405020303" pitchFamily="18" charset="0"/>
                <a:ea typeface="Calibri" panose="020F0502020204030204" pitchFamily="34" charset="0"/>
                <a:cs typeface="Times New Roman" panose="02020603050405020304" pitchFamily="18" charset="0"/>
              </a:rPr>
              <a:t> </a:t>
            </a:r>
          </a:p>
          <a:p>
            <a:pPr marL="0" indent="0">
              <a:buNone/>
            </a:pPr>
            <a:endParaRPr lang="en-US" sz="3200" dirty="0">
              <a:solidFill>
                <a:srgbClr val="0070C0"/>
              </a:solidFill>
              <a:latin typeface="Arial" panose="020B0604020202020204" pitchFamily="34" charset="0"/>
              <a:ea typeface="Calibri" panose="020F0502020204030204" pitchFamily="34" charset="0"/>
            </a:endParaRPr>
          </a:p>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443572112"/>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Roman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2985350"/>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4358181"/>
          </a:xfrm>
          <a:prstGeom prst="rect">
            <a:avLst/>
          </a:prstGeom>
          <a:noFill/>
        </p:spPr>
        <p:txBody>
          <a:bodyPr wrap="square">
            <a:spAutoFit/>
          </a:bodyPr>
          <a:lstStyle/>
          <a:p>
            <a:pPr marR="0" lvl="0">
              <a:lnSpc>
                <a:spcPct val="107000"/>
              </a:lnSpc>
              <a:spcBef>
                <a:spcPts val="0"/>
              </a:spcBef>
              <a:spcAft>
                <a:spcPts val="800"/>
              </a:spcAft>
            </a:pPr>
            <a:r>
              <a:rPr lang="en-US" sz="3200" b="1" u="sng" dirty="0">
                <a:latin typeface="Arial" panose="020B0604020202020204" pitchFamily="34" charset="0"/>
                <a:ea typeface="Calibri" panose="020F0502020204030204" pitchFamily="34" charset="0"/>
              </a:rPr>
              <a:t>Example:</a:t>
            </a:r>
            <a:endParaRPr lang="en-US" sz="3200" b="1" u="sng" dirty="0">
              <a:effectLst/>
              <a:latin typeface="Arial" panose="020B0604020202020204" pitchFamily="34" charset="0"/>
              <a:ea typeface="Calibri" panose="020F0502020204030204" pitchFamily="34" charset="0"/>
            </a:endParaRPr>
          </a:p>
          <a:p>
            <a:pPr>
              <a:lnSpc>
                <a:spcPct val="107000"/>
              </a:lnSpc>
              <a:spcAft>
                <a:spcPts val="800"/>
              </a:spcAft>
            </a:pPr>
            <a:r>
              <a:rPr lang="en-US" sz="3200" dirty="0">
                <a:effectLst/>
                <a:latin typeface="Arial" panose="020B0604020202020204" pitchFamily="34" charset="0"/>
                <a:ea typeface="Calibri" panose="020F0502020204030204" pitchFamily="34" charset="0"/>
                <a:cs typeface="Times New Roman" panose="02020603050405020304" pitchFamily="18" charset="0"/>
              </a:rPr>
              <a:t>Write the following numbers using Roman numerals.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a:lnSpc>
                <a:spcPct val="107000"/>
              </a:lnSpc>
              <a:spcAft>
                <a:spcPts val="800"/>
              </a:spcAft>
            </a:pPr>
            <a:r>
              <a:rPr lang="en-US" sz="3200" dirty="0">
                <a:effectLst/>
                <a:latin typeface="Arial" panose="020B0604020202020204" pitchFamily="34" charset="0"/>
                <a:ea typeface="Calibri" panose="020F0502020204030204" pitchFamily="34" charset="0"/>
              </a:rPr>
              <a:t>	A) 3541				B)	1995</a:t>
            </a:r>
          </a:p>
          <a:p>
            <a:pPr>
              <a:lnSpc>
                <a:spcPct val="107000"/>
              </a:lnSpc>
              <a:spcAft>
                <a:spcPts val="800"/>
              </a:spcAft>
            </a:pPr>
            <a:endParaRPr lang="en-US" sz="3200" dirty="0">
              <a:latin typeface="Arial" panose="020B0604020202020204" pitchFamily="34" charset="0"/>
              <a:ea typeface="Calibri" panose="020F0502020204030204" pitchFamily="34" charset="0"/>
            </a:endParaRPr>
          </a:p>
          <a:p>
            <a:pPr>
              <a:lnSpc>
                <a:spcPct val="107000"/>
              </a:lnSpc>
              <a:spcAft>
                <a:spcPts val="800"/>
              </a:spcAft>
            </a:pPr>
            <a:r>
              <a:rPr lang="en-US" sz="3200" b="1" u="sng" dirty="0">
                <a:latin typeface="Arial" panose="020B0604020202020204" pitchFamily="34" charset="0"/>
                <a:ea typeface="Calibri" panose="020F0502020204030204" pitchFamily="34" charset="0"/>
              </a:rPr>
              <a:t>Example: </a:t>
            </a:r>
          </a:p>
          <a:p>
            <a:pPr>
              <a:lnSpc>
                <a:spcPct val="107000"/>
              </a:lnSpc>
              <a:spcAft>
                <a:spcPts val="800"/>
              </a:spcAft>
            </a:pPr>
            <a:r>
              <a:rPr lang="en-US" sz="3200" dirty="0">
                <a:latin typeface="Arial" panose="020B0604020202020204" pitchFamily="34" charset="0"/>
                <a:ea typeface="Calibri" panose="020F0502020204030204" pitchFamily="34" charset="0"/>
                <a:cs typeface="Times New Roman" panose="02020603050405020304" pitchFamily="18" charset="0"/>
              </a:rPr>
              <a:t>What number is represented here? MMDXCVI</a:t>
            </a:r>
          </a:p>
          <a:p>
            <a:pPr>
              <a:lnSpc>
                <a:spcPct val="107000"/>
              </a:lnSpc>
              <a:spcAft>
                <a:spcPts val="800"/>
              </a:spcAft>
            </a:pPr>
            <a:endParaRPr lang="en-US" sz="3200"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98364325"/>
      </p:ext>
    </p:extLst>
  </p:cSld>
  <p:clrMapOvr>
    <a:masterClrMapping/>
  </p:clrMapOvr>
  <p:transition spd="slow">
    <p:push dir="u"/>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Babylonian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a:bodyPr>
          <a:lstStyle/>
          <a:p>
            <a:r>
              <a:rPr lang="en-US" sz="3200" dirty="0">
                <a:effectLst/>
                <a:latin typeface="Arial" panose="020B0604020202020204" pitchFamily="34" charset="0"/>
                <a:ea typeface="Calibri" panose="020F0502020204030204" pitchFamily="34" charset="0"/>
              </a:rPr>
              <a:t>The Babylonians developed a base-sixty numeration system. Their basic symbols for 1 through 59 were additively formed by repeating for   1 and    for 10.</a:t>
            </a:r>
            <a:endParaRPr lang="en-US" sz="3200" dirty="0">
              <a:solidFill>
                <a:srgbClr val="0070C0"/>
              </a:solidFill>
              <a:latin typeface="Arial" panose="020B0604020202020204" pitchFamily="34" charset="0"/>
              <a:ea typeface="Calibri" panose="020F0502020204030204" pitchFamily="34" charset="0"/>
            </a:endParaRPr>
          </a:p>
          <a:p>
            <a:pPr marL="0" indent="0">
              <a:buNone/>
            </a:pPr>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1" name="Picture 10">
            <a:extLst>
              <a:ext uri="{FF2B5EF4-FFF2-40B4-BE49-F238E27FC236}">
                <a16:creationId xmlns:a16="http://schemas.microsoft.com/office/drawing/2014/main" id="{4F25B331-0B2B-DF3C-3B1C-B2C8E08523A6}"/>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6920811" y="3381108"/>
            <a:ext cx="204608" cy="434090"/>
          </a:xfrm>
          <a:prstGeom prst="rect">
            <a:avLst/>
          </a:prstGeom>
          <a:noFill/>
          <a:ln>
            <a:noFill/>
          </a:ln>
        </p:spPr>
      </p:pic>
      <p:pic>
        <p:nvPicPr>
          <p:cNvPr id="12" name="Picture 11">
            <a:extLst>
              <a:ext uri="{FF2B5EF4-FFF2-40B4-BE49-F238E27FC236}">
                <a16:creationId xmlns:a16="http://schemas.microsoft.com/office/drawing/2014/main" id="{B0DA3A7B-A53F-D833-BE90-124D02F3EC50}"/>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8218007" y="3429000"/>
            <a:ext cx="337973" cy="357397"/>
          </a:xfrm>
          <a:prstGeom prst="rect">
            <a:avLst/>
          </a:prstGeom>
          <a:noFill/>
          <a:ln>
            <a:noFill/>
          </a:ln>
        </p:spPr>
      </p:pic>
      <p:pic>
        <p:nvPicPr>
          <p:cNvPr id="13" name="Picture 12" descr="C:\Users\becky.griffin\AppData\Local\Microsoft\Windows\INetCache\Content.MSO\6FDCE47F.tmp">
            <a:extLst>
              <a:ext uri="{FF2B5EF4-FFF2-40B4-BE49-F238E27FC236}">
                <a16:creationId xmlns:a16="http://schemas.microsoft.com/office/drawing/2014/main" id="{2416F280-7168-9427-4FBE-4B3F54E4010A}"/>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6096000" y="3969094"/>
            <a:ext cx="4549283" cy="2368053"/>
          </a:xfrm>
          <a:prstGeom prst="rect">
            <a:avLst/>
          </a:prstGeom>
          <a:noFill/>
          <a:ln>
            <a:noFill/>
          </a:ln>
        </p:spPr>
      </p:pic>
    </p:spTree>
    <p:extLst>
      <p:ext uri="{BB962C8B-B14F-4D97-AF65-F5344CB8AC3E}">
        <p14:creationId xmlns:p14="http://schemas.microsoft.com/office/powerpoint/2010/main" val="1841939261"/>
      </p:ext>
    </p:extLst>
  </p:cSld>
  <p:clrMapOvr>
    <a:masterClrMapping/>
  </p:clrMapOvr>
  <p:transition spd="slow">
    <p:push dir="u"/>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Babylonian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a:bodyPr>
          <a:lstStyle/>
          <a:p>
            <a:r>
              <a:rPr lang="en-US" sz="3200" dirty="0">
                <a:effectLst/>
                <a:latin typeface="Arial" panose="020B0604020202020204" pitchFamily="34" charset="0"/>
                <a:ea typeface="Calibri" panose="020F0502020204030204" pitchFamily="34" charset="0"/>
              </a:rPr>
              <a:t>To write numbers greater than 59, the Babylonians used their basic symbols for 1-59 and the concept of place value. Place value is a power of the base, and the Babylonian place values were 1, 60, 60</a:t>
            </a:r>
            <a:r>
              <a:rPr lang="en-US" sz="3200" baseline="30000" dirty="0">
                <a:effectLst/>
                <a:latin typeface="Arial" panose="020B0604020202020204" pitchFamily="34" charset="0"/>
                <a:ea typeface="Calibri" panose="020F0502020204030204" pitchFamily="34" charset="0"/>
              </a:rPr>
              <a:t>2</a:t>
            </a:r>
            <a:r>
              <a:rPr lang="en-US" sz="3200" dirty="0">
                <a:effectLst/>
                <a:latin typeface="Arial" panose="020B0604020202020204" pitchFamily="34" charset="0"/>
                <a:ea typeface="Calibri" panose="020F0502020204030204" pitchFamily="34" charset="0"/>
              </a:rPr>
              <a:t>, 60</a:t>
            </a:r>
            <a:r>
              <a:rPr lang="en-US" sz="3200" baseline="30000" dirty="0">
                <a:effectLst/>
                <a:latin typeface="Arial" panose="020B0604020202020204" pitchFamily="34" charset="0"/>
                <a:ea typeface="Calibri" panose="020F0502020204030204" pitchFamily="34" charset="0"/>
              </a:rPr>
              <a:t>3</a:t>
            </a:r>
            <a:r>
              <a:rPr lang="en-US" sz="3200" dirty="0">
                <a:effectLst/>
                <a:latin typeface="Arial" panose="020B0604020202020204" pitchFamily="34" charset="0"/>
                <a:ea typeface="Calibri" panose="020F0502020204030204" pitchFamily="34" charset="0"/>
              </a:rPr>
              <a:t>, etc. For example, to write 135…</a:t>
            </a:r>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a:p>
            <a:pPr marL="0" indent="0">
              <a:buNone/>
            </a:pPr>
            <a:r>
              <a:rPr lang="en-US" sz="3200" dirty="0">
                <a:solidFill>
                  <a:srgbClr val="4472C4"/>
                </a:solidFill>
                <a:effectLst/>
                <a:latin typeface="Arial" panose="020B0604020202020204" pitchFamily="34" charset="0"/>
                <a:ea typeface="Calibri" panose="020F050202020403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4" name="Picture 3">
            <a:extLst>
              <a:ext uri="{FF2B5EF4-FFF2-40B4-BE49-F238E27FC236}">
                <a16:creationId xmlns:a16="http://schemas.microsoft.com/office/drawing/2014/main" id="{2B153C38-02E0-889F-67D9-3AE9419CCA5B}"/>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1347238" y="5067094"/>
            <a:ext cx="230487" cy="488994"/>
          </a:xfrm>
          <a:prstGeom prst="rect">
            <a:avLst/>
          </a:prstGeom>
          <a:noFill/>
          <a:ln>
            <a:noFill/>
          </a:ln>
        </p:spPr>
      </p:pic>
      <p:pic>
        <p:nvPicPr>
          <p:cNvPr id="5" name="Picture 4">
            <a:extLst>
              <a:ext uri="{FF2B5EF4-FFF2-40B4-BE49-F238E27FC236}">
                <a16:creationId xmlns:a16="http://schemas.microsoft.com/office/drawing/2014/main" id="{5CD5EEAE-EC04-6AF4-5C3B-6E2CC441BE44}"/>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974785" y="5067094"/>
            <a:ext cx="230487" cy="488994"/>
          </a:xfrm>
          <a:prstGeom prst="rect">
            <a:avLst/>
          </a:prstGeom>
          <a:noFill/>
          <a:ln>
            <a:noFill/>
          </a:ln>
        </p:spPr>
      </p:pic>
      <p:pic>
        <p:nvPicPr>
          <p:cNvPr id="8" name="Picture 7">
            <a:extLst>
              <a:ext uri="{FF2B5EF4-FFF2-40B4-BE49-F238E27FC236}">
                <a16:creationId xmlns:a16="http://schemas.microsoft.com/office/drawing/2014/main" id="{E7C19A55-3001-EA5E-F31D-4EC2CF238C4D}"/>
              </a:ext>
            </a:extLst>
          </p:cNvPr>
          <p:cNvPicPr>
            <a:picLocks noChangeAspect="1"/>
          </p:cNvPicPr>
          <p:nvPr/>
        </p:nvPicPr>
        <p:blipFill>
          <a:blip r:embed="rId3"/>
          <a:stretch>
            <a:fillRect/>
          </a:stretch>
        </p:blipFill>
        <p:spPr>
          <a:xfrm>
            <a:off x="2228531" y="4944088"/>
            <a:ext cx="2110556" cy="713025"/>
          </a:xfrm>
          <a:prstGeom prst="rect">
            <a:avLst/>
          </a:prstGeom>
        </p:spPr>
      </p:pic>
    </p:spTree>
    <p:extLst>
      <p:ext uri="{BB962C8B-B14F-4D97-AF65-F5344CB8AC3E}">
        <p14:creationId xmlns:p14="http://schemas.microsoft.com/office/powerpoint/2010/main" val="4007554207"/>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2" end="2"/>
                                            </p:txEl>
                                          </p:spTgt>
                                        </p:tgtEl>
                                        <p:attrNameLst>
                                          <p:attrName>style.visibility</p:attrName>
                                        </p:attrNameLst>
                                      </p:cBhvr>
                                      <p:to>
                                        <p:strVal val="visible"/>
                                      </p:to>
                                    </p:set>
                                    <p:anim calcmode="lin" valueType="num">
                                      <p:cBhvr additive="base">
                                        <p:cTn id="7" dur="500" fill="hold"/>
                                        <p:tgtEl>
                                          <p:spTgt spid="6">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Mayan</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4270685"/>
          </a:xfrm>
        </p:spPr>
        <p:txBody>
          <a:bodyPr>
            <a:normAutofit/>
          </a:bodyPr>
          <a:lstStyle/>
          <a:p>
            <a:r>
              <a:rPr lang="en-US" sz="3200" dirty="0">
                <a:effectLst/>
                <a:latin typeface="Arial" panose="020B0604020202020204" pitchFamily="34" charset="0"/>
                <a:ea typeface="Calibri" panose="020F0502020204030204" pitchFamily="34" charset="0"/>
                <a:cs typeface="Times New Roman" panose="02020603050405020304" pitchFamily="18" charset="0"/>
              </a:rPr>
              <a:t>The Mayas used a modified base-twenty numeration system that included a symbol for zero. Mayans wrote their numbers vertically with one numeral above the other, with the powers of the base increasing from bottom to top.</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a:p>
            <a:pPr marL="0" indent="0">
              <a:buNone/>
            </a:pPr>
            <a:r>
              <a:rPr lang="en-US" sz="3200" baseline="30000" dirty="0">
                <a:solidFill>
                  <a:srgbClr val="4472C4"/>
                </a:solidFill>
                <a:effectLst/>
                <a:latin typeface="Arial" panose="020B0604020202020204" pitchFamily="34" charset="0"/>
                <a:ea typeface="Calibri" panose="020F0502020204030204" pitchFamily="34" charset="0"/>
              </a:rPr>
              <a:t>	</a:t>
            </a:r>
            <a:r>
              <a:rPr lang="en-US" sz="1800" dirty="0">
                <a:solidFill>
                  <a:srgbClr val="4472C4"/>
                </a:solidFill>
                <a:effectLst/>
                <a:latin typeface="Arial" panose="020B0604020202020204" pitchFamily="34" charset="0"/>
                <a:ea typeface="Calibri" panose="020F050202020403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4273506290"/>
      </p:ext>
    </p:extLst>
  </p:cSld>
  <p:clrMapOvr>
    <a:masterClrMapping/>
  </p:clrMapOvr>
  <p:transition spd="slow">
    <p:push dir="u"/>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Mayan</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123" name="Picture 3">
            <a:extLst>
              <a:ext uri="{FF2B5EF4-FFF2-40B4-BE49-F238E27FC236}">
                <a16:creationId xmlns:a16="http://schemas.microsoft.com/office/drawing/2014/main" id="{765AD070-97F4-316E-4F6E-243CE984EAF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91690" y="2423504"/>
            <a:ext cx="3281901" cy="40212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32902771"/>
      </p:ext>
    </p:extLst>
  </p:cSld>
  <p:clrMapOvr>
    <a:masterClrMapping/>
  </p:clrMapOvr>
  <p:transition spd="slow">
    <p:push dir="u"/>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06610" y="772927"/>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06610" y="2201977"/>
            <a:ext cx="11030424" cy="5475532"/>
          </a:xfrm>
        </p:spPr>
        <p:txBody>
          <a:bodyPr>
            <a:normAutofit fontScale="92500" lnSpcReduction="20000"/>
          </a:bodyPr>
          <a:lstStyle/>
          <a:p>
            <a:r>
              <a:rPr lang="en-US" sz="3500" dirty="0">
                <a:effectLst/>
                <a:latin typeface="Arial" panose="020B0604020202020204" pitchFamily="34" charset="0"/>
                <a:ea typeface="Calibri" panose="020F0502020204030204" pitchFamily="34" charset="0"/>
                <a:cs typeface="Arial" panose="020B0604020202020204" pitchFamily="34" charset="0"/>
              </a:rPr>
              <a:t>Much of the world now uses this system. </a:t>
            </a:r>
          </a:p>
          <a:p>
            <a:r>
              <a:rPr lang="en-US" sz="3500" dirty="0">
                <a:latin typeface="Arial" panose="020B0604020202020204" pitchFamily="34" charset="0"/>
                <a:ea typeface="Calibri" panose="020F0502020204030204" pitchFamily="34" charset="0"/>
                <a:cs typeface="Arial" panose="020B0604020202020204" pitchFamily="34" charset="0"/>
              </a:rPr>
              <a:t>It is the source of our digits.</a:t>
            </a:r>
            <a:r>
              <a:rPr lang="en-US" sz="3500" dirty="0">
                <a:solidFill>
                  <a:srgbClr val="4472C4"/>
                </a:solidFill>
                <a:effectLst/>
                <a:latin typeface="Arial" panose="020B0604020202020204" pitchFamily="34" charset="0"/>
                <a:ea typeface="Calibri" panose="020F0502020204030204" pitchFamily="34" charset="0"/>
              </a:rPr>
              <a:t> </a:t>
            </a:r>
          </a:p>
          <a:p>
            <a:endParaRPr lang="en-US" sz="3500" dirty="0">
              <a:effectLst/>
              <a:latin typeface="Arial" panose="020B0604020202020204" pitchFamily="34" charset="0"/>
              <a:ea typeface="Calibri" panose="020F0502020204030204" pitchFamily="34" charset="0"/>
              <a:cs typeface="Times New Roman" panose="02020603050405020304" pitchFamily="18" charset="0"/>
            </a:endParaRPr>
          </a:p>
          <a:p>
            <a:r>
              <a:rPr lang="en-US" sz="3500" dirty="0">
                <a:effectLst/>
                <a:latin typeface="Arial" panose="020B0604020202020204" pitchFamily="34" charset="0"/>
                <a:ea typeface="Calibri" panose="020F0502020204030204" pitchFamily="34" charset="0"/>
                <a:cs typeface="Times New Roman" panose="02020603050405020304" pitchFamily="18" charset="0"/>
              </a:rPr>
              <a:t>It is a base-ten numeration system in which place value is determined by the position of the digits 0, 1, 2, 3, 4, 5, 6, 7, 8, and 9. Each digit in a numeral has a name that indicates its position. </a:t>
            </a:r>
            <a:endParaRPr lang="en-US" sz="35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latin typeface="Arial" panose="020B0604020202020204" pitchFamily="34" charset="0"/>
              <a:ea typeface="Calibri" panose="020F0502020204030204" pitchFamily="34" charset="0"/>
              <a:cs typeface="Arial" panose="020B0604020202020204" pitchFamily="34" charset="0"/>
            </a:endParaRPr>
          </a:p>
          <a:p>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81582322"/>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solidFill>
                  <a:srgbClr val="373D3F"/>
                </a:solidFill>
                <a:effectLst/>
                <a:latin typeface="Arial" panose="020B0604020202020204" pitchFamily="34" charset="0"/>
                <a:ea typeface="Calibri" panose="020F0502020204030204" pitchFamily="34" charset="0"/>
                <a:cs typeface="Arial" panose="020B0604020202020204" pitchFamily="34" charset="0"/>
              </a:rPr>
              <a:t>Number System</a:t>
            </a:r>
            <a:endParaRPr lang="en-US"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5612255"/>
      </p:ext>
    </p:extLst>
  </p:cSld>
  <p:clrMapOvr>
    <a:masterClrMapping/>
  </p:clrMapOvr>
  <p:transition spd="slow">
    <p:push dir="u"/>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731022" y="848149"/>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2242868"/>
            <a:ext cx="10645341" cy="3929332"/>
          </a:xfrm>
        </p:spPr>
        <p:txBody>
          <a:bodyPr>
            <a:normAutofit/>
          </a:bodyPr>
          <a:lstStyle/>
          <a:p>
            <a:pPr marL="0" indent="0">
              <a:buNone/>
            </a:pPr>
            <a:r>
              <a:rPr lang="en-US" sz="3200" b="1" u="sng" dirty="0">
                <a:latin typeface="Arial" panose="020B0604020202020204" pitchFamily="34" charset="0"/>
                <a:ea typeface="Calibri" panose="020F0502020204030204" pitchFamily="34" charset="0"/>
                <a:cs typeface="Arial" panose="020B0604020202020204" pitchFamily="34" charset="0"/>
              </a:rPr>
              <a:t>Example</a:t>
            </a:r>
            <a:r>
              <a:rPr lang="en-US" sz="3200" b="1" dirty="0">
                <a:latin typeface="Arial" panose="020B0604020202020204" pitchFamily="34" charset="0"/>
                <a:ea typeface="Calibri" panose="020F0502020204030204" pitchFamily="34" charset="0"/>
                <a:cs typeface="Arial" panose="020B0604020202020204" pitchFamily="34" charset="0"/>
              </a:rPr>
              <a:t>:</a:t>
            </a:r>
          </a:p>
          <a:p>
            <a:pPr marL="0" indent="0">
              <a:buNone/>
            </a:pPr>
            <a:r>
              <a:rPr lang="en-US" sz="3200" dirty="0">
                <a:effectLst/>
                <a:latin typeface="Arial" panose="020B0604020202020204" pitchFamily="34" charset="0"/>
                <a:ea typeface="Calibri" panose="020F0502020204030204" pitchFamily="34" charset="0"/>
                <a:cs typeface="Times New Roman" panose="02020603050405020304" pitchFamily="18" charset="0"/>
              </a:rPr>
              <a:t>Here are the names and values of the digits in 75,063.</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b="1" u="sng" dirty="0">
              <a:latin typeface="Arial" panose="020B0604020202020204" pitchFamily="34" charset="0"/>
              <a:ea typeface="Calibri" panose="020F0502020204030204" pitchFamily="34" charset="0"/>
              <a:cs typeface="Arial" panose="020B0604020202020204" pitchFamily="34" charset="0"/>
            </a:endParaRPr>
          </a:p>
          <a:p>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5" name="Picture 4" descr="3,990 Calculator Clipart Images, Stock Photos, 3D objects, &amp; Vectors |  Shutterstock">
            <a:extLst>
              <a:ext uri="{FF2B5EF4-FFF2-40B4-BE49-F238E27FC236}">
                <a16:creationId xmlns:a16="http://schemas.microsoft.com/office/drawing/2014/main" id="{5C7FA66B-890A-C124-E2FB-8FFE17FA1DE4}"/>
              </a:ext>
            </a:extLst>
          </p:cNvPr>
          <p:cNvPicPr>
            <a:picLocks noChangeAspect="1"/>
          </p:cNvPicPr>
          <p:nvPr/>
        </p:nvPicPr>
        <p:blipFill rotWithShape="1">
          <a:blip r:embed="rId2">
            <a:extLst>
              <a:ext uri="{28A0092B-C50C-407E-A947-70E740481C1C}">
                <a14:useLocalDpi xmlns:a14="http://schemas.microsoft.com/office/drawing/2010/main" val="0"/>
              </a:ext>
            </a:extLst>
          </a:blip>
          <a:srcRect b="9183"/>
          <a:stretch/>
        </p:blipFill>
        <p:spPr bwMode="auto">
          <a:xfrm>
            <a:off x="7559500" y="-115594"/>
            <a:ext cx="3875938" cy="2684703"/>
          </a:xfrm>
          <a:prstGeom prst="rect">
            <a:avLst/>
          </a:prstGeom>
          <a:noFill/>
          <a:ln>
            <a:noFill/>
          </a:ln>
          <a:extLst>
            <a:ext uri="{53640926-AAD7-44D8-BBD7-CCE9431645EC}">
              <a14:shadowObscured xmlns:a14="http://schemas.microsoft.com/office/drawing/2010/main"/>
            </a:ext>
          </a:extLst>
        </p:spPr>
      </p:pic>
      <p:pic>
        <p:nvPicPr>
          <p:cNvPr id="6" name="Picture 5" descr="A screenshot of a computer&#10;&#10;Description automatically generated">
            <a:extLst>
              <a:ext uri="{FF2B5EF4-FFF2-40B4-BE49-F238E27FC236}">
                <a16:creationId xmlns:a16="http://schemas.microsoft.com/office/drawing/2014/main" id="{9DDA2E54-D0C3-80C1-191C-F4C4F3C95C06}"/>
              </a:ext>
            </a:extLst>
          </p:cNvPr>
          <p:cNvPicPr>
            <a:picLocks noChangeAspect="1"/>
          </p:cNvPicPr>
          <p:nvPr/>
        </p:nvPicPr>
        <p:blipFill rotWithShape="1">
          <a:blip r:embed="rId3">
            <a:extLst>
              <a:ext uri="{28A0092B-C50C-407E-A947-70E740481C1C}">
                <a14:useLocalDpi xmlns:a14="http://schemas.microsoft.com/office/drawing/2010/main" val="0"/>
              </a:ext>
            </a:extLst>
          </a:blip>
          <a:srcRect l="33494" t="27636" r="45673" b="47293"/>
          <a:stretch/>
        </p:blipFill>
        <p:spPr bwMode="auto">
          <a:xfrm>
            <a:off x="731022" y="3852731"/>
            <a:ext cx="2745423" cy="1858277"/>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120440981"/>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760246"/>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1939822"/>
            <a:ext cx="10645341" cy="7247310"/>
          </a:xfrm>
        </p:spPr>
        <p:txBody>
          <a:bodyPr>
            <a:normAutofit fontScale="70000" lnSpcReduction="20000"/>
          </a:bodyPr>
          <a:lstStyle/>
          <a:p>
            <a:pPr marL="0" indent="0">
              <a:buNone/>
            </a:pPr>
            <a:r>
              <a:rPr lang="en-US" sz="4600" b="1" u="sng" dirty="0">
                <a:latin typeface="Arial" panose="020B0604020202020204" pitchFamily="34" charset="0"/>
                <a:ea typeface="Calibri" panose="020F0502020204030204" pitchFamily="34" charset="0"/>
                <a:cs typeface="Arial" panose="020B0604020202020204" pitchFamily="34" charset="0"/>
              </a:rPr>
              <a:t>Example</a:t>
            </a:r>
            <a:r>
              <a:rPr lang="en-US" sz="4600" b="1" dirty="0">
                <a:latin typeface="Arial" panose="020B0604020202020204" pitchFamily="34" charset="0"/>
                <a:ea typeface="Calibri" panose="020F0502020204030204" pitchFamily="34" charset="0"/>
                <a:cs typeface="Arial" panose="020B0604020202020204" pitchFamily="34" charset="0"/>
              </a:rPr>
              <a:t>:  </a:t>
            </a:r>
            <a:r>
              <a:rPr lang="en-US" sz="5100" dirty="0">
                <a:effectLst/>
                <a:latin typeface="Arial" panose="020B0604020202020204" pitchFamily="34" charset="0"/>
                <a:ea typeface="Calibri" panose="020F0502020204030204" pitchFamily="34" charset="0"/>
                <a:cs typeface="Times New Roman" panose="02020603050405020304" pitchFamily="18" charset="0"/>
              </a:rPr>
              <a:t>Given the following numeral: 75,063</a:t>
            </a: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Font typeface="Arial" panose="020B0604020202020204" pitchFamily="34" charset="0"/>
              <a:buAutoNum type="alphaUcParenR"/>
            </a:pPr>
            <a:r>
              <a:rPr lang="en-US" sz="5100" dirty="0">
                <a:effectLst/>
                <a:latin typeface="Arial" panose="020B0604020202020204" pitchFamily="34" charset="0"/>
                <a:ea typeface="Calibri" panose="020F0502020204030204" pitchFamily="34" charset="0"/>
                <a:cs typeface="Times New Roman" panose="02020603050405020304" pitchFamily="18" charset="0"/>
              </a:rPr>
              <a:t>Write it in words. (How would you verbally say this?)</a:t>
            </a:r>
          </a:p>
          <a:p>
            <a:pPr marL="0" indent="0">
              <a:buNone/>
            </a:pP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5100" dirty="0">
                <a:effectLst/>
                <a:latin typeface="Arial" panose="020B0604020202020204" pitchFamily="34" charset="0"/>
                <a:ea typeface="Calibri" panose="020F0502020204030204" pitchFamily="34" charset="0"/>
                <a:cs typeface="Times New Roman" panose="02020603050405020304" pitchFamily="18" charset="0"/>
              </a:rPr>
              <a:t>B) Write it in </a:t>
            </a:r>
            <a:r>
              <a:rPr lang="en-US" sz="5100" b="1" dirty="0">
                <a:effectLst/>
                <a:latin typeface="Arial" panose="020B0604020202020204" pitchFamily="34" charset="0"/>
                <a:ea typeface="Calibri" panose="020F0502020204030204" pitchFamily="34" charset="0"/>
                <a:cs typeface="Times New Roman" panose="02020603050405020304" pitchFamily="18" charset="0"/>
              </a:rPr>
              <a:t>expanded notation</a:t>
            </a:r>
            <a:r>
              <a:rPr lang="en-US" sz="5100" dirty="0">
                <a:effectLst/>
                <a:latin typeface="Arial" panose="020B0604020202020204" pitchFamily="34" charset="0"/>
                <a:ea typeface="Calibri" panose="020F0502020204030204" pitchFamily="34" charset="0"/>
                <a:cs typeface="Times New Roman" panose="02020603050405020304" pitchFamily="18" charset="0"/>
              </a:rPr>
              <a:t> </a:t>
            </a:r>
            <a:r>
              <a:rPr lang="en-US" sz="5100" i="1" dirty="0">
                <a:effectLst/>
                <a:latin typeface="Arial" panose="020B0604020202020204" pitchFamily="34" charset="0"/>
                <a:ea typeface="Calibri" panose="020F0502020204030204" pitchFamily="34" charset="0"/>
                <a:cs typeface="Times New Roman" panose="02020603050405020304" pitchFamily="18" charset="0"/>
              </a:rPr>
              <a:t>with exponents.</a:t>
            </a:r>
          </a:p>
          <a:p>
            <a:pPr marL="0" indent="0">
              <a:buNone/>
            </a:pPr>
            <a:endParaRPr lang="en-US" sz="5100" i="1" dirty="0">
              <a:latin typeface="Arial" panose="020B0604020202020204" pitchFamily="34" charset="0"/>
              <a:ea typeface="Calibri" panose="020F0502020204030204" pitchFamily="34" charset="0"/>
              <a:cs typeface="Times New Roman" panose="02020603050405020304" pitchFamily="18" charset="0"/>
            </a:endParaRPr>
          </a:p>
          <a:p>
            <a:pPr marL="0" indent="0">
              <a:buNone/>
            </a:pPr>
            <a:r>
              <a:rPr lang="en-US" sz="5100" dirty="0">
                <a:latin typeface="Arial" panose="020B0604020202020204" pitchFamily="34" charset="0"/>
                <a:ea typeface="Calibri" panose="020F0502020204030204" pitchFamily="34" charset="0"/>
                <a:cs typeface="Times New Roman" panose="02020603050405020304" pitchFamily="18" charset="0"/>
              </a:rPr>
              <a:t>C) Write it in expanded notation without exponents.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5100" dirty="0">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US" sz="55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788747005"/>
      </p:ext>
    </p:extLst>
  </p:cSld>
  <p:clrMapOvr>
    <a:masterClrMapping/>
  </p:clrMapOvr>
  <p:transition spd="slow">
    <p:push dir="u"/>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760246"/>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1939822"/>
            <a:ext cx="10645341" cy="7247310"/>
          </a:xfrm>
        </p:spPr>
        <p:txBody>
          <a:bodyPr>
            <a:normAutofit fontScale="62500" lnSpcReduction="20000"/>
          </a:bodyPr>
          <a:lstStyle/>
          <a:p>
            <a:pPr marL="0" indent="0">
              <a:buNone/>
            </a:pPr>
            <a:r>
              <a:rPr lang="en-US" sz="4600" b="1" u="sng" dirty="0">
                <a:latin typeface="Arial" panose="020B0604020202020204" pitchFamily="34" charset="0"/>
                <a:ea typeface="Calibri" panose="020F0502020204030204" pitchFamily="34" charset="0"/>
                <a:cs typeface="Arial" panose="020B0604020202020204" pitchFamily="34" charset="0"/>
              </a:rPr>
              <a:t>Example</a:t>
            </a:r>
            <a:r>
              <a:rPr lang="en-US" sz="4600" b="1" dirty="0">
                <a:latin typeface="Arial" panose="020B0604020202020204" pitchFamily="34" charset="0"/>
                <a:ea typeface="Calibri" panose="020F0502020204030204" pitchFamily="34" charset="0"/>
                <a:cs typeface="Arial" panose="020B0604020202020204" pitchFamily="34" charset="0"/>
              </a:rPr>
              <a:t>:  </a:t>
            </a:r>
            <a:r>
              <a:rPr lang="en-US" sz="5100" dirty="0">
                <a:effectLst/>
                <a:latin typeface="Arial" panose="020B0604020202020204" pitchFamily="34" charset="0"/>
                <a:ea typeface="Calibri" panose="020F0502020204030204" pitchFamily="34" charset="0"/>
                <a:cs typeface="Times New Roman" panose="02020603050405020304" pitchFamily="18" charset="0"/>
              </a:rPr>
              <a:t>Given the following numeral: 5,267</a:t>
            </a: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Font typeface="Arial" panose="020B0604020202020204" pitchFamily="34" charset="0"/>
              <a:buAutoNum type="alphaUcParenR"/>
            </a:pPr>
            <a:r>
              <a:rPr lang="en-US" sz="5100" dirty="0">
                <a:effectLst/>
                <a:latin typeface="Arial" panose="020B0604020202020204" pitchFamily="34" charset="0"/>
                <a:ea typeface="Calibri" panose="020F0502020204030204" pitchFamily="34" charset="0"/>
                <a:cs typeface="Times New Roman" panose="02020603050405020304" pitchFamily="18" charset="0"/>
              </a:rPr>
              <a:t>Write it in words. (How would you verbally say this?)</a:t>
            </a: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lvl="1"/>
            <a:endPar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endParaRPr>
          </a:p>
          <a:p>
            <a:pPr marL="514350" indent="-514350">
              <a:buFont typeface="Arial" panose="020B0604020202020204" pitchFamily="34" charset="0"/>
              <a:buAutoNum type="alphaUcParenR"/>
            </a:pPr>
            <a:r>
              <a:rPr lang="en-US" sz="5100" dirty="0">
                <a:effectLst/>
                <a:latin typeface="Arial" panose="020B0604020202020204" pitchFamily="34" charset="0"/>
                <a:ea typeface="Calibri" panose="020F0502020204030204" pitchFamily="34" charset="0"/>
                <a:cs typeface="Times New Roman" panose="02020603050405020304" pitchFamily="18" charset="0"/>
              </a:rPr>
              <a:t>Write it in </a:t>
            </a:r>
            <a:r>
              <a:rPr lang="en-US" sz="5100" b="1" dirty="0">
                <a:effectLst/>
                <a:latin typeface="Arial" panose="020B0604020202020204" pitchFamily="34" charset="0"/>
                <a:ea typeface="Calibri" panose="020F0502020204030204" pitchFamily="34" charset="0"/>
                <a:cs typeface="Times New Roman" panose="02020603050405020304" pitchFamily="18" charset="0"/>
              </a:rPr>
              <a:t>expanded notation</a:t>
            </a:r>
            <a:r>
              <a:rPr lang="en-US" sz="5100" dirty="0">
                <a:effectLst/>
                <a:latin typeface="Arial" panose="020B0604020202020204" pitchFamily="34" charset="0"/>
                <a:ea typeface="Calibri" panose="020F0502020204030204" pitchFamily="34" charset="0"/>
                <a:cs typeface="Times New Roman" panose="02020603050405020304" pitchFamily="18" charset="0"/>
              </a:rPr>
              <a:t> </a:t>
            </a:r>
            <a:r>
              <a:rPr lang="en-US" sz="5100" i="1" dirty="0">
                <a:effectLst/>
                <a:latin typeface="Arial" panose="020B0604020202020204" pitchFamily="34" charset="0"/>
                <a:ea typeface="Calibri" panose="020F0502020204030204" pitchFamily="34" charset="0"/>
                <a:cs typeface="Times New Roman" panose="02020603050405020304" pitchFamily="18" charset="0"/>
              </a:rPr>
              <a:t>with exponents.</a:t>
            </a:r>
          </a:p>
          <a:p>
            <a:pPr lvl="1"/>
            <a:endParaRPr lang="en-US" sz="51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endParaRPr>
          </a:p>
          <a:p>
            <a:pPr marL="514350" indent="-514350">
              <a:buFont typeface="Arial" panose="020B0604020202020204" pitchFamily="34" charset="0"/>
              <a:buAutoNum type="alphaUcParenR"/>
            </a:pPr>
            <a:r>
              <a:rPr lang="en-US" sz="5100" dirty="0">
                <a:latin typeface="Arial" panose="020B0604020202020204" pitchFamily="34" charset="0"/>
                <a:ea typeface="Calibri" panose="020F0502020204030204" pitchFamily="34" charset="0"/>
                <a:cs typeface="Times New Roman" panose="02020603050405020304" pitchFamily="18" charset="0"/>
              </a:rPr>
              <a:t>Write it in expanded notation without exponents.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p>
            <a:pPr lvl="1"/>
            <a:endParaRPr lang="en-US" sz="4700" dirty="0">
              <a:solidFill>
                <a:srgbClr val="4472C4"/>
              </a:solidFill>
              <a:effectLst/>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US" sz="5100" dirty="0">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US" sz="55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3942144539"/>
      </p:ext>
    </p:extLst>
  </p:cSld>
  <p:clrMapOvr>
    <a:masterClrMapping/>
  </p:clrMapOvr>
  <p:transition spd="slow">
    <p:push dir="u"/>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760246"/>
            <a:ext cx="10168128" cy="1179576"/>
          </a:xfrm>
        </p:spPr>
        <p:txBody>
          <a:bodyPr>
            <a:noAutofit/>
          </a:bodyPr>
          <a:lstStyle/>
          <a:p>
            <a:pPr>
              <a:lnSpc>
                <a:spcPct val="107000"/>
              </a:lnSpc>
              <a:spcBef>
                <a:spcPts val="0"/>
              </a:spcBef>
              <a:spcAft>
                <a:spcPts val="800"/>
              </a:spcAft>
            </a:pPr>
            <a:r>
              <a:rPr lang="en-US" b="1" dirty="0">
                <a:latin typeface="Arial" panose="020B0604020202020204" pitchFamily="34" charset="0"/>
                <a:ea typeface="Calibri" panose="020F0502020204030204" pitchFamily="34" charset="0"/>
                <a:cs typeface="Times New Roman" panose="02020603050405020304" pitchFamily="18" charset="0"/>
              </a:rPr>
              <a:t>Hindu-Arabic</a:t>
            </a:r>
            <a:r>
              <a:rPr lang="en-US" b="1" dirty="0">
                <a:effectLst/>
                <a:latin typeface="Arial" panose="020B0604020202020204" pitchFamily="34" charset="0"/>
                <a:ea typeface="Calibri" panose="020F0502020204030204" pitchFamily="34" charset="0"/>
                <a:cs typeface="Times New Roman" panose="02020603050405020304" pitchFamily="18" charset="0"/>
              </a:rPr>
              <a:t>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1939822"/>
            <a:ext cx="10645341" cy="7247310"/>
          </a:xfrm>
        </p:spPr>
        <p:txBody>
          <a:bodyPr>
            <a:normAutofit/>
          </a:bodyPr>
          <a:lstStyle/>
          <a:p>
            <a:pPr marL="0" indent="0">
              <a:buNone/>
            </a:pPr>
            <a:r>
              <a:rPr lang="en-US" sz="3200" b="1" u="sng" dirty="0">
                <a:latin typeface="Arial" panose="020B0604020202020204" pitchFamily="34" charset="0"/>
                <a:ea typeface="Calibri" panose="020F0502020204030204" pitchFamily="34" charset="0"/>
                <a:cs typeface="Arial" panose="020B0604020202020204" pitchFamily="34" charset="0"/>
              </a:rPr>
              <a:t>Example</a:t>
            </a:r>
            <a:r>
              <a:rPr lang="en-US" sz="3200" b="1" dirty="0">
                <a:latin typeface="Arial" panose="020B0604020202020204" pitchFamily="34" charset="0"/>
                <a:ea typeface="Calibri" panose="020F0502020204030204" pitchFamily="34" charset="0"/>
                <a:cs typeface="Arial" panose="020B0604020202020204" pitchFamily="34" charset="0"/>
              </a:rPr>
              <a:t>: </a:t>
            </a:r>
            <a:r>
              <a:rPr lang="en-US" sz="3200" dirty="0">
                <a:effectLst/>
                <a:latin typeface="Arial" panose="020B0604020202020204" pitchFamily="34" charset="0"/>
                <a:ea typeface="Calibri" panose="020F0502020204030204" pitchFamily="34" charset="0"/>
              </a:rPr>
              <a:t>Given the following number 543,786,210, write it in words.</a:t>
            </a:r>
            <a:endParaRPr lang="en-US" sz="3200" dirty="0">
              <a:latin typeface="Arial" panose="020B060402020202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lvl="1" indent="0">
              <a:buNone/>
            </a:pP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
        <p:nvSpPr>
          <p:cNvPr id="5" name="Text Box 3">
            <a:extLst>
              <a:ext uri="{FF2B5EF4-FFF2-40B4-BE49-F238E27FC236}">
                <a16:creationId xmlns:a16="http://schemas.microsoft.com/office/drawing/2014/main" id="{4040B674-DAB2-BA72-72BB-449E2B015C1A}"/>
              </a:ext>
            </a:extLst>
          </p:cNvPr>
          <p:cNvSpPr txBox="1">
            <a:spLocks noChangeArrowheads="1"/>
          </p:cNvSpPr>
          <p:nvPr/>
        </p:nvSpPr>
        <p:spPr bwMode="auto">
          <a:xfrm>
            <a:off x="638355" y="4769060"/>
            <a:ext cx="10515600" cy="1787015"/>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upright="1">
            <a:noAutofit/>
          </a:bodyPr>
          <a:lstStyle/>
          <a:p>
            <a:pPr marL="0" marR="0" algn="ctr">
              <a:lnSpc>
                <a:spcPct val="107000"/>
              </a:lnSpc>
              <a:spcBef>
                <a:spcPts val="0"/>
              </a:spcBef>
              <a:spcAft>
                <a:spcPts val="800"/>
              </a:spcAft>
            </a:pPr>
            <a:r>
              <a:rPr lang="en-US" sz="3200" i="1" dirty="0">
                <a:effectLst/>
                <a:latin typeface="Georgia" panose="02040502050405020303" pitchFamily="18" charset="0"/>
                <a:ea typeface="Calibri" panose="020F0502020204030204" pitchFamily="34" charset="0"/>
                <a:cs typeface="Times New Roman" panose="02020603050405020304" pitchFamily="18" charset="0"/>
              </a:rPr>
              <a:t>It is absolutely essential that students learn place value and base ten concepts by Grade 2.</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gn="ctr">
              <a:lnSpc>
                <a:spcPct val="107000"/>
              </a:lnSpc>
              <a:spcBef>
                <a:spcPts val="0"/>
              </a:spcBef>
              <a:spcAft>
                <a:spcPts val="800"/>
              </a:spcAft>
            </a:pPr>
            <a:r>
              <a:rPr lang="en-US" sz="3200" i="1" dirty="0">
                <a:effectLst/>
                <a:latin typeface="Georgia" panose="02040502050405020303" pitchFamily="18" charset="0"/>
                <a:ea typeface="Calibri" panose="020F0502020204030204" pitchFamily="34" charset="0"/>
                <a:cs typeface="Times New Roman" panose="02020603050405020304" pitchFamily="18" charset="0"/>
              </a:rPr>
              <a:t>--NCTM Standard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1100" dirty="0">
                <a:effectLst/>
                <a:latin typeface="Calibri" panose="020F0502020204030204" pitchFamily="34" charset="0"/>
                <a:ea typeface="Calibri" panose="020F0502020204030204" pitchFamily="34" charset="0"/>
                <a:cs typeface="Times New Roman" panose="02020603050405020304" pitchFamily="18" charset="0"/>
              </a:rPr>
              <a:t> </a:t>
            </a:r>
          </a:p>
        </p:txBody>
      </p:sp>
    </p:spTree>
    <p:extLst>
      <p:ext uri="{BB962C8B-B14F-4D97-AF65-F5344CB8AC3E}">
        <p14:creationId xmlns:p14="http://schemas.microsoft.com/office/powerpoint/2010/main" val="104103903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1182940"/>
            <a:ext cx="1016812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Determining the value of digits and their place value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2051405"/>
            <a:ext cx="10645341" cy="7247310"/>
          </a:xfrm>
        </p:spPr>
        <p:txBody>
          <a:bodyPr>
            <a:normAutofit/>
          </a:bodyPr>
          <a:lstStyle/>
          <a:p>
            <a:pPr marL="0" indent="0">
              <a:buNone/>
            </a:pPr>
            <a:endParaRPr lang="en-US" sz="51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6" name="Picture 5" descr="Solved] Explain how the base 10 number system works. How would you teach...  | Course Hero">
            <a:extLst>
              <a:ext uri="{FF2B5EF4-FFF2-40B4-BE49-F238E27FC236}">
                <a16:creationId xmlns:a16="http://schemas.microsoft.com/office/drawing/2014/main" id="{ED42C489-F687-504B-9D6E-DBCAD9DD4945}"/>
              </a:ext>
            </a:extLst>
          </p:cNvPr>
          <p:cNvPicPr>
            <a:picLocks noChangeAspect="1"/>
          </p:cNvPicPr>
          <p:nvPr/>
        </p:nvPicPr>
        <p:blipFill rotWithShape="1">
          <a:blip r:embed="rId2">
            <a:extLst>
              <a:ext uri="{28A0092B-C50C-407E-A947-70E740481C1C}">
                <a14:useLocalDpi xmlns:a14="http://schemas.microsoft.com/office/drawing/2010/main" val="0"/>
              </a:ext>
            </a:extLst>
          </a:blip>
          <a:srcRect b="9756"/>
          <a:stretch/>
        </p:blipFill>
        <p:spPr bwMode="auto">
          <a:xfrm>
            <a:off x="3288145" y="2547937"/>
            <a:ext cx="3979430" cy="2992661"/>
          </a:xfrm>
          <a:prstGeom prst="rect">
            <a:avLst/>
          </a:prstGeom>
          <a:noFill/>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44127254"/>
      </p:ext>
    </p:extLst>
  </p:cSld>
  <p:clrMapOvr>
    <a:masterClrMapping/>
  </p:clrMapOvr>
  <p:transition spd="slow">
    <p:push dir="u"/>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1182940"/>
            <a:ext cx="1016812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Determining the value of digits and their place value</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2051405"/>
            <a:ext cx="10645341" cy="7247310"/>
          </a:xfrm>
        </p:spPr>
        <p:txBody>
          <a:bodyPr>
            <a:normAutofit/>
          </a:bodyPr>
          <a:lstStyle/>
          <a:p>
            <a:pPr marL="0" marR="0" indent="0">
              <a:lnSpc>
                <a:spcPct val="107000"/>
              </a:lnSpc>
              <a:spcBef>
                <a:spcPts val="0"/>
              </a:spcBef>
              <a:spcAft>
                <a:spcPts val="8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a:t>
            </a:r>
            <a:r>
              <a:rPr lang="en-US" sz="3200" dirty="0">
                <a:effectLst/>
                <a:latin typeface="Arial" panose="020B0604020202020204" pitchFamily="34" charset="0"/>
                <a:ea typeface="Calibri" panose="020F0502020204030204" pitchFamily="34" charset="0"/>
                <a:cs typeface="Times New Roman" panose="02020603050405020304" pitchFamily="18" charset="0"/>
              </a:rPr>
              <a:t>: Determine the value of each underlined digit and its place value.</a:t>
            </a:r>
          </a:p>
          <a:p>
            <a:pPr marL="514350" indent="-514350">
              <a:lnSpc>
                <a:spcPct val="107000"/>
              </a:lnSpc>
              <a:spcBef>
                <a:spcPts val="0"/>
              </a:spcBef>
              <a:spcAft>
                <a:spcPts val="1800"/>
              </a:spcAft>
              <a:buFont typeface="Arial" panose="020B0604020202020204" pitchFamily="34" charset="0"/>
              <a:buAutoNum type="alphaUcParenR"/>
            </a:pPr>
            <a:r>
              <a:rPr lang="en-US" sz="3200" dirty="0">
                <a:effectLst/>
                <a:latin typeface="Arial" panose="020B0604020202020204" pitchFamily="34" charset="0"/>
                <a:ea typeface="Calibri" panose="020F0502020204030204" pitchFamily="34" charset="0"/>
              </a:rPr>
              <a:t>8</a:t>
            </a:r>
            <a:r>
              <a:rPr lang="en-US" sz="3200" u="sng" dirty="0">
                <a:effectLst/>
                <a:latin typeface="Arial" panose="020B0604020202020204" pitchFamily="34" charset="0"/>
                <a:ea typeface="Calibri" panose="020F0502020204030204" pitchFamily="34" charset="0"/>
              </a:rPr>
              <a:t>4</a:t>
            </a:r>
            <a:r>
              <a:rPr lang="en-US" sz="3200" dirty="0">
                <a:effectLst/>
                <a:latin typeface="Arial" panose="020B0604020202020204" pitchFamily="34" charset="0"/>
                <a:ea typeface="Calibri" panose="020F0502020204030204" pitchFamily="34" charset="0"/>
              </a:rPr>
              <a:t>90		</a:t>
            </a:r>
            <a:r>
              <a:rPr lang="en-US" sz="3200" dirty="0">
                <a:effectLst/>
                <a:latin typeface="Arial" panose="020B0604020202020204" pitchFamily="34" charset="0"/>
                <a:ea typeface="Calibri" panose="020F0502020204030204" pitchFamily="34" charset="0"/>
                <a:cs typeface="Times New Roman" panose="02020603050405020304" pitchFamily="18" charset="0"/>
              </a:rPr>
              <a:t>Place Value:			Value: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lnSpc>
                <a:spcPct val="107000"/>
              </a:lnSpc>
              <a:spcBef>
                <a:spcPts val="0"/>
              </a:spcBef>
              <a:spcAft>
                <a:spcPts val="1800"/>
              </a:spcAft>
              <a:buFont typeface="Arial" panose="020B0604020202020204" pitchFamily="34" charset="0"/>
              <a:buAutoNum type="alphaUcParenR"/>
            </a:pPr>
            <a:r>
              <a:rPr lang="en-US" sz="3200" dirty="0">
                <a:effectLst/>
                <a:latin typeface="Arial" panose="020B0604020202020204" pitchFamily="34" charset="0"/>
                <a:ea typeface="Calibri" panose="020F0502020204030204" pitchFamily="34" charset="0"/>
              </a:rPr>
              <a:t> 5</a:t>
            </a:r>
            <a:r>
              <a:rPr lang="en-US" sz="3200" u="sng" dirty="0">
                <a:effectLst/>
                <a:latin typeface="Arial" panose="020B0604020202020204" pitchFamily="34" charset="0"/>
                <a:ea typeface="Calibri" panose="020F0502020204030204" pitchFamily="34" charset="0"/>
              </a:rPr>
              <a:t>7</a:t>
            </a:r>
            <a:r>
              <a:rPr lang="en-US" sz="3200" dirty="0">
                <a:effectLst/>
                <a:latin typeface="Arial" panose="020B0604020202020204" pitchFamily="34" charset="0"/>
                <a:ea typeface="Calibri" panose="020F0502020204030204" pitchFamily="34" charset="0"/>
              </a:rPr>
              <a:t>9,164	</a:t>
            </a:r>
            <a:r>
              <a:rPr lang="en-US" sz="3200" dirty="0">
                <a:effectLst/>
                <a:latin typeface="Arial" panose="020B0604020202020204" pitchFamily="34" charset="0"/>
                <a:ea typeface="Calibri" panose="020F0502020204030204" pitchFamily="34" charset="0"/>
                <a:cs typeface="Times New Roman" panose="02020603050405020304" pitchFamily="18" charset="0"/>
              </a:rPr>
              <a:t>Place Value:			Value:</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lnSpc>
                <a:spcPct val="107000"/>
              </a:lnSpc>
              <a:spcBef>
                <a:spcPts val="0"/>
              </a:spcBef>
              <a:spcAft>
                <a:spcPts val="800"/>
              </a:spcAft>
              <a:buFont typeface="Arial" panose="020B0604020202020204" pitchFamily="34" charset="0"/>
              <a:buAutoNum type="alphaUcParenR"/>
            </a:pPr>
            <a:r>
              <a:rPr lang="en-US" sz="3200" dirty="0">
                <a:effectLst/>
                <a:latin typeface="Arial" panose="020B0604020202020204" pitchFamily="34" charset="0"/>
                <a:ea typeface="Calibri" panose="020F0502020204030204" pitchFamily="34" charset="0"/>
              </a:rPr>
              <a:t> 52,4</a:t>
            </a:r>
            <a:r>
              <a:rPr lang="en-US" sz="3200" u="sng" dirty="0">
                <a:effectLst/>
                <a:latin typeface="Arial" panose="020B0604020202020204" pitchFamily="34" charset="0"/>
                <a:ea typeface="Calibri" panose="020F0502020204030204" pitchFamily="34" charset="0"/>
              </a:rPr>
              <a:t>3</a:t>
            </a:r>
            <a:r>
              <a:rPr lang="en-US" sz="3200" dirty="0">
                <a:effectLst/>
                <a:latin typeface="Arial" panose="020B0604020202020204" pitchFamily="34" charset="0"/>
                <a:ea typeface="Calibri" panose="020F0502020204030204" pitchFamily="34" charset="0"/>
              </a:rPr>
              <a:t>8</a:t>
            </a:r>
            <a:r>
              <a:rPr lang="en-US" sz="1800" dirty="0">
                <a:effectLst/>
                <a:latin typeface="Arial" panose="020B0604020202020204" pitchFamily="34" charset="0"/>
                <a:ea typeface="Calibri" panose="020F0502020204030204" pitchFamily="34" charset="0"/>
              </a:rPr>
              <a:t>	</a:t>
            </a:r>
            <a:r>
              <a:rPr lang="en-US" sz="3200" dirty="0">
                <a:effectLst/>
                <a:latin typeface="Arial" panose="020B0604020202020204" pitchFamily="34" charset="0"/>
                <a:ea typeface="Calibri" panose="020F0502020204030204" pitchFamily="34" charset="0"/>
                <a:cs typeface="Times New Roman" panose="02020603050405020304" pitchFamily="18" charset="0"/>
              </a:rPr>
              <a:t>Place Value:			Value: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marR="0" indent="0">
              <a:lnSpc>
                <a:spcPct val="107000"/>
              </a:lnSpc>
              <a:spcBef>
                <a:spcPts val="0"/>
              </a:spcBef>
              <a:spcAft>
                <a:spcPts val="800"/>
              </a:spcAft>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514350" indent="-514350">
              <a:buAutoNum type="alphaUcParenR"/>
            </a:pP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2503782273"/>
      </p:ext>
    </p:extLst>
  </p:cSld>
  <p:clrMapOvr>
    <a:masterClrMapping/>
  </p:clrMapOvr>
  <p:transition spd="slow">
    <p:push dir="u"/>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38355" y="1182940"/>
            <a:ext cx="1016812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Rounding Numbers</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4" name="Content Placeholder 3">
            <a:extLst>
              <a:ext uri="{FF2B5EF4-FFF2-40B4-BE49-F238E27FC236}">
                <a16:creationId xmlns:a16="http://schemas.microsoft.com/office/drawing/2014/main" id="{EE003A68-22EF-EBAC-2911-CCD7093B323F}"/>
              </a:ext>
            </a:extLst>
          </p:cNvPr>
          <p:cNvSpPr>
            <a:spLocks noGrp="1"/>
          </p:cNvSpPr>
          <p:nvPr>
            <p:ph idx="1"/>
          </p:nvPr>
        </p:nvSpPr>
        <p:spPr>
          <a:xfrm>
            <a:off x="638355" y="2051405"/>
            <a:ext cx="10645341" cy="7247310"/>
          </a:xfrm>
        </p:spPr>
        <p:txBody>
          <a:bodyPr>
            <a:normAutofit/>
          </a:bodyPr>
          <a:lstStyle/>
          <a:p>
            <a:pPr marL="0" marR="0" indent="0">
              <a:lnSpc>
                <a:spcPct val="107000"/>
              </a:lnSpc>
              <a:spcBef>
                <a:spcPts val="0"/>
              </a:spcBef>
              <a:spcAft>
                <a:spcPts val="800"/>
              </a:spcAft>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Example</a:t>
            </a:r>
            <a:r>
              <a:rPr lang="en-US" sz="3200" dirty="0">
                <a:effectLst/>
                <a:latin typeface="Arial" panose="020B0604020202020204" pitchFamily="34" charset="0"/>
                <a:ea typeface="Calibri" panose="020F0502020204030204" pitchFamily="34" charset="0"/>
                <a:cs typeface="Times New Roman" panose="02020603050405020304" pitchFamily="18" charset="0"/>
              </a:rPr>
              <a:t>:</a:t>
            </a:r>
            <a:r>
              <a:rPr lang="en-US" sz="3200" dirty="0">
                <a:latin typeface="Calibri" panose="020F0502020204030204" pitchFamily="34" charset="0"/>
                <a:ea typeface="Calibri" panose="020F0502020204030204" pitchFamily="34" charset="0"/>
                <a:cs typeface="Times New Roman" panose="02020603050405020304" pitchFamily="18" charset="0"/>
              </a:rPr>
              <a:t> </a:t>
            </a:r>
            <a:r>
              <a:rPr lang="en-US" sz="3200" dirty="0">
                <a:effectLst/>
                <a:latin typeface="Arial" panose="020B0604020202020204" pitchFamily="34" charset="0"/>
                <a:ea typeface="Calibri" panose="020F0502020204030204" pitchFamily="34" charset="0"/>
                <a:cs typeface="Times New Roman" panose="02020603050405020304" pitchFamily="18" charset="0"/>
              </a:rPr>
              <a:t>Round 92,831,254 to the following place values.</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514350" indent="-514350">
              <a:buAutoNum type="alphaUcParenR"/>
            </a:pPr>
            <a:r>
              <a:rPr lang="en-US" sz="3200" dirty="0">
                <a:effectLst/>
                <a:latin typeface="Arial" panose="020B0604020202020204" pitchFamily="34" charset="0"/>
                <a:ea typeface="Calibri" panose="020F0502020204030204" pitchFamily="34" charset="0"/>
              </a:rPr>
              <a:t>Ten thousands place </a:t>
            </a:r>
          </a:p>
          <a:p>
            <a:pPr marL="514350" indent="-514350">
              <a:buAutoNum type="alphaUcParenR"/>
            </a:pPr>
            <a:r>
              <a:rPr lang="en-US" sz="3200" dirty="0">
                <a:latin typeface="Arial" panose="020B0604020202020204" pitchFamily="34" charset="0"/>
                <a:ea typeface="Calibri" panose="020F0502020204030204" pitchFamily="34" charset="0"/>
                <a:cs typeface="Arial" panose="020B0604020202020204" pitchFamily="34" charset="0"/>
              </a:rPr>
              <a:t>Thousands place</a:t>
            </a:r>
          </a:p>
          <a:p>
            <a:pPr marL="514350" indent="-514350">
              <a:buAutoNum type="alphaUcParenR"/>
            </a:pPr>
            <a:r>
              <a:rPr lang="en-US" sz="3200" dirty="0">
                <a:latin typeface="Arial" panose="020B0604020202020204" pitchFamily="34" charset="0"/>
                <a:ea typeface="Calibri" panose="020F0502020204030204" pitchFamily="34" charset="0"/>
                <a:cs typeface="Arial" panose="020B0604020202020204" pitchFamily="34" charset="0"/>
              </a:rPr>
              <a:t>Hundreds place</a:t>
            </a:r>
          </a:p>
          <a:p>
            <a:pPr marL="514350" indent="-514350">
              <a:buAutoNum type="alphaUcParenR"/>
            </a:pPr>
            <a:r>
              <a:rPr lang="en-US" sz="3200" dirty="0">
                <a:latin typeface="Arial" panose="020B0604020202020204" pitchFamily="34" charset="0"/>
                <a:ea typeface="Calibri" panose="020F0502020204030204" pitchFamily="34" charset="0"/>
                <a:cs typeface="Arial" panose="020B0604020202020204" pitchFamily="34" charset="0"/>
              </a:rPr>
              <a:t>Millions place</a:t>
            </a:r>
          </a:p>
          <a:p>
            <a:pPr marL="0" indent="0">
              <a:buNone/>
            </a:pPr>
            <a:r>
              <a:rPr lang="en-US" sz="3200" dirty="0">
                <a:latin typeface="Arial" panose="020B0604020202020204" pitchFamily="34" charset="0"/>
                <a:ea typeface="Calibri" panose="020F0502020204030204" pitchFamily="34" charset="0"/>
                <a:cs typeface="Arial" panose="020B0604020202020204" pitchFamily="34" charset="0"/>
              </a:rPr>
              <a:t> </a:t>
            </a:r>
            <a:endParaRPr lang="en-US" sz="3200" dirty="0">
              <a:latin typeface="Arial" panose="020B0604020202020204" pitchFamily="34" charset="0"/>
              <a:cs typeface="Arial" panose="020B0604020202020204" pitchFamily="34" charset="0"/>
            </a:endParaRPr>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15" name="Picture 14" descr="Image result for rules for rounding whole numbers">
            <a:extLst>
              <a:ext uri="{FF2B5EF4-FFF2-40B4-BE49-F238E27FC236}">
                <a16:creationId xmlns:a16="http://schemas.microsoft.com/office/drawing/2014/main" id="{230815E1-06F5-1BCD-4653-70F03149DE88}"/>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655080" y="2732259"/>
            <a:ext cx="2628615" cy="3402828"/>
          </a:xfrm>
          <a:prstGeom prst="rect">
            <a:avLst/>
          </a:prstGeom>
          <a:noFill/>
        </p:spPr>
      </p:pic>
    </p:spTree>
    <p:extLst>
      <p:ext uri="{BB962C8B-B14F-4D97-AF65-F5344CB8AC3E}">
        <p14:creationId xmlns:p14="http://schemas.microsoft.com/office/powerpoint/2010/main" val="4201053361"/>
      </p:ext>
    </p:extLst>
  </p:cSld>
  <p:clrMapOvr>
    <a:masterClrMapping/>
  </p:clrMapOvr>
  <p:transition spd="slow">
    <p:push dir="u"/>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solidFill>
                  <a:srgbClr val="373D3F"/>
                </a:solidFill>
                <a:effectLst/>
                <a:latin typeface="Arial" panose="020B0604020202020204" pitchFamily="34" charset="0"/>
                <a:ea typeface="Calibri" panose="020F0502020204030204" pitchFamily="34" charset="0"/>
                <a:cs typeface="Arial" panose="020B0604020202020204" pitchFamily="34" charset="0"/>
              </a:rPr>
              <a:t>Number System</a:t>
            </a:r>
            <a:endParaRPr lang="en-US" b="1"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50795F20-FA84-D13F-6C62-5F788DB45E84}"/>
              </a:ext>
            </a:extLst>
          </p:cNvPr>
          <p:cNvSpPr txBox="1"/>
          <p:nvPr/>
        </p:nvSpPr>
        <p:spPr>
          <a:xfrm>
            <a:off x="528367" y="2241172"/>
            <a:ext cx="11056908" cy="592726"/>
          </a:xfrm>
          <a:prstGeom prst="rect">
            <a:avLst/>
          </a:prstGeom>
          <a:noFill/>
        </p:spPr>
        <p:txBody>
          <a:bodyPr wrap="square">
            <a:spAutoFit/>
          </a:bodyPr>
          <a:lstStyle/>
          <a:p>
            <a:pPr marL="0" marR="0" algn="ctr">
              <a:lnSpc>
                <a:spcPct val="107000"/>
              </a:lnSpc>
              <a:spcBef>
                <a:spcPts val="0"/>
              </a:spcBef>
              <a:spcAft>
                <a:spcPts val="800"/>
              </a:spcAft>
            </a:pPr>
            <a:r>
              <a:rPr lang="en-US" sz="3200" u="sng" dirty="0">
                <a:effectLst/>
                <a:latin typeface="Arial" panose="020B0604020202020204" pitchFamily="34" charset="0"/>
                <a:ea typeface="Calibri" panose="020F0502020204030204" pitchFamily="34" charset="0"/>
                <a:cs typeface="Times New Roman" panose="02020603050405020304" pitchFamily="18" charset="0"/>
              </a:rPr>
              <a:t>Why is this important?</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sp>
        <p:nvSpPr>
          <p:cNvPr id="5" name="TextBox 4">
            <a:extLst>
              <a:ext uri="{FF2B5EF4-FFF2-40B4-BE49-F238E27FC236}">
                <a16:creationId xmlns:a16="http://schemas.microsoft.com/office/drawing/2014/main" id="{C214A82B-A364-D451-F3F8-8D6F82CB7248}"/>
              </a:ext>
            </a:extLst>
          </p:cNvPr>
          <p:cNvSpPr txBox="1"/>
          <p:nvPr/>
        </p:nvSpPr>
        <p:spPr>
          <a:xfrm>
            <a:off x="528367" y="3011794"/>
            <a:ext cx="11341580" cy="1119665"/>
          </a:xfrm>
          <a:prstGeom prst="rect">
            <a:avLst/>
          </a:prstGeom>
          <a:noFill/>
        </p:spPr>
        <p:txBody>
          <a:bodyPr wrap="square">
            <a:spAutoFit/>
          </a:bodyPr>
          <a:lstStyle/>
          <a:p>
            <a:pPr marL="285750" marR="0" indent="-285750">
              <a:lnSpc>
                <a:spcPct val="107000"/>
              </a:lnSpc>
              <a:spcBef>
                <a:spcPts val="0"/>
              </a:spcBef>
              <a:spcAft>
                <a:spcPts val="8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Students will connect numerals to the quantities they represent!</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p:txBody>
      </p:sp>
      <p:pic>
        <p:nvPicPr>
          <p:cNvPr id="7" name="Picture 6">
            <a:extLst>
              <a:ext uri="{FF2B5EF4-FFF2-40B4-BE49-F238E27FC236}">
                <a16:creationId xmlns:a16="http://schemas.microsoft.com/office/drawing/2014/main" id="{01582F0F-68FD-8F0A-9F30-961D376F0E37}"/>
              </a:ext>
            </a:extLst>
          </p:cNvPr>
          <p:cNvPicPr>
            <a:picLocks noChangeAspect="1"/>
          </p:cNvPicPr>
          <p:nvPr/>
        </p:nvPicPr>
        <p:blipFill>
          <a:blip r:embed="rId2"/>
          <a:stretch>
            <a:fillRect/>
          </a:stretch>
        </p:blipFill>
        <p:spPr>
          <a:xfrm>
            <a:off x="2734851" y="4131459"/>
            <a:ext cx="6325483" cy="2010056"/>
          </a:xfrm>
          <a:prstGeom prst="rect">
            <a:avLst/>
          </a:prstGeom>
        </p:spPr>
      </p:pic>
    </p:spTree>
    <p:extLst>
      <p:ext uri="{BB962C8B-B14F-4D97-AF65-F5344CB8AC3E}">
        <p14:creationId xmlns:p14="http://schemas.microsoft.com/office/powerpoint/2010/main" val="1164356341"/>
      </p:ext>
    </p:extLst>
  </p:cSld>
  <p:clrMapOvr>
    <a:masterClrMapping/>
  </p:clrMapOvr>
  <p:transition spd="slow">
    <p:push dir="u"/>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effectLst/>
                <a:latin typeface="Arial" panose="020B0604020202020204" pitchFamily="34" charset="0"/>
                <a:ea typeface="Calibri" panose="020F0502020204030204" pitchFamily="34" charset="0"/>
              </a:rPr>
              <a:t>GSE: Georgia Standards of Excellence</a:t>
            </a:r>
            <a:endParaRPr lang="en-US" b="1" dirty="0">
              <a:latin typeface="Arial" panose="020B060402020202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05968" y="2265588"/>
            <a:ext cx="11224214" cy="4043772"/>
          </a:xfrm>
        </p:spPr>
        <p:txBody>
          <a:bodyPr>
            <a:normAutofit/>
          </a:bodyPr>
          <a:lstStyle/>
          <a:p>
            <a:r>
              <a:rPr lang="en-US" sz="32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hlinkClick r:id="rId2"/>
              </a:rPr>
              <a:t>https://www.georgiastandards.org/Pages/default.aspx</a:t>
            </a:r>
            <a:endParaRPr lang="en-US" sz="3200" u="sng" dirty="0">
              <a:solidFill>
                <a:srgbClr val="0563C1"/>
              </a:solidFill>
              <a:effectLst/>
              <a:latin typeface="Arial" panose="020B0604020202020204" pitchFamily="34" charset="0"/>
              <a:ea typeface="Calibri" panose="020F0502020204030204" pitchFamily="34" charset="0"/>
              <a:cs typeface="Times New Roman" panose="02020603050405020304" pitchFamily="18" charset="0"/>
            </a:endParaRPr>
          </a:p>
          <a:p>
            <a:pPr marL="0" marR="0">
              <a:lnSpc>
                <a:spcPct val="107000"/>
              </a:lnSpc>
              <a:spcBef>
                <a:spcPts val="0"/>
              </a:spcBef>
              <a:spcAft>
                <a:spcPts val="800"/>
              </a:spcAft>
            </a:pPr>
            <a:r>
              <a:rPr lang="en-US" sz="3200" dirty="0">
                <a:effectLst/>
                <a:latin typeface="Arial" panose="020B0604020202020204" pitchFamily="34" charset="0"/>
                <a:ea typeface="Calibri" panose="020F0502020204030204" pitchFamily="34" charset="0"/>
                <a:cs typeface="Arial" panose="020B0604020202020204" pitchFamily="34" charset="0"/>
              </a:rPr>
              <a:t>Click on Math ---- Under New Mathematics Curriculum and Instruction Resources, click on K-5  ---- Under Kindergarten, click on Comprehensive Grade Level Overview </a:t>
            </a:r>
          </a:p>
          <a:p>
            <a:pPr marL="0" marR="0">
              <a:lnSpc>
                <a:spcPct val="107000"/>
              </a:lnSpc>
              <a:spcBef>
                <a:spcPts val="0"/>
              </a:spcBef>
              <a:spcAft>
                <a:spcPts val="800"/>
              </a:spcAft>
            </a:pPr>
            <a:r>
              <a:rPr lang="en-US" sz="3200" dirty="0">
                <a:effectLst/>
                <a:latin typeface="Arial" panose="020B0604020202020204" pitchFamily="34" charset="0"/>
                <a:ea typeface="Calibri" panose="020F0502020204030204" pitchFamily="34" charset="0"/>
                <a:cs typeface="Arial" panose="020B0604020202020204" pitchFamily="34" charset="0"/>
              </a:rPr>
              <a:t>READ through these objectives and criteria.</a:t>
            </a:r>
          </a:p>
          <a:p>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latin typeface="Arial" panose="020B0604020202020204" pitchFamily="34" charset="0"/>
              <a:cs typeface="Arial" panose="020B0604020202020204" pitchFamily="34" charset="0"/>
            </a:endParaRPr>
          </a:p>
        </p:txBody>
      </p:sp>
      <p:pic>
        <p:nvPicPr>
          <p:cNvPr id="3" name="Picture 2" descr="A screenshot of a computer&#10;&#10;Description automatically generated">
            <a:extLst>
              <a:ext uri="{FF2B5EF4-FFF2-40B4-BE49-F238E27FC236}">
                <a16:creationId xmlns:a16="http://schemas.microsoft.com/office/drawing/2014/main" id="{E3C5B9AF-8660-F84C-AB8D-6F94ACAF158A}"/>
              </a:ext>
            </a:extLst>
          </p:cNvPr>
          <p:cNvPicPr>
            <a:picLocks noChangeAspect="1"/>
          </p:cNvPicPr>
          <p:nvPr/>
        </p:nvPicPr>
        <p:blipFill rotWithShape="1">
          <a:blip r:embed="rId3">
            <a:extLst>
              <a:ext uri="{28A0092B-C50C-407E-A947-70E740481C1C}">
                <a14:useLocalDpi xmlns:a14="http://schemas.microsoft.com/office/drawing/2010/main" val="0"/>
              </a:ext>
            </a:extLst>
          </a:blip>
          <a:srcRect l="17727" t="14708" r="58991" b="76261"/>
          <a:stretch/>
        </p:blipFill>
        <p:spPr bwMode="auto">
          <a:xfrm>
            <a:off x="4185967" y="1447541"/>
            <a:ext cx="2648942" cy="414242"/>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2668582238"/>
      </p:ext>
    </p:extLst>
  </p:cSld>
  <p:clrMapOvr>
    <a:masterClrMapping/>
  </p:clrMapOvr>
  <p:transition spd="slow">
    <p:push dir="u"/>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effectLst/>
                <a:latin typeface="Arial" panose="020B0604020202020204" pitchFamily="34" charset="0"/>
                <a:ea typeface="Calibri" panose="020F0502020204030204" pitchFamily="34" charset="0"/>
              </a:rPr>
              <a:t>GSE: Georgia Standards of Excellence</a:t>
            </a:r>
            <a:endParaRPr lang="en-US" b="1" dirty="0">
              <a:latin typeface="Arial" panose="020B060402020202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05968" y="2265588"/>
            <a:ext cx="11224214" cy="4043772"/>
          </a:xfrm>
        </p:spPr>
        <p:txBody>
          <a:bodyPr>
            <a:normAutofit/>
          </a:bodyPr>
          <a:lstStyle/>
          <a:p>
            <a:pPr marL="0" indent="0">
              <a:buNone/>
            </a:pP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endParaRPr lang="en-US" sz="3200" dirty="0">
              <a:latin typeface="Arial" panose="020B0604020202020204" pitchFamily="34" charset="0"/>
              <a:cs typeface="Arial" panose="020B0604020202020204" pitchFamily="34" charset="0"/>
            </a:endParaRPr>
          </a:p>
        </p:txBody>
      </p:sp>
      <p:pic>
        <p:nvPicPr>
          <p:cNvPr id="4" name="Picture 3" descr="A screenshot of a computer&#10;&#10;Description automatically generated">
            <a:extLst>
              <a:ext uri="{FF2B5EF4-FFF2-40B4-BE49-F238E27FC236}">
                <a16:creationId xmlns:a16="http://schemas.microsoft.com/office/drawing/2014/main" id="{6F75D51F-46E4-C6B4-34AD-656376123608}"/>
              </a:ext>
            </a:extLst>
          </p:cNvPr>
          <p:cNvPicPr>
            <a:picLocks noChangeAspect="1"/>
          </p:cNvPicPr>
          <p:nvPr/>
        </p:nvPicPr>
        <p:blipFill rotWithShape="1">
          <a:blip r:embed="rId2"/>
          <a:srcRect l="40064" t="28490" r="24680" b="40741"/>
          <a:stretch/>
        </p:blipFill>
        <p:spPr bwMode="auto">
          <a:xfrm>
            <a:off x="1518587" y="2148444"/>
            <a:ext cx="8238766" cy="4043771"/>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342357242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p:txBody>
          <a:bodyPr>
            <a:noAutofit/>
          </a:bodyPr>
          <a:lstStyle/>
          <a:p>
            <a:r>
              <a:rPr lang="en-US" b="1" dirty="0">
                <a:effectLst/>
                <a:latin typeface="Arial" panose="020B0604020202020204" pitchFamily="34" charset="0"/>
                <a:ea typeface="Calibri" panose="020F0502020204030204" pitchFamily="34" charset="0"/>
              </a:rPr>
              <a:t>Numeration System</a:t>
            </a:r>
            <a:endParaRPr lang="en-US" b="1" dirty="0">
              <a:latin typeface="Arial" panose="020B060402020202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3694176"/>
          </a:xfrm>
        </p:spPr>
        <p:txBody>
          <a:bodyPr>
            <a:normAutofit/>
          </a:bodyPr>
          <a:lstStyle/>
          <a:p>
            <a:pPr marL="0" indent="0">
              <a:buNone/>
            </a:pPr>
            <a:endParaRPr lang="en-US" sz="3200" dirty="0">
              <a:latin typeface="Calibri" panose="020F0502020204030204" pitchFamily="34" charset="0"/>
              <a:ea typeface="Calibri" panose="020F0502020204030204" pitchFamily="34" charset="0"/>
              <a:cs typeface="Times New Roman" panose="02020603050405020304" pitchFamily="18" charset="0"/>
            </a:endParaRPr>
          </a:p>
          <a:p>
            <a:pPr marL="0" indent="0">
              <a:buNone/>
            </a:pPr>
            <a:r>
              <a:rPr lang="en-US" sz="3200" b="1" u="sng" dirty="0">
                <a:effectLst/>
                <a:latin typeface="Arial" panose="020B0604020202020204" pitchFamily="34" charset="0"/>
                <a:ea typeface="Calibri" panose="020F0502020204030204" pitchFamily="34" charset="0"/>
                <a:cs typeface="Times New Roman" panose="02020603050405020304" pitchFamily="18" charset="0"/>
              </a:rPr>
              <a:t>Number Bases and Grouping</a:t>
            </a:r>
          </a:p>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8653667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xEl>
                                              <p:pRg st="1" end="1"/>
                                            </p:txEl>
                                          </p:spTgt>
                                        </p:tgtEl>
                                        <p:attrNameLst>
                                          <p:attrName>style.visibility</p:attrName>
                                        </p:attrNameLst>
                                      </p:cBhvr>
                                      <p:to>
                                        <p:strVal val="visible"/>
                                      </p:to>
                                    </p:set>
                                    <p:anim calcmode="lin" valueType="num">
                                      <p:cBhvr additive="base">
                                        <p:cTn id="7" dur="500" fill="hold"/>
                                        <p:tgtEl>
                                          <p:spTgt spid="6">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6">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655608" y="548640"/>
            <a:ext cx="10628088" cy="1179576"/>
          </a:xfrm>
        </p:spPr>
        <p:txBody>
          <a:bodyPr>
            <a:noAutofit/>
          </a:bodyPr>
          <a:lstStyle/>
          <a:p>
            <a:pPr marL="0" marR="0">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Arial" panose="020B0604020202020204" pitchFamily="34" charset="0"/>
              </a:rPr>
              <a:t>We will explore symbols for the following Numeration Systems:</a:t>
            </a: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3694176"/>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54147039"/>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Egyptian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2985350"/>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2897716"/>
          </a:xfrm>
          <a:prstGeom prst="rect">
            <a:avLst/>
          </a:prstGeom>
          <a:noFill/>
        </p:spPr>
        <p:txBody>
          <a:bodyPr wrap="square">
            <a:spAutoFit/>
          </a:bodyPr>
          <a:lstStyle/>
          <a:p>
            <a:pPr marR="0" lvl="0">
              <a:lnSpc>
                <a:spcPct val="107000"/>
              </a:lnSpc>
              <a:spcBef>
                <a:spcPts val="0"/>
              </a:spcBef>
              <a:spcAft>
                <a:spcPts val="800"/>
              </a:spcAft>
            </a:pPr>
            <a:r>
              <a:rPr lang="en-US" sz="3200" dirty="0">
                <a:effectLst/>
                <a:latin typeface="Arial" panose="020B0604020202020204" pitchFamily="34" charset="0"/>
                <a:ea typeface="Calibri" panose="020F0502020204030204" pitchFamily="34" charset="0"/>
                <a:cs typeface="Arial" panose="020B0604020202020204" pitchFamily="34" charset="0"/>
              </a:rPr>
              <a:t>The ancient Egyptian numeration system used picture symbols called hieroglyphics. This is a base-ten system in which each symbol represents a power of ten.</a:t>
            </a:r>
          </a:p>
          <a:p>
            <a:pPr marL="457200" marR="0" lvl="0" indent="-457200">
              <a:lnSpc>
                <a:spcPct val="107000"/>
              </a:lnSpc>
              <a:spcBef>
                <a:spcPts val="0"/>
              </a:spcBef>
              <a:spcAft>
                <a:spcPts val="800"/>
              </a:spcAft>
              <a:buFont typeface="Arial" panose="020B0604020202020204" pitchFamily="34" charset="0"/>
              <a:buChar char="•"/>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anose="020B0604020202020204" pitchFamily="34" charset="0"/>
              <a:buChar char="•"/>
            </a:pPr>
            <a:endParaRPr lang="en-US" sz="3200" dirty="0"/>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pic>
        <p:nvPicPr>
          <p:cNvPr id="8" name="Picture 7">
            <a:extLst>
              <a:ext uri="{FF2B5EF4-FFF2-40B4-BE49-F238E27FC236}">
                <a16:creationId xmlns:a16="http://schemas.microsoft.com/office/drawing/2014/main" id="{290D0231-CA63-14A4-B1D2-D824D22A6621}"/>
              </a:ext>
            </a:extLst>
          </p:cNvPr>
          <p:cNvPicPr>
            <a:picLocks noChangeAspect="1"/>
          </p:cNvPicPr>
          <p:nvPr/>
        </p:nvPicPr>
        <p:blipFill rotWithShape="1">
          <a:blip r:embed="rId2"/>
          <a:srcRect l="10736" t="67236" r="66347" b="17664"/>
          <a:stretch/>
        </p:blipFill>
        <p:spPr bwMode="auto">
          <a:xfrm>
            <a:off x="3929871" y="5227608"/>
            <a:ext cx="3676650" cy="1362075"/>
          </a:xfrm>
          <a:prstGeom prst="rect">
            <a:avLst/>
          </a:prstGeom>
          <a:ln>
            <a:noFill/>
          </a:ln>
          <a:extLst>
            <a:ext uri="{53640926-AAD7-44D8-BBD7-CCE9431645EC}">
              <a14:shadowObscured xmlns:a14="http://schemas.microsoft.com/office/drawing/2010/main"/>
            </a:ext>
          </a:extLst>
        </p:spPr>
      </p:pic>
    </p:spTree>
    <p:extLst>
      <p:ext uri="{BB962C8B-B14F-4D97-AF65-F5344CB8AC3E}">
        <p14:creationId xmlns:p14="http://schemas.microsoft.com/office/powerpoint/2010/main" val="1211243142"/>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780DA-B70E-2CAA-7F07-DE7A915AEA78}"/>
              </a:ext>
            </a:extLst>
          </p:cNvPr>
          <p:cNvSpPr>
            <a:spLocks noGrp="1"/>
          </p:cNvSpPr>
          <p:nvPr>
            <p:ph type="title"/>
          </p:nvPr>
        </p:nvSpPr>
        <p:spPr>
          <a:xfrm>
            <a:off x="595223" y="850564"/>
            <a:ext cx="10628088" cy="1179576"/>
          </a:xfrm>
        </p:spPr>
        <p:txBody>
          <a:bodyPr>
            <a:noAutofit/>
          </a:bodyPr>
          <a:lstStyle/>
          <a:p>
            <a:pPr>
              <a:lnSpc>
                <a:spcPct val="107000"/>
              </a:lnSpc>
              <a:spcBef>
                <a:spcPts val="0"/>
              </a:spcBef>
              <a:spcAft>
                <a:spcPts val="800"/>
              </a:spcAft>
            </a:pPr>
            <a:r>
              <a:rPr lang="en-US" b="1" dirty="0">
                <a:effectLst/>
                <a:latin typeface="Arial" panose="020B0604020202020204" pitchFamily="34" charset="0"/>
                <a:ea typeface="Calibri" panose="020F0502020204030204" pitchFamily="34" charset="0"/>
                <a:cs typeface="Times New Roman" panose="02020603050405020304" pitchFamily="18" charset="0"/>
              </a:rPr>
              <a:t>Egyptian Numeration</a:t>
            </a:r>
            <a:br>
              <a:rPr lang="en-US" sz="1800" dirty="0">
                <a:effectLst/>
                <a:latin typeface="Calibri" panose="020F0502020204030204" pitchFamily="34" charset="0"/>
                <a:ea typeface="Calibri" panose="020F0502020204030204" pitchFamily="34" charset="0"/>
                <a:cs typeface="Times New Roman" panose="02020603050405020304" pitchFamily="18" charset="0"/>
              </a:rPr>
            </a:br>
            <a:endParaRPr lang="en-US" b="1" dirty="0">
              <a:effectLst/>
              <a:latin typeface="Arial" panose="020B0604020202020204" pitchFamily="34" charset="0"/>
              <a:ea typeface="Calibri" panose="020F0502020204030204" pitchFamily="34" charset="0"/>
              <a:cs typeface="Arial" panose="020B0604020202020204" pitchFamily="34" charset="0"/>
            </a:endParaRPr>
          </a:p>
        </p:txBody>
      </p:sp>
      <p:sp>
        <p:nvSpPr>
          <p:cNvPr id="6" name="Content Placeholder 5">
            <a:extLst>
              <a:ext uri="{FF2B5EF4-FFF2-40B4-BE49-F238E27FC236}">
                <a16:creationId xmlns:a16="http://schemas.microsoft.com/office/drawing/2014/main" id="{C3343419-9CE6-2423-C3A9-57022C5B3C51}"/>
              </a:ext>
            </a:extLst>
          </p:cNvPr>
          <p:cNvSpPr>
            <a:spLocks noGrp="1"/>
          </p:cNvSpPr>
          <p:nvPr>
            <p:ph idx="1"/>
          </p:nvPr>
        </p:nvSpPr>
        <p:spPr>
          <a:xfrm>
            <a:off x="511833" y="2242258"/>
            <a:ext cx="10168128" cy="2985350"/>
          </a:xfrm>
        </p:spPr>
        <p:txBody>
          <a:bodyPr>
            <a:normAutofit/>
          </a:bodyPr>
          <a:lstStyle/>
          <a:p>
            <a:endParaRPr lang="en-US" sz="3200" b="1" u="sng" dirty="0">
              <a:effectLst/>
              <a:latin typeface="Calibri" panose="020F0502020204030204" pitchFamily="34" charset="0"/>
              <a:ea typeface="Calibri" panose="020F0502020204030204" pitchFamily="34" charset="0"/>
              <a:cs typeface="Times New Roman" panose="02020603050405020304" pitchFamily="18" charset="0"/>
            </a:endParaRPr>
          </a:p>
          <a:p>
            <a:pPr marL="0" indent="0">
              <a:buNone/>
            </a:pPr>
            <a:endParaRPr lang="en-US" sz="3200"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72DE71D3-AA1B-0259-7B07-8E6C7F3F5E3D}"/>
              </a:ext>
            </a:extLst>
          </p:cNvPr>
          <p:cNvSpPr txBox="1"/>
          <p:nvPr/>
        </p:nvSpPr>
        <p:spPr>
          <a:xfrm>
            <a:off x="511832" y="2017200"/>
            <a:ext cx="11297729" cy="5737596"/>
          </a:xfrm>
          <a:prstGeom prst="rect">
            <a:avLst/>
          </a:prstGeom>
          <a:noFill/>
        </p:spPr>
        <p:txBody>
          <a:bodyPr wrap="square">
            <a:spAutoFit/>
          </a:bodyPr>
          <a:lstStyle/>
          <a:p>
            <a:pPr marL="457200" marR="0" lvl="0" indent="-457200">
              <a:lnSpc>
                <a:spcPct val="107000"/>
              </a:lnSpc>
              <a:spcBef>
                <a:spcPts val="0"/>
              </a:spcBef>
              <a:spcAft>
                <a:spcPts val="8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rPr>
              <a:t>The Egyptian numeration system is an example of an </a:t>
            </a:r>
            <a:r>
              <a:rPr lang="en-US" sz="3200" u="sng" dirty="0">
                <a:effectLst/>
                <a:latin typeface="Arial" panose="020B0604020202020204" pitchFamily="34" charset="0"/>
                <a:ea typeface="Calibri" panose="020F0502020204030204" pitchFamily="34" charset="0"/>
              </a:rPr>
              <a:t>additive numeration system</a:t>
            </a:r>
            <a:r>
              <a:rPr lang="en-US" sz="3200" dirty="0">
                <a:effectLst/>
                <a:latin typeface="Arial" panose="020B0604020202020204" pitchFamily="34" charset="0"/>
                <a:ea typeface="Calibri" panose="020F0502020204030204" pitchFamily="34" charset="0"/>
              </a:rPr>
              <a:t> because each power of the base is repeated as many times as needed. </a:t>
            </a:r>
          </a:p>
          <a:p>
            <a:pPr marL="457200" indent="-457200">
              <a:lnSpc>
                <a:spcPct val="107000"/>
              </a:lnSpc>
              <a:spcAft>
                <a:spcPts val="800"/>
              </a:spcAft>
              <a:buFont typeface="Arial" panose="020B0604020202020204" pitchFamily="34" charset="0"/>
              <a:buChar char="•"/>
            </a:pPr>
            <a:endParaRPr lang="en-US" sz="3200" dirty="0">
              <a:effectLst/>
              <a:latin typeface="Arial" panose="020B0604020202020204" pitchFamily="34" charset="0"/>
              <a:ea typeface="Calibri" panose="020F0502020204030204" pitchFamily="34" charset="0"/>
              <a:cs typeface="Times New Roman" panose="02020603050405020304" pitchFamily="18" charset="0"/>
            </a:endParaRPr>
          </a:p>
          <a:p>
            <a:pPr marL="457200" indent="-457200">
              <a:lnSpc>
                <a:spcPct val="107000"/>
              </a:lnSpc>
              <a:spcAft>
                <a:spcPts val="800"/>
              </a:spcAft>
              <a:buFont typeface="Arial" panose="020B0604020202020204" pitchFamily="34" charset="0"/>
              <a:buChar char="•"/>
            </a:pPr>
            <a:r>
              <a:rPr lang="en-US" sz="3200" dirty="0">
                <a:effectLst/>
                <a:latin typeface="Arial" panose="020B0604020202020204" pitchFamily="34" charset="0"/>
                <a:ea typeface="Calibri" panose="020F0502020204030204" pitchFamily="34" charset="0"/>
                <a:cs typeface="Times New Roman" panose="02020603050405020304" pitchFamily="18" charset="0"/>
              </a:rPr>
              <a:t>The Egyptian numerals in this text are written in </a:t>
            </a:r>
            <a:r>
              <a:rPr lang="en-US" sz="3200" u="sng" dirty="0">
                <a:effectLst/>
                <a:latin typeface="Arial" panose="020B0604020202020204" pitchFamily="34" charset="0"/>
                <a:ea typeface="Calibri" panose="020F0502020204030204" pitchFamily="34" charset="0"/>
                <a:cs typeface="Times New Roman" panose="02020603050405020304" pitchFamily="18" charset="0"/>
              </a:rPr>
              <a:t>descending order </a:t>
            </a:r>
            <a:r>
              <a:rPr lang="en-US" sz="3200" dirty="0">
                <a:effectLst/>
                <a:latin typeface="Arial" panose="020B0604020202020204" pitchFamily="34" charset="0"/>
                <a:ea typeface="Calibri" panose="020F0502020204030204" pitchFamily="34" charset="0"/>
                <a:cs typeface="Times New Roman" panose="02020603050405020304" pitchFamily="18" charset="0"/>
              </a:rPr>
              <a:t>from left to right. However, it is the Egyptian custom to write them in ascending powers from left to right. </a:t>
            </a:r>
            <a:endParaRPr lang="en-US" sz="3200" dirty="0">
              <a:effectLst/>
              <a:latin typeface="Calibri" panose="020F0502020204030204" pitchFamily="34" charset="0"/>
              <a:ea typeface="Calibri" panose="020F0502020204030204" pitchFamily="34" charset="0"/>
              <a:cs typeface="Times New Roman" panose="02020603050405020304" pitchFamily="18" charset="0"/>
            </a:endParaRPr>
          </a:p>
          <a:p>
            <a:pPr marL="457200" indent="-457200">
              <a:lnSpc>
                <a:spcPct val="107000"/>
              </a:lnSpc>
              <a:spcAft>
                <a:spcPts val="800"/>
              </a:spcAft>
              <a:buFont typeface="Arial" panose="020B0604020202020204" pitchFamily="34" charset="0"/>
              <a:buChar char="•"/>
            </a:pP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457200" indent="-457200">
              <a:buFont typeface="Arial" panose="020B0604020202020204" pitchFamily="34" charset="0"/>
              <a:buChar char="•"/>
            </a:pPr>
            <a:endParaRPr lang="en-US" sz="3200" dirty="0"/>
          </a:p>
        </p:txBody>
      </p:sp>
      <p:sp>
        <p:nvSpPr>
          <p:cNvPr id="3" name="Rectangle 2">
            <a:extLst>
              <a:ext uri="{FF2B5EF4-FFF2-40B4-BE49-F238E27FC236}">
                <a16:creationId xmlns:a16="http://schemas.microsoft.com/office/drawing/2014/main" id="{FBB6D042-24BD-0841-91BD-BE4441ABF944}"/>
              </a:ext>
            </a:extLst>
          </p:cNvPr>
          <p:cNvSpPr>
            <a:spLocks noChangeArrowheads="1"/>
          </p:cNvSpPr>
          <p:nvPr/>
        </p:nvSpPr>
        <p:spPr bwMode="auto">
          <a:xfrm>
            <a:off x="0" y="0"/>
            <a:ext cx="12192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US"/>
          </a:p>
        </p:txBody>
      </p:sp>
    </p:spTree>
    <p:extLst>
      <p:ext uri="{BB962C8B-B14F-4D97-AF65-F5344CB8AC3E}">
        <p14:creationId xmlns:p14="http://schemas.microsoft.com/office/powerpoint/2010/main" val="1997427138"/>
      </p:ext>
    </p:extLst>
  </p:cSld>
  <p:clrMapOvr>
    <a:masterClrMapping/>
  </p:clrMapOvr>
  <p:transition spd="slow">
    <p:push dir="u"/>
  </p:transition>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1382</TotalTime>
  <Words>877</Words>
  <Application>Microsoft Office PowerPoint</Application>
  <PresentationFormat>Widescreen</PresentationFormat>
  <Paragraphs>130</Paragraphs>
  <Slides>26</Slides>
  <Notes>0</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26</vt:i4>
      </vt:variant>
    </vt:vector>
  </HeadingPairs>
  <TitlesOfParts>
    <vt:vector size="33" baseType="lpstr">
      <vt:lpstr>Arial</vt:lpstr>
      <vt:lpstr>Avenir Next LT Pro</vt:lpstr>
      <vt:lpstr>Calibri</vt:lpstr>
      <vt:lpstr>Georgia</vt:lpstr>
      <vt:lpstr>Symbol</vt:lpstr>
      <vt:lpstr>Times New Roman</vt:lpstr>
      <vt:lpstr>AccentBoxVTI</vt:lpstr>
      <vt:lpstr>Lesson 6: Numeration Systems</vt:lpstr>
      <vt:lpstr>Number System</vt:lpstr>
      <vt:lpstr>Number System</vt:lpstr>
      <vt:lpstr>GSE: Georgia Standards of Excellence</vt:lpstr>
      <vt:lpstr>GSE: Georgia Standards of Excellence</vt:lpstr>
      <vt:lpstr>Numeration System</vt:lpstr>
      <vt:lpstr>We will explore symbols for the following Numeration Systems:</vt:lpstr>
      <vt:lpstr>Egyptian Numeration </vt:lpstr>
      <vt:lpstr>Egyptian Numeration </vt:lpstr>
      <vt:lpstr>Egyptian Numeration </vt:lpstr>
      <vt:lpstr>Roman Numeration </vt:lpstr>
      <vt:lpstr>Roman Numeration </vt:lpstr>
      <vt:lpstr>Roman Numeration </vt:lpstr>
      <vt:lpstr>Roman Numeration </vt:lpstr>
      <vt:lpstr>Babylonian Numeration </vt:lpstr>
      <vt:lpstr>Babylonian Numeration </vt:lpstr>
      <vt:lpstr>Mayan Numeration </vt:lpstr>
      <vt:lpstr>Mayan Numeration </vt:lpstr>
      <vt:lpstr>Hindu-Arabic Numeration </vt:lpstr>
      <vt:lpstr>Hindu-Arabic Numeration </vt:lpstr>
      <vt:lpstr>Hindu-Arabic Numeration </vt:lpstr>
      <vt:lpstr>Hindu-Arabic Numeration </vt:lpstr>
      <vt:lpstr>Hindu-Arabic Numeration </vt:lpstr>
      <vt:lpstr>Determining the value of digits and their place value  </vt:lpstr>
      <vt:lpstr>Determining the value of digits and their place value  </vt:lpstr>
      <vt:lpstr>Rounding Numbers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21</cp:revision>
  <dcterms:created xsi:type="dcterms:W3CDTF">2023-12-09T14:49:07Z</dcterms:created>
  <dcterms:modified xsi:type="dcterms:W3CDTF">2025-01-08T18:01:34Z</dcterms:modified>
</cp:coreProperties>
</file>