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71" r:id="rId5"/>
    <p:sldId id="273" r:id="rId6"/>
    <p:sldId id="274" r:id="rId7"/>
    <p:sldId id="275" r:id="rId8"/>
    <p:sldId id="276" r:id="rId9"/>
    <p:sldId id="277" r:id="rId10"/>
    <p:sldId id="278" r:id="rId11"/>
    <p:sldId id="280" r:id="rId12"/>
    <p:sldId id="281" r:id="rId13"/>
    <p:sldId id="282" r:id="rId14"/>
    <p:sldId id="283" r:id="rId15"/>
    <p:sldId id="284" r:id="rId16"/>
    <p:sldId id="28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6CBD"/>
    <a:srgbClr val="0070C0"/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12: Prime and Composite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90585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Fundamental Theorem of Arithmetic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1252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729" y="607363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Prime Factorization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01834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5781D-C48A-434D-B9AB-902165BC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285" y="7750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3: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Find the prime factorization of each number. Show your work.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C89A-54A9-43FC-B3F4-35F648C78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62" y="2206305"/>
            <a:ext cx="10721634" cy="39658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dirty="0"/>
              <a:t>			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0756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5781D-C48A-434D-B9AB-902165BC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784" y="68580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3: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Find the prime factorization of each number. Show your work.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C89A-54A9-43FC-B3F4-35F648C78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62" y="2206305"/>
            <a:ext cx="10721634" cy="396589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75</a:t>
            </a:r>
            <a:r>
              <a:rPr lang="en-US" dirty="0"/>
              <a:t>			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88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924</a:t>
            </a:r>
            <a:r>
              <a:rPr lang="en-US" dirty="0"/>
              <a:t>			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360</a:t>
            </a:r>
          </a:p>
          <a:p>
            <a:pPr marL="0" indent="0">
              <a:buNone/>
            </a:pP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7250296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6231" y="523473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List the factors of 10: ____________</a:t>
            </a:r>
          </a:p>
        </p:txBody>
      </p:sp>
    </p:spTree>
    <p:extLst>
      <p:ext uri="{BB962C8B-B14F-4D97-AF65-F5344CB8AC3E}">
        <p14:creationId xmlns:p14="http://schemas.microsoft.com/office/powerpoint/2010/main" val="10600173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82196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of Divisors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0799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5781D-C48A-434D-B9AB-902165BC6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9" y="68580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4: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  Find the number of positive divisors of 1,000,000.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27C89A-54A9-43FC-B3F4-35F648C780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062" y="2206305"/>
            <a:ext cx="10721634" cy="396589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b="1" dirty="0">
              <a:solidFill>
                <a:srgbClr val="0070C0"/>
              </a:solidFill>
              <a:latin typeface="Bradley Hand ITC" panose="03070402050302030203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42382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894" y="557029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Prime and Composite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Composite Number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Prime Number</a:t>
            </a:r>
          </a:p>
          <a:p>
            <a:pPr marL="457200" lvl="1" indent="0">
              <a:buNone/>
            </a:pPr>
            <a:endParaRPr lang="en-US" sz="28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565418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Prime and Composite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Is 1 prime or composite? </a:t>
            </a:r>
          </a:p>
          <a:p>
            <a:pPr marL="457200" lvl="1" indent="0">
              <a:buNone/>
            </a:pPr>
            <a:endParaRPr lang="en-US" sz="30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Is 0 prime or composite? </a:t>
            </a:r>
          </a:p>
          <a:p>
            <a:pPr marL="457200" lvl="1" indent="0">
              <a:buNone/>
            </a:pPr>
            <a:endParaRPr lang="en-US" sz="30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Is 2 prime or composite? </a:t>
            </a:r>
          </a:p>
          <a:p>
            <a:pPr marL="457200" lvl="1" indent="0">
              <a:buNone/>
            </a:pPr>
            <a:endParaRPr lang="en-US" sz="30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 algn="ctr">
              <a:lnSpc>
                <a:spcPct val="120000"/>
              </a:lnSpc>
              <a:spcBef>
                <a:spcPts val="100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Prime numbers are often referred to as the building blocks of whole numbers.</a:t>
            </a:r>
          </a:p>
          <a:p>
            <a:pPr marL="457200" lvl="1" indent="0">
              <a:buNone/>
            </a:pPr>
            <a:endParaRPr lang="en-US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endParaRPr lang="en-US" sz="2800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851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864" y="501764"/>
            <a:ext cx="10168128" cy="117957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List the numbers 13 – 20 and identify if it is </a:t>
            </a:r>
            <a:r>
              <a:rPr lang="en-US" sz="3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Prime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or </a:t>
            </a:r>
            <a:r>
              <a:rPr lang="en-US" sz="3200" b="1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Composite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CDC43BF-82FD-49A6-9C84-42685E5923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202726"/>
              </p:ext>
            </p:extLst>
          </p:nvPr>
        </p:nvGraphicFramePr>
        <p:xfrm>
          <a:off x="1253798" y="3244442"/>
          <a:ext cx="8128000" cy="2443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01286699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10100035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28957304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574006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910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2273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08016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925032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800" kern="1200" dirty="0">
                        <a:solidFill>
                          <a:srgbClr val="436CBD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440072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20852B7-F3F6-4B66-967E-CB307435E9ED}"/>
              </a:ext>
            </a:extLst>
          </p:cNvPr>
          <p:cNvSpPr/>
          <p:nvPr/>
        </p:nvSpPr>
        <p:spPr>
          <a:xfrm>
            <a:off x="677864" y="5802868"/>
            <a:ext cx="9279868" cy="600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Examples of prime numbers: _______________ </a:t>
            </a:r>
          </a:p>
        </p:txBody>
      </p:sp>
    </p:spTree>
    <p:extLst>
      <p:ext uri="{BB962C8B-B14F-4D97-AF65-F5344CB8AC3E}">
        <p14:creationId xmlns:p14="http://schemas.microsoft.com/office/powerpoint/2010/main" val="3951567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1D134C-D9DC-4CE7-B692-BB0A4BE60E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0618" y="71642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Prime Number Test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ACFCAA-CACA-458D-BE9A-CE0A01DB3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1999851"/>
            <a:ext cx="10168128" cy="4971399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How do you determine if a number is prime?</a:t>
            </a:r>
          </a:p>
          <a:p>
            <a:pPr marL="0" indent="0">
              <a:buNone/>
            </a:pPr>
            <a:endParaRPr lang="en-US" sz="32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010793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0008" y="582196"/>
            <a:ext cx="10168128" cy="1179576"/>
          </a:xfrm>
        </p:spPr>
        <p:txBody>
          <a:bodyPr/>
          <a:lstStyle/>
          <a:p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2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Prime or Composite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69"/>
            <a:ext cx="10746801" cy="4362275"/>
          </a:xfrm>
        </p:spPr>
        <p:txBody>
          <a:bodyPr>
            <a:normAutofit/>
          </a:bodyPr>
          <a:lstStyle/>
          <a:p>
            <a:pPr marL="514350" indent="-514350">
              <a:lnSpc>
                <a:spcPct val="150000"/>
              </a:lnSpc>
              <a:spcBef>
                <a:spcPts val="0"/>
              </a:spcBef>
              <a:buAutoNum type="arabicPeriod"/>
            </a:pPr>
            <a:r>
              <a:rPr lang="en-US" sz="3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43,101</a:t>
            </a:r>
            <a:r>
              <a:rPr lang="en-US" dirty="0"/>
              <a:t> 		</a:t>
            </a:r>
            <a:endParaRPr lang="en-US" sz="26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lnSpc>
                <a:spcPct val="150000"/>
              </a:lnSpc>
              <a:spcBef>
                <a:spcPts val="0"/>
              </a:spcBef>
              <a:buAutoNum type="arabicPeriod" startAt="2"/>
            </a:pPr>
            <a:r>
              <a:rPr lang="en-US" sz="3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24,638</a:t>
            </a:r>
            <a:r>
              <a:rPr lang="en-US" dirty="0"/>
              <a:t> 	</a:t>
            </a:r>
            <a:endParaRPr lang="en-US" sz="26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indent="-742950">
              <a:lnSpc>
                <a:spcPct val="150000"/>
              </a:lnSpc>
              <a:buAutoNum type="arabicPeriod" startAt="3"/>
            </a:pPr>
            <a:r>
              <a:rPr lang="en-US" sz="36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53 </a:t>
            </a:r>
            <a:r>
              <a:rPr lang="en-US" dirty="0"/>
              <a:t>		</a:t>
            </a:r>
          </a:p>
          <a:p>
            <a:pPr marL="514350" indent="-514350">
              <a:lnSpc>
                <a:spcPct val="150000"/>
              </a:lnSpc>
              <a:buAutoNum type="arabicPeriod" startAt="3"/>
            </a:pPr>
            <a:r>
              <a:rPr lang="en-US" sz="33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 421</a:t>
            </a:r>
            <a:r>
              <a:rPr lang="en-US" dirty="0"/>
              <a:t>		</a:t>
            </a:r>
            <a:endParaRPr lang="en-US" sz="26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33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5.   667</a:t>
            </a:r>
            <a:r>
              <a:rPr lang="en-US" dirty="0"/>
              <a:t>		</a:t>
            </a:r>
            <a:endParaRPr lang="en-US" sz="2600" dirty="0">
              <a:solidFill>
                <a:srgbClr val="436CBD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92475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174" y="590585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Sieve of Eratosthenes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11538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51A3E5E-FD91-4364-A28A-116ABF4780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6860310"/>
              </p:ext>
            </p:extLst>
          </p:nvPr>
        </p:nvGraphicFramePr>
        <p:xfrm>
          <a:off x="830510" y="1283517"/>
          <a:ext cx="7219620" cy="4804280"/>
        </p:xfrm>
        <a:graphic>
          <a:graphicData uri="http://schemas.openxmlformats.org/drawingml/2006/table">
            <a:tbl>
              <a:tblPr firstRow="1" firstCol="1" bandRow="1"/>
              <a:tblGrid>
                <a:gridCol w="721962">
                  <a:extLst>
                    <a:ext uri="{9D8B030D-6E8A-4147-A177-3AD203B41FA5}">
                      <a16:colId xmlns:a16="http://schemas.microsoft.com/office/drawing/2014/main" val="2967809667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3119601066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2267373213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4200541766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1609139560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3481602214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4250426024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1260112837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1529894137"/>
                    </a:ext>
                  </a:extLst>
                </a:gridCol>
                <a:gridCol w="721962">
                  <a:extLst>
                    <a:ext uri="{9D8B030D-6E8A-4147-A177-3AD203B41FA5}">
                      <a16:colId xmlns:a16="http://schemas.microsoft.com/office/drawing/2014/main" val="3223722463"/>
                    </a:ext>
                  </a:extLst>
                </a:gridCol>
              </a:tblGrid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4380108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2674285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811813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0978206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4451601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3735368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0654229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659792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3601964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690824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7535023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7566001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3976474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20855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3440612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2482898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7488254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1310188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190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704757"/>
                  </a:ext>
                </a:extLst>
              </a:tr>
              <a:tr h="24021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196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197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198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lang="en-US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US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886" marR="63886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71979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2F0E681-3693-4AF7-8131-2ACE7CCAF4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996384"/>
              </p:ext>
            </p:extLst>
          </p:nvPr>
        </p:nvGraphicFramePr>
        <p:xfrm>
          <a:off x="830509" y="289702"/>
          <a:ext cx="7524925" cy="946786"/>
        </p:xfrm>
        <a:graphic>
          <a:graphicData uri="http://schemas.openxmlformats.org/drawingml/2006/table">
            <a:tbl>
              <a:tblPr firstRow="1" firstCol="1" bandRow="1"/>
              <a:tblGrid>
                <a:gridCol w="6612813">
                  <a:extLst>
                    <a:ext uri="{9D8B030D-6E8A-4147-A177-3AD203B41FA5}">
                      <a16:colId xmlns:a16="http://schemas.microsoft.com/office/drawing/2014/main" val="1712250541"/>
                    </a:ext>
                  </a:extLst>
                </a:gridCol>
                <a:gridCol w="912112">
                  <a:extLst>
                    <a:ext uri="{9D8B030D-6E8A-4147-A177-3AD203B41FA5}">
                      <a16:colId xmlns:a16="http://schemas.microsoft.com/office/drawing/2014/main" val="3382984502"/>
                    </a:ext>
                  </a:extLst>
                </a:gridCol>
              </a:tblGrid>
              <a:tr h="206791"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find prime numbers, you begin the process by crossing out 1, which is not prime,</a:t>
                      </a:r>
                      <a:endParaRPr lang="en-US" sz="1400" b="1" i="1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45963"/>
                  </a:ext>
                </a:extLst>
              </a:tr>
              <a:tr h="64888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+mj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and then circling 2 and crossing out all multiples of 2. Then 3 is circled and all multiples of 3 are crossed out. This process is continued. The numbers in the Sieve of Eratosthenes that are not crossed out are prime.</a:t>
                      </a:r>
                      <a:endParaRPr lang="en-US" sz="1400" b="1" i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1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171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8969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AB573-3732-4B7B-B6B8-AA07A1D9F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785" y="527649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What is a Factor Tree?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F021C-2842-44AF-921B-1B35A497E7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895" y="2080470"/>
            <a:ext cx="10746801" cy="409173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Composite numbers can always be written as a product of </a:t>
            </a:r>
            <a:r>
              <a:rPr lang="en-US" dirty="0"/>
              <a:t>_______________________.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One method to find the prime factorization of a composite number is by using a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__________________. </a:t>
            </a:r>
          </a:p>
        </p:txBody>
      </p:sp>
    </p:spTree>
    <p:extLst>
      <p:ext uri="{BB962C8B-B14F-4D97-AF65-F5344CB8AC3E}">
        <p14:creationId xmlns:p14="http://schemas.microsoft.com/office/powerpoint/2010/main" val="32487782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5561</TotalTime>
  <Words>510</Words>
  <Application>Microsoft Office PowerPoint</Application>
  <PresentationFormat>Widescreen</PresentationFormat>
  <Paragraphs>256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12: Prime and Composite</vt:lpstr>
      <vt:lpstr>Prime and Composite Numbers</vt:lpstr>
      <vt:lpstr>Prime and Composite Numbers</vt:lpstr>
      <vt:lpstr>Example 1</vt:lpstr>
      <vt:lpstr>Prime Number Test </vt:lpstr>
      <vt:lpstr>Example 2: Prime or Composite</vt:lpstr>
      <vt:lpstr>Sieve of Eratosthenes</vt:lpstr>
      <vt:lpstr>PowerPoint Presentation</vt:lpstr>
      <vt:lpstr>What is a Factor Tree?</vt:lpstr>
      <vt:lpstr>Fundamental Theorem of Arithmetic</vt:lpstr>
      <vt:lpstr>Prime Factorization</vt:lpstr>
      <vt:lpstr>Example 3: Find the prime factorization of each number. Show your work.  </vt:lpstr>
      <vt:lpstr>Example 3: Find the prime factorization of each number. Show your work.  </vt:lpstr>
      <vt:lpstr>Factors</vt:lpstr>
      <vt:lpstr>Number of Divisors</vt:lpstr>
      <vt:lpstr>Example 4:   Find the number of positive divisors of 1,000,000.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41</cp:revision>
  <dcterms:created xsi:type="dcterms:W3CDTF">2023-12-09T14:49:07Z</dcterms:created>
  <dcterms:modified xsi:type="dcterms:W3CDTF">2025-01-09T18:35:25Z</dcterms:modified>
</cp:coreProperties>
</file>