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0" r:id="rId5"/>
    <p:sldId id="261" r:id="rId6"/>
    <p:sldId id="262" r:id="rId7"/>
    <p:sldId id="263" r:id="rId8"/>
    <p:sldId id="264" r:id="rId9"/>
    <p:sldId id="265" r:id="rId10"/>
    <p:sldId id="266" r:id="rId11"/>
    <p:sldId id="267" r:id="rId12"/>
    <p:sldId id="268" r:id="rId13"/>
    <p:sldId id="269" r:id="rId14"/>
    <p:sldId id="270" r:id="rId15"/>
    <p:sldId id="272"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27" autoAdjust="0"/>
    <p:restoredTop sz="94660"/>
  </p:normalViewPr>
  <p:slideViewPr>
    <p:cSldViewPr snapToGrid="0">
      <p:cViewPr varScale="1">
        <p:scale>
          <a:sx n="111" d="100"/>
          <a:sy n="111" d="100"/>
        </p:scale>
        <p:origin x="59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02AC24A9-CCB6-4F8D-B8DB-C2F3692CFA5A}" type="datetimeFigureOut">
              <a:rPr lang="en-US" smtClean="0"/>
              <a:t>1/9/2025</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9330686"/>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08687035"/>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700191648"/>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343388079"/>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264989110"/>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1/9/2025</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670600292"/>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1/9/2025</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61542081"/>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584789161"/>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875637141"/>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1/9/2025</a:t>
            </a:fld>
            <a:endParaRPr lang="en-US" dirty="0"/>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2026886"/>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1/9/2025</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79742724"/>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2118663530"/>
      </p:ext>
    </p:extLst>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s://www.youtube.com/watch?v=VUDiE3o3o4o&amp;t=14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p!!Rectangle">
            <a:extLst>
              <a:ext uri="{FF2B5EF4-FFF2-40B4-BE49-F238E27FC236}">
                <a16:creationId xmlns:a16="http://schemas.microsoft.com/office/drawing/2014/main" id="{2FB82883-1DC0-4BE1-A607-009095F335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A web of dots connected">
            <a:extLst>
              <a:ext uri="{FF2B5EF4-FFF2-40B4-BE49-F238E27FC236}">
                <a16:creationId xmlns:a16="http://schemas.microsoft.com/office/drawing/2014/main" id="{DD3EB658-65E2-F31B-9530-136A8737D832}"/>
              </a:ext>
            </a:extLst>
          </p:cNvPr>
          <p:cNvPicPr>
            <a:picLocks noChangeAspect="1"/>
          </p:cNvPicPr>
          <p:nvPr/>
        </p:nvPicPr>
        <p:blipFill rotWithShape="1">
          <a:blip r:embed="rId2"/>
          <a:srcRect l="20444" r="1" b="1"/>
          <a:stretch/>
        </p:blipFill>
        <p:spPr>
          <a:xfrm>
            <a:off x="20" y="10"/>
            <a:ext cx="12191980" cy="6857990"/>
          </a:xfrm>
          <a:prstGeom prst="rect">
            <a:avLst/>
          </a:prstGeom>
        </p:spPr>
      </p:pic>
      <p:sp>
        <p:nvSpPr>
          <p:cNvPr id="17" name="m!!text rectangle">
            <a:extLst>
              <a:ext uri="{FF2B5EF4-FFF2-40B4-BE49-F238E27FC236}">
                <a16:creationId xmlns:a16="http://schemas.microsoft.com/office/drawing/2014/main" id="{A3473CF9-37EB-43E7-89EF-D2D1C53D1D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03615" y="4638503"/>
            <a:ext cx="8384770" cy="1332634"/>
          </a:xfrm>
          <a:prstGeom prst="rect">
            <a:avLst/>
          </a:prstGeom>
          <a:solidFill>
            <a:schemeClr val="bg1">
              <a:alpha val="95000"/>
            </a:schemeClr>
          </a:solidFill>
          <a:ln w="12700">
            <a:solidFill>
              <a:schemeClr val="tx2">
                <a:lumMod val="10000"/>
                <a:lumOff val="9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0DDD594-E1A6-81BB-85C9-FE3D7DC5E103}"/>
              </a:ext>
            </a:extLst>
          </p:cNvPr>
          <p:cNvSpPr>
            <a:spLocks noGrp="1"/>
          </p:cNvSpPr>
          <p:nvPr>
            <p:ph type="ctrTitle"/>
          </p:nvPr>
        </p:nvSpPr>
        <p:spPr>
          <a:xfrm>
            <a:off x="2103120" y="4638503"/>
            <a:ext cx="7985759" cy="868823"/>
          </a:xfrm>
        </p:spPr>
        <p:txBody>
          <a:bodyPr anchor="ctr">
            <a:noAutofit/>
          </a:bodyPr>
          <a:lstStyle/>
          <a:p>
            <a:pPr algn="ctr"/>
            <a:r>
              <a:rPr lang="en-US" sz="4000" dirty="0">
                <a:latin typeface="Arial" panose="020B0604020202020204" pitchFamily="34" charset="0"/>
                <a:cs typeface="Arial" panose="020B0604020202020204" pitchFamily="34" charset="0"/>
              </a:rPr>
              <a:t>Lesson 9: Multiplication of Whole Numbers</a:t>
            </a:r>
          </a:p>
        </p:txBody>
      </p:sp>
      <p:sp>
        <p:nvSpPr>
          <p:cNvPr id="18" name="m!!accent">
            <a:extLst>
              <a:ext uri="{FF2B5EF4-FFF2-40B4-BE49-F238E27FC236}">
                <a16:creationId xmlns:a16="http://schemas.microsoft.com/office/drawing/2014/main" id="{586B4EF9-43BA-4655-A6FF-1D8E21574C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83110" y="5628237"/>
            <a:ext cx="7225780" cy="6858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74814578"/>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r>
              <a:rPr lang="en-US" b="1" dirty="0"/>
              <a:t> </a:t>
            </a:r>
            <a:br>
              <a:rPr lang="en-US" dirty="0"/>
            </a:br>
            <a:r>
              <a:rPr lang="en-US" b="1" dirty="0">
                <a:latin typeface="Arial" panose="020B0604020202020204" pitchFamily="34" charset="0"/>
                <a:cs typeface="Arial" panose="020B0604020202020204" pitchFamily="34" charset="0"/>
              </a:rPr>
              <a:t>Partial Products Algorithm for Multiplication</a:t>
            </a:r>
            <a:br>
              <a:rPr lang="en-US"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1776577"/>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cs typeface="Arial" panose="020B0604020202020204" pitchFamily="34" charset="0"/>
              </a:rPr>
              <a:t>							</a:t>
            </a:r>
            <a:r>
              <a:rPr lang="en-US" dirty="0"/>
              <a:t>	</a:t>
            </a: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9" name="Text Box 2">
            <a:extLst>
              <a:ext uri="{FF2B5EF4-FFF2-40B4-BE49-F238E27FC236}">
                <a16:creationId xmlns:a16="http://schemas.microsoft.com/office/drawing/2014/main" id="{A3979555-E565-4787-915B-746AB4051A5A}"/>
              </a:ext>
            </a:extLst>
          </p:cNvPr>
          <p:cNvSpPr txBox="1">
            <a:spLocks noChangeArrowheads="1"/>
          </p:cNvSpPr>
          <p:nvPr/>
        </p:nvSpPr>
        <p:spPr bwMode="auto">
          <a:xfrm>
            <a:off x="3381478" y="2048420"/>
            <a:ext cx="11211304" cy="1198190"/>
          </a:xfrm>
          <a:prstGeom prst="rect">
            <a:avLst/>
          </a:prstGeom>
          <a:noFill/>
          <a:ln w="9525">
            <a:noFill/>
            <a:miter lim="800000"/>
            <a:headEnd/>
            <a:tailEnd/>
          </a:ln>
        </p:spPr>
        <p:txBody>
          <a:bodyPr rot="0" vert="horz" wrap="square" lIns="91440" tIns="45720" rIns="91440" bIns="45720" anchor="t" anchorCtr="0">
            <a:noAutofit/>
          </a:bodyPr>
          <a:lstStyle/>
          <a:p>
            <a:pPr marR="0">
              <a:lnSpc>
                <a:spcPct val="115000"/>
              </a:lnSpc>
              <a:spcBef>
                <a:spcPts val="0"/>
              </a:spcBef>
              <a:spcAft>
                <a:spcPts val="1000"/>
              </a:spcAft>
            </a:pPr>
            <a:r>
              <a:rPr lang="en-US" dirty="0"/>
              <a:t>	</a:t>
            </a:r>
            <a:r>
              <a:rPr lang="en-US" sz="3200" dirty="0">
                <a:latin typeface="Arial" panose="020B0604020202020204" pitchFamily="34" charset="0"/>
                <a:cs typeface="Arial" panose="020B0604020202020204" pitchFamily="34" charset="0"/>
              </a:rPr>
              <a:t>83 X 27</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AFA08958-9EF4-4BB7-8AC5-3D36E0B1C89B}"/>
              </a:ext>
            </a:extLst>
          </p:cNvPr>
          <p:cNvPicPr>
            <a:picLocks noChangeAspect="1"/>
          </p:cNvPicPr>
          <p:nvPr/>
        </p:nvPicPr>
        <p:blipFill>
          <a:blip r:embed="rId2"/>
          <a:stretch>
            <a:fillRect/>
          </a:stretch>
        </p:blipFill>
        <p:spPr>
          <a:xfrm>
            <a:off x="3612953" y="2854094"/>
            <a:ext cx="2819794" cy="3667637"/>
          </a:xfrm>
          <a:prstGeom prst="rect">
            <a:avLst/>
          </a:prstGeom>
        </p:spPr>
      </p:pic>
    </p:spTree>
    <p:extLst>
      <p:ext uri="{BB962C8B-B14F-4D97-AF65-F5344CB8AC3E}">
        <p14:creationId xmlns:p14="http://schemas.microsoft.com/office/powerpoint/2010/main" val="1492437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r>
              <a:rPr lang="en-US" b="1" dirty="0"/>
              <a:t> </a:t>
            </a:r>
            <a:br>
              <a:rPr lang="en-US" dirty="0"/>
            </a:br>
            <a:r>
              <a:rPr lang="en-US" b="1" dirty="0">
                <a:latin typeface="Arial" panose="020B0604020202020204" pitchFamily="34" charset="0"/>
                <a:cs typeface="Arial" panose="020B0604020202020204" pitchFamily="34" charset="0"/>
              </a:rPr>
              <a:t>Partial Products Algorithm for Multiplication</a:t>
            </a:r>
            <a:br>
              <a:rPr lang="en-US"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1776577"/>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cs typeface="Arial" panose="020B0604020202020204" pitchFamily="34" charset="0"/>
              </a:rPr>
              <a:t>							</a:t>
            </a:r>
            <a:r>
              <a:rPr lang="en-US" dirty="0"/>
              <a:t>	</a:t>
            </a: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9" name="Text Box 2">
            <a:extLst>
              <a:ext uri="{FF2B5EF4-FFF2-40B4-BE49-F238E27FC236}">
                <a16:creationId xmlns:a16="http://schemas.microsoft.com/office/drawing/2014/main" id="{A3979555-E565-4787-915B-746AB4051A5A}"/>
              </a:ext>
            </a:extLst>
          </p:cNvPr>
          <p:cNvSpPr txBox="1">
            <a:spLocks noChangeArrowheads="1"/>
          </p:cNvSpPr>
          <p:nvPr/>
        </p:nvSpPr>
        <p:spPr bwMode="auto">
          <a:xfrm>
            <a:off x="3381478" y="2048420"/>
            <a:ext cx="11211304" cy="1198190"/>
          </a:xfrm>
          <a:prstGeom prst="rect">
            <a:avLst/>
          </a:prstGeom>
          <a:noFill/>
          <a:ln w="9525">
            <a:noFill/>
            <a:miter lim="800000"/>
            <a:headEnd/>
            <a:tailEnd/>
          </a:ln>
        </p:spPr>
        <p:txBody>
          <a:bodyPr rot="0" vert="horz" wrap="square" lIns="91440" tIns="45720" rIns="91440" bIns="45720" anchor="t" anchorCtr="0">
            <a:noAutofit/>
          </a:bodyPr>
          <a:lstStyle/>
          <a:p>
            <a:pPr marR="0">
              <a:lnSpc>
                <a:spcPct val="115000"/>
              </a:lnSpc>
              <a:spcBef>
                <a:spcPts val="0"/>
              </a:spcBef>
              <a:spcAft>
                <a:spcPts val="1000"/>
              </a:spcAft>
            </a:pPr>
            <a:r>
              <a:rPr lang="en-US" dirty="0"/>
              <a:t>	</a:t>
            </a:r>
            <a:r>
              <a:rPr lang="en-US" sz="3200" dirty="0">
                <a:latin typeface="Arial" panose="020B0604020202020204" pitchFamily="34" charset="0"/>
                <a:cs typeface="Arial" panose="020B0604020202020204" pitchFamily="34" charset="0"/>
              </a:rPr>
              <a:t>249 X 73</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577F3A39-9489-481E-A298-28AB3CBEB548}"/>
              </a:ext>
            </a:extLst>
          </p:cNvPr>
          <p:cNvPicPr>
            <a:picLocks noChangeAspect="1"/>
          </p:cNvPicPr>
          <p:nvPr/>
        </p:nvPicPr>
        <p:blipFill>
          <a:blip r:embed="rId2"/>
          <a:stretch>
            <a:fillRect/>
          </a:stretch>
        </p:blipFill>
        <p:spPr>
          <a:xfrm>
            <a:off x="3114328" y="2854094"/>
            <a:ext cx="4972744" cy="2962688"/>
          </a:xfrm>
          <a:prstGeom prst="rect">
            <a:avLst/>
          </a:prstGeom>
        </p:spPr>
      </p:pic>
    </p:spTree>
    <p:extLst>
      <p:ext uri="{BB962C8B-B14F-4D97-AF65-F5344CB8AC3E}">
        <p14:creationId xmlns:p14="http://schemas.microsoft.com/office/powerpoint/2010/main" val="299804936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r>
              <a:rPr lang="en-US" b="1" dirty="0"/>
              <a:t> </a:t>
            </a:r>
            <a:br>
              <a:rPr lang="en-US" dirty="0"/>
            </a:br>
            <a:r>
              <a:rPr lang="en-US" b="1" dirty="0">
                <a:latin typeface="Arial" panose="020B0604020202020204" pitchFamily="34" charset="0"/>
                <a:cs typeface="Arial" panose="020B0604020202020204" pitchFamily="34" charset="0"/>
              </a:rPr>
              <a:t>Partial Products Algorithm for Multiplication</a:t>
            </a:r>
            <a:br>
              <a:rPr lang="en-US"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1776577"/>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cs typeface="Arial" panose="020B0604020202020204" pitchFamily="34" charset="0"/>
              </a:rPr>
              <a:t>							</a:t>
            </a:r>
            <a:r>
              <a:rPr lang="en-US" dirty="0"/>
              <a:t>	</a:t>
            </a: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9" name="Text Box 2">
            <a:extLst>
              <a:ext uri="{FF2B5EF4-FFF2-40B4-BE49-F238E27FC236}">
                <a16:creationId xmlns:a16="http://schemas.microsoft.com/office/drawing/2014/main" id="{A3979555-E565-4787-915B-746AB4051A5A}"/>
              </a:ext>
            </a:extLst>
          </p:cNvPr>
          <p:cNvSpPr txBox="1">
            <a:spLocks noChangeArrowheads="1"/>
          </p:cNvSpPr>
          <p:nvPr/>
        </p:nvSpPr>
        <p:spPr bwMode="auto">
          <a:xfrm>
            <a:off x="3381478" y="2048420"/>
            <a:ext cx="11211304" cy="1198190"/>
          </a:xfrm>
          <a:prstGeom prst="rect">
            <a:avLst/>
          </a:prstGeom>
          <a:noFill/>
          <a:ln w="9525">
            <a:noFill/>
            <a:miter lim="800000"/>
            <a:headEnd/>
            <a:tailEnd/>
          </a:ln>
        </p:spPr>
        <p:txBody>
          <a:bodyPr rot="0" vert="horz" wrap="square" lIns="91440" tIns="45720" rIns="91440" bIns="45720" anchor="t" anchorCtr="0">
            <a:noAutofit/>
          </a:bodyPr>
          <a:lstStyle/>
          <a:p>
            <a:pPr marR="0">
              <a:lnSpc>
                <a:spcPct val="115000"/>
              </a:lnSpc>
              <a:spcBef>
                <a:spcPts val="0"/>
              </a:spcBef>
              <a:spcAft>
                <a:spcPts val="1000"/>
              </a:spcAft>
            </a:pPr>
            <a:r>
              <a:rPr lang="en-US" dirty="0"/>
              <a:t>	</a:t>
            </a:r>
            <a:r>
              <a:rPr lang="en-US" sz="3200" dirty="0">
                <a:latin typeface="Arial" panose="020B0604020202020204" pitchFamily="34" charset="0"/>
                <a:cs typeface="Arial" panose="020B0604020202020204" pitchFamily="34" charset="0"/>
              </a:rPr>
              <a:t>98 X 35</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B269A93B-0C09-407C-9FF3-F5624B7FC952}"/>
              </a:ext>
            </a:extLst>
          </p:cNvPr>
          <p:cNvPicPr>
            <a:picLocks noChangeAspect="1"/>
          </p:cNvPicPr>
          <p:nvPr/>
        </p:nvPicPr>
        <p:blipFill rotWithShape="1">
          <a:blip r:embed="rId2"/>
          <a:srcRect t="18276"/>
          <a:stretch/>
        </p:blipFill>
        <p:spPr>
          <a:xfrm>
            <a:off x="2946139" y="2542088"/>
            <a:ext cx="5004061" cy="2962828"/>
          </a:xfrm>
          <a:prstGeom prst="rect">
            <a:avLst/>
          </a:prstGeom>
        </p:spPr>
      </p:pic>
    </p:spTree>
    <p:extLst>
      <p:ext uri="{BB962C8B-B14F-4D97-AF65-F5344CB8AC3E}">
        <p14:creationId xmlns:p14="http://schemas.microsoft.com/office/powerpoint/2010/main" val="85430347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r>
              <a:rPr lang="en-US" b="1" dirty="0"/>
              <a:t> </a:t>
            </a:r>
            <a:br>
              <a:rPr lang="en-US" dirty="0"/>
            </a:br>
            <a:r>
              <a:rPr lang="en-US" b="1" dirty="0">
                <a:latin typeface="Arial" panose="020B0604020202020204" pitchFamily="34" charset="0"/>
                <a:cs typeface="Arial" panose="020B0604020202020204" pitchFamily="34" charset="0"/>
              </a:rPr>
              <a:t>Partial Products Algorithm for Multiplication</a:t>
            </a:r>
            <a:br>
              <a:rPr lang="en-US"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1776577"/>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cs typeface="Arial" panose="020B0604020202020204" pitchFamily="34" charset="0"/>
              </a:rPr>
              <a:t>							</a:t>
            </a:r>
            <a:r>
              <a:rPr lang="en-US" dirty="0"/>
              <a:t>	</a:t>
            </a: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9" name="Text Box 2">
            <a:extLst>
              <a:ext uri="{FF2B5EF4-FFF2-40B4-BE49-F238E27FC236}">
                <a16:creationId xmlns:a16="http://schemas.microsoft.com/office/drawing/2014/main" id="{A3979555-E565-4787-915B-746AB4051A5A}"/>
              </a:ext>
            </a:extLst>
          </p:cNvPr>
          <p:cNvSpPr txBox="1">
            <a:spLocks noChangeArrowheads="1"/>
          </p:cNvSpPr>
          <p:nvPr/>
        </p:nvSpPr>
        <p:spPr bwMode="auto">
          <a:xfrm>
            <a:off x="3381478" y="2048420"/>
            <a:ext cx="11211304" cy="1198190"/>
          </a:xfrm>
          <a:prstGeom prst="rect">
            <a:avLst/>
          </a:prstGeom>
          <a:noFill/>
          <a:ln w="9525">
            <a:noFill/>
            <a:miter lim="800000"/>
            <a:headEnd/>
            <a:tailEnd/>
          </a:ln>
        </p:spPr>
        <p:txBody>
          <a:bodyPr rot="0" vert="horz" wrap="square" lIns="91440" tIns="45720" rIns="91440" bIns="45720" anchor="t" anchorCtr="0">
            <a:noAutofit/>
          </a:bodyPr>
          <a:lstStyle/>
          <a:p>
            <a:pPr marR="0">
              <a:lnSpc>
                <a:spcPct val="115000"/>
              </a:lnSpc>
              <a:spcBef>
                <a:spcPts val="0"/>
              </a:spcBef>
              <a:spcAft>
                <a:spcPts val="1000"/>
              </a:spcAft>
            </a:pPr>
            <a:r>
              <a:rPr lang="en-US" dirty="0"/>
              <a:t>	</a:t>
            </a:r>
            <a:r>
              <a:rPr lang="en-US" sz="3200" dirty="0">
                <a:latin typeface="Arial" panose="020B0604020202020204" pitchFamily="34" charset="0"/>
                <a:cs typeface="Arial" panose="020B0604020202020204" pitchFamily="34" charset="0"/>
              </a:rPr>
              <a:t>18 X 23</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FC915B6E-9447-42FB-B2A7-3E4851BA46DF}"/>
              </a:ext>
            </a:extLst>
          </p:cNvPr>
          <p:cNvPicPr>
            <a:picLocks noChangeAspect="1"/>
          </p:cNvPicPr>
          <p:nvPr/>
        </p:nvPicPr>
        <p:blipFill>
          <a:blip r:embed="rId2"/>
          <a:stretch>
            <a:fillRect/>
          </a:stretch>
        </p:blipFill>
        <p:spPr>
          <a:xfrm>
            <a:off x="3270249" y="3087535"/>
            <a:ext cx="4534172" cy="2544915"/>
          </a:xfrm>
          <a:prstGeom prst="rect">
            <a:avLst/>
          </a:prstGeom>
        </p:spPr>
      </p:pic>
    </p:spTree>
    <p:extLst>
      <p:ext uri="{BB962C8B-B14F-4D97-AF65-F5344CB8AC3E}">
        <p14:creationId xmlns:p14="http://schemas.microsoft.com/office/powerpoint/2010/main" val="14471533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r>
              <a:rPr lang="en-US" b="1" dirty="0"/>
              <a:t> </a:t>
            </a:r>
            <a:br>
              <a:rPr lang="en-US" dirty="0"/>
            </a:br>
            <a:r>
              <a:rPr lang="en-US" b="1" dirty="0">
                <a:latin typeface="Arial" panose="020B0604020202020204" pitchFamily="34" charset="0"/>
                <a:cs typeface="Arial" panose="020B0604020202020204" pitchFamily="34" charset="0"/>
              </a:rPr>
              <a:t>Try it. Show your work!</a:t>
            </a:r>
            <a:br>
              <a:rPr lang="en-US"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1776577"/>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cs typeface="Arial" panose="020B0604020202020204" pitchFamily="34" charset="0"/>
              </a:rPr>
              <a:t>							</a:t>
            </a:r>
            <a:r>
              <a:rPr lang="en-US" dirty="0"/>
              <a:t>	</a:t>
            </a: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9" name="Text Box 2">
            <a:extLst>
              <a:ext uri="{FF2B5EF4-FFF2-40B4-BE49-F238E27FC236}">
                <a16:creationId xmlns:a16="http://schemas.microsoft.com/office/drawing/2014/main" id="{A3979555-E565-4787-915B-746AB4051A5A}"/>
              </a:ext>
            </a:extLst>
          </p:cNvPr>
          <p:cNvSpPr txBox="1">
            <a:spLocks noChangeArrowheads="1"/>
          </p:cNvSpPr>
          <p:nvPr/>
        </p:nvSpPr>
        <p:spPr bwMode="auto">
          <a:xfrm>
            <a:off x="3381478" y="2048420"/>
            <a:ext cx="11211304" cy="1198190"/>
          </a:xfrm>
          <a:prstGeom prst="rect">
            <a:avLst/>
          </a:prstGeom>
          <a:noFill/>
          <a:ln w="9525">
            <a:noFill/>
            <a:miter lim="800000"/>
            <a:headEnd/>
            <a:tailEnd/>
          </a:ln>
        </p:spPr>
        <p:txBody>
          <a:bodyPr rot="0" vert="horz" wrap="square" lIns="91440" tIns="45720" rIns="91440" bIns="45720" anchor="t" anchorCtr="0">
            <a:noAutofit/>
          </a:bodyPr>
          <a:lstStyle/>
          <a:p>
            <a:pPr marR="0">
              <a:lnSpc>
                <a:spcPct val="115000"/>
              </a:lnSpc>
              <a:spcBef>
                <a:spcPts val="0"/>
              </a:spcBef>
              <a:spcAft>
                <a:spcPts val="1000"/>
              </a:spcAft>
            </a:pPr>
            <a:r>
              <a:rPr lang="en-US" dirty="0"/>
              <a:t>	</a:t>
            </a:r>
            <a:r>
              <a:rPr lang="en-US" sz="3200" dirty="0">
                <a:latin typeface="Arial" panose="020B0604020202020204" pitchFamily="34" charset="0"/>
                <a:cs typeface="Arial" panose="020B0604020202020204" pitchFamily="34" charset="0"/>
              </a:rPr>
              <a:t>38 X 56</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4D3BBE1D-D217-478C-AEE7-493F8F41B9D7}"/>
              </a:ext>
            </a:extLst>
          </p:cNvPr>
          <p:cNvSpPr/>
          <p:nvPr/>
        </p:nvSpPr>
        <p:spPr>
          <a:xfrm>
            <a:off x="3381478" y="3047223"/>
            <a:ext cx="5003800" cy="622222"/>
          </a:xfrm>
          <a:prstGeom prst="rect">
            <a:avLst/>
          </a:prstGeom>
        </p:spPr>
        <p:txBody>
          <a:bodyPr wrap="square">
            <a:spAutoFit/>
          </a:bodyPr>
          <a:lstStyle/>
          <a:p>
            <a:pPr>
              <a:lnSpc>
                <a:spcPct val="115000"/>
              </a:lnSpc>
              <a:spcAft>
                <a:spcPts val="1000"/>
              </a:spcAft>
            </a:pPr>
            <a:r>
              <a:rPr lang="en-US" sz="3200" dirty="0">
                <a:solidFill>
                  <a:srgbClr val="4F81BD"/>
                </a:solidFill>
                <a:latin typeface="Arial" panose="020B0604020202020204" pitchFamily="34" charset="0"/>
                <a:ea typeface="Calibri" panose="020F0502020204030204" pitchFamily="34" charset="0"/>
                <a:cs typeface="Times New Roman" panose="02020603050405020304" pitchFamily="18" charset="0"/>
              </a:rPr>
              <a:t>382 x 56  =  21,392</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2832583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r>
              <a:rPr lang="en-US" b="1" dirty="0"/>
              <a:t> </a:t>
            </a:r>
            <a:br>
              <a:rPr lang="en-US" dirty="0"/>
            </a:br>
            <a:r>
              <a:rPr lang="en-US" b="1" dirty="0">
                <a:latin typeface="Arial" panose="020B0604020202020204" pitchFamily="34" charset="0"/>
                <a:cs typeface="Arial" panose="020B0604020202020204" pitchFamily="34" charset="0"/>
              </a:rPr>
              <a:t>Lattice Algorithm for Multiplication</a:t>
            </a:r>
            <a:br>
              <a:rPr lang="en-US"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1776577"/>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cs typeface="Arial" panose="020B0604020202020204" pitchFamily="34" charset="0"/>
              </a:rPr>
              <a:t>							</a:t>
            </a:r>
            <a:r>
              <a:rPr lang="en-US" dirty="0"/>
              <a:t>	</a:t>
            </a: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9" name="Text Box 2">
            <a:extLst>
              <a:ext uri="{FF2B5EF4-FFF2-40B4-BE49-F238E27FC236}">
                <a16:creationId xmlns:a16="http://schemas.microsoft.com/office/drawing/2014/main" id="{A3979555-E565-4787-915B-746AB4051A5A}"/>
              </a:ext>
            </a:extLst>
          </p:cNvPr>
          <p:cNvSpPr txBox="1">
            <a:spLocks noChangeArrowheads="1"/>
          </p:cNvSpPr>
          <p:nvPr/>
        </p:nvSpPr>
        <p:spPr bwMode="auto">
          <a:xfrm>
            <a:off x="459996" y="2154610"/>
            <a:ext cx="11211304" cy="1198190"/>
          </a:xfrm>
          <a:prstGeom prst="rect">
            <a:avLst/>
          </a:prstGeom>
          <a:noFill/>
          <a:ln w="9525">
            <a:noFill/>
            <a:miter lim="800000"/>
            <a:headEnd/>
            <a:tailEnd/>
          </a:ln>
        </p:spPr>
        <p:txBody>
          <a:bodyPr rot="0" vert="horz" wrap="square" lIns="91440" tIns="45720" rIns="91440" bIns="45720" anchor="t" anchorCtr="0">
            <a:noAutofit/>
          </a:bodyPr>
          <a:lstStyle/>
          <a:p>
            <a:pPr marL="457200" indent="-457200">
              <a:buFont typeface="Arial" panose="020B0604020202020204" pitchFamily="34" charset="0"/>
              <a:buChar char="•"/>
            </a:pPr>
            <a:r>
              <a:rPr lang="en-US" sz="3200" dirty="0">
                <a:solidFill>
                  <a:srgbClr val="0070C0"/>
                </a:solidFill>
                <a:latin typeface="Arial" panose="020B0604020202020204" pitchFamily="34" charset="0"/>
                <a:cs typeface="Arial" panose="020B0604020202020204" pitchFamily="34" charset="0"/>
              </a:rPr>
              <a:t>Numbers are written around a box with diagonals separating each box. </a:t>
            </a:r>
          </a:p>
          <a:p>
            <a:pPr marL="457200" indent="-457200">
              <a:buFont typeface="Arial" panose="020B0604020202020204" pitchFamily="34" charset="0"/>
              <a:buChar char="•"/>
            </a:pPr>
            <a:r>
              <a:rPr lang="en-US" sz="3200" dirty="0">
                <a:solidFill>
                  <a:srgbClr val="0070C0"/>
                </a:solidFill>
                <a:latin typeface="Arial" panose="020B0604020202020204" pitchFamily="34" charset="0"/>
                <a:cs typeface="Arial" panose="020B0604020202020204" pitchFamily="34" charset="0"/>
              </a:rPr>
              <a:t>Multiply numbers, put the answers in the box, and ADD along the diagonals!</a:t>
            </a:r>
          </a:p>
          <a:p>
            <a:pPr marR="0">
              <a:lnSpc>
                <a:spcPct val="115000"/>
              </a:lnSpc>
              <a:spcBef>
                <a:spcPts val="0"/>
              </a:spcBef>
              <a:spcAft>
                <a:spcPts val="1000"/>
              </a:spcAft>
            </a:pPr>
            <a:r>
              <a:rPr lang="en-US" dirty="0"/>
              <a:t>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457118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anim calcmode="lin" valueType="num">
                                      <p:cBhvr>
                                        <p:cTn id="8"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
                                            <p:txEl>
                                              <p:pRg st="1" end="1"/>
                                            </p:txEl>
                                          </p:spTgt>
                                        </p:tgtEl>
                                        <p:attrNameLst>
                                          <p:attrName>style.visibility</p:attrName>
                                        </p:attrNameLst>
                                      </p:cBhvr>
                                      <p:to>
                                        <p:strVal val="visible"/>
                                      </p:to>
                                    </p:set>
                                    <p:animEffect transition="in" filter="fade">
                                      <p:cBhvr>
                                        <p:cTn id="14" dur="1000"/>
                                        <p:tgtEl>
                                          <p:spTgt spid="9">
                                            <p:txEl>
                                              <p:pRg st="1" end="1"/>
                                            </p:txEl>
                                          </p:spTgt>
                                        </p:tgtEl>
                                      </p:cBhvr>
                                    </p:animEffect>
                                    <p:anim calcmode="lin" valueType="num">
                                      <p:cBhvr>
                                        <p:cTn id="15"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r>
              <a:rPr lang="en-US" b="1" dirty="0"/>
              <a:t> </a:t>
            </a:r>
            <a:br>
              <a:rPr lang="en-US" dirty="0"/>
            </a:br>
            <a:r>
              <a:rPr lang="en-US" b="1" dirty="0">
                <a:latin typeface="Arial" panose="020B0604020202020204" pitchFamily="34" charset="0"/>
                <a:cs typeface="Arial" panose="020B0604020202020204" pitchFamily="34" charset="0"/>
              </a:rPr>
              <a:t>Lattice Algorithm for Multiplication</a:t>
            </a:r>
            <a:br>
              <a:rPr lang="en-US"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1776577"/>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cs typeface="Arial" panose="020B0604020202020204" pitchFamily="34" charset="0"/>
              </a:rPr>
              <a:t>							</a:t>
            </a:r>
            <a:r>
              <a:rPr lang="en-US" dirty="0"/>
              <a:t>	</a:t>
            </a: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9" name="Text Box 2">
            <a:extLst>
              <a:ext uri="{FF2B5EF4-FFF2-40B4-BE49-F238E27FC236}">
                <a16:creationId xmlns:a16="http://schemas.microsoft.com/office/drawing/2014/main" id="{A3979555-E565-4787-915B-746AB4051A5A}"/>
              </a:ext>
            </a:extLst>
          </p:cNvPr>
          <p:cNvSpPr txBox="1">
            <a:spLocks noChangeArrowheads="1"/>
          </p:cNvSpPr>
          <p:nvPr/>
        </p:nvSpPr>
        <p:spPr bwMode="auto">
          <a:xfrm>
            <a:off x="3381478" y="2048420"/>
            <a:ext cx="11211304" cy="1198190"/>
          </a:xfrm>
          <a:prstGeom prst="rect">
            <a:avLst/>
          </a:prstGeom>
          <a:noFill/>
          <a:ln w="9525">
            <a:noFill/>
            <a:miter lim="800000"/>
            <a:headEnd/>
            <a:tailEnd/>
          </a:ln>
        </p:spPr>
        <p:txBody>
          <a:bodyPr rot="0" vert="horz" wrap="square" lIns="91440" tIns="45720" rIns="91440" bIns="45720" anchor="t" anchorCtr="0">
            <a:noAutofit/>
          </a:bodyPr>
          <a:lstStyle/>
          <a:p>
            <a:pPr marR="0">
              <a:lnSpc>
                <a:spcPct val="115000"/>
              </a:lnSpc>
              <a:spcBef>
                <a:spcPts val="0"/>
              </a:spcBef>
              <a:spcAft>
                <a:spcPts val="1000"/>
              </a:spcAft>
            </a:pPr>
            <a:r>
              <a:rPr lang="en-US" dirty="0"/>
              <a:t>	</a:t>
            </a:r>
            <a:r>
              <a:rPr lang="en-US" sz="3200" dirty="0">
                <a:latin typeface="Arial" panose="020B0604020202020204" pitchFamily="34" charset="0"/>
                <a:cs typeface="Arial" panose="020B0604020202020204" pitchFamily="34" charset="0"/>
              </a:rPr>
              <a:t>83 X 27</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260083A2-A27A-438A-9973-233E5FE850B6}"/>
              </a:ext>
            </a:extLst>
          </p:cNvPr>
          <p:cNvPicPr>
            <a:picLocks noChangeAspect="1"/>
          </p:cNvPicPr>
          <p:nvPr/>
        </p:nvPicPr>
        <p:blipFill>
          <a:blip r:embed="rId2"/>
          <a:stretch>
            <a:fillRect/>
          </a:stretch>
        </p:blipFill>
        <p:spPr>
          <a:xfrm>
            <a:off x="2766232" y="2880603"/>
            <a:ext cx="4866723" cy="2991007"/>
          </a:xfrm>
          <a:prstGeom prst="rect">
            <a:avLst/>
          </a:prstGeom>
        </p:spPr>
      </p:pic>
    </p:spTree>
    <p:extLst>
      <p:ext uri="{BB962C8B-B14F-4D97-AF65-F5344CB8AC3E}">
        <p14:creationId xmlns:p14="http://schemas.microsoft.com/office/powerpoint/2010/main" val="307053769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r>
              <a:rPr lang="en-US" b="1" dirty="0"/>
              <a:t> </a:t>
            </a:r>
            <a:br>
              <a:rPr lang="en-US" dirty="0"/>
            </a:br>
            <a:r>
              <a:rPr lang="en-US" b="1" dirty="0">
                <a:latin typeface="Arial" panose="020B0604020202020204" pitchFamily="34" charset="0"/>
                <a:cs typeface="Arial" panose="020B0604020202020204" pitchFamily="34" charset="0"/>
              </a:rPr>
              <a:t>Lattice Algorithm for Multiplication</a:t>
            </a:r>
            <a:br>
              <a:rPr lang="en-US"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1776577"/>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cs typeface="Arial" panose="020B0604020202020204" pitchFamily="34" charset="0"/>
              </a:rPr>
              <a:t>							</a:t>
            </a:r>
            <a:r>
              <a:rPr lang="en-US" dirty="0"/>
              <a:t>	</a:t>
            </a: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9" name="Text Box 2">
            <a:extLst>
              <a:ext uri="{FF2B5EF4-FFF2-40B4-BE49-F238E27FC236}">
                <a16:creationId xmlns:a16="http://schemas.microsoft.com/office/drawing/2014/main" id="{A3979555-E565-4787-915B-746AB4051A5A}"/>
              </a:ext>
            </a:extLst>
          </p:cNvPr>
          <p:cNvSpPr txBox="1">
            <a:spLocks noChangeArrowheads="1"/>
          </p:cNvSpPr>
          <p:nvPr/>
        </p:nvSpPr>
        <p:spPr bwMode="auto">
          <a:xfrm>
            <a:off x="3381478" y="2048420"/>
            <a:ext cx="11211304" cy="1198190"/>
          </a:xfrm>
          <a:prstGeom prst="rect">
            <a:avLst/>
          </a:prstGeom>
          <a:noFill/>
          <a:ln w="9525">
            <a:noFill/>
            <a:miter lim="800000"/>
            <a:headEnd/>
            <a:tailEnd/>
          </a:ln>
        </p:spPr>
        <p:txBody>
          <a:bodyPr rot="0" vert="horz" wrap="square" lIns="91440" tIns="45720" rIns="91440" bIns="45720" anchor="t" anchorCtr="0">
            <a:noAutofit/>
          </a:bodyPr>
          <a:lstStyle/>
          <a:p>
            <a:pPr marR="0">
              <a:lnSpc>
                <a:spcPct val="115000"/>
              </a:lnSpc>
              <a:spcBef>
                <a:spcPts val="0"/>
              </a:spcBef>
              <a:spcAft>
                <a:spcPts val="1000"/>
              </a:spcAft>
            </a:pPr>
            <a:r>
              <a:rPr lang="en-US" dirty="0"/>
              <a:t>	</a:t>
            </a:r>
            <a:r>
              <a:rPr lang="en-US" sz="3200" dirty="0">
                <a:latin typeface="Arial" panose="020B0604020202020204" pitchFamily="34" charset="0"/>
                <a:cs typeface="Arial" panose="020B0604020202020204" pitchFamily="34" charset="0"/>
              </a:rPr>
              <a:t>249 X 73</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5D119795-C6A6-4FBE-B546-A504EC0DB003}"/>
              </a:ext>
            </a:extLst>
          </p:cNvPr>
          <p:cNvPicPr>
            <a:picLocks noChangeAspect="1"/>
          </p:cNvPicPr>
          <p:nvPr/>
        </p:nvPicPr>
        <p:blipFill rotWithShape="1">
          <a:blip r:embed="rId2"/>
          <a:srcRect t="20507"/>
          <a:stretch/>
        </p:blipFill>
        <p:spPr>
          <a:xfrm>
            <a:off x="2887391" y="2647515"/>
            <a:ext cx="4876793" cy="2647950"/>
          </a:xfrm>
          <a:prstGeom prst="rect">
            <a:avLst/>
          </a:prstGeom>
        </p:spPr>
      </p:pic>
    </p:spTree>
    <p:extLst>
      <p:ext uri="{BB962C8B-B14F-4D97-AF65-F5344CB8AC3E}">
        <p14:creationId xmlns:p14="http://schemas.microsoft.com/office/powerpoint/2010/main" val="169181552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r>
              <a:rPr lang="en-US" b="1" dirty="0"/>
              <a:t> </a:t>
            </a:r>
            <a:br>
              <a:rPr lang="en-US" dirty="0"/>
            </a:br>
            <a:r>
              <a:rPr lang="en-US" b="1" dirty="0">
                <a:latin typeface="Arial" panose="020B0604020202020204" pitchFamily="34" charset="0"/>
                <a:cs typeface="Arial" panose="020B0604020202020204" pitchFamily="34" charset="0"/>
              </a:rPr>
              <a:t>Lattice Algorithm for Multiplication</a:t>
            </a:r>
            <a:br>
              <a:rPr lang="en-US"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1776577"/>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cs typeface="Arial" panose="020B0604020202020204" pitchFamily="34" charset="0"/>
              </a:rPr>
              <a:t>							</a:t>
            </a:r>
            <a:r>
              <a:rPr lang="en-US" dirty="0"/>
              <a:t>	</a:t>
            </a: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9" name="Text Box 2">
            <a:extLst>
              <a:ext uri="{FF2B5EF4-FFF2-40B4-BE49-F238E27FC236}">
                <a16:creationId xmlns:a16="http://schemas.microsoft.com/office/drawing/2014/main" id="{A3979555-E565-4787-915B-746AB4051A5A}"/>
              </a:ext>
            </a:extLst>
          </p:cNvPr>
          <p:cNvSpPr txBox="1">
            <a:spLocks noChangeArrowheads="1"/>
          </p:cNvSpPr>
          <p:nvPr/>
        </p:nvSpPr>
        <p:spPr bwMode="auto">
          <a:xfrm>
            <a:off x="3381478" y="2048420"/>
            <a:ext cx="11211304" cy="1198190"/>
          </a:xfrm>
          <a:prstGeom prst="rect">
            <a:avLst/>
          </a:prstGeom>
          <a:noFill/>
          <a:ln w="9525">
            <a:noFill/>
            <a:miter lim="800000"/>
            <a:headEnd/>
            <a:tailEnd/>
          </a:ln>
        </p:spPr>
        <p:txBody>
          <a:bodyPr rot="0" vert="horz" wrap="square" lIns="91440" tIns="45720" rIns="91440" bIns="45720" anchor="t" anchorCtr="0">
            <a:noAutofit/>
          </a:bodyPr>
          <a:lstStyle/>
          <a:p>
            <a:pPr marR="0">
              <a:lnSpc>
                <a:spcPct val="115000"/>
              </a:lnSpc>
              <a:spcBef>
                <a:spcPts val="0"/>
              </a:spcBef>
              <a:spcAft>
                <a:spcPts val="1000"/>
              </a:spcAft>
            </a:pPr>
            <a:r>
              <a:rPr lang="en-US" dirty="0"/>
              <a:t>	</a:t>
            </a:r>
            <a:r>
              <a:rPr lang="en-US" sz="3200" dirty="0">
                <a:latin typeface="Arial" panose="020B0604020202020204" pitchFamily="34" charset="0"/>
                <a:cs typeface="Arial" panose="020B0604020202020204" pitchFamily="34" charset="0"/>
              </a:rPr>
              <a:t>98 X 35</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8C784B74-5490-4050-B0D9-C9C73320BB42}"/>
              </a:ext>
            </a:extLst>
          </p:cNvPr>
          <p:cNvPicPr>
            <a:picLocks noChangeAspect="1"/>
          </p:cNvPicPr>
          <p:nvPr/>
        </p:nvPicPr>
        <p:blipFill rotWithShape="1">
          <a:blip r:embed="rId2"/>
          <a:srcRect t="14097"/>
          <a:stretch/>
        </p:blipFill>
        <p:spPr>
          <a:xfrm>
            <a:off x="3088997" y="2787651"/>
            <a:ext cx="4516250" cy="2645194"/>
          </a:xfrm>
          <a:prstGeom prst="rect">
            <a:avLst/>
          </a:prstGeom>
        </p:spPr>
      </p:pic>
    </p:spTree>
    <p:extLst>
      <p:ext uri="{BB962C8B-B14F-4D97-AF65-F5344CB8AC3E}">
        <p14:creationId xmlns:p14="http://schemas.microsoft.com/office/powerpoint/2010/main" val="298994317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r>
              <a:rPr lang="en-US" b="1" dirty="0"/>
              <a:t> </a:t>
            </a:r>
            <a:br>
              <a:rPr lang="en-US" dirty="0"/>
            </a:br>
            <a:r>
              <a:rPr lang="en-US" b="1" dirty="0">
                <a:latin typeface="Arial" panose="020B0604020202020204" pitchFamily="34" charset="0"/>
                <a:cs typeface="Arial" panose="020B0604020202020204" pitchFamily="34" charset="0"/>
              </a:rPr>
              <a:t>Try it. Show your work!</a:t>
            </a:r>
            <a:br>
              <a:rPr lang="en-US"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1776577"/>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cs typeface="Arial" panose="020B0604020202020204" pitchFamily="34" charset="0"/>
              </a:rPr>
              <a:t>							</a:t>
            </a:r>
            <a:r>
              <a:rPr lang="en-US" dirty="0"/>
              <a:t>	</a:t>
            </a: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9" name="Text Box 2">
            <a:extLst>
              <a:ext uri="{FF2B5EF4-FFF2-40B4-BE49-F238E27FC236}">
                <a16:creationId xmlns:a16="http://schemas.microsoft.com/office/drawing/2014/main" id="{A3979555-E565-4787-915B-746AB4051A5A}"/>
              </a:ext>
            </a:extLst>
          </p:cNvPr>
          <p:cNvSpPr txBox="1">
            <a:spLocks noChangeArrowheads="1"/>
          </p:cNvSpPr>
          <p:nvPr/>
        </p:nvSpPr>
        <p:spPr bwMode="auto">
          <a:xfrm>
            <a:off x="3381478" y="2048420"/>
            <a:ext cx="11211304" cy="1198190"/>
          </a:xfrm>
          <a:prstGeom prst="rect">
            <a:avLst/>
          </a:prstGeom>
          <a:noFill/>
          <a:ln w="9525">
            <a:noFill/>
            <a:miter lim="800000"/>
            <a:headEnd/>
            <a:tailEnd/>
          </a:ln>
        </p:spPr>
        <p:txBody>
          <a:bodyPr rot="0" vert="horz" wrap="square" lIns="91440" tIns="45720" rIns="91440" bIns="45720" anchor="t" anchorCtr="0">
            <a:noAutofit/>
          </a:bodyPr>
          <a:lstStyle/>
          <a:p>
            <a:pPr marR="0">
              <a:lnSpc>
                <a:spcPct val="115000"/>
              </a:lnSpc>
              <a:spcBef>
                <a:spcPts val="0"/>
              </a:spcBef>
              <a:spcAft>
                <a:spcPts val="1000"/>
              </a:spcAft>
            </a:pPr>
            <a:r>
              <a:rPr lang="en-US" dirty="0"/>
              <a:t>	</a:t>
            </a:r>
            <a:r>
              <a:rPr lang="en-US" sz="3200" dirty="0">
                <a:latin typeface="Arial" panose="020B0604020202020204" pitchFamily="34" charset="0"/>
                <a:cs typeface="Arial" panose="020B0604020202020204" pitchFamily="34" charset="0"/>
              </a:rPr>
              <a:t>38 X 56</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Rectangle 3">
            <a:extLst>
              <a:ext uri="{FF2B5EF4-FFF2-40B4-BE49-F238E27FC236}">
                <a16:creationId xmlns:a16="http://schemas.microsoft.com/office/drawing/2014/main" id="{4D3BBE1D-D217-478C-AEE7-493F8F41B9D7}"/>
              </a:ext>
            </a:extLst>
          </p:cNvPr>
          <p:cNvSpPr/>
          <p:nvPr/>
        </p:nvSpPr>
        <p:spPr>
          <a:xfrm>
            <a:off x="3381478" y="3047223"/>
            <a:ext cx="5003800" cy="622222"/>
          </a:xfrm>
          <a:prstGeom prst="rect">
            <a:avLst/>
          </a:prstGeom>
        </p:spPr>
        <p:txBody>
          <a:bodyPr wrap="square">
            <a:spAutoFit/>
          </a:bodyPr>
          <a:lstStyle/>
          <a:p>
            <a:pPr>
              <a:lnSpc>
                <a:spcPct val="115000"/>
              </a:lnSpc>
              <a:spcAft>
                <a:spcPts val="1000"/>
              </a:spcAft>
            </a:pPr>
            <a:r>
              <a:rPr lang="en-US" sz="3200" dirty="0">
                <a:solidFill>
                  <a:srgbClr val="4F81BD"/>
                </a:solidFill>
                <a:latin typeface="Arial" panose="020B0604020202020204" pitchFamily="34" charset="0"/>
                <a:ea typeface="Calibri" panose="020F0502020204030204" pitchFamily="34" charset="0"/>
                <a:cs typeface="Times New Roman" panose="02020603050405020304" pitchFamily="18" charset="0"/>
              </a:rPr>
              <a:t>382 x 56  =  21,392</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841759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pPr marL="0" marR="0">
              <a:lnSpc>
                <a:spcPct val="115000"/>
              </a:lnSpc>
              <a:spcBef>
                <a:spcPts val="0"/>
              </a:spcBef>
              <a:spcAft>
                <a:spcPts val="1000"/>
              </a:spcAft>
            </a:pPr>
            <a:r>
              <a:rPr lang="en-US" b="1" u="sng" dirty="0">
                <a:latin typeface="Arial" panose="020B0604020202020204" pitchFamily="34" charset="0"/>
                <a:ea typeface="Calibri" panose="020F0502020204030204" pitchFamily="34" charset="0"/>
                <a:cs typeface="Times New Roman" panose="02020603050405020304" pitchFamily="18" charset="0"/>
              </a:rPr>
              <a:t>Definition of Multiplication:</a:t>
            </a: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643619" y="2280466"/>
            <a:ext cx="10995807" cy="2705869"/>
          </a:xfrm>
          <a:prstGeom prst="rect">
            <a:avLst/>
          </a:prstGeom>
        </p:spPr>
        <p:txBody>
          <a:bodyPr wrap="square">
            <a:spAutoFit/>
          </a:bodyPr>
          <a:lstStyle/>
          <a:p>
            <a:pPr>
              <a:lnSpc>
                <a:spcPct val="115000"/>
              </a:lnSpc>
              <a:spcAft>
                <a:spcPts val="1000"/>
              </a:spcAft>
            </a:pPr>
            <a:r>
              <a:rPr lang="en-US" sz="3200" dirty="0">
                <a:solidFill>
                  <a:srgbClr val="4F81BD"/>
                </a:solidFill>
                <a:latin typeface="Arial" panose="020B0604020202020204" pitchFamily="34" charset="0"/>
                <a:ea typeface="Calibri" panose="020F0502020204030204" pitchFamily="34" charset="0"/>
                <a:cs typeface="Times New Roman" panose="02020603050405020304" pitchFamily="18" charset="0"/>
              </a:rPr>
              <a:t>Repeated Addition!</a:t>
            </a: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US" sz="3200" dirty="0">
                <a:solidFill>
                  <a:srgbClr val="4F81BD"/>
                </a:solidFill>
                <a:latin typeface="Arial" panose="020B0604020202020204" pitchFamily="34" charset="0"/>
                <a:ea typeface="Calibri" panose="020F0502020204030204" pitchFamily="34" charset="0"/>
                <a:cs typeface="Times New Roman" panose="02020603050405020304" pitchFamily="18" charset="0"/>
              </a:rPr>
              <a:t>A x B =     B + B + B + B….+  B   (A times….)</a:t>
            </a: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US" sz="3200" dirty="0">
                <a:solidFill>
                  <a:srgbClr val="4F81BD"/>
                </a:solidFill>
                <a:latin typeface="Arial" panose="020B0604020202020204" pitchFamily="34" charset="0"/>
                <a:ea typeface="Calibri" panose="020F0502020204030204" pitchFamily="34" charset="0"/>
                <a:cs typeface="Times New Roman" panose="02020603050405020304" pitchFamily="18" charset="0"/>
              </a:rPr>
              <a:t>A and B are called Factors!</a:t>
            </a: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en-US" sz="3200" dirty="0">
                <a:solidFill>
                  <a:srgbClr val="4F81BD"/>
                </a:solidFill>
                <a:latin typeface="Arial" panose="020B0604020202020204" pitchFamily="34" charset="0"/>
                <a:ea typeface="Calibri" panose="020F0502020204030204" pitchFamily="34" charset="0"/>
                <a:cs typeface="Times New Roman" panose="02020603050405020304" pitchFamily="18" charset="0"/>
              </a:rPr>
              <a:t>Their Multiplication is called the </a:t>
            </a:r>
            <a:r>
              <a:rPr lang="en-US" sz="3200" u="sng" dirty="0">
                <a:solidFill>
                  <a:srgbClr val="4F81BD"/>
                </a:solidFill>
                <a:latin typeface="Arial" panose="020B0604020202020204" pitchFamily="34" charset="0"/>
                <a:ea typeface="Calibri" panose="020F0502020204030204" pitchFamily="34" charset="0"/>
                <a:cs typeface="Times New Roman" panose="02020603050405020304" pitchFamily="18" charset="0"/>
              </a:rPr>
              <a:t>PRODUCT</a:t>
            </a:r>
            <a:r>
              <a:rPr lang="en-US" sz="3200" dirty="0">
                <a:solidFill>
                  <a:srgbClr val="4F81BD"/>
                </a:solidFill>
                <a:latin typeface="Arial" panose="020B0604020202020204" pitchFamily="34" charset="0"/>
                <a:ea typeface="Calibri" panose="020F0502020204030204" pitchFamily="34" charset="0"/>
                <a:cs typeface="Times New Roman" panose="02020603050405020304" pitchFamily="18" charset="0"/>
              </a:rPr>
              <a:t>.</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156122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nodePh="1">
                                  <p:stCondLst>
                                    <p:cond delay="0"/>
                                  </p:stCondLst>
                                  <p:endCondLst>
                                    <p:cond evt="begin" delay="0">
                                      <p:tn val="5"/>
                                    </p:cond>
                                  </p:end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1000"/>
                                        <p:tgtEl>
                                          <p:spTgt spid="3">
                                            <p:txEl>
                                              <p:pRg st="2" end="2"/>
                                            </p:txEl>
                                          </p:spTgt>
                                        </p:tgtEl>
                                      </p:cBhvr>
                                    </p:animEffect>
                                    <p:anim calcmode="lin" valueType="num">
                                      <p:cBhvr>
                                        <p:cTn id="2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1000"/>
                                        <p:tgtEl>
                                          <p:spTgt spid="3">
                                            <p:txEl>
                                              <p:pRg st="3" end="3"/>
                                            </p:txEl>
                                          </p:spTgt>
                                        </p:tgtEl>
                                      </p:cBhvr>
                                    </p:animEffect>
                                    <p:anim calcmode="lin" valueType="num">
                                      <p:cBhvr>
                                        <p:cTn id="3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24570" y="1065476"/>
            <a:ext cx="10168128" cy="1179576"/>
          </a:xfrm>
        </p:spPr>
        <p:txBody>
          <a:bodyPr>
            <a:noAutofit/>
          </a:bodyPr>
          <a:lstStyle/>
          <a:p>
            <a:r>
              <a:rPr lang="en-US" b="1" dirty="0">
                <a:latin typeface="Arial" panose="020B0604020202020204" pitchFamily="34" charset="0"/>
                <a:cs typeface="Arial" panose="020B0604020202020204" pitchFamily="34" charset="0"/>
              </a:rPr>
              <a:t> </a:t>
            </a:r>
            <a:br>
              <a:rPr lang="en-US" dirty="0">
                <a:latin typeface="Arial" panose="020B0604020202020204" pitchFamily="34" charset="0"/>
                <a:cs typeface="Arial" panose="020B0604020202020204" pitchFamily="34" charset="0"/>
              </a:rPr>
            </a:br>
            <a:r>
              <a:rPr lang="en-US" b="1" dirty="0">
                <a:latin typeface="Arial" panose="020B0604020202020204" pitchFamily="34" charset="0"/>
                <a:cs typeface="Arial" panose="020B0604020202020204" pitchFamily="34" charset="0"/>
              </a:rPr>
              <a:t>Array and Area Model for Multiplication</a:t>
            </a:r>
            <a:br>
              <a:rPr lang="en-US" b="1" dirty="0"/>
            </a:br>
            <a:br>
              <a:rPr lang="en-US" b="1"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1776577"/>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cs typeface="Arial" panose="020B0604020202020204" pitchFamily="34" charset="0"/>
              </a:rPr>
              <a:t>							</a:t>
            </a:r>
            <a:r>
              <a:rPr lang="en-US" dirty="0"/>
              <a:t>	</a:t>
            </a: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8B813C23-022D-40CE-9D56-F7AF678AB29D}"/>
              </a:ext>
            </a:extLst>
          </p:cNvPr>
          <p:cNvPicPr>
            <a:picLocks noChangeAspect="1"/>
          </p:cNvPicPr>
          <p:nvPr/>
        </p:nvPicPr>
        <p:blipFill>
          <a:blip r:embed="rId2"/>
          <a:stretch>
            <a:fillRect/>
          </a:stretch>
        </p:blipFill>
        <p:spPr>
          <a:xfrm>
            <a:off x="2588732" y="2498245"/>
            <a:ext cx="6887536" cy="2876951"/>
          </a:xfrm>
          <a:prstGeom prst="rect">
            <a:avLst/>
          </a:prstGeom>
        </p:spPr>
      </p:pic>
    </p:spTree>
    <p:extLst>
      <p:ext uri="{BB962C8B-B14F-4D97-AF65-F5344CB8AC3E}">
        <p14:creationId xmlns:p14="http://schemas.microsoft.com/office/powerpoint/2010/main" val="1411375807"/>
      </p:ext>
    </p:extLst>
  </p:cSld>
  <p:clrMapOvr>
    <a:masterClrMapping/>
  </p:clrMapOvr>
  <p:transition spd="slow">
    <p:push dir="u"/>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24570" y="1065476"/>
            <a:ext cx="10168128" cy="1179576"/>
          </a:xfrm>
        </p:spPr>
        <p:txBody>
          <a:bodyPr>
            <a:noAutofit/>
          </a:bodyPr>
          <a:lstStyle/>
          <a:p>
            <a:r>
              <a:rPr lang="en-US" b="1" dirty="0">
                <a:latin typeface="Arial" panose="020B0604020202020204" pitchFamily="34" charset="0"/>
                <a:cs typeface="Arial" panose="020B0604020202020204" pitchFamily="34" charset="0"/>
              </a:rPr>
              <a:t> </a:t>
            </a:r>
            <a:br>
              <a:rPr lang="en-US" dirty="0">
                <a:latin typeface="Arial" panose="020B0604020202020204" pitchFamily="34" charset="0"/>
                <a:cs typeface="Arial" panose="020B0604020202020204" pitchFamily="34" charset="0"/>
              </a:rPr>
            </a:br>
            <a:r>
              <a:rPr lang="en-US" b="1" dirty="0">
                <a:latin typeface="Arial" panose="020B0604020202020204" pitchFamily="34" charset="0"/>
                <a:cs typeface="Arial" panose="020B0604020202020204" pitchFamily="34" charset="0"/>
              </a:rPr>
              <a:t>Array and Area Model for Multiplication</a:t>
            </a:r>
            <a:br>
              <a:rPr lang="en-US" b="1" dirty="0"/>
            </a:br>
            <a:br>
              <a:rPr lang="en-US" b="1"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1776577"/>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cs typeface="Arial" panose="020B0604020202020204" pitchFamily="34" charset="0"/>
              </a:rPr>
              <a:t>							</a:t>
            </a:r>
            <a:r>
              <a:rPr lang="en-US" dirty="0"/>
              <a:t>	</a:t>
            </a: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D986253E-29AE-4043-BFCE-D7B66E98F5C3}"/>
              </a:ext>
            </a:extLst>
          </p:cNvPr>
          <p:cNvPicPr>
            <a:picLocks noChangeAspect="1"/>
          </p:cNvPicPr>
          <p:nvPr/>
        </p:nvPicPr>
        <p:blipFill>
          <a:blip r:embed="rId2"/>
          <a:stretch>
            <a:fillRect/>
          </a:stretch>
        </p:blipFill>
        <p:spPr>
          <a:xfrm>
            <a:off x="2582416" y="2612561"/>
            <a:ext cx="6392167" cy="2648320"/>
          </a:xfrm>
          <a:prstGeom prst="rect">
            <a:avLst/>
          </a:prstGeom>
        </p:spPr>
      </p:pic>
    </p:spTree>
    <p:extLst>
      <p:ext uri="{BB962C8B-B14F-4D97-AF65-F5344CB8AC3E}">
        <p14:creationId xmlns:p14="http://schemas.microsoft.com/office/powerpoint/2010/main" val="2181770799"/>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24570" y="1065476"/>
            <a:ext cx="10168128" cy="1179576"/>
          </a:xfrm>
        </p:spPr>
        <p:txBody>
          <a:bodyPr>
            <a:noAutofit/>
          </a:bodyPr>
          <a:lstStyle/>
          <a:p>
            <a:r>
              <a:rPr lang="en-US" b="1" dirty="0">
                <a:latin typeface="Arial" panose="020B0604020202020204" pitchFamily="34" charset="0"/>
                <a:cs typeface="Arial" panose="020B0604020202020204" pitchFamily="34" charset="0"/>
              </a:rPr>
              <a:t> </a:t>
            </a:r>
            <a:br>
              <a:rPr lang="en-US" dirty="0">
                <a:latin typeface="Arial" panose="020B0604020202020204" pitchFamily="34" charset="0"/>
                <a:cs typeface="Arial" panose="020B0604020202020204" pitchFamily="34" charset="0"/>
              </a:rPr>
            </a:br>
            <a:r>
              <a:rPr lang="en-US" b="1" dirty="0">
                <a:latin typeface="Arial" panose="020B0604020202020204" pitchFamily="34" charset="0"/>
                <a:cs typeface="Arial" panose="020B0604020202020204" pitchFamily="34" charset="0"/>
              </a:rPr>
              <a:t>Array and Area Model for Multiplication</a:t>
            </a:r>
            <a:br>
              <a:rPr lang="en-US" b="1" dirty="0"/>
            </a:br>
            <a:br>
              <a:rPr lang="en-US" b="1"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3165675"/>
          </a:xfrm>
          <a:prstGeom prst="rect">
            <a:avLst/>
          </a:prstGeom>
        </p:spPr>
        <p:txBody>
          <a:bodyPr wrap="square">
            <a:spAutoFit/>
          </a:bodyPr>
          <a:lstStyle/>
          <a:p>
            <a:pPr>
              <a:lnSpc>
                <a:spcPct val="115000"/>
              </a:lnSpc>
              <a:spcAft>
                <a:spcPts val="1000"/>
              </a:spcAft>
            </a:pPr>
            <a:r>
              <a:rPr lang="en-US" sz="3200" b="1" u="sng" dirty="0">
                <a:latin typeface="Arial" panose="020B0604020202020204" pitchFamily="34" charset="0"/>
                <a:cs typeface="Arial" panose="020B0604020202020204" pitchFamily="34" charset="0"/>
              </a:rPr>
              <a:t>Example</a:t>
            </a:r>
            <a:r>
              <a:rPr lang="en-US" sz="3200" dirty="0">
                <a:latin typeface="Arial" panose="020B0604020202020204" pitchFamily="34" charset="0"/>
                <a:cs typeface="Arial" panose="020B0604020202020204" pitchFamily="34" charset="0"/>
              </a:rPr>
              <a:t>: Draw an array and area model for 2 x 6.</a:t>
            </a:r>
          </a:p>
          <a:p>
            <a:pPr>
              <a:lnSpc>
                <a:spcPct val="115000"/>
              </a:lnSpc>
              <a:spcAft>
                <a:spcPts val="1000"/>
              </a:spcAft>
            </a:pPr>
            <a:r>
              <a:rPr lang="en-US" sz="3200" dirty="0">
                <a:solidFill>
                  <a:srgbClr val="0070C0"/>
                </a:solidFill>
                <a:latin typeface="Arial" panose="020B0604020202020204" pitchFamily="34" charset="0"/>
                <a:cs typeface="Arial" panose="020B0604020202020204" pitchFamily="34" charset="0"/>
              </a:rPr>
              <a:t>ANSWER:</a:t>
            </a:r>
          </a:p>
          <a:p>
            <a:pPr>
              <a:lnSpc>
                <a:spcPct val="115000"/>
              </a:lnSpc>
              <a:spcAft>
                <a:spcPts val="1000"/>
              </a:spcAft>
            </a:pPr>
            <a:r>
              <a:rPr lang="en-US" sz="3200" dirty="0">
                <a:latin typeface="Arial" panose="020B0604020202020204" pitchFamily="34" charset="0"/>
                <a:cs typeface="Arial" panose="020B0604020202020204" pitchFamily="34" charset="0"/>
              </a:rPr>
              <a:t>						</a:t>
            </a:r>
            <a:r>
              <a:rPr lang="en-US" dirty="0"/>
              <a:t>	</a:t>
            </a: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DDE293E7-A861-4839-B266-C0AFD9381C76}"/>
              </a:ext>
            </a:extLst>
          </p:cNvPr>
          <p:cNvPicPr>
            <a:picLocks noChangeAspect="1"/>
          </p:cNvPicPr>
          <p:nvPr/>
        </p:nvPicPr>
        <p:blipFill>
          <a:blip r:embed="rId2"/>
          <a:stretch>
            <a:fillRect/>
          </a:stretch>
        </p:blipFill>
        <p:spPr>
          <a:xfrm>
            <a:off x="2828599" y="3020824"/>
            <a:ext cx="4667901" cy="2695951"/>
          </a:xfrm>
          <a:prstGeom prst="rect">
            <a:avLst/>
          </a:prstGeom>
        </p:spPr>
      </p:pic>
    </p:spTree>
    <p:extLst>
      <p:ext uri="{BB962C8B-B14F-4D97-AF65-F5344CB8AC3E}">
        <p14:creationId xmlns:p14="http://schemas.microsoft.com/office/powerpoint/2010/main" val="23311203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24570" y="1065476"/>
            <a:ext cx="10168128" cy="1179576"/>
          </a:xfrm>
        </p:spPr>
        <p:txBody>
          <a:bodyPr>
            <a:noAutofit/>
          </a:bodyPr>
          <a:lstStyle/>
          <a:p>
            <a:r>
              <a:rPr lang="en-US" b="1" dirty="0">
                <a:latin typeface="Arial" panose="020B0604020202020204" pitchFamily="34" charset="0"/>
                <a:cs typeface="Arial" panose="020B0604020202020204" pitchFamily="34" charset="0"/>
              </a:rPr>
              <a:t> </a:t>
            </a:r>
            <a:br>
              <a:rPr lang="en-US" dirty="0">
                <a:latin typeface="Arial" panose="020B0604020202020204" pitchFamily="34" charset="0"/>
                <a:cs typeface="Arial" panose="020B0604020202020204" pitchFamily="34" charset="0"/>
              </a:rPr>
            </a:br>
            <a:r>
              <a:rPr lang="en-US" b="1" dirty="0">
                <a:latin typeface="Arial" panose="020B0604020202020204" pitchFamily="34" charset="0"/>
                <a:cs typeface="Arial" panose="020B0604020202020204" pitchFamily="34" charset="0"/>
              </a:rPr>
              <a:t>Properties of Multiplication</a:t>
            </a:r>
            <a:br>
              <a:rPr lang="en-US" b="1" dirty="0"/>
            </a:br>
            <a:br>
              <a:rPr lang="en-US" b="1"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5249322"/>
          </a:xfrm>
          <a:prstGeom prst="rect">
            <a:avLst/>
          </a:prstGeom>
        </p:spPr>
        <p:txBody>
          <a:bodyPr wrap="square">
            <a:spAutoFit/>
          </a:bodyPr>
          <a:lstStyle/>
          <a:p>
            <a:pPr marL="457200" indent="-457200">
              <a:lnSpc>
                <a:spcPct val="115000"/>
              </a:lnSpc>
              <a:spcAft>
                <a:spcPts val="1000"/>
              </a:spcAft>
              <a:buFont typeface="Arial" panose="020B0604020202020204" pitchFamily="34" charset="0"/>
              <a:buChar char="•"/>
            </a:pPr>
            <a:r>
              <a:rPr lang="en-US" sz="3200" b="1" dirty="0">
                <a:latin typeface="Arial" panose="020B0604020202020204" pitchFamily="34" charset="0"/>
                <a:cs typeface="Arial" panose="020B0604020202020204" pitchFamily="34" charset="0"/>
              </a:rPr>
              <a:t>Commutative – </a:t>
            </a:r>
            <a:endParaRPr lang="en-US" sz="3200" b="1" dirty="0">
              <a:solidFill>
                <a:srgbClr val="0070C0"/>
              </a:solidFill>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r>
              <a:rPr lang="en-US" sz="3200" b="1" dirty="0">
                <a:latin typeface="Arial" panose="020B0604020202020204" pitchFamily="34" charset="0"/>
                <a:cs typeface="Arial" panose="020B0604020202020204" pitchFamily="34" charset="0"/>
              </a:rPr>
              <a:t>Associative –  </a:t>
            </a:r>
            <a:r>
              <a:rPr lang="en-US" sz="3200" dirty="0">
                <a:latin typeface="Arial" panose="020B0604020202020204" pitchFamily="34" charset="0"/>
                <a:cs typeface="Arial" panose="020B0604020202020204" pitchFamily="34" charset="0"/>
              </a:rPr>
              <a:t>						</a:t>
            </a:r>
            <a:r>
              <a:rPr lang="en-US" dirty="0"/>
              <a:t>	</a:t>
            </a: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r>
              <a:rPr lang="en-US" sz="3200" b="1" dirty="0">
                <a:latin typeface="Arial" panose="020B0604020202020204" pitchFamily="34" charset="0"/>
                <a:cs typeface="Arial" panose="020B0604020202020204" pitchFamily="34" charset="0"/>
              </a:rPr>
              <a:t>Identity – </a:t>
            </a:r>
          </a:p>
          <a:p>
            <a:pPr marL="457200" indent="-457200">
              <a:lnSpc>
                <a:spcPct val="115000"/>
              </a:lnSpc>
              <a:spcAft>
                <a:spcPts val="1000"/>
              </a:spcAft>
              <a:buFont typeface="Arial" panose="020B0604020202020204" pitchFamily="34" charset="0"/>
              <a:buChar char="•"/>
            </a:pPr>
            <a:r>
              <a:rPr lang="en-US" sz="3200" b="1" dirty="0">
                <a:latin typeface="Arial" panose="020B0604020202020204" pitchFamily="34" charset="0"/>
                <a:cs typeface="Arial" panose="020B0604020202020204" pitchFamily="34" charset="0"/>
              </a:rPr>
              <a:t>Distributive – </a:t>
            </a:r>
          </a:p>
          <a:p>
            <a:pPr marL="457200" indent="-457200">
              <a:lnSpc>
                <a:spcPct val="115000"/>
              </a:lnSpc>
              <a:spcAft>
                <a:spcPts val="1000"/>
              </a:spcAft>
              <a:buFont typeface="Arial" panose="020B0604020202020204" pitchFamily="34" charset="0"/>
              <a:buChar char="•"/>
            </a:pPr>
            <a:r>
              <a:rPr lang="en-US" sz="3200" b="1" dirty="0">
                <a:latin typeface="Arial" panose="020B0604020202020204" pitchFamily="34" charset="0"/>
                <a:cs typeface="Arial" panose="020B0604020202020204" pitchFamily="34" charset="0"/>
              </a:rPr>
              <a:t>Closure – </a:t>
            </a:r>
          </a:p>
          <a:p>
            <a:pPr marL="457200" indent="-457200">
              <a:lnSpc>
                <a:spcPct val="115000"/>
              </a:lnSpc>
              <a:spcAft>
                <a:spcPts val="1000"/>
              </a:spcAft>
              <a:buFont typeface="Arial" panose="020B0604020202020204" pitchFamily="34" charset="0"/>
              <a:buChar char="•"/>
            </a:pPr>
            <a:endParaRPr lang="en-US" sz="3200" b="1"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r>
              <a:rPr lang="en-US" sz="3200" b="1" dirty="0">
                <a:latin typeface="Arial" panose="020B0604020202020204" pitchFamily="34" charset="0"/>
                <a:cs typeface="Arial" panose="020B0604020202020204" pitchFamily="34" charset="0"/>
              </a:rPr>
              <a:t>Property of 0 – </a:t>
            </a:r>
          </a:p>
          <a:p>
            <a:pPr>
              <a:lnSpc>
                <a:spcPct val="115000"/>
              </a:lnSpc>
              <a:spcAft>
                <a:spcPts val="1000"/>
              </a:spcAft>
            </a:pP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TextBox 3">
            <a:extLst>
              <a:ext uri="{FF2B5EF4-FFF2-40B4-BE49-F238E27FC236}">
                <a16:creationId xmlns:a16="http://schemas.microsoft.com/office/drawing/2014/main" id="{D8DC104D-3D16-4A27-AE7A-5C24E457A0E5}"/>
              </a:ext>
            </a:extLst>
          </p:cNvPr>
          <p:cNvSpPr txBox="1"/>
          <p:nvPr/>
        </p:nvSpPr>
        <p:spPr>
          <a:xfrm>
            <a:off x="5638800" y="2955925"/>
            <a:ext cx="914400" cy="914400"/>
          </a:xfrm>
          <a:prstGeom prst="rect">
            <a:avLst/>
          </a:prstGeom>
          <a:noFill/>
        </p:spPr>
        <p:txBody>
          <a:bodyPr wrap="square" rtlCol="0">
            <a:spAutoFit/>
          </a:bodyPr>
          <a:lstStyle/>
          <a:p>
            <a:endParaRPr lang="en-US" dirty="0"/>
          </a:p>
        </p:txBody>
      </p:sp>
      <p:sp>
        <p:nvSpPr>
          <p:cNvPr id="7" name="TextBox 6">
            <a:extLst>
              <a:ext uri="{FF2B5EF4-FFF2-40B4-BE49-F238E27FC236}">
                <a16:creationId xmlns:a16="http://schemas.microsoft.com/office/drawing/2014/main" id="{A967E601-EA1C-4D00-B07D-44F175AF85B9}"/>
              </a:ext>
            </a:extLst>
          </p:cNvPr>
          <p:cNvSpPr txBox="1"/>
          <p:nvPr/>
        </p:nvSpPr>
        <p:spPr>
          <a:xfrm>
            <a:off x="4064000" y="2133846"/>
            <a:ext cx="3390900" cy="584775"/>
          </a:xfrm>
          <a:prstGeom prst="rect">
            <a:avLst/>
          </a:prstGeom>
          <a:noFill/>
        </p:spPr>
        <p:txBody>
          <a:bodyPr wrap="square" rtlCol="0">
            <a:spAutoFit/>
          </a:bodyPr>
          <a:lstStyle/>
          <a:p>
            <a:r>
              <a:rPr lang="en-US" sz="3200" dirty="0">
                <a:solidFill>
                  <a:srgbClr val="0070C0"/>
                </a:solidFill>
                <a:latin typeface="Arial" panose="020B0604020202020204" pitchFamily="34" charset="0"/>
                <a:cs typeface="Arial" panose="020B0604020202020204" pitchFamily="34" charset="0"/>
              </a:rPr>
              <a:t>A x B = B x A</a:t>
            </a:r>
          </a:p>
        </p:txBody>
      </p:sp>
      <p:sp>
        <p:nvSpPr>
          <p:cNvPr id="8" name="TextBox 7">
            <a:extLst>
              <a:ext uri="{FF2B5EF4-FFF2-40B4-BE49-F238E27FC236}">
                <a16:creationId xmlns:a16="http://schemas.microsoft.com/office/drawing/2014/main" id="{7955573E-4B9E-4EAB-B94C-C72EBDACA311}"/>
              </a:ext>
            </a:extLst>
          </p:cNvPr>
          <p:cNvSpPr txBox="1"/>
          <p:nvPr/>
        </p:nvSpPr>
        <p:spPr>
          <a:xfrm>
            <a:off x="3663950" y="2778464"/>
            <a:ext cx="7315200" cy="584775"/>
          </a:xfrm>
          <a:prstGeom prst="rect">
            <a:avLst/>
          </a:prstGeom>
          <a:noFill/>
        </p:spPr>
        <p:txBody>
          <a:bodyPr wrap="square" rtlCol="0">
            <a:spAutoFit/>
          </a:bodyPr>
          <a:lstStyle/>
          <a:p>
            <a:r>
              <a:rPr lang="en-US" sz="3200" dirty="0">
                <a:solidFill>
                  <a:srgbClr val="0070C0"/>
                </a:solidFill>
                <a:latin typeface="Arial" panose="020B0604020202020204" pitchFamily="34" charset="0"/>
                <a:cs typeface="Arial" panose="020B0604020202020204" pitchFamily="34" charset="0"/>
              </a:rPr>
              <a:t>Grouping A x (B x C) = (A x B) x C</a:t>
            </a:r>
          </a:p>
        </p:txBody>
      </p:sp>
      <p:sp>
        <p:nvSpPr>
          <p:cNvPr id="9" name="TextBox 8">
            <a:extLst>
              <a:ext uri="{FF2B5EF4-FFF2-40B4-BE49-F238E27FC236}">
                <a16:creationId xmlns:a16="http://schemas.microsoft.com/office/drawing/2014/main" id="{206E4130-020E-4D6F-AD77-97DC56FCD07C}"/>
              </a:ext>
            </a:extLst>
          </p:cNvPr>
          <p:cNvSpPr txBox="1"/>
          <p:nvPr/>
        </p:nvSpPr>
        <p:spPr>
          <a:xfrm>
            <a:off x="2895600" y="3521060"/>
            <a:ext cx="7315200" cy="1077218"/>
          </a:xfrm>
          <a:prstGeom prst="rect">
            <a:avLst/>
          </a:prstGeom>
          <a:noFill/>
        </p:spPr>
        <p:txBody>
          <a:bodyPr wrap="square" rtlCol="0">
            <a:spAutoFit/>
          </a:bodyPr>
          <a:lstStyle/>
          <a:p>
            <a:r>
              <a:rPr lang="en-US" sz="3200" dirty="0">
                <a:solidFill>
                  <a:srgbClr val="0070C0"/>
                </a:solidFill>
                <a:latin typeface="Arial" panose="020B0604020202020204" pitchFamily="34" charset="0"/>
                <a:cs typeface="Arial" panose="020B0604020202020204" pitchFamily="34" charset="0"/>
              </a:rPr>
              <a:t>A x 1 = A</a:t>
            </a:r>
          </a:p>
          <a:p>
            <a:endParaRPr lang="en-US" sz="3200" dirty="0">
              <a:solidFill>
                <a:srgbClr val="0070C0"/>
              </a:solidFill>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BFE8E773-D304-475A-8FB2-09FD4F26FE21}"/>
              </a:ext>
            </a:extLst>
          </p:cNvPr>
          <p:cNvSpPr txBox="1"/>
          <p:nvPr/>
        </p:nvSpPr>
        <p:spPr>
          <a:xfrm>
            <a:off x="3714750" y="4171324"/>
            <a:ext cx="7315200" cy="584775"/>
          </a:xfrm>
          <a:prstGeom prst="rect">
            <a:avLst/>
          </a:prstGeom>
          <a:noFill/>
        </p:spPr>
        <p:txBody>
          <a:bodyPr wrap="square" rtlCol="0">
            <a:spAutoFit/>
          </a:bodyPr>
          <a:lstStyle/>
          <a:p>
            <a:r>
              <a:rPr lang="en-US" sz="3200" dirty="0">
                <a:solidFill>
                  <a:srgbClr val="0070C0"/>
                </a:solidFill>
                <a:latin typeface="Arial" panose="020B0604020202020204" pitchFamily="34" charset="0"/>
                <a:cs typeface="Arial" panose="020B0604020202020204" pitchFamily="34" charset="0"/>
              </a:rPr>
              <a:t>A (B + C) = AB + AC</a:t>
            </a:r>
          </a:p>
        </p:txBody>
      </p:sp>
      <p:sp>
        <p:nvSpPr>
          <p:cNvPr id="11" name="TextBox 10">
            <a:extLst>
              <a:ext uri="{FF2B5EF4-FFF2-40B4-BE49-F238E27FC236}">
                <a16:creationId xmlns:a16="http://schemas.microsoft.com/office/drawing/2014/main" id="{66825C27-097F-484D-A4D1-1EF3A9E04A9D}"/>
              </a:ext>
            </a:extLst>
          </p:cNvPr>
          <p:cNvSpPr txBox="1"/>
          <p:nvPr/>
        </p:nvSpPr>
        <p:spPr>
          <a:xfrm>
            <a:off x="2965450" y="4837715"/>
            <a:ext cx="8985250" cy="1077218"/>
          </a:xfrm>
          <a:prstGeom prst="rect">
            <a:avLst/>
          </a:prstGeom>
          <a:noFill/>
        </p:spPr>
        <p:txBody>
          <a:bodyPr wrap="square" rtlCol="0">
            <a:spAutoFit/>
          </a:bodyPr>
          <a:lstStyle/>
          <a:p>
            <a:r>
              <a:rPr lang="en-US" sz="3200" dirty="0">
                <a:solidFill>
                  <a:srgbClr val="0070C0"/>
                </a:solidFill>
                <a:latin typeface="Arial" panose="020B0604020202020204" pitchFamily="34" charset="0"/>
                <a:cs typeface="Arial" panose="020B0604020202020204" pitchFamily="34" charset="0"/>
              </a:rPr>
              <a:t>Perform an operation on a set of numbers and the answer is also in that set</a:t>
            </a:r>
          </a:p>
        </p:txBody>
      </p:sp>
      <p:sp>
        <p:nvSpPr>
          <p:cNvPr id="12" name="TextBox 11">
            <a:extLst>
              <a:ext uri="{FF2B5EF4-FFF2-40B4-BE49-F238E27FC236}">
                <a16:creationId xmlns:a16="http://schemas.microsoft.com/office/drawing/2014/main" id="{F602D0D5-2FB1-4A41-BE38-968520D7026D}"/>
              </a:ext>
            </a:extLst>
          </p:cNvPr>
          <p:cNvSpPr txBox="1"/>
          <p:nvPr/>
        </p:nvSpPr>
        <p:spPr>
          <a:xfrm>
            <a:off x="3911600" y="6195527"/>
            <a:ext cx="8985250" cy="584775"/>
          </a:xfrm>
          <a:prstGeom prst="rect">
            <a:avLst/>
          </a:prstGeom>
          <a:noFill/>
        </p:spPr>
        <p:txBody>
          <a:bodyPr wrap="square" rtlCol="0">
            <a:spAutoFit/>
          </a:bodyPr>
          <a:lstStyle/>
          <a:p>
            <a:r>
              <a:rPr lang="en-US" sz="3200" dirty="0">
                <a:solidFill>
                  <a:srgbClr val="0070C0"/>
                </a:solidFill>
                <a:latin typeface="Arial" panose="020B0604020202020204" pitchFamily="34" charset="0"/>
                <a:cs typeface="Arial" panose="020B0604020202020204" pitchFamily="34" charset="0"/>
              </a:rPr>
              <a:t>A x 0 = 0</a:t>
            </a:r>
          </a:p>
        </p:txBody>
      </p:sp>
    </p:spTree>
    <p:extLst>
      <p:ext uri="{BB962C8B-B14F-4D97-AF65-F5344CB8AC3E}">
        <p14:creationId xmlns:p14="http://schemas.microsoft.com/office/powerpoint/2010/main" val="269320005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8">
                                            <p:txEl>
                                              <p:pRg st="0" end="0"/>
                                            </p:txEl>
                                          </p:spTgt>
                                        </p:tgtEl>
                                        <p:attrNameLst>
                                          <p:attrName>style.visibility</p:attrName>
                                        </p:attrNameLst>
                                      </p:cBhvr>
                                      <p:to>
                                        <p:strVal val="visible"/>
                                      </p:to>
                                    </p:set>
                                    <p:animEffect transition="in" filter="fade">
                                      <p:cBhvr>
                                        <p:cTn id="28" dur="1000"/>
                                        <p:tgtEl>
                                          <p:spTgt spid="8">
                                            <p:txEl>
                                              <p:pRg st="0" end="0"/>
                                            </p:txEl>
                                          </p:spTgt>
                                        </p:tgtEl>
                                      </p:cBhvr>
                                    </p:animEffect>
                                    <p:anim calcmode="lin" valueType="num">
                                      <p:cBhvr>
                                        <p:cTn id="29"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30" dur="1000" fill="hold"/>
                                        <p:tgtEl>
                                          <p:spTgt spid="8">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Effect transition="in" filter="fade">
                                      <p:cBhvr>
                                        <p:cTn id="35" dur="1000"/>
                                        <p:tgtEl>
                                          <p:spTgt spid="3">
                                            <p:txEl>
                                              <p:pRg st="2" end="2"/>
                                            </p:txEl>
                                          </p:spTgt>
                                        </p:tgtEl>
                                      </p:cBhvr>
                                    </p:animEffect>
                                    <p:anim calcmode="lin" valueType="num">
                                      <p:cBhvr>
                                        <p:cTn id="3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1000"/>
                                        <p:tgtEl>
                                          <p:spTgt spid="9">
                                            <p:txEl>
                                              <p:pRg st="0" end="0"/>
                                            </p:txEl>
                                          </p:spTgt>
                                        </p:tgtEl>
                                      </p:cBhvr>
                                    </p:animEffect>
                                    <p:anim calcmode="lin" valueType="num">
                                      <p:cBhvr>
                                        <p:cTn id="43"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44"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3">
                                            <p:txEl>
                                              <p:pRg st="3" end="3"/>
                                            </p:txEl>
                                          </p:spTgt>
                                        </p:tgtEl>
                                        <p:attrNameLst>
                                          <p:attrName>style.visibility</p:attrName>
                                        </p:attrNameLst>
                                      </p:cBhvr>
                                      <p:to>
                                        <p:strVal val="visible"/>
                                      </p:to>
                                    </p:set>
                                    <p:animEffect transition="in" filter="fade">
                                      <p:cBhvr>
                                        <p:cTn id="49" dur="1000"/>
                                        <p:tgtEl>
                                          <p:spTgt spid="3">
                                            <p:txEl>
                                              <p:pRg st="3" end="3"/>
                                            </p:txEl>
                                          </p:spTgt>
                                        </p:tgtEl>
                                      </p:cBhvr>
                                    </p:animEffect>
                                    <p:anim calcmode="lin" valueType="num">
                                      <p:cBhvr>
                                        <p:cTn id="5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5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10">
                                            <p:txEl>
                                              <p:pRg st="0" end="0"/>
                                            </p:txEl>
                                          </p:spTgt>
                                        </p:tgtEl>
                                        <p:attrNameLst>
                                          <p:attrName>style.visibility</p:attrName>
                                        </p:attrNameLst>
                                      </p:cBhvr>
                                      <p:to>
                                        <p:strVal val="visible"/>
                                      </p:to>
                                    </p:set>
                                    <p:animEffect transition="in" filter="fade">
                                      <p:cBhvr>
                                        <p:cTn id="56" dur="1000"/>
                                        <p:tgtEl>
                                          <p:spTgt spid="10">
                                            <p:txEl>
                                              <p:pRg st="0" end="0"/>
                                            </p:txEl>
                                          </p:spTgt>
                                        </p:tgtEl>
                                      </p:cBhvr>
                                    </p:animEffect>
                                    <p:anim calcmode="lin" valueType="num">
                                      <p:cBhvr>
                                        <p:cTn id="57"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58" dur="1000" fill="hold"/>
                                        <p:tgtEl>
                                          <p:spTgt spid="10">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nodeType="clickEffect">
                                  <p:stCondLst>
                                    <p:cond delay="0"/>
                                  </p:stCondLst>
                                  <p:childTnLst>
                                    <p:set>
                                      <p:cBhvr>
                                        <p:cTn id="62" dur="1" fill="hold">
                                          <p:stCondLst>
                                            <p:cond delay="0"/>
                                          </p:stCondLst>
                                        </p:cTn>
                                        <p:tgtEl>
                                          <p:spTgt spid="3">
                                            <p:txEl>
                                              <p:pRg st="4" end="4"/>
                                            </p:txEl>
                                          </p:spTgt>
                                        </p:tgtEl>
                                        <p:attrNameLst>
                                          <p:attrName>style.visibility</p:attrName>
                                        </p:attrNameLst>
                                      </p:cBhvr>
                                      <p:to>
                                        <p:strVal val="visible"/>
                                      </p:to>
                                    </p:set>
                                    <p:animEffect transition="in" filter="fade">
                                      <p:cBhvr>
                                        <p:cTn id="63" dur="1000"/>
                                        <p:tgtEl>
                                          <p:spTgt spid="3">
                                            <p:txEl>
                                              <p:pRg st="4" end="4"/>
                                            </p:txEl>
                                          </p:spTgt>
                                        </p:tgtEl>
                                      </p:cBhvr>
                                    </p:animEffect>
                                    <p:anim calcmode="lin" valueType="num">
                                      <p:cBhvr>
                                        <p:cTn id="6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6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2" presetClass="entr" presetSubtype="0" fill="hold" nodeType="clickEffect">
                                  <p:stCondLst>
                                    <p:cond delay="0"/>
                                  </p:stCondLst>
                                  <p:childTnLst>
                                    <p:set>
                                      <p:cBhvr>
                                        <p:cTn id="69" dur="1" fill="hold">
                                          <p:stCondLst>
                                            <p:cond delay="0"/>
                                          </p:stCondLst>
                                        </p:cTn>
                                        <p:tgtEl>
                                          <p:spTgt spid="11">
                                            <p:txEl>
                                              <p:pRg st="0" end="0"/>
                                            </p:txEl>
                                          </p:spTgt>
                                        </p:tgtEl>
                                        <p:attrNameLst>
                                          <p:attrName>style.visibility</p:attrName>
                                        </p:attrNameLst>
                                      </p:cBhvr>
                                      <p:to>
                                        <p:strVal val="visible"/>
                                      </p:to>
                                    </p:set>
                                    <p:animEffect transition="in" filter="fade">
                                      <p:cBhvr>
                                        <p:cTn id="70" dur="1000"/>
                                        <p:tgtEl>
                                          <p:spTgt spid="11">
                                            <p:txEl>
                                              <p:pRg st="0" end="0"/>
                                            </p:txEl>
                                          </p:spTgt>
                                        </p:tgtEl>
                                      </p:cBhvr>
                                    </p:animEffect>
                                    <p:anim calcmode="lin" valueType="num">
                                      <p:cBhvr>
                                        <p:cTn id="71"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72" dur="10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3">
                                            <p:txEl>
                                              <p:pRg st="6" end="6"/>
                                            </p:txEl>
                                          </p:spTgt>
                                        </p:tgtEl>
                                        <p:attrNameLst>
                                          <p:attrName>style.visibility</p:attrName>
                                        </p:attrNameLst>
                                      </p:cBhvr>
                                      <p:to>
                                        <p:strVal val="visible"/>
                                      </p:to>
                                    </p:set>
                                    <p:animEffect transition="in" filter="fade">
                                      <p:cBhvr>
                                        <p:cTn id="77" dur="1000"/>
                                        <p:tgtEl>
                                          <p:spTgt spid="3">
                                            <p:txEl>
                                              <p:pRg st="6" end="6"/>
                                            </p:txEl>
                                          </p:spTgt>
                                        </p:tgtEl>
                                      </p:cBhvr>
                                    </p:animEffect>
                                    <p:anim calcmode="lin" valueType="num">
                                      <p:cBhvr>
                                        <p:cTn id="7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7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80" fill="hold">
                      <p:stCondLst>
                        <p:cond delay="indefinite"/>
                      </p:stCondLst>
                      <p:childTnLst>
                        <p:par>
                          <p:cTn id="81" fill="hold">
                            <p:stCondLst>
                              <p:cond delay="0"/>
                            </p:stCondLst>
                            <p:childTnLst>
                              <p:par>
                                <p:cTn id="82" presetID="42" presetClass="entr" presetSubtype="0" fill="hold" nodeType="clickEffect">
                                  <p:stCondLst>
                                    <p:cond delay="0"/>
                                  </p:stCondLst>
                                  <p:childTnLst>
                                    <p:set>
                                      <p:cBhvr>
                                        <p:cTn id="83" dur="1" fill="hold">
                                          <p:stCondLst>
                                            <p:cond delay="0"/>
                                          </p:stCondLst>
                                        </p:cTn>
                                        <p:tgtEl>
                                          <p:spTgt spid="12">
                                            <p:txEl>
                                              <p:pRg st="0" end="0"/>
                                            </p:txEl>
                                          </p:spTgt>
                                        </p:tgtEl>
                                        <p:attrNameLst>
                                          <p:attrName>style.visibility</p:attrName>
                                        </p:attrNameLst>
                                      </p:cBhvr>
                                      <p:to>
                                        <p:strVal val="visible"/>
                                      </p:to>
                                    </p:set>
                                    <p:animEffect transition="in" filter="fade">
                                      <p:cBhvr>
                                        <p:cTn id="84" dur="1000"/>
                                        <p:tgtEl>
                                          <p:spTgt spid="12">
                                            <p:txEl>
                                              <p:pRg st="0" end="0"/>
                                            </p:txEl>
                                          </p:spTgt>
                                        </p:tgtEl>
                                      </p:cBhvr>
                                    </p:animEffect>
                                    <p:anim calcmode="lin" valueType="num">
                                      <p:cBhvr>
                                        <p:cTn id="85" dur="1000" fill="hold"/>
                                        <p:tgtEl>
                                          <p:spTgt spid="12">
                                            <p:txEl>
                                              <p:pRg st="0" end="0"/>
                                            </p:txEl>
                                          </p:spTgt>
                                        </p:tgtEl>
                                        <p:attrNameLst>
                                          <p:attrName>ppt_x</p:attrName>
                                        </p:attrNameLst>
                                      </p:cBhvr>
                                      <p:tavLst>
                                        <p:tav tm="0">
                                          <p:val>
                                            <p:strVal val="#ppt_x"/>
                                          </p:val>
                                        </p:tav>
                                        <p:tav tm="100000">
                                          <p:val>
                                            <p:strVal val="#ppt_x"/>
                                          </p:val>
                                        </p:tav>
                                      </p:tavLst>
                                    </p:anim>
                                    <p:anim calcmode="lin" valueType="num">
                                      <p:cBhvr>
                                        <p:cTn id="86" dur="1000" fill="hold"/>
                                        <p:tgtEl>
                                          <p:spTgt spid="1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C9C9179-65D8-41B4-8A95-8292DCC16727}"/>
              </a:ext>
            </a:extLst>
          </p:cNvPr>
          <p:cNvSpPr/>
          <p:nvPr/>
        </p:nvSpPr>
        <p:spPr>
          <a:xfrm>
            <a:off x="459996" y="1906144"/>
            <a:ext cx="11272008" cy="5016758"/>
          </a:xfrm>
          <a:prstGeom prst="rect">
            <a:avLst/>
          </a:prstGeom>
        </p:spPr>
        <p:txBody>
          <a:bodyPr wrap="square">
            <a:spAutoFit/>
          </a:bodyPr>
          <a:lstStyle/>
          <a:p>
            <a:r>
              <a:rPr lang="en-US" sz="3200" i="1" dirty="0">
                <a:latin typeface="Arial" panose="020B0604020202020204" pitchFamily="34" charset="0"/>
                <a:cs typeface="Arial" panose="020B0604020202020204" pitchFamily="34" charset="0"/>
              </a:rPr>
              <a:t>Instruction should emphasize the development of an estimation mindset. Children should come to know what is meant by an estimate, when it is appropriate to estimate, and how close an estimate is required in a given situation. If children are encouraged to estimate, they will accept estimation as a legitimate part of mathematics. When students leave grade 5, they should be able to solve many problems mentally, to estimate a reasonable result for a problem, and to compute fluently with multidigit whole numbers.</a:t>
            </a:r>
            <a:endParaRPr lang="en-US" sz="32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D8DC104D-3D16-4A27-AE7A-5C24E457A0E5}"/>
              </a:ext>
            </a:extLst>
          </p:cNvPr>
          <p:cNvSpPr txBox="1"/>
          <p:nvPr/>
        </p:nvSpPr>
        <p:spPr>
          <a:xfrm>
            <a:off x="5638800" y="2955925"/>
            <a:ext cx="914400" cy="914400"/>
          </a:xfrm>
          <a:prstGeom prst="rect">
            <a:avLst/>
          </a:prstGeom>
          <a:noFill/>
        </p:spPr>
        <p:txBody>
          <a:bodyPr wrap="square" rtlCol="0">
            <a:spAutoFit/>
          </a:bodyPr>
          <a:lstStyle/>
          <a:p>
            <a:endParaRPr lang="en-US" dirty="0"/>
          </a:p>
        </p:txBody>
      </p:sp>
      <p:sp>
        <p:nvSpPr>
          <p:cNvPr id="13" name="Title 12">
            <a:extLst>
              <a:ext uri="{FF2B5EF4-FFF2-40B4-BE49-F238E27FC236}">
                <a16:creationId xmlns:a16="http://schemas.microsoft.com/office/drawing/2014/main" id="{FC029B0D-25A9-4ED9-A4C0-B31DA50762A5}"/>
              </a:ext>
            </a:extLst>
          </p:cNvPr>
          <p:cNvSpPr>
            <a:spLocks noGrp="1"/>
          </p:cNvSpPr>
          <p:nvPr>
            <p:ph type="title"/>
          </p:nvPr>
        </p:nvSpPr>
        <p:spPr>
          <a:xfrm>
            <a:off x="554736" y="612140"/>
            <a:ext cx="10168128" cy="1179576"/>
          </a:xfrm>
        </p:spPr>
        <p:txBody>
          <a:bodyPr>
            <a:normAutofit/>
          </a:bodyPr>
          <a:lstStyle/>
          <a:p>
            <a:r>
              <a:rPr lang="en-US" b="1" dirty="0">
                <a:latin typeface="Arial" panose="020B0604020202020204" pitchFamily="34" charset="0"/>
                <a:cs typeface="Arial" panose="020B0604020202020204" pitchFamily="34" charset="0"/>
              </a:rPr>
              <a:t>NCTM STANDARDS</a:t>
            </a:r>
          </a:p>
        </p:txBody>
      </p:sp>
    </p:spTree>
    <p:extLst>
      <p:ext uri="{BB962C8B-B14F-4D97-AF65-F5344CB8AC3E}">
        <p14:creationId xmlns:p14="http://schemas.microsoft.com/office/powerpoint/2010/main" val="3324764218"/>
      </p:ext>
    </p:extLst>
  </p:cSld>
  <p:clrMapOvr>
    <a:masterClrMapping/>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C9C9179-65D8-41B4-8A95-8292DCC16727}"/>
              </a:ext>
            </a:extLst>
          </p:cNvPr>
          <p:cNvSpPr/>
          <p:nvPr/>
        </p:nvSpPr>
        <p:spPr>
          <a:xfrm>
            <a:off x="459996" y="1906144"/>
            <a:ext cx="11272008" cy="4524315"/>
          </a:xfrm>
          <a:prstGeom prst="rect">
            <a:avLst/>
          </a:prstGeom>
        </p:spPr>
        <p:txBody>
          <a:bodyPr wrap="square">
            <a:spAutoFit/>
          </a:bodyPr>
          <a:lstStyle/>
          <a:p>
            <a:r>
              <a:rPr lang="en-US" sz="3200" b="1" dirty="0">
                <a:latin typeface="Arial" panose="020B0604020202020204" pitchFamily="34" charset="0"/>
                <a:cs typeface="Arial" panose="020B0604020202020204" pitchFamily="34" charset="0"/>
              </a:rPr>
              <a:t>Mental Computation</a:t>
            </a:r>
          </a:p>
          <a:p>
            <a:r>
              <a:rPr lang="en-US" sz="3200" b="1" dirty="0">
                <a:latin typeface="Arial" panose="020B0604020202020204" pitchFamily="34" charset="0"/>
                <a:cs typeface="Arial" panose="020B0604020202020204" pitchFamily="34" charset="0"/>
              </a:rPr>
              <a:t> </a:t>
            </a:r>
          </a:p>
          <a:p>
            <a:r>
              <a:rPr lang="en-US" sz="3200" u="sng" dirty="0">
                <a:latin typeface="Arial" panose="020B0604020202020204" pitchFamily="34" charset="0"/>
                <a:cs typeface="Arial" panose="020B0604020202020204" pitchFamily="34" charset="0"/>
              </a:rPr>
              <a:t>Rounding</a:t>
            </a:r>
            <a:r>
              <a:rPr lang="en-US" sz="3200" dirty="0">
                <a:latin typeface="Arial" panose="020B0604020202020204" pitchFamily="34" charset="0"/>
                <a:cs typeface="Arial" panose="020B0604020202020204" pitchFamily="34" charset="0"/>
              </a:rPr>
              <a:t> </a:t>
            </a:r>
          </a:p>
          <a:p>
            <a:pPr marL="457200" lvl="0" indent="-457200">
              <a:buFont typeface="Arial" panose="020B0604020202020204" pitchFamily="34" charset="0"/>
              <a:buChar char="•"/>
            </a:pPr>
            <a:r>
              <a:rPr lang="en-US" sz="3200" b="1" dirty="0">
                <a:latin typeface="Arial" panose="020B0604020202020204" pitchFamily="34" charset="0"/>
                <a:cs typeface="Arial" panose="020B0604020202020204" pitchFamily="34" charset="0"/>
              </a:rPr>
              <a:t> </a:t>
            </a:r>
            <a:r>
              <a:rPr lang="en-US" sz="3200" dirty="0">
                <a:latin typeface="Arial" panose="020B0604020202020204" pitchFamily="34" charset="0"/>
                <a:cs typeface="Arial" panose="020B0604020202020204" pitchFamily="34" charset="0"/>
              </a:rPr>
              <a:t>Rounding is “risky” in multiplication because any error due to rounding becomes multiplied!</a:t>
            </a:r>
          </a:p>
          <a:p>
            <a:pPr marL="457200" lvl="0" indent="-457200">
              <a:buFont typeface="Arial" panose="020B0604020202020204" pitchFamily="34" charset="0"/>
              <a:buChar char="•"/>
            </a:pPr>
            <a:r>
              <a:rPr lang="en-US" sz="3200" dirty="0">
                <a:latin typeface="Arial" panose="020B0604020202020204" pitchFamily="34" charset="0"/>
                <a:cs typeface="Arial" panose="020B0604020202020204" pitchFamily="34" charset="0"/>
              </a:rPr>
              <a:t>Round to place value of leading digit, but to get more accurate, round one “up” and one “down”</a:t>
            </a:r>
          </a:p>
          <a:p>
            <a:pPr algn="ctr"/>
            <a:r>
              <a:rPr lang="en-US" sz="3200" dirty="0">
                <a:latin typeface="Arial" panose="020B0604020202020204" pitchFamily="34" charset="0"/>
                <a:cs typeface="Arial" panose="020B0604020202020204" pitchFamily="34" charset="0"/>
              </a:rPr>
              <a:t>28 X 63</a:t>
            </a:r>
            <a:r>
              <a:rPr lang="en-US" sz="3200" dirty="0">
                <a:solidFill>
                  <a:srgbClr val="0070C0"/>
                </a:solidFill>
                <a:latin typeface="Arial" panose="020B0604020202020204" pitchFamily="34" charset="0"/>
                <a:cs typeface="Arial" panose="020B0604020202020204" pitchFamily="34" charset="0"/>
              </a:rPr>
              <a:t>		</a:t>
            </a:r>
          </a:p>
          <a:p>
            <a:endParaRPr lang="en-US" sz="32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D8DC104D-3D16-4A27-AE7A-5C24E457A0E5}"/>
              </a:ext>
            </a:extLst>
          </p:cNvPr>
          <p:cNvSpPr txBox="1"/>
          <p:nvPr/>
        </p:nvSpPr>
        <p:spPr>
          <a:xfrm>
            <a:off x="5638800" y="2955925"/>
            <a:ext cx="914400" cy="914400"/>
          </a:xfrm>
          <a:prstGeom prst="rect">
            <a:avLst/>
          </a:prstGeom>
          <a:noFill/>
        </p:spPr>
        <p:txBody>
          <a:bodyPr wrap="square" rtlCol="0">
            <a:spAutoFit/>
          </a:bodyPr>
          <a:lstStyle/>
          <a:p>
            <a:endParaRPr lang="en-US" dirty="0"/>
          </a:p>
        </p:txBody>
      </p:sp>
      <p:sp>
        <p:nvSpPr>
          <p:cNvPr id="13" name="Title 12">
            <a:extLst>
              <a:ext uri="{FF2B5EF4-FFF2-40B4-BE49-F238E27FC236}">
                <a16:creationId xmlns:a16="http://schemas.microsoft.com/office/drawing/2014/main" id="{FC029B0D-25A9-4ED9-A4C0-B31DA50762A5}"/>
              </a:ext>
            </a:extLst>
          </p:cNvPr>
          <p:cNvSpPr>
            <a:spLocks noGrp="1"/>
          </p:cNvSpPr>
          <p:nvPr>
            <p:ph type="title"/>
          </p:nvPr>
        </p:nvSpPr>
        <p:spPr>
          <a:xfrm>
            <a:off x="554736" y="612140"/>
            <a:ext cx="10168128" cy="1179576"/>
          </a:xfrm>
        </p:spPr>
        <p:txBody>
          <a:bodyPr>
            <a:normAutofit/>
          </a:bodyPr>
          <a:lstStyle/>
          <a:p>
            <a:r>
              <a:rPr lang="en-US" b="1" dirty="0">
                <a:latin typeface="Arial" panose="020B0604020202020204" pitchFamily="34" charset="0"/>
                <a:cs typeface="Arial" panose="020B0604020202020204" pitchFamily="34" charset="0"/>
              </a:rPr>
              <a:t>Mental Computation and Estimation</a:t>
            </a:r>
            <a:endParaRPr lang="en-US"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07162EC8-9113-4296-B1E4-539FB9C67A9C}"/>
              </a:ext>
            </a:extLst>
          </p:cNvPr>
          <p:cNvSpPr txBox="1"/>
          <p:nvPr/>
        </p:nvSpPr>
        <p:spPr>
          <a:xfrm>
            <a:off x="4121150" y="5899150"/>
            <a:ext cx="4171950" cy="584775"/>
          </a:xfrm>
          <a:prstGeom prst="rect">
            <a:avLst/>
          </a:prstGeom>
          <a:noFill/>
        </p:spPr>
        <p:txBody>
          <a:bodyPr wrap="square" rtlCol="0">
            <a:spAutoFit/>
          </a:bodyPr>
          <a:lstStyle/>
          <a:p>
            <a:r>
              <a:rPr lang="en-US" sz="3200" dirty="0">
                <a:solidFill>
                  <a:srgbClr val="0070C0"/>
                </a:solidFill>
                <a:latin typeface="Arial" panose="020B0604020202020204" pitchFamily="34" charset="0"/>
                <a:cs typeface="Arial" panose="020B0604020202020204" pitchFamily="34" charset="0"/>
              </a:rPr>
              <a:t>30 x 60 = 1800</a:t>
            </a:r>
            <a:endParaRPr lang="en-US" sz="3200" dirty="0"/>
          </a:p>
        </p:txBody>
      </p:sp>
    </p:spTree>
    <p:extLst>
      <p:ext uri="{BB962C8B-B14F-4D97-AF65-F5344CB8AC3E}">
        <p14:creationId xmlns:p14="http://schemas.microsoft.com/office/powerpoint/2010/main" val="271295372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1000"/>
                                        <p:tgtEl>
                                          <p:spTgt spid="5">
                                            <p:txEl>
                                              <p:pRg st="2" end="2"/>
                                            </p:txEl>
                                          </p:spTgt>
                                        </p:tgtEl>
                                      </p:cBhvr>
                                    </p:animEffect>
                                    <p:anim calcmode="lin" valueType="num">
                                      <p:cBhvr>
                                        <p:cTn id="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2" end="2"/>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3" end="3"/>
                                            </p:txEl>
                                          </p:spTgt>
                                        </p:tgtEl>
                                        <p:attrNameLst>
                                          <p:attrName>style.visibility</p:attrName>
                                        </p:attrNameLst>
                                      </p:cBhvr>
                                      <p:to>
                                        <p:strVal val="visible"/>
                                      </p:to>
                                    </p:set>
                                    <p:animEffect transition="in" filter="fade">
                                      <p:cBhvr>
                                        <p:cTn id="12" dur="1000"/>
                                        <p:tgtEl>
                                          <p:spTgt spid="5">
                                            <p:txEl>
                                              <p:pRg st="3" end="3"/>
                                            </p:txEl>
                                          </p:spTgt>
                                        </p:tgtEl>
                                      </p:cBhvr>
                                    </p:animEffect>
                                    <p:anim calcmode="lin" valueType="num">
                                      <p:cBhvr>
                                        <p:cTn id="13"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3" end="3"/>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Effect transition="in" filter="fade">
                                      <p:cBhvr>
                                        <p:cTn id="17" dur="1000"/>
                                        <p:tgtEl>
                                          <p:spTgt spid="5">
                                            <p:txEl>
                                              <p:pRg st="4" end="4"/>
                                            </p:txEl>
                                          </p:spTgt>
                                        </p:tgtEl>
                                      </p:cBhvr>
                                    </p:animEffect>
                                    <p:anim calcmode="lin" valueType="num">
                                      <p:cBhvr>
                                        <p:cTn id="18"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19"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5">
                                            <p:txEl>
                                              <p:pRg st="5" end="5"/>
                                            </p:txEl>
                                          </p:spTgt>
                                        </p:tgtEl>
                                        <p:attrNameLst>
                                          <p:attrName>style.visibility</p:attrName>
                                        </p:attrNameLst>
                                      </p:cBhvr>
                                      <p:to>
                                        <p:strVal val="visible"/>
                                      </p:to>
                                    </p:set>
                                    <p:animEffect transition="in" filter="fade">
                                      <p:cBhvr>
                                        <p:cTn id="24" dur="1000"/>
                                        <p:tgtEl>
                                          <p:spTgt spid="5">
                                            <p:txEl>
                                              <p:pRg st="5" end="5"/>
                                            </p:txEl>
                                          </p:spTgt>
                                        </p:tgtEl>
                                      </p:cBhvr>
                                    </p:animEffect>
                                    <p:anim calcmode="lin" valueType="num">
                                      <p:cBhvr>
                                        <p:cTn id="25"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p:cTn id="26" dur="1000" fill="hold"/>
                                        <p:tgtEl>
                                          <p:spTgt spid="5">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2">
                                            <p:txEl>
                                              <p:pRg st="0" end="0"/>
                                            </p:txEl>
                                          </p:spTgt>
                                        </p:tgtEl>
                                        <p:attrNameLst>
                                          <p:attrName>style.visibility</p:attrName>
                                        </p:attrNameLst>
                                      </p:cBhvr>
                                      <p:to>
                                        <p:strVal val="visible"/>
                                      </p:to>
                                    </p:set>
                                    <p:animEffect transition="in" filter="fade">
                                      <p:cBhvr>
                                        <p:cTn id="31" dur="1000"/>
                                        <p:tgtEl>
                                          <p:spTgt spid="2">
                                            <p:txEl>
                                              <p:pRg st="0" end="0"/>
                                            </p:txEl>
                                          </p:spTgt>
                                        </p:tgtEl>
                                      </p:cBhvr>
                                    </p:animEffect>
                                    <p:anim calcmode="lin" valueType="num">
                                      <p:cBhvr>
                                        <p:cTn id="32" dur="10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33" dur="10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C9C9179-65D8-41B4-8A95-8292DCC16727}"/>
              </a:ext>
            </a:extLst>
          </p:cNvPr>
          <p:cNvSpPr/>
          <p:nvPr/>
        </p:nvSpPr>
        <p:spPr>
          <a:xfrm>
            <a:off x="459996" y="1906144"/>
            <a:ext cx="11272008" cy="3539430"/>
          </a:xfrm>
          <a:prstGeom prst="rect">
            <a:avLst/>
          </a:prstGeom>
        </p:spPr>
        <p:txBody>
          <a:bodyPr wrap="square">
            <a:spAutoFit/>
          </a:bodyPr>
          <a:lstStyle/>
          <a:p>
            <a:r>
              <a:rPr lang="en-US" sz="3200" b="1" dirty="0">
                <a:latin typeface="Arial" panose="020B0604020202020204" pitchFamily="34" charset="0"/>
                <a:cs typeface="Arial" panose="020B0604020202020204" pitchFamily="34" charset="0"/>
              </a:rPr>
              <a:t>Mental Computation</a:t>
            </a:r>
          </a:p>
          <a:p>
            <a:r>
              <a:rPr lang="en-US" sz="3200" b="1" dirty="0">
                <a:latin typeface="Arial" panose="020B0604020202020204" pitchFamily="34" charset="0"/>
                <a:cs typeface="Arial" panose="020B0604020202020204" pitchFamily="34" charset="0"/>
              </a:rPr>
              <a:t> </a:t>
            </a:r>
          </a:p>
          <a:p>
            <a:r>
              <a:rPr lang="en-US" sz="3200" b="1" dirty="0">
                <a:latin typeface="Arial" panose="020B0604020202020204" pitchFamily="34" charset="0"/>
                <a:cs typeface="Arial" panose="020B0604020202020204" pitchFamily="34" charset="0"/>
              </a:rPr>
              <a:t>Compatible Numbers- </a:t>
            </a:r>
            <a:endParaRPr lang="en-US" sz="3200" dirty="0">
              <a:latin typeface="Arial" panose="020B0604020202020204" pitchFamily="34" charset="0"/>
              <a:cs typeface="Arial" panose="020B0604020202020204" pitchFamily="34" charset="0"/>
            </a:endParaRPr>
          </a:p>
          <a:p>
            <a:pPr marL="457200" lvl="0" indent="-457200">
              <a:buFont typeface="Arial" panose="020B0604020202020204" pitchFamily="34" charset="0"/>
              <a:buChar char="•"/>
            </a:pPr>
            <a:r>
              <a:rPr lang="en-US" sz="3200" b="1" dirty="0">
                <a:latin typeface="Arial" panose="020B0604020202020204" pitchFamily="34" charset="0"/>
                <a:cs typeface="Arial" panose="020B0604020202020204" pitchFamily="34" charset="0"/>
              </a:rPr>
              <a:t> </a:t>
            </a:r>
            <a:r>
              <a:rPr lang="en-US" sz="3200" dirty="0">
                <a:latin typeface="Arial" panose="020B0604020202020204" pitchFamily="34" charset="0"/>
                <a:cs typeface="Arial" panose="020B0604020202020204" pitchFamily="34" charset="0"/>
              </a:rPr>
              <a:t>Replacing a number with a number more easily to compute mentally</a:t>
            </a:r>
          </a:p>
          <a:p>
            <a:pPr algn="ctr"/>
            <a:r>
              <a:rPr lang="en-US" sz="3200" dirty="0">
                <a:latin typeface="Arial" panose="020B0604020202020204" pitchFamily="34" charset="0"/>
                <a:cs typeface="Arial" panose="020B0604020202020204" pitchFamily="34" charset="0"/>
              </a:rPr>
              <a:t>2 x 117 X 49 </a:t>
            </a:r>
            <a:r>
              <a:rPr lang="en-US" sz="3200" dirty="0">
                <a:solidFill>
                  <a:srgbClr val="0070C0"/>
                </a:solidFill>
                <a:latin typeface="Arial" panose="020B0604020202020204" pitchFamily="34" charset="0"/>
                <a:cs typeface="Arial" panose="020B0604020202020204" pitchFamily="34" charset="0"/>
              </a:rPr>
              <a:t>	</a:t>
            </a:r>
          </a:p>
          <a:p>
            <a:endParaRPr lang="en-US" sz="32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D8DC104D-3D16-4A27-AE7A-5C24E457A0E5}"/>
              </a:ext>
            </a:extLst>
          </p:cNvPr>
          <p:cNvSpPr txBox="1"/>
          <p:nvPr/>
        </p:nvSpPr>
        <p:spPr>
          <a:xfrm>
            <a:off x="5638800" y="2955925"/>
            <a:ext cx="914400" cy="914400"/>
          </a:xfrm>
          <a:prstGeom prst="rect">
            <a:avLst/>
          </a:prstGeom>
          <a:noFill/>
        </p:spPr>
        <p:txBody>
          <a:bodyPr wrap="square" rtlCol="0">
            <a:spAutoFit/>
          </a:bodyPr>
          <a:lstStyle/>
          <a:p>
            <a:endParaRPr lang="en-US" dirty="0"/>
          </a:p>
        </p:txBody>
      </p:sp>
      <p:sp>
        <p:nvSpPr>
          <p:cNvPr id="13" name="Title 12">
            <a:extLst>
              <a:ext uri="{FF2B5EF4-FFF2-40B4-BE49-F238E27FC236}">
                <a16:creationId xmlns:a16="http://schemas.microsoft.com/office/drawing/2014/main" id="{FC029B0D-25A9-4ED9-A4C0-B31DA50762A5}"/>
              </a:ext>
            </a:extLst>
          </p:cNvPr>
          <p:cNvSpPr>
            <a:spLocks noGrp="1"/>
          </p:cNvSpPr>
          <p:nvPr>
            <p:ph type="title"/>
          </p:nvPr>
        </p:nvSpPr>
        <p:spPr>
          <a:xfrm>
            <a:off x="554736" y="612140"/>
            <a:ext cx="10168128" cy="1179576"/>
          </a:xfrm>
        </p:spPr>
        <p:txBody>
          <a:bodyPr>
            <a:normAutofit/>
          </a:bodyPr>
          <a:lstStyle/>
          <a:p>
            <a:r>
              <a:rPr lang="en-US" b="1" dirty="0">
                <a:latin typeface="Arial" panose="020B0604020202020204" pitchFamily="34" charset="0"/>
                <a:cs typeface="Arial" panose="020B0604020202020204" pitchFamily="34" charset="0"/>
              </a:rPr>
              <a:t>Mental Computation and Estimation</a:t>
            </a:r>
            <a:endParaRPr lang="en-US"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07162EC8-9113-4296-B1E4-539FB9C67A9C}"/>
              </a:ext>
            </a:extLst>
          </p:cNvPr>
          <p:cNvSpPr txBox="1"/>
          <p:nvPr/>
        </p:nvSpPr>
        <p:spPr>
          <a:xfrm>
            <a:off x="1258443" y="5080000"/>
            <a:ext cx="10589514" cy="584775"/>
          </a:xfrm>
          <a:prstGeom prst="rect">
            <a:avLst/>
          </a:prstGeom>
          <a:noFill/>
        </p:spPr>
        <p:txBody>
          <a:bodyPr wrap="square" rtlCol="0">
            <a:spAutoFit/>
          </a:bodyPr>
          <a:lstStyle/>
          <a:p>
            <a:r>
              <a:rPr lang="en-US" sz="3200" dirty="0">
                <a:solidFill>
                  <a:srgbClr val="0070C0"/>
                </a:solidFill>
                <a:latin typeface="Arial" panose="020B0604020202020204" pitchFamily="34" charset="0"/>
                <a:cs typeface="Arial" panose="020B0604020202020204" pitchFamily="34" charset="0"/>
              </a:rPr>
              <a:t>Replace 49 with 50 and then estimate the answer.</a:t>
            </a:r>
          </a:p>
        </p:txBody>
      </p:sp>
      <p:sp>
        <p:nvSpPr>
          <p:cNvPr id="6" name="TextBox 5">
            <a:extLst>
              <a:ext uri="{FF2B5EF4-FFF2-40B4-BE49-F238E27FC236}">
                <a16:creationId xmlns:a16="http://schemas.microsoft.com/office/drawing/2014/main" id="{5933DC3E-D6C3-42E1-8648-1026504B9015}"/>
              </a:ext>
            </a:extLst>
          </p:cNvPr>
          <p:cNvSpPr txBox="1"/>
          <p:nvPr/>
        </p:nvSpPr>
        <p:spPr>
          <a:xfrm>
            <a:off x="2718943" y="5655310"/>
            <a:ext cx="10589514" cy="584775"/>
          </a:xfrm>
          <a:prstGeom prst="rect">
            <a:avLst/>
          </a:prstGeom>
          <a:noFill/>
        </p:spPr>
        <p:txBody>
          <a:bodyPr wrap="square" rtlCol="0">
            <a:spAutoFit/>
          </a:bodyPr>
          <a:lstStyle/>
          <a:p>
            <a:r>
              <a:rPr lang="en-US" sz="3200" dirty="0">
                <a:solidFill>
                  <a:srgbClr val="0070C0"/>
                </a:solidFill>
                <a:latin typeface="Arial" panose="020B0604020202020204" pitchFamily="34" charset="0"/>
                <a:cs typeface="Arial" panose="020B0604020202020204" pitchFamily="34" charset="0"/>
              </a:rPr>
              <a:t>2 x 117 x 50 = 100 x 117 = 11,700 </a:t>
            </a:r>
          </a:p>
        </p:txBody>
      </p:sp>
    </p:spTree>
    <p:extLst>
      <p:ext uri="{BB962C8B-B14F-4D97-AF65-F5344CB8AC3E}">
        <p14:creationId xmlns:p14="http://schemas.microsoft.com/office/powerpoint/2010/main" val="40162481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1000"/>
                                        <p:tgtEl>
                                          <p:spTgt spid="5">
                                            <p:txEl>
                                              <p:pRg st="1" end="1"/>
                                            </p:txEl>
                                          </p:spTgt>
                                        </p:tgtEl>
                                      </p:cBhvr>
                                    </p:animEffect>
                                    <p:anim calcmode="lin" valueType="num">
                                      <p:cBhvr>
                                        <p:cTn id="8"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1000"/>
                                        <p:tgtEl>
                                          <p:spTgt spid="5">
                                            <p:txEl>
                                              <p:pRg st="2" end="2"/>
                                            </p:txEl>
                                          </p:spTgt>
                                        </p:tgtEl>
                                      </p:cBhvr>
                                    </p:animEffect>
                                    <p:anim calcmode="lin" valueType="num">
                                      <p:cBhvr>
                                        <p:cTn id="13"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5">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xEl>
                                              <p:pRg st="3" end="3"/>
                                            </p:txEl>
                                          </p:spTgt>
                                        </p:tgtEl>
                                        <p:attrNameLst>
                                          <p:attrName>style.visibility</p:attrName>
                                        </p:attrNameLst>
                                      </p:cBhvr>
                                      <p:to>
                                        <p:strVal val="visible"/>
                                      </p:to>
                                    </p:set>
                                    <p:animEffect transition="in" filter="fade">
                                      <p:cBhvr>
                                        <p:cTn id="17" dur="1000"/>
                                        <p:tgtEl>
                                          <p:spTgt spid="5">
                                            <p:txEl>
                                              <p:pRg st="3" end="3"/>
                                            </p:txEl>
                                          </p:spTgt>
                                        </p:tgtEl>
                                      </p:cBhvr>
                                    </p:animEffect>
                                    <p:anim calcmode="lin" valueType="num">
                                      <p:cBhvr>
                                        <p:cTn id="18"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5">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5">
                                            <p:txEl>
                                              <p:pRg st="4" end="4"/>
                                            </p:txEl>
                                          </p:spTgt>
                                        </p:tgtEl>
                                        <p:attrNameLst>
                                          <p:attrName>style.visibility</p:attrName>
                                        </p:attrNameLst>
                                      </p:cBhvr>
                                      <p:to>
                                        <p:strVal val="visible"/>
                                      </p:to>
                                    </p:set>
                                    <p:animEffect transition="in" filter="fade">
                                      <p:cBhvr>
                                        <p:cTn id="24" dur="1000"/>
                                        <p:tgtEl>
                                          <p:spTgt spid="5">
                                            <p:txEl>
                                              <p:pRg st="4" end="4"/>
                                            </p:txEl>
                                          </p:spTgt>
                                        </p:tgtEl>
                                      </p:cBhvr>
                                    </p:animEffect>
                                    <p:anim calcmode="lin" valueType="num">
                                      <p:cBhvr>
                                        <p:cTn id="25"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26"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anim calcmode="lin" valueType="num">
                                      <p:cBhvr>
                                        <p:cTn id="32" dur="1000" fill="hold"/>
                                        <p:tgtEl>
                                          <p:spTgt spid="2"/>
                                        </p:tgtEl>
                                        <p:attrNameLst>
                                          <p:attrName>ppt_x</p:attrName>
                                        </p:attrNameLst>
                                      </p:cBhvr>
                                      <p:tavLst>
                                        <p:tav tm="0">
                                          <p:val>
                                            <p:strVal val="#ppt_x"/>
                                          </p:val>
                                        </p:tav>
                                        <p:tav tm="100000">
                                          <p:val>
                                            <p:strVal val="#ppt_x"/>
                                          </p:val>
                                        </p:tav>
                                      </p:tavLst>
                                    </p:anim>
                                    <p:anim calcmode="lin" valueType="num">
                                      <p:cBhvr>
                                        <p:cTn id="3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fade">
                                      <p:cBhvr>
                                        <p:cTn id="38" dur="1000"/>
                                        <p:tgtEl>
                                          <p:spTgt spid="6"/>
                                        </p:tgtEl>
                                      </p:cBhvr>
                                    </p:animEffect>
                                    <p:anim calcmode="lin" valueType="num">
                                      <p:cBhvr>
                                        <p:cTn id="39" dur="1000" fill="hold"/>
                                        <p:tgtEl>
                                          <p:spTgt spid="6"/>
                                        </p:tgtEl>
                                        <p:attrNameLst>
                                          <p:attrName>ppt_x</p:attrName>
                                        </p:attrNameLst>
                                      </p:cBhvr>
                                      <p:tavLst>
                                        <p:tav tm="0">
                                          <p:val>
                                            <p:strVal val="#ppt_x"/>
                                          </p:val>
                                        </p:tav>
                                        <p:tav tm="100000">
                                          <p:val>
                                            <p:strVal val="#ppt_x"/>
                                          </p:val>
                                        </p:tav>
                                      </p:tavLst>
                                    </p:anim>
                                    <p:anim calcmode="lin" valueType="num">
                                      <p:cBhvr>
                                        <p:cTn id="4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AC9C9179-65D8-41B4-8A95-8292DCC16727}"/>
              </a:ext>
            </a:extLst>
          </p:cNvPr>
          <p:cNvSpPr/>
          <p:nvPr/>
        </p:nvSpPr>
        <p:spPr>
          <a:xfrm>
            <a:off x="459996" y="1906144"/>
            <a:ext cx="11272008" cy="5293757"/>
          </a:xfrm>
          <a:prstGeom prst="rect">
            <a:avLst/>
          </a:prstGeom>
        </p:spPr>
        <p:txBody>
          <a:bodyPr wrap="square">
            <a:spAutoFit/>
          </a:bodyPr>
          <a:lstStyle/>
          <a:p>
            <a:r>
              <a:rPr lang="en-US" sz="3200" b="1" dirty="0">
                <a:latin typeface="Arial" panose="020B0604020202020204" pitchFamily="34" charset="0"/>
                <a:cs typeface="Arial" panose="020B0604020202020204" pitchFamily="34" charset="0"/>
              </a:rPr>
              <a:t>Estimation</a:t>
            </a:r>
          </a:p>
          <a:p>
            <a:endParaRPr lang="en-US" sz="3200" b="1" dirty="0">
              <a:latin typeface="Arial" panose="020B0604020202020204" pitchFamily="34" charset="0"/>
              <a:cs typeface="Arial" panose="020B0604020202020204" pitchFamily="34" charset="0"/>
            </a:endParaRPr>
          </a:p>
          <a:p>
            <a:r>
              <a:rPr lang="en-US" sz="3200" u="sng" dirty="0">
                <a:latin typeface="Arial" panose="020B0604020202020204" pitchFamily="34" charset="0"/>
                <a:cs typeface="Arial" panose="020B0604020202020204" pitchFamily="34" charset="0"/>
              </a:rPr>
              <a:t>Front-End Estimation</a:t>
            </a:r>
            <a:r>
              <a:rPr lang="en-US" sz="3200" dirty="0">
                <a:latin typeface="Arial" panose="020B0604020202020204" pitchFamily="34" charset="0"/>
                <a:cs typeface="Arial" panose="020B0604020202020204" pitchFamily="34" charset="0"/>
              </a:rPr>
              <a:t> - the leading digit of each number is used to obtain an estimated product.</a:t>
            </a:r>
          </a:p>
          <a:p>
            <a:endParaRPr lang="en-US" sz="3200" dirty="0">
              <a:latin typeface="Arial" panose="020B0604020202020204" pitchFamily="34" charset="0"/>
              <a:cs typeface="Arial" panose="020B0604020202020204" pitchFamily="34" charset="0"/>
            </a:endParaRPr>
          </a:p>
          <a:p>
            <a:r>
              <a:rPr lang="en-US" sz="3200" dirty="0">
                <a:latin typeface="Arial" panose="020B0604020202020204" pitchFamily="34" charset="0"/>
                <a:cs typeface="Arial" panose="020B0604020202020204" pitchFamily="34" charset="0"/>
              </a:rPr>
              <a:t>43 x 72</a:t>
            </a:r>
          </a:p>
          <a:p>
            <a:endParaRPr lang="en-US" dirty="0"/>
          </a:p>
          <a:p>
            <a:r>
              <a:rPr lang="en-US" sz="3200" dirty="0">
                <a:latin typeface="Arial" panose="020B0604020202020204" pitchFamily="34" charset="0"/>
                <a:cs typeface="Arial" panose="020B0604020202020204" pitchFamily="34" charset="0"/>
              </a:rPr>
              <a:t>237 x 76</a:t>
            </a:r>
          </a:p>
          <a:p>
            <a:endParaRPr lang="en-US" sz="3200" dirty="0">
              <a:latin typeface="Arial" panose="020B0604020202020204" pitchFamily="34" charset="0"/>
              <a:cs typeface="Arial" panose="020B0604020202020204" pitchFamily="34" charset="0"/>
            </a:endParaRPr>
          </a:p>
          <a:p>
            <a:pPr algn="ctr"/>
            <a:r>
              <a:rPr lang="en-US" sz="3200" dirty="0">
                <a:solidFill>
                  <a:srgbClr val="0070C0"/>
                </a:solidFill>
                <a:latin typeface="Arial" panose="020B0604020202020204" pitchFamily="34" charset="0"/>
                <a:cs typeface="Arial" panose="020B0604020202020204" pitchFamily="34" charset="0"/>
              </a:rPr>
              <a:t>	</a:t>
            </a:r>
          </a:p>
          <a:p>
            <a:endParaRPr lang="en-US" sz="3200" dirty="0">
              <a:latin typeface="Arial" panose="020B0604020202020204" pitchFamily="34" charset="0"/>
              <a:cs typeface="Arial" panose="020B0604020202020204" pitchFamily="34" charset="0"/>
            </a:endParaRPr>
          </a:p>
        </p:txBody>
      </p:sp>
      <p:sp>
        <p:nvSpPr>
          <p:cNvPr id="13" name="Title 12">
            <a:extLst>
              <a:ext uri="{FF2B5EF4-FFF2-40B4-BE49-F238E27FC236}">
                <a16:creationId xmlns:a16="http://schemas.microsoft.com/office/drawing/2014/main" id="{FC029B0D-25A9-4ED9-A4C0-B31DA50762A5}"/>
              </a:ext>
            </a:extLst>
          </p:cNvPr>
          <p:cNvSpPr>
            <a:spLocks noGrp="1"/>
          </p:cNvSpPr>
          <p:nvPr>
            <p:ph type="title"/>
          </p:nvPr>
        </p:nvSpPr>
        <p:spPr>
          <a:xfrm>
            <a:off x="554736" y="612140"/>
            <a:ext cx="10168128" cy="1179576"/>
          </a:xfrm>
        </p:spPr>
        <p:txBody>
          <a:bodyPr>
            <a:normAutofit/>
          </a:bodyPr>
          <a:lstStyle/>
          <a:p>
            <a:r>
              <a:rPr lang="en-US" b="1" dirty="0">
                <a:latin typeface="Arial" panose="020B0604020202020204" pitchFamily="34" charset="0"/>
                <a:cs typeface="Arial" panose="020B0604020202020204" pitchFamily="34" charset="0"/>
              </a:rPr>
              <a:t>Mental Computation and Estimation</a:t>
            </a:r>
            <a:endParaRPr lang="en-US"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07162EC8-9113-4296-B1E4-539FB9C67A9C}"/>
              </a:ext>
            </a:extLst>
          </p:cNvPr>
          <p:cNvSpPr txBox="1"/>
          <p:nvPr/>
        </p:nvSpPr>
        <p:spPr>
          <a:xfrm>
            <a:off x="2104646" y="4349750"/>
            <a:ext cx="10589514" cy="584775"/>
          </a:xfrm>
          <a:prstGeom prst="rect">
            <a:avLst/>
          </a:prstGeom>
          <a:noFill/>
        </p:spPr>
        <p:txBody>
          <a:bodyPr wrap="square" rtlCol="0">
            <a:spAutoFit/>
          </a:bodyPr>
          <a:lstStyle/>
          <a:p>
            <a:r>
              <a:rPr lang="en-US" sz="3200" dirty="0">
                <a:solidFill>
                  <a:srgbClr val="0070C0"/>
                </a:solidFill>
                <a:latin typeface="Arial" panose="020B0604020202020204" pitchFamily="34" charset="0"/>
                <a:cs typeface="Arial" panose="020B0604020202020204" pitchFamily="34" charset="0"/>
              </a:rPr>
              <a:t>40 x 70 = 2800 </a:t>
            </a:r>
          </a:p>
        </p:txBody>
      </p:sp>
      <p:sp>
        <p:nvSpPr>
          <p:cNvPr id="6" name="TextBox 5">
            <a:extLst>
              <a:ext uri="{FF2B5EF4-FFF2-40B4-BE49-F238E27FC236}">
                <a16:creationId xmlns:a16="http://schemas.microsoft.com/office/drawing/2014/main" id="{5933DC3E-D6C3-42E1-8648-1026504B9015}"/>
              </a:ext>
            </a:extLst>
          </p:cNvPr>
          <p:cNvSpPr txBox="1"/>
          <p:nvPr/>
        </p:nvSpPr>
        <p:spPr>
          <a:xfrm>
            <a:off x="2382393" y="5134610"/>
            <a:ext cx="10589514" cy="584775"/>
          </a:xfrm>
          <a:prstGeom prst="rect">
            <a:avLst/>
          </a:prstGeom>
          <a:noFill/>
        </p:spPr>
        <p:txBody>
          <a:bodyPr wrap="square" rtlCol="0">
            <a:spAutoFit/>
          </a:bodyPr>
          <a:lstStyle/>
          <a:p>
            <a:r>
              <a:rPr lang="en-US" sz="3200" dirty="0">
                <a:solidFill>
                  <a:srgbClr val="0070C0"/>
                </a:solidFill>
                <a:latin typeface="Arial" panose="020B0604020202020204" pitchFamily="34" charset="0"/>
                <a:cs typeface="Arial" panose="020B0604020202020204" pitchFamily="34" charset="0"/>
              </a:rPr>
              <a:t>200 x 70 = 14,000 </a:t>
            </a:r>
          </a:p>
        </p:txBody>
      </p:sp>
    </p:spTree>
    <p:extLst>
      <p:ext uri="{BB962C8B-B14F-4D97-AF65-F5344CB8AC3E}">
        <p14:creationId xmlns:p14="http://schemas.microsoft.com/office/powerpoint/2010/main" val="31707605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xEl>
                                              <p:pRg st="2" end="2"/>
                                            </p:txEl>
                                          </p:spTgt>
                                        </p:tgtEl>
                                        <p:attrNameLst>
                                          <p:attrName>style.visibility</p:attrName>
                                        </p:attrNameLst>
                                      </p:cBhvr>
                                      <p:to>
                                        <p:strVal val="visible"/>
                                      </p:to>
                                    </p:set>
                                    <p:animEffect transition="in" filter="fade">
                                      <p:cBhvr>
                                        <p:cTn id="7" dur="1000"/>
                                        <p:tgtEl>
                                          <p:spTgt spid="5">
                                            <p:txEl>
                                              <p:pRg st="2" end="2"/>
                                            </p:txEl>
                                          </p:spTgt>
                                        </p:tgtEl>
                                      </p:cBhvr>
                                    </p:animEffect>
                                    <p:anim calcmode="lin" valueType="num">
                                      <p:cBhvr>
                                        <p:cTn id="8"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xEl>
                                              <p:pRg st="4" end="4"/>
                                            </p:txEl>
                                          </p:spTgt>
                                        </p:tgtEl>
                                        <p:attrNameLst>
                                          <p:attrName>style.visibility</p:attrName>
                                        </p:attrNameLst>
                                      </p:cBhvr>
                                      <p:to>
                                        <p:strVal val="visible"/>
                                      </p:to>
                                    </p:set>
                                    <p:animEffect transition="in" filter="fade">
                                      <p:cBhvr>
                                        <p:cTn id="14" dur="1000"/>
                                        <p:tgtEl>
                                          <p:spTgt spid="5">
                                            <p:txEl>
                                              <p:pRg st="4" end="4"/>
                                            </p:txEl>
                                          </p:spTgt>
                                        </p:tgtEl>
                                      </p:cBhvr>
                                    </p:animEffect>
                                    <p:anim calcmode="lin" valueType="num">
                                      <p:cBhvr>
                                        <p:cTn id="15"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5">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1000"/>
                                        <p:tgtEl>
                                          <p:spTgt spid="2"/>
                                        </p:tgtEl>
                                      </p:cBhvr>
                                    </p:animEffect>
                                    <p:anim calcmode="lin" valueType="num">
                                      <p:cBhvr>
                                        <p:cTn id="22" dur="1000" fill="hold"/>
                                        <p:tgtEl>
                                          <p:spTgt spid="2"/>
                                        </p:tgtEl>
                                        <p:attrNameLst>
                                          <p:attrName>ppt_x</p:attrName>
                                        </p:attrNameLst>
                                      </p:cBhvr>
                                      <p:tavLst>
                                        <p:tav tm="0">
                                          <p:val>
                                            <p:strVal val="#ppt_x"/>
                                          </p:val>
                                        </p:tav>
                                        <p:tav tm="100000">
                                          <p:val>
                                            <p:strVal val="#ppt_x"/>
                                          </p:val>
                                        </p:tav>
                                      </p:tavLst>
                                    </p:anim>
                                    <p:anim calcmode="lin" valueType="num">
                                      <p:cBhvr>
                                        <p:cTn id="2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5">
                                            <p:txEl>
                                              <p:pRg st="6" end="6"/>
                                            </p:txEl>
                                          </p:spTgt>
                                        </p:tgtEl>
                                        <p:attrNameLst>
                                          <p:attrName>style.visibility</p:attrName>
                                        </p:attrNameLst>
                                      </p:cBhvr>
                                      <p:to>
                                        <p:strVal val="visible"/>
                                      </p:to>
                                    </p:set>
                                    <p:animEffect transition="in" filter="fade">
                                      <p:cBhvr>
                                        <p:cTn id="28" dur="1000"/>
                                        <p:tgtEl>
                                          <p:spTgt spid="5">
                                            <p:txEl>
                                              <p:pRg st="6" end="6"/>
                                            </p:txEl>
                                          </p:spTgt>
                                        </p:tgtEl>
                                      </p:cBhvr>
                                    </p:animEffect>
                                    <p:anim calcmode="lin" valueType="num">
                                      <p:cBhvr>
                                        <p:cTn id="29"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5">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0"/>
                                        <p:tgtEl>
                                          <p:spTgt spid="6"/>
                                        </p:tgtEl>
                                      </p:cBhvr>
                                    </p:animEffect>
                                    <p:anim calcmode="lin" valueType="num">
                                      <p:cBhvr>
                                        <p:cTn id="36" dur="1000" fill="hold"/>
                                        <p:tgtEl>
                                          <p:spTgt spid="6"/>
                                        </p:tgtEl>
                                        <p:attrNameLst>
                                          <p:attrName>ppt_x</p:attrName>
                                        </p:attrNameLst>
                                      </p:cBhvr>
                                      <p:tavLst>
                                        <p:tav tm="0">
                                          <p:val>
                                            <p:strVal val="#ppt_x"/>
                                          </p:val>
                                        </p:tav>
                                        <p:tav tm="100000">
                                          <p:val>
                                            <p:strVal val="#ppt_x"/>
                                          </p:val>
                                        </p:tav>
                                      </p:tavLst>
                                    </p:anim>
                                    <p:anim calcmode="lin" valueType="num">
                                      <p:cBhvr>
                                        <p:cTn id="3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pPr marL="0" marR="0">
              <a:lnSpc>
                <a:spcPct val="115000"/>
              </a:lnSpc>
              <a:spcBef>
                <a:spcPts val="0"/>
              </a:spcBef>
              <a:spcAft>
                <a:spcPts val="1000"/>
              </a:spcAft>
            </a:pPr>
            <a:r>
              <a:rPr lang="en-US" b="1" dirty="0">
                <a:latin typeface="Arial" panose="020B0604020202020204" pitchFamily="34" charset="0"/>
                <a:ea typeface="Calibri" panose="020F0502020204030204" pitchFamily="34" charset="0"/>
                <a:cs typeface="Times New Roman" panose="02020603050405020304" pitchFamily="18" charset="0"/>
              </a:rPr>
              <a:t>Multiplication</a:t>
            </a: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643619" y="2280466"/>
            <a:ext cx="10995807" cy="4279761"/>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cs typeface="Arial" panose="020B0604020202020204" pitchFamily="34" charset="0"/>
              </a:rPr>
              <a:t>Since multiplication is really repeated addition, we can adapt our addition model to become a multiplication model as well.  Let’s think about 3 × 4.  This means to add four to itself three times (that’s simply the definition of multiplication!):</a:t>
            </a:r>
          </a:p>
          <a:p>
            <a:pPr algn="ctr">
              <a:lnSpc>
                <a:spcPct val="115000"/>
              </a:lnSpc>
              <a:spcAft>
                <a:spcPts val="1000"/>
              </a:spcAft>
            </a:pPr>
            <a:r>
              <a:rPr lang="en-US" sz="3200" dirty="0">
                <a:latin typeface="Arial" panose="020B0604020202020204" pitchFamily="34" charset="0"/>
                <a:cs typeface="Arial" panose="020B0604020202020204" pitchFamily="34" charset="0"/>
              </a:rPr>
              <a:t>3 × 4 = 4 + 4 + 4</a:t>
            </a:r>
          </a:p>
          <a:p>
            <a:pPr>
              <a:lnSpc>
                <a:spcPct val="115000"/>
              </a:lnSpc>
              <a:spcAft>
                <a:spcPts val="1000"/>
              </a:spcAft>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2907039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nodePh="1">
                                  <p:stCondLst>
                                    <p:cond delay="0"/>
                                  </p:stCondLst>
                                  <p:endCondLst>
                                    <p:cond evt="begin" delay="0">
                                      <p:tn val="5"/>
                                    </p:cond>
                                  </p:end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pPr marL="0" marR="0">
              <a:lnSpc>
                <a:spcPct val="115000"/>
              </a:lnSpc>
              <a:spcBef>
                <a:spcPts val="0"/>
              </a:spcBef>
              <a:spcAft>
                <a:spcPts val="1000"/>
              </a:spcAft>
            </a:pPr>
            <a:r>
              <a:rPr lang="en-US" b="1" dirty="0">
                <a:latin typeface="Arial" panose="020B0604020202020204" pitchFamily="34" charset="0"/>
                <a:ea typeface="Calibri" panose="020F0502020204030204" pitchFamily="34" charset="0"/>
                <a:cs typeface="Times New Roman" panose="02020603050405020304" pitchFamily="18" charset="0"/>
              </a:rPr>
              <a:t>Multiplication</a:t>
            </a: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5057410"/>
          </a:xfrm>
          <a:prstGeom prst="rect">
            <a:avLst/>
          </a:prstGeom>
        </p:spPr>
        <p:txBody>
          <a:bodyPr wrap="square">
            <a:spAutoFit/>
          </a:bodyPr>
          <a:lstStyle/>
          <a:p>
            <a:r>
              <a:rPr lang="en-US" sz="3200" dirty="0">
                <a:latin typeface="Arial" panose="020B0604020202020204" pitchFamily="34" charset="0"/>
                <a:cs typeface="Arial" panose="020B0604020202020204" pitchFamily="34" charset="0"/>
              </a:rPr>
              <a:t>So, to multiply on the number line, we do the process for addition several times.</a:t>
            </a:r>
          </a:p>
          <a:p>
            <a:endParaRPr lang="en-US" sz="3200" dirty="0">
              <a:latin typeface="Arial" panose="020B0604020202020204" pitchFamily="34" charset="0"/>
              <a:cs typeface="Arial" panose="020B0604020202020204" pitchFamily="34" charset="0"/>
            </a:endParaRPr>
          </a:p>
          <a:p>
            <a:r>
              <a:rPr lang="en-US" sz="3200" dirty="0">
                <a:latin typeface="Arial" panose="020B0604020202020204" pitchFamily="34" charset="0"/>
                <a:cs typeface="Arial" panose="020B0604020202020204" pitchFamily="34" charset="0"/>
              </a:rPr>
              <a:t>To multiply two numbers, Zed starts at 0 as always, and he faces the positive direction. He walks forward the number of steps given by the second number (the second </a:t>
            </a:r>
            <a:r>
              <a:rPr lang="en-US" sz="3200" i="1" dirty="0">
                <a:latin typeface="Arial" panose="020B0604020202020204" pitchFamily="34" charset="0"/>
                <a:cs typeface="Arial" panose="020B0604020202020204" pitchFamily="34" charset="0"/>
              </a:rPr>
              <a:t>factor</a:t>
            </a:r>
            <a:r>
              <a:rPr lang="en-US" sz="3200" dirty="0">
                <a:latin typeface="Arial" panose="020B0604020202020204" pitchFamily="34" charset="0"/>
                <a:cs typeface="Arial" panose="020B0604020202020204" pitchFamily="34" charset="0"/>
              </a:rPr>
              <a:t>).   He repeats that process the number of times given by the first number (the first </a:t>
            </a:r>
            <a:r>
              <a:rPr lang="en-US" sz="3200" i="1" dirty="0">
                <a:latin typeface="Arial" panose="020B0604020202020204" pitchFamily="34" charset="0"/>
                <a:cs typeface="Arial" panose="020B0604020202020204" pitchFamily="34" charset="0"/>
              </a:rPr>
              <a:t>factor</a:t>
            </a:r>
            <a:r>
              <a:rPr lang="en-US" sz="3200" dirty="0">
                <a:latin typeface="Arial" panose="020B0604020202020204" pitchFamily="34" charset="0"/>
                <a:cs typeface="Arial" panose="020B0604020202020204" pitchFamily="34" charset="0"/>
              </a:rPr>
              <a:t>). Where he lands is the </a:t>
            </a:r>
            <a:r>
              <a:rPr lang="en-US" sz="3200" i="1" dirty="0">
                <a:latin typeface="Arial" panose="020B0604020202020204" pitchFamily="34" charset="0"/>
                <a:cs typeface="Arial" panose="020B0604020202020204" pitchFamily="34" charset="0"/>
              </a:rPr>
              <a:t>product</a:t>
            </a:r>
            <a:r>
              <a:rPr lang="en-US" sz="3200" dirty="0">
                <a:latin typeface="Arial" panose="020B0604020202020204" pitchFamily="34" charset="0"/>
                <a:cs typeface="Arial" panose="020B0604020202020204" pitchFamily="34" charset="0"/>
              </a:rPr>
              <a:t> of the two numbers.</a:t>
            </a:r>
          </a:p>
          <a:p>
            <a:pPr>
              <a:lnSpc>
                <a:spcPct val="115000"/>
              </a:lnSpc>
              <a:spcAft>
                <a:spcPts val="1000"/>
              </a:spcAft>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1617500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nodePh="1">
                                  <p:stCondLst>
                                    <p:cond delay="0"/>
                                  </p:stCondLst>
                                  <p:endCondLst>
                                    <p:cond evt="begin" delay="0">
                                      <p:tn val="5"/>
                                    </p:cond>
                                  </p:end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pPr marL="0" marR="0">
              <a:lnSpc>
                <a:spcPct val="115000"/>
              </a:lnSpc>
              <a:spcBef>
                <a:spcPts val="0"/>
              </a:spcBef>
              <a:spcAft>
                <a:spcPts val="1000"/>
              </a:spcAft>
            </a:pPr>
            <a:r>
              <a:rPr lang="en-US" b="1" dirty="0">
                <a:latin typeface="Arial" panose="020B0604020202020204" pitchFamily="34" charset="0"/>
                <a:ea typeface="Calibri" panose="020F0502020204030204" pitchFamily="34" charset="0"/>
                <a:cs typeface="Times New Roman" panose="02020603050405020304" pitchFamily="18" charset="0"/>
              </a:rPr>
              <a:t>Multiplication</a:t>
            </a: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3782189"/>
          </a:xfrm>
          <a:prstGeom prst="rect">
            <a:avLst/>
          </a:prstGeom>
        </p:spPr>
        <p:txBody>
          <a:bodyPr wrap="square">
            <a:spAutoFit/>
          </a:bodyPr>
          <a:lstStyle/>
          <a:p>
            <a:r>
              <a:rPr lang="en-US" sz="3200" dirty="0">
                <a:latin typeface="Arial" panose="020B0604020202020204" pitchFamily="34" charset="0"/>
                <a:cs typeface="Arial" panose="020B0604020202020204" pitchFamily="34" charset="0"/>
              </a:rPr>
              <a:t>If Zed wants to multiply 3 × 4…</a:t>
            </a:r>
          </a:p>
          <a:p>
            <a:r>
              <a:rPr lang="en-US" sz="3200" dirty="0">
                <a:latin typeface="Arial" panose="020B0604020202020204" pitchFamily="34" charset="0"/>
                <a:cs typeface="Arial" panose="020B0604020202020204" pitchFamily="34" charset="0"/>
              </a:rPr>
              <a:t> </a:t>
            </a:r>
          </a:p>
          <a:p>
            <a:r>
              <a:rPr lang="en-US" sz="3200" dirty="0">
                <a:latin typeface="Arial" panose="020B0604020202020204" pitchFamily="34" charset="0"/>
                <a:cs typeface="Arial" panose="020B0604020202020204" pitchFamily="34" charset="0"/>
              </a:rPr>
              <a:t>He ends at the number 12, so the product of 3 and 4 is 12. That is, 3 × 4 = 12.</a:t>
            </a:r>
          </a:p>
          <a:p>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sz="3200" u="sng" dirty="0">
                <a:latin typeface="Arial" panose="020B0604020202020204" pitchFamily="34" charset="0"/>
                <a:cs typeface="Arial" panose="020B0604020202020204" pitchFamily="34" charset="0"/>
                <a:hlinkClick r:id="rId2"/>
              </a:rPr>
              <a:t>Textbook Video</a:t>
            </a:r>
            <a:r>
              <a:rPr lang="en-US" sz="3200" dirty="0">
                <a:latin typeface="Arial" panose="020B0604020202020204" pitchFamily="34" charset="0"/>
                <a:cs typeface="Arial" panose="020B0604020202020204" pitchFamily="34" charset="0"/>
              </a:rPr>
              <a:t>  </a:t>
            </a:r>
          </a:p>
          <a:p>
            <a:pPr>
              <a:lnSpc>
                <a:spcPct val="115000"/>
              </a:lnSpc>
              <a:spcAft>
                <a:spcPts val="1000"/>
              </a:spcAft>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descr="A screenshot of a computer&#10;&#10;Description automatically generated">
            <a:extLst>
              <a:ext uri="{FF2B5EF4-FFF2-40B4-BE49-F238E27FC236}">
                <a16:creationId xmlns:a16="http://schemas.microsoft.com/office/drawing/2014/main" id="{456988D1-A0F2-44F1-97BA-9640B0B0BCC3}"/>
              </a:ext>
            </a:extLst>
          </p:cNvPr>
          <p:cNvPicPr/>
          <p:nvPr/>
        </p:nvPicPr>
        <p:blipFill rotWithShape="1">
          <a:blip r:embed="rId3"/>
          <a:srcRect l="33482" t="61705" r="34821" b="20370"/>
          <a:stretch/>
        </p:blipFill>
        <p:spPr bwMode="auto">
          <a:xfrm>
            <a:off x="5141277" y="4105835"/>
            <a:ext cx="5723573" cy="191015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68716173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nodePh="1">
                                  <p:stCondLst>
                                    <p:cond delay="0"/>
                                  </p:stCondLst>
                                  <p:endCondLst>
                                    <p:cond evt="begin" delay="0">
                                      <p:tn val="5"/>
                                    </p:cond>
                                  </p:end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1000"/>
                                        <p:tgtEl>
                                          <p:spTgt spid="5">
                                            <p:txEl>
                                              <p:pRg st="0" end="0"/>
                                            </p:txEl>
                                          </p:spTgt>
                                        </p:tgtEl>
                                      </p:cBhvr>
                                    </p:animEffect>
                                    <p:anim calcmode="lin" valueType="num">
                                      <p:cBhvr>
                                        <p:cTn id="8"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5">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fade">
                                      <p:cBhvr>
                                        <p:cTn id="35" dur="1000"/>
                                        <p:tgtEl>
                                          <p:spTgt spid="6"/>
                                        </p:tgtEl>
                                      </p:cBhvr>
                                    </p:animEffect>
                                    <p:anim calcmode="lin" valueType="num">
                                      <p:cBhvr>
                                        <p:cTn id="36" dur="1000" fill="hold"/>
                                        <p:tgtEl>
                                          <p:spTgt spid="6"/>
                                        </p:tgtEl>
                                        <p:attrNameLst>
                                          <p:attrName>ppt_x</p:attrName>
                                        </p:attrNameLst>
                                      </p:cBhvr>
                                      <p:tavLst>
                                        <p:tav tm="0">
                                          <p:val>
                                            <p:strVal val="#ppt_x"/>
                                          </p:val>
                                        </p:tav>
                                        <p:tav tm="100000">
                                          <p:val>
                                            <p:strVal val="#ppt_x"/>
                                          </p:val>
                                        </p:tav>
                                      </p:tavLst>
                                    </p:anim>
                                    <p:anim calcmode="lin" valueType="num">
                                      <p:cBhvr>
                                        <p:cTn id="3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pPr marL="0" marR="0">
              <a:lnSpc>
                <a:spcPct val="115000"/>
              </a:lnSpc>
              <a:spcBef>
                <a:spcPts val="0"/>
              </a:spcBef>
              <a:spcAft>
                <a:spcPts val="1000"/>
              </a:spcAft>
            </a:pPr>
            <a:r>
              <a:rPr lang="en-US" b="1" dirty="0">
                <a:latin typeface="Arial" panose="020B0604020202020204" pitchFamily="34" charset="0"/>
                <a:ea typeface="Calibri" panose="020F0502020204030204" pitchFamily="34" charset="0"/>
                <a:cs typeface="Times New Roman" panose="02020603050405020304" pitchFamily="18" charset="0"/>
              </a:rPr>
              <a:t>Algorithms for Multiplication</a:t>
            </a: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4072525"/>
          </a:xfrm>
          <a:prstGeom prst="rect">
            <a:avLst/>
          </a:prstGeom>
        </p:spPr>
        <p:txBody>
          <a:bodyPr wrap="square">
            <a:spAutoFit/>
          </a:bodyPr>
          <a:lstStyle/>
          <a:p>
            <a:pPr marL="342900" lvl="0" indent="-342900">
              <a:buFont typeface="+mj-lt"/>
              <a:buAutoNum type="arabicPeriod"/>
            </a:pPr>
            <a:r>
              <a:rPr lang="en-US" sz="3200" dirty="0">
                <a:solidFill>
                  <a:srgbClr val="0070C0"/>
                </a:solidFill>
                <a:latin typeface="Arial" panose="020B0604020202020204" pitchFamily="34" charset="0"/>
                <a:cs typeface="Arial" panose="020B0604020202020204" pitchFamily="34" charset="0"/>
              </a:rPr>
              <a:t> Repeated Addition</a:t>
            </a:r>
          </a:p>
          <a:p>
            <a:endParaRPr lang="en-US" sz="3200" dirty="0">
              <a:solidFill>
                <a:srgbClr val="0070C0"/>
              </a:solidFill>
              <a:latin typeface="Arial" panose="020B0604020202020204" pitchFamily="34" charset="0"/>
              <a:cs typeface="Arial" panose="020B0604020202020204" pitchFamily="34" charset="0"/>
            </a:endParaRPr>
          </a:p>
          <a:p>
            <a:pPr lvl="0"/>
            <a:r>
              <a:rPr lang="en-US" sz="3200" dirty="0">
                <a:solidFill>
                  <a:srgbClr val="0070C0"/>
                </a:solidFill>
                <a:latin typeface="Arial" panose="020B0604020202020204" pitchFamily="34" charset="0"/>
                <a:cs typeface="Arial" panose="020B0604020202020204" pitchFamily="34" charset="0"/>
              </a:rPr>
              <a:t>2. Traditional</a:t>
            </a:r>
          </a:p>
          <a:p>
            <a:endParaRPr lang="en-US" sz="3200" dirty="0">
              <a:solidFill>
                <a:srgbClr val="0070C0"/>
              </a:solidFill>
              <a:latin typeface="Arial" panose="020B0604020202020204" pitchFamily="34" charset="0"/>
              <a:cs typeface="Arial" panose="020B0604020202020204" pitchFamily="34" charset="0"/>
            </a:endParaRPr>
          </a:p>
          <a:p>
            <a:pPr lvl="0"/>
            <a:r>
              <a:rPr lang="en-US" sz="3200" dirty="0">
                <a:solidFill>
                  <a:srgbClr val="0070C0"/>
                </a:solidFill>
                <a:latin typeface="Arial" panose="020B0604020202020204" pitchFamily="34" charset="0"/>
                <a:cs typeface="Arial" panose="020B0604020202020204" pitchFamily="34" charset="0"/>
              </a:rPr>
              <a:t>3. Partial Products</a:t>
            </a:r>
          </a:p>
          <a:p>
            <a:endParaRPr lang="en-US" sz="3200" dirty="0">
              <a:solidFill>
                <a:srgbClr val="0070C0"/>
              </a:solidFill>
              <a:latin typeface="Arial" panose="020B0604020202020204" pitchFamily="34" charset="0"/>
              <a:cs typeface="Arial" panose="020B0604020202020204" pitchFamily="34" charset="0"/>
            </a:endParaRPr>
          </a:p>
          <a:p>
            <a:pPr lvl="0"/>
            <a:r>
              <a:rPr lang="en-US" sz="3200" dirty="0">
                <a:solidFill>
                  <a:srgbClr val="0070C0"/>
                </a:solidFill>
                <a:latin typeface="Arial" panose="020B0604020202020204" pitchFamily="34" charset="0"/>
                <a:cs typeface="Arial" panose="020B0604020202020204" pitchFamily="34" charset="0"/>
              </a:rPr>
              <a:t>4. Lattice</a:t>
            </a:r>
          </a:p>
          <a:p>
            <a:pPr marL="457200" indent="-457200">
              <a:lnSpc>
                <a:spcPct val="115000"/>
              </a:lnSpc>
              <a:spcAft>
                <a:spcPts val="1000"/>
              </a:spcAft>
              <a:buFont typeface="Arial" panose="020B0604020202020204" pitchFamily="34" charset="0"/>
              <a:buChar char="•"/>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553598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fade">
                                      <p:cBhvr>
                                        <p:cTn id="21" dur="1000"/>
                                        <p:tgtEl>
                                          <p:spTgt spid="3">
                                            <p:txEl>
                                              <p:pRg st="4" end="4"/>
                                            </p:txEl>
                                          </p:spTgt>
                                        </p:tgtEl>
                                      </p:cBhvr>
                                    </p:animEffect>
                                    <p:anim calcmode="lin" valueType="num">
                                      <p:cBhvr>
                                        <p:cTn id="2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1000"/>
                                        <p:tgtEl>
                                          <p:spTgt spid="3">
                                            <p:txEl>
                                              <p:pRg st="6" end="6"/>
                                            </p:txEl>
                                          </p:spTgt>
                                        </p:tgtEl>
                                      </p:cBhvr>
                                    </p:animEffect>
                                    <p:anim calcmode="lin" valueType="num">
                                      <p:cBhvr>
                                        <p:cTn id="29"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r>
              <a:rPr lang="en-US" b="1" dirty="0"/>
              <a:t> </a:t>
            </a:r>
            <a:br>
              <a:rPr lang="en-US" dirty="0"/>
            </a:br>
            <a:r>
              <a:rPr lang="en-US" b="1" dirty="0">
                <a:latin typeface="Arial" panose="020B0604020202020204" pitchFamily="34" charset="0"/>
                <a:cs typeface="Arial" panose="020B0604020202020204" pitchFamily="34" charset="0"/>
              </a:rPr>
              <a:t>Repeated Addition Algorithm for Multiplication</a:t>
            </a:r>
            <a:br>
              <a:rPr lang="en-US"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2694135"/>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cs typeface="Arial" panose="020B0604020202020204" pitchFamily="34" charset="0"/>
              </a:rPr>
              <a:t>2 x 5</a:t>
            </a: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sz="3200" dirty="0">
                <a:latin typeface="Arial" panose="020B0604020202020204" pitchFamily="34" charset="0"/>
                <a:cs typeface="Arial" panose="020B0604020202020204" pitchFamily="34" charset="0"/>
              </a:rPr>
              <a:t>6 x 7 </a:t>
            </a: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TextBox 3">
            <a:extLst>
              <a:ext uri="{FF2B5EF4-FFF2-40B4-BE49-F238E27FC236}">
                <a16:creationId xmlns:a16="http://schemas.microsoft.com/office/drawing/2014/main" id="{1121489F-D288-4A1C-A2E1-0572B0C948CD}"/>
              </a:ext>
            </a:extLst>
          </p:cNvPr>
          <p:cNvSpPr txBox="1"/>
          <p:nvPr/>
        </p:nvSpPr>
        <p:spPr>
          <a:xfrm>
            <a:off x="2247900" y="2125660"/>
            <a:ext cx="2590800" cy="584775"/>
          </a:xfrm>
          <a:prstGeom prst="rect">
            <a:avLst/>
          </a:prstGeom>
          <a:noFill/>
        </p:spPr>
        <p:txBody>
          <a:bodyPr wrap="square" rtlCol="0">
            <a:spAutoFit/>
          </a:bodyPr>
          <a:lstStyle/>
          <a:p>
            <a:r>
              <a:rPr lang="en-US" sz="3200" dirty="0">
                <a:solidFill>
                  <a:srgbClr val="0070C0"/>
                </a:solidFill>
                <a:latin typeface="Arial" panose="020B0604020202020204" pitchFamily="34" charset="0"/>
                <a:cs typeface="Arial" panose="020B0604020202020204" pitchFamily="34" charset="0"/>
              </a:rPr>
              <a:t>5 + 5 = 10</a:t>
            </a:r>
          </a:p>
        </p:txBody>
      </p:sp>
      <p:sp>
        <p:nvSpPr>
          <p:cNvPr id="6" name="TextBox 5">
            <a:extLst>
              <a:ext uri="{FF2B5EF4-FFF2-40B4-BE49-F238E27FC236}">
                <a16:creationId xmlns:a16="http://schemas.microsoft.com/office/drawing/2014/main" id="{9D877F46-6C9D-4EF0-98AB-0CEC877DC0FD}"/>
              </a:ext>
            </a:extLst>
          </p:cNvPr>
          <p:cNvSpPr txBox="1"/>
          <p:nvPr/>
        </p:nvSpPr>
        <p:spPr>
          <a:xfrm>
            <a:off x="2247900" y="4151717"/>
            <a:ext cx="5486400" cy="584775"/>
          </a:xfrm>
          <a:prstGeom prst="rect">
            <a:avLst/>
          </a:prstGeom>
          <a:noFill/>
        </p:spPr>
        <p:txBody>
          <a:bodyPr wrap="square" rtlCol="0">
            <a:spAutoFit/>
          </a:bodyPr>
          <a:lstStyle/>
          <a:p>
            <a:r>
              <a:rPr lang="en-US" sz="3200" dirty="0">
                <a:solidFill>
                  <a:srgbClr val="0070C0"/>
                </a:solidFill>
                <a:latin typeface="Arial" panose="020B0604020202020204" pitchFamily="34" charset="0"/>
                <a:cs typeface="Arial" panose="020B0604020202020204" pitchFamily="34" charset="0"/>
              </a:rPr>
              <a:t>7 + 7 + 7 + 7 + 7 + 7 = 42</a:t>
            </a:r>
          </a:p>
        </p:txBody>
      </p:sp>
    </p:spTree>
    <p:extLst>
      <p:ext uri="{BB962C8B-B14F-4D97-AF65-F5344CB8AC3E}">
        <p14:creationId xmlns:p14="http://schemas.microsoft.com/office/powerpoint/2010/main" val="334694935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1000"/>
                                        <p:tgtEl>
                                          <p:spTgt spid="3">
                                            <p:txEl>
                                              <p:pRg st="3" end="3"/>
                                            </p:txEl>
                                          </p:spTgt>
                                        </p:tgtEl>
                                      </p:cBhvr>
                                    </p:animEffect>
                                    <p:anim calcmode="lin" valueType="num">
                                      <p:cBhvr>
                                        <p:cTn id="1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fade">
                                      <p:cBhvr>
                                        <p:cTn id="21" dur="1000"/>
                                        <p:tgtEl>
                                          <p:spTgt spid="4"/>
                                        </p:tgtEl>
                                      </p:cBhvr>
                                    </p:animEffect>
                                    <p:anim calcmode="lin" valueType="num">
                                      <p:cBhvr>
                                        <p:cTn id="22" dur="1000" fill="hold"/>
                                        <p:tgtEl>
                                          <p:spTgt spid="4"/>
                                        </p:tgtEl>
                                        <p:attrNameLst>
                                          <p:attrName>ppt_x</p:attrName>
                                        </p:attrNameLst>
                                      </p:cBhvr>
                                      <p:tavLst>
                                        <p:tav tm="0">
                                          <p:val>
                                            <p:strVal val="#ppt_x"/>
                                          </p:val>
                                        </p:tav>
                                        <p:tav tm="100000">
                                          <p:val>
                                            <p:strVal val="#ppt_x"/>
                                          </p:val>
                                        </p:tav>
                                      </p:tavLst>
                                    </p:anim>
                                    <p:anim calcmode="lin" valueType="num">
                                      <p:cBhvr>
                                        <p:cTn id="23"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r>
              <a:rPr lang="en-US" b="1" dirty="0"/>
              <a:t> </a:t>
            </a:r>
            <a:br>
              <a:rPr lang="en-US" dirty="0"/>
            </a:br>
            <a:r>
              <a:rPr lang="en-US" b="1" dirty="0">
                <a:latin typeface="Arial" panose="020B0604020202020204" pitchFamily="34" charset="0"/>
                <a:cs typeface="Arial" panose="020B0604020202020204" pitchFamily="34" charset="0"/>
              </a:rPr>
              <a:t>Traditional Algorithm for Multiplication</a:t>
            </a:r>
            <a:br>
              <a:rPr lang="en-US"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2095125"/>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cs typeface="Arial" panose="020B0604020202020204" pitchFamily="34" charset="0"/>
              </a:rPr>
              <a:t>		83 x 27			249 x 73 				</a:t>
            </a:r>
            <a:r>
              <a:rPr lang="en-US" dirty="0"/>
              <a:t>	</a:t>
            </a: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56DB3516-EB75-47C5-9060-C17EC74A6348}"/>
              </a:ext>
            </a:extLst>
          </p:cNvPr>
          <p:cNvPicPr>
            <a:picLocks noChangeAspect="1"/>
          </p:cNvPicPr>
          <p:nvPr/>
        </p:nvPicPr>
        <p:blipFill>
          <a:blip r:embed="rId2"/>
          <a:stretch>
            <a:fillRect/>
          </a:stretch>
        </p:blipFill>
        <p:spPr>
          <a:xfrm>
            <a:off x="2000167" y="2587435"/>
            <a:ext cx="1663783" cy="3837434"/>
          </a:xfrm>
          <a:prstGeom prst="rect">
            <a:avLst/>
          </a:prstGeom>
        </p:spPr>
      </p:pic>
      <p:pic>
        <p:nvPicPr>
          <p:cNvPr id="8" name="Picture 7">
            <a:extLst>
              <a:ext uri="{FF2B5EF4-FFF2-40B4-BE49-F238E27FC236}">
                <a16:creationId xmlns:a16="http://schemas.microsoft.com/office/drawing/2014/main" id="{B080602B-2F96-485E-BCEB-4AB115D3CBAF}"/>
              </a:ext>
            </a:extLst>
          </p:cNvPr>
          <p:cNvPicPr>
            <a:picLocks noChangeAspect="1"/>
          </p:cNvPicPr>
          <p:nvPr/>
        </p:nvPicPr>
        <p:blipFill>
          <a:blip r:embed="rId3"/>
          <a:stretch>
            <a:fillRect/>
          </a:stretch>
        </p:blipFill>
        <p:spPr>
          <a:xfrm>
            <a:off x="5772134" y="2752166"/>
            <a:ext cx="2152666" cy="3082830"/>
          </a:xfrm>
          <a:prstGeom prst="rect">
            <a:avLst/>
          </a:prstGeom>
        </p:spPr>
      </p:pic>
    </p:spTree>
    <p:extLst>
      <p:ext uri="{BB962C8B-B14F-4D97-AF65-F5344CB8AC3E}">
        <p14:creationId xmlns:p14="http://schemas.microsoft.com/office/powerpoint/2010/main" val="2791118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fade">
                                      <p:cBhvr>
                                        <p:cTn id="14" dur="1000"/>
                                        <p:tgtEl>
                                          <p:spTgt spid="8"/>
                                        </p:tgtEl>
                                      </p:cBhvr>
                                    </p:animEffect>
                                    <p:anim calcmode="lin" valueType="num">
                                      <p:cBhvr>
                                        <p:cTn id="15" dur="1000" fill="hold"/>
                                        <p:tgtEl>
                                          <p:spTgt spid="8"/>
                                        </p:tgtEl>
                                        <p:attrNameLst>
                                          <p:attrName>ppt_x</p:attrName>
                                        </p:attrNameLst>
                                      </p:cBhvr>
                                      <p:tavLst>
                                        <p:tav tm="0">
                                          <p:val>
                                            <p:strVal val="#ppt_x"/>
                                          </p:val>
                                        </p:tav>
                                        <p:tav tm="100000">
                                          <p:val>
                                            <p:strVal val="#ppt_x"/>
                                          </p:val>
                                        </p:tav>
                                      </p:tavLst>
                                    </p:anim>
                                    <p:anim calcmode="lin" valueType="num">
                                      <p:cBhvr>
                                        <p:cTn id="16"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43620" y="766916"/>
            <a:ext cx="10168128" cy="1179576"/>
          </a:xfrm>
        </p:spPr>
        <p:txBody>
          <a:bodyPr>
            <a:noAutofit/>
          </a:bodyPr>
          <a:lstStyle/>
          <a:p>
            <a:r>
              <a:rPr lang="en-US" b="1" dirty="0"/>
              <a:t> </a:t>
            </a:r>
            <a:br>
              <a:rPr lang="en-US" dirty="0"/>
            </a:br>
            <a:r>
              <a:rPr lang="en-US" b="1" dirty="0">
                <a:latin typeface="Arial" panose="020B0604020202020204" pitchFamily="34" charset="0"/>
                <a:cs typeface="Arial" panose="020B0604020202020204" pitchFamily="34" charset="0"/>
              </a:rPr>
              <a:t>Partial Products Algorithm for Multiplication</a:t>
            </a:r>
            <a:br>
              <a:rPr lang="en-US" dirty="0"/>
            </a:br>
            <a:br>
              <a:rPr lang="en-US" sz="3200" dirty="0">
                <a:latin typeface="Calibri" panose="020F0502020204030204" pitchFamily="34" charset="0"/>
                <a:ea typeface="Calibri" panose="020F0502020204030204" pitchFamily="34" charset="0"/>
                <a:cs typeface="Times New Roman" panose="02020603050405020304" pitchFamily="18" charset="0"/>
              </a:rPr>
            </a:br>
            <a:endParaRPr lang="en-US" dirty="0">
              <a:latin typeface="Arial" panose="020B0604020202020204" pitchFamily="34" charset="0"/>
              <a:cs typeface="Arial" panose="020B0604020202020204" pitchFamily="34" charset="0"/>
            </a:endParaRPr>
          </a:p>
        </p:txBody>
      </p:sp>
      <p:sp>
        <p:nvSpPr>
          <p:cNvPr id="5" name="Rectangle 4">
            <a:extLst>
              <a:ext uri="{FF2B5EF4-FFF2-40B4-BE49-F238E27FC236}">
                <a16:creationId xmlns:a16="http://schemas.microsoft.com/office/drawing/2014/main" id="{AC9C9179-65D8-41B4-8A95-8292DCC16727}"/>
              </a:ext>
            </a:extLst>
          </p:cNvPr>
          <p:cNvSpPr/>
          <p:nvPr/>
        </p:nvSpPr>
        <p:spPr>
          <a:xfrm>
            <a:off x="459996" y="2160144"/>
            <a:ext cx="11272008" cy="592022"/>
          </a:xfrm>
          <a:prstGeom prst="rect">
            <a:avLst/>
          </a:prstGeom>
        </p:spPr>
        <p:txBody>
          <a:bodyPr wrap="square">
            <a:spAutoFit/>
          </a:bodyPr>
          <a:lstStyle/>
          <a:p>
            <a:pPr marL="342900" lvl="0" indent="-342900">
              <a:lnSpc>
                <a:spcPct val="110000"/>
              </a:lnSpc>
              <a:spcBef>
                <a:spcPts val="600"/>
              </a:spcBef>
              <a:spcAft>
                <a:spcPts val="600"/>
              </a:spcAft>
              <a:buFont typeface="Symbol" panose="05050102010706020507" pitchFamily="18" charset="2"/>
              <a:buChar char=""/>
            </a:pPr>
            <a:endParaRPr lang="en-US" sz="3200" dirty="0">
              <a:solidFill>
                <a:srgbClr val="4472C4"/>
              </a:solidFill>
              <a:latin typeface="Arial" panose="020B0604020202020204" pitchFamily="34" charset="0"/>
              <a:ea typeface="Calibri" panose="020F0502020204030204" pitchFamily="34" charset="0"/>
              <a:cs typeface="Times New Roman" panose="02020603050405020304" pitchFamily="18" charset="0"/>
            </a:endParaRPr>
          </a:p>
        </p:txBody>
      </p:sp>
      <p:sp>
        <p:nvSpPr>
          <p:cNvPr id="3" name="Rectangle 2">
            <a:extLst>
              <a:ext uri="{FF2B5EF4-FFF2-40B4-BE49-F238E27FC236}">
                <a16:creationId xmlns:a16="http://schemas.microsoft.com/office/drawing/2014/main" id="{FDE4B9BC-3A1F-477B-9AD5-A4013212FA95}"/>
              </a:ext>
            </a:extLst>
          </p:cNvPr>
          <p:cNvSpPr/>
          <p:nvPr/>
        </p:nvSpPr>
        <p:spPr>
          <a:xfrm>
            <a:off x="459996" y="2058216"/>
            <a:ext cx="10995807" cy="1776577"/>
          </a:xfrm>
          <a:prstGeom prst="rect">
            <a:avLst/>
          </a:prstGeom>
        </p:spPr>
        <p:txBody>
          <a:bodyPr wrap="square">
            <a:spAutoFit/>
          </a:bodyPr>
          <a:lstStyle/>
          <a:p>
            <a:pPr>
              <a:lnSpc>
                <a:spcPct val="115000"/>
              </a:lnSpc>
              <a:spcAft>
                <a:spcPts val="1000"/>
              </a:spcAft>
            </a:pPr>
            <a:r>
              <a:rPr lang="en-US" sz="3200" dirty="0">
                <a:latin typeface="Arial" panose="020B0604020202020204" pitchFamily="34" charset="0"/>
                <a:cs typeface="Arial" panose="020B0604020202020204" pitchFamily="34" charset="0"/>
              </a:rPr>
              <a:t>							</a:t>
            </a:r>
            <a:r>
              <a:rPr lang="en-US" dirty="0"/>
              <a:t>	</a:t>
            </a:r>
            <a:endParaRPr lang="en-US" sz="3200" dirty="0">
              <a:latin typeface="Arial" panose="020B0604020202020204" pitchFamily="34" charset="0"/>
              <a:cs typeface="Arial" panose="020B0604020202020204" pitchFamily="34" charset="0"/>
            </a:endParaRPr>
          </a:p>
          <a:p>
            <a:pPr marL="457200" indent="-457200">
              <a:lnSpc>
                <a:spcPct val="115000"/>
              </a:lnSpc>
              <a:spcAft>
                <a:spcPts val="1000"/>
              </a:spcAft>
              <a:buFont typeface="Arial" panose="020B0604020202020204" pitchFamily="34" charset="0"/>
              <a:buChar char="•"/>
            </a:pPr>
            <a:endParaRPr lang="en-US" sz="3200" dirty="0">
              <a:latin typeface="Arial" panose="020B0604020202020204" pitchFamily="34" charset="0"/>
              <a:cs typeface="Arial" panose="020B0604020202020204" pitchFamily="34" charset="0"/>
            </a:endParaRPr>
          </a:p>
          <a:p>
            <a:pPr>
              <a:lnSpc>
                <a:spcPct val="115000"/>
              </a:lnSpc>
              <a:spcAft>
                <a:spcPts val="1000"/>
              </a:spcAft>
            </a:pPr>
            <a:r>
              <a:rPr lang="en-US" dirty="0"/>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9" name="Text Box 2">
            <a:extLst>
              <a:ext uri="{FF2B5EF4-FFF2-40B4-BE49-F238E27FC236}">
                <a16:creationId xmlns:a16="http://schemas.microsoft.com/office/drawing/2014/main" id="{A3979555-E565-4787-915B-746AB4051A5A}"/>
              </a:ext>
            </a:extLst>
          </p:cNvPr>
          <p:cNvSpPr txBox="1">
            <a:spLocks noChangeArrowheads="1"/>
          </p:cNvSpPr>
          <p:nvPr/>
        </p:nvSpPr>
        <p:spPr bwMode="auto">
          <a:xfrm>
            <a:off x="459996" y="2154610"/>
            <a:ext cx="11211304" cy="1198190"/>
          </a:xfrm>
          <a:prstGeom prst="rect">
            <a:avLst/>
          </a:prstGeom>
          <a:noFill/>
          <a:ln w="9525">
            <a:noFill/>
            <a:miter lim="800000"/>
            <a:headEnd/>
            <a:tailEnd/>
          </a:ln>
        </p:spPr>
        <p:txBody>
          <a:bodyPr rot="0" vert="horz" wrap="square" lIns="91440" tIns="45720" rIns="91440" bIns="45720" anchor="t" anchorCtr="0">
            <a:noAutofit/>
          </a:bodyPr>
          <a:lstStyle/>
          <a:p>
            <a:pPr marL="457200" marR="0" indent="-457200">
              <a:lnSpc>
                <a:spcPct val="115000"/>
              </a:lnSpc>
              <a:spcBef>
                <a:spcPts val="0"/>
              </a:spcBef>
              <a:spcAft>
                <a:spcPts val="1000"/>
              </a:spcAft>
              <a:buFont typeface="Arial" panose="020B0604020202020204" pitchFamily="34" charset="0"/>
              <a:buChar char="•"/>
            </a:pPr>
            <a:r>
              <a:rPr lang="en-US" sz="3200" dirty="0">
                <a:solidFill>
                  <a:srgbClr val="4F81BD"/>
                </a:solidFill>
                <a:effectLst/>
                <a:latin typeface="Arial" panose="020B0604020202020204" pitchFamily="34" charset="0"/>
                <a:ea typeface="Calibri" panose="020F0502020204030204" pitchFamily="34" charset="0"/>
                <a:cs typeface="Times New Roman" panose="02020603050405020304" pitchFamily="18" charset="0"/>
              </a:rPr>
              <a:t>Sometimes called the BOX METHOD. </a:t>
            </a:r>
          </a:p>
          <a:p>
            <a:pPr marL="457200" marR="0" indent="-457200">
              <a:lnSpc>
                <a:spcPct val="115000"/>
              </a:lnSpc>
              <a:spcBef>
                <a:spcPts val="0"/>
              </a:spcBef>
              <a:spcAft>
                <a:spcPts val="1000"/>
              </a:spcAft>
              <a:buFont typeface="Arial" panose="020B0604020202020204" pitchFamily="34" charset="0"/>
              <a:buChar char="•"/>
            </a:pPr>
            <a:r>
              <a:rPr lang="en-US" sz="3200" dirty="0">
                <a:solidFill>
                  <a:srgbClr val="4F81BD"/>
                </a:solidFill>
                <a:effectLst/>
                <a:latin typeface="Arial" panose="020B0604020202020204" pitchFamily="34" charset="0"/>
                <a:ea typeface="Calibri" panose="020F0502020204030204" pitchFamily="34" charset="0"/>
                <a:cs typeface="Times New Roman" panose="02020603050405020304" pitchFamily="18" charset="0"/>
              </a:rPr>
              <a:t>Take the value of each factor and form the product of all pairs, then ADD all answers. </a:t>
            </a:r>
          </a:p>
          <a:p>
            <a:pPr marR="0">
              <a:lnSpc>
                <a:spcPct val="115000"/>
              </a:lnSpc>
              <a:spcBef>
                <a:spcPts val="0"/>
              </a:spcBef>
              <a:spcAft>
                <a:spcPts val="1000"/>
              </a:spcAft>
            </a:pPr>
            <a:r>
              <a:rPr lang="en-US" dirty="0"/>
              <a:t>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250193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anim calcmode="lin" valueType="num">
                                      <p:cBhvr>
                                        <p:cTn id="8"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
                                            <p:txEl>
                                              <p:pRg st="1" end="1"/>
                                            </p:txEl>
                                          </p:spTgt>
                                        </p:tgtEl>
                                        <p:attrNameLst>
                                          <p:attrName>style.visibility</p:attrName>
                                        </p:attrNameLst>
                                      </p:cBhvr>
                                      <p:to>
                                        <p:strVal val="visible"/>
                                      </p:to>
                                    </p:set>
                                    <p:animEffect transition="in" filter="fade">
                                      <p:cBhvr>
                                        <p:cTn id="14" dur="1000"/>
                                        <p:tgtEl>
                                          <p:spTgt spid="9">
                                            <p:txEl>
                                              <p:pRg st="1" end="1"/>
                                            </p:txEl>
                                          </p:spTgt>
                                        </p:tgtEl>
                                      </p:cBhvr>
                                    </p:animEffect>
                                    <p:anim calcmode="lin" valueType="num">
                                      <p:cBhvr>
                                        <p:cTn id="15" dur="10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9">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ccentBoxVTI">
  <a:themeElements>
    <a:clrScheme name="AnalogousFromLightSeedRightStep">
      <a:dk1>
        <a:srgbClr val="000000"/>
      </a:dk1>
      <a:lt1>
        <a:srgbClr val="FFFFFF"/>
      </a:lt1>
      <a:dk2>
        <a:srgbClr val="413424"/>
      </a:dk2>
      <a:lt2>
        <a:srgbClr val="E2E5E8"/>
      </a:lt2>
      <a:accent1>
        <a:srgbClr val="D19651"/>
      </a:accent1>
      <a:accent2>
        <a:srgbClr val="A9A64F"/>
      </a:accent2>
      <a:accent3>
        <a:srgbClr val="90AB63"/>
      </a:accent3>
      <a:accent4>
        <a:srgbClr val="66B253"/>
      </a:accent4>
      <a:accent5>
        <a:srgbClr val="58B46B"/>
      </a:accent5>
      <a:accent6>
        <a:srgbClr val="53B28E"/>
      </a:accent6>
      <a:hlink>
        <a:srgbClr val="6283AA"/>
      </a:hlink>
      <a:folHlink>
        <a:srgbClr val="7F7F7F"/>
      </a:folHlink>
    </a:clrScheme>
    <a:fontScheme name="Avenir">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docProps/app.xml><?xml version="1.0" encoding="utf-8"?>
<Properties xmlns="http://schemas.openxmlformats.org/officeDocument/2006/extended-properties" xmlns:vt="http://schemas.openxmlformats.org/officeDocument/2006/docPropsVTypes">
  <TotalTime>262</TotalTime>
  <Words>1016</Words>
  <Application>Microsoft Office PowerPoint</Application>
  <PresentationFormat>Widescreen</PresentationFormat>
  <Paragraphs>158</Paragraphs>
  <Slides>27</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27</vt:i4>
      </vt:variant>
    </vt:vector>
  </HeadingPairs>
  <TitlesOfParts>
    <vt:vector size="33" baseType="lpstr">
      <vt:lpstr>Arial</vt:lpstr>
      <vt:lpstr>Avenir Next LT Pro</vt:lpstr>
      <vt:lpstr>Calibri</vt:lpstr>
      <vt:lpstr>Symbol</vt:lpstr>
      <vt:lpstr>Times New Roman</vt:lpstr>
      <vt:lpstr>AccentBoxVTI</vt:lpstr>
      <vt:lpstr>Lesson 9: Multiplication of Whole Numbers</vt:lpstr>
      <vt:lpstr>Definition of Multiplication: </vt:lpstr>
      <vt:lpstr>Multiplication </vt:lpstr>
      <vt:lpstr>Multiplication </vt:lpstr>
      <vt:lpstr>Multiplication </vt:lpstr>
      <vt:lpstr>Algorithms for Multiplication </vt:lpstr>
      <vt:lpstr>  Repeated Addition Algorithm for Multiplication  </vt:lpstr>
      <vt:lpstr>  Traditional Algorithm for Multiplication  </vt:lpstr>
      <vt:lpstr>  Partial Products Algorithm for Multiplication  </vt:lpstr>
      <vt:lpstr>  Partial Products Algorithm for Multiplication  </vt:lpstr>
      <vt:lpstr>  Partial Products Algorithm for Multiplication  </vt:lpstr>
      <vt:lpstr>  Partial Products Algorithm for Multiplication  </vt:lpstr>
      <vt:lpstr>  Partial Products Algorithm for Multiplication  </vt:lpstr>
      <vt:lpstr>  Try it. Show your work!  </vt:lpstr>
      <vt:lpstr>  Lattice Algorithm for Multiplication  </vt:lpstr>
      <vt:lpstr>  Lattice Algorithm for Multiplication  </vt:lpstr>
      <vt:lpstr>  Lattice Algorithm for Multiplication  </vt:lpstr>
      <vt:lpstr>  Lattice Algorithm for Multiplication  </vt:lpstr>
      <vt:lpstr>  Try it. Show your work!  </vt:lpstr>
      <vt:lpstr>  Array and Area Model for Multiplication   </vt:lpstr>
      <vt:lpstr>  Array and Area Model for Multiplication   </vt:lpstr>
      <vt:lpstr>  Array and Area Model for Multiplication   </vt:lpstr>
      <vt:lpstr>  Properties of Multiplication   </vt:lpstr>
      <vt:lpstr>NCTM STANDARDS</vt:lpstr>
      <vt:lpstr>Mental Computation and Estimation</vt:lpstr>
      <vt:lpstr>Mental Computation and Estimation</vt:lpstr>
      <vt:lpstr>Mental Computation and Estimation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 Problem Solving Strategies</dc:title>
  <dc:creator>Cindi Kirkland</dc:creator>
  <cp:lastModifiedBy>Becky Griffin</cp:lastModifiedBy>
  <cp:revision>26</cp:revision>
  <dcterms:created xsi:type="dcterms:W3CDTF">2023-12-09T14:49:07Z</dcterms:created>
  <dcterms:modified xsi:type="dcterms:W3CDTF">2025-01-09T18:30:45Z</dcterms:modified>
</cp:coreProperties>
</file>