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ressbooks-dev.oer.hawaii.edu/math111/chapter/introduction-2/" TargetMode="External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5: Sets and Venn Diagrams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0B9113-7B24-11B7-6F73-E667C4945F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8">
            <a:extLst>
              <a:ext uri="{FF2B5EF4-FFF2-40B4-BE49-F238E27FC236}">
                <a16:creationId xmlns:a16="http://schemas.microsoft.com/office/drawing/2014/main" id="{24872EFE-89F2-E1DA-7733-2F68163B8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53888"/>
            <a:ext cx="2343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and Set B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D0D57C69-EBCF-91A7-486E-E096C7F98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7169" y="3270884"/>
            <a:ext cx="1612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Subset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C19485D-9802-AE1A-E806-0CA3331D0E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7169" y="4321486"/>
            <a:ext cx="1291445" cy="78800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14B9CBD-4911-EC8C-E708-56DA1768C6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05" t="49024" r="35956" b="21035"/>
          <a:stretch/>
        </p:blipFill>
        <p:spPr bwMode="auto">
          <a:xfrm>
            <a:off x="4186424" y="4906778"/>
            <a:ext cx="3528145" cy="18256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031855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2.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and Set C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D0D57C69-EBCF-91A7-486E-E096C7F98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2716" y="3717161"/>
            <a:ext cx="1612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Disjoint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9FFEA34-D676-598D-DC71-03CA5DD7DF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5801" y="4747466"/>
            <a:ext cx="2688571" cy="87844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16D7821-816C-91ED-92F1-9B8C857D5B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9396" y="4684926"/>
            <a:ext cx="4106706" cy="189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752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Set B and Set C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D0D57C69-EBCF-91A7-486E-E096C7F986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433" y="3717161"/>
            <a:ext cx="276439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Overlapping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A6ABEC5-6DB3-65ED-F374-D60971BFF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4255" y="4744300"/>
            <a:ext cx="1539202" cy="9699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9559A5D-C18D-21AA-BD92-2DA774B959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9629" y="4744300"/>
            <a:ext cx="3472568" cy="180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15996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9044"/>
            <a:ext cx="785058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Write the element(s) in the set          .  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8AE707-10E6-D667-D97E-FA94EA5A4F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9987" b="1918"/>
          <a:stretch/>
        </p:blipFill>
        <p:spPr>
          <a:xfrm>
            <a:off x="6368874" y="2612411"/>
            <a:ext cx="948620" cy="708760"/>
          </a:xfrm>
          <a:prstGeom prst="rect">
            <a:avLst/>
          </a:prstGeom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55990868-7FC4-B51D-362C-C71F6808ED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498" y="3456676"/>
            <a:ext cx="1612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1, 3, 5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297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B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’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59250C8D-F293-3AEF-1D93-4AC8116E53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28604" y="3669439"/>
            <a:ext cx="3263323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1, 3, 5, 7, 9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34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6.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 .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D14A7A-C122-B36F-C832-D6607984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688" y="2525125"/>
            <a:ext cx="1116577" cy="703029"/>
          </a:xfrm>
          <a:prstGeom prst="rect">
            <a:avLst/>
          </a:prstGeom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CAA04AA6-9D7D-7FE5-18D0-DF7EAA206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498" y="3430393"/>
            <a:ext cx="16129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7, 9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5BFFD5EE-7268-D3BF-E0DD-F30679A8A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93462" y="4226292"/>
            <a:ext cx="65933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 = 1, 3, 5, 7, 9  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D’ = 6, 7, 8, 9, 10 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2206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7.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82057D-942B-5074-D578-8D6EC4FDA8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8990"/>
          <a:stretch/>
        </p:blipFill>
        <p:spPr>
          <a:xfrm>
            <a:off x="4976485" y="2606259"/>
            <a:ext cx="1018873" cy="597075"/>
          </a:xfrm>
          <a:prstGeom prst="rect">
            <a:avLst/>
          </a:prstGeom>
        </p:spPr>
      </p:pic>
      <p:sp>
        <p:nvSpPr>
          <p:cNvPr id="16" name="Text Box 2">
            <a:extLst>
              <a:ext uri="{FF2B5EF4-FFF2-40B4-BE49-F238E27FC236}">
                <a16:creationId xmlns:a16="http://schemas.microsoft.com/office/drawing/2014/main" id="{2A397DEA-A2B2-ADB1-2709-47198E373B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498" y="3664034"/>
            <a:ext cx="49599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1, 2, 3, 4, 5, 6, 7, 8, 9, 10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227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8.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027052-003C-4CA1-3A66-4FD41D429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173" y="2507017"/>
            <a:ext cx="1053607" cy="750992"/>
          </a:xfrm>
          <a:prstGeom prst="rect">
            <a:avLst/>
          </a:prstGeom>
        </p:spPr>
      </p:pic>
      <p:sp>
        <p:nvSpPr>
          <p:cNvPr id="8" name="Text Box 2">
            <a:extLst>
              <a:ext uri="{FF2B5EF4-FFF2-40B4-BE49-F238E27FC236}">
                <a16:creationId xmlns:a16="http://schemas.microsoft.com/office/drawing/2014/main" id="{C59B3A4B-8320-4814-9676-F2716DBA5D9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7223" y="3510024"/>
            <a:ext cx="42200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empty set, null set</a:t>
            </a:r>
          </a:p>
        </p:txBody>
      </p:sp>
      <p:pic>
        <p:nvPicPr>
          <p:cNvPr id="10" name="Picture 9" descr="The Everything-ness of the Empty Set | by LeAnne Chan | Cantor's Paradise">
            <a:extLst>
              <a:ext uri="{FF2B5EF4-FFF2-40B4-BE49-F238E27FC236}">
                <a16:creationId xmlns:a16="http://schemas.microsoft.com/office/drawing/2014/main" id="{072C18E8-8209-2CDB-68D8-EBC89A6E83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3732" y="3537535"/>
            <a:ext cx="529755" cy="52975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8858953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04A64A44-6E70-8437-5403-9825B590E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0063"/>
            <a:ext cx="2840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72F540-B5F2-B69A-9BC6-D34BC9505D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2894" b="-945"/>
          <a:stretch/>
        </p:blipFill>
        <p:spPr>
          <a:xfrm>
            <a:off x="4994975" y="2557196"/>
            <a:ext cx="1101025" cy="701772"/>
          </a:xfrm>
          <a:prstGeom prst="rect">
            <a:avLst/>
          </a:prstGeom>
        </p:spPr>
      </p:pic>
      <p:sp>
        <p:nvSpPr>
          <p:cNvPr id="15" name="Text Box 2">
            <a:extLst>
              <a:ext uri="{FF2B5EF4-FFF2-40B4-BE49-F238E27FC236}">
                <a16:creationId xmlns:a16="http://schemas.microsoft.com/office/drawing/2014/main" id="{7689A518-BACB-492F-85A6-4488A7365B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98498" y="3456676"/>
            <a:ext cx="35865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1, 2, 3, 4, 5, 7, 9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0978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Natural 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0C38F77A-3417-96A5-CD5A-206445799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115" y="2545426"/>
            <a:ext cx="675959" cy="59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N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654158DC-A1BB-9575-CD2D-28F7FC278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5182" y="2499244"/>
            <a:ext cx="696875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counting numbers  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{1, 2, 3, 4, …}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74C38469-5A1C-BBE5-B8F6-FB738809E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115" y="3700988"/>
            <a:ext cx="675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0" name="Text Box 2">
            <a:extLst>
              <a:ext uri="{FF2B5EF4-FFF2-40B4-BE49-F238E27FC236}">
                <a16:creationId xmlns:a16="http://schemas.microsoft.com/office/drawing/2014/main" id="{E1F74342-75E1-FD7B-7709-64E2F587D6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5181" y="3824569"/>
            <a:ext cx="7591509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0 and counting numbers…..Start with 0  {0, 1, 2, 3, 4, ……}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FC16CEC5-5D0B-AC29-D9CF-636A0B51F1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55181" y="5077056"/>
            <a:ext cx="7342128" cy="1116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whole numbers and their negative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{….-3, -2, -1, 0, 1, 2, 3, 4, …}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A0AB0613-86D9-D8A7-70BC-C9F6F51AF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115" y="4831798"/>
            <a:ext cx="675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86467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80DA-B70E-2CAA-7F07-DE7A915AE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59" y="591772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Sets and Venn Diagrams</a:t>
            </a:r>
          </a:p>
        </p:txBody>
      </p:sp>
      <p:sp>
        <p:nvSpPr>
          <p:cNvPr id="3" name="Text Box 2">
            <a:extLst>
              <a:ext uri="{FF2B5EF4-FFF2-40B4-BE49-F238E27FC236}">
                <a16:creationId xmlns:a16="http://schemas.microsoft.com/office/drawing/2014/main" id="{B34F084B-E806-C51C-3764-86E8B11BBD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568" y="2784197"/>
            <a:ext cx="9017235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457200" marR="0" indent="-45720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collection of objects called elements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2B0776-7A3E-6329-15EF-BDC6D7BF0095}"/>
              </a:ext>
            </a:extLst>
          </p:cNvPr>
          <p:cNvSpPr txBox="1"/>
          <p:nvPr/>
        </p:nvSpPr>
        <p:spPr>
          <a:xfrm>
            <a:off x="545880" y="2199422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Definition of </a:t>
            </a:r>
            <a:r>
              <a:rPr lang="en-US" sz="3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07B83E-E0CE-B114-377E-8486537707E9}"/>
              </a:ext>
            </a:extLst>
          </p:cNvPr>
          <p:cNvSpPr txBox="1"/>
          <p:nvPr/>
        </p:nvSpPr>
        <p:spPr>
          <a:xfrm>
            <a:off x="683644" y="4012489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Definition of </a:t>
            </a:r>
            <a:r>
              <a:rPr lang="en-US" sz="3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Venn Diagram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2E0EA684-6C6B-4DB5-A615-733E4930B1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5568" y="4873768"/>
            <a:ext cx="8778930" cy="10772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285750" marR="0" indent="-28575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way to visually represent sets using circles and a rectangle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612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Rational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Irrational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Real</a:t>
            </a:r>
          </a:p>
        </p:txBody>
      </p:sp>
      <p:sp>
        <p:nvSpPr>
          <p:cNvPr id="16" name="Text Box 2">
            <a:extLst>
              <a:ext uri="{FF2B5EF4-FFF2-40B4-BE49-F238E27FC236}">
                <a16:creationId xmlns:a16="http://schemas.microsoft.com/office/drawing/2014/main" id="{0C38F77A-3417-96A5-CD5A-2064457996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115" y="2545426"/>
            <a:ext cx="675959" cy="594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Text Box 2">
            <a:extLst>
              <a:ext uri="{FF2B5EF4-FFF2-40B4-BE49-F238E27FC236}">
                <a16:creationId xmlns:a16="http://schemas.microsoft.com/office/drawing/2014/main" id="{74C38469-5A1C-BBE5-B8F6-FB738809E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35668" y="3693693"/>
            <a:ext cx="675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2" name="Text Box 2">
            <a:extLst>
              <a:ext uri="{FF2B5EF4-FFF2-40B4-BE49-F238E27FC236}">
                <a16:creationId xmlns:a16="http://schemas.microsoft.com/office/drawing/2014/main" id="{A0AB0613-86D9-D8A7-70BC-C9F6F51AFD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92115" y="4831798"/>
            <a:ext cx="6759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 Box 2">
                <a:extLst>
                  <a:ext uri="{FF2B5EF4-FFF2-40B4-BE49-F238E27FC236}">
                    <a16:creationId xmlns:a16="http://schemas.microsoft.com/office/drawing/2014/main" id="{191CF403-375D-7FEB-6435-A2D4534A14B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11627" y="2058064"/>
                <a:ext cx="8200491" cy="163891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4F81BD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any number that can be expressed as a fraction</a:t>
                </a:r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4F81BD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2/3     0.75      8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</m:rad>
                  </m:oMath>
                </a14:m>
                <a:r>
                  <a:rPr lang="en-US" sz="3200" dirty="0">
                    <a:solidFill>
                      <a:srgbClr val="4F81BD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 </a:t>
                </a:r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Text Box 2">
                <a:extLst>
                  <a:ext uri="{FF2B5EF4-FFF2-40B4-BE49-F238E27FC236}">
                    <a16:creationId xmlns:a16="http://schemas.microsoft.com/office/drawing/2014/main" id="{191CF403-375D-7FEB-6435-A2D4534A14B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11627" y="2058064"/>
                <a:ext cx="8200491" cy="1638910"/>
              </a:xfrm>
              <a:prstGeom prst="rect">
                <a:avLst/>
              </a:prstGeom>
              <a:blipFill>
                <a:blip r:embed="rId2"/>
                <a:stretch>
                  <a:fillRect l="-1859" t="-4851" b="-1007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Box 2">
                <a:extLst>
                  <a:ext uri="{FF2B5EF4-FFF2-40B4-BE49-F238E27FC236}">
                    <a16:creationId xmlns:a16="http://schemas.microsoft.com/office/drawing/2014/main" id="{0FC7EF69-85F9-80F7-4367-9454D74681E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14884" y="3639440"/>
                <a:ext cx="7592900" cy="11464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4F81BD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any number that cannot be expressed as a fraction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  <m:t>5</m:t>
                        </m:r>
                      </m:e>
                    </m:rad>
                    <m:r>
                      <a:rPr lang="en-US" sz="3200" b="0" i="1" smtClean="0">
                        <a:solidFill>
                          <a:srgbClr val="4F81BD"/>
                        </a:solidFill>
                        <a:effectLst/>
                        <a:latin typeface="Cambria Math" panose="02040503050406030204" pitchFamily="18" charset="0"/>
                      </a:rPr>
                      <m:t>     </m:t>
                    </m:r>
                    <m:rad>
                      <m:radPr>
                        <m:degHide m:val="on"/>
                        <m:ctrlPr>
                          <a:rPr lang="en-US" sz="3200" b="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solidFill>
                              <a:srgbClr val="4F81BD"/>
                            </a:solidFill>
                            <a:effectLst/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r>
                      <a:rPr lang="en-US" sz="3200" b="0" i="1" smtClean="0">
                        <a:solidFill>
                          <a:srgbClr val="4F81BD"/>
                        </a:solidFill>
                        <a:effectLst/>
                        <a:latin typeface="Cambria Math" panose="02040503050406030204" pitchFamily="18" charset="0"/>
                      </a:rPr>
                      <m:t>       </m:t>
                    </m:r>
                    <m:r>
                      <a:rPr lang="en-US" sz="3200" b="0" i="1" smtClean="0">
                        <a:solidFill>
                          <a:srgbClr val="4F81BD"/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</m:oMath>
                </a14:m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" name="Text Box 2">
                <a:extLst>
                  <a:ext uri="{FF2B5EF4-FFF2-40B4-BE49-F238E27FC236}">
                    <a16:creationId xmlns:a16="http://schemas.microsoft.com/office/drawing/2014/main" id="{0FC7EF69-85F9-80F7-4367-9454D74681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14884" y="3639440"/>
                <a:ext cx="7592900" cy="1146468"/>
              </a:xfrm>
              <a:prstGeom prst="rect">
                <a:avLst/>
              </a:prstGeom>
              <a:blipFill>
                <a:blip r:embed="rId3"/>
                <a:stretch>
                  <a:fillRect l="-2006" t="-6915" r="-2729" b="-1489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2">
            <a:extLst>
              <a:ext uri="{FF2B5EF4-FFF2-40B4-BE49-F238E27FC236}">
                <a16:creationId xmlns:a16="http://schemas.microsoft.com/office/drawing/2014/main" id="{1A8B7D50-0A7F-7E23-F2EF-8F64E9A718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68074" y="4877106"/>
            <a:ext cx="798327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ALL numbers, rational and irrational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Symbol:</a:t>
            </a:r>
            <a:r>
              <a:rPr lang="en-US" sz="3200" dirty="0">
                <a:solidFill>
                  <a:srgbClr val="4F81BD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 descr="C:\Users\becky.griffin\AppData\Local\Microsoft\Windows\INetCache\Content.MSO\9DDCE4D9.tmp">
            <a:extLst>
              <a:ext uri="{FF2B5EF4-FFF2-40B4-BE49-F238E27FC236}">
                <a16:creationId xmlns:a16="http://schemas.microsoft.com/office/drawing/2014/main" id="{8A9F0E9C-42D8-120F-F063-8816CA6D47D2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1" t="27361" r="28950" b="30180"/>
          <a:stretch/>
        </p:blipFill>
        <p:spPr bwMode="auto">
          <a:xfrm>
            <a:off x="4783251" y="5487392"/>
            <a:ext cx="545266" cy="4458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33A7F9-7247-19C6-10BF-3C81461CDD68}"/>
              </a:ext>
            </a:extLst>
          </p:cNvPr>
          <p:cNvSpPr txBox="1"/>
          <p:nvPr/>
        </p:nvSpPr>
        <p:spPr>
          <a:xfrm>
            <a:off x="542913" y="601521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5"/>
              </a:rPr>
              <a:t>https://pressbooks-dev.oer.hawaii.edu/math111/chapter/introduction-2/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630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9" grpId="0"/>
      <p:bldP spid="22" grpId="0"/>
      <p:bldP spid="3" grpId="0"/>
      <p:bldP spid="4" grpId="0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Draw a Venn Diagram to present the sets of numbers.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9ABBC8-F31C-38AE-48FD-CE5903958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555" y="3429000"/>
            <a:ext cx="4636936" cy="2962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0183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Example 4: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/>
              <p:nvPr/>
            </p:nvSpPr>
            <p:spPr>
              <a:xfrm>
                <a:off x="606520" y="2309567"/>
                <a:ext cx="11132898" cy="4363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Identify the set(s) of numbers to which each given number belongs:</a:t>
                </a:r>
              </a:p>
              <a:p>
                <a:pPr marL="971550" lvl="1" indent="-514350">
                  <a:buAutoNum type="alphaLcParenR"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-8</a:t>
                </a: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π</m:t>
                    </m:r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25</m:t>
                        </m:r>
                      </m:e>
                    </m:rad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0</a:t>
                </a: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		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20" y="2309567"/>
                <a:ext cx="11132898" cy="4363759"/>
              </a:xfrm>
              <a:prstGeom prst="rect">
                <a:avLst/>
              </a:prstGeom>
              <a:blipFill>
                <a:blip r:embed="rId2"/>
                <a:stretch>
                  <a:fillRect l="-1368" t="-1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2">
            <a:extLst>
              <a:ext uri="{FF2B5EF4-FFF2-40B4-BE49-F238E27FC236}">
                <a16:creationId xmlns:a16="http://schemas.microsoft.com/office/drawing/2014/main" id="{19A747F8-D872-31E9-4BD1-BF3997989B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3199" y="3258127"/>
            <a:ext cx="21806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  Q  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C5F42EEA-6A92-063F-03BF-7A6F0F649C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6404" y="3807497"/>
            <a:ext cx="21806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</a:t>
            </a: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40651A3A-8ED6-B5B5-0560-B2559B6689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3198" y="4305049"/>
            <a:ext cx="21806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Q  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956DA5E3-D112-A563-79E7-2B3587CAF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3198" y="4941489"/>
            <a:ext cx="292876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N  W  </a:t>
            </a: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  Q  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8E37C923-1335-C002-9E3A-5DAB4FFF4B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53197" y="5526111"/>
            <a:ext cx="218061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W  </a:t>
            </a: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  Q  R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451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#1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6B2D1-F342-1D7D-A820-199AE10C19B6}"/>
              </a:ext>
            </a:extLst>
          </p:cNvPr>
          <p:cNvSpPr txBox="1"/>
          <p:nvPr/>
        </p:nvSpPr>
        <p:spPr>
          <a:xfrm>
            <a:off x="529551" y="1736912"/>
            <a:ext cx="1113289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</a:t>
            </a:r>
          </a:p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survey asked 60 coffee drinkers whether they like cream or sugar in their coffee. According to the Venn diagram below, how many like: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Cream?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Sugar?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Sugar but not Cream?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Cream but not Sugar?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F6DF55-5780-1545-B3BA-7F47AAB10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7" t="43723" r="53622" b="33932"/>
          <a:stretch>
            <a:fillRect/>
          </a:stretch>
        </p:blipFill>
        <p:spPr bwMode="auto">
          <a:xfrm>
            <a:off x="6288693" y="3239279"/>
            <a:ext cx="4420091" cy="270893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300CD976-9C85-6289-8A6E-FF1E9E5D0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733" y="3690793"/>
            <a:ext cx="11433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28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D386CF26-C93A-0B84-CB33-F66AD4B01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46733" y="4346721"/>
            <a:ext cx="949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15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AF264CD6-6328-162F-5DEF-1A8928E72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5878" y="5071775"/>
            <a:ext cx="949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6C0FC4C9-7A38-7904-2518-8E2AA16D8F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46588" y="5799716"/>
            <a:ext cx="949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18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14408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#1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/>
              <p:nvPr/>
            </p:nvSpPr>
            <p:spPr>
              <a:xfrm>
                <a:off x="529551" y="1736912"/>
                <a:ext cx="11132898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</a:p>
              <a:p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A survey asked 60 coffee drinkers whether they like cream or sugar in their coffee. According to the Venn diagram below, how many like: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e) C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 S (Cream and Sugar)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f) C </a:t>
                </a: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 (Cream or Sugar)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g) (C</a:t>
                </a:r>
                <a:r>
                  <a:rPr lang="en-US" sz="3200" dirty="0"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S)’ means neither (Plain)</a:t>
                </a: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?</a:t>
                </a:r>
              </a:p>
              <a:p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	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51" y="1736912"/>
                <a:ext cx="11132898" cy="4832092"/>
              </a:xfrm>
              <a:prstGeom prst="rect">
                <a:avLst/>
              </a:prstGeom>
              <a:blipFill>
                <a:blip r:embed="rId2"/>
                <a:stretch>
                  <a:fillRect l="-1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6F6DF55-5780-1545-B3BA-7F47AAB10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7" t="43723" r="53622" b="33932"/>
          <a:stretch>
            <a:fillRect/>
          </a:stretch>
        </p:blipFill>
        <p:spPr bwMode="auto">
          <a:xfrm>
            <a:off x="7267134" y="3166788"/>
            <a:ext cx="4420091" cy="2708939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 Box 2">
            <a:extLst>
              <a:ext uri="{FF2B5EF4-FFF2-40B4-BE49-F238E27FC236}">
                <a16:creationId xmlns:a16="http://schemas.microsoft.com/office/drawing/2014/main" id="{300CD976-9C85-6289-8A6E-FF1E9E5D0A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077" y="3643919"/>
            <a:ext cx="114337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D386CF26-C93A-0B84-CB33-F66AD4B01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7077" y="4408832"/>
            <a:ext cx="9494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33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93689C74-F0C7-F116-17CC-A50704743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04546" y="5815406"/>
            <a:ext cx="492628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60 - 18 - 10</a:t>
            </a:r>
            <a:r>
              <a:rPr lang="en-US" sz="3200" dirty="0">
                <a:solidFill>
                  <a:srgbClr val="4F81BD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- </a:t>
            </a: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 = 27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684251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#2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6B2D1-F342-1D7D-A820-199AE10C19B6}"/>
              </a:ext>
            </a:extLst>
          </p:cNvPr>
          <p:cNvSpPr txBox="1"/>
          <p:nvPr/>
        </p:nvSpPr>
        <p:spPr>
          <a:xfrm>
            <a:off x="529551" y="1736912"/>
            <a:ext cx="1113289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</a:t>
            </a:r>
          </a:p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survey asked coffee drinkers whether they like cream or sugar in their coffee. Out of twenty-five students surveyed, 11 like cream and 19 like sugar. If 7 students like both cream and sugar, how many students like their coffee plain (no cream or sugar)? Draw a Venn Diagram and answer the question.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08A4571-9557-BA37-8CFE-A976864E29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91" t="65872" r="44819" b="10619"/>
          <a:stretch/>
        </p:blipFill>
        <p:spPr bwMode="auto">
          <a:xfrm>
            <a:off x="3062267" y="4453023"/>
            <a:ext cx="3520027" cy="227104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4190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72979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Relationships Between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DA0601-F553-4D19-08CA-978488501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765" y="2036459"/>
            <a:ext cx="2880774" cy="367428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EB2B4E-0D30-957F-DDB2-C26D69FB9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54" y="1868814"/>
            <a:ext cx="2788473" cy="4009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6616BD-82F6-E05C-27ED-DC3B6DF42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42" y="1567626"/>
            <a:ext cx="5313200" cy="422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Operations on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A390B33-F9BD-BFC8-0F8C-3737D9C65B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248" y="2084814"/>
            <a:ext cx="3559368" cy="379534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6D68FC-B360-25AE-D10D-52BDC1134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455" y="1690255"/>
            <a:ext cx="4015436" cy="41146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073041-5176-36E0-AA45-76E86D2E5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891" y="1725984"/>
            <a:ext cx="3559367" cy="3861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799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Other Symbols on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988189AA-F1FC-DC79-397F-E4304B5A27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247" y="2564009"/>
            <a:ext cx="7502921" cy="705402"/>
          </a:xfr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A22654F-715E-6CA6-C9E8-418DB79AEAD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84228"/>
          <a:stretch/>
        </p:blipFill>
        <p:spPr>
          <a:xfrm>
            <a:off x="577247" y="3501019"/>
            <a:ext cx="794353" cy="10278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BBEACF9-43DD-52A9-8BA0-8E1C1877F2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9065" y="3737268"/>
            <a:ext cx="3532635" cy="555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57841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07" y="2270990"/>
            <a:ext cx="10168128" cy="3991787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whole numbers 1 to 10, let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A = {1, 3, 5, 7, 9}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B = {6, 7, 8, 9, 10}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 these sets disjoint, subset, or overlapping?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2) Write the correct symbol that means “5 is an element of Set A”.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AF997096-F6F1-02E2-377E-58A430EB22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5224" y="4501551"/>
            <a:ext cx="4048384" cy="5847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overlapping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0E8A26B-968C-C7FA-1E85-9C5AADA36F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6212" y="5677443"/>
            <a:ext cx="2689958" cy="584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4768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07" y="2270990"/>
            <a:ext cx="10168128" cy="3991787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whole numbers 1 to 10, let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A = {1, 3, 5, 7, 9}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B = {6, 7, 8, 9, 10}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Venn Diagram to represent this problem: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B1BE34-E398-03AA-431E-1A92AA5EA9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661" y="4850385"/>
            <a:ext cx="4396902" cy="1969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727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7956"/>
            <a:ext cx="10168128" cy="369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Name the elements in the given sets: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Set A = ________________________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 Set C = ________________________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</a:rPr>
              <a:t>3)   A’ = ___________________________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B3422-FB1F-6EF2-2B0A-5A5FA3973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853" y="301925"/>
            <a:ext cx="3118188" cy="2773256"/>
          </a:xfrm>
          <a:prstGeom prst="rect">
            <a:avLst/>
          </a:prstGeom>
        </p:spPr>
      </p:pic>
      <p:sp>
        <p:nvSpPr>
          <p:cNvPr id="7" name="Text Box 2">
            <a:extLst>
              <a:ext uri="{FF2B5EF4-FFF2-40B4-BE49-F238E27FC236}">
                <a16:creationId xmlns:a16="http://schemas.microsoft.com/office/drawing/2014/main" id="{31597265-3D1B-9D03-8BE8-46DC3B219F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3684" y="2662023"/>
            <a:ext cx="2374859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1, 3, 4, 5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AD3E54CF-0B52-60A1-053A-1C87DF8838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3684" y="3590691"/>
            <a:ext cx="27803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1, 5, 6, 7, 10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364B9D16-CA18-5903-8B27-8574199013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23684" y="4963426"/>
            <a:ext cx="323608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2, 6, 7, 8, 9, 10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2416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7956"/>
            <a:ext cx="10168128" cy="369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Name the elements in the given sets:</a:t>
            </a:r>
          </a:p>
          <a:p>
            <a:pPr marL="0" indent="0">
              <a:buNone/>
            </a:pPr>
            <a:endParaRPr lang="en-US" sz="3200" dirty="0">
              <a:solidFill>
                <a:srgbClr val="22222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B3422-FB1F-6EF2-2B0A-5A5FA3973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674" y="135484"/>
            <a:ext cx="3118188" cy="277325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B55382-D4C2-D51A-0227-9FD64E883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16" y="2858970"/>
            <a:ext cx="7925078" cy="3697105"/>
          </a:xfrm>
          <a:prstGeom prst="rect">
            <a:avLst/>
          </a:prstGeom>
        </p:spPr>
      </p:pic>
      <p:sp>
        <p:nvSpPr>
          <p:cNvPr id="30" name="Text Box 2">
            <a:extLst>
              <a:ext uri="{FF2B5EF4-FFF2-40B4-BE49-F238E27FC236}">
                <a16:creationId xmlns:a16="http://schemas.microsoft.com/office/drawing/2014/main" id="{25CDB2B1-890C-6D2F-5541-1C42D5DA59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619" y="2812757"/>
            <a:ext cx="208138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5, 6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1" name="Text Box 2">
            <a:extLst>
              <a:ext uri="{FF2B5EF4-FFF2-40B4-BE49-F238E27FC236}">
                <a16:creationId xmlns:a16="http://schemas.microsoft.com/office/drawing/2014/main" id="{24F156C8-6DE5-03D7-4D6D-6CE48E8E86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6456" y="3493515"/>
            <a:ext cx="1016812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 = 2, 4, 5, 6      C = 5, 6, 7, 1, 10   overlapping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2" name="Text Box 2">
            <a:extLst>
              <a:ext uri="{FF2B5EF4-FFF2-40B4-BE49-F238E27FC236}">
                <a16:creationId xmlns:a16="http://schemas.microsoft.com/office/drawing/2014/main" id="{33AF3AB3-55C1-213C-9532-7C353A94E5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98619" y="4078290"/>
            <a:ext cx="443279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1, 2, 4, 5, 6, 7, 10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3" name="Text Box 2">
            <a:extLst>
              <a:ext uri="{FF2B5EF4-FFF2-40B4-BE49-F238E27FC236}">
                <a16:creationId xmlns:a16="http://schemas.microsoft.com/office/drawing/2014/main" id="{B0D540BD-DCB1-2944-E5F8-B8DBCE708C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6214" y="4726231"/>
            <a:ext cx="388222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Union = All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4" name="Text Box 2">
            <a:extLst>
              <a:ext uri="{FF2B5EF4-FFF2-40B4-BE49-F238E27FC236}">
                <a16:creationId xmlns:a16="http://schemas.microsoft.com/office/drawing/2014/main" id="{48DA11A4-6239-12C5-8F8C-0FE3508299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39311" y="5295257"/>
            <a:ext cx="409368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1, 4, 5, 6, 7, 10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5" name="Text Box 2">
            <a:extLst>
              <a:ext uri="{FF2B5EF4-FFF2-40B4-BE49-F238E27FC236}">
                <a16:creationId xmlns:a16="http://schemas.microsoft.com/office/drawing/2014/main" id="{D54B5C52-8746-9B4E-39E0-B2D362F29A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1301" y="6008115"/>
            <a:ext cx="907974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4F81BD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intersect B = 4, 5   union with C = 5, 6, 7, 1, 10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5279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305</TotalTime>
  <Words>1632</Words>
  <Application>Microsoft Office PowerPoint</Application>
  <PresentationFormat>Widescreen</PresentationFormat>
  <Paragraphs>210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2" baseType="lpstr">
      <vt:lpstr>Arial</vt:lpstr>
      <vt:lpstr>Avenir Next LT Pro</vt:lpstr>
      <vt:lpstr>Calibri</vt:lpstr>
      <vt:lpstr>Cambria Math</vt:lpstr>
      <vt:lpstr>Georgia</vt:lpstr>
      <vt:lpstr>Times New Roman</vt:lpstr>
      <vt:lpstr>AccentBoxVTI</vt:lpstr>
      <vt:lpstr>Lesson 5: Sets and Venn Diagrams</vt:lpstr>
      <vt:lpstr>Sets and Venn Diagrams</vt:lpstr>
      <vt:lpstr>Relationships Between Sets: </vt:lpstr>
      <vt:lpstr>Operations on Sets:  </vt:lpstr>
      <vt:lpstr>Other Symbols on Sets:   </vt:lpstr>
      <vt:lpstr>Example 1:   </vt:lpstr>
      <vt:lpstr>Example 1:   </vt:lpstr>
      <vt:lpstr>Example 2:   </vt:lpstr>
      <vt:lpstr>Example 2: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Sets of Numbers   </vt:lpstr>
      <vt:lpstr>Sets of Numbers   </vt:lpstr>
      <vt:lpstr>Sets of Numbers   </vt:lpstr>
      <vt:lpstr>Example 4:   </vt:lpstr>
      <vt:lpstr>Word Problem #1 with Venn Diagram:   </vt:lpstr>
      <vt:lpstr>Word Problem #1 with Venn Diagram:   </vt:lpstr>
      <vt:lpstr>Word Problem #2 with Venn Diagram: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19</cp:revision>
  <dcterms:created xsi:type="dcterms:W3CDTF">2023-12-09T14:49:07Z</dcterms:created>
  <dcterms:modified xsi:type="dcterms:W3CDTF">2025-01-08T18:00:07Z</dcterms:modified>
</cp:coreProperties>
</file>