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1/9/2025</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9330686"/>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1/9/2025</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808687035"/>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1/9/2025</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700191648"/>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1/9/2025</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343388079"/>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1/9/2025</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26498911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1/9/2025</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670600292"/>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1/9/2025</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61542081"/>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1/9/2025</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58478916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1/9/2025</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875637141"/>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1/9/2025</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2026886"/>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1/9/2025</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879742724"/>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1/9/2025</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2118663530"/>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p!!Rectangle">
            <a:extLst>
              <a:ext uri="{FF2B5EF4-FFF2-40B4-BE49-F238E27FC236}">
                <a16:creationId xmlns:a16="http://schemas.microsoft.com/office/drawing/2014/main" id="{2FB82883-1DC0-4BE1-A607-009095F335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web of dots connected">
            <a:extLst>
              <a:ext uri="{FF2B5EF4-FFF2-40B4-BE49-F238E27FC236}">
                <a16:creationId xmlns:a16="http://schemas.microsoft.com/office/drawing/2014/main" id="{DD3EB658-65E2-F31B-9530-136A8737D832}"/>
              </a:ext>
            </a:extLst>
          </p:cNvPr>
          <p:cNvPicPr>
            <a:picLocks noChangeAspect="1"/>
          </p:cNvPicPr>
          <p:nvPr/>
        </p:nvPicPr>
        <p:blipFill rotWithShape="1">
          <a:blip r:embed="rId2"/>
          <a:srcRect l="20444" r="1" b="1"/>
          <a:stretch/>
        </p:blipFill>
        <p:spPr>
          <a:xfrm>
            <a:off x="20" y="10"/>
            <a:ext cx="12191980" cy="6857990"/>
          </a:xfrm>
          <a:prstGeom prst="rect">
            <a:avLst/>
          </a:prstGeom>
        </p:spPr>
      </p:pic>
      <p:sp>
        <p:nvSpPr>
          <p:cNvPr id="17" name="m!!text rectangle">
            <a:extLst>
              <a:ext uri="{FF2B5EF4-FFF2-40B4-BE49-F238E27FC236}">
                <a16:creationId xmlns:a16="http://schemas.microsoft.com/office/drawing/2014/main" id="{A3473CF9-37EB-43E7-89EF-D2D1C53D1D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03615" y="4638503"/>
            <a:ext cx="8384770" cy="1332634"/>
          </a:xfrm>
          <a:prstGeom prst="rect">
            <a:avLst/>
          </a:prstGeom>
          <a:solidFill>
            <a:schemeClr val="bg1">
              <a:alpha val="95000"/>
            </a:schemeClr>
          </a:solidFill>
          <a:ln w="12700">
            <a:solidFill>
              <a:schemeClr val="tx2">
                <a:lumMod val="10000"/>
                <a:lumOff val="9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0DDD594-E1A6-81BB-85C9-FE3D7DC5E103}"/>
              </a:ext>
            </a:extLst>
          </p:cNvPr>
          <p:cNvSpPr>
            <a:spLocks noGrp="1"/>
          </p:cNvSpPr>
          <p:nvPr>
            <p:ph type="ctrTitle"/>
          </p:nvPr>
        </p:nvSpPr>
        <p:spPr>
          <a:xfrm>
            <a:off x="2103121" y="4727173"/>
            <a:ext cx="7985759" cy="868823"/>
          </a:xfrm>
        </p:spPr>
        <p:txBody>
          <a:bodyPr anchor="ctr">
            <a:noAutofit/>
          </a:bodyPr>
          <a:lstStyle/>
          <a:p>
            <a:pPr algn="ctr"/>
            <a:r>
              <a:rPr lang="en-US" sz="4000" b="1" dirty="0">
                <a:latin typeface="Arial" panose="020B0604020202020204" pitchFamily="34" charset="0"/>
                <a:cs typeface="Arial" panose="020B0604020202020204" pitchFamily="34" charset="0"/>
              </a:rPr>
              <a:t>Lesson 10: Division of Whole Numbers</a:t>
            </a:r>
          </a:p>
        </p:txBody>
      </p:sp>
      <p:sp>
        <p:nvSpPr>
          <p:cNvPr id="18" name="m!!accent">
            <a:extLst>
              <a:ext uri="{FF2B5EF4-FFF2-40B4-BE49-F238E27FC236}">
                <a16:creationId xmlns:a16="http://schemas.microsoft.com/office/drawing/2014/main" id="{586B4EF9-43BA-4655-A6FF-1D8E21574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483110" y="5628237"/>
            <a:ext cx="7225780" cy="68580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1582B29A-47E1-D3F8-4708-63F9EAE76C85}"/>
              </a:ext>
            </a:extLst>
          </p:cNvPr>
          <p:cNvSpPr>
            <a:spLocks noGrp="1"/>
          </p:cNvSpPr>
          <p:nvPr>
            <p:ph type="subTitle" idx="1"/>
          </p:nvPr>
        </p:nvSpPr>
        <p:spPr>
          <a:xfrm>
            <a:off x="2615738" y="5680636"/>
            <a:ext cx="6960524" cy="1013461"/>
          </a:xfrm>
        </p:spPr>
        <p:txBody>
          <a:bodyPr anchor="ctr">
            <a:normAutofit/>
          </a:bodyPr>
          <a:lstStyle/>
          <a:p>
            <a:pPr algn="ctr"/>
            <a:endParaRPr lang="en-US" sz="2000" dirty="0">
              <a:solidFill>
                <a:schemeClr val="bg1"/>
              </a:solidFill>
            </a:endParaRPr>
          </a:p>
        </p:txBody>
      </p:sp>
    </p:spTree>
    <p:extLst>
      <p:ext uri="{BB962C8B-B14F-4D97-AF65-F5344CB8AC3E}">
        <p14:creationId xmlns:p14="http://schemas.microsoft.com/office/powerpoint/2010/main" val="7748145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remove" nodeType="withEffect" nodePh="1">
                                  <p:stCondLst>
                                    <p:cond delay="0"/>
                                  </p:stCondLst>
                                  <p:endCondLst>
                                    <p:cond evt="begin" delay="0">
                                      <p:tn val="5"/>
                                    </p:cond>
                                  </p:endCondLst>
                                  <p:childTnLst>
                                    <p:animClr clrSpc="rgb" dir="cw">
                                      <p:cBhvr override="childStyle">
                                        <p:cTn id="6" dur="500" autoRev="1" fill="remove"/>
                                        <p:tgtEl>
                                          <p:spTgt spid="3">
                                            <p:txEl>
                                              <p:pRg st="0" end="0"/>
                                            </p:txEl>
                                          </p:spTgt>
                                        </p:tgtEl>
                                        <p:attrNameLst>
                                          <p:attrName>style.color</p:attrName>
                                        </p:attrNameLst>
                                      </p:cBhvr>
                                      <p:to>
                                        <a:schemeClr val="bg1"/>
                                      </p:to>
                                    </p:animClr>
                                    <p:animClr clrSpc="rgb" dir="cw">
                                      <p:cBhvr>
                                        <p:cTn id="7" dur="500" autoRev="1" fill="remove"/>
                                        <p:tgtEl>
                                          <p:spTgt spid="3">
                                            <p:txEl>
                                              <p:pRg st="0" end="0"/>
                                            </p:txEl>
                                          </p:spTgt>
                                        </p:tgtEl>
                                        <p:attrNameLst>
                                          <p:attrName>fillcolor</p:attrName>
                                        </p:attrNameLst>
                                      </p:cBhvr>
                                      <p:to>
                                        <a:schemeClr val="bg1"/>
                                      </p:to>
                                    </p:animClr>
                                    <p:set>
                                      <p:cBhvr>
                                        <p:cTn id="8" dur="500" autoRev="1" fill="remove"/>
                                        <p:tgtEl>
                                          <p:spTgt spid="3">
                                            <p:txEl>
                                              <p:pRg st="0" end="0"/>
                                            </p:txEl>
                                          </p:spTgt>
                                        </p:tgtEl>
                                        <p:attrNameLst>
                                          <p:attrName>fill.type</p:attrName>
                                        </p:attrNameLst>
                                      </p:cBhvr>
                                      <p:to>
                                        <p:strVal val="solid"/>
                                      </p:to>
                                    </p:set>
                                    <p:set>
                                      <p:cBhvr>
                                        <p:cTn id="9" dur="500" autoRev="1" fill="remove"/>
                                        <p:tgtEl>
                                          <p:spTgt spid="3">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1072497"/>
            <a:ext cx="10168128" cy="1179576"/>
          </a:xfrm>
        </p:spPr>
        <p:txBody>
          <a:bodyPr>
            <a:noAutofit/>
          </a:bodyPr>
          <a:lstStyle/>
          <a:p>
            <a:pPr marL="0" marR="0">
              <a:lnSpc>
                <a:spcPct val="115000"/>
              </a:lnSpc>
              <a:spcBef>
                <a:spcPts val="0"/>
              </a:spcBef>
              <a:spcAft>
                <a:spcPts val="1000"/>
              </a:spcAft>
            </a:pPr>
            <a:r>
              <a:rPr lang="en-US" b="1" dirty="0">
                <a:latin typeface="Arial" panose="020B0604020202020204" pitchFamily="34" charset="0"/>
                <a:ea typeface="Calibri" panose="020F0502020204030204" pitchFamily="34" charset="0"/>
                <a:cs typeface="Times New Roman" panose="02020603050405020304" pitchFamily="18" charset="0"/>
              </a:rPr>
              <a:t>Long Division Examples</a:t>
            </a: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6048515"/>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28 ÷ 5</a:t>
            </a: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100 </a:t>
            </a:r>
            <a:r>
              <a:rPr lang="en-US"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 3</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5D42BE05-9967-402B-A286-C0DADD402FDB}"/>
              </a:ext>
            </a:extLst>
          </p:cNvPr>
          <p:cNvPicPr/>
          <p:nvPr/>
        </p:nvPicPr>
        <p:blipFill rotWithShape="1">
          <a:blip r:embed="rId2" cstate="print">
            <a:extLst>
              <a:ext uri="{28A0092B-C50C-407E-A947-70E740481C1C}">
                <a14:useLocalDpi xmlns:a14="http://schemas.microsoft.com/office/drawing/2010/main" val="0"/>
              </a:ext>
            </a:extLst>
          </a:blip>
          <a:srcRect l="41477" t="21443" r="40673" b="54124"/>
          <a:stretch/>
        </p:blipFill>
        <p:spPr bwMode="auto">
          <a:xfrm>
            <a:off x="3145721" y="2252073"/>
            <a:ext cx="1988340" cy="1176927"/>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F8E23317-45E1-44AE-B9B1-2772E9579943}"/>
              </a:ext>
            </a:extLst>
          </p:cNvPr>
          <p:cNvPicPr/>
          <p:nvPr/>
        </p:nvPicPr>
        <p:blipFill rotWithShape="1">
          <a:blip r:embed="rId3" cstate="print">
            <a:extLst>
              <a:ext uri="{28A0092B-C50C-407E-A947-70E740481C1C}">
                <a14:useLocalDpi xmlns:a14="http://schemas.microsoft.com/office/drawing/2010/main" val="0"/>
              </a:ext>
            </a:extLst>
          </a:blip>
          <a:srcRect l="36062" t="11815" r="47565" b="57984"/>
          <a:stretch/>
        </p:blipFill>
        <p:spPr bwMode="auto">
          <a:xfrm rot="16200000">
            <a:off x="3154185" y="4420923"/>
            <a:ext cx="1971414" cy="1988340"/>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1FE61C81-749D-49A1-9BB3-EA5C7F096E9F}"/>
              </a:ext>
            </a:extLst>
          </p:cNvPr>
          <p:cNvSpPr txBox="1"/>
          <p:nvPr/>
        </p:nvSpPr>
        <p:spPr>
          <a:xfrm>
            <a:off x="5905850" y="2327342"/>
            <a:ext cx="5251508" cy="622222"/>
          </a:xfrm>
          <a:prstGeom prst="rect">
            <a:avLst/>
          </a:prstGeom>
          <a:noFill/>
        </p:spPr>
        <p:txBody>
          <a:bodyPr wrap="square" rtlCol="0">
            <a:spAutoFit/>
          </a:bodyPr>
          <a:lstStyle/>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95 ÷ 2</a:t>
            </a:r>
          </a:p>
        </p:txBody>
      </p:sp>
      <p:pic>
        <p:nvPicPr>
          <p:cNvPr id="10" name="Picture 9">
            <a:extLst>
              <a:ext uri="{FF2B5EF4-FFF2-40B4-BE49-F238E27FC236}">
                <a16:creationId xmlns:a16="http://schemas.microsoft.com/office/drawing/2014/main" id="{DE3B6674-F0F2-4663-B53D-1162BB136453}"/>
              </a:ext>
            </a:extLst>
          </p:cNvPr>
          <p:cNvPicPr/>
          <p:nvPr/>
        </p:nvPicPr>
        <p:blipFill rotWithShape="1">
          <a:blip r:embed="rId4" cstate="print">
            <a:extLst>
              <a:ext uri="{28A0092B-C50C-407E-A947-70E740481C1C}">
                <a14:useLocalDpi xmlns:a14="http://schemas.microsoft.com/office/drawing/2010/main" val="0"/>
              </a:ext>
            </a:extLst>
          </a:blip>
          <a:srcRect l="45292" t="22537" r="33044" b="34353"/>
          <a:stretch/>
        </p:blipFill>
        <p:spPr bwMode="auto">
          <a:xfrm>
            <a:off x="8531604" y="2485436"/>
            <a:ext cx="1988340" cy="1887128"/>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475920D1-EF9F-A9C1-DDE6-BFDAEED6ED92}"/>
              </a:ext>
            </a:extLst>
          </p:cNvPr>
          <p:cNvSpPr txBox="1"/>
          <p:nvPr/>
        </p:nvSpPr>
        <p:spPr>
          <a:xfrm>
            <a:off x="1214856" y="2949564"/>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5</a:t>
            </a:r>
          </a:p>
          <a:p>
            <a:r>
              <a:rPr lang="en-US" dirty="0">
                <a:latin typeface="Arial" panose="020B0604020202020204" pitchFamily="34" charset="0"/>
                <a:cs typeface="Arial" panose="020B0604020202020204" pitchFamily="34" charset="0"/>
              </a:rPr>
              <a:t>R: 3</a:t>
            </a:r>
          </a:p>
        </p:txBody>
      </p:sp>
      <p:sp>
        <p:nvSpPr>
          <p:cNvPr id="6" name="TextBox 5">
            <a:extLst>
              <a:ext uri="{FF2B5EF4-FFF2-40B4-BE49-F238E27FC236}">
                <a16:creationId xmlns:a16="http://schemas.microsoft.com/office/drawing/2014/main" id="{D421E864-401B-4F7E-9DDB-DAD1E0B262E8}"/>
              </a:ext>
            </a:extLst>
          </p:cNvPr>
          <p:cNvSpPr txBox="1"/>
          <p:nvPr/>
        </p:nvSpPr>
        <p:spPr>
          <a:xfrm>
            <a:off x="1136530" y="5139172"/>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33</a:t>
            </a:r>
          </a:p>
          <a:p>
            <a:r>
              <a:rPr lang="en-US" dirty="0">
                <a:latin typeface="Arial" panose="020B0604020202020204" pitchFamily="34" charset="0"/>
                <a:cs typeface="Arial" panose="020B0604020202020204" pitchFamily="34" charset="0"/>
              </a:rPr>
              <a:t>R: 1</a:t>
            </a:r>
          </a:p>
        </p:txBody>
      </p:sp>
      <p:sp>
        <p:nvSpPr>
          <p:cNvPr id="7" name="TextBox 6">
            <a:extLst>
              <a:ext uri="{FF2B5EF4-FFF2-40B4-BE49-F238E27FC236}">
                <a16:creationId xmlns:a16="http://schemas.microsoft.com/office/drawing/2014/main" id="{3FA6F2F5-1479-0F30-4DFF-2274BE920D8E}"/>
              </a:ext>
            </a:extLst>
          </p:cNvPr>
          <p:cNvSpPr txBox="1"/>
          <p:nvPr/>
        </p:nvSpPr>
        <p:spPr>
          <a:xfrm>
            <a:off x="6659568" y="3014732"/>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47</a:t>
            </a:r>
          </a:p>
          <a:p>
            <a:r>
              <a:rPr lang="en-US" dirty="0">
                <a:latin typeface="Arial" panose="020B0604020202020204" pitchFamily="34" charset="0"/>
                <a:cs typeface="Arial" panose="020B0604020202020204" pitchFamily="34" charset="0"/>
              </a:rPr>
              <a:t>R: 1</a:t>
            </a:r>
          </a:p>
        </p:txBody>
      </p:sp>
    </p:spTree>
    <p:extLst>
      <p:ext uri="{BB962C8B-B14F-4D97-AF65-F5344CB8AC3E}">
        <p14:creationId xmlns:p14="http://schemas.microsoft.com/office/powerpoint/2010/main" val="10628630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1000"/>
                                        <p:tgtEl>
                                          <p:spTgt spid="6"/>
                                        </p:tgtEl>
                                      </p:cBhvr>
                                    </p:animEffect>
                                    <p:anim calcmode="lin" valueType="num">
                                      <p:cBhvr>
                                        <p:cTn id="43" dur="1000" fill="hold"/>
                                        <p:tgtEl>
                                          <p:spTgt spid="6"/>
                                        </p:tgtEl>
                                        <p:attrNameLst>
                                          <p:attrName>ppt_x</p:attrName>
                                        </p:attrNameLst>
                                      </p:cBhvr>
                                      <p:tavLst>
                                        <p:tav tm="0">
                                          <p:val>
                                            <p:strVal val="#ppt_x"/>
                                          </p:val>
                                        </p:tav>
                                        <p:tav tm="100000">
                                          <p:val>
                                            <p:strVal val="#ppt_x"/>
                                          </p:val>
                                        </p:tav>
                                      </p:tavLst>
                                    </p:anim>
                                    <p:anim calcmode="lin" valueType="num">
                                      <p:cBhvr>
                                        <p:cTn id="4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000"/>
                                        <p:tgtEl>
                                          <p:spTgt spid="3"/>
                                        </p:tgtEl>
                                      </p:cBhvr>
                                    </p:animEffect>
                                    <p:anim calcmode="lin" valueType="num">
                                      <p:cBhvr>
                                        <p:cTn id="50" dur="1000" fill="hold"/>
                                        <p:tgtEl>
                                          <p:spTgt spid="3"/>
                                        </p:tgtEl>
                                        <p:attrNameLst>
                                          <p:attrName>ppt_x</p:attrName>
                                        </p:attrNameLst>
                                      </p:cBhvr>
                                      <p:tavLst>
                                        <p:tav tm="0">
                                          <p:val>
                                            <p:strVal val="#ppt_x"/>
                                          </p:val>
                                        </p:tav>
                                        <p:tav tm="100000">
                                          <p:val>
                                            <p:strVal val="#ppt_x"/>
                                          </p:val>
                                        </p:tav>
                                      </p:tavLst>
                                    </p:anim>
                                    <p:anim calcmode="lin" valueType="num">
                                      <p:cBhvr>
                                        <p:cTn id="5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1000"/>
                                        <p:tgtEl>
                                          <p:spTgt spid="7"/>
                                        </p:tgtEl>
                                      </p:cBhvr>
                                    </p:animEffect>
                                    <p:anim calcmode="lin" valueType="num">
                                      <p:cBhvr>
                                        <p:cTn id="64" dur="1000" fill="hold"/>
                                        <p:tgtEl>
                                          <p:spTgt spid="7"/>
                                        </p:tgtEl>
                                        <p:attrNameLst>
                                          <p:attrName>ppt_x</p:attrName>
                                        </p:attrNameLst>
                                      </p:cBhvr>
                                      <p:tavLst>
                                        <p:tav tm="0">
                                          <p:val>
                                            <p:strVal val="#ppt_x"/>
                                          </p:val>
                                        </p:tav>
                                        <p:tav tm="100000">
                                          <p:val>
                                            <p:strVal val="#ppt_x"/>
                                          </p:val>
                                        </p:tav>
                                      </p:tavLst>
                                    </p:anim>
                                    <p:anim calcmode="lin" valueType="num">
                                      <p:cBhvr>
                                        <p:cTn id="6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1072497"/>
            <a:ext cx="10168128" cy="1179576"/>
          </a:xfrm>
        </p:spPr>
        <p:txBody>
          <a:bodyPr>
            <a:noAutofit/>
          </a:bodyPr>
          <a:lstStyle/>
          <a:p>
            <a:pPr marL="0"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Division Algorithm Theorem</a:t>
            </a: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6284477"/>
          </a:xfrm>
          <a:prstGeom prst="rect">
            <a:avLst/>
          </a:prstGeom>
        </p:spPr>
        <p:txBody>
          <a:bodyPr wrap="square">
            <a:spAutoFit/>
          </a:bodyPr>
          <a:lstStyle/>
          <a:p>
            <a:pPr>
              <a:lnSpc>
                <a:spcPct val="115000"/>
              </a:lnSpc>
              <a:spcAft>
                <a:spcPts val="1000"/>
              </a:spcAft>
            </a:pPr>
            <a:r>
              <a:rPr lang="en-US" sz="3200" i="1" dirty="0">
                <a:latin typeface="Arial" panose="020B0604020202020204" pitchFamily="34" charset="0"/>
                <a:ea typeface="Calibri" panose="020F0502020204030204" pitchFamily="34" charset="0"/>
                <a:cs typeface="Times New Roman" panose="02020603050405020304" pitchFamily="18" charset="0"/>
              </a:rPr>
              <a:t>For any whole numbers “a” and “b”, with divisor “b” not equal to 0, there are whole numbers “q” quotient and “r” remainder such that a = </a:t>
            </a:r>
            <a:r>
              <a:rPr lang="en-US" sz="3200" i="1" dirty="0" err="1">
                <a:latin typeface="Arial" panose="020B0604020202020204" pitchFamily="34" charset="0"/>
                <a:ea typeface="Calibri" panose="020F0502020204030204" pitchFamily="34" charset="0"/>
                <a:cs typeface="Times New Roman" panose="02020603050405020304" pitchFamily="18" charset="0"/>
              </a:rPr>
              <a:t>bq</a:t>
            </a:r>
            <a:r>
              <a:rPr lang="en-US" sz="3200" i="1" dirty="0">
                <a:latin typeface="Arial" panose="020B0604020202020204" pitchFamily="34" charset="0"/>
                <a:ea typeface="Calibri" panose="020F0502020204030204" pitchFamily="34" charset="0"/>
                <a:cs typeface="Times New Roman" panose="02020603050405020304" pitchFamily="18" charset="0"/>
              </a:rPr>
              <a:t> +r</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3200" i="1" dirty="0">
                <a:latin typeface="Arial" panose="020B0604020202020204" pitchFamily="34" charset="0"/>
                <a:ea typeface="Times New Roman" panose="02020603050405020304" pitchFamily="18" charset="0"/>
                <a:cs typeface="Times New Roman" panose="02020603050405020304" pitchFamily="18" charset="0"/>
              </a:rPr>
              <a:t>The remainder “r” is always less than the divisor “b”.</a:t>
            </a:r>
            <a:endParaRPr lang="en-US" sz="28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5000"/>
              </a:lnSpc>
              <a:spcAft>
                <a:spcPts val="1000"/>
              </a:spcAft>
            </a:pP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0E2CC17-9182-464D-91C4-EB70E4267CD1}"/>
              </a:ext>
            </a:extLst>
          </p:cNvPr>
          <p:cNvPicPr>
            <a:picLocks noChangeAspect="1"/>
          </p:cNvPicPr>
          <p:nvPr/>
        </p:nvPicPr>
        <p:blipFill rotWithShape="1">
          <a:blip r:embed="rId2"/>
          <a:srcRect l="9496" t="45138" r="75779" b="44954"/>
          <a:stretch/>
        </p:blipFill>
        <p:spPr>
          <a:xfrm>
            <a:off x="973122" y="4798503"/>
            <a:ext cx="2607632" cy="987000"/>
          </a:xfrm>
          <a:prstGeom prst="rect">
            <a:avLst/>
          </a:prstGeom>
        </p:spPr>
      </p:pic>
      <p:pic>
        <p:nvPicPr>
          <p:cNvPr id="6" name="Picture 5">
            <a:extLst>
              <a:ext uri="{FF2B5EF4-FFF2-40B4-BE49-F238E27FC236}">
                <a16:creationId xmlns:a16="http://schemas.microsoft.com/office/drawing/2014/main" id="{037F830E-2E91-44A6-A413-E9CBF58A30CC}"/>
              </a:ext>
            </a:extLst>
          </p:cNvPr>
          <p:cNvPicPr>
            <a:picLocks noChangeAspect="1"/>
          </p:cNvPicPr>
          <p:nvPr/>
        </p:nvPicPr>
        <p:blipFill rotWithShape="1">
          <a:blip r:embed="rId2"/>
          <a:srcRect l="27661" t="48685" r="64289" b="46055"/>
          <a:stretch/>
        </p:blipFill>
        <p:spPr>
          <a:xfrm>
            <a:off x="3716321" y="4948233"/>
            <a:ext cx="1870745" cy="687539"/>
          </a:xfrm>
          <a:prstGeom prst="rect">
            <a:avLst/>
          </a:prstGeom>
        </p:spPr>
      </p:pic>
      <p:pic>
        <p:nvPicPr>
          <p:cNvPr id="7" name="Picture 6">
            <a:extLst>
              <a:ext uri="{FF2B5EF4-FFF2-40B4-BE49-F238E27FC236}">
                <a16:creationId xmlns:a16="http://schemas.microsoft.com/office/drawing/2014/main" id="{04296707-BA81-4788-AD15-665A457FFB79}"/>
              </a:ext>
            </a:extLst>
          </p:cNvPr>
          <p:cNvPicPr>
            <a:picLocks noChangeAspect="1"/>
          </p:cNvPicPr>
          <p:nvPr/>
        </p:nvPicPr>
        <p:blipFill rotWithShape="1">
          <a:blip r:embed="rId2"/>
          <a:srcRect l="9564" t="54434" r="75986" b="35902"/>
          <a:stretch/>
        </p:blipFill>
        <p:spPr>
          <a:xfrm>
            <a:off x="973122" y="5785503"/>
            <a:ext cx="2546933" cy="958133"/>
          </a:xfrm>
          <a:prstGeom prst="rect">
            <a:avLst/>
          </a:prstGeom>
        </p:spPr>
      </p:pic>
      <p:pic>
        <p:nvPicPr>
          <p:cNvPr id="12" name="Picture 11">
            <a:extLst>
              <a:ext uri="{FF2B5EF4-FFF2-40B4-BE49-F238E27FC236}">
                <a16:creationId xmlns:a16="http://schemas.microsoft.com/office/drawing/2014/main" id="{0D0DED01-8DA1-420D-842D-6B34890EBB04}"/>
              </a:ext>
            </a:extLst>
          </p:cNvPr>
          <p:cNvPicPr>
            <a:picLocks noChangeAspect="1"/>
          </p:cNvPicPr>
          <p:nvPr/>
        </p:nvPicPr>
        <p:blipFill rotWithShape="1">
          <a:blip r:embed="rId3"/>
          <a:srcRect l="28872" t="57370" r="63119" b="35658"/>
          <a:stretch/>
        </p:blipFill>
        <p:spPr>
          <a:xfrm>
            <a:off x="3830447" y="5618993"/>
            <a:ext cx="2015486" cy="987000"/>
          </a:xfrm>
          <a:prstGeom prst="rect">
            <a:avLst/>
          </a:prstGeom>
        </p:spPr>
      </p:pic>
    </p:spTree>
    <p:extLst>
      <p:ext uri="{BB962C8B-B14F-4D97-AF65-F5344CB8AC3E}">
        <p14:creationId xmlns:p14="http://schemas.microsoft.com/office/powerpoint/2010/main" val="34890956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54174" y="1153388"/>
            <a:ext cx="10168128" cy="1179576"/>
          </a:xfrm>
        </p:spPr>
        <p:txBody>
          <a:bodyPr>
            <a:noAutofit/>
          </a:bodyPr>
          <a:lstStyle/>
          <a:p>
            <a:pPr marL="0"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EXPONENTS</a:t>
            </a:r>
            <a:br>
              <a:rPr lang="en-US" sz="1800" dirty="0">
                <a:latin typeface="Calibri" panose="020F0502020204030204" pitchFamily="34" charset="0"/>
                <a:ea typeface="Calibri" panose="020F0502020204030204" pitchFamily="34" charset="0"/>
                <a:cs typeface="Times New Roman" panose="02020603050405020304" pitchFamily="18" charset="0"/>
              </a:rPr>
            </a:b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6743064"/>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b</a:t>
            </a:r>
            <a:r>
              <a:rPr lang="en-US" sz="3200" kern="0" baseline="30000" dirty="0">
                <a:solidFill>
                  <a:srgbClr val="4472C4"/>
                </a:solidFill>
                <a:latin typeface="Arial" panose="020B0604020202020204" pitchFamily="34" charset="0"/>
                <a:ea typeface="Calibri" panose="020F0502020204030204" pitchFamily="34" charset="0"/>
              </a:rPr>
              <a:t>n	</a:t>
            </a:r>
          </a:p>
          <a:p>
            <a:pPr marL="457200" indent="-457200">
              <a:lnSpc>
                <a:spcPct val="115000"/>
              </a:lnSpc>
              <a:spcAft>
                <a:spcPts val="10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b</a:t>
            </a:r>
            <a:r>
              <a:rPr lang="en-US" sz="3200" kern="0" baseline="30000" dirty="0">
                <a:solidFill>
                  <a:srgbClr val="4472C4"/>
                </a:solidFill>
                <a:latin typeface="Arial" panose="020B0604020202020204" pitchFamily="34" charset="0"/>
                <a:ea typeface="Calibri" panose="020F0502020204030204" pitchFamily="34" charset="0"/>
              </a:rPr>
              <a:t>n </a:t>
            </a:r>
            <a:r>
              <a:rPr lang="en-US" sz="3200" kern="0" dirty="0">
                <a:solidFill>
                  <a:srgbClr val="4472C4"/>
                </a:solidFill>
                <a:latin typeface="Arial" panose="020B0604020202020204" pitchFamily="34" charset="0"/>
                <a:ea typeface="Calibri" panose="020F0502020204030204" pitchFamily="34" charset="0"/>
              </a:rPr>
              <a:t>means b * b* b * b * …. * b (n times)</a:t>
            </a:r>
          </a:p>
          <a:p>
            <a:pPr marL="457200" indent="-457200">
              <a:lnSpc>
                <a:spcPct val="115000"/>
              </a:lnSpc>
              <a:spcAft>
                <a:spcPts val="1000"/>
              </a:spcAft>
              <a:buFont typeface="Arial" panose="020B0604020202020204" pitchFamily="34" charset="0"/>
              <a:buChar char="•"/>
            </a:pP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b is the base</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n is the exponent	</a:t>
            </a:r>
          </a:p>
          <a:p>
            <a:pPr marL="457200" indent="-457200">
              <a:lnSpc>
                <a:spcPct val="115000"/>
              </a:lnSpc>
              <a:spcAft>
                <a:spcPts val="10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5</a:t>
            </a:r>
            <a:r>
              <a:rPr lang="en-US" sz="3200" kern="0" baseline="30000" dirty="0">
                <a:solidFill>
                  <a:srgbClr val="4472C4"/>
                </a:solidFill>
                <a:latin typeface="Arial" panose="020B0604020202020204" pitchFamily="34" charset="0"/>
                <a:ea typeface="Calibri" panose="020F0502020204030204" pitchFamily="34" charset="0"/>
              </a:rPr>
              <a:t>3 </a:t>
            </a:r>
            <a:r>
              <a:rPr lang="en-US" sz="3200" kern="0" dirty="0">
                <a:solidFill>
                  <a:srgbClr val="4472C4"/>
                </a:solidFill>
                <a:latin typeface="Arial" panose="020B0604020202020204" pitchFamily="34" charset="0"/>
                <a:ea typeface="Calibri" panose="020F0502020204030204" pitchFamily="34" charset="0"/>
              </a:rPr>
              <a:t>= 5 * 5 * 5</a:t>
            </a:r>
            <a:r>
              <a:rPr lang="en-US" sz="3200" kern="0" baseline="30000" dirty="0">
                <a:solidFill>
                  <a:srgbClr val="4472C4"/>
                </a:solidFill>
                <a:latin typeface="Arial" panose="020B0604020202020204" pitchFamily="34" charset="0"/>
                <a:ea typeface="Calibri" panose="020F0502020204030204" pitchFamily="34" charset="0"/>
              </a:rPr>
              <a:t> = </a:t>
            </a:r>
            <a:r>
              <a:rPr lang="en-US" sz="3200" kern="0" dirty="0">
                <a:solidFill>
                  <a:srgbClr val="4472C4"/>
                </a:solidFill>
                <a:latin typeface="Arial" panose="020B0604020202020204" pitchFamily="34" charset="0"/>
                <a:ea typeface="Calibri" panose="020F0502020204030204" pitchFamily="34" charset="0"/>
              </a:rPr>
              <a:t>125</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92176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54174" y="1153388"/>
            <a:ext cx="10168128" cy="1179576"/>
          </a:xfrm>
        </p:spPr>
        <p:txBody>
          <a:bodyPr>
            <a:noAutofit/>
          </a:bodyPr>
          <a:lstStyle/>
          <a:p>
            <a:pPr marL="0"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RULES FOR EXPONENTS</a:t>
            </a:r>
            <a:br>
              <a:rPr lang="en-US" sz="1800" dirty="0">
                <a:latin typeface="Calibri" panose="020F0502020204030204" pitchFamily="34" charset="0"/>
                <a:ea typeface="Calibri" panose="020F0502020204030204" pitchFamily="34" charset="0"/>
                <a:cs typeface="Times New Roman" panose="02020603050405020304" pitchFamily="18" charset="0"/>
              </a:rPr>
            </a:b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4659417"/>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kern="0" dirty="0">
                <a:latin typeface="Arial" panose="020B0604020202020204" pitchFamily="34" charset="0"/>
                <a:ea typeface="Calibri" panose="020F0502020204030204" pitchFamily="34" charset="0"/>
              </a:rPr>
              <a:t>Multiplication</a:t>
            </a:r>
          </a:p>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12x</a:t>
            </a:r>
            <a:r>
              <a:rPr lang="en-US" sz="3200" baseline="30000" dirty="0">
                <a:latin typeface="Arial" panose="020B0604020202020204" pitchFamily="34" charset="0"/>
                <a:ea typeface="Calibri" panose="020F0502020204030204" pitchFamily="34" charset="0"/>
                <a:cs typeface="Times New Roman" panose="02020603050405020304" pitchFamily="18" charset="0"/>
              </a:rPr>
              <a:t>5 </a:t>
            </a:r>
            <a:r>
              <a:rPr lang="en-US" sz="3200" dirty="0">
                <a:latin typeface="Arial" panose="020B0604020202020204" pitchFamily="34" charset="0"/>
                <a:ea typeface="Calibri" panose="020F0502020204030204" pitchFamily="34" charset="0"/>
                <a:cs typeface="Times New Roman" panose="02020603050405020304" pitchFamily="18" charset="0"/>
              </a:rPr>
              <a:t>• 3x</a:t>
            </a:r>
            <a:r>
              <a:rPr lang="en-US" sz="3200" baseline="30000" dirty="0">
                <a:latin typeface="Arial" panose="020B0604020202020204" pitchFamily="34" charset="0"/>
                <a:ea typeface="Calibri" panose="020F0502020204030204" pitchFamily="34" charset="0"/>
                <a:cs typeface="Times New Roman" panose="02020603050405020304" pitchFamily="18" charset="0"/>
              </a:rPr>
              <a:t>2</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2218EA0-984A-492B-BA0F-AEB7CACC04F8}"/>
              </a:ext>
            </a:extLst>
          </p:cNvPr>
          <p:cNvPicPr>
            <a:picLocks noChangeAspect="1"/>
          </p:cNvPicPr>
          <p:nvPr/>
        </p:nvPicPr>
        <p:blipFill rotWithShape="1">
          <a:blip r:embed="rId2"/>
          <a:srcRect l="9496" t="70214" r="79151" b="14740"/>
          <a:stretch/>
        </p:blipFill>
        <p:spPr>
          <a:xfrm>
            <a:off x="822121" y="3892491"/>
            <a:ext cx="2776756" cy="2069947"/>
          </a:xfrm>
          <a:prstGeom prst="rect">
            <a:avLst/>
          </a:prstGeom>
        </p:spPr>
      </p:pic>
    </p:spTree>
    <p:extLst>
      <p:ext uri="{BB962C8B-B14F-4D97-AF65-F5344CB8AC3E}">
        <p14:creationId xmlns:p14="http://schemas.microsoft.com/office/powerpoint/2010/main" val="3830114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54174" y="1153388"/>
            <a:ext cx="10168128" cy="1179576"/>
          </a:xfrm>
        </p:spPr>
        <p:txBody>
          <a:bodyPr>
            <a:noAutofit/>
          </a:bodyPr>
          <a:lstStyle/>
          <a:p>
            <a:pPr marL="0"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RULES FOR EXPONENTS</a:t>
            </a:r>
            <a:br>
              <a:rPr lang="en-US" sz="1800" dirty="0">
                <a:latin typeface="Calibri" panose="020F0502020204030204" pitchFamily="34" charset="0"/>
                <a:ea typeface="Calibri" panose="020F0502020204030204" pitchFamily="34" charset="0"/>
                <a:cs typeface="Times New Roman" panose="02020603050405020304" pitchFamily="18" charset="0"/>
              </a:rPr>
            </a:b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5663795"/>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kern="0" dirty="0">
                <a:latin typeface="Arial" panose="020B0604020202020204" pitchFamily="34" charset="0"/>
                <a:ea typeface="Calibri" panose="020F0502020204030204" pitchFamily="34" charset="0"/>
              </a:rPr>
              <a:t>Division</a:t>
            </a:r>
          </a:p>
          <a:p>
            <a:pPr marL="457200" indent="-457200">
              <a:lnSpc>
                <a:spcPct val="115000"/>
              </a:lnSpc>
              <a:buFont typeface="Arial" panose="020B0604020202020204" pitchFamily="34" charset="0"/>
              <a:buChar char="•"/>
            </a:pPr>
            <a:r>
              <a:rPr lang="en-US" sz="3200" u="sng" dirty="0">
                <a:latin typeface="Arial" panose="020B0604020202020204" pitchFamily="34" charset="0"/>
                <a:ea typeface="Calibri" panose="020F0502020204030204" pitchFamily="34" charset="0"/>
                <a:cs typeface="Times New Roman" panose="02020603050405020304" pitchFamily="18" charset="0"/>
              </a:rPr>
              <a:t>12x</a:t>
            </a:r>
            <a:r>
              <a:rPr lang="en-US" sz="3200" u="sng" baseline="30000" dirty="0">
                <a:latin typeface="Arial" panose="020B0604020202020204" pitchFamily="34" charset="0"/>
                <a:ea typeface="Calibri" panose="020F0502020204030204" pitchFamily="34" charset="0"/>
                <a:cs typeface="Times New Roman" panose="02020603050405020304" pitchFamily="18" charset="0"/>
              </a:rPr>
              <a:t>5 </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pPr>
            <a:r>
              <a:rPr lang="en-US" sz="3200" dirty="0">
                <a:latin typeface="Arial" panose="020B0604020202020204" pitchFamily="34" charset="0"/>
                <a:ea typeface="Calibri" panose="020F0502020204030204" pitchFamily="34" charset="0"/>
                <a:cs typeface="Times New Roman" panose="02020603050405020304" pitchFamily="18" charset="0"/>
              </a:rPr>
              <a:t>     3x</a:t>
            </a:r>
            <a:r>
              <a:rPr lang="en-US" sz="3200" baseline="30000" dirty="0">
                <a:latin typeface="Arial" panose="020B0604020202020204" pitchFamily="34" charset="0"/>
                <a:ea typeface="Calibri" panose="020F0502020204030204" pitchFamily="34" charset="0"/>
                <a:cs typeface="Times New Roman" panose="02020603050405020304" pitchFamily="18" charset="0"/>
              </a:rPr>
              <a:t>2</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02D23864-768E-4CC4-8A96-FB4B40001EC3}"/>
              </a:ext>
            </a:extLst>
          </p:cNvPr>
          <p:cNvPicPr>
            <a:picLocks noChangeAspect="1"/>
          </p:cNvPicPr>
          <p:nvPr/>
        </p:nvPicPr>
        <p:blipFill rotWithShape="1">
          <a:blip r:embed="rId2"/>
          <a:srcRect l="20642" t="70948" r="69449" b="16818"/>
          <a:stretch/>
        </p:blipFill>
        <p:spPr>
          <a:xfrm>
            <a:off x="1359016" y="4269996"/>
            <a:ext cx="2734775" cy="1899371"/>
          </a:xfrm>
          <a:prstGeom prst="rect">
            <a:avLst/>
          </a:prstGeom>
        </p:spPr>
      </p:pic>
    </p:spTree>
    <p:extLst>
      <p:ext uri="{BB962C8B-B14F-4D97-AF65-F5344CB8AC3E}">
        <p14:creationId xmlns:p14="http://schemas.microsoft.com/office/powerpoint/2010/main" val="14978443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54174" y="1153388"/>
            <a:ext cx="10168128" cy="1179576"/>
          </a:xfrm>
        </p:spPr>
        <p:txBody>
          <a:bodyPr>
            <a:noAutofit/>
          </a:bodyPr>
          <a:lstStyle/>
          <a:p>
            <a:pPr marL="0"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RULES FOR EXPONENTS</a:t>
            </a:r>
            <a:br>
              <a:rPr lang="en-US" sz="1800" dirty="0">
                <a:latin typeface="Calibri" panose="020F0502020204030204" pitchFamily="34" charset="0"/>
                <a:ea typeface="Calibri" panose="020F0502020204030204" pitchFamily="34" charset="0"/>
                <a:cs typeface="Times New Roman" panose="02020603050405020304" pitchFamily="18" charset="0"/>
              </a:rPr>
            </a:b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5663795"/>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kern="0" dirty="0">
                <a:latin typeface="Arial" panose="020B0604020202020204" pitchFamily="34" charset="0"/>
                <a:ea typeface="Calibri" panose="020F0502020204030204" pitchFamily="34" charset="0"/>
              </a:rPr>
              <a:t>Power to Power</a:t>
            </a:r>
          </a:p>
          <a:p>
            <a:pPr marL="457200" indent="-457200">
              <a:lnSpc>
                <a:spcPct val="115000"/>
              </a:lnSpc>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(12x</a:t>
            </a:r>
            <a:r>
              <a:rPr lang="en-US" sz="3200" baseline="30000" dirty="0">
                <a:latin typeface="Arial" panose="020B0604020202020204" pitchFamily="34" charset="0"/>
                <a:ea typeface="Calibri" panose="020F0502020204030204" pitchFamily="34" charset="0"/>
                <a:cs typeface="Times New Roman" panose="02020603050405020304" pitchFamily="18" charset="0"/>
              </a:rPr>
              <a:t>5</a:t>
            </a:r>
            <a:r>
              <a:rPr lang="en-US" sz="3200" dirty="0">
                <a:latin typeface="Arial" panose="020B0604020202020204" pitchFamily="34" charset="0"/>
                <a:ea typeface="Calibri" panose="020F0502020204030204" pitchFamily="34" charset="0"/>
                <a:cs typeface="Times New Roman" panose="02020603050405020304" pitchFamily="18" charset="0"/>
              </a:rPr>
              <a:t>)</a:t>
            </a:r>
            <a:r>
              <a:rPr lang="en-US" sz="3200" baseline="30000" dirty="0">
                <a:latin typeface="Arial" panose="020B0604020202020204" pitchFamily="34" charset="0"/>
                <a:ea typeface="Calibri" panose="020F0502020204030204" pitchFamily="34" charset="0"/>
                <a:cs typeface="Times New Roman" panose="02020603050405020304" pitchFamily="18" charset="0"/>
              </a:rPr>
              <a:t>2 </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pP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41763BA-2A12-4684-90BC-E39E91393112}"/>
              </a:ext>
            </a:extLst>
          </p:cNvPr>
          <p:cNvPicPr>
            <a:picLocks noChangeAspect="1"/>
          </p:cNvPicPr>
          <p:nvPr/>
        </p:nvPicPr>
        <p:blipFill rotWithShape="1">
          <a:blip r:embed="rId2"/>
          <a:srcRect l="31169" t="70337" r="56721" b="12171"/>
          <a:stretch/>
        </p:blipFill>
        <p:spPr>
          <a:xfrm>
            <a:off x="1803632" y="3787630"/>
            <a:ext cx="2902592" cy="2358353"/>
          </a:xfrm>
          <a:prstGeom prst="rect">
            <a:avLst/>
          </a:prstGeom>
        </p:spPr>
      </p:pic>
    </p:spTree>
    <p:extLst>
      <p:ext uri="{BB962C8B-B14F-4D97-AF65-F5344CB8AC3E}">
        <p14:creationId xmlns:p14="http://schemas.microsoft.com/office/powerpoint/2010/main" val="6543100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PERFECT SQUARE NUMBERS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4402937"/>
          </a:xfrm>
          <a:prstGeom prst="rect">
            <a:avLst/>
          </a:prstGeom>
        </p:spPr>
        <p:txBody>
          <a:bodyPr wrap="square">
            <a:spAutoFit/>
          </a:bodyPr>
          <a:lstStyle/>
          <a:p>
            <a:pPr marL="457200" indent="-457200">
              <a:lnSpc>
                <a:spcPct val="115000"/>
              </a:lnSpc>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a number that is written as a whole number to the second power</a:t>
            </a: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Text Box 2">
            <a:extLst>
              <a:ext uri="{FF2B5EF4-FFF2-40B4-BE49-F238E27FC236}">
                <a16:creationId xmlns:a16="http://schemas.microsoft.com/office/drawing/2014/main" id="{CEC673B8-72F8-3464-5BAD-AB97DEB53C23}"/>
              </a:ext>
            </a:extLst>
          </p:cNvPr>
          <p:cNvSpPr txBox="1">
            <a:spLocks noChangeArrowheads="1"/>
          </p:cNvSpPr>
          <p:nvPr/>
        </p:nvSpPr>
        <p:spPr bwMode="auto">
          <a:xfrm>
            <a:off x="1443980" y="3663998"/>
            <a:ext cx="8622071" cy="2218055"/>
          </a:xfrm>
          <a:prstGeom prst="rect">
            <a:avLst/>
          </a:prstGeom>
          <a:noFill/>
          <a:ln w="9525">
            <a:no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2000"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1     2     3     4     5     6     7     8     9     10     11     12     13     14     15</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pPr>
            <a:r>
              <a:rPr lang="en-US" sz="2000"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1     4     9    16   25   36   49   64   81  100   121   144   169   196   225</a:t>
            </a:r>
            <a:r>
              <a:rPr lang="en-US" sz="1400" dirty="0">
                <a:solidFill>
                  <a:srgbClr val="4472C4"/>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303154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PERFECT CUBE NUMBERS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3142079"/>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a number that is written as a whole number to the third power</a:t>
            </a: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6459E64E-1384-45C4-8FF1-5713B7831921}"/>
              </a:ext>
            </a:extLst>
          </p:cNvPr>
          <p:cNvPicPr>
            <a:picLocks noChangeAspect="1"/>
          </p:cNvPicPr>
          <p:nvPr/>
        </p:nvPicPr>
        <p:blipFill rotWithShape="1">
          <a:blip r:embed="rId2"/>
          <a:srcRect l="15964" t="25933" r="35734" b="61346"/>
          <a:stretch/>
        </p:blipFill>
        <p:spPr>
          <a:xfrm>
            <a:off x="1637930" y="3904003"/>
            <a:ext cx="8437230" cy="1249960"/>
          </a:xfrm>
          <a:prstGeom prst="rect">
            <a:avLst/>
          </a:prstGeom>
        </p:spPr>
      </p:pic>
    </p:spTree>
    <p:extLst>
      <p:ext uri="{BB962C8B-B14F-4D97-AF65-F5344CB8AC3E}">
        <p14:creationId xmlns:p14="http://schemas.microsoft.com/office/powerpoint/2010/main" val="6149030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ORDER OF OPERATIONS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881221"/>
          </a:xfrm>
          <a:prstGeom prst="rect">
            <a:avLst/>
          </a:prstGeom>
        </p:spPr>
        <p:txBody>
          <a:bodyPr wrap="square">
            <a:spAutoFit/>
          </a:bodyPr>
          <a:lstStyle/>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22D7FF8-60ED-434A-88C4-2AD127117E25}"/>
              </a:ext>
            </a:extLst>
          </p:cNvPr>
          <p:cNvPicPr>
            <a:picLocks noChangeAspect="1"/>
          </p:cNvPicPr>
          <p:nvPr/>
        </p:nvPicPr>
        <p:blipFill rotWithShape="1">
          <a:blip r:embed="rId2"/>
          <a:srcRect l="30207" t="48807" r="41789" b="11560"/>
          <a:stretch/>
        </p:blipFill>
        <p:spPr>
          <a:xfrm>
            <a:off x="3045204" y="2427762"/>
            <a:ext cx="4488110" cy="3572845"/>
          </a:xfrm>
          <a:prstGeom prst="rect">
            <a:avLst/>
          </a:prstGeom>
        </p:spPr>
      </p:pic>
    </p:spTree>
    <p:extLst>
      <p:ext uri="{BB962C8B-B14F-4D97-AF65-F5344CB8AC3E}">
        <p14:creationId xmlns:p14="http://schemas.microsoft.com/office/powerpoint/2010/main" val="3252455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ORDER OF OPERATIONS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881221"/>
          </a:xfrm>
          <a:prstGeom prst="rect">
            <a:avLst/>
          </a:prstGeom>
        </p:spPr>
        <p:txBody>
          <a:bodyPr wrap="square">
            <a:spAutoFit/>
          </a:bodyPr>
          <a:lstStyle/>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E0C3B0F8-BD0C-45E5-A8BB-5884D48695CD}"/>
              </a:ext>
            </a:extLst>
          </p:cNvPr>
          <p:cNvPicPr>
            <a:picLocks noChangeAspect="1"/>
          </p:cNvPicPr>
          <p:nvPr/>
        </p:nvPicPr>
        <p:blipFill rotWithShape="1">
          <a:blip r:embed="rId2"/>
          <a:srcRect l="17408" t="37309" r="69862" b="52171"/>
          <a:stretch/>
        </p:blipFill>
        <p:spPr>
          <a:xfrm>
            <a:off x="3087148" y="2053041"/>
            <a:ext cx="3976382" cy="1848479"/>
          </a:xfrm>
          <a:prstGeom prst="rect">
            <a:avLst/>
          </a:prstGeom>
        </p:spPr>
      </p:pic>
      <p:sp>
        <p:nvSpPr>
          <p:cNvPr id="7" name="TextBox 6">
            <a:extLst>
              <a:ext uri="{FF2B5EF4-FFF2-40B4-BE49-F238E27FC236}">
                <a16:creationId xmlns:a16="http://schemas.microsoft.com/office/drawing/2014/main" id="{71BD877E-5EB1-494D-8F37-E4C1928465B4}"/>
              </a:ext>
            </a:extLst>
          </p:cNvPr>
          <p:cNvSpPr txBox="1"/>
          <p:nvPr/>
        </p:nvSpPr>
        <p:spPr>
          <a:xfrm>
            <a:off x="2428612" y="3232617"/>
            <a:ext cx="5293453" cy="3016210"/>
          </a:xfrm>
          <a:prstGeom prst="rect">
            <a:avLst/>
          </a:prstGeom>
          <a:noFill/>
        </p:spPr>
        <p:txBody>
          <a:bodyPr wrap="square" rtlCol="0">
            <a:spAutoFit/>
          </a:bodyPr>
          <a:lstStyle/>
          <a:p>
            <a:pPr algn="ctr"/>
            <a:r>
              <a:rPr lang="en-US" sz="3200" dirty="0">
                <a:solidFill>
                  <a:srgbClr val="0070C0"/>
                </a:solidFill>
                <a:latin typeface="Arial" panose="020B0604020202020204" pitchFamily="34" charset="0"/>
                <a:cs typeface="Arial" panose="020B0604020202020204" pitchFamily="34" charset="0"/>
              </a:rPr>
              <a:t>(8 – 6(3) + 25) ÷ 5</a:t>
            </a:r>
          </a:p>
          <a:p>
            <a:pPr algn="ctr"/>
            <a:r>
              <a:rPr lang="en-US" sz="3200" dirty="0">
                <a:solidFill>
                  <a:srgbClr val="0070C0"/>
                </a:solidFill>
                <a:latin typeface="Arial" panose="020B0604020202020204" pitchFamily="34" charset="0"/>
                <a:cs typeface="Arial" panose="020B0604020202020204" pitchFamily="34" charset="0"/>
              </a:rPr>
              <a:t>(8 – 18 + 25) ÷ 5</a:t>
            </a:r>
          </a:p>
          <a:p>
            <a:pPr algn="ctr"/>
            <a:r>
              <a:rPr lang="en-US" sz="3200" dirty="0">
                <a:solidFill>
                  <a:srgbClr val="0070C0"/>
                </a:solidFill>
                <a:latin typeface="Arial" panose="020B0604020202020204" pitchFamily="34" charset="0"/>
                <a:cs typeface="Arial" panose="020B0604020202020204" pitchFamily="34" charset="0"/>
              </a:rPr>
              <a:t>(-10 + 25) ÷ 5</a:t>
            </a:r>
          </a:p>
          <a:p>
            <a:pPr algn="ctr"/>
            <a:r>
              <a:rPr lang="en-US" sz="3200" dirty="0">
                <a:solidFill>
                  <a:srgbClr val="0070C0"/>
                </a:solidFill>
                <a:latin typeface="Arial" panose="020B0604020202020204" pitchFamily="34" charset="0"/>
                <a:cs typeface="Arial" panose="020B0604020202020204" pitchFamily="34" charset="0"/>
              </a:rPr>
              <a:t>15 ÷ 5</a:t>
            </a:r>
          </a:p>
          <a:p>
            <a:pPr algn="ctr"/>
            <a:r>
              <a:rPr lang="en-US" sz="4400" u="sng" dirty="0">
                <a:solidFill>
                  <a:srgbClr val="0070C0"/>
                </a:solidFill>
                <a:latin typeface="Arial" panose="020B0604020202020204" pitchFamily="34" charset="0"/>
                <a:cs typeface="Arial" panose="020B0604020202020204" pitchFamily="34" charset="0"/>
              </a:rPr>
              <a:t>3</a:t>
            </a:r>
          </a:p>
          <a:p>
            <a:r>
              <a:rPr lang="en-US" dirty="0"/>
              <a:t> </a:t>
            </a:r>
          </a:p>
        </p:txBody>
      </p:sp>
    </p:spTree>
    <p:extLst>
      <p:ext uri="{BB962C8B-B14F-4D97-AF65-F5344CB8AC3E}">
        <p14:creationId xmlns:p14="http://schemas.microsoft.com/office/powerpoint/2010/main" val="3273539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p:txBody>
          <a:bodyPr>
            <a:noAutofit/>
          </a:bodyPr>
          <a:lstStyle/>
          <a:p>
            <a:r>
              <a:rPr lang="en-US" b="1" dirty="0">
                <a:solidFill>
                  <a:srgbClr val="373D3F"/>
                </a:solidFill>
                <a:effectLst/>
                <a:latin typeface="Arial" panose="020B0604020202020204" pitchFamily="34" charset="0"/>
                <a:ea typeface="Calibri" panose="020F0502020204030204" pitchFamily="34" charset="0"/>
                <a:cs typeface="Arial" panose="020B0604020202020204" pitchFamily="34" charset="0"/>
              </a:rPr>
              <a:t>Division of Whole Numbers</a:t>
            </a:r>
            <a:endParaRPr lang="en-US" b="1"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459996" y="2437414"/>
            <a:ext cx="11272008" cy="3945760"/>
          </a:xfrm>
          <a:prstGeom prst="rect">
            <a:avLst/>
          </a:prstGeom>
        </p:spPr>
        <p:txBody>
          <a:bodyPr wrap="square">
            <a:spAutoFit/>
          </a:bodyPr>
          <a:lstStyle/>
          <a:p>
            <a:pPr lvl="0">
              <a:lnSpc>
                <a:spcPct val="110000"/>
              </a:lnSpc>
              <a:spcBef>
                <a:spcPts val="600"/>
              </a:spcBef>
              <a:spcAft>
                <a:spcPts val="600"/>
              </a:spcAft>
            </a:pPr>
            <a:r>
              <a:rPr lang="en-US" sz="3200" b="1" u="sng" kern="0" dirty="0">
                <a:latin typeface="Arial" panose="020B0604020202020204" pitchFamily="34" charset="0"/>
                <a:ea typeface="Calibri" panose="020F0502020204030204" pitchFamily="34" charset="0"/>
              </a:rPr>
              <a:t>Definition of Division:</a:t>
            </a:r>
            <a:r>
              <a:rPr lang="en-US" sz="3200" b="1" kern="0" dirty="0">
                <a:latin typeface="Arial" panose="020B0604020202020204" pitchFamily="34" charset="0"/>
                <a:ea typeface="Calibri" panose="020F0502020204030204" pitchFamily="34" charset="0"/>
              </a:rPr>
              <a:t>   a ÷ b = q</a:t>
            </a:r>
          </a:p>
          <a:p>
            <a:pPr lvl="0">
              <a:lnSpc>
                <a:spcPct val="110000"/>
              </a:lnSpc>
              <a:spcBef>
                <a:spcPts val="600"/>
              </a:spcBef>
              <a:spcAft>
                <a:spcPts val="600"/>
              </a:spcAft>
            </a:pPr>
            <a:r>
              <a:rPr lang="en-US" sz="3200" b="1" kern="0" dirty="0">
                <a:latin typeface="Arial" panose="020B0604020202020204" pitchFamily="34" charset="0"/>
                <a:ea typeface="Calibri" panose="020F0502020204030204" pitchFamily="34" charset="0"/>
              </a:rPr>
              <a:t>Example: 10 ÷ 2 = 5</a:t>
            </a:r>
          </a:p>
          <a:p>
            <a:pPr marL="457200" lvl="0" indent="-457200">
              <a:lnSpc>
                <a:spcPct val="110000"/>
              </a:lnSpc>
              <a:spcBef>
                <a:spcPts val="600"/>
              </a:spcBef>
              <a:spcAft>
                <a:spcPts val="600"/>
              </a:spcAft>
              <a:buFont typeface="Arial" panose="020B0604020202020204" pitchFamily="34" charset="0"/>
              <a:buChar char="•"/>
            </a:pPr>
            <a:r>
              <a:rPr lang="en-US" sz="3200" kern="0" dirty="0">
                <a:solidFill>
                  <a:srgbClr val="4472C4"/>
                </a:solidFill>
                <a:latin typeface="Arial" panose="020B0604020202020204" pitchFamily="34" charset="0"/>
                <a:ea typeface="Calibri" panose="020F0502020204030204" pitchFamily="34" charset="0"/>
              </a:rPr>
              <a:t>a is the dividend</a:t>
            </a:r>
          </a:p>
          <a:p>
            <a:pPr marL="457200" indent="-457200">
              <a:spcAft>
                <a:spcPts val="1125"/>
              </a:spcAft>
              <a:buFont typeface="Arial" panose="020B0604020202020204" pitchFamily="34" charset="0"/>
              <a:buChar char="•"/>
            </a:pPr>
            <a:r>
              <a:rPr lang="en-US" sz="3200" dirty="0">
                <a:solidFill>
                  <a:srgbClr val="4472C4"/>
                </a:solidFill>
                <a:latin typeface="Arial" panose="020B0604020202020204" pitchFamily="34" charset="0"/>
                <a:ea typeface="Times New Roman" panose="02020603050405020304" pitchFamily="18" charset="0"/>
              </a:rPr>
              <a:t>b is the divisor</a:t>
            </a:r>
            <a:endParaRPr lang="en-US" sz="2800" dirty="0">
              <a:latin typeface="Times New Roman" panose="02020603050405020304" pitchFamily="18" charset="0"/>
              <a:ea typeface="Times New Roman" panose="02020603050405020304" pitchFamily="18" charset="0"/>
            </a:endParaRPr>
          </a:p>
          <a:p>
            <a:pPr marL="457200" indent="-457200">
              <a:spcAft>
                <a:spcPts val="1125"/>
              </a:spcAft>
              <a:buFont typeface="Arial" panose="020B0604020202020204" pitchFamily="34" charset="0"/>
              <a:buChar char="•"/>
            </a:pPr>
            <a:r>
              <a:rPr lang="en-US" sz="3200" dirty="0">
                <a:solidFill>
                  <a:srgbClr val="4472C4"/>
                </a:solidFill>
                <a:latin typeface="Arial" panose="020B0604020202020204" pitchFamily="34" charset="0"/>
                <a:ea typeface="Times New Roman" panose="02020603050405020304" pitchFamily="18" charset="0"/>
              </a:rPr>
              <a:t>q is the quotient</a:t>
            </a:r>
            <a:endParaRPr lang="en-US" sz="2800" dirty="0">
              <a:latin typeface="Times New Roman" panose="02020603050405020304" pitchFamily="18" charset="0"/>
              <a:ea typeface="Times New Roman" panose="02020603050405020304" pitchFamily="18" charset="0"/>
            </a:endParaRPr>
          </a:p>
          <a:p>
            <a:pPr lvl="0">
              <a:lnSpc>
                <a:spcPct val="110000"/>
              </a:lnSpc>
              <a:spcBef>
                <a:spcPts val="600"/>
              </a:spcBef>
              <a:spcAft>
                <a:spcPts val="600"/>
              </a:spcAft>
            </a:pPr>
            <a:r>
              <a:rPr lang="en-US" sz="3200" kern="0" dirty="0">
                <a:solidFill>
                  <a:srgbClr val="FF0000"/>
                </a:solidFill>
                <a:latin typeface="Arial" panose="020B0604020202020204" pitchFamily="34" charset="0"/>
                <a:ea typeface="Calibri" panose="020F0502020204030204" pitchFamily="34" charset="0"/>
              </a:rPr>
              <a:t> </a:t>
            </a:r>
            <a:endPar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156122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1000"/>
                                        <p:tgtEl>
                                          <p:spTgt spid="5">
                                            <p:txEl>
                                              <p:pRg st="5" end="5"/>
                                            </p:txEl>
                                          </p:spTgt>
                                        </p:tgtEl>
                                      </p:cBhvr>
                                    </p:animEffect>
                                    <p:anim calcmode="lin" valueType="num">
                                      <p:cBhvr>
                                        <p:cTn id="29"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fade">
                                      <p:cBhvr>
                                        <p:cTn id="35" dur="1000"/>
                                        <p:tgtEl>
                                          <p:spTgt spid="5">
                                            <p:txEl>
                                              <p:pRg st="3" end="3"/>
                                            </p:txEl>
                                          </p:spTgt>
                                        </p:tgtEl>
                                      </p:cBhvr>
                                    </p:animEffect>
                                    <p:anim calcmode="lin" valueType="num">
                                      <p:cBhvr>
                                        <p:cTn id="36"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Effect transition="in" filter="fade">
                                      <p:cBhvr>
                                        <p:cTn id="42" dur="1000"/>
                                        <p:tgtEl>
                                          <p:spTgt spid="5">
                                            <p:txEl>
                                              <p:pRg st="4" end="4"/>
                                            </p:txEl>
                                          </p:spTgt>
                                        </p:tgtEl>
                                      </p:cBhvr>
                                    </p:animEffect>
                                    <p:anim calcmode="lin" valueType="num">
                                      <p:cBhvr>
                                        <p:cTn id="4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ORDER OF OPERATIONS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881221"/>
          </a:xfrm>
          <a:prstGeom prst="rect">
            <a:avLst/>
          </a:prstGeom>
        </p:spPr>
        <p:txBody>
          <a:bodyPr wrap="square">
            <a:spAutoFit/>
          </a:bodyPr>
          <a:lstStyle/>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7D4C112A-FBC5-4425-B641-B0FF018984F1}"/>
              </a:ext>
            </a:extLst>
          </p:cNvPr>
          <p:cNvPicPr>
            <a:picLocks noChangeAspect="1"/>
          </p:cNvPicPr>
          <p:nvPr/>
        </p:nvPicPr>
        <p:blipFill rotWithShape="1">
          <a:blip r:embed="rId2"/>
          <a:srcRect l="35436" t="37676" r="51009" b="54373"/>
          <a:stretch/>
        </p:blipFill>
        <p:spPr>
          <a:xfrm>
            <a:off x="3293720" y="2093998"/>
            <a:ext cx="3575012" cy="1179576"/>
          </a:xfrm>
          <a:prstGeom prst="rect">
            <a:avLst/>
          </a:prstGeom>
        </p:spPr>
      </p:pic>
      <p:sp>
        <p:nvSpPr>
          <p:cNvPr id="8" name="TextBox 7">
            <a:extLst>
              <a:ext uri="{FF2B5EF4-FFF2-40B4-BE49-F238E27FC236}">
                <a16:creationId xmlns:a16="http://schemas.microsoft.com/office/drawing/2014/main" id="{8E74DD59-2171-46C5-B460-28A4A8DF4FD1}"/>
              </a:ext>
            </a:extLst>
          </p:cNvPr>
          <p:cNvSpPr txBox="1"/>
          <p:nvPr/>
        </p:nvSpPr>
        <p:spPr>
          <a:xfrm>
            <a:off x="3028426" y="3061982"/>
            <a:ext cx="4303552" cy="2062103"/>
          </a:xfrm>
          <a:prstGeom prst="rect">
            <a:avLst/>
          </a:prstGeom>
          <a:noFill/>
        </p:spPr>
        <p:txBody>
          <a:bodyPr wrap="square" rtlCol="0">
            <a:spAutoFit/>
          </a:bodyPr>
          <a:lstStyle/>
          <a:p>
            <a:pPr algn="ctr"/>
            <a:r>
              <a:rPr lang="en-US" sz="3200" dirty="0">
                <a:solidFill>
                  <a:srgbClr val="0070C0"/>
                </a:solidFill>
                <a:latin typeface="Arial" panose="020B0604020202020204" pitchFamily="34" charset="0"/>
                <a:cs typeface="Arial" panose="020B0604020202020204" pitchFamily="34" charset="0"/>
              </a:rPr>
              <a:t>6(12 -4) + 4</a:t>
            </a:r>
          </a:p>
          <a:p>
            <a:pPr algn="ctr"/>
            <a:r>
              <a:rPr lang="en-US" sz="3200" dirty="0">
                <a:solidFill>
                  <a:srgbClr val="0070C0"/>
                </a:solidFill>
                <a:latin typeface="Arial" panose="020B0604020202020204" pitchFamily="34" charset="0"/>
                <a:cs typeface="Arial" panose="020B0604020202020204" pitchFamily="34" charset="0"/>
              </a:rPr>
              <a:t>6(8) + 4</a:t>
            </a:r>
          </a:p>
          <a:p>
            <a:pPr algn="ctr"/>
            <a:r>
              <a:rPr lang="en-US" sz="3200" dirty="0">
                <a:solidFill>
                  <a:srgbClr val="0070C0"/>
                </a:solidFill>
                <a:latin typeface="Arial" panose="020B0604020202020204" pitchFamily="34" charset="0"/>
                <a:cs typeface="Arial" panose="020B0604020202020204" pitchFamily="34" charset="0"/>
              </a:rPr>
              <a:t>48 + 4</a:t>
            </a:r>
          </a:p>
          <a:p>
            <a:pPr algn="ctr"/>
            <a:r>
              <a:rPr lang="en-US" sz="3200" b="1" u="sng" dirty="0">
                <a:solidFill>
                  <a:srgbClr val="0070C0"/>
                </a:solidFill>
                <a:latin typeface="Arial" panose="020B0604020202020204" pitchFamily="34" charset="0"/>
                <a:cs typeface="Arial" panose="020B0604020202020204" pitchFamily="34" charset="0"/>
              </a:rPr>
              <a:t>52</a:t>
            </a:r>
          </a:p>
        </p:txBody>
      </p:sp>
    </p:spTree>
    <p:extLst>
      <p:ext uri="{BB962C8B-B14F-4D97-AF65-F5344CB8AC3E}">
        <p14:creationId xmlns:p14="http://schemas.microsoft.com/office/powerpoint/2010/main" val="1536982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ORDER OF OPERATIONS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881221"/>
          </a:xfrm>
          <a:prstGeom prst="rect">
            <a:avLst/>
          </a:prstGeom>
        </p:spPr>
        <p:txBody>
          <a:bodyPr wrap="square">
            <a:spAutoFit/>
          </a:bodyPr>
          <a:lstStyle/>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37FCF29-BC0B-4F7B-9AFD-684C4A88966C}"/>
              </a:ext>
            </a:extLst>
          </p:cNvPr>
          <p:cNvPicPr>
            <a:picLocks noChangeAspect="1"/>
          </p:cNvPicPr>
          <p:nvPr/>
        </p:nvPicPr>
        <p:blipFill rotWithShape="1">
          <a:blip r:embed="rId2"/>
          <a:srcRect l="50000" t="36575" r="32844" b="54495"/>
          <a:stretch/>
        </p:blipFill>
        <p:spPr>
          <a:xfrm>
            <a:off x="3226964" y="2113578"/>
            <a:ext cx="4524323" cy="1324636"/>
          </a:xfrm>
          <a:prstGeom prst="rect">
            <a:avLst/>
          </a:prstGeom>
        </p:spPr>
      </p:pic>
      <p:sp>
        <p:nvSpPr>
          <p:cNvPr id="7" name="TextBox 6">
            <a:extLst>
              <a:ext uri="{FF2B5EF4-FFF2-40B4-BE49-F238E27FC236}">
                <a16:creationId xmlns:a16="http://schemas.microsoft.com/office/drawing/2014/main" id="{6CBEF58F-0C86-4106-BDED-402B847D9430}"/>
              </a:ext>
            </a:extLst>
          </p:cNvPr>
          <p:cNvSpPr txBox="1"/>
          <p:nvPr/>
        </p:nvSpPr>
        <p:spPr>
          <a:xfrm>
            <a:off x="2583808" y="3293154"/>
            <a:ext cx="5763237" cy="2554545"/>
          </a:xfrm>
          <a:prstGeom prst="rect">
            <a:avLst/>
          </a:prstGeom>
          <a:noFill/>
        </p:spPr>
        <p:txBody>
          <a:bodyPr wrap="square" rtlCol="0">
            <a:spAutoFit/>
          </a:bodyPr>
          <a:lstStyle/>
          <a:p>
            <a:pPr algn="ctr"/>
            <a:r>
              <a:rPr lang="en-US" sz="3200" dirty="0">
                <a:solidFill>
                  <a:srgbClr val="0070C0"/>
                </a:solidFill>
                <a:latin typeface="Arial" panose="020B0604020202020204" pitchFamily="34" charset="0"/>
                <a:cs typeface="Arial" panose="020B0604020202020204" pitchFamily="34" charset="0"/>
              </a:rPr>
              <a:t>4 + 3(6 + 5 • 9) – 10</a:t>
            </a:r>
          </a:p>
          <a:p>
            <a:pPr algn="ctr"/>
            <a:r>
              <a:rPr lang="en-US" sz="3200" dirty="0">
                <a:solidFill>
                  <a:srgbClr val="0070C0"/>
                </a:solidFill>
                <a:latin typeface="Arial" panose="020B0604020202020204" pitchFamily="34" charset="0"/>
                <a:cs typeface="Arial" panose="020B0604020202020204" pitchFamily="34" charset="0"/>
              </a:rPr>
              <a:t>4 + 3(6 + 45) – 10 </a:t>
            </a:r>
          </a:p>
          <a:p>
            <a:pPr algn="ctr"/>
            <a:r>
              <a:rPr lang="en-US" sz="3200" dirty="0">
                <a:solidFill>
                  <a:srgbClr val="0070C0"/>
                </a:solidFill>
                <a:latin typeface="Arial" panose="020B0604020202020204" pitchFamily="34" charset="0"/>
                <a:cs typeface="Arial" panose="020B0604020202020204" pitchFamily="34" charset="0"/>
              </a:rPr>
              <a:t>4 + 3(51) – 10</a:t>
            </a:r>
          </a:p>
          <a:p>
            <a:pPr algn="ctr"/>
            <a:r>
              <a:rPr lang="en-US" sz="3200" dirty="0">
                <a:solidFill>
                  <a:srgbClr val="0070C0"/>
                </a:solidFill>
                <a:latin typeface="Arial" panose="020B0604020202020204" pitchFamily="34" charset="0"/>
                <a:cs typeface="Arial" panose="020B0604020202020204" pitchFamily="34" charset="0"/>
              </a:rPr>
              <a:t>157 – 10</a:t>
            </a:r>
          </a:p>
          <a:p>
            <a:pPr algn="ctr"/>
            <a:r>
              <a:rPr lang="en-US" sz="3200" b="1" u="sng" dirty="0">
                <a:solidFill>
                  <a:srgbClr val="0070C0"/>
                </a:solidFill>
                <a:latin typeface="Arial" panose="020B0604020202020204" pitchFamily="34" charset="0"/>
                <a:cs typeface="Arial" panose="020B0604020202020204" pitchFamily="34" charset="0"/>
              </a:rPr>
              <a:t>47</a:t>
            </a:r>
            <a:r>
              <a:rPr lang="en-US" sz="3200" dirty="0">
                <a:solidFill>
                  <a:srgbClr val="0070C0"/>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57963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70952" y="1245667"/>
            <a:ext cx="10168128" cy="1179576"/>
          </a:xfrm>
        </p:spPr>
        <p:txBody>
          <a:bodyPr>
            <a:noAutofit/>
          </a:bodyPr>
          <a:lstStyle/>
          <a:p>
            <a:pPr marR="0">
              <a:lnSpc>
                <a:spcPct val="115000"/>
              </a:lnSpc>
              <a:spcBef>
                <a:spcPts val="0"/>
              </a:spcBef>
              <a:spcAft>
                <a:spcPts val="1000"/>
              </a:spcAft>
            </a:pPr>
            <a:br>
              <a:rPr lang="en-US" sz="2400" dirty="0">
                <a:latin typeface="Calibri" panose="020F0502020204030204" pitchFamily="34" charset="0"/>
                <a:ea typeface="Calibri" panose="020F0502020204030204" pitchFamily="34" charset="0"/>
                <a:cs typeface="Times New Roman" panose="02020603050405020304" pitchFamily="18" charset="0"/>
              </a:rPr>
            </a:br>
            <a:r>
              <a:rPr lang="en-US" b="1" dirty="0">
                <a:latin typeface="Arial" panose="020B0604020202020204" pitchFamily="34" charset="0"/>
                <a:ea typeface="Calibri" panose="020F0502020204030204" pitchFamily="34" charset="0"/>
                <a:cs typeface="Times New Roman" panose="02020603050405020304" pitchFamily="18" charset="0"/>
              </a:rPr>
              <a:t>ORDER OF OPERATIONS</a:t>
            </a: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br>
              <a:rPr lang="en-US" b="1"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881221"/>
          </a:xfrm>
          <a:prstGeom prst="rect">
            <a:avLst/>
          </a:prstGeom>
        </p:spPr>
        <p:txBody>
          <a:bodyPr wrap="square">
            <a:spAutoFit/>
          </a:bodyPr>
          <a:lstStyle/>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A3846C42-73BF-4D80-9842-26ECA556C0A0}"/>
              </a:ext>
            </a:extLst>
          </p:cNvPr>
          <p:cNvPicPr>
            <a:picLocks noChangeAspect="1"/>
          </p:cNvPicPr>
          <p:nvPr/>
        </p:nvPicPr>
        <p:blipFill rotWithShape="1">
          <a:blip r:embed="rId2"/>
          <a:srcRect l="69702" t="36575" r="18326" b="53639"/>
          <a:stretch/>
        </p:blipFill>
        <p:spPr>
          <a:xfrm>
            <a:off x="450209" y="1963023"/>
            <a:ext cx="3861732" cy="1775511"/>
          </a:xfrm>
          <a:prstGeom prst="rect">
            <a:avLst/>
          </a:prstGeom>
        </p:spPr>
      </p:pic>
      <p:sp>
        <p:nvSpPr>
          <p:cNvPr id="8" name="TextBox 7">
            <a:extLst>
              <a:ext uri="{FF2B5EF4-FFF2-40B4-BE49-F238E27FC236}">
                <a16:creationId xmlns:a16="http://schemas.microsoft.com/office/drawing/2014/main" id="{714CB47B-50CA-4A0A-9EEB-36A4606241CE}"/>
              </a:ext>
            </a:extLst>
          </p:cNvPr>
          <p:cNvSpPr txBox="1"/>
          <p:nvPr/>
        </p:nvSpPr>
        <p:spPr>
          <a:xfrm>
            <a:off x="1040236" y="3323645"/>
            <a:ext cx="2407640" cy="1569660"/>
          </a:xfrm>
          <a:prstGeom prst="rect">
            <a:avLst/>
          </a:prstGeom>
          <a:noFill/>
        </p:spPr>
        <p:txBody>
          <a:bodyPr wrap="square" rtlCol="0">
            <a:spAutoFit/>
          </a:bodyPr>
          <a:lstStyle/>
          <a:p>
            <a:pPr algn="ctr"/>
            <a:r>
              <a:rPr lang="en-US" sz="3200" dirty="0">
                <a:solidFill>
                  <a:srgbClr val="0070C0"/>
                </a:solidFill>
                <a:latin typeface="Arial" panose="020B0604020202020204" pitchFamily="34" charset="0"/>
                <a:cs typeface="Arial" panose="020B0604020202020204" pitchFamily="34" charset="0"/>
              </a:rPr>
              <a:t>24 ÷ 3(2)</a:t>
            </a:r>
          </a:p>
          <a:p>
            <a:pPr algn="ctr"/>
            <a:r>
              <a:rPr lang="en-US" sz="3200" dirty="0">
                <a:solidFill>
                  <a:srgbClr val="0070C0"/>
                </a:solidFill>
                <a:latin typeface="Arial" panose="020B0604020202020204" pitchFamily="34" charset="0"/>
                <a:cs typeface="Arial" panose="020B0604020202020204" pitchFamily="34" charset="0"/>
              </a:rPr>
              <a:t>8(2)</a:t>
            </a:r>
          </a:p>
          <a:p>
            <a:pPr algn="ctr"/>
            <a:r>
              <a:rPr lang="en-US" sz="3200" b="1" u="sng" dirty="0">
                <a:solidFill>
                  <a:srgbClr val="0070C0"/>
                </a:solidFill>
                <a:latin typeface="Arial" panose="020B0604020202020204" pitchFamily="34" charset="0"/>
                <a:cs typeface="Arial" panose="020B0604020202020204" pitchFamily="34" charset="0"/>
              </a:rPr>
              <a:t>16</a:t>
            </a:r>
          </a:p>
        </p:txBody>
      </p:sp>
      <p:sp>
        <p:nvSpPr>
          <p:cNvPr id="10" name="Rectangle 9">
            <a:extLst>
              <a:ext uri="{FF2B5EF4-FFF2-40B4-BE49-F238E27FC236}">
                <a16:creationId xmlns:a16="http://schemas.microsoft.com/office/drawing/2014/main" id="{27A54445-B8A2-49F3-BA9B-0948B6A55D8E}"/>
              </a:ext>
            </a:extLst>
          </p:cNvPr>
          <p:cNvSpPr/>
          <p:nvPr/>
        </p:nvSpPr>
        <p:spPr>
          <a:xfrm>
            <a:off x="4422396" y="3434942"/>
            <a:ext cx="2627851" cy="1077218"/>
          </a:xfrm>
          <a:prstGeom prst="rect">
            <a:avLst/>
          </a:prstGeom>
          <a:ln>
            <a:solidFill>
              <a:schemeClr val="accent1"/>
            </a:solidFill>
            <a:prstDash val="sysDot"/>
          </a:ln>
        </p:spPr>
        <p:txBody>
          <a:bodyPr wrap="square">
            <a:spAutoFit/>
          </a:bodyPr>
          <a:lstStyle/>
          <a:p>
            <a:pPr lvl="0" algn="ctr"/>
            <a:r>
              <a:rPr lang="en-US" sz="3200" dirty="0">
                <a:solidFill>
                  <a:srgbClr val="0070C0"/>
                </a:solidFill>
                <a:latin typeface="Arial" panose="020B0604020202020204" pitchFamily="34" charset="0"/>
                <a:cs typeface="Arial" panose="020B0604020202020204" pitchFamily="34" charset="0"/>
              </a:rPr>
              <a:t>24 ÷ 6</a:t>
            </a:r>
          </a:p>
          <a:p>
            <a:pPr lvl="0" algn="ctr"/>
            <a:r>
              <a:rPr lang="en-US" sz="3200" dirty="0">
                <a:solidFill>
                  <a:srgbClr val="0070C0"/>
                </a:solidFill>
                <a:latin typeface="Arial" panose="020B0604020202020204" pitchFamily="34" charset="0"/>
                <a:cs typeface="Arial" panose="020B0604020202020204" pitchFamily="34" charset="0"/>
              </a:rPr>
              <a:t>4</a:t>
            </a:r>
            <a:endParaRPr lang="en-US" dirty="0"/>
          </a:p>
        </p:txBody>
      </p:sp>
      <p:sp>
        <p:nvSpPr>
          <p:cNvPr id="11" name="Multiplication Sign 10">
            <a:extLst>
              <a:ext uri="{FF2B5EF4-FFF2-40B4-BE49-F238E27FC236}">
                <a16:creationId xmlns:a16="http://schemas.microsoft.com/office/drawing/2014/main" id="{F8554164-BBDB-4AEC-B2EC-E71CFA9B93E9}"/>
              </a:ext>
            </a:extLst>
          </p:cNvPr>
          <p:cNvSpPr/>
          <p:nvPr/>
        </p:nvSpPr>
        <p:spPr>
          <a:xfrm>
            <a:off x="4566661" y="2797274"/>
            <a:ext cx="2339320" cy="2377603"/>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48101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p:txBody>
          <a:bodyPr>
            <a:noAutofit/>
          </a:bodyPr>
          <a:lstStyle/>
          <a:p>
            <a:pPr marL="0" marR="0">
              <a:lnSpc>
                <a:spcPct val="115000"/>
              </a:lnSpc>
              <a:spcBef>
                <a:spcPts val="0"/>
              </a:spcBef>
              <a:spcAft>
                <a:spcPts val="1000"/>
              </a:spcAft>
            </a:pPr>
            <a:r>
              <a:rPr lang="en-US" b="1" dirty="0">
                <a:solidFill>
                  <a:srgbClr val="373D3F"/>
                </a:solidFill>
                <a:latin typeface="Arial" panose="020B0604020202020204" pitchFamily="34" charset="0"/>
                <a:ea typeface="Calibri" panose="020F0502020204030204" pitchFamily="34" charset="0"/>
                <a:cs typeface="Times New Roman" panose="02020603050405020304" pitchFamily="18" charset="0"/>
              </a:rPr>
              <a:t>Algorithms for Division</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459996" y="2437414"/>
            <a:ext cx="11272008" cy="592022"/>
          </a:xfrm>
          <a:prstGeom prst="rect">
            <a:avLst/>
          </a:prstGeom>
        </p:spPr>
        <p:txBody>
          <a:bodyPr wrap="square">
            <a:spAutoFit/>
          </a:bodyPr>
          <a:lstStyle/>
          <a:p>
            <a:pPr lvl="0">
              <a:lnSpc>
                <a:spcPct val="110000"/>
              </a:lnSpc>
              <a:spcBef>
                <a:spcPts val="600"/>
              </a:spcBef>
              <a:spcAft>
                <a:spcPts val="600"/>
              </a:spcAft>
            </a:pPr>
            <a:r>
              <a:rPr lang="en-US" sz="3200" kern="0" dirty="0">
                <a:solidFill>
                  <a:srgbClr val="FF0000"/>
                </a:solidFill>
                <a:latin typeface="Arial" panose="020B0604020202020204" pitchFamily="34" charset="0"/>
                <a:ea typeface="Calibri" panose="020F0502020204030204" pitchFamily="34" charset="0"/>
              </a:rPr>
              <a:t> </a:t>
            </a:r>
            <a:endPar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AA58E3F9-A327-446E-B635-0524E55A1A84}"/>
              </a:ext>
            </a:extLst>
          </p:cNvPr>
          <p:cNvSpPr/>
          <p:nvPr/>
        </p:nvSpPr>
        <p:spPr>
          <a:xfrm>
            <a:off x="590025" y="2378776"/>
            <a:ext cx="6096000" cy="2011320"/>
          </a:xfrm>
          <a:prstGeom prst="rect">
            <a:avLst/>
          </a:prstGeom>
        </p:spPr>
        <p:txBody>
          <a:bodyPr>
            <a:spAutoFit/>
          </a:bodyPr>
          <a:lstStyle/>
          <a:p>
            <a:pPr>
              <a:lnSpc>
                <a:spcPct val="115000"/>
              </a:lnSpc>
              <a:spcAft>
                <a:spcPts val="1000"/>
              </a:spcAft>
            </a:pPr>
            <a:r>
              <a:rPr lang="en-US" sz="3200" dirty="0">
                <a:latin typeface="Arial" panose="020B0604020202020204" pitchFamily="34" charset="0"/>
                <a:ea typeface="Calibri" panose="020F0502020204030204" pitchFamily="34" charset="0"/>
                <a:cs typeface="Times New Roman" panose="02020603050405020304" pitchFamily="18" charset="0"/>
              </a:rPr>
              <a:t>1) </a:t>
            </a: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Sharing concept </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3200" dirty="0">
                <a:latin typeface="Arial" panose="020B0604020202020204" pitchFamily="34" charset="0"/>
                <a:ea typeface="Calibri" panose="020F0502020204030204" pitchFamily="34" charset="0"/>
                <a:cs typeface="Times New Roman" panose="02020603050405020304" pitchFamily="18" charset="0"/>
              </a:rPr>
              <a:t>2) </a:t>
            </a: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Subtractive concept</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US" sz="3200" dirty="0">
                <a:latin typeface="Arial" panose="020B0604020202020204" pitchFamily="34" charset="0"/>
                <a:ea typeface="Calibri" panose="020F0502020204030204" pitchFamily="34" charset="0"/>
                <a:cs typeface="Times New Roman" panose="02020603050405020304" pitchFamily="18" charset="0"/>
              </a:rPr>
              <a:t>3) </a:t>
            </a: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Long Division</a:t>
            </a:r>
            <a:endParaRPr lang="en-US" sz="32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138136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p:txBody>
          <a:bodyPr>
            <a:noAutofit/>
          </a:bodyPr>
          <a:lstStyle/>
          <a:p>
            <a:pPr marL="0" marR="0">
              <a:lnSpc>
                <a:spcPct val="115000"/>
              </a:lnSpc>
              <a:spcBef>
                <a:spcPts val="0"/>
              </a:spcBef>
              <a:spcAft>
                <a:spcPts val="1000"/>
              </a:spcAft>
            </a:pPr>
            <a:r>
              <a:rPr lang="en-US" b="1" dirty="0">
                <a:solidFill>
                  <a:srgbClr val="373D3F"/>
                </a:solidFill>
                <a:latin typeface="Arial" panose="020B0604020202020204" pitchFamily="34" charset="0"/>
                <a:ea typeface="Calibri" panose="020F0502020204030204" pitchFamily="34" charset="0"/>
                <a:cs typeface="Times New Roman" panose="02020603050405020304" pitchFamily="18" charset="0"/>
              </a:rPr>
              <a:t>Sharing Concept</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1424730" y="2425243"/>
            <a:ext cx="11272008" cy="592022"/>
          </a:xfrm>
          <a:prstGeom prst="rect">
            <a:avLst/>
          </a:prstGeom>
        </p:spPr>
        <p:txBody>
          <a:bodyPr wrap="square">
            <a:spAutoFit/>
          </a:bodyPr>
          <a:lstStyle/>
          <a:p>
            <a:pPr lvl="0">
              <a:lnSpc>
                <a:spcPct val="110000"/>
              </a:lnSpc>
              <a:spcBef>
                <a:spcPts val="600"/>
              </a:spcBef>
              <a:spcAft>
                <a:spcPts val="600"/>
              </a:spcAft>
            </a:pPr>
            <a:r>
              <a:rPr lang="en-US" sz="3200" kern="0" dirty="0">
                <a:solidFill>
                  <a:srgbClr val="FF0000"/>
                </a:solidFill>
                <a:latin typeface="Arial" panose="020B0604020202020204" pitchFamily="34" charset="0"/>
                <a:ea typeface="Calibri" panose="020F0502020204030204" pitchFamily="34" charset="0"/>
              </a:rPr>
              <a:t> </a:t>
            </a:r>
            <a:endPar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C1EF9A62-DB12-49F3-A5A5-D35AD2EDD2C6}"/>
              </a:ext>
            </a:extLst>
          </p:cNvPr>
          <p:cNvSpPr/>
          <p:nvPr/>
        </p:nvSpPr>
        <p:spPr>
          <a:xfrm>
            <a:off x="527906" y="2287372"/>
            <a:ext cx="11191513" cy="1077218"/>
          </a:xfrm>
          <a:prstGeom prst="rect">
            <a:avLst/>
          </a:prstGeom>
        </p:spPr>
        <p:txBody>
          <a:bodyPr wrap="square">
            <a:spAutoFit/>
          </a:bodyPr>
          <a:lstStyle/>
          <a:p>
            <a:r>
              <a:rPr lang="en-US" sz="3200" b="1" u="sng" kern="0" dirty="0">
                <a:latin typeface="Arial" panose="020B0604020202020204" pitchFamily="34" charset="0"/>
                <a:ea typeface="Calibri" panose="020F0502020204030204" pitchFamily="34" charset="0"/>
              </a:rPr>
              <a:t>Example A:</a:t>
            </a:r>
          </a:p>
          <a:p>
            <a:r>
              <a:rPr lang="en-US" sz="3200" b="1" kern="0" dirty="0">
                <a:latin typeface="Arial" panose="020B0604020202020204" pitchFamily="34" charset="0"/>
                <a:ea typeface="Calibri" panose="020F0502020204030204" pitchFamily="34" charset="0"/>
              </a:rPr>
              <a:t> </a:t>
            </a:r>
            <a:endParaRPr lang="en-US" sz="3200" dirty="0"/>
          </a:p>
        </p:txBody>
      </p:sp>
      <p:pic>
        <p:nvPicPr>
          <p:cNvPr id="15" name="Picture 14">
            <a:extLst>
              <a:ext uri="{FF2B5EF4-FFF2-40B4-BE49-F238E27FC236}">
                <a16:creationId xmlns:a16="http://schemas.microsoft.com/office/drawing/2014/main" id="{A8D920D9-3D85-495E-B983-F980EF4F85B3}"/>
              </a:ext>
            </a:extLst>
          </p:cNvPr>
          <p:cNvPicPr>
            <a:picLocks noChangeAspect="1"/>
          </p:cNvPicPr>
          <p:nvPr/>
        </p:nvPicPr>
        <p:blipFill rotWithShape="1">
          <a:blip r:embed="rId2"/>
          <a:srcRect l="9770" t="60183" r="55344" b="34190"/>
          <a:stretch/>
        </p:blipFill>
        <p:spPr>
          <a:xfrm>
            <a:off x="394282" y="3097830"/>
            <a:ext cx="9708421" cy="880846"/>
          </a:xfrm>
          <a:prstGeom prst="rect">
            <a:avLst/>
          </a:prstGeom>
        </p:spPr>
      </p:pic>
      <p:pic>
        <p:nvPicPr>
          <p:cNvPr id="16" name="Picture 15">
            <a:extLst>
              <a:ext uri="{FF2B5EF4-FFF2-40B4-BE49-F238E27FC236}">
                <a16:creationId xmlns:a16="http://schemas.microsoft.com/office/drawing/2014/main" id="{34B1554F-0AC9-4110-9DFD-372E54B45D6E}"/>
              </a:ext>
            </a:extLst>
          </p:cNvPr>
          <p:cNvPicPr>
            <a:picLocks noChangeAspect="1"/>
          </p:cNvPicPr>
          <p:nvPr/>
        </p:nvPicPr>
        <p:blipFill rotWithShape="1">
          <a:blip r:embed="rId2"/>
          <a:srcRect l="10389" t="65566" r="75299" b="22569"/>
          <a:stretch/>
        </p:blipFill>
        <p:spPr>
          <a:xfrm>
            <a:off x="645953" y="4286773"/>
            <a:ext cx="3887370" cy="1812862"/>
          </a:xfrm>
          <a:prstGeom prst="rect">
            <a:avLst/>
          </a:prstGeom>
        </p:spPr>
      </p:pic>
      <p:pic>
        <p:nvPicPr>
          <p:cNvPr id="17" name="Picture 16">
            <a:extLst>
              <a:ext uri="{FF2B5EF4-FFF2-40B4-BE49-F238E27FC236}">
                <a16:creationId xmlns:a16="http://schemas.microsoft.com/office/drawing/2014/main" id="{16885F74-4C5B-4D6E-B866-2D4615C576E7}"/>
              </a:ext>
            </a:extLst>
          </p:cNvPr>
          <p:cNvPicPr>
            <a:picLocks noChangeAspect="1"/>
          </p:cNvPicPr>
          <p:nvPr/>
        </p:nvPicPr>
        <p:blipFill rotWithShape="1">
          <a:blip r:embed="rId2"/>
          <a:srcRect l="30344" t="65566" r="53005" b="27706"/>
          <a:stretch/>
        </p:blipFill>
        <p:spPr>
          <a:xfrm>
            <a:off x="5360565" y="4429386"/>
            <a:ext cx="4622334" cy="1050533"/>
          </a:xfrm>
          <a:prstGeom prst="rect">
            <a:avLst/>
          </a:prstGeom>
        </p:spPr>
      </p:pic>
    </p:spTree>
    <p:extLst>
      <p:ext uri="{BB962C8B-B14F-4D97-AF65-F5344CB8AC3E}">
        <p14:creationId xmlns:p14="http://schemas.microsoft.com/office/powerpoint/2010/main" val="33218149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712897" y="586944"/>
            <a:ext cx="10168128" cy="1179576"/>
          </a:xfrm>
        </p:spPr>
        <p:txBody>
          <a:bodyPr>
            <a:noAutofit/>
          </a:bodyPr>
          <a:lstStyle/>
          <a:p>
            <a:pPr marL="0" marR="0">
              <a:lnSpc>
                <a:spcPct val="115000"/>
              </a:lnSpc>
              <a:spcBef>
                <a:spcPts val="0"/>
              </a:spcBef>
              <a:spcAft>
                <a:spcPts val="1000"/>
              </a:spcAft>
            </a:pPr>
            <a:r>
              <a:rPr lang="en-US" b="1" kern="0" dirty="0">
                <a:latin typeface="Arial" panose="020B0604020202020204" pitchFamily="34" charset="0"/>
                <a:ea typeface="Calibri" panose="020F0502020204030204" pitchFamily="34" charset="0"/>
              </a:rPr>
              <a:t>Subtractive Concept</a:t>
            </a: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1424730" y="2425243"/>
            <a:ext cx="11272008" cy="592022"/>
          </a:xfrm>
          <a:prstGeom prst="rect">
            <a:avLst/>
          </a:prstGeom>
        </p:spPr>
        <p:txBody>
          <a:bodyPr wrap="square">
            <a:spAutoFit/>
          </a:bodyPr>
          <a:lstStyle/>
          <a:p>
            <a:pPr lvl="0">
              <a:lnSpc>
                <a:spcPct val="110000"/>
              </a:lnSpc>
              <a:spcBef>
                <a:spcPts val="600"/>
              </a:spcBef>
              <a:spcAft>
                <a:spcPts val="600"/>
              </a:spcAft>
            </a:pPr>
            <a:r>
              <a:rPr lang="en-US" sz="3200" kern="0" dirty="0">
                <a:solidFill>
                  <a:srgbClr val="FF0000"/>
                </a:solidFill>
                <a:latin typeface="Arial" panose="020B0604020202020204" pitchFamily="34" charset="0"/>
                <a:ea typeface="Calibri" panose="020F0502020204030204" pitchFamily="34" charset="0"/>
              </a:rPr>
              <a:t> </a:t>
            </a:r>
            <a:endPar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endParaRPr>
          </a:p>
        </p:txBody>
      </p:sp>
      <p:sp>
        <p:nvSpPr>
          <p:cNvPr id="4" name="Rectangle 3">
            <a:extLst>
              <a:ext uri="{FF2B5EF4-FFF2-40B4-BE49-F238E27FC236}">
                <a16:creationId xmlns:a16="http://schemas.microsoft.com/office/drawing/2014/main" id="{C1EF9A62-DB12-49F3-A5A5-D35AD2EDD2C6}"/>
              </a:ext>
            </a:extLst>
          </p:cNvPr>
          <p:cNvSpPr/>
          <p:nvPr/>
        </p:nvSpPr>
        <p:spPr>
          <a:xfrm>
            <a:off x="527906" y="2287372"/>
            <a:ext cx="11191513" cy="1077218"/>
          </a:xfrm>
          <a:prstGeom prst="rect">
            <a:avLst/>
          </a:prstGeom>
        </p:spPr>
        <p:txBody>
          <a:bodyPr wrap="square">
            <a:spAutoFit/>
          </a:bodyPr>
          <a:lstStyle/>
          <a:p>
            <a:r>
              <a:rPr lang="en-US" sz="3200" b="1" u="sng" kern="0" dirty="0">
                <a:latin typeface="Arial" panose="020B0604020202020204" pitchFamily="34" charset="0"/>
                <a:ea typeface="Calibri" panose="020F0502020204030204" pitchFamily="34" charset="0"/>
              </a:rPr>
              <a:t>Example B:</a:t>
            </a:r>
          </a:p>
          <a:p>
            <a:r>
              <a:rPr lang="en-US" sz="3200" b="1" kern="0" dirty="0">
                <a:latin typeface="Arial" panose="020B0604020202020204" pitchFamily="34" charset="0"/>
                <a:ea typeface="Calibri" panose="020F0502020204030204" pitchFamily="34" charset="0"/>
              </a:rPr>
              <a:t> </a:t>
            </a:r>
            <a:endParaRPr lang="en-US" sz="3200" dirty="0"/>
          </a:p>
        </p:txBody>
      </p:sp>
      <p:pic>
        <p:nvPicPr>
          <p:cNvPr id="3" name="Picture 2">
            <a:extLst>
              <a:ext uri="{FF2B5EF4-FFF2-40B4-BE49-F238E27FC236}">
                <a16:creationId xmlns:a16="http://schemas.microsoft.com/office/drawing/2014/main" id="{571B3988-D36B-48DD-A45F-8ABD9FA12F41}"/>
              </a:ext>
            </a:extLst>
          </p:cNvPr>
          <p:cNvPicPr>
            <a:picLocks noChangeAspect="1"/>
          </p:cNvPicPr>
          <p:nvPr/>
        </p:nvPicPr>
        <p:blipFill rotWithShape="1">
          <a:blip r:embed="rId2"/>
          <a:srcRect l="10872" t="50939" r="54793" b="43345"/>
          <a:stretch/>
        </p:blipFill>
        <p:spPr>
          <a:xfrm>
            <a:off x="1068530" y="3029245"/>
            <a:ext cx="9456861" cy="885642"/>
          </a:xfrm>
          <a:prstGeom prst="rect">
            <a:avLst/>
          </a:prstGeom>
        </p:spPr>
      </p:pic>
      <p:pic>
        <p:nvPicPr>
          <p:cNvPr id="6" name="Picture 5">
            <a:extLst>
              <a:ext uri="{FF2B5EF4-FFF2-40B4-BE49-F238E27FC236}">
                <a16:creationId xmlns:a16="http://schemas.microsoft.com/office/drawing/2014/main" id="{09B8FF20-A7C5-42E3-BBF2-579DFE115615}"/>
              </a:ext>
            </a:extLst>
          </p:cNvPr>
          <p:cNvPicPr>
            <a:picLocks noChangeAspect="1"/>
          </p:cNvPicPr>
          <p:nvPr/>
        </p:nvPicPr>
        <p:blipFill rotWithShape="1">
          <a:blip r:embed="rId2"/>
          <a:srcRect l="10940" t="56004" r="61812" b="34923"/>
          <a:stretch/>
        </p:blipFill>
        <p:spPr>
          <a:xfrm>
            <a:off x="1350628" y="4167907"/>
            <a:ext cx="6322964" cy="1184270"/>
          </a:xfrm>
          <a:prstGeom prst="rect">
            <a:avLst/>
          </a:prstGeom>
        </p:spPr>
      </p:pic>
      <p:pic>
        <p:nvPicPr>
          <p:cNvPr id="7" name="Picture 6">
            <a:extLst>
              <a:ext uri="{FF2B5EF4-FFF2-40B4-BE49-F238E27FC236}">
                <a16:creationId xmlns:a16="http://schemas.microsoft.com/office/drawing/2014/main" id="{28E87F1E-DF94-4761-85A9-9B0F627F1F4A}"/>
              </a:ext>
            </a:extLst>
          </p:cNvPr>
          <p:cNvPicPr>
            <a:picLocks noChangeAspect="1"/>
          </p:cNvPicPr>
          <p:nvPr/>
        </p:nvPicPr>
        <p:blipFill rotWithShape="1">
          <a:blip r:embed="rId2"/>
          <a:srcRect l="37844" t="57259" r="56651" b="36392"/>
          <a:stretch/>
        </p:blipFill>
        <p:spPr>
          <a:xfrm>
            <a:off x="3536494" y="5269104"/>
            <a:ext cx="1951231" cy="1265919"/>
          </a:xfrm>
          <a:prstGeom prst="rect">
            <a:avLst/>
          </a:prstGeom>
        </p:spPr>
      </p:pic>
    </p:spTree>
    <p:extLst>
      <p:ext uri="{BB962C8B-B14F-4D97-AF65-F5344CB8AC3E}">
        <p14:creationId xmlns:p14="http://schemas.microsoft.com/office/powerpoint/2010/main" val="29654295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854776"/>
            <a:ext cx="10168128" cy="1179576"/>
          </a:xfrm>
        </p:spPr>
        <p:txBody>
          <a:bodyPr>
            <a:noAutofit/>
          </a:bodyPr>
          <a:lstStyle/>
          <a:p>
            <a:pPr marL="0" marR="0">
              <a:lnSpc>
                <a:spcPct val="115000"/>
              </a:lnSpc>
              <a:spcBef>
                <a:spcPts val="0"/>
              </a:spcBef>
              <a:spcAft>
                <a:spcPts val="1000"/>
              </a:spcAft>
            </a:pPr>
            <a:r>
              <a:rPr lang="en-US" b="1" dirty="0">
                <a:latin typeface="Arial" panose="020B0604020202020204" pitchFamily="34" charset="0"/>
                <a:ea typeface="Calibri" panose="020F0502020204030204" pitchFamily="34" charset="0"/>
                <a:cs typeface="Times New Roman" panose="02020603050405020304" pitchFamily="18" charset="0"/>
              </a:rPr>
              <a:t>NCTM Standards</a:t>
            </a: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1424730" y="2425243"/>
            <a:ext cx="11272008" cy="592022"/>
          </a:xfrm>
          <a:prstGeom prst="rect">
            <a:avLst/>
          </a:prstGeom>
        </p:spPr>
        <p:txBody>
          <a:bodyPr wrap="square">
            <a:spAutoFit/>
          </a:bodyPr>
          <a:lstStyle/>
          <a:p>
            <a:pPr lvl="0">
              <a:lnSpc>
                <a:spcPct val="110000"/>
              </a:lnSpc>
              <a:spcBef>
                <a:spcPts val="600"/>
              </a:spcBef>
              <a:spcAft>
                <a:spcPts val="600"/>
              </a:spcAft>
            </a:pPr>
            <a:r>
              <a:rPr lang="en-US" sz="3200" kern="0" dirty="0">
                <a:solidFill>
                  <a:srgbClr val="FF0000"/>
                </a:solidFill>
                <a:latin typeface="Arial" panose="020B0604020202020204" pitchFamily="34" charset="0"/>
                <a:ea typeface="Calibri" panose="020F0502020204030204" pitchFamily="34" charset="0"/>
              </a:rPr>
              <a:t> </a:t>
            </a:r>
            <a:endPar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5D6E4170-7BBE-4823-B93C-01EFF268CAC4}"/>
              </a:ext>
            </a:extLst>
          </p:cNvPr>
          <p:cNvSpPr/>
          <p:nvPr/>
        </p:nvSpPr>
        <p:spPr>
          <a:xfrm>
            <a:off x="645785" y="2206305"/>
            <a:ext cx="8498215" cy="3453766"/>
          </a:xfrm>
          <a:prstGeom prst="rect">
            <a:avLst/>
          </a:prstGeom>
        </p:spPr>
        <p:txBody>
          <a:bodyPr wrap="square">
            <a:spAutoFit/>
          </a:bodyPr>
          <a:lstStyle/>
          <a:p>
            <a:pPr>
              <a:lnSpc>
                <a:spcPct val="115000"/>
              </a:lnSpc>
              <a:spcAft>
                <a:spcPts val="1000"/>
              </a:spcAft>
            </a:pPr>
            <a:r>
              <a:rPr lang="en-US" sz="3200" i="1" dirty="0">
                <a:latin typeface="Arial" panose="020B0604020202020204" pitchFamily="34" charset="0"/>
                <a:ea typeface="Calibri" panose="020F0502020204030204" pitchFamily="34" charset="0"/>
                <a:cs typeface="Times New Roman" panose="02020603050405020304" pitchFamily="18" charset="0"/>
              </a:rPr>
              <a:t>In prekindergarten through grade 2, students should begin to develop an understanding of the concepts of multiplication and division. They can investigate division with real objects and through story problems, usually ones involving the distribution of equal shares.</a:t>
            </a:r>
            <a:endParaRPr lang="en-US" sz="3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Oval 8">
            <a:extLst>
              <a:ext uri="{FF2B5EF4-FFF2-40B4-BE49-F238E27FC236}">
                <a16:creationId xmlns:a16="http://schemas.microsoft.com/office/drawing/2014/main" id="{C5809367-7727-4202-B477-A98FA21CDFC3}"/>
              </a:ext>
            </a:extLst>
          </p:cNvPr>
          <p:cNvSpPr/>
          <p:nvPr/>
        </p:nvSpPr>
        <p:spPr>
          <a:xfrm>
            <a:off x="2855883" y="4370011"/>
            <a:ext cx="3033189" cy="831163"/>
          </a:xfrm>
          <a:prstGeom prst="ellipse">
            <a:avLst/>
          </a:prstGeom>
          <a:noFill/>
          <a:ln w="38100" cap="flat" cmpd="sng" algn="ctr">
            <a:solidFill>
              <a:srgbClr val="4472C4"/>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406733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1072497"/>
            <a:ext cx="10168128" cy="1179576"/>
          </a:xfrm>
        </p:spPr>
        <p:txBody>
          <a:bodyPr>
            <a:noAutofit/>
          </a:bodyPr>
          <a:lstStyle/>
          <a:p>
            <a:pPr marL="0" marR="0">
              <a:lnSpc>
                <a:spcPct val="115000"/>
              </a:lnSpc>
              <a:spcBef>
                <a:spcPts val="0"/>
              </a:spcBef>
              <a:spcAft>
                <a:spcPts val="1000"/>
              </a:spcAft>
            </a:pPr>
            <a:r>
              <a:rPr lang="en-US" b="1" dirty="0">
                <a:latin typeface="Arial" panose="020B0604020202020204" pitchFamily="34" charset="0"/>
                <a:ea typeface="Calibri" panose="020F0502020204030204" pitchFamily="34" charset="0"/>
                <a:cs typeface="Times New Roman" panose="02020603050405020304" pitchFamily="18" charset="0"/>
              </a:rPr>
              <a:t>Long Division</a:t>
            </a: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1316771"/>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most difficult algorithm to master</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dirty="0">
                <a:solidFill>
                  <a:srgbClr val="4472C4"/>
                </a:solidFill>
                <a:latin typeface="Arial" panose="020B0604020202020204" pitchFamily="34" charset="0"/>
                <a:ea typeface="Calibri" panose="020F0502020204030204" pitchFamily="34" charset="0"/>
                <a:cs typeface="Times New Roman" panose="02020603050405020304" pitchFamily="18" charset="0"/>
              </a:rPr>
              <a:t>requires the most classroom time to master </a:t>
            </a: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8692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1072497"/>
            <a:ext cx="10168128" cy="1179576"/>
          </a:xfrm>
        </p:spPr>
        <p:txBody>
          <a:bodyPr>
            <a:noAutofit/>
          </a:bodyPr>
          <a:lstStyle/>
          <a:p>
            <a:pPr marL="0" marR="0">
              <a:lnSpc>
                <a:spcPct val="115000"/>
              </a:lnSpc>
              <a:spcBef>
                <a:spcPts val="0"/>
              </a:spcBef>
              <a:spcAft>
                <a:spcPts val="1000"/>
              </a:spcAft>
            </a:pPr>
            <a:r>
              <a:rPr lang="en-US" b="1" dirty="0">
                <a:latin typeface="Arial" panose="020B0604020202020204" pitchFamily="34" charset="0"/>
                <a:ea typeface="Calibri" panose="020F0502020204030204" pitchFamily="34" charset="0"/>
                <a:cs typeface="Times New Roman" panose="02020603050405020304" pitchFamily="18" charset="0"/>
              </a:rPr>
              <a:t>Long Division Examples</a:t>
            </a: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3142079"/>
          </a:xfrm>
          <a:prstGeom prst="rect">
            <a:avLst/>
          </a:prstGeom>
        </p:spPr>
        <p:txBody>
          <a:bodyPr wrap="square">
            <a:spAutoFit/>
          </a:bodyPr>
          <a:lstStyle/>
          <a:p>
            <a:pPr>
              <a:lnSpc>
                <a:spcPct val="115000"/>
              </a:lnSpc>
              <a:spcAft>
                <a:spcPts val="1000"/>
              </a:spcAft>
            </a:pPr>
            <a:r>
              <a:rPr lang="en-US" sz="3200" b="1" u="sng" dirty="0">
                <a:latin typeface="Arial" panose="020B0604020202020204" pitchFamily="34" charset="0"/>
                <a:ea typeface="Calibri" panose="020F0502020204030204" pitchFamily="34" charset="0"/>
                <a:cs typeface="Times New Roman" panose="02020603050405020304" pitchFamily="18" charset="0"/>
              </a:rPr>
              <a:t>Example C: </a:t>
            </a:r>
            <a:r>
              <a:rPr lang="en-US" sz="3200" dirty="0">
                <a:latin typeface="Arial" panose="020B0604020202020204" pitchFamily="34" charset="0"/>
                <a:ea typeface="Calibri" panose="020F0502020204030204" pitchFamily="34" charset="0"/>
                <a:cs typeface="Times New Roman" panose="02020603050405020304" pitchFamily="18" charset="0"/>
              </a:rPr>
              <a:t>Determine the whole number quotient and remainder.</a:t>
            </a:r>
          </a:p>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83 ÷ 5</a:t>
            </a: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757259FD-95FB-42C9-BF29-743118C370BF}"/>
              </a:ext>
            </a:extLst>
          </p:cNvPr>
          <p:cNvPicPr/>
          <p:nvPr/>
        </p:nvPicPr>
        <p:blipFill rotWithShape="1">
          <a:blip r:embed="rId2">
            <a:extLst>
              <a:ext uri="{28A0092B-C50C-407E-A947-70E740481C1C}">
                <a14:useLocalDpi xmlns:a14="http://schemas.microsoft.com/office/drawing/2010/main" val="0"/>
              </a:ext>
            </a:extLst>
          </a:blip>
          <a:srcRect l="56246" t="12691" r="29597" b="63236"/>
          <a:stretch/>
        </p:blipFill>
        <p:spPr bwMode="auto">
          <a:xfrm rot="16200000">
            <a:off x="2831647" y="3840725"/>
            <a:ext cx="2137640" cy="2264197"/>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4E204CC0-D2E7-19C6-E2A2-F33F6D5E3F94}"/>
              </a:ext>
            </a:extLst>
          </p:cNvPr>
          <p:cNvSpPr txBox="1"/>
          <p:nvPr/>
        </p:nvSpPr>
        <p:spPr>
          <a:xfrm>
            <a:off x="1022230" y="4244197"/>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16</a:t>
            </a:r>
          </a:p>
          <a:p>
            <a:r>
              <a:rPr lang="en-US" dirty="0">
                <a:latin typeface="Arial" panose="020B0604020202020204" pitchFamily="34" charset="0"/>
                <a:cs typeface="Arial" panose="020B0604020202020204" pitchFamily="34" charset="0"/>
              </a:rPr>
              <a:t>R: 3</a:t>
            </a:r>
          </a:p>
        </p:txBody>
      </p:sp>
    </p:spTree>
    <p:extLst>
      <p:ext uri="{BB962C8B-B14F-4D97-AF65-F5344CB8AC3E}">
        <p14:creationId xmlns:p14="http://schemas.microsoft.com/office/powerpoint/2010/main" val="36966372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780DA-B70E-2CAA-7F07-DE7A915AEA78}"/>
              </a:ext>
            </a:extLst>
          </p:cNvPr>
          <p:cNvSpPr>
            <a:spLocks noGrp="1"/>
          </p:cNvSpPr>
          <p:nvPr>
            <p:ph type="title"/>
          </p:nvPr>
        </p:nvSpPr>
        <p:spPr>
          <a:xfrm>
            <a:off x="645785" y="1072497"/>
            <a:ext cx="10168128" cy="1179576"/>
          </a:xfrm>
        </p:spPr>
        <p:txBody>
          <a:bodyPr>
            <a:noAutofit/>
          </a:bodyPr>
          <a:lstStyle/>
          <a:p>
            <a:pPr marL="0" marR="0">
              <a:lnSpc>
                <a:spcPct val="115000"/>
              </a:lnSpc>
              <a:spcBef>
                <a:spcPts val="0"/>
              </a:spcBef>
              <a:spcAft>
                <a:spcPts val="1000"/>
              </a:spcAft>
            </a:pPr>
            <a:r>
              <a:rPr lang="en-US" b="1" dirty="0">
                <a:latin typeface="Arial" panose="020B0604020202020204" pitchFamily="34" charset="0"/>
                <a:ea typeface="Calibri" panose="020F0502020204030204" pitchFamily="34" charset="0"/>
                <a:cs typeface="Times New Roman" panose="02020603050405020304" pitchFamily="18" charset="0"/>
              </a:rPr>
              <a:t>Long Division Examples</a:t>
            </a:r>
            <a:br>
              <a:rPr lang="en-US" sz="2400" dirty="0">
                <a:latin typeface="Calibri" panose="020F0502020204030204" pitchFamily="34" charset="0"/>
                <a:ea typeface="Calibri" panose="020F0502020204030204" pitchFamily="34" charset="0"/>
                <a:cs typeface="Times New Roman" panose="02020603050405020304" pitchFamily="18" charset="0"/>
              </a:rPr>
            </a:br>
            <a:br>
              <a:rPr lang="en-US" sz="3200" dirty="0">
                <a:latin typeface="Calibri" panose="020F0502020204030204" pitchFamily="34" charset="0"/>
                <a:ea typeface="Calibri" panose="020F0502020204030204" pitchFamily="34" charset="0"/>
                <a:cs typeface="Times New Roman" panose="02020603050405020304" pitchFamily="18" charset="0"/>
              </a:rPr>
            </a:br>
            <a:endParaRPr lang="en-US"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Rectangle 4">
            <a:extLst>
              <a:ext uri="{FF2B5EF4-FFF2-40B4-BE49-F238E27FC236}">
                <a16:creationId xmlns:a16="http://schemas.microsoft.com/office/drawing/2014/main" id="{AC9C9179-65D8-41B4-8A95-8292DCC16727}"/>
              </a:ext>
            </a:extLst>
          </p:cNvPr>
          <p:cNvSpPr/>
          <p:nvPr/>
        </p:nvSpPr>
        <p:spPr>
          <a:xfrm>
            <a:off x="560664" y="2332964"/>
            <a:ext cx="11272008" cy="4659417"/>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50 ÷ 7					</a:t>
            </a: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dirty="0">
                <a:latin typeface="Arial" panose="020B0604020202020204" pitchFamily="34" charset="0"/>
                <a:ea typeface="Calibri" panose="020F0502020204030204" pitchFamily="34" charset="0"/>
                <a:cs typeface="Times New Roman" panose="02020603050405020304" pitchFamily="18" charset="0"/>
              </a:rPr>
              <a:t>22</a:t>
            </a:r>
            <a:r>
              <a:rPr lang="en-US" sz="3200" dirty="0">
                <a:solidFill>
                  <a:srgbClr val="000000"/>
                </a:solidFill>
                <a:latin typeface="Arial" panose="020B0604020202020204" pitchFamily="34" charset="0"/>
                <a:ea typeface="Calibri" panose="020F0502020204030204" pitchFamily="34" charset="0"/>
                <a:cs typeface="Times New Roman" panose="02020603050405020304" pitchFamily="18" charset="0"/>
              </a:rPr>
              <a:t> ÷ 8 </a:t>
            </a:r>
            <a:r>
              <a:rPr lang="en-US" sz="3200" dirty="0">
                <a:latin typeface="Arial" panose="020B0604020202020204" pitchFamily="34" charset="0"/>
                <a:ea typeface="Calibri" panose="020F0502020204030204" pitchFamily="34" charset="0"/>
                <a:cs typeface="Times New Roman" panose="02020603050405020304" pitchFamily="18" charset="0"/>
              </a:rPr>
              <a:t> </a:t>
            </a:r>
          </a:p>
          <a:p>
            <a:pPr>
              <a:lnSpc>
                <a:spcPct val="115000"/>
              </a:lnSpc>
              <a:spcAft>
                <a:spcPts val="1000"/>
              </a:spcAft>
            </a:pPr>
            <a:endParaRPr lang="en-US" sz="3200" dirty="0">
              <a:latin typeface="Arial" panose="020B0604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endParaRPr lang="en-US" sz="2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764A34B2-A897-440B-B5BB-7C4336ACC1B4}"/>
              </a:ext>
            </a:extLst>
          </p:cNvPr>
          <p:cNvPicPr/>
          <p:nvPr/>
        </p:nvPicPr>
        <p:blipFill rotWithShape="1">
          <a:blip r:embed="rId2">
            <a:extLst>
              <a:ext uri="{28A0092B-C50C-407E-A947-70E740481C1C}">
                <a14:useLocalDpi xmlns:a14="http://schemas.microsoft.com/office/drawing/2010/main" val="0"/>
              </a:ext>
            </a:extLst>
          </a:blip>
          <a:srcRect l="54277" t="14879" r="35629" b="63237"/>
          <a:stretch/>
        </p:blipFill>
        <p:spPr bwMode="auto">
          <a:xfrm rot="16200000">
            <a:off x="3280946" y="2116850"/>
            <a:ext cx="1717893" cy="1988340"/>
          </a:xfrm>
          <a:prstGeom prst="rect">
            <a:avLst/>
          </a:prstGeom>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15BB2CFE-7D8C-4EDD-8332-A311F7E40E33}"/>
              </a:ext>
            </a:extLst>
          </p:cNvPr>
          <p:cNvPicPr/>
          <p:nvPr/>
        </p:nvPicPr>
        <p:blipFill rotWithShape="1">
          <a:blip r:embed="rId2">
            <a:extLst>
              <a:ext uri="{28A0092B-C50C-407E-A947-70E740481C1C}">
                <a14:useLocalDpi xmlns:a14="http://schemas.microsoft.com/office/drawing/2010/main" val="0"/>
              </a:ext>
            </a:extLst>
          </a:blip>
          <a:srcRect l="53292" t="37416" r="36491" b="40699"/>
          <a:stretch/>
        </p:blipFill>
        <p:spPr bwMode="auto">
          <a:xfrm rot="16200000">
            <a:off x="3196328" y="4421120"/>
            <a:ext cx="1887127" cy="1988341"/>
          </a:xfrm>
          <a:prstGeom prst="rect">
            <a:avLst/>
          </a:prstGeom>
          <a:ln>
            <a:noFill/>
          </a:ln>
          <a:extLst>
            <a:ext uri="{53640926-AAD7-44D8-BBD7-CCE9431645EC}">
              <a14:shadowObscured xmlns:a14="http://schemas.microsoft.com/office/drawing/2010/main"/>
            </a:ext>
          </a:extLst>
        </p:spPr>
      </p:pic>
      <p:sp>
        <p:nvSpPr>
          <p:cNvPr id="3" name="TextBox 2">
            <a:extLst>
              <a:ext uri="{FF2B5EF4-FFF2-40B4-BE49-F238E27FC236}">
                <a16:creationId xmlns:a16="http://schemas.microsoft.com/office/drawing/2014/main" id="{B38FEA95-2461-BA73-04FA-2B9F9FAD25E3}"/>
              </a:ext>
            </a:extLst>
          </p:cNvPr>
          <p:cNvSpPr txBox="1"/>
          <p:nvPr/>
        </p:nvSpPr>
        <p:spPr>
          <a:xfrm>
            <a:off x="1125747" y="2993367"/>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7</a:t>
            </a:r>
          </a:p>
          <a:p>
            <a:r>
              <a:rPr lang="en-US" dirty="0">
                <a:latin typeface="Arial" panose="020B0604020202020204" pitchFamily="34" charset="0"/>
                <a:cs typeface="Arial" panose="020B0604020202020204" pitchFamily="34" charset="0"/>
              </a:rPr>
              <a:t>R: 1</a:t>
            </a:r>
          </a:p>
        </p:txBody>
      </p:sp>
      <p:sp>
        <p:nvSpPr>
          <p:cNvPr id="4" name="TextBox 3">
            <a:extLst>
              <a:ext uri="{FF2B5EF4-FFF2-40B4-BE49-F238E27FC236}">
                <a16:creationId xmlns:a16="http://schemas.microsoft.com/office/drawing/2014/main" id="{DE2A8BD2-0A1A-79C1-D642-1270AA2EF53E}"/>
              </a:ext>
            </a:extLst>
          </p:cNvPr>
          <p:cNvSpPr txBox="1"/>
          <p:nvPr/>
        </p:nvSpPr>
        <p:spPr>
          <a:xfrm>
            <a:off x="1125747" y="5092124"/>
            <a:ext cx="914400"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Q: 2</a:t>
            </a:r>
          </a:p>
          <a:p>
            <a:r>
              <a:rPr lang="en-US" dirty="0">
                <a:latin typeface="Arial" panose="020B0604020202020204" pitchFamily="34" charset="0"/>
                <a:cs typeface="Arial" panose="020B0604020202020204" pitchFamily="34" charset="0"/>
              </a:rPr>
              <a:t>R: 6</a:t>
            </a:r>
          </a:p>
        </p:txBody>
      </p:sp>
    </p:spTree>
    <p:extLst>
      <p:ext uri="{BB962C8B-B14F-4D97-AF65-F5344CB8AC3E}">
        <p14:creationId xmlns:p14="http://schemas.microsoft.com/office/powerpoint/2010/main" val="2018385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1000"/>
                                        <p:tgtEl>
                                          <p:spTgt spid="4"/>
                                        </p:tgtEl>
                                      </p:cBhvr>
                                    </p:animEffect>
                                    <p:anim calcmode="lin" valueType="num">
                                      <p:cBhvr>
                                        <p:cTn id="43" dur="1000" fill="hold"/>
                                        <p:tgtEl>
                                          <p:spTgt spid="4"/>
                                        </p:tgtEl>
                                        <p:attrNameLst>
                                          <p:attrName>ppt_x</p:attrName>
                                        </p:attrNameLst>
                                      </p:cBhvr>
                                      <p:tavLst>
                                        <p:tav tm="0">
                                          <p:val>
                                            <p:strVal val="#ppt_x"/>
                                          </p:val>
                                        </p:tav>
                                        <p:tav tm="100000">
                                          <p:val>
                                            <p:strVal val="#ppt_x"/>
                                          </p:val>
                                        </p:tav>
                                      </p:tavLst>
                                    </p:anim>
                                    <p:anim calcmode="lin" valueType="num">
                                      <p:cBhvr>
                                        <p:cTn id="4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heme/theme1.xml><?xml version="1.0" encoding="utf-8"?>
<a:theme xmlns:a="http://schemas.openxmlformats.org/drawingml/2006/main" name="AccentBoxVTI">
  <a:themeElements>
    <a:clrScheme name="AnalogousFromLightSeedRightStep">
      <a:dk1>
        <a:srgbClr val="000000"/>
      </a:dk1>
      <a:lt1>
        <a:srgbClr val="FFFFFF"/>
      </a:lt1>
      <a:dk2>
        <a:srgbClr val="413424"/>
      </a:dk2>
      <a:lt2>
        <a:srgbClr val="E2E5E8"/>
      </a:lt2>
      <a:accent1>
        <a:srgbClr val="D19651"/>
      </a:accent1>
      <a:accent2>
        <a:srgbClr val="A9A64F"/>
      </a:accent2>
      <a:accent3>
        <a:srgbClr val="90AB63"/>
      </a:accent3>
      <a:accent4>
        <a:srgbClr val="66B253"/>
      </a:accent4>
      <a:accent5>
        <a:srgbClr val="58B46B"/>
      </a:accent5>
      <a:accent6>
        <a:srgbClr val="53B28E"/>
      </a:accent6>
      <a:hlink>
        <a:srgbClr val="6283AA"/>
      </a:hlink>
      <a:folHlink>
        <a:srgbClr val="7F7F7F"/>
      </a:folHlink>
    </a:clrScheme>
    <a:fontScheme name="Avenir">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docProps/app.xml><?xml version="1.0" encoding="utf-8"?>
<Properties xmlns="http://schemas.openxmlformats.org/officeDocument/2006/extended-properties" xmlns:vt="http://schemas.openxmlformats.org/officeDocument/2006/docPropsVTypes">
  <TotalTime>246</TotalTime>
  <Words>558</Words>
  <Application>Microsoft Office PowerPoint</Application>
  <PresentationFormat>Widescreen</PresentationFormat>
  <Paragraphs>135</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Avenir Next LT Pro</vt:lpstr>
      <vt:lpstr>Calibri</vt:lpstr>
      <vt:lpstr>Symbol</vt:lpstr>
      <vt:lpstr>Times New Roman</vt:lpstr>
      <vt:lpstr>AccentBoxVTI</vt:lpstr>
      <vt:lpstr>Lesson 10: Division of Whole Numbers</vt:lpstr>
      <vt:lpstr>Division of Whole Numbers</vt:lpstr>
      <vt:lpstr>Algorithms for Division</vt:lpstr>
      <vt:lpstr>Sharing Concept</vt:lpstr>
      <vt:lpstr>Subtractive Concept</vt:lpstr>
      <vt:lpstr>NCTM Standards </vt:lpstr>
      <vt:lpstr>Long Division  </vt:lpstr>
      <vt:lpstr>Long Division Examples  </vt:lpstr>
      <vt:lpstr>Long Division Examples  </vt:lpstr>
      <vt:lpstr>Long Division Examples  </vt:lpstr>
      <vt:lpstr> Division Algorithm Theorem  </vt:lpstr>
      <vt:lpstr> EXPONENTS   </vt:lpstr>
      <vt:lpstr> RULES FOR EXPONENTS   </vt:lpstr>
      <vt:lpstr> RULES FOR EXPONENTS   </vt:lpstr>
      <vt:lpstr> RULES FOR EXPONENTS   </vt:lpstr>
      <vt:lpstr> PERFECT SQUARE NUMBERS   </vt:lpstr>
      <vt:lpstr> PERFECT CUBE NUMBERS   </vt:lpstr>
      <vt:lpstr> ORDER OF OPERATIONS   </vt:lpstr>
      <vt:lpstr> ORDER OF OPERATIONS   </vt:lpstr>
      <vt:lpstr> ORDER OF OPERATIONS   </vt:lpstr>
      <vt:lpstr> ORDER OF OPERATIONS   </vt:lpstr>
      <vt:lpstr> ORDER OF OPERATIONS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Problem Solving Strategies</dc:title>
  <dc:creator>Cindi Kirkland</dc:creator>
  <cp:lastModifiedBy>Becky Griffin</cp:lastModifiedBy>
  <cp:revision>21</cp:revision>
  <dcterms:created xsi:type="dcterms:W3CDTF">2023-12-09T14:49:07Z</dcterms:created>
  <dcterms:modified xsi:type="dcterms:W3CDTF">2025-01-09T18:32:13Z</dcterms:modified>
</cp:coreProperties>
</file>