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4" r:id="rId14"/>
    <p:sldId id="282" r:id="rId15"/>
    <p:sldId id="283" r:id="rId16"/>
    <p:sldId id="285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oughtco.com/free-basketball-printables-183236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JjpJVvvC-jI?si=ooWhK8_7wiYHMMa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youtu.be/GHtV1qYDM5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Lesson 8: Subtraction of Whole Numbers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Add Up Method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Exercise 6: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Subtract using Add Up Method. </a:t>
            </a:r>
            <a:endParaRPr lang="en-US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  <a:latin typeface="Bradley Hand ITC" panose="03070402050302030203" pitchFamily="66" charset="0"/>
              </a:rPr>
              <a:t>       		 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325                                                    542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	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   -   58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-  258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9650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508" y="587228"/>
            <a:ext cx="10604188" cy="1140987"/>
          </a:xfrm>
        </p:spPr>
        <p:txBody>
          <a:bodyPr>
            <a:noAutofit/>
          </a:bodyPr>
          <a:lstStyle/>
          <a:p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Exercise 6: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Subtract using Add Up Method.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325                                                    542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   -   58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-  258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7636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27" y="548640"/>
            <a:ext cx="10590969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Traditional “Borrowing” Method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	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379                             7132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-   58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</a:t>
            </a:r>
            <a:r>
              <a:rPr lang="en-US" u="heavy" dirty="0">
                <a:latin typeface="Arial" panose="020B0604020202020204" pitchFamily="34" charset="0"/>
                <a:cs typeface="Arial" panose="020B0604020202020204" pitchFamily="34" charset="0"/>
              </a:rPr>
              <a:t>-  4568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508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E7893C-98AA-4837-93F1-906FF99707C7}"/>
              </a:ext>
            </a:extLst>
          </p:cNvPr>
          <p:cNvPicPr/>
          <p:nvPr/>
        </p:nvPicPr>
        <p:blipFill rotWithShape="1">
          <a:blip r:embed="rId2"/>
          <a:srcRect l="28306" t="16774" r="12298" b="4946"/>
          <a:stretch/>
        </p:blipFill>
        <p:spPr bwMode="auto">
          <a:xfrm>
            <a:off x="683491" y="369455"/>
            <a:ext cx="10353964" cy="58558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2F1A7E-3B79-4C7E-BA7C-329B0443D2A6}"/>
              </a:ext>
            </a:extLst>
          </p:cNvPr>
          <p:cNvSpPr txBox="1"/>
          <p:nvPr/>
        </p:nvSpPr>
        <p:spPr>
          <a:xfrm>
            <a:off x="436228" y="461394"/>
            <a:ext cx="352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980621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27" y="548640"/>
            <a:ext cx="10590969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Traditional “Borrowing” Method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Try This New Approach: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Subtract a consistent number from the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subtrahend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minuend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(terms used in subtraction).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0" lvl="6" indent="0">
              <a:buNone/>
            </a:pP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4001      </a:t>
            </a:r>
          </a:p>
          <a:p>
            <a:pPr marL="2743200" lvl="6" indent="0">
              <a:buNone/>
            </a:pPr>
            <a:r>
              <a:rPr lang="en-US" sz="2800" u="heavy" dirty="0">
                <a:latin typeface="Arial" panose="020B0604020202020204" pitchFamily="34" charset="0"/>
                <a:cs typeface="Arial" panose="020B0604020202020204" pitchFamily="34" charset="0"/>
              </a:rPr>
              <a:t>-  2873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sz="3200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941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27" y="548640"/>
            <a:ext cx="10590969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Traditional “Borrowing” Method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You Try:</a:t>
            </a:r>
          </a:p>
          <a:p>
            <a:pPr marL="0" indent="0">
              <a:buNone/>
            </a:pPr>
            <a:r>
              <a:rPr lang="en-US" dirty="0"/>
              <a:t> 	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3102</a:t>
            </a:r>
            <a:r>
              <a:rPr lang="en-US" dirty="0"/>
              <a:t>               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u="heavy" dirty="0">
                <a:latin typeface="Arial" panose="020B0604020202020204" pitchFamily="34" charset="0"/>
                <a:cs typeface="Arial" panose="020B0604020202020204" pitchFamily="34" charset="0"/>
              </a:rPr>
              <a:t>- 1467</a:t>
            </a:r>
            <a:r>
              <a:rPr lang="en-US" dirty="0"/>
              <a:t>             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sz="3200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1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5FA70-0972-40E5-8616-E874BD23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BE68-E8A5-43E0-A5CA-88A283AA6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YouTube. (2020, June 30).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Subtraction within 50 with regrouping – base-10 blocks and Place Value Chart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YouTube. https://www.youtube.com/watch?v=JjpJVvvC-jI </a:t>
            </a:r>
          </a:p>
          <a:p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Hernandez, Beverly. (2021, September 1).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Basketball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Printables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Retrieved from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https://www.thoughtco.com/free-basketball-printables-1832363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Subtraction with regrouping step-by-step book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TPT. (n.d.). https://www.teacherspayteachers.com/Product/Subtraction-with-Regrouping-Step-by-Step-Book-1659323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852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Definition of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Addition and Subtraction are</a:t>
            </a:r>
            <a:r>
              <a:rPr lang="en-US" sz="3200" dirty="0">
                <a:latin typeface="+mj-lt"/>
                <a:ea typeface="+mj-ea"/>
                <a:cs typeface="+mj-cs"/>
              </a:rPr>
              <a:t>___________________.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Manipulatives like Base 10 Blocks are useful for teaching subtraction. </a:t>
            </a:r>
            <a:r>
              <a:rPr lang="en-US" sz="3200" baseline="300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  <a:hlinkClick r:id="rId2"/>
              </a:rPr>
              <a:t>Video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 </a:t>
            </a:r>
            <a:r>
              <a:rPr lang="en-US" sz="32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Matholia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YouTube</a:t>
            </a: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64CD-287B-4AAE-821A-7B8BE514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“Take Away Concept”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689A0-4D25-4FEE-8CEA-E1C11ED4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364" y="2179792"/>
            <a:ext cx="10683332" cy="3992408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1: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Supposed you have 8 basketballs and you give 3 basketballs away. How many do you have left?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13">
            <a:extLst>
              <a:ext uri="{FF2B5EF4-FFF2-40B4-BE49-F238E27FC236}">
                <a16:creationId xmlns:a16="http://schemas.microsoft.com/office/drawing/2014/main" id="{78237304-B929-417F-A86B-D7D0817F3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" y="3962399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500CB64C-1EC0-49BC-9B19-1152D64A9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9847941-BC2A-4EE5-A5E3-F9D20BE94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6FD770-43C4-4221-BFD2-62142EAC0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8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>
            <a:extLst>
              <a:ext uri="{FF2B5EF4-FFF2-40B4-BE49-F238E27FC236}">
                <a16:creationId xmlns:a16="http://schemas.microsoft.com/office/drawing/2014/main" id="{95AF9A38-85C0-499B-A4DA-A9DE42352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0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3">
            <a:extLst>
              <a:ext uri="{FF2B5EF4-FFF2-40B4-BE49-F238E27FC236}">
                <a16:creationId xmlns:a16="http://schemas.microsoft.com/office/drawing/2014/main" id="{3766A166-F3D8-49DD-8476-BB0FFB427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344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3">
            <a:extLst>
              <a:ext uri="{FF2B5EF4-FFF2-40B4-BE49-F238E27FC236}">
                <a16:creationId xmlns:a16="http://schemas.microsoft.com/office/drawing/2014/main" id="{7C9FDE94-6F08-4E21-B6BB-BA12AD0CC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265" y="398260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>
            <a:extLst>
              <a:ext uri="{FF2B5EF4-FFF2-40B4-BE49-F238E27FC236}">
                <a16:creationId xmlns:a16="http://schemas.microsoft.com/office/drawing/2014/main" id="{F869286E-778B-4B97-8936-3E9FB9106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708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3">
            <a:extLst>
              <a:ext uri="{FF2B5EF4-FFF2-40B4-BE49-F238E27FC236}">
                <a16:creationId xmlns:a16="http://schemas.microsoft.com/office/drawing/2014/main" id="{DE07D02A-50D1-45EF-9BB8-2187E0958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629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3">
            <a:extLst>
              <a:ext uri="{FF2B5EF4-FFF2-40B4-BE49-F238E27FC236}">
                <a16:creationId xmlns:a16="http://schemas.microsoft.com/office/drawing/2014/main" id="{44F9BC57-6C18-4278-AEF3-F1A792463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1550" y="3985491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987EC3-9831-43C8-9CF1-197DA8AF142A}"/>
              </a:ext>
            </a:extLst>
          </p:cNvPr>
          <p:cNvSpPr txBox="1"/>
          <p:nvPr/>
        </p:nvSpPr>
        <p:spPr>
          <a:xfrm>
            <a:off x="558949" y="3806664"/>
            <a:ext cx="302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627430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64CD-287B-4AAE-821A-7B8BE514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“Comparison Concept”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689A0-4D25-4FEE-8CEA-E1C11ED4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364" y="2179792"/>
            <a:ext cx="10683332" cy="3992408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2: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Supposed you have 8 basketballs and someone else has 4 basketballs. How many more basketballs do you have?</a:t>
            </a:r>
          </a:p>
          <a:p>
            <a:endParaRPr lang="en-US" dirty="0"/>
          </a:p>
        </p:txBody>
      </p:sp>
      <p:pic>
        <p:nvPicPr>
          <p:cNvPr id="2050" name="Picture 13">
            <a:extLst>
              <a:ext uri="{FF2B5EF4-FFF2-40B4-BE49-F238E27FC236}">
                <a16:creationId xmlns:a16="http://schemas.microsoft.com/office/drawing/2014/main" id="{78237304-B929-417F-A86B-D7D0817F3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" y="3962399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500CB64C-1EC0-49BC-9B19-1152D64A9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9847941-BC2A-4EE5-A5E3-F9D20BE94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6FD770-43C4-4221-BFD2-62142EAC0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8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>
            <a:extLst>
              <a:ext uri="{FF2B5EF4-FFF2-40B4-BE49-F238E27FC236}">
                <a16:creationId xmlns:a16="http://schemas.microsoft.com/office/drawing/2014/main" id="{95AF9A38-85C0-499B-A4DA-A9DE42352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0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3">
            <a:extLst>
              <a:ext uri="{FF2B5EF4-FFF2-40B4-BE49-F238E27FC236}">
                <a16:creationId xmlns:a16="http://schemas.microsoft.com/office/drawing/2014/main" id="{3766A166-F3D8-49DD-8476-BB0FFB427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344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>
            <a:extLst>
              <a:ext uri="{FF2B5EF4-FFF2-40B4-BE49-F238E27FC236}">
                <a16:creationId xmlns:a16="http://schemas.microsoft.com/office/drawing/2014/main" id="{F869286E-778B-4B97-8936-3E9FB9106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" y="5363443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3">
            <a:extLst>
              <a:ext uri="{FF2B5EF4-FFF2-40B4-BE49-F238E27FC236}">
                <a16:creationId xmlns:a16="http://schemas.microsoft.com/office/drawing/2014/main" id="{DE07D02A-50D1-45EF-9BB8-2187E0958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039" y="5363443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3">
            <a:extLst>
              <a:ext uri="{FF2B5EF4-FFF2-40B4-BE49-F238E27FC236}">
                <a16:creationId xmlns:a16="http://schemas.microsoft.com/office/drawing/2014/main" id="{44F9BC57-6C18-4278-AEF3-F1A792463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826" y="5363442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3">
            <a:extLst>
              <a:ext uri="{FF2B5EF4-FFF2-40B4-BE49-F238E27FC236}">
                <a16:creationId xmlns:a16="http://schemas.microsoft.com/office/drawing/2014/main" id="{287D4926-E62B-4BE3-86E3-931C34495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613" y="5363442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3">
            <a:extLst>
              <a:ext uri="{FF2B5EF4-FFF2-40B4-BE49-F238E27FC236}">
                <a16:creationId xmlns:a16="http://schemas.microsoft.com/office/drawing/2014/main" id="{2934D91B-DEDA-49C6-A6B1-E16C2434D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997" y="396239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3">
            <a:extLst>
              <a:ext uri="{FF2B5EF4-FFF2-40B4-BE49-F238E27FC236}">
                <a16:creationId xmlns:a16="http://schemas.microsoft.com/office/drawing/2014/main" id="{4779EDFF-BB45-4126-A5F9-2110B09B2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544" y="396239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3">
            <a:extLst>
              <a:ext uri="{FF2B5EF4-FFF2-40B4-BE49-F238E27FC236}">
                <a16:creationId xmlns:a16="http://schemas.microsoft.com/office/drawing/2014/main" id="{32EA9AC5-CFCD-464E-851D-9E2B78974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336" y="508288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3">
            <a:extLst>
              <a:ext uri="{FF2B5EF4-FFF2-40B4-BE49-F238E27FC236}">
                <a16:creationId xmlns:a16="http://schemas.microsoft.com/office/drawing/2014/main" id="{BA5DE3B6-17FC-43D1-8182-183F847BB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870" y="508288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52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64CD-287B-4AAE-821A-7B8BE514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“Missing Addends Concept”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689A0-4D25-4FEE-8CEA-E1C11ED4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364" y="2179792"/>
            <a:ext cx="10683332" cy="3992408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3: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Supposed you have 5 basketballs and need 8 basketballs to take to the tournament. How many more basketballs do you need?</a:t>
            </a:r>
          </a:p>
          <a:p>
            <a:endParaRPr lang="en-US" dirty="0"/>
          </a:p>
        </p:txBody>
      </p:sp>
      <p:pic>
        <p:nvPicPr>
          <p:cNvPr id="2050" name="Picture 13">
            <a:extLst>
              <a:ext uri="{FF2B5EF4-FFF2-40B4-BE49-F238E27FC236}">
                <a16:creationId xmlns:a16="http://schemas.microsoft.com/office/drawing/2014/main" id="{78237304-B929-417F-A86B-D7D0817F3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" y="3962399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500CB64C-1EC0-49BC-9B19-1152D64A9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9847941-BC2A-4EE5-A5E3-F9D20BE94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6FD770-43C4-4221-BFD2-62142EAC0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8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>
            <a:extLst>
              <a:ext uri="{FF2B5EF4-FFF2-40B4-BE49-F238E27FC236}">
                <a16:creationId xmlns:a16="http://schemas.microsoft.com/office/drawing/2014/main" id="{95AF9A38-85C0-499B-A4DA-A9DE42352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0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3">
            <a:extLst>
              <a:ext uri="{FF2B5EF4-FFF2-40B4-BE49-F238E27FC236}">
                <a16:creationId xmlns:a16="http://schemas.microsoft.com/office/drawing/2014/main" id="{3766A166-F3D8-49DD-8476-BB0FFB427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344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3">
            <a:extLst>
              <a:ext uri="{FF2B5EF4-FFF2-40B4-BE49-F238E27FC236}">
                <a16:creationId xmlns:a16="http://schemas.microsoft.com/office/drawing/2014/main" id="{7C9FDE94-6F08-4E21-B6BB-BA12AD0CC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265" y="398260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6F2E81-BCCB-49B9-908E-05E333917FB6}"/>
              </a:ext>
            </a:extLst>
          </p:cNvPr>
          <p:cNvSpPr txBox="1"/>
          <p:nvPr/>
        </p:nvSpPr>
        <p:spPr>
          <a:xfrm>
            <a:off x="7801586" y="3977988"/>
            <a:ext cx="1104899" cy="1104899"/>
          </a:xfrm>
          <a:prstGeom prst="rect">
            <a:avLst/>
          </a:prstGeom>
          <a:noFill/>
          <a:ln w="158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9B4E23-A3EF-4D5B-B593-96ED24FD1456}"/>
              </a:ext>
            </a:extLst>
          </p:cNvPr>
          <p:cNvSpPr txBox="1"/>
          <p:nvPr/>
        </p:nvSpPr>
        <p:spPr>
          <a:xfrm>
            <a:off x="9094008" y="3977987"/>
            <a:ext cx="1104899" cy="1104899"/>
          </a:xfrm>
          <a:prstGeom prst="rect">
            <a:avLst/>
          </a:prstGeom>
          <a:noFill/>
          <a:ln w="158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C22063-4394-4717-963B-EFD02DCE5DBE}"/>
              </a:ext>
            </a:extLst>
          </p:cNvPr>
          <p:cNvSpPr txBox="1"/>
          <p:nvPr/>
        </p:nvSpPr>
        <p:spPr>
          <a:xfrm>
            <a:off x="10393960" y="3962399"/>
            <a:ext cx="1097369" cy="1121329"/>
          </a:xfrm>
          <a:prstGeom prst="rect">
            <a:avLst/>
          </a:prstGeom>
          <a:noFill/>
          <a:ln w="158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801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F545B-6424-4C58-9A68-D103836E5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“Number Line Model”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845EB-E8D6-4CE8-ABF4-068034D44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878" y="2191696"/>
            <a:ext cx="10168128" cy="36941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When Zed wants to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subtract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 two numbers, he walks forward (to the right on the number line) however many steps are indicated by the first number (the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minuend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).  Then he walks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backwards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 (to the left on the number line) the number of steps indicated by the second number (the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subtrahend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).  Where he lands is the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 of the two numbers.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Video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3E1315-280F-40BF-97CF-4032DB383CE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95" t="57168" r="36845" b="29931"/>
          <a:stretch/>
        </p:blipFill>
        <p:spPr bwMode="auto">
          <a:xfrm>
            <a:off x="7820037" y="624487"/>
            <a:ext cx="3256395" cy="9752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58906E-A3F1-4AB8-8C40-C441EC3FFF1F}"/>
              </a:ext>
            </a:extLst>
          </p:cNvPr>
          <p:cNvCxnSpPr/>
          <p:nvPr/>
        </p:nvCxnSpPr>
        <p:spPr>
          <a:xfrm>
            <a:off x="8882438" y="972128"/>
            <a:ext cx="18192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A25827C-A8AF-484D-B8F2-B2B805FD561C}"/>
              </a:ext>
            </a:extLst>
          </p:cNvPr>
          <p:cNvCxnSpPr/>
          <p:nvPr/>
        </p:nvCxnSpPr>
        <p:spPr>
          <a:xfrm flipH="1">
            <a:off x="10168948" y="848303"/>
            <a:ext cx="504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4B48C6B2-AD85-49AF-A8B6-5C7A76DE0D6B}"/>
              </a:ext>
            </a:extLst>
          </p:cNvPr>
          <p:cNvSpPr/>
          <p:nvPr/>
        </p:nvSpPr>
        <p:spPr>
          <a:xfrm>
            <a:off x="10130848" y="1124528"/>
            <a:ext cx="95250" cy="1428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Text Box 211">
            <a:extLst>
              <a:ext uri="{FF2B5EF4-FFF2-40B4-BE49-F238E27FC236}">
                <a16:creationId xmlns:a16="http://schemas.microsoft.com/office/drawing/2014/main" id="{4D720D00-06E7-46F8-8EAD-E41486E005BB}"/>
              </a:ext>
            </a:extLst>
          </p:cNvPr>
          <p:cNvSpPr txBox="1"/>
          <p:nvPr/>
        </p:nvSpPr>
        <p:spPr>
          <a:xfrm>
            <a:off x="8644285" y="1444931"/>
            <a:ext cx="1857375" cy="400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 – 3 = 8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0022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3AACC-8166-4FC1-91CF-2AA950C1E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Algorithms for Subtraction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9BF38-9D8F-49AA-8F75-0348459BF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32" y="2265588"/>
            <a:ext cx="10168128" cy="369417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4687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FC558-4521-40F6-BAE4-B7C70E79C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Left-To-Right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0E007-828F-4238-868E-CA626E0DC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10168"/>
            <a:ext cx="11205741" cy="409919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Exercise 4: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Subtract using left-to-right subtraction</a:t>
            </a:r>
          </a:p>
          <a:p>
            <a:pPr marL="0" indent="0">
              <a:buNone/>
            </a:pPr>
            <a:r>
              <a:rPr lang="en-US" dirty="0"/>
              <a:t>   	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325                                       		  86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 -   58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		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- 27                              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537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562" y="505555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Partial Differences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88" y="1685131"/>
            <a:ext cx="11233450" cy="4181394"/>
          </a:xfrm>
        </p:spPr>
        <p:txBody>
          <a:bodyPr>
            <a:normAutofit/>
          </a:bodyPr>
          <a:lstStyle/>
          <a:p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Exercise 5</a:t>
            </a: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Subtract using Partial Differences.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dirty="0"/>
              <a:t> 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325                                                    542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   -   58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-  258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0885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4108</TotalTime>
  <Words>458</Words>
  <Application>Microsoft Office PowerPoint</Application>
  <PresentationFormat>Widescreen</PresentationFormat>
  <Paragraphs>60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Avenir Next LT Pro</vt:lpstr>
      <vt:lpstr>Bradley Hand ITC</vt:lpstr>
      <vt:lpstr>Calibri</vt:lpstr>
      <vt:lpstr>Times New Roman</vt:lpstr>
      <vt:lpstr>AccentBoxVTI</vt:lpstr>
      <vt:lpstr>Lesson 8: Subtraction of Whole Numbers</vt:lpstr>
      <vt:lpstr>Definition of Subtraction</vt:lpstr>
      <vt:lpstr>“Take Away Concept”</vt:lpstr>
      <vt:lpstr>“Comparison Concept”</vt:lpstr>
      <vt:lpstr>“Missing Addends Concept”</vt:lpstr>
      <vt:lpstr> “Number Line Model”  </vt:lpstr>
      <vt:lpstr>Algorithms for Subtraction </vt:lpstr>
      <vt:lpstr>Left-To-Right Subtraction</vt:lpstr>
      <vt:lpstr>Partial Differences for Subtraction</vt:lpstr>
      <vt:lpstr>Add Up Method for Subtraction</vt:lpstr>
      <vt:lpstr>Exercise 6:  Subtract using Add Up Method. </vt:lpstr>
      <vt:lpstr>Traditional “Borrowing” Method for Subtraction</vt:lpstr>
      <vt:lpstr>PowerPoint Presentation</vt:lpstr>
      <vt:lpstr>Traditional “Borrowing” Method for Subtraction</vt:lpstr>
      <vt:lpstr>Traditional “Borrowing” Method for Subtraction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25</cp:revision>
  <dcterms:created xsi:type="dcterms:W3CDTF">2023-12-09T14:49:07Z</dcterms:created>
  <dcterms:modified xsi:type="dcterms:W3CDTF">2025-01-09T18:29:01Z</dcterms:modified>
</cp:coreProperties>
</file>