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wmf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wmf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21: Multiplication </a:t>
            </a:r>
            <a:r>
              <a:rPr lang="en-US" sz="4000" b="1"/>
              <a:t>of Rational </a:t>
            </a:r>
            <a:r>
              <a:rPr lang="en-US" sz="4000" b="1" dirty="0"/>
              <a:t>Numbers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a Rational Number?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690563" y="2009775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fraction!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51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690563" y="2009775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is a major difference between the outcome of multiplying by a whole number and the outcome of multiplying by a fraction!!!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A common </a:t>
            </a: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misconception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among students is that “multiplication makes  ______________.”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8C2DA50C-3701-41F0-B8DB-C335AEE525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97759" y="4342500"/>
            <a:ext cx="2094277" cy="560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bigger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2">
            <a:extLst>
              <a:ext uri="{FF2B5EF4-FFF2-40B4-BE49-F238E27FC236}">
                <a16:creationId xmlns:a16="http://schemas.microsoft.com/office/drawing/2014/main" id="{69013A62-E42F-450B-B19D-F74C3E87FC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77717" y="5412627"/>
            <a:ext cx="3549767" cy="6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6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 X 2 = 20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5264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690563" y="2009775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is not true when multiplying with fractions!!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example, when you multiply a whole number times a fraction (less than 1) or vice versa, the product is less than the whole number being used in the multiplication!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 Box 3">
                <a:extLst>
                  <a:ext uri="{FF2B5EF4-FFF2-40B4-BE49-F238E27FC236}">
                    <a16:creationId xmlns:a16="http://schemas.microsoft.com/office/drawing/2014/main" id="{F258D9FF-70E8-4175-BD48-A727E32B536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54928" y="2762735"/>
                <a:ext cx="3591642" cy="6662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dirty="0">
                    <a:solidFill>
                      <a:srgbClr val="4472C4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10 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 smtClean="0">
                            <a:solidFill>
                              <a:srgbClr val="4472C4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4472C4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3200" b="0" i="1" smtClean="0">
                            <a:solidFill>
                              <a:srgbClr val="4472C4"/>
                            </a:solidFill>
                            <a:effectLst/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4472C4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= 5</a:t>
                </a:r>
                <a:endParaRPr lang="en-US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Text Box 3">
                <a:extLst>
                  <a:ext uri="{FF2B5EF4-FFF2-40B4-BE49-F238E27FC236}">
                    <a16:creationId xmlns:a16="http://schemas.microsoft.com/office/drawing/2014/main" id="{F258D9FF-70E8-4175-BD48-A727E32B536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54928" y="2762735"/>
                <a:ext cx="3591642" cy="666265"/>
              </a:xfrm>
              <a:prstGeom prst="rect">
                <a:avLst/>
              </a:prstGeom>
              <a:blipFill>
                <a:blip r:embed="rId5"/>
                <a:stretch>
                  <a:fillRect l="-4414" b="-4454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521561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8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690695" y="1724549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“rule” for multiplying whole numbers and fractions, fractions with fractions, and mixed numbers: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Multiply numerator x numerator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Multiply denominator x denominator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REDUCE!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 mixed numbers, convert to improper fractions first!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>
              <a:lnSpc>
                <a:spcPct val="115000"/>
              </a:lnSpc>
              <a:spcBef>
                <a:spcPts val="0"/>
              </a:spcBef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may choose to reduce first, and then multiply straight  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across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99E02DE-E244-6CF8-B721-BF69464BD6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2139" y="2904125"/>
            <a:ext cx="2459777" cy="1727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2582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2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581638" y="1966806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Directions:</a:t>
            </a:r>
            <a:r>
              <a:rPr lang="en-US" sz="3200" b="1" kern="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Find the product of each of the examples below. Show work. Reduce all answers. Write answer as improper fraction AND mixed number (if possible).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08188E6-F9B6-4BE2-B6F7-9EDB09052F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831" t="47706" r="53211" b="40551"/>
          <a:stretch/>
        </p:blipFill>
        <p:spPr>
          <a:xfrm>
            <a:off x="306860" y="3791833"/>
            <a:ext cx="5045318" cy="9533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491459-0133-4BE0-A9C0-539F05E4CAD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528" t="60183" r="53280" b="27095"/>
          <a:stretch/>
        </p:blipFill>
        <p:spPr>
          <a:xfrm>
            <a:off x="123825" y="4591363"/>
            <a:ext cx="5258769" cy="10397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5D7D796-FAE6-0B23-5A8E-A6C02431EF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06506" y="3851424"/>
            <a:ext cx="1239714" cy="8937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69338B4-F0BD-6838-5613-8059F02C05F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06506" y="4676524"/>
            <a:ext cx="1999570" cy="89374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3BA5CA-BBCB-1309-B518-AF72118DA7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680233" y="5501625"/>
            <a:ext cx="1377248" cy="8937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7A62629-A367-1D84-BBE6-022D3A56372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6009" y="5463742"/>
            <a:ext cx="5045318" cy="94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037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6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60FA43F4-915E-4E58-AB29-F66F7C03F3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12824" t="19475" r="52872" b="29229"/>
          <a:stretch/>
        </p:blipFill>
        <p:spPr>
          <a:xfrm>
            <a:off x="553673" y="2179417"/>
            <a:ext cx="4530055" cy="381032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1EFB84-F7C6-F854-187D-0AFF9A0B5C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87852" y="2179417"/>
            <a:ext cx="686907" cy="9054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1C5C9EA-F959-1B29-2EC2-F39F230B29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69452" y="3084886"/>
            <a:ext cx="1659240" cy="102784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2070948-3DDE-4315-C6BB-E47F75BC192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95953" y="4084579"/>
            <a:ext cx="1157611" cy="83774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6EE64AD-60B7-9D33-6312-547E98B3603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95953" y="5053654"/>
            <a:ext cx="1041775" cy="936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954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2743FB0D-E0D6-49B1-AE02-DBB695734CC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592" t="23975" r="53004" b="40307"/>
          <a:stretch/>
        </p:blipFill>
        <p:spPr>
          <a:xfrm>
            <a:off x="453006" y="2122417"/>
            <a:ext cx="5503177" cy="321385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6D3ACC-099D-28DF-76E8-7364FE042A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81961" y="2268746"/>
            <a:ext cx="622013" cy="76933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ACF3D0B-0F1A-C4C4-3EB9-61F3E64DA5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12203" y="3402183"/>
            <a:ext cx="2365471" cy="8889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755987A-B089-F5C5-FBE6-735490210D9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56183" y="4655223"/>
            <a:ext cx="2773035" cy="972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3518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4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65940DA-0D9D-46BA-907D-7196004D9BE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867" t="43914" r="48463" b="31743"/>
          <a:stretch/>
        </p:blipFill>
        <p:spPr>
          <a:xfrm>
            <a:off x="440572" y="2298584"/>
            <a:ext cx="5188441" cy="183718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3E14AC-107C-A0B7-062D-13BB56CB22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9136" y="2298584"/>
            <a:ext cx="1982796" cy="8138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C303225-2931-42CB-CF53-9F2C70B3DC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96559" y="3410029"/>
            <a:ext cx="3222565" cy="859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3200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5788</TotalTime>
  <Words>239</Words>
  <Application>Microsoft Office PowerPoint</Application>
  <PresentationFormat>Widescreen</PresentationFormat>
  <Paragraphs>27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Avenir Next LT Pro</vt:lpstr>
      <vt:lpstr>Calibri</vt:lpstr>
      <vt:lpstr>Cambria Math</vt:lpstr>
      <vt:lpstr>Times New Roman</vt:lpstr>
      <vt:lpstr>AccentBoxVTI</vt:lpstr>
      <vt:lpstr>Microsoft Equation 3.0</vt:lpstr>
      <vt:lpstr>Lesson 21: Multiplication of Rational Numbers</vt:lpstr>
      <vt:lpstr>What is a Rational Number?  </vt:lpstr>
      <vt:lpstr>Multiplication of Rational Numbers   </vt:lpstr>
      <vt:lpstr>Multiplication of Rational Numbers   </vt:lpstr>
      <vt:lpstr>Multiplication of Rational Numbers   </vt:lpstr>
      <vt:lpstr>Multiplication of Rational Numbers   </vt:lpstr>
      <vt:lpstr>Multiplication of Rational Numbers   </vt:lpstr>
      <vt:lpstr>Multiplication of Rational Numbers   </vt:lpstr>
      <vt:lpstr>Multiplication of Rational Numbers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64</cp:revision>
  <dcterms:created xsi:type="dcterms:W3CDTF">2023-12-09T14:49:07Z</dcterms:created>
  <dcterms:modified xsi:type="dcterms:W3CDTF">2025-01-13T20:25:32Z</dcterms:modified>
</cp:coreProperties>
</file>