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2" r:id="rId4"/>
    <p:sldId id="273" r:id="rId5"/>
    <p:sldId id="274" r:id="rId6"/>
    <p:sldId id="275" r:id="rId7"/>
    <p:sldId id="276" r:id="rId8"/>
    <p:sldId id="277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86" r:id="rId18"/>
    <p:sldId id="287" r:id="rId19"/>
    <p:sldId id="288" r:id="rId20"/>
    <p:sldId id="289" r:id="rId21"/>
    <p:sldId id="290" r:id="rId22"/>
    <p:sldId id="291" r:id="rId23"/>
    <p:sldId id="292" r:id="rId24"/>
    <p:sldId id="293" r:id="rId25"/>
    <p:sldId id="294" r:id="rId26"/>
    <p:sldId id="295" r:id="rId27"/>
    <p:sldId id="29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25:</a:t>
            </a:r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Ratios, Rates, Proportions and Percent</a:t>
            </a:r>
            <a:endParaRPr lang="en-US" sz="4000" b="1" dirty="0"/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12DC401-E59E-4150-890E-5E2F94CB62BF}"/>
              </a:ext>
            </a:extLst>
          </p:cNvPr>
          <p:cNvSpPr/>
          <p:nvPr/>
        </p:nvSpPr>
        <p:spPr>
          <a:xfrm>
            <a:off x="531303" y="2273417"/>
            <a:ext cx="10802223" cy="17548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D: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chef knows that he can serve 8 people with 3 pounds of fish. How many pounds of fish does he need to serve 50 people?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F013C6-269D-4BEE-B199-0E2B44FD43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33" t="28991" r="51628" b="60367"/>
          <a:stretch/>
        </p:blipFill>
        <p:spPr>
          <a:xfrm>
            <a:off x="3339784" y="4232798"/>
            <a:ext cx="1861392" cy="127512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F361628-24AB-4F14-B614-05D7888D74D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880" t="27890" r="26377" b="60978"/>
          <a:stretch/>
        </p:blipFill>
        <p:spPr>
          <a:xfrm>
            <a:off x="5079459" y="4232798"/>
            <a:ext cx="3822733" cy="1100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6507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B0C69-43BB-44E4-B479-039801B5C127}"/>
              </a:ext>
            </a:extLst>
          </p:cNvPr>
          <p:cNvSpPr/>
          <p:nvPr/>
        </p:nvSpPr>
        <p:spPr>
          <a:xfrm>
            <a:off x="531304" y="2339862"/>
            <a:ext cx="9544601" cy="1316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E: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4.8 pounds of flour costs $1.20, how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much will 6 pounds cost?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2FA2DD-CC4A-4552-B387-26D2E8D9F3D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078" t="39266" r="50734" b="51560"/>
          <a:stretch/>
        </p:blipFill>
        <p:spPr>
          <a:xfrm>
            <a:off x="3344462" y="3927620"/>
            <a:ext cx="1959142" cy="123475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AF5F8EF-49E3-42FF-8080-DD4D7220A2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6499" t="40000" r="31881" b="52538"/>
          <a:stretch/>
        </p:blipFill>
        <p:spPr>
          <a:xfrm>
            <a:off x="5839774" y="4122472"/>
            <a:ext cx="2339492" cy="845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636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Ratios in which one number is compared to 100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way to write a fraction with a denominator of 100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N% = N/100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B0C69-43BB-44E4-B479-039801B5C127}"/>
              </a:ext>
            </a:extLst>
          </p:cNvPr>
          <p:cNvSpPr/>
          <p:nvPr/>
        </p:nvSpPr>
        <p:spPr>
          <a:xfrm>
            <a:off x="531304" y="2339862"/>
            <a:ext cx="3850734" cy="6222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Percent?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40164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Practice Converting Fractions to Decimals to Percent: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Changing fractions to decimals to percent and vice versa: Fill in the missing values in the following table.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BBD36B1-BEA1-4ED9-8FFD-9CE17C290D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692" t="32782" r="17982" b="34435"/>
          <a:stretch/>
        </p:blipFill>
        <p:spPr>
          <a:xfrm>
            <a:off x="1598270" y="4431978"/>
            <a:ext cx="8330269" cy="22482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210295-B510-4E28-A43D-E96720DE93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243" t="42079" r="77982" b="53273"/>
          <a:stretch/>
        </p:blipFill>
        <p:spPr>
          <a:xfrm>
            <a:off x="1789482" y="5167619"/>
            <a:ext cx="947957" cy="31878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ECB556-29F6-4153-82DB-CA57FE3E90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05" t="41957" r="58372" b="52171"/>
          <a:stretch/>
        </p:blipFill>
        <p:spPr>
          <a:xfrm>
            <a:off x="4454554" y="5117285"/>
            <a:ext cx="612397" cy="40267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BF327E-9CBF-4AAE-B93C-AED95A5014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80" t="50000" r="77913" b="44832"/>
          <a:stretch/>
        </p:blipFill>
        <p:spPr>
          <a:xfrm>
            <a:off x="1789482" y="5673960"/>
            <a:ext cx="939568" cy="3544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F7EE943-09FE-437B-B4BD-C632FF20CA3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174" t="50000" r="35528" b="44832"/>
          <a:stretch/>
        </p:blipFill>
        <p:spPr>
          <a:xfrm>
            <a:off x="7180976" y="5643693"/>
            <a:ext cx="645952" cy="3544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7B58D1-F510-4687-A700-B9E5A5261C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537" t="57967" r="58440" b="37050"/>
          <a:stretch/>
        </p:blipFill>
        <p:spPr>
          <a:xfrm>
            <a:off x="4454553" y="6188791"/>
            <a:ext cx="612397" cy="3417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5F715C1-C0F5-4613-8728-045E75803E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49" t="57615" r="34220" b="37050"/>
          <a:stretch/>
        </p:blipFill>
        <p:spPr>
          <a:xfrm>
            <a:off x="7206143" y="6188791"/>
            <a:ext cx="771787" cy="365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5797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10AEB-16D9-4878-AC7D-7F19F2316C4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904" t="29113" r="18119" b="14006"/>
          <a:stretch/>
        </p:blipFill>
        <p:spPr>
          <a:xfrm>
            <a:off x="886365" y="1333851"/>
            <a:ext cx="10036102" cy="458877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9FD376-B2A4-4988-A859-F7D98154A95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80" t="39633" r="76399" b="55352"/>
          <a:stretch/>
        </p:blipFill>
        <p:spPr>
          <a:xfrm>
            <a:off x="1269533" y="2287502"/>
            <a:ext cx="1152021" cy="35248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22571CD-902C-4C60-B0E2-BCC2BCAF24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018" t="39879" r="56101" b="54981"/>
          <a:stretch/>
        </p:blipFill>
        <p:spPr>
          <a:xfrm>
            <a:off x="4546832" y="2287502"/>
            <a:ext cx="965099" cy="40551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2AC93A-D2B6-4217-928D-D7FC47CDAE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106" t="47340" r="75642" b="46825"/>
          <a:stretch/>
        </p:blipFill>
        <p:spPr>
          <a:xfrm>
            <a:off x="1221995" y="2886028"/>
            <a:ext cx="1264514" cy="40478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30D6118-EA05-4A0C-BBF7-8E356E2D57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449" t="47303" r="34014" b="47033"/>
          <a:stretch/>
        </p:blipFill>
        <p:spPr>
          <a:xfrm>
            <a:off x="7768205" y="2847119"/>
            <a:ext cx="906011" cy="44158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6D69125-DCC5-415B-8270-149413775B1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74" t="55413" r="56445" b="39268"/>
          <a:stretch/>
        </p:blipFill>
        <p:spPr>
          <a:xfrm>
            <a:off x="4471331" y="3462429"/>
            <a:ext cx="965099" cy="41965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7D3211-AFBC-4D7E-8578-F779171D20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12" t="55168" r="33257" b="38393"/>
          <a:stretch/>
        </p:blipFill>
        <p:spPr>
          <a:xfrm>
            <a:off x="7727719" y="3479953"/>
            <a:ext cx="1031481" cy="50273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3F2D2D3-DAF9-40AA-9D6E-CCE5F451C7C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449" t="62875" r="72271" b="32110"/>
          <a:stretch/>
        </p:blipFill>
        <p:spPr>
          <a:xfrm>
            <a:off x="1221995" y="4191569"/>
            <a:ext cx="1621873" cy="3445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BBD4FA9-60D6-4928-B1E0-6535D54992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674" t="62997" r="56170" b="33857"/>
          <a:stretch/>
        </p:blipFill>
        <p:spPr>
          <a:xfrm>
            <a:off x="4471331" y="4164988"/>
            <a:ext cx="979934" cy="242366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DABA93C-5501-457B-87A0-E50722D4859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381" t="70562" r="76674" b="25627"/>
          <a:stretch/>
        </p:blipFill>
        <p:spPr>
          <a:xfrm>
            <a:off x="1221995" y="4755961"/>
            <a:ext cx="1182849" cy="28350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F045B0BC-037C-4833-AF55-13AC4924F6A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9312" t="71095" r="33463" b="24771"/>
          <a:stretch/>
        </p:blipFill>
        <p:spPr>
          <a:xfrm>
            <a:off x="7727719" y="4787303"/>
            <a:ext cx="1031481" cy="33199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D589173-A584-6C13-2CC1-5A933A9EAC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1331" y="5354053"/>
            <a:ext cx="639533" cy="44158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1B5419-575B-09AA-D3D9-B7A9414863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7960" y="5311137"/>
            <a:ext cx="903859" cy="41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15419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740E06B-E506-4578-9BD0-04A316851A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417" t="28746" r="18257" b="61712"/>
          <a:stretch/>
        </p:blipFill>
        <p:spPr>
          <a:xfrm>
            <a:off x="1778465" y="612396"/>
            <a:ext cx="8330269" cy="65434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2740050-9D3E-4BA1-9A51-6D0BCF5C9B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692" t="18471" r="17982" b="48379"/>
          <a:stretch/>
        </p:blipFill>
        <p:spPr>
          <a:xfrm>
            <a:off x="1812021" y="1130417"/>
            <a:ext cx="8330270" cy="22734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8F0A14-FAB0-43F2-BD30-5559F733166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36" t="19939" r="80941" b="75291"/>
          <a:stretch/>
        </p:blipFill>
        <p:spPr>
          <a:xfrm>
            <a:off x="1913621" y="1277331"/>
            <a:ext cx="690908" cy="36911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890C91-EC16-4367-8BF2-0357E55D536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587" t="27879" r="79746" b="66739"/>
          <a:stretch/>
        </p:blipFill>
        <p:spPr>
          <a:xfrm>
            <a:off x="1913621" y="1863401"/>
            <a:ext cx="755688" cy="4037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0CC37A2-8688-4BE7-9B67-4DE75BD31B2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15" t="43637" r="76515" b="50981"/>
          <a:stretch/>
        </p:blipFill>
        <p:spPr>
          <a:xfrm>
            <a:off x="1848965" y="2942502"/>
            <a:ext cx="1154547" cy="3691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EE7EE6B-C277-4353-BA9B-BE18585F57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273" t="35690" r="56515" b="59596"/>
          <a:stretch/>
        </p:blipFill>
        <p:spPr>
          <a:xfrm>
            <a:off x="4673599" y="2359327"/>
            <a:ext cx="812801" cy="346927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599283C-A40C-4542-9CAB-33C9B8B9E0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394" t="35996" r="31529" b="59692"/>
          <a:stretch/>
        </p:blipFill>
        <p:spPr>
          <a:xfrm>
            <a:off x="7464676" y="2438399"/>
            <a:ext cx="1106670" cy="29569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249CE5D-F4C4-4891-914E-46600FB4D1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9621" t="43906" r="33939" b="52579"/>
          <a:stretch/>
        </p:blipFill>
        <p:spPr>
          <a:xfrm>
            <a:off x="7535179" y="3016206"/>
            <a:ext cx="768312" cy="2359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A8EB074-C470-1EFD-6DC3-0C63B3A2DC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4677" y="1840512"/>
            <a:ext cx="937452" cy="4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937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945D72E1-3F69-46C0-904B-C381E9095278}"/>
              </a:ext>
            </a:extLst>
          </p:cNvPr>
          <p:cNvSpPr/>
          <p:nvPr/>
        </p:nvSpPr>
        <p:spPr>
          <a:xfrm>
            <a:off x="531304" y="2161309"/>
            <a:ext cx="10644696" cy="6222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F: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120 is what percentage of 80?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3E631E3-1C48-4620-A27A-049594DC55F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773" t="55084" r="48636" b="31987"/>
          <a:stretch/>
        </p:blipFill>
        <p:spPr>
          <a:xfrm>
            <a:off x="3103420" y="3146962"/>
            <a:ext cx="2336800" cy="146622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5C139D-7479-4785-810B-0D8661A878C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379" t="55488" r="31666" b="33738"/>
          <a:stretch/>
        </p:blipFill>
        <p:spPr>
          <a:xfrm>
            <a:off x="5869500" y="3325525"/>
            <a:ext cx="2142836" cy="1002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385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G: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What is 65% of 90?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E4F0326-0416-4A9A-87B4-A055EFB647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773" t="34119" r="48485" b="52323"/>
          <a:stretch/>
        </p:blipFill>
        <p:spPr>
          <a:xfrm>
            <a:off x="3555999" y="2930999"/>
            <a:ext cx="2782674" cy="180725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8C1DD2F-56EC-48A0-A7CB-1F98F747A2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4848" t="34119" r="31516" b="55690"/>
          <a:stretch/>
        </p:blipFill>
        <p:spPr>
          <a:xfrm>
            <a:off x="6548581" y="3180381"/>
            <a:ext cx="2124365" cy="893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787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H: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is 30% of what number?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2BBA27A-3041-4FD1-9F1B-88797652060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758" t="32458" r="50530" b="55690"/>
          <a:stretch/>
        </p:blipFill>
        <p:spPr>
          <a:xfrm>
            <a:off x="3990110" y="3001818"/>
            <a:ext cx="1762255" cy="134850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A4B2EEB-8216-4BB4-9F81-531793ACCF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894" t="32593" r="31288" b="57710"/>
          <a:stretch/>
        </p:blipFill>
        <p:spPr>
          <a:xfrm>
            <a:off x="6345382" y="3126509"/>
            <a:ext cx="1981202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5666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I: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 survey of football players revealed that 20 percent of 1180 players had knee injuries. How many players had knee injuries?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61ED56-79F0-4C91-90D6-65C4F578F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061" t="54276" r="47955" b="33333"/>
          <a:stretch/>
        </p:blipFill>
        <p:spPr>
          <a:xfrm>
            <a:off x="3768436" y="4027055"/>
            <a:ext cx="2256384" cy="143163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76CF2FE-F407-4894-A162-6BF29DE3DB6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061" t="54950" r="32575" b="35488"/>
          <a:stretch/>
        </p:blipFill>
        <p:spPr>
          <a:xfrm>
            <a:off x="6317673" y="4211781"/>
            <a:ext cx="1884218" cy="89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073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Ratio?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comparison of two numbers by division – quantities are the same unit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of Ratio: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8 miles and 2 miles 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J: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Natalee correctly answered 123 questions out of 150 questions on an exam. What percent of the questions did she answer correctly?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8CE6E8B-237E-4EB1-AB7D-9FEAE36FFF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924" t="35690" r="48939" b="53401"/>
          <a:stretch/>
        </p:blipFill>
        <p:spPr>
          <a:xfrm>
            <a:off x="3352800" y="4128653"/>
            <a:ext cx="2497580" cy="137621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3BAD33B-B43D-4F38-99E6-AC76F68C707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363" t="36902" r="32652" b="55017"/>
          <a:stretch/>
        </p:blipFill>
        <p:spPr>
          <a:xfrm>
            <a:off x="6003636" y="4387273"/>
            <a:ext cx="1998115" cy="82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3192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K: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semester, Brayden spent $250 on books. If this amount represents 5% of his student loan, how much is the amount of the loan?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6379A9-3BD5-414C-BA44-9752D325903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151" t="36363" r="48485" b="51785"/>
          <a:stretch/>
        </p:blipFill>
        <p:spPr>
          <a:xfrm>
            <a:off x="3343563" y="4387272"/>
            <a:ext cx="2235621" cy="131156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4EBA41-71F4-4F25-8C6C-D9BDF17A5AE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061" t="37037" r="30227" b="55690"/>
          <a:stretch/>
        </p:blipFill>
        <p:spPr>
          <a:xfrm>
            <a:off x="5615368" y="4562763"/>
            <a:ext cx="2074247" cy="61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81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L: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$880 of a $2000 loan has been paid off, what percentage is this?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201D8F1-34E0-4DAB-BE06-E4A67AF77A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924" t="66801" r="47349" b="20270"/>
          <a:stretch/>
        </p:blipFill>
        <p:spPr>
          <a:xfrm>
            <a:off x="3278911" y="3731492"/>
            <a:ext cx="2198253" cy="125614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C2F1388-0382-4CBF-916F-8C9E2FDFF6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5909" t="69091" r="33182" b="24040"/>
          <a:stretch/>
        </p:blipFill>
        <p:spPr>
          <a:xfrm>
            <a:off x="5818909" y="3953164"/>
            <a:ext cx="1929856" cy="683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4577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M: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school population for the new year in a certain town is 135 percent of the school population for the previous year. If the new population is 378, how many students did the school have for the previous year?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FB836D0-850A-457A-8ACF-59B98DEFA40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697" t="62491" r="48106" b="22829"/>
          <a:stretch/>
        </p:blipFill>
        <p:spPr>
          <a:xfrm>
            <a:off x="3325089" y="4537406"/>
            <a:ext cx="2152074" cy="145699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C6C4DEB-0702-4640-9C93-0EEA3A19A91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818" t="66162" r="34167" b="28485"/>
          <a:stretch/>
        </p:blipFill>
        <p:spPr>
          <a:xfrm>
            <a:off x="5532580" y="4832695"/>
            <a:ext cx="1514763" cy="505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3180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N: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What is the cost of a pair of shoes that is listed for $36.40 with a 15% discount?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523C4F-0F02-4B7A-AA3B-0F2AC62E5B3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136" t="56161" r="47651" b="33468"/>
          <a:stretch/>
        </p:blipFill>
        <p:spPr>
          <a:xfrm>
            <a:off x="2974109" y="3764882"/>
            <a:ext cx="2225963" cy="115810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FBA291C-E408-4EA8-808B-D7BF2E9C2E2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515" t="57643" r="19925" b="26869"/>
          <a:stretch/>
        </p:blipFill>
        <p:spPr>
          <a:xfrm>
            <a:off x="5440218" y="3705257"/>
            <a:ext cx="3454400" cy="1277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2576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kern="0" dirty="0">
                <a:latin typeface="Arial" panose="020B0604020202020204" pitchFamily="34" charset="0"/>
                <a:ea typeface="Calibri" panose="020F0502020204030204" pitchFamily="34" charset="0"/>
              </a:rPr>
              <a:t>WORD PROBLEMS with Percent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O: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What is the cost of an item that costs $30.94 with 6% sales tax?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4AE5042-CA26-41C8-9312-7A726C15B7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212" t="47946" r="38409" b="39798"/>
          <a:stretch/>
        </p:blipFill>
        <p:spPr>
          <a:xfrm>
            <a:off x="9421090" y="697029"/>
            <a:ext cx="1657319" cy="11008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A81674-119B-45FC-9A95-072C103AD60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0076" t="34120" r="47879" b="54477"/>
          <a:stretch/>
        </p:blipFill>
        <p:spPr>
          <a:xfrm>
            <a:off x="3334326" y="3559072"/>
            <a:ext cx="2231775" cy="118841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C7DAADE-62E1-4D68-947A-9A1BEEEEF1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061" t="35555" r="22727" b="46128"/>
          <a:stretch/>
        </p:blipFill>
        <p:spPr>
          <a:xfrm>
            <a:off x="6055250" y="3459781"/>
            <a:ext cx="3365840" cy="1634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0733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Calculations with PERCENT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mentally!!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P: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15 percent of 82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8.2 + 4.1 = 12.3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Q: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20 percent of $31.40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3.14 + 3.14 = 6.28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R: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percent of $30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3 + 3 + 1.5 = 7.50</a:t>
            </a:r>
          </a:p>
        </p:txBody>
      </p:sp>
    </p:spTree>
    <p:extLst>
      <p:ext uri="{BB962C8B-B14F-4D97-AF65-F5344CB8AC3E}">
        <p14:creationId xmlns:p14="http://schemas.microsoft.com/office/powerpoint/2010/main" val="40033197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Calculations with PERCENT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Calculate mentally!!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S: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25 percent of 88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¼ * 88 = 22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T: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20 percent of 55	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1/5 * 55 = 11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U: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75 percent of 24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¾ * 24 = 18</a:t>
            </a:r>
          </a:p>
        </p:txBody>
      </p:sp>
    </p:spTree>
    <p:extLst>
      <p:ext uri="{BB962C8B-B14F-4D97-AF65-F5344CB8AC3E}">
        <p14:creationId xmlns:p14="http://schemas.microsoft.com/office/powerpoint/2010/main" val="1622418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2"/>
            <a:ext cx="10168128" cy="4726207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Rate?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comparison of two numbers by division – quantities are the different units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8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 to B     	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8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B to A  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28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A:B</a:t>
            </a:r>
          </a:p>
          <a:p>
            <a:pPr marL="0" indent="0">
              <a:buNone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Rate: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	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40 dollars and 5 tickets</a:t>
            </a:r>
          </a:p>
          <a:p>
            <a:pPr marL="0" indent="0">
              <a:buNone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				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5 tickets and 40 dollars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35F4663-B6E8-4256-A686-E7B0E52913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803" t="73517" r="66353" b="12171"/>
          <a:stretch/>
        </p:blipFill>
        <p:spPr>
          <a:xfrm>
            <a:off x="3713526" y="3936301"/>
            <a:ext cx="1414082" cy="145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861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Reduce, Reduce, Reduce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245044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Since a ratio and rate are expressed as a fraction, it can often be reduced.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For example, 120 miles to 2 hours can be reduced to  </a:t>
            </a: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60 miles to 1 hour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4841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Ratios and Rates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A: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If there are 5 women and 8 men in the math lab, answer the following.</a:t>
            </a:r>
          </a:p>
          <a:p>
            <a:pPr marL="342900" marR="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What is the ratio of the number of women to men?  </a:t>
            </a:r>
          </a:p>
          <a:p>
            <a:pPr marL="457200" marR="0" lvl="1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5:8  5/8</a:t>
            </a:r>
          </a:p>
          <a:p>
            <a:pPr marL="0" marR="0" lv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b) What is the ratio of the number of men to women? </a:t>
            </a:r>
          </a:p>
          <a:p>
            <a:pPr marL="457200" marR="0" lvl="1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  	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8:5  8/5</a:t>
            </a:r>
          </a:p>
          <a:p>
            <a:pPr marL="0" marR="0" lvl="0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What is the ratio of the number of men to the total?  </a:t>
            </a:r>
          </a:p>
          <a:p>
            <a:pPr marL="457200" lvl="1" indent="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8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8:13   8/13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28624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Proportion?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statement that two ratios or rates are equal.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We use proportions to solve word problems!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of Proportion: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914400" lvl="2">
              <a:spcBef>
                <a:spcPts val="0"/>
              </a:spcBef>
              <a:spcAft>
                <a:spcPts val="1125"/>
              </a:spcAft>
            </a:pPr>
            <a:r>
              <a:rPr lang="en-US" sz="2800" dirty="0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“x is to 4 as 20 is to 16”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914400" lvl="2">
              <a:spcBef>
                <a:spcPts val="0"/>
              </a:spcBef>
              <a:spcAft>
                <a:spcPts val="1125"/>
              </a:spcAft>
            </a:pPr>
            <a:r>
              <a:rPr lang="en-US" sz="2800" dirty="0">
                <a:solidFill>
                  <a:srgbClr val="4472C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“25 miles is to 1 gallon as 50 miles is to 2 gallons”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869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How do we solve proportions in word problems? </a:t>
            </a:r>
            <a:endParaRPr lang="en-US" sz="32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CROSS MULTIPLY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316D5-FF76-4DA6-A8CF-DEAB3F558B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004" t="46238" r="61552" b="42386"/>
          <a:stretch/>
        </p:blipFill>
        <p:spPr>
          <a:xfrm>
            <a:off x="531304" y="3504323"/>
            <a:ext cx="4690176" cy="11795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100D59-019E-493C-8B84-ECCA7494179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472" t="47103" r="44836" b="41558"/>
          <a:stretch/>
        </p:blipFill>
        <p:spPr>
          <a:xfrm>
            <a:off x="5554765" y="3854408"/>
            <a:ext cx="1513825" cy="11109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1D1170B-76A9-4268-B5AB-912D3187793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411" t="46854" r="23318" b="42056"/>
          <a:stretch/>
        </p:blipFill>
        <p:spPr>
          <a:xfrm>
            <a:off x="7250962" y="3854409"/>
            <a:ext cx="1353981" cy="102122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7964F05-743E-47A3-AA66-015CB9DF67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966" t="56203" r="9790" b="35078"/>
          <a:stretch/>
        </p:blipFill>
        <p:spPr>
          <a:xfrm>
            <a:off x="436616" y="4943946"/>
            <a:ext cx="12775182" cy="795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B: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If the ratio of teachers to students in a school is 1 to 18 and there are 360 students, how many teachers are there? 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A9709EF-F23D-49BF-A010-A38561D965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725" t="58318" r="49999" b="30467"/>
          <a:stretch/>
        </p:blipFill>
        <p:spPr>
          <a:xfrm>
            <a:off x="3663740" y="4153256"/>
            <a:ext cx="1859693" cy="12647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03EDED0-DB29-4FFC-8A36-EEF3ED5CD8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6425" t="59564" r="26823" b="31589"/>
          <a:stretch/>
        </p:blipFill>
        <p:spPr>
          <a:xfrm>
            <a:off x="6025746" y="4358356"/>
            <a:ext cx="2819152" cy="837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4911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9341" y="34730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Proportions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304" y="2068875"/>
            <a:ext cx="10168128" cy="4726207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C: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 distance between two cities is 150 miles. The scaled distance between the cities on a map is drawn as 1 ½ inches. If the distance between two other cities is 900 miles, what is the scaled distance between them on the map?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6C4D69D-F8CC-4CFA-AC41-0474A052F1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28" t="43547" r="49357" b="45811"/>
          <a:stretch/>
        </p:blipFill>
        <p:spPr>
          <a:xfrm>
            <a:off x="3070370" y="4991449"/>
            <a:ext cx="2127590" cy="12591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272B55F-1E39-487B-8ACB-69289130219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366" t="45872" r="30917" b="46788"/>
          <a:stretch/>
        </p:blipFill>
        <p:spPr>
          <a:xfrm>
            <a:off x="5615368" y="5247733"/>
            <a:ext cx="2118950" cy="74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17599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7239</TotalTime>
  <Words>845</Words>
  <Application>Microsoft Office PowerPoint</Application>
  <PresentationFormat>Widescreen</PresentationFormat>
  <Paragraphs>108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4" baseType="lpstr">
      <vt:lpstr>Arial</vt:lpstr>
      <vt:lpstr>Avenir Next LT Pro</vt:lpstr>
      <vt:lpstr>Bradley Hand ITC</vt:lpstr>
      <vt:lpstr>Calibri</vt:lpstr>
      <vt:lpstr>Times New Roman</vt:lpstr>
      <vt:lpstr>Wingdings</vt:lpstr>
      <vt:lpstr>AccentBoxVTI</vt:lpstr>
      <vt:lpstr>Lesson 25:Ratios, Rates, Proportions and Percent</vt:lpstr>
      <vt:lpstr> Ratios</vt:lpstr>
      <vt:lpstr> Rates</vt:lpstr>
      <vt:lpstr> Reduce, Reduce, Reduce</vt:lpstr>
      <vt:lpstr> Ratios and Rates</vt:lpstr>
      <vt:lpstr> Proportions</vt:lpstr>
      <vt:lpstr> Proportions</vt:lpstr>
      <vt:lpstr> Proportions</vt:lpstr>
      <vt:lpstr> Proportions</vt:lpstr>
      <vt:lpstr> Proportions</vt:lpstr>
      <vt:lpstr> Proportions</vt:lpstr>
      <vt:lpstr> Percents</vt:lpstr>
      <vt:lpstr> Percent</vt:lpstr>
      <vt:lpstr>PowerPoint Presentation</vt:lpstr>
      <vt:lpstr>PowerPoint Presentation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WORD PROBLEMS with Percent</vt:lpstr>
      <vt:lpstr> Mental Calculations with PERCENT </vt:lpstr>
      <vt:lpstr> Mental Calculations with PERCENT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62</cp:revision>
  <dcterms:created xsi:type="dcterms:W3CDTF">2023-12-09T14:49:07Z</dcterms:created>
  <dcterms:modified xsi:type="dcterms:W3CDTF">2025-01-15T14:00:46Z</dcterms:modified>
</cp:coreProperties>
</file>