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1/13/2025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1/13/2025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1/13/2025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1/13/2025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1/13/2025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1/13/2025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1/13/2025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1/13/2025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1/13/2025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1/13/2025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1/13/2025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1/13/2025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rmAutofit fontScale="90000"/>
          </a:bodyPr>
          <a:lstStyle/>
          <a:p>
            <a:pPr algn="ctr"/>
            <a:r>
              <a:rPr lang="en-US" sz="4000" b="1" dirty="0"/>
              <a:t>Lesson 20: Adding and Subtracting Rational Numbers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a:bodyPr>
          <a:lstStyle/>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nodePh="1">
                                  <p:stCondLst>
                                    <p:cond delay="750"/>
                                  </p:stCondLst>
                                  <p:endCondLst>
                                    <p:cond evt="begin" delay="0">
                                      <p:tn val="5"/>
                                    </p:cond>
                                  </p:end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560717" y="840336"/>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Rules for Subtracting Fractions</a:t>
            </a: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6</a:t>
            </a:r>
            <a:r>
              <a:rPr lang="en-US" sz="3200" b="1" dirty="0">
                <a:effectLst/>
                <a:latin typeface="Arial" panose="020B0604020202020204" pitchFamily="34" charset="0"/>
                <a:ea typeface="Calibri" panose="020F0502020204030204" pitchFamily="34" charset="0"/>
                <a:cs typeface="Times New Roman" panose="02020603050405020304" pitchFamily="18" charset="0"/>
              </a:rPr>
              <a:t>: Subtract the following fractions. Reduce if necessary.</a:t>
            </a:r>
            <a:r>
              <a:rPr lang="en-US" sz="3200" b="1" u="sng" dirty="0">
                <a:effectLst/>
                <a:latin typeface="Arial" panose="020B0604020202020204" pitchFamily="34" charset="0"/>
                <a:ea typeface="Calibri" panose="020F0502020204030204" pitchFamily="34" charset="0"/>
                <a:cs typeface="Times New Roman" panose="02020603050405020304" pitchFamily="18" charset="0"/>
              </a:rPr>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pic>
        <p:nvPicPr>
          <p:cNvPr id="6" name="Picture 5">
            <a:extLst>
              <a:ext uri="{FF2B5EF4-FFF2-40B4-BE49-F238E27FC236}">
                <a16:creationId xmlns:a16="http://schemas.microsoft.com/office/drawing/2014/main" id="{0FD023E5-AC47-A9E2-33BF-6060EDB72E71}"/>
              </a:ext>
            </a:extLst>
          </p:cNvPr>
          <p:cNvPicPr>
            <a:picLocks noChangeAspect="1"/>
          </p:cNvPicPr>
          <p:nvPr/>
        </p:nvPicPr>
        <p:blipFill>
          <a:blip r:embed="rId2"/>
          <a:stretch>
            <a:fillRect/>
          </a:stretch>
        </p:blipFill>
        <p:spPr>
          <a:xfrm>
            <a:off x="940085" y="3569744"/>
            <a:ext cx="1999168" cy="967750"/>
          </a:xfrm>
          <a:prstGeom prst="rect">
            <a:avLst/>
          </a:prstGeom>
        </p:spPr>
      </p:pic>
      <p:pic>
        <p:nvPicPr>
          <p:cNvPr id="8" name="Picture 7">
            <a:extLst>
              <a:ext uri="{FF2B5EF4-FFF2-40B4-BE49-F238E27FC236}">
                <a16:creationId xmlns:a16="http://schemas.microsoft.com/office/drawing/2014/main" id="{9370B340-278C-399D-639D-FD29B4C8E0E2}"/>
              </a:ext>
            </a:extLst>
          </p:cNvPr>
          <p:cNvPicPr>
            <a:picLocks noChangeAspect="1"/>
          </p:cNvPicPr>
          <p:nvPr/>
        </p:nvPicPr>
        <p:blipFill>
          <a:blip r:embed="rId3"/>
          <a:stretch>
            <a:fillRect/>
          </a:stretch>
        </p:blipFill>
        <p:spPr>
          <a:xfrm>
            <a:off x="5735843" y="3506638"/>
            <a:ext cx="1731245" cy="1108494"/>
          </a:xfrm>
          <a:prstGeom prst="rect">
            <a:avLst/>
          </a:prstGeom>
        </p:spPr>
      </p:pic>
      <p:pic>
        <p:nvPicPr>
          <p:cNvPr id="10" name="Picture 9">
            <a:extLst>
              <a:ext uri="{FF2B5EF4-FFF2-40B4-BE49-F238E27FC236}">
                <a16:creationId xmlns:a16="http://schemas.microsoft.com/office/drawing/2014/main" id="{9FBE2428-703C-796C-7CC8-571A624E2356}"/>
              </a:ext>
            </a:extLst>
          </p:cNvPr>
          <p:cNvPicPr>
            <a:picLocks noChangeAspect="1"/>
          </p:cNvPicPr>
          <p:nvPr/>
        </p:nvPicPr>
        <p:blipFill>
          <a:blip r:embed="rId4"/>
          <a:stretch>
            <a:fillRect/>
          </a:stretch>
        </p:blipFill>
        <p:spPr>
          <a:xfrm>
            <a:off x="2857026" y="3441939"/>
            <a:ext cx="2574985" cy="1035169"/>
          </a:xfrm>
          <a:prstGeom prst="rect">
            <a:avLst/>
          </a:prstGeom>
        </p:spPr>
      </p:pic>
      <p:pic>
        <p:nvPicPr>
          <p:cNvPr id="12" name="Picture 11">
            <a:extLst>
              <a:ext uri="{FF2B5EF4-FFF2-40B4-BE49-F238E27FC236}">
                <a16:creationId xmlns:a16="http://schemas.microsoft.com/office/drawing/2014/main" id="{3E018EF1-9C39-3E3B-43F2-9AC0DE776FFE}"/>
              </a:ext>
            </a:extLst>
          </p:cNvPr>
          <p:cNvPicPr>
            <a:picLocks noChangeAspect="1"/>
          </p:cNvPicPr>
          <p:nvPr/>
        </p:nvPicPr>
        <p:blipFill>
          <a:blip r:embed="rId5"/>
          <a:stretch>
            <a:fillRect/>
          </a:stretch>
        </p:blipFill>
        <p:spPr>
          <a:xfrm>
            <a:off x="7628393" y="3441939"/>
            <a:ext cx="2175166" cy="1035169"/>
          </a:xfrm>
          <a:prstGeom prst="rect">
            <a:avLst/>
          </a:prstGeom>
        </p:spPr>
      </p:pic>
    </p:spTree>
    <p:extLst>
      <p:ext uri="{BB962C8B-B14F-4D97-AF65-F5344CB8AC3E}">
        <p14:creationId xmlns:p14="http://schemas.microsoft.com/office/powerpoint/2010/main" val="8212548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551510" y="929212"/>
            <a:ext cx="10168128" cy="1179576"/>
          </a:xfrm>
        </p:spPr>
        <p:txBody>
          <a:bodyPr>
            <a:normAutofit fontScale="90000"/>
          </a:bodyPr>
          <a:lstStyle/>
          <a:p>
            <a:pPr marL="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kumimoji="0" lang="en-US" sz="3600" b="1" i="0"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Subtracting Mixed-Numbers</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8701896" cy="1188530"/>
          </a:xfrm>
          <a:prstGeom prst="rect">
            <a:avLst/>
          </a:prstGeom>
          <a:noFill/>
        </p:spPr>
        <p:txBody>
          <a:bodyPr wrap="square">
            <a:spAutoFit/>
          </a:bodyPr>
          <a:lstStyle/>
          <a:p>
            <a:pPr marL="0" marR="0">
              <a:lnSpc>
                <a:spcPct val="115000"/>
              </a:lnSpc>
              <a:spcBef>
                <a:spcPts val="1200"/>
              </a:spcBef>
              <a:spcAft>
                <a:spcPts val="1000"/>
              </a:spcAft>
            </a:pPr>
            <a:r>
              <a:rPr lang="en-US" sz="3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Convert fractions into improper fractions and work accordingly.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71840759"/>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49585" y="1205257"/>
            <a:ext cx="10168128" cy="1179576"/>
          </a:xfrm>
        </p:spPr>
        <p:txBody>
          <a:bodyPr>
            <a:normAutofit fontScale="90000"/>
          </a:bodyPr>
          <a:lstStyle/>
          <a:p>
            <a:pPr marL="0" marR="0" algn="ctr">
              <a:lnSpc>
                <a:spcPct val="115000"/>
              </a:lnSpc>
              <a:spcBef>
                <a:spcPts val="120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Butterfly Method of Adding and Subtracting Fractions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11502468" cy="4020075"/>
          </a:xfrm>
          <a:prstGeom prst="rect">
            <a:avLst/>
          </a:prstGeom>
          <a:noFill/>
        </p:spPr>
        <p:txBody>
          <a:bodyPr wrap="square">
            <a:spAutoFit/>
          </a:bodyPr>
          <a:lstStyle/>
          <a:p>
            <a:pPr marL="457200" marR="0" lvl="0" indent="-457200">
              <a:lnSpc>
                <a:spcPct val="115000"/>
              </a:lnSpc>
              <a:spcBef>
                <a:spcPts val="0"/>
              </a:spcBef>
              <a:spcAft>
                <a:spcPts val="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Write the fractions side-by-side as usual and draw two wings along the diagonals made by the numerator of one fraction and the denominator of the other fraction and draw an antenna on each wing.</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nSpc>
                <a:spcPct val="115000"/>
              </a:lnSpc>
              <a:spcBef>
                <a:spcPts val="0"/>
              </a:spcBef>
              <a:spcAft>
                <a:spcPts val="10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As suggested by the wings, that look like a multiplication sign, multiply the numbers in each wing and put the product in the antenna for the wing.</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Butterfly Method Fractions — PlanBee">
            <a:extLst>
              <a:ext uri="{FF2B5EF4-FFF2-40B4-BE49-F238E27FC236}">
                <a16:creationId xmlns:a16="http://schemas.microsoft.com/office/drawing/2014/main" id="{A9496DA4-4A2E-635C-7631-C3EFCD35242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85867" y="507581"/>
            <a:ext cx="1812925" cy="1812925"/>
          </a:xfrm>
          <a:prstGeom prst="rect">
            <a:avLst/>
          </a:prstGeom>
          <a:noFill/>
          <a:ln>
            <a:noFill/>
          </a:ln>
        </p:spPr>
      </p:pic>
    </p:spTree>
    <p:extLst>
      <p:ext uri="{BB962C8B-B14F-4D97-AF65-F5344CB8AC3E}">
        <p14:creationId xmlns:p14="http://schemas.microsoft.com/office/powerpoint/2010/main" val="1569623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49585" y="1205257"/>
            <a:ext cx="10168128" cy="1179576"/>
          </a:xfrm>
        </p:spPr>
        <p:txBody>
          <a:bodyPr>
            <a:normAutofit fontScale="90000"/>
          </a:bodyPr>
          <a:lstStyle/>
          <a:p>
            <a:pPr marL="0" marR="0" algn="ctr">
              <a:lnSpc>
                <a:spcPct val="115000"/>
              </a:lnSpc>
              <a:spcBef>
                <a:spcPts val="120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Butterfly Method of Adding and Subtracting Fractions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11502468" cy="4586384"/>
          </a:xfrm>
          <a:prstGeom prst="rect">
            <a:avLst/>
          </a:prstGeom>
          <a:noFill/>
        </p:spPr>
        <p:txBody>
          <a:bodyPr wrap="square">
            <a:spAutoFit/>
          </a:bodyPr>
          <a:lstStyle/>
          <a:p>
            <a:pPr marL="457200" marR="0" lvl="0" indent="-457200">
              <a:lnSpc>
                <a:spcPct val="115000"/>
              </a:lnSpc>
              <a:spcBef>
                <a:spcPts val="0"/>
              </a:spcBef>
              <a:spcAft>
                <a:spcPts val="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Think or say: “This poor butterfly needs a body.” To give it a body, connect the bottom parts of the wings with a body-like loop and multiply the two denominators it connects, putting the product inside the body.</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nSpc>
                <a:spcPct val="115000"/>
              </a:lnSpc>
              <a:spcBef>
                <a:spcPts val="0"/>
              </a:spcBef>
              <a:spcAft>
                <a:spcPts val="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Add or subtract the numbers in the antennae in keeping with what is being done to the fractions and put the result over the number in the body.</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Butterfly Method Fractions — PlanBee">
            <a:extLst>
              <a:ext uri="{FF2B5EF4-FFF2-40B4-BE49-F238E27FC236}">
                <a16:creationId xmlns:a16="http://schemas.microsoft.com/office/drawing/2014/main" id="{A9496DA4-4A2E-635C-7631-C3EFCD35242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85867" y="507581"/>
            <a:ext cx="1812925" cy="1812925"/>
          </a:xfrm>
          <a:prstGeom prst="rect">
            <a:avLst/>
          </a:prstGeom>
          <a:noFill/>
          <a:ln>
            <a:noFill/>
          </a:ln>
        </p:spPr>
      </p:pic>
    </p:spTree>
    <p:extLst>
      <p:ext uri="{BB962C8B-B14F-4D97-AF65-F5344CB8AC3E}">
        <p14:creationId xmlns:p14="http://schemas.microsoft.com/office/powerpoint/2010/main" val="14169479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49585" y="1205257"/>
            <a:ext cx="10168128" cy="1179576"/>
          </a:xfrm>
        </p:spPr>
        <p:txBody>
          <a:bodyPr>
            <a:normAutofit fontScale="90000"/>
          </a:bodyPr>
          <a:lstStyle/>
          <a:p>
            <a:pPr marL="0" marR="0" algn="ctr">
              <a:lnSpc>
                <a:spcPct val="115000"/>
              </a:lnSpc>
              <a:spcBef>
                <a:spcPts val="120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Butterfly Method of Adding and Subtracting Fractions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11502468" cy="3713452"/>
          </a:xfrm>
          <a:prstGeom prst="rect">
            <a:avLst/>
          </a:prstGeom>
          <a:noFill/>
        </p:spPr>
        <p:txBody>
          <a:bodyPr wrap="square">
            <a:spAutoFit/>
          </a:bodyPr>
          <a:lstStyle/>
          <a:p>
            <a:pPr marL="457200" marR="0" lvl="0" indent="-457200">
              <a:lnSpc>
                <a:spcPct val="115000"/>
              </a:lnSpc>
              <a:spcBef>
                <a:spcPts val="0"/>
              </a:spcBef>
              <a:spcAft>
                <a:spcPts val="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If necessary. Reduce or simplify the result.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endParaRPr lang="en-US" sz="3200" b="1" i="1" dirty="0">
              <a:effectLst/>
              <a:latin typeface="Arial" panose="020B060402020202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r>
              <a:rPr lang="en-US" sz="3200" b="1" i="1" dirty="0">
                <a:effectLst/>
                <a:latin typeface="Arial" panose="020B0604020202020204" pitchFamily="34" charset="0"/>
                <a:ea typeface="Calibri" panose="020F0502020204030204" pitchFamily="34" charset="0"/>
                <a:cs typeface="Times New Roman" panose="02020603050405020304" pitchFamily="18" charset="0"/>
              </a:rPr>
              <a:t>**The only difference is subtracting fractions verses adding them is in the last step where the numbers in the antennae are subtracted instead of added.</a:t>
            </a:r>
            <a:endParaRPr lang="en-US" sz="2400" b="1" i="1"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Butterfly Method Fractions — PlanBee">
            <a:extLst>
              <a:ext uri="{FF2B5EF4-FFF2-40B4-BE49-F238E27FC236}">
                <a16:creationId xmlns:a16="http://schemas.microsoft.com/office/drawing/2014/main" id="{A9496DA4-4A2E-635C-7631-C3EFCD35242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85867" y="507581"/>
            <a:ext cx="1812925" cy="1812925"/>
          </a:xfrm>
          <a:prstGeom prst="rect">
            <a:avLst/>
          </a:prstGeom>
          <a:noFill/>
          <a:ln>
            <a:noFill/>
          </a:ln>
        </p:spPr>
      </p:pic>
    </p:spTree>
    <p:extLst>
      <p:ext uri="{BB962C8B-B14F-4D97-AF65-F5344CB8AC3E}">
        <p14:creationId xmlns:p14="http://schemas.microsoft.com/office/powerpoint/2010/main" val="10370339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49585" y="1205257"/>
            <a:ext cx="10168128" cy="1179576"/>
          </a:xfrm>
        </p:spPr>
        <p:txBody>
          <a:bodyPr>
            <a:normAutofit fontScale="90000"/>
          </a:bodyPr>
          <a:lstStyle/>
          <a:p>
            <a:pPr marL="0" marR="0" algn="ctr">
              <a:lnSpc>
                <a:spcPct val="115000"/>
              </a:lnSpc>
              <a:spcBef>
                <a:spcPts val="120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Butterfly Method of Adding and Subtracting Fractions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11502468" cy="1422569"/>
          </a:xfrm>
          <a:prstGeom prst="rect">
            <a:avLst/>
          </a:prstGeom>
          <a:noFill/>
        </p:spPr>
        <p:txBody>
          <a:bodyPr wrap="square">
            <a:spAutoFit/>
          </a:bodyPr>
          <a:lstStyle/>
          <a:p>
            <a:pPr marL="0" marR="0">
              <a:lnSpc>
                <a:spcPct val="115000"/>
              </a:lnSpc>
              <a:spcBef>
                <a:spcPts val="0"/>
              </a:spcBef>
              <a:spcAft>
                <a:spcPts val="1800"/>
              </a:spcAft>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7</a:t>
            </a:r>
            <a:r>
              <a:rPr lang="en-US" sz="3200" b="1" dirty="0">
                <a:effectLst/>
                <a:latin typeface="Arial" panose="020B0604020202020204" pitchFamily="34" charset="0"/>
                <a:ea typeface="Calibri" panose="020F0502020204030204" pitchFamily="34" charset="0"/>
                <a:cs typeface="Times New Roman" panose="02020603050405020304" pitchFamily="18" charset="0"/>
              </a:rPr>
              <a:t>: Add the fraction using the Butterfly Method.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Butterfly Method Fractions — PlanBee">
            <a:extLst>
              <a:ext uri="{FF2B5EF4-FFF2-40B4-BE49-F238E27FC236}">
                <a16:creationId xmlns:a16="http://schemas.microsoft.com/office/drawing/2014/main" id="{A9496DA4-4A2E-635C-7631-C3EFCD35242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85867" y="507581"/>
            <a:ext cx="1812925" cy="1812925"/>
          </a:xfrm>
          <a:prstGeom prst="rect">
            <a:avLst/>
          </a:prstGeom>
          <a:noFill/>
          <a:ln>
            <a:noFill/>
          </a:ln>
        </p:spPr>
      </p:pic>
      <p:pic>
        <p:nvPicPr>
          <p:cNvPr id="7" name="Picture 6">
            <a:extLst>
              <a:ext uri="{FF2B5EF4-FFF2-40B4-BE49-F238E27FC236}">
                <a16:creationId xmlns:a16="http://schemas.microsoft.com/office/drawing/2014/main" id="{C51757CC-D203-7892-7299-E376F01B890C}"/>
              </a:ext>
            </a:extLst>
          </p:cNvPr>
          <p:cNvPicPr>
            <a:picLocks noChangeAspect="1"/>
          </p:cNvPicPr>
          <p:nvPr/>
        </p:nvPicPr>
        <p:blipFill>
          <a:blip r:embed="rId3"/>
          <a:stretch>
            <a:fillRect/>
          </a:stretch>
        </p:blipFill>
        <p:spPr>
          <a:xfrm>
            <a:off x="1077298" y="3373216"/>
            <a:ext cx="2791215" cy="1047896"/>
          </a:xfrm>
          <a:prstGeom prst="rect">
            <a:avLst/>
          </a:prstGeom>
        </p:spPr>
      </p:pic>
      <p:pic>
        <p:nvPicPr>
          <p:cNvPr id="9" name="Picture 8">
            <a:extLst>
              <a:ext uri="{FF2B5EF4-FFF2-40B4-BE49-F238E27FC236}">
                <a16:creationId xmlns:a16="http://schemas.microsoft.com/office/drawing/2014/main" id="{7A8C8E9F-5F52-6B8E-28CF-8857563FA1E4}"/>
              </a:ext>
            </a:extLst>
          </p:cNvPr>
          <p:cNvPicPr>
            <a:picLocks noChangeAspect="1"/>
          </p:cNvPicPr>
          <p:nvPr/>
        </p:nvPicPr>
        <p:blipFill>
          <a:blip r:embed="rId4"/>
          <a:stretch>
            <a:fillRect/>
          </a:stretch>
        </p:blipFill>
        <p:spPr>
          <a:xfrm>
            <a:off x="3868513" y="4103426"/>
            <a:ext cx="2791215" cy="2018539"/>
          </a:xfrm>
          <a:prstGeom prst="rect">
            <a:avLst/>
          </a:prstGeom>
        </p:spPr>
      </p:pic>
      <p:pic>
        <p:nvPicPr>
          <p:cNvPr id="11" name="Picture 10">
            <a:extLst>
              <a:ext uri="{FF2B5EF4-FFF2-40B4-BE49-F238E27FC236}">
                <a16:creationId xmlns:a16="http://schemas.microsoft.com/office/drawing/2014/main" id="{4D54DC95-0337-202F-42AE-14E11912E705}"/>
              </a:ext>
            </a:extLst>
          </p:cNvPr>
          <p:cNvPicPr>
            <a:picLocks noChangeAspect="1"/>
          </p:cNvPicPr>
          <p:nvPr/>
        </p:nvPicPr>
        <p:blipFill>
          <a:blip r:embed="rId5"/>
          <a:stretch>
            <a:fillRect/>
          </a:stretch>
        </p:blipFill>
        <p:spPr>
          <a:xfrm>
            <a:off x="6421123" y="4267368"/>
            <a:ext cx="3439005" cy="1133633"/>
          </a:xfrm>
          <a:prstGeom prst="rect">
            <a:avLst/>
          </a:prstGeom>
        </p:spPr>
      </p:pic>
    </p:spTree>
    <p:extLst>
      <p:ext uri="{BB962C8B-B14F-4D97-AF65-F5344CB8AC3E}">
        <p14:creationId xmlns:p14="http://schemas.microsoft.com/office/powerpoint/2010/main" val="184707173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Rational Numbers</a:t>
            </a: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buNone/>
            </a:pPr>
            <a:r>
              <a:rPr lang="en-US" sz="3200" b="1" u="sng" dirty="0">
                <a:effectLst/>
                <a:latin typeface="Arial" panose="020B0604020202020204" pitchFamily="34" charset="0"/>
                <a:ea typeface="Calibri" panose="020F0502020204030204" pitchFamily="34" charset="0"/>
                <a:cs typeface="Arial" panose="020B0604020202020204" pitchFamily="34" charset="0"/>
              </a:rPr>
              <a:t>Common Denominators </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effectLst/>
                <a:latin typeface="Arial" panose="020B0604020202020204" pitchFamily="34" charset="0"/>
                <a:ea typeface="Calibri" panose="020F0502020204030204" pitchFamily="34" charset="0"/>
                <a:cs typeface="Arial" panose="020B0604020202020204" pitchFamily="34" charset="0"/>
              </a:rPr>
              <a:t>One of the most important skills in the use of fractions is to replace to fractions with different denominators by two fractions with </a:t>
            </a:r>
            <a:r>
              <a:rPr lang="en-US" sz="3200" u="sng" dirty="0">
                <a:effectLst/>
                <a:latin typeface="Arial" panose="020B0604020202020204" pitchFamily="34" charset="0"/>
                <a:ea typeface="Calibri" panose="020F0502020204030204" pitchFamily="34" charset="0"/>
                <a:cs typeface="Arial" panose="020B0604020202020204" pitchFamily="34" charset="0"/>
              </a:rPr>
              <a:t>equal</a:t>
            </a:r>
            <a:r>
              <a:rPr lang="en-US" sz="3200" dirty="0">
                <a:effectLst/>
                <a:latin typeface="Arial" panose="020B0604020202020204" pitchFamily="34" charset="0"/>
                <a:ea typeface="Calibri" panose="020F0502020204030204" pitchFamily="34" charset="0"/>
                <a:cs typeface="Arial" panose="020B0604020202020204" pitchFamily="34" charset="0"/>
              </a:rPr>
              <a:t> denominators. </a:t>
            </a:r>
          </a:p>
          <a:p>
            <a:pPr marL="0" indent="0">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The _________________________ of two fractions is the _________________________ of their denominators.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p:sp>
        <p:nvSpPr>
          <p:cNvPr id="4" name="Text Box 2">
            <a:extLst>
              <a:ext uri="{FF2B5EF4-FFF2-40B4-BE49-F238E27FC236}">
                <a16:creationId xmlns:a16="http://schemas.microsoft.com/office/drawing/2014/main" id="{088E2E84-4617-ACAE-1371-82A9E7DDE50F}"/>
              </a:ext>
            </a:extLst>
          </p:cNvPr>
          <p:cNvSpPr txBox="1"/>
          <p:nvPr/>
        </p:nvSpPr>
        <p:spPr>
          <a:xfrm>
            <a:off x="1811547" y="4315050"/>
            <a:ext cx="6003983" cy="914400"/>
          </a:xfrm>
          <a:prstGeom prst="rect">
            <a:avLst/>
          </a:prstGeom>
          <a:noFill/>
          <a:ln w="9525">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least common denominator</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Box 4">
            <a:extLst>
              <a:ext uri="{FF2B5EF4-FFF2-40B4-BE49-F238E27FC236}">
                <a16:creationId xmlns:a16="http://schemas.microsoft.com/office/drawing/2014/main" id="{34E24007-DFEC-B762-5545-DFA22475EFE6}"/>
              </a:ext>
            </a:extLst>
          </p:cNvPr>
          <p:cNvSpPr txBox="1"/>
          <p:nvPr/>
        </p:nvSpPr>
        <p:spPr>
          <a:xfrm>
            <a:off x="1885267" y="4873925"/>
            <a:ext cx="5464438" cy="508958"/>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least common multiple</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20252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 calcmode="lin" valueType="num">
                                      <p:cBhvr additive="base">
                                        <p:cTn id="24" dur="500" fill="hold"/>
                                        <p:tgtEl>
                                          <p:spTgt spid="4"/>
                                        </p:tgtEl>
                                        <p:attrNameLst>
                                          <p:attrName>ppt_x</p:attrName>
                                        </p:attrNameLst>
                                      </p:cBhvr>
                                      <p:tavLst>
                                        <p:tav tm="0">
                                          <p:val>
                                            <p:strVal val="#ppt_x"/>
                                          </p:val>
                                        </p:tav>
                                        <p:tav tm="100000">
                                          <p:val>
                                            <p:strVal val="#ppt_x"/>
                                          </p:val>
                                        </p:tav>
                                      </p:tavLst>
                                    </p:anim>
                                    <p:anim calcmode="lin" valueType="num">
                                      <p:cBhvr additive="base">
                                        <p:cTn id="25"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fade">
                                      <p:cBhvr>
                                        <p:cTn id="30" dur="1000"/>
                                        <p:tgtEl>
                                          <p:spTgt spid="13"/>
                                        </p:tgtEl>
                                      </p:cBhvr>
                                    </p:animEffect>
                                    <p:anim calcmode="lin" valueType="num">
                                      <p:cBhvr>
                                        <p:cTn id="31" dur="1000" fill="hold"/>
                                        <p:tgtEl>
                                          <p:spTgt spid="13"/>
                                        </p:tgtEl>
                                        <p:attrNameLst>
                                          <p:attrName>ppt_x</p:attrName>
                                        </p:attrNameLst>
                                      </p:cBhvr>
                                      <p:tavLst>
                                        <p:tav tm="0">
                                          <p:val>
                                            <p:strVal val="#ppt_x"/>
                                          </p:val>
                                        </p:tav>
                                        <p:tav tm="100000">
                                          <p:val>
                                            <p:strVal val="#ppt_x"/>
                                          </p:val>
                                        </p:tav>
                                      </p:tavLst>
                                    </p:anim>
                                    <p:anim calcmode="lin" valueType="num">
                                      <p:cBhvr>
                                        <p:cTn id="32"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Rational Numbers</a:t>
            </a: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DE415C5-7AAC-28D0-B623-8D7ED0F8EDD1}"/>
                  </a:ext>
                </a:extLst>
              </p:cNvPr>
              <p:cNvSpPr txBox="1"/>
              <p:nvPr/>
            </p:nvSpPr>
            <p:spPr>
              <a:xfrm>
                <a:off x="612475" y="2139351"/>
                <a:ext cx="11257472" cy="3393750"/>
              </a:xfrm>
              <a:prstGeom prst="rect">
                <a:avLst/>
              </a:prstGeom>
              <a:noFill/>
            </p:spPr>
            <p:txBody>
              <a:bodyPr wrap="square">
                <a:spAutoFit/>
              </a:bodyPr>
              <a:lstStyle/>
              <a:p>
                <a:pPr marL="0" marR="0">
                  <a:lnSpc>
                    <a:spcPct val="115000"/>
                  </a:lnSpc>
                  <a:spcBef>
                    <a:spcPts val="0"/>
                  </a:spcBef>
                  <a:spcAft>
                    <a:spcPts val="1000"/>
                  </a:spcAft>
                </a:pPr>
                <a:r>
                  <a:rPr lang="en-US" sz="3200" b="1" u="sng" dirty="0">
                    <a:effectLst/>
                    <a:latin typeface="Arial" panose="020B0604020202020204" pitchFamily="34" charset="0"/>
                    <a:ea typeface="Times New Roman" panose="02020603050405020304" pitchFamily="18" charset="0"/>
                    <a:cs typeface="Times New Roman" panose="02020603050405020304" pitchFamily="18" charset="0"/>
                  </a:rPr>
                  <a:t>Example 1</a:t>
                </a:r>
                <a:r>
                  <a:rPr lang="en-US" sz="32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3200" dirty="0">
                    <a:effectLst/>
                    <a:latin typeface="Arial" panose="020B0604020202020204" pitchFamily="34" charset="0"/>
                    <a:ea typeface="Times New Roman" panose="02020603050405020304" pitchFamily="18" charset="0"/>
                    <a:cs typeface="Times New Roman" panose="02020603050405020304" pitchFamily="18" charset="0"/>
                  </a:rPr>
                  <a:t>Identify the common denominator for each pair of fractions. Then, replace the fractions in each pair by equal fractions having the smallest common denominator.</a:t>
                </a:r>
                <a:r>
                  <a:rPr lang="en-US" sz="3200" b="1" dirty="0">
                    <a:effectLst/>
                    <a:latin typeface="Arial" panose="020B0604020202020204" pitchFamily="34" charset="0"/>
                    <a:ea typeface="Times New Roman" panose="02020603050405020304" pitchFamily="18" charset="0"/>
                    <a:cs typeface="Times New Roman" panose="02020603050405020304" pitchFamily="18" charset="0"/>
                  </a:rPr>
                  <a:t> </a:t>
                </a:r>
              </a:p>
              <a:p>
                <a:pPr>
                  <a:lnSpc>
                    <a:spcPct val="115000"/>
                  </a:lnSpc>
                  <a:spcAft>
                    <a:spcPts val="1000"/>
                  </a:spcAft>
                </a:pPr>
                <a:r>
                  <a:rPr lang="en-US" sz="3200" dirty="0">
                    <a:effectLst/>
                    <a:ea typeface="Times New Roman" panose="02020603050405020304" pitchFamily="18" charset="0"/>
                    <a:cs typeface="Arial" panose="020B0604020202020204" pitchFamily="34" charset="0"/>
                  </a:rPr>
                  <a:t>a. </a:t>
                </a:r>
                <a14:m>
                  <m:oMath xmlns:m="http://schemas.openxmlformats.org/officeDocument/2006/math">
                    <m:f>
                      <m:fPr>
                        <m:ctrlPr>
                          <a:rPr lang="en-US" sz="3200" i="1" smtClean="0">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3</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4</m:t>
                        </m:r>
                      </m:den>
                    </m:f>
                    <m:r>
                      <a:rPr lang="en-US" sz="3200" i="1">
                        <a:effectLst/>
                        <a:latin typeface="Cambria Math" panose="02040503050406030204" pitchFamily="18" charset="0"/>
                        <a:ea typeface="Times New Roman" panose="02020603050405020304" pitchFamily="18" charset="0"/>
                        <a:cs typeface="Arial" panose="020B0604020202020204" pitchFamily="34" charset="0"/>
                      </a:rPr>
                      <m:t>, </m:t>
                    </m:r>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2</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5</m:t>
                        </m:r>
                      </m:den>
                    </m:f>
                  </m:oMath>
                </a14:m>
                <a:r>
                  <a:rPr lang="en-US" sz="3200" dirty="0">
                    <a:effectLst/>
                    <a:latin typeface="Arial" panose="020B0604020202020204" pitchFamily="34" charset="0"/>
                    <a:ea typeface="Times New Roman" panose="02020603050405020304" pitchFamily="18" charset="0"/>
                    <a:cs typeface="Times New Roman" panose="02020603050405020304" pitchFamily="18" charset="0"/>
                  </a:rPr>
                  <a:t>			b. </a:t>
                </a:r>
                <a14:m>
                  <m:oMath xmlns:m="http://schemas.openxmlformats.org/officeDocument/2006/math">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7</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12</m:t>
                        </m:r>
                      </m:den>
                    </m:f>
                    <m:r>
                      <a:rPr lang="en-US" sz="3200" i="1">
                        <a:effectLst/>
                        <a:latin typeface="Cambria Math" panose="02040503050406030204" pitchFamily="18" charset="0"/>
                        <a:ea typeface="Times New Roman" panose="02020603050405020304" pitchFamily="18" charset="0"/>
                        <a:cs typeface="Arial" panose="020B0604020202020204" pitchFamily="34" charset="0"/>
                      </a:rPr>
                      <m:t>, </m:t>
                    </m:r>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−3</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8</m:t>
                        </m:r>
                      </m:den>
                    </m:f>
                  </m:oMath>
                </a14:m>
                <a:r>
                  <a:rPr lang="en-US" sz="3200" dirty="0">
                    <a:effectLst/>
                    <a:latin typeface="Arial" panose="020B0604020202020204" pitchFamily="34" charset="0"/>
                    <a:ea typeface="Times New Roman" panose="02020603050405020304" pitchFamily="18" charset="0"/>
                    <a:cs typeface="Times New Roman" panose="02020603050405020304" pitchFamily="18" charset="0"/>
                  </a:rPr>
                  <a:t>			c. </a:t>
                </a:r>
                <a14:m>
                  <m:oMath xmlns:m="http://schemas.openxmlformats.org/officeDocument/2006/math">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1</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6</m:t>
                        </m:r>
                      </m:den>
                    </m:f>
                    <m:r>
                      <a:rPr lang="en-US" sz="3200" i="1">
                        <a:effectLst/>
                        <a:latin typeface="Cambria Math" panose="02040503050406030204" pitchFamily="18" charset="0"/>
                        <a:ea typeface="Times New Roman" panose="02020603050405020304" pitchFamily="18" charset="0"/>
                        <a:cs typeface="Arial" panose="020B0604020202020204" pitchFamily="34" charset="0"/>
                      </a:rPr>
                      <m:t>, </m:t>
                    </m:r>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5</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18</m:t>
                        </m:r>
                      </m:den>
                    </m:f>
                  </m:oMath>
                </a14:m>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6" name="TextBox 5">
                <a:extLst>
                  <a:ext uri="{FF2B5EF4-FFF2-40B4-BE49-F238E27FC236}">
                    <a16:creationId xmlns:a16="http://schemas.microsoft.com/office/drawing/2014/main" id="{0DE415C5-7AAC-28D0-B623-8D7ED0F8EDD1}"/>
                  </a:ext>
                </a:extLst>
              </p:cNvPr>
              <p:cNvSpPr txBox="1">
                <a:spLocks noRot="1" noChangeAspect="1" noMove="1" noResize="1" noEditPoints="1" noAdjustHandles="1" noChangeArrowheads="1" noChangeShapeType="1" noTextEdit="1"/>
              </p:cNvSpPr>
              <p:nvPr/>
            </p:nvSpPr>
            <p:spPr>
              <a:xfrm>
                <a:off x="612475" y="2139351"/>
                <a:ext cx="11257472" cy="3393750"/>
              </a:xfrm>
              <a:prstGeom prst="rect">
                <a:avLst/>
              </a:prstGeom>
              <a:blipFill>
                <a:blip r:embed="rId2"/>
                <a:stretch>
                  <a:fillRect l="-1354" t="-1616" r="-487"/>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9887EFF4-CC95-257E-CB60-BFA8578942FF}"/>
              </a:ext>
            </a:extLst>
          </p:cNvPr>
          <p:cNvPicPr>
            <a:picLocks noChangeAspect="1"/>
          </p:cNvPicPr>
          <p:nvPr/>
        </p:nvPicPr>
        <p:blipFill>
          <a:blip r:embed="rId3"/>
          <a:stretch>
            <a:fillRect/>
          </a:stretch>
        </p:blipFill>
        <p:spPr>
          <a:xfrm>
            <a:off x="612475" y="4876377"/>
            <a:ext cx="1924319" cy="1571844"/>
          </a:xfrm>
          <a:prstGeom prst="rect">
            <a:avLst/>
          </a:prstGeom>
        </p:spPr>
      </p:pic>
      <p:pic>
        <p:nvPicPr>
          <p:cNvPr id="10" name="Picture 9">
            <a:extLst>
              <a:ext uri="{FF2B5EF4-FFF2-40B4-BE49-F238E27FC236}">
                <a16:creationId xmlns:a16="http://schemas.microsoft.com/office/drawing/2014/main" id="{8DC254DF-8DF6-5E15-19B6-6B21ADC574E5}"/>
              </a:ext>
            </a:extLst>
          </p:cNvPr>
          <p:cNvPicPr>
            <a:picLocks noChangeAspect="1"/>
          </p:cNvPicPr>
          <p:nvPr/>
        </p:nvPicPr>
        <p:blipFill>
          <a:blip r:embed="rId4"/>
          <a:stretch>
            <a:fillRect/>
          </a:stretch>
        </p:blipFill>
        <p:spPr>
          <a:xfrm>
            <a:off x="4589682" y="4876377"/>
            <a:ext cx="1609950" cy="1609950"/>
          </a:xfrm>
          <a:prstGeom prst="rect">
            <a:avLst/>
          </a:prstGeom>
        </p:spPr>
      </p:pic>
      <p:pic>
        <p:nvPicPr>
          <p:cNvPr id="12" name="Picture 11">
            <a:extLst>
              <a:ext uri="{FF2B5EF4-FFF2-40B4-BE49-F238E27FC236}">
                <a16:creationId xmlns:a16="http://schemas.microsoft.com/office/drawing/2014/main" id="{FC6FB395-44B6-A4A8-655F-C440EA3E5155}"/>
              </a:ext>
            </a:extLst>
          </p:cNvPr>
          <p:cNvPicPr>
            <a:picLocks noChangeAspect="1"/>
          </p:cNvPicPr>
          <p:nvPr/>
        </p:nvPicPr>
        <p:blipFill>
          <a:blip r:embed="rId5"/>
          <a:stretch>
            <a:fillRect/>
          </a:stretch>
        </p:blipFill>
        <p:spPr>
          <a:xfrm>
            <a:off x="8160022" y="4876377"/>
            <a:ext cx="1686160" cy="1771897"/>
          </a:xfrm>
          <a:prstGeom prst="rect">
            <a:avLst/>
          </a:prstGeom>
        </p:spPr>
      </p:pic>
    </p:spTree>
    <p:extLst>
      <p:ext uri="{BB962C8B-B14F-4D97-AF65-F5344CB8AC3E}">
        <p14:creationId xmlns:p14="http://schemas.microsoft.com/office/powerpoint/2010/main" val="179545862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0"/>
                                        </p:tgtEl>
                                        <p:attrNameLst>
                                          <p:attrName>style.visibility</p:attrName>
                                        </p:attrNameLst>
                                      </p:cBhvr>
                                      <p:to>
                                        <p:strVal val="visible"/>
                                      </p:to>
                                    </p:set>
                                    <p:anim calcmode="lin" valueType="num">
                                      <p:cBhvr additive="base">
                                        <p:cTn id="13" dur="500" fill="hold"/>
                                        <p:tgtEl>
                                          <p:spTgt spid="10"/>
                                        </p:tgtEl>
                                        <p:attrNameLst>
                                          <p:attrName>ppt_x</p:attrName>
                                        </p:attrNameLst>
                                      </p:cBhvr>
                                      <p:tavLst>
                                        <p:tav tm="0">
                                          <p:val>
                                            <p:strVal val="#ppt_x"/>
                                          </p:val>
                                        </p:tav>
                                        <p:tav tm="100000">
                                          <p:val>
                                            <p:strVal val="#ppt_x"/>
                                          </p:val>
                                        </p:tav>
                                      </p:tavLst>
                                    </p:anim>
                                    <p:anim calcmode="lin" valueType="num">
                                      <p:cBhvr additive="base">
                                        <p:cTn id="1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2475" y="300181"/>
            <a:ext cx="10168128" cy="1179576"/>
          </a:xfrm>
        </p:spPr>
        <p:txBody>
          <a:bodyPr>
            <a:normAutofit/>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Adding Fractions with Like Denominators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Add the numerators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0"/>
                  </a:spcAft>
                  <a:buFont typeface="Symbol" panose="05050102010706020507" pitchFamily="18" charset="2"/>
                  <a:buChar char=""/>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Place the sum of the numerators over the like denominator</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Symbol" panose="05050102010706020507" pitchFamily="18" charset="2"/>
                  <a:buChar char=""/>
                </a:pPr>
                <a:r>
                  <a:rPr lang="en-US" sz="32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Reduce, if necessary</a:t>
                </a:r>
              </a:p>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2</a:t>
                </a:r>
                <a:r>
                  <a:rPr lang="en-US" sz="3200" b="1" dirty="0">
                    <a:effectLst/>
                    <a:latin typeface="Arial" panose="020B0604020202020204" pitchFamily="34" charset="0"/>
                    <a:ea typeface="Calibri" panose="020F0502020204030204" pitchFamily="34" charset="0"/>
                    <a:cs typeface="Times New Roman" panose="02020603050405020304" pitchFamily="18" charset="0"/>
                  </a:rPr>
                  <a:t>:  </a:t>
                </a:r>
                <a14:m>
                  <m:oMath xmlns:m="http://schemas.openxmlformats.org/officeDocument/2006/math">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𝟑</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𝟓</m:t>
                        </m:r>
                      </m:den>
                    </m:f>
                    <m:r>
                      <a:rPr lang="en-US" sz="3200" b="1" i="1">
                        <a:effectLst/>
                        <a:latin typeface="Cambria Math" panose="02040503050406030204" pitchFamily="18" charset="0"/>
                        <a:ea typeface="Calibri" panose="020F0502020204030204" pitchFamily="34" charset="0"/>
                        <a:cs typeface="Arial" panose="020B0604020202020204" pitchFamily="34" charset="0"/>
                      </a:rPr>
                      <m:t>+ </m:t>
                    </m:r>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𝟏</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𝟓</m:t>
                        </m:r>
                      </m:den>
                    </m:f>
                    <m:r>
                      <a:rPr lang="en-US" sz="3200" b="1" i="1">
                        <a:effectLst/>
                        <a:latin typeface="Cambria Math" panose="02040503050406030204" pitchFamily="18" charset="0"/>
                        <a:ea typeface="Calibri" panose="020F0502020204030204" pitchFamily="34" charset="0"/>
                        <a:cs typeface="Arial" panose="020B0604020202020204" pitchFamily="34" charset="0"/>
                      </a:rPr>
                      <m:t>= </m:t>
                    </m:r>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𝟒</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𝟓</m:t>
                        </m:r>
                      </m:den>
                    </m:f>
                  </m:oMath>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mc:Choice>
        <mc:Fallback xmlns="">
          <p:sp>
            <p:nvSpPr>
              <p:cNvPr id="3" name="Content Placeholder 2">
                <a:extLst>
                  <a:ext uri="{FF2B5EF4-FFF2-40B4-BE49-F238E27FC236}">
                    <a16:creationId xmlns:a16="http://schemas.microsoft.com/office/drawing/2014/main" id="{0F10F75B-2448-4905-9389-DBEACB35B3F4}"/>
                  </a:ext>
                </a:extLst>
              </p:cNvPr>
              <p:cNvSpPr>
                <a:spLocks noGrp="1" noRot="1" noChangeAspect="1" noMove="1" noResize="1" noEditPoints="1" noAdjustHandles="1" noChangeArrowheads="1" noChangeShapeType="1" noTextEdit="1"/>
              </p:cNvSpPr>
              <p:nvPr>
                <p:ph idx="1"/>
              </p:nvPr>
            </p:nvSpPr>
            <p:spPr>
              <a:xfrm>
                <a:off x="690695" y="2010153"/>
                <a:ext cx="10168128" cy="4547666"/>
              </a:xfrm>
              <a:blipFill>
                <a:blip r:embed="rId2"/>
                <a:stretch>
                  <a:fillRect l="-1559" t="-1609"/>
                </a:stretch>
              </a:blipFill>
            </p:spPr>
            <p:txBody>
              <a:bodyPr/>
              <a:lstStyle/>
              <a:p>
                <a:r>
                  <a:rPr lang="en-US">
                    <a:noFill/>
                  </a:rPr>
                  <a:t> </a:t>
                </a:r>
              </a:p>
            </p:txBody>
          </p:sp>
        </mc:Fallback>
      </mc:AlternateContent>
    </p:spTree>
    <p:extLst>
      <p:ext uri="{BB962C8B-B14F-4D97-AF65-F5344CB8AC3E}">
        <p14:creationId xmlns:p14="http://schemas.microsoft.com/office/powerpoint/2010/main" val="749083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2475" y="300181"/>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effectLst/>
                <a:latin typeface="Arial" panose="020B0604020202020204" pitchFamily="34" charset="0"/>
                <a:ea typeface="Calibri" panose="020F0502020204030204" pitchFamily="34" charset="0"/>
                <a:cs typeface="Times New Roman" panose="02020603050405020304" pitchFamily="18" charset="0"/>
              </a:rPr>
              <a:t>Adding Fractions with Unlike Denominators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Convert each fraction to an equivalent fraction with the common denominator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The common denominator is the ___________________________.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p:sp>
        <p:nvSpPr>
          <p:cNvPr id="4" name="Text Box 13">
            <a:extLst>
              <a:ext uri="{FF2B5EF4-FFF2-40B4-BE49-F238E27FC236}">
                <a16:creationId xmlns:a16="http://schemas.microsoft.com/office/drawing/2014/main" id="{BAEDCE73-C186-275D-04F6-83F4C91C03B8}"/>
              </a:ext>
            </a:extLst>
          </p:cNvPr>
          <p:cNvSpPr txBox="1"/>
          <p:nvPr/>
        </p:nvSpPr>
        <p:spPr>
          <a:xfrm>
            <a:off x="1464831" y="3632353"/>
            <a:ext cx="5121874" cy="586129"/>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least common denominator</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335476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2475" y="300181"/>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effectLst/>
                <a:latin typeface="Arial" panose="020B0604020202020204" pitchFamily="34" charset="0"/>
                <a:ea typeface="Calibri" panose="020F0502020204030204" pitchFamily="34" charset="0"/>
                <a:cs typeface="Times New Roman" panose="02020603050405020304" pitchFamily="18" charset="0"/>
              </a:rPr>
              <a:t>Adding Fractions with Unlike Denominators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4" y="2010153"/>
                <a:ext cx="11032603" cy="4547666"/>
              </a:xfrm>
            </p:spPr>
            <p:txBody>
              <a:bodyPr>
                <a:normAutofit lnSpcReduction="10000"/>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3</a:t>
                </a:r>
                <a:r>
                  <a:rPr lang="en-US" sz="3200" b="1" dirty="0">
                    <a:effectLst/>
                    <a:latin typeface="Arial" panose="020B0604020202020204" pitchFamily="34" charset="0"/>
                    <a:ea typeface="Calibri" panose="020F0502020204030204" pitchFamily="34" charset="0"/>
                    <a:cs typeface="Times New Roman" panose="02020603050405020304" pitchFamily="18" charset="0"/>
                  </a:rPr>
                  <a:t>: Add the following fractions.  </a:t>
                </a:r>
                <a14:m>
                  <m:oMath xmlns:m="http://schemas.openxmlformats.org/officeDocument/2006/math">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𝟏</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𝟔</m:t>
                        </m:r>
                      </m:den>
                    </m:f>
                    <m:r>
                      <a:rPr lang="en-US" sz="3200" b="1">
                        <a:effectLst/>
                        <a:latin typeface="Cambria Math" panose="02040503050406030204" pitchFamily="18" charset="0"/>
                        <a:ea typeface="Calibri" panose="020F0502020204030204" pitchFamily="34" charset="0"/>
                        <a:cs typeface="Arial" panose="020B0604020202020204" pitchFamily="34" charset="0"/>
                      </a:rPr>
                      <m:t>+ </m:t>
                    </m:r>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𝟑</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𝟒</m:t>
                        </m:r>
                      </m:den>
                    </m:f>
                  </m:oMath>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0"/>
                  </a:spcBef>
                  <a:spcAft>
                    <a:spcPts val="1000"/>
                  </a:spcAft>
                  <a:buNone/>
                </a:pPr>
                <a:r>
                  <a:rPr lang="en-US" sz="3200" dirty="0">
                    <a:effectLst/>
                    <a:latin typeface="Arial" panose="020B0604020202020204" pitchFamily="34" charset="0"/>
                    <a:ea typeface="Calibri" panose="020F0502020204030204" pitchFamily="34" charset="0"/>
                  </a:rPr>
                  <a:t>Find the LCD of 6 and 4. 	</a:t>
                </a:r>
              </a:p>
              <a:p>
                <a:pPr marL="457200" lvl="1" indent="0">
                  <a:lnSpc>
                    <a:spcPct val="115000"/>
                  </a:lnSpc>
                  <a:spcBef>
                    <a:spcPts val="0"/>
                  </a:spcBef>
                  <a:spcAft>
                    <a:spcPts val="1000"/>
                  </a:spcAft>
                  <a:buNone/>
                </a:pPr>
                <a:r>
                  <a:rPr lang="en-US" sz="28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	</a:t>
                </a:r>
                <a:r>
                  <a:rPr lang="en-US" sz="28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6 = 2 · 3		4 = 2</a:t>
                </a:r>
                <a:r>
                  <a:rPr lang="en-US" sz="2800" baseline="300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2</a:t>
                </a:r>
                <a:r>
                  <a:rPr lang="en-US" sz="28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		LCD = 2</a:t>
                </a:r>
                <a:r>
                  <a:rPr lang="en-US" sz="2800" baseline="30000" dirty="0">
                    <a:solidFill>
                      <a:srgbClr val="0070C0"/>
                    </a:solidFill>
                    <a:latin typeface="Arial" panose="020B0604020202020204" pitchFamily="34" charset="0"/>
                    <a:ea typeface="Calibri" panose="020F0502020204030204" pitchFamily="34" charset="0"/>
                    <a:cs typeface="Times New Roman" panose="02020603050405020304" pitchFamily="18" charset="0"/>
                  </a:rPr>
                  <a:t>2</a:t>
                </a:r>
                <a:r>
                  <a:rPr lang="en-US" sz="28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 · 3 = 12</a:t>
                </a:r>
                <a:endParaRPr lang="en-US" sz="28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1000"/>
                  </a:spcAft>
                  <a:buNone/>
                </a:pPr>
                <a:r>
                  <a:rPr lang="en-US" sz="3200" dirty="0">
                    <a:effectLst/>
                    <a:latin typeface="Arial" panose="020B0604020202020204" pitchFamily="34" charset="0"/>
                    <a:ea typeface="Calibri" panose="020F0502020204030204" pitchFamily="34" charset="0"/>
                  </a:rPr>
                  <a:t>Make equivalent fractions for the LCD.  </a:t>
                </a:r>
                <a14:m>
                  <m:oMath xmlns:m="http://schemas.openxmlformats.org/officeDocument/2006/math">
                    <m:f>
                      <m:fPr>
                        <m:ctrlPr>
                          <a:rPr lang="en-US" sz="3200" i="1" smtClean="0">
                            <a:solidFill>
                              <a:srgbClr val="0070C0"/>
                            </a:solidFill>
                            <a:effectLst/>
                            <a:latin typeface="Cambria Math" panose="02040503050406030204" pitchFamily="18" charset="0"/>
                            <a:cs typeface="Arial" panose="020B0604020202020204" pitchFamily="34" charset="0"/>
                          </a:rPr>
                        </m:ctrlPr>
                      </m:fPr>
                      <m:num>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2</m:t>
                        </m:r>
                      </m:num>
                      <m:den>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12</m:t>
                        </m:r>
                      </m:den>
                    </m:f>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 </m:t>
                    </m:r>
                    <m:f>
                      <m:fPr>
                        <m:ctrlPr>
                          <a:rPr lang="en-US" sz="3200" i="1">
                            <a:solidFill>
                              <a:srgbClr val="0070C0"/>
                            </a:solidFill>
                            <a:effectLst/>
                            <a:latin typeface="Cambria Math" panose="02040503050406030204" pitchFamily="18" charset="0"/>
                            <a:cs typeface="Arial" panose="020B0604020202020204" pitchFamily="34" charset="0"/>
                          </a:rPr>
                        </m:ctrlPr>
                      </m:fPr>
                      <m:num>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9</m:t>
                        </m:r>
                      </m:num>
                      <m:den>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12</m:t>
                        </m:r>
                      </m:den>
                    </m:f>
                  </m:oMath>
                </a14:m>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dirty="0">
                    <a:effectLst/>
                    <a:latin typeface="Arial" panose="020B0604020202020204" pitchFamily="34" charset="0"/>
                    <a:ea typeface="Calibri" panose="020F0502020204030204" pitchFamily="34" charset="0"/>
                  </a:rPr>
                  <a:t>Follow addition rules for like denominators. </a:t>
                </a:r>
                <a14:m>
                  <m:oMath xmlns:m="http://schemas.openxmlformats.org/officeDocument/2006/math">
                    <m:f>
                      <m:fPr>
                        <m:ctrlPr>
                          <a:rPr lang="en-US" sz="3200" i="1" smtClean="0">
                            <a:solidFill>
                              <a:srgbClr val="0070C0"/>
                            </a:solidFill>
                            <a:effectLst/>
                            <a:latin typeface="Cambria Math" panose="02040503050406030204" pitchFamily="18" charset="0"/>
                            <a:cs typeface="Arial" panose="020B0604020202020204" pitchFamily="34" charset="0"/>
                          </a:rPr>
                        </m:ctrlPr>
                      </m:fPr>
                      <m:num>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2</m:t>
                        </m:r>
                      </m:num>
                      <m:den>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12</m:t>
                        </m:r>
                      </m:den>
                    </m:f>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 </m:t>
                    </m:r>
                    <m:f>
                      <m:fPr>
                        <m:ctrlPr>
                          <a:rPr lang="en-US" sz="3200" i="1">
                            <a:solidFill>
                              <a:srgbClr val="0070C0"/>
                            </a:solidFill>
                            <a:effectLst/>
                            <a:latin typeface="Cambria Math" panose="02040503050406030204" pitchFamily="18" charset="0"/>
                            <a:cs typeface="Arial" panose="020B0604020202020204" pitchFamily="34" charset="0"/>
                          </a:rPr>
                        </m:ctrlPr>
                      </m:fPr>
                      <m:num>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9</m:t>
                        </m:r>
                      </m:num>
                      <m:den>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12</m:t>
                        </m:r>
                      </m:den>
                    </m:f>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 </m:t>
                    </m:r>
                    <m:f>
                      <m:fPr>
                        <m:ctrlPr>
                          <a:rPr lang="en-US" sz="3200" i="1">
                            <a:solidFill>
                              <a:srgbClr val="0070C0"/>
                            </a:solidFill>
                            <a:effectLst/>
                            <a:latin typeface="Cambria Math" panose="02040503050406030204" pitchFamily="18" charset="0"/>
                            <a:cs typeface="Arial" panose="020B0604020202020204" pitchFamily="34" charset="0"/>
                          </a:rPr>
                        </m:ctrlPr>
                      </m:fPr>
                      <m:num>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11</m:t>
                        </m:r>
                      </m:num>
                      <m:den>
                        <m:r>
                          <a:rPr lang="en-US" sz="3200" i="1">
                            <a:solidFill>
                              <a:srgbClr val="0070C0"/>
                            </a:solidFill>
                            <a:effectLst/>
                            <a:latin typeface="Cambria Math" panose="02040503050406030204" pitchFamily="18" charset="0"/>
                            <a:ea typeface="Calibri" panose="020F0502020204030204" pitchFamily="34" charset="0"/>
                            <a:cs typeface="Arial" panose="020B0604020202020204" pitchFamily="34" charset="0"/>
                          </a:rPr>
                          <m:t>12</m:t>
                        </m:r>
                      </m:den>
                    </m:f>
                  </m:oMath>
                </a14:m>
                <a:r>
                  <a:rPr lang="en-US" sz="3200" dirty="0">
                    <a:solidFill>
                      <a:srgbClr val="365F91"/>
                    </a:solidFill>
                    <a:effectLst/>
                    <a:latin typeface="Arial" panose="020B0604020202020204" pitchFamily="34" charset="0"/>
                    <a:ea typeface="Times New Roman" panose="02020603050405020304" pitchFamily="18" charset="0"/>
                  </a:rPr>
                  <a:t>  </a:t>
                </a:r>
              </a:p>
              <a:p>
                <a:pPr marL="0" indent="0">
                  <a:buNone/>
                </a:pPr>
                <a:r>
                  <a:rPr lang="en-US" sz="2600" dirty="0">
                    <a:solidFill>
                      <a:srgbClr val="0070C0"/>
                    </a:solidFill>
                    <a:effectLst/>
                    <a:latin typeface="Arial" panose="020B0604020202020204" pitchFamily="34" charset="0"/>
                    <a:ea typeface="Times New Roman" panose="02020603050405020304" pitchFamily="18" charset="0"/>
                  </a:rPr>
                  <a:t>							              </a:t>
                </a:r>
                <a:r>
                  <a:rPr lang="en-US" sz="2600" dirty="0">
                    <a:solidFill>
                      <a:srgbClr val="0070C0"/>
                    </a:solidFill>
                    <a:latin typeface="Arial" panose="020B0604020202020204" pitchFamily="34" charset="0"/>
                    <a:ea typeface="Times New Roman" panose="02020603050405020304" pitchFamily="18" charset="0"/>
                  </a:rPr>
                  <a:t>(</a:t>
                </a:r>
                <a:r>
                  <a:rPr lang="en-US" sz="2600" dirty="0">
                    <a:solidFill>
                      <a:srgbClr val="0070C0"/>
                    </a:solidFill>
                    <a:effectLst/>
                    <a:latin typeface="Arial" panose="020B0604020202020204" pitchFamily="34" charset="0"/>
                    <a:ea typeface="Times New Roman" panose="02020603050405020304" pitchFamily="18" charset="0"/>
                  </a:rPr>
                  <a:t>already reduced)</a:t>
                </a:r>
                <a:endParaRPr lang="en-US" sz="2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mc:Choice>
        <mc:Fallback>
          <p:sp>
            <p:nvSpPr>
              <p:cNvPr id="3" name="Content Placeholder 2">
                <a:extLst>
                  <a:ext uri="{FF2B5EF4-FFF2-40B4-BE49-F238E27FC236}">
                    <a16:creationId xmlns:a16="http://schemas.microsoft.com/office/drawing/2014/main" id="{0F10F75B-2448-4905-9389-DBEACB35B3F4}"/>
                  </a:ext>
                </a:extLst>
              </p:cNvPr>
              <p:cNvSpPr>
                <a:spLocks noGrp="1" noRot="1" noChangeAspect="1" noMove="1" noResize="1" noEditPoints="1" noAdjustHandles="1" noChangeArrowheads="1" noChangeShapeType="1" noTextEdit="1"/>
              </p:cNvSpPr>
              <p:nvPr>
                <p:ph idx="1"/>
              </p:nvPr>
            </p:nvSpPr>
            <p:spPr>
              <a:xfrm>
                <a:off x="690694" y="2010153"/>
                <a:ext cx="11032603" cy="4547666"/>
              </a:xfrm>
              <a:blipFill>
                <a:blip r:embed="rId2"/>
                <a:stretch>
                  <a:fillRect l="-1381"/>
                </a:stretch>
              </a:blipFill>
            </p:spPr>
            <p:txBody>
              <a:bodyPr/>
              <a:lstStyle/>
              <a:p>
                <a:r>
                  <a:rPr lang="en-US">
                    <a:noFill/>
                  </a:rPr>
                  <a:t> </a:t>
                </a:r>
              </a:p>
            </p:txBody>
          </p:sp>
        </mc:Fallback>
      </mc:AlternateContent>
    </p:spTree>
    <p:extLst>
      <p:ext uri="{BB962C8B-B14F-4D97-AF65-F5344CB8AC3E}">
        <p14:creationId xmlns:p14="http://schemas.microsoft.com/office/powerpoint/2010/main" val="2260592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2475" y="300181"/>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effectLst/>
                <a:latin typeface="Arial" panose="020B0604020202020204" pitchFamily="34" charset="0"/>
                <a:ea typeface="Calibri" panose="020F0502020204030204" pitchFamily="34" charset="0"/>
                <a:cs typeface="Times New Roman" panose="02020603050405020304" pitchFamily="18" charset="0"/>
              </a:rPr>
              <a:t>Adding Fractions with Like and Unlike Denominators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4" y="2010153"/>
                <a:ext cx="11032603" cy="454766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4</a:t>
                </a:r>
                <a:r>
                  <a:rPr lang="en-US" sz="3200" b="1" dirty="0">
                    <a:effectLst/>
                    <a:latin typeface="Arial" panose="020B0604020202020204" pitchFamily="34" charset="0"/>
                    <a:ea typeface="Calibri" panose="020F0502020204030204" pitchFamily="34" charset="0"/>
                    <a:cs typeface="Times New Roman" panose="02020603050405020304" pitchFamily="18" charset="0"/>
                  </a:rPr>
                  <a:t>: Add the following fractions. Reduce if necessary.</a:t>
                </a:r>
                <a:r>
                  <a:rPr lang="en-US" sz="3200" b="1" u="sng" dirty="0">
                    <a:effectLst/>
                    <a:latin typeface="Arial" panose="020B0604020202020204" pitchFamily="34" charset="0"/>
                    <a:ea typeface="Calibri" panose="020F0502020204030204" pitchFamily="34" charset="0"/>
                    <a:cs typeface="Times New Roman" panose="02020603050405020304" pitchFamily="18" charset="0"/>
                  </a:rPr>
                  <a:t> </a:t>
                </a:r>
              </a:p>
              <a:p>
                <a:pPr marL="0" marR="0" indent="0">
                  <a:lnSpc>
                    <a:spcPct val="115000"/>
                  </a:lnSpc>
                  <a:spcBef>
                    <a:spcPts val="0"/>
                  </a:spcBef>
                  <a:spcAft>
                    <a:spcPts val="1000"/>
                  </a:spcAft>
                  <a:buNone/>
                </a:pPr>
                <a:r>
                  <a:rPr lang="en-US" sz="3200" dirty="0">
                    <a:solidFill>
                      <a:srgbClr val="000000"/>
                    </a:solidFill>
                    <a:effectLst/>
                    <a:cs typeface="Arial" panose="020B0604020202020204" pitchFamily="34" charset="0"/>
                  </a:rPr>
                  <a:t>a. </a:t>
                </a:r>
                <a14:m>
                  <m:oMath xmlns:m="http://schemas.openxmlformats.org/officeDocument/2006/math">
                    <m:f>
                      <m:fPr>
                        <m:ctrlPr>
                          <a:rPr lang="en-US" sz="3200" i="1" smtClean="0">
                            <a:solidFill>
                              <a:srgbClr val="000000"/>
                            </a:solidFill>
                            <a:effectLst/>
                            <a:latin typeface="Cambria Math" panose="02040503050406030204" pitchFamily="18" charset="0"/>
                            <a:cs typeface="Arial" panose="020B0604020202020204" pitchFamily="34" charset="0"/>
                          </a:rPr>
                        </m:ctrlPr>
                      </m:fPr>
                      <m:num>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m:t>
                        </m:r>
                      </m:num>
                      <m:den>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m:t>
                        </m:r>
                      </m:den>
                    </m:f>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f>
                      <m:fPr>
                        <m:ctrlPr>
                          <a:rPr lang="en-US" sz="3200" i="1">
                            <a:solidFill>
                              <a:srgbClr val="000000"/>
                            </a:solidFill>
                            <a:effectLst/>
                            <a:latin typeface="Cambria Math" panose="02040503050406030204" pitchFamily="18" charset="0"/>
                            <a:cs typeface="Arial" panose="020B0604020202020204" pitchFamily="34" charset="0"/>
                          </a:rPr>
                        </m:ctrlPr>
                      </m:fPr>
                      <m:num>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m:t>
                        </m:r>
                      </m:num>
                      <m:den>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m:t>
                        </m:r>
                      </m:den>
                    </m:f>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a:t>
                </a:r>
                <a:r>
                  <a:rPr lang="en-US" dirty="0">
                    <a:latin typeface="Arial" panose="020B0604020202020204" pitchFamily="34" charset="0"/>
                    <a:cs typeface="Arial" panose="020B0604020202020204" pitchFamily="34" charset="0"/>
                  </a:rPr>
                  <a:t>b)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2</m:t>
                        </m:r>
                      </m:num>
                      <m:den>
                        <m:r>
                          <a:rPr lang="en-US" i="1">
                            <a:latin typeface="Cambria Math" panose="02040503050406030204" pitchFamily="18" charset="0"/>
                          </a:rPr>
                          <m:t>9</m:t>
                        </m:r>
                      </m:den>
                    </m:f>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6</m:t>
                        </m:r>
                      </m:num>
                      <m:den>
                        <m:r>
                          <a:rPr lang="en-US" i="1">
                            <a:latin typeface="Cambria Math" panose="02040503050406030204" pitchFamily="18" charset="0"/>
                          </a:rPr>
                          <m:t>9</m:t>
                        </m:r>
                      </m:den>
                    </m:f>
                    <m:r>
                      <a:rPr lang="en-US" i="1">
                        <a:latin typeface="Cambria Math" panose="02040503050406030204" pitchFamily="18" charset="0"/>
                      </a:rPr>
                      <m:t>=</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a:t>
                </a:r>
                <a:r>
                  <a:rPr lang="en-US" dirty="0"/>
                  <a:t>c)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3</m:t>
                        </m:r>
                      </m:den>
                    </m:f>
                    <m:r>
                      <a:rPr lang="en-US" i="1">
                        <a:latin typeface="Cambria Math" panose="02040503050406030204" pitchFamily="18" charset="0"/>
                      </a:rPr>
                      <m:t>=</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a:t>
                </a:r>
              </a:p>
              <a:p>
                <a:pPr marL="514350" marR="0" indent="-514350">
                  <a:lnSpc>
                    <a:spcPct val="115000"/>
                  </a:lnSpc>
                  <a:spcBef>
                    <a:spcPts val="0"/>
                  </a:spcBef>
                  <a:spcAft>
                    <a:spcPts val="1000"/>
                  </a:spcAft>
                  <a:buAutoNum type="alphaLcPeriod"/>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3200" dirty="0">
                    <a:effectLst/>
                    <a:latin typeface="Calibri" panose="020F0502020204030204" pitchFamily="34" charset="0"/>
                    <a:ea typeface="Calibri" panose="020F0502020204030204" pitchFamily="34" charset="0"/>
                    <a:cs typeface="Times New Roman" panose="02020603050405020304" pitchFamily="18" charset="0"/>
                  </a:rPr>
                  <a:t>d. </a:t>
                </a:r>
                <a14:m>
                  <m:oMath xmlns:m="http://schemas.openxmlformats.org/officeDocument/2006/math">
                    <m:f>
                      <m:fPr>
                        <m:ctrlPr>
                          <a:rPr lang="en-US" sz="3200" i="1" smtClean="0">
                            <a:solidFill>
                              <a:srgbClr val="000000"/>
                            </a:solidFill>
                            <a:effectLst/>
                            <a:latin typeface="Cambria Math" panose="02040503050406030204" pitchFamily="18" charset="0"/>
                            <a:cs typeface="Arial" panose="020B0604020202020204" pitchFamily="34" charset="0"/>
                          </a:rPr>
                        </m:ctrlPr>
                      </m:fPr>
                      <m:num>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m:t>
                        </m:r>
                      </m:num>
                      <m:den>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m:t>
                        </m:r>
                      </m:den>
                    </m:f>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f>
                      <m:fPr>
                        <m:ctrlPr>
                          <a:rPr lang="en-US" sz="3200" i="1">
                            <a:solidFill>
                              <a:srgbClr val="000000"/>
                            </a:solidFill>
                            <a:effectLst/>
                            <a:latin typeface="Cambria Math" panose="02040503050406030204" pitchFamily="18" charset="0"/>
                            <a:cs typeface="Arial" panose="020B0604020202020204" pitchFamily="34" charset="0"/>
                          </a:rPr>
                        </m:ctrlPr>
                      </m:fPr>
                      <m:num>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m:t>
                        </m:r>
                      </m:num>
                      <m:den>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den>
                    </m:f>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e. </a:t>
                </a:r>
                <a14:m>
                  <m:oMath xmlns:m="http://schemas.openxmlformats.org/officeDocument/2006/math">
                    <m:f>
                      <m:fPr>
                        <m:ctrlPr>
                          <a:rPr lang="en-US" sz="3200" i="1">
                            <a:solidFill>
                              <a:srgbClr val="000000"/>
                            </a:solidFill>
                            <a:latin typeface="Cambria Math" panose="02040503050406030204" pitchFamily="18" charset="0"/>
                            <a:cs typeface="Arial" panose="020B0604020202020204" pitchFamily="34" charset="0"/>
                          </a:rPr>
                        </m:ctrlPr>
                      </m:fPr>
                      <m:num>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5</m:t>
                        </m:r>
                      </m:num>
                      <m:den>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6</m:t>
                        </m:r>
                      </m:den>
                    </m:f>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 </m:t>
                    </m:r>
                    <m:f>
                      <m:fPr>
                        <m:ctrlPr>
                          <a:rPr lang="en-US" sz="3200" i="1">
                            <a:solidFill>
                              <a:srgbClr val="000000"/>
                            </a:solidFill>
                            <a:latin typeface="Cambria Math" panose="02040503050406030204" pitchFamily="18" charset="0"/>
                            <a:cs typeface="Arial" panose="020B0604020202020204" pitchFamily="34" charset="0"/>
                          </a:rPr>
                        </m:ctrlPr>
                      </m:fPr>
                      <m:num>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8</m:t>
                        </m:r>
                      </m:den>
                    </m:f>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a:t>
                </a:r>
              </a:p>
              <a:p>
                <a:pPr marL="457200" lvl="1" indent="0">
                  <a:buNone/>
                </a:pPr>
                <a:endParaRPr lang="en-US" b="1" dirty="0">
                  <a:solidFill>
                    <a:srgbClr val="0070C0"/>
                  </a:solidFill>
                  <a:latin typeface="Bradley Hand ITC" panose="03070402050302030203" pitchFamily="66" charset="0"/>
                </a:endParaRPr>
              </a:p>
            </p:txBody>
          </p:sp>
        </mc:Choice>
        <mc:Fallback xmlns="">
          <p:sp>
            <p:nvSpPr>
              <p:cNvPr id="3" name="Content Placeholder 2">
                <a:extLst>
                  <a:ext uri="{FF2B5EF4-FFF2-40B4-BE49-F238E27FC236}">
                    <a16:creationId xmlns:a16="http://schemas.microsoft.com/office/drawing/2014/main" id="{0F10F75B-2448-4905-9389-DBEACB35B3F4}"/>
                  </a:ext>
                </a:extLst>
              </p:cNvPr>
              <p:cNvSpPr>
                <a:spLocks noGrp="1" noRot="1" noChangeAspect="1" noMove="1" noResize="1" noEditPoints="1" noAdjustHandles="1" noChangeArrowheads="1" noChangeShapeType="1" noTextEdit="1"/>
              </p:cNvSpPr>
              <p:nvPr>
                <p:ph idx="1"/>
              </p:nvPr>
            </p:nvSpPr>
            <p:spPr>
              <a:xfrm>
                <a:off x="690694" y="2010153"/>
                <a:ext cx="11032603" cy="4547666"/>
              </a:xfrm>
              <a:blipFill>
                <a:blip r:embed="rId2"/>
                <a:stretch>
                  <a:fillRect l="-1381" t="-1206"/>
                </a:stretch>
              </a:blipFill>
            </p:spPr>
            <p:txBody>
              <a:bodyPr/>
              <a:lstStyle/>
              <a:p>
                <a:r>
                  <a:rPr lang="en-US">
                    <a:noFill/>
                  </a:rPr>
                  <a:t> </a:t>
                </a:r>
              </a:p>
            </p:txBody>
          </p:sp>
        </mc:Fallback>
      </mc:AlternateContent>
      <p:pic>
        <p:nvPicPr>
          <p:cNvPr id="8" name="Picture 7">
            <a:extLst>
              <a:ext uri="{FF2B5EF4-FFF2-40B4-BE49-F238E27FC236}">
                <a16:creationId xmlns:a16="http://schemas.microsoft.com/office/drawing/2014/main" id="{63F48FE4-A787-7D64-7FCD-741514C9CC68}"/>
              </a:ext>
            </a:extLst>
          </p:cNvPr>
          <p:cNvPicPr>
            <a:picLocks noChangeAspect="1"/>
          </p:cNvPicPr>
          <p:nvPr/>
        </p:nvPicPr>
        <p:blipFill>
          <a:blip r:embed="rId3"/>
          <a:stretch>
            <a:fillRect/>
          </a:stretch>
        </p:blipFill>
        <p:spPr>
          <a:xfrm>
            <a:off x="2595684" y="3370497"/>
            <a:ext cx="465933" cy="1063735"/>
          </a:xfrm>
          <a:prstGeom prst="rect">
            <a:avLst/>
          </a:prstGeom>
        </p:spPr>
      </p:pic>
      <p:pic>
        <p:nvPicPr>
          <p:cNvPr id="10" name="Picture 9">
            <a:extLst>
              <a:ext uri="{FF2B5EF4-FFF2-40B4-BE49-F238E27FC236}">
                <a16:creationId xmlns:a16="http://schemas.microsoft.com/office/drawing/2014/main" id="{268FEA15-4475-B76B-F88C-0031B1E96E09}"/>
              </a:ext>
            </a:extLst>
          </p:cNvPr>
          <p:cNvPicPr>
            <a:picLocks noChangeAspect="1"/>
          </p:cNvPicPr>
          <p:nvPr/>
        </p:nvPicPr>
        <p:blipFill>
          <a:blip r:embed="rId4"/>
          <a:stretch>
            <a:fillRect/>
          </a:stretch>
        </p:blipFill>
        <p:spPr>
          <a:xfrm>
            <a:off x="5153780" y="3370497"/>
            <a:ext cx="462015" cy="987443"/>
          </a:xfrm>
          <a:prstGeom prst="rect">
            <a:avLst/>
          </a:prstGeom>
        </p:spPr>
      </p:pic>
      <p:pic>
        <p:nvPicPr>
          <p:cNvPr id="12" name="Picture 11">
            <a:extLst>
              <a:ext uri="{FF2B5EF4-FFF2-40B4-BE49-F238E27FC236}">
                <a16:creationId xmlns:a16="http://schemas.microsoft.com/office/drawing/2014/main" id="{7A47192B-CD70-ED74-F842-64EDF777DB6B}"/>
              </a:ext>
            </a:extLst>
          </p:cNvPr>
          <p:cNvPicPr>
            <a:picLocks noChangeAspect="1"/>
          </p:cNvPicPr>
          <p:nvPr/>
        </p:nvPicPr>
        <p:blipFill>
          <a:blip r:embed="rId5"/>
          <a:stretch>
            <a:fillRect/>
          </a:stretch>
        </p:blipFill>
        <p:spPr>
          <a:xfrm>
            <a:off x="7817973" y="3433886"/>
            <a:ext cx="2353003" cy="924054"/>
          </a:xfrm>
          <a:prstGeom prst="rect">
            <a:avLst/>
          </a:prstGeom>
        </p:spPr>
      </p:pic>
      <p:pic>
        <p:nvPicPr>
          <p:cNvPr id="14" name="Picture 13">
            <a:extLst>
              <a:ext uri="{FF2B5EF4-FFF2-40B4-BE49-F238E27FC236}">
                <a16:creationId xmlns:a16="http://schemas.microsoft.com/office/drawing/2014/main" id="{897617DE-9952-4716-A6E2-012C512343D0}"/>
              </a:ext>
            </a:extLst>
          </p:cNvPr>
          <p:cNvPicPr>
            <a:picLocks noChangeAspect="1"/>
          </p:cNvPicPr>
          <p:nvPr/>
        </p:nvPicPr>
        <p:blipFill>
          <a:blip r:embed="rId6"/>
          <a:stretch>
            <a:fillRect/>
          </a:stretch>
        </p:blipFill>
        <p:spPr>
          <a:xfrm>
            <a:off x="2527065" y="5057824"/>
            <a:ext cx="2334251" cy="945710"/>
          </a:xfrm>
          <a:prstGeom prst="rect">
            <a:avLst/>
          </a:prstGeom>
        </p:spPr>
      </p:pic>
      <p:pic>
        <p:nvPicPr>
          <p:cNvPr id="16" name="Picture 15">
            <a:extLst>
              <a:ext uri="{FF2B5EF4-FFF2-40B4-BE49-F238E27FC236}">
                <a16:creationId xmlns:a16="http://schemas.microsoft.com/office/drawing/2014/main" id="{B58BA535-366B-4348-B314-BA4DA24842D4}"/>
              </a:ext>
            </a:extLst>
          </p:cNvPr>
          <p:cNvPicPr>
            <a:picLocks noChangeAspect="1"/>
          </p:cNvPicPr>
          <p:nvPr/>
        </p:nvPicPr>
        <p:blipFill>
          <a:blip r:embed="rId7"/>
          <a:stretch>
            <a:fillRect/>
          </a:stretch>
        </p:blipFill>
        <p:spPr>
          <a:xfrm>
            <a:off x="7330686" y="4885405"/>
            <a:ext cx="2668738" cy="1144948"/>
          </a:xfrm>
          <a:prstGeom prst="rect">
            <a:avLst/>
          </a:prstGeom>
        </p:spPr>
      </p:pic>
    </p:spTree>
    <p:extLst>
      <p:ext uri="{BB962C8B-B14F-4D97-AF65-F5344CB8AC3E}">
        <p14:creationId xmlns:p14="http://schemas.microsoft.com/office/powerpoint/2010/main" val="32811093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additive="base">
                                        <p:cTn id="25" dur="500" fill="hold"/>
                                        <p:tgtEl>
                                          <p:spTgt spid="10"/>
                                        </p:tgtEl>
                                        <p:attrNameLst>
                                          <p:attrName>ppt_x</p:attrName>
                                        </p:attrNameLst>
                                      </p:cBhvr>
                                      <p:tavLst>
                                        <p:tav tm="0">
                                          <p:val>
                                            <p:strVal val="#ppt_x"/>
                                          </p:val>
                                        </p:tav>
                                        <p:tav tm="100000">
                                          <p:val>
                                            <p:strVal val="#ppt_x"/>
                                          </p:val>
                                        </p:tav>
                                      </p:tavLst>
                                    </p:anim>
                                    <p:anim calcmode="lin" valueType="num">
                                      <p:cBhvr additive="base">
                                        <p:cTn id="2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ppt_x"/>
                                          </p:val>
                                        </p:tav>
                                        <p:tav tm="100000">
                                          <p:val>
                                            <p:strVal val="#ppt_x"/>
                                          </p:val>
                                        </p:tav>
                                      </p:tavLst>
                                    </p:anim>
                                    <p:anim calcmode="lin" valueType="num">
                                      <p:cBhvr additive="base">
                                        <p:cTn id="32"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additive="base">
                                        <p:cTn id="3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additive="base">
                                        <p:cTn id="43" dur="500" fill="hold"/>
                                        <p:tgtEl>
                                          <p:spTgt spid="14"/>
                                        </p:tgtEl>
                                        <p:attrNameLst>
                                          <p:attrName>ppt_x</p:attrName>
                                        </p:attrNameLst>
                                      </p:cBhvr>
                                      <p:tavLst>
                                        <p:tav tm="0">
                                          <p:val>
                                            <p:strVal val="#ppt_x"/>
                                          </p:val>
                                        </p:tav>
                                        <p:tav tm="100000">
                                          <p:val>
                                            <p:strVal val="#ppt_x"/>
                                          </p:val>
                                        </p:tav>
                                      </p:tavLst>
                                    </p:anim>
                                    <p:anim calcmode="lin" valueType="num">
                                      <p:cBhvr additive="base">
                                        <p:cTn id="4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03849" y="708499"/>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Adding Mixed-Numbers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4" y="2010153"/>
                <a:ext cx="11032603" cy="4547666"/>
              </a:xfrm>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Add the whole numbers</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buFont typeface="Symbol" panose="05050102010706020507" pitchFamily="18" charset="2"/>
                  <a:buChar char=""/>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Add the fractions separately</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r>
                  <a:rPr lang="en-US" sz="3200" dirty="0">
                    <a:solidFill>
                      <a:srgbClr val="0070C0"/>
                    </a:solidFill>
                    <a:effectLst/>
                    <a:latin typeface="Arial" panose="020B0604020202020204" pitchFamily="34" charset="0"/>
                    <a:ea typeface="Calibri" panose="020F0502020204030204" pitchFamily="34" charset="0"/>
                  </a:rPr>
                  <a:t>		OR</a:t>
                </a:r>
              </a:p>
              <a:p>
                <a:pPr marL="342900" marR="0" lvl="0" indent="-342900">
                  <a:lnSpc>
                    <a:spcPct val="115000"/>
                  </a:lnSpc>
                  <a:spcBef>
                    <a:spcPts val="0"/>
                  </a:spcBef>
                  <a:spcAft>
                    <a:spcPts val="0"/>
                  </a:spcAft>
                  <a:buFont typeface="Symbol" panose="05050102010706020507" pitchFamily="18" charset="2"/>
                  <a:buChar char=""/>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Convert each mixed number to an improper fraction</a:t>
                </a:r>
                <a:endParaRPr lang="en-US" sz="24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buFont typeface="Symbol" panose="05050102010706020507" pitchFamily="18" charset="2"/>
                  <a:buChar char=""/>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Follow your addition rules to add</a:t>
                </a:r>
              </a:p>
              <a:p>
                <a:pPr marL="342900" marR="0" lvl="0" indent="-342900">
                  <a:lnSpc>
                    <a:spcPct val="115000"/>
                  </a:lnSpc>
                  <a:spcBef>
                    <a:spcPts val="0"/>
                  </a:spcBef>
                  <a:buFont typeface="Symbol" panose="05050102010706020507" pitchFamily="18" charset="2"/>
                  <a:buChar char=""/>
                </a:pPr>
                <a:r>
                  <a:rPr lang="en-US" sz="3200" dirty="0">
                    <a:solidFill>
                      <a:srgbClr val="0070C0"/>
                    </a:solidFill>
                    <a:latin typeface="Arial" panose="020B0604020202020204" pitchFamily="34" charset="0"/>
                    <a:ea typeface="Calibri" panose="020F0502020204030204" pitchFamily="34" charset="0"/>
                    <a:cs typeface="Times New Roman" panose="02020603050405020304" pitchFamily="18" charset="0"/>
                  </a:rPr>
                  <a:t>Convert the improper fraction to a mixed number</a:t>
                </a:r>
              </a:p>
              <a:p>
                <a:pPr marL="0" marR="0" lvl="0" indent="0">
                  <a:lnSpc>
                    <a:spcPct val="115000"/>
                  </a:lnSpc>
                  <a:spcBef>
                    <a:spcPts val="0"/>
                  </a:spcBef>
                  <a:buNone/>
                </a:pPr>
                <a:r>
                  <a:rPr lang="en-US" sz="2400" b="1" u="sng" dirty="0">
                    <a:effectLst/>
                    <a:latin typeface="Arial" panose="020B0604020202020204" pitchFamily="34" charset="0"/>
                    <a:ea typeface="Calibri" panose="020F0502020204030204" pitchFamily="34" charset="0"/>
                  </a:rPr>
                  <a:t>Example 5</a:t>
                </a:r>
                <a:r>
                  <a:rPr lang="en-US" sz="2400" dirty="0">
                    <a:solidFill>
                      <a:srgbClr val="17365D"/>
                    </a:solidFill>
                    <a:effectLst/>
                    <a:latin typeface="Arial" panose="020B0604020202020204" pitchFamily="34" charset="0"/>
                    <a:ea typeface="Calibri" panose="020F0502020204030204" pitchFamily="34" charset="0"/>
                  </a:rPr>
                  <a:t>: </a:t>
                </a:r>
                <a14:m>
                  <m:oMath xmlns:m="http://schemas.openxmlformats.org/officeDocument/2006/math">
                    <m:r>
                      <a:rPr lang="en-US" sz="2400" i="1">
                        <a:effectLst/>
                        <a:latin typeface="Cambria Math" panose="02040503050406030204" pitchFamily="18" charset="0"/>
                        <a:ea typeface="Calibri" panose="020F0502020204030204" pitchFamily="34" charset="0"/>
                        <a:cs typeface="Arial" panose="020B0604020202020204" pitchFamily="34" charset="0"/>
                      </a:rPr>
                      <m:t>3</m:t>
                    </m:r>
                    <m:f>
                      <m:fPr>
                        <m:ctrlPr>
                          <a:rPr lang="en-US" sz="2400" i="1">
                            <a:effectLst/>
                            <a:latin typeface="Cambria Math" panose="02040503050406030204" pitchFamily="18" charset="0"/>
                            <a:cs typeface="Arial" panose="020B0604020202020204" pitchFamily="34" charset="0"/>
                          </a:rPr>
                        </m:ctrlPr>
                      </m:fPr>
                      <m:num>
                        <m:r>
                          <a:rPr lang="en-US" sz="2400" i="1">
                            <a:effectLst/>
                            <a:latin typeface="Cambria Math" panose="02040503050406030204" pitchFamily="18" charset="0"/>
                            <a:ea typeface="Calibri" panose="020F0502020204030204" pitchFamily="34" charset="0"/>
                            <a:cs typeface="Arial" panose="020B0604020202020204" pitchFamily="34" charset="0"/>
                          </a:rPr>
                          <m:t>1</m:t>
                        </m:r>
                      </m:num>
                      <m:den>
                        <m:r>
                          <a:rPr lang="en-US" sz="2400" i="1">
                            <a:effectLst/>
                            <a:latin typeface="Cambria Math" panose="02040503050406030204" pitchFamily="18" charset="0"/>
                            <a:ea typeface="Calibri" panose="020F0502020204030204" pitchFamily="34" charset="0"/>
                            <a:cs typeface="Arial" panose="020B0604020202020204" pitchFamily="34" charset="0"/>
                          </a:rPr>
                          <m:t>2</m:t>
                        </m:r>
                      </m:den>
                    </m:f>
                    <m:r>
                      <a:rPr lang="en-US" sz="2400" i="1">
                        <a:effectLst/>
                        <a:latin typeface="Cambria Math" panose="02040503050406030204" pitchFamily="18" charset="0"/>
                        <a:ea typeface="Calibri" panose="020F0502020204030204" pitchFamily="34" charset="0"/>
                        <a:cs typeface="Arial" panose="020B0604020202020204" pitchFamily="34" charset="0"/>
                      </a:rPr>
                      <m:t>+5</m:t>
                    </m:r>
                    <m:f>
                      <m:fPr>
                        <m:ctrlPr>
                          <a:rPr lang="en-US" sz="2400" i="1">
                            <a:effectLst/>
                            <a:latin typeface="Cambria Math" panose="02040503050406030204" pitchFamily="18" charset="0"/>
                            <a:cs typeface="Arial" panose="020B0604020202020204" pitchFamily="34" charset="0"/>
                          </a:rPr>
                        </m:ctrlPr>
                      </m:fPr>
                      <m:num>
                        <m:r>
                          <a:rPr lang="en-US" sz="2400" i="1">
                            <a:effectLst/>
                            <a:latin typeface="Cambria Math" panose="02040503050406030204" pitchFamily="18" charset="0"/>
                            <a:ea typeface="Calibri" panose="020F0502020204030204" pitchFamily="34" charset="0"/>
                            <a:cs typeface="Arial" panose="020B0604020202020204" pitchFamily="34" charset="0"/>
                          </a:rPr>
                          <m:t>2</m:t>
                        </m:r>
                      </m:num>
                      <m:den>
                        <m:r>
                          <a:rPr lang="en-US" sz="2400" i="1">
                            <a:effectLst/>
                            <a:latin typeface="Cambria Math" panose="02040503050406030204" pitchFamily="18" charset="0"/>
                            <a:ea typeface="Calibri" panose="020F0502020204030204" pitchFamily="34" charset="0"/>
                            <a:cs typeface="Arial" panose="020B0604020202020204" pitchFamily="34" charset="0"/>
                          </a:rPr>
                          <m:t>3</m:t>
                        </m:r>
                      </m:den>
                    </m:f>
                    <m:r>
                      <a:rPr lang="en-US" sz="2400" i="1">
                        <a:effectLst/>
                        <a:latin typeface="Cambria Math" panose="02040503050406030204" pitchFamily="18" charset="0"/>
                        <a:ea typeface="Calibri" panose="020F0502020204030204" pitchFamily="34" charset="0"/>
                        <a:cs typeface="Arial" panose="020B0604020202020204" pitchFamily="34" charset="0"/>
                      </a:rPr>
                      <m:t>= </m:t>
                    </m:r>
                  </m:oMath>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endParaRPr lang="en-US" sz="3200" b="1" dirty="0">
                  <a:solidFill>
                    <a:srgbClr val="0070C0"/>
                  </a:solidFill>
                  <a:latin typeface="Bradley Hand ITC" panose="03070402050302030203" pitchFamily="66" charset="0"/>
                </a:endParaRPr>
              </a:p>
            </p:txBody>
          </p:sp>
        </mc:Choice>
        <mc:Fallback xmlns="">
          <p:sp>
            <p:nvSpPr>
              <p:cNvPr id="3" name="Content Placeholder 2">
                <a:extLst>
                  <a:ext uri="{FF2B5EF4-FFF2-40B4-BE49-F238E27FC236}">
                    <a16:creationId xmlns:a16="http://schemas.microsoft.com/office/drawing/2014/main" id="{0F10F75B-2448-4905-9389-DBEACB35B3F4}"/>
                  </a:ext>
                </a:extLst>
              </p:cNvPr>
              <p:cNvSpPr>
                <a:spLocks noGrp="1" noRot="1" noChangeAspect="1" noMove="1" noResize="1" noEditPoints="1" noAdjustHandles="1" noChangeArrowheads="1" noChangeShapeType="1" noTextEdit="1"/>
              </p:cNvSpPr>
              <p:nvPr>
                <p:ph idx="1"/>
              </p:nvPr>
            </p:nvSpPr>
            <p:spPr>
              <a:xfrm>
                <a:off x="690694" y="2010153"/>
                <a:ext cx="11032603" cy="4547666"/>
              </a:xfrm>
              <a:blipFill>
                <a:blip r:embed="rId2"/>
                <a:stretch>
                  <a:fillRect l="-1436" t="-1609"/>
                </a:stretch>
              </a:blipFill>
            </p:spPr>
            <p:txBody>
              <a:bodyPr/>
              <a:lstStyle/>
              <a:p>
                <a:r>
                  <a:rPr lang="en-US">
                    <a:noFill/>
                  </a:rPr>
                  <a:t> </a:t>
                </a:r>
              </a:p>
            </p:txBody>
          </p:sp>
        </mc:Fallback>
      </mc:AlternateContent>
      <p:pic>
        <p:nvPicPr>
          <p:cNvPr id="19" name="Picture 18">
            <a:extLst>
              <a:ext uri="{FF2B5EF4-FFF2-40B4-BE49-F238E27FC236}">
                <a16:creationId xmlns:a16="http://schemas.microsoft.com/office/drawing/2014/main" id="{62544620-65A3-1D9F-1A13-2E3C773AE0E8}"/>
              </a:ext>
            </a:extLst>
          </p:cNvPr>
          <p:cNvPicPr>
            <a:picLocks noChangeAspect="1"/>
          </p:cNvPicPr>
          <p:nvPr/>
        </p:nvPicPr>
        <p:blipFill>
          <a:blip r:embed="rId3"/>
          <a:stretch>
            <a:fillRect/>
          </a:stretch>
        </p:blipFill>
        <p:spPr>
          <a:xfrm>
            <a:off x="4096546" y="5377574"/>
            <a:ext cx="4220898" cy="947773"/>
          </a:xfrm>
          <a:prstGeom prst="rect">
            <a:avLst/>
          </a:prstGeom>
        </p:spPr>
      </p:pic>
    </p:spTree>
    <p:extLst>
      <p:ext uri="{BB962C8B-B14F-4D97-AF65-F5344CB8AC3E}">
        <p14:creationId xmlns:p14="http://schemas.microsoft.com/office/powerpoint/2010/main" val="36726518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9"/>
                                        </p:tgtEl>
                                        <p:attrNameLst>
                                          <p:attrName>style.visibility</p:attrName>
                                        </p:attrNameLst>
                                      </p:cBhvr>
                                      <p:to>
                                        <p:strVal val="visible"/>
                                      </p:to>
                                    </p:set>
                                    <p:anim calcmode="lin" valueType="num">
                                      <p:cBhvr additive="base">
                                        <p:cTn id="39" dur="500" fill="hold"/>
                                        <p:tgtEl>
                                          <p:spTgt spid="19"/>
                                        </p:tgtEl>
                                        <p:attrNameLst>
                                          <p:attrName>ppt_x</p:attrName>
                                        </p:attrNameLst>
                                      </p:cBhvr>
                                      <p:tavLst>
                                        <p:tav tm="0">
                                          <p:val>
                                            <p:strVal val="#ppt_x"/>
                                          </p:val>
                                        </p:tav>
                                        <p:tav tm="100000">
                                          <p:val>
                                            <p:strVal val="#ppt_x"/>
                                          </p:val>
                                        </p:tav>
                                      </p:tavLst>
                                    </p:anim>
                                    <p:anim calcmode="lin" valueType="num">
                                      <p:cBhvr additive="base">
                                        <p:cTn id="4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560717" y="840336"/>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Rules for Subtracting Fractions</a:t>
            </a: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The rules for subtraction of fractions are similar to the rules for addition of fractions.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In other words, to subtract two fractions, the denominators of the fractions must be the __________.</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endParaRPr lang="en-US" sz="3200" b="1" dirty="0">
              <a:solidFill>
                <a:srgbClr val="0070C0"/>
              </a:solidFill>
              <a:latin typeface="Bradley Hand ITC" panose="03070402050302030203" pitchFamily="66" charset="0"/>
            </a:endParaRPr>
          </a:p>
        </p:txBody>
      </p:sp>
      <p:sp>
        <p:nvSpPr>
          <p:cNvPr id="4" name="Text Box 14">
            <a:extLst>
              <a:ext uri="{FF2B5EF4-FFF2-40B4-BE49-F238E27FC236}">
                <a16:creationId xmlns:a16="http://schemas.microsoft.com/office/drawing/2014/main" id="{1C5C9EC0-4954-F731-AE69-3FB741D9C52A}"/>
              </a:ext>
            </a:extLst>
          </p:cNvPr>
          <p:cNvSpPr txBox="1"/>
          <p:nvPr/>
        </p:nvSpPr>
        <p:spPr>
          <a:xfrm>
            <a:off x="5944193" y="3797658"/>
            <a:ext cx="1967889" cy="663767"/>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15000"/>
              </a:lnSpc>
              <a:spcBef>
                <a:spcPts val="0"/>
              </a:spcBef>
              <a:spcAft>
                <a:spcPts val="1000"/>
              </a:spcAft>
            </a:pPr>
            <a:r>
              <a:rPr lang="en-US" sz="3200" dirty="0">
                <a:solidFill>
                  <a:srgbClr val="0070C0"/>
                </a:solidFill>
                <a:effectLst/>
                <a:latin typeface="Arial" panose="020B0604020202020204" pitchFamily="34" charset="0"/>
                <a:ea typeface="Calibri" panose="020F0502020204030204" pitchFamily="34" charset="0"/>
                <a:cs typeface="Times New Roman" panose="02020603050405020304" pitchFamily="18" charset="0"/>
              </a:rPr>
              <a:t>same</a:t>
            </a:r>
            <a:endParaRPr lang="en-US" sz="32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788867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5887</TotalTime>
  <Words>680</Words>
  <Application>Microsoft Office PowerPoint</Application>
  <PresentationFormat>Widescreen</PresentationFormat>
  <Paragraphs>71</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Avenir Next LT Pro</vt:lpstr>
      <vt:lpstr>Bradley Hand ITC</vt:lpstr>
      <vt:lpstr>Calibri</vt:lpstr>
      <vt:lpstr>Cambria Math</vt:lpstr>
      <vt:lpstr>Symbol</vt:lpstr>
      <vt:lpstr>Times New Roman</vt:lpstr>
      <vt:lpstr>AccentBoxVTI</vt:lpstr>
      <vt:lpstr>Lesson 20: Adding and Subtracting Rational Numbers</vt:lpstr>
      <vt:lpstr>Rational Numbers</vt:lpstr>
      <vt:lpstr>Rational Numbers</vt:lpstr>
      <vt:lpstr>  Adding Fractions with Like Denominators</vt:lpstr>
      <vt:lpstr>  Adding Fractions with Unlike Denominators </vt:lpstr>
      <vt:lpstr>  Adding Fractions with Unlike Denominators </vt:lpstr>
      <vt:lpstr>  Adding Fractions with Like and Unlike Denominators </vt:lpstr>
      <vt:lpstr>  Adding Mixed-Numbers  </vt:lpstr>
      <vt:lpstr>  Rules for Subtracting Fractions   </vt:lpstr>
      <vt:lpstr>  Rules for Subtracting Fractions   </vt:lpstr>
      <vt:lpstr>  Subtracting Mixed-Numbers    </vt:lpstr>
      <vt:lpstr>  Butterfly Method of Adding and Subtracting Fractions     </vt:lpstr>
      <vt:lpstr>  Butterfly Method of Adding and Subtracting Fractions     </vt:lpstr>
      <vt:lpstr>  Butterfly Method of Adding and Subtracting Fractions     </vt:lpstr>
      <vt:lpstr>  Butterfly Method of Adding and Subtracting Fractions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52</cp:revision>
  <dcterms:created xsi:type="dcterms:W3CDTF">2023-12-09T14:49:07Z</dcterms:created>
  <dcterms:modified xsi:type="dcterms:W3CDTF">2025-01-13T17:24:02Z</dcterms:modified>
</cp:coreProperties>
</file>