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1" r:id="rId8"/>
    <p:sldId id="282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83" r:id="rId17"/>
    <p:sldId id="284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85" r:id="rId26"/>
    <p:sldId id="277" r:id="rId27"/>
    <p:sldId id="278" r:id="rId28"/>
    <p:sldId id="279" r:id="rId29"/>
    <p:sldId id="280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oZ0qSruJC0&amp;t=9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xCEVafhcdSk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0" y="463850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1: Problem Solving Strategies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primary goal of this class is to challenge you to think like a Mathematician!</a:t>
            </a: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6981E-2F3B-536A-A693-E95E7C46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1</a:t>
            </a:r>
            <a:br>
              <a:rPr lang="en-US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(Wishful Thinking) 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Picture 5" descr="A diagram of a rectangular area with black and blue lines. Three boxes are labeled A, B and C at the top. The bottom boxes are moved in the position of C, B and A. ">
            <a:extLst>
              <a:ext uri="{FF2B5EF4-FFF2-40B4-BE49-F238E27FC236}">
                <a16:creationId xmlns:a16="http://schemas.microsoft.com/office/drawing/2014/main" id="{17E5171A-BB96-AD23-158E-9879C0D6A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98" y="3715448"/>
            <a:ext cx="7660447" cy="2747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A39888-EC7B-44BB-A672-A26197437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147" y="2041082"/>
            <a:ext cx="9316750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6428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D47A-BEB8-5A52-DABC-775808407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041" y="714894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not be afraid to change the problem! Ask yourself “what if” questions: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A38C4-480F-DBD7-03C8-9AAF6ADB6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645" y="2394527"/>
            <a:ext cx="10168128" cy="3694176"/>
          </a:xfrm>
        </p:spPr>
        <p:txBody>
          <a:bodyPr/>
          <a:lstStyle/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the picture was different?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5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the numbers were simpler?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5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I just made up some numbers?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b="1" dirty="0">
              <a:solidFill>
                <a:srgbClr val="7F7F7F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Watch Video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831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3354C99-4D8B-9FCA-4020-748D10C54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305" y="457201"/>
            <a:ext cx="10696073" cy="547436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Most Important Problem-Solving Strategy</a:t>
            </a:r>
            <a:endParaRPr lang="en-US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571500" marR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TRY SOMETHING!</a:t>
            </a:r>
          </a:p>
          <a:p>
            <a:pPr marL="571500" marR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whole point of problem solving is that you do not know what to do right out of the starting gate.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IT DOESN’T WORK, TRY SOMETHING ELSE.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8049384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604EFB1-5293-964D-3685-E6D97AB35404}"/>
              </a:ext>
            </a:extLst>
          </p:cNvPr>
          <p:cNvSpPr txBox="1"/>
          <p:nvPr/>
        </p:nvSpPr>
        <p:spPr>
          <a:xfrm>
            <a:off x="451692" y="3762552"/>
            <a:ext cx="1151262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you represent something in the situation by a picture?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Watch Video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41F3F6-94B6-4DED-951A-775F89984D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133"/>
          <a:stretch/>
        </p:blipFill>
        <p:spPr>
          <a:xfrm>
            <a:off x="287468" y="354835"/>
            <a:ext cx="10511485" cy="32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68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tart with a single square box.">
            <a:extLst>
              <a:ext uri="{FF2B5EF4-FFF2-40B4-BE49-F238E27FC236}">
                <a16:creationId xmlns:a16="http://schemas.microsoft.com/office/drawing/2014/main" id="{F608991F-3302-AE02-91C7-C68BE08E39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827" t="31624" r="37500" b="38461"/>
          <a:stretch/>
        </p:blipFill>
        <p:spPr bwMode="auto">
          <a:xfrm>
            <a:off x="435888" y="598410"/>
            <a:ext cx="5252245" cy="19024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Picture 2" descr="Divide the box into four equal  parts with one part shaded blue. ">
            <a:extLst>
              <a:ext uri="{FF2B5EF4-FFF2-40B4-BE49-F238E27FC236}">
                <a16:creationId xmlns:a16="http://schemas.microsoft.com/office/drawing/2014/main" id="{00A1673D-0836-45EA-AE64-8DDF1741DF8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987" t="32480" r="37980" b="38176"/>
          <a:stretch/>
        </p:blipFill>
        <p:spPr bwMode="auto">
          <a:xfrm>
            <a:off x="435887" y="2804000"/>
            <a:ext cx="5146863" cy="18865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 descr="Remove the blue shaded quarter of the square to leave 3 equal parts demonstrating one-third.">
            <a:extLst>
              <a:ext uri="{FF2B5EF4-FFF2-40B4-BE49-F238E27FC236}">
                <a16:creationId xmlns:a16="http://schemas.microsoft.com/office/drawing/2014/main" id="{0ACD59AD-C848-6255-3AE5-4CD93CAD514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545" t="46724" r="39744" b="22507"/>
          <a:stretch/>
        </p:blipFill>
        <p:spPr bwMode="auto">
          <a:xfrm>
            <a:off x="330506" y="4875130"/>
            <a:ext cx="5252245" cy="20331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 descr="Three equal boxes with one box shaded red to represent one-third.">
            <a:extLst>
              <a:ext uri="{FF2B5EF4-FFF2-40B4-BE49-F238E27FC236}">
                <a16:creationId xmlns:a16="http://schemas.microsoft.com/office/drawing/2014/main" id="{1A94AD25-8B31-39AB-39E9-6FBAA5648A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6347" t="45869" r="36859" b="23362"/>
          <a:stretch/>
        </p:blipFill>
        <p:spPr bwMode="auto">
          <a:xfrm>
            <a:off x="6096000" y="697768"/>
            <a:ext cx="5146863" cy="20511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 descr="Two equal squares with one square shaded green to represent one-half.">
            <a:extLst>
              <a:ext uri="{FF2B5EF4-FFF2-40B4-BE49-F238E27FC236}">
                <a16:creationId xmlns:a16="http://schemas.microsoft.com/office/drawing/2014/main" id="{1E1467AF-AB55-8DAC-2265-C7A6EEE89DF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7" t="61823" r="38621" b="17664"/>
          <a:stretch/>
        </p:blipFill>
        <p:spPr bwMode="auto">
          <a:xfrm>
            <a:off x="5995202" y="2804000"/>
            <a:ext cx="5760911" cy="188657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 descr="Two equal squares with one square shaded green to represent one-half.">
            <a:extLst>
              <a:ext uri="{FF2B5EF4-FFF2-40B4-BE49-F238E27FC236}">
                <a16:creationId xmlns:a16="http://schemas.microsoft.com/office/drawing/2014/main" id="{BCB3048C-38D9-4869-165D-865810E2FC3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85" t="16524" r="37500" b="19659"/>
          <a:stretch/>
        </p:blipFill>
        <p:spPr bwMode="auto">
          <a:xfrm>
            <a:off x="5995202" y="4690572"/>
            <a:ext cx="5760911" cy="20490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54416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0213" y="246132"/>
            <a:ext cx="11622795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4</a:t>
            </a: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(Make Up Numbers).  You can work forwards: Assume Alex had some specific amount of money when he showed up at school, say $100. Then figure out how much he gives to each person. Or you can work backwards: suppose he has some specific amount left at the end, like $10. Since he gave David half of what he had left, that means he had $20 before running into David. Now, work backwards and figure out how much each person got. What’s the answer?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77764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0213" y="246132"/>
            <a:ext cx="11622795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Start with a fixed amount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(I choose $100)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Alex sees Brianna and gives her ¼ of $100 = $25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Now Alex has $100 - 25 = $75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Alex sees Chris and gives him 1/3 of $75 = $25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Now Alex has $75 - 25 = $50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Alex gives David ½ of $50 which = $25</a:t>
            </a:r>
          </a:p>
          <a:p>
            <a:pPr marL="342900" marR="0" indent="-3429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all got the same amount!</a:t>
            </a:r>
          </a:p>
          <a:p>
            <a:r>
              <a:rPr lang="en-US" sz="2000" b="1" dirty="0">
                <a:solidFill>
                  <a:srgbClr val="FF0000"/>
                </a:solidFill>
                <a:effectLst/>
                <a:latin typeface="Bradley Hand ITC" panose="03070402050302030203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84505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5702" y="83777"/>
            <a:ext cx="11622795" cy="71404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Work Backwards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Assume Alex has $10 left.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 gave ½ of his money to David. He had to have had $20 when he met David.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(So he had $20 plus the $10 he had left at the end for a total of $30 before meeting Chris.)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Alex has $30 and gives 1/3 of that to Chris which was $10.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 before he met Chris he had $30 plus $10 for a total of $40. He gave Brianna ¼ which would be $10. </a:t>
            </a:r>
          </a:p>
          <a:p>
            <a:pPr marL="285750" indent="-28575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They all got the same amount!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68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1945435-4FDF-5F66-1BDB-200875B490E7}"/>
              </a:ext>
            </a:extLst>
          </p:cNvPr>
          <p:cNvSpPr txBox="1"/>
          <p:nvPr/>
        </p:nvSpPr>
        <p:spPr>
          <a:xfrm>
            <a:off x="627961" y="2677701"/>
            <a:ext cx="11226187" cy="23698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cannot solve the proposed problem, try to solve first some related problem. </a:t>
            </a: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 8 × 8 chess board is rather big. Can you solve the problem for smaller boards? Like 1×1? 2×2? 3×3?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4FEDF6-82C2-4112-9E39-ED0E2E237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661" y="344372"/>
            <a:ext cx="11267178" cy="201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231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81740A-CB7D-12D6-1C81-12C16F3F6339}"/>
              </a:ext>
            </a:extLst>
          </p:cNvPr>
          <p:cNvSpPr txBox="1"/>
          <p:nvPr/>
        </p:nvSpPr>
        <p:spPr>
          <a:xfrm>
            <a:off x="220337" y="604954"/>
            <a:ext cx="1153466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6</a:t>
            </a: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(Work Systematically). 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example, in this problem you might keep track of how many 1 × 1 squares are on each board, how many     2 × 2 squares on are each board, how many 3 × 3 squares are on each board, and so on. You could keep track of the information in a table: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 descr="A table showing the number of possible squares for a 1 X 1 square, a 2 X 2 square, a 3 X 3 square and a 4 X 4 square. ">
            <a:extLst>
              <a:ext uri="{FF2B5EF4-FFF2-40B4-BE49-F238E27FC236}">
                <a16:creationId xmlns:a16="http://schemas.microsoft.com/office/drawing/2014/main" id="{8C70AA4E-C275-4114-BC36-4A8795CA7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58" t="18715" r="23418" b="14740"/>
          <a:stretch/>
        </p:blipFill>
        <p:spPr>
          <a:xfrm>
            <a:off x="1308683" y="2294389"/>
            <a:ext cx="8061820" cy="456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1656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80DA-B70E-2CAA-7F07-DE7A915AE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Common Core State Standards for Mathematics identifies eight “Mathematical Practices.”  The first practice is: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C9C9179-65D8-41B4-8A95-8292DCC16727}"/>
              </a:ext>
            </a:extLst>
          </p:cNvPr>
          <p:cNvSpPr/>
          <p:nvPr/>
        </p:nvSpPr>
        <p:spPr>
          <a:xfrm>
            <a:off x="459996" y="2437414"/>
            <a:ext cx="11272008" cy="19831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sense of problems and persevere in solving them</a:t>
            </a:r>
          </a:p>
          <a:p>
            <a:pPr marL="342900" lvl="0" indent="-342900">
              <a:lnSpc>
                <a:spcPct val="110000"/>
              </a:lnSpc>
              <a:spcBef>
                <a:spcPts val="18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Our goal is to help you develop skills necessary to solve problems</a:t>
            </a:r>
          </a:p>
        </p:txBody>
      </p:sp>
    </p:spTree>
    <p:extLst>
      <p:ext uri="{BB962C8B-B14F-4D97-AF65-F5344CB8AC3E}">
        <p14:creationId xmlns:p14="http://schemas.microsoft.com/office/powerpoint/2010/main" val="8156122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E2E6FDBA-8175-EC5C-1010-A6085546A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838" y="481987"/>
            <a:ext cx="11314323" cy="505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we were trying to figure out the number of possible squares for a 3 X 3 Chessboard?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0 x 0 = 0 squares (0)</a:t>
            </a: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 x 1 = one 1 x 1 square + zero 0 x 0 squares (1 + 0)</a:t>
            </a: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 x 2 = four 1 x 1 squares + one 2 x 2 square + zero 0 x 0 squares (4 + 1 + 0)</a:t>
            </a: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 x 3 = nine 1 x 1 squares + four 2 x 2 squares + one 3 x 3 square + zero 0 x 0 squares (9 + 4 + 1 + 0)</a:t>
            </a: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n = 3, the number of squares on your n x n grid is: 0</a:t>
            </a:r>
            <a:r>
              <a:rPr lang="en-US" sz="24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+ 1</a:t>
            </a:r>
            <a:r>
              <a:rPr lang="en-US" sz="24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+ 2</a:t>
            </a:r>
            <a:r>
              <a:rPr lang="en-US" sz="24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+ 3</a:t>
            </a:r>
            <a:r>
              <a:rPr lang="en-US" sz="24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</a:t>
            </a: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 or  0 + 1 + 4 + 9 = 14.</a:t>
            </a:r>
          </a:p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240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You sum </a:t>
            </a:r>
            <a:r>
              <a:rPr lang="en-US" sz="24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squares from 0 to n.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797138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B30E53D2-F4FD-BDD7-9732-965CA6CD4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619" y="471029"/>
            <a:ext cx="11600762" cy="2283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Try it for an 8 X 8 chessboard?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+ 1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+ 2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+ 3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+4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+ 5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+ 6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+ 7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+ 8</a:t>
            </a:r>
            <a:r>
              <a:rPr lang="en-US" sz="3200" baseline="30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 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0 +1 + 4 +9 +16 + 25 + 36 + 49 + 64 = 204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54736-9C99-1EFF-94FE-71942A829AC6}"/>
              </a:ext>
            </a:extLst>
          </p:cNvPr>
          <p:cNvSpPr txBox="1"/>
          <p:nvPr/>
        </p:nvSpPr>
        <p:spPr>
          <a:xfrm>
            <a:off x="295619" y="4103784"/>
            <a:ext cx="1160076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b="1" i="1" dirty="0">
                <a:solidFill>
                  <a:srgbClr val="222222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“</a:t>
            </a:r>
            <a:r>
              <a:rPr lang="en-US" sz="2800" b="1" i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It’s not that I’m so smart; it’s just that I stay with problems longer.” (Albert Einstein)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 Albert Einstein was wrong! But, the secret to being a good mathematician is to keep trying.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7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E44FA-7C1E-BE3B-CBCE-C3E8850AC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68" y="879807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Manipulatives</a:t>
            </a:r>
            <a:r>
              <a:rPr lang="en-US" b="1" u="sng" dirty="0">
                <a:solidFill>
                  <a:srgbClr val="373D3F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b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7DDA8C-10B5-A1DB-DEEF-6A3A8D5425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32" y="2086766"/>
            <a:ext cx="10168128" cy="3694176"/>
          </a:xfrm>
        </p:spPr>
        <p:txBody>
          <a:bodyPr>
            <a:normAutofit fontScale="92500" lnSpcReduction="1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5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Manipulatives are any concrete objects that allow students to explore an idea in an active, hands-on approach.</a:t>
            </a:r>
          </a:p>
          <a:p>
            <a:pPr marL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5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Examples - Base ten blocks, counters, number lines, geoboards, coins, pattern blocks, fraction circle and much, much more.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44973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212FA-5C4A-2E8B-DBF4-CFF13111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50" y="73336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7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(Use Manipulatives to Help You Investigate). 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1E623-E4F0-B5C6-4EF8-8DCE0014E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32" y="2169217"/>
            <a:ext cx="10168128" cy="3694176"/>
          </a:xfrm>
        </p:spPr>
        <p:txBody>
          <a:bodyPr/>
          <a:lstStyle/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Drawing a picture may not be enough!</a:t>
            </a: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Having actual materials to move around and manipulate into difference scenarios will help you to investigate the problem. </a:t>
            </a:r>
          </a:p>
          <a:p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36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2FD24D-81AC-12E0-40E2-AE42F42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05" y="444447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Patterns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1AE0EE1-C2EE-5C84-3F53-544B37F3F3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116" y="2032491"/>
            <a:ext cx="10168128" cy="1311924"/>
          </a:xfrm>
          <a:ln>
            <a:noFill/>
          </a:ln>
        </p:spPr>
        <p:txBody>
          <a:bodyPr/>
          <a:lstStyle/>
          <a:p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Patterns are a sequence of repeated objects, shapes and numbers.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0916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2FD24D-81AC-12E0-40E2-AE42F42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05" y="444447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8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(Look for and Explain Patterns).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F6B286-3115-0F61-590A-CC3F38445671}"/>
              </a:ext>
            </a:extLst>
          </p:cNvPr>
          <p:cNvSpPr txBox="1"/>
          <p:nvPr/>
        </p:nvSpPr>
        <p:spPr>
          <a:xfrm>
            <a:off x="457266" y="2221043"/>
            <a:ext cx="1016812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marR="0" indent="-5715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Pattern recognition is key in problem solving!</a:t>
            </a:r>
          </a:p>
          <a:p>
            <a:pPr marL="571500" marR="0" indent="-571500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Recognizing a pattern helps break down the problem and builds a path to finding the solution.  </a:t>
            </a:r>
          </a:p>
        </p:txBody>
      </p:sp>
    </p:spTree>
    <p:extLst>
      <p:ext uri="{BB962C8B-B14F-4D97-AF65-F5344CB8AC3E}">
        <p14:creationId xmlns:p14="http://schemas.microsoft.com/office/powerpoint/2010/main" val="2483812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C27E6-D469-A507-754C-CDCBCA5CE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210" y="87734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9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4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(Find the Math, Remove the Context)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3600" dirty="0">
                <a:solidFill>
                  <a:srgbClr val="222222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2AF840-E31E-0FC2-AC10-6D565D4DAB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8210" y="2056919"/>
            <a:ext cx="10168128" cy="3694176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Get rid of unimportant details.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underlying math problem.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 back to the original question and see if you can solve it using the math.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41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303C8-85E5-CE78-59C8-0027ACC36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750" y="67036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10 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(Check Your Assumptions)</a:t>
            </a: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 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1BFDD7-2516-5ACA-F60E-F606200884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9022" y="2207132"/>
            <a:ext cx="10168128" cy="3694176"/>
          </a:xfrm>
        </p:spPr>
        <p:txBody>
          <a:bodyPr/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Don’t add extra assumptions that are not in the problem.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Ask yourself, “Am I constraining my thinking too much?”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269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75215A-C03E-301E-F555-46B9968B3360}"/>
              </a:ext>
            </a:extLst>
          </p:cNvPr>
          <p:cNvSpPr txBox="1"/>
          <p:nvPr/>
        </p:nvSpPr>
        <p:spPr>
          <a:xfrm>
            <a:off x="3492500" y="5041218"/>
            <a:ext cx="60939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 the sums of the numbers on each piece?____________</a:t>
            </a:r>
            <a:r>
              <a:rPr lang="en-US" sz="2400" u="heavy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A9FD9-11C5-9291-E904-F47CE56A2452}"/>
              </a:ext>
            </a:extLst>
          </p:cNvPr>
          <p:cNvSpPr txBox="1"/>
          <p:nvPr/>
        </p:nvSpPr>
        <p:spPr>
          <a:xfrm>
            <a:off x="3492500" y="6069213"/>
            <a:ext cx="6093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 they consecutive?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__________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9B88EF77-7057-44C6-8519-7344C9335A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4322" y="5371229"/>
            <a:ext cx="2376223" cy="3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solidFill>
                  <a:srgbClr val="558ED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18, 19, 20, 21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E11BAA57-6EA6-4076-86A9-70E5B2D8EB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80545" y="5978010"/>
            <a:ext cx="776590" cy="339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dirty="0">
                <a:solidFill>
                  <a:srgbClr val="558ED5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9F45A5-44C6-44D1-8C03-2A8CA571C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850" y="359364"/>
            <a:ext cx="6180777" cy="454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045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tandard clock face divided into three segments as follows: (12, 1, 2, 3), (4, 5, 11), (8, 7, 6) and (9, 10). The sum of each group are the consecutive numbers 18, 19, 20 and 21. ">
            <a:extLst>
              <a:ext uri="{FF2B5EF4-FFF2-40B4-BE49-F238E27FC236}">
                <a16:creationId xmlns:a16="http://schemas.microsoft.com/office/drawing/2014/main" id="{9D9027AC-AE18-61F8-5FCA-1601AD008C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96" t="11614" r="51631" b="59290"/>
          <a:stretch/>
        </p:blipFill>
        <p:spPr bwMode="auto">
          <a:xfrm>
            <a:off x="3879849" y="1538037"/>
            <a:ext cx="4748045" cy="428998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C413ECE6-5DA0-42C0-B5C7-51234D5CF0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9276" y="1539900"/>
            <a:ext cx="724163" cy="705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558ED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F5976429-1475-44D9-9F90-8552BB8D24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5934" y="2852868"/>
            <a:ext cx="724163" cy="705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558ED5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19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5BAD0647-4704-40B4-80C3-BE5B3D746E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9708" y="3275464"/>
            <a:ext cx="724163" cy="705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558ED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6F72E696-0C9D-4F4D-8F76-351CAE211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4616" y="5274377"/>
            <a:ext cx="724163" cy="705461"/>
          </a:xfrm>
          <a:prstGeom prst="rect">
            <a:avLst/>
          </a:prstGeom>
          <a:solidFill>
            <a:srgbClr val="FFFFFF"/>
          </a:solidFill>
          <a:ln w="9525">
            <a:solidFill>
              <a:srgbClr val="0070C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558ED5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21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3821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48640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 of the Plan is to UNDERSTAND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 of solving a problem is: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Understanding what is being asked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Knowing what a solution should look like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DD8BB-7CB4-88D2-CCC3-5C4CBF6F6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302" y="747117"/>
            <a:ext cx="7807126" cy="1179576"/>
          </a:xfrm>
        </p:spPr>
        <p:txBody>
          <a:bodyPr>
            <a:noAutofit/>
          </a:bodyPr>
          <a:lstStyle/>
          <a:p>
            <a:r>
              <a:rPr lang="en-US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or Exercise?</a:t>
            </a:r>
            <a:b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1A5254-5F80-83C3-6073-DB185022B276}"/>
              </a:ext>
            </a:extLst>
          </p:cNvPr>
          <p:cNvSpPr txBox="1"/>
          <p:nvPr/>
        </p:nvSpPr>
        <p:spPr>
          <a:xfrm>
            <a:off x="757302" y="5083729"/>
            <a:ext cx="102563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1800" b="1" i="1" dirty="0">
                <a:solidFill>
                  <a:srgbClr val="373D3F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28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Problems often involve false starts, making mistakes, and lots of scratch paper!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DBB3558-0229-431C-9375-D8CBD8041F22}"/>
              </a:ext>
            </a:extLst>
          </p:cNvPr>
          <p:cNvSpPr/>
          <p:nvPr/>
        </p:nvSpPr>
        <p:spPr>
          <a:xfrm>
            <a:off x="564859" y="2062336"/>
            <a:ext cx="112468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>
              <a:spcBef>
                <a:spcPts val="18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 PROBLEM, you probably don’t know how to approach solving it. </a:t>
            </a:r>
          </a:p>
          <a:p>
            <a:pPr marL="342900" marR="0" lvl="0" indent="-342900">
              <a:spcBef>
                <a:spcPts val="18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an EXERCISE, you are often practicing a skill. </a:t>
            </a:r>
          </a:p>
          <a:p>
            <a:pPr marL="342900" marR="0" lvl="0" indent="-342900">
              <a:spcBef>
                <a:spcPts val="1800"/>
              </a:spcBef>
              <a:spcAft>
                <a:spcPts val="6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problem for some students may be an exercise for another!</a:t>
            </a:r>
          </a:p>
        </p:txBody>
      </p:sp>
    </p:spTree>
    <p:extLst>
      <p:ext uri="{BB962C8B-B14F-4D97-AF65-F5344CB8AC3E}">
        <p14:creationId xmlns:p14="http://schemas.microsoft.com/office/powerpoint/2010/main" val="1917273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C21904-0672-8712-3FDC-1CFE0E36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76" y="1026813"/>
            <a:ext cx="10168128" cy="1179576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each question below, decide if it is a </a:t>
            </a:r>
            <a:r>
              <a:rPr lang="en-US" sz="3200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</a:t>
            </a:r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or an </a:t>
            </a:r>
            <a:r>
              <a:rPr lang="en-US" sz="3200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exercise</a:t>
            </a:r>
            <a:r>
              <a:rPr lang="en-US" sz="3200" b="1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(You do not need to solve the problems! Decide which category fits for you.) </a:t>
            </a:r>
            <a:b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6CD1B2E-3B5C-B260-245F-A7F7050A37A9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66622" y="2567115"/>
            <a:ext cx="10169525" cy="3694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is the sum of 125 and 30? 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or Exercise:  ____________________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457200">
              <a:lnSpc>
                <a:spcPts val="1800"/>
              </a:lnSpc>
              <a:spcBef>
                <a:spcPts val="1800"/>
              </a:spcBef>
              <a:spcAft>
                <a:spcPts val="120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FD50145-A48D-40C0-8961-F6C424CA0D61}"/>
              </a:ext>
            </a:extLst>
          </p:cNvPr>
          <p:cNvSpPr txBox="1"/>
          <p:nvPr/>
        </p:nvSpPr>
        <p:spPr>
          <a:xfrm>
            <a:off x="5710575" y="3136612"/>
            <a:ext cx="2790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EXERCISE</a:t>
            </a:r>
          </a:p>
        </p:txBody>
      </p:sp>
    </p:spTree>
    <p:extLst>
      <p:ext uri="{BB962C8B-B14F-4D97-AF65-F5344CB8AC3E}">
        <p14:creationId xmlns:p14="http://schemas.microsoft.com/office/powerpoint/2010/main" val="555338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C21904-0672-8712-3FDC-1CFE0E36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76" y="1026813"/>
            <a:ext cx="10168128" cy="1179576"/>
          </a:xfrm>
        </p:spPr>
        <p:txBody>
          <a:bodyPr>
            <a:noAutofit/>
          </a:bodyPr>
          <a:lstStyle/>
          <a:p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each question below, decide if it is a </a:t>
            </a:r>
            <a:r>
              <a:rPr lang="en-US" sz="3200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</a:t>
            </a:r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or an </a:t>
            </a:r>
            <a:r>
              <a:rPr lang="en-US" sz="3200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exercise</a:t>
            </a:r>
            <a:r>
              <a:rPr lang="en-US" sz="3200" b="1" i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32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(You do not need to solve the problems! Decide which category fits for you.) </a:t>
            </a:r>
            <a:b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6CD1B2E-3B5C-B260-245F-A7F7050A37A9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66622" y="2567115"/>
            <a:ext cx="10169525" cy="3694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 clock has been broken into three pieces. If you add the numbers in each piece, the sums are consecutive numbers. (Note: Consecutive numbers are whole numbers that appear one after the other, such as 1, 2, 3, 4 or 13, 14, 15.) 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or Exercise:  ____________________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457200">
              <a:lnSpc>
                <a:spcPts val="1800"/>
              </a:lnSpc>
              <a:spcBef>
                <a:spcPts val="1800"/>
              </a:spcBef>
              <a:spcAft>
                <a:spcPts val="120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4213047-9324-4D0E-8D14-C09D96507FD3}"/>
              </a:ext>
            </a:extLst>
          </p:cNvPr>
          <p:cNvSpPr txBox="1"/>
          <p:nvPr/>
        </p:nvSpPr>
        <p:spPr>
          <a:xfrm>
            <a:off x="5651384" y="5246412"/>
            <a:ext cx="2790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</a:t>
            </a:r>
          </a:p>
        </p:txBody>
      </p:sp>
    </p:spTree>
    <p:extLst>
      <p:ext uri="{BB962C8B-B14F-4D97-AF65-F5344CB8AC3E}">
        <p14:creationId xmlns:p14="http://schemas.microsoft.com/office/powerpoint/2010/main" val="23044660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7BDE6-0B0E-A023-358C-88FFBF9C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 Solving Strategies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036D53-7344-1FFA-64A1-A702DA1E13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324" y="2262174"/>
            <a:ext cx="10168128" cy="3886956"/>
          </a:xfrm>
        </p:spPr>
        <p:txBody>
          <a:bodyPr>
            <a:normAutofit fontScale="92500"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5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There is never a simple recipe for problem solving.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5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get better by building background knowledge, practicing, learning from others and getting it wrong. 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5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single strategy works every time.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endParaRPr lang="en-US" b="1" u="sng" dirty="0">
              <a:solidFill>
                <a:srgbClr val="0070C0"/>
              </a:solidFill>
              <a:effectLst/>
              <a:latin typeface="Bradley Hand ITC" panose="03070402050302030203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3140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7BDE6-0B0E-A023-358C-88FFBF9C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 Solving Strategies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EC0B712-6422-430F-A1AA-7DAA259EDB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9457" y="2226355"/>
            <a:ext cx="11493085" cy="3694176"/>
          </a:xfrm>
        </p:spPr>
        <p:txBody>
          <a:bodyPr numCol="2">
            <a:normAutofit/>
          </a:bodyPr>
          <a:lstStyle/>
          <a:p>
            <a:pPr marL="685800" indent="-457200">
              <a:lnSpc>
                <a:spcPct val="115000"/>
              </a:lnSpc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Wishful Thinking</a:t>
            </a:r>
          </a:p>
          <a:p>
            <a:pPr marL="685800" indent="-457200">
              <a:lnSpc>
                <a:spcPct val="115000"/>
              </a:lnSpc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Try Something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Draw a Picture		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up Numbers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Try a Simpler Problem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Work Systematically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Manipulatives to Investigate	</a:t>
            </a:r>
          </a:p>
          <a:p>
            <a:pPr marL="68580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Look for and Explain Patterns</a:t>
            </a:r>
          </a:p>
          <a:p>
            <a:pPr marL="685800" indent="-457200">
              <a:lnSpc>
                <a:spcPct val="115000"/>
              </a:lnSpc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Math and Remove Content</a:t>
            </a:r>
          </a:p>
          <a:p>
            <a:pPr marL="685800" indent="-457200">
              <a:lnSpc>
                <a:spcPct val="115000"/>
              </a:lnSpc>
              <a:spcAft>
                <a:spcPts val="6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Check your Assumptions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21899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600BE-FAA2-C169-B1DB-286E8C76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285" y="910374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Polya’s</a:t>
            </a:r>
            <a:r>
              <a:rPr lang="en-US" b="1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Four-Step Method for Problem Solving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CB49B-1106-5E97-3611-15C3E2FC55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744" y="1985340"/>
            <a:ext cx="10168128" cy="4873751"/>
          </a:xfrm>
          <a:ln>
            <a:noFill/>
          </a:ln>
        </p:spPr>
        <p:txBody>
          <a:bodyPr>
            <a:normAutofit/>
          </a:bodyPr>
          <a:lstStyle/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Understand the Problem</a:t>
            </a: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Make a Plan</a:t>
            </a: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Carry out the Plan</a:t>
            </a:r>
          </a:p>
          <a:p>
            <a:pPr marL="34290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Look back over your work. How could it be better?</a:t>
            </a:r>
          </a:p>
          <a:p>
            <a:pPr marL="685800" lvl="0" indent="-45720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George </a:t>
            </a:r>
            <a:r>
              <a:rPr lang="en-US" sz="3200" dirty="0" err="1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Polya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taught effective problem-solving skills.</a:t>
            </a:r>
          </a:p>
          <a:p>
            <a:pPr marL="685800" lvl="0" indent="-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</a:t>
            </a:r>
            <a:r>
              <a:rPr lang="en-US" sz="3200" i="1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How to Solve It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”- His most famous book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8659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1448</Words>
  <Application>Microsoft Office PowerPoint</Application>
  <PresentationFormat>Widescreen</PresentationFormat>
  <Paragraphs>127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Avenir Next LT Pro</vt:lpstr>
      <vt:lpstr>Bradley Hand ITC</vt:lpstr>
      <vt:lpstr>Calibri</vt:lpstr>
      <vt:lpstr>Georgia</vt:lpstr>
      <vt:lpstr>Symbol</vt:lpstr>
      <vt:lpstr>Times New Roman</vt:lpstr>
      <vt:lpstr>Wingdings</vt:lpstr>
      <vt:lpstr>AccentBoxVTI</vt:lpstr>
      <vt:lpstr>Lesson 1: Problem Solving Strategies</vt:lpstr>
      <vt:lpstr>The Common Core State Standards for Mathematics identifies eight “Mathematical Practices.”  The first practice is:</vt:lpstr>
      <vt:lpstr>Part of the Plan is to UNDERSTAND</vt:lpstr>
      <vt:lpstr>Problem or Exercise? </vt:lpstr>
      <vt:lpstr>For each question below, decide if it is a problem or an exercise. (You do not need to solve the problems! Decide which category fits for you.)  </vt:lpstr>
      <vt:lpstr>For each question below, decide if it is a problem or an exercise. (You do not need to solve the problems! Decide which category fits for you.)  </vt:lpstr>
      <vt:lpstr>Problem Solving Strategies</vt:lpstr>
      <vt:lpstr>Problem Solving Strategies</vt:lpstr>
      <vt:lpstr>Polya’s Four-Step Method for Problem Solving </vt:lpstr>
      <vt:lpstr>Problem Solving Strategy 1 (Wishful Thinking)  </vt:lpstr>
      <vt:lpstr>Do not be afraid to change the problem! Ask yourself “what if” questions: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Manipulatives  </vt:lpstr>
      <vt:lpstr>Problem Solving Strategy 7 (Use Manipulatives to Help You Investigate).  </vt:lpstr>
      <vt:lpstr>Patterns</vt:lpstr>
      <vt:lpstr>Problem Solving Strategy 8 (Look for and Explain Patterns).</vt:lpstr>
      <vt:lpstr>Problem Solving Strategy 9 (Find the Math, Remove the Context).  </vt:lpstr>
      <vt:lpstr>Problem Solving Strategy 10 (Check Your Assumptions). 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19</cp:revision>
  <dcterms:created xsi:type="dcterms:W3CDTF">2023-12-09T14:49:07Z</dcterms:created>
  <dcterms:modified xsi:type="dcterms:W3CDTF">2025-01-08T17:49:52Z</dcterms:modified>
</cp:coreProperties>
</file>