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82" r:id="rId11"/>
    <p:sldId id="283" r:id="rId12"/>
    <p:sldId id="284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7" r:id="rId22"/>
    <p:sldId id="278" r:id="rId23"/>
    <p:sldId id="279" r:id="rId24"/>
    <p:sldId id="280" r:id="rId25"/>
    <p:sldId id="281" r:id="rId2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hyperlink" Target="https://pressbooks-dev.oer.hawaii.edu/math111/chapter/introduction-2/" TargetMode="Externa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Lesson 5: Sets and Venn Diagrams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FA0B9113-7B24-11B7-6F73-E667C4945F8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3: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498" y="274497"/>
            <a:ext cx="7850589" cy="2724980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A = {1, 2, 3, 4, 5, 6, 7, 8, 9,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B = {2, 4, 6, 8,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C = {1, 3, 5, 7, 9}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D = {1, 2, 3, 4, 5}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" name="Rectangle 18">
            <a:extLst>
              <a:ext uri="{FF2B5EF4-FFF2-40B4-BE49-F238E27FC236}">
                <a16:creationId xmlns:a16="http://schemas.microsoft.com/office/drawing/2014/main" id="{24872EFE-89F2-E1DA-7733-2F68163B8C96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153888"/>
            <a:ext cx="234360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133995-84E5-64CF-C229-E691375B84DD}"/>
              </a:ext>
            </a:extLst>
          </p:cNvPr>
          <p:cNvSpPr txBox="1"/>
          <p:nvPr/>
        </p:nvSpPr>
        <p:spPr>
          <a:xfrm>
            <a:off x="542913" y="2286000"/>
            <a:ext cx="10912966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514350" marR="0" lvl="0" indent="-514350">
              <a:spcBef>
                <a:spcPts val="0"/>
              </a:spcBef>
              <a:spcAft>
                <a:spcPts val="0"/>
              </a:spcAft>
              <a:buAutoNum type="arabicPeriod"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A and Set B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a) Subset, disjoint or overlapping?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b) 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Write the correct symbol.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c) 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Draw a picture.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40246186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3: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498" y="274497"/>
            <a:ext cx="7850589" cy="2724980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A = {1, 2, 3, 4, 5, 6, 7, 8, 9,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B = {2, 4, 6, 8,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C = {1, 3, 5, 7, 9}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D = {1, 2, 3, 4, 5}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133995-84E5-64CF-C229-E691375B84DD}"/>
              </a:ext>
            </a:extLst>
          </p:cNvPr>
          <p:cNvSpPr txBox="1"/>
          <p:nvPr/>
        </p:nvSpPr>
        <p:spPr>
          <a:xfrm>
            <a:off x="542913" y="2286000"/>
            <a:ext cx="1091296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2. 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B and Set C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a) Subset, disjoint or overlapping?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b) 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Write the correct symbol.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c) 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Draw a picture.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1866870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3: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498" y="274497"/>
            <a:ext cx="7850589" cy="2724980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A = {1, 2, 3, 4, 5, 6, 7, 8, 9,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B = {2, 4, 6, 8,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C = {1, 3, 5, 7, 9}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D = {1, 2, 3, 4, 5}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133995-84E5-64CF-C229-E691375B84DD}"/>
              </a:ext>
            </a:extLst>
          </p:cNvPr>
          <p:cNvSpPr txBox="1"/>
          <p:nvPr/>
        </p:nvSpPr>
        <p:spPr>
          <a:xfrm>
            <a:off x="542913" y="2286000"/>
            <a:ext cx="10912966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3. Set B and Set C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a) Subset, disjoint or overlapping?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b) 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Write the correct symbol.</a:t>
            </a: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c) 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Draw a picture.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3289154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3: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498" y="274497"/>
            <a:ext cx="7850589" cy="2724980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A = {1, 2, 3, 4, 5, 6, 7, 8, 9,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B = {2, 4, 6, 8,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C = {1, 3, 5, 7, 9}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D = {1, 2, 3, 4, 5}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013C72-D2F6-03C2-8DE5-77A60AB2D05F}"/>
              </a:ext>
            </a:extLst>
          </p:cNvPr>
          <p:cNvSpPr txBox="1"/>
          <p:nvPr/>
        </p:nvSpPr>
        <p:spPr>
          <a:xfrm>
            <a:off x="457200" y="2612410"/>
            <a:ext cx="948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4.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10DCB55-980E-530D-F77A-4118A4EF4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397" y="2645071"/>
            <a:ext cx="828221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en-US" altLang="en-US" sz="3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Write the element(s) in the set         .  </a:t>
            </a:r>
            <a:endParaRPr kumimoji="0" lang="en-US" altLang="en-US" sz="3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DA8AE707-10E6-D667-D97E-FA94EA5A4F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27030"/>
          <a:stretch/>
        </p:blipFill>
        <p:spPr>
          <a:xfrm>
            <a:off x="6368874" y="2620527"/>
            <a:ext cx="948620" cy="722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1297205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3: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498" y="274497"/>
            <a:ext cx="7850589" cy="2724980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A = {1, 2, 3, 4, 5, 6, 7, 8, 9,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B = {2, 4, 6, 8,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C = {1, 3, 5, 7, 9}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D = {1, 2, 3, 4, 5}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013C72-D2F6-03C2-8DE5-77A60AB2D05F}"/>
              </a:ext>
            </a:extLst>
          </p:cNvPr>
          <p:cNvSpPr txBox="1"/>
          <p:nvPr/>
        </p:nvSpPr>
        <p:spPr>
          <a:xfrm>
            <a:off x="457200" y="2612410"/>
            <a:ext cx="948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5.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10DCB55-980E-530D-F77A-4118A4EF4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398" y="2612410"/>
            <a:ext cx="578412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Write the element(s) in B’.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7834915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3: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498" y="274497"/>
            <a:ext cx="7850589" cy="2724980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A = {1, 2, 3, 4, 5, 6, 7, 8, 9,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B = {2, 4, 6, 8,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C = {1, 3, 5, 7, 9}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D = {1, 2, 3, 4, 5}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013C72-D2F6-03C2-8DE5-77A60AB2D05F}"/>
              </a:ext>
            </a:extLst>
          </p:cNvPr>
          <p:cNvSpPr txBox="1"/>
          <p:nvPr/>
        </p:nvSpPr>
        <p:spPr>
          <a:xfrm>
            <a:off x="457200" y="2612410"/>
            <a:ext cx="948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6.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10DCB55-980E-530D-F77A-4118A4EF4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398" y="2612410"/>
            <a:ext cx="578412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Write the element(s) in           . </a:t>
            </a:r>
            <a:endParaRPr lang="en-US" sz="3200" baseline="30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5D14A7A-C122-B36F-C832-D6607984B8D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68688" y="2525125"/>
            <a:ext cx="1116577" cy="7030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220695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3: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498" y="274497"/>
            <a:ext cx="7850589" cy="2724980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A = {1, 2, 3, 4, 5, 6, 7, 8, 9,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B = {2, 4, 6, 8,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C = {1, 3, 5, 7, 9}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D = {1, 2, 3, 4, 5}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013C72-D2F6-03C2-8DE5-77A60AB2D05F}"/>
              </a:ext>
            </a:extLst>
          </p:cNvPr>
          <p:cNvSpPr txBox="1"/>
          <p:nvPr/>
        </p:nvSpPr>
        <p:spPr>
          <a:xfrm>
            <a:off x="457200" y="2612410"/>
            <a:ext cx="948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7.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10DCB55-980E-530D-F77A-4118A4EF4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398" y="2612410"/>
            <a:ext cx="578412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Write the element(s) in         .  </a:t>
            </a:r>
            <a:endParaRPr lang="en-US" sz="3200" baseline="30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1E82057D-942B-5074-D578-8D6EC4FDA88F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9760"/>
          <a:stretch/>
        </p:blipFill>
        <p:spPr>
          <a:xfrm>
            <a:off x="4976485" y="2606259"/>
            <a:ext cx="1010247" cy="597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422766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3: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498" y="274497"/>
            <a:ext cx="7850589" cy="2724980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A = {1, 2, 3, 4, 5, 6, 7, 8, 9,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B = {2, 4, 6, 8,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C = {1, 3, 5, 7, 9}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D = {1, 2, 3, 4, 5}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013C72-D2F6-03C2-8DE5-77A60AB2D05F}"/>
              </a:ext>
            </a:extLst>
          </p:cNvPr>
          <p:cNvSpPr txBox="1"/>
          <p:nvPr/>
        </p:nvSpPr>
        <p:spPr>
          <a:xfrm>
            <a:off x="457200" y="2612410"/>
            <a:ext cx="948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8.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10DCB55-980E-530D-F77A-4118A4EF4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398" y="2612410"/>
            <a:ext cx="578412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Write the element(s) in          .  </a:t>
            </a:r>
            <a:endParaRPr lang="en-US" sz="3200" baseline="30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027052-003C-4CA1-3A66-4FD41D429E1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00173" y="2507017"/>
            <a:ext cx="1053607" cy="7509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5895364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3: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98498" y="274497"/>
            <a:ext cx="7850589" cy="2724980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A = {1, 2, 3, 4, 5, 6, 7, 8, 9,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B = {2, 4, 6, 8, 10}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C = {1, 3, 5, 7, 9}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 D = {1, 2, 3, 4, 5}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" name="Rectangle 19">
            <a:extLst>
              <a:ext uri="{FF2B5EF4-FFF2-40B4-BE49-F238E27FC236}">
                <a16:creationId xmlns:a16="http://schemas.microsoft.com/office/drawing/2014/main" id="{04A64A44-6E70-8437-5403-9825B590E52A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-30063"/>
            <a:ext cx="284052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</a:t>
            </a:r>
            <a:endParaRPr kumimoji="0" lang="en-US" altLang="en-US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E013C72-D2F6-03C2-8DE5-77A60AB2D05F}"/>
              </a:ext>
            </a:extLst>
          </p:cNvPr>
          <p:cNvSpPr txBox="1"/>
          <p:nvPr/>
        </p:nvSpPr>
        <p:spPr>
          <a:xfrm>
            <a:off x="457200" y="2612410"/>
            <a:ext cx="948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9.</a:t>
            </a:r>
          </a:p>
        </p:txBody>
      </p:sp>
      <p:sp>
        <p:nvSpPr>
          <p:cNvPr id="5" name="Rectangle 2">
            <a:extLst>
              <a:ext uri="{FF2B5EF4-FFF2-40B4-BE49-F238E27FC236}">
                <a16:creationId xmlns:a16="http://schemas.microsoft.com/office/drawing/2014/main" id="{F10DCB55-980E-530D-F77A-4118A4EF4E47}"/>
              </a:ext>
            </a:extLst>
          </p:cNvPr>
          <p:cNvSpPr>
            <a:spLocks noChangeArrowheads="1"/>
          </p:cNvSpPr>
          <p:nvPr/>
        </p:nvSpPr>
        <p:spPr bwMode="auto">
          <a:xfrm>
            <a:off x="801398" y="2612410"/>
            <a:ext cx="5784129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Write the element(s) in          .  </a:t>
            </a:r>
            <a:endParaRPr lang="en-US" sz="3200" baseline="300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A972F540-B5F2-B69A-9BC6-D34BC9505D4D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 r="12894"/>
          <a:stretch/>
        </p:blipFill>
        <p:spPr>
          <a:xfrm>
            <a:off x="4994975" y="2557196"/>
            <a:ext cx="1101025" cy="6952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70978783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Sets of Numbers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08CD2D5-9AD8-C653-EE87-EF2A220DC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13" y="2239107"/>
            <a:ext cx="10168128" cy="3694176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Natural </a:t>
            </a:r>
          </a:p>
          <a:p>
            <a:pPr>
              <a:lnSpc>
                <a:spcPct val="20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Whole</a:t>
            </a:r>
          </a:p>
          <a:p>
            <a:pPr>
              <a:lnSpc>
                <a:spcPct val="20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Integers </a:t>
            </a:r>
          </a:p>
        </p:txBody>
      </p:sp>
    </p:spTree>
    <p:extLst>
      <p:ext uri="{BB962C8B-B14F-4D97-AF65-F5344CB8AC3E}">
        <p14:creationId xmlns:p14="http://schemas.microsoft.com/office/powerpoint/2010/main" val="4108646797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780DA-B70E-2CAA-7F07-DE7A915AE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3259" y="591772"/>
            <a:ext cx="10168128" cy="1179576"/>
          </a:xfrm>
        </p:spPr>
        <p:txBody>
          <a:bodyPr>
            <a:no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Sets and Venn Diagrams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42B0776-7A3E-6329-15EF-BDC6D7BF0095}"/>
              </a:ext>
            </a:extLst>
          </p:cNvPr>
          <p:cNvSpPr txBox="1"/>
          <p:nvPr/>
        </p:nvSpPr>
        <p:spPr>
          <a:xfrm>
            <a:off x="545880" y="2199422"/>
            <a:ext cx="609456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Definition of </a:t>
            </a:r>
            <a:r>
              <a:rPr lang="en-US" sz="3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Set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lang="en-US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F07B83E-E0CE-B114-377E-8486537707E9}"/>
              </a:ext>
            </a:extLst>
          </p:cNvPr>
          <p:cNvSpPr txBox="1"/>
          <p:nvPr/>
        </p:nvSpPr>
        <p:spPr>
          <a:xfrm>
            <a:off x="683644" y="4012489"/>
            <a:ext cx="6094562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Definition of </a:t>
            </a:r>
            <a:r>
              <a:rPr lang="en-US" sz="32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Venn Diagram</a:t>
            </a: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612255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Sets of Numbers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08CD2D5-9AD8-C653-EE87-EF2A220DC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13" y="2239107"/>
            <a:ext cx="10168128" cy="3694176"/>
          </a:xfrm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Rational</a:t>
            </a:r>
          </a:p>
          <a:p>
            <a:pPr>
              <a:lnSpc>
                <a:spcPct val="20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Irrational</a:t>
            </a:r>
          </a:p>
          <a:p>
            <a:pPr>
              <a:lnSpc>
                <a:spcPct val="200000"/>
              </a:lnSpc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Real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233A7F9-7247-19C6-10BF-3C81461CDD68}"/>
              </a:ext>
            </a:extLst>
          </p:cNvPr>
          <p:cNvSpPr txBox="1"/>
          <p:nvPr/>
        </p:nvSpPr>
        <p:spPr>
          <a:xfrm>
            <a:off x="542913" y="6015211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hlinkClick r:id="rId2"/>
              </a:rPr>
              <a:t>https://pressbooks-dev.oer.hawaii.edu/math111/chapter/introduction-2/</a:t>
            </a:r>
            <a:endParaRPr lang="en-US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5863071"/>
      </p:ext>
    </p:extLst>
  </p:cSld>
  <p:clrMapOvr>
    <a:masterClrMapping/>
  </p:clrMapOvr>
  <p:transition spd="slow">
    <p:push dir="u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Sets of Numbers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08CD2D5-9AD8-C653-EE87-EF2A220DC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13" y="2239107"/>
            <a:ext cx="10168128" cy="3694176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Draw a Venn Diagram to present the sets of numbers.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124018385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520" y="982273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Example 4: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08CD2D5-9AD8-C653-EE87-EF2A220DC5F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C26B2D1-F342-1D7D-A820-199AE10C19B6}"/>
                  </a:ext>
                </a:extLst>
              </p:cNvPr>
              <p:cNvSpPr txBox="1"/>
              <p:nvPr/>
            </p:nvSpPr>
            <p:spPr>
              <a:xfrm>
                <a:off x="606520" y="2309567"/>
                <a:ext cx="11132898" cy="43637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marR="0">
                  <a:spcBef>
                    <a:spcPts val="0"/>
                  </a:spcBef>
                  <a:spcAft>
                    <a:spcPts val="0"/>
                  </a:spcAft>
                </a:pPr>
                <a:r>
                  <a:rPr lang="en-US" sz="32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Identify the set(s) of numbers to which each given number belongs:</a:t>
                </a:r>
              </a:p>
              <a:p>
                <a:pPr marL="971550" lvl="1" indent="-514350">
                  <a:buAutoNum type="alphaLcParenR"/>
                </a:pPr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</a:rPr>
                  <a:t>-8</a:t>
                </a:r>
              </a:p>
              <a:p>
                <a:pPr marL="971550" lvl="1" indent="-514350">
                  <a:buAutoNum type="alphaLcParenR"/>
                </a:pPr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n-US" sz="3200">
                        <a:latin typeface="Cambria Math" panose="02040503050406030204" pitchFamily="18" charset="0"/>
                        <a:ea typeface="Times New Roman" panose="02020603050405020304" pitchFamily="18" charset="0"/>
                      </a:rPr>
                      <m:t>π</m:t>
                    </m:r>
                  </m:oMath>
                </a14:m>
                <a:endParaRPr lang="en-US" sz="3200" dirty="0">
                  <a:latin typeface="Arial" panose="020B0604020202020204" pitchFamily="34" charset="0"/>
                  <a:ea typeface="Times New Roman" panose="02020603050405020304" pitchFamily="18" charset="0"/>
                </a:endParaRPr>
              </a:p>
              <a:p>
                <a:pPr marL="971550" lvl="1" indent="-514350">
                  <a:buAutoNum type="alphaLcParenR"/>
                </a:pPr>
                <a14:m>
                  <m:oMath xmlns:m="http://schemas.openxmlformats.org/officeDocument/2006/math"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fPr>
                      <m:num>
                        <m:r>
                          <a:rPr lang="en-US" sz="320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</m:t>
                        </m:r>
                      </m:num>
                      <m:den>
                        <m:r>
                          <a:rPr lang="en-US" sz="320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5</m:t>
                        </m:r>
                      </m:den>
                    </m:f>
                  </m:oMath>
                </a14:m>
                <a:endParaRPr lang="en-US" sz="3200" dirty="0">
                  <a:latin typeface="Arial" panose="020B0604020202020204" pitchFamily="34" charset="0"/>
                  <a:ea typeface="Times New Roman" panose="02020603050405020304" pitchFamily="18" charset="0"/>
                </a:endParaRPr>
              </a:p>
              <a:p>
                <a:pPr marL="971550" lvl="1" indent="-514350">
                  <a:buAutoNum type="alphaLcParenR"/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200" i="1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</m:ctrlPr>
                      </m:radPr>
                      <m:deg/>
                      <m:e>
                        <m:r>
                          <a:rPr lang="en-US" sz="3200">
                            <a:latin typeface="Cambria Math" panose="02040503050406030204" pitchFamily="18" charset="0"/>
                            <a:ea typeface="Times New Roman" panose="02020603050405020304" pitchFamily="18" charset="0"/>
                          </a:rPr>
                          <m:t>25</m:t>
                        </m:r>
                      </m:e>
                    </m:rad>
                  </m:oMath>
                </a14:m>
                <a:endParaRPr lang="en-US" sz="3200" dirty="0">
                  <a:latin typeface="Arial" panose="020B0604020202020204" pitchFamily="34" charset="0"/>
                  <a:ea typeface="Times New Roman" panose="02020603050405020304" pitchFamily="18" charset="0"/>
                </a:endParaRPr>
              </a:p>
              <a:p>
                <a:pPr marL="971550" lvl="1" indent="-514350">
                  <a:buAutoNum type="alphaLcParenR"/>
                </a:pPr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</a:rPr>
                  <a:t>0</a:t>
                </a:r>
              </a:p>
              <a:p>
                <a:r>
                  <a:rPr lang="en-US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			</a:t>
                </a:r>
              </a:p>
              <a:p>
                <a:r>
                  <a:rPr lang="en-US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					</a:t>
                </a:r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C26B2D1-F342-1D7D-A820-199AE10C19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06520" y="2309567"/>
                <a:ext cx="11132898" cy="4363759"/>
              </a:xfrm>
              <a:prstGeom prst="rect">
                <a:avLst/>
              </a:prstGeom>
              <a:blipFill>
                <a:blip r:embed="rId2"/>
                <a:stretch>
                  <a:fillRect l="-1368" t="-181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84451861"/>
      </p:ext>
    </p:extLst>
  </p:cSld>
  <p:clrMapOvr>
    <a:masterClrMapping/>
  </p:clrMapOvr>
  <p:transition spd="slow">
    <p:push dir="u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520" y="982273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Word Problem #1 with Venn Diagram: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08CD2D5-9AD8-C653-EE87-EF2A220DC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520" y="2478024"/>
            <a:ext cx="10677176" cy="3694176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26B2D1-F342-1D7D-A820-199AE10C19B6}"/>
              </a:ext>
            </a:extLst>
          </p:cNvPr>
          <p:cNvSpPr txBox="1"/>
          <p:nvPr/>
        </p:nvSpPr>
        <p:spPr>
          <a:xfrm>
            <a:off x="529551" y="1736912"/>
            <a:ext cx="11132898" cy="55707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	</a:t>
            </a:r>
          </a:p>
          <a:p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 survey asked 60 coffee drinkers whether they like cream or sugar in their coffee. According to the Venn diagram below, how many like:</a:t>
            </a:r>
          </a:p>
          <a:p>
            <a:pPr marL="514350" indent="-514350">
              <a:lnSpc>
                <a:spcPct val="150000"/>
              </a:lnSpc>
              <a:buAutoNum type="alphaLcParenR"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Cream?</a:t>
            </a:r>
          </a:p>
          <a:p>
            <a:pPr marL="514350" indent="-514350">
              <a:lnSpc>
                <a:spcPct val="150000"/>
              </a:lnSpc>
              <a:buAutoNum type="alphaLcParenR"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Sugar?</a:t>
            </a:r>
          </a:p>
          <a:p>
            <a:pPr marL="514350" indent="-514350">
              <a:lnSpc>
                <a:spcPct val="150000"/>
              </a:lnSpc>
              <a:buAutoNum type="alphaLcParenR"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Sugar but not Cream?</a:t>
            </a:r>
          </a:p>
          <a:p>
            <a:pPr marL="514350" indent="-514350">
              <a:lnSpc>
                <a:spcPct val="150000"/>
              </a:lnSpc>
              <a:buAutoNum type="alphaLcParenR"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Cream but not Sugar?</a:t>
            </a:r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14350" indent="-514350">
              <a:buAutoNum type="alphaLcParenR"/>
            </a:pP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		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86F6DF55-5780-1545-B3BA-7F47AAB10B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77" t="43723" r="53622" b="33932"/>
          <a:stretch>
            <a:fillRect/>
          </a:stretch>
        </p:blipFill>
        <p:spPr bwMode="auto">
          <a:xfrm>
            <a:off x="6288693" y="3239279"/>
            <a:ext cx="4420091" cy="27089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271440880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520" y="982273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Word Problem #1 with Venn Diagram: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08CD2D5-9AD8-C653-EE87-EF2A220DC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520" y="2478024"/>
            <a:ext cx="10677176" cy="3694176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C26B2D1-F342-1D7D-A820-199AE10C19B6}"/>
                  </a:ext>
                </a:extLst>
              </p:cNvPr>
              <p:cNvSpPr txBox="1"/>
              <p:nvPr/>
            </p:nvSpPr>
            <p:spPr>
              <a:xfrm>
                <a:off x="529551" y="1736912"/>
                <a:ext cx="11132898" cy="48320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			</a:t>
                </a:r>
              </a:p>
              <a:p>
                <a:r>
                  <a:rPr lang="en-US" sz="32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A survey asked 60 coffee drinkers whether they like cream or sugar in their coffee. According to the Venn diagram below, how many like: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</a:rPr>
                  <a:t>e) C </a:t>
                </a:r>
                <a14:m>
                  <m:oMath xmlns:m="http://schemas.openxmlformats.org/officeDocument/2006/math">
                    <m:r>
                      <a:rPr lang="en-US" sz="3200" i="1" smtClean="0"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∩</m:t>
                    </m:r>
                  </m:oMath>
                </a14:m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</a:rPr>
                  <a:t> S (Cream and Sugar)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32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f) C </a:t>
                </a:r>
                <a14:m>
                  <m:oMath xmlns:m="http://schemas.openxmlformats.org/officeDocument/2006/math">
                    <m:r>
                      <a:rPr lang="en-US" sz="3200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</m:oMath>
                </a14:m>
                <a:r>
                  <a:rPr lang="en-US" sz="32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S (Cream or Sugar)</a:t>
                </a:r>
              </a:p>
              <a:p>
                <a:pPr>
                  <a:lnSpc>
                    <a:spcPct val="150000"/>
                  </a:lnSpc>
                </a:pPr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</a:rPr>
                  <a:t>g) (C</a:t>
                </a:r>
                <a:r>
                  <a:rPr lang="en-US" sz="3200" dirty="0">
                    <a:effectLst/>
                    <a:ea typeface="Cambria Math" panose="02040503050406030204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3200" i="1" smtClean="0">
                        <a:effectLst/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∪</m:t>
                    </m:r>
                  </m:oMath>
                </a14:m>
                <a:r>
                  <a:rPr lang="en-US" sz="32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 S)’ means neither (Plain)</a:t>
                </a:r>
                <a:r>
                  <a:rPr lang="en-US" sz="3200" dirty="0">
                    <a:latin typeface="Arial" panose="020B0604020202020204" pitchFamily="34" charset="0"/>
                    <a:ea typeface="Times New Roman" panose="02020603050405020304" pitchFamily="18" charset="0"/>
                  </a:rPr>
                  <a:t>?</a:t>
                </a:r>
              </a:p>
              <a:p>
                <a:endParaRPr lang="en-US" sz="3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r>
                  <a:rPr lang="en-US" sz="1800" dirty="0">
                    <a:effectLst/>
                    <a:latin typeface="Arial" panose="020B0604020202020204" pitchFamily="34" charset="0"/>
                    <a:ea typeface="Times New Roman" panose="02020603050405020304" pitchFamily="18" charset="0"/>
                  </a:rPr>
                  <a:t>				</a:t>
                </a:r>
                <a:endParaRPr lang="en-US" sz="32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3" name="TextBox 2">
                <a:extLst>
                  <a:ext uri="{FF2B5EF4-FFF2-40B4-BE49-F238E27FC236}">
                    <a16:creationId xmlns:a16="http://schemas.microsoft.com/office/drawing/2014/main" id="{5C26B2D1-F342-1D7D-A820-199AE10C19B6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9551" y="1736912"/>
                <a:ext cx="11132898" cy="4832092"/>
              </a:xfrm>
              <a:prstGeom prst="rect">
                <a:avLst/>
              </a:prstGeom>
              <a:blipFill>
                <a:blip r:embed="rId2"/>
                <a:stretch>
                  <a:fillRect l="-1424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8">
            <a:extLst>
              <a:ext uri="{FF2B5EF4-FFF2-40B4-BE49-F238E27FC236}">
                <a16:creationId xmlns:a16="http://schemas.microsoft.com/office/drawing/2014/main" id="{86F6DF55-5780-1545-B3BA-7F47AAB10B6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677" t="43723" r="53622" b="33932"/>
          <a:stretch>
            <a:fillRect/>
          </a:stretch>
        </p:blipFill>
        <p:spPr bwMode="auto">
          <a:xfrm>
            <a:off x="7267134" y="3166788"/>
            <a:ext cx="4420091" cy="270893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896842513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6520" y="982273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Word Problem #2 with Venn Diagram: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Content Placeholder 12">
            <a:extLst>
              <a:ext uri="{FF2B5EF4-FFF2-40B4-BE49-F238E27FC236}">
                <a16:creationId xmlns:a16="http://schemas.microsoft.com/office/drawing/2014/main" id="{308CD2D5-9AD8-C653-EE87-EF2A220DC5F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6520" y="2478024"/>
            <a:ext cx="10677176" cy="3694176"/>
          </a:xfrm>
        </p:spPr>
        <p:txBody>
          <a:bodyPr>
            <a:normAutofit/>
          </a:bodyPr>
          <a:lstStyle/>
          <a:p>
            <a:pPr marL="0" indent="0">
              <a:lnSpc>
                <a:spcPct val="200000"/>
              </a:lnSpc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C26B2D1-F342-1D7D-A820-199AE10C19B6}"/>
              </a:ext>
            </a:extLst>
          </p:cNvPr>
          <p:cNvSpPr txBox="1"/>
          <p:nvPr/>
        </p:nvSpPr>
        <p:spPr>
          <a:xfrm>
            <a:off x="529551" y="1736912"/>
            <a:ext cx="11132898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	</a:t>
            </a:r>
          </a:p>
          <a:p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A survey asked coffee drinkers whether they like cream or sugar in their coffee. Out of twenty-five students surveyed, 11 like cream and 19 like sugar. If 7 students like both cream and sugar, how many students like their coffee plain (no cream or sugar)? Draw a Venn Diagram and answer the question.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18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				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190604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06" y="729795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Relationships Between Sets: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Content Placeholder 4">
            <a:extLst>
              <a:ext uri="{FF2B5EF4-FFF2-40B4-BE49-F238E27FC236}">
                <a16:creationId xmlns:a16="http://schemas.microsoft.com/office/drawing/2014/main" id="{E8DA0601-F553-4D19-08CA-978488501A6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98765" y="2036459"/>
            <a:ext cx="2880774" cy="3674280"/>
          </a:xfr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BDEB2B4E-0D30-957F-DDB2-C26D69FB9E0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15054" y="1868814"/>
            <a:ext cx="2788473" cy="400956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36616BD-82F6-E05C-27ED-DC3B6DF42F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9042" y="1567626"/>
            <a:ext cx="5313200" cy="4226009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065B23B-8907-2D66-DAAA-6BA915CE316E}"/>
              </a:ext>
            </a:extLst>
          </p:cNvPr>
          <p:cNvSpPr txBox="1"/>
          <p:nvPr/>
        </p:nvSpPr>
        <p:spPr>
          <a:xfrm>
            <a:off x="498765" y="3149600"/>
            <a:ext cx="2880774" cy="15055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162AB0-7A29-528E-CF9E-77E0DF09B93B}"/>
              </a:ext>
            </a:extLst>
          </p:cNvPr>
          <p:cNvSpPr txBox="1"/>
          <p:nvPr/>
        </p:nvSpPr>
        <p:spPr>
          <a:xfrm>
            <a:off x="3615054" y="2812473"/>
            <a:ext cx="2880774" cy="150552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30A40BE-055C-444B-65D9-657369CA8A5D}"/>
              </a:ext>
            </a:extLst>
          </p:cNvPr>
          <p:cNvSpPr txBox="1"/>
          <p:nvPr/>
        </p:nvSpPr>
        <p:spPr>
          <a:xfrm>
            <a:off x="7033492" y="2999878"/>
            <a:ext cx="2738581" cy="117957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731621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48" y="977838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Operations on Sets: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A390B33-F9BD-BFC8-0F8C-3737D9C65B3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77248" y="2084814"/>
            <a:ext cx="3559368" cy="3795348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E46D68FC-B360-25AE-D10D-52BDC1134CA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25455" y="1690255"/>
            <a:ext cx="4015436" cy="4114673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2F073041-5176-36E0-AA45-76E86D2E5B1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940891" y="1725984"/>
            <a:ext cx="3559367" cy="386191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4C9F857B-9E79-61B2-3D8D-FFFA60C06A64}"/>
              </a:ext>
            </a:extLst>
          </p:cNvPr>
          <p:cNvSpPr txBox="1"/>
          <p:nvPr/>
        </p:nvSpPr>
        <p:spPr>
          <a:xfrm>
            <a:off x="1958109" y="2938134"/>
            <a:ext cx="1967346" cy="104273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6834FAB-62BA-18C5-8332-252053EEDA5C}"/>
              </a:ext>
            </a:extLst>
          </p:cNvPr>
          <p:cNvSpPr txBox="1"/>
          <p:nvPr/>
        </p:nvSpPr>
        <p:spPr>
          <a:xfrm>
            <a:off x="5615709" y="2540000"/>
            <a:ext cx="2175623" cy="133265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A30AF70-84CE-0600-0B35-DC1137F18458}"/>
              </a:ext>
            </a:extLst>
          </p:cNvPr>
          <p:cNvSpPr txBox="1"/>
          <p:nvPr/>
        </p:nvSpPr>
        <p:spPr>
          <a:xfrm>
            <a:off x="10015704" y="2842428"/>
            <a:ext cx="1381969" cy="11384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7799936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48" y="977838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Other Symbols on Sets: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5784167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48" y="977838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1: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707" y="2270990"/>
            <a:ext cx="10168128" cy="3991787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Using the whole numbers 1 to 10, let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Set A = {1, 3, 5, 7, 9}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Set B = {6, 7, 8, 9, 10}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Are these sets disjoint, subset, or overlapping?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2) Write the correct symbol that means “5 is an element of Set A”.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77476883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248" y="977838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1: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2707" y="2270990"/>
            <a:ext cx="10168128" cy="3991787"/>
          </a:xfrm>
        </p:spPr>
        <p:txBody>
          <a:bodyPr>
            <a:normAutofit/>
          </a:bodyPr>
          <a:lstStyle/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Using the whole numbers 1 to 10, let 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Set A = {1, 3, 5, 7, 9}</a:t>
            </a: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Set B = {6, 7, 8, 9, 10}</a:t>
            </a:r>
          </a:p>
          <a:p>
            <a:pPr marL="0" indent="0">
              <a:spcBef>
                <a:spcPts val="0"/>
              </a:spcBef>
              <a:buNone/>
            </a:pPr>
            <a:endParaRPr lang="en-US" sz="1800" dirty="0">
              <a:effectLst/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Draw a Venn Diagram to represent this problem: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6572701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2: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13" y="2217956"/>
            <a:ext cx="10168128" cy="3694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Name the elements in the given sets: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arenR"/>
            </a:pPr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 Set A = ________________________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2)  Set C = ________________________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en-US" sz="3200" dirty="0">
                <a:solidFill>
                  <a:srgbClr val="222222"/>
                </a:solidFill>
                <a:latin typeface="Arial" panose="020B0604020202020204" pitchFamily="34" charset="0"/>
              </a:rPr>
              <a:t>3)   A’ = ___________________________</a:t>
            </a: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EB3422-FB1F-6EF2-2B0A-5A5FA3973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2853" y="301925"/>
            <a:ext cx="3118188" cy="2773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22241618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2913" y="103838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u="sng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Example 2: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A86CD72-6BAF-B014-097B-7A6C070EB75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913" y="2217956"/>
            <a:ext cx="10168128" cy="36941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Name the elements in the given sets:</a:t>
            </a:r>
          </a:p>
          <a:p>
            <a:pPr marL="0" indent="0">
              <a:buNone/>
            </a:pPr>
            <a:endParaRPr lang="en-US" sz="3200" dirty="0">
              <a:solidFill>
                <a:srgbClr val="222222"/>
              </a:solidFill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 </a:t>
            </a:r>
            <a:endParaRPr lang="en-US" sz="3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BEB3422-FB1F-6EF2-2B0A-5A5FA3973FD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27674" y="135484"/>
            <a:ext cx="3118188" cy="2773256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04B55382-D4C2-D51A-0227-9FD64E88308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37416" y="2858970"/>
            <a:ext cx="7925078" cy="36971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5279951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302</TotalTime>
  <Words>1308</Words>
  <Application>Microsoft Office PowerPoint</Application>
  <PresentationFormat>Widescreen</PresentationFormat>
  <Paragraphs>159</Paragraphs>
  <Slides>25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31" baseType="lpstr">
      <vt:lpstr>Arial</vt:lpstr>
      <vt:lpstr>Avenir Next LT Pro</vt:lpstr>
      <vt:lpstr>Calibri</vt:lpstr>
      <vt:lpstr>Cambria Math</vt:lpstr>
      <vt:lpstr>Times New Roman</vt:lpstr>
      <vt:lpstr>AccentBoxVTI</vt:lpstr>
      <vt:lpstr>Lesson 5: Sets and Venn Diagrams</vt:lpstr>
      <vt:lpstr>Sets and Venn Diagrams</vt:lpstr>
      <vt:lpstr>Relationships Between Sets: </vt:lpstr>
      <vt:lpstr>Operations on Sets:  </vt:lpstr>
      <vt:lpstr>Other Symbols on Sets:   </vt:lpstr>
      <vt:lpstr>Example 1:   </vt:lpstr>
      <vt:lpstr>Example 1:   </vt:lpstr>
      <vt:lpstr>Example 2:   </vt:lpstr>
      <vt:lpstr>Example 2:   </vt:lpstr>
      <vt:lpstr>Example 3:   </vt:lpstr>
      <vt:lpstr>Example 3:   </vt:lpstr>
      <vt:lpstr>Example 3:   </vt:lpstr>
      <vt:lpstr>Example 3:   </vt:lpstr>
      <vt:lpstr>Example 3:   </vt:lpstr>
      <vt:lpstr>Example 3:   </vt:lpstr>
      <vt:lpstr>Example 3:   </vt:lpstr>
      <vt:lpstr>Example 3:   </vt:lpstr>
      <vt:lpstr>Example 3:   </vt:lpstr>
      <vt:lpstr>Sets of Numbers   </vt:lpstr>
      <vt:lpstr>Sets of Numbers   </vt:lpstr>
      <vt:lpstr>Sets of Numbers   </vt:lpstr>
      <vt:lpstr>Example 4:   </vt:lpstr>
      <vt:lpstr>Word Problem #1 with Venn Diagram:   </vt:lpstr>
      <vt:lpstr>Word Problem #1 with Venn Diagram:   </vt:lpstr>
      <vt:lpstr>Word Problem #2 with Venn Diagram: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21</cp:revision>
  <dcterms:created xsi:type="dcterms:W3CDTF">2023-12-09T14:49:07Z</dcterms:created>
  <dcterms:modified xsi:type="dcterms:W3CDTF">2025-01-08T17:59:38Z</dcterms:modified>
</cp:coreProperties>
</file>