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0" r:id="rId3"/>
    <p:sldId id="271" r:id="rId4"/>
    <p:sldId id="272" r:id="rId5"/>
    <p:sldId id="273" r:id="rId6"/>
    <p:sldId id="274" r:id="rId7"/>
    <p:sldId id="275" r:id="rId8"/>
    <p:sldId id="276" r:id="rId9"/>
    <p:sldId id="277" r:id="rId10"/>
    <p:sldId id="278" r:id="rId11"/>
    <p:sldId id="285" r:id="rId12"/>
    <p:sldId id="279" r:id="rId13"/>
    <p:sldId id="280" r:id="rId14"/>
    <p:sldId id="282" r:id="rId15"/>
    <p:sldId id="283" r:id="rId16"/>
    <p:sldId id="284" r:id="rId1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ECFF"/>
    <a:srgbClr val="99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59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EB8136-4330-4480-80D9-0F6FD970617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76072" y="1124712"/>
            <a:ext cx="11036808" cy="3172968"/>
          </a:xfrm>
        </p:spPr>
        <p:txBody>
          <a:bodyPr anchor="b">
            <a:normAutofit/>
          </a:bodyPr>
          <a:lstStyle>
            <a:lvl1pPr algn="l">
              <a:defRPr sz="8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66E5739-DD96-45FB-B609-3E3447A52F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76072" y="4727448"/>
            <a:ext cx="11036808" cy="1481328"/>
          </a:xfrm>
        </p:spPr>
        <p:txBody>
          <a:bodyPr>
            <a:normAutofit/>
          </a:bodyPr>
          <a:lstStyle>
            <a:lvl1pPr marL="0" indent="0" algn="l">
              <a:buNone/>
              <a:defRPr sz="2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9FF558-51F9-42A2-9944-DBE23DA8B224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576072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8C0E86-A7F7-4BDC-A637-254E5252D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3D10ADE-E9DA-4E57-BF57-1CCB652198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869680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D06CE56-3881-4ADA-8CEF-D18B02C242A3}"/>
              </a:ext>
            </a:extLst>
          </p:cNvPr>
          <p:cNvSpPr/>
          <p:nvPr/>
        </p:nvSpPr>
        <p:spPr>
          <a:xfrm rot="5400000">
            <a:off x="857544" y="346791"/>
            <a:ext cx="146304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9F3C543-62EC-4433-9C93-A2CD8764E9B4}"/>
              </a:ext>
            </a:extLst>
          </p:cNvPr>
          <p:cNvSpPr/>
          <p:nvPr/>
        </p:nvSpPr>
        <p:spPr>
          <a:xfrm flipV="1">
            <a:off x="578652" y="4501201"/>
            <a:ext cx="11034696" cy="18288"/>
          </a:xfrm>
          <a:prstGeom prst="rect">
            <a:avLst/>
          </a:prstGeom>
          <a:solidFill>
            <a:schemeClr val="tx2">
              <a:lumMod val="25000"/>
              <a:lumOff val="75000"/>
            </a:schemeClr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859330686"/>
      </p:ext>
    </p:extLst>
  </p:cSld>
  <p:clrMapOvr>
    <a:masterClrMapping/>
  </p:clrMapOvr>
  <p:transition spd="slow">
    <p:push dir="u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0B32C18-E430-4EC7-BD7C-99D86D0122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C5012F-7119-4D94-9717-3862E1C93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ED9A4A-D287-4207-9037-70DB007A17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ECFCAC-80DB-43BB-B3F1-AC22BACEE3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679730-3487-4D94-A0DC-C21684963A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687035"/>
      </p:ext>
    </p:extLst>
  </p:cSld>
  <p:clrMapOvr>
    <a:masterClrMapping/>
  </p:clrMapOvr>
  <p:transition spd="slow">
    <p:push dir="u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543C89D-929E-4CD1-BCCC-72A14C0335D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ED450EA-A577-4B76-A12F-650BEB20FD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D2603B-9ACE-4FA9-805B-9B91EB63DF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CE18AC-D6A9-4A61-885D-68E2B684A4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197AE4-AA47-4E14-8FFE-171FAE47F49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0191648"/>
      </p:ext>
    </p:extLst>
  </p:cSld>
  <p:clrMapOvr>
    <a:masterClrMapping/>
  </p:clrMapOvr>
  <p:transition spd="slow">
    <p:push dir="u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2D6FBB9D-1CAA-4D05-AB33-BABDFE17B843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27B71-B4B6-4823-80A1-68C40B475118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9A6DB05-9FB5-4B07-8675-74C23D4FD89D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8D358CF-0758-490A-A084-C46443B9ABE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671183-B3CE-4F45-92FB-98290CA0E2C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78024"/>
            <a:ext cx="10168128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7DED67-27EC-4D43-A21C-093C1DB0481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6747CE3-4890-4BC1-94DB-5D49D02C9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3C5AD3-D79A-4D46-B25B-822FE0252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388079"/>
      </p:ext>
    </p:extLst>
  </p:cSld>
  <p:clrMapOvr>
    <a:masterClrMapping/>
  </p:clrMapOvr>
  <p:transition spd="slow">
    <p:push dir="u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85AEDC5C-2E87-49C6-AB07-A95E5F39ED8E}"/>
              </a:ext>
            </a:extLst>
          </p:cNvPr>
          <p:cNvSpPr/>
          <p:nvPr/>
        </p:nvSpPr>
        <p:spPr>
          <a:xfrm>
            <a:off x="558210" y="4981421"/>
            <a:ext cx="11134956" cy="82296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7D88DE-E462-4C8A-BF99-609390DFB781}"/>
              </a:ext>
            </a:extLst>
          </p:cNvPr>
          <p:cNvSpPr/>
          <p:nvPr/>
        </p:nvSpPr>
        <p:spPr>
          <a:xfrm>
            <a:off x="498834" y="5118581"/>
            <a:ext cx="146304" cy="5486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8E44900-E8BF-4B12-8BCB-41076E2B68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7784" y="640080"/>
            <a:ext cx="10890504" cy="4114800"/>
          </a:xfrm>
        </p:spPr>
        <p:txBody>
          <a:bodyPr anchor="b">
            <a:normAutofit/>
          </a:bodyPr>
          <a:lstStyle>
            <a:lvl1pPr>
              <a:defRPr sz="6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17741F9-B00F-4463-A257-6B66DABD9B4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41248" y="5102352"/>
            <a:ext cx="10607040" cy="585216"/>
          </a:xfrm>
        </p:spPr>
        <p:txBody>
          <a:bodyPr anchor="ctr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48BFA7D-4401-4285-802B-1579165F0D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A909C5-AA19-4195-8376-9002D5DF465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AC3F32-46E0-47C8-8565-5969A475FD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4989110"/>
      </p:ext>
    </p:extLst>
  </p:cSld>
  <p:clrMapOvr>
    <a:masterClrMapping/>
  </p:clrMapOvr>
  <p:transition spd="slow">
    <p:push dir="u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076262E-36A0-40C6-ADE6-90CD9FB9B9EA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2677A9B-4D1D-4D80-912C-24570140A650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3DC8C98-510F-48C9-82B2-9E4F760A68DF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7A078AE-0BC3-48F9-87EC-2DB0CCE7E2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2A20DF-0829-4336-B59F-FF9D7AA9D8B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115568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935D01C-CF67-4DF6-B96C-FFC9D5BF847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345936" y="2478024"/>
            <a:ext cx="4937760" cy="3694176"/>
          </a:xfrm>
        </p:spPr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9BBD797-6031-4F82-8726-EAB757027FF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B3F71C-B897-4909-A75E-8716AD49C1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F78BC14-5BB1-405F-A6F3-C07230F085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0600292"/>
      </p:ext>
    </p:extLst>
  </p:cSld>
  <p:clrMapOvr>
    <a:masterClrMapping/>
  </p:clrMapOvr>
  <p:transition spd="slow">
    <p:push dir="u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B671BDE-E45C-41A1-9B98-4A607D703855}"/>
              </a:ext>
            </a:extLst>
          </p:cNvPr>
          <p:cNvSpPr/>
          <p:nvPr/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3" name="Rectangle 12">
            <a:extLst>
              <a:ext uri="{FF2B5EF4-FFF2-40B4-BE49-F238E27FC236}">
                <a16:creationId xmlns:a16="http://schemas.microsoft.com/office/drawing/2014/main" id="{299500CE-917A-4D03-A7DF-71D8EBBC1537}"/>
              </a:ext>
            </a:extLst>
          </p:cNvPr>
          <p:cNvSpPr/>
          <p:nvPr/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C3D0D377-28B0-417D-886B-9483AF064975}"/>
              </a:ext>
            </a:extLst>
          </p:cNvPr>
          <p:cNvSpPr/>
          <p:nvPr/>
        </p:nvSpPr>
        <p:spPr>
          <a:xfrm>
            <a:off x="498834" y="787352"/>
            <a:ext cx="128016" cy="70408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F8F91F8-0767-40B5-A3AA-72931FC192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AE0554-8BEE-4BF6-9519-51B8475D35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115568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4A358D-C930-48E0-B372-06A826B74C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115568" y="3203688"/>
            <a:ext cx="4937760" cy="296851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3B6615E-4966-4150-83B6-C47591B3638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345936" y="2372650"/>
            <a:ext cx="4937760" cy="823912"/>
          </a:xfrm>
        </p:spPr>
        <p:txBody>
          <a:bodyPr anchor="b"/>
          <a:lstStyle>
            <a:lvl1pPr marL="0" indent="0">
              <a:buNone/>
              <a:defRPr sz="2400" b="1" cap="none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D409F6B-C17B-4B4F-9F35-5068BDC4E2F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345936" y="3203687"/>
            <a:ext cx="4937760" cy="2968511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8BC356D-052B-4A9B-8B2F-6665FD325AB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115568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9C5E5FA-26A9-467C-93E3-8476142D1D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279E50C-1E40-4B48-871B-E392428D20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540496" y="6356350"/>
            <a:ext cx="2743200" cy="365125"/>
          </a:xfrm>
        </p:spPr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542081"/>
      </p:ext>
    </p:extLst>
  </p:cSld>
  <p:clrMapOvr>
    <a:masterClrMapping/>
  </p:clrMapOvr>
  <p:transition spd="slow">
    <p:push dir="u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" name="Rectangle 6">
            <a:extLst>
              <a:ext uri="{FF2B5EF4-FFF2-40B4-BE49-F238E27FC236}">
                <a16:creationId xmlns:a16="http://schemas.microsoft.com/office/drawing/2014/main" id="{8C0689C4-0DB3-408B-A956-40326B4AE4C4}"/>
              </a:ext>
            </a:extLst>
          </p:cNvPr>
          <p:cNvSpPr/>
          <p:nvPr/>
        </p:nvSpPr>
        <p:spPr>
          <a:xfrm>
            <a:off x="665853" y="1533525"/>
            <a:ext cx="10917063" cy="3790950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56E1D10E-1C30-41BF-8C3B-C460C9B5597B}"/>
              </a:ext>
            </a:extLst>
          </p:cNvPr>
          <p:cNvSpPr/>
          <p:nvPr/>
        </p:nvSpPr>
        <p:spPr>
          <a:xfrm>
            <a:off x="609084" y="2971798"/>
            <a:ext cx="128016" cy="9144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79454F2-0EE5-4888-AF4C-82F825E622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78992" y="1938528"/>
            <a:ext cx="10177272" cy="2990088"/>
          </a:xfrm>
        </p:spPr>
        <p:txBody>
          <a:bodyPr>
            <a:normAutofit/>
          </a:bodyPr>
          <a:lstStyle>
            <a:lvl1pPr>
              <a:defRPr sz="5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67C91241-A315-4643-91E5-CF2C25CC90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706D86-5479-487D-94C8-76093D84F3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7739411-CED6-43D4-868D-A65C4161A7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4789161"/>
      </p:ext>
    </p:extLst>
  </p:cSld>
  <p:clrMapOvr>
    <a:masterClrMapping/>
  </p:clrMapOvr>
  <p:transition spd="slow">
    <p:push dir="u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AC447E0-1D4D-4EF2-B81B-4B2400EE3ED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9984CA0-2A78-4600-9F3D-19B09E790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8440955-B18E-49D3-AE7B-B331200E34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5637141"/>
      </p:ext>
    </p:extLst>
  </p:cSld>
  <p:clrMapOvr>
    <a:masterClrMapping/>
  </p:clrMapOvr>
  <p:transition spd="slow">
    <p:push dir="u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FA417FE-CD1A-486F-A4AC-E4000A2FB18E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318F0F5-812B-472C-9408-B80F2553F5E0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7F7751B-CD8F-4F5B-A903-1DCE5D1E83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FA55C8A-A0BB-441D-976F-EB56D4382D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65192" y="1709928"/>
            <a:ext cx="6729984" cy="40965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7DE6A51-A2E5-4BFA-B571-9FDFE1BBFB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29000"/>
            <a:ext cx="3099816" cy="2066544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D92778A-DD4C-4651-9C53-8B0C44CD8805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D6C7F66-2DFA-4146-BE1A-CE2890FE45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85D185-B1B6-4D62-81BE-BE82C80ACA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6886"/>
      </p:ext>
    </p:extLst>
  </p:cSld>
  <p:clrMapOvr>
    <a:masterClrMapping/>
  </p:clrMapOvr>
  <p:transition spd="slow">
    <p:push dir="u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168B77B5-211C-456E-B79F-306CC3619347}"/>
              </a:ext>
            </a:extLst>
          </p:cNvPr>
          <p:cNvSpPr/>
          <p:nvPr/>
        </p:nvSpPr>
        <p:spPr>
          <a:xfrm>
            <a:off x="558210" y="1162033"/>
            <a:ext cx="3740740" cy="4643344"/>
          </a:xfrm>
          <a:prstGeom prst="rect">
            <a:avLst/>
          </a:prstGeom>
          <a:ln w="12700">
            <a:solidFill>
              <a:schemeClr val="tx2">
                <a:lumMod val="10000"/>
                <a:lumOff val="90000"/>
              </a:schemeClr>
            </a:solidFill>
          </a:ln>
          <a:effectLst>
            <a:outerShdw blurRad="50800" dist="38100" dir="2700000" algn="t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3B63C338-194D-4F23-ABEC-60A7EA96F302}"/>
              </a:ext>
            </a:extLst>
          </p:cNvPr>
          <p:cNvSpPr/>
          <p:nvPr/>
        </p:nvSpPr>
        <p:spPr>
          <a:xfrm>
            <a:off x="498834" y="1618375"/>
            <a:ext cx="146304" cy="8229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0C04DCC-0E3E-4F05-9FAC-9FA6CA4B2B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680" y="1709928"/>
            <a:ext cx="3099816" cy="1709928"/>
          </a:xfrm>
        </p:spPr>
        <p:txBody>
          <a:bodyPr tIns="45720" anchor="t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BA29649-B19F-499E-8E9A-3577EAC8F03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4965192" y="1161288"/>
            <a:ext cx="6729984" cy="4645152"/>
          </a:xfrm>
        </p:spPr>
        <p:txBody>
          <a:bodyPr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BC9EF2E-A8CD-41A1-B11A-0D8842797A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68680" y="3438144"/>
            <a:ext cx="3099816" cy="20574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44257B5-0DE0-401F-9171-E8687A97DBA7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68680" y="6356350"/>
            <a:ext cx="2743200" cy="365125"/>
          </a:xfrm>
        </p:spPr>
        <p:txBody>
          <a:bodyPr/>
          <a:lstStyle/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88CD9AD-D667-4FD4-AA34-428AA0BCD09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8770FB6-F273-4BA6-8B97-9835AC5378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42724"/>
      </p:ext>
    </p:extLst>
  </p:cSld>
  <p:clrMapOvr>
    <a:masterClrMapping/>
  </p:clrMapOvr>
  <p:transition spd="slow">
    <p:push dir="u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B325BDE-35A4-4AAD-960B-C1415864AD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E459C78-0CC4-4552-93DD-49B4194D005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744A3C-9C54-46A6-B3EF-5B3636242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AC24A9-CCB6-4F8D-B8DB-C2F3692CFA5A}" type="datetimeFigureOut">
              <a:rPr lang="en-US" smtClean="0"/>
              <a:t>1/15/2025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D5A696-7B4B-4181-A961-7D66556D50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3038CB5-8F4A-401D-A3A9-B27DC15B7A8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DC25EE-239B-4C5F-AAD1-255A7D5F1E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86635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70" r:id="rId2"/>
    <p:sldLayoutId id="2147483669" r:id="rId3"/>
    <p:sldLayoutId id="2147483668" r:id="rId4"/>
    <p:sldLayoutId id="2147483667" r:id="rId5"/>
    <p:sldLayoutId id="2147483666" r:id="rId6"/>
    <p:sldLayoutId id="2147483665" r:id="rId7"/>
    <p:sldLayoutId id="2147483664" r:id="rId8"/>
    <p:sldLayoutId id="2147483663" r:id="rId9"/>
    <p:sldLayoutId id="2147483662" r:id="rId10"/>
    <p:sldLayoutId id="2147483661" r:id="rId11"/>
  </p:sldLayoutIdLst>
  <p:transition spd="slow">
    <p:push dir="u"/>
  </p:transition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1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1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p!!Rectangle">
            <a:extLst>
              <a:ext uri="{FF2B5EF4-FFF2-40B4-BE49-F238E27FC236}">
                <a16:creationId xmlns:a16="http://schemas.microsoft.com/office/drawing/2014/main" id="{2FB82883-1DC0-4BE1-A607-009095F3355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 descr="A web of dots connected">
            <a:extLst>
              <a:ext uri="{FF2B5EF4-FFF2-40B4-BE49-F238E27FC236}">
                <a16:creationId xmlns:a16="http://schemas.microsoft.com/office/drawing/2014/main" id="{DD3EB658-65E2-F31B-9530-136A8737D83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0444" r="1" b="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7" name="m!!text rectangle">
            <a:extLst>
              <a:ext uri="{FF2B5EF4-FFF2-40B4-BE49-F238E27FC236}">
                <a16:creationId xmlns:a16="http://schemas.microsoft.com/office/drawing/2014/main" id="{A3473CF9-37EB-43E7-89EF-D2D1C53D1D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903615" y="4638503"/>
            <a:ext cx="8384770" cy="1332634"/>
          </a:xfrm>
          <a:prstGeom prst="rect">
            <a:avLst/>
          </a:prstGeom>
          <a:solidFill>
            <a:schemeClr val="bg1">
              <a:alpha val="95000"/>
            </a:schemeClr>
          </a:solidFill>
          <a:ln w="12700">
            <a:solidFill>
              <a:schemeClr val="tx2">
                <a:lumMod val="10000"/>
                <a:lumOff val="90000"/>
              </a:schemeClr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DDD594-E1A6-81BB-85C9-FE3D7DC5E10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03121" y="4727173"/>
            <a:ext cx="7985759" cy="868823"/>
          </a:xfrm>
        </p:spPr>
        <p:txBody>
          <a:bodyPr anchor="ctr">
            <a:normAutofit fontScale="90000"/>
          </a:bodyPr>
          <a:lstStyle/>
          <a:p>
            <a:pPr algn="ctr"/>
            <a:r>
              <a:rPr lang="en-US" sz="4000" b="1" dirty="0"/>
              <a:t>Lesson 26: </a:t>
            </a:r>
            <a:r>
              <a:rPr lang="en-US" sz="4000" b="1" kern="0" dirty="0">
                <a:latin typeface="Arial" panose="020B0604020202020204" pitchFamily="34" charset="0"/>
                <a:ea typeface="Calibri" panose="020F0502020204030204" pitchFamily="34" charset="0"/>
              </a:rPr>
              <a:t>Irrational and Real Numbers</a:t>
            </a:r>
            <a:endParaRPr lang="en-US" sz="4000" b="1" dirty="0"/>
          </a:p>
        </p:txBody>
      </p:sp>
      <p:sp>
        <p:nvSpPr>
          <p:cNvPr id="18" name="m!!accent">
            <a:extLst>
              <a:ext uri="{FF2B5EF4-FFF2-40B4-BE49-F238E27FC236}">
                <a16:creationId xmlns:a16="http://schemas.microsoft.com/office/drawing/2014/main" id="{586B4EF9-43BA-4655-A6FF-1D8E21574C9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483110" y="5628237"/>
            <a:ext cx="7225780" cy="685800"/>
          </a:xfrm>
          <a:prstGeom prst="roundRect">
            <a:avLst>
              <a:gd name="adj" fmla="val 0"/>
            </a:avLst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582B29A-47E1-D3F8-4708-63F9EAE76C8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5738" y="5680636"/>
            <a:ext cx="6960524" cy="1013461"/>
          </a:xfrm>
        </p:spPr>
        <p:txBody>
          <a:bodyPr anchor="ctr">
            <a:normAutofit/>
          </a:bodyPr>
          <a:lstStyle/>
          <a:p>
            <a:pPr algn="ctr"/>
            <a:endParaRPr lang="en-US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4814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mph" presetSubtype="0" fill="remove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animClr clrSpc="rgb" dir="cw">
                                      <p:cBhvr override="childStyle">
                                        <p:cTn id="6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 dir="cw">
                                      <p:cBhvr>
                                        <p:cTn id="7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8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500" autoRev="1" fill="remove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949AC29-8179-4B17-B1FB-26663109023B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7003" y="2290016"/>
                <a:ext cx="10168128" cy="3694176"/>
              </a:xfrm>
            </p:spPr>
            <p:txBody>
              <a:bodyPr>
                <a:normAutofit lnSpcReduction="10000"/>
              </a:bodyPr>
              <a:lstStyle/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3200" dirty="0"/>
                  <a:t>-12	</a:t>
                </a:r>
              </a:p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sz="3200" i="1" ker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15</m:t>
                        </m:r>
                      </m:e>
                    </m:rad>
                  </m:oMath>
                </a14:m>
                <a:endParaRPr lang="en-US" sz="32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3200" kern="0" dirty="0">
                    <a:latin typeface="Arial" panose="020B0604020202020204" pitchFamily="34" charset="0"/>
                    <a:ea typeface="Calibri" panose="020F0502020204030204" pitchFamily="34" charset="0"/>
                  </a:rPr>
                  <a:t>.23</a:t>
                </a:r>
              </a:p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3200" kern="0" dirty="0">
                    <a:latin typeface="Arial" panose="020B0604020202020204" pitchFamily="34" charset="0"/>
                    <a:ea typeface="Calibri" panose="020F0502020204030204" pitchFamily="34" charset="0"/>
                  </a:rPr>
                  <a:t>130</a:t>
                </a:r>
              </a:p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>
                      <a:rPr lang="en-US" sz="3200" i="1" kern="0">
                        <a:latin typeface="Cambria Math" panose="02040503050406030204" pitchFamily="18" charset="0"/>
                        <a:ea typeface="Calibri" panose="020F0502020204030204" pitchFamily="34" charset="0"/>
                      </a:rPr>
                      <m:t>−</m:t>
                    </m:r>
                    <m:f>
                      <m:fPr>
                        <m:ctrlPr>
                          <a:rPr lang="en-US" sz="3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fPr>
                      <m:num>
                        <m:r>
                          <a:rPr lang="en-US" sz="3200" i="1" ker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3</m:t>
                        </m:r>
                      </m:num>
                      <m:den>
                        <m:r>
                          <a:rPr lang="en-US" sz="3200" i="1" ker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</m:den>
                    </m:f>
                  </m:oMath>
                </a14:m>
                <a:endParaRPr lang="en-US" sz="3200" dirty="0"/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9949AC29-8179-4B17-B1FB-26663109023B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7003" y="2290016"/>
                <a:ext cx="10168128" cy="3694176"/>
              </a:xfrm>
              <a:blipFill>
                <a:blip r:embed="rId2"/>
                <a:stretch>
                  <a:fillRect l="-1379" t="-214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A3F39FC8-9837-412F-9916-B53F1A0854F2}"/>
              </a:ext>
            </a:extLst>
          </p:cNvPr>
          <p:cNvSpPr/>
          <p:nvPr/>
        </p:nvSpPr>
        <p:spPr>
          <a:xfrm>
            <a:off x="637003" y="-29122"/>
            <a:ext cx="10567333" cy="2170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A: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Identify the set(s)  of numbers to which each given number belongs. Use the letters N, W, Z, Q, I and R.</a:t>
            </a:r>
            <a:endParaRPr lang="en-US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D27BB10-274B-4ABB-BA63-DDDADD931188}"/>
              </a:ext>
            </a:extLst>
          </p:cNvPr>
          <p:cNvSpPr txBox="1"/>
          <p:nvPr/>
        </p:nvSpPr>
        <p:spPr>
          <a:xfrm>
            <a:off x="2061496" y="2289838"/>
            <a:ext cx="1392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Z</a:t>
            </a: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 </a:t>
            </a: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Q R</a:t>
            </a:r>
            <a:endParaRPr 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AA3D888-8123-4210-B258-AEDEE5681DA1}"/>
              </a:ext>
            </a:extLst>
          </p:cNvPr>
          <p:cNvSpPr txBox="1"/>
          <p:nvPr/>
        </p:nvSpPr>
        <p:spPr>
          <a:xfrm>
            <a:off x="2061496" y="2953966"/>
            <a:ext cx="1392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 R</a:t>
            </a:r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1FF4B6A-FD0F-495B-8794-D6EF3A1AF809}"/>
              </a:ext>
            </a:extLst>
          </p:cNvPr>
          <p:cNvSpPr txBox="1"/>
          <p:nvPr/>
        </p:nvSpPr>
        <p:spPr>
          <a:xfrm>
            <a:off x="1769280" y="3618094"/>
            <a:ext cx="1392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Q R</a:t>
            </a: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9B12C7D-AFC1-4E1A-A188-B7832B282623}"/>
              </a:ext>
            </a:extLst>
          </p:cNvPr>
          <p:cNvSpPr txBox="1"/>
          <p:nvPr/>
        </p:nvSpPr>
        <p:spPr>
          <a:xfrm>
            <a:off x="1769280" y="4296655"/>
            <a:ext cx="2651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</a:rPr>
              <a:t>  N W Z Q R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8993AA-6A9C-4E16-AF2F-C6C54AA3336B}"/>
              </a:ext>
            </a:extLst>
          </p:cNvPr>
          <p:cNvSpPr txBox="1"/>
          <p:nvPr/>
        </p:nvSpPr>
        <p:spPr>
          <a:xfrm>
            <a:off x="1769280" y="5164494"/>
            <a:ext cx="1392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  Q R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78402442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EA977E5-FB76-3DF4-E8B0-301BE0EB7DE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5EDB03-6822-8F54-517C-66DEB02EAB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012294B-1244-28E8-5269-CA8A7696E3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37003" y="2290016"/>
                <a:ext cx="10168128" cy="3694176"/>
              </a:xfrm>
            </p:spPr>
            <p:txBody>
              <a:bodyPr>
                <a:normAutofit/>
              </a:bodyPr>
              <a:lstStyle/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3200" dirty="0">
                    <a:latin typeface="Arial" panose="020B0604020202020204" pitchFamily="34" charset="0"/>
                    <a:cs typeface="Arial" panose="020B0604020202020204" pitchFamily="34" charset="0"/>
                  </a:rPr>
                  <a:t>.27</a:t>
                </a:r>
                <a:r>
                  <a:rPr lang="en-US" sz="3200" dirty="0"/>
                  <a:t>	</a:t>
                </a:r>
              </a:p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sz="3200" i="1" ker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</m:t>
                        </m:r>
                        <m:r>
                          <a:rPr lang="en-US" sz="3200" b="0" i="1" kern="0" smtClean="0"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0</m:t>
                        </m:r>
                      </m:e>
                    </m:rad>
                  </m:oMath>
                </a14:m>
                <a:endParaRPr lang="en-US" sz="3200" dirty="0">
                  <a:latin typeface="Calibri" panose="020F0502020204030204" pitchFamily="34" charset="0"/>
                  <a:ea typeface="Calibri" panose="020F0502020204030204" pitchFamily="34" charset="0"/>
                  <a:cs typeface="Times New Roman" panose="02020603050405020304" pitchFamily="18" charset="0"/>
                </a:endParaRPr>
              </a:p>
              <a:p>
                <a:pPr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sz="3200" b="0" i="1" smtClean="0">
                            <a:latin typeface="Cambria Math" panose="02040503050406030204" pitchFamily="18" charset="0"/>
                            <a:cs typeface="Arial" panose="020B0604020202020204" pitchFamily="34" charset="0"/>
                          </a:rPr>
                          <m:t>25</m:t>
                        </m:r>
                      </m:e>
                    </m:rad>
                    <m:r>
                      <a:rPr lang="en-US" sz="3200" b="0" i="1" kern="0" smtClean="0"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</m:t>
                    </m:r>
                  </m:oMath>
                </a14:m>
                <a:endParaRPr lang="en-US" sz="3200" kern="0" dirty="0">
                  <a:latin typeface="Arial" panose="020B0604020202020204" pitchFamily="34" charset="0"/>
                  <a:ea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4" name="Content Placeholder 3">
                <a:extLst>
                  <a:ext uri="{FF2B5EF4-FFF2-40B4-BE49-F238E27FC236}">
                    <a16:creationId xmlns:a16="http://schemas.microsoft.com/office/drawing/2014/main" id="{3012294B-1244-28E8-5269-CA8A7696E3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37003" y="2290016"/>
                <a:ext cx="10168128" cy="3694176"/>
              </a:xfrm>
              <a:blipFill>
                <a:blip r:embed="rId2"/>
                <a:stretch>
                  <a:fillRect l="-1379" t="-1485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Rectangle 4">
            <a:extLst>
              <a:ext uri="{FF2B5EF4-FFF2-40B4-BE49-F238E27FC236}">
                <a16:creationId xmlns:a16="http://schemas.microsoft.com/office/drawing/2014/main" id="{22AE388E-BF02-F6DC-C728-90FEC0826ED9}"/>
              </a:ext>
            </a:extLst>
          </p:cNvPr>
          <p:cNvSpPr/>
          <p:nvPr/>
        </p:nvSpPr>
        <p:spPr>
          <a:xfrm>
            <a:off x="637003" y="-29122"/>
            <a:ext cx="10567333" cy="21704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Example A: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Identify the set(s)  of numbers to which each given number belongs. Use the letters N, W, Z, Q, I and R.</a:t>
            </a:r>
            <a:endParaRPr lang="en-US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8A6DEA2-5914-8D0C-1580-7B2575797489}"/>
              </a:ext>
            </a:extLst>
          </p:cNvPr>
          <p:cNvSpPr txBox="1"/>
          <p:nvPr/>
        </p:nvSpPr>
        <p:spPr>
          <a:xfrm>
            <a:off x="2001111" y="2290016"/>
            <a:ext cx="1392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Q R</a:t>
            </a:r>
            <a:endParaRPr lang="en-US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5102088-1CE6-8B00-09F5-08F8EEDE9810}"/>
              </a:ext>
            </a:extLst>
          </p:cNvPr>
          <p:cNvSpPr txBox="1"/>
          <p:nvPr/>
        </p:nvSpPr>
        <p:spPr>
          <a:xfrm>
            <a:off x="2061496" y="2953966"/>
            <a:ext cx="139257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I R</a:t>
            </a:r>
            <a:endParaRPr lang="en-US" sz="32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8B3C973-3A81-EF4A-204D-44C5E29AF75C}"/>
              </a:ext>
            </a:extLst>
          </p:cNvPr>
          <p:cNvSpPr txBox="1"/>
          <p:nvPr/>
        </p:nvSpPr>
        <p:spPr>
          <a:xfrm>
            <a:off x="1769280" y="3655425"/>
            <a:ext cx="26517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</a:rPr>
              <a:t>  N W Z Q R</a:t>
            </a:r>
          </a:p>
        </p:txBody>
      </p: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3934291E-6F69-DD8A-A22B-0BABF5519E0D}"/>
              </a:ext>
            </a:extLst>
          </p:cNvPr>
          <p:cNvCxnSpPr/>
          <p:nvPr/>
        </p:nvCxnSpPr>
        <p:spPr>
          <a:xfrm>
            <a:off x="1095555" y="2355011"/>
            <a:ext cx="388188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050219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2" y="2290016"/>
            <a:ext cx="11183085" cy="4203148"/>
          </a:xfrm>
        </p:spPr>
        <p:txBody>
          <a:bodyPr>
            <a:normAutofit fontScale="92500" lnSpcReduction="20000"/>
          </a:bodyPr>
          <a:lstStyle/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5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Closure Property for Addition</a:t>
            </a: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endParaRPr lang="en-US" sz="35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342900" marR="0" lvl="0" indent="-342900">
              <a:spcBef>
                <a:spcPts val="0"/>
              </a:spcBef>
              <a:spcAft>
                <a:spcPts val="0"/>
              </a:spcAft>
              <a:buFont typeface="+mj-lt"/>
              <a:buAutoNum type="arabicPeriod"/>
            </a:pPr>
            <a:r>
              <a:rPr lang="en-US" sz="3500" dirty="0">
                <a:latin typeface="Arial" panose="020B0604020202020204" pitchFamily="34" charset="0"/>
                <a:ea typeface="Times New Roman" panose="02020603050405020304" pitchFamily="18" charset="0"/>
              </a:rPr>
              <a:t>Closure Property for Multiplication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5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3.</a:t>
            </a:r>
            <a:r>
              <a:rPr lang="en-US" sz="3500" dirty="0">
                <a:latin typeface="Arial" panose="020B0604020202020204" pitchFamily="34" charset="0"/>
                <a:ea typeface="Times New Roman" panose="02020603050405020304" pitchFamily="18" charset="0"/>
              </a:rPr>
              <a:t>Commutative Property for Addition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5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latin typeface="Arial" panose="020B0604020202020204" pitchFamily="34" charset="0"/>
                <a:ea typeface="Times New Roman" panose="02020603050405020304" pitchFamily="18" charset="0"/>
              </a:rPr>
              <a:t>4. Commutative Property for Multiplication</a:t>
            </a:r>
            <a:endParaRPr lang="en-US" sz="3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500" dirty="0"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endParaRPr lang="en-US" sz="35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   	</a:t>
            </a: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EBE948-A539-4149-9CA3-11DC1703340C}"/>
              </a:ext>
            </a:extLst>
          </p:cNvPr>
          <p:cNvSpPr/>
          <p:nvPr/>
        </p:nvSpPr>
        <p:spPr>
          <a:xfrm>
            <a:off x="637003" y="817387"/>
            <a:ext cx="86132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kern="0" dirty="0">
                <a:latin typeface="Arial" panose="020B0604020202020204" pitchFamily="34" charset="0"/>
                <a:ea typeface="Calibri" panose="020F0502020204030204" pitchFamily="34" charset="0"/>
              </a:rPr>
              <a:t>PROPERTIES OF REAL NUMBERS</a:t>
            </a:r>
            <a:endParaRPr lang="en-US" sz="4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6FAC20-8C3E-40AE-964B-DF2457EDB3E8}"/>
              </a:ext>
            </a:extLst>
          </p:cNvPr>
          <p:cNvSpPr txBox="1"/>
          <p:nvPr/>
        </p:nvSpPr>
        <p:spPr>
          <a:xfrm>
            <a:off x="5637402" y="2961313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197502-192C-44C7-94F7-7482DEE32D55}"/>
              </a:ext>
            </a:extLst>
          </p:cNvPr>
          <p:cNvSpPr txBox="1"/>
          <p:nvPr/>
        </p:nvSpPr>
        <p:spPr>
          <a:xfrm>
            <a:off x="7331978" y="6602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4" name="Text Box 1">
            <a:extLst>
              <a:ext uri="{FF2B5EF4-FFF2-40B4-BE49-F238E27FC236}">
                <a16:creationId xmlns:a16="http://schemas.microsoft.com/office/drawing/2014/main" id="{2496E2EF-20FA-46B9-92C3-AD89969D86B1}"/>
              </a:ext>
            </a:extLst>
          </p:cNvPr>
          <p:cNvSpPr txBox="1"/>
          <p:nvPr/>
        </p:nvSpPr>
        <p:spPr>
          <a:xfrm>
            <a:off x="6387098" y="2223666"/>
            <a:ext cx="1889760" cy="69088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4+5 = 9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6" name="Text Box 1">
            <a:extLst>
              <a:ext uri="{FF2B5EF4-FFF2-40B4-BE49-F238E27FC236}">
                <a16:creationId xmlns:a16="http://schemas.microsoft.com/office/drawing/2014/main" id="{34EA2E55-840F-44F0-9585-B081A4479AFD}"/>
              </a:ext>
            </a:extLst>
          </p:cNvPr>
          <p:cNvSpPr txBox="1"/>
          <p:nvPr/>
        </p:nvSpPr>
        <p:spPr>
          <a:xfrm>
            <a:off x="7215370" y="3063494"/>
            <a:ext cx="2514600" cy="7264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x 5 = 20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7" name="Text Box 1">
            <a:extLst>
              <a:ext uri="{FF2B5EF4-FFF2-40B4-BE49-F238E27FC236}">
                <a16:creationId xmlns:a16="http://schemas.microsoft.com/office/drawing/2014/main" id="{00EB2295-ADE2-4203-AE0C-400010814AB4}"/>
              </a:ext>
            </a:extLst>
          </p:cNvPr>
          <p:cNvSpPr txBox="1"/>
          <p:nvPr/>
        </p:nvSpPr>
        <p:spPr>
          <a:xfrm>
            <a:off x="7424343" y="3981512"/>
            <a:ext cx="2514600" cy="7264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+ 5 = 5 + 4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8" name="Text Box 1">
            <a:extLst>
              <a:ext uri="{FF2B5EF4-FFF2-40B4-BE49-F238E27FC236}">
                <a16:creationId xmlns:a16="http://schemas.microsoft.com/office/drawing/2014/main" id="{A4F4BE31-D7C1-4034-99DB-8A01FE65996E}"/>
              </a:ext>
            </a:extLst>
          </p:cNvPr>
          <p:cNvSpPr txBox="1"/>
          <p:nvPr/>
        </p:nvSpPr>
        <p:spPr>
          <a:xfrm>
            <a:off x="8472670" y="4874118"/>
            <a:ext cx="2514600" cy="72644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 x 5 = 5 </a:t>
            </a: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x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4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3E9A3E-0907-44A1-A7AD-DDEF330CB6F5}"/>
              </a:ext>
            </a:extLst>
          </p:cNvPr>
          <p:cNvSpPr/>
          <p:nvPr/>
        </p:nvSpPr>
        <p:spPr>
          <a:xfrm>
            <a:off x="3901212" y="1407955"/>
            <a:ext cx="31197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 W Z Q I R </a:t>
            </a:r>
            <a:endParaRPr lang="en-US" sz="4000" b="1" dirty="0"/>
          </a:p>
        </p:txBody>
      </p:sp>
    </p:spTree>
    <p:extLst>
      <p:ext uri="{BB962C8B-B14F-4D97-AF65-F5344CB8AC3E}">
        <p14:creationId xmlns:p14="http://schemas.microsoft.com/office/powerpoint/2010/main" val="390234757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6" grpId="0"/>
      <p:bldP spid="17" grpId="0"/>
      <p:bldP spid="1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2" y="2290016"/>
            <a:ext cx="11183085" cy="4203148"/>
          </a:xfrm>
        </p:spPr>
        <p:txBody>
          <a:bodyPr>
            <a:norm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5. Associative Property for Addition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6. Associative Property for Multiplication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5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EBE948-A539-4149-9CA3-11DC1703340C}"/>
              </a:ext>
            </a:extLst>
          </p:cNvPr>
          <p:cNvSpPr/>
          <p:nvPr/>
        </p:nvSpPr>
        <p:spPr>
          <a:xfrm>
            <a:off x="637003" y="817387"/>
            <a:ext cx="86132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kern="0" dirty="0">
                <a:latin typeface="Arial" panose="020B0604020202020204" pitchFamily="34" charset="0"/>
                <a:ea typeface="Calibri" panose="020F0502020204030204" pitchFamily="34" charset="0"/>
              </a:rPr>
              <a:t>PROPERTIES OF REAL NUMBERS</a:t>
            </a:r>
            <a:endParaRPr lang="en-US" sz="4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6FAC20-8C3E-40AE-964B-DF2457EDB3E8}"/>
              </a:ext>
            </a:extLst>
          </p:cNvPr>
          <p:cNvSpPr txBox="1"/>
          <p:nvPr/>
        </p:nvSpPr>
        <p:spPr>
          <a:xfrm>
            <a:off x="5637402" y="2961313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197502-192C-44C7-94F7-7482DEE32D55}"/>
              </a:ext>
            </a:extLst>
          </p:cNvPr>
          <p:cNvSpPr txBox="1"/>
          <p:nvPr/>
        </p:nvSpPr>
        <p:spPr>
          <a:xfrm>
            <a:off x="7331978" y="6602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3E9A3E-0907-44A1-A7AD-DDEF330CB6F5}"/>
              </a:ext>
            </a:extLst>
          </p:cNvPr>
          <p:cNvSpPr/>
          <p:nvPr/>
        </p:nvSpPr>
        <p:spPr>
          <a:xfrm>
            <a:off x="3901212" y="1407955"/>
            <a:ext cx="31197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 W Z Q I R </a:t>
            </a:r>
            <a:endParaRPr lang="en-US" sz="4000" b="1" dirty="0"/>
          </a:p>
        </p:txBody>
      </p:sp>
      <p:sp>
        <p:nvSpPr>
          <p:cNvPr id="15" name="Text Box 1">
            <a:extLst>
              <a:ext uri="{FF2B5EF4-FFF2-40B4-BE49-F238E27FC236}">
                <a16:creationId xmlns:a16="http://schemas.microsoft.com/office/drawing/2014/main" id="{D445EC1F-6FBE-4848-BDBB-3A77F5A1C93F}"/>
              </a:ext>
            </a:extLst>
          </p:cNvPr>
          <p:cNvSpPr txBox="1"/>
          <p:nvPr/>
        </p:nvSpPr>
        <p:spPr>
          <a:xfrm>
            <a:off x="1153624" y="2961313"/>
            <a:ext cx="5074920" cy="74676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+ (B + C) = (A + B) + C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0" name="Text Box 1">
            <a:extLst>
              <a:ext uri="{FF2B5EF4-FFF2-40B4-BE49-F238E27FC236}">
                <a16:creationId xmlns:a16="http://schemas.microsoft.com/office/drawing/2014/main" id="{42E92031-0D63-4D43-A0F2-78967230B553}"/>
              </a:ext>
            </a:extLst>
          </p:cNvPr>
          <p:cNvSpPr txBox="1"/>
          <p:nvPr/>
        </p:nvSpPr>
        <p:spPr>
          <a:xfrm>
            <a:off x="1153624" y="4703285"/>
            <a:ext cx="5074920" cy="74676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x (B x C) = (A x B) x C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61702465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2" y="2290016"/>
            <a:ext cx="11183085" cy="4203148"/>
          </a:xfrm>
        </p:spPr>
        <p:txBody>
          <a:bodyPr>
            <a:norm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7. Identity Property for Addition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8. Identity Property for Multiplication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5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EBE948-A539-4149-9CA3-11DC1703340C}"/>
              </a:ext>
            </a:extLst>
          </p:cNvPr>
          <p:cNvSpPr/>
          <p:nvPr/>
        </p:nvSpPr>
        <p:spPr>
          <a:xfrm>
            <a:off x="637003" y="817387"/>
            <a:ext cx="86132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kern="0" dirty="0">
                <a:latin typeface="Arial" panose="020B0604020202020204" pitchFamily="34" charset="0"/>
                <a:ea typeface="Calibri" panose="020F0502020204030204" pitchFamily="34" charset="0"/>
              </a:rPr>
              <a:t>PROPERTIES OF REAL NUMBERS</a:t>
            </a:r>
            <a:endParaRPr lang="en-US" sz="4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6FAC20-8C3E-40AE-964B-DF2457EDB3E8}"/>
              </a:ext>
            </a:extLst>
          </p:cNvPr>
          <p:cNvSpPr txBox="1"/>
          <p:nvPr/>
        </p:nvSpPr>
        <p:spPr>
          <a:xfrm>
            <a:off x="5637402" y="2961313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197502-192C-44C7-94F7-7482DEE32D55}"/>
              </a:ext>
            </a:extLst>
          </p:cNvPr>
          <p:cNvSpPr txBox="1"/>
          <p:nvPr/>
        </p:nvSpPr>
        <p:spPr>
          <a:xfrm>
            <a:off x="7331978" y="6602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3E9A3E-0907-44A1-A7AD-DDEF330CB6F5}"/>
              </a:ext>
            </a:extLst>
          </p:cNvPr>
          <p:cNvSpPr/>
          <p:nvPr/>
        </p:nvSpPr>
        <p:spPr>
          <a:xfrm>
            <a:off x="3901212" y="1407955"/>
            <a:ext cx="31197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 W Z Q I R </a:t>
            </a:r>
            <a:endParaRPr lang="en-US" sz="4000" b="1" dirty="0"/>
          </a:p>
        </p:txBody>
      </p:sp>
      <p:sp>
        <p:nvSpPr>
          <p:cNvPr id="15" name="Text Box 1">
            <a:extLst>
              <a:ext uri="{FF2B5EF4-FFF2-40B4-BE49-F238E27FC236}">
                <a16:creationId xmlns:a16="http://schemas.microsoft.com/office/drawing/2014/main" id="{D445EC1F-6FBE-4848-BDBB-3A77F5A1C93F}"/>
              </a:ext>
            </a:extLst>
          </p:cNvPr>
          <p:cNvSpPr txBox="1"/>
          <p:nvPr/>
        </p:nvSpPr>
        <p:spPr>
          <a:xfrm>
            <a:off x="1153624" y="2961313"/>
            <a:ext cx="5074920" cy="74676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</a:t>
            </a: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0" name="Text Box 1">
            <a:extLst>
              <a:ext uri="{FF2B5EF4-FFF2-40B4-BE49-F238E27FC236}">
                <a16:creationId xmlns:a16="http://schemas.microsoft.com/office/drawing/2014/main" id="{42E92031-0D63-4D43-A0F2-78967230B553}"/>
              </a:ext>
            </a:extLst>
          </p:cNvPr>
          <p:cNvSpPr txBox="1"/>
          <p:nvPr/>
        </p:nvSpPr>
        <p:spPr>
          <a:xfrm>
            <a:off x="1153624" y="4703285"/>
            <a:ext cx="5074920" cy="74676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x </a:t>
            </a: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4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1626719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2" y="2290016"/>
            <a:ext cx="11183085" cy="4203148"/>
          </a:xfrm>
        </p:spPr>
        <p:txBody>
          <a:bodyPr>
            <a:norm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9. Inverse Property for Addition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indent="0">
              <a:spcBef>
                <a:spcPts val="0"/>
              </a:spcBef>
              <a:buNone/>
            </a:pPr>
            <a:r>
              <a:rPr lang="en-US" sz="3200" dirty="0">
                <a:latin typeface="Arial" panose="020B0604020202020204" pitchFamily="34" charset="0"/>
                <a:ea typeface="Times New Roman" panose="02020603050405020304" pitchFamily="18" charset="0"/>
              </a:rPr>
              <a:t>10. Inverse Property for Multiplication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5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EBE948-A539-4149-9CA3-11DC1703340C}"/>
              </a:ext>
            </a:extLst>
          </p:cNvPr>
          <p:cNvSpPr/>
          <p:nvPr/>
        </p:nvSpPr>
        <p:spPr>
          <a:xfrm>
            <a:off x="637003" y="817387"/>
            <a:ext cx="86132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kern="0" dirty="0">
                <a:latin typeface="Arial" panose="020B0604020202020204" pitchFamily="34" charset="0"/>
                <a:ea typeface="Calibri" panose="020F0502020204030204" pitchFamily="34" charset="0"/>
              </a:rPr>
              <a:t>PROPERTIES OF REAL NUMBERS</a:t>
            </a:r>
            <a:endParaRPr lang="en-US" sz="4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6FAC20-8C3E-40AE-964B-DF2457EDB3E8}"/>
              </a:ext>
            </a:extLst>
          </p:cNvPr>
          <p:cNvSpPr txBox="1"/>
          <p:nvPr/>
        </p:nvSpPr>
        <p:spPr>
          <a:xfrm>
            <a:off x="5637402" y="2961313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197502-192C-44C7-94F7-7482DEE32D55}"/>
              </a:ext>
            </a:extLst>
          </p:cNvPr>
          <p:cNvSpPr txBox="1"/>
          <p:nvPr/>
        </p:nvSpPr>
        <p:spPr>
          <a:xfrm>
            <a:off x="7331978" y="6602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3E9A3E-0907-44A1-A7AD-DDEF330CB6F5}"/>
              </a:ext>
            </a:extLst>
          </p:cNvPr>
          <p:cNvSpPr/>
          <p:nvPr/>
        </p:nvSpPr>
        <p:spPr>
          <a:xfrm>
            <a:off x="3901212" y="1407955"/>
            <a:ext cx="31197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 W Z Q I R </a:t>
            </a:r>
            <a:endParaRPr lang="en-US" sz="4000" b="1" dirty="0"/>
          </a:p>
        </p:txBody>
      </p:sp>
      <p:sp>
        <p:nvSpPr>
          <p:cNvPr id="15" name="Text Box 1">
            <a:extLst>
              <a:ext uri="{FF2B5EF4-FFF2-40B4-BE49-F238E27FC236}">
                <a16:creationId xmlns:a16="http://schemas.microsoft.com/office/drawing/2014/main" id="{D445EC1F-6FBE-4848-BDBB-3A77F5A1C93F}"/>
              </a:ext>
            </a:extLst>
          </p:cNvPr>
          <p:cNvSpPr txBox="1"/>
          <p:nvPr/>
        </p:nvSpPr>
        <p:spPr>
          <a:xfrm>
            <a:off x="1153624" y="2961313"/>
            <a:ext cx="5074920" cy="74676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+ (-4) = 0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  <p:sp>
        <p:nvSpPr>
          <p:cNvPr id="20" name="Text Box 1">
            <a:extLst>
              <a:ext uri="{FF2B5EF4-FFF2-40B4-BE49-F238E27FC236}">
                <a16:creationId xmlns:a16="http://schemas.microsoft.com/office/drawing/2014/main" id="{42E92031-0D63-4D43-A0F2-78967230B553}"/>
              </a:ext>
            </a:extLst>
          </p:cNvPr>
          <p:cNvSpPr txBox="1"/>
          <p:nvPr/>
        </p:nvSpPr>
        <p:spPr>
          <a:xfrm>
            <a:off x="1153624" y="4703285"/>
            <a:ext cx="5074920" cy="74676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4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x (</a:t>
            </a: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1/4)</a:t>
            </a:r>
            <a:r>
              <a:rPr kumimoji="0" lang="en-US" sz="3200" b="0" i="0" u="none" strike="noStrike" kern="0" cap="none" spc="0" normalizeH="0" baseline="0" noProof="0" dirty="0">
                <a:ln>
                  <a:noFill/>
                </a:ln>
                <a:solidFill>
                  <a:srgbClr val="4472C4"/>
                </a:solidFill>
                <a:effectLst/>
                <a:uLnTx/>
                <a:uFillTx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= </a:t>
            </a:r>
            <a:r>
              <a:rPr lang="en-US" sz="3200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</a:t>
            </a:r>
            <a:endParaRPr kumimoji="0" lang="en-US" sz="11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lvl="0" indent="0" defTabSz="914400" eaLnBrk="1" fontAlgn="auto" latinLnBrk="0" hangingPunct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11775632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2" y="2290016"/>
            <a:ext cx="11183085" cy="4203148"/>
          </a:xfrm>
        </p:spPr>
        <p:txBody>
          <a:bodyPr>
            <a:normAutofit/>
          </a:bodyPr>
          <a:lstStyle/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600" dirty="0">
                <a:latin typeface="Arial" panose="020B0604020202020204" pitchFamily="34" charset="0"/>
                <a:ea typeface="Times New Roman" panose="02020603050405020304" pitchFamily="18" charset="0"/>
              </a:rPr>
              <a:t>11.  Distributive Property Over Multiplication and      	Addition</a:t>
            </a: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600" dirty="0">
              <a:latin typeface="Arial" panose="020B0604020202020204" pitchFamily="34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0" marR="0" lvl="0" indent="0">
              <a:spcBef>
                <a:spcPts val="0"/>
              </a:spcBef>
              <a:spcAft>
                <a:spcPts val="0"/>
              </a:spcAft>
              <a:buNone/>
            </a:pPr>
            <a:endParaRPr lang="en-US" sz="3500" dirty="0">
              <a:latin typeface="Arial" panose="020B0604020202020204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AEBE948-A539-4149-9CA3-11DC1703340C}"/>
              </a:ext>
            </a:extLst>
          </p:cNvPr>
          <p:cNvSpPr/>
          <p:nvPr/>
        </p:nvSpPr>
        <p:spPr>
          <a:xfrm>
            <a:off x="637003" y="817387"/>
            <a:ext cx="861325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kern="0" dirty="0">
                <a:latin typeface="Arial" panose="020B0604020202020204" pitchFamily="34" charset="0"/>
                <a:ea typeface="Calibri" panose="020F0502020204030204" pitchFamily="34" charset="0"/>
              </a:rPr>
              <a:t>PROPERTIES OF REAL NUMBERS</a:t>
            </a:r>
            <a:endParaRPr lang="en-US" sz="4000" b="1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6FAC20-8C3E-40AE-964B-DF2457EDB3E8}"/>
              </a:ext>
            </a:extLst>
          </p:cNvPr>
          <p:cNvSpPr txBox="1"/>
          <p:nvPr/>
        </p:nvSpPr>
        <p:spPr>
          <a:xfrm>
            <a:off x="5637402" y="2961313"/>
            <a:ext cx="914400" cy="9144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D197502-192C-44C7-94F7-7482DEE32D55}"/>
              </a:ext>
            </a:extLst>
          </p:cNvPr>
          <p:cNvSpPr txBox="1"/>
          <p:nvPr/>
        </p:nvSpPr>
        <p:spPr>
          <a:xfrm>
            <a:off x="7331978" y="6602136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E93E9A3E-0907-44A1-A7AD-DDEF330CB6F5}"/>
              </a:ext>
            </a:extLst>
          </p:cNvPr>
          <p:cNvSpPr/>
          <p:nvPr/>
        </p:nvSpPr>
        <p:spPr>
          <a:xfrm>
            <a:off x="3901212" y="1407955"/>
            <a:ext cx="31197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b="1" kern="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</a:rPr>
              <a:t>N W Z Q I R </a:t>
            </a:r>
            <a:endParaRPr lang="en-US" sz="4000" b="1" dirty="0"/>
          </a:p>
        </p:txBody>
      </p:sp>
      <p:sp>
        <p:nvSpPr>
          <p:cNvPr id="15" name="Text Box 1">
            <a:extLst>
              <a:ext uri="{FF2B5EF4-FFF2-40B4-BE49-F238E27FC236}">
                <a16:creationId xmlns:a16="http://schemas.microsoft.com/office/drawing/2014/main" id="{D445EC1F-6FBE-4848-BDBB-3A77F5A1C93F}"/>
              </a:ext>
            </a:extLst>
          </p:cNvPr>
          <p:cNvSpPr txBox="1"/>
          <p:nvPr/>
        </p:nvSpPr>
        <p:spPr>
          <a:xfrm>
            <a:off x="1596970" y="3753489"/>
            <a:ext cx="5074920" cy="746760"/>
          </a:xfrm>
          <a:prstGeom prst="rect">
            <a:avLst/>
          </a:prstGeom>
          <a:noFill/>
          <a:ln w="6350">
            <a:noFill/>
          </a:ln>
        </p:spPr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lvl="0">
              <a:lnSpc>
                <a:spcPct val="115000"/>
              </a:lnSpc>
              <a:spcAft>
                <a:spcPts val="1000"/>
              </a:spcAft>
            </a:pPr>
            <a:r>
              <a:rPr lang="en-US" sz="11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 (B + C) = AB + AC</a:t>
            </a:r>
            <a:endParaRPr kumimoji="0" lang="en-US" sz="32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274286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Irrational and Real Numbers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Sets of Numbers: 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Natural		</a:t>
            </a:r>
            <a:endParaRPr lang="en-US" sz="320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  <a:p>
            <a:pPr marL="0" indent="0">
              <a:buNone/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Whole		</a:t>
            </a:r>
            <a:endParaRPr lang="en-US" sz="3200" b="1" u="sng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DCF5CE54-E0CB-48B4-98CD-BD69240A4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45943" y="2714499"/>
            <a:ext cx="523092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5" name="Text Box 2">
            <a:extLst>
              <a:ext uri="{FF2B5EF4-FFF2-40B4-BE49-F238E27FC236}">
                <a16:creationId xmlns:a16="http://schemas.microsoft.com/office/drawing/2014/main" id="{1200C7F8-FEE2-4494-B071-C1D3FC7EA9C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7497" y="2684202"/>
            <a:ext cx="4422988" cy="13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counting numbers  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{1, 2, 3, 4, …}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 Box 2">
            <a:extLst>
              <a:ext uri="{FF2B5EF4-FFF2-40B4-BE49-F238E27FC236}">
                <a16:creationId xmlns:a16="http://schemas.microsoft.com/office/drawing/2014/main" id="{A40DBCBC-E3A6-4C98-B666-F2E165487E2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290178" y="4116387"/>
            <a:ext cx="317311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W</a:t>
            </a:r>
            <a:endParaRPr lang="en-US" sz="32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7" name="Text Box 2">
            <a:extLst>
              <a:ext uri="{FF2B5EF4-FFF2-40B4-BE49-F238E27FC236}">
                <a16:creationId xmlns:a16="http://schemas.microsoft.com/office/drawing/2014/main" id="{C5ECABB3-3884-4B0A-A7F6-0FDC277B42B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37496" y="4116386"/>
            <a:ext cx="7703083" cy="13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 and counting numbers…..Start with O 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{0, 1, 2, 3, 4, ……}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02523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Irrational and Real Numbers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Sets of Numbers: 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Integers		</a:t>
            </a:r>
            <a:endParaRPr lang="en-US" sz="320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  <a:p>
            <a:pPr marL="0" indent="0">
              <a:buNone/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Rational		</a:t>
            </a:r>
            <a:endParaRPr lang="en-US" sz="3200" b="1" u="sng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DCF5CE54-E0CB-48B4-98CD-BD69240A4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8890" y="2698163"/>
            <a:ext cx="523092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Z</a:t>
            </a:r>
          </a:p>
        </p:txBody>
      </p:sp>
      <p:sp>
        <p:nvSpPr>
          <p:cNvPr id="8" name="Text Box 2">
            <a:extLst>
              <a:ext uri="{FF2B5EF4-FFF2-40B4-BE49-F238E27FC236}">
                <a16:creationId xmlns:a16="http://schemas.microsoft.com/office/drawing/2014/main" id="{6F63FCFB-51C8-44CD-8DBA-41733C679C0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410865" y="2667867"/>
            <a:ext cx="6906128" cy="130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whole numbers and their negatives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 {….-3, -2, -1, 0, 1, 2, 3, 4, …}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03F487BE-ADD9-4EF1-890E-0F098FDE4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8890" y="4075356"/>
            <a:ext cx="523092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Q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 Box 2">
                <a:extLst>
                  <a:ext uri="{FF2B5EF4-FFF2-40B4-BE49-F238E27FC236}">
                    <a16:creationId xmlns:a16="http://schemas.microsoft.com/office/drawing/2014/main" id="{295BAD53-2F59-47A0-8D3D-FB2FB0983033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472482" y="4075356"/>
                <a:ext cx="7131202" cy="130503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no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3200" dirty="0">
                    <a:solidFill>
                      <a:srgbClr val="4472C4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any number that can be expressed as a fraction     2/3     0.75      8     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>
                            <a:solidFill>
                              <a:srgbClr val="4472C4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sz="3200" i="1">
                            <a:solidFill>
                              <a:srgbClr val="4472C4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100</m:t>
                        </m:r>
                      </m:e>
                    </m:rad>
                  </m:oMath>
                </a14:m>
                <a:endParaRPr lang="en-US" sz="32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0" name="Text Box 2">
                <a:extLst>
                  <a:ext uri="{FF2B5EF4-FFF2-40B4-BE49-F238E27FC236}">
                    <a16:creationId xmlns:a16="http://schemas.microsoft.com/office/drawing/2014/main" id="{295BAD53-2F59-47A0-8D3D-FB2FB0983033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472482" y="4075356"/>
                <a:ext cx="7131202" cy="1305037"/>
              </a:xfrm>
              <a:prstGeom prst="rect">
                <a:avLst/>
              </a:prstGeom>
              <a:blipFill>
                <a:blip r:embed="rId2"/>
                <a:stretch>
                  <a:fillRect l="-2224" t="-4206" r="-1540" b="-794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32663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  <p:bldP spid="9" grpId="0"/>
      <p:bldP spid="1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dirty="0">
                <a:solidFill>
                  <a:srgbClr val="000000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Irrational and Real Numbers</a:t>
            </a:r>
            <a:endParaRPr lang="en-US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10F75B-2448-4905-9389-DBEACB35B3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90695" y="2010153"/>
            <a:ext cx="10168128" cy="4547666"/>
          </a:xfrm>
        </p:spPr>
        <p:txBody>
          <a:bodyPr>
            <a:normAutofit/>
          </a:bodyPr>
          <a:lstStyle/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Sets of Numbers: </a:t>
            </a:r>
            <a:r>
              <a:rPr lang="en-US" sz="3200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</a:t>
            </a:r>
            <a:endParaRPr lang="en-US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None/>
            </a:pPr>
            <a:r>
              <a:rPr lang="en-US" sz="3200" dirty="0">
                <a:latin typeface="Arial" panose="020B0604020202020204" pitchFamily="34" charset="0"/>
                <a:cs typeface="Arial" panose="020B0604020202020204" pitchFamily="34" charset="0"/>
              </a:rPr>
              <a:t>Irrational		</a:t>
            </a:r>
            <a:endParaRPr lang="en-US" sz="320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endParaRPr lang="en-US" b="1" dirty="0">
              <a:solidFill>
                <a:srgbClr val="0070C0"/>
              </a:solidFill>
              <a:latin typeface="Bradley Hand ITC" panose="03070402050302030203" pitchFamily="66" charset="0"/>
            </a:endParaRPr>
          </a:p>
          <a:p>
            <a:pPr marL="0" indent="0">
              <a:buNone/>
            </a:pPr>
            <a:endParaRPr lang="en-US" sz="3200" kern="0" dirty="0">
              <a:latin typeface="Arial" panose="020B0604020202020204" pitchFamily="34" charset="0"/>
              <a:ea typeface="Calibri" panose="020F0502020204030204" pitchFamily="34" charset="0"/>
            </a:endParaRPr>
          </a:p>
          <a:p>
            <a:pPr marL="0" indent="0">
              <a:buNone/>
            </a:pPr>
            <a:r>
              <a:rPr lang="en-US" sz="3200" kern="0" dirty="0">
                <a:latin typeface="Arial" panose="020B0604020202020204" pitchFamily="34" charset="0"/>
                <a:ea typeface="Calibri" panose="020F0502020204030204" pitchFamily="34" charset="0"/>
              </a:rPr>
              <a:t>Real		</a:t>
            </a:r>
            <a:endParaRPr lang="en-US" sz="3200" b="1" u="sng" kern="0" dirty="0">
              <a:solidFill>
                <a:srgbClr val="4472C4"/>
              </a:solidFill>
              <a:latin typeface="Arial" panose="020B060402020202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Text Box 2">
            <a:extLst>
              <a:ext uri="{FF2B5EF4-FFF2-40B4-BE49-F238E27FC236}">
                <a16:creationId xmlns:a16="http://schemas.microsoft.com/office/drawing/2014/main" id="{DCF5CE54-E0CB-48B4-98CD-BD69240A4379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8890" y="2698163"/>
            <a:ext cx="523092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</a:p>
        </p:txBody>
      </p:sp>
      <p:sp>
        <p:nvSpPr>
          <p:cNvPr id="9" name="Text Box 2">
            <a:extLst>
              <a:ext uri="{FF2B5EF4-FFF2-40B4-BE49-F238E27FC236}">
                <a16:creationId xmlns:a16="http://schemas.microsoft.com/office/drawing/2014/main" id="{03F487BE-ADD9-4EF1-890E-0F098FDE46E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38889" y="4709402"/>
            <a:ext cx="523092" cy="622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R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 Box 2">
                <a:extLst>
                  <a:ext uri="{FF2B5EF4-FFF2-40B4-BE49-F238E27FC236}">
                    <a16:creationId xmlns:a16="http://schemas.microsoft.com/office/drawing/2014/main" id="{018A0E5B-7198-49B7-BF69-29BD375F384B}"/>
                  </a:ext>
                </a:extLst>
              </p:cNvPr>
              <p:cNvSpPr txBox="1">
                <a:spLocks noChangeArrowheads="1"/>
              </p:cNvSpPr>
              <p:nvPr/>
            </p:nvSpPr>
            <p:spPr bwMode="auto">
              <a:xfrm>
                <a:off x="3334072" y="2707285"/>
                <a:ext cx="7009743" cy="1802225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square" lIns="91440" tIns="45720" rIns="91440" bIns="45720" anchor="t" anchorCtr="0">
                <a:spAutoFit/>
              </a:bodyPr>
              <a:lstStyle/>
              <a:p>
                <a:pPr marL="0" marR="0">
                  <a:lnSpc>
                    <a:spcPct val="115000"/>
                  </a:lnSpc>
                  <a:spcBef>
                    <a:spcPts val="0"/>
                  </a:spcBef>
                  <a:spcAft>
                    <a:spcPts val="1000"/>
                  </a:spcAft>
                </a:pPr>
                <a:r>
                  <a:rPr lang="en-US" sz="3200" dirty="0">
                    <a:solidFill>
                      <a:srgbClr val="4472C4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any number that cannot be expressed as a fraction </a:t>
                </a:r>
                <a14:m>
                  <m:oMath xmlns:m="http://schemas.openxmlformats.org/officeDocument/2006/math">
                    <m:rad>
                      <m:radPr>
                        <m:degHide m:val="on"/>
                        <m:ctrlPr>
                          <a:rPr lang="en-US" sz="3200" i="1">
                            <a:solidFill>
                              <a:srgbClr val="4472C4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sz="3200" i="1">
                            <a:solidFill>
                              <a:srgbClr val="4472C4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5</m:t>
                        </m:r>
                      </m:e>
                    </m:rad>
                    <m:r>
                      <a:rPr lang="en-US" sz="3200" i="1">
                        <a:solidFill>
                          <a:srgbClr val="4472C4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  </m:t>
                    </m:r>
                    <m:rad>
                      <m:radPr>
                        <m:degHide m:val="on"/>
                        <m:ctrlPr>
                          <a:rPr lang="en-US" sz="3200" i="1">
                            <a:solidFill>
                              <a:srgbClr val="4472C4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</m:ctrlPr>
                      </m:radPr>
                      <m:deg/>
                      <m:e>
                        <m:r>
                          <a:rPr lang="en-US" sz="3200" i="1">
                            <a:solidFill>
                              <a:srgbClr val="4472C4"/>
                            </a:solidFill>
                            <a:effectLst/>
                            <a:latin typeface="Cambria Math" panose="02040503050406030204" pitchFamily="18" charset="0"/>
                            <a:ea typeface="Calibri" panose="020F0502020204030204" pitchFamily="34" charset="0"/>
                            <a:cs typeface="Arial" panose="020B0604020202020204" pitchFamily="34" charset="0"/>
                          </a:rPr>
                          <m:t>2</m:t>
                        </m:r>
                      </m:e>
                    </m:rad>
                    <m:r>
                      <a:rPr lang="en-US" sz="3200" i="1">
                        <a:solidFill>
                          <a:srgbClr val="4472C4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   </m:t>
                    </m:r>
                    <m:r>
                      <a:rPr lang="en-US" sz="3200" i="1">
                        <a:solidFill>
                          <a:srgbClr val="4472C4"/>
                        </a:solidFill>
                        <a:effectLst/>
                        <a:latin typeface="Cambria Math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rPr>
                      <m:t>𝜋</m:t>
                    </m:r>
                  </m:oMath>
                </a14:m>
                <a:r>
                  <a:rPr lang="en-US" sz="3200" dirty="0">
                    <a:solidFill>
                      <a:srgbClr val="4472C4"/>
                    </a:solidFill>
                    <a:effectLst/>
                    <a:latin typeface="Arial" panose="020B0604020202020204" pitchFamily="34" charset="0"/>
                    <a:ea typeface="Calibri" panose="020F0502020204030204" pitchFamily="34" charset="0"/>
                    <a:cs typeface="Arial" panose="020B0604020202020204" pitchFamily="34" charset="0"/>
                  </a:rPr>
                  <a:t> non-repeating decimals</a:t>
                </a:r>
                <a:endParaRPr lang="en-US" sz="3200" dirty="0">
                  <a:effectLst/>
                  <a:latin typeface="Arial" panose="020B0604020202020204" pitchFamily="34" charset="0"/>
                  <a:ea typeface="Calibri" panose="020F0502020204030204" pitchFamily="34" charset="0"/>
                  <a:cs typeface="Arial" panose="020B0604020202020204" pitchFamily="34" charset="0"/>
                </a:endParaRPr>
              </a:p>
            </p:txBody>
          </p:sp>
        </mc:Choice>
        <mc:Fallback xmlns="">
          <p:sp>
            <p:nvSpPr>
              <p:cNvPr id="11" name="Text Box 2">
                <a:extLst>
                  <a:ext uri="{FF2B5EF4-FFF2-40B4-BE49-F238E27FC236}">
                    <a16:creationId xmlns:a16="http://schemas.microsoft.com/office/drawing/2014/main" id="{018A0E5B-7198-49B7-BF69-29BD375F384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334072" y="2707285"/>
                <a:ext cx="7009743" cy="1802225"/>
              </a:xfrm>
              <a:prstGeom prst="rect">
                <a:avLst/>
              </a:prstGeom>
              <a:blipFill>
                <a:blip r:embed="rId2"/>
                <a:stretch>
                  <a:fillRect l="-2261" t="-3041" r="-3478" b="-10135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12" name="Text Box 2">
            <a:extLst>
              <a:ext uri="{FF2B5EF4-FFF2-40B4-BE49-F238E27FC236}">
                <a16:creationId xmlns:a16="http://schemas.microsoft.com/office/drawing/2014/main" id="{DB29FA0B-CE5D-42E7-AE22-704B8C1FF78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241679" y="4687200"/>
            <a:ext cx="6917388" cy="12888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ALL numbers, rational and irrational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Symbol: </a:t>
            </a:r>
            <a:endParaRPr lang="en-US" sz="3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13" name="Picture 12" descr="C:\Users\becky.griffin\AppData\Local\Microsoft\Windows\INetCache\Content.MSO\9DDCE4D9.tmp">
            <a:extLst>
              <a:ext uri="{FF2B5EF4-FFF2-40B4-BE49-F238E27FC236}">
                <a16:creationId xmlns:a16="http://schemas.microsoft.com/office/drawing/2014/main" id="{D1688B65-FD97-4AD9-88F7-D63D1D9D8B51}"/>
              </a:ext>
            </a:extLst>
          </p:cNvPr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801" t="27361" r="28950" b="30180"/>
          <a:stretch/>
        </p:blipFill>
        <p:spPr bwMode="auto">
          <a:xfrm>
            <a:off x="4899171" y="5488253"/>
            <a:ext cx="499549" cy="42598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3289023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4400" b="1" u="sng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Draw a Venn Diagram</a:t>
            </a:r>
            <a:r>
              <a:rPr lang="en-US" sz="4400" kern="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to represent these sets of numbers:</a:t>
            </a: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6BCE8C2-1149-4524-B674-5F52BEFCD23F}"/>
              </a:ext>
            </a:extLst>
          </p:cNvPr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929" t="45412" r="36684" b="21560"/>
          <a:stretch/>
        </p:blipFill>
        <p:spPr bwMode="auto">
          <a:xfrm>
            <a:off x="2813064" y="2585074"/>
            <a:ext cx="5922935" cy="33975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78610190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6645" y="1257941"/>
            <a:ext cx="10168128" cy="1179576"/>
          </a:xfrm>
        </p:spPr>
        <p:txBody>
          <a:bodyPr>
            <a:normAutofit fontScale="90000"/>
          </a:bodyPr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For fractions, how do you know if the fraction terminates or repeats?</a:t>
            </a: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3" y="2290016"/>
            <a:ext cx="10168128" cy="3694176"/>
          </a:xfrm>
        </p:spPr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the denominator has prime factorization of 2 or 5, the fraction </a:t>
            </a:r>
            <a:r>
              <a:rPr lang="en-US" sz="3200" u="sng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terminates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!</a:t>
            </a: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If the fraction has any other prime factorization, it </a:t>
            </a:r>
            <a:r>
              <a:rPr lang="en-US" sz="3200" u="sng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repeats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!</a:t>
            </a:r>
            <a:endParaRPr lang="en-US" sz="3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503537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4400" b="1" dirty="0">
                <a:latin typeface="Arial" panose="020B0604020202020204" pitchFamily="34" charset="0"/>
                <a:cs typeface="Arial" panose="020B0604020202020204" pitchFamily="34" charset="0"/>
              </a:rPr>
              <a:t>For decimals, how do you know if the decimal is actually a rational number</a:t>
            </a:r>
            <a:r>
              <a:rPr lang="en-US" dirty="0"/>
              <a:t>?</a:t>
            </a: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3" y="2290016"/>
            <a:ext cx="10168128" cy="3694176"/>
          </a:xfrm>
        </p:spPr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If the decimal is actually a “fraction”, then the decimal will terminate or repeat.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561060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3" y="2290016"/>
            <a:ext cx="10168128" cy="3694176"/>
          </a:xfrm>
        </p:spPr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0.58    0.63    0.99       58/100      63/100      99/100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FB347A31-AE22-4F6D-93A1-7AEB202BE99D}"/>
              </a:ext>
            </a:extLst>
          </p:cNvPr>
          <p:cNvSpPr/>
          <p:nvPr/>
        </p:nvSpPr>
        <p:spPr>
          <a:xfrm>
            <a:off x="869059" y="458206"/>
            <a:ext cx="10108244" cy="1462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Give examples of decimals that </a:t>
            </a:r>
            <a:r>
              <a:rPr lang="en-US" sz="4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terminate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but are still a rational number.</a:t>
            </a:r>
            <a:endParaRPr lang="en-US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1842317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CE43957-10C7-45B0-A8B5-0089182BD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23089" y="1551556"/>
            <a:ext cx="10168128" cy="1179576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br>
              <a:rPr lang="en-US" dirty="0"/>
            </a:br>
            <a:br>
              <a:rPr lang="en-US" sz="32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br>
              <a:rPr lang="en-US" sz="4000" b="1" u="sng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4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949AC29-8179-4B17-B1FB-26663109023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7003" y="2290016"/>
            <a:ext cx="10168128" cy="3694176"/>
          </a:xfrm>
        </p:spPr>
        <p:txBody>
          <a:bodyPr/>
          <a:lstStyle/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en-US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  <a:r>
              <a:rPr lang="en-US" sz="3200" dirty="0">
                <a:solidFill>
                  <a:srgbClr val="4472C4"/>
                </a:solidFill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5   0.626262….    0.3     5/9    62/99       1/3</a:t>
            </a:r>
            <a:endParaRPr lang="en-US" sz="32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endParaRPr lang="en-US" sz="20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70F8B0B6-EB7F-4A1A-999F-6727582D38DC}"/>
              </a:ext>
            </a:extLst>
          </p:cNvPr>
          <p:cNvSpPr/>
          <p:nvPr/>
        </p:nvSpPr>
        <p:spPr>
          <a:xfrm>
            <a:off x="723089" y="322955"/>
            <a:ext cx="10928059" cy="146258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Give examples of decimals that </a:t>
            </a:r>
            <a:r>
              <a:rPr lang="en-US" sz="4000" b="1" u="sng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repeat</a:t>
            </a:r>
            <a:r>
              <a:rPr lang="en-US" sz="4000" b="1" dirty="0"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but are still a rational number.</a:t>
            </a:r>
            <a:endParaRPr lang="en-US" sz="40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:a16="http://schemas.microsoft.com/office/drawing/2014/main" id="{D34902EA-878C-EBAC-4E55-DB0B0E6D6EDE}"/>
              </a:ext>
            </a:extLst>
          </p:cNvPr>
          <p:cNvCxnSpPr/>
          <p:nvPr/>
        </p:nvCxnSpPr>
        <p:spPr>
          <a:xfrm>
            <a:off x="1095555" y="2389517"/>
            <a:ext cx="205228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098A6913-5DBC-12D3-D20A-900CEF752663}"/>
              </a:ext>
            </a:extLst>
          </p:cNvPr>
          <p:cNvCxnSpPr/>
          <p:nvPr/>
        </p:nvCxnSpPr>
        <p:spPr>
          <a:xfrm>
            <a:off x="4638136" y="2403894"/>
            <a:ext cx="205228" cy="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3755508"/>
      </p:ext>
    </p:extLst>
  </p:cSld>
  <p:clrMapOvr>
    <a:masterClrMapping/>
  </p:clrMapOvr>
  <p:transition spd="slow">
    <p:push dir="u"/>
  </p:transition>
</p:sld>
</file>

<file path=ppt/theme/theme1.xml><?xml version="1.0" encoding="utf-8"?>
<a:theme xmlns:a="http://schemas.openxmlformats.org/drawingml/2006/main" name="AccentBoxVTI">
  <a:themeElements>
    <a:clrScheme name="AnalogousFromLightSeedRightStep">
      <a:dk1>
        <a:srgbClr val="000000"/>
      </a:dk1>
      <a:lt1>
        <a:srgbClr val="FFFFFF"/>
      </a:lt1>
      <a:dk2>
        <a:srgbClr val="413424"/>
      </a:dk2>
      <a:lt2>
        <a:srgbClr val="E2E5E8"/>
      </a:lt2>
      <a:accent1>
        <a:srgbClr val="D19651"/>
      </a:accent1>
      <a:accent2>
        <a:srgbClr val="A9A64F"/>
      </a:accent2>
      <a:accent3>
        <a:srgbClr val="90AB63"/>
      </a:accent3>
      <a:accent4>
        <a:srgbClr val="66B253"/>
      </a:accent4>
      <a:accent5>
        <a:srgbClr val="58B46B"/>
      </a:accent5>
      <a:accent6>
        <a:srgbClr val="53B28E"/>
      </a:accent6>
      <a:hlink>
        <a:srgbClr val="6283AA"/>
      </a:hlink>
      <a:folHlink>
        <a:srgbClr val="7F7F7F"/>
      </a:folHlink>
    </a:clrScheme>
    <a:fontScheme name="Avenir">
      <a:majorFont>
        <a:latin typeface="Avenir Next LT Pro"/>
        <a:ea typeface=""/>
        <a:cs typeface=""/>
      </a:majorFont>
      <a:minorFont>
        <a:latin typeface="Avenir Next LT Pro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ccentBoxVTI" id="{9F778A78-DC9A-453A-A82D-A75CAD503E15}" vid="{EA961113-7CC4-4569-8A6A-7BC2C1E2F401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7304</TotalTime>
  <Words>632</Words>
  <Application>Microsoft Office PowerPoint</Application>
  <PresentationFormat>Widescreen</PresentationFormat>
  <Paragraphs>125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3" baseType="lpstr">
      <vt:lpstr>Arial</vt:lpstr>
      <vt:lpstr>Avenir Next LT Pro</vt:lpstr>
      <vt:lpstr>Bradley Hand ITC</vt:lpstr>
      <vt:lpstr>Calibri</vt:lpstr>
      <vt:lpstr>Cambria Math</vt:lpstr>
      <vt:lpstr>Times New Roman</vt:lpstr>
      <vt:lpstr>AccentBoxVTI</vt:lpstr>
      <vt:lpstr>Lesson 26: Irrational and Real Numbers</vt:lpstr>
      <vt:lpstr> Irrational and Real Numbers</vt:lpstr>
      <vt:lpstr> Irrational and Real Numbers</vt:lpstr>
      <vt:lpstr> Irrational and Real Numbers</vt:lpstr>
      <vt:lpstr> Draw a Venn Diagram to represent these sets of numbers:</vt:lpstr>
      <vt:lpstr>For fractions, how do you know if the fraction terminates or repeats?  </vt:lpstr>
      <vt:lpstr>For decimals, how do you know if the decimal is actually a rational number?   </vt:lpstr>
      <vt:lpstr>   </vt:lpstr>
      <vt:lpstr>   </vt:lpstr>
      <vt:lpstr>   </vt:lpstr>
      <vt:lpstr>   </vt:lpstr>
      <vt:lpstr>   </vt:lpstr>
      <vt:lpstr>   </vt:lpstr>
      <vt:lpstr>   </vt:lpstr>
      <vt:lpstr>   </vt:lpstr>
      <vt:lpstr>   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Lesson 1: Problem Solving Strategies</dc:title>
  <dc:creator>Cindi Kirkland</dc:creator>
  <cp:lastModifiedBy>Becky Griffin</cp:lastModifiedBy>
  <cp:revision>70</cp:revision>
  <dcterms:created xsi:type="dcterms:W3CDTF">2023-12-09T14:49:07Z</dcterms:created>
  <dcterms:modified xsi:type="dcterms:W3CDTF">2025-01-15T13:39:06Z</dcterms:modified>
</cp:coreProperties>
</file>