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3" r:id="rId5"/>
    <p:sldId id="274" r:id="rId6"/>
    <p:sldId id="275" r:id="rId7"/>
    <p:sldId id="276" r:id="rId8"/>
    <p:sldId id="277" r:id="rId9"/>
    <p:sldId id="278" r:id="rId10"/>
    <p:sldId id="298" r:id="rId11"/>
    <p:sldId id="297" r:id="rId12"/>
    <p:sldId id="279" r:id="rId13"/>
    <p:sldId id="280" r:id="rId14"/>
    <p:sldId id="281" r:id="rId15"/>
    <p:sldId id="282" r:id="rId16"/>
    <p:sldId id="283" r:id="rId17"/>
    <p:sldId id="284" r:id="rId18"/>
    <p:sldId id="286" r:id="rId19"/>
    <p:sldId id="285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2" Type="http://schemas.openxmlformats.org/officeDocument/2006/relationships/hyperlink" Target="https://youtu.be/LZT-v8xoi6o?si=rAVyf_AtMBPSv8q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U-1KjlJAA6M?si=mC2A-YpI_d5j0hRk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U-1KjlJAA6M?si=mcKcDPLfGOi8bnkF" TargetMode="External"/><Relationship Id="rId2" Type="http://schemas.openxmlformats.org/officeDocument/2006/relationships/hyperlink" Target="https://youtu.be/LZT-v8xoi6o?si=lDFZgrRLeapFNDi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b="1" dirty="0"/>
              <a:t>Lesson 19: Rational Numbers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Converting Improper Fractions to Mixed Numbers</a:t>
            </a: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u="sng" dirty="0">
                    <a:latin typeface="Arial" panose="020B0604020202020204" pitchFamily="34" charset="0"/>
                    <a:ea typeface="Calibri" panose="020F0502020204030204" pitchFamily="34" charset="0"/>
                  </a:rPr>
                  <a:t>Example 6:</a:t>
                </a:r>
                <a:r>
                  <a:rPr lang="en-US" sz="3200" dirty="0">
                    <a:latin typeface="Arial" panose="020B0604020202020204" pitchFamily="34" charset="0"/>
                    <a:ea typeface="Calibri" panose="020F0502020204030204" pitchFamily="34" charset="0"/>
                  </a:rPr>
                  <a:t> Convert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46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sz="3200" dirty="0">
                    <a:latin typeface="Arial" panose="020B0604020202020204" pitchFamily="34" charset="0"/>
                    <a:ea typeface="Calibri" panose="020F0502020204030204" pitchFamily="34" charset="0"/>
                  </a:rPr>
                  <a:t> to a mixed number</a:t>
                </a: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21401B25-A94C-4909-A07C-470E9F94F5E0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9" t="21433" r="53589" b="61976"/>
          <a:stretch/>
        </p:blipFill>
        <p:spPr bwMode="auto">
          <a:xfrm>
            <a:off x="658895" y="3193721"/>
            <a:ext cx="5513305" cy="311563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2827585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Converting Mixed Numbers to Improper Fractions</a:t>
            </a: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Multiply the denominator of the fractional part of the mixed number by the integer part. </a:t>
            </a:r>
            <a:endParaRPr lang="en-US" sz="32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To this product, add the numerator of the fractional part. </a:t>
            </a:r>
            <a:endParaRPr lang="en-US" sz="32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Place this result over the denominator of the fractional part.</a:t>
            </a: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1228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Converting Mixed Numbers to Improper Fractions</a:t>
            </a: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u="sng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Example 7:</a:t>
                </a:r>
                <a:r>
                  <a:rPr lang="en-US" sz="3200" dirty="0">
                    <a:solidFill>
                      <a:srgbClr val="365F9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:r>
                  <a:rPr lang="en-US" sz="3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Convert the mixed number </a:t>
                </a:r>
                <a14:m>
                  <m:oMath xmlns:m="http://schemas.openxmlformats.org/officeDocument/2006/math">
                    <m:r>
                      <a:rPr lang="en-US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5</m:t>
                    </m:r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7</m:t>
                        </m:r>
                      </m:num>
                      <m:den>
                        <m: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8 </m:t>
                        </m:r>
                      </m:den>
                    </m:f>
                  </m:oMath>
                </a14:m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  <a:r>
                  <a:rPr lang="en-US" sz="3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to an improper fraction.</a:t>
                </a: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DEA5DC06-7A2A-D24C-7247-2FF432EC4B8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9" t="35086" r="53341" b="46267"/>
          <a:stretch/>
        </p:blipFill>
        <p:spPr bwMode="auto">
          <a:xfrm>
            <a:off x="888596" y="3509819"/>
            <a:ext cx="5683938" cy="28308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790851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621" y="589445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Locating Fractions on the Number Line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Fractions are located on a number line by using the part-to-whole concept. First, select a UNIT. Then, divide this interval into equal parts.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47F3653-AB88-C165-362E-E3F1951675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255" t="47113" r="53665" b="24583"/>
          <a:stretch/>
        </p:blipFill>
        <p:spPr bwMode="auto">
          <a:xfrm>
            <a:off x="1115568" y="3941560"/>
            <a:ext cx="3583305" cy="27063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7F98FCD-12EB-C540-4DA0-FE505CA741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624" t="22133" r="25652" b="68696"/>
          <a:stretch/>
        </p:blipFill>
        <p:spPr bwMode="auto">
          <a:xfrm>
            <a:off x="5210592" y="4396220"/>
            <a:ext cx="3609340" cy="8985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685047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94" y="589445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Equality of Fractions Activity</a:t>
            </a: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using an area model in which part of a region is shaded, students can see how fractions are related to a whole unit, compare fractional parts of a whole, and find equivalent fractions.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4CA329C-2E99-8C82-5A1E-D80A380C9C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5061" y="4554591"/>
            <a:ext cx="4798813" cy="186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5181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94" y="589445"/>
            <a:ext cx="10168128" cy="1179576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Equivalent Fractions</a:t>
            </a: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Fractions that have the same value are called equivalent fractions. </a:t>
            </a:r>
            <a:endParaRPr lang="en-US" sz="2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Equivalent fractions may look different but they are still the same point on the number line. </a:t>
            </a:r>
            <a:endParaRPr lang="en-US" sz="2800" dirty="0">
              <a:solidFill>
                <a:srgbClr val="0070C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139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94" y="589445"/>
            <a:ext cx="10168128" cy="1179576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Test for Equivalent Fractions Using the Cross Product</a:t>
            </a:r>
            <a:b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342900" marR="0" lvl="0" indent="-342900">
                  <a:spcBef>
                    <a:spcPts val="0"/>
                  </a:spcBef>
                  <a:spcAft>
                    <a:spcPts val="1125"/>
                  </a:spcAft>
                  <a:buFont typeface="Symbol" panose="05050102010706020507" pitchFamily="18" charset="2"/>
                  <a:buChar char=""/>
                </a:pPr>
                <a:r>
                  <a:rPr lang="en-US" sz="320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If the cross products are equal then the fractions are equivalent.</a:t>
                </a:r>
                <a:endParaRPr lang="en-US" sz="2800" dirty="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marR="0" lvl="0" indent="-342900">
                  <a:spcBef>
                    <a:spcPts val="0"/>
                  </a:spcBef>
                  <a:spcAft>
                    <a:spcPts val="1125"/>
                  </a:spcAft>
                  <a:buFont typeface="Symbol" panose="05050102010706020507" pitchFamily="18" charset="2"/>
                  <a:buChar char=""/>
                </a:pPr>
                <a:r>
                  <a:rPr lang="en-US" sz="320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If the cross products are not equal then the fractions are not equivalent.</a:t>
                </a:r>
                <a:endParaRPr lang="en-US" sz="2800" dirty="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342900" marR="0" lvl="0" indent="-342900">
                  <a:spcBef>
                    <a:spcPts val="0"/>
                  </a:spcBef>
                  <a:spcAft>
                    <a:spcPts val="1125"/>
                  </a:spcAft>
                  <a:buFont typeface="Symbol" panose="05050102010706020507" pitchFamily="18" charset="2"/>
                  <a:buChar char="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𝑎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𝑏</m:t>
                        </m:r>
                      </m:den>
                    </m:f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f>
                      <m:fPr>
                        <m:ctrlP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𝑐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𝑑</m:t>
                        </m:r>
                      </m:den>
                    </m:f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,  </m:t>
                    </m:r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𝑖𝑓</m:t>
                    </m:r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𝑎𝑛𝑑</m:t>
                    </m:r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𝑜𝑛𝑙𝑦</m:t>
                    </m:r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𝑖𝑓</m:t>
                    </m:r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 </m:t>
                    </m:r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𝑎𝑑</m:t>
                    </m:r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=</m:t>
                    </m:r>
                    <m:r>
                      <a:rPr lang="en-US" sz="3200" i="1">
                        <a:solidFill>
                          <a:srgbClr val="0070C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𝑏𝑐</m:t>
                    </m:r>
                  </m:oMath>
                </a14:m>
                <a:endParaRPr lang="en-US" sz="2800" dirty="0">
                  <a:solidFill>
                    <a:srgbClr val="0070C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423" t="-15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46462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94" y="589445"/>
            <a:ext cx="10168128" cy="1179576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Test for Equivalent Fractions Using the Cross Product</a:t>
            </a:r>
            <a:b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228600" marR="0">
                  <a:spcBef>
                    <a:spcPts val="0"/>
                  </a:spcBef>
                  <a:spcAft>
                    <a:spcPts val="1125"/>
                  </a:spcAft>
                </a:pPr>
                <a:r>
                  <a:rPr lang="en-US" sz="3200" b="1" u="sng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Example 8</a:t>
                </a:r>
                <a:r>
                  <a:rPr lang="en-US" sz="3200" b="1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:</a:t>
                </a:r>
                <a:r>
                  <a:rPr lang="en-US" sz="3200" dirty="0">
                    <a:solidFill>
                      <a:srgbClr val="365F9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4000" i="1">
                        <a:solidFill>
                          <a:srgbClr val="365F9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Determine 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  <m:r>
                      <a:rPr lang="en-US" sz="32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32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𝑎𝑛𝑑</m:t>
                    </m:r>
                    <m:r>
                      <a:rPr lang="en-US" sz="32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6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are equal.</a:t>
                </a:r>
                <a:r>
                  <a:rPr lang="en-US" sz="4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</a:p>
              <a:p>
                <a:pPr marL="228600" marR="0">
                  <a:spcBef>
                    <a:spcPts val="0"/>
                  </a:spcBef>
                  <a:spcAft>
                    <a:spcPts val="1125"/>
                  </a:spcAft>
                </a:pPr>
                <a:endParaRPr lang="en-US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C58296AE-0CE0-45C8-F410-D5D1342D56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2" t="50500" r="53422" b="34229"/>
          <a:stretch/>
        </p:blipFill>
        <p:spPr bwMode="auto">
          <a:xfrm>
            <a:off x="666994" y="3343283"/>
            <a:ext cx="7117634" cy="29252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9779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94" y="589445"/>
            <a:ext cx="10168128" cy="1179576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Test for Equivalent Fractions Using the Cross Product</a:t>
            </a:r>
            <a:b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0"/>
                  </a:spcBef>
                  <a:spcAft>
                    <a:spcPts val="1125"/>
                  </a:spcAft>
                </a:pPr>
                <a:r>
                  <a:rPr lang="en-US" sz="3200" b="1" u="sng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Example 9:</a:t>
                </a:r>
                <a:r>
                  <a:rPr lang="en-US" sz="3200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</a:rPr>
                  <a:t> Use the test for equality of fractions to determine which pairs of fractions are equal.</a:t>
                </a:r>
                <a:r>
                  <a:rPr lang="en-US" sz="3200" u="sng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lvl="1" indent="0">
                  <a:spcBef>
                    <a:spcPts val="0"/>
                  </a:spcBef>
                  <a:spcAft>
                    <a:spcPts val="1125"/>
                  </a:spcAft>
                  <a:buNone/>
                </a:pPr>
                <a:r>
                  <a:rPr lang="en-US" sz="2800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1.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42</m:t>
                        </m:r>
                      </m:num>
                      <m:den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105</m:t>
                        </m:r>
                      </m:den>
                    </m:f>
                    <m:r>
                      <a:rPr lang="en-US" sz="28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, </m:t>
                    </m:r>
                    <m:f>
                      <m:fPr>
                        <m:ctrlP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14</m:t>
                        </m:r>
                      </m:num>
                      <m:den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sz="2800" dirty="0">
                    <a:solidFill>
                      <a:srgbClr val="365F9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		</a:t>
                </a:r>
                <a:r>
                  <a:rPr lang="en-US" sz="28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2.</a:t>
                </a:r>
                <a:r>
                  <a:rPr lang="en-US" sz="2800" i="1" dirty="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den>
                    </m:f>
                    <m:r>
                      <a:rPr lang="en-US" sz="28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, </m:t>
                    </m:r>
                    <m:f>
                      <m:fPr>
                        <m:ctrlP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800" i="1" dirty="0">
                    <a:solidFill>
                      <a:srgbClr val="365F91"/>
                    </a:solidFill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</a:t>
                </a:r>
                <a:r>
                  <a:rPr lang="en-US" sz="28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3.</a:t>
                </a:r>
                <a:r>
                  <a:rPr lang="en-US" sz="2800" dirty="0">
                    <a:solidFill>
                      <a:srgbClr val="365F91"/>
                    </a:solidFill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</m:t>
                        </m:r>
                      </m:num>
                      <m:den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den>
                    </m:f>
                    <m:r>
                      <a:rPr lang="en-US" sz="28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, </m:t>
                    </m:r>
                    <m:f>
                      <m:fPr>
                        <m:ctrlP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7</m:t>
                        </m:r>
                      </m:num>
                      <m:den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9</m:t>
                        </m:r>
                      </m:den>
                    </m:f>
                  </m:oMath>
                </a14:m>
                <a:endParaRPr lang="en-US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228600" marR="0">
                  <a:spcBef>
                    <a:spcPts val="0"/>
                  </a:spcBef>
                  <a:spcAft>
                    <a:spcPts val="1125"/>
                  </a:spcAft>
                </a:pPr>
                <a:endParaRPr lang="en-US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259" t="-1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 Box 2">
            <a:extLst>
              <a:ext uri="{FF2B5EF4-FFF2-40B4-BE49-F238E27FC236}">
                <a16:creationId xmlns:a16="http://schemas.microsoft.com/office/drawing/2014/main" id="{898F784E-B375-6AD7-BABA-1DE354B14105}"/>
              </a:ext>
            </a:extLst>
          </p:cNvPr>
          <p:cNvSpPr txBox="1"/>
          <p:nvPr/>
        </p:nvSpPr>
        <p:spPr>
          <a:xfrm>
            <a:off x="1121433" y="4442711"/>
            <a:ext cx="1825925" cy="104368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1470 = 1470</a:t>
            </a: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6" name="Text Box 3">
            <a:extLst>
              <a:ext uri="{FF2B5EF4-FFF2-40B4-BE49-F238E27FC236}">
                <a16:creationId xmlns:a16="http://schemas.microsoft.com/office/drawing/2014/main" id="{15948EFD-97FF-E92C-562E-BB35DD83F809}"/>
              </a:ext>
            </a:extLst>
          </p:cNvPr>
          <p:cNvSpPr txBox="1"/>
          <p:nvPr/>
        </p:nvSpPr>
        <p:spPr>
          <a:xfrm>
            <a:off x="4597993" y="4442711"/>
            <a:ext cx="1291087" cy="8107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-6 = -6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Yes</a:t>
            </a:r>
          </a:p>
        </p:txBody>
      </p:sp>
      <p:sp>
        <p:nvSpPr>
          <p:cNvPr id="7" name="Text Box 4">
            <a:extLst>
              <a:ext uri="{FF2B5EF4-FFF2-40B4-BE49-F238E27FC236}">
                <a16:creationId xmlns:a16="http://schemas.microsoft.com/office/drawing/2014/main" id="{B81AA251-4821-B774-EB63-2ADD889518C0}"/>
              </a:ext>
            </a:extLst>
          </p:cNvPr>
          <p:cNvSpPr txBox="1"/>
          <p:nvPr/>
        </p:nvSpPr>
        <p:spPr>
          <a:xfrm>
            <a:off x="7893170" y="4442711"/>
            <a:ext cx="1499615" cy="81077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35 = 36</a:t>
            </a:r>
          </a:p>
          <a:p>
            <a:pPr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34465816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125"/>
              </a:spcAft>
            </a:pP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Inequality of Fractions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3200" u="sng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hlinkClick r:id="rId2"/>
                  </a:rPr>
                  <a:t>Click to watch a video of how a tower of bars illustrates many different equalities of fractions.</a:t>
                </a:r>
                <a:r>
                  <a:rPr lang="en-US" sz="3200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1</a:t>
                </a:r>
                <a:endParaRPr lang="en-US" sz="3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marR="0" indent="0">
                  <a:spcBef>
                    <a:spcPts val="1200"/>
                  </a:spcBef>
                  <a:spcAft>
                    <a:spcPts val="1125"/>
                  </a:spcAft>
                  <a:buNone/>
                </a:pPr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Test for Inequality of Fractions: </a:t>
                </a:r>
                <a:endParaRPr lang="en-US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>
                  <a:spcBef>
                    <a:spcPts val="0"/>
                  </a:spcBef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</m:t>
                          </m:r>
                        </m:num>
                        <m:den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𝑏</m:t>
                          </m:r>
                        </m:den>
                      </m:f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&lt; </m:t>
                      </m:r>
                      <m:f>
                        <m:f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𝑐</m:t>
                          </m:r>
                        </m:num>
                        <m:den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𝑑</m:t>
                          </m:r>
                        </m:den>
                      </m:f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,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𝑖𝑓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𝑎𝑛𝑑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𝑜𝑛𝑙𝑦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𝑖𝑓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𝑎𝑑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&lt;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𝑏𝑐</m:t>
                      </m:r>
                    </m:oMath>
                  </m:oMathPara>
                </a14:m>
                <a:endParaRPr lang="en-US" sz="3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>
                  <a:spcBef>
                    <a:spcPts val="0"/>
                  </a:spcBef>
                  <a:spcAft>
                    <a:spcPts val="1125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</m:t>
                          </m:r>
                        </m:num>
                        <m:den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𝑏</m:t>
                          </m:r>
                        </m:den>
                      </m:f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&gt; </m:t>
                      </m:r>
                      <m:f>
                        <m:f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𝑐</m:t>
                          </m:r>
                        </m:num>
                        <m:den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𝑑</m:t>
                          </m:r>
                        </m:den>
                      </m:f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,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𝑖𝑓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𝑎𝑛𝑑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𝑜𝑛𝑙𝑦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𝑖𝑓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𝑎𝑑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&gt;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𝑏𝑐</m:t>
                      </m:r>
                    </m:oMath>
                  </m:oMathPara>
                </a14:m>
                <a:endParaRPr lang="en-US" sz="3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3"/>
                <a:stretch>
                  <a:fillRect l="-1368" t="-1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50535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Rational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What is a rational number? </a:t>
            </a:r>
          </a:p>
          <a:p>
            <a:pPr marL="0" indent="0">
              <a:buNone/>
            </a:pP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The idea of breaking up a whole quantity gives us the word </a:t>
            </a:r>
            <a:r>
              <a:rPr lang="en-US" sz="3800" i="1" u="sng" dirty="0">
                <a:latin typeface="Arial" panose="020B0604020202020204" pitchFamily="34" charset="0"/>
                <a:cs typeface="Arial" panose="020B0604020202020204" pitchFamily="34" charset="0"/>
              </a:rPr>
              <a:t>fraction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which comes from the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latin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word “</a:t>
            </a:r>
            <a:r>
              <a:rPr lang="en-US" sz="3800" i="1" dirty="0" err="1">
                <a:latin typeface="Arial" panose="020B0604020202020204" pitchFamily="34" charset="0"/>
                <a:cs typeface="Arial" panose="020B0604020202020204" pitchFamily="34" charset="0"/>
              </a:rPr>
              <a:t>fractio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” which means a breaking or fracture.  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32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32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D71B9BA-9F03-405B-8B7C-4977C9995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809372"/>
              </p:ext>
            </p:extLst>
          </p:nvPr>
        </p:nvGraphicFramePr>
        <p:xfrm>
          <a:off x="2135631" y="5058753"/>
          <a:ext cx="8128002" cy="370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717676792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89777446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572750923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030407018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09083832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881830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01498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2F1F0B9-E09A-0F9F-3908-AA3FD5144D00}"/>
                  </a:ext>
                </a:extLst>
              </p:cNvPr>
              <p:cNvSpPr txBox="1"/>
              <p:nvPr/>
            </p:nvSpPr>
            <p:spPr>
              <a:xfrm>
                <a:off x="2372264" y="5536505"/>
                <a:ext cx="992038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2F1F0B9-E09A-0F9F-3908-AA3FD5144D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2264" y="5536505"/>
                <a:ext cx="992038" cy="6127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7016E8C-08CF-6F1C-3154-B6A7811CE568}"/>
                  </a:ext>
                </a:extLst>
              </p:cNvPr>
              <p:cNvSpPr txBox="1"/>
              <p:nvPr/>
            </p:nvSpPr>
            <p:spPr>
              <a:xfrm>
                <a:off x="3697857" y="5531976"/>
                <a:ext cx="992038" cy="636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7016E8C-08CF-6F1C-3154-B6A7811CE5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7857" y="5531976"/>
                <a:ext cx="992038" cy="6365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D61193-2593-509B-8900-067826FE7B34}"/>
                  </a:ext>
                </a:extLst>
              </p:cNvPr>
              <p:cNvSpPr txBox="1"/>
              <p:nvPr/>
            </p:nvSpPr>
            <p:spPr>
              <a:xfrm>
                <a:off x="5103962" y="5531976"/>
                <a:ext cx="992038" cy="636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D61193-2593-509B-8900-067826FE7B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3962" y="5531976"/>
                <a:ext cx="992038" cy="6365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DFBE529-8BB1-D964-C116-08F80E3D3228}"/>
                  </a:ext>
                </a:extLst>
              </p:cNvPr>
              <p:cNvSpPr txBox="1"/>
              <p:nvPr/>
            </p:nvSpPr>
            <p:spPr>
              <a:xfrm>
                <a:off x="6510069" y="5543135"/>
                <a:ext cx="992038" cy="611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DFBE529-8BB1-D964-C116-08F80E3D32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0069" y="5543135"/>
                <a:ext cx="992038" cy="61170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14AA98-B628-F356-88C8-9B64CA027BDA}"/>
                  </a:ext>
                </a:extLst>
              </p:cNvPr>
              <p:cNvSpPr txBox="1"/>
              <p:nvPr/>
            </p:nvSpPr>
            <p:spPr>
              <a:xfrm>
                <a:off x="7806907" y="5545667"/>
                <a:ext cx="992038" cy="636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14AA98-B628-F356-88C8-9B64CA027B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6907" y="5545667"/>
                <a:ext cx="992038" cy="63658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364EC6-20F1-A725-F212-7A277559F625}"/>
                  </a:ext>
                </a:extLst>
              </p:cNvPr>
              <p:cNvSpPr txBox="1"/>
              <p:nvPr/>
            </p:nvSpPr>
            <p:spPr>
              <a:xfrm>
                <a:off x="9183676" y="5543135"/>
                <a:ext cx="992038" cy="636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364EC6-20F1-A725-F212-7A277559F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3676" y="5543135"/>
                <a:ext cx="992038" cy="63658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B2BE17E7-9E03-37B0-C3BE-B3EB18125236}"/>
              </a:ext>
            </a:extLst>
          </p:cNvPr>
          <p:cNvSpPr txBox="1"/>
          <p:nvPr/>
        </p:nvSpPr>
        <p:spPr>
          <a:xfrm>
            <a:off x="6590582" y="2053286"/>
            <a:ext cx="26741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fraction!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125"/>
              </a:spcAft>
            </a:pP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Inequality of Fractions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u="sng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Example 10:</a:t>
                </a:r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Determine the inequality for each pair of fractions using </a:t>
                </a:r>
                <a14:m>
                  <m:oMath xmlns:m="http://schemas.openxmlformats.org/officeDocument/2006/math">
                    <m:r>
                      <a:rPr lang="en-US" sz="3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&lt;</m:t>
                    </m:r>
                    <m:r>
                      <a:rPr lang="en-US" sz="3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𝑜𝑟</m:t>
                    </m:r>
                    <m:r>
                      <a:rPr lang="en-US" sz="3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&gt;. </m:t>
                    </m:r>
                  </m:oMath>
                </a14:m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lvl="0" indent="0">
                  <a:spcBef>
                    <a:spcPts val="0"/>
                  </a:spcBef>
                  <a:spcAft>
                    <a:spcPts val="1125"/>
                  </a:spcAft>
                  <a:buNone/>
                </a:pPr>
                <a:r>
                  <a:rPr lang="en-US" sz="3200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3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</m:t>
                    </m:r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</a:rPr>
                  <a:t>		b.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</m:den>
                    </m:f>
                    <m:r>
                      <a:rPr lang="en-US" sz="3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</m:t>
                    </m:r>
                    <m:r>
                      <a:rPr lang="en-US" sz="3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</a:rPr>
                  <a:t>	</a:t>
                </a:r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c.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7</m:t>
                        </m:r>
                      </m:den>
                    </m:f>
                    <m:r>
                      <a:rPr lang="en-US" sz="32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 </m:t>
                    </m:r>
                    <m:r>
                      <a:rPr lang="en-US" sz="32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	d.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  <m:r>
                      <a:rPr lang="en-US" sz="32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  </m:t>
                    </m:r>
                    <m:r>
                      <a:rPr lang="en-US" sz="32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5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</a:t>
                </a:r>
                <a:endParaRPr lang="en-US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i="1" dirty="0">
                    <a:solidFill>
                      <a:srgbClr val="365F91"/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en-US" sz="32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 t="-1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A1606D22-1D3A-B17B-10C4-FB17856FFA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910" y="4587759"/>
            <a:ext cx="1905266" cy="7049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C6AAEDE-BBE7-DB3E-B2BA-65E6660C08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3658" y="4609327"/>
            <a:ext cx="1857634" cy="7716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C11BCAA-0DA4-380A-B0D9-99603C7BC7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0479" y="4599801"/>
            <a:ext cx="2114845" cy="78115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2CED00F-AFDD-577B-D5C2-DD6A1397374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10804" y="4480721"/>
            <a:ext cx="1724266" cy="101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6079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125"/>
              </a:spcAft>
            </a:pP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Reducing Fractions to Lowest Terms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When a fraction is converted to the fraction that has the smallest numerator and denominator in its collection of equivalent fractions it is said to be reduced to lowest terms. </a:t>
            </a: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 only whole number that divides the numerator and denominator without a remainder of a reduced fraction is __________. </a:t>
            </a:r>
          </a:p>
        </p:txBody>
      </p:sp>
      <p:sp>
        <p:nvSpPr>
          <p:cNvPr id="4" name="Text Box 308327997">
            <a:extLst>
              <a:ext uri="{FF2B5EF4-FFF2-40B4-BE49-F238E27FC236}">
                <a16:creationId xmlns:a16="http://schemas.microsoft.com/office/drawing/2014/main" id="{A4A8044F-5C0D-AEE3-400D-F30F0B8D1EEE}"/>
              </a:ext>
            </a:extLst>
          </p:cNvPr>
          <p:cNvSpPr txBox="1"/>
          <p:nvPr/>
        </p:nvSpPr>
        <p:spPr>
          <a:xfrm>
            <a:off x="1933598" y="5477909"/>
            <a:ext cx="808451" cy="51711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30781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125"/>
              </a:spcAft>
            </a:pP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Reducing Fractions to Lowest Terms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If t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he numerator and denominator of a fraction are divided by their _______, the resulting fraction is called the _______________ and the fraction is said to be in _______________.</a:t>
            </a:r>
          </a:p>
          <a:p>
            <a:pPr mar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numbers are considered _______________if there are no common factors other than 1.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B626FF-E31C-8BC1-CD79-4EF2185327C0}"/>
              </a:ext>
            </a:extLst>
          </p:cNvPr>
          <p:cNvSpPr txBox="1"/>
          <p:nvPr/>
        </p:nvSpPr>
        <p:spPr>
          <a:xfrm>
            <a:off x="2296063" y="2731211"/>
            <a:ext cx="1380227" cy="622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GCF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9E12C5-17BF-3C00-C73A-9DD32B9277CA}"/>
              </a:ext>
            </a:extLst>
          </p:cNvPr>
          <p:cNvSpPr txBox="1"/>
          <p:nvPr/>
        </p:nvSpPr>
        <p:spPr>
          <a:xfrm>
            <a:off x="1135478" y="3288565"/>
            <a:ext cx="2671313" cy="622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simplest form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9D939B2-43B0-D213-E0BF-318DBBF995E6}"/>
              </a:ext>
            </a:extLst>
          </p:cNvPr>
          <p:cNvSpPr txBox="1"/>
          <p:nvPr/>
        </p:nvSpPr>
        <p:spPr>
          <a:xfrm>
            <a:off x="960406" y="3819916"/>
            <a:ext cx="2671313" cy="622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lowest terms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C134B8E-C886-CC67-41C0-70C6449BF26A}"/>
              </a:ext>
            </a:extLst>
          </p:cNvPr>
          <p:cNvSpPr txBox="1"/>
          <p:nvPr/>
        </p:nvSpPr>
        <p:spPr>
          <a:xfrm>
            <a:off x="6390182" y="4442138"/>
            <a:ext cx="3536830" cy="622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elatively </a:t>
            </a: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rime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6819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125"/>
              </a:spcAft>
            </a:pP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Reducing Fractions to Lowest Terms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Methods of Reducing Fractions</a:t>
            </a:r>
            <a:endParaRPr lang="en-US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Divide Out Common Primes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Divide Out Common Factors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Helpful Hint: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Share a catchy video with songs to help students remember the rules. Check out a video on reducing fractions by </a:t>
            </a:r>
            <a:r>
              <a:rPr lang="en-US" sz="3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NUMBEROCK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3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923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Methods of Reducing Fractions to Lowest Terms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Divide Out Common Primes</a:t>
            </a:r>
            <a:endParaRPr lang="en-US" sz="24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Write the numerator and denominator as a product of primes</a:t>
            </a:r>
            <a:endParaRPr lang="en-US" sz="2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Cancel out all common factors</a:t>
            </a:r>
            <a:endParaRPr lang="en-US" sz="24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Multiply the remaining factors in the numerator and denominator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3488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Methods of Reducing Fractions to Lowest Terms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b="1" u="sng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Divide Out Common Primes</a:t>
                </a:r>
                <a:endParaRPr lang="en-US" sz="2400" u="sng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b="1" u="sng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Example 11:</a:t>
                </a:r>
                <a:r>
                  <a:rPr lang="en-US" sz="3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Reduce the 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16</m:t>
                        </m:r>
                      </m:num>
                      <m:den>
                        <m: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sz="3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to lowest terms. </a:t>
                </a: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32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 t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FFA1C010-1C13-1654-29CC-5278864BA61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516" t="67089" r="53259" b="27185"/>
          <a:stretch/>
        </p:blipFill>
        <p:spPr bwMode="auto">
          <a:xfrm>
            <a:off x="603849" y="4230255"/>
            <a:ext cx="9435028" cy="14316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718814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Methods of Reducing Fractions to Lowest Terms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Divide Out Common Factors</a:t>
            </a:r>
            <a:endParaRPr lang="en-US" sz="24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Mentally divide the numerator and denominator by a factor that is common to each. 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Continue this process until the numerator and denominator is relatively prime.</a:t>
            </a:r>
            <a:endParaRPr lang="en-US" sz="3200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6288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Methods of Reducing Fractions to Lowest Terms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b="1" u="sng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Divide Out Common Factors</a:t>
                </a:r>
                <a:endParaRPr lang="en-US" sz="2400" u="sng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b="1" u="sng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Example 12:</a:t>
                </a:r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Reduce the 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18</m:t>
                        </m:r>
                      </m:num>
                      <m:den>
                        <m: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sz="3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to lowest terms.</a:t>
                </a: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32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 t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C0599198-3CC6-084F-6C82-F6AEA666F24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57" t="49765" r="25019" b="36728"/>
          <a:stretch/>
        </p:blipFill>
        <p:spPr bwMode="auto">
          <a:xfrm>
            <a:off x="895926" y="3833091"/>
            <a:ext cx="6957409" cy="248997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950874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Methods of Reducing Fractions to Lowest Terms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b="1" u="sng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Example 13:</a:t>
                </a:r>
                <a:r>
                  <a:rPr lang="en-US" sz="3200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Write each fraction in simplest form using either method for reducing fractions. </a:t>
                </a:r>
                <a:endParaRPr lang="en-US" sz="2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marR="0" lvl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Font typeface="+mj-lt"/>
                  <a:buAutoNum type="arabicPeriod"/>
                </a:pPr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9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5</m:t>
                        </m:r>
                      </m:den>
                    </m:f>
                    <m:r>
                      <a:rPr lang="en-US"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		2.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25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		3.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7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		4.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7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15</m:t>
                        </m:r>
                      </m:den>
                    </m:f>
                  </m:oMath>
                </a14:m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32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 t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 Box 308328006">
                <a:extLst>
                  <a:ext uri="{FF2B5EF4-FFF2-40B4-BE49-F238E27FC236}">
                    <a16:creationId xmlns:a16="http://schemas.microsoft.com/office/drawing/2014/main" id="{FB546680-D65B-4180-A900-3608B27D5226}"/>
                  </a:ext>
                </a:extLst>
              </p:cNvPr>
              <p:cNvSpPr txBox="1"/>
              <p:nvPr/>
            </p:nvSpPr>
            <p:spPr>
              <a:xfrm>
                <a:off x="992870" y="4634016"/>
                <a:ext cx="739640" cy="93681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>
                              <a:solidFill>
                                <a:srgbClr val="4F81BD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solidFill>
                                <a:srgbClr val="4F81BD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sz="2600" i="1">
                              <a:solidFill>
                                <a:srgbClr val="4F81BD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en-US" sz="2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" name="Text Box 308328006">
                <a:extLst>
                  <a:ext uri="{FF2B5EF4-FFF2-40B4-BE49-F238E27FC236}">
                    <a16:creationId xmlns:a16="http://schemas.microsoft.com/office/drawing/2014/main" id="{FB546680-D65B-4180-A900-3608B27D52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870" y="4634016"/>
                <a:ext cx="739640" cy="93681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308328013">
                <a:extLst>
                  <a:ext uri="{FF2B5EF4-FFF2-40B4-BE49-F238E27FC236}">
                    <a16:creationId xmlns:a16="http://schemas.microsoft.com/office/drawing/2014/main" id="{D1D6D0D2-F1CB-4D04-B8E0-2B40BA4F2A09}"/>
                  </a:ext>
                </a:extLst>
              </p:cNvPr>
              <p:cNvSpPr txBox="1"/>
              <p:nvPr/>
            </p:nvSpPr>
            <p:spPr>
              <a:xfrm>
                <a:off x="3925993" y="4632440"/>
                <a:ext cx="570230" cy="70802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>
                              <a:solidFill>
                                <a:srgbClr val="4F81BD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solidFill>
                                <a:srgbClr val="4F81BD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600" i="1">
                              <a:solidFill>
                                <a:srgbClr val="4F81BD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sz="2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" name="Text Box 308328013">
                <a:extLst>
                  <a:ext uri="{FF2B5EF4-FFF2-40B4-BE49-F238E27FC236}">
                    <a16:creationId xmlns:a16="http://schemas.microsoft.com/office/drawing/2014/main" id="{D1D6D0D2-F1CB-4D04-B8E0-2B40BA4F2A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5993" y="4632440"/>
                <a:ext cx="570230" cy="708025"/>
              </a:xfrm>
              <a:prstGeom prst="rect">
                <a:avLst/>
              </a:prstGeom>
              <a:blipFill>
                <a:blip r:embed="rId4"/>
                <a:stretch>
                  <a:fillRect b="-28448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308328014">
                <a:extLst>
                  <a:ext uri="{FF2B5EF4-FFF2-40B4-BE49-F238E27FC236}">
                    <a16:creationId xmlns:a16="http://schemas.microsoft.com/office/drawing/2014/main" id="{B054DEDF-6717-4AF6-A570-00EAAEB208FB}"/>
                  </a:ext>
                </a:extLst>
              </p:cNvPr>
              <p:cNvSpPr txBox="1"/>
              <p:nvPr/>
            </p:nvSpPr>
            <p:spPr>
              <a:xfrm>
                <a:off x="6585394" y="4632439"/>
                <a:ext cx="570230" cy="70802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>
                              <a:solidFill>
                                <a:srgbClr val="4F81BD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solidFill>
                                <a:srgbClr val="4F81BD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600" i="1">
                              <a:solidFill>
                                <a:srgbClr val="4F81BD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2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1" name="Text Box 308328014">
                <a:extLst>
                  <a:ext uri="{FF2B5EF4-FFF2-40B4-BE49-F238E27FC236}">
                    <a16:creationId xmlns:a16="http://schemas.microsoft.com/office/drawing/2014/main" id="{B054DEDF-6717-4AF6-A570-00EAAEB208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5394" y="4632439"/>
                <a:ext cx="570230" cy="708025"/>
              </a:xfrm>
              <a:prstGeom prst="rect">
                <a:avLst/>
              </a:prstGeom>
              <a:blipFill>
                <a:blip r:embed="rId5"/>
                <a:stretch>
                  <a:fillRect b="-27586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 Box 308328015">
                <a:extLst>
                  <a:ext uri="{FF2B5EF4-FFF2-40B4-BE49-F238E27FC236}">
                    <a16:creationId xmlns:a16="http://schemas.microsoft.com/office/drawing/2014/main" id="{EEC0ABDA-7A3F-4A58-BF38-14652D587B52}"/>
                  </a:ext>
                </a:extLst>
              </p:cNvPr>
              <p:cNvSpPr txBox="1"/>
              <p:nvPr/>
            </p:nvSpPr>
            <p:spPr>
              <a:xfrm>
                <a:off x="9349107" y="4543628"/>
                <a:ext cx="570230" cy="708025"/>
              </a:xfrm>
              <a:prstGeom prst="rect">
                <a:avLst/>
              </a:prstGeom>
              <a:noFill/>
              <a:ln w="6350">
                <a:noFill/>
              </a:ln>
            </p:spPr>
            <p:txBody>
              <a:bodyPr rot="0" spcFirstLastPara="0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2600" i="1">
                              <a:solidFill>
                                <a:srgbClr val="4F81BD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600" i="1">
                              <a:solidFill>
                                <a:srgbClr val="4F81BD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7</m:t>
                          </m:r>
                        </m:num>
                        <m:den>
                          <m:r>
                            <a:rPr lang="en-US" sz="2600" i="1">
                              <a:solidFill>
                                <a:srgbClr val="4F81BD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m:t>15</m:t>
                          </m:r>
                        </m:den>
                      </m:f>
                    </m:oMath>
                  </m:oMathPara>
                </a14:m>
                <a:endParaRPr lang="en-US" sz="26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2" name="Text Box 308328015">
                <a:extLst>
                  <a:ext uri="{FF2B5EF4-FFF2-40B4-BE49-F238E27FC236}">
                    <a16:creationId xmlns:a16="http://schemas.microsoft.com/office/drawing/2014/main" id="{EEC0ABDA-7A3F-4A58-BF38-14652D587B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49107" y="4543628"/>
                <a:ext cx="570230" cy="708025"/>
              </a:xfrm>
              <a:prstGeom prst="rect">
                <a:avLst/>
              </a:prstGeom>
              <a:blipFill>
                <a:blip r:embed="rId6"/>
                <a:stretch>
                  <a:fillRect b="-27586"/>
                </a:stretch>
              </a:blipFill>
              <a:ln w="6350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25785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References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1846053"/>
            <a:ext cx="11136702" cy="5883215"/>
          </a:xfrm>
        </p:spPr>
        <p:txBody>
          <a:bodyPr>
            <a:normAutofit/>
          </a:bodyPr>
          <a:lstStyle/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kern="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200" b="1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YouTube. (2012). </a:t>
            </a:r>
            <a:r>
              <a:rPr lang="en-US" sz="3200" b="1" i="1" kern="0" dirty="0">
                <a:solidFill>
                  <a:srgbClr val="0F0F0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Inequality Step 2 - Decreasing and Increasing Fractions.</a:t>
            </a:r>
            <a:endParaRPr lang="en-US" sz="3600" b="1" kern="0" dirty="0">
              <a:solidFill>
                <a:srgbClr val="365F91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YouTube. </a:t>
            </a:r>
            <a:r>
              <a:rPr lang="en-US" sz="3200" u="sng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https://youtu.be/LZT-v8xoi6o?si=lDFZgrRLeapFNDiT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kern="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YouTube. (2016, June 30). </a:t>
            </a:r>
            <a:r>
              <a:rPr lang="en-US" sz="3200" b="1" i="1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Simplest Form Song: Simplifying Fractions by NUMBEROCK. YouTube.</a:t>
            </a:r>
            <a:r>
              <a:rPr lang="en-US" sz="3200" b="1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u="sng" kern="0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https://youtu.be/U-1KjlJAA6M?si=mcKcDPLfGOi8bnkF</a:t>
            </a:r>
            <a:endParaRPr lang="en-US" sz="3600" b="1" kern="0" dirty="0">
              <a:solidFill>
                <a:srgbClr val="365F91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6412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Rational Numbers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10F75B-2448-4905-9389-DBEACB35B3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5223" y="2156604"/>
                <a:ext cx="11153954" cy="5460521"/>
              </a:xfrm>
            </p:spPr>
            <p:txBody>
              <a:bodyPr>
                <a:normAutofit fontScale="40000" lnSpcReduction="20000"/>
              </a:bodyPr>
              <a:lstStyle/>
              <a:p>
                <a:pPr marL="0" indent="0">
                  <a:buNone/>
                </a:pPr>
                <a:r>
                  <a:rPr lang="en-US" sz="65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parts of a fraction:</a:t>
                </a:r>
              </a:p>
              <a:p>
                <a:r>
                  <a:rPr lang="en-US" sz="6500" dirty="0">
                    <a:latin typeface="Arial" panose="020B0604020202020204" pitchFamily="34" charset="0"/>
                    <a:cs typeface="Arial" panose="020B0604020202020204" pitchFamily="34" charset="0"/>
                  </a:rPr>
                  <a:t>Fraction bar –  </a:t>
                </a:r>
                <a:r>
                  <a:rPr lang="en-US" sz="6500" dirty="0">
                    <a:solidFill>
                      <a:srgbClr val="0070C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serves as a grouping symbol that separates a quantity into individual groups called the numerator and denominator. </a:t>
                </a:r>
              </a:p>
              <a:p>
                <a:r>
                  <a:rPr lang="en-US" sz="6500" dirty="0">
                    <a:latin typeface="Arial" panose="020B0604020202020204" pitchFamily="34" charset="0"/>
                    <a:cs typeface="Arial" panose="020B0604020202020204" pitchFamily="34" charset="0"/>
                  </a:rPr>
                  <a:t>Denominator – </a:t>
                </a:r>
                <a:r>
                  <a:rPr lang="en-US" sz="6500" dirty="0">
                    <a:solidFill>
                      <a:srgbClr val="0070C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nonzero number below the fraction bar. It indicates the number of parts the whole quantity has been divided into. The smallest number a whole quantity can be divided into is one, therefore the denominator must be a nonzero number. </a:t>
                </a:r>
              </a:p>
              <a:p>
                <a:r>
                  <a:rPr lang="en-US" sz="6500" dirty="0">
                    <a:latin typeface="Arial" panose="020B0604020202020204" pitchFamily="34" charset="0"/>
                    <a:cs typeface="Arial" panose="020B0604020202020204" pitchFamily="34" charset="0"/>
                  </a:rPr>
                  <a:t>Numerator- </a:t>
                </a:r>
                <a:r>
                  <a:rPr lang="en-US" sz="6500" dirty="0">
                    <a:solidFill>
                      <a:srgbClr val="0070C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the number above the fraction bar. It indicates a specified part of the whole. </a:t>
                </a:r>
              </a:p>
              <a:p>
                <a:pPr marL="0" indent="0">
                  <a:buNone/>
                </a:pPr>
                <a:r>
                  <a:rPr lang="en-US" sz="4700" dirty="0">
                    <a:latin typeface="Arial" panose="020B0604020202020204" pitchFamily="34" charset="0"/>
                    <a:cs typeface="Arial" panose="020B0604020202020204" pitchFamily="34" charset="0"/>
                  </a:rPr>
                  <a:t>Fractions </a:t>
                </a:r>
                <a:r>
                  <a:rPr lang="en-US" sz="4700" dirty="0"/>
                  <a:t>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4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700" i="1">
                            <a:latin typeface="Cambria Math" panose="02040503050406030204" pitchFamily="18" charset="0"/>
                          </a:rPr>
                          <m:t>𝑖𝑛𝑡𝑒𝑔𝑒𝑟</m:t>
                        </m:r>
                      </m:num>
                      <m:den>
                        <m:r>
                          <a:rPr lang="en-US" sz="4700" i="1">
                            <a:latin typeface="Cambria Math" panose="02040503050406030204" pitchFamily="18" charset="0"/>
                          </a:rPr>
                          <m:t>𝑛𝑜𝑛</m:t>
                        </m:r>
                        <m:r>
                          <a:rPr lang="en-US" sz="47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4700" i="1">
                            <a:latin typeface="Cambria Math" panose="02040503050406030204" pitchFamily="18" charset="0"/>
                          </a:rPr>
                          <m:t>𝑧𝑒𝑟𝑜</m:t>
                        </m:r>
                        <m:r>
                          <a:rPr lang="en-US" sz="47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4700">
                            <a:latin typeface="Cambria Math" panose="02040503050406030204" pitchFamily="18" charset="0"/>
                          </a:rPr>
                          <m:t>integer</m:t>
                        </m:r>
                      </m:den>
                    </m:f>
                    <m:r>
                      <a:rPr lang="en-US" sz="470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47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4700" i="1">
                            <a:latin typeface="Cambria Math" panose="02040503050406030204" pitchFamily="18" charset="0"/>
                          </a:rPr>
                          <m:t>𝑛𝑢𝑚𝑒𝑟𝑎𝑡𝑜𝑟</m:t>
                        </m:r>
                      </m:num>
                      <m:den>
                        <m:r>
                          <a:rPr lang="en-US" sz="4700" i="1">
                            <a:latin typeface="Cambria Math" panose="02040503050406030204" pitchFamily="18" charset="0"/>
                          </a:rPr>
                          <m:t>𝑑𝑒𝑛𝑜𝑚𝑖𝑛𝑎𝑡𝑜𝑟</m:t>
                        </m:r>
                      </m:den>
                    </m:f>
                  </m:oMath>
                </a14:m>
                <a:endParaRPr lang="en-US" sz="47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lvl="1" indent="0">
                  <a:buNone/>
                </a:pPr>
                <a:endParaRPr lang="en-US" sz="3200" b="1" u="sng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lvl="1" indent="0">
                  <a:buNone/>
                </a:pPr>
                <a:r>
                  <a:rPr lang="en-US" sz="3200" b="1" u="sng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457200" lvl="1" indent="0">
                  <a:buNone/>
                </a:pPr>
                <a:endParaRPr lang="en-US" sz="32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lvl="1" indent="0">
                  <a:buNone/>
                </a:pPr>
                <a:endParaRPr lang="en-US" b="1" dirty="0">
                  <a:solidFill>
                    <a:srgbClr val="0070C0"/>
                  </a:solidFill>
                  <a:latin typeface="Bradley Hand ITC" panose="03070402050302030203" pitchFamily="66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10F75B-2448-4905-9389-DBEACB35B3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5223" y="2156604"/>
                <a:ext cx="11153954" cy="5460521"/>
              </a:xfrm>
              <a:blipFill>
                <a:blip r:embed="rId2"/>
                <a:stretch>
                  <a:fillRect l="-984" t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44152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Fraction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223" y="2156604"/>
            <a:ext cx="11153954" cy="5460521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Part-to-Whole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4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32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32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A49026-FA23-659A-5429-3DEB2EB226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68" t="49866" r="25223" b="26878"/>
          <a:stretch/>
        </p:blipFill>
        <p:spPr bwMode="auto">
          <a:xfrm>
            <a:off x="735881" y="2995295"/>
            <a:ext cx="5021732" cy="30822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34045C-CD80-FF74-5716-B1103FF9CA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8" t="22314" r="53506" b="56102"/>
          <a:stretch/>
        </p:blipFill>
        <p:spPr bwMode="auto">
          <a:xfrm>
            <a:off x="5985683" y="2995295"/>
            <a:ext cx="5470436" cy="30822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582834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Fraction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223" y="2156604"/>
            <a:ext cx="11153954" cy="546052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6025AA-65FA-D168-DE9A-420C2F2377F6}"/>
              </a:ext>
            </a:extLst>
          </p:cNvPr>
          <p:cNvSpPr txBox="1"/>
          <p:nvPr/>
        </p:nvSpPr>
        <p:spPr>
          <a:xfrm>
            <a:off x="517585" y="2156604"/>
            <a:ext cx="8626415" cy="61838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b)Fraction-quotient </a:t>
            </a:r>
            <a:endParaRPr lang="en-US" sz="3200" i="1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division of one number by another</a:t>
            </a:r>
          </a:p>
          <a:p>
            <a:pPr>
              <a:lnSpc>
                <a:spcPct val="115000"/>
              </a:lnSpc>
            </a:pPr>
            <a:r>
              <a:rPr lang="en-US" sz="3200" i="1" dirty="0">
                <a:latin typeface="Arial" panose="020B0604020202020204" pitchFamily="34" charset="0"/>
                <a:cs typeface="Times New Roman" panose="02020603050405020304" pitchFamily="18" charset="0"/>
              </a:rPr>
              <a:t>c)Ratio  </a:t>
            </a:r>
          </a:p>
          <a:p>
            <a:pPr marL="914400" lvl="1" indent="-45720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 compare one amount to another. For example, the ratio of men to women is 1 to 23 </a:t>
            </a:r>
          </a:p>
          <a:p>
            <a:pPr>
              <a:lnSpc>
                <a:spcPct val="115000"/>
              </a:lnSpc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Definition of Unit Fraction </a:t>
            </a:r>
          </a:p>
          <a:p>
            <a:pPr marL="914400" lvl="1" indent="-457200">
              <a:lnSpc>
                <a:spcPct val="115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solidFill>
                  <a:srgbClr val="0070C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fraction whose numerator is 1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lphaLcParenR"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7213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223" y="2156604"/>
            <a:ext cx="11153954" cy="546052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6025AA-65FA-D168-DE9A-420C2F2377F6}"/>
              </a:ext>
            </a:extLst>
          </p:cNvPr>
          <p:cNvSpPr txBox="1"/>
          <p:nvPr/>
        </p:nvSpPr>
        <p:spPr>
          <a:xfrm>
            <a:off x="517585" y="2156604"/>
            <a:ext cx="8626415" cy="1896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1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Write the fraction fifty three-hundredths with whole numbers.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AD4D2B-805F-F082-4087-2936D2E13F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713" t="46322" r="25564" b="47195"/>
          <a:stretch/>
        </p:blipFill>
        <p:spPr bwMode="auto">
          <a:xfrm>
            <a:off x="595223" y="3464652"/>
            <a:ext cx="8283972" cy="145716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68420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Types of Fractions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3998343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Proper Fractions </a:t>
                </a:r>
              </a:p>
              <a:p>
                <a:pPr lvl="1"/>
                <a:r>
                  <a:rPr lang="en-US" sz="320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fractions in which the numerator is smaller than the      denominator.</a:t>
                </a:r>
              </a:p>
              <a:p>
                <a:pPr marL="457200" lvl="1" indent="0">
                  <a:buNone/>
                </a:pPr>
                <a:r>
                  <a:rPr lang="en-US" sz="3200" b="1" u="sng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Example 2:</a:t>
                </a:r>
                <a:r>
                  <a:rPr lang="en-US" sz="3200" dirty="0">
                    <a:solidFill>
                      <a:srgbClr val="365F9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rgbClr val="365F9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3200" i="1">
                            <a:solidFill>
                              <a:srgbClr val="365F91"/>
                            </a:solidFill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365F9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365F91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</m:oMath>
                </a14:m>
                <a:endParaRPr lang="en-US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36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 proper fraction always lies between _____ and _____.  </a:t>
                </a:r>
                <a:endPara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3998343"/>
              </a:xfrm>
              <a:blipFill>
                <a:blip r:embed="rId2"/>
                <a:stretch>
                  <a:fillRect l="-1642" t="-1829" b="-25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E8D16EE-5DD6-55C5-E5FC-B2C4D5C2E99E}"/>
              </a:ext>
            </a:extLst>
          </p:cNvPr>
          <p:cNvSpPr txBox="1"/>
          <p:nvPr/>
        </p:nvSpPr>
        <p:spPr>
          <a:xfrm>
            <a:off x="8526880" y="4734417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4F3D66-9DE3-E51B-3665-AE80C1F04FC4}"/>
              </a:ext>
            </a:extLst>
          </p:cNvPr>
          <p:cNvSpPr txBox="1"/>
          <p:nvPr/>
        </p:nvSpPr>
        <p:spPr>
          <a:xfrm>
            <a:off x="890181" y="5383926"/>
            <a:ext cx="91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17197626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Types of Fractions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Improper Fractions </a:t>
                </a:r>
              </a:p>
              <a:p>
                <a:pPr marL="457200" lvl="1">
                  <a:lnSpc>
                    <a:spcPct val="115000"/>
                  </a:lnSpc>
                  <a:spcBef>
                    <a:spcPts val="0"/>
                  </a:spcBef>
                </a:pPr>
                <a:r>
                  <a:rPr lang="en-US" sz="320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fractions in which the numerator is greater than or equal to the denominator.</a:t>
                </a:r>
                <a:endParaRPr lang="en-US" sz="3200" dirty="0">
                  <a:solidFill>
                    <a:srgbClr val="0070C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US" sz="3200" b="1" u="sng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Example 3:</a:t>
                </a:r>
                <a:r>
                  <a:rPr lang="en-US" sz="3200" dirty="0">
                    <a:solidFill>
                      <a:srgbClr val="365F9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>
                        <a:solidFill>
                          <a:srgbClr val="365F91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3200" i="1" smtClean="0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7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70C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3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3200" b="1" dirty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Mixed Number</a:t>
                </a:r>
              </a:p>
              <a:p>
                <a:pPr marL="457200" lvl="1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dirty="0">
                    <a:solidFill>
                      <a:srgbClr val="0070C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a number made up of an integer and a proper fraction.</a:t>
                </a:r>
              </a:p>
              <a:p>
                <a:pPr marL="457200" lvl="1" indent="0">
                  <a:buNone/>
                </a:pPr>
                <a:r>
                  <a:rPr lang="en-US" sz="3200" b="1" u="sng" dirty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Example 4</a:t>
                </a:r>
                <a:r>
                  <a:rPr lang="en-US" sz="3200" b="1" dirty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sz="3200" b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m:t>2</m:t>
                    </m:r>
                    <m:f>
                      <m:fPr>
                        <m:ctrlPr>
                          <a:rPr lang="en-US" sz="3200" b="1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 b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endParaRPr lang="en-US" sz="3200" b="1" dirty="0">
                  <a:latin typeface="Arial" panose="020B060402020202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457200" lvl="1" indent="0">
                  <a:buNone/>
                </a:pPr>
                <a:endParaRPr lang="en-US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2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endParaRPr lang="en-US" sz="36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 t="-1244" r="-2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55094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Converting Improper Fractions to Mixed Numbers</a:t>
            </a: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0"/>
                  </a:spcBef>
                  <a:spcAft>
                    <a:spcPts val="1125"/>
                  </a:spcAft>
                </a:pPr>
                <a:r>
                  <a:rPr lang="en-US" sz="3200" dirty="0">
                    <a:solidFill>
                      <a:srgbClr val="0070C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Divide the numerator by the denominator</a:t>
                </a:r>
              </a:p>
              <a:p>
                <a:pPr marL="0" indent="0">
                  <a:spcBef>
                    <a:spcPts val="0"/>
                  </a:spcBef>
                  <a:spcAft>
                    <a:spcPts val="1125"/>
                  </a:spcAft>
                  <a:buNone/>
                </a:pPr>
                <a:r>
                  <a:rPr lang="en-US" b="1" u="sng" dirty="0">
                    <a:latin typeface="Arial" panose="020B0604020202020204" pitchFamily="34" charset="0"/>
                    <a:ea typeface="Calibri" panose="020F0502020204030204" pitchFamily="34" charset="0"/>
                  </a:rPr>
                  <a:t>Example 5:</a:t>
                </a:r>
                <a:r>
                  <a:rPr lang="en-US" dirty="0">
                    <a:latin typeface="Arial" panose="020B0604020202020204" pitchFamily="34" charset="0"/>
                    <a:ea typeface="Calibri" panose="020F0502020204030204" pitchFamily="34" charset="0"/>
                  </a:rPr>
                  <a:t> Convert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ea typeface="Calibri" panose="020F0502020204030204" pitchFamily="34" charset="0"/>
                  </a:rPr>
                  <a:t>to a mixed number.</a:t>
                </a:r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259" t="-1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E2D8794-3E0D-4FB3-BEB0-C6EDA1C5D37C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75" t="41839" r="25676" b="35989"/>
          <a:stretch/>
        </p:blipFill>
        <p:spPr bwMode="auto">
          <a:xfrm>
            <a:off x="603848" y="3573710"/>
            <a:ext cx="4429545" cy="288869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451576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5858</TotalTime>
  <Words>1118</Words>
  <Application>Microsoft Office PowerPoint</Application>
  <PresentationFormat>Widescreen</PresentationFormat>
  <Paragraphs>137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Avenir Next LT Pro</vt:lpstr>
      <vt:lpstr>Bradley Hand ITC</vt:lpstr>
      <vt:lpstr>Calibri</vt:lpstr>
      <vt:lpstr>Cambria</vt:lpstr>
      <vt:lpstr>Cambria Math</vt:lpstr>
      <vt:lpstr>Symbol</vt:lpstr>
      <vt:lpstr>Times New Roman</vt:lpstr>
      <vt:lpstr>AccentBoxVTI</vt:lpstr>
      <vt:lpstr>Lesson 19: Rational Numbers</vt:lpstr>
      <vt:lpstr>Rational Numbers</vt:lpstr>
      <vt:lpstr>Rational Numbers</vt:lpstr>
      <vt:lpstr>Fraction Concepts</vt:lpstr>
      <vt:lpstr>Fraction Concepts</vt:lpstr>
      <vt:lpstr>Fractions</vt:lpstr>
      <vt:lpstr>Types of Fractions</vt:lpstr>
      <vt:lpstr>Types of Fractions</vt:lpstr>
      <vt:lpstr>Converting Improper Fractions to Mixed Numbers</vt:lpstr>
      <vt:lpstr>Converting Improper Fractions to Mixed Numbers</vt:lpstr>
      <vt:lpstr>Converting Mixed Numbers to Improper Fractions</vt:lpstr>
      <vt:lpstr>Converting Mixed Numbers to Improper Fractions</vt:lpstr>
      <vt:lpstr>Locating Fractions on the Number Line</vt:lpstr>
      <vt:lpstr>Equality of Fractions Activity </vt:lpstr>
      <vt:lpstr>Equivalent Fractions</vt:lpstr>
      <vt:lpstr>A Test for Equivalent Fractions Using the Cross Product </vt:lpstr>
      <vt:lpstr>A Test for Equivalent Fractions Using the Cross Product </vt:lpstr>
      <vt:lpstr>A Test for Equivalent Fractions Using the Cross Product </vt:lpstr>
      <vt:lpstr>Inequality of Fractions  </vt:lpstr>
      <vt:lpstr>Inequality of Fractions  </vt:lpstr>
      <vt:lpstr>Reducing Fractions to Lowest Terms </vt:lpstr>
      <vt:lpstr>Reducing Fractions to Lowest Terms </vt:lpstr>
      <vt:lpstr>Reducing Fractions to Lowest Terms </vt:lpstr>
      <vt:lpstr>Methods of Reducing Fractions to Lowest Terms  </vt:lpstr>
      <vt:lpstr>Methods of Reducing Fractions to Lowest Terms  </vt:lpstr>
      <vt:lpstr>Methods of Reducing Fractions to Lowest Terms  </vt:lpstr>
      <vt:lpstr>Methods of Reducing Fractions to Lowest Terms  </vt:lpstr>
      <vt:lpstr>Methods of Reducing Fractions to Lowest Terms  </vt:lpstr>
      <vt:lpstr>References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57</cp:revision>
  <dcterms:created xsi:type="dcterms:W3CDTF">2023-12-09T14:49:07Z</dcterms:created>
  <dcterms:modified xsi:type="dcterms:W3CDTF">2025-01-13T20:17:35Z</dcterms:modified>
</cp:coreProperties>
</file>