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0"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A9FDEB4-F580-4A85-977A-8DA150AEA576}" v="3" dt="2023-12-10T00:05:41.05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1/8/2025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3: Inductive and Deductive Reasoning</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r>
              <a:rPr lang="en-US" sz="2200" dirty="0">
                <a:latin typeface="Arial" panose="020B0604020202020204" pitchFamily="34" charset="0"/>
                <a:cs typeface="Arial" panose="020B0604020202020204" pitchFamily="34" charset="0"/>
              </a:rPr>
              <a:t>Reasoning is the foundation of mathematical competence and proficiency!</a:t>
            </a:r>
          </a:p>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p:stCondLst>
                                    <p:cond delay="750"/>
                                  </p:st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2EFAB-800A-EF6A-DCD6-242BEDF1D37D}"/>
              </a:ext>
            </a:extLst>
          </p:cNvPr>
          <p:cNvSpPr>
            <a:spLocks noGrp="1"/>
          </p:cNvSpPr>
          <p:nvPr>
            <p:ph type="title"/>
          </p:nvPr>
        </p:nvSpPr>
        <p:spPr>
          <a:xfrm>
            <a:off x="637395" y="630872"/>
            <a:ext cx="10168128" cy="1179576"/>
          </a:xfrm>
        </p:spPr>
        <p:txBody>
          <a:bodyPr/>
          <a:lstStyle/>
          <a:p>
            <a:r>
              <a:rPr lang="en-US" b="1" dirty="0">
                <a:latin typeface="Arial" panose="020B0604020202020204" pitchFamily="34" charset="0"/>
                <a:cs typeface="Arial" panose="020B0604020202020204" pitchFamily="34" charset="0"/>
              </a:rPr>
              <a:t>Let’s Practice</a:t>
            </a:r>
          </a:p>
        </p:txBody>
      </p:sp>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1"/>
            <p:extLst>
              <p:ext uri="{D42A27DB-BD31-4B8C-83A1-F6EECF244321}">
                <p14:modId xmlns:p14="http://schemas.microsoft.com/office/powerpoint/2010/main" val="3681309943"/>
              </p:ext>
            </p:extLst>
          </p:nvPr>
        </p:nvGraphicFramePr>
        <p:xfrm>
          <a:off x="1116013" y="2478088"/>
          <a:ext cx="10167936" cy="3124200"/>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370840">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370840">
                <a:tc>
                  <a:txBody>
                    <a:bodyPr/>
                    <a:lstStyle/>
                    <a:p>
                      <a:pPr marL="0" marR="0" algn="ctr">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Christmas is always December 25th. Today is December 25th. </a:t>
                      </a: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370840">
                <a:tc>
                  <a:txBody>
                    <a:bodyPr/>
                    <a:lstStyle/>
                    <a:p>
                      <a:pPr marL="0" marR="0" algn="ctr">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All baseball players become coaches. Kyle is a baseball player.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bl>
          </a:graphicData>
        </a:graphic>
      </p:graphicFrame>
      <p:sp>
        <p:nvSpPr>
          <p:cNvPr id="3" name="TextBox 2">
            <a:extLst>
              <a:ext uri="{FF2B5EF4-FFF2-40B4-BE49-F238E27FC236}">
                <a16:creationId xmlns:a16="http://schemas.microsoft.com/office/drawing/2014/main" id="{EF650FD2-B28F-4165-8574-2E87C93D256E}"/>
              </a:ext>
            </a:extLst>
          </p:cNvPr>
          <p:cNvSpPr txBox="1"/>
          <p:nvPr/>
        </p:nvSpPr>
        <p:spPr>
          <a:xfrm>
            <a:off x="4633546" y="3138854"/>
            <a:ext cx="2303585" cy="369332"/>
          </a:xfrm>
          <a:prstGeom prst="rect">
            <a:avLst/>
          </a:prstGeom>
          <a:noFill/>
        </p:spPr>
        <p:txBody>
          <a:bodyPr wrap="square" rtlCol="0">
            <a:spAutoFit/>
          </a:bodyPr>
          <a:lstStyle/>
          <a:p>
            <a:r>
              <a:rPr lang="en-US" dirty="0">
                <a:solidFill>
                  <a:srgbClr val="365F91"/>
                </a:solidFill>
                <a:latin typeface="Arial" panose="020B0604020202020204" pitchFamily="34" charset="0"/>
                <a:ea typeface="Calibri" panose="020F0502020204030204" pitchFamily="34" charset="0"/>
              </a:rPr>
              <a:t>Today is Christmas.</a:t>
            </a:r>
            <a:endParaRPr lang="en-US" dirty="0"/>
          </a:p>
        </p:txBody>
      </p:sp>
      <p:sp>
        <p:nvSpPr>
          <p:cNvPr id="5" name="TextBox 4">
            <a:extLst>
              <a:ext uri="{FF2B5EF4-FFF2-40B4-BE49-F238E27FC236}">
                <a16:creationId xmlns:a16="http://schemas.microsoft.com/office/drawing/2014/main" id="{612C0167-6DED-4904-BBEA-920BD29237A5}"/>
              </a:ext>
            </a:extLst>
          </p:cNvPr>
          <p:cNvSpPr txBox="1"/>
          <p:nvPr/>
        </p:nvSpPr>
        <p:spPr>
          <a:xfrm>
            <a:off x="8088923" y="3138854"/>
            <a:ext cx="2875085"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Deductive Reasoning. Specific Conclusion.</a:t>
            </a:r>
            <a:endParaRPr lang="en-US" dirty="0"/>
          </a:p>
        </p:txBody>
      </p:sp>
      <p:sp>
        <p:nvSpPr>
          <p:cNvPr id="6" name="TextBox 5">
            <a:extLst>
              <a:ext uri="{FF2B5EF4-FFF2-40B4-BE49-F238E27FC236}">
                <a16:creationId xmlns:a16="http://schemas.microsoft.com/office/drawing/2014/main" id="{C0C23979-B7D4-4827-9F3B-7DE88815C876}"/>
              </a:ext>
            </a:extLst>
          </p:cNvPr>
          <p:cNvSpPr txBox="1"/>
          <p:nvPr/>
        </p:nvSpPr>
        <p:spPr>
          <a:xfrm>
            <a:off x="4696496" y="4360985"/>
            <a:ext cx="3006969" cy="369332"/>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Kyle will become a coach. </a:t>
            </a:r>
            <a:endParaRPr lang="en-US" dirty="0"/>
          </a:p>
        </p:txBody>
      </p:sp>
      <p:sp>
        <p:nvSpPr>
          <p:cNvPr id="7" name="TextBox 6">
            <a:extLst>
              <a:ext uri="{FF2B5EF4-FFF2-40B4-BE49-F238E27FC236}">
                <a16:creationId xmlns:a16="http://schemas.microsoft.com/office/drawing/2014/main" id="{C4EB3048-E0A9-4294-8FEB-40BD680C79B6}"/>
              </a:ext>
            </a:extLst>
          </p:cNvPr>
          <p:cNvSpPr txBox="1"/>
          <p:nvPr/>
        </p:nvSpPr>
        <p:spPr>
          <a:xfrm>
            <a:off x="8088923" y="4360985"/>
            <a:ext cx="2875085"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Inductive reasoning. You are making an inference. </a:t>
            </a:r>
            <a:endParaRPr lang="en-US" dirty="0"/>
          </a:p>
        </p:txBody>
      </p:sp>
    </p:spTree>
    <p:extLst>
      <p:ext uri="{BB962C8B-B14F-4D97-AF65-F5344CB8AC3E}">
        <p14:creationId xmlns:p14="http://schemas.microsoft.com/office/powerpoint/2010/main" val="2997105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4294967295"/>
            <p:extLst>
              <p:ext uri="{D42A27DB-BD31-4B8C-83A1-F6EECF244321}">
                <p14:modId xmlns:p14="http://schemas.microsoft.com/office/powerpoint/2010/main" val="3348335525"/>
              </p:ext>
            </p:extLst>
          </p:nvPr>
        </p:nvGraphicFramePr>
        <p:xfrm>
          <a:off x="1012032" y="674957"/>
          <a:ext cx="10167936" cy="5228093"/>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838973">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438995">
                <a:tc>
                  <a:txBody>
                    <a:bodyPr/>
                    <a:lstStyle/>
                    <a:p>
                      <a:pPr marL="0" marR="0" algn="ctr" defTabSz="914400" rtl="0" eaLnBrk="1" latinLnBrk="0" hangingPunct="1">
                        <a:spcBef>
                          <a:spcPts val="1800"/>
                        </a:spcBef>
                        <a:spcAft>
                          <a:spcPts val="6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All racecars can go over 100 mph. A Camaro can go over 100 mph.</a:t>
                      </a: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731520">
                <a:tc>
                  <a:txBody>
                    <a:bodyPr/>
                    <a:lstStyle/>
                    <a:p>
                      <a:pPr marL="0" marR="0" algn="ctr" defTabSz="914400" rtl="0" eaLnBrk="1" latinLnBrk="0" hangingPunct="1">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The World Cup is held every 4 years. The World Cup was held in 2022.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r h="731520">
                <a:tc>
                  <a:txBody>
                    <a:bodyPr/>
                    <a:lstStyle/>
                    <a:p>
                      <a:pPr marL="0" marR="0" algn="ctr" defTabSz="914400" rtl="0" eaLnBrk="1" latinLnBrk="0" hangingPunct="1">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Snoop Dogg is cool. Jake the Dog is cool. Dog the Bounty Hunter is cool.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58105159"/>
                  </a:ext>
                </a:extLst>
              </a:tr>
            </a:tbl>
          </a:graphicData>
        </a:graphic>
      </p:graphicFrame>
      <p:sp>
        <p:nvSpPr>
          <p:cNvPr id="2" name="TextBox 1">
            <a:extLst>
              <a:ext uri="{FF2B5EF4-FFF2-40B4-BE49-F238E27FC236}">
                <a16:creationId xmlns:a16="http://schemas.microsoft.com/office/drawing/2014/main" id="{06B17289-0190-44FD-B5D3-EEDBFEAA749A}"/>
              </a:ext>
            </a:extLst>
          </p:cNvPr>
          <p:cNvSpPr txBox="1"/>
          <p:nvPr/>
        </p:nvSpPr>
        <p:spPr>
          <a:xfrm>
            <a:off x="4572000" y="1626577"/>
            <a:ext cx="3050931" cy="369332"/>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A Camaro is a racecar. </a:t>
            </a:r>
            <a:endParaRPr lang="en-US" dirty="0"/>
          </a:p>
        </p:txBody>
      </p:sp>
      <p:sp>
        <p:nvSpPr>
          <p:cNvPr id="3" name="TextBox 2">
            <a:extLst>
              <a:ext uri="{FF2B5EF4-FFF2-40B4-BE49-F238E27FC236}">
                <a16:creationId xmlns:a16="http://schemas.microsoft.com/office/drawing/2014/main" id="{1DFC2496-F7AA-4646-ABBB-9ADE4392A602}"/>
              </a:ext>
            </a:extLst>
          </p:cNvPr>
          <p:cNvSpPr txBox="1"/>
          <p:nvPr/>
        </p:nvSpPr>
        <p:spPr>
          <a:xfrm>
            <a:off x="7895492" y="1626577"/>
            <a:ext cx="2971800"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Deductive Reasoning. Specific Conclusion.</a:t>
            </a:r>
            <a:endParaRPr lang="en-US" dirty="0"/>
          </a:p>
        </p:txBody>
      </p:sp>
      <p:sp>
        <p:nvSpPr>
          <p:cNvPr id="5" name="TextBox 4">
            <a:extLst>
              <a:ext uri="{FF2B5EF4-FFF2-40B4-BE49-F238E27FC236}">
                <a16:creationId xmlns:a16="http://schemas.microsoft.com/office/drawing/2014/main" id="{81C8B4C7-93F2-4FC5-A898-34B1287DD1E5}"/>
              </a:ext>
            </a:extLst>
          </p:cNvPr>
          <p:cNvSpPr txBox="1"/>
          <p:nvPr/>
        </p:nvSpPr>
        <p:spPr>
          <a:xfrm>
            <a:off x="4572000" y="3217985"/>
            <a:ext cx="2848708" cy="646331"/>
          </a:xfrm>
          <a:prstGeom prst="rect">
            <a:avLst/>
          </a:prstGeom>
          <a:noFill/>
        </p:spPr>
        <p:txBody>
          <a:bodyPr wrap="square" rtlCol="0">
            <a:spAutoFit/>
          </a:bodyPr>
          <a:lstStyle/>
          <a:p>
            <a:r>
              <a:rPr lang="en-US" dirty="0">
                <a:solidFill>
                  <a:srgbClr val="365F91"/>
                </a:solidFill>
                <a:latin typeface="Arial" panose="020B0604020202020204" pitchFamily="34" charset="0"/>
                <a:ea typeface="Calibri" panose="020F0502020204030204" pitchFamily="34" charset="0"/>
              </a:rPr>
              <a:t>The World cup will be held in 2026. </a:t>
            </a:r>
            <a:endParaRPr lang="en-US" dirty="0"/>
          </a:p>
        </p:txBody>
      </p:sp>
      <p:sp>
        <p:nvSpPr>
          <p:cNvPr id="6" name="TextBox 5">
            <a:extLst>
              <a:ext uri="{FF2B5EF4-FFF2-40B4-BE49-F238E27FC236}">
                <a16:creationId xmlns:a16="http://schemas.microsoft.com/office/drawing/2014/main" id="{3474E8AE-D3FF-4E5E-8695-1CD03A38B17E}"/>
              </a:ext>
            </a:extLst>
          </p:cNvPr>
          <p:cNvSpPr txBox="1"/>
          <p:nvPr/>
        </p:nvSpPr>
        <p:spPr>
          <a:xfrm>
            <a:off x="7966747" y="3224528"/>
            <a:ext cx="2900545" cy="646331"/>
          </a:xfrm>
          <a:prstGeom prst="rect">
            <a:avLst/>
          </a:prstGeom>
          <a:noFill/>
        </p:spPr>
        <p:txBody>
          <a:bodyPr wrap="square" rtlCol="0">
            <a:spAutoFit/>
          </a:bodyPr>
          <a:lstStyle/>
          <a:p>
            <a:r>
              <a:rPr lang="en-US" dirty="0">
                <a:solidFill>
                  <a:srgbClr val="365F91"/>
                </a:solidFill>
                <a:latin typeface="Arial" panose="020B0604020202020204" pitchFamily="34" charset="0"/>
                <a:ea typeface="Calibri" panose="020F0502020204030204" pitchFamily="34" charset="0"/>
              </a:rPr>
              <a:t>Deductive Reasoning. Specific Conclusion.</a:t>
            </a:r>
            <a:endParaRPr lang="en-US" dirty="0"/>
          </a:p>
        </p:txBody>
      </p:sp>
      <p:sp>
        <p:nvSpPr>
          <p:cNvPr id="7" name="TextBox 6">
            <a:extLst>
              <a:ext uri="{FF2B5EF4-FFF2-40B4-BE49-F238E27FC236}">
                <a16:creationId xmlns:a16="http://schemas.microsoft.com/office/drawing/2014/main" id="{7DFF1123-E5D8-473B-BF16-F8BD816B221E}"/>
              </a:ext>
            </a:extLst>
          </p:cNvPr>
          <p:cNvSpPr txBox="1"/>
          <p:nvPr/>
        </p:nvSpPr>
        <p:spPr>
          <a:xfrm>
            <a:off x="4572000" y="4613175"/>
            <a:ext cx="3050931"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Therefore, everyone with Dog in their name is cool.</a:t>
            </a:r>
            <a:endParaRPr lang="en-US" dirty="0"/>
          </a:p>
        </p:txBody>
      </p:sp>
      <p:sp>
        <p:nvSpPr>
          <p:cNvPr id="8" name="TextBox 7">
            <a:extLst>
              <a:ext uri="{FF2B5EF4-FFF2-40B4-BE49-F238E27FC236}">
                <a16:creationId xmlns:a16="http://schemas.microsoft.com/office/drawing/2014/main" id="{8D803209-94C3-4082-9D53-4949F2AEF4AD}"/>
              </a:ext>
            </a:extLst>
          </p:cNvPr>
          <p:cNvSpPr txBox="1"/>
          <p:nvPr/>
        </p:nvSpPr>
        <p:spPr>
          <a:xfrm>
            <a:off x="7895492" y="4555930"/>
            <a:ext cx="3284476" cy="1200329"/>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Inductive. Goes from specific (3 examples of dog in the name being cool) to general (a rule about dog in the name).</a:t>
            </a:r>
            <a:endParaRPr lang="en-US" dirty="0"/>
          </a:p>
        </p:txBody>
      </p:sp>
    </p:spTree>
    <p:extLst>
      <p:ext uri="{BB962C8B-B14F-4D97-AF65-F5344CB8AC3E}">
        <p14:creationId xmlns:p14="http://schemas.microsoft.com/office/powerpoint/2010/main" val="2103247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1000"/>
                                        <p:tgtEl>
                                          <p:spTgt spid="6"/>
                                        </p:tgtEl>
                                      </p:cBhvr>
                                    </p:animEffect>
                                    <p:anim calcmode="lin" valueType="num">
                                      <p:cBhvr>
                                        <p:cTn id="29" dur="1000" fill="hold"/>
                                        <p:tgtEl>
                                          <p:spTgt spid="6"/>
                                        </p:tgtEl>
                                        <p:attrNameLst>
                                          <p:attrName>ppt_x</p:attrName>
                                        </p:attrNameLst>
                                      </p:cBhvr>
                                      <p:tavLst>
                                        <p:tav tm="0">
                                          <p:val>
                                            <p:strVal val="#ppt_x"/>
                                          </p:val>
                                        </p:tav>
                                        <p:tav tm="100000">
                                          <p:val>
                                            <p:strVal val="#ppt_x"/>
                                          </p:val>
                                        </p:tav>
                                      </p:tavLst>
                                    </p:anim>
                                    <p:anim calcmode="lin" valueType="num">
                                      <p:cBhvr>
                                        <p:cTn id="3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fade">
                                      <p:cBhvr>
                                        <p:cTn id="35" dur="1000"/>
                                        <p:tgtEl>
                                          <p:spTgt spid="7"/>
                                        </p:tgtEl>
                                      </p:cBhvr>
                                    </p:animEffect>
                                    <p:anim calcmode="lin" valueType="num">
                                      <p:cBhvr>
                                        <p:cTn id="36" dur="1000" fill="hold"/>
                                        <p:tgtEl>
                                          <p:spTgt spid="7"/>
                                        </p:tgtEl>
                                        <p:attrNameLst>
                                          <p:attrName>ppt_x</p:attrName>
                                        </p:attrNameLst>
                                      </p:cBhvr>
                                      <p:tavLst>
                                        <p:tav tm="0">
                                          <p:val>
                                            <p:strVal val="#ppt_x"/>
                                          </p:val>
                                        </p:tav>
                                        <p:tav tm="100000">
                                          <p:val>
                                            <p:strVal val="#ppt_x"/>
                                          </p:val>
                                        </p:tav>
                                      </p:tavLst>
                                    </p:anim>
                                    <p:anim calcmode="lin" valueType="num">
                                      <p:cBhvr>
                                        <p:cTn id="37"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8"/>
                                        </p:tgtEl>
                                        <p:attrNameLst>
                                          <p:attrName>style.visibility</p:attrName>
                                        </p:attrNameLst>
                                      </p:cBhvr>
                                      <p:to>
                                        <p:strVal val="visible"/>
                                      </p:to>
                                    </p:set>
                                    <p:animEffect transition="in" filter="fade">
                                      <p:cBhvr>
                                        <p:cTn id="42" dur="1000"/>
                                        <p:tgtEl>
                                          <p:spTgt spid="8"/>
                                        </p:tgtEl>
                                      </p:cBhvr>
                                    </p:animEffect>
                                    <p:anim calcmode="lin" valueType="num">
                                      <p:cBhvr>
                                        <p:cTn id="43" dur="1000" fill="hold"/>
                                        <p:tgtEl>
                                          <p:spTgt spid="8"/>
                                        </p:tgtEl>
                                        <p:attrNameLst>
                                          <p:attrName>ppt_x</p:attrName>
                                        </p:attrNameLst>
                                      </p:cBhvr>
                                      <p:tavLst>
                                        <p:tav tm="0">
                                          <p:val>
                                            <p:strVal val="#ppt_x"/>
                                          </p:val>
                                        </p:tav>
                                        <p:tav tm="100000">
                                          <p:val>
                                            <p:strVal val="#ppt_x"/>
                                          </p:val>
                                        </p:tav>
                                      </p:tavLst>
                                    </p:anim>
                                    <p:anim calcmode="lin" valueType="num">
                                      <p:cBhvr>
                                        <p:cTn id="4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2279E-C98F-F5A9-1D37-13D57622ADC4}"/>
              </a:ext>
            </a:extLst>
          </p:cNvPr>
          <p:cNvSpPr>
            <a:spLocks noGrp="1"/>
          </p:cNvSpPr>
          <p:nvPr>
            <p:ph type="title"/>
          </p:nvPr>
        </p:nvSpPr>
        <p:spPr/>
        <p:txBody>
          <a:bodyPr>
            <a:normAutofit fontScale="90000"/>
          </a:bodyPr>
          <a:lstStyle/>
          <a:p>
            <a:pPr algn="ctr"/>
            <a:r>
              <a:rPr lang="en-US" sz="4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Which conclusion below shows evidence of deductive reasoning?</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5649EDB-F7F4-9DC9-F54D-52F54C13BE0C}"/>
              </a:ext>
            </a:extLst>
          </p:cNvPr>
          <p:cNvSpPr>
            <a:spLocks noGrp="1"/>
          </p:cNvSpPr>
          <p:nvPr>
            <p:ph idx="1"/>
          </p:nvPr>
        </p:nvSpPr>
        <p:spPr>
          <a:xfrm>
            <a:off x="552091" y="2027208"/>
            <a:ext cx="11266098" cy="3722298"/>
          </a:xfrm>
        </p:spPr>
        <p:txBody>
          <a:bodyPr/>
          <a:lstStyle/>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A science teacher assigns the following homework at 9 p.m. every night for two months, see which constellations are visible in the eastern sky.  Report your findings to the class.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 firewood seems to have burned well this year.  I also remember it burned well last year.  Since we got it from the same man both years, we should buy from him again next year.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effectLst/>
                <a:latin typeface="Arial" panose="020B0604020202020204" pitchFamily="34" charset="0"/>
                <a:ea typeface="Times New Roman" panose="02020603050405020304" pitchFamily="18" charset="0"/>
                <a:cs typeface="Arial" panose="020B0604020202020204" pitchFamily="34" charset="0"/>
              </a:rPr>
              <a:t>Alan is allergic to all foods containing wheat.  When I read the ingredients on this spaghetti packaging it says “contains semolina, a wheat product.”  Therefore, Alan is allergic to this pasta.</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Bradley smiled when he saw Heidi Klum.  He also smiled when he saw Beyonce.  Just now, he smiled when he saw me.  Since Heidi Klum and Beyonce are beautiful, he must think I am beautiful too.</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759564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2" end="2"/>
                                            </p:txEl>
                                          </p:spTgt>
                                        </p:tgtEl>
                                        <p:attrNameLst>
                                          <p:attrName>style.color</p:attrName>
                                        </p:attrNameLst>
                                      </p:cBhvr>
                                      <p:to>
                                        <a:srgbClr val="637695"/>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E7E56-CACA-98DE-0DD9-5014529763E3}"/>
              </a:ext>
            </a:extLst>
          </p:cNvPr>
          <p:cNvSpPr>
            <a:spLocks noGrp="1"/>
          </p:cNvSpPr>
          <p:nvPr>
            <p:ph type="title"/>
          </p:nvPr>
        </p:nvSpPr>
        <p:spPr/>
        <p:txBody>
          <a:bodyPr>
            <a:noAutofit/>
          </a:bodyPr>
          <a:lstStyle/>
          <a:p>
            <a:pPr algn="ctr"/>
            <a:r>
              <a:rPr lang="en-US"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Which conclusion below shows evidence of logical inductive reasoning?</a:t>
            </a:r>
            <a:br>
              <a:rPr lang="en-US" dirty="0">
                <a:effectLst/>
                <a:latin typeface="Arial" panose="020B0604020202020204" pitchFamily="34" charset="0"/>
                <a:ea typeface="Times New Roman" panose="02020603050405020304" pitchFamily="18"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5396735-B1A3-3E7F-2992-68C445539F81}"/>
              </a:ext>
            </a:extLst>
          </p:cNvPr>
          <p:cNvSpPr>
            <a:spLocks noGrp="1"/>
          </p:cNvSpPr>
          <p:nvPr>
            <p:ph idx="1"/>
          </p:nvPr>
        </p:nvSpPr>
        <p:spPr>
          <a:xfrm>
            <a:off x="572103" y="2122098"/>
            <a:ext cx="11177073" cy="4080294"/>
          </a:xfrm>
        </p:spPr>
        <p:txBody>
          <a:bodyPr>
            <a:normAutofit fontScale="92500" lnSpcReduction="10000"/>
          </a:bodyPr>
          <a:lstStyle/>
          <a:p>
            <a:pPr marL="342900" marR="0" lvl="0" indent="-342900">
              <a:spcBef>
                <a:spcPts val="1200"/>
              </a:spcBef>
              <a:spcAft>
                <a:spcPts val="1200"/>
              </a:spcAft>
              <a:buFont typeface="+mj-lt"/>
              <a:buAutoNum type="arabicParenR"/>
            </a:pPr>
            <a:r>
              <a:rPr lang="en-US" sz="1800" dirty="0">
                <a:effectLst/>
                <a:latin typeface="Arial" panose="020B0604020202020204" pitchFamily="34" charset="0"/>
                <a:ea typeface="Times New Roman" panose="02020603050405020304" pitchFamily="18" charset="0"/>
                <a:cs typeface="Arial" panose="020B0604020202020204" pitchFamily="34" charset="0"/>
              </a:rPr>
              <a:t>Before the jury goes out to deliberate, the attorney summarizes the evidence presented in court against a person accused of robbing McDonalds. He concludes his argument by saying the evidence makes it clear that the person is guilty of the crime.</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 cut-off date for swim camp registration is June 15. After that date, kids go on a wait list - no exceptions allowed.  You have missed </a:t>
            </a:r>
            <a:r>
              <a:rPr lang="en-US" sz="180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 cut-off date </a:t>
            </a: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to register your child by two days, so your child won’t be registered and her name will go on the wait list.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All doctors must complete a residency in medical school.  Anna wants to be a doctor, and she is in medical school right now.  I bet she will have to complete a residency real soon.</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Calibri" panose="020F0502020204030204" pitchFamily="34" charset="0"/>
                <a:cs typeface="Arial" panose="020B0604020202020204" pitchFamily="34" charset="0"/>
              </a:rPr>
              <a:t>The National Heart Institute researchers state that if you fry food, you will add more fat than if you had baked the food. The choices in the cafeteria today are fried chicken and baked chicken. The fried chicken has more fat in it than the baked chicken. Make and test a 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80598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nodeType="clickEffect">
                                  <p:stCondLst>
                                    <p:cond delay="0"/>
                                  </p:stCondLst>
                                  <p:childTnLst>
                                    <p:animClr clrSpc="rgb" dir="cw">
                                      <p:cBhvr override="childStyle">
                                        <p:cTn id="6" dur="2000" fill="hold"/>
                                        <p:tgtEl>
                                          <p:spTgt spid="3">
                                            <p:txEl>
                                              <p:pRg st="0" end="0"/>
                                            </p:txEl>
                                          </p:spTgt>
                                        </p:tgtEl>
                                        <p:attrNameLst>
                                          <p:attrName>style.color</p:attrName>
                                        </p:attrNameLst>
                                      </p:cBhvr>
                                      <p:to>
                                        <a:schemeClr val="hlink"/>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1410E0D4-13BD-217A-11E4-C54268B22C52}"/>
              </a:ext>
            </a:extLst>
          </p:cNvPr>
          <p:cNvSpPr txBox="1">
            <a:spLocks noChangeArrowheads="1"/>
          </p:cNvSpPr>
          <p:nvPr/>
        </p:nvSpPr>
        <p:spPr bwMode="auto">
          <a:xfrm>
            <a:off x="388189" y="914039"/>
            <a:ext cx="11611155" cy="47190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2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DEDUCTIVE REASONING</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THEORY           HYPOTHESIS 	OBSERVATION 	CONFIRMATION</a:t>
            </a:r>
          </a:p>
          <a:p>
            <a:pPr marL="0" marR="0">
              <a:lnSpc>
                <a:spcPct val="115000"/>
              </a:lnSpc>
              <a:spcBef>
                <a:spcPts val="0"/>
              </a:spcBef>
              <a:spcAft>
                <a:spcPts val="1000"/>
              </a:spcAft>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gn="ctr">
              <a:lnSpc>
                <a:spcPct val="115000"/>
              </a:lnSpc>
              <a:spcBef>
                <a:spcPts val="0"/>
              </a:spcBef>
              <a:spcAft>
                <a:spcPts val="1000"/>
              </a:spcAft>
            </a:pPr>
            <a:r>
              <a:rPr lang="en-US" sz="2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INDUCTIVE REASONING</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THEORY 	HYPOTHESIS	 PATTERN	 	OBSERVATION</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gn="ctr">
              <a:lnSpc>
                <a:spcPct val="115000"/>
              </a:lnSpc>
              <a:spcBef>
                <a:spcPts val="0"/>
              </a:spcBef>
              <a:spcAft>
                <a:spcPts val="1000"/>
              </a:spcAft>
            </a:pPr>
            <a:endParaRPr lang="en-US" sz="2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lnSpc>
                <a:spcPct val="115000"/>
              </a:lnSpc>
              <a:spcBef>
                <a:spcPts val="0"/>
              </a:spcBef>
              <a:spcAft>
                <a:spcPts val="1000"/>
              </a:spcAft>
            </a:pPr>
            <a:r>
              <a:rPr lang="en-US" sz="2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Developing skills in mathematical reasoning can contribute </a:t>
            </a: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significantly to students' overall critical thinking skills!</a:t>
            </a:r>
            <a:endParaRPr lang="en-US" sz="2400" dirty="0">
              <a:effectLst/>
              <a:latin typeface="Arial" panose="020B0604020202020204" pitchFamily="34" charset="0"/>
              <a:ea typeface="Calibri" panose="020F0502020204030204" pitchFamily="34" charset="0"/>
              <a:cs typeface="Arial" panose="020B0604020202020204" pitchFamily="34" charset="0"/>
            </a:endParaRPr>
          </a:p>
        </p:txBody>
      </p:sp>
      <p:cxnSp>
        <p:nvCxnSpPr>
          <p:cNvPr id="6" name="Straight Arrow Connector 5">
            <a:extLst>
              <a:ext uri="{FF2B5EF4-FFF2-40B4-BE49-F238E27FC236}">
                <a16:creationId xmlns:a16="http://schemas.microsoft.com/office/drawing/2014/main" id="{2F703553-B83C-DB23-5382-DF1ED6508F1D}"/>
              </a:ext>
            </a:extLst>
          </p:cNvPr>
          <p:cNvCxnSpPr/>
          <p:nvPr/>
        </p:nvCxnSpPr>
        <p:spPr>
          <a:xfrm>
            <a:off x="1846053" y="1708030"/>
            <a:ext cx="57797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C928DF2C-5EFC-4B71-E0C4-32B0C77E9557}"/>
              </a:ext>
            </a:extLst>
          </p:cNvPr>
          <p:cNvCxnSpPr>
            <a:cxnSpLocks/>
          </p:cNvCxnSpPr>
          <p:nvPr/>
        </p:nvCxnSpPr>
        <p:spPr>
          <a:xfrm>
            <a:off x="4655890" y="1708030"/>
            <a:ext cx="3802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B56D8201-02DC-7ECD-F759-DE3A597DA936}"/>
              </a:ext>
            </a:extLst>
          </p:cNvPr>
          <p:cNvCxnSpPr>
            <a:cxnSpLocks/>
          </p:cNvCxnSpPr>
          <p:nvPr/>
        </p:nvCxnSpPr>
        <p:spPr>
          <a:xfrm>
            <a:off x="7286445" y="1713781"/>
            <a:ext cx="44857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8A17DF9C-C0B8-21B4-28E5-63825FA00CAA}"/>
              </a:ext>
            </a:extLst>
          </p:cNvPr>
          <p:cNvCxnSpPr>
            <a:cxnSpLocks/>
          </p:cNvCxnSpPr>
          <p:nvPr/>
        </p:nvCxnSpPr>
        <p:spPr>
          <a:xfrm>
            <a:off x="1773929" y="3347180"/>
            <a:ext cx="44857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F6B52265-AC0A-DEA8-4517-7EA90B64C975}"/>
              </a:ext>
            </a:extLst>
          </p:cNvPr>
          <p:cNvCxnSpPr>
            <a:cxnSpLocks/>
          </p:cNvCxnSpPr>
          <p:nvPr/>
        </p:nvCxnSpPr>
        <p:spPr>
          <a:xfrm>
            <a:off x="4382931" y="3347180"/>
            <a:ext cx="5262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84924757-6A26-35FC-752B-ED39323473E9}"/>
              </a:ext>
            </a:extLst>
          </p:cNvPr>
          <p:cNvCxnSpPr>
            <a:cxnSpLocks/>
          </p:cNvCxnSpPr>
          <p:nvPr/>
        </p:nvCxnSpPr>
        <p:spPr>
          <a:xfrm>
            <a:off x="6798327" y="3366331"/>
            <a:ext cx="61822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20770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Inductive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solidFill>
              <a:schemeClr val="tx1"/>
            </a:solidFill>
          </a:ln>
        </p:spPr>
        <p:txBody>
          <a:bodyPr/>
          <a:lstStyle/>
          <a:p>
            <a:pPr marL="0" indent="0">
              <a:buNone/>
            </a:pPr>
            <a:r>
              <a:rPr lang="en-US" sz="2400" dirty="0">
                <a:solidFill>
                  <a:srgbClr val="365F91"/>
                </a:solidFill>
                <a:latin typeface="Arial" panose="020B0604020202020204" pitchFamily="34" charset="0"/>
                <a:ea typeface="Calibri" panose="020F0502020204030204" pitchFamily="34" charset="0"/>
                <a:cs typeface="Times New Roman" panose="02020603050405020304" pitchFamily="18" charset="0"/>
              </a:rPr>
              <a:t>The process of forming conclusions on the basis of patterns, observations, examples, or experiments is called inductive reasoning. It takes specific premises and draws a broader general conclusion. </a:t>
            </a:r>
          </a:p>
          <a:p>
            <a:pPr marL="0" indent="0">
              <a:buNone/>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_________________ is a set of facts or assumptions. </a:t>
            </a:r>
          </a:p>
          <a:p>
            <a:pPr marL="0" indent="0">
              <a:buNone/>
            </a:pPr>
            <a:r>
              <a:rPr lang="en-US" sz="2400" dirty="0">
                <a:latin typeface="Arial" panose="020B0604020202020204" pitchFamily="34" charset="0"/>
                <a:cs typeface="Arial" panose="020B0604020202020204" pitchFamily="34" charset="0"/>
              </a:rPr>
              <a:t>A ________________________ is a mathematical statement that has not been thoroughly proven.  </a:t>
            </a:r>
          </a:p>
          <a:p>
            <a:endParaRPr lang="en-US" sz="1800" dirty="0">
              <a:solidFill>
                <a:srgbClr val="373D3F"/>
              </a:solidFill>
              <a:latin typeface="Georgia" panose="02040502050405020303"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1BA7477E-E089-3A52-4AC5-6CE572230C18}"/>
              </a:ext>
            </a:extLst>
          </p:cNvPr>
          <p:cNvSpPr/>
          <p:nvPr/>
        </p:nvSpPr>
        <p:spPr>
          <a:xfrm>
            <a:off x="3402457" y="5000999"/>
            <a:ext cx="1709160" cy="63038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800" dirty="0">
                <a:effectLst/>
                <a:ea typeface="Calibri" panose="020F0502020204030204" pitchFamily="34" charset="0"/>
                <a:cs typeface="Times New Roman" panose="02020603050405020304" pitchFamily="18" charset="0"/>
              </a:rPr>
              <a:t>SPECIFIC</a:t>
            </a:r>
            <a:endParaRPr lang="en-US" sz="1100" dirty="0">
              <a:effectLst/>
              <a:ea typeface="Calibri" panose="020F0502020204030204" pitchFamily="34" charset="0"/>
              <a:cs typeface="Times New Roman" panose="02020603050405020304" pitchFamily="18" charset="0"/>
            </a:endParaRPr>
          </a:p>
        </p:txBody>
      </p:sp>
      <p:sp>
        <p:nvSpPr>
          <p:cNvPr id="5" name="Arrow: Right 4">
            <a:extLst>
              <a:ext uri="{FF2B5EF4-FFF2-40B4-BE49-F238E27FC236}">
                <a16:creationId xmlns:a16="http://schemas.microsoft.com/office/drawing/2014/main" id="{6E8346EE-1DDF-583A-F00C-D5AA4ABF5AC6}"/>
              </a:ext>
            </a:extLst>
          </p:cNvPr>
          <p:cNvSpPr/>
          <p:nvPr/>
        </p:nvSpPr>
        <p:spPr>
          <a:xfrm>
            <a:off x="5218984" y="5176679"/>
            <a:ext cx="1139440" cy="310024"/>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a:extLst>
              <a:ext uri="{FF2B5EF4-FFF2-40B4-BE49-F238E27FC236}">
                <a16:creationId xmlns:a16="http://schemas.microsoft.com/office/drawing/2014/main" id="{086AAE46-7640-1AD9-92D7-700D2A32A9FE}"/>
              </a:ext>
            </a:extLst>
          </p:cNvPr>
          <p:cNvSpPr/>
          <p:nvPr/>
        </p:nvSpPr>
        <p:spPr>
          <a:xfrm>
            <a:off x="6465791" y="5006958"/>
            <a:ext cx="1752985" cy="66138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800" dirty="0">
                <a:effectLst/>
                <a:ea typeface="Calibri" panose="020F0502020204030204" pitchFamily="34" charset="0"/>
                <a:cs typeface="Times New Roman" panose="02020603050405020304" pitchFamily="18" charset="0"/>
              </a:rPr>
              <a:t>GENERAL</a:t>
            </a:r>
            <a:endParaRPr lang="en-US" sz="1100" dirty="0">
              <a:effectLst/>
              <a:ea typeface="Calibri" panose="020F0502020204030204" pitchFamily="34" charset="0"/>
              <a:cs typeface="Times New Roman" panose="02020603050405020304" pitchFamily="18" charset="0"/>
            </a:endParaRPr>
          </a:p>
        </p:txBody>
      </p:sp>
      <p:sp>
        <p:nvSpPr>
          <p:cNvPr id="7" name="Text Box 14">
            <a:extLst>
              <a:ext uri="{FF2B5EF4-FFF2-40B4-BE49-F238E27FC236}">
                <a16:creationId xmlns:a16="http://schemas.microsoft.com/office/drawing/2014/main" id="{3762ADEF-64C1-4BAF-8B5A-5C87335AAB41}"/>
              </a:ext>
            </a:extLst>
          </p:cNvPr>
          <p:cNvSpPr txBox="1"/>
          <p:nvPr/>
        </p:nvSpPr>
        <p:spPr>
          <a:xfrm>
            <a:off x="1222564" y="3401736"/>
            <a:ext cx="1847806" cy="52221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Premise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 Box 11">
            <a:extLst>
              <a:ext uri="{FF2B5EF4-FFF2-40B4-BE49-F238E27FC236}">
                <a16:creationId xmlns:a16="http://schemas.microsoft.com/office/drawing/2014/main" id="{0BF9D85B-16E6-4C1A-880B-AECF54595F24}"/>
              </a:ext>
            </a:extLst>
          </p:cNvPr>
          <p:cNvSpPr txBox="1"/>
          <p:nvPr/>
        </p:nvSpPr>
        <p:spPr>
          <a:xfrm>
            <a:off x="1262458" y="3900214"/>
            <a:ext cx="3615823" cy="628542"/>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dirty="0">
                <a:solidFill>
                  <a:srgbClr val="365F91"/>
                </a:solidFill>
                <a:latin typeface="Arial" panose="020B0604020202020204" pitchFamily="34" charset="0"/>
                <a:ea typeface="Calibri" panose="020F0502020204030204" pitchFamily="34" charset="0"/>
                <a:cs typeface="Times New Roman" panose="02020603050405020304" pitchFamily="18" charset="0"/>
              </a:rPr>
              <a:t>c</a:t>
            </a:r>
            <a:r>
              <a:rPr lang="en-US" sz="24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onjecture or hypothesis</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9789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1000"/>
                                        <p:tgtEl>
                                          <p:spTgt spid="7"/>
                                        </p:tgtEl>
                                      </p:cBhvr>
                                    </p:animEffect>
                                    <p:anim calcmode="lin" valueType="num">
                                      <p:cBhvr>
                                        <p:cTn id="18" dur="1000" fill="hold"/>
                                        <p:tgtEl>
                                          <p:spTgt spid="7"/>
                                        </p:tgtEl>
                                        <p:attrNameLst>
                                          <p:attrName>ppt_x</p:attrName>
                                        </p:attrNameLst>
                                      </p:cBhvr>
                                      <p:tavLst>
                                        <p:tav tm="0">
                                          <p:val>
                                            <p:strVal val="#ppt_x"/>
                                          </p:val>
                                        </p:tav>
                                        <p:tav tm="100000">
                                          <p:val>
                                            <p:strVal val="#ppt_x"/>
                                          </p:val>
                                        </p:tav>
                                      </p:tavLst>
                                    </p:anim>
                                    <p:anim calcmode="lin" valueType="num">
                                      <p:cBhvr>
                                        <p:cTn id="1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down)">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1000"/>
                                        <p:tgtEl>
                                          <p:spTgt spid="8"/>
                                        </p:tgtEl>
                                      </p:cBhvr>
                                    </p:animEffect>
                                    <p:anim calcmode="lin" valueType="num">
                                      <p:cBhvr>
                                        <p:cTn id="30" dur="1000" fill="hold"/>
                                        <p:tgtEl>
                                          <p:spTgt spid="8"/>
                                        </p:tgtEl>
                                        <p:attrNameLst>
                                          <p:attrName>ppt_x</p:attrName>
                                        </p:attrNameLst>
                                      </p:cBhvr>
                                      <p:tavLst>
                                        <p:tav tm="0">
                                          <p:val>
                                            <p:strVal val="#ppt_x"/>
                                          </p:val>
                                        </p:tav>
                                        <p:tav tm="100000">
                                          <p:val>
                                            <p:strVal val="#ppt_x"/>
                                          </p:val>
                                        </p:tav>
                                      </p:tavLst>
                                    </p:anim>
                                    <p:anim calcmode="lin" valueType="num">
                                      <p:cBhvr>
                                        <p:cTn id="31" dur="1000" fill="hold"/>
                                        <p:tgtEl>
                                          <p:spTgt spid="8"/>
                                        </p:tgtEl>
                                        <p:attrNameLst>
                                          <p:attrName>ppt_y</p:attrName>
                                        </p:attrNameLst>
                                      </p:cBhvr>
                                      <p:tavLst>
                                        <p:tav tm="0">
                                          <p:val>
                                            <p:strVal val="#ppt_y+.1"/>
                                          </p:val>
                                        </p:tav>
                                        <p:tav tm="100000">
                                          <p:val>
                                            <p:strVal val="#ppt_y"/>
                                          </p:val>
                                        </p:tav>
                                      </p:tavLst>
                                    </p:anim>
                                  </p:childTnLst>
                                </p:cTn>
                              </p:par>
                            </p:childTnLst>
                          </p:cTn>
                        </p:par>
                        <p:par>
                          <p:cTn id="32" fill="hold">
                            <p:stCondLst>
                              <p:cond delay="1000"/>
                            </p:stCondLst>
                            <p:childTnLst>
                              <p:par>
                                <p:cTn id="33" presetID="42" presetClass="entr" presetSubtype="0"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1000"/>
                                        <p:tgtEl>
                                          <p:spTgt spid="4"/>
                                        </p:tgtEl>
                                      </p:cBhvr>
                                    </p:animEffect>
                                    <p:anim calcmode="lin" valueType="num">
                                      <p:cBhvr>
                                        <p:cTn id="36" dur="1000" fill="hold"/>
                                        <p:tgtEl>
                                          <p:spTgt spid="4"/>
                                        </p:tgtEl>
                                        <p:attrNameLst>
                                          <p:attrName>ppt_x</p:attrName>
                                        </p:attrNameLst>
                                      </p:cBhvr>
                                      <p:tavLst>
                                        <p:tav tm="0">
                                          <p:val>
                                            <p:strVal val="#ppt_x"/>
                                          </p:val>
                                        </p:tav>
                                        <p:tav tm="100000">
                                          <p:val>
                                            <p:strVal val="#ppt_x"/>
                                          </p:val>
                                        </p:tav>
                                      </p:tavLst>
                                    </p:anim>
                                    <p:anim calcmode="lin" valueType="num">
                                      <p:cBhvr>
                                        <p:cTn id="37" dur="1000" fill="hold"/>
                                        <p:tgtEl>
                                          <p:spTgt spid="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1000"/>
                                        <p:tgtEl>
                                          <p:spTgt spid="5"/>
                                        </p:tgtEl>
                                      </p:cBhvr>
                                    </p:animEffect>
                                    <p:anim calcmode="lin" valueType="num">
                                      <p:cBhvr>
                                        <p:cTn id="41" dur="1000" fill="hold"/>
                                        <p:tgtEl>
                                          <p:spTgt spid="5"/>
                                        </p:tgtEl>
                                        <p:attrNameLst>
                                          <p:attrName>ppt_x</p:attrName>
                                        </p:attrNameLst>
                                      </p:cBhvr>
                                      <p:tavLst>
                                        <p:tav tm="0">
                                          <p:val>
                                            <p:strVal val="#ppt_x"/>
                                          </p:val>
                                        </p:tav>
                                        <p:tav tm="100000">
                                          <p:val>
                                            <p:strVal val="#ppt_x"/>
                                          </p:val>
                                        </p:tav>
                                      </p:tavLst>
                                    </p:anim>
                                    <p:anim calcmode="lin" valueType="num">
                                      <p:cBhvr>
                                        <p:cTn id="42" dur="1000" fill="hold"/>
                                        <p:tgtEl>
                                          <p:spTgt spid="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1000"/>
                                        <p:tgtEl>
                                          <p:spTgt spid="6"/>
                                        </p:tgtEl>
                                      </p:cBhvr>
                                    </p:animEffect>
                                    <p:anim calcmode="lin" valueType="num">
                                      <p:cBhvr>
                                        <p:cTn id="46" dur="1000" fill="hold"/>
                                        <p:tgtEl>
                                          <p:spTgt spid="6"/>
                                        </p:tgtEl>
                                        <p:attrNameLst>
                                          <p:attrName>ppt_x</p:attrName>
                                        </p:attrNameLst>
                                      </p:cBhvr>
                                      <p:tavLst>
                                        <p:tav tm="0">
                                          <p:val>
                                            <p:strVal val="#ppt_x"/>
                                          </p:val>
                                        </p:tav>
                                        <p:tav tm="100000">
                                          <p:val>
                                            <p:strVal val="#ppt_x"/>
                                          </p:val>
                                        </p:tav>
                                      </p:tavLst>
                                    </p:anim>
                                    <p:anim calcmode="lin" valueType="num">
                                      <p:cBhvr>
                                        <p:cTn id="47"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98974"/>
            <a:ext cx="10168128" cy="1179576"/>
          </a:xfrm>
        </p:spPr>
        <p:txBody>
          <a:bodyPr/>
          <a:lstStyle/>
          <a:p>
            <a:r>
              <a:rPr lang="en-US" b="1" dirty="0">
                <a:latin typeface="Arial" panose="020B0604020202020204" pitchFamily="34" charset="0"/>
                <a:cs typeface="Arial" panose="020B0604020202020204" pitchFamily="34" charset="0"/>
              </a:rPr>
              <a:t>Inductive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566800" y="2124340"/>
            <a:ext cx="11135841" cy="3840231"/>
          </a:xfrm>
          <a:ln>
            <a:noFill/>
          </a:ln>
        </p:spPr>
        <p:txBody>
          <a:bodyPr/>
          <a:lstStyle/>
          <a:p>
            <a:pPr marL="0" indent="0">
              <a:buNone/>
            </a:pPr>
            <a:r>
              <a:rPr lang="en-US" sz="3200" b="1" u="sng" dirty="0">
                <a:latin typeface="Arial" panose="020B0604020202020204" pitchFamily="34" charset="0"/>
                <a:cs typeface="Arial" panose="020B0604020202020204" pitchFamily="34" charset="0"/>
              </a:rPr>
              <a:t>Example 1</a:t>
            </a:r>
          </a:p>
          <a:p>
            <a:pPr marL="228600" marR="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Premise 1: The last president was honest. </a:t>
            </a:r>
            <a:r>
              <a:rPr lang="en-US" sz="3000" i="1" dirty="0">
                <a:effectLst/>
                <a:latin typeface="Arial" panose="020B0604020202020204" pitchFamily="34" charset="0"/>
                <a:ea typeface="Calibri" panose="020F0502020204030204" pitchFamily="34" charset="0"/>
                <a:cs typeface="Arial" panose="020B0604020202020204" pitchFamily="34" charset="0"/>
              </a:rPr>
              <a:t>(specific)</a:t>
            </a:r>
            <a:endParaRPr lang="en-US" sz="3000" dirty="0">
              <a:effectLst/>
              <a:latin typeface="Arial" panose="020B0604020202020204" pitchFamily="34" charset="0"/>
              <a:ea typeface="Calibri" panose="020F0502020204030204" pitchFamily="34" charset="0"/>
              <a:cs typeface="Arial" panose="020B0604020202020204" pitchFamily="34" charset="0"/>
            </a:endParaRPr>
          </a:p>
          <a:p>
            <a:pPr marL="0" marR="0" indent="22860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Premise 2: The current president is honest. </a:t>
            </a:r>
          </a:p>
          <a:p>
            <a:pPr marL="0" marR="0" indent="22860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Hypothesis: All presidents are honest. </a:t>
            </a:r>
            <a:r>
              <a:rPr lang="en-US" sz="3000" i="1" dirty="0">
                <a:effectLst/>
                <a:latin typeface="Arial" panose="020B0604020202020204" pitchFamily="34" charset="0"/>
                <a:ea typeface="Calibri" panose="020F0502020204030204" pitchFamily="34" charset="0"/>
                <a:cs typeface="Arial" panose="020B0604020202020204" pitchFamily="34" charset="0"/>
              </a:rPr>
              <a:t>(broad generalization)</a:t>
            </a:r>
            <a:endParaRPr lang="en-US" sz="30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1800" b="1" u="sng"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681821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90585"/>
            <a:ext cx="10168128" cy="1179576"/>
          </a:xfrm>
        </p:spPr>
        <p:txBody>
          <a:bodyPr/>
          <a:lstStyle/>
          <a:p>
            <a:r>
              <a:rPr lang="en-US" b="1" dirty="0">
                <a:latin typeface="Arial" panose="020B0604020202020204" pitchFamily="34" charset="0"/>
                <a:cs typeface="Arial" panose="020B0604020202020204" pitchFamily="34" charset="0"/>
              </a:rPr>
              <a:t>Deductive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solidFill>
              <a:schemeClr val="tx1"/>
            </a:solidFill>
          </a:ln>
        </p:spPr>
        <p:txBody>
          <a:bodyPr/>
          <a:lstStyle/>
          <a:p>
            <a:pPr marL="0" indent="0">
              <a:buNone/>
            </a:pPr>
            <a:r>
              <a:rPr lang="en-US" sz="3200" dirty="0">
                <a:solidFill>
                  <a:srgbClr val="365F91"/>
                </a:solidFill>
                <a:latin typeface="Arial" panose="020B0604020202020204" pitchFamily="34" charset="0"/>
                <a:ea typeface="Calibri" panose="020F0502020204030204" pitchFamily="34" charset="0"/>
                <a:cs typeface="Times New Roman" panose="02020603050405020304" pitchFamily="18" charset="0"/>
              </a:rPr>
              <a:t>The process of reasoning that takes general premises and makes a specific conclusion. It is logically valid and is the fundamental method in which mathematical facts are shown to be true.</a:t>
            </a:r>
          </a:p>
          <a:p>
            <a:endParaRPr lang="en-US" sz="1800" dirty="0">
              <a:solidFill>
                <a:srgbClr val="373D3F"/>
              </a:solidFill>
              <a:latin typeface="Georgia" panose="02040502050405020303"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1460DDD7-1891-AA60-0D01-A945A28FA8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9360" y="4599397"/>
            <a:ext cx="1543050" cy="628650"/>
          </a:xfrm>
          <a:prstGeom prst="rect">
            <a:avLst/>
          </a:prstGeom>
          <a:noFill/>
          <a:ln>
            <a:noFill/>
          </a:ln>
        </p:spPr>
      </p:pic>
      <p:sp>
        <p:nvSpPr>
          <p:cNvPr id="10" name="Arrow: Right 9">
            <a:extLst>
              <a:ext uri="{FF2B5EF4-FFF2-40B4-BE49-F238E27FC236}">
                <a16:creationId xmlns:a16="http://schemas.microsoft.com/office/drawing/2014/main" id="{AEB4D140-BDA4-5D7B-4312-C012E404B17C}"/>
              </a:ext>
            </a:extLst>
          </p:cNvPr>
          <p:cNvSpPr/>
          <p:nvPr/>
        </p:nvSpPr>
        <p:spPr>
          <a:xfrm>
            <a:off x="4417244" y="4770847"/>
            <a:ext cx="990600" cy="28575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1" name="Picture 10">
            <a:extLst>
              <a:ext uri="{FF2B5EF4-FFF2-40B4-BE49-F238E27FC236}">
                <a16:creationId xmlns:a16="http://schemas.microsoft.com/office/drawing/2014/main" id="{30045CE3-476C-3D71-3685-0145FF17F6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8311" y="4599397"/>
            <a:ext cx="1504950" cy="609600"/>
          </a:xfrm>
          <a:prstGeom prst="rect">
            <a:avLst/>
          </a:prstGeom>
          <a:noFill/>
          <a:ln>
            <a:noFill/>
          </a:ln>
        </p:spPr>
      </p:pic>
    </p:spTree>
    <p:extLst>
      <p:ext uri="{BB962C8B-B14F-4D97-AF65-F5344CB8AC3E}">
        <p14:creationId xmlns:p14="http://schemas.microsoft.com/office/powerpoint/2010/main" val="86229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40251"/>
            <a:ext cx="10168128" cy="1179576"/>
          </a:xfrm>
        </p:spPr>
        <p:txBody>
          <a:bodyPr/>
          <a:lstStyle/>
          <a:p>
            <a:r>
              <a:rPr lang="en-US" b="1" dirty="0">
                <a:latin typeface="Arial" panose="020B0604020202020204" pitchFamily="34" charset="0"/>
                <a:cs typeface="Arial" panose="020B0604020202020204" pitchFamily="34" charset="0"/>
              </a:rPr>
              <a:t>Deductive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noFill/>
          </a:ln>
        </p:spPr>
        <p:txBody>
          <a:bodyPr/>
          <a:lstStyle/>
          <a:p>
            <a:pPr marL="0" indent="0">
              <a:spcAft>
                <a:spcPts val="1200"/>
              </a:spcAft>
              <a:buNone/>
            </a:pPr>
            <a:r>
              <a:rPr lang="en-US" sz="3200" b="1" u="sng" dirty="0">
                <a:latin typeface="Arial" panose="020B0604020202020204" pitchFamily="34" charset="0"/>
                <a:cs typeface="Arial" panose="020B0604020202020204" pitchFamily="34" charset="0"/>
              </a:rPr>
              <a:t>Example 2</a:t>
            </a: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Premise 1: All dogs are animals. </a:t>
            </a:r>
            <a:r>
              <a:rPr lang="en-US" i="1" dirty="0">
                <a:effectLst/>
                <a:latin typeface="Arial" panose="020B0604020202020204" pitchFamily="34" charset="0"/>
                <a:ea typeface="Calibri" panose="020F0502020204030204" pitchFamily="34" charset="0"/>
                <a:cs typeface="Arial" panose="020B0604020202020204" pitchFamily="34" charset="0"/>
              </a:rPr>
              <a:t>(general)</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Premise 2: Patches is a dog. </a:t>
            </a: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Hypothesis: Patches is an animal. </a:t>
            </a:r>
            <a:r>
              <a:rPr lang="en-US" i="1" dirty="0">
                <a:effectLst/>
                <a:latin typeface="Arial" panose="020B0604020202020204" pitchFamily="34" charset="0"/>
                <a:ea typeface="Calibri" panose="020F0502020204030204" pitchFamily="34" charset="0"/>
                <a:cs typeface="Arial" panose="020B0604020202020204" pitchFamily="34" charset="0"/>
              </a:rPr>
              <a:t>(specific conclusion)</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1800" b="1" u="sng"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897802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C4ED-D49C-F26E-AFFB-A3EDAA407FA2}"/>
              </a:ext>
            </a:extLst>
          </p:cNvPr>
          <p:cNvSpPr>
            <a:spLocks noGrp="1"/>
          </p:cNvSpPr>
          <p:nvPr>
            <p:ph type="title"/>
          </p:nvPr>
        </p:nvSpPr>
        <p:spPr>
          <a:xfrm>
            <a:off x="662563" y="791921"/>
            <a:ext cx="10168128" cy="1179576"/>
          </a:xfrm>
        </p:spPr>
        <p:txBody>
          <a:bodyPr>
            <a:normAutofit fontScale="90000"/>
          </a:bodyPr>
          <a:lstStyle/>
          <a:p>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For each example below, decide if it is </a:t>
            </a:r>
            <a:r>
              <a:rPr lang="en-US" sz="4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inductive</a:t>
            </a:r>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 or </a:t>
            </a:r>
            <a:r>
              <a:rPr lang="en-US" sz="4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deductive</a:t>
            </a:r>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 reasoning?</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1A40279-516D-6E4D-C2CF-6F95A0BDDE62}"/>
              </a:ext>
            </a:extLst>
          </p:cNvPr>
          <p:cNvSpPr>
            <a:spLocks noGrp="1"/>
          </p:cNvSpPr>
          <p:nvPr>
            <p:ph idx="1"/>
          </p:nvPr>
        </p:nvSpPr>
        <p:spPr>
          <a:xfrm>
            <a:off x="662563" y="2148056"/>
            <a:ext cx="10168128" cy="4621859"/>
          </a:xfrm>
        </p:spPr>
        <p:txBody>
          <a:bodyPr>
            <a:normAutofit fontScale="40000" lnSpcReduction="20000"/>
          </a:bodyPr>
          <a:lstStyle/>
          <a:p>
            <a:pPr marL="0" marR="0" indent="0">
              <a:spcBef>
                <a:spcPts val="1200"/>
              </a:spcBef>
              <a:spcAft>
                <a:spcPts val="1200"/>
              </a:spcAft>
              <a:buNone/>
            </a:pPr>
            <a:r>
              <a:rPr lang="en-US" sz="6700" b="1" u="sng" dirty="0">
                <a:solidFill>
                  <a:srgbClr val="000000"/>
                </a:solidFill>
                <a:effectLst/>
                <a:latin typeface="Georgia" panose="02040502050405020303" pitchFamily="18" charset="0"/>
                <a:ea typeface="Times New Roman" panose="02020603050405020304" pitchFamily="18" charset="0"/>
              </a:rPr>
              <a:t> </a:t>
            </a:r>
            <a:r>
              <a:rPr lang="en-US" sz="6700" b="1"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Example 3</a:t>
            </a:r>
            <a:endParaRPr lang="en-US" sz="67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1: Kitty is a calico cat and purrs loudly.</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2: Every calico cat I’ve met purrs loudly.</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Hypothesis: All calico cats purr loudly.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______________________________</a:t>
            </a:r>
          </a:p>
          <a:p>
            <a:pPr marL="0" marR="0" indent="0">
              <a:spcBef>
                <a:spcPts val="1200"/>
              </a:spcBef>
              <a:spcAft>
                <a:spcPts val="1200"/>
              </a:spcAft>
              <a:buNone/>
            </a:pPr>
            <a:r>
              <a:rPr lang="en-US" sz="6700" b="1"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Example 4</a:t>
            </a:r>
            <a:endParaRPr lang="en-US" sz="67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1: All dogs have ears.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2: Poodles are dogs.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Hypothesis: Poodles have ears.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______________________________</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US" dirty="0"/>
          </a:p>
        </p:txBody>
      </p:sp>
      <p:sp>
        <p:nvSpPr>
          <p:cNvPr id="6" name="Text Box 192">
            <a:extLst>
              <a:ext uri="{FF2B5EF4-FFF2-40B4-BE49-F238E27FC236}">
                <a16:creationId xmlns:a16="http://schemas.microsoft.com/office/drawing/2014/main" id="{B1DA4A4A-6C41-47DA-B1A7-6FA3C9145CDF}"/>
              </a:ext>
            </a:extLst>
          </p:cNvPr>
          <p:cNvSpPr txBox="1"/>
          <p:nvPr/>
        </p:nvSpPr>
        <p:spPr>
          <a:xfrm>
            <a:off x="2694475" y="3643312"/>
            <a:ext cx="1914525" cy="2571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Inductive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Text Box 194">
            <a:extLst>
              <a:ext uri="{FF2B5EF4-FFF2-40B4-BE49-F238E27FC236}">
                <a16:creationId xmlns:a16="http://schemas.microsoft.com/office/drawing/2014/main" id="{A28F0CDB-88B6-4034-A8DA-D48C467F3FDD}"/>
              </a:ext>
            </a:extLst>
          </p:cNvPr>
          <p:cNvSpPr txBox="1"/>
          <p:nvPr/>
        </p:nvSpPr>
        <p:spPr>
          <a:xfrm>
            <a:off x="2783864" y="5848103"/>
            <a:ext cx="2105025" cy="29527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24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Deductive</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11046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3AA9C-8F04-5BD4-0C5C-D5DAE4D20578}"/>
              </a:ext>
            </a:extLst>
          </p:cNvPr>
          <p:cNvSpPr>
            <a:spLocks noGrp="1"/>
          </p:cNvSpPr>
          <p:nvPr>
            <p:ph type="title"/>
          </p:nvPr>
        </p:nvSpPr>
        <p:spPr>
          <a:xfrm>
            <a:off x="620617" y="548640"/>
            <a:ext cx="10168128" cy="1179576"/>
          </a:xfrm>
        </p:spPr>
        <p:txBody>
          <a:bodyPr/>
          <a:lstStyle/>
          <a:p>
            <a:r>
              <a:rPr lang="en-US" b="1" dirty="0">
                <a:latin typeface="Arial" panose="020B0604020202020204" pitchFamily="34" charset="0"/>
                <a:cs typeface="Arial" panose="020B0604020202020204" pitchFamily="34" charset="0"/>
              </a:rPr>
              <a:t>Counter Example</a:t>
            </a:r>
          </a:p>
        </p:txBody>
      </p:sp>
      <p:sp>
        <p:nvSpPr>
          <p:cNvPr id="3" name="Content Placeholder 2">
            <a:extLst>
              <a:ext uri="{FF2B5EF4-FFF2-40B4-BE49-F238E27FC236}">
                <a16:creationId xmlns:a16="http://schemas.microsoft.com/office/drawing/2014/main" id="{E304167D-8C7B-7B27-681A-AFA20EBD80D0}"/>
              </a:ext>
            </a:extLst>
          </p:cNvPr>
          <p:cNvSpPr>
            <a:spLocks noGrp="1"/>
          </p:cNvSpPr>
          <p:nvPr>
            <p:ph idx="1"/>
          </p:nvPr>
        </p:nvSpPr>
        <p:spPr>
          <a:xfrm>
            <a:off x="534838" y="2104845"/>
            <a:ext cx="10748858" cy="4127740"/>
          </a:xfrm>
        </p:spPr>
        <p:txBody>
          <a:bodyPr>
            <a:normAutofit/>
          </a:bodyPr>
          <a:lstStyle/>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A _________________ is one example that disproves the hypothesis.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marR="0" indent="0" algn="ctr">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Can you find a counter example for the following conjectures?</a:t>
            </a: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“All prime numbers are odd.”</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dirty="0">
                <a:solidFill>
                  <a:srgbClr val="365F91"/>
                </a:solidFill>
                <a:latin typeface="Arial" panose="020B0604020202020204" pitchFamily="34" charset="0"/>
                <a:ea typeface="Calibri" panose="020F0502020204030204" pitchFamily="34" charset="0"/>
                <a:cs typeface="Times New Roman" panose="02020603050405020304" pitchFamily="18" charset="0"/>
              </a:rPr>
              <a:t>  </a:t>
            </a:r>
            <a:r>
              <a:rPr lang="en-US" sz="3200" dirty="0">
                <a:solidFill>
                  <a:srgbClr val="365F91"/>
                </a:solidFill>
                <a:latin typeface="Arial" panose="020B0604020202020204" pitchFamily="34" charset="0"/>
                <a:ea typeface="Calibri" panose="020F0502020204030204" pitchFamily="34" charset="0"/>
                <a:cs typeface="Times New Roman" panose="02020603050405020304" pitchFamily="18" charset="0"/>
              </a:rPr>
              <a:t>2 is a prime number and it is odd!</a:t>
            </a:r>
          </a:p>
          <a:p>
            <a:endParaRPr lang="en-US" dirty="0"/>
          </a:p>
        </p:txBody>
      </p:sp>
      <p:sp>
        <p:nvSpPr>
          <p:cNvPr id="4" name="Text Box 197">
            <a:extLst>
              <a:ext uri="{FF2B5EF4-FFF2-40B4-BE49-F238E27FC236}">
                <a16:creationId xmlns:a16="http://schemas.microsoft.com/office/drawing/2014/main" id="{04EE2EAD-7F2B-40F8-9F53-8814C7E6542A}"/>
              </a:ext>
            </a:extLst>
          </p:cNvPr>
          <p:cNvSpPr txBox="1"/>
          <p:nvPr/>
        </p:nvSpPr>
        <p:spPr>
          <a:xfrm>
            <a:off x="1229457" y="2104845"/>
            <a:ext cx="3852496" cy="76712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counterexample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42131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3" end="3"/>
                                            </p:txEl>
                                          </p:spTgt>
                                        </p:tgtEl>
                                        <p:attrNameLst>
                                          <p:attrName>style.visibility</p:attrName>
                                        </p:attrNameLst>
                                      </p:cBhvr>
                                      <p:to>
                                        <p:strVal val="visible"/>
                                      </p:to>
                                    </p:set>
                                    <p:animEffect transition="in" filter="fade">
                                      <p:cBhvr>
                                        <p:cTn id="14" dur="1000"/>
                                        <p:tgtEl>
                                          <p:spTgt spid="3">
                                            <p:txEl>
                                              <p:pRg st="3" end="3"/>
                                            </p:txEl>
                                          </p:spTgt>
                                        </p:tgtEl>
                                      </p:cBhvr>
                                    </p:animEffect>
                                    <p:anim calcmode="lin" valueType="num">
                                      <p:cBhvr>
                                        <p:cTn id="15"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3AA9C-8F04-5BD4-0C5C-D5DAE4D20578}"/>
              </a:ext>
            </a:extLst>
          </p:cNvPr>
          <p:cNvSpPr>
            <a:spLocks noGrp="1"/>
          </p:cNvSpPr>
          <p:nvPr>
            <p:ph type="title"/>
          </p:nvPr>
        </p:nvSpPr>
        <p:spPr>
          <a:xfrm>
            <a:off x="620617" y="548640"/>
            <a:ext cx="10168128" cy="1179576"/>
          </a:xfrm>
        </p:spPr>
        <p:txBody>
          <a:bodyPr/>
          <a:lstStyle/>
          <a:p>
            <a:r>
              <a:rPr lang="en-US" b="1" dirty="0">
                <a:latin typeface="Arial" panose="020B0604020202020204" pitchFamily="34" charset="0"/>
                <a:cs typeface="Arial" panose="020B0604020202020204" pitchFamily="34" charset="0"/>
              </a:rPr>
              <a:t>Counter Example</a:t>
            </a:r>
          </a:p>
        </p:txBody>
      </p:sp>
      <p:sp>
        <p:nvSpPr>
          <p:cNvPr id="3" name="Content Placeholder 2">
            <a:extLst>
              <a:ext uri="{FF2B5EF4-FFF2-40B4-BE49-F238E27FC236}">
                <a16:creationId xmlns:a16="http://schemas.microsoft.com/office/drawing/2014/main" id="{E304167D-8C7B-7B27-681A-AFA20EBD80D0}"/>
              </a:ext>
            </a:extLst>
          </p:cNvPr>
          <p:cNvSpPr>
            <a:spLocks noGrp="1"/>
          </p:cNvSpPr>
          <p:nvPr>
            <p:ph idx="1"/>
          </p:nvPr>
        </p:nvSpPr>
        <p:spPr>
          <a:xfrm>
            <a:off x="534838" y="2104845"/>
            <a:ext cx="10748858" cy="4127740"/>
          </a:xfrm>
        </p:spPr>
        <p:txBody>
          <a:bodyPr>
            <a:normAutofit/>
          </a:bodyPr>
          <a:lstStyle/>
          <a:p>
            <a:pPr marL="0" marR="0" indent="0" algn="ctr">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Can you find a counter example for the following conjectures?</a:t>
            </a: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000000"/>
                </a:solidFill>
                <a:latin typeface="Arial" panose="020B0604020202020204" pitchFamily="34" charset="0"/>
                <a:ea typeface="Times New Roman" panose="02020603050405020304" pitchFamily="18" charset="0"/>
                <a:cs typeface="Arial" panose="020B0604020202020204" pitchFamily="34" charset="0"/>
              </a:rPr>
              <a:t>“The sum of any two whole numbers is divisible by 2.”</a:t>
            </a: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365F91"/>
                </a:solidFill>
                <a:latin typeface="Arial" panose="020B0604020202020204" pitchFamily="34" charset="0"/>
                <a:ea typeface="Calibri" panose="020F0502020204030204" pitchFamily="34" charset="0"/>
                <a:cs typeface="Times New Roman" panose="02020603050405020304" pitchFamily="18" charset="0"/>
              </a:rPr>
              <a:t>7 + 6 = 13; 13 is not divisible by 2</a:t>
            </a:r>
          </a:p>
          <a:p>
            <a:pPr marL="457200" lvl="1" indent="0" algn="ctr">
              <a:lnSpc>
                <a:spcPct val="115000"/>
              </a:lnSpc>
              <a:spcBef>
                <a:spcPts val="0"/>
              </a:spcBef>
              <a:spcAft>
                <a:spcPts val="1000"/>
              </a:spcAft>
              <a:buNone/>
            </a:pPr>
            <a:r>
              <a:rPr lang="en-US" sz="3200" dirty="0">
                <a:solidFill>
                  <a:srgbClr val="000000"/>
                </a:solidFill>
                <a:latin typeface="Arial" panose="020B0604020202020204" pitchFamily="34" charset="0"/>
                <a:ea typeface="Times New Roman" panose="02020603050405020304" pitchFamily="18" charset="0"/>
                <a:cs typeface="Arial" panose="020B0604020202020204" pitchFamily="34" charset="0"/>
              </a:rPr>
              <a:t>“The sum of any two odd numbers is divisible by 2.”</a:t>
            </a: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365F91"/>
                </a:solidFill>
                <a:latin typeface="Arial" panose="020B0604020202020204" pitchFamily="34" charset="0"/>
                <a:ea typeface="Calibri" panose="020F0502020204030204" pitchFamily="34" charset="0"/>
                <a:cs typeface="Times New Roman" panose="02020603050405020304" pitchFamily="18" charset="0"/>
              </a:rPr>
              <a:t>There is no counterexample, therefore it must be true. </a:t>
            </a:r>
          </a:p>
          <a:p>
            <a:endParaRPr lang="en-US" dirty="0"/>
          </a:p>
        </p:txBody>
      </p:sp>
    </p:spTree>
    <p:extLst>
      <p:ext uri="{BB962C8B-B14F-4D97-AF65-F5344CB8AC3E}">
        <p14:creationId xmlns:p14="http://schemas.microsoft.com/office/powerpoint/2010/main" val="29933038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1000"/>
                                        <p:tgtEl>
                                          <p:spTgt spid="3">
                                            <p:txEl>
                                              <p:pRg st="2" end="2"/>
                                            </p:txEl>
                                          </p:spTgt>
                                        </p:tgtEl>
                                      </p:cBhvr>
                                    </p:animEffect>
                                    <p:anim calcmode="lin" valueType="num">
                                      <p:cBhvr>
                                        <p:cTn id="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1000"/>
                                        <p:tgtEl>
                                          <p:spTgt spid="3">
                                            <p:txEl>
                                              <p:pRg st="4" end="4"/>
                                            </p:txEl>
                                          </p:spTgt>
                                        </p:tgtEl>
                                      </p:cBhvr>
                                    </p:animEffect>
                                    <p:anim calcmode="lin" valueType="num">
                                      <p:cBhvr>
                                        <p:cTn id="1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2EFAB-800A-EF6A-DCD6-242BEDF1D37D}"/>
              </a:ext>
            </a:extLst>
          </p:cNvPr>
          <p:cNvSpPr>
            <a:spLocks noGrp="1"/>
          </p:cNvSpPr>
          <p:nvPr>
            <p:ph type="title"/>
          </p:nvPr>
        </p:nvSpPr>
        <p:spPr>
          <a:xfrm>
            <a:off x="721285" y="590585"/>
            <a:ext cx="10168128" cy="1179576"/>
          </a:xfrm>
        </p:spPr>
        <p:txBody>
          <a:bodyPr/>
          <a:lstStyle/>
          <a:p>
            <a:r>
              <a:rPr lang="en-US" b="1" dirty="0">
                <a:latin typeface="Arial" panose="020B0604020202020204" pitchFamily="34" charset="0"/>
                <a:cs typeface="Arial" panose="020B0604020202020204" pitchFamily="34" charset="0"/>
              </a:rPr>
              <a:t>Let’s Practice</a:t>
            </a:r>
          </a:p>
        </p:txBody>
      </p:sp>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1"/>
            <p:extLst>
              <p:ext uri="{D42A27DB-BD31-4B8C-83A1-F6EECF244321}">
                <p14:modId xmlns:p14="http://schemas.microsoft.com/office/powerpoint/2010/main" val="2774498523"/>
              </p:ext>
            </p:extLst>
          </p:nvPr>
        </p:nvGraphicFramePr>
        <p:xfrm>
          <a:off x="1116013" y="2478088"/>
          <a:ext cx="10167936" cy="2743200"/>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370840">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370840">
                <a:tc>
                  <a:txBody>
                    <a:bodyPr/>
                    <a:lstStyle/>
                    <a:p>
                      <a:pPr marL="0" marR="0" algn="ctr">
                        <a:spcBef>
                          <a:spcPts val="1800"/>
                        </a:spcBef>
                        <a:spcAft>
                          <a:spcPts val="1200"/>
                        </a:spcAft>
                      </a:pPr>
                      <a:r>
                        <a:rPr lang="en-US" sz="2400" b="1" i="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Jack took 4 shots and scored a goal.</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370840">
                <a:tc>
                  <a:txBody>
                    <a:bodyPr/>
                    <a:lstStyle/>
                    <a:p>
                      <a:pPr marL="0" marR="0" algn="ctr">
                        <a:spcBef>
                          <a:spcPts val="1800"/>
                        </a:spcBef>
                        <a:spcAft>
                          <a:spcPts val="1200"/>
                        </a:spcAft>
                      </a:pPr>
                      <a:r>
                        <a:rPr lang="en-US" sz="2400" b="1" i="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My three friends got their driver’s license when they turned 16. I turn 16 tomorrow. </a:t>
                      </a:r>
                      <a:endParaRPr lang="en-US" sz="2400" i="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bl>
          </a:graphicData>
        </a:graphic>
      </p:graphicFrame>
      <p:sp>
        <p:nvSpPr>
          <p:cNvPr id="3" name="TextBox 2">
            <a:extLst>
              <a:ext uri="{FF2B5EF4-FFF2-40B4-BE49-F238E27FC236}">
                <a16:creationId xmlns:a16="http://schemas.microsoft.com/office/drawing/2014/main" id="{F48E4D37-0822-4AFC-9844-C816837567C7}"/>
              </a:ext>
            </a:extLst>
          </p:cNvPr>
          <p:cNvSpPr txBox="1"/>
          <p:nvPr/>
        </p:nvSpPr>
        <p:spPr>
          <a:xfrm>
            <a:off x="4696496" y="3105834"/>
            <a:ext cx="3006970"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Jack will score a goal on his next shot.</a:t>
            </a:r>
            <a:endParaRPr lang="en-US" dirty="0"/>
          </a:p>
        </p:txBody>
      </p:sp>
      <p:sp>
        <p:nvSpPr>
          <p:cNvPr id="5" name="TextBox 4">
            <a:extLst>
              <a:ext uri="{FF2B5EF4-FFF2-40B4-BE49-F238E27FC236}">
                <a16:creationId xmlns:a16="http://schemas.microsoft.com/office/drawing/2014/main" id="{4366D6F3-9A4B-4D79-BE7A-DC033C2EA959}"/>
              </a:ext>
            </a:extLst>
          </p:cNvPr>
          <p:cNvSpPr txBox="1"/>
          <p:nvPr/>
        </p:nvSpPr>
        <p:spPr>
          <a:xfrm>
            <a:off x="8053754" y="3105834"/>
            <a:ext cx="3297115"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Inductive reasoning. It is based on specific instances.</a:t>
            </a:r>
            <a:endParaRPr lang="en-US" dirty="0"/>
          </a:p>
        </p:txBody>
      </p:sp>
      <p:sp>
        <p:nvSpPr>
          <p:cNvPr id="6" name="TextBox 5">
            <a:extLst>
              <a:ext uri="{FF2B5EF4-FFF2-40B4-BE49-F238E27FC236}">
                <a16:creationId xmlns:a16="http://schemas.microsoft.com/office/drawing/2014/main" id="{88375766-D2C5-4A37-BD30-23498E02AD0C}"/>
              </a:ext>
            </a:extLst>
          </p:cNvPr>
          <p:cNvSpPr txBox="1"/>
          <p:nvPr/>
        </p:nvSpPr>
        <p:spPr>
          <a:xfrm>
            <a:off x="4777642" y="3930162"/>
            <a:ext cx="2858904" cy="646331"/>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I will get my driver’s license tomorrow.</a:t>
            </a:r>
            <a:endParaRPr lang="en-US" dirty="0"/>
          </a:p>
        </p:txBody>
      </p:sp>
      <p:sp>
        <p:nvSpPr>
          <p:cNvPr id="7" name="TextBox 6">
            <a:extLst>
              <a:ext uri="{FF2B5EF4-FFF2-40B4-BE49-F238E27FC236}">
                <a16:creationId xmlns:a16="http://schemas.microsoft.com/office/drawing/2014/main" id="{98CF8F18-21F8-4202-8725-336A9BEE8394}"/>
              </a:ext>
            </a:extLst>
          </p:cNvPr>
          <p:cNvSpPr txBox="1"/>
          <p:nvPr/>
        </p:nvSpPr>
        <p:spPr>
          <a:xfrm>
            <a:off x="8053754" y="3918246"/>
            <a:ext cx="2951895" cy="923330"/>
          </a:xfrm>
          <a:prstGeom prst="rect">
            <a:avLst/>
          </a:prstGeom>
          <a:noFill/>
        </p:spPr>
        <p:txBody>
          <a:bodyPr wrap="square" rtlCol="0">
            <a:spAutoFit/>
          </a:bodyPr>
          <a:lstStyle/>
          <a:p>
            <a:r>
              <a:rPr lang="en-US">
                <a:solidFill>
                  <a:srgbClr val="365F91"/>
                </a:solidFill>
                <a:latin typeface="Arial" panose="020B0604020202020204" pitchFamily="34" charset="0"/>
                <a:ea typeface="Calibri" panose="020F0502020204030204" pitchFamily="34" charset="0"/>
              </a:rPr>
              <a:t>Inductive reasoning. It is based on specific instances.</a:t>
            </a:r>
            <a:endParaRPr lang="en-US" dirty="0"/>
          </a:p>
        </p:txBody>
      </p:sp>
    </p:spTree>
    <p:extLst>
      <p:ext uri="{BB962C8B-B14F-4D97-AF65-F5344CB8AC3E}">
        <p14:creationId xmlns:p14="http://schemas.microsoft.com/office/powerpoint/2010/main" val="409843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1000"/>
                                        <p:tgtEl>
                                          <p:spTgt spid="7"/>
                                        </p:tgtEl>
                                      </p:cBhvr>
                                    </p:animEffect>
                                    <p:anim calcmode="lin" valueType="num">
                                      <p:cBhvr>
                                        <p:cTn id="29" dur="1000" fill="hold"/>
                                        <p:tgtEl>
                                          <p:spTgt spid="7"/>
                                        </p:tgtEl>
                                        <p:attrNameLst>
                                          <p:attrName>ppt_x</p:attrName>
                                        </p:attrNameLst>
                                      </p:cBhvr>
                                      <p:tavLst>
                                        <p:tav tm="0">
                                          <p:val>
                                            <p:strVal val="#ppt_x"/>
                                          </p:val>
                                        </p:tav>
                                        <p:tav tm="100000">
                                          <p:val>
                                            <p:strVal val="#ppt_x"/>
                                          </p:val>
                                        </p:tav>
                                      </p:tavLst>
                                    </p:anim>
                                    <p:anim calcmode="lin" valueType="num">
                                      <p:cBhvr>
                                        <p:cTn id="3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2697</TotalTime>
  <Words>1043</Words>
  <Application>Microsoft Office PowerPoint</Application>
  <PresentationFormat>Widescreen</PresentationFormat>
  <Paragraphs>96</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Avenir Next LT Pro</vt:lpstr>
      <vt:lpstr>Calibri</vt:lpstr>
      <vt:lpstr>Georgia</vt:lpstr>
      <vt:lpstr>Times New Roman</vt:lpstr>
      <vt:lpstr>AccentBoxVTI</vt:lpstr>
      <vt:lpstr>Lesson 3: Inductive and Deductive Reasoning</vt:lpstr>
      <vt:lpstr>Inductive Reasoning</vt:lpstr>
      <vt:lpstr>Inductive Reasoning</vt:lpstr>
      <vt:lpstr>Deductive Reasoning</vt:lpstr>
      <vt:lpstr>Deductive Reasoning</vt:lpstr>
      <vt:lpstr>For each example below, decide if it is inductive or deductive reasoning? </vt:lpstr>
      <vt:lpstr>Counter Example</vt:lpstr>
      <vt:lpstr>Counter Example</vt:lpstr>
      <vt:lpstr>Let’s Practice</vt:lpstr>
      <vt:lpstr>Let’s Practice</vt:lpstr>
      <vt:lpstr>PowerPoint Presentation</vt:lpstr>
      <vt:lpstr>Which conclusion below shows evidence of deductive reasoning? </vt:lpstr>
      <vt:lpstr>Which conclusion below shows evidence of logical inductive reasoning?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8</cp:revision>
  <dcterms:created xsi:type="dcterms:W3CDTF">2023-12-09T14:49:07Z</dcterms:created>
  <dcterms:modified xsi:type="dcterms:W3CDTF">2025-01-08T17:53:06Z</dcterms:modified>
</cp:coreProperties>
</file>