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85" r:id="rId12"/>
    <p:sldId id="279" r:id="rId13"/>
    <p:sldId id="280" r:id="rId14"/>
    <p:sldId id="282" r:id="rId15"/>
    <p:sldId id="283" r:id="rId16"/>
    <p:sldId id="28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000" b="1" dirty="0"/>
              <a:t>Lesson 26: </a:t>
            </a:r>
            <a:r>
              <a:rPr lang="en-US" sz="4000" b="1" kern="0" dirty="0">
                <a:latin typeface="Arial" panose="020B0604020202020204" pitchFamily="34" charset="0"/>
                <a:ea typeface="Calibri" panose="020F0502020204030204" pitchFamily="34" charset="0"/>
              </a:rPr>
              <a:t>Irrational and Real Numbers</a:t>
            </a:r>
            <a:endParaRPr lang="en-US" sz="4000" b="1" dirty="0"/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89" y="1551556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dirty="0"/>
            </a:b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949AC29-8179-4B17-B1FB-26663109023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7003" y="2290016"/>
                <a:ext cx="10168128" cy="3694176"/>
              </a:xfrm>
            </p:spPr>
            <p:txBody>
              <a:bodyPr>
                <a:normAutofit lnSpcReduction="10000"/>
              </a:bodyPr>
              <a:lstStyle/>
              <a:p>
                <a:pPr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3200" dirty="0"/>
                  <a:t>-12	</a:t>
                </a:r>
              </a:p>
              <a:p>
                <a:pPr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US" sz="3200" i="1" ker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15</m:t>
                        </m:r>
                      </m:e>
                    </m:rad>
                  </m:oMath>
                </a14:m>
                <a:endParaRPr lang="en-US" sz="32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3200" kern="0" dirty="0">
                    <a:latin typeface="Arial" panose="020B0604020202020204" pitchFamily="34" charset="0"/>
                    <a:ea typeface="Calibri" panose="020F0502020204030204" pitchFamily="34" charset="0"/>
                  </a:rPr>
                  <a:t>.23</a:t>
                </a:r>
              </a:p>
              <a:p>
                <a:pPr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3200" kern="0" dirty="0">
                    <a:latin typeface="Arial" panose="020B0604020202020204" pitchFamily="34" charset="0"/>
                    <a:ea typeface="Calibri" panose="020F0502020204030204" pitchFamily="34" charset="0"/>
                  </a:rPr>
                  <a:t>130</a:t>
                </a:r>
              </a:p>
              <a:p>
                <a:pPr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sz="3200" i="1" kern="0"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−</m:t>
                    </m:r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 ker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</m:t>
                        </m:r>
                      </m:num>
                      <m:den>
                        <m:r>
                          <a:rPr lang="en-US" sz="3200" i="1" ker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5</m:t>
                        </m:r>
                      </m:den>
                    </m:f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949AC29-8179-4B17-B1FB-26663109023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7003" y="2290016"/>
                <a:ext cx="10168128" cy="3694176"/>
              </a:xfrm>
              <a:blipFill>
                <a:blip r:embed="rId2"/>
                <a:stretch>
                  <a:fillRect l="-1379" t="-21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A3F39FC8-9837-412F-9916-B53F1A0854F2}"/>
              </a:ext>
            </a:extLst>
          </p:cNvPr>
          <p:cNvSpPr/>
          <p:nvPr/>
        </p:nvSpPr>
        <p:spPr>
          <a:xfrm>
            <a:off x="637003" y="-29122"/>
            <a:ext cx="10567333" cy="2170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A:</a:t>
            </a: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Identify the set(s)  of numbers to which each given number belongs. Use the letters N, W, Z, Q, I and R.</a:t>
            </a:r>
            <a:endParaRPr lang="en-US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024423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A977E5-FB76-3DF4-E8B0-301BE0EB7D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EDB03-6822-8F54-517C-66DEB02EA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89" y="1551556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dirty="0"/>
            </a:b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012294B-1244-28E8-5269-CA8A7696E32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7003" y="2290016"/>
                <a:ext cx="10168128" cy="3694176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.27</a:t>
                </a:r>
                <a:r>
                  <a:rPr lang="en-US" sz="3200" dirty="0"/>
                  <a:t>	</a:t>
                </a:r>
              </a:p>
              <a:p>
                <a:pPr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US" sz="3200" i="1" ker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</m:t>
                        </m:r>
                        <m:r>
                          <a:rPr lang="en-US" sz="3200" b="0" i="1" kern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0</m:t>
                        </m:r>
                      </m:e>
                    </m:rad>
                  </m:oMath>
                </a14:m>
                <a:endParaRPr lang="en-US" sz="32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2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25</m:t>
                        </m:r>
                      </m:e>
                    </m:rad>
                    <m:r>
                      <a:rPr lang="en-US" sz="3200" b="0" i="1" kern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endParaRPr lang="en-US" sz="3200" kern="0" dirty="0">
                  <a:latin typeface="Arial" panose="020B060402020202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012294B-1244-28E8-5269-CA8A7696E3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7003" y="2290016"/>
                <a:ext cx="10168128" cy="3694176"/>
              </a:xfrm>
              <a:blipFill>
                <a:blip r:embed="rId2"/>
                <a:stretch>
                  <a:fillRect l="-1379" t="-14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22AE388E-BF02-F6DC-C728-90FEC0826ED9}"/>
              </a:ext>
            </a:extLst>
          </p:cNvPr>
          <p:cNvSpPr/>
          <p:nvPr/>
        </p:nvSpPr>
        <p:spPr>
          <a:xfrm>
            <a:off x="637003" y="-29122"/>
            <a:ext cx="10567333" cy="2170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A:</a:t>
            </a: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Identify the set(s)  of numbers to which each given number belongs. Use the letters N, W, Z, Q, I and R.</a:t>
            </a:r>
            <a:endParaRPr lang="en-US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34291E-6F69-DD8A-A22B-0BABF5519E0D}"/>
              </a:ext>
            </a:extLst>
          </p:cNvPr>
          <p:cNvCxnSpPr/>
          <p:nvPr/>
        </p:nvCxnSpPr>
        <p:spPr>
          <a:xfrm>
            <a:off x="1095555" y="2355011"/>
            <a:ext cx="3881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02190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89" y="1551556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dirty="0"/>
            </a:b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49AC29-8179-4B17-B1FB-266631090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002" y="2290016"/>
            <a:ext cx="11183085" cy="4203148"/>
          </a:xfrm>
        </p:spPr>
        <p:txBody>
          <a:bodyPr>
            <a:normAutofit fontScale="92500" lnSpcReduction="20000"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5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Closure Property for Addition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5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500" dirty="0">
                <a:latin typeface="Arial" panose="020B0604020202020204" pitchFamily="34" charset="0"/>
                <a:ea typeface="Times New Roman" panose="02020603050405020304" pitchFamily="18" charset="0"/>
              </a:rPr>
              <a:t>Closure Property for Multiplication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5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</a:t>
            </a:r>
            <a:r>
              <a:rPr lang="en-US" sz="3500" dirty="0">
                <a:latin typeface="Arial" panose="020B0604020202020204" pitchFamily="34" charset="0"/>
                <a:ea typeface="Times New Roman" panose="02020603050405020304" pitchFamily="18" charset="0"/>
              </a:rPr>
              <a:t>Commutative Property for Addition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5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dirty="0">
                <a:latin typeface="Arial" panose="020B0604020202020204" pitchFamily="34" charset="0"/>
                <a:ea typeface="Times New Roman" panose="02020603050405020304" pitchFamily="18" charset="0"/>
              </a:rPr>
              <a:t>4. Commutative Property for Multiplication</a:t>
            </a:r>
            <a:endParaRPr lang="en-US" sz="3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n-US" sz="3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	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EBE948-A539-4149-9CA3-11DC1703340C}"/>
              </a:ext>
            </a:extLst>
          </p:cNvPr>
          <p:cNvSpPr/>
          <p:nvPr/>
        </p:nvSpPr>
        <p:spPr>
          <a:xfrm>
            <a:off x="637003" y="817387"/>
            <a:ext cx="86132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kern="0" dirty="0">
                <a:latin typeface="Arial" panose="020B0604020202020204" pitchFamily="34" charset="0"/>
                <a:ea typeface="Calibri" panose="020F0502020204030204" pitchFamily="34" charset="0"/>
              </a:rPr>
              <a:t>PROPERTIES OF REAL NUMBERS</a:t>
            </a:r>
            <a:endParaRPr lang="en-US" sz="40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6FAC20-8C3E-40AE-964B-DF2457EDB3E8}"/>
              </a:ext>
            </a:extLst>
          </p:cNvPr>
          <p:cNvSpPr txBox="1"/>
          <p:nvPr/>
        </p:nvSpPr>
        <p:spPr>
          <a:xfrm>
            <a:off x="5637402" y="2961313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197502-192C-44C7-94F7-7482DEE32D55}"/>
              </a:ext>
            </a:extLst>
          </p:cNvPr>
          <p:cNvSpPr txBox="1"/>
          <p:nvPr/>
        </p:nvSpPr>
        <p:spPr>
          <a:xfrm>
            <a:off x="7331978" y="66021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347576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89" y="1551556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dirty="0"/>
            </a:b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49AC29-8179-4B17-B1FB-266631090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002" y="2290016"/>
            <a:ext cx="11183085" cy="4203148"/>
          </a:xfrm>
        </p:spPr>
        <p:txBody>
          <a:bodyPr>
            <a:norm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5. Associative Property for Addition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6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6. Associative Property for Multiplication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5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EBE948-A539-4149-9CA3-11DC1703340C}"/>
              </a:ext>
            </a:extLst>
          </p:cNvPr>
          <p:cNvSpPr/>
          <p:nvPr/>
        </p:nvSpPr>
        <p:spPr>
          <a:xfrm>
            <a:off x="637003" y="817387"/>
            <a:ext cx="86132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kern="0" dirty="0">
                <a:latin typeface="Arial" panose="020B0604020202020204" pitchFamily="34" charset="0"/>
                <a:ea typeface="Calibri" panose="020F0502020204030204" pitchFamily="34" charset="0"/>
              </a:rPr>
              <a:t>PROPERTIES OF REAL NUMBERS</a:t>
            </a:r>
            <a:endParaRPr lang="en-US" sz="40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6FAC20-8C3E-40AE-964B-DF2457EDB3E8}"/>
              </a:ext>
            </a:extLst>
          </p:cNvPr>
          <p:cNvSpPr txBox="1"/>
          <p:nvPr/>
        </p:nvSpPr>
        <p:spPr>
          <a:xfrm>
            <a:off x="5637402" y="2961313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197502-192C-44C7-94F7-7482DEE32D55}"/>
              </a:ext>
            </a:extLst>
          </p:cNvPr>
          <p:cNvSpPr txBox="1"/>
          <p:nvPr/>
        </p:nvSpPr>
        <p:spPr>
          <a:xfrm>
            <a:off x="7331978" y="66021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024656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89" y="1551556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dirty="0"/>
            </a:b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49AC29-8179-4B17-B1FB-266631090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002" y="2290016"/>
            <a:ext cx="11183085" cy="4203148"/>
          </a:xfrm>
        </p:spPr>
        <p:txBody>
          <a:bodyPr>
            <a:norm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7. Identity Property for Addition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6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8. Identity Property for Multiplication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5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EBE948-A539-4149-9CA3-11DC1703340C}"/>
              </a:ext>
            </a:extLst>
          </p:cNvPr>
          <p:cNvSpPr/>
          <p:nvPr/>
        </p:nvSpPr>
        <p:spPr>
          <a:xfrm>
            <a:off x="637003" y="817387"/>
            <a:ext cx="86132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kern="0" dirty="0">
                <a:latin typeface="Arial" panose="020B0604020202020204" pitchFamily="34" charset="0"/>
                <a:ea typeface="Calibri" panose="020F0502020204030204" pitchFamily="34" charset="0"/>
              </a:rPr>
              <a:t>PROPERTIES OF REAL NUMBERS</a:t>
            </a:r>
            <a:endParaRPr lang="en-US" sz="40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6FAC20-8C3E-40AE-964B-DF2457EDB3E8}"/>
              </a:ext>
            </a:extLst>
          </p:cNvPr>
          <p:cNvSpPr txBox="1"/>
          <p:nvPr/>
        </p:nvSpPr>
        <p:spPr>
          <a:xfrm>
            <a:off x="5637402" y="2961313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197502-192C-44C7-94F7-7482DEE32D55}"/>
              </a:ext>
            </a:extLst>
          </p:cNvPr>
          <p:cNvSpPr txBox="1"/>
          <p:nvPr/>
        </p:nvSpPr>
        <p:spPr>
          <a:xfrm>
            <a:off x="7331978" y="66021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7196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89" y="1551556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dirty="0"/>
            </a:b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49AC29-8179-4B17-B1FB-266631090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002" y="2290016"/>
            <a:ext cx="11183085" cy="4203148"/>
          </a:xfrm>
        </p:spPr>
        <p:txBody>
          <a:bodyPr>
            <a:norm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9. Inverse Property for Addition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6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10. Inverse Property for Multiplication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5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EBE948-A539-4149-9CA3-11DC1703340C}"/>
              </a:ext>
            </a:extLst>
          </p:cNvPr>
          <p:cNvSpPr/>
          <p:nvPr/>
        </p:nvSpPr>
        <p:spPr>
          <a:xfrm>
            <a:off x="637003" y="817387"/>
            <a:ext cx="86132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kern="0" dirty="0">
                <a:latin typeface="Arial" panose="020B0604020202020204" pitchFamily="34" charset="0"/>
                <a:ea typeface="Calibri" panose="020F0502020204030204" pitchFamily="34" charset="0"/>
              </a:rPr>
              <a:t>PROPERTIES OF REAL NUMBERS</a:t>
            </a:r>
            <a:endParaRPr lang="en-US" sz="40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6FAC20-8C3E-40AE-964B-DF2457EDB3E8}"/>
              </a:ext>
            </a:extLst>
          </p:cNvPr>
          <p:cNvSpPr txBox="1"/>
          <p:nvPr/>
        </p:nvSpPr>
        <p:spPr>
          <a:xfrm>
            <a:off x="5637402" y="2961313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197502-192C-44C7-94F7-7482DEE32D55}"/>
              </a:ext>
            </a:extLst>
          </p:cNvPr>
          <p:cNvSpPr txBox="1"/>
          <p:nvPr/>
        </p:nvSpPr>
        <p:spPr>
          <a:xfrm>
            <a:off x="7331978" y="66021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56327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89" y="1551556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dirty="0"/>
            </a:b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49AC29-8179-4B17-B1FB-266631090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002" y="2290016"/>
            <a:ext cx="11183085" cy="4203148"/>
          </a:xfrm>
        </p:spPr>
        <p:txBody>
          <a:bodyPr>
            <a:norm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11.  Distributive Property Over Multiplication and      	Addition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6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5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EBE948-A539-4149-9CA3-11DC1703340C}"/>
              </a:ext>
            </a:extLst>
          </p:cNvPr>
          <p:cNvSpPr/>
          <p:nvPr/>
        </p:nvSpPr>
        <p:spPr>
          <a:xfrm>
            <a:off x="637003" y="817387"/>
            <a:ext cx="86132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kern="0" dirty="0">
                <a:latin typeface="Arial" panose="020B0604020202020204" pitchFamily="34" charset="0"/>
                <a:ea typeface="Calibri" panose="020F0502020204030204" pitchFamily="34" charset="0"/>
              </a:rPr>
              <a:t>PROPERTIES OF REAL NUMBERS</a:t>
            </a:r>
            <a:endParaRPr lang="en-US" sz="40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6FAC20-8C3E-40AE-964B-DF2457EDB3E8}"/>
              </a:ext>
            </a:extLst>
          </p:cNvPr>
          <p:cNvSpPr txBox="1"/>
          <p:nvPr/>
        </p:nvSpPr>
        <p:spPr>
          <a:xfrm>
            <a:off x="5637402" y="2961313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197502-192C-44C7-94F7-7482DEE32D55}"/>
              </a:ext>
            </a:extLst>
          </p:cNvPr>
          <p:cNvSpPr txBox="1"/>
          <p:nvPr/>
        </p:nvSpPr>
        <p:spPr>
          <a:xfrm>
            <a:off x="7331978" y="66021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742861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Irrational and Real Numbers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Sets of Numbers: 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Natural		</a:t>
            </a:r>
            <a:endParaRPr lang="en-US" sz="320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  <a:p>
            <a:pPr marL="0" indent="0">
              <a:buNone/>
            </a:pP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Whole		</a:t>
            </a:r>
            <a:endParaRPr lang="en-US" sz="3200" b="1" u="sng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252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Irrational and Real Numbers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Sets of Numbers: 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Integers		</a:t>
            </a:r>
            <a:endParaRPr lang="en-US" sz="320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  <a:p>
            <a:pPr marL="0" indent="0">
              <a:buNone/>
            </a:pP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Rational		</a:t>
            </a:r>
            <a:endParaRPr lang="en-US" sz="3200" b="1" u="sng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2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Irrational and Real Numbers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Sets of Numbers: 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Irrational		</a:t>
            </a:r>
            <a:endParaRPr lang="en-US" sz="320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  <a:p>
            <a:pPr marL="0" indent="0">
              <a:buNone/>
            </a:pPr>
            <a:endParaRPr lang="en-US" sz="3200" kern="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Real		</a:t>
            </a:r>
            <a:endParaRPr lang="en-US" sz="3200" b="1" u="sng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9023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u="sng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Draw a Venn Diagram</a:t>
            </a:r>
            <a:r>
              <a:rPr lang="en-US" sz="4400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to represent these sets of numbers:</a:t>
            </a: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31F841-5396-4044-87AD-595AB05ED9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10190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645" y="1257941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fractions, how do you know if the fraction terminates or repeats?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49AC29-8179-4B17-B1FB-266631090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003" y="2290016"/>
            <a:ext cx="10168128" cy="3694176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0353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89" y="1551556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For decimals, how do you know if the decimal is actually a rational number</a:t>
            </a:r>
            <a:r>
              <a:rPr lang="en-US" dirty="0"/>
              <a:t>?</a:t>
            </a:r>
            <a:br>
              <a:rPr lang="en-US" dirty="0"/>
            </a:b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49AC29-8179-4B17-B1FB-266631090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003" y="2290016"/>
            <a:ext cx="10168128" cy="3694176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6106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89" y="1551556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dirty="0"/>
            </a:b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49AC29-8179-4B17-B1FB-266631090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003" y="2290016"/>
            <a:ext cx="10168128" cy="3694176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347A31-AE22-4F6D-93A1-7AEB202BE99D}"/>
              </a:ext>
            </a:extLst>
          </p:cNvPr>
          <p:cNvSpPr/>
          <p:nvPr/>
        </p:nvSpPr>
        <p:spPr>
          <a:xfrm>
            <a:off x="869059" y="458206"/>
            <a:ext cx="10108244" cy="1462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Give examples of decimals that </a:t>
            </a:r>
            <a:r>
              <a:rPr lang="en-US" sz="4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terminate</a:t>
            </a: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but are still a rational number.</a:t>
            </a:r>
            <a:endParaRPr lang="en-US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4231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89" y="1551556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dirty="0"/>
            </a:b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49AC29-8179-4B17-B1FB-266631090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003" y="2290016"/>
            <a:ext cx="10168128" cy="3694176"/>
          </a:xfrm>
        </p:spPr>
        <p:txBody>
          <a:bodyPr/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0F8B0B6-EB7F-4A1A-999F-6727582D38DC}"/>
              </a:ext>
            </a:extLst>
          </p:cNvPr>
          <p:cNvSpPr/>
          <p:nvPr/>
        </p:nvSpPr>
        <p:spPr>
          <a:xfrm>
            <a:off x="723089" y="322955"/>
            <a:ext cx="10928059" cy="1462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Give examples of decimals that </a:t>
            </a:r>
            <a:r>
              <a:rPr lang="en-US" sz="4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repeat</a:t>
            </a: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but are still a rational number.</a:t>
            </a:r>
            <a:endParaRPr lang="en-US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75550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7305</TotalTime>
  <Words>320</Words>
  <Application>Microsoft Office PowerPoint</Application>
  <PresentationFormat>Widescreen</PresentationFormat>
  <Paragraphs>70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Avenir Next LT Pro</vt:lpstr>
      <vt:lpstr>Bradley Hand ITC</vt:lpstr>
      <vt:lpstr>Calibri</vt:lpstr>
      <vt:lpstr>Cambria Math</vt:lpstr>
      <vt:lpstr>Times New Roman</vt:lpstr>
      <vt:lpstr>AccentBoxVTI</vt:lpstr>
      <vt:lpstr>Lesson 26: Irrational and Real Numbers</vt:lpstr>
      <vt:lpstr> Irrational and Real Numbers</vt:lpstr>
      <vt:lpstr> Irrational and Real Numbers</vt:lpstr>
      <vt:lpstr> Irrational and Real Numbers</vt:lpstr>
      <vt:lpstr> Draw a Venn Diagram to represent these sets of numbers:</vt:lpstr>
      <vt:lpstr>For fractions, how do you know if the fraction terminates or repeats?  </vt:lpstr>
      <vt:lpstr>For decimals, how do you know if the decimal is actually a rational number?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72</cp:revision>
  <dcterms:created xsi:type="dcterms:W3CDTF">2023-12-09T14:49:07Z</dcterms:created>
  <dcterms:modified xsi:type="dcterms:W3CDTF">2025-01-15T13:37:19Z</dcterms:modified>
</cp:coreProperties>
</file>