
<file path=[Content_Types].xml><?xml version="1.0" encoding="utf-8"?>
<Types xmlns="http://schemas.openxmlformats.org/package/2006/content-types">
  <Default Extension="2" ContentType="image/jpeg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36"/>
  </p:notesMasterIdLst>
  <p:sldIdLst>
    <p:sldId id="256" r:id="rId2"/>
    <p:sldId id="321" r:id="rId3"/>
    <p:sldId id="322" r:id="rId4"/>
    <p:sldId id="323" r:id="rId5"/>
    <p:sldId id="324" r:id="rId6"/>
    <p:sldId id="325" r:id="rId7"/>
    <p:sldId id="326" r:id="rId8"/>
    <p:sldId id="327" r:id="rId9"/>
    <p:sldId id="328" r:id="rId10"/>
    <p:sldId id="364" r:id="rId11"/>
    <p:sldId id="366" r:id="rId12"/>
    <p:sldId id="365" r:id="rId13"/>
    <p:sldId id="379" r:id="rId14"/>
    <p:sldId id="382" r:id="rId15"/>
    <p:sldId id="368" r:id="rId16"/>
    <p:sldId id="383" r:id="rId17"/>
    <p:sldId id="337" r:id="rId18"/>
    <p:sldId id="338" r:id="rId19"/>
    <p:sldId id="378" r:id="rId20"/>
    <p:sldId id="372" r:id="rId21"/>
    <p:sldId id="340" r:id="rId22"/>
    <p:sldId id="343" r:id="rId23"/>
    <p:sldId id="344" r:id="rId24"/>
    <p:sldId id="371" r:id="rId25"/>
    <p:sldId id="346" r:id="rId26"/>
    <p:sldId id="380" r:id="rId27"/>
    <p:sldId id="374" r:id="rId28"/>
    <p:sldId id="348" r:id="rId29"/>
    <p:sldId id="349" r:id="rId30"/>
    <p:sldId id="351" r:id="rId31"/>
    <p:sldId id="381" r:id="rId32"/>
    <p:sldId id="362" r:id="rId33"/>
    <p:sldId id="363" r:id="rId34"/>
    <p:sldId id="376" r:id="rId3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FFE699"/>
    <a:srgbClr val="FFD966"/>
    <a:srgbClr val="B85C5C"/>
    <a:srgbClr val="457AC7"/>
    <a:srgbClr val="65E5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43" autoAdjust="0"/>
    <p:restoredTop sz="89376" autoAdjust="0"/>
  </p:normalViewPr>
  <p:slideViewPr>
    <p:cSldViewPr snapToGrid="0" snapToObjects="1">
      <p:cViewPr varScale="1">
        <p:scale>
          <a:sx n="79" d="100"/>
          <a:sy n="79" d="100"/>
        </p:scale>
        <p:origin x="614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D78D4-8830-4043-9064-E6BE46C06313}" type="datetimeFigureOut">
              <a:rPr lang="en-US" smtClean="0"/>
              <a:t>10/20/2024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2FDDA2-D307-7D41-8A9B-9D02DEE48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089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2FDDA2-D307-7D41-8A9B-9D02DEE488B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935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C5C32C3-0E38-EF40-8753-699E473F02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27BE0D8-E95C-3C4B-A373-FA77AFB95C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13549" y="2703443"/>
            <a:ext cx="4660900" cy="677395"/>
          </a:xfrm>
          <a:prstGeom prst="rect">
            <a:avLst/>
          </a:prstGeom>
        </p:spPr>
        <p:txBody>
          <a:bodyPr/>
          <a:lstStyle>
            <a:lvl1pPr algn="ctr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1DA1688-B217-4843-B0D0-29E1D20281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13549" y="3546735"/>
            <a:ext cx="4660900" cy="512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4356227-D7D4-F943-AFB2-F20F8B4240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8817" y="1983144"/>
            <a:ext cx="2853911" cy="289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093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2D5093F-A64D-6A42-8920-D62D4FA40C4E}"/>
              </a:ext>
            </a:extLst>
          </p:cNvPr>
          <p:cNvGrpSpPr/>
          <p:nvPr userDrawn="1"/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A42E0DC-41C4-5D4E-9365-D4101A18F8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1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FC13913-2F32-2343-B64C-251CB51EA2C7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EDDACB2-B58B-F64A-B55E-70FEB45037B1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4A6396A-6CC8-EE41-8B23-9407CDA8FD3F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24DCAAE-06D4-1C42-A8CE-0E38F73143D0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2F89AB1-B31C-E448-B85A-7845F94BB1BB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rgbClr val="FFC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5F5AD75-B71E-D94B-A05C-66D485089C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70916" y="1320514"/>
              <a:ext cx="650162" cy="433441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7CDAB06-B996-2747-B5EA-CA07085E5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70916" y="5143800"/>
              <a:ext cx="650162" cy="433441"/>
            </a:xfrm>
            <a:prstGeom prst="rect">
              <a:avLst/>
            </a:prstGeom>
          </p:spPr>
        </p:pic>
      </p:grp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4E663CB2-1E13-F842-839B-5A8CD0A85A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456981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33246C5-2D29-F946-B2F7-3B9C84905703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4CE2E98-8D1A-CD4B-B1A9-88632EBA6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FBB83C3-3C45-0841-A413-09852839C40C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7FDDB52-74F4-BD45-9465-8A1053479EC4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DFCEBF5-ADAA-7B46-9038-529B9CAD1C0A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C772748-8129-DF4A-8381-C7C56673891E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87E82D3-A127-8949-B1E6-B259F329C874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EB4B2D7-120C-C34A-B84F-EA07D8F4A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50855" y="1305854"/>
              <a:ext cx="690281" cy="460187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F279F7D-5F09-5A4A-BBE3-A178B7A30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50855" y="5128560"/>
              <a:ext cx="690281" cy="460187"/>
            </a:xfrm>
            <a:prstGeom prst="rect">
              <a:avLst/>
            </a:prstGeom>
          </p:spPr>
        </p:pic>
      </p:grp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D4F3A9B5-49EA-D54B-89B9-093CE6BD84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2181872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F25A00D-820B-394B-BB34-47EBF2ABE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071227B-224F-8845-985A-7D474CAE570C}"/>
              </a:ext>
            </a:extLst>
          </p:cNvPr>
          <p:cNvSpPr/>
          <p:nvPr/>
        </p:nvSpPr>
        <p:spPr>
          <a:xfrm>
            <a:off x="-1" y="2958419"/>
            <a:ext cx="12192001" cy="9411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3FC234-CE84-CE4A-AEC5-3D8F75B4E49C}"/>
              </a:ext>
            </a:extLst>
          </p:cNvPr>
          <p:cNvSpPr txBox="1"/>
          <p:nvPr/>
        </p:nvSpPr>
        <p:spPr>
          <a:xfrm>
            <a:off x="1822703" y="3210350"/>
            <a:ext cx="854659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34758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8D1FCC-C828-5245-A412-370879858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335" y="963303"/>
            <a:ext cx="2887330" cy="2925572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4ED87-0658-414E-9715-03B9642412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65550" y="5448601"/>
            <a:ext cx="4660900" cy="44609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Title2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A2028A-6C2D-9540-910F-711B608C5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65550" y="5961363"/>
            <a:ext cx="4660900" cy="350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Date2</a:t>
            </a:r>
          </a:p>
        </p:txBody>
      </p:sp>
    </p:spTree>
    <p:extLst>
      <p:ext uri="{BB962C8B-B14F-4D97-AF65-F5344CB8AC3E}">
        <p14:creationId xmlns:p14="http://schemas.microsoft.com/office/powerpoint/2010/main" val="3031324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1">
            <a:extLst>
              <a:ext uri="{FF2B5EF4-FFF2-40B4-BE49-F238E27FC236}">
                <a16:creationId xmlns:a16="http://schemas.microsoft.com/office/drawing/2014/main" id="{FA6151DA-0E50-3747-B88F-29F646B314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3425" y="109131"/>
            <a:ext cx="10515600" cy="666991"/>
          </a:xfrm>
          <a:prstGeom prst="rect">
            <a:avLst/>
          </a:prstGeom>
        </p:spPr>
        <p:txBody>
          <a:bodyPr/>
          <a:lstStyle>
            <a:lvl1pPr>
              <a:defRPr sz="32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Title3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48378D0F-E7EF-4A4B-83B1-DE987880935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10355263" cy="5221539"/>
          </a:xfrm>
          <a:prstGeom prst="rect">
            <a:avLst/>
          </a:prstGeom>
        </p:spPr>
        <p:txBody>
          <a:bodyPr/>
          <a:lstStyle>
            <a:lvl1pPr>
              <a:buClr>
                <a:srgbClr val="F7BF32"/>
              </a:buClr>
              <a:defRPr b="0" i="0">
                <a:latin typeface="Avenir 65 Medium" panose="02000503020000020003" pitchFamily="2" charset="0"/>
              </a:defRPr>
            </a:lvl1pPr>
            <a:lvl2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2pPr>
            <a:lvl3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3pPr>
            <a:lvl4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4pPr>
            <a:lvl5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2006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39A8CB0-9A70-A144-93B6-FBAF6A78F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21194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159C787-850A-E94C-BE82-DEF54263A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059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FD4AF910-3B45-C642-BA40-7F26C292CBB7}"/>
              </a:ext>
            </a:extLst>
          </p:cNvPr>
          <p:cNvGrpSpPr/>
          <p:nvPr userDrawn="1"/>
        </p:nvGrpSpPr>
        <p:grpSpPr>
          <a:xfrm>
            <a:off x="0" y="0"/>
            <a:ext cx="6143872" cy="6858000"/>
            <a:chOff x="0" y="0"/>
            <a:chExt cx="6143872" cy="68580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C89D864-D3E3-854A-9727-A7FA3A3C3175}"/>
                </a:ext>
              </a:extLst>
            </p:cNvPr>
            <p:cNvSpPr/>
            <p:nvPr/>
          </p:nvSpPr>
          <p:spPr>
            <a:xfrm>
              <a:off x="5617345" y="0"/>
              <a:ext cx="526527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D8ED27C-6546-2A4D-8DF8-81E2F1D5CA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50000"/>
            <a:stretch/>
          </p:blipFill>
          <p:spPr>
            <a:xfrm>
              <a:off x="0" y="0"/>
              <a:ext cx="6096000" cy="6858000"/>
            </a:xfrm>
            <a:prstGeom prst="rect">
              <a:avLst/>
            </a:prstGeom>
          </p:spPr>
        </p:pic>
      </p:grp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1061A9F-A15E-C64A-9549-79374FACE1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833" y="3229691"/>
            <a:ext cx="4702175" cy="3986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What We’ll Cover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FA52A49-6633-E54F-9E51-57323147E95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91833" y="1128199"/>
            <a:ext cx="4704334" cy="45646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  <a:defRPr sz="1800" b="0" i="0"/>
            </a:lvl2pPr>
          </a:lstStyle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2862076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06B76FD-EBC2-924F-90F9-5FBB8B224E6C}"/>
              </a:ext>
            </a:extLst>
          </p:cNvPr>
          <p:cNvSpPr/>
          <p:nvPr/>
        </p:nvSpPr>
        <p:spPr>
          <a:xfrm>
            <a:off x="-1" y="6224584"/>
            <a:ext cx="12192001" cy="2607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204431-1C59-AA44-82EC-D02845A982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1324" r="1434" b="242"/>
          <a:stretch/>
        </p:blipFill>
        <p:spPr>
          <a:xfrm>
            <a:off x="0" y="6279639"/>
            <a:ext cx="12192000" cy="57836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6176D2-EEF6-1043-9E18-99A5E6FB1DED}"/>
              </a:ext>
            </a:extLst>
          </p:cNvPr>
          <p:cNvCxnSpPr>
            <a:cxnSpLocks/>
          </p:cNvCxnSpPr>
          <p:nvPr/>
        </p:nvCxnSpPr>
        <p:spPr>
          <a:xfrm>
            <a:off x="-13856" y="1260574"/>
            <a:ext cx="6096001" cy="0"/>
          </a:xfrm>
          <a:prstGeom prst="line">
            <a:avLst/>
          </a:prstGeom>
          <a:ln w="28575">
            <a:solidFill>
              <a:srgbClr val="FFC6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75B1AC-CF2D-704D-8913-3B88C08C39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8083" y="600075"/>
            <a:ext cx="5680075" cy="660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Title7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8360B5A-D265-7849-A437-ACE53640BBA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8083" y="1752600"/>
            <a:ext cx="4257675" cy="335280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C629"/>
              </a:buClr>
              <a:buFont typeface="Arial" panose="020B0604020202020204" pitchFamily="34" charset="0"/>
              <a:buNone/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r>
              <a:rPr lang="en-US" sz="1500" b="1" dirty="0">
                <a:latin typeface="Avenir 95 Black" panose="02000503020000020003" pitchFamily="2" charset="0"/>
              </a:rPr>
              <a:t>Points:</a:t>
            </a:r>
          </a:p>
          <a:p>
            <a:endParaRPr lang="en-US" sz="1500" dirty="0">
              <a:latin typeface="Avenir 65 Medium" panose="02000503020000020003" pitchFamily="2" charset="0"/>
            </a:endParaRP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1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2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500" dirty="0">
              <a:latin typeface="Avenir 65 Medium" panose="02000503020000020003" pitchFamily="2" charset="0"/>
            </a:endParaRPr>
          </a:p>
          <a:p>
            <a:r>
              <a:rPr lang="en-US" sz="1500" dirty="0">
                <a:latin typeface="Avenir 65 Medium" panose="02000503020000020003" pitchFamily="2" charset="0"/>
              </a:rPr>
              <a:t>Reinforce main points/message here with copy to explain to the consumer.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DF874033-E928-1743-85FB-DC29CB426C5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99667" y="1593184"/>
            <a:ext cx="4794250" cy="38925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105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475F388-1957-4E42-8C71-14A16B93040E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60DCAAC-46AE-3343-8F9A-CD4DDA203A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7FE7ACE-CBBD-CE4F-9899-20F39A6A454D}"/>
                </a:ext>
              </a:extLst>
            </p:cNvPr>
            <p:cNvCxnSpPr/>
            <p:nvPr/>
          </p:nvCxnSpPr>
          <p:spPr>
            <a:xfrm>
              <a:off x="3169919" y="3857735"/>
              <a:ext cx="585216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1210CA93-A5F0-FC40-A24C-216D908FFE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Title1</a:t>
            </a:r>
          </a:p>
        </p:txBody>
      </p:sp>
    </p:spTree>
    <p:extLst>
      <p:ext uri="{BB962C8B-B14F-4D97-AF65-F5344CB8AC3E}">
        <p14:creationId xmlns:p14="http://schemas.microsoft.com/office/powerpoint/2010/main" val="2301743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2C8967C-5DE1-8542-B6F8-DE583745C775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3F91AB2-125E-C949-8DAC-F092265357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50000"/>
            </a:blip>
            <a:srcRect t="19272"/>
            <a:stretch/>
          </p:blipFill>
          <p:spPr>
            <a:xfrm>
              <a:off x="0" y="-1"/>
              <a:ext cx="12192000" cy="6858001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F6F952A-A865-544A-B2DA-A32AF5762272}"/>
                </a:ext>
              </a:extLst>
            </p:cNvPr>
            <p:cNvCxnSpPr/>
            <p:nvPr/>
          </p:nvCxnSpPr>
          <p:spPr>
            <a:xfrm>
              <a:off x="3672840" y="3857735"/>
              <a:ext cx="484632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BDF5D72F-CC3C-2B4E-B192-FF761F67C8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Title2</a:t>
            </a:r>
          </a:p>
        </p:txBody>
      </p:sp>
    </p:spTree>
    <p:extLst>
      <p:ext uri="{BB962C8B-B14F-4D97-AF65-F5344CB8AC3E}">
        <p14:creationId xmlns:p14="http://schemas.microsoft.com/office/powerpoint/2010/main" val="3089016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8656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67" r:id="rId3"/>
    <p:sldLayoutId id="2147483668" r:id="rId4"/>
    <p:sldLayoutId id="2147483669" r:id="rId5"/>
    <p:sldLayoutId id="2147483658" r:id="rId6"/>
    <p:sldLayoutId id="2147483665" r:id="rId7"/>
    <p:sldLayoutId id="2147483660" r:id="rId8"/>
    <p:sldLayoutId id="2147483661" r:id="rId9"/>
    <p:sldLayoutId id="2147483663" r:id="rId10"/>
    <p:sldLayoutId id="2147483664" r:id="rId11"/>
    <p:sldLayoutId id="2147483666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rawpixel.com/search/overcome" TargetMode="External"/><Relationship Id="rId2" Type="http://schemas.openxmlformats.org/officeDocument/2006/relationships/image" Target="../media/image25.2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blogs.ed.ac.uk/research-bow/racial-inequality-in-research-and-academia/" TargetMode="Externa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researchoutreach.org/articles/cooperation-autonomous-machines-culture-emotion/" TargetMode="External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pixabay.com/en/medical-appointment-doctor-563427/" TargetMode="External"/><Relationship Id="rId13" Type="http://schemas.openxmlformats.org/officeDocument/2006/relationships/image" Target="../media/image13.png"/><Relationship Id="rId3" Type="http://schemas.openxmlformats.org/officeDocument/2006/relationships/image" Target="../media/image8.jpg"/><Relationship Id="rId7" Type="http://schemas.openxmlformats.org/officeDocument/2006/relationships/image" Target="../media/image10.jpg"/><Relationship Id="rId12" Type="http://schemas.openxmlformats.org/officeDocument/2006/relationships/hyperlink" Target="https://pixabay.com/en/tractor-farm-countryside-2271577/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pngall.com/communication-png/" TargetMode="External"/><Relationship Id="rId11" Type="http://schemas.openxmlformats.org/officeDocument/2006/relationships/image" Target="../media/image12.jpg"/><Relationship Id="rId5" Type="http://schemas.openxmlformats.org/officeDocument/2006/relationships/image" Target="../media/image9.png"/><Relationship Id="rId10" Type="http://schemas.openxmlformats.org/officeDocument/2006/relationships/hyperlink" Target="https://freepngimg.com/png/12768-education-picture" TargetMode="External"/><Relationship Id="rId4" Type="http://schemas.openxmlformats.org/officeDocument/2006/relationships/hyperlink" Target="https://pxhere.com/en/photo/1444001" TargetMode="External"/><Relationship Id="rId9" Type="http://schemas.openxmlformats.org/officeDocument/2006/relationships/image" Target="../media/image11.png"/><Relationship Id="rId14" Type="http://schemas.openxmlformats.org/officeDocument/2006/relationships/hyperlink" Target="https://svgsilh.com/image/1837436.html" TargetMode="Externa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pixabay.com/en/ethics-right-wrong-ethical-moral-2991600/" TargetMode="External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airpayzone.com/2018/06/cool-hand-zuck-what-we-have-here-is.html" TargetMode="External"/><Relationship Id="rId7" Type="http://schemas.openxmlformats.org/officeDocument/2006/relationships/image" Target="../media/image18.jpe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.png"/><Relationship Id="rId5" Type="http://schemas.openxmlformats.org/officeDocument/2006/relationships/hyperlink" Target="https://www.pikist.com/free-photo-vdfon" TargetMode="External"/><Relationship Id="rId4" Type="http://schemas.openxmlformats.org/officeDocument/2006/relationships/image" Target="../media/image1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1D62DE74-A72F-FA43-9FDB-0477AE57C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3549" y="2703443"/>
            <a:ext cx="4660900" cy="960173"/>
          </a:xfrm>
        </p:spPr>
        <p:txBody>
          <a:bodyPr/>
          <a:lstStyle/>
          <a:p>
            <a:r>
              <a:rPr lang="en-US" dirty="0"/>
              <a:t>Ethical AI: Principles, Practices and Implications</a:t>
            </a:r>
          </a:p>
        </p:txBody>
      </p:sp>
    </p:spTree>
    <p:extLst>
      <p:ext uri="{BB962C8B-B14F-4D97-AF65-F5344CB8AC3E}">
        <p14:creationId xmlns:p14="http://schemas.microsoft.com/office/powerpoint/2010/main" val="18717258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6FD6C9-DBBB-FCC5-BFA8-50B0AF5409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overcome the Challenges while AI solutions look Excellent?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756B52-9282-8355-4543-FD674590062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1375926"/>
            <a:ext cx="7594146" cy="5221539"/>
          </a:xfrm>
        </p:spPr>
        <p:txBody>
          <a:bodyPr/>
          <a:lstStyle/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Initial challenges in detection are now being effectively addressed.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AI consistently selects excellent candidates.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AI predictions regarding re-hospitalization are highly accurate.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The system outperforms human judgment in making predictions.</a:t>
            </a:r>
          </a:p>
          <a:p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All machine learning metrics indicate outstanding performance.</a:t>
            </a:r>
          </a:p>
        </p:txBody>
      </p:sp>
      <p:pic>
        <p:nvPicPr>
          <p:cNvPr id="5" name="Picture 4" descr="A group of people working on computers&#10;&#10;Description automatically generated">
            <a:extLst>
              <a:ext uri="{FF2B5EF4-FFF2-40B4-BE49-F238E27FC236}">
                <a16:creationId xmlns:a16="http://schemas.microsoft.com/office/drawing/2014/main" id="{8DD4FA84-7DA6-B7F9-0F8A-D35ADC27ED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288115" y="2122714"/>
            <a:ext cx="3399095" cy="2285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0920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3E3F98-4977-BDCC-63B7-3242D5BCC6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Can Removing Gender/Races solve the issues?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128F1B-1863-0C71-6F85-A5E31D86145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918368" y="1636461"/>
            <a:ext cx="7202375" cy="5221539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Even after removing explicit gender and race information, the AI can infer these attributes: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Colleges or addresses that may suggest gender or ethnic backgrounds.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Participation in certain sports or activities, and prevalence of disorders linked to specific demographics.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Membership in specific groups or associations that indicate gender or race.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Levels of care that might vary by demographic groups.</a:t>
            </a:r>
          </a:p>
        </p:txBody>
      </p:sp>
      <p:pic>
        <p:nvPicPr>
          <p:cNvPr id="14" name="Picture 13" descr="A group of hands raised up&#10;&#10;Description automatically generated">
            <a:extLst>
              <a:ext uri="{FF2B5EF4-FFF2-40B4-BE49-F238E27FC236}">
                <a16:creationId xmlns:a16="http://schemas.microsoft.com/office/drawing/2014/main" id="{C36FB5F7-E7C7-388B-AC30-46BF0A9B31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120743" y="2137145"/>
            <a:ext cx="3716283" cy="2093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33696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46B530-557A-64B0-648F-FC403C76D5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is More Important than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9AC75D-F183-BFDB-B567-EEA839E70D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094393" y="2088306"/>
            <a:ext cx="10355263" cy="5221539"/>
          </a:xfrm>
        </p:spPr>
        <p:txBody>
          <a:bodyPr/>
          <a:lstStyle/>
          <a:p>
            <a:pPr marL="457200" lvl="1" indent="0">
              <a:buNone/>
            </a:pP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Data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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 Main source of Bias</a:t>
            </a:r>
          </a:p>
        </p:txBody>
      </p:sp>
    </p:spTree>
    <p:extLst>
      <p:ext uri="{BB962C8B-B14F-4D97-AF65-F5344CB8AC3E}">
        <p14:creationId xmlns:p14="http://schemas.microsoft.com/office/powerpoint/2010/main" val="35516817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0BCCE5A-3AA8-B2AA-238B-D3FF9D6388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6219FEF-7C54-BE9B-9034-F8B044E82E7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276447" y="2732567"/>
            <a:ext cx="11642651" cy="156298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Bias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/>
              <a:t>Bias is the tendency to favor or disfavor someone or something based on personal preferences or beliefs, rather than objective criteria.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41341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2C7CFA-06C5-1B0A-C699-A1F4F5AFF2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Biases in Everyday Life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04B54FB1-2C92-FDE3-F215-2EBB4CFCFB7E}"/>
              </a:ext>
            </a:extLst>
          </p:cNvPr>
          <p:cNvSpPr/>
          <p:nvPr/>
        </p:nvSpPr>
        <p:spPr>
          <a:xfrm>
            <a:off x="5124893" y="776121"/>
            <a:ext cx="2594344" cy="1307859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Biases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F439C81-A4AC-2F45-E1DE-8227799D78D1}"/>
              </a:ext>
            </a:extLst>
          </p:cNvPr>
          <p:cNvSpPr/>
          <p:nvPr/>
        </p:nvSpPr>
        <p:spPr>
          <a:xfrm>
            <a:off x="1045529" y="3429000"/>
            <a:ext cx="1637414" cy="914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Conformation bias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C003D526-B338-0839-A1A6-1F62C637ED1B}"/>
              </a:ext>
            </a:extLst>
          </p:cNvPr>
          <p:cNvSpPr/>
          <p:nvPr/>
        </p:nvSpPr>
        <p:spPr>
          <a:xfrm>
            <a:off x="3079285" y="3429000"/>
            <a:ext cx="1502734" cy="914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Ageism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E1C3FB8-3D50-C3C7-6BA3-66277A5F9A66}"/>
              </a:ext>
            </a:extLst>
          </p:cNvPr>
          <p:cNvSpPr/>
          <p:nvPr/>
        </p:nvSpPr>
        <p:spPr>
          <a:xfrm>
            <a:off x="4929961" y="3429000"/>
            <a:ext cx="1343248" cy="914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Beauty bias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66F95A6-A1EA-A235-AE86-981C49C26090}"/>
              </a:ext>
            </a:extLst>
          </p:cNvPr>
          <p:cNvSpPr/>
          <p:nvPr/>
        </p:nvSpPr>
        <p:spPr>
          <a:xfrm>
            <a:off x="6645342" y="3429000"/>
            <a:ext cx="1555901" cy="914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Cultural bias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FC5127E-D8DB-E01B-2916-78BED32CB91E}"/>
              </a:ext>
            </a:extLst>
          </p:cNvPr>
          <p:cNvSpPr/>
          <p:nvPr/>
        </p:nvSpPr>
        <p:spPr>
          <a:xfrm>
            <a:off x="8573385" y="3429000"/>
            <a:ext cx="1463749" cy="914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Horn Effect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1C16A8-76D6-917C-4612-9A37867B8C86}"/>
              </a:ext>
            </a:extLst>
          </p:cNvPr>
          <p:cNvSpPr/>
          <p:nvPr/>
        </p:nvSpPr>
        <p:spPr>
          <a:xfrm>
            <a:off x="10409276" y="3429000"/>
            <a:ext cx="1339700" cy="914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So on…</a:t>
            </a:r>
            <a:endParaRPr lang="en-US" dirty="0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A8AA24D0-A16D-3F7C-0E0A-7A6489D5D2CF}"/>
              </a:ext>
            </a:extLst>
          </p:cNvPr>
          <p:cNvCxnSpPr>
            <a:cxnSpLocks/>
            <a:stCxn id="4" idx="4"/>
            <a:endCxn id="5" idx="0"/>
          </p:cNvCxnSpPr>
          <p:nvPr/>
        </p:nvCxnSpPr>
        <p:spPr>
          <a:xfrm flipH="1">
            <a:off x="1864236" y="2083980"/>
            <a:ext cx="4557829" cy="134502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21F7DB78-AA32-1129-1B1B-4057D334A499}"/>
              </a:ext>
            </a:extLst>
          </p:cNvPr>
          <p:cNvCxnSpPr>
            <a:cxnSpLocks/>
            <a:stCxn id="4" idx="4"/>
            <a:endCxn id="8" idx="0"/>
          </p:cNvCxnSpPr>
          <p:nvPr/>
        </p:nvCxnSpPr>
        <p:spPr>
          <a:xfrm flipH="1">
            <a:off x="3830652" y="2083980"/>
            <a:ext cx="2591413" cy="134502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4336D7DF-B172-A831-715C-8C5BB0B72F91}"/>
              </a:ext>
            </a:extLst>
          </p:cNvPr>
          <p:cNvCxnSpPr>
            <a:cxnSpLocks/>
            <a:stCxn id="4" idx="4"/>
            <a:endCxn id="9" idx="0"/>
          </p:cNvCxnSpPr>
          <p:nvPr/>
        </p:nvCxnSpPr>
        <p:spPr>
          <a:xfrm flipH="1">
            <a:off x="5601585" y="2083980"/>
            <a:ext cx="820480" cy="134502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787F9FDC-9737-3940-070B-156C4FD0D90E}"/>
              </a:ext>
            </a:extLst>
          </p:cNvPr>
          <p:cNvCxnSpPr>
            <a:cxnSpLocks/>
            <a:stCxn id="4" idx="4"/>
            <a:endCxn id="10" idx="0"/>
          </p:cNvCxnSpPr>
          <p:nvPr/>
        </p:nvCxnSpPr>
        <p:spPr>
          <a:xfrm>
            <a:off x="6422065" y="2083980"/>
            <a:ext cx="1001228" cy="134502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020B6A20-72B6-0E82-C4D9-CEB8982AAD65}"/>
              </a:ext>
            </a:extLst>
          </p:cNvPr>
          <p:cNvCxnSpPr>
            <a:cxnSpLocks/>
            <a:stCxn id="4" idx="4"/>
            <a:endCxn id="11" idx="0"/>
          </p:cNvCxnSpPr>
          <p:nvPr/>
        </p:nvCxnSpPr>
        <p:spPr>
          <a:xfrm>
            <a:off x="6422065" y="2083980"/>
            <a:ext cx="2883195" cy="134502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6983E17B-24FD-1255-E4CF-D7B5654348CD}"/>
              </a:ext>
            </a:extLst>
          </p:cNvPr>
          <p:cNvCxnSpPr>
            <a:cxnSpLocks/>
            <a:stCxn id="4" idx="4"/>
            <a:endCxn id="12" idx="0"/>
          </p:cNvCxnSpPr>
          <p:nvPr/>
        </p:nvCxnSpPr>
        <p:spPr>
          <a:xfrm>
            <a:off x="6422065" y="2083980"/>
            <a:ext cx="4657061" cy="134502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08671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D9FC56-B852-3516-B502-B1EE275CA8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 Bias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A9CD303-CFC4-6FD4-842F-2732F23496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49488" y="842794"/>
            <a:ext cx="6409308" cy="228159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27BD240-6C45-A8F4-4A0D-3689987A6E0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1135" y="3505200"/>
            <a:ext cx="6317661" cy="2510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74925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E7178F-5706-9603-C615-F3AB4D463F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39D232-C742-D93D-39AE-1D1B4DFB8D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Knowing the Data and the Context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E583258E-87FE-C220-84C5-8BA2C1B6B084}"/>
              </a:ext>
            </a:extLst>
          </p:cNvPr>
          <p:cNvSpPr/>
          <p:nvPr/>
        </p:nvSpPr>
        <p:spPr>
          <a:xfrm>
            <a:off x="4848448" y="1456659"/>
            <a:ext cx="2275366" cy="1180215"/>
          </a:xfrm>
          <a:prstGeom prst="ellipse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Understanding Data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251A661-51EE-C859-4035-11D11FC9F23C}"/>
              </a:ext>
            </a:extLst>
          </p:cNvPr>
          <p:cNvSpPr/>
          <p:nvPr/>
        </p:nvSpPr>
        <p:spPr>
          <a:xfrm>
            <a:off x="1617815" y="4199860"/>
            <a:ext cx="1807533" cy="914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Label Verification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F20E927-2FDF-1B5E-66D3-FED11C063463}"/>
              </a:ext>
            </a:extLst>
          </p:cNvPr>
          <p:cNvSpPr/>
          <p:nvPr/>
        </p:nvSpPr>
        <p:spPr>
          <a:xfrm>
            <a:off x="4090934" y="4221125"/>
            <a:ext cx="1807534" cy="914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Understanding Labeling Process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696B9DE-6ADE-03C6-B968-E6DE0F2D8D4A}"/>
              </a:ext>
            </a:extLst>
          </p:cNvPr>
          <p:cNvSpPr/>
          <p:nvPr/>
        </p:nvSpPr>
        <p:spPr>
          <a:xfrm>
            <a:off x="6646073" y="4199860"/>
            <a:ext cx="1700988" cy="914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Source Credibility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D83D0A0-1837-2832-D451-8E39C5F02EFE}"/>
              </a:ext>
            </a:extLst>
          </p:cNvPr>
          <p:cNvSpPr/>
          <p:nvPr/>
        </p:nvSpPr>
        <p:spPr>
          <a:xfrm>
            <a:off x="9094666" y="4199860"/>
            <a:ext cx="1700988" cy="91440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Understanding Context</a:t>
            </a:r>
            <a:endParaRPr lang="en-US" dirty="0"/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4365A9A-27CD-F560-6D31-43F76434A0AB}"/>
              </a:ext>
            </a:extLst>
          </p:cNvPr>
          <p:cNvCxnSpPr>
            <a:cxnSpLocks/>
            <a:stCxn id="6" idx="4"/>
            <a:endCxn id="7" idx="0"/>
          </p:cNvCxnSpPr>
          <p:nvPr/>
        </p:nvCxnSpPr>
        <p:spPr>
          <a:xfrm flipH="1">
            <a:off x="2521582" y="2636874"/>
            <a:ext cx="3464549" cy="156298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A7F078AB-8545-CD0E-572A-530CDFF2F53D}"/>
              </a:ext>
            </a:extLst>
          </p:cNvPr>
          <p:cNvCxnSpPr>
            <a:cxnSpLocks/>
            <a:stCxn id="6" idx="4"/>
            <a:endCxn id="8" idx="0"/>
          </p:cNvCxnSpPr>
          <p:nvPr/>
        </p:nvCxnSpPr>
        <p:spPr>
          <a:xfrm flipH="1">
            <a:off x="4994701" y="2636874"/>
            <a:ext cx="991430" cy="158425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C3696F4F-ECD9-98A7-2F7D-18D27C95928F}"/>
              </a:ext>
            </a:extLst>
          </p:cNvPr>
          <p:cNvCxnSpPr>
            <a:cxnSpLocks/>
            <a:stCxn id="6" idx="4"/>
            <a:endCxn id="9" idx="0"/>
          </p:cNvCxnSpPr>
          <p:nvPr/>
        </p:nvCxnSpPr>
        <p:spPr>
          <a:xfrm>
            <a:off x="5986131" y="2636874"/>
            <a:ext cx="1510436" cy="156298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BCAB862A-BCBB-90FA-A233-7CCFFAC0F545}"/>
              </a:ext>
            </a:extLst>
          </p:cNvPr>
          <p:cNvCxnSpPr>
            <a:cxnSpLocks/>
            <a:stCxn id="6" idx="4"/>
            <a:endCxn id="10" idx="0"/>
          </p:cNvCxnSpPr>
          <p:nvPr/>
        </p:nvCxnSpPr>
        <p:spPr>
          <a:xfrm>
            <a:off x="5986131" y="2636874"/>
            <a:ext cx="3959029" cy="1562986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267507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18926B-3B9D-CBCF-24A5-F567AF2025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Human Decision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9F87E6-8F9E-616C-4403-6B34C1F2C6F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658457" y="1651418"/>
            <a:ext cx="10355263" cy="5221539"/>
          </a:xfrm>
        </p:spPr>
        <p:txBody>
          <a:bodyPr/>
          <a:lstStyle/>
          <a:p>
            <a:r>
              <a:rPr lang="en-US" sz="3600" b="0" i="0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Humans are not perfect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Decision varies from person to person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Influenced by mood and emotion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Influenced by cultural norm and values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Reflection of personal preferences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06733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4168C7-0321-3BAC-70EE-097E7B3D38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Possible Solution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72C7FD2-1ADF-9CE5-7898-37150F0516E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7124035" cy="5221539"/>
          </a:xfrm>
        </p:spPr>
        <p:txBody>
          <a:bodyPr/>
          <a:lstStyle/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The Ideal of Perfect Collaboration</a:t>
            </a:r>
          </a:p>
          <a:p>
            <a:pPr lvl="1"/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High AI Accuracy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: What if AI is correct 99.999% of the time?</a:t>
            </a:r>
          </a:p>
          <a:p>
            <a:pPr lvl="1"/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Human Oversight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: Should humans verify AI decisions every time?</a:t>
            </a: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Potential Issues</a:t>
            </a:r>
          </a:p>
          <a:p>
            <a:pPr lvl="1"/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Cognitive Bias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: Humans may develop an unconscious trust in AI, potentially overlooking errors.</a:t>
            </a:r>
          </a:p>
          <a:p>
            <a:pPr lvl="1"/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Conflicting Decisions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: Situations where AI is correct, but humans override the decision.</a:t>
            </a:r>
          </a:p>
          <a:p>
            <a:pPr lvl="1"/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AI Persuasiveness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: Cases where AI might be wrong, but its output is convincing enough to sway human judgment.</a:t>
            </a: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Considerations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Balancing trust and verification in AI systems to maintain effective human oversight.</a:t>
            </a:r>
          </a:p>
          <a:p>
            <a:pPr lvl="1"/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Developing protocols to manage and mitigate cognitive biases and decision conflicts.</a:t>
            </a:r>
          </a:p>
        </p:txBody>
      </p:sp>
      <p:pic>
        <p:nvPicPr>
          <p:cNvPr id="5" name="Picture 4" descr="A robot handshake with a person shaking hands&#10;&#10;Description automatically generated">
            <a:extLst>
              <a:ext uri="{FF2B5EF4-FFF2-40B4-BE49-F238E27FC236}">
                <a16:creationId xmlns:a16="http://schemas.microsoft.com/office/drawing/2014/main" id="{79F7354F-0EA8-086A-7BD2-EA534DAF55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228011" y="1856014"/>
            <a:ext cx="3493908" cy="3145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37347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251B49C-F35B-D429-76EB-F85027D93B84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Explainability: </a:t>
            </a:r>
            <a:r>
              <a:rPr lang="en-US" sz="3200" dirty="0">
                <a:latin typeface="Arial" panose="020B0604020202020204" pitchFamily="34" charset="0"/>
                <a:cs typeface="Arial" panose="020B0604020202020204" pitchFamily="34" charset="0"/>
              </a:rPr>
              <a:t>The ability of AI systems to be understood by human users.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14011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6D2045-9DFF-6C3B-5CED-4438311F2F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AI?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35446F-95C4-E65B-0E47-DA3CBD68A6C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23791" y="1527330"/>
            <a:ext cx="5272972" cy="5221539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 technology that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Has some form of basic intelligence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Has ability to learn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Can take decision</a:t>
            </a:r>
          </a:p>
          <a:p>
            <a:pPr marL="457200" lvl="1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ML or other technology to solve actual problem in different sectors</a:t>
            </a:r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095D44C-74C5-81B0-8257-A97D2FA48A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93772" y="2244492"/>
            <a:ext cx="1174015" cy="965962"/>
          </a:xfrm>
          <a:prstGeom prst="rect">
            <a:avLst/>
          </a:prstGeom>
        </p:spPr>
      </p:pic>
      <p:sp>
        <p:nvSpPr>
          <p:cNvPr id="12" name="Arrow: Up 11">
            <a:extLst>
              <a:ext uri="{FF2B5EF4-FFF2-40B4-BE49-F238E27FC236}">
                <a16:creationId xmlns:a16="http://schemas.microsoft.com/office/drawing/2014/main" id="{E8B3B377-70BD-B079-0DD0-1AA061EB1D5E}"/>
              </a:ext>
            </a:extLst>
          </p:cNvPr>
          <p:cNvSpPr/>
          <p:nvPr/>
        </p:nvSpPr>
        <p:spPr>
          <a:xfrm>
            <a:off x="8324397" y="1159028"/>
            <a:ext cx="272887" cy="720197"/>
          </a:xfrm>
          <a:prstGeom prst="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Up 12">
            <a:extLst>
              <a:ext uri="{FF2B5EF4-FFF2-40B4-BE49-F238E27FC236}">
                <a16:creationId xmlns:a16="http://schemas.microsoft.com/office/drawing/2014/main" id="{6E85C287-825E-BE10-7056-3CED59EAC777}"/>
              </a:ext>
            </a:extLst>
          </p:cNvPr>
          <p:cNvSpPr/>
          <p:nvPr/>
        </p:nvSpPr>
        <p:spPr>
          <a:xfrm rot="2138094">
            <a:off x="9504578" y="1620314"/>
            <a:ext cx="272887" cy="720197"/>
          </a:xfrm>
          <a:prstGeom prst="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row: Up 13">
            <a:extLst>
              <a:ext uri="{FF2B5EF4-FFF2-40B4-BE49-F238E27FC236}">
                <a16:creationId xmlns:a16="http://schemas.microsoft.com/office/drawing/2014/main" id="{D6B80E93-88D2-AD13-A316-917369CDEFCC}"/>
              </a:ext>
            </a:extLst>
          </p:cNvPr>
          <p:cNvSpPr/>
          <p:nvPr/>
        </p:nvSpPr>
        <p:spPr>
          <a:xfrm rot="17943418">
            <a:off x="6991350" y="1711154"/>
            <a:ext cx="272887" cy="720197"/>
          </a:xfrm>
          <a:prstGeom prst="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Arrow: Up 14">
            <a:extLst>
              <a:ext uri="{FF2B5EF4-FFF2-40B4-BE49-F238E27FC236}">
                <a16:creationId xmlns:a16="http://schemas.microsoft.com/office/drawing/2014/main" id="{3E9514BA-1683-41C7-0A6A-03B84C0ECCBB}"/>
              </a:ext>
            </a:extLst>
          </p:cNvPr>
          <p:cNvSpPr/>
          <p:nvPr/>
        </p:nvSpPr>
        <p:spPr>
          <a:xfrm rot="6985808">
            <a:off x="9653162" y="3138135"/>
            <a:ext cx="272887" cy="720197"/>
          </a:xfrm>
          <a:prstGeom prst="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rrow: Up 15">
            <a:extLst>
              <a:ext uri="{FF2B5EF4-FFF2-40B4-BE49-F238E27FC236}">
                <a16:creationId xmlns:a16="http://schemas.microsoft.com/office/drawing/2014/main" id="{DEC51175-57BA-87DB-20FD-47379C131ACD}"/>
              </a:ext>
            </a:extLst>
          </p:cNvPr>
          <p:cNvSpPr/>
          <p:nvPr/>
        </p:nvSpPr>
        <p:spPr>
          <a:xfrm rot="10800000">
            <a:off x="8418746" y="3564835"/>
            <a:ext cx="272887" cy="720197"/>
          </a:xfrm>
          <a:prstGeom prst="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Arrow: Up 16">
            <a:extLst>
              <a:ext uri="{FF2B5EF4-FFF2-40B4-BE49-F238E27FC236}">
                <a16:creationId xmlns:a16="http://schemas.microsoft.com/office/drawing/2014/main" id="{4887746E-F874-32D1-5F0B-36D38B49379E}"/>
              </a:ext>
            </a:extLst>
          </p:cNvPr>
          <p:cNvSpPr/>
          <p:nvPr/>
        </p:nvSpPr>
        <p:spPr>
          <a:xfrm rot="12570564">
            <a:off x="7321449" y="3342489"/>
            <a:ext cx="272887" cy="720197"/>
          </a:xfrm>
          <a:prstGeom prst="up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 descr="A person walking towards a stack of coins&#10;&#10;Description automatically generated">
            <a:extLst>
              <a:ext uri="{FF2B5EF4-FFF2-40B4-BE49-F238E27FC236}">
                <a16:creationId xmlns:a16="http://schemas.microsoft.com/office/drawing/2014/main" id="{49057547-1F8D-5D62-93DE-C1C89EC5E2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837473B0-CC2E-450A-ABE3-18F120FF3D39}">
                <a1611:picAttrSrcUrl xmlns:a1611="http://schemas.microsoft.com/office/drawing/2016/11/main" r:id="rId4"/>
              </a:ext>
            </a:extLst>
          </a:blip>
          <a:stretch>
            <a:fillRect/>
          </a:stretch>
        </p:blipFill>
        <p:spPr>
          <a:xfrm>
            <a:off x="9650332" y="282690"/>
            <a:ext cx="714153" cy="714153"/>
          </a:xfrm>
          <a:prstGeom prst="rect">
            <a:avLst/>
          </a:prstGeom>
        </p:spPr>
      </p:pic>
      <p:pic>
        <p:nvPicPr>
          <p:cNvPr id="24" name="Picture 23" descr="A black silhouette of two men holding a can to their ears&#10;&#10;Description automatically generated">
            <a:extLst>
              <a:ext uri="{FF2B5EF4-FFF2-40B4-BE49-F238E27FC236}">
                <a16:creationId xmlns:a16="http://schemas.microsoft.com/office/drawing/2014/main" id="{9BE5D327-F151-406C-006A-B2FBC7E977A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837473B0-CC2E-450A-ABE3-18F120FF3D39}">
                <a1611:picAttrSrcUrl xmlns:a1611="http://schemas.microsoft.com/office/drawing/2016/11/main" r:id="rId6"/>
              </a:ext>
            </a:extLst>
          </a:blip>
          <a:stretch>
            <a:fillRect/>
          </a:stretch>
        </p:blipFill>
        <p:spPr>
          <a:xfrm>
            <a:off x="8027305" y="13789"/>
            <a:ext cx="650250" cy="650250"/>
          </a:xfrm>
          <a:prstGeom prst="rect">
            <a:avLst/>
          </a:prstGeom>
        </p:spPr>
      </p:pic>
      <p:pic>
        <p:nvPicPr>
          <p:cNvPr id="27" name="Picture 26" descr="A stethoscope and pen on a book&#10;&#10;Description automatically generated">
            <a:extLst>
              <a:ext uri="{FF2B5EF4-FFF2-40B4-BE49-F238E27FC236}">
                <a16:creationId xmlns:a16="http://schemas.microsoft.com/office/drawing/2014/main" id="{AA3BBDAB-6469-5EB7-2690-A37F09F0BBB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837473B0-CC2E-450A-ABE3-18F120FF3D39}">
                <a1611:picAttrSrcUrl xmlns:a1611="http://schemas.microsoft.com/office/drawing/2016/11/main" r:id="rId8"/>
              </a:ext>
            </a:extLst>
          </a:blip>
          <a:stretch>
            <a:fillRect/>
          </a:stretch>
        </p:blipFill>
        <p:spPr>
          <a:xfrm>
            <a:off x="5654754" y="901549"/>
            <a:ext cx="882491" cy="588327"/>
          </a:xfrm>
          <a:prstGeom prst="rect">
            <a:avLst/>
          </a:prstGeom>
        </p:spPr>
      </p:pic>
      <p:pic>
        <p:nvPicPr>
          <p:cNvPr id="32" name="Picture 31" descr="A graduation cap and books&#10;&#10;Description automatically generated">
            <a:extLst>
              <a:ext uri="{FF2B5EF4-FFF2-40B4-BE49-F238E27FC236}">
                <a16:creationId xmlns:a16="http://schemas.microsoft.com/office/drawing/2014/main" id="{07A23CC2-BDDD-2F66-05BC-2242351F88F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837473B0-CC2E-450A-ABE3-18F120FF3D39}">
                <a1611:picAttrSrcUrl xmlns:a1611="http://schemas.microsoft.com/office/drawing/2016/11/main" r:id="rId10"/>
              </a:ext>
            </a:extLst>
          </a:blip>
          <a:stretch>
            <a:fillRect/>
          </a:stretch>
        </p:blipFill>
        <p:spPr>
          <a:xfrm>
            <a:off x="8035595" y="4327803"/>
            <a:ext cx="1328655" cy="1328655"/>
          </a:xfrm>
          <a:prstGeom prst="rect">
            <a:avLst/>
          </a:prstGeom>
        </p:spPr>
      </p:pic>
      <p:pic>
        <p:nvPicPr>
          <p:cNvPr id="40" name="Picture 39" descr="A rusty tractor in a field&#10;&#10;Description automatically generated">
            <a:extLst>
              <a:ext uri="{FF2B5EF4-FFF2-40B4-BE49-F238E27FC236}">
                <a16:creationId xmlns:a16="http://schemas.microsoft.com/office/drawing/2014/main" id="{113C3F2D-04E4-03F8-0AC3-C22E1725B25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837473B0-CC2E-450A-ABE3-18F120FF3D39}">
                <a1611:picAttrSrcUrl xmlns:a1611="http://schemas.microsoft.com/office/drawing/2016/11/main" r:id="rId12"/>
              </a:ext>
            </a:extLst>
          </a:blip>
          <a:stretch>
            <a:fillRect/>
          </a:stretch>
        </p:blipFill>
        <p:spPr>
          <a:xfrm>
            <a:off x="10433590" y="3647621"/>
            <a:ext cx="1080297" cy="72019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B0B22565-D1C7-518B-2AE9-DB14C79C1E32}"/>
              </a:ext>
            </a:extLst>
          </p:cNvPr>
          <p:cNvSpPr txBox="1"/>
          <p:nvPr/>
        </p:nvSpPr>
        <p:spPr>
          <a:xfrm>
            <a:off x="5518240" y="1543039"/>
            <a:ext cx="13071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HealthCare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6CEA356-F187-DB7A-6B0A-155F3B5646DD}"/>
              </a:ext>
            </a:extLst>
          </p:cNvPr>
          <p:cNvSpPr txBox="1"/>
          <p:nvPr/>
        </p:nvSpPr>
        <p:spPr>
          <a:xfrm>
            <a:off x="7576589" y="521331"/>
            <a:ext cx="1743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Communication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35ADF56-A33E-49B5-96CC-B3D5617C7EEA}"/>
              </a:ext>
            </a:extLst>
          </p:cNvPr>
          <p:cNvSpPr txBox="1"/>
          <p:nvPr/>
        </p:nvSpPr>
        <p:spPr>
          <a:xfrm>
            <a:off x="9538290" y="990189"/>
            <a:ext cx="1743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Finance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F3D8780-60DF-6DFE-7824-BFF1F8EE648D}"/>
              </a:ext>
            </a:extLst>
          </p:cNvPr>
          <p:cNvSpPr txBox="1"/>
          <p:nvPr/>
        </p:nvSpPr>
        <p:spPr>
          <a:xfrm>
            <a:off x="10364485" y="4475486"/>
            <a:ext cx="1743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Agriculture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A8C2CB2-706F-4A47-8BFA-38C47E0FB2A1}"/>
              </a:ext>
            </a:extLst>
          </p:cNvPr>
          <p:cNvSpPr txBox="1"/>
          <p:nvPr/>
        </p:nvSpPr>
        <p:spPr>
          <a:xfrm>
            <a:off x="8155181" y="5571259"/>
            <a:ext cx="17437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Education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4312EED-0E19-3DA9-5B5C-03D98F107B18}"/>
              </a:ext>
            </a:extLst>
          </p:cNvPr>
          <p:cNvSpPr txBox="1"/>
          <p:nvPr/>
        </p:nvSpPr>
        <p:spPr>
          <a:xfrm>
            <a:off x="5996763" y="4819043"/>
            <a:ext cx="20887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Many Other Sectors</a:t>
            </a:r>
          </a:p>
        </p:txBody>
      </p:sp>
      <p:pic>
        <p:nvPicPr>
          <p:cNvPr id="18" name="Picture 17" descr="A black background with a black square&#10;&#10;Description automatically generated with medium confidence">
            <a:extLst>
              <a:ext uri="{FF2B5EF4-FFF2-40B4-BE49-F238E27FC236}">
                <a16:creationId xmlns:a16="http://schemas.microsoft.com/office/drawing/2014/main" id="{D750FBAF-EFD4-7077-A606-58728722AFE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837473B0-CC2E-450A-ABE3-18F120FF3D39}">
                <a1611:picAttrSrcUrl xmlns:a1611="http://schemas.microsoft.com/office/drawing/2016/11/main" r:id="rId14"/>
              </a:ext>
            </a:extLst>
          </a:blip>
          <a:stretch>
            <a:fillRect/>
          </a:stretch>
        </p:blipFill>
        <p:spPr>
          <a:xfrm>
            <a:off x="6465837" y="4153637"/>
            <a:ext cx="1189896" cy="5949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1042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A57FE2-FD8D-EE31-D68C-890A742C10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BD5A22-5632-137F-2C3F-C68E41BCFF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Explainability in Human Understandable Terms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D18003-A891-2AA6-715C-0B055BD2A39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265053" y="1237702"/>
            <a:ext cx="10355263" cy="5221539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Key Aspects of AI Explainability</a:t>
            </a:r>
          </a:p>
          <a:p>
            <a:pPr lvl="1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Feature Contribution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Understanding how each feature in the dataset influences the target outcome.</a:t>
            </a:r>
          </a:p>
          <a:p>
            <a:pPr lvl="1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Quantifying Impact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Measuring the exact contribution of individual features to the decision-making process of AI.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Benefits</a:t>
            </a:r>
          </a:p>
          <a:p>
            <a:pPr lvl="1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Enhanced Understanding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Users gain clarity on how AI systems arrive at decisions, making AI actions less opaque and more relatable.</a:t>
            </a:r>
          </a:p>
          <a:p>
            <a:pPr lvl="1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Improved Trust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Transparency in AI processes builds trust among users, stakeholders, and regulators.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6472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70A7FE-D6C1-6B38-E9E5-03AF1EB7C1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Explainability Matters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103089-E011-BE17-61A0-0C7250C0414B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Importance of Explainability in AI</a:t>
            </a:r>
          </a:p>
          <a:p>
            <a:pPr lvl="1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Building Trust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Explainability enhances user trust by demystifying AI decisions.</a:t>
            </a:r>
          </a:p>
          <a:p>
            <a:pPr lvl="1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Ensuring Transparency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Clear insights into AI processes foster confidence and acceptance.</a:t>
            </a:r>
          </a:p>
          <a:p>
            <a:pPr lvl="1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Bias Detection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Explainability helps identify biases in AI models by revealing decision-making patterns.</a:t>
            </a:r>
          </a:p>
          <a:p>
            <a:pPr lvl="1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Accountability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Facilitates accountability by making it possible to audit and review AI decisions.</a:t>
            </a:r>
          </a:p>
          <a:p>
            <a:pPr lvl="1"/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Regulatory Compliance</a:t>
            </a:r>
          </a:p>
          <a:p>
            <a:pPr lvl="1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EU GDPR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Requires that AI decisions are explainable to comply with users' right to explanation.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000" b="1" i="0" dirty="0">
                <a:solidFill>
                  <a:srgbClr val="10182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CFPB Acts</a:t>
            </a:r>
            <a:r>
              <a:rPr lang="en-US" sz="2000" i="0" dirty="0">
                <a:solidFill>
                  <a:srgbClr val="10182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: Protect the Public from Black-Box Credit Models Using Complex Algorithms</a:t>
            </a:r>
          </a:p>
          <a:p>
            <a:pPr lvl="1"/>
            <a:endParaRPr lang="en-US" sz="2000" i="0" dirty="0">
              <a:solidFill>
                <a:srgbClr val="10182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2000" b="1" i="0" dirty="0">
              <a:solidFill>
                <a:srgbClr val="101820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141254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8CDD47F-FB73-9F11-2E1C-AEA3A6C39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Challenges in AI Explainability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90EA8E-A862-5D77-F0AA-C64A8D0EF0C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1737663"/>
            <a:ext cx="5720538" cy="5221539"/>
          </a:xfrm>
        </p:spPr>
        <p:txBody>
          <a:bodyPr/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Complex Models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: Many AI models, especially deep learning, are "black boxes" with complex inner workings that are not easily deciphered.</a:t>
            </a:r>
          </a:p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Performance vs. Transparency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: Higher complexity often correlates with lower transparency, posing a challenge in balancing the two.</a:t>
            </a:r>
          </a:p>
        </p:txBody>
      </p:sp>
      <p:sp>
        <p:nvSpPr>
          <p:cNvPr id="5" name="AutoShape 4">
            <a:extLst>
              <a:ext uri="{FF2B5EF4-FFF2-40B4-BE49-F238E27FC236}">
                <a16:creationId xmlns:a16="http://schemas.microsoft.com/office/drawing/2014/main" id="{DC422C38-EB75-131B-A706-31D2EF4F23C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94633B2-4F2F-80BF-84E4-4F0B0039F6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3964" y="1180444"/>
            <a:ext cx="5255214" cy="3358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83817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4894F5-C854-1744-66A0-6A243731B8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Techniques for Improving Explainability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3D32EF-6226-E60D-D740-299769B7A21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Post-Development Techniques: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LIME (Local Interpretable Model-agnostic Explanations)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:Local approximation  with interpretable models.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Shapley Value Variations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Contribution of each feature by considering different permutations of feature contributions across all possible combinations.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Integrated Gradients (IG)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Attributes the prediction of a neural network to its input features, emphasizing how much each feature contributed to the final decision.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DeepLIFT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(Deep Learning Important </a:t>
            </a:r>
            <a:r>
              <a:rPr lang="en-US" sz="2000" b="1" dirty="0" err="1">
                <a:latin typeface="Arial" panose="020B0604020202020204" pitchFamily="34" charset="0"/>
                <a:cs typeface="Arial" panose="020B0604020202020204" pitchFamily="34" charset="0"/>
              </a:rPr>
              <a:t>FeaTures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Compares the activation neurons for features.</a:t>
            </a:r>
          </a:p>
        </p:txBody>
      </p:sp>
    </p:spTree>
    <p:extLst>
      <p:ext uri="{BB962C8B-B14F-4D97-AF65-F5344CB8AC3E}">
        <p14:creationId xmlns:p14="http://schemas.microsoft.com/office/powerpoint/2010/main" val="388629392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636C7A-F821-DFBC-F3FF-43525E2399B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3E2FBF-7585-683B-A6B3-68F18A5407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Techniques for Improving Explainability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EEDCDA7-03EA-A16D-949A-80D7EEA9043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During Development:</a:t>
            </a:r>
          </a:p>
          <a:p>
            <a:pPr lvl="1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TensorFlow Lattice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A framework that incorporates monotonicity constraints to ensure that the model's output is interpretable and reliable.</a:t>
            </a:r>
          </a:p>
          <a:p>
            <a:pPr lvl="1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Neural Networks with Positive Weights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Utilizing networks where connections between nodes have positive weights only, helping to maintain non-negative contributions and enhance interpretability.</a:t>
            </a:r>
          </a:p>
          <a:p>
            <a:pPr lvl="1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Self-Explaining Neural Networks (SENN)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These models are designed to provide part of their internal reasoning in terms that are understandable to humans, focusing on decomposability into understandable concepts.</a:t>
            </a:r>
          </a:p>
        </p:txBody>
      </p:sp>
    </p:spTree>
    <p:extLst>
      <p:ext uri="{BB962C8B-B14F-4D97-AF65-F5344CB8AC3E}">
        <p14:creationId xmlns:p14="http://schemas.microsoft.com/office/powerpoint/2010/main" val="32609570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0FCA52-38FC-3B34-9D72-752C3AF288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Industry Standards and Best Practices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D39AF9-46DD-6978-AD86-46E235FE45D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Frameworks and Guidelines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Algorithmic Accountability Act: An overview of this framework that mandates assessments for automated decision systems to ensure fairness, accuracy, and transparency.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Best Practices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Early Integration: Emphasize the importance of integrating explainability features from the design phase of AI development.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Continuous Improvement: Regularly update and audit AI systems to adhere to evolving standards and enhance system transparency.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Stakeholder Involvement: Include diverse stakeholder perspectives during the design and testing phases to ensure the AI system's outputs are understandable and acceptable across various user groups.</a:t>
            </a:r>
          </a:p>
        </p:txBody>
      </p:sp>
    </p:spTree>
    <p:extLst>
      <p:ext uri="{BB962C8B-B14F-4D97-AF65-F5344CB8AC3E}">
        <p14:creationId xmlns:p14="http://schemas.microsoft.com/office/powerpoint/2010/main" val="28004369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CADD77-CECF-AEE0-1524-07033F8023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764DD872-35CB-19E7-2FEE-15748815DA8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88571" y="2796363"/>
            <a:ext cx="10414849" cy="1477925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Data Privacy: </a:t>
            </a:r>
            <a:r>
              <a:rPr lang="en-US" dirty="0"/>
              <a:t>Data privacy involves protecting personal information from unauthorized access and misuse.</a:t>
            </a:r>
          </a:p>
        </p:txBody>
      </p:sp>
    </p:spTree>
    <p:extLst>
      <p:ext uri="{BB962C8B-B14F-4D97-AF65-F5344CB8AC3E}">
        <p14:creationId xmlns:p14="http://schemas.microsoft.com/office/powerpoint/2010/main" val="16824194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C94D4E-DF5F-09FF-A507-FDDF8EB148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A6E4B8-757A-A9F9-99EB-6A58186F0F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AI and Data Privacy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C545EE-0B09-6D83-D266-71AE19C8C5D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AI's Impact on Industries</a:t>
            </a:r>
          </a:p>
          <a:p>
            <a:pPr lvl="1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Data-Driven Innovation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AI leverages large datasets to enhance learning and decision-making capabilities.</a:t>
            </a:r>
          </a:p>
          <a:p>
            <a:pPr lvl="1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Cross-Industry Applications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From healthcare to finance, AI technologies are transforming how industries operate by utilizing big data for analytics and automation.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Significance of Data Privacy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lvl="1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User Trust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Protecting personal data is essential to maintaining trust between AI applications and their users.</a:t>
            </a:r>
          </a:p>
          <a:p>
            <a:pPr lvl="1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Legal Compliance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Adherence to global data protection laws like the GDPR (EU) and CCPA (California, USA) is crucial to avoid legal repercussions and ensure ethical handling of data.</a:t>
            </a:r>
          </a:p>
        </p:txBody>
      </p:sp>
    </p:spTree>
    <p:extLst>
      <p:ext uri="{BB962C8B-B14F-4D97-AF65-F5344CB8AC3E}">
        <p14:creationId xmlns:p14="http://schemas.microsoft.com/office/powerpoint/2010/main" val="22015219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766A06-49C4-B841-B582-BFBBD40EDE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Privacy Challenges in AI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5C3D8D-2CB0-D124-5E6F-04DCA011F66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Data Exposure Risk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</a:p>
          <a:p>
            <a:pPr lvl="1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Vulnerability of Data Sets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Large datasets essential for AI are susceptible to breaches, risking exposure of sensitive personal information on a massive scale.</a:t>
            </a:r>
          </a:p>
          <a:p>
            <a:pPr lvl="1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Impact of Breaches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Such incidents can lead to significant privacy violations and undermine public trust in AI technologies.</a:t>
            </a:r>
          </a:p>
          <a:p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Inferential Analytics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lvl="1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Deducing Personal Details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AI systems can analyze aggregated data to infer private details about individuals’ habits, preferences, or future behaviors.	</a:t>
            </a:r>
          </a:p>
          <a:p>
            <a:pPr lvl="1"/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Consent Issues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Often, these inferences are made without explicit user consent, raising ethical and legal concerns about privacy.</a:t>
            </a:r>
          </a:p>
        </p:txBody>
      </p:sp>
    </p:spTree>
    <p:extLst>
      <p:ext uri="{BB962C8B-B14F-4D97-AF65-F5344CB8AC3E}">
        <p14:creationId xmlns:p14="http://schemas.microsoft.com/office/powerpoint/2010/main" val="350789949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5E4C65-8C33-7663-CFC7-0830B8749B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Protecting Data: Strategies and Techniques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38E155-040E-A99F-075F-79EB7EF6AEA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Data Encryption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Use strong encryption standards to protect data at rest and in transit, ensuring that it remains inaccessible to unauthorized users.</a:t>
            </a: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Access Controls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Implement strict access controls and authentication mechanisms to limit data access to authorized personnel only.</a:t>
            </a: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Data Masking and Anonymization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Employ techniques to mask or anonymize sensitive data, ensuring that personal identifiers are removed or obscured.</a:t>
            </a: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Regular Audits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Conduct regular security audits and vulnerability assessments to identify and mitigate potential security gaps.</a:t>
            </a: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Data Minimization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Adhere to the principle of data minimization by collecting only the data that is necessary for the specific purpose.</a:t>
            </a: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Secure AI Models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Protect AI models from adversarial attacks and ensure that the models do not inadvertently leak data through their outputs.</a:t>
            </a:r>
          </a:p>
        </p:txBody>
      </p:sp>
    </p:spTree>
    <p:extLst>
      <p:ext uri="{BB962C8B-B14F-4D97-AF65-F5344CB8AC3E}">
        <p14:creationId xmlns:p14="http://schemas.microsoft.com/office/powerpoint/2010/main" val="17835856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AE7AC-5EEB-27D8-CF6E-634E648069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Ethics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7C6A3F-2010-9FFF-568D-77E691D1F02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1552921"/>
            <a:ext cx="5603580" cy="5221539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b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he discipline concerned with what is morally good and bad and morally right and wrong</a:t>
            </a:r>
            <a:r>
              <a:rPr lang="en-US" b="0" i="1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Guides moral judgments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Influences personal and societal behaviors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Ensures fairness and integrity.</a:t>
            </a:r>
            <a:br>
              <a:rPr lang="en-US" dirty="0">
                <a:latin typeface="CMSSI10"/>
              </a:rPr>
            </a:br>
            <a:endParaRPr lang="en-US" dirty="0">
              <a:latin typeface="CMSSI10"/>
            </a:endParaRPr>
          </a:p>
        </p:txBody>
      </p:sp>
      <p:pic>
        <p:nvPicPr>
          <p:cNvPr id="9" name="Picture 8" descr="A yellow sign with black text&#10;&#10;Description automatically generated">
            <a:extLst>
              <a:ext uri="{FF2B5EF4-FFF2-40B4-BE49-F238E27FC236}">
                <a16:creationId xmlns:a16="http://schemas.microsoft.com/office/drawing/2014/main" id="{8AD6FF71-5A23-6434-E4FE-F9CE3DD69E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7143245" y="1317033"/>
            <a:ext cx="4212105" cy="2981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434131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FEE728-24C6-126D-649C-EBA150A673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/>
              <a:t>Regulatory Compliance in AI Data Privacy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313198-6811-4E9D-A6E9-CACF0CA40FEC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Adhering to Global and Industry Standards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Follow international data privacy laws like GDPR and sector-specific regulations.</a:t>
            </a: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Privacy by Design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Embed privacy protections from the beginning of AI system development.</a:t>
            </a: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Impact Assessments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Regularly conduct assessments to evaluate privacy risks in data processing.</a:t>
            </a: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Consent and Transparency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Ensure mechanisms for user consent and clear communication about data use.</a:t>
            </a: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Ongoing Monitoring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Keep abreast of regulatory changes and ensure continuous compliance.</a:t>
            </a:r>
          </a:p>
          <a:p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Legal and Financial Penalties</a:t>
            </a:r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: Risks of fines and legal challenges.</a:t>
            </a:r>
          </a:p>
        </p:txBody>
      </p:sp>
    </p:spTree>
    <p:extLst>
      <p:ext uri="{BB962C8B-B14F-4D97-AF65-F5344CB8AC3E}">
        <p14:creationId xmlns:p14="http://schemas.microsoft.com/office/powerpoint/2010/main" val="10013262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52761-1A0D-B78B-7F5B-3CD9458C7D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EE75EDB5-98FE-BA81-C6D5-7FF48CA0AEA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88571" y="2796363"/>
            <a:ext cx="10414849" cy="1477925"/>
          </a:xfrm>
        </p:spPr>
        <p:txBody>
          <a:bodyPr/>
          <a:lstStyle/>
          <a:p>
            <a:r>
              <a:rPr lang="en-US" dirty="0"/>
              <a:t>Accountability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/>
              <a:t>Accountability is the obligation to explain, justify, and take responsibility for one's actions.</a:t>
            </a:r>
          </a:p>
        </p:txBody>
      </p:sp>
    </p:spTree>
    <p:extLst>
      <p:ext uri="{BB962C8B-B14F-4D97-AF65-F5344CB8AC3E}">
        <p14:creationId xmlns:p14="http://schemas.microsoft.com/office/powerpoint/2010/main" val="32123667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FC97C69-1716-CB5E-3FF4-316D152B7D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944EDA-42B6-C024-83FC-8B2AA76028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is it Crucial?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13707F-2924-C242-A4C3-BBF2E447C03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Importance of Accountability</a:t>
            </a:r>
          </a:p>
          <a:p>
            <a:pPr lvl="1"/>
            <a:r>
              <a:rPr lang="en-US" b="1" dirty="0"/>
              <a:t>Trust and Public Confidence</a:t>
            </a:r>
            <a:r>
              <a:rPr lang="en-US" dirty="0"/>
              <a:t>: Ensures that AI technologies gain and maintain the trust of users and the public by being reliable and responsible.</a:t>
            </a:r>
          </a:p>
          <a:p>
            <a:pPr lvl="1"/>
            <a:r>
              <a:rPr lang="en-US" b="1" dirty="0"/>
              <a:t>Ethical Assurance</a:t>
            </a:r>
            <a:r>
              <a:rPr lang="en-US" dirty="0"/>
              <a:t>: Prevents unethical outcomes from AI decisions by ensuring that they are aligned with societal values and norms.</a:t>
            </a:r>
          </a:p>
          <a:p>
            <a:pPr lvl="1"/>
            <a:r>
              <a:rPr lang="en-US" b="1" dirty="0"/>
              <a:t>Regulatory Compliance</a:t>
            </a:r>
            <a:r>
              <a:rPr lang="en-US" dirty="0"/>
              <a:t>: Helps adhere to increasingly stringent global regulations regarding data privacy and fair practices.</a:t>
            </a:r>
          </a:p>
        </p:txBody>
      </p:sp>
    </p:spTree>
    <p:extLst>
      <p:ext uri="{BB962C8B-B14F-4D97-AF65-F5344CB8AC3E}">
        <p14:creationId xmlns:p14="http://schemas.microsoft.com/office/powerpoint/2010/main" val="87112487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8144F1-BCF5-0FFD-16CC-7485BA8058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9BD20B-C545-1A66-9AA9-ADAEDB27D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Accountability Contributes to Ethical AI &amp; Its Challenges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15EEBC-69CD-9910-5471-D38A5AAB6FA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1386558"/>
            <a:ext cx="10355263" cy="5221539"/>
          </a:xfrm>
        </p:spPr>
        <p:txBody>
          <a:bodyPr/>
          <a:lstStyle/>
          <a:p>
            <a:r>
              <a:rPr lang="en-US" dirty="0"/>
              <a:t>Role in Ethical AI</a:t>
            </a:r>
          </a:p>
          <a:p>
            <a:pPr lvl="1"/>
            <a:r>
              <a:rPr lang="en-US" b="1" dirty="0"/>
              <a:t>Promoting Fairness</a:t>
            </a:r>
            <a:r>
              <a:rPr lang="en-US" dirty="0"/>
              <a:t>: By making AI systems more transparent, stakeholders can identify and correct bias or unfair practices.</a:t>
            </a:r>
          </a:p>
          <a:p>
            <a:pPr lvl="1"/>
            <a:r>
              <a:rPr lang="en-US" b="1" dirty="0"/>
              <a:t>Enhancing Transparency</a:t>
            </a:r>
            <a:r>
              <a:rPr lang="en-US" dirty="0"/>
              <a:t>: Allows users to understand and trust the decisions made by AI, revealing how outputs are derived.</a:t>
            </a:r>
          </a:p>
          <a:p>
            <a:r>
              <a:rPr lang="en-US" dirty="0"/>
              <a:t>Challenges to Accountability</a:t>
            </a:r>
          </a:p>
          <a:p>
            <a:pPr lvl="1"/>
            <a:r>
              <a:rPr lang="en-US" b="1" dirty="0"/>
              <a:t>AI Complexity</a:t>
            </a:r>
            <a:r>
              <a:rPr lang="en-US" dirty="0"/>
              <a:t>: The complexity of neural networks and proprietary algorithms makes it difficult to trace how decisions are made.</a:t>
            </a:r>
          </a:p>
          <a:p>
            <a:pPr lvl="1"/>
            <a:r>
              <a:rPr lang="en-US" b="1" dirty="0"/>
              <a:t>Balancing Innovation and Control</a:t>
            </a:r>
            <a:r>
              <a:rPr lang="en-US" dirty="0"/>
              <a:t>: Finding the right balance between fostering innovation and ensuring robust accountability measures are in place.</a:t>
            </a:r>
          </a:p>
        </p:txBody>
      </p:sp>
    </p:spTree>
    <p:extLst>
      <p:ext uri="{BB962C8B-B14F-4D97-AF65-F5344CB8AC3E}">
        <p14:creationId xmlns:p14="http://schemas.microsoft.com/office/powerpoint/2010/main" val="358553519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0E6CF3-959C-2C60-AE00-EFC34033A7C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Mechanisms and Strategies to Enhance Accountability in AI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7DC799-EEC5-4ACD-DD0B-8C4E3580F47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Mechanisms for Accountability</a:t>
            </a:r>
          </a:p>
          <a:p>
            <a:pPr lvl="1"/>
            <a:r>
              <a:rPr lang="en-US" b="1" dirty="0"/>
              <a:t>Audit Trails</a:t>
            </a:r>
            <a:r>
              <a:rPr lang="en-US" dirty="0"/>
              <a:t>: Implementing comprehensive logging to track AI decision processes and modifications.</a:t>
            </a:r>
          </a:p>
          <a:p>
            <a:pPr lvl="1"/>
            <a:r>
              <a:rPr lang="en-US" b="1" dirty="0"/>
              <a:t>Ethical AI Review Boards</a:t>
            </a:r>
            <a:r>
              <a:rPr lang="en-US" dirty="0"/>
              <a:t>: Establishing boards to review and oversee AI projects for compliance with ethical standards.</a:t>
            </a:r>
          </a:p>
          <a:p>
            <a:r>
              <a:rPr lang="en-US" dirty="0"/>
              <a:t>Strategies for Implementation</a:t>
            </a:r>
          </a:p>
          <a:p>
            <a:pPr lvl="1"/>
            <a:r>
              <a:rPr lang="en-US" b="1" dirty="0"/>
              <a:t>Regular Audits and Updates</a:t>
            </a:r>
            <a:r>
              <a:rPr lang="en-US" dirty="0"/>
              <a:t>: Continuous monitoring and updating of AI systems to ensure they remain compliant and ethical.</a:t>
            </a:r>
          </a:p>
          <a:p>
            <a:pPr lvl="1"/>
            <a:r>
              <a:rPr lang="en-US" b="1" dirty="0"/>
              <a:t>Stakeholder Engagement</a:t>
            </a:r>
            <a:r>
              <a:rPr lang="en-US" dirty="0"/>
              <a:t>: Involving a diverse range of stakeholders in the AI development process to ensure broad perspectives and concerns are considered.</a:t>
            </a:r>
          </a:p>
        </p:txBody>
      </p:sp>
    </p:spTree>
    <p:extLst>
      <p:ext uri="{BB962C8B-B14F-4D97-AF65-F5344CB8AC3E}">
        <p14:creationId xmlns:p14="http://schemas.microsoft.com/office/powerpoint/2010/main" val="61092307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09A38A-52F1-06EE-3374-95D0967ED0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Ethical AI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F65120-4B08-AB86-CF8C-B8E4F772A17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5752435" cy="5221539"/>
          </a:xfrm>
        </p:spPr>
        <p:txBody>
          <a:bodyPr/>
          <a:lstStyle/>
          <a:p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AI ethics is a set of guidelines that advise on the design and outcomes of artificial</a:t>
            </a:r>
            <a:b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intelligence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1"/>
            <a:r>
              <a:rPr lang="en-US" sz="2000" b="0" i="0" dirty="0">
                <a:solidFill>
                  <a:srgbClr val="001D3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Bais: Identifying and mitigating potential bias in AI systems</a:t>
            </a:r>
          </a:p>
          <a:p>
            <a:pPr lvl="1"/>
            <a:r>
              <a:rPr lang="en-US" sz="2000" b="0" i="0" dirty="0">
                <a:solidFill>
                  <a:srgbClr val="001D3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Explainability: Making sure that AI systems are understandable to users and developers</a:t>
            </a:r>
          </a:p>
          <a:p>
            <a:pPr lvl="1"/>
            <a:r>
              <a:rPr lang="en-US" sz="2000" b="0" i="0" dirty="0">
                <a:solidFill>
                  <a:srgbClr val="001D3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Privacy: Ensuring that AI systems adequately protect personal data</a:t>
            </a:r>
          </a:p>
          <a:p>
            <a:pPr lvl="1"/>
            <a:r>
              <a:rPr lang="en-US" sz="2000" b="0" i="0" dirty="0">
                <a:solidFill>
                  <a:srgbClr val="001D3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Accountability:  Maintaining accountability for AI models 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 descr="A hand holding a finger on a seesaw&#10;&#10;Description automatically generated">
            <a:extLst>
              <a:ext uri="{FF2B5EF4-FFF2-40B4-BE49-F238E27FC236}">
                <a16:creationId xmlns:a16="http://schemas.microsoft.com/office/drawing/2014/main" id="{A9A10CD4-9483-0F6C-D012-5CDE58C2B3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tretch>
            <a:fillRect/>
          </a:stretch>
        </p:blipFill>
        <p:spPr>
          <a:xfrm>
            <a:off x="8632600" y="225109"/>
            <a:ext cx="1442357" cy="1144270"/>
          </a:xfrm>
          <a:prstGeom prst="rect">
            <a:avLst/>
          </a:prstGeom>
        </p:spPr>
      </p:pic>
      <p:pic>
        <p:nvPicPr>
          <p:cNvPr id="10" name="Picture 9" descr="A hand holding a phone&#10;&#10;Description automatically generated">
            <a:extLst>
              <a:ext uri="{FF2B5EF4-FFF2-40B4-BE49-F238E27FC236}">
                <a16:creationId xmlns:a16="http://schemas.microsoft.com/office/drawing/2014/main" id="{3D96A387-7A59-D9B4-1899-488DDBDC359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837473B0-CC2E-450A-ABE3-18F120FF3D39}">
                <a1611:picAttrSrcUrl xmlns:a1611="http://schemas.microsoft.com/office/drawing/2016/11/main" r:id="rId5"/>
              </a:ext>
            </a:extLst>
          </a:blip>
          <a:stretch>
            <a:fillRect/>
          </a:stretch>
        </p:blipFill>
        <p:spPr>
          <a:xfrm>
            <a:off x="8716506" y="3557798"/>
            <a:ext cx="1504180" cy="705939"/>
          </a:xfrm>
          <a:prstGeom prst="rect">
            <a:avLst/>
          </a:prstGeom>
        </p:spPr>
      </p:pic>
      <p:pic>
        <p:nvPicPr>
          <p:cNvPr id="1026" name="Picture 2" descr="The Rise of Explainable AI: Understanding the Decision-Making Process |  CodeGlo Journal">
            <a:extLst>
              <a:ext uri="{FF2B5EF4-FFF2-40B4-BE49-F238E27FC236}">
                <a16:creationId xmlns:a16="http://schemas.microsoft.com/office/drawing/2014/main" id="{EB73D0B0-B962-2EC5-B973-F2DCFBA99B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16506" y="1702662"/>
            <a:ext cx="1504180" cy="9425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s Your Fear Disguised as an Excuse?">
            <a:extLst>
              <a:ext uri="{FF2B5EF4-FFF2-40B4-BE49-F238E27FC236}">
                <a16:creationId xmlns:a16="http://schemas.microsoft.com/office/drawing/2014/main" id="{7ECBD899-B033-B85D-959E-0DC709CA81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48110" y="4767942"/>
            <a:ext cx="1240971" cy="12409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38621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DBCD2F-1040-83E6-7572-0772F16EF6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from Healthcare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9E44576-8403-ECC4-4C7D-DA97A2F169C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7985273" cy="5221539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Problem: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High volume of patients processed daily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Individual differences in medical history and treatment responses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Varying recovery needs ranging from minimal to extensive post-treatment care</a:t>
            </a:r>
          </a:p>
          <a:p>
            <a:pPr lvl="1"/>
            <a:r>
              <a:rPr lang="en-US" sz="20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Healthcare resources are unfortunately limited</a:t>
            </a:r>
          </a:p>
          <a:p>
            <a:pPr marL="457200" lvl="1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Requirement: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Utilizes AI to thoroughly analyze each patient's medical history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Predicts the likelihood of patients needing additional medical care or re-hospitalization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Efficiently allocates limited healthcare resources based on predictive needs</a:t>
            </a:r>
            <a:b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86633B0-3FF2-596D-87DF-790BA00905B5}"/>
              </a:ext>
            </a:extLst>
          </p:cNvPr>
          <p:cNvSpPr txBox="1"/>
          <p:nvPr/>
        </p:nvSpPr>
        <p:spPr>
          <a:xfrm>
            <a:off x="1103312" y="5934949"/>
            <a:ext cx="873996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US" sz="1600" b="0" i="0" dirty="0">
                <a:solidFill>
                  <a:srgbClr val="006DE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Introduction to AI Ethics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, </a:t>
            </a:r>
            <a:r>
              <a:rPr lang="en-US" sz="1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Gabriele </a:t>
            </a:r>
            <a:r>
              <a:rPr lang="en-US" sz="1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Graffieti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Algorith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Engineer, Ambarella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dirty="0"/>
            </a:br>
            <a:endParaRPr lang="en-US" dirty="0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7B67D5E-9582-1E92-E193-BC622B2EDC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9652" y="304490"/>
            <a:ext cx="2846316" cy="187468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0E90B57-C3B0-FAE2-0795-0DC2B94F81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90004" y="3657897"/>
            <a:ext cx="2846316" cy="2277052"/>
          </a:xfrm>
          <a:prstGeom prst="rect">
            <a:avLst/>
          </a:prstGeom>
        </p:spPr>
      </p:pic>
      <p:sp>
        <p:nvSpPr>
          <p:cNvPr id="21" name="Arrow: Down 20">
            <a:extLst>
              <a:ext uri="{FF2B5EF4-FFF2-40B4-BE49-F238E27FC236}">
                <a16:creationId xmlns:a16="http://schemas.microsoft.com/office/drawing/2014/main" id="{19F2887D-E7D7-53B3-45B3-39CCD02599A3}"/>
              </a:ext>
            </a:extLst>
          </p:cNvPr>
          <p:cNvSpPr/>
          <p:nvPr/>
        </p:nvSpPr>
        <p:spPr>
          <a:xfrm>
            <a:off x="9901144" y="2429330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1663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61607B-8DBF-9327-4241-4F1D0EE8A5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of another problem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B898743-9682-D4A9-CDCD-07426FC887A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7645031" cy="5221539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Problem: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High volume of CVs received daily.</a:t>
            </a:r>
            <a:endParaRPr lang="en-US" sz="2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Diverse job openings ranging from technical to administrative roles 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Time-consuming process to skim through all CVs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Risk of overlooking qualified candidates during preliminary screening</a:t>
            </a:r>
          </a:p>
          <a:p>
            <a:pPr marL="457200" lvl="1" indent="0">
              <a:buNone/>
            </a:pP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Requirement: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Utilizes AI to analyze and sort thousands of CVs efficiently.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Tailors analysis to specific job requirements, ensuring relevant candidate screening.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Identifies and prioritizes the most promising candidates for further review.</a:t>
            </a:r>
            <a:b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57E60E8-82EA-1172-7FB7-64D4818C62C7}"/>
              </a:ext>
            </a:extLst>
          </p:cNvPr>
          <p:cNvSpPr txBox="1"/>
          <p:nvPr/>
        </p:nvSpPr>
        <p:spPr>
          <a:xfrm>
            <a:off x="1103312" y="5934949"/>
            <a:ext cx="8739963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Source: </a:t>
            </a:r>
            <a:r>
              <a:rPr lang="en-US" sz="1600" b="0" i="0" dirty="0">
                <a:solidFill>
                  <a:srgbClr val="006DE5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Introduction to AI Ethics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, </a:t>
            </a:r>
            <a:r>
              <a:rPr lang="en-US" sz="1600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Gabriele </a:t>
            </a:r>
            <a:r>
              <a:rPr lang="en-US" sz="1600" b="0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Graffieti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Algorith</a:t>
            </a:r>
            <a:r>
              <a:rPr lang="en-US" sz="16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Engineer, Ambarella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en-US" dirty="0"/>
            </a:b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BDD2BC9-5967-44BB-9F25-6491D26306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96912" y="307498"/>
            <a:ext cx="1879925" cy="225807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DFB4144-1527-421C-671E-CB1C1B0932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2596" y="3660351"/>
            <a:ext cx="1864242" cy="2258071"/>
          </a:xfrm>
          <a:prstGeom prst="rect">
            <a:avLst/>
          </a:prstGeom>
        </p:spPr>
      </p:pic>
      <p:sp>
        <p:nvSpPr>
          <p:cNvPr id="12" name="Arrow: Down 11">
            <a:extLst>
              <a:ext uri="{FF2B5EF4-FFF2-40B4-BE49-F238E27FC236}">
                <a16:creationId xmlns:a16="http://schemas.microsoft.com/office/drawing/2014/main" id="{F056704E-3345-B035-3744-65FAD0B3CAB0}"/>
              </a:ext>
            </a:extLst>
          </p:cNvPr>
          <p:cNvSpPr/>
          <p:nvPr/>
        </p:nvSpPr>
        <p:spPr>
          <a:xfrm>
            <a:off x="10143460" y="2623756"/>
            <a:ext cx="484632" cy="978408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144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21A9E6-E636-B78E-5F58-E8B5DD0D22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possible solution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3F9063-5187-C488-765C-DF3E7011F705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Solution: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Utilize CVs from current employees as ground truth to train the AI system. 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Aim to select new candidates who exhibit similarities to successful current employees. </a:t>
            </a:r>
          </a:p>
          <a:p>
            <a:pPr lvl="1"/>
            <a:r>
              <a:rPr lang="en-US" dirty="0"/>
              <a:t>Use medical history to </a:t>
            </a:r>
            <a:r>
              <a:rPr lang="en-US" sz="2400" dirty="0"/>
              <a:t>predict re-hospitalization.</a:t>
            </a:r>
            <a:endParaRPr lang="en-US" sz="20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System designed using state-of-the-art  models and advanced techniques 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Results: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AI-selected candidates have proven to be exceptionally well-suited for their roles.</a:t>
            </a: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The AI system outperforms traditional HR methods in selecting high-quality candidates.</a:t>
            </a:r>
          </a:p>
          <a:p>
            <a:pPr lvl="1"/>
            <a:r>
              <a:rPr lang="en-US" sz="2000" dirty="0"/>
              <a:t>The AI’s predictions on re-hospitalization are highly accurate.</a:t>
            </a:r>
            <a:endParaRPr lang="en-US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1"/>
            <a:r>
              <a:rPr lang="en-US" sz="2000" dirty="0">
                <a:latin typeface="Arial" panose="020B0604020202020204" pitchFamily="34" charset="0"/>
                <a:cs typeface="Arial" panose="020B0604020202020204" pitchFamily="34" charset="0"/>
              </a:rPr>
              <a:t>Machine learning performance metrics indicate outstanding system efficacy.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b="0" i="0" dirty="0">
                <a:solidFill>
                  <a:srgbClr val="000000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Are you satisfied with the solution?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99729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9046E3-9C01-BD04-9989-33781ED3CC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Popular AI Tools Show Bais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A8D5100-9008-5768-AB59-A156E5E3E5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8066" y="1611472"/>
            <a:ext cx="7475868" cy="3635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997914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C649A6-0E13-D567-72F3-C6A63EC958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Popular AI Tools Show Bais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8A93F9E-0DA2-F021-363E-7B141E1C11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9242" y="956785"/>
            <a:ext cx="9723438" cy="46475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495505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5530</TotalTime>
  <Words>2006</Words>
  <Application>Microsoft Office PowerPoint</Application>
  <PresentationFormat>Widescreen</PresentationFormat>
  <Paragraphs>200</Paragraphs>
  <Slides>34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42" baseType="lpstr">
      <vt:lpstr>Arial</vt:lpstr>
      <vt:lpstr>Avenir 55 Roman</vt:lpstr>
      <vt:lpstr>Avenir 65 Medium</vt:lpstr>
      <vt:lpstr>Avenir 95 Black</vt:lpstr>
      <vt:lpstr>Calibri</vt:lpstr>
      <vt:lpstr>CMSSI10</vt:lpstr>
      <vt:lpstr>Wingdings</vt:lpstr>
      <vt:lpstr>Office Theme</vt:lpstr>
      <vt:lpstr>Ethical AI: Principles, Practices and Implications</vt:lpstr>
      <vt:lpstr>What is AI?</vt:lpstr>
      <vt:lpstr>Ethics</vt:lpstr>
      <vt:lpstr>Ethical AI</vt:lpstr>
      <vt:lpstr>Example from Healthcare</vt:lpstr>
      <vt:lpstr>Example of another problem</vt:lpstr>
      <vt:lpstr>A possible solution</vt:lpstr>
      <vt:lpstr>Popular AI Tools Show Bais</vt:lpstr>
      <vt:lpstr>Popular AI Tools Show Bais</vt:lpstr>
      <vt:lpstr>How to overcome the Challenges while AI solutions look Excellent?</vt:lpstr>
      <vt:lpstr>Can Removing Gender/Races solve the issues?</vt:lpstr>
      <vt:lpstr>Data is More Important than Model</vt:lpstr>
      <vt:lpstr>PowerPoint Presentation</vt:lpstr>
      <vt:lpstr>Biases in Everyday Life</vt:lpstr>
      <vt:lpstr>AI Bias</vt:lpstr>
      <vt:lpstr>Knowing the Data and the Context</vt:lpstr>
      <vt:lpstr>Human Decision</vt:lpstr>
      <vt:lpstr>Possible Solution</vt:lpstr>
      <vt:lpstr>PowerPoint Presentation</vt:lpstr>
      <vt:lpstr>Explainability in Human Understandable Terms</vt:lpstr>
      <vt:lpstr>Why Explainability Matters</vt:lpstr>
      <vt:lpstr>Challenges in AI Explainability</vt:lpstr>
      <vt:lpstr>Techniques for Improving Explainability</vt:lpstr>
      <vt:lpstr>Techniques for Improving Explainability</vt:lpstr>
      <vt:lpstr>Industry Standards and Best Practices</vt:lpstr>
      <vt:lpstr>PowerPoint Presentation</vt:lpstr>
      <vt:lpstr>AI and Data Privacy</vt:lpstr>
      <vt:lpstr>Data Privacy Challenges in AI</vt:lpstr>
      <vt:lpstr>Protecting Data: Strategies and Techniques</vt:lpstr>
      <vt:lpstr>Regulatory Compliance in AI Data Privacy</vt:lpstr>
      <vt:lpstr>PowerPoint Presentation</vt:lpstr>
      <vt:lpstr>Why is it Crucial?</vt:lpstr>
      <vt:lpstr>How Accountability Contributes to Ethical AI &amp; Its Challenges</vt:lpstr>
      <vt:lpstr>Mechanisms and Strategies to Enhance Accountability in AI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Lindy Taylor</dc:creator>
  <cp:lastModifiedBy>Sanad Biswas</cp:lastModifiedBy>
  <cp:revision>257</cp:revision>
  <dcterms:created xsi:type="dcterms:W3CDTF">2019-08-07T15:31:06Z</dcterms:created>
  <dcterms:modified xsi:type="dcterms:W3CDTF">2024-10-20T23:33:17Z</dcterms:modified>
</cp:coreProperties>
</file>