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0"/>
  </p:notesMasterIdLst>
  <p:sldIdLst>
    <p:sldId id="256" r:id="rId2"/>
    <p:sldId id="370" r:id="rId3"/>
    <p:sldId id="332" r:id="rId4"/>
    <p:sldId id="371" r:id="rId5"/>
    <p:sldId id="372" r:id="rId6"/>
    <p:sldId id="329" r:id="rId7"/>
    <p:sldId id="330" r:id="rId8"/>
    <p:sldId id="331" r:id="rId9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F0"/>
    <a:srgbClr val="5B9BD5"/>
    <a:srgbClr val="4472C4"/>
    <a:srgbClr val="FFE699"/>
    <a:srgbClr val="FFD966"/>
    <a:srgbClr val="B85C5C"/>
    <a:srgbClr val="457AC7"/>
    <a:srgbClr val="65E5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6108" autoAdjust="0"/>
    <p:restoredTop sz="96283" autoAdjust="0"/>
  </p:normalViewPr>
  <p:slideViewPr>
    <p:cSldViewPr snapToGrid="0" snapToObjects="1">
      <p:cViewPr varScale="1">
        <p:scale>
          <a:sx n="112" d="100"/>
          <a:sy n="112" d="100"/>
        </p:scale>
        <p:origin x="1062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7D78D4-8830-4043-9064-E6BE46C06313}" type="datetimeFigureOut">
              <a:rPr lang="en-US" smtClean="0"/>
              <a:t>9/23/2024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2FDDA2-D307-7D41-8A9B-9D02DEE48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089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2FDDA2-D307-7D41-8A9B-9D02DEE488B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9352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C5C32C3-0E38-EF40-8753-699E473F02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000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B27BE0D8-E95C-3C4B-A373-FA77AFB95C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13549" y="2703443"/>
            <a:ext cx="4660900" cy="677395"/>
          </a:xfrm>
          <a:prstGeom prst="rect">
            <a:avLst/>
          </a:prstGeom>
        </p:spPr>
        <p:txBody>
          <a:bodyPr/>
          <a:lstStyle>
            <a:lvl1pPr algn="ctr"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1DA1688-B217-4843-B0D0-29E1D20281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13549" y="3546735"/>
            <a:ext cx="4660900" cy="512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4356227-D7D4-F943-AFB2-F20F8B4240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8817" y="1983144"/>
            <a:ext cx="2853911" cy="2891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093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2D5093F-A64D-6A42-8920-D62D4FA40C4E}"/>
              </a:ext>
            </a:extLst>
          </p:cNvPr>
          <p:cNvGrpSpPr/>
          <p:nvPr userDrawn="1"/>
        </p:nvGrpSpPr>
        <p:grpSpPr>
          <a:xfrm>
            <a:off x="-1" y="0"/>
            <a:ext cx="12192002" cy="6858000"/>
            <a:chOff x="-1" y="0"/>
            <a:chExt cx="12192002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A42E0DC-41C4-5D4E-9365-D4101A18F8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0272"/>
            <a:stretch/>
          </p:blipFill>
          <p:spPr>
            <a:xfrm>
              <a:off x="1" y="0"/>
              <a:ext cx="12192000" cy="6858000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FC13913-2F32-2343-B64C-251CB51EA2C7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1497477"/>
              <a:ext cx="8538377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4EDDACB2-B58B-F64A-B55E-70FEB45037B1}"/>
                </a:ext>
              </a:extLst>
            </p:cNvPr>
            <p:cNvSpPr/>
            <p:nvPr/>
          </p:nvSpPr>
          <p:spPr>
            <a:xfrm>
              <a:off x="5589104" y="990581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C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84A6396A-6CC8-EE41-8B23-9407CDA8FD3F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5360525"/>
              <a:ext cx="8538377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524DCAAE-06D4-1C42-A8CE-0E38F73143D0}"/>
                </a:ext>
              </a:extLst>
            </p:cNvPr>
            <p:cNvSpPr/>
            <p:nvPr/>
          </p:nvSpPr>
          <p:spPr>
            <a:xfrm>
              <a:off x="5589104" y="4853629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C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2F89AB1-B31C-E448-B85A-7845F94BB1BB}"/>
                </a:ext>
              </a:extLst>
            </p:cNvPr>
            <p:cNvSpPr/>
            <p:nvPr/>
          </p:nvSpPr>
          <p:spPr>
            <a:xfrm>
              <a:off x="-1" y="2494755"/>
              <a:ext cx="12192001" cy="1866622"/>
            </a:xfrm>
            <a:prstGeom prst="rect">
              <a:avLst/>
            </a:prstGeom>
            <a:solidFill>
              <a:srgbClr val="FFC6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5F5AD75-B71E-D94B-A05C-66D485089C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70916" y="1320514"/>
              <a:ext cx="650162" cy="433441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7CDAB06-B996-2747-B5EA-CA07085E55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5770916" y="5143800"/>
              <a:ext cx="650162" cy="433441"/>
            </a:xfrm>
            <a:prstGeom prst="rect">
              <a:avLst/>
            </a:prstGeom>
          </p:spPr>
        </p:pic>
      </p:grpSp>
      <p:sp>
        <p:nvSpPr>
          <p:cNvPr id="17" name="Text Placeholder 12">
            <a:extLst>
              <a:ext uri="{FF2B5EF4-FFF2-40B4-BE49-F238E27FC236}">
                <a16:creationId xmlns:a16="http://schemas.microsoft.com/office/drawing/2014/main" id="{4E663CB2-1E13-F842-839B-5A8CD0A85A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71" y="2937860"/>
            <a:ext cx="10414849" cy="9804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 don’t yet know what our best self can be…together, we all need to find it.</a:t>
            </a:r>
          </a:p>
        </p:txBody>
      </p:sp>
    </p:spTree>
    <p:extLst>
      <p:ext uri="{BB962C8B-B14F-4D97-AF65-F5344CB8AC3E}">
        <p14:creationId xmlns:p14="http://schemas.microsoft.com/office/powerpoint/2010/main" val="456981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533246C5-2D29-F946-B2F7-3B9C84905703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4CE2E98-8D1A-CD4B-B1A9-88632EBA646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FBB83C3-3C45-0841-A413-09852839C40C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1497477"/>
              <a:ext cx="853837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57FDDB52-74F4-BD45-9465-8A1053479EC4}"/>
                </a:ext>
              </a:extLst>
            </p:cNvPr>
            <p:cNvSpPr/>
            <p:nvPr/>
          </p:nvSpPr>
          <p:spPr>
            <a:xfrm>
              <a:off x="5589104" y="990581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7DFCEBF5-ADAA-7B46-9038-529B9CAD1C0A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5360525"/>
              <a:ext cx="853837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AC772748-8129-DF4A-8381-C7C56673891E}"/>
                </a:ext>
              </a:extLst>
            </p:cNvPr>
            <p:cNvSpPr/>
            <p:nvPr/>
          </p:nvSpPr>
          <p:spPr>
            <a:xfrm>
              <a:off x="5589104" y="4853629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87E82D3-A127-8949-B1E6-B259F329C874}"/>
                </a:ext>
              </a:extLst>
            </p:cNvPr>
            <p:cNvSpPr/>
            <p:nvPr/>
          </p:nvSpPr>
          <p:spPr>
            <a:xfrm>
              <a:off x="-1" y="2494755"/>
              <a:ext cx="12192001" cy="186662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EB4B2D7-120C-C34A-B84F-EA07D8F4AE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50855" y="1305854"/>
              <a:ext cx="690281" cy="460187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7F279F7D-5F09-5A4A-BBE3-A178B7A30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5750855" y="5128560"/>
              <a:ext cx="690281" cy="460187"/>
            </a:xfrm>
            <a:prstGeom prst="rect">
              <a:avLst/>
            </a:prstGeom>
          </p:spPr>
        </p:pic>
      </p:grp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D4F3A9B5-49EA-D54B-89B9-093CE6BD84C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71" y="2937860"/>
            <a:ext cx="10414849" cy="9804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 don’t yet know what our best self can be…together, we all need to find it.</a:t>
            </a:r>
          </a:p>
        </p:txBody>
      </p:sp>
    </p:spTree>
    <p:extLst>
      <p:ext uri="{BB962C8B-B14F-4D97-AF65-F5344CB8AC3E}">
        <p14:creationId xmlns:p14="http://schemas.microsoft.com/office/powerpoint/2010/main" val="21818728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F25A00D-820B-394B-BB34-47EBF2ABEC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071227B-224F-8845-985A-7D474CAE570C}"/>
              </a:ext>
            </a:extLst>
          </p:cNvPr>
          <p:cNvSpPr/>
          <p:nvPr/>
        </p:nvSpPr>
        <p:spPr>
          <a:xfrm>
            <a:off x="-1" y="2958419"/>
            <a:ext cx="12192001" cy="94116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3FC234-CE84-CE4A-AEC5-3D8F75B4E49C}"/>
              </a:ext>
            </a:extLst>
          </p:cNvPr>
          <p:cNvSpPr txBox="1"/>
          <p:nvPr/>
        </p:nvSpPr>
        <p:spPr>
          <a:xfrm>
            <a:off x="1822703" y="3210350"/>
            <a:ext cx="854659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934758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7E3552-DEBB-C944-A554-82AFCB8419BA}"/>
              </a:ext>
            </a:extLst>
          </p:cNvPr>
          <p:cNvSpPr/>
          <p:nvPr/>
        </p:nvSpPr>
        <p:spPr>
          <a:xfrm>
            <a:off x="0" y="4872178"/>
            <a:ext cx="12192000" cy="1218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00" r="1168" b="21932"/>
          <a:stretch/>
        </p:blipFill>
        <p:spPr>
          <a:xfrm>
            <a:off x="-1" y="4933072"/>
            <a:ext cx="12192001" cy="19249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58D1FCC-C828-5245-A412-3708798581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2335" y="963303"/>
            <a:ext cx="2887330" cy="2925572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754ED87-0658-414E-9715-03B9642412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65550" y="5448601"/>
            <a:ext cx="4660900" cy="44609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Title2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EA2028A-6C2D-9540-910F-711B608C5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65550" y="5961363"/>
            <a:ext cx="4660900" cy="350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Date2</a:t>
            </a:r>
          </a:p>
        </p:txBody>
      </p:sp>
    </p:spTree>
    <p:extLst>
      <p:ext uri="{BB962C8B-B14F-4D97-AF65-F5344CB8AC3E}">
        <p14:creationId xmlns:p14="http://schemas.microsoft.com/office/powerpoint/2010/main" val="3031324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902" r="1168" b="21932"/>
          <a:stretch/>
        </p:blipFill>
        <p:spPr>
          <a:xfrm>
            <a:off x="-1" y="6311590"/>
            <a:ext cx="12192001" cy="56563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0C39C82-22A6-0A45-B0AE-051068866D21}"/>
              </a:ext>
            </a:extLst>
          </p:cNvPr>
          <p:cNvCxnSpPr>
            <a:cxnSpLocks/>
          </p:cNvCxnSpPr>
          <p:nvPr userDrawn="1"/>
        </p:nvCxnSpPr>
        <p:spPr>
          <a:xfrm>
            <a:off x="-1" y="6311590"/>
            <a:ext cx="1219200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1">
            <a:extLst>
              <a:ext uri="{FF2B5EF4-FFF2-40B4-BE49-F238E27FC236}">
                <a16:creationId xmlns:a16="http://schemas.microsoft.com/office/drawing/2014/main" id="{FA6151DA-0E50-3747-B88F-29F646B314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3425" y="109131"/>
            <a:ext cx="10515600" cy="666991"/>
          </a:xfrm>
          <a:prstGeom prst="rect">
            <a:avLst/>
          </a:prstGeom>
        </p:spPr>
        <p:txBody>
          <a:bodyPr/>
          <a:lstStyle>
            <a:lvl1pPr>
              <a:defRPr sz="32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Title3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48378D0F-E7EF-4A4B-83B1-DE987880935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10355263" cy="5221539"/>
          </a:xfrm>
          <a:prstGeom prst="rect">
            <a:avLst/>
          </a:prstGeom>
        </p:spPr>
        <p:txBody>
          <a:bodyPr/>
          <a:lstStyle>
            <a:lvl1pPr>
              <a:buClr>
                <a:srgbClr val="F7BF32"/>
              </a:buClr>
              <a:defRPr b="0" i="0">
                <a:latin typeface="Avenir 65 Medium" panose="02000503020000020003" pitchFamily="2" charset="0"/>
              </a:defRPr>
            </a:lvl1pPr>
            <a:lvl2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2pPr>
            <a:lvl3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3pPr>
            <a:lvl4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4pPr>
            <a:lvl5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02006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902" r="1168" b="21932"/>
          <a:stretch/>
        </p:blipFill>
        <p:spPr>
          <a:xfrm>
            <a:off x="-1" y="6311590"/>
            <a:ext cx="12192001" cy="56563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0C39C82-22A6-0A45-B0AE-051068866D21}"/>
              </a:ext>
            </a:extLst>
          </p:cNvPr>
          <p:cNvCxnSpPr>
            <a:cxnSpLocks/>
          </p:cNvCxnSpPr>
          <p:nvPr userDrawn="1"/>
        </p:nvCxnSpPr>
        <p:spPr>
          <a:xfrm>
            <a:off x="-1" y="6311590"/>
            <a:ext cx="1219200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F39A8CB0-9A70-A144-93B6-FBAF6A78F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054452"/>
            <a:ext cx="10515600" cy="1139861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21194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7E3552-DEBB-C944-A554-82AFCB8419BA}"/>
              </a:ext>
            </a:extLst>
          </p:cNvPr>
          <p:cNvSpPr/>
          <p:nvPr/>
        </p:nvSpPr>
        <p:spPr>
          <a:xfrm>
            <a:off x="0" y="4872178"/>
            <a:ext cx="12192000" cy="1218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00" r="1168" b="21932"/>
          <a:stretch/>
        </p:blipFill>
        <p:spPr>
          <a:xfrm>
            <a:off x="-1" y="4933072"/>
            <a:ext cx="12192001" cy="192492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159C787-850A-E94C-BE82-DEF54263A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054452"/>
            <a:ext cx="10515600" cy="1139861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059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FD4AF910-3B45-C642-BA40-7F26C292CBB7}"/>
              </a:ext>
            </a:extLst>
          </p:cNvPr>
          <p:cNvGrpSpPr/>
          <p:nvPr userDrawn="1"/>
        </p:nvGrpSpPr>
        <p:grpSpPr>
          <a:xfrm>
            <a:off x="0" y="0"/>
            <a:ext cx="6143872" cy="6858000"/>
            <a:chOff x="0" y="0"/>
            <a:chExt cx="6143872" cy="685800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C89D864-D3E3-854A-9727-A7FA3A3C3175}"/>
                </a:ext>
              </a:extLst>
            </p:cNvPr>
            <p:cNvSpPr/>
            <p:nvPr/>
          </p:nvSpPr>
          <p:spPr>
            <a:xfrm>
              <a:off x="5617345" y="0"/>
              <a:ext cx="526527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D8ED27C-6546-2A4D-8DF8-81E2F1D5CA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50000"/>
            <a:stretch/>
          </p:blipFill>
          <p:spPr>
            <a:xfrm>
              <a:off x="0" y="0"/>
              <a:ext cx="6096000" cy="6858000"/>
            </a:xfrm>
            <a:prstGeom prst="rect">
              <a:avLst/>
            </a:prstGeom>
          </p:spPr>
        </p:pic>
      </p:grp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1061A9F-A15E-C64A-9549-79374FACE17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5833" y="3229691"/>
            <a:ext cx="4702175" cy="3986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What We’ll Cover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1FA52A49-6633-E54F-9E51-57323147E95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791833" y="1128199"/>
            <a:ext cx="4704334" cy="456467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  <a:defRPr sz="1800" b="0" i="0"/>
            </a:lvl2pPr>
          </a:lstStyle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2862076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06B76FD-EBC2-924F-90F9-5FBB8B224E6C}"/>
              </a:ext>
            </a:extLst>
          </p:cNvPr>
          <p:cNvSpPr/>
          <p:nvPr/>
        </p:nvSpPr>
        <p:spPr>
          <a:xfrm>
            <a:off x="-1" y="6224584"/>
            <a:ext cx="12192001" cy="2607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204431-1C59-AA44-82EC-D02845A982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1324" r="1434" b="242"/>
          <a:stretch/>
        </p:blipFill>
        <p:spPr>
          <a:xfrm>
            <a:off x="0" y="6279639"/>
            <a:ext cx="12192000" cy="578361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E6176D2-EEF6-1043-9E18-99A5E6FB1DED}"/>
              </a:ext>
            </a:extLst>
          </p:cNvPr>
          <p:cNvCxnSpPr>
            <a:cxnSpLocks/>
          </p:cNvCxnSpPr>
          <p:nvPr/>
        </p:nvCxnSpPr>
        <p:spPr>
          <a:xfrm>
            <a:off x="-13856" y="1260574"/>
            <a:ext cx="6096001" cy="0"/>
          </a:xfrm>
          <a:prstGeom prst="line">
            <a:avLst/>
          </a:prstGeom>
          <a:ln w="28575">
            <a:solidFill>
              <a:srgbClr val="FFC6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B75B1AC-CF2D-704D-8913-3B88C08C39B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8083" y="600075"/>
            <a:ext cx="5680075" cy="660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Title7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D8360B5A-D265-7849-A437-ACE53640BBA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8083" y="1752600"/>
            <a:ext cx="4257675" cy="3352800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FFC629"/>
              </a:buClr>
              <a:buFont typeface="Arial" panose="020B0604020202020204" pitchFamily="34" charset="0"/>
              <a:buNone/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r>
              <a:rPr lang="en-US" sz="1500" b="1" dirty="0">
                <a:latin typeface="Avenir 95 Black" panose="02000503020000020003" pitchFamily="2" charset="0"/>
              </a:rPr>
              <a:t>Points:</a:t>
            </a:r>
          </a:p>
          <a:p>
            <a:endParaRPr lang="en-US" sz="1500" dirty="0">
              <a:latin typeface="Avenir 65 Medium" panose="02000503020000020003" pitchFamily="2" charset="0"/>
            </a:endParaRP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1</a:t>
            </a: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2</a:t>
            </a: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500" dirty="0">
              <a:latin typeface="Avenir 65 Medium" panose="02000503020000020003" pitchFamily="2" charset="0"/>
            </a:endParaRPr>
          </a:p>
          <a:p>
            <a:r>
              <a:rPr lang="en-US" sz="1500" dirty="0">
                <a:latin typeface="Avenir 65 Medium" panose="02000503020000020003" pitchFamily="2" charset="0"/>
              </a:rPr>
              <a:t>Reinforce main points/message here with copy to explain to the consumer.</a:t>
            </a:r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DF874033-E928-1743-85FB-DC29CB426C5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99667" y="1593184"/>
            <a:ext cx="4794250" cy="38925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5105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475F388-1957-4E42-8C71-14A16B93040E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60DCAAC-46AE-3343-8F9A-CD4DDA203A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0272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7FE7ACE-CBBD-CE4F-9899-20F39A6A454D}"/>
                </a:ext>
              </a:extLst>
            </p:cNvPr>
            <p:cNvCxnSpPr/>
            <p:nvPr/>
          </p:nvCxnSpPr>
          <p:spPr>
            <a:xfrm>
              <a:off x="3169919" y="3857735"/>
              <a:ext cx="5852160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1210CA93-A5F0-FC40-A24C-216D908FFEE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08325" y="3247982"/>
            <a:ext cx="6575347" cy="5539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Divider Title1</a:t>
            </a:r>
          </a:p>
        </p:txBody>
      </p:sp>
    </p:spTree>
    <p:extLst>
      <p:ext uri="{BB962C8B-B14F-4D97-AF65-F5344CB8AC3E}">
        <p14:creationId xmlns:p14="http://schemas.microsoft.com/office/powerpoint/2010/main" val="2301743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72C8967C-5DE1-8542-B6F8-DE583745C775}"/>
              </a:ext>
            </a:extLst>
          </p:cNvPr>
          <p:cNvGrpSpPr/>
          <p:nvPr userDrawn="1"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3F91AB2-125E-C949-8DAC-F092265357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50000"/>
            </a:blip>
            <a:srcRect t="19272"/>
            <a:stretch/>
          </p:blipFill>
          <p:spPr>
            <a:xfrm>
              <a:off x="0" y="-1"/>
              <a:ext cx="12192000" cy="6858001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F6F952A-A865-544A-B2DA-A32AF5762272}"/>
                </a:ext>
              </a:extLst>
            </p:cNvPr>
            <p:cNvCxnSpPr/>
            <p:nvPr/>
          </p:nvCxnSpPr>
          <p:spPr>
            <a:xfrm>
              <a:off x="3672840" y="3857735"/>
              <a:ext cx="4846320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BDF5D72F-CC3C-2B4E-B192-FF761F67C8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08325" y="3247982"/>
            <a:ext cx="6575347" cy="5539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Divider Title2</a:t>
            </a:r>
          </a:p>
        </p:txBody>
      </p:sp>
    </p:spTree>
    <p:extLst>
      <p:ext uri="{BB962C8B-B14F-4D97-AF65-F5344CB8AC3E}">
        <p14:creationId xmlns:p14="http://schemas.microsoft.com/office/powerpoint/2010/main" val="3089016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8656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67" r:id="rId3"/>
    <p:sldLayoutId id="2147483668" r:id="rId4"/>
    <p:sldLayoutId id="2147483669" r:id="rId5"/>
    <p:sldLayoutId id="2147483658" r:id="rId6"/>
    <p:sldLayoutId id="2147483665" r:id="rId7"/>
    <p:sldLayoutId id="2147483660" r:id="rId8"/>
    <p:sldLayoutId id="2147483661" r:id="rId9"/>
    <p:sldLayoutId id="2147483663" r:id="rId10"/>
    <p:sldLayoutId id="2147483664" r:id="rId11"/>
    <p:sldLayoutId id="2147483666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sv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1D62DE74-A72F-FA43-9FDB-0477AE57CA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6995" y="2703443"/>
            <a:ext cx="4922377" cy="960173"/>
          </a:xfrm>
        </p:spPr>
        <p:txBody>
          <a:bodyPr/>
          <a:lstStyle/>
          <a:p>
            <a:r>
              <a:rPr lang="en-US" dirty="0"/>
              <a:t>Traditional Supervised Language Models</a:t>
            </a:r>
          </a:p>
        </p:txBody>
      </p:sp>
    </p:spTree>
    <p:extLst>
      <p:ext uri="{BB962C8B-B14F-4D97-AF65-F5344CB8AC3E}">
        <p14:creationId xmlns:p14="http://schemas.microsoft.com/office/powerpoint/2010/main" val="187172582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864CE1-DF18-B5B5-7183-1099F56EC0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Modern Large Language Models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E9D2ED-2625-42C3-22D1-5F0EC9373E7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6" y="908093"/>
            <a:ext cx="6145938" cy="5221539"/>
          </a:xfrm>
        </p:spPr>
        <p:txBody>
          <a:bodyPr/>
          <a:lstStyle/>
          <a:p>
            <a:r>
              <a:rPr lang="en-US" sz="2400" dirty="0"/>
              <a:t>Large language models refer to the type of language models with a huge number of parameters (billions and above)</a:t>
            </a:r>
          </a:p>
          <a:p>
            <a:r>
              <a:rPr lang="en-US" sz="2400" dirty="0"/>
              <a:t>Not all of them use the complete transformers architecture</a:t>
            </a:r>
          </a:p>
          <a:p>
            <a:pPr lvl="1"/>
            <a:r>
              <a:rPr lang="en-US" sz="2000" dirty="0"/>
              <a:t>Models like BERT are “</a:t>
            </a:r>
            <a:r>
              <a:rPr lang="en-US" sz="2000" b="1" dirty="0"/>
              <a:t>encoder-only</a:t>
            </a:r>
            <a:r>
              <a:rPr lang="en-US" sz="2000" dirty="0"/>
              <a:t>” – only use the left tower</a:t>
            </a:r>
          </a:p>
          <a:p>
            <a:pPr lvl="2"/>
            <a:r>
              <a:rPr lang="en-US" sz="1800" dirty="0"/>
              <a:t>They train themselves by removing a token from an input sequence then try to predict it</a:t>
            </a:r>
          </a:p>
          <a:p>
            <a:pPr lvl="2"/>
            <a:r>
              <a:rPr lang="en-US" sz="1800" dirty="0"/>
              <a:t>This is called </a:t>
            </a:r>
            <a:r>
              <a:rPr lang="en-US" sz="1800" b="1" dirty="0"/>
              <a:t>masked language modeling</a:t>
            </a:r>
          </a:p>
          <a:p>
            <a:pPr lvl="1"/>
            <a:r>
              <a:rPr lang="en-US" sz="2000" dirty="0"/>
              <a:t>Models like GPT from OpenAI are “</a:t>
            </a:r>
            <a:r>
              <a:rPr lang="en-US" sz="2000" b="1" dirty="0"/>
              <a:t>decoder-only</a:t>
            </a:r>
            <a:r>
              <a:rPr lang="en-US" sz="2000" dirty="0"/>
              <a:t>” – they only use the “right tower</a:t>
            </a:r>
          </a:p>
          <a:p>
            <a:pPr lvl="2"/>
            <a:r>
              <a:rPr lang="en-US" sz="1800" dirty="0"/>
              <a:t>Such models only need an input sequence to train themselves. The model tries to predict the next token in the input sequence</a:t>
            </a:r>
          </a:p>
          <a:p>
            <a:pPr lvl="2"/>
            <a:r>
              <a:rPr lang="en-US" dirty="0"/>
              <a:t>This is called </a:t>
            </a:r>
            <a:r>
              <a:rPr lang="en-US" b="1" dirty="0"/>
              <a:t>self-supervised learning</a:t>
            </a:r>
          </a:p>
        </p:txBody>
      </p:sp>
      <p:pic>
        <p:nvPicPr>
          <p:cNvPr id="4" name="Picture 2" descr="The Transformer Model - MachineLearningMastery.com">
            <a:extLst>
              <a:ext uri="{FF2B5EF4-FFF2-40B4-BE49-F238E27FC236}">
                <a16:creationId xmlns:a16="http://schemas.microsoft.com/office/drawing/2014/main" id="{749F36B0-C887-E1AF-7AEE-CEBCEF56E3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9663" y="442626"/>
            <a:ext cx="3709362" cy="5226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7D6C298-D5DC-BFAF-CC79-D44D5AACE42C}"/>
              </a:ext>
            </a:extLst>
          </p:cNvPr>
          <p:cNvSpPr/>
          <p:nvPr/>
        </p:nvSpPr>
        <p:spPr>
          <a:xfrm>
            <a:off x="9468739" y="442626"/>
            <a:ext cx="1640794" cy="5547976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en-US" b="1" dirty="0">
                <a:solidFill>
                  <a:schemeClr val="tx1"/>
                </a:solidFill>
              </a:rPr>
              <a:t>Decoder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7FDD0A2-732D-5060-43C2-D21C4689C4FD}"/>
              </a:ext>
            </a:extLst>
          </p:cNvPr>
          <p:cNvSpPr/>
          <p:nvPr/>
        </p:nvSpPr>
        <p:spPr>
          <a:xfrm>
            <a:off x="7688453" y="2273180"/>
            <a:ext cx="1640794" cy="3717421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en-US" b="1" dirty="0">
                <a:solidFill>
                  <a:schemeClr val="tx1"/>
                </a:solidFill>
              </a:rPr>
              <a:t>Encoder</a:t>
            </a:r>
          </a:p>
        </p:txBody>
      </p:sp>
    </p:spTree>
    <p:extLst>
      <p:ext uri="{BB962C8B-B14F-4D97-AF65-F5344CB8AC3E}">
        <p14:creationId xmlns:p14="http://schemas.microsoft.com/office/powerpoint/2010/main" val="38850667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7E5448-D6A4-8E82-985A-1702428398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Self-supervised Models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03B2B51-4A17-D007-5EB2-697AA4770C2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70115" y="908093"/>
            <a:ext cx="11051770" cy="5221539"/>
          </a:xfrm>
        </p:spPr>
        <p:txBody>
          <a:bodyPr/>
          <a:lstStyle/>
          <a:p>
            <a:r>
              <a:rPr lang="en-US" sz="2400" dirty="0"/>
              <a:t>Embedding models can be trained without labels</a:t>
            </a:r>
          </a:p>
          <a:p>
            <a:r>
              <a:rPr lang="en-US" sz="2400" dirty="0"/>
              <a:t>The embedding representations are trained to capture enough information of the text</a:t>
            </a:r>
          </a:p>
          <a:p>
            <a:r>
              <a:rPr lang="en-US" sz="2400" dirty="0"/>
              <a:t>Commonly two ways</a:t>
            </a:r>
          </a:p>
          <a:p>
            <a:pPr lvl="1"/>
            <a:r>
              <a:rPr lang="en-US" sz="2000" dirty="0"/>
              <a:t>Predict masked tokens: a token in the input is removed. The model try to predict that token</a:t>
            </a:r>
          </a:p>
          <a:p>
            <a:pPr lvl="1"/>
            <a:r>
              <a:rPr lang="en-US" sz="2000" dirty="0"/>
              <a:t>Predict next tokens: the model try to predict the next token given the current output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96D6F8A-2601-9EAE-27B8-788F5F59BE2E}"/>
              </a:ext>
            </a:extLst>
          </p:cNvPr>
          <p:cNvSpPr/>
          <p:nvPr/>
        </p:nvSpPr>
        <p:spPr>
          <a:xfrm>
            <a:off x="880483" y="5733844"/>
            <a:ext cx="2666022" cy="334831"/>
          </a:xfrm>
          <a:prstGeom prst="rect">
            <a:avLst/>
          </a:prstGeom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Hello, how are you?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7761FF5-0574-6929-E981-6F05DB7D4D3D}"/>
              </a:ext>
            </a:extLst>
          </p:cNvPr>
          <p:cNvSpPr/>
          <p:nvPr/>
        </p:nvSpPr>
        <p:spPr>
          <a:xfrm>
            <a:off x="880483" y="5145187"/>
            <a:ext cx="2666022" cy="334831"/>
          </a:xfrm>
          <a:prstGeom prst="rect">
            <a:avLst/>
          </a:prstGeom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Hello, how &lt;MASKED&gt; you?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970581F-4733-B77A-C2C7-667A3CB934D4}"/>
              </a:ext>
            </a:extLst>
          </p:cNvPr>
          <p:cNvSpPr/>
          <p:nvPr/>
        </p:nvSpPr>
        <p:spPr>
          <a:xfrm>
            <a:off x="880483" y="4386300"/>
            <a:ext cx="2666022" cy="521293"/>
          </a:xfrm>
          <a:prstGeom prst="rect">
            <a:avLst/>
          </a:prstGeom>
          <a:solidFill>
            <a:schemeClr val="accent5">
              <a:lumMod val="50000"/>
            </a:schemeClr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Model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434F9E0-59F4-1C96-029A-005D984F6663}"/>
              </a:ext>
            </a:extLst>
          </p:cNvPr>
          <p:cNvSpPr/>
          <p:nvPr/>
        </p:nvSpPr>
        <p:spPr>
          <a:xfrm>
            <a:off x="1670160" y="3801462"/>
            <a:ext cx="1086667" cy="334831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are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DAD5185D-831E-4FA2-D3E7-98F15015B7EA}"/>
              </a:ext>
            </a:extLst>
          </p:cNvPr>
          <p:cNvCxnSpPr>
            <a:stCxn id="4" idx="0"/>
            <a:endCxn id="5" idx="2"/>
          </p:cNvCxnSpPr>
          <p:nvPr/>
        </p:nvCxnSpPr>
        <p:spPr>
          <a:xfrm flipV="1">
            <a:off x="2213494" y="5480018"/>
            <a:ext cx="0" cy="25382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CFFFDC0B-364B-6C42-3515-CFC4CFBE792F}"/>
              </a:ext>
            </a:extLst>
          </p:cNvPr>
          <p:cNvCxnSpPr>
            <a:cxnSpLocks/>
            <a:stCxn id="5" idx="0"/>
            <a:endCxn id="6" idx="2"/>
          </p:cNvCxnSpPr>
          <p:nvPr/>
        </p:nvCxnSpPr>
        <p:spPr>
          <a:xfrm flipV="1">
            <a:off x="2213494" y="4907593"/>
            <a:ext cx="0" cy="23759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FF6292AB-9DE5-F2B6-3AAA-C5EF6A88A5F4}"/>
              </a:ext>
            </a:extLst>
          </p:cNvPr>
          <p:cNvCxnSpPr>
            <a:cxnSpLocks/>
            <a:stCxn id="6" idx="0"/>
            <a:endCxn id="7" idx="2"/>
          </p:cNvCxnSpPr>
          <p:nvPr/>
        </p:nvCxnSpPr>
        <p:spPr>
          <a:xfrm flipV="1">
            <a:off x="2213494" y="4136293"/>
            <a:ext cx="0" cy="25000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F7095F1D-0738-4813-E0DA-74A632AFBD02}"/>
              </a:ext>
            </a:extLst>
          </p:cNvPr>
          <p:cNvSpPr/>
          <p:nvPr/>
        </p:nvSpPr>
        <p:spPr>
          <a:xfrm>
            <a:off x="1931350" y="5733844"/>
            <a:ext cx="358922" cy="334831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Connector: Elbow 20">
            <a:extLst>
              <a:ext uri="{FF2B5EF4-FFF2-40B4-BE49-F238E27FC236}">
                <a16:creationId xmlns:a16="http://schemas.microsoft.com/office/drawing/2014/main" id="{886D58AE-FDFD-E6FA-1813-B1058F06BA3E}"/>
              </a:ext>
            </a:extLst>
          </p:cNvPr>
          <p:cNvCxnSpPr>
            <a:stCxn id="19" idx="2"/>
            <a:endCxn id="7" idx="1"/>
          </p:cNvCxnSpPr>
          <p:nvPr/>
        </p:nvCxnSpPr>
        <p:spPr>
          <a:xfrm rot="5400000" flipH="1">
            <a:off x="840587" y="4798452"/>
            <a:ext cx="2099797" cy="440651"/>
          </a:xfrm>
          <a:prstGeom prst="bentConnector4">
            <a:avLst>
              <a:gd name="adj1" fmla="val -8038"/>
              <a:gd name="adj2" fmla="val 363268"/>
            </a:avLst>
          </a:prstGeom>
          <a:ln w="38100">
            <a:solidFill>
              <a:schemeClr val="tx2">
                <a:lumMod val="60000"/>
                <a:lumOff val="40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>
            <a:extLst>
              <a:ext uri="{FF2B5EF4-FFF2-40B4-BE49-F238E27FC236}">
                <a16:creationId xmlns:a16="http://schemas.microsoft.com/office/drawing/2014/main" id="{4BF0CDE6-E440-7C6F-022B-2BBEBEF904D1}"/>
              </a:ext>
            </a:extLst>
          </p:cNvPr>
          <p:cNvSpPr/>
          <p:nvPr/>
        </p:nvSpPr>
        <p:spPr>
          <a:xfrm>
            <a:off x="7030820" y="5733845"/>
            <a:ext cx="2666022" cy="334831"/>
          </a:xfrm>
          <a:prstGeom prst="rect">
            <a:avLst/>
          </a:prstGeom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Hello, how are you?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F3AF87CC-0BD8-FC78-490F-7F50E6057D1F}"/>
              </a:ext>
            </a:extLst>
          </p:cNvPr>
          <p:cNvSpPr/>
          <p:nvPr/>
        </p:nvSpPr>
        <p:spPr>
          <a:xfrm>
            <a:off x="4939519" y="5145187"/>
            <a:ext cx="1937459" cy="334831"/>
          </a:xfrm>
          <a:prstGeom prst="rect">
            <a:avLst/>
          </a:prstGeom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Hello,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569176F7-7C5F-8BBF-9361-ED596C2CC55C}"/>
              </a:ext>
            </a:extLst>
          </p:cNvPr>
          <p:cNvSpPr/>
          <p:nvPr/>
        </p:nvSpPr>
        <p:spPr>
          <a:xfrm>
            <a:off x="4939519" y="4386300"/>
            <a:ext cx="1937459" cy="521293"/>
          </a:xfrm>
          <a:prstGeom prst="rect">
            <a:avLst/>
          </a:prstGeom>
          <a:solidFill>
            <a:schemeClr val="accent5">
              <a:lumMod val="50000"/>
            </a:schemeClr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Model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002EAADC-DF44-47C4-3266-6AC29A0DC2A6}"/>
              </a:ext>
            </a:extLst>
          </p:cNvPr>
          <p:cNvSpPr/>
          <p:nvPr/>
        </p:nvSpPr>
        <p:spPr>
          <a:xfrm>
            <a:off x="5513395" y="3801462"/>
            <a:ext cx="789706" cy="334831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how</a:t>
            </a:r>
          </a:p>
        </p:txBody>
      </p: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B3B6C82C-6AC9-DACB-60DB-625A08B548ED}"/>
              </a:ext>
            </a:extLst>
          </p:cNvPr>
          <p:cNvCxnSpPr>
            <a:cxnSpLocks/>
            <a:stCxn id="25" idx="0"/>
            <a:endCxn id="26" idx="2"/>
          </p:cNvCxnSpPr>
          <p:nvPr/>
        </p:nvCxnSpPr>
        <p:spPr>
          <a:xfrm flipV="1">
            <a:off x="5908249" y="4907593"/>
            <a:ext cx="0" cy="23759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817E950E-B114-9AAC-70E5-296C4A2AD3EA}"/>
              </a:ext>
            </a:extLst>
          </p:cNvPr>
          <p:cNvCxnSpPr>
            <a:cxnSpLocks/>
            <a:stCxn id="26" idx="0"/>
            <a:endCxn id="27" idx="2"/>
          </p:cNvCxnSpPr>
          <p:nvPr/>
        </p:nvCxnSpPr>
        <p:spPr>
          <a:xfrm flipH="1" flipV="1">
            <a:off x="5908248" y="4136293"/>
            <a:ext cx="1" cy="25000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>
            <a:extLst>
              <a:ext uri="{FF2B5EF4-FFF2-40B4-BE49-F238E27FC236}">
                <a16:creationId xmlns:a16="http://schemas.microsoft.com/office/drawing/2014/main" id="{3C9B2C52-1E08-814D-87F2-E3A85B7D282E}"/>
              </a:ext>
            </a:extLst>
          </p:cNvPr>
          <p:cNvSpPr/>
          <p:nvPr/>
        </p:nvSpPr>
        <p:spPr>
          <a:xfrm>
            <a:off x="7395101" y="5145187"/>
            <a:ext cx="1937459" cy="334831"/>
          </a:xfrm>
          <a:prstGeom prst="rect">
            <a:avLst/>
          </a:prstGeom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Hello, how</a:t>
            </a:r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C53041C6-53C5-D357-FB52-8627EADC4F9A}"/>
              </a:ext>
            </a:extLst>
          </p:cNvPr>
          <p:cNvSpPr/>
          <p:nvPr/>
        </p:nvSpPr>
        <p:spPr>
          <a:xfrm>
            <a:off x="7395101" y="4386300"/>
            <a:ext cx="1937459" cy="521293"/>
          </a:xfrm>
          <a:prstGeom prst="rect">
            <a:avLst/>
          </a:prstGeom>
          <a:solidFill>
            <a:schemeClr val="accent5">
              <a:lumMod val="50000"/>
            </a:schemeClr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Model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CC61F33F-0DDA-8AFF-3479-A3B9A5FFD10E}"/>
              </a:ext>
            </a:extLst>
          </p:cNvPr>
          <p:cNvSpPr/>
          <p:nvPr/>
        </p:nvSpPr>
        <p:spPr>
          <a:xfrm>
            <a:off x="7968977" y="3801462"/>
            <a:ext cx="789706" cy="334831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are</a:t>
            </a:r>
          </a:p>
        </p:txBody>
      </p: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A65ACB6D-3440-45F4-45D5-9B6742C6E3ED}"/>
              </a:ext>
            </a:extLst>
          </p:cNvPr>
          <p:cNvCxnSpPr>
            <a:cxnSpLocks/>
            <a:stCxn id="33" idx="0"/>
            <a:endCxn id="34" idx="2"/>
          </p:cNvCxnSpPr>
          <p:nvPr/>
        </p:nvCxnSpPr>
        <p:spPr>
          <a:xfrm flipV="1">
            <a:off x="8363831" y="4907593"/>
            <a:ext cx="0" cy="23759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8C2FCF2F-6E48-7B40-D7C7-CC487CE58BCB}"/>
              </a:ext>
            </a:extLst>
          </p:cNvPr>
          <p:cNvCxnSpPr>
            <a:cxnSpLocks/>
            <a:stCxn id="34" idx="0"/>
            <a:endCxn id="35" idx="2"/>
          </p:cNvCxnSpPr>
          <p:nvPr/>
        </p:nvCxnSpPr>
        <p:spPr>
          <a:xfrm flipH="1" flipV="1">
            <a:off x="8363830" y="4136293"/>
            <a:ext cx="1" cy="25000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>
            <a:extLst>
              <a:ext uri="{FF2B5EF4-FFF2-40B4-BE49-F238E27FC236}">
                <a16:creationId xmlns:a16="http://schemas.microsoft.com/office/drawing/2014/main" id="{9191230D-A825-2F46-E45C-774EF71D4FF6}"/>
              </a:ext>
            </a:extLst>
          </p:cNvPr>
          <p:cNvSpPr/>
          <p:nvPr/>
        </p:nvSpPr>
        <p:spPr>
          <a:xfrm>
            <a:off x="9847736" y="5145187"/>
            <a:ext cx="1937459" cy="334831"/>
          </a:xfrm>
          <a:prstGeom prst="rect">
            <a:avLst/>
          </a:prstGeom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Hello, how are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343CDCE6-B562-9249-84B0-76B103379502}"/>
              </a:ext>
            </a:extLst>
          </p:cNvPr>
          <p:cNvSpPr/>
          <p:nvPr/>
        </p:nvSpPr>
        <p:spPr>
          <a:xfrm>
            <a:off x="9847736" y="4386300"/>
            <a:ext cx="1937459" cy="521293"/>
          </a:xfrm>
          <a:prstGeom prst="rect">
            <a:avLst/>
          </a:prstGeom>
          <a:solidFill>
            <a:schemeClr val="accent5">
              <a:lumMod val="50000"/>
            </a:schemeClr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Model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8227F758-6517-3D8A-2E5E-512E21B0A458}"/>
              </a:ext>
            </a:extLst>
          </p:cNvPr>
          <p:cNvSpPr/>
          <p:nvPr/>
        </p:nvSpPr>
        <p:spPr>
          <a:xfrm>
            <a:off x="10421612" y="3801462"/>
            <a:ext cx="789706" cy="334831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you</a:t>
            </a:r>
          </a:p>
        </p:txBody>
      </p: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2BEDB878-CC18-9FCA-63DF-B53A36BB5688}"/>
              </a:ext>
            </a:extLst>
          </p:cNvPr>
          <p:cNvCxnSpPr>
            <a:cxnSpLocks/>
            <a:stCxn id="38" idx="0"/>
            <a:endCxn id="39" idx="2"/>
          </p:cNvCxnSpPr>
          <p:nvPr/>
        </p:nvCxnSpPr>
        <p:spPr>
          <a:xfrm flipV="1">
            <a:off x="10816466" y="4907593"/>
            <a:ext cx="0" cy="23759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B6115132-9D6C-B23A-DE82-41A7260B3E25}"/>
              </a:ext>
            </a:extLst>
          </p:cNvPr>
          <p:cNvCxnSpPr>
            <a:cxnSpLocks/>
            <a:stCxn id="39" idx="0"/>
            <a:endCxn id="40" idx="2"/>
          </p:cNvCxnSpPr>
          <p:nvPr/>
        </p:nvCxnSpPr>
        <p:spPr>
          <a:xfrm flipH="1" flipV="1">
            <a:off x="10816465" y="4136293"/>
            <a:ext cx="1" cy="25000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Connector: Elbow 46">
            <a:extLst>
              <a:ext uri="{FF2B5EF4-FFF2-40B4-BE49-F238E27FC236}">
                <a16:creationId xmlns:a16="http://schemas.microsoft.com/office/drawing/2014/main" id="{7730C60A-E985-10A6-593C-E3D3A3A9D908}"/>
              </a:ext>
            </a:extLst>
          </p:cNvPr>
          <p:cNvCxnSpPr>
            <a:stCxn id="24" idx="0"/>
            <a:endCxn id="25" idx="2"/>
          </p:cNvCxnSpPr>
          <p:nvPr/>
        </p:nvCxnSpPr>
        <p:spPr>
          <a:xfrm rot="16200000" flipV="1">
            <a:off x="7009127" y="4379141"/>
            <a:ext cx="253827" cy="2455582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Connector: Elbow 47">
            <a:extLst>
              <a:ext uri="{FF2B5EF4-FFF2-40B4-BE49-F238E27FC236}">
                <a16:creationId xmlns:a16="http://schemas.microsoft.com/office/drawing/2014/main" id="{0064C9E3-7B0D-9A2A-18CB-ECCDEA8791A0}"/>
              </a:ext>
            </a:extLst>
          </p:cNvPr>
          <p:cNvCxnSpPr>
            <a:cxnSpLocks/>
            <a:stCxn id="24" idx="0"/>
            <a:endCxn id="38" idx="2"/>
          </p:cNvCxnSpPr>
          <p:nvPr/>
        </p:nvCxnSpPr>
        <p:spPr>
          <a:xfrm rot="5400000" flipH="1" flipV="1">
            <a:off x="9463235" y="4380615"/>
            <a:ext cx="253827" cy="2452635"/>
          </a:xfrm>
          <a:prstGeom prst="bent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F23A0FB9-D3D3-499F-9F23-815FA3B2C56C}"/>
              </a:ext>
            </a:extLst>
          </p:cNvPr>
          <p:cNvCxnSpPr>
            <a:cxnSpLocks/>
            <a:stCxn id="24" idx="0"/>
            <a:endCxn id="33" idx="2"/>
          </p:cNvCxnSpPr>
          <p:nvPr/>
        </p:nvCxnSpPr>
        <p:spPr>
          <a:xfrm flipV="1">
            <a:off x="8363831" y="5480018"/>
            <a:ext cx="0" cy="25382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Arrow: Right 53">
            <a:extLst>
              <a:ext uri="{FF2B5EF4-FFF2-40B4-BE49-F238E27FC236}">
                <a16:creationId xmlns:a16="http://schemas.microsoft.com/office/drawing/2014/main" id="{2021C36D-00FA-4AEB-F658-36AE9ECC54DC}"/>
              </a:ext>
            </a:extLst>
          </p:cNvPr>
          <p:cNvSpPr/>
          <p:nvPr/>
        </p:nvSpPr>
        <p:spPr>
          <a:xfrm>
            <a:off x="7055250" y="4646946"/>
            <a:ext cx="158631" cy="358924"/>
          </a:xfrm>
          <a:prstGeom prst="rightArrow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latin typeface="Consolas" panose="020B0609020204030204" pitchFamily="49" charset="0"/>
            </a:endParaRPr>
          </a:p>
        </p:txBody>
      </p:sp>
      <p:sp>
        <p:nvSpPr>
          <p:cNvPr id="55" name="Arrow: Right 54">
            <a:extLst>
              <a:ext uri="{FF2B5EF4-FFF2-40B4-BE49-F238E27FC236}">
                <a16:creationId xmlns:a16="http://schemas.microsoft.com/office/drawing/2014/main" id="{091B8641-716B-B433-2C9F-9B8B88F0A8C2}"/>
              </a:ext>
            </a:extLst>
          </p:cNvPr>
          <p:cNvSpPr/>
          <p:nvPr/>
        </p:nvSpPr>
        <p:spPr>
          <a:xfrm>
            <a:off x="9516430" y="4655420"/>
            <a:ext cx="158631" cy="358924"/>
          </a:xfrm>
          <a:prstGeom prst="rightArrow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latin typeface="Consolas" panose="020B0609020204030204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67695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9" grpId="0" animBg="1"/>
      <p:bldP spid="24" grpId="0" animBg="1"/>
      <p:bldP spid="25" grpId="0" animBg="1"/>
      <p:bldP spid="26" grpId="0" animBg="1"/>
      <p:bldP spid="27" grpId="0" animBg="1"/>
      <p:bldP spid="33" grpId="0" animBg="1"/>
      <p:bldP spid="34" grpId="0" animBg="1"/>
      <p:bldP spid="35" grpId="0" animBg="1"/>
      <p:bldP spid="38" grpId="0" animBg="1"/>
      <p:bldP spid="39" grpId="0" animBg="1"/>
      <p:bldP spid="40" grpId="0" animBg="1"/>
      <p:bldP spid="54" grpId="0" animBg="1"/>
      <p:bldP spid="5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47EA44-9368-3B32-D78F-429D7F2CD2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Masked Language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A5CE515-EB7B-5A5D-8D23-1C293B19EFC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6" y="908093"/>
            <a:ext cx="4323580" cy="5221539"/>
          </a:xfrm>
        </p:spPr>
        <p:txBody>
          <a:bodyPr/>
          <a:lstStyle/>
          <a:p>
            <a:r>
              <a:rPr lang="en-US" sz="2400" dirty="0"/>
              <a:t>For a training sequence:</a:t>
            </a:r>
          </a:p>
          <a:p>
            <a:pPr lvl="1"/>
            <a:r>
              <a:rPr lang="en-US" sz="2000" dirty="0"/>
              <a:t>Remove one token from the sequence, mask it using a special token</a:t>
            </a:r>
          </a:p>
          <a:p>
            <a:pPr lvl="1"/>
            <a:r>
              <a:rPr lang="en-US" sz="2000" dirty="0"/>
              <a:t>Use the rest of the unmasked tokens to predict the masked one</a:t>
            </a:r>
          </a:p>
          <a:p>
            <a:pPr lvl="1"/>
            <a:r>
              <a:rPr lang="en-US" sz="2000" dirty="0"/>
              <a:t>Repeat with another token until none left</a:t>
            </a:r>
          </a:p>
          <a:p>
            <a:pPr lvl="2"/>
            <a:r>
              <a:rPr lang="en-US" sz="1800" dirty="0"/>
              <a:t>Only mask and predict one token at a times</a:t>
            </a:r>
          </a:p>
          <a:p>
            <a:pPr lvl="1"/>
            <a:r>
              <a:rPr lang="en-US" sz="2000" dirty="0"/>
              <a:t>The sequence can be processed to generate all training instances simultaneously which allows parallel training</a:t>
            </a:r>
          </a:p>
          <a:p>
            <a:r>
              <a:rPr lang="en-US" sz="2400" dirty="0"/>
              <a:t>Some older LLM like BERT utilize this training strategy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3C47834-8AD0-1892-063F-1EA6FA1C8468}"/>
              </a:ext>
            </a:extLst>
          </p:cNvPr>
          <p:cNvSpPr/>
          <p:nvPr/>
        </p:nvSpPr>
        <p:spPr>
          <a:xfrm>
            <a:off x="7885661" y="4081299"/>
            <a:ext cx="1862225" cy="285382"/>
          </a:xfrm>
          <a:prstGeom prst="rect">
            <a:avLst/>
          </a:prstGeom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How are you?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320B182-6F70-5336-3F0B-B2ED0E673AEF}"/>
              </a:ext>
            </a:extLst>
          </p:cNvPr>
          <p:cNvSpPr/>
          <p:nvPr/>
        </p:nvSpPr>
        <p:spPr>
          <a:xfrm>
            <a:off x="7885661" y="3002161"/>
            <a:ext cx="1862225" cy="28538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How &lt;MASKED&gt; you?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7CCAAC6-BAAD-C237-6640-736F79780A4D}"/>
              </a:ext>
            </a:extLst>
          </p:cNvPr>
          <p:cNvSpPr/>
          <p:nvPr/>
        </p:nvSpPr>
        <p:spPr>
          <a:xfrm>
            <a:off x="7885661" y="2350060"/>
            <a:ext cx="1862225" cy="444306"/>
          </a:xfrm>
          <a:prstGeom prst="rect">
            <a:avLst/>
          </a:prstGeom>
          <a:solidFill>
            <a:schemeClr val="accent5">
              <a:lumMod val="50000"/>
            </a:schemeClr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Model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F7A1A0D-2315-61CE-69D6-67FD4A300B8C}"/>
              </a:ext>
            </a:extLst>
          </p:cNvPr>
          <p:cNvSpPr/>
          <p:nvPr/>
        </p:nvSpPr>
        <p:spPr>
          <a:xfrm>
            <a:off x="8437254" y="1856883"/>
            <a:ext cx="759040" cy="285382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are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0A4DF817-A245-4CA5-33C6-CDD57152660F}"/>
              </a:ext>
            </a:extLst>
          </p:cNvPr>
          <p:cNvCxnSpPr>
            <a:stCxn id="4" idx="0"/>
            <a:endCxn id="5" idx="2"/>
          </p:cNvCxnSpPr>
          <p:nvPr/>
        </p:nvCxnSpPr>
        <p:spPr>
          <a:xfrm flipV="1">
            <a:off x="8816774" y="3287543"/>
            <a:ext cx="0" cy="79375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01FB196D-75A4-EDF0-938F-24218350E6CF}"/>
              </a:ext>
            </a:extLst>
          </p:cNvPr>
          <p:cNvCxnSpPr>
            <a:cxnSpLocks/>
            <a:stCxn id="5" idx="0"/>
            <a:endCxn id="6" idx="2"/>
          </p:cNvCxnSpPr>
          <p:nvPr/>
        </p:nvCxnSpPr>
        <p:spPr>
          <a:xfrm flipV="1">
            <a:off x="8816774" y="2794366"/>
            <a:ext cx="0" cy="20779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97E73D97-BAF2-96E0-98F9-EA39DE98480B}"/>
              </a:ext>
            </a:extLst>
          </p:cNvPr>
          <p:cNvCxnSpPr>
            <a:cxnSpLocks/>
            <a:stCxn id="6" idx="0"/>
            <a:endCxn id="7" idx="2"/>
          </p:cNvCxnSpPr>
          <p:nvPr/>
        </p:nvCxnSpPr>
        <p:spPr>
          <a:xfrm flipV="1">
            <a:off x="8816774" y="2142265"/>
            <a:ext cx="0" cy="20779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CBC4BCA8-16A3-13A4-0F38-B339E91598AF}"/>
              </a:ext>
            </a:extLst>
          </p:cNvPr>
          <p:cNvSpPr/>
          <p:nvPr/>
        </p:nvSpPr>
        <p:spPr>
          <a:xfrm>
            <a:off x="5833677" y="3002161"/>
            <a:ext cx="1862225" cy="28538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&lt;MASKED&gt; are you?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5C3F9C19-99E0-BC39-1E26-07DBFB70A7A0}"/>
              </a:ext>
            </a:extLst>
          </p:cNvPr>
          <p:cNvSpPr/>
          <p:nvPr/>
        </p:nvSpPr>
        <p:spPr>
          <a:xfrm>
            <a:off x="5833677" y="2350060"/>
            <a:ext cx="1862225" cy="444306"/>
          </a:xfrm>
          <a:prstGeom prst="rect">
            <a:avLst/>
          </a:prstGeom>
          <a:solidFill>
            <a:schemeClr val="accent5">
              <a:lumMod val="50000"/>
            </a:schemeClr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Model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D86C8B2-ACB6-7C09-C741-57C48A7F686B}"/>
              </a:ext>
            </a:extLst>
          </p:cNvPr>
          <p:cNvSpPr/>
          <p:nvPr/>
        </p:nvSpPr>
        <p:spPr>
          <a:xfrm>
            <a:off x="6385270" y="1856883"/>
            <a:ext cx="759040" cy="285382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How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14B8DE24-73DA-A9CD-DFC5-80C9FECED13D}"/>
              </a:ext>
            </a:extLst>
          </p:cNvPr>
          <p:cNvCxnSpPr>
            <a:cxnSpLocks/>
            <a:stCxn id="20" idx="0"/>
            <a:endCxn id="21" idx="2"/>
          </p:cNvCxnSpPr>
          <p:nvPr/>
        </p:nvCxnSpPr>
        <p:spPr>
          <a:xfrm flipV="1">
            <a:off x="6764790" y="2794366"/>
            <a:ext cx="0" cy="20779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E2CADFF8-A2FB-9D33-5895-C6041A901869}"/>
              </a:ext>
            </a:extLst>
          </p:cNvPr>
          <p:cNvCxnSpPr>
            <a:cxnSpLocks/>
            <a:stCxn id="21" idx="0"/>
            <a:endCxn id="22" idx="2"/>
          </p:cNvCxnSpPr>
          <p:nvPr/>
        </p:nvCxnSpPr>
        <p:spPr>
          <a:xfrm flipV="1">
            <a:off x="6764790" y="2142265"/>
            <a:ext cx="0" cy="20779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>
            <a:extLst>
              <a:ext uri="{FF2B5EF4-FFF2-40B4-BE49-F238E27FC236}">
                <a16:creationId xmlns:a16="http://schemas.microsoft.com/office/drawing/2014/main" id="{22F377CA-4532-D780-0867-AB3DD1DF6FE8}"/>
              </a:ext>
            </a:extLst>
          </p:cNvPr>
          <p:cNvSpPr/>
          <p:nvPr/>
        </p:nvSpPr>
        <p:spPr>
          <a:xfrm>
            <a:off x="9937645" y="3000538"/>
            <a:ext cx="1862225" cy="28538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How are &lt;MASKED&gt;?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C8A46B5C-BD73-36A4-9934-91B3E0D34BA0}"/>
              </a:ext>
            </a:extLst>
          </p:cNvPr>
          <p:cNvSpPr/>
          <p:nvPr/>
        </p:nvSpPr>
        <p:spPr>
          <a:xfrm>
            <a:off x="9937645" y="2348437"/>
            <a:ext cx="1862225" cy="444306"/>
          </a:xfrm>
          <a:prstGeom prst="rect">
            <a:avLst/>
          </a:prstGeom>
          <a:solidFill>
            <a:schemeClr val="accent5">
              <a:lumMod val="50000"/>
            </a:schemeClr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Model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44345DA2-C37D-C1BE-A455-DEBE7E047DE2}"/>
              </a:ext>
            </a:extLst>
          </p:cNvPr>
          <p:cNvSpPr/>
          <p:nvPr/>
        </p:nvSpPr>
        <p:spPr>
          <a:xfrm>
            <a:off x="10489238" y="1855260"/>
            <a:ext cx="759040" cy="285382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you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6DEE2625-C525-8EE7-B1A1-2829628F4412}"/>
              </a:ext>
            </a:extLst>
          </p:cNvPr>
          <p:cNvCxnSpPr>
            <a:cxnSpLocks/>
            <a:stCxn id="25" idx="0"/>
            <a:endCxn id="26" idx="2"/>
          </p:cNvCxnSpPr>
          <p:nvPr/>
        </p:nvCxnSpPr>
        <p:spPr>
          <a:xfrm flipV="1">
            <a:off x="10868758" y="2792743"/>
            <a:ext cx="0" cy="20779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71B8F752-FC28-5F44-6D5D-45A503DD32EF}"/>
              </a:ext>
            </a:extLst>
          </p:cNvPr>
          <p:cNvCxnSpPr>
            <a:cxnSpLocks/>
            <a:stCxn id="26" idx="0"/>
            <a:endCxn id="27" idx="2"/>
          </p:cNvCxnSpPr>
          <p:nvPr/>
        </p:nvCxnSpPr>
        <p:spPr>
          <a:xfrm flipV="1">
            <a:off x="10868758" y="2140642"/>
            <a:ext cx="0" cy="20779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Connector: Elbow 30">
            <a:extLst>
              <a:ext uri="{FF2B5EF4-FFF2-40B4-BE49-F238E27FC236}">
                <a16:creationId xmlns:a16="http://schemas.microsoft.com/office/drawing/2014/main" id="{2202DD02-11C5-1FFF-8348-0B7F1924063B}"/>
              </a:ext>
            </a:extLst>
          </p:cNvPr>
          <p:cNvCxnSpPr>
            <a:stCxn id="4" idx="0"/>
            <a:endCxn id="20" idx="2"/>
          </p:cNvCxnSpPr>
          <p:nvPr/>
        </p:nvCxnSpPr>
        <p:spPr>
          <a:xfrm rot="16200000" flipV="1">
            <a:off x="7393904" y="2658429"/>
            <a:ext cx="793756" cy="2051984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Connector: Elbow 31">
            <a:extLst>
              <a:ext uri="{FF2B5EF4-FFF2-40B4-BE49-F238E27FC236}">
                <a16:creationId xmlns:a16="http://schemas.microsoft.com/office/drawing/2014/main" id="{88EDD82D-94D3-BF34-48CE-B6D2FDB967BC}"/>
              </a:ext>
            </a:extLst>
          </p:cNvPr>
          <p:cNvCxnSpPr>
            <a:cxnSpLocks/>
            <a:stCxn id="4" idx="0"/>
            <a:endCxn id="25" idx="2"/>
          </p:cNvCxnSpPr>
          <p:nvPr/>
        </p:nvCxnSpPr>
        <p:spPr>
          <a:xfrm rot="5400000" flipH="1" flipV="1">
            <a:off x="9445077" y="2657618"/>
            <a:ext cx="795379" cy="2051984"/>
          </a:xfrm>
          <a:prstGeom prst="bent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0507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44AA92-4590-F26A-184A-B8CCE13510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Autoregressive Language Models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E462FE-433C-4AC6-28AB-CA57E0633B2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6" y="908093"/>
            <a:ext cx="5583318" cy="5221539"/>
          </a:xfrm>
        </p:spPr>
        <p:txBody>
          <a:bodyPr/>
          <a:lstStyle/>
          <a:p>
            <a:r>
              <a:rPr lang="en-US" dirty="0"/>
              <a:t>For one training sequence:</a:t>
            </a:r>
          </a:p>
          <a:p>
            <a:pPr lvl="1"/>
            <a:r>
              <a:rPr lang="en-US" dirty="0"/>
              <a:t>Subset the tokens from the beginning of the sequence until a certain step</a:t>
            </a:r>
          </a:p>
          <a:p>
            <a:pPr lvl="1"/>
            <a:r>
              <a:rPr lang="en-US" dirty="0"/>
              <a:t>Set the next token that will appear after the subset as the target</a:t>
            </a:r>
          </a:p>
          <a:p>
            <a:pPr lvl="1"/>
            <a:r>
              <a:rPr lang="en-US" dirty="0"/>
              <a:t>Train a model to predict the next token using the current subset</a:t>
            </a:r>
          </a:p>
          <a:p>
            <a:pPr lvl="1"/>
            <a:r>
              <a:rPr lang="en-US" dirty="0"/>
              <a:t>Repeat for the next subset until the end of the sequence</a:t>
            </a:r>
          </a:p>
          <a:p>
            <a:pPr lvl="1"/>
            <a:r>
              <a:rPr lang="en-US" dirty="0"/>
              <a:t>Like masked language model, this method also generate all the training data right at the beginning and therefore can be trained efficiently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8EFE94F-45F7-5EA2-8957-4DD22C56F08A}"/>
              </a:ext>
            </a:extLst>
          </p:cNvPr>
          <p:cNvSpPr/>
          <p:nvPr/>
        </p:nvSpPr>
        <p:spPr>
          <a:xfrm>
            <a:off x="8208305" y="4821865"/>
            <a:ext cx="2053666" cy="334831"/>
          </a:xfrm>
          <a:prstGeom prst="rect">
            <a:avLst/>
          </a:prstGeom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Hello, how are you?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06F6271-91DA-4010-9F16-3FCF354135B1}"/>
              </a:ext>
            </a:extLst>
          </p:cNvPr>
          <p:cNvSpPr/>
          <p:nvPr/>
        </p:nvSpPr>
        <p:spPr>
          <a:xfrm>
            <a:off x="6597353" y="3466631"/>
            <a:ext cx="1492446" cy="3348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latin typeface="Consolas" panose="020B0609020204030204" pitchFamily="49" charset="0"/>
              </a:rPr>
              <a:t>Hello,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3A32717-1B0A-C743-D39D-B9821E27D581}"/>
              </a:ext>
            </a:extLst>
          </p:cNvPr>
          <p:cNvSpPr/>
          <p:nvPr/>
        </p:nvSpPr>
        <p:spPr>
          <a:xfrm>
            <a:off x="6597353" y="2707744"/>
            <a:ext cx="1492446" cy="521293"/>
          </a:xfrm>
          <a:prstGeom prst="rect">
            <a:avLst/>
          </a:prstGeom>
          <a:solidFill>
            <a:schemeClr val="accent5">
              <a:lumMod val="50000"/>
            </a:schemeClr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Model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AF701EE-81A9-FD51-0094-4C747B580B01}"/>
              </a:ext>
            </a:extLst>
          </p:cNvPr>
          <p:cNvSpPr/>
          <p:nvPr/>
        </p:nvSpPr>
        <p:spPr>
          <a:xfrm>
            <a:off x="7039416" y="2122906"/>
            <a:ext cx="608319" cy="334831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how</a:t>
            </a:r>
          </a:p>
        </p:txBody>
      </p:sp>
      <p:cxnSp>
        <p:nvCxnSpPr>
          <p:cNvPr id="8" name="Straight Arrow Connector 7">
            <a:extLst>
              <a:ext uri="{FF2B5EF4-FFF2-40B4-BE49-F238E27FC236}">
                <a16:creationId xmlns:a16="http://schemas.microsoft.com/office/drawing/2014/main" id="{459C9399-3CDB-2881-03F9-52939971C11E}"/>
              </a:ext>
            </a:extLst>
          </p:cNvPr>
          <p:cNvCxnSpPr>
            <a:cxnSpLocks/>
            <a:stCxn id="5" idx="0"/>
            <a:endCxn id="6" idx="2"/>
          </p:cNvCxnSpPr>
          <p:nvPr/>
        </p:nvCxnSpPr>
        <p:spPr>
          <a:xfrm flipV="1">
            <a:off x="7343576" y="3229037"/>
            <a:ext cx="0" cy="23759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>
            <a:extLst>
              <a:ext uri="{FF2B5EF4-FFF2-40B4-BE49-F238E27FC236}">
                <a16:creationId xmlns:a16="http://schemas.microsoft.com/office/drawing/2014/main" id="{5269F918-8109-9DDA-33A1-8590A5FCF2BF}"/>
              </a:ext>
            </a:extLst>
          </p:cNvPr>
          <p:cNvCxnSpPr>
            <a:cxnSpLocks/>
            <a:stCxn id="6" idx="0"/>
            <a:endCxn id="7" idx="2"/>
          </p:cNvCxnSpPr>
          <p:nvPr/>
        </p:nvCxnSpPr>
        <p:spPr>
          <a:xfrm flipH="1" flipV="1">
            <a:off x="7343576" y="2457737"/>
            <a:ext cx="1" cy="25000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ectangle 9">
            <a:extLst>
              <a:ext uri="{FF2B5EF4-FFF2-40B4-BE49-F238E27FC236}">
                <a16:creationId xmlns:a16="http://schemas.microsoft.com/office/drawing/2014/main" id="{35C6AC2C-208A-3FB7-7B4C-07095F1601DE}"/>
              </a:ext>
            </a:extLst>
          </p:cNvPr>
          <p:cNvSpPr/>
          <p:nvPr/>
        </p:nvSpPr>
        <p:spPr>
          <a:xfrm>
            <a:off x="8488915" y="3466631"/>
            <a:ext cx="1492446" cy="3348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latin typeface="Consolas" panose="020B0609020204030204" pitchFamily="49" charset="0"/>
              </a:rPr>
              <a:t>Hello, how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7588A0E-9974-0CF5-89E0-B5B11484424E}"/>
              </a:ext>
            </a:extLst>
          </p:cNvPr>
          <p:cNvSpPr/>
          <p:nvPr/>
        </p:nvSpPr>
        <p:spPr>
          <a:xfrm>
            <a:off x="8488915" y="2707744"/>
            <a:ext cx="1492446" cy="521293"/>
          </a:xfrm>
          <a:prstGeom prst="rect">
            <a:avLst/>
          </a:prstGeom>
          <a:solidFill>
            <a:schemeClr val="accent5">
              <a:lumMod val="50000"/>
            </a:schemeClr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Model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04A4DC8-189D-6F12-7E3C-7E147C116AB1}"/>
              </a:ext>
            </a:extLst>
          </p:cNvPr>
          <p:cNvSpPr/>
          <p:nvPr/>
        </p:nvSpPr>
        <p:spPr>
          <a:xfrm>
            <a:off x="8930978" y="2122906"/>
            <a:ext cx="608319" cy="334831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are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8E7C2E7D-8711-34CD-0585-6AEB9FDE6EE1}"/>
              </a:ext>
            </a:extLst>
          </p:cNvPr>
          <p:cNvCxnSpPr>
            <a:cxnSpLocks/>
            <a:stCxn id="10" idx="0"/>
            <a:endCxn id="11" idx="2"/>
          </p:cNvCxnSpPr>
          <p:nvPr/>
        </p:nvCxnSpPr>
        <p:spPr>
          <a:xfrm flipV="1">
            <a:off x="9235138" y="3229037"/>
            <a:ext cx="0" cy="23759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ECE142C6-D697-7C5D-7E60-8ABCDA0A2507}"/>
              </a:ext>
            </a:extLst>
          </p:cNvPr>
          <p:cNvCxnSpPr>
            <a:cxnSpLocks/>
            <a:stCxn id="11" idx="0"/>
            <a:endCxn id="12" idx="2"/>
          </p:cNvCxnSpPr>
          <p:nvPr/>
        </p:nvCxnSpPr>
        <p:spPr>
          <a:xfrm flipH="1" flipV="1">
            <a:off x="9235137" y="2457737"/>
            <a:ext cx="1" cy="25000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9B6C61F2-EDD5-9475-AE8B-765F88EE1781}"/>
              </a:ext>
            </a:extLst>
          </p:cNvPr>
          <p:cNvSpPr/>
          <p:nvPr/>
        </p:nvSpPr>
        <p:spPr>
          <a:xfrm>
            <a:off x="10378206" y="3466631"/>
            <a:ext cx="1492446" cy="3348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latin typeface="Consolas" panose="020B0609020204030204" pitchFamily="49" charset="0"/>
              </a:rPr>
              <a:t>Hello, how are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AD3BAA6-F16E-6A80-57CE-0D191599B7CC}"/>
              </a:ext>
            </a:extLst>
          </p:cNvPr>
          <p:cNvSpPr/>
          <p:nvPr/>
        </p:nvSpPr>
        <p:spPr>
          <a:xfrm>
            <a:off x="10378206" y="2707744"/>
            <a:ext cx="1492446" cy="521293"/>
          </a:xfrm>
          <a:prstGeom prst="rect">
            <a:avLst/>
          </a:prstGeom>
          <a:solidFill>
            <a:schemeClr val="accent5">
              <a:lumMod val="50000"/>
            </a:schemeClr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Model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31771F57-33F2-3C98-8497-28CF8FDCB9D0}"/>
              </a:ext>
            </a:extLst>
          </p:cNvPr>
          <p:cNvSpPr/>
          <p:nvPr/>
        </p:nvSpPr>
        <p:spPr>
          <a:xfrm>
            <a:off x="10820269" y="2122906"/>
            <a:ext cx="608319" cy="334831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you</a:t>
            </a:r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E068B271-7415-B218-1745-39851D191B73}"/>
              </a:ext>
            </a:extLst>
          </p:cNvPr>
          <p:cNvCxnSpPr>
            <a:cxnSpLocks/>
            <a:stCxn id="15" idx="0"/>
            <a:endCxn id="16" idx="2"/>
          </p:cNvCxnSpPr>
          <p:nvPr/>
        </p:nvCxnSpPr>
        <p:spPr>
          <a:xfrm flipV="1">
            <a:off x="11124429" y="3229037"/>
            <a:ext cx="0" cy="23759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BA89CCCB-BE94-FA74-471B-C93D6372F00E}"/>
              </a:ext>
            </a:extLst>
          </p:cNvPr>
          <p:cNvCxnSpPr>
            <a:cxnSpLocks/>
            <a:stCxn id="16" idx="0"/>
            <a:endCxn id="17" idx="2"/>
          </p:cNvCxnSpPr>
          <p:nvPr/>
        </p:nvCxnSpPr>
        <p:spPr>
          <a:xfrm flipH="1" flipV="1">
            <a:off x="11124429" y="2457737"/>
            <a:ext cx="1" cy="25000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or: Elbow 19">
            <a:extLst>
              <a:ext uri="{FF2B5EF4-FFF2-40B4-BE49-F238E27FC236}">
                <a16:creationId xmlns:a16="http://schemas.microsoft.com/office/drawing/2014/main" id="{7112B161-6BF4-C438-7E55-07EA211BE7A7}"/>
              </a:ext>
            </a:extLst>
          </p:cNvPr>
          <p:cNvCxnSpPr>
            <a:stCxn id="4" idx="0"/>
            <a:endCxn id="5" idx="2"/>
          </p:cNvCxnSpPr>
          <p:nvPr/>
        </p:nvCxnSpPr>
        <p:spPr>
          <a:xfrm rot="16200000" flipV="1">
            <a:off x="7779156" y="3365883"/>
            <a:ext cx="1020403" cy="1891562"/>
          </a:xfrm>
          <a:prstGeom prst="bentConnector3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Connector: Elbow 20">
            <a:extLst>
              <a:ext uri="{FF2B5EF4-FFF2-40B4-BE49-F238E27FC236}">
                <a16:creationId xmlns:a16="http://schemas.microsoft.com/office/drawing/2014/main" id="{7C14BFBF-7F6D-FF2A-94FD-6B190C18C587}"/>
              </a:ext>
            </a:extLst>
          </p:cNvPr>
          <p:cNvCxnSpPr>
            <a:cxnSpLocks/>
            <a:stCxn id="4" idx="0"/>
            <a:endCxn id="15" idx="2"/>
          </p:cNvCxnSpPr>
          <p:nvPr/>
        </p:nvCxnSpPr>
        <p:spPr>
          <a:xfrm rot="5400000" flipH="1" flipV="1">
            <a:off x="9669582" y="3367019"/>
            <a:ext cx="1020403" cy="1889291"/>
          </a:xfrm>
          <a:prstGeom prst="bentConnector3">
            <a:avLst>
              <a:gd name="adj1" fmla="val 50000"/>
            </a:avLst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D971FB72-8397-C1D8-815D-545D1A8477F1}"/>
              </a:ext>
            </a:extLst>
          </p:cNvPr>
          <p:cNvCxnSpPr>
            <a:cxnSpLocks/>
            <a:stCxn id="4" idx="0"/>
            <a:endCxn id="10" idx="2"/>
          </p:cNvCxnSpPr>
          <p:nvPr/>
        </p:nvCxnSpPr>
        <p:spPr>
          <a:xfrm flipV="1">
            <a:off x="9235138" y="3801462"/>
            <a:ext cx="0" cy="102040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357242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49EA1A-401C-5BAC-C263-896E1D487C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3425" y="58208"/>
            <a:ext cx="10515600" cy="666991"/>
          </a:xfrm>
        </p:spPr>
        <p:txBody>
          <a:bodyPr/>
          <a:lstStyle/>
          <a:p>
            <a:r>
              <a:rPr lang="en-US" dirty="0"/>
              <a:t>Supervised Learning, Classification, and Regression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096C3A-B191-5411-B1C1-03DD9E93E00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6" y="738591"/>
            <a:ext cx="7619726" cy="5221539"/>
          </a:xfrm>
        </p:spPr>
        <p:txBody>
          <a:bodyPr/>
          <a:lstStyle/>
          <a:p>
            <a:r>
              <a:rPr lang="en-US" sz="2400" dirty="0"/>
              <a:t>Recall, in</a:t>
            </a:r>
            <a:r>
              <a:rPr lang="en-US" sz="2400" b="1" dirty="0"/>
              <a:t> supervised learning</a:t>
            </a:r>
            <a:r>
              <a:rPr lang="en-US" sz="2400" dirty="0"/>
              <a:t>,</a:t>
            </a:r>
            <a:r>
              <a:rPr lang="en-US" sz="2400" b="1" dirty="0"/>
              <a:t> </a:t>
            </a:r>
            <a:r>
              <a:rPr lang="en-US" sz="2400" dirty="0"/>
              <a:t>a model learn to predict a </a:t>
            </a:r>
            <a:r>
              <a:rPr lang="en-US" sz="2400" b="1" dirty="0"/>
              <a:t>target that is provided </a:t>
            </a:r>
            <a:r>
              <a:rPr lang="en-US" sz="2400" dirty="0"/>
              <a:t>with training data</a:t>
            </a:r>
          </a:p>
          <a:p>
            <a:pPr lvl="1"/>
            <a:r>
              <a:rPr lang="en-US" sz="2000" dirty="0"/>
              <a:t>This means the summarization task and paraphrasing task that we learned last time are also in supervised learning</a:t>
            </a:r>
          </a:p>
          <a:p>
            <a:pPr lvl="2"/>
            <a:r>
              <a:rPr lang="en-US" sz="1800" dirty="0"/>
              <a:t>The target summarized text or paraphrased text are provided to the model during training</a:t>
            </a:r>
          </a:p>
          <a:p>
            <a:r>
              <a:rPr lang="en-US" sz="2400" dirty="0"/>
              <a:t>In this module, we take a step back to simpler supervised learning tasks:</a:t>
            </a:r>
          </a:p>
          <a:p>
            <a:pPr lvl="1"/>
            <a:r>
              <a:rPr lang="en-US" sz="2000" b="1" dirty="0"/>
              <a:t>Classification </a:t>
            </a:r>
            <a:r>
              <a:rPr lang="en-US" sz="2000" dirty="0"/>
              <a:t>–</a:t>
            </a:r>
            <a:r>
              <a:rPr lang="en-US" sz="2000" b="1" dirty="0"/>
              <a:t> </a:t>
            </a:r>
            <a:r>
              <a:rPr lang="en-US" sz="2000" dirty="0"/>
              <a:t>the </a:t>
            </a:r>
            <a:r>
              <a:rPr lang="en-US" sz="2000" b="1" dirty="0"/>
              <a:t>prediction target being categorical</a:t>
            </a:r>
          </a:p>
          <a:p>
            <a:pPr lvl="2"/>
            <a:r>
              <a:rPr lang="en-US" sz="1800" b="1" dirty="0"/>
              <a:t>Spam detection: </a:t>
            </a:r>
            <a:r>
              <a:rPr lang="en-US" sz="1800" dirty="0"/>
              <a:t>if a text is spam or not</a:t>
            </a:r>
          </a:p>
          <a:p>
            <a:pPr lvl="2"/>
            <a:r>
              <a:rPr lang="en-US" sz="1800" b="1" dirty="0"/>
              <a:t>Sentiment analysis: </a:t>
            </a:r>
            <a:r>
              <a:rPr lang="en-US" sz="1800" dirty="0"/>
              <a:t>if a text is positive or negative</a:t>
            </a:r>
          </a:p>
          <a:p>
            <a:pPr lvl="1"/>
            <a:r>
              <a:rPr lang="en-US" sz="2000" b="1" dirty="0"/>
              <a:t>Regression</a:t>
            </a:r>
            <a:r>
              <a:rPr lang="en-US" sz="2000" dirty="0"/>
              <a:t> – the </a:t>
            </a:r>
            <a:r>
              <a:rPr lang="en-US" sz="2000" b="1" dirty="0"/>
              <a:t>prediction target is numerical</a:t>
            </a:r>
          </a:p>
          <a:p>
            <a:pPr lvl="2"/>
            <a:r>
              <a:rPr lang="en-US" sz="1800" b="1" dirty="0"/>
              <a:t>Sentiment analysis: </a:t>
            </a:r>
            <a:r>
              <a:rPr lang="en-US" sz="1800" dirty="0"/>
              <a:t>Score of a review</a:t>
            </a:r>
            <a:endParaRPr lang="en-US" sz="1800" b="1" dirty="0"/>
          </a:p>
          <a:p>
            <a:pPr lvl="2"/>
            <a:endParaRPr lang="en-US" sz="1600" b="1" dirty="0"/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D0E65AA6-C5A5-E848-E05C-A1FDE9984C82}"/>
              </a:ext>
            </a:extLst>
          </p:cNvPr>
          <p:cNvGrpSpPr/>
          <p:nvPr/>
        </p:nvGrpSpPr>
        <p:grpSpPr>
          <a:xfrm>
            <a:off x="8655390" y="738591"/>
            <a:ext cx="3226184" cy="2115517"/>
            <a:chOff x="6432263" y="273670"/>
            <a:chExt cx="4564345" cy="2992995"/>
          </a:xfrm>
        </p:grpSpPr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87D92082-3818-763C-0AFE-B935D3A3C17A}"/>
                </a:ext>
              </a:extLst>
            </p:cNvPr>
            <p:cNvSpPr/>
            <p:nvPr/>
          </p:nvSpPr>
          <p:spPr>
            <a:xfrm>
              <a:off x="6432263" y="451205"/>
              <a:ext cx="4556422" cy="2678991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/>
            </a:p>
          </p:txBody>
        </p:sp>
        <p:pic>
          <p:nvPicPr>
            <p:cNvPr id="10" name="Graphic 9" descr="Tag outline">
              <a:extLst>
                <a:ext uri="{FF2B5EF4-FFF2-40B4-BE49-F238E27FC236}">
                  <a16:creationId xmlns:a16="http://schemas.microsoft.com/office/drawing/2014/main" id="{0A7EF387-0AAC-E0B9-68E3-CA5075FEFE0A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8749348">
              <a:off x="9773824" y="1465230"/>
              <a:ext cx="1222784" cy="1222784"/>
            </a:xfrm>
            <a:prstGeom prst="rect">
              <a:avLst/>
            </a:prstGeom>
          </p:spPr>
        </p:pic>
        <p:sp>
          <p:nvSpPr>
            <p:cNvPr id="11" name="Speech Bubble: Rectangle with Corners Rounded 10">
              <a:extLst>
                <a:ext uri="{FF2B5EF4-FFF2-40B4-BE49-F238E27FC236}">
                  <a16:creationId xmlns:a16="http://schemas.microsoft.com/office/drawing/2014/main" id="{02CC0538-C164-9F73-F433-E494C8926C47}"/>
                </a:ext>
              </a:extLst>
            </p:cNvPr>
            <p:cNvSpPr/>
            <p:nvPr/>
          </p:nvSpPr>
          <p:spPr>
            <a:xfrm>
              <a:off x="6724502" y="649450"/>
              <a:ext cx="3014529" cy="585902"/>
            </a:xfrm>
            <a:prstGeom prst="wedgeRoundRectCallout">
              <a:avLst>
                <a:gd name="adj1" fmla="val -55418"/>
                <a:gd name="adj2" fmla="val 43453"/>
                <a:gd name="adj3" fmla="val 16667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800" dirty="0" err="1">
                  <a:solidFill>
                    <a:schemeClr val="tx1"/>
                  </a:solidFill>
                </a:rPr>
                <a:t>i`ve</a:t>
              </a:r>
              <a:r>
                <a:rPr lang="en-US" sz="800" dirty="0">
                  <a:solidFill>
                    <a:schemeClr val="tx1"/>
                  </a:solidFill>
                </a:rPr>
                <a:t> been sick for the past few days  and thus, my hair looks </a:t>
              </a:r>
              <a:r>
                <a:rPr lang="en-US" sz="800" dirty="0" err="1">
                  <a:solidFill>
                    <a:schemeClr val="tx1"/>
                  </a:solidFill>
                </a:rPr>
                <a:t>wierd</a:t>
              </a:r>
              <a:r>
                <a:rPr lang="en-US" sz="800" dirty="0">
                  <a:solidFill>
                    <a:schemeClr val="tx1"/>
                  </a:solidFill>
                </a:rPr>
                <a:t>.  if </a:t>
              </a:r>
              <a:r>
                <a:rPr lang="en-US" sz="800" dirty="0" err="1">
                  <a:solidFill>
                    <a:schemeClr val="tx1"/>
                  </a:solidFill>
                </a:rPr>
                <a:t>i</a:t>
              </a:r>
              <a:r>
                <a:rPr lang="en-US" sz="800" dirty="0">
                  <a:solidFill>
                    <a:schemeClr val="tx1"/>
                  </a:solidFill>
                </a:rPr>
                <a:t> </a:t>
              </a:r>
              <a:r>
                <a:rPr lang="en-US" sz="800" dirty="0" err="1">
                  <a:solidFill>
                    <a:schemeClr val="tx1"/>
                  </a:solidFill>
                </a:rPr>
                <a:t>didnt</a:t>
              </a:r>
              <a:r>
                <a:rPr lang="en-US" sz="800" dirty="0">
                  <a:solidFill>
                    <a:schemeClr val="tx1"/>
                  </a:solidFill>
                </a:rPr>
                <a:t> have a hat on it would look terrible</a:t>
              </a:r>
            </a:p>
          </p:txBody>
        </p:sp>
        <p:sp>
          <p:nvSpPr>
            <p:cNvPr id="12" name="Speech Bubble: Rectangle with Corners Rounded 11">
              <a:extLst>
                <a:ext uri="{FF2B5EF4-FFF2-40B4-BE49-F238E27FC236}">
                  <a16:creationId xmlns:a16="http://schemas.microsoft.com/office/drawing/2014/main" id="{88E42D65-FA3E-6740-0DD3-6AEA3597442F}"/>
                </a:ext>
              </a:extLst>
            </p:cNvPr>
            <p:cNvSpPr/>
            <p:nvPr/>
          </p:nvSpPr>
          <p:spPr>
            <a:xfrm>
              <a:off x="6724501" y="1333271"/>
              <a:ext cx="3014529" cy="517272"/>
            </a:xfrm>
            <a:prstGeom prst="wedgeRoundRectCallout">
              <a:avLst>
                <a:gd name="adj1" fmla="val -55418"/>
                <a:gd name="adj2" fmla="val 43453"/>
                <a:gd name="adj3" fmla="val 16667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800" dirty="0">
                  <a:solidFill>
                    <a:schemeClr val="tx1"/>
                  </a:solidFill>
                </a:rPr>
                <a:t>Playing Ghost Online is really interesting. The new updates are Kirin pet and </a:t>
              </a:r>
              <a:r>
                <a:rPr lang="en-US" sz="800" dirty="0" err="1">
                  <a:solidFill>
                    <a:schemeClr val="tx1"/>
                  </a:solidFill>
                </a:rPr>
                <a:t>Metamorph</a:t>
              </a:r>
              <a:r>
                <a:rPr lang="en-US" sz="800" dirty="0">
                  <a:solidFill>
                    <a:schemeClr val="tx1"/>
                  </a:solidFill>
                </a:rPr>
                <a:t> for third job.  Can`t wait to have a dragon pet</a:t>
              </a:r>
            </a:p>
          </p:txBody>
        </p:sp>
        <p:sp>
          <p:nvSpPr>
            <p:cNvPr id="13" name="Speech Bubble: Rectangle with Corners Rounded 12">
              <a:extLst>
                <a:ext uri="{FF2B5EF4-FFF2-40B4-BE49-F238E27FC236}">
                  <a16:creationId xmlns:a16="http://schemas.microsoft.com/office/drawing/2014/main" id="{4EF6039D-A098-E46F-EDA3-351FDCA36126}"/>
                </a:ext>
              </a:extLst>
            </p:cNvPr>
            <p:cNvSpPr/>
            <p:nvPr/>
          </p:nvSpPr>
          <p:spPr>
            <a:xfrm>
              <a:off x="6724502" y="2295210"/>
              <a:ext cx="3014529" cy="432628"/>
            </a:xfrm>
            <a:prstGeom prst="wedgeRoundRectCallout">
              <a:avLst>
                <a:gd name="adj1" fmla="val -55418"/>
                <a:gd name="adj2" fmla="val 43453"/>
                <a:gd name="adj3" fmla="val 16667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800" dirty="0">
                  <a:solidFill>
                    <a:schemeClr val="tx1"/>
                  </a:solidFill>
                </a:rPr>
                <a:t>He`s awesome... Have you worked with him before? He`s a good friend.</a:t>
              </a:r>
            </a:p>
          </p:txBody>
        </p:sp>
        <p:sp>
          <p:nvSpPr>
            <p:cNvPr id="14" name="Speech Bubble: Rectangle with Corners Rounded 13">
              <a:extLst>
                <a:ext uri="{FF2B5EF4-FFF2-40B4-BE49-F238E27FC236}">
                  <a16:creationId xmlns:a16="http://schemas.microsoft.com/office/drawing/2014/main" id="{C671D847-B122-3A83-115E-DA122C2C9CDF}"/>
                </a:ext>
              </a:extLst>
            </p:cNvPr>
            <p:cNvSpPr/>
            <p:nvPr/>
          </p:nvSpPr>
          <p:spPr>
            <a:xfrm>
              <a:off x="6724502" y="1935066"/>
              <a:ext cx="3014529" cy="276999"/>
            </a:xfrm>
            <a:prstGeom prst="wedgeRoundRectCallout">
              <a:avLst>
                <a:gd name="adj1" fmla="val -55418"/>
                <a:gd name="adj2" fmla="val 43453"/>
                <a:gd name="adj3" fmla="val 16667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700" dirty="0">
                  <a:solidFill>
                    <a:schemeClr val="tx1"/>
                  </a:solidFill>
                </a:rPr>
                <a:t> oh Marly, I`m so sorry!!  I hope you find her soon!! </a:t>
              </a:r>
            </a:p>
          </p:txBody>
        </p:sp>
        <p:pic>
          <p:nvPicPr>
            <p:cNvPr id="15" name="Graphic 14" descr="Tag outline">
              <a:extLst>
                <a:ext uri="{FF2B5EF4-FFF2-40B4-BE49-F238E27FC236}">
                  <a16:creationId xmlns:a16="http://schemas.microsoft.com/office/drawing/2014/main" id="{21A3C532-8539-DCFF-425F-567AEA4472C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8540785">
              <a:off x="9756287" y="273670"/>
              <a:ext cx="1222784" cy="1222784"/>
            </a:xfrm>
            <a:prstGeom prst="rect">
              <a:avLst/>
            </a:prstGeom>
          </p:spPr>
        </p:pic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3C91A908-FF20-C15F-66B7-7858D0B4E660}"/>
                </a:ext>
              </a:extLst>
            </p:cNvPr>
            <p:cNvSpPr txBox="1"/>
            <p:nvPr/>
          </p:nvSpPr>
          <p:spPr>
            <a:xfrm rot="21279864">
              <a:off x="10275849" y="685155"/>
              <a:ext cx="424550" cy="3701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1" dirty="0"/>
                <a:t>-3</a:t>
              </a:r>
            </a:p>
          </p:txBody>
        </p:sp>
        <p:pic>
          <p:nvPicPr>
            <p:cNvPr id="17" name="Graphic 16" descr="Tag outline">
              <a:extLst>
                <a:ext uri="{FF2B5EF4-FFF2-40B4-BE49-F238E27FC236}">
                  <a16:creationId xmlns:a16="http://schemas.microsoft.com/office/drawing/2014/main" id="{3E52D0AE-F1D7-0AD4-1600-A5455278B87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8234624">
              <a:off x="9758508" y="910229"/>
              <a:ext cx="1222784" cy="1222784"/>
            </a:xfrm>
            <a:prstGeom prst="rect">
              <a:avLst/>
            </a:prstGeom>
          </p:spPr>
        </p:pic>
        <p:sp>
          <p:nvSpPr>
            <p:cNvPr id="18" name="TextBox 17">
              <a:extLst>
                <a:ext uri="{FF2B5EF4-FFF2-40B4-BE49-F238E27FC236}">
                  <a16:creationId xmlns:a16="http://schemas.microsoft.com/office/drawing/2014/main" id="{52007275-DFB2-0C00-05FC-7DF83F55447D}"/>
                </a:ext>
              </a:extLst>
            </p:cNvPr>
            <p:cNvSpPr txBox="1"/>
            <p:nvPr/>
          </p:nvSpPr>
          <p:spPr>
            <a:xfrm rot="20916531">
              <a:off x="10274297" y="1306019"/>
              <a:ext cx="363319" cy="3701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1" dirty="0"/>
                <a:t>5</a:t>
              </a:r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AF0401A9-C9A4-477C-8085-F9860B4165CC}"/>
                </a:ext>
              </a:extLst>
            </p:cNvPr>
            <p:cNvSpPr txBox="1"/>
            <p:nvPr/>
          </p:nvSpPr>
          <p:spPr>
            <a:xfrm rot="21436998">
              <a:off x="10251580" y="1903543"/>
              <a:ext cx="424550" cy="3701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1" dirty="0"/>
                <a:t>-2</a:t>
              </a:r>
            </a:p>
          </p:txBody>
        </p:sp>
        <p:pic>
          <p:nvPicPr>
            <p:cNvPr id="20" name="Graphic 19" descr="Tag outline">
              <a:extLst>
                <a:ext uri="{FF2B5EF4-FFF2-40B4-BE49-F238E27FC236}">
                  <a16:creationId xmlns:a16="http://schemas.microsoft.com/office/drawing/2014/main" id="{A054F36C-CD7C-D22D-CAA2-B237DAEA42D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9542008">
              <a:off x="9756286" y="2043881"/>
              <a:ext cx="1222784" cy="1222784"/>
            </a:xfrm>
            <a:prstGeom prst="rect">
              <a:avLst/>
            </a:prstGeom>
          </p:spPr>
        </p:pic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FA5EAA63-251F-C6B1-8B5B-91EFC983D859}"/>
                </a:ext>
              </a:extLst>
            </p:cNvPr>
            <p:cNvSpPr txBox="1"/>
            <p:nvPr/>
          </p:nvSpPr>
          <p:spPr>
            <a:xfrm rot="610955">
              <a:off x="10264660" y="2482193"/>
              <a:ext cx="363319" cy="37012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b="1" dirty="0"/>
                <a:t>3</a:t>
              </a:r>
            </a:p>
          </p:txBody>
        </p:sp>
      </p:grpSp>
      <p:grpSp>
        <p:nvGrpSpPr>
          <p:cNvPr id="32" name="Group 31">
            <a:extLst>
              <a:ext uri="{FF2B5EF4-FFF2-40B4-BE49-F238E27FC236}">
                <a16:creationId xmlns:a16="http://schemas.microsoft.com/office/drawing/2014/main" id="{E60E124E-9CBA-7D66-8B5A-FAA1614E5B4F}"/>
              </a:ext>
            </a:extLst>
          </p:cNvPr>
          <p:cNvGrpSpPr/>
          <p:nvPr/>
        </p:nvGrpSpPr>
        <p:grpSpPr>
          <a:xfrm>
            <a:off x="8655390" y="2855614"/>
            <a:ext cx="3226186" cy="2115517"/>
            <a:chOff x="8655390" y="2148710"/>
            <a:chExt cx="3226186" cy="2115517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4B63D163-0B43-F319-5817-19AA0B3931AB}"/>
                </a:ext>
              </a:extLst>
            </p:cNvPr>
            <p:cNvSpPr/>
            <p:nvPr/>
          </p:nvSpPr>
          <p:spPr>
            <a:xfrm>
              <a:off x="8655390" y="2274196"/>
              <a:ext cx="3220583" cy="189357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  <a:ln w="38100">
              <a:solidFill>
                <a:schemeClr val="accent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 dirty="0"/>
            </a:p>
          </p:txBody>
        </p:sp>
        <p:pic>
          <p:nvPicPr>
            <p:cNvPr id="6" name="Graphic 5" descr="Tag outline">
              <a:extLst>
                <a:ext uri="{FF2B5EF4-FFF2-40B4-BE49-F238E27FC236}">
                  <a16:creationId xmlns:a16="http://schemas.microsoft.com/office/drawing/2014/main" id="{8D5FF56B-6837-6D05-C41F-46D0FAFC4A48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8749348">
              <a:off x="11017284" y="2990932"/>
              <a:ext cx="864292" cy="864292"/>
            </a:xfrm>
            <a:prstGeom prst="rect">
              <a:avLst/>
            </a:prstGeom>
          </p:spPr>
        </p:pic>
        <p:sp>
          <p:nvSpPr>
            <p:cNvPr id="7" name="Speech Bubble: Rectangle with Corners Rounded 6">
              <a:extLst>
                <a:ext uri="{FF2B5EF4-FFF2-40B4-BE49-F238E27FC236}">
                  <a16:creationId xmlns:a16="http://schemas.microsoft.com/office/drawing/2014/main" id="{BD3EAEAA-DA74-8C71-0C8A-4FFE2A500A53}"/>
                </a:ext>
              </a:extLst>
            </p:cNvPr>
            <p:cNvSpPr/>
            <p:nvPr/>
          </p:nvSpPr>
          <p:spPr>
            <a:xfrm>
              <a:off x="8861951" y="2414320"/>
              <a:ext cx="2130738" cy="414129"/>
            </a:xfrm>
            <a:prstGeom prst="wedgeRoundRectCallout">
              <a:avLst>
                <a:gd name="adj1" fmla="val -55418"/>
                <a:gd name="adj2" fmla="val 43453"/>
                <a:gd name="adj3" fmla="val 16667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800" dirty="0">
                  <a:solidFill>
                    <a:schemeClr val="tx1"/>
                  </a:solidFill>
                </a:rPr>
                <a:t>I’m happy with this transition. I’ll make the best of it. Thank you very much for the opportunity</a:t>
              </a:r>
            </a:p>
          </p:txBody>
        </p:sp>
        <p:sp>
          <p:nvSpPr>
            <p:cNvPr id="22" name="Speech Bubble: Rectangle with Corners Rounded 21">
              <a:extLst>
                <a:ext uri="{FF2B5EF4-FFF2-40B4-BE49-F238E27FC236}">
                  <a16:creationId xmlns:a16="http://schemas.microsoft.com/office/drawing/2014/main" id="{24FBEB90-29A5-04EC-D21A-3BB13D43BA14}"/>
                </a:ext>
              </a:extLst>
            </p:cNvPr>
            <p:cNvSpPr/>
            <p:nvPr/>
          </p:nvSpPr>
          <p:spPr>
            <a:xfrm>
              <a:off x="8861950" y="2897660"/>
              <a:ext cx="2130738" cy="365620"/>
            </a:xfrm>
            <a:prstGeom prst="wedgeRoundRectCallout">
              <a:avLst>
                <a:gd name="adj1" fmla="val -55418"/>
                <a:gd name="adj2" fmla="val 43453"/>
                <a:gd name="adj3" fmla="val 16667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800" dirty="0">
                  <a:solidFill>
                    <a:schemeClr val="tx1"/>
                  </a:solidFill>
                </a:rPr>
                <a:t>I am very disappointed. You did not meet the deadline. You did not communicate throughout the whole task. Nothing to say.</a:t>
              </a:r>
            </a:p>
          </p:txBody>
        </p:sp>
        <p:sp>
          <p:nvSpPr>
            <p:cNvPr id="23" name="Speech Bubble: Rectangle with Corners Rounded 22">
              <a:extLst>
                <a:ext uri="{FF2B5EF4-FFF2-40B4-BE49-F238E27FC236}">
                  <a16:creationId xmlns:a16="http://schemas.microsoft.com/office/drawing/2014/main" id="{1FA1E344-2D6F-8683-595D-91795D2F5DDB}"/>
                </a:ext>
              </a:extLst>
            </p:cNvPr>
            <p:cNvSpPr/>
            <p:nvPr/>
          </p:nvSpPr>
          <p:spPr>
            <a:xfrm>
              <a:off x="8861951" y="3577580"/>
              <a:ext cx="2130738" cy="305791"/>
            </a:xfrm>
            <a:prstGeom prst="wedgeRoundRectCallout">
              <a:avLst>
                <a:gd name="adj1" fmla="val -55418"/>
                <a:gd name="adj2" fmla="val 43453"/>
                <a:gd name="adj3" fmla="val 16667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800" dirty="0">
                  <a:solidFill>
                    <a:schemeClr val="tx1"/>
                  </a:solidFill>
                </a:rPr>
                <a:t>The new place is okay. Not particularly good but nothing bad either.</a:t>
              </a:r>
            </a:p>
          </p:txBody>
        </p:sp>
        <p:sp>
          <p:nvSpPr>
            <p:cNvPr id="24" name="Speech Bubble: Rectangle with Corners Rounded 23">
              <a:extLst>
                <a:ext uri="{FF2B5EF4-FFF2-40B4-BE49-F238E27FC236}">
                  <a16:creationId xmlns:a16="http://schemas.microsoft.com/office/drawing/2014/main" id="{C248E1A8-7F9A-0C88-464E-11D5999757A2}"/>
                </a:ext>
              </a:extLst>
            </p:cNvPr>
            <p:cNvSpPr/>
            <p:nvPr/>
          </p:nvSpPr>
          <p:spPr>
            <a:xfrm>
              <a:off x="8861951" y="3323023"/>
              <a:ext cx="2130738" cy="195789"/>
            </a:xfrm>
            <a:prstGeom prst="wedgeRoundRectCallout">
              <a:avLst>
                <a:gd name="adj1" fmla="val -55418"/>
                <a:gd name="adj2" fmla="val 43453"/>
                <a:gd name="adj3" fmla="val 16667"/>
              </a:avLst>
            </a:pr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sz="700" dirty="0">
                  <a:solidFill>
                    <a:schemeClr val="tx1"/>
                  </a:solidFill>
                </a:rPr>
                <a:t>That’s all you can say??? After what you’ve done???</a:t>
              </a:r>
            </a:p>
          </p:txBody>
        </p:sp>
        <p:pic>
          <p:nvPicPr>
            <p:cNvPr id="25" name="Graphic 24" descr="Tag outline">
              <a:extLst>
                <a:ext uri="{FF2B5EF4-FFF2-40B4-BE49-F238E27FC236}">
                  <a16:creationId xmlns:a16="http://schemas.microsoft.com/office/drawing/2014/main" id="{3E6BBEE1-B51E-7EDC-A462-32716B06E5D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8540785">
              <a:off x="11004886" y="2148710"/>
              <a:ext cx="864292" cy="864292"/>
            </a:xfrm>
            <a:prstGeom prst="rect">
              <a:avLst/>
            </a:prstGeom>
          </p:spPr>
        </p:pic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31C4B6B2-F7C1-B262-8DD2-D982740A6288}"/>
                </a:ext>
              </a:extLst>
            </p:cNvPr>
            <p:cNvSpPr txBox="1"/>
            <p:nvPr/>
          </p:nvSpPr>
          <p:spPr>
            <a:xfrm rot="21279864">
              <a:off x="11372124" y="2385697"/>
              <a:ext cx="300082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b="1" dirty="0"/>
                <a:t>+</a:t>
              </a:r>
              <a:endParaRPr lang="en-US" sz="1100" b="1" dirty="0"/>
            </a:p>
          </p:txBody>
        </p:sp>
        <p:pic>
          <p:nvPicPr>
            <p:cNvPr id="27" name="Graphic 26" descr="Tag outline">
              <a:extLst>
                <a:ext uri="{FF2B5EF4-FFF2-40B4-BE49-F238E27FC236}">
                  <a16:creationId xmlns:a16="http://schemas.microsoft.com/office/drawing/2014/main" id="{F000C106-83BC-B4DF-1A82-83F6D9AF2D1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8234624">
              <a:off x="11006456" y="2598644"/>
              <a:ext cx="864292" cy="864292"/>
            </a:xfrm>
            <a:prstGeom prst="rect">
              <a:avLst/>
            </a:prstGeom>
          </p:spPr>
        </p:pic>
        <p:sp>
          <p:nvSpPr>
            <p:cNvPr id="28" name="TextBox 27">
              <a:extLst>
                <a:ext uri="{FF2B5EF4-FFF2-40B4-BE49-F238E27FC236}">
                  <a16:creationId xmlns:a16="http://schemas.microsoft.com/office/drawing/2014/main" id="{43627591-040B-2BF7-36A9-99F48E7E348A}"/>
                </a:ext>
              </a:extLst>
            </p:cNvPr>
            <p:cNvSpPr txBox="1"/>
            <p:nvPr/>
          </p:nvSpPr>
          <p:spPr>
            <a:xfrm rot="20916531">
              <a:off x="11359806" y="2778372"/>
              <a:ext cx="27924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/>
                <a:t>-</a:t>
              </a:r>
              <a:endParaRPr lang="en-US" sz="1100" b="1" dirty="0"/>
            </a:p>
          </p:txBody>
        </p:sp>
        <p:sp>
          <p:nvSpPr>
            <p:cNvPr id="29" name="TextBox 28">
              <a:extLst>
                <a:ext uri="{FF2B5EF4-FFF2-40B4-BE49-F238E27FC236}">
                  <a16:creationId xmlns:a16="http://schemas.microsoft.com/office/drawing/2014/main" id="{447F531B-A779-A333-A0BC-890E3FD8786C}"/>
                </a:ext>
              </a:extLst>
            </p:cNvPr>
            <p:cNvSpPr txBox="1"/>
            <p:nvPr/>
          </p:nvSpPr>
          <p:spPr>
            <a:xfrm rot="21436998">
              <a:off x="11371396" y="3175442"/>
              <a:ext cx="279244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400" b="1" dirty="0"/>
                <a:t>-</a:t>
              </a:r>
              <a:endParaRPr lang="en-US" sz="1100" b="1" dirty="0"/>
            </a:p>
          </p:txBody>
        </p:sp>
        <p:pic>
          <p:nvPicPr>
            <p:cNvPr id="30" name="Graphic 29" descr="Tag outline">
              <a:extLst>
                <a:ext uri="{FF2B5EF4-FFF2-40B4-BE49-F238E27FC236}">
                  <a16:creationId xmlns:a16="http://schemas.microsoft.com/office/drawing/2014/main" id="{0427DCB7-794F-1278-39B6-4929B253265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p:blipFill>
          <p:spPr>
            <a:xfrm rot="19542008">
              <a:off x="11004885" y="3399935"/>
              <a:ext cx="864292" cy="864292"/>
            </a:xfrm>
            <a:prstGeom prst="rect">
              <a:avLst/>
            </a:prstGeom>
          </p:spPr>
        </p:pic>
        <mc:AlternateContent xmlns:mc="http://schemas.openxmlformats.org/markup-compatibility/2006" xmlns:a14="http://schemas.microsoft.com/office/drawing/2010/main">
          <mc:Choice Requires="a14"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B24B08E9-3003-8D81-3830-F43DB11424AC}"/>
                    </a:ext>
                  </a:extLst>
                </p:cNvPr>
                <p:cNvSpPr txBox="1"/>
                <p:nvPr/>
              </p:nvSpPr>
              <p:spPr>
                <a:xfrm rot="610955">
                  <a:off x="11312920" y="3686661"/>
                  <a:ext cx="359394" cy="307777"/>
                </a:xfrm>
                <a:prstGeom prst="rect">
                  <a:avLst/>
                </a:prstGeom>
                <a:noFill/>
              </p:spPr>
              <p:txBody>
                <a:bodyPr wrap="none" rtlCol="0">
                  <a:spAutoFit/>
                </a:bodyPr>
                <a:lstStyle/>
                <a:p>
                  <a:pPr/>
                  <a14:m>
                    <m:oMathPara xmlns:m="http://schemas.openxmlformats.org/officeDocument/2006/math">
                      <m:oMathParaPr>
                        <m:jc m:val="centerGroup"/>
                      </m:oMathParaPr>
                      <m:oMath xmlns:m="http://schemas.openxmlformats.org/officeDocument/2006/math">
                        <m:r>
                          <a:rPr lang="en-US" sz="1400" b="0" i="1" smtClean="0">
                            <a:latin typeface="Cambria Math" panose="02040503050406030204" pitchFamily="18" charset="0"/>
                          </a:rPr>
                          <m:t>±</m:t>
                        </m:r>
                      </m:oMath>
                    </m:oMathPara>
                  </a14:m>
                  <a:endParaRPr lang="en-US" sz="1100" dirty="0"/>
                </a:p>
              </p:txBody>
            </p:sp>
          </mc:Choice>
          <mc:Fallback xmlns="">
            <p:sp>
              <p:nvSpPr>
                <p:cNvPr id="31" name="TextBox 30">
                  <a:extLst>
                    <a:ext uri="{FF2B5EF4-FFF2-40B4-BE49-F238E27FC236}">
                      <a16:creationId xmlns:a16="http://schemas.microsoft.com/office/drawing/2014/main" id="{B24B08E9-3003-8D81-3830-F43DB11424AC}"/>
                    </a:ext>
                  </a:extLst>
                </p:cNvPr>
                <p:cNvSpPr txBox="1"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 rot="610955">
                  <a:off x="11312920" y="3686661"/>
                  <a:ext cx="359394" cy="307777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</p:grpSp>
    </p:spTree>
    <p:extLst>
      <p:ext uri="{BB962C8B-B14F-4D97-AF65-F5344CB8AC3E}">
        <p14:creationId xmlns:p14="http://schemas.microsoft.com/office/powerpoint/2010/main" val="1769739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202A4BA-3CBB-9A6A-BFF1-C329505BE0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3425" y="109131"/>
            <a:ext cx="6518261" cy="666991"/>
          </a:xfrm>
        </p:spPr>
        <p:txBody>
          <a:bodyPr/>
          <a:lstStyle/>
          <a:p>
            <a:r>
              <a:rPr lang="en-US" dirty="0"/>
              <a:t>General Supervised Text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5409B61-BCFC-599F-BAE0-333BCAE5452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6" y="908093"/>
            <a:ext cx="5957932" cy="5221539"/>
          </a:xfrm>
        </p:spPr>
        <p:txBody>
          <a:bodyPr/>
          <a:lstStyle/>
          <a:p>
            <a:r>
              <a:rPr lang="en-US" sz="2400" dirty="0"/>
              <a:t>Fairly similar to the transformer model, however without the decoder</a:t>
            </a:r>
          </a:p>
          <a:p>
            <a:pPr lvl="1"/>
            <a:r>
              <a:rPr lang="en-US" sz="2000" dirty="0"/>
              <a:t>Because the target is now a single label, not a sequence</a:t>
            </a:r>
          </a:p>
          <a:p>
            <a:r>
              <a:rPr lang="en-US" sz="2400" dirty="0"/>
              <a:t>Input texts still go through </a:t>
            </a:r>
          </a:p>
          <a:p>
            <a:pPr lvl="1"/>
            <a:r>
              <a:rPr lang="en-US" sz="2000" dirty="0"/>
              <a:t>Tokenization</a:t>
            </a:r>
          </a:p>
          <a:p>
            <a:pPr lvl="1"/>
            <a:r>
              <a:rPr lang="en-US" sz="2000" dirty="0"/>
              <a:t>Embedding (at token level)</a:t>
            </a:r>
          </a:p>
          <a:p>
            <a:pPr lvl="1"/>
            <a:r>
              <a:rPr lang="en-US" sz="2000" dirty="0"/>
              <a:t>Positional encoding</a:t>
            </a:r>
          </a:p>
          <a:p>
            <a:pPr lvl="1"/>
            <a:r>
              <a:rPr lang="en-US" sz="2000" dirty="0"/>
              <a:t>Self-Attention</a:t>
            </a:r>
          </a:p>
          <a:p>
            <a:pPr lvl="1"/>
            <a:r>
              <a:rPr lang="en-US" sz="2000" dirty="0"/>
              <a:t>Feed-forward</a:t>
            </a:r>
          </a:p>
          <a:p>
            <a:r>
              <a:rPr lang="en-US" sz="2400" dirty="0"/>
              <a:t>Then, the whole network is trained to predict the labels as accurate as possible</a:t>
            </a:r>
          </a:p>
          <a:p>
            <a:pPr lvl="1"/>
            <a:endParaRPr lang="en-US" sz="20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E4EADAA-7191-6E14-ACC1-84367366E343}"/>
              </a:ext>
            </a:extLst>
          </p:cNvPr>
          <p:cNvSpPr/>
          <p:nvPr/>
        </p:nvSpPr>
        <p:spPr>
          <a:xfrm>
            <a:off x="8503332" y="5901260"/>
            <a:ext cx="2538101" cy="334831"/>
          </a:xfrm>
          <a:prstGeom prst="rect">
            <a:avLst/>
          </a:prstGeom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Hello, how are you?</a:t>
            </a:r>
          </a:p>
        </p:txBody>
      </p:sp>
      <p:grpSp>
        <p:nvGrpSpPr>
          <p:cNvPr id="32" name="Group 31">
            <a:extLst>
              <a:ext uri="{FF2B5EF4-FFF2-40B4-BE49-F238E27FC236}">
                <a16:creationId xmlns:a16="http://schemas.microsoft.com/office/drawing/2014/main" id="{71D29E7C-19FB-AE3F-4809-1306A039E752}"/>
              </a:ext>
            </a:extLst>
          </p:cNvPr>
          <p:cNvGrpSpPr/>
          <p:nvPr/>
        </p:nvGrpSpPr>
        <p:grpSpPr>
          <a:xfrm>
            <a:off x="7809653" y="5237785"/>
            <a:ext cx="3925457" cy="277451"/>
            <a:chOff x="6551687" y="773274"/>
            <a:chExt cx="5843899" cy="413046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88876201-E57C-9484-88A7-55AB8271C89A}"/>
                </a:ext>
              </a:extLst>
            </p:cNvPr>
            <p:cNvSpPr/>
            <p:nvPr/>
          </p:nvSpPr>
          <p:spPr>
            <a:xfrm>
              <a:off x="6551687" y="776122"/>
              <a:ext cx="702179" cy="41019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81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b="1" dirty="0">
                  <a:latin typeface="Consolas" panose="020B0609020204030204" pitchFamily="49" charset="0"/>
                </a:rPr>
                <a:t>343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E729972E-642F-9684-1C23-958EA0398D11}"/>
                </a:ext>
              </a:extLst>
            </p:cNvPr>
            <p:cNvSpPr/>
            <p:nvPr/>
          </p:nvSpPr>
          <p:spPr>
            <a:xfrm>
              <a:off x="7580031" y="776122"/>
              <a:ext cx="702179" cy="41019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81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b="1" dirty="0">
                  <a:latin typeface="Consolas" panose="020B0609020204030204" pitchFamily="49" charset="0"/>
                </a:rPr>
                <a:t>15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27B032B1-A614-18C7-515B-6418B37AECC3}"/>
                </a:ext>
              </a:extLst>
            </p:cNvPr>
            <p:cNvSpPr/>
            <p:nvPr/>
          </p:nvSpPr>
          <p:spPr>
            <a:xfrm>
              <a:off x="8608375" y="774698"/>
              <a:ext cx="702179" cy="41019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81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b="1" dirty="0">
                  <a:latin typeface="Consolas" panose="020B0609020204030204" pitchFamily="49" charset="0"/>
                </a:rPr>
                <a:t>421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4B46485C-3421-40E0-92F6-C6EA75B43936}"/>
                </a:ext>
              </a:extLst>
            </p:cNvPr>
            <p:cNvSpPr/>
            <p:nvPr/>
          </p:nvSpPr>
          <p:spPr>
            <a:xfrm>
              <a:off x="9636719" y="774698"/>
              <a:ext cx="702179" cy="41019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81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b="1" dirty="0">
                  <a:latin typeface="Consolas" panose="020B0609020204030204" pitchFamily="49" charset="0"/>
                </a:rPr>
                <a:t>112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BE428569-9F57-9984-A6C8-C5CAA22AF331}"/>
                </a:ext>
              </a:extLst>
            </p:cNvPr>
            <p:cNvSpPr/>
            <p:nvPr/>
          </p:nvSpPr>
          <p:spPr>
            <a:xfrm>
              <a:off x="10665063" y="773274"/>
              <a:ext cx="702179" cy="41019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81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b="1" dirty="0">
                  <a:latin typeface="Consolas" panose="020B0609020204030204" pitchFamily="49" charset="0"/>
                </a:rPr>
                <a:t>612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B779E91B-6764-1A10-004B-1109B3125375}"/>
                </a:ext>
              </a:extLst>
            </p:cNvPr>
            <p:cNvSpPr/>
            <p:nvPr/>
          </p:nvSpPr>
          <p:spPr>
            <a:xfrm>
              <a:off x="11693407" y="776122"/>
              <a:ext cx="702179" cy="41019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81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b="1" dirty="0">
                  <a:latin typeface="Consolas" panose="020B0609020204030204" pitchFamily="49" charset="0"/>
                </a:rPr>
                <a:t>24</a:t>
              </a:r>
            </a:p>
          </p:txBody>
        </p: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34E59A1A-BF7B-5D50-4994-41E92BDB1528}"/>
                </a:ext>
              </a:extLst>
            </p:cNvPr>
            <p:cNvCxnSpPr>
              <a:stCxn id="6" idx="3"/>
              <a:endCxn id="8" idx="1"/>
            </p:cNvCxnSpPr>
            <p:nvPr/>
          </p:nvCxnSpPr>
          <p:spPr>
            <a:xfrm>
              <a:off x="7253866" y="981221"/>
              <a:ext cx="326165" cy="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7CA0C456-ADBB-DA94-D6B7-A728BF994F3F}"/>
                </a:ext>
              </a:extLst>
            </p:cNvPr>
            <p:cNvCxnSpPr>
              <a:cxnSpLocks/>
              <a:endCxn id="9" idx="1"/>
            </p:cNvCxnSpPr>
            <p:nvPr/>
          </p:nvCxnSpPr>
          <p:spPr>
            <a:xfrm flipV="1">
              <a:off x="8282210" y="979797"/>
              <a:ext cx="326165" cy="1424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FA81DDE0-3697-1214-08CC-C533CBD66E0C}"/>
                </a:ext>
              </a:extLst>
            </p:cNvPr>
            <p:cNvCxnSpPr>
              <a:cxnSpLocks/>
              <a:stCxn id="9" idx="3"/>
              <a:endCxn id="10" idx="1"/>
            </p:cNvCxnSpPr>
            <p:nvPr/>
          </p:nvCxnSpPr>
          <p:spPr>
            <a:xfrm>
              <a:off x="9310554" y="979797"/>
              <a:ext cx="326165" cy="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35F50DCE-89D1-7B05-91D4-FA4553547BBD}"/>
                </a:ext>
              </a:extLst>
            </p:cNvPr>
            <p:cNvCxnSpPr>
              <a:cxnSpLocks/>
              <a:stCxn id="10" idx="3"/>
              <a:endCxn id="11" idx="1"/>
            </p:cNvCxnSpPr>
            <p:nvPr/>
          </p:nvCxnSpPr>
          <p:spPr>
            <a:xfrm flipV="1">
              <a:off x="10338898" y="978373"/>
              <a:ext cx="326165" cy="1424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Straight Arrow Connector 16">
              <a:extLst>
                <a:ext uri="{FF2B5EF4-FFF2-40B4-BE49-F238E27FC236}">
                  <a16:creationId xmlns:a16="http://schemas.microsoft.com/office/drawing/2014/main" id="{78B0308E-D3DE-D15C-317E-2E35C425E239}"/>
                </a:ext>
              </a:extLst>
            </p:cNvPr>
            <p:cNvCxnSpPr>
              <a:cxnSpLocks/>
              <a:stCxn id="11" idx="3"/>
              <a:endCxn id="12" idx="1"/>
            </p:cNvCxnSpPr>
            <p:nvPr/>
          </p:nvCxnSpPr>
          <p:spPr>
            <a:xfrm>
              <a:off x="11367242" y="978373"/>
              <a:ext cx="326165" cy="2848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21" name="Table 34">
            <a:extLst>
              <a:ext uri="{FF2B5EF4-FFF2-40B4-BE49-F238E27FC236}">
                <a16:creationId xmlns:a16="http://schemas.microsoft.com/office/drawing/2014/main" id="{A6C5070E-760B-DADF-39D0-112666AF1C6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3870167"/>
              </p:ext>
            </p:extLst>
          </p:nvPr>
        </p:nvGraphicFramePr>
        <p:xfrm>
          <a:off x="7809653" y="4154500"/>
          <a:ext cx="471667" cy="681231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71667">
                  <a:extLst>
                    <a:ext uri="{9D8B030D-6E8A-4147-A177-3AD203B41FA5}">
                      <a16:colId xmlns:a16="http://schemas.microsoft.com/office/drawing/2014/main" val="1186864658"/>
                    </a:ext>
                  </a:extLst>
                </a:gridCol>
              </a:tblGrid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0.92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623121844"/>
                  </a:ext>
                </a:extLst>
              </a:tr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0.14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222273212"/>
                  </a:ext>
                </a:extLst>
              </a:tr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…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2127231"/>
                  </a:ext>
                </a:extLst>
              </a:tr>
            </a:tbl>
          </a:graphicData>
        </a:graphic>
      </p:graphicFrame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B67AA871-AA50-3C70-2F50-0B4567248C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6928958"/>
              </p:ext>
            </p:extLst>
          </p:nvPr>
        </p:nvGraphicFramePr>
        <p:xfrm>
          <a:off x="8503332" y="4154499"/>
          <a:ext cx="471667" cy="681231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71667">
                  <a:extLst>
                    <a:ext uri="{9D8B030D-6E8A-4147-A177-3AD203B41FA5}">
                      <a16:colId xmlns:a16="http://schemas.microsoft.com/office/drawing/2014/main" val="1186864658"/>
                    </a:ext>
                  </a:extLst>
                </a:gridCol>
              </a:tblGrid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0.74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623121844"/>
                  </a:ext>
                </a:extLst>
              </a:tr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0.32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222273212"/>
                  </a:ext>
                </a:extLst>
              </a:tr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…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2127231"/>
                  </a:ext>
                </a:extLst>
              </a:tr>
            </a:tbl>
          </a:graphicData>
        </a:graphic>
      </p:graphicFrame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4C15B512-0BB0-68DA-A9D6-5DB281A795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1378148"/>
              </p:ext>
            </p:extLst>
          </p:nvPr>
        </p:nvGraphicFramePr>
        <p:xfrm>
          <a:off x="9197811" y="4157661"/>
          <a:ext cx="471667" cy="681231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71667">
                  <a:extLst>
                    <a:ext uri="{9D8B030D-6E8A-4147-A177-3AD203B41FA5}">
                      <a16:colId xmlns:a16="http://schemas.microsoft.com/office/drawing/2014/main" val="1186864658"/>
                    </a:ext>
                  </a:extLst>
                </a:gridCol>
              </a:tblGrid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0.52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623121844"/>
                  </a:ext>
                </a:extLst>
              </a:tr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0.14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222273212"/>
                  </a:ext>
                </a:extLst>
              </a:tr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…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2127231"/>
                  </a:ext>
                </a:extLst>
              </a:tr>
            </a:tbl>
          </a:graphicData>
        </a:graphic>
      </p:graphicFrame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id="{64A15C5C-4EE2-7DC9-9AF5-B714A58DC2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27374094"/>
              </p:ext>
            </p:extLst>
          </p:nvPr>
        </p:nvGraphicFramePr>
        <p:xfrm>
          <a:off x="9878468" y="4154498"/>
          <a:ext cx="471667" cy="681231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71667">
                  <a:extLst>
                    <a:ext uri="{9D8B030D-6E8A-4147-A177-3AD203B41FA5}">
                      <a16:colId xmlns:a16="http://schemas.microsoft.com/office/drawing/2014/main" val="1186864658"/>
                    </a:ext>
                  </a:extLst>
                </a:gridCol>
              </a:tblGrid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0.13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623121844"/>
                  </a:ext>
                </a:extLst>
              </a:tr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0.16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222273212"/>
                  </a:ext>
                </a:extLst>
              </a:tr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…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2127231"/>
                  </a:ext>
                </a:extLst>
              </a:tr>
            </a:tbl>
          </a:graphicData>
        </a:graphic>
      </p:graphicFrame>
      <p:graphicFrame>
        <p:nvGraphicFramePr>
          <p:cNvPr id="25" name="Table 24">
            <a:extLst>
              <a:ext uri="{FF2B5EF4-FFF2-40B4-BE49-F238E27FC236}">
                <a16:creationId xmlns:a16="http://schemas.microsoft.com/office/drawing/2014/main" id="{943E785E-4796-FBCB-0A2E-6231C783E3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12415225"/>
              </p:ext>
            </p:extLst>
          </p:nvPr>
        </p:nvGraphicFramePr>
        <p:xfrm>
          <a:off x="10572685" y="4157661"/>
          <a:ext cx="471667" cy="681231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71667">
                  <a:extLst>
                    <a:ext uri="{9D8B030D-6E8A-4147-A177-3AD203B41FA5}">
                      <a16:colId xmlns:a16="http://schemas.microsoft.com/office/drawing/2014/main" val="1186864658"/>
                    </a:ext>
                  </a:extLst>
                </a:gridCol>
              </a:tblGrid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0.75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623121844"/>
                  </a:ext>
                </a:extLst>
              </a:tr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0.16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222273212"/>
                  </a:ext>
                </a:extLst>
              </a:tr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…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2127231"/>
                  </a:ext>
                </a:extLst>
              </a:tr>
            </a:tbl>
          </a:graphicData>
        </a:graphic>
      </p:graphicFrame>
      <p:graphicFrame>
        <p:nvGraphicFramePr>
          <p:cNvPr id="26" name="Table 25">
            <a:extLst>
              <a:ext uri="{FF2B5EF4-FFF2-40B4-BE49-F238E27FC236}">
                <a16:creationId xmlns:a16="http://schemas.microsoft.com/office/drawing/2014/main" id="{4B56C207-F4AB-9DDF-D754-B0592B13470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1198556"/>
              </p:ext>
            </p:extLst>
          </p:nvPr>
        </p:nvGraphicFramePr>
        <p:xfrm>
          <a:off x="11247702" y="4154497"/>
          <a:ext cx="487408" cy="681231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87408">
                  <a:extLst>
                    <a:ext uri="{9D8B030D-6E8A-4147-A177-3AD203B41FA5}">
                      <a16:colId xmlns:a16="http://schemas.microsoft.com/office/drawing/2014/main" val="1186864658"/>
                    </a:ext>
                  </a:extLst>
                </a:gridCol>
              </a:tblGrid>
              <a:tr h="227077">
                <a:tc>
                  <a:txBody>
                    <a:bodyPr/>
                    <a:lstStyle/>
                    <a:p>
                      <a:r>
                        <a:rPr lang="en-US" sz="1050" dirty="0">
                          <a:latin typeface="Consolas" panose="020B0609020204030204" pitchFamily="49" charset="0"/>
                        </a:rPr>
                        <a:t>0.32</a:t>
                      </a:r>
                    </a:p>
                  </a:txBody>
                  <a:tcPr marL="52405" marR="52405" marT="26203" marB="26203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623121844"/>
                  </a:ext>
                </a:extLst>
              </a:tr>
              <a:tr h="227077">
                <a:tc>
                  <a:txBody>
                    <a:bodyPr/>
                    <a:lstStyle/>
                    <a:p>
                      <a:r>
                        <a:rPr lang="en-US" sz="1050" dirty="0">
                          <a:latin typeface="Consolas" panose="020B0609020204030204" pitchFamily="49" charset="0"/>
                        </a:rPr>
                        <a:t>0.28</a:t>
                      </a:r>
                    </a:p>
                  </a:txBody>
                  <a:tcPr marL="52405" marR="52405" marT="26203" marB="26203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222273212"/>
                  </a:ext>
                </a:extLst>
              </a:tr>
              <a:tr h="227077">
                <a:tc>
                  <a:txBody>
                    <a:bodyPr/>
                    <a:lstStyle/>
                    <a:p>
                      <a:r>
                        <a:rPr lang="en-US" sz="1050" dirty="0">
                          <a:latin typeface="Consolas" panose="020B0609020204030204" pitchFamily="49" charset="0"/>
                        </a:rPr>
                        <a:t>…</a:t>
                      </a:r>
                    </a:p>
                  </a:txBody>
                  <a:tcPr marL="52405" marR="52405" marT="26203" marB="26203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2127231"/>
                  </a:ext>
                </a:extLst>
              </a:tr>
            </a:tbl>
          </a:graphicData>
        </a:graphic>
      </p:graphicFrame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A689642D-DCDE-EB5D-2A85-EC1353EEFB0A}"/>
              </a:ext>
            </a:extLst>
          </p:cNvPr>
          <p:cNvCxnSpPr>
            <a:cxnSpLocks/>
            <a:stCxn id="21" idx="3"/>
            <a:endCxn id="22" idx="1"/>
          </p:cNvCxnSpPr>
          <p:nvPr/>
        </p:nvCxnSpPr>
        <p:spPr>
          <a:xfrm flipV="1">
            <a:off x="8281320" y="4495114"/>
            <a:ext cx="222012" cy="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7F7EB423-EDDC-25A3-1C25-BB8782D65EE9}"/>
              </a:ext>
            </a:extLst>
          </p:cNvPr>
          <p:cNvCxnSpPr>
            <a:cxnSpLocks/>
            <a:stCxn id="22" idx="3"/>
            <a:endCxn id="23" idx="1"/>
          </p:cNvCxnSpPr>
          <p:nvPr/>
        </p:nvCxnSpPr>
        <p:spPr>
          <a:xfrm>
            <a:off x="8974999" y="4495114"/>
            <a:ext cx="222812" cy="316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8EE9914E-3207-B2F8-6889-2F546F23B8C1}"/>
              </a:ext>
            </a:extLst>
          </p:cNvPr>
          <p:cNvCxnSpPr>
            <a:cxnSpLocks/>
            <a:stCxn id="23" idx="3"/>
            <a:endCxn id="24" idx="1"/>
          </p:cNvCxnSpPr>
          <p:nvPr/>
        </p:nvCxnSpPr>
        <p:spPr>
          <a:xfrm flipV="1">
            <a:off x="9669478" y="4495113"/>
            <a:ext cx="208990" cy="316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37FAC149-C19A-F591-8D07-122073C1B0DF}"/>
              </a:ext>
            </a:extLst>
          </p:cNvPr>
          <p:cNvCxnSpPr>
            <a:cxnSpLocks/>
            <a:stCxn id="24" idx="3"/>
            <a:endCxn id="25" idx="1"/>
          </p:cNvCxnSpPr>
          <p:nvPr/>
        </p:nvCxnSpPr>
        <p:spPr>
          <a:xfrm>
            <a:off x="10350135" y="4495113"/>
            <a:ext cx="222550" cy="316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C65E4876-BC3B-558B-8F6A-6654479C22D9}"/>
              </a:ext>
            </a:extLst>
          </p:cNvPr>
          <p:cNvCxnSpPr>
            <a:cxnSpLocks/>
            <a:stCxn id="25" idx="3"/>
            <a:endCxn id="26" idx="1"/>
          </p:cNvCxnSpPr>
          <p:nvPr/>
        </p:nvCxnSpPr>
        <p:spPr>
          <a:xfrm flipV="1">
            <a:off x="11044352" y="4495112"/>
            <a:ext cx="203350" cy="316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3" name="Table 34">
            <a:extLst>
              <a:ext uri="{FF2B5EF4-FFF2-40B4-BE49-F238E27FC236}">
                <a16:creationId xmlns:a16="http://schemas.microsoft.com/office/drawing/2014/main" id="{9F069338-F3EA-EA21-0CD8-2C9D1FC9505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3086977"/>
              </p:ext>
            </p:extLst>
          </p:nvPr>
        </p:nvGraphicFramePr>
        <p:xfrm>
          <a:off x="7809653" y="2998564"/>
          <a:ext cx="471667" cy="681231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71667">
                  <a:extLst>
                    <a:ext uri="{9D8B030D-6E8A-4147-A177-3AD203B41FA5}">
                      <a16:colId xmlns:a16="http://schemas.microsoft.com/office/drawing/2014/main" val="1186864658"/>
                    </a:ext>
                  </a:extLst>
                </a:gridCol>
              </a:tblGrid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sin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623121844"/>
                  </a:ext>
                </a:extLst>
              </a:tr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cos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222273212"/>
                  </a:ext>
                </a:extLst>
              </a:tr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…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2127231"/>
                  </a:ext>
                </a:extLst>
              </a:tr>
            </a:tbl>
          </a:graphicData>
        </a:graphic>
      </p:graphicFrame>
      <p:graphicFrame>
        <p:nvGraphicFramePr>
          <p:cNvPr id="54" name="Table 53">
            <a:extLst>
              <a:ext uri="{FF2B5EF4-FFF2-40B4-BE49-F238E27FC236}">
                <a16:creationId xmlns:a16="http://schemas.microsoft.com/office/drawing/2014/main" id="{D67FFDAF-FA72-0261-934F-EF469E3ADE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7601248"/>
              </p:ext>
            </p:extLst>
          </p:nvPr>
        </p:nvGraphicFramePr>
        <p:xfrm>
          <a:off x="8503332" y="2998563"/>
          <a:ext cx="471667" cy="681231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71667">
                  <a:extLst>
                    <a:ext uri="{9D8B030D-6E8A-4147-A177-3AD203B41FA5}">
                      <a16:colId xmlns:a16="http://schemas.microsoft.com/office/drawing/2014/main" val="1186864658"/>
                    </a:ext>
                  </a:extLst>
                </a:gridCol>
              </a:tblGrid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sin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623121844"/>
                  </a:ext>
                </a:extLst>
              </a:tr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cos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222273212"/>
                  </a:ext>
                </a:extLst>
              </a:tr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…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2127231"/>
                  </a:ext>
                </a:extLst>
              </a:tr>
            </a:tbl>
          </a:graphicData>
        </a:graphic>
      </p:graphicFrame>
      <p:graphicFrame>
        <p:nvGraphicFramePr>
          <p:cNvPr id="55" name="Table 54">
            <a:extLst>
              <a:ext uri="{FF2B5EF4-FFF2-40B4-BE49-F238E27FC236}">
                <a16:creationId xmlns:a16="http://schemas.microsoft.com/office/drawing/2014/main" id="{384AA417-1DC5-1C04-B055-9ED31AB915C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0247005"/>
              </p:ext>
            </p:extLst>
          </p:nvPr>
        </p:nvGraphicFramePr>
        <p:xfrm>
          <a:off x="9197811" y="3001725"/>
          <a:ext cx="471667" cy="681231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71667">
                  <a:extLst>
                    <a:ext uri="{9D8B030D-6E8A-4147-A177-3AD203B41FA5}">
                      <a16:colId xmlns:a16="http://schemas.microsoft.com/office/drawing/2014/main" val="1186864658"/>
                    </a:ext>
                  </a:extLst>
                </a:gridCol>
              </a:tblGrid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sin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623121844"/>
                  </a:ext>
                </a:extLst>
              </a:tr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cos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222273212"/>
                  </a:ext>
                </a:extLst>
              </a:tr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…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2127231"/>
                  </a:ext>
                </a:extLst>
              </a:tr>
            </a:tbl>
          </a:graphicData>
        </a:graphic>
      </p:graphicFrame>
      <p:graphicFrame>
        <p:nvGraphicFramePr>
          <p:cNvPr id="56" name="Table 55">
            <a:extLst>
              <a:ext uri="{FF2B5EF4-FFF2-40B4-BE49-F238E27FC236}">
                <a16:creationId xmlns:a16="http://schemas.microsoft.com/office/drawing/2014/main" id="{1F704348-4685-BE7A-925F-09A6CD4A441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1226621"/>
              </p:ext>
            </p:extLst>
          </p:nvPr>
        </p:nvGraphicFramePr>
        <p:xfrm>
          <a:off x="9878468" y="2998562"/>
          <a:ext cx="471667" cy="681231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71667">
                  <a:extLst>
                    <a:ext uri="{9D8B030D-6E8A-4147-A177-3AD203B41FA5}">
                      <a16:colId xmlns:a16="http://schemas.microsoft.com/office/drawing/2014/main" val="1186864658"/>
                    </a:ext>
                  </a:extLst>
                </a:gridCol>
              </a:tblGrid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sin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623121844"/>
                  </a:ext>
                </a:extLst>
              </a:tr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cos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222273212"/>
                  </a:ext>
                </a:extLst>
              </a:tr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…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2127231"/>
                  </a:ext>
                </a:extLst>
              </a:tr>
            </a:tbl>
          </a:graphicData>
        </a:graphic>
      </p:graphicFrame>
      <p:graphicFrame>
        <p:nvGraphicFramePr>
          <p:cNvPr id="57" name="Table 56">
            <a:extLst>
              <a:ext uri="{FF2B5EF4-FFF2-40B4-BE49-F238E27FC236}">
                <a16:creationId xmlns:a16="http://schemas.microsoft.com/office/drawing/2014/main" id="{F4784417-F6B0-4941-0E7E-1D9B3BA256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56580321"/>
              </p:ext>
            </p:extLst>
          </p:nvPr>
        </p:nvGraphicFramePr>
        <p:xfrm>
          <a:off x="10572685" y="3001725"/>
          <a:ext cx="471667" cy="681231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71667">
                  <a:extLst>
                    <a:ext uri="{9D8B030D-6E8A-4147-A177-3AD203B41FA5}">
                      <a16:colId xmlns:a16="http://schemas.microsoft.com/office/drawing/2014/main" val="1186864658"/>
                    </a:ext>
                  </a:extLst>
                </a:gridCol>
              </a:tblGrid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sin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623121844"/>
                  </a:ext>
                </a:extLst>
              </a:tr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cos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222273212"/>
                  </a:ext>
                </a:extLst>
              </a:tr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…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2127231"/>
                  </a:ext>
                </a:extLst>
              </a:tr>
            </a:tbl>
          </a:graphicData>
        </a:graphic>
      </p:graphicFrame>
      <p:graphicFrame>
        <p:nvGraphicFramePr>
          <p:cNvPr id="58" name="Table 57">
            <a:extLst>
              <a:ext uri="{FF2B5EF4-FFF2-40B4-BE49-F238E27FC236}">
                <a16:creationId xmlns:a16="http://schemas.microsoft.com/office/drawing/2014/main" id="{B4BC09B0-ABEB-9184-A696-28F719FF0E4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5598743"/>
              </p:ext>
            </p:extLst>
          </p:nvPr>
        </p:nvGraphicFramePr>
        <p:xfrm>
          <a:off x="11247702" y="2998561"/>
          <a:ext cx="487408" cy="681231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87408">
                  <a:extLst>
                    <a:ext uri="{9D8B030D-6E8A-4147-A177-3AD203B41FA5}">
                      <a16:colId xmlns:a16="http://schemas.microsoft.com/office/drawing/2014/main" val="1186864658"/>
                    </a:ext>
                  </a:extLst>
                </a:gridCol>
              </a:tblGrid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sin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623121844"/>
                  </a:ext>
                </a:extLst>
              </a:tr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cos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222273212"/>
                  </a:ext>
                </a:extLst>
              </a:tr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…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2127231"/>
                  </a:ext>
                </a:extLst>
              </a:tr>
            </a:tbl>
          </a:graphicData>
        </a:graphic>
      </p:graphicFrame>
      <p:cxnSp>
        <p:nvCxnSpPr>
          <p:cNvPr id="59" name="Straight Arrow Connector 58">
            <a:extLst>
              <a:ext uri="{FF2B5EF4-FFF2-40B4-BE49-F238E27FC236}">
                <a16:creationId xmlns:a16="http://schemas.microsoft.com/office/drawing/2014/main" id="{90AF9865-15CB-13B7-F958-40A24A460670}"/>
              </a:ext>
            </a:extLst>
          </p:cNvPr>
          <p:cNvCxnSpPr>
            <a:cxnSpLocks/>
            <a:stCxn id="53" idx="3"/>
            <a:endCxn id="54" idx="1"/>
          </p:cNvCxnSpPr>
          <p:nvPr/>
        </p:nvCxnSpPr>
        <p:spPr>
          <a:xfrm flipV="1">
            <a:off x="8281320" y="3339178"/>
            <a:ext cx="222012" cy="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635BCB7A-DCF5-70A9-29AA-05A763074463}"/>
              </a:ext>
            </a:extLst>
          </p:cNvPr>
          <p:cNvCxnSpPr>
            <a:cxnSpLocks/>
            <a:stCxn id="54" idx="3"/>
            <a:endCxn id="55" idx="1"/>
          </p:cNvCxnSpPr>
          <p:nvPr/>
        </p:nvCxnSpPr>
        <p:spPr>
          <a:xfrm>
            <a:off x="8974999" y="3339178"/>
            <a:ext cx="222812" cy="316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32F5BE3F-4E7C-AE2E-DE40-56699C1C6EF2}"/>
              </a:ext>
            </a:extLst>
          </p:cNvPr>
          <p:cNvCxnSpPr>
            <a:cxnSpLocks/>
            <a:stCxn id="55" idx="3"/>
            <a:endCxn id="56" idx="1"/>
          </p:cNvCxnSpPr>
          <p:nvPr/>
        </p:nvCxnSpPr>
        <p:spPr>
          <a:xfrm flipV="1">
            <a:off x="9669478" y="3339177"/>
            <a:ext cx="208990" cy="316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E9D8647B-00FF-4EEC-FE82-F4F1519B1F59}"/>
              </a:ext>
            </a:extLst>
          </p:cNvPr>
          <p:cNvCxnSpPr>
            <a:cxnSpLocks/>
            <a:stCxn id="56" idx="3"/>
            <a:endCxn id="57" idx="1"/>
          </p:cNvCxnSpPr>
          <p:nvPr/>
        </p:nvCxnSpPr>
        <p:spPr>
          <a:xfrm>
            <a:off x="10350135" y="3339177"/>
            <a:ext cx="222550" cy="316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C27C20B9-B7AF-68C7-2557-4042342AA32A}"/>
              </a:ext>
            </a:extLst>
          </p:cNvPr>
          <p:cNvCxnSpPr>
            <a:cxnSpLocks/>
            <a:stCxn id="57" idx="3"/>
            <a:endCxn id="58" idx="1"/>
          </p:cNvCxnSpPr>
          <p:nvPr/>
        </p:nvCxnSpPr>
        <p:spPr>
          <a:xfrm flipV="1">
            <a:off x="11044352" y="3339176"/>
            <a:ext cx="203350" cy="316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Rectangle 63">
            <a:extLst>
              <a:ext uri="{FF2B5EF4-FFF2-40B4-BE49-F238E27FC236}">
                <a16:creationId xmlns:a16="http://schemas.microsoft.com/office/drawing/2014/main" id="{549173F3-8040-D5D9-13A0-5D97A7466AD8}"/>
              </a:ext>
            </a:extLst>
          </p:cNvPr>
          <p:cNvSpPr/>
          <p:nvPr/>
        </p:nvSpPr>
        <p:spPr>
          <a:xfrm>
            <a:off x="8503332" y="2086842"/>
            <a:ext cx="2538101" cy="521293"/>
          </a:xfrm>
          <a:prstGeom prst="rect">
            <a:avLst/>
          </a:prstGeom>
          <a:solidFill>
            <a:schemeClr val="accent5">
              <a:lumMod val="50000"/>
            </a:schemeClr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Self-Attention</a:t>
            </a:r>
          </a:p>
        </p:txBody>
      </p:sp>
      <p:grpSp>
        <p:nvGrpSpPr>
          <p:cNvPr id="88" name="Group 87">
            <a:extLst>
              <a:ext uri="{FF2B5EF4-FFF2-40B4-BE49-F238E27FC236}">
                <a16:creationId xmlns:a16="http://schemas.microsoft.com/office/drawing/2014/main" id="{9C219BBC-716F-C2D0-90E0-6E460EE2B738}"/>
              </a:ext>
            </a:extLst>
          </p:cNvPr>
          <p:cNvGrpSpPr/>
          <p:nvPr/>
        </p:nvGrpSpPr>
        <p:grpSpPr>
          <a:xfrm>
            <a:off x="8503332" y="954207"/>
            <a:ext cx="2541022" cy="755839"/>
            <a:chOff x="4678670" y="1420870"/>
            <a:chExt cx="4919528" cy="1463336"/>
          </a:xfrm>
        </p:grpSpPr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9A50BCC2-4ED4-40BB-1FBA-D5960FB3319C}"/>
                </a:ext>
              </a:extLst>
            </p:cNvPr>
            <p:cNvSpPr/>
            <p:nvPr/>
          </p:nvSpPr>
          <p:spPr>
            <a:xfrm>
              <a:off x="5807712" y="2465462"/>
              <a:ext cx="418744" cy="41874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8788F978-127F-005C-8BD5-30A38D3BDADF}"/>
                </a:ext>
              </a:extLst>
            </p:cNvPr>
            <p:cNvSpPr/>
            <p:nvPr/>
          </p:nvSpPr>
          <p:spPr>
            <a:xfrm>
              <a:off x="8054257" y="2461189"/>
              <a:ext cx="418744" cy="41874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7" name="Oval 66">
              <a:extLst>
                <a:ext uri="{FF2B5EF4-FFF2-40B4-BE49-F238E27FC236}">
                  <a16:creationId xmlns:a16="http://schemas.microsoft.com/office/drawing/2014/main" id="{2F411989-9EE2-8363-6C97-9FB0F12543AB}"/>
                </a:ext>
              </a:extLst>
            </p:cNvPr>
            <p:cNvSpPr/>
            <p:nvPr/>
          </p:nvSpPr>
          <p:spPr>
            <a:xfrm>
              <a:off x="6932908" y="2465462"/>
              <a:ext cx="418744" cy="41874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8" name="Oval 67">
              <a:extLst>
                <a:ext uri="{FF2B5EF4-FFF2-40B4-BE49-F238E27FC236}">
                  <a16:creationId xmlns:a16="http://schemas.microsoft.com/office/drawing/2014/main" id="{FBE8F418-D5E0-22C2-9992-B82699FFC956}"/>
                </a:ext>
              </a:extLst>
            </p:cNvPr>
            <p:cNvSpPr/>
            <p:nvPr/>
          </p:nvSpPr>
          <p:spPr>
            <a:xfrm>
              <a:off x="5807712" y="1420870"/>
              <a:ext cx="418744" cy="41874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9" name="Oval 68">
              <a:extLst>
                <a:ext uri="{FF2B5EF4-FFF2-40B4-BE49-F238E27FC236}">
                  <a16:creationId xmlns:a16="http://schemas.microsoft.com/office/drawing/2014/main" id="{B91CDF27-E530-A8C0-562B-3F694960C5E5}"/>
                </a:ext>
              </a:extLst>
            </p:cNvPr>
            <p:cNvSpPr/>
            <p:nvPr/>
          </p:nvSpPr>
          <p:spPr>
            <a:xfrm>
              <a:off x="6932908" y="1420870"/>
              <a:ext cx="418744" cy="41874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0" name="Oval 69">
              <a:extLst>
                <a:ext uri="{FF2B5EF4-FFF2-40B4-BE49-F238E27FC236}">
                  <a16:creationId xmlns:a16="http://schemas.microsoft.com/office/drawing/2014/main" id="{21DF2282-8B0C-E3D2-0157-8D120160F9ED}"/>
                </a:ext>
              </a:extLst>
            </p:cNvPr>
            <p:cNvSpPr/>
            <p:nvPr/>
          </p:nvSpPr>
          <p:spPr>
            <a:xfrm>
              <a:off x="8058104" y="1420870"/>
              <a:ext cx="418744" cy="41874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E05795D1-011A-BFC9-D8D6-668310631423}"/>
                </a:ext>
              </a:extLst>
            </p:cNvPr>
            <p:cNvCxnSpPr>
              <a:cxnSpLocks/>
              <a:stCxn id="68" idx="4"/>
              <a:endCxn id="65" idx="0"/>
            </p:cNvCxnSpPr>
            <p:nvPr/>
          </p:nvCxnSpPr>
          <p:spPr>
            <a:xfrm>
              <a:off x="6017084" y="1839614"/>
              <a:ext cx="0" cy="625848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B48D4D70-9CA3-1F28-F61A-061A5456160E}"/>
                </a:ext>
              </a:extLst>
            </p:cNvPr>
            <p:cNvCxnSpPr>
              <a:cxnSpLocks/>
              <a:stCxn id="69" idx="4"/>
              <a:endCxn id="65" idx="0"/>
            </p:cNvCxnSpPr>
            <p:nvPr/>
          </p:nvCxnSpPr>
          <p:spPr>
            <a:xfrm flipH="1">
              <a:off x="6017084" y="1839614"/>
              <a:ext cx="1125196" cy="625848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Straight Connector 72">
              <a:extLst>
                <a:ext uri="{FF2B5EF4-FFF2-40B4-BE49-F238E27FC236}">
                  <a16:creationId xmlns:a16="http://schemas.microsoft.com/office/drawing/2014/main" id="{4D06D4F4-B704-5AB1-C7CA-0715C60503A1}"/>
                </a:ext>
              </a:extLst>
            </p:cNvPr>
            <p:cNvCxnSpPr>
              <a:cxnSpLocks/>
              <a:stCxn id="70" idx="4"/>
              <a:endCxn id="65" idx="0"/>
            </p:cNvCxnSpPr>
            <p:nvPr/>
          </p:nvCxnSpPr>
          <p:spPr>
            <a:xfrm flipH="1">
              <a:off x="6017084" y="1839614"/>
              <a:ext cx="2250392" cy="625848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Straight Connector 73">
              <a:extLst>
                <a:ext uri="{FF2B5EF4-FFF2-40B4-BE49-F238E27FC236}">
                  <a16:creationId xmlns:a16="http://schemas.microsoft.com/office/drawing/2014/main" id="{23C19EC0-A412-0967-9191-BAD7F50607DF}"/>
                </a:ext>
              </a:extLst>
            </p:cNvPr>
            <p:cNvCxnSpPr>
              <a:cxnSpLocks/>
              <a:stCxn id="70" idx="4"/>
              <a:endCxn id="66" idx="0"/>
            </p:cNvCxnSpPr>
            <p:nvPr/>
          </p:nvCxnSpPr>
          <p:spPr>
            <a:xfrm flipH="1">
              <a:off x="8263629" y="1839614"/>
              <a:ext cx="3847" cy="62157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Straight Connector 74">
              <a:extLst>
                <a:ext uri="{FF2B5EF4-FFF2-40B4-BE49-F238E27FC236}">
                  <a16:creationId xmlns:a16="http://schemas.microsoft.com/office/drawing/2014/main" id="{71053835-F903-8879-153F-B4209F923442}"/>
                </a:ext>
              </a:extLst>
            </p:cNvPr>
            <p:cNvCxnSpPr>
              <a:cxnSpLocks/>
              <a:stCxn id="69" idx="4"/>
              <a:endCxn id="66" idx="0"/>
            </p:cNvCxnSpPr>
            <p:nvPr/>
          </p:nvCxnSpPr>
          <p:spPr>
            <a:xfrm>
              <a:off x="7142280" y="1839614"/>
              <a:ext cx="1121349" cy="62157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Connector 75">
              <a:extLst>
                <a:ext uri="{FF2B5EF4-FFF2-40B4-BE49-F238E27FC236}">
                  <a16:creationId xmlns:a16="http://schemas.microsoft.com/office/drawing/2014/main" id="{DEA9FC96-0209-02F1-724D-96DFC8D6B041}"/>
                </a:ext>
              </a:extLst>
            </p:cNvPr>
            <p:cNvCxnSpPr>
              <a:cxnSpLocks/>
              <a:stCxn id="68" idx="4"/>
              <a:endCxn id="66" idx="0"/>
            </p:cNvCxnSpPr>
            <p:nvPr/>
          </p:nvCxnSpPr>
          <p:spPr>
            <a:xfrm>
              <a:off x="6017084" y="1839614"/>
              <a:ext cx="2246545" cy="62157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Straight Connector 76">
              <a:extLst>
                <a:ext uri="{FF2B5EF4-FFF2-40B4-BE49-F238E27FC236}">
                  <a16:creationId xmlns:a16="http://schemas.microsoft.com/office/drawing/2014/main" id="{371BD15F-0522-4637-0A79-029329897F5D}"/>
                </a:ext>
              </a:extLst>
            </p:cNvPr>
            <p:cNvCxnSpPr>
              <a:cxnSpLocks/>
              <a:stCxn id="69" idx="4"/>
              <a:endCxn id="67" idx="0"/>
            </p:cNvCxnSpPr>
            <p:nvPr/>
          </p:nvCxnSpPr>
          <p:spPr>
            <a:xfrm>
              <a:off x="7142280" y="1839614"/>
              <a:ext cx="0" cy="625848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Straight Connector 77">
              <a:extLst>
                <a:ext uri="{FF2B5EF4-FFF2-40B4-BE49-F238E27FC236}">
                  <a16:creationId xmlns:a16="http://schemas.microsoft.com/office/drawing/2014/main" id="{2612CE9F-034A-0C02-EAAC-9EBD03E13277}"/>
                </a:ext>
              </a:extLst>
            </p:cNvPr>
            <p:cNvCxnSpPr>
              <a:cxnSpLocks/>
              <a:stCxn id="70" idx="4"/>
              <a:endCxn id="67" idx="0"/>
            </p:cNvCxnSpPr>
            <p:nvPr/>
          </p:nvCxnSpPr>
          <p:spPr>
            <a:xfrm flipH="1">
              <a:off x="7142280" y="1839614"/>
              <a:ext cx="1125196" cy="625848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Straight Connector 78">
              <a:extLst>
                <a:ext uri="{FF2B5EF4-FFF2-40B4-BE49-F238E27FC236}">
                  <a16:creationId xmlns:a16="http://schemas.microsoft.com/office/drawing/2014/main" id="{948A0F39-7D3B-BD92-CA08-AFCEC9BFF93A}"/>
                </a:ext>
              </a:extLst>
            </p:cNvPr>
            <p:cNvCxnSpPr>
              <a:cxnSpLocks/>
              <a:stCxn id="68" idx="4"/>
              <a:endCxn id="67" idx="0"/>
            </p:cNvCxnSpPr>
            <p:nvPr/>
          </p:nvCxnSpPr>
          <p:spPr>
            <a:xfrm>
              <a:off x="6017084" y="1839614"/>
              <a:ext cx="1125196" cy="625848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0" name="Oval 79">
              <a:extLst>
                <a:ext uri="{FF2B5EF4-FFF2-40B4-BE49-F238E27FC236}">
                  <a16:creationId xmlns:a16="http://schemas.microsoft.com/office/drawing/2014/main" id="{654B338C-E9AC-D296-3489-6FEF4D59FE02}"/>
                </a:ext>
              </a:extLst>
            </p:cNvPr>
            <p:cNvSpPr/>
            <p:nvPr/>
          </p:nvSpPr>
          <p:spPr>
            <a:xfrm>
              <a:off x="4678670" y="2456916"/>
              <a:ext cx="418744" cy="41874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1" name="Oval 80">
              <a:extLst>
                <a:ext uri="{FF2B5EF4-FFF2-40B4-BE49-F238E27FC236}">
                  <a16:creationId xmlns:a16="http://schemas.microsoft.com/office/drawing/2014/main" id="{D1A5F84A-52FF-D465-4F63-902514E4087A}"/>
                </a:ext>
              </a:extLst>
            </p:cNvPr>
            <p:cNvSpPr/>
            <p:nvPr/>
          </p:nvSpPr>
          <p:spPr>
            <a:xfrm>
              <a:off x="9179454" y="2456916"/>
              <a:ext cx="418744" cy="41874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82" name="Straight Connector 81">
              <a:extLst>
                <a:ext uri="{FF2B5EF4-FFF2-40B4-BE49-F238E27FC236}">
                  <a16:creationId xmlns:a16="http://schemas.microsoft.com/office/drawing/2014/main" id="{C8A5F79A-E071-1D86-722F-7BCBBB013630}"/>
                </a:ext>
              </a:extLst>
            </p:cNvPr>
            <p:cNvCxnSpPr>
              <a:cxnSpLocks/>
              <a:stCxn id="68" idx="4"/>
              <a:endCxn id="80" idx="0"/>
            </p:cNvCxnSpPr>
            <p:nvPr/>
          </p:nvCxnSpPr>
          <p:spPr>
            <a:xfrm flipH="1">
              <a:off x="4888042" y="1839614"/>
              <a:ext cx="1129042" cy="61730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Straight Connector 82">
              <a:extLst>
                <a:ext uri="{FF2B5EF4-FFF2-40B4-BE49-F238E27FC236}">
                  <a16:creationId xmlns:a16="http://schemas.microsoft.com/office/drawing/2014/main" id="{7D830EC1-9BC5-DC38-1EEF-F7857543EB4A}"/>
                </a:ext>
              </a:extLst>
            </p:cNvPr>
            <p:cNvCxnSpPr>
              <a:cxnSpLocks/>
              <a:stCxn id="69" idx="4"/>
              <a:endCxn id="80" idx="0"/>
            </p:cNvCxnSpPr>
            <p:nvPr/>
          </p:nvCxnSpPr>
          <p:spPr>
            <a:xfrm flipH="1">
              <a:off x="4888042" y="1839614"/>
              <a:ext cx="2254238" cy="61730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Straight Connector 83">
              <a:extLst>
                <a:ext uri="{FF2B5EF4-FFF2-40B4-BE49-F238E27FC236}">
                  <a16:creationId xmlns:a16="http://schemas.microsoft.com/office/drawing/2014/main" id="{7AB422F4-9876-4BF2-CCBE-C97E5CFE717C}"/>
                </a:ext>
              </a:extLst>
            </p:cNvPr>
            <p:cNvCxnSpPr>
              <a:cxnSpLocks/>
              <a:stCxn id="70" idx="4"/>
              <a:endCxn id="80" idx="0"/>
            </p:cNvCxnSpPr>
            <p:nvPr/>
          </p:nvCxnSpPr>
          <p:spPr>
            <a:xfrm flipH="1">
              <a:off x="4888042" y="1839614"/>
              <a:ext cx="3379434" cy="61730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Straight Connector 84">
              <a:extLst>
                <a:ext uri="{FF2B5EF4-FFF2-40B4-BE49-F238E27FC236}">
                  <a16:creationId xmlns:a16="http://schemas.microsoft.com/office/drawing/2014/main" id="{2DAFE582-B17C-78FD-7D22-E028C7EFDBA9}"/>
                </a:ext>
              </a:extLst>
            </p:cNvPr>
            <p:cNvCxnSpPr>
              <a:cxnSpLocks/>
              <a:stCxn id="70" idx="4"/>
              <a:endCxn id="81" idx="0"/>
            </p:cNvCxnSpPr>
            <p:nvPr/>
          </p:nvCxnSpPr>
          <p:spPr>
            <a:xfrm>
              <a:off x="8267476" y="1839614"/>
              <a:ext cx="1121350" cy="61730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Straight Connector 85">
              <a:extLst>
                <a:ext uri="{FF2B5EF4-FFF2-40B4-BE49-F238E27FC236}">
                  <a16:creationId xmlns:a16="http://schemas.microsoft.com/office/drawing/2014/main" id="{157BC859-4305-2C0C-B447-7F10BBE0A13E}"/>
                </a:ext>
              </a:extLst>
            </p:cNvPr>
            <p:cNvCxnSpPr>
              <a:cxnSpLocks/>
              <a:stCxn id="69" idx="4"/>
              <a:endCxn id="81" idx="0"/>
            </p:cNvCxnSpPr>
            <p:nvPr/>
          </p:nvCxnSpPr>
          <p:spPr>
            <a:xfrm>
              <a:off x="7142280" y="1839614"/>
              <a:ext cx="2246546" cy="61730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Straight Connector 86">
              <a:extLst>
                <a:ext uri="{FF2B5EF4-FFF2-40B4-BE49-F238E27FC236}">
                  <a16:creationId xmlns:a16="http://schemas.microsoft.com/office/drawing/2014/main" id="{BFDCB818-8E92-42F0-725F-990C7DFF387E}"/>
                </a:ext>
              </a:extLst>
            </p:cNvPr>
            <p:cNvCxnSpPr>
              <a:cxnSpLocks/>
              <a:stCxn id="68" idx="4"/>
              <a:endCxn id="81" idx="0"/>
            </p:cNvCxnSpPr>
            <p:nvPr/>
          </p:nvCxnSpPr>
          <p:spPr>
            <a:xfrm>
              <a:off x="6017084" y="1839614"/>
              <a:ext cx="3371742" cy="61730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" name="Arrow: Right 88">
            <a:extLst>
              <a:ext uri="{FF2B5EF4-FFF2-40B4-BE49-F238E27FC236}">
                <a16:creationId xmlns:a16="http://schemas.microsoft.com/office/drawing/2014/main" id="{94C618AA-4D24-F0E6-4834-36A9510916B4}"/>
              </a:ext>
            </a:extLst>
          </p:cNvPr>
          <p:cNvSpPr/>
          <p:nvPr/>
        </p:nvSpPr>
        <p:spPr>
          <a:xfrm rot="16200000">
            <a:off x="9696514" y="5526910"/>
            <a:ext cx="158631" cy="358924"/>
          </a:xfrm>
          <a:prstGeom prst="rightArrow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latin typeface="Consolas" panose="020B0609020204030204" pitchFamily="49" charset="0"/>
            </a:endParaRPr>
          </a:p>
        </p:txBody>
      </p:sp>
      <p:sp>
        <p:nvSpPr>
          <p:cNvPr id="92" name="Arrow: Right 91">
            <a:extLst>
              <a:ext uri="{FF2B5EF4-FFF2-40B4-BE49-F238E27FC236}">
                <a16:creationId xmlns:a16="http://schemas.microsoft.com/office/drawing/2014/main" id="{7AB04600-5F18-3645-80B0-0A78B4BCF411}"/>
              </a:ext>
            </a:extLst>
          </p:cNvPr>
          <p:cNvSpPr/>
          <p:nvPr/>
        </p:nvSpPr>
        <p:spPr>
          <a:xfrm rot="16200000">
            <a:off x="9696516" y="4860512"/>
            <a:ext cx="158631" cy="358924"/>
          </a:xfrm>
          <a:prstGeom prst="rightArrow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latin typeface="Consolas" panose="020B0609020204030204" pitchFamily="49" charset="0"/>
            </a:endParaRPr>
          </a:p>
        </p:txBody>
      </p:sp>
      <p:sp>
        <p:nvSpPr>
          <p:cNvPr id="94" name="Flowchart: Or 93">
            <a:extLst>
              <a:ext uri="{FF2B5EF4-FFF2-40B4-BE49-F238E27FC236}">
                <a16:creationId xmlns:a16="http://schemas.microsoft.com/office/drawing/2014/main" id="{BE780E44-8357-7596-DEBC-38190F5A164F}"/>
              </a:ext>
            </a:extLst>
          </p:cNvPr>
          <p:cNvSpPr/>
          <p:nvPr/>
        </p:nvSpPr>
        <p:spPr>
          <a:xfrm>
            <a:off x="9656189" y="3792829"/>
            <a:ext cx="239282" cy="239282"/>
          </a:xfrm>
          <a:prstGeom prst="flowChartOr">
            <a:avLst/>
          </a:prstGeom>
          <a:noFill/>
          <a:ln w="5715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Arrow: Right 94">
            <a:extLst>
              <a:ext uri="{FF2B5EF4-FFF2-40B4-BE49-F238E27FC236}">
                <a16:creationId xmlns:a16="http://schemas.microsoft.com/office/drawing/2014/main" id="{D81C68CF-FC06-5C0C-6593-F3CCB6487032}"/>
              </a:ext>
            </a:extLst>
          </p:cNvPr>
          <p:cNvSpPr/>
          <p:nvPr/>
        </p:nvSpPr>
        <p:spPr>
          <a:xfrm rot="16200000">
            <a:off x="9693067" y="2627213"/>
            <a:ext cx="158631" cy="358924"/>
          </a:xfrm>
          <a:prstGeom prst="rightArrow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latin typeface="Consolas" panose="020B0609020204030204" pitchFamily="49" charset="0"/>
            </a:endParaRPr>
          </a:p>
        </p:txBody>
      </p:sp>
      <p:sp>
        <p:nvSpPr>
          <p:cNvPr id="97" name="Arrow: Right 96">
            <a:extLst>
              <a:ext uri="{FF2B5EF4-FFF2-40B4-BE49-F238E27FC236}">
                <a16:creationId xmlns:a16="http://schemas.microsoft.com/office/drawing/2014/main" id="{0A8E0DB5-2F38-138C-2745-7BA29EA328EC}"/>
              </a:ext>
            </a:extLst>
          </p:cNvPr>
          <p:cNvSpPr/>
          <p:nvPr/>
        </p:nvSpPr>
        <p:spPr>
          <a:xfrm rot="16200000">
            <a:off x="9701054" y="1720251"/>
            <a:ext cx="158631" cy="358924"/>
          </a:xfrm>
          <a:prstGeom prst="rightArrow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latin typeface="Consolas" panose="020B0609020204030204" pitchFamily="49" charset="0"/>
            </a:endParaRPr>
          </a:p>
        </p:txBody>
      </p:sp>
      <p:cxnSp>
        <p:nvCxnSpPr>
          <p:cNvPr id="99" name="Connector: Elbow 98">
            <a:extLst>
              <a:ext uri="{FF2B5EF4-FFF2-40B4-BE49-F238E27FC236}">
                <a16:creationId xmlns:a16="http://schemas.microsoft.com/office/drawing/2014/main" id="{C6286D2F-2C88-46F7-9A85-A3FBD4036445}"/>
              </a:ext>
            </a:extLst>
          </p:cNvPr>
          <p:cNvCxnSpPr>
            <a:stCxn id="4" idx="1"/>
            <a:endCxn id="53" idx="1"/>
          </p:cNvCxnSpPr>
          <p:nvPr/>
        </p:nvCxnSpPr>
        <p:spPr>
          <a:xfrm rot="10800000">
            <a:off x="7809654" y="3339180"/>
            <a:ext cx="693679" cy="2729497"/>
          </a:xfrm>
          <a:prstGeom prst="bentConnector3">
            <a:avLst>
              <a:gd name="adj1" fmla="val 132955"/>
            </a:avLst>
          </a:prstGeom>
          <a:ln w="38100">
            <a:solidFill>
              <a:schemeClr val="accent5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Arrow: Right 99">
            <a:extLst>
              <a:ext uri="{FF2B5EF4-FFF2-40B4-BE49-F238E27FC236}">
                <a16:creationId xmlns:a16="http://schemas.microsoft.com/office/drawing/2014/main" id="{A5533520-6487-4B47-7B3A-0234C7001097}"/>
              </a:ext>
            </a:extLst>
          </p:cNvPr>
          <p:cNvSpPr/>
          <p:nvPr/>
        </p:nvSpPr>
        <p:spPr>
          <a:xfrm rot="16200000">
            <a:off x="9701057" y="581966"/>
            <a:ext cx="158631" cy="358924"/>
          </a:xfrm>
          <a:prstGeom prst="rightArrow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latin typeface="Consolas" panose="020B0609020204030204" pitchFamily="49" charset="0"/>
            </a:endParaRPr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8678B8FF-9C27-C92E-A1DD-ED601B3528C6}"/>
              </a:ext>
            </a:extLst>
          </p:cNvPr>
          <p:cNvSpPr/>
          <p:nvPr/>
        </p:nvSpPr>
        <p:spPr>
          <a:xfrm>
            <a:off x="9232496" y="224894"/>
            <a:ext cx="1086667" cy="334831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Not SPAM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045B3466-8BE7-74A3-2267-C24E8F60F4AA}"/>
              </a:ext>
            </a:extLst>
          </p:cNvPr>
          <p:cNvSpPr txBox="1"/>
          <p:nvPr/>
        </p:nvSpPr>
        <p:spPr>
          <a:xfrm>
            <a:off x="9881927" y="5552924"/>
            <a:ext cx="137186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dirty="0"/>
              <a:t>Tokenization</a:t>
            </a:r>
            <a:endParaRPr lang="en-US" sz="1400" dirty="0"/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D6FB3E8E-A1CF-3977-B1B7-597FE123A68E}"/>
              </a:ext>
            </a:extLst>
          </p:cNvPr>
          <p:cNvSpPr txBox="1"/>
          <p:nvPr/>
        </p:nvSpPr>
        <p:spPr>
          <a:xfrm>
            <a:off x="9949613" y="4885745"/>
            <a:ext cx="160628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dirty="0"/>
              <a:t>Token embedding</a:t>
            </a:r>
            <a:endParaRPr lang="en-US" sz="1400" dirty="0"/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21581E1A-70FE-5377-EDDA-C5590D72619A}"/>
              </a:ext>
            </a:extLst>
          </p:cNvPr>
          <p:cNvSpPr txBox="1"/>
          <p:nvPr/>
        </p:nvSpPr>
        <p:spPr>
          <a:xfrm rot="16200000">
            <a:off x="6563083" y="4550040"/>
            <a:ext cx="1684984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dirty="0"/>
              <a:t>Positional Encoding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21240461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4" grpId="0" animBg="1"/>
      <p:bldP spid="89" grpId="0" animBg="1"/>
      <p:bldP spid="92" grpId="0" animBg="1"/>
      <p:bldP spid="94" grpId="0" animBg="1"/>
      <p:bldP spid="95" grpId="0" animBg="1"/>
      <p:bldP spid="97" grpId="0" animBg="1"/>
      <p:bldP spid="100" grpId="0" animBg="1"/>
      <p:bldP spid="101" grpId="0" animBg="1"/>
      <p:bldP spid="102" grpId="0"/>
      <p:bldP spid="104" grpId="0"/>
      <p:bldP spid="10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F0FA2E-3FBB-9946-A863-9A05BCD0A3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Pretrained Embedding Models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C10EE5-198E-EB1A-1A93-AF03769A685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5556280" cy="5221539"/>
          </a:xfrm>
        </p:spPr>
        <p:txBody>
          <a:bodyPr/>
          <a:lstStyle/>
          <a:p>
            <a:r>
              <a:rPr lang="en-US" sz="2400" dirty="0"/>
              <a:t>The last hidden layer of a language model (that is not the output layer) can be extracted</a:t>
            </a:r>
          </a:p>
          <a:p>
            <a:r>
              <a:rPr lang="en-US" sz="2400" dirty="0"/>
              <a:t>The values in this layer is called </a:t>
            </a:r>
            <a:r>
              <a:rPr lang="en-US" sz="2400" b="1" dirty="0"/>
              <a:t>text embedding</a:t>
            </a:r>
          </a:p>
          <a:p>
            <a:pPr lvl="1"/>
            <a:r>
              <a:rPr lang="en-US" sz="2000" dirty="0"/>
              <a:t>This is different from token embedding which is a numeric representation for each token</a:t>
            </a:r>
          </a:p>
          <a:p>
            <a:pPr lvl="1"/>
            <a:r>
              <a:rPr lang="en-US" sz="2000" dirty="0"/>
              <a:t>The values in this vector represent the whole text inputs</a:t>
            </a:r>
          </a:p>
          <a:p>
            <a:r>
              <a:rPr lang="en-US" sz="2400" dirty="0"/>
              <a:t>Text embedding can be used in other models to perform regression and classification</a:t>
            </a:r>
          </a:p>
          <a:p>
            <a:r>
              <a:rPr lang="en-US" sz="2400" dirty="0"/>
              <a:t>A very good practice is to use an embedding model trained from very big dataset with a local supervised model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6000EB9-1EE9-79C1-F277-DC600F9DBC03}"/>
              </a:ext>
            </a:extLst>
          </p:cNvPr>
          <p:cNvSpPr/>
          <p:nvPr/>
        </p:nvSpPr>
        <p:spPr>
          <a:xfrm>
            <a:off x="8503332" y="5901260"/>
            <a:ext cx="2538101" cy="334831"/>
          </a:xfrm>
          <a:prstGeom prst="rect">
            <a:avLst/>
          </a:prstGeom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Hello, how are you?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15565382-0CAA-732F-5BA2-7B392053211D}"/>
              </a:ext>
            </a:extLst>
          </p:cNvPr>
          <p:cNvGrpSpPr/>
          <p:nvPr/>
        </p:nvGrpSpPr>
        <p:grpSpPr>
          <a:xfrm>
            <a:off x="7809653" y="5237785"/>
            <a:ext cx="3925457" cy="277451"/>
            <a:chOff x="6551687" y="773274"/>
            <a:chExt cx="5843899" cy="413046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0B72D061-C078-90C4-14FD-9812E899FB05}"/>
                </a:ext>
              </a:extLst>
            </p:cNvPr>
            <p:cNvSpPr/>
            <p:nvPr/>
          </p:nvSpPr>
          <p:spPr>
            <a:xfrm>
              <a:off x="6551687" y="776122"/>
              <a:ext cx="702179" cy="41019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81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b="1" dirty="0">
                  <a:latin typeface="Consolas" panose="020B0609020204030204" pitchFamily="49" charset="0"/>
                </a:rPr>
                <a:t>343</a:t>
              </a:r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A831A1B-8E67-4D13-7A68-21624A5AEF47}"/>
                </a:ext>
              </a:extLst>
            </p:cNvPr>
            <p:cNvSpPr/>
            <p:nvPr/>
          </p:nvSpPr>
          <p:spPr>
            <a:xfrm>
              <a:off x="7580031" y="776122"/>
              <a:ext cx="702179" cy="41019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81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b="1" dirty="0">
                  <a:latin typeface="Consolas" panose="020B0609020204030204" pitchFamily="49" charset="0"/>
                </a:rPr>
                <a:t>15</a:t>
              </a:r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6A42A7BB-7552-1DBC-9B69-1217DE5929DB}"/>
                </a:ext>
              </a:extLst>
            </p:cNvPr>
            <p:cNvSpPr/>
            <p:nvPr/>
          </p:nvSpPr>
          <p:spPr>
            <a:xfrm>
              <a:off x="8608375" y="774698"/>
              <a:ext cx="702179" cy="41019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81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b="1" dirty="0">
                  <a:latin typeface="Consolas" panose="020B0609020204030204" pitchFamily="49" charset="0"/>
                </a:rPr>
                <a:t>421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5B9E1AA0-77E5-1D44-BC33-CBC8D1F95847}"/>
                </a:ext>
              </a:extLst>
            </p:cNvPr>
            <p:cNvSpPr/>
            <p:nvPr/>
          </p:nvSpPr>
          <p:spPr>
            <a:xfrm>
              <a:off x="9636719" y="774698"/>
              <a:ext cx="702179" cy="41019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81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b="1" dirty="0">
                  <a:latin typeface="Consolas" panose="020B0609020204030204" pitchFamily="49" charset="0"/>
                </a:rPr>
                <a:t>112</a:t>
              </a: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99A80C94-659E-2894-2729-844835E5B975}"/>
                </a:ext>
              </a:extLst>
            </p:cNvPr>
            <p:cNvSpPr/>
            <p:nvPr/>
          </p:nvSpPr>
          <p:spPr>
            <a:xfrm>
              <a:off x="10665063" y="773274"/>
              <a:ext cx="702179" cy="41019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81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b="1" dirty="0">
                  <a:latin typeface="Consolas" panose="020B0609020204030204" pitchFamily="49" charset="0"/>
                </a:rPr>
                <a:t>612</a:t>
              </a: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AC7DDD12-705A-8611-A208-491E8D7182C8}"/>
                </a:ext>
              </a:extLst>
            </p:cNvPr>
            <p:cNvSpPr/>
            <p:nvPr/>
          </p:nvSpPr>
          <p:spPr>
            <a:xfrm>
              <a:off x="11693407" y="776122"/>
              <a:ext cx="702179" cy="410198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 w="38100"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050" b="1" dirty="0">
                  <a:latin typeface="Consolas" panose="020B0609020204030204" pitchFamily="49" charset="0"/>
                </a:rPr>
                <a:t>24</a:t>
              </a:r>
            </a:p>
          </p:txBody>
        </p:sp>
        <p:cxnSp>
          <p:nvCxnSpPr>
            <p:cNvPr id="12" name="Straight Arrow Connector 11">
              <a:extLst>
                <a:ext uri="{FF2B5EF4-FFF2-40B4-BE49-F238E27FC236}">
                  <a16:creationId xmlns:a16="http://schemas.microsoft.com/office/drawing/2014/main" id="{DE659381-FFB2-0A39-7BD6-B168FAFCCC7A}"/>
                </a:ext>
              </a:extLst>
            </p:cNvPr>
            <p:cNvCxnSpPr>
              <a:stCxn id="6" idx="3"/>
              <a:endCxn id="7" idx="1"/>
            </p:cNvCxnSpPr>
            <p:nvPr/>
          </p:nvCxnSpPr>
          <p:spPr>
            <a:xfrm>
              <a:off x="7253866" y="981221"/>
              <a:ext cx="326165" cy="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15E9A4A3-619E-613C-3498-67717127CB08}"/>
                </a:ext>
              </a:extLst>
            </p:cNvPr>
            <p:cNvCxnSpPr>
              <a:cxnSpLocks/>
              <a:endCxn id="8" idx="1"/>
            </p:cNvCxnSpPr>
            <p:nvPr/>
          </p:nvCxnSpPr>
          <p:spPr>
            <a:xfrm flipV="1">
              <a:off x="8282210" y="979797"/>
              <a:ext cx="326165" cy="1424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DF50849A-B1D3-7D9B-6732-72D776AD9790}"/>
                </a:ext>
              </a:extLst>
            </p:cNvPr>
            <p:cNvCxnSpPr>
              <a:cxnSpLocks/>
              <a:stCxn id="8" idx="3"/>
              <a:endCxn id="9" idx="1"/>
            </p:cNvCxnSpPr>
            <p:nvPr/>
          </p:nvCxnSpPr>
          <p:spPr>
            <a:xfrm>
              <a:off x="9310554" y="979797"/>
              <a:ext cx="326165" cy="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Straight Arrow Connector 14">
              <a:extLst>
                <a:ext uri="{FF2B5EF4-FFF2-40B4-BE49-F238E27FC236}">
                  <a16:creationId xmlns:a16="http://schemas.microsoft.com/office/drawing/2014/main" id="{A648A1BB-0186-50A2-2DEA-59238CF18077}"/>
                </a:ext>
              </a:extLst>
            </p:cNvPr>
            <p:cNvCxnSpPr>
              <a:cxnSpLocks/>
              <a:stCxn id="9" idx="3"/>
              <a:endCxn id="10" idx="1"/>
            </p:cNvCxnSpPr>
            <p:nvPr/>
          </p:nvCxnSpPr>
          <p:spPr>
            <a:xfrm flipV="1">
              <a:off x="10338898" y="978373"/>
              <a:ext cx="326165" cy="1424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Straight Arrow Connector 15">
              <a:extLst>
                <a:ext uri="{FF2B5EF4-FFF2-40B4-BE49-F238E27FC236}">
                  <a16:creationId xmlns:a16="http://schemas.microsoft.com/office/drawing/2014/main" id="{B06B997E-90A3-382E-CBC2-7DB6295F309D}"/>
                </a:ext>
              </a:extLst>
            </p:cNvPr>
            <p:cNvCxnSpPr>
              <a:cxnSpLocks/>
              <a:stCxn id="10" idx="3"/>
              <a:endCxn id="11" idx="1"/>
            </p:cNvCxnSpPr>
            <p:nvPr/>
          </p:nvCxnSpPr>
          <p:spPr>
            <a:xfrm>
              <a:off x="11367242" y="978373"/>
              <a:ext cx="326165" cy="2848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7" name="Table 34">
            <a:extLst>
              <a:ext uri="{FF2B5EF4-FFF2-40B4-BE49-F238E27FC236}">
                <a16:creationId xmlns:a16="http://schemas.microsoft.com/office/drawing/2014/main" id="{65094C5F-A9C1-74A9-2805-4F254D476A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9657325"/>
              </p:ext>
            </p:extLst>
          </p:nvPr>
        </p:nvGraphicFramePr>
        <p:xfrm>
          <a:off x="7809653" y="4154500"/>
          <a:ext cx="471667" cy="681231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71667">
                  <a:extLst>
                    <a:ext uri="{9D8B030D-6E8A-4147-A177-3AD203B41FA5}">
                      <a16:colId xmlns:a16="http://schemas.microsoft.com/office/drawing/2014/main" val="1186864658"/>
                    </a:ext>
                  </a:extLst>
                </a:gridCol>
              </a:tblGrid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0.92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623121844"/>
                  </a:ext>
                </a:extLst>
              </a:tr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0.14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222273212"/>
                  </a:ext>
                </a:extLst>
              </a:tr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…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2127231"/>
                  </a:ext>
                </a:extLst>
              </a:tr>
            </a:tbl>
          </a:graphicData>
        </a:graphic>
      </p:graphicFrame>
      <p:graphicFrame>
        <p:nvGraphicFramePr>
          <p:cNvPr id="18" name="Table 17">
            <a:extLst>
              <a:ext uri="{FF2B5EF4-FFF2-40B4-BE49-F238E27FC236}">
                <a16:creationId xmlns:a16="http://schemas.microsoft.com/office/drawing/2014/main" id="{193F5F39-E66E-E2FA-E1D0-57F08A5221C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4897280"/>
              </p:ext>
            </p:extLst>
          </p:nvPr>
        </p:nvGraphicFramePr>
        <p:xfrm>
          <a:off x="8503332" y="4154499"/>
          <a:ext cx="471667" cy="681231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71667">
                  <a:extLst>
                    <a:ext uri="{9D8B030D-6E8A-4147-A177-3AD203B41FA5}">
                      <a16:colId xmlns:a16="http://schemas.microsoft.com/office/drawing/2014/main" val="1186864658"/>
                    </a:ext>
                  </a:extLst>
                </a:gridCol>
              </a:tblGrid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0.74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623121844"/>
                  </a:ext>
                </a:extLst>
              </a:tr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0.32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222273212"/>
                  </a:ext>
                </a:extLst>
              </a:tr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…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2127231"/>
                  </a:ext>
                </a:extLst>
              </a:tr>
            </a:tbl>
          </a:graphicData>
        </a:graphic>
      </p:graphicFrame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BE66F3F9-F8A3-2C7E-A078-C1255AFCD3A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85354825"/>
              </p:ext>
            </p:extLst>
          </p:nvPr>
        </p:nvGraphicFramePr>
        <p:xfrm>
          <a:off x="9197811" y="4157661"/>
          <a:ext cx="471667" cy="681231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71667">
                  <a:extLst>
                    <a:ext uri="{9D8B030D-6E8A-4147-A177-3AD203B41FA5}">
                      <a16:colId xmlns:a16="http://schemas.microsoft.com/office/drawing/2014/main" val="1186864658"/>
                    </a:ext>
                  </a:extLst>
                </a:gridCol>
              </a:tblGrid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0.52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623121844"/>
                  </a:ext>
                </a:extLst>
              </a:tr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0.14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222273212"/>
                  </a:ext>
                </a:extLst>
              </a:tr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…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2127231"/>
                  </a:ext>
                </a:extLst>
              </a:tr>
            </a:tbl>
          </a:graphicData>
        </a:graphic>
      </p:graphicFrame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EA78AB74-650A-D947-3C66-932C1B0AD3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7916226"/>
              </p:ext>
            </p:extLst>
          </p:nvPr>
        </p:nvGraphicFramePr>
        <p:xfrm>
          <a:off x="9878468" y="4154498"/>
          <a:ext cx="471667" cy="681231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71667">
                  <a:extLst>
                    <a:ext uri="{9D8B030D-6E8A-4147-A177-3AD203B41FA5}">
                      <a16:colId xmlns:a16="http://schemas.microsoft.com/office/drawing/2014/main" val="1186864658"/>
                    </a:ext>
                  </a:extLst>
                </a:gridCol>
              </a:tblGrid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0.13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623121844"/>
                  </a:ext>
                </a:extLst>
              </a:tr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0.16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222273212"/>
                  </a:ext>
                </a:extLst>
              </a:tr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…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2127231"/>
                  </a:ext>
                </a:extLst>
              </a:tr>
            </a:tbl>
          </a:graphicData>
        </a:graphic>
      </p:graphicFrame>
      <p:graphicFrame>
        <p:nvGraphicFramePr>
          <p:cNvPr id="21" name="Table 20">
            <a:extLst>
              <a:ext uri="{FF2B5EF4-FFF2-40B4-BE49-F238E27FC236}">
                <a16:creationId xmlns:a16="http://schemas.microsoft.com/office/drawing/2014/main" id="{02E502C2-57C2-205F-CDFA-3202D17B19F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42272601"/>
              </p:ext>
            </p:extLst>
          </p:nvPr>
        </p:nvGraphicFramePr>
        <p:xfrm>
          <a:off x="10572685" y="4157661"/>
          <a:ext cx="471667" cy="681231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71667">
                  <a:extLst>
                    <a:ext uri="{9D8B030D-6E8A-4147-A177-3AD203B41FA5}">
                      <a16:colId xmlns:a16="http://schemas.microsoft.com/office/drawing/2014/main" val="1186864658"/>
                    </a:ext>
                  </a:extLst>
                </a:gridCol>
              </a:tblGrid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0.75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623121844"/>
                  </a:ext>
                </a:extLst>
              </a:tr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0.16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222273212"/>
                  </a:ext>
                </a:extLst>
              </a:tr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…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2127231"/>
                  </a:ext>
                </a:extLst>
              </a:tr>
            </a:tbl>
          </a:graphicData>
        </a:graphic>
      </p:graphicFrame>
      <p:graphicFrame>
        <p:nvGraphicFramePr>
          <p:cNvPr id="22" name="Table 21">
            <a:extLst>
              <a:ext uri="{FF2B5EF4-FFF2-40B4-BE49-F238E27FC236}">
                <a16:creationId xmlns:a16="http://schemas.microsoft.com/office/drawing/2014/main" id="{10FA03F7-63E6-C7D4-57EE-925485512C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9523508"/>
              </p:ext>
            </p:extLst>
          </p:nvPr>
        </p:nvGraphicFramePr>
        <p:xfrm>
          <a:off x="11247702" y="4154497"/>
          <a:ext cx="487408" cy="681231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87408">
                  <a:extLst>
                    <a:ext uri="{9D8B030D-6E8A-4147-A177-3AD203B41FA5}">
                      <a16:colId xmlns:a16="http://schemas.microsoft.com/office/drawing/2014/main" val="1186864658"/>
                    </a:ext>
                  </a:extLst>
                </a:gridCol>
              </a:tblGrid>
              <a:tr h="227077">
                <a:tc>
                  <a:txBody>
                    <a:bodyPr/>
                    <a:lstStyle/>
                    <a:p>
                      <a:r>
                        <a:rPr lang="en-US" sz="1050" dirty="0">
                          <a:latin typeface="Consolas" panose="020B0609020204030204" pitchFamily="49" charset="0"/>
                        </a:rPr>
                        <a:t>0.32</a:t>
                      </a:r>
                    </a:p>
                  </a:txBody>
                  <a:tcPr marL="52405" marR="52405" marT="26203" marB="26203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623121844"/>
                  </a:ext>
                </a:extLst>
              </a:tr>
              <a:tr h="227077">
                <a:tc>
                  <a:txBody>
                    <a:bodyPr/>
                    <a:lstStyle/>
                    <a:p>
                      <a:r>
                        <a:rPr lang="en-US" sz="1050" dirty="0">
                          <a:latin typeface="Consolas" panose="020B0609020204030204" pitchFamily="49" charset="0"/>
                        </a:rPr>
                        <a:t>0.28</a:t>
                      </a:r>
                    </a:p>
                  </a:txBody>
                  <a:tcPr marL="52405" marR="52405" marT="26203" marB="26203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222273212"/>
                  </a:ext>
                </a:extLst>
              </a:tr>
              <a:tr h="227077">
                <a:tc>
                  <a:txBody>
                    <a:bodyPr/>
                    <a:lstStyle/>
                    <a:p>
                      <a:r>
                        <a:rPr lang="en-US" sz="1050" dirty="0">
                          <a:latin typeface="Consolas" panose="020B0609020204030204" pitchFamily="49" charset="0"/>
                        </a:rPr>
                        <a:t>…</a:t>
                      </a:r>
                    </a:p>
                  </a:txBody>
                  <a:tcPr marL="52405" marR="52405" marT="26203" marB="26203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2127231"/>
                  </a:ext>
                </a:extLst>
              </a:tr>
            </a:tbl>
          </a:graphicData>
        </a:graphic>
      </p:graphicFrame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A2EE14BE-0B3E-FB25-8604-69C383DFBF15}"/>
              </a:ext>
            </a:extLst>
          </p:cNvPr>
          <p:cNvCxnSpPr>
            <a:cxnSpLocks/>
            <a:stCxn id="17" idx="3"/>
            <a:endCxn id="18" idx="1"/>
          </p:cNvCxnSpPr>
          <p:nvPr/>
        </p:nvCxnSpPr>
        <p:spPr>
          <a:xfrm flipV="1">
            <a:off x="8281320" y="4495114"/>
            <a:ext cx="222012" cy="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072AE1ED-F0F7-EE93-1507-9B154D27F5BD}"/>
              </a:ext>
            </a:extLst>
          </p:cNvPr>
          <p:cNvCxnSpPr>
            <a:cxnSpLocks/>
            <a:stCxn id="18" idx="3"/>
            <a:endCxn id="19" idx="1"/>
          </p:cNvCxnSpPr>
          <p:nvPr/>
        </p:nvCxnSpPr>
        <p:spPr>
          <a:xfrm>
            <a:off x="8974999" y="4495114"/>
            <a:ext cx="222812" cy="316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7B0757C6-AD46-5A8C-5085-DCFC27B8FC87}"/>
              </a:ext>
            </a:extLst>
          </p:cNvPr>
          <p:cNvCxnSpPr>
            <a:cxnSpLocks/>
            <a:stCxn id="19" idx="3"/>
            <a:endCxn id="20" idx="1"/>
          </p:cNvCxnSpPr>
          <p:nvPr/>
        </p:nvCxnSpPr>
        <p:spPr>
          <a:xfrm flipV="1">
            <a:off x="9669478" y="4495113"/>
            <a:ext cx="208990" cy="316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0712E81D-2456-075A-EB46-6B24F5420D5F}"/>
              </a:ext>
            </a:extLst>
          </p:cNvPr>
          <p:cNvCxnSpPr>
            <a:cxnSpLocks/>
            <a:stCxn id="20" idx="3"/>
            <a:endCxn id="21" idx="1"/>
          </p:cNvCxnSpPr>
          <p:nvPr/>
        </p:nvCxnSpPr>
        <p:spPr>
          <a:xfrm>
            <a:off x="10350135" y="4495113"/>
            <a:ext cx="222550" cy="316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9754F318-A718-C3AB-E37E-171C6EF9BCBB}"/>
              </a:ext>
            </a:extLst>
          </p:cNvPr>
          <p:cNvCxnSpPr>
            <a:cxnSpLocks/>
            <a:stCxn id="21" idx="3"/>
            <a:endCxn id="22" idx="1"/>
          </p:cNvCxnSpPr>
          <p:nvPr/>
        </p:nvCxnSpPr>
        <p:spPr>
          <a:xfrm flipV="1">
            <a:off x="11044352" y="4495112"/>
            <a:ext cx="203350" cy="316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8" name="Table 34">
            <a:extLst>
              <a:ext uri="{FF2B5EF4-FFF2-40B4-BE49-F238E27FC236}">
                <a16:creationId xmlns:a16="http://schemas.microsoft.com/office/drawing/2014/main" id="{A2118EB6-AB1B-64ED-5CB1-18B5C58F30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67174669"/>
              </p:ext>
            </p:extLst>
          </p:nvPr>
        </p:nvGraphicFramePr>
        <p:xfrm>
          <a:off x="7809653" y="2998564"/>
          <a:ext cx="471667" cy="681231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71667">
                  <a:extLst>
                    <a:ext uri="{9D8B030D-6E8A-4147-A177-3AD203B41FA5}">
                      <a16:colId xmlns:a16="http://schemas.microsoft.com/office/drawing/2014/main" val="1186864658"/>
                    </a:ext>
                  </a:extLst>
                </a:gridCol>
              </a:tblGrid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sin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623121844"/>
                  </a:ext>
                </a:extLst>
              </a:tr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cos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222273212"/>
                  </a:ext>
                </a:extLst>
              </a:tr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…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2127231"/>
                  </a:ext>
                </a:extLst>
              </a:tr>
            </a:tbl>
          </a:graphicData>
        </a:graphic>
      </p:graphicFrame>
      <p:graphicFrame>
        <p:nvGraphicFramePr>
          <p:cNvPr id="29" name="Table 28">
            <a:extLst>
              <a:ext uri="{FF2B5EF4-FFF2-40B4-BE49-F238E27FC236}">
                <a16:creationId xmlns:a16="http://schemas.microsoft.com/office/drawing/2014/main" id="{40EFC7C4-9EB5-1D57-7863-47BFBDAA93D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4592573"/>
              </p:ext>
            </p:extLst>
          </p:nvPr>
        </p:nvGraphicFramePr>
        <p:xfrm>
          <a:off x="8503332" y="2998563"/>
          <a:ext cx="471667" cy="681231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71667">
                  <a:extLst>
                    <a:ext uri="{9D8B030D-6E8A-4147-A177-3AD203B41FA5}">
                      <a16:colId xmlns:a16="http://schemas.microsoft.com/office/drawing/2014/main" val="1186864658"/>
                    </a:ext>
                  </a:extLst>
                </a:gridCol>
              </a:tblGrid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sin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623121844"/>
                  </a:ext>
                </a:extLst>
              </a:tr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cos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222273212"/>
                  </a:ext>
                </a:extLst>
              </a:tr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…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2127231"/>
                  </a:ext>
                </a:extLst>
              </a:tr>
            </a:tbl>
          </a:graphicData>
        </a:graphic>
      </p:graphicFrame>
      <p:graphicFrame>
        <p:nvGraphicFramePr>
          <p:cNvPr id="30" name="Table 29">
            <a:extLst>
              <a:ext uri="{FF2B5EF4-FFF2-40B4-BE49-F238E27FC236}">
                <a16:creationId xmlns:a16="http://schemas.microsoft.com/office/drawing/2014/main" id="{C02628BE-56F5-8FDF-D9F1-6397BDFB845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16406550"/>
              </p:ext>
            </p:extLst>
          </p:nvPr>
        </p:nvGraphicFramePr>
        <p:xfrm>
          <a:off x="9197811" y="3001725"/>
          <a:ext cx="471667" cy="681231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71667">
                  <a:extLst>
                    <a:ext uri="{9D8B030D-6E8A-4147-A177-3AD203B41FA5}">
                      <a16:colId xmlns:a16="http://schemas.microsoft.com/office/drawing/2014/main" val="1186864658"/>
                    </a:ext>
                  </a:extLst>
                </a:gridCol>
              </a:tblGrid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sin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623121844"/>
                  </a:ext>
                </a:extLst>
              </a:tr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cos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222273212"/>
                  </a:ext>
                </a:extLst>
              </a:tr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…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2127231"/>
                  </a:ext>
                </a:extLst>
              </a:tr>
            </a:tbl>
          </a:graphicData>
        </a:graphic>
      </p:graphicFrame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47109656-D2EC-44B1-780E-C00A20F0C98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177259"/>
              </p:ext>
            </p:extLst>
          </p:nvPr>
        </p:nvGraphicFramePr>
        <p:xfrm>
          <a:off x="9878468" y="2998562"/>
          <a:ext cx="471667" cy="681231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71667">
                  <a:extLst>
                    <a:ext uri="{9D8B030D-6E8A-4147-A177-3AD203B41FA5}">
                      <a16:colId xmlns:a16="http://schemas.microsoft.com/office/drawing/2014/main" val="1186864658"/>
                    </a:ext>
                  </a:extLst>
                </a:gridCol>
              </a:tblGrid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sin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623121844"/>
                  </a:ext>
                </a:extLst>
              </a:tr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cos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222273212"/>
                  </a:ext>
                </a:extLst>
              </a:tr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…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2127231"/>
                  </a:ext>
                </a:extLst>
              </a:tr>
            </a:tbl>
          </a:graphicData>
        </a:graphic>
      </p:graphicFrame>
      <p:graphicFrame>
        <p:nvGraphicFramePr>
          <p:cNvPr id="32" name="Table 31">
            <a:extLst>
              <a:ext uri="{FF2B5EF4-FFF2-40B4-BE49-F238E27FC236}">
                <a16:creationId xmlns:a16="http://schemas.microsoft.com/office/drawing/2014/main" id="{A554E6BC-C4BE-C11E-91A1-77B478EC6B2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49187335"/>
              </p:ext>
            </p:extLst>
          </p:nvPr>
        </p:nvGraphicFramePr>
        <p:xfrm>
          <a:off x="10572685" y="3001725"/>
          <a:ext cx="471667" cy="681231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71667">
                  <a:extLst>
                    <a:ext uri="{9D8B030D-6E8A-4147-A177-3AD203B41FA5}">
                      <a16:colId xmlns:a16="http://schemas.microsoft.com/office/drawing/2014/main" val="1186864658"/>
                    </a:ext>
                  </a:extLst>
                </a:gridCol>
              </a:tblGrid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sin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623121844"/>
                  </a:ext>
                </a:extLst>
              </a:tr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cos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222273212"/>
                  </a:ext>
                </a:extLst>
              </a:tr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…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2127231"/>
                  </a:ext>
                </a:extLst>
              </a:tr>
            </a:tbl>
          </a:graphicData>
        </a:graphic>
      </p:graphicFrame>
      <p:graphicFrame>
        <p:nvGraphicFramePr>
          <p:cNvPr id="33" name="Table 32">
            <a:extLst>
              <a:ext uri="{FF2B5EF4-FFF2-40B4-BE49-F238E27FC236}">
                <a16:creationId xmlns:a16="http://schemas.microsoft.com/office/drawing/2014/main" id="{D40CB0CC-D777-649E-7985-B173B324163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57373810"/>
              </p:ext>
            </p:extLst>
          </p:nvPr>
        </p:nvGraphicFramePr>
        <p:xfrm>
          <a:off x="11247702" y="2998561"/>
          <a:ext cx="487408" cy="681231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87408">
                  <a:extLst>
                    <a:ext uri="{9D8B030D-6E8A-4147-A177-3AD203B41FA5}">
                      <a16:colId xmlns:a16="http://schemas.microsoft.com/office/drawing/2014/main" val="1186864658"/>
                    </a:ext>
                  </a:extLst>
                </a:gridCol>
              </a:tblGrid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sin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623121844"/>
                  </a:ext>
                </a:extLst>
              </a:tr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cos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222273212"/>
                  </a:ext>
                </a:extLst>
              </a:tr>
              <a:tr h="227077">
                <a:tc>
                  <a:txBody>
                    <a:bodyPr/>
                    <a:lstStyle/>
                    <a:p>
                      <a:r>
                        <a:rPr lang="en-US" sz="1100" dirty="0">
                          <a:latin typeface="Consolas" panose="020B0609020204030204" pitchFamily="49" charset="0"/>
                        </a:rPr>
                        <a:t>…</a:t>
                      </a:r>
                    </a:p>
                  </a:txBody>
                  <a:tcPr marL="55991" marR="55991" marT="27996" marB="27996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092127231"/>
                  </a:ext>
                </a:extLst>
              </a:tr>
            </a:tbl>
          </a:graphicData>
        </a:graphic>
      </p:graphicFrame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9A750F1B-C137-022F-C06C-F82D15CF73C8}"/>
              </a:ext>
            </a:extLst>
          </p:cNvPr>
          <p:cNvCxnSpPr>
            <a:cxnSpLocks/>
            <a:stCxn id="28" idx="3"/>
            <a:endCxn id="29" idx="1"/>
          </p:cNvCxnSpPr>
          <p:nvPr/>
        </p:nvCxnSpPr>
        <p:spPr>
          <a:xfrm flipV="1">
            <a:off x="8281320" y="3339178"/>
            <a:ext cx="222012" cy="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0CD1A138-7823-060C-C387-18EAB89ED8D7}"/>
              </a:ext>
            </a:extLst>
          </p:cNvPr>
          <p:cNvCxnSpPr>
            <a:cxnSpLocks/>
            <a:stCxn id="29" idx="3"/>
            <a:endCxn id="30" idx="1"/>
          </p:cNvCxnSpPr>
          <p:nvPr/>
        </p:nvCxnSpPr>
        <p:spPr>
          <a:xfrm>
            <a:off x="8974999" y="3339178"/>
            <a:ext cx="222812" cy="3162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DE0B633C-8186-ECF1-672E-95B695E6D42D}"/>
              </a:ext>
            </a:extLst>
          </p:cNvPr>
          <p:cNvCxnSpPr>
            <a:cxnSpLocks/>
            <a:stCxn id="30" idx="3"/>
            <a:endCxn id="31" idx="1"/>
          </p:cNvCxnSpPr>
          <p:nvPr/>
        </p:nvCxnSpPr>
        <p:spPr>
          <a:xfrm flipV="1">
            <a:off x="9669478" y="3339177"/>
            <a:ext cx="208990" cy="316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EB1A6BB4-102C-2DE4-CC68-615C903003D1}"/>
              </a:ext>
            </a:extLst>
          </p:cNvPr>
          <p:cNvCxnSpPr>
            <a:cxnSpLocks/>
            <a:stCxn id="31" idx="3"/>
            <a:endCxn id="32" idx="1"/>
          </p:cNvCxnSpPr>
          <p:nvPr/>
        </p:nvCxnSpPr>
        <p:spPr>
          <a:xfrm>
            <a:off x="10350135" y="3339177"/>
            <a:ext cx="222550" cy="316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2278D9D4-BE32-09EE-1FFA-0DEE0AA6BF84}"/>
              </a:ext>
            </a:extLst>
          </p:cNvPr>
          <p:cNvCxnSpPr>
            <a:cxnSpLocks/>
            <a:stCxn id="32" idx="3"/>
            <a:endCxn id="33" idx="1"/>
          </p:cNvCxnSpPr>
          <p:nvPr/>
        </p:nvCxnSpPr>
        <p:spPr>
          <a:xfrm flipV="1">
            <a:off x="11044352" y="3339176"/>
            <a:ext cx="203350" cy="316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9" name="Rectangle 38">
            <a:extLst>
              <a:ext uri="{FF2B5EF4-FFF2-40B4-BE49-F238E27FC236}">
                <a16:creationId xmlns:a16="http://schemas.microsoft.com/office/drawing/2014/main" id="{16D45C0E-380A-3FC7-060A-24B8168EAA6A}"/>
              </a:ext>
            </a:extLst>
          </p:cNvPr>
          <p:cNvSpPr/>
          <p:nvPr/>
        </p:nvSpPr>
        <p:spPr>
          <a:xfrm>
            <a:off x="8503332" y="2086842"/>
            <a:ext cx="2538101" cy="521293"/>
          </a:xfrm>
          <a:prstGeom prst="rect">
            <a:avLst/>
          </a:prstGeom>
          <a:solidFill>
            <a:schemeClr val="accent5">
              <a:lumMod val="50000"/>
            </a:schemeClr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Self-Attention</a:t>
            </a:r>
          </a:p>
        </p:txBody>
      </p:sp>
      <p:grpSp>
        <p:nvGrpSpPr>
          <p:cNvPr id="40" name="Group 39">
            <a:extLst>
              <a:ext uri="{FF2B5EF4-FFF2-40B4-BE49-F238E27FC236}">
                <a16:creationId xmlns:a16="http://schemas.microsoft.com/office/drawing/2014/main" id="{3EA37E1D-101E-582E-C9F3-DF9FD972A470}"/>
              </a:ext>
            </a:extLst>
          </p:cNvPr>
          <p:cNvGrpSpPr/>
          <p:nvPr/>
        </p:nvGrpSpPr>
        <p:grpSpPr>
          <a:xfrm>
            <a:off x="8503332" y="954207"/>
            <a:ext cx="2541022" cy="755839"/>
            <a:chOff x="4678670" y="1420870"/>
            <a:chExt cx="4919528" cy="1463336"/>
          </a:xfrm>
        </p:grpSpPr>
        <p:sp>
          <p:nvSpPr>
            <p:cNvPr id="41" name="Oval 40">
              <a:extLst>
                <a:ext uri="{FF2B5EF4-FFF2-40B4-BE49-F238E27FC236}">
                  <a16:creationId xmlns:a16="http://schemas.microsoft.com/office/drawing/2014/main" id="{2E858F51-D7C0-7E49-53DE-5C9AA0D886A5}"/>
                </a:ext>
              </a:extLst>
            </p:cNvPr>
            <p:cNvSpPr/>
            <p:nvPr/>
          </p:nvSpPr>
          <p:spPr>
            <a:xfrm>
              <a:off x="5807712" y="2465462"/>
              <a:ext cx="418744" cy="41874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2" name="Oval 41">
              <a:extLst>
                <a:ext uri="{FF2B5EF4-FFF2-40B4-BE49-F238E27FC236}">
                  <a16:creationId xmlns:a16="http://schemas.microsoft.com/office/drawing/2014/main" id="{220CCDA6-4E78-3EC0-CF22-F9378AF22E95}"/>
                </a:ext>
              </a:extLst>
            </p:cNvPr>
            <p:cNvSpPr/>
            <p:nvPr/>
          </p:nvSpPr>
          <p:spPr>
            <a:xfrm>
              <a:off x="8054257" y="2461189"/>
              <a:ext cx="418744" cy="41874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3" name="Oval 42">
              <a:extLst>
                <a:ext uri="{FF2B5EF4-FFF2-40B4-BE49-F238E27FC236}">
                  <a16:creationId xmlns:a16="http://schemas.microsoft.com/office/drawing/2014/main" id="{7E5033EC-6BC2-181E-66DA-4BF7A4E9A013}"/>
                </a:ext>
              </a:extLst>
            </p:cNvPr>
            <p:cNvSpPr/>
            <p:nvPr/>
          </p:nvSpPr>
          <p:spPr>
            <a:xfrm>
              <a:off x="6932908" y="2465462"/>
              <a:ext cx="418744" cy="41874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4" name="Oval 43">
              <a:extLst>
                <a:ext uri="{FF2B5EF4-FFF2-40B4-BE49-F238E27FC236}">
                  <a16:creationId xmlns:a16="http://schemas.microsoft.com/office/drawing/2014/main" id="{20D4DAEA-3D1B-D9C5-1C92-A840CA17F4EE}"/>
                </a:ext>
              </a:extLst>
            </p:cNvPr>
            <p:cNvSpPr/>
            <p:nvPr/>
          </p:nvSpPr>
          <p:spPr>
            <a:xfrm>
              <a:off x="5807712" y="1420870"/>
              <a:ext cx="418744" cy="41874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5" name="Oval 44">
              <a:extLst>
                <a:ext uri="{FF2B5EF4-FFF2-40B4-BE49-F238E27FC236}">
                  <a16:creationId xmlns:a16="http://schemas.microsoft.com/office/drawing/2014/main" id="{5A4375B4-04FC-819E-6971-E38318299245}"/>
                </a:ext>
              </a:extLst>
            </p:cNvPr>
            <p:cNvSpPr/>
            <p:nvPr/>
          </p:nvSpPr>
          <p:spPr>
            <a:xfrm>
              <a:off x="6932908" y="1420870"/>
              <a:ext cx="418744" cy="41874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6" name="Oval 45">
              <a:extLst>
                <a:ext uri="{FF2B5EF4-FFF2-40B4-BE49-F238E27FC236}">
                  <a16:creationId xmlns:a16="http://schemas.microsoft.com/office/drawing/2014/main" id="{00FEFC57-FAB2-60E0-BFAB-EF5B4280445A}"/>
                </a:ext>
              </a:extLst>
            </p:cNvPr>
            <p:cNvSpPr/>
            <p:nvPr/>
          </p:nvSpPr>
          <p:spPr>
            <a:xfrm>
              <a:off x="8058104" y="1420870"/>
              <a:ext cx="418744" cy="418744"/>
            </a:xfrm>
            <a:prstGeom prst="ellipse">
              <a:avLst/>
            </a:prstGeom>
            <a:solidFill>
              <a:schemeClr val="accent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7" name="Straight Connector 46">
              <a:extLst>
                <a:ext uri="{FF2B5EF4-FFF2-40B4-BE49-F238E27FC236}">
                  <a16:creationId xmlns:a16="http://schemas.microsoft.com/office/drawing/2014/main" id="{984EC2E8-C0E0-8393-0CBF-35E60E40813F}"/>
                </a:ext>
              </a:extLst>
            </p:cNvPr>
            <p:cNvCxnSpPr>
              <a:cxnSpLocks/>
              <a:stCxn id="44" idx="4"/>
              <a:endCxn id="41" idx="0"/>
            </p:cNvCxnSpPr>
            <p:nvPr/>
          </p:nvCxnSpPr>
          <p:spPr>
            <a:xfrm>
              <a:off x="6017084" y="1839614"/>
              <a:ext cx="0" cy="625848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Connector 47">
              <a:extLst>
                <a:ext uri="{FF2B5EF4-FFF2-40B4-BE49-F238E27FC236}">
                  <a16:creationId xmlns:a16="http://schemas.microsoft.com/office/drawing/2014/main" id="{922DFB1F-CE71-2A74-ED73-6C1A97ED662C}"/>
                </a:ext>
              </a:extLst>
            </p:cNvPr>
            <p:cNvCxnSpPr>
              <a:cxnSpLocks/>
              <a:stCxn id="45" idx="4"/>
              <a:endCxn id="41" idx="0"/>
            </p:cNvCxnSpPr>
            <p:nvPr/>
          </p:nvCxnSpPr>
          <p:spPr>
            <a:xfrm flipH="1">
              <a:off x="6017084" y="1839614"/>
              <a:ext cx="1125196" cy="625848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Connector 48">
              <a:extLst>
                <a:ext uri="{FF2B5EF4-FFF2-40B4-BE49-F238E27FC236}">
                  <a16:creationId xmlns:a16="http://schemas.microsoft.com/office/drawing/2014/main" id="{E60D14BD-2F68-0E8D-7990-204AA04C081A}"/>
                </a:ext>
              </a:extLst>
            </p:cNvPr>
            <p:cNvCxnSpPr>
              <a:cxnSpLocks/>
              <a:stCxn id="46" idx="4"/>
              <a:endCxn id="41" idx="0"/>
            </p:cNvCxnSpPr>
            <p:nvPr/>
          </p:nvCxnSpPr>
          <p:spPr>
            <a:xfrm flipH="1">
              <a:off x="6017084" y="1839614"/>
              <a:ext cx="2250392" cy="625848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2FAEFC14-D26C-3900-77C9-36145CBCD6CB}"/>
                </a:ext>
              </a:extLst>
            </p:cNvPr>
            <p:cNvCxnSpPr>
              <a:cxnSpLocks/>
              <a:stCxn id="46" idx="4"/>
              <a:endCxn id="42" idx="0"/>
            </p:cNvCxnSpPr>
            <p:nvPr/>
          </p:nvCxnSpPr>
          <p:spPr>
            <a:xfrm flipH="1">
              <a:off x="8263629" y="1839614"/>
              <a:ext cx="3847" cy="62157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642D24EB-0411-91C6-757D-D60242B9D3DC}"/>
                </a:ext>
              </a:extLst>
            </p:cNvPr>
            <p:cNvCxnSpPr>
              <a:cxnSpLocks/>
              <a:stCxn id="45" idx="4"/>
              <a:endCxn id="42" idx="0"/>
            </p:cNvCxnSpPr>
            <p:nvPr/>
          </p:nvCxnSpPr>
          <p:spPr>
            <a:xfrm>
              <a:off x="7142280" y="1839614"/>
              <a:ext cx="1121349" cy="62157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Straight Connector 51">
              <a:extLst>
                <a:ext uri="{FF2B5EF4-FFF2-40B4-BE49-F238E27FC236}">
                  <a16:creationId xmlns:a16="http://schemas.microsoft.com/office/drawing/2014/main" id="{E5154476-845C-14F1-1591-54BEFD31DFA5}"/>
                </a:ext>
              </a:extLst>
            </p:cNvPr>
            <p:cNvCxnSpPr>
              <a:cxnSpLocks/>
              <a:stCxn id="44" idx="4"/>
              <a:endCxn id="42" idx="0"/>
            </p:cNvCxnSpPr>
            <p:nvPr/>
          </p:nvCxnSpPr>
          <p:spPr>
            <a:xfrm>
              <a:off x="6017084" y="1839614"/>
              <a:ext cx="2246545" cy="621575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Straight Connector 52">
              <a:extLst>
                <a:ext uri="{FF2B5EF4-FFF2-40B4-BE49-F238E27FC236}">
                  <a16:creationId xmlns:a16="http://schemas.microsoft.com/office/drawing/2014/main" id="{8724343F-480A-5EC1-93C5-5D348D985CDD}"/>
                </a:ext>
              </a:extLst>
            </p:cNvPr>
            <p:cNvCxnSpPr>
              <a:cxnSpLocks/>
              <a:stCxn id="45" idx="4"/>
              <a:endCxn id="43" idx="0"/>
            </p:cNvCxnSpPr>
            <p:nvPr/>
          </p:nvCxnSpPr>
          <p:spPr>
            <a:xfrm>
              <a:off x="7142280" y="1839614"/>
              <a:ext cx="0" cy="625848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Straight Connector 53">
              <a:extLst>
                <a:ext uri="{FF2B5EF4-FFF2-40B4-BE49-F238E27FC236}">
                  <a16:creationId xmlns:a16="http://schemas.microsoft.com/office/drawing/2014/main" id="{1862BB15-4BDA-4DA3-82B9-3E1969941E38}"/>
                </a:ext>
              </a:extLst>
            </p:cNvPr>
            <p:cNvCxnSpPr>
              <a:cxnSpLocks/>
              <a:stCxn id="46" idx="4"/>
              <a:endCxn id="43" idx="0"/>
            </p:cNvCxnSpPr>
            <p:nvPr/>
          </p:nvCxnSpPr>
          <p:spPr>
            <a:xfrm flipH="1">
              <a:off x="7142280" y="1839614"/>
              <a:ext cx="1125196" cy="625848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Connector 54">
              <a:extLst>
                <a:ext uri="{FF2B5EF4-FFF2-40B4-BE49-F238E27FC236}">
                  <a16:creationId xmlns:a16="http://schemas.microsoft.com/office/drawing/2014/main" id="{0A3697FA-3D83-BA3B-4DB6-44281966035C}"/>
                </a:ext>
              </a:extLst>
            </p:cNvPr>
            <p:cNvCxnSpPr>
              <a:cxnSpLocks/>
              <a:stCxn id="44" idx="4"/>
              <a:endCxn id="43" idx="0"/>
            </p:cNvCxnSpPr>
            <p:nvPr/>
          </p:nvCxnSpPr>
          <p:spPr>
            <a:xfrm>
              <a:off x="6017084" y="1839614"/>
              <a:ext cx="1125196" cy="625848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87F76A8D-2C59-5BCA-4F20-FC57E799957E}"/>
                </a:ext>
              </a:extLst>
            </p:cNvPr>
            <p:cNvSpPr/>
            <p:nvPr/>
          </p:nvSpPr>
          <p:spPr>
            <a:xfrm>
              <a:off x="4678670" y="2456916"/>
              <a:ext cx="418744" cy="41874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257A8115-B693-52DE-595C-47C451F6AED6}"/>
                </a:ext>
              </a:extLst>
            </p:cNvPr>
            <p:cNvSpPr/>
            <p:nvPr/>
          </p:nvSpPr>
          <p:spPr>
            <a:xfrm>
              <a:off x="9179454" y="2456916"/>
              <a:ext cx="418744" cy="418744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8" name="Straight Connector 57">
              <a:extLst>
                <a:ext uri="{FF2B5EF4-FFF2-40B4-BE49-F238E27FC236}">
                  <a16:creationId xmlns:a16="http://schemas.microsoft.com/office/drawing/2014/main" id="{0C5CF70D-13FF-FEC1-9433-8ED3A367F5E2}"/>
                </a:ext>
              </a:extLst>
            </p:cNvPr>
            <p:cNvCxnSpPr>
              <a:cxnSpLocks/>
              <a:stCxn id="44" idx="4"/>
              <a:endCxn id="56" idx="0"/>
            </p:cNvCxnSpPr>
            <p:nvPr/>
          </p:nvCxnSpPr>
          <p:spPr>
            <a:xfrm flipH="1">
              <a:off x="4888042" y="1839614"/>
              <a:ext cx="1129042" cy="61730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81440181-E428-9B53-7CD2-63BD66C7D877}"/>
                </a:ext>
              </a:extLst>
            </p:cNvPr>
            <p:cNvCxnSpPr>
              <a:cxnSpLocks/>
              <a:stCxn id="45" idx="4"/>
              <a:endCxn id="56" idx="0"/>
            </p:cNvCxnSpPr>
            <p:nvPr/>
          </p:nvCxnSpPr>
          <p:spPr>
            <a:xfrm flipH="1">
              <a:off x="4888042" y="1839614"/>
              <a:ext cx="2254238" cy="61730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Connector 59">
              <a:extLst>
                <a:ext uri="{FF2B5EF4-FFF2-40B4-BE49-F238E27FC236}">
                  <a16:creationId xmlns:a16="http://schemas.microsoft.com/office/drawing/2014/main" id="{49397FAD-F3AA-116A-CE17-3F22E69C0B37}"/>
                </a:ext>
              </a:extLst>
            </p:cNvPr>
            <p:cNvCxnSpPr>
              <a:cxnSpLocks/>
              <a:stCxn id="46" idx="4"/>
              <a:endCxn id="56" idx="0"/>
            </p:cNvCxnSpPr>
            <p:nvPr/>
          </p:nvCxnSpPr>
          <p:spPr>
            <a:xfrm flipH="1">
              <a:off x="4888042" y="1839614"/>
              <a:ext cx="3379434" cy="61730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E126DEAE-9ED5-B032-A9D0-D5566CB4B316}"/>
                </a:ext>
              </a:extLst>
            </p:cNvPr>
            <p:cNvCxnSpPr>
              <a:cxnSpLocks/>
              <a:stCxn id="46" idx="4"/>
              <a:endCxn id="57" idx="0"/>
            </p:cNvCxnSpPr>
            <p:nvPr/>
          </p:nvCxnSpPr>
          <p:spPr>
            <a:xfrm>
              <a:off x="8267476" y="1839614"/>
              <a:ext cx="1121350" cy="61730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Straight Connector 61">
              <a:extLst>
                <a:ext uri="{FF2B5EF4-FFF2-40B4-BE49-F238E27FC236}">
                  <a16:creationId xmlns:a16="http://schemas.microsoft.com/office/drawing/2014/main" id="{793C5B63-438A-92A9-0250-3E121B66A2F0}"/>
                </a:ext>
              </a:extLst>
            </p:cNvPr>
            <p:cNvCxnSpPr>
              <a:cxnSpLocks/>
              <a:stCxn id="45" idx="4"/>
              <a:endCxn id="57" idx="0"/>
            </p:cNvCxnSpPr>
            <p:nvPr/>
          </p:nvCxnSpPr>
          <p:spPr>
            <a:xfrm>
              <a:off x="7142280" y="1839614"/>
              <a:ext cx="2246546" cy="61730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Straight Connector 62">
              <a:extLst>
                <a:ext uri="{FF2B5EF4-FFF2-40B4-BE49-F238E27FC236}">
                  <a16:creationId xmlns:a16="http://schemas.microsoft.com/office/drawing/2014/main" id="{1F6666DD-02CD-6E85-5EE4-CE75056FCB18}"/>
                </a:ext>
              </a:extLst>
            </p:cNvPr>
            <p:cNvCxnSpPr>
              <a:cxnSpLocks/>
              <a:stCxn id="44" idx="4"/>
              <a:endCxn id="57" idx="0"/>
            </p:cNvCxnSpPr>
            <p:nvPr/>
          </p:nvCxnSpPr>
          <p:spPr>
            <a:xfrm>
              <a:off x="6017084" y="1839614"/>
              <a:ext cx="3371742" cy="61730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4" name="Arrow: Right 63">
            <a:extLst>
              <a:ext uri="{FF2B5EF4-FFF2-40B4-BE49-F238E27FC236}">
                <a16:creationId xmlns:a16="http://schemas.microsoft.com/office/drawing/2014/main" id="{3D8026B6-5694-75E1-6F71-16C25289AC96}"/>
              </a:ext>
            </a:extLst>
          </p:cNvPr>
          <p:cNvSpPr/>
          <p:nvPr/>
        </p:nvSpPr>
        <p:spPr>
          <a:xfrm rot="16200000">
            <a:off x="9696514" y="5526910"/>
            <a:ext cx="158631" cy="358924"/>
          </a:xfrm>
          <a:prstGeom prst="rightArrow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latin typeface="Consolas" panose="020B0609020204030204" pitchFamily="49" charset="0"/>
            </a:endParaRPr>
          </a:p>
        </p:txBody>
      </p:sp>
      <p:sp>
        <p:nvSpPr>
          <p:cNvPr id="65" name="Arrow: Right 64">
            <a:extLst>
              <a:ext uri="{FF2B5EF4-FFF2-40B4-BE49-F238E27FC236}">
                <a16:creationId xmlns:a16="http://schemas.microsoft.com/office/drawing/2014/main" id="{847C7564-3FFA-5A31-60D3-116F0D5EC90B}"/>
              </a:ext>
            </a:extLst>
          </p:cNvPr>
          <p:cNvSpPr/>
          <p:nvPr/>
        </p:nvSpPr>
        <p:spPr>
          <a:xfrm rot="16200000">
            <a:off x="9696516" y="4860512"/>
            <a:ext cx="158631" cy="358924"/>
          </a:xfrm>
          <a:prstGeom prst="rightArrow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latin typeface="Consolas" panose="020B0609020204030204" pitchFamily="49" charset="0"/>
            </a:endParaRPr>
          </a:p>
        </p:txBody>
      </p:sp>
      <p:sp>
        <p:nvSpPr>
          <p:cNvPr id="66" name="Flowchart: Or 65">
            <a:extLst>
              <a:ext uri="{FF2B5EF4-FFF2-40B4-BE49-F238E27FC236}">
                <a16:creationId xmlns:a16="http://schemas.microsoft.com/office/drawing/2014/main" id="{EF561B39-2C2F-9820-8B7B-83B41378F5F4}"/>
              </a:ext>
            </a:extLst>
          </p:cNvPr>
          <p:cNvSpPr/>
          <p:nvPr/>
        </p:nvSpPr>
        <p:spPr>
          <a:xfrm>
            <a:off x="9656189" y="3792829"/>
            <a:ext cx="239282" cy="239282"/>
          </a:xfrm>
          <a:prstGeom prst="flowChartOr">
            <a:avLst/>
          </a:prstGeom>
          <a:noFill/>
          <a:ln w="57150">
            <a:solidFill>
              <a:schemeClr val="accent5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Arrow: Right 66">
            <a:extLst>
              <a:ext uri="{FF2B5EF4-FFF2-40B4-BE49-F238E27FC236}">
                <a16:creationId xmlns:a16="http://schemas.microsoft.com/office/drawing/2014/main" id="{CBD2BA29-DEB2-0389-5A70-2EB4594A17AA}"/>
              </a:ext>
            </a:extLst>
          </p:cNvPr>
          <p:cNvSpPr/>
          <p:nvPr/>
        </p:nvSpPr>
        <p:spPr>
          <a:xfrm rot="16200000">
            <a:off x="9693067" y="2627213"/>
            <a:ext cx="158631" cy="358924"/>
          </a:xfrm>
          <a:prstGeom prst="rightArrow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latin typeface="Consolas" panose="020B0609020204030204" pitchFamily="49" charset="0"/>
            </a:endParaRPr>
          </a:p>
        </p:txBody>
      </p:sp>
      <p:sp>
        <p:nvSpPr>
          <p:cNvPr id="68" name="Arrow: Right 67">
            <a:extLst>
              <a:ext uri="{FF2B5EF4-FFF2-40B4-BE49-F238E27FC236}">
                <a16:creationId xmlns:a16="http://schemas.microsoft.com/office/drawing/2014/main" id="{7C59EB76-140D-0F11-D1A8-5DC5D587FE27}"/>
              </a:ext>
            </a:extLst>
          </p:cNvPr>
          <p:cNvSpPr/>
          <p:nvPr/>
        </p:nvSpPr>
        <p:spPr>
          <a:xfrm rot="16200000">
            <a:off x="9701054" y="1720251"/>
            <a:ext cx="158631" cy="358924"/>
          </a:xfrm>
          <a:prstGeom prst="rightArrow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latin typeface="Consolas" panose="020B0609020204030204" pitchFamily="49" charset="0"/>
            </a:endParaRPr>
          </a:p>
        </p:txBody>
      </p:sp>
      <p:cxnSp>
        <p:nvCxnSpPr>
          <p:cNvPr id="69" name="Connector: Elbow 68">
            <a:extLst>
              <a:ext uri="{FF2B5EF4-FFF2-40B4-BE49-F238E27FC236}">
                <a16:creationId xmlns:a16="http://schemas.microsoft.com/office/drawing/2014/main" id="{ABADBD77-C7F3-EF93-53A4-E55082F70095}"/>
              </a:ext>
            </a:extLst>
          </p:cNvPr>
          <p:cNvCxnSpPr>
            <a:stCxn id="4" idx="1"/>
            <a:endCxn id="28" idx="1"/>
          </p:cNvCxnSpPr>
          <p:nvPr/>
        </p:nvCxnSpPr>
        <p:spPr>
          <a:xfrm rot="10800000">
            <a:off x="7809654" y="3339180"/>
            <a:ext cx="693679" cy="2729497"/>
          </a:xfrm>
          <a:prstGeom prst="bentConnector3">
            <a:avLst>
              <a:gd name="adj1" fmla="val 132955"/>
            </a:avLst>
          </a:prstGeom>
          <a:ln w="38100">
            <a:solidFill>
              <a:schemeClr val="accent5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>
            <a:extLst>
              <a:ext uri="{FF2B5EF4-FFF2-40B4-BE49-F238E27FC236}">
                <a16:creationId xmlns:a16="http://schemas.microsoft.com/office/drawing/2014/main" id="{4A2EFF39-0B98-96F8-CBD0-4E99F5ABC99C}"/>
              </a:ext>
            </a:extLst>
          </p:cNvPr>
          <p:cNvSpPr txBox="1"/>
          <p:nvPr/>
        </p:nvSpPr>
        <p:spPr>
          <a:xfrm>
            <a:off x="9881927" y="5552924"/>
            <a:ext cx="1371869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dirty="0"/>
              <a:t>Tokenization</a:t>
            </a:r>
            <a:endParaRPr lang="en-US" sz="1400" dirty="0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BD16BBE2-B0E6-82DB-19E9-729BD8FC322B}"/>
              </a:ext>
            </a:extLst>
          </p:cNvPr>
          <p:cNvSpPr txBox="1"/>
          <p:nvPr/>
        </p:nvSpPr>
        <p:spPr>
          <a:xfrm>
            <a:off x="9949613" y="4885745"/>
            <a:ext cx="1606288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b="1" dirty="0"/>
              <a:t>Token embedding</a:t>
            </a:r>
            <a:endParaRPr lang="en-US" sz="1400" dirty="0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2F89ABA0-E3FF-3BCC-9ED4-6105781E78FC}"/>
              </a:ext>
            </a:extLst>
          </p:cNvPr>
          <p:cNvSpPr/>
          <p:nvPr/>
        </p:nvSpPr>
        <p:spPr>
          <a:xfrm>
            <a:off x="8991932" y="867807"/>
            <a:ext cx="1600607" cy="383020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TextBox 72">
            <a:extLst>
              <a:ext uri="{FF2B5EF4-FFF2-40B4-BE49-F238E27FC236}">
                <a16:creationId xmlns:a16="http://schemas.microsoft.com/office/drawing/2014/main" id="{EEA9F8F1-BB88-5B52-4970-48C0F336C5A0}"/>
              </a:ext>
            </a:extLst>
          </p:cNvPr>
          <p:cNvSpPr txBox="1"/>
          <p:nvPr/>
        </p:nvSpPr>
        <p:spPr>
          <a:xfrm>
            <a:off x="10554047" y="829972"/>
            <a:ext cx="17064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Text embedding</a:t>
            </a:r>
          </a:p>
        </p:txBody>
      </p:sp>
      <p:sp>
        <p:nvSpPr>
          <p:cNvPr id="74" name="Arrow: Right 73">
            <a:extLst>
              <a:ext uri="{FF2B5EF4-FFF2-40B4-BE49-F238E27FC236}">
                <a16:creationId xmlns:a16="http://schemas.microsoft.com/office/drawing/2014/main" id="{C1B03462-629D-9906-65E8-3690542C0D88}"/>
              </a:ext>
            </a:extLst>
          </p:cNvPr>
          <p:cNvSpPr/>
          <p:nvPr/>
        </p:nvSpPr>
        <p:spPr>
          <a:xfrm rot="16200000">
            <a:off x="9701057" y="512569"/>
            <a:ext cx="158631" cy="358924"/>
          </a:xfrm>
          <a:prstGeom prst="rightArrow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latin typeface="Consolas" panose="020B0609020204030204" pitchFamily="49" charset="0"/>
            </a:endParaRPr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B4ACE496-B34F-2C1F-B2DD-C20E7F9B613D}"/>
              </a:ext>
            </a:extLst>
          </p:cNvPr>
          <p:cNvSpPr/>
          <p:nvPr/>
        </p:nvSpPr>
        <p:spPr>
          <a:xfrm>
            <a:off x="9232496" y="155497"/>
            <a:ext cx="1086667" cy="334831"/>
          </a:xfrm>
          <a:prstGeom prst="rect">
            <a:avLst/>
          </a:prstGeom>
          <a:solidFill>
            <a:schemeClr val="accent6">
              <a:lumMod val="75000"/>
            </a:schemeClr>
          </a:solidFill>
          <a:ln w="38100">
            <a:solidFill>
              <a:schemeClr val="accent6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Not SPAM</a:t>
            </a:r>
          </a:p>
        </p:txBody>
      </p:sp>
    </p:spTree>
    <p:extLst>
      <p:ext uri="{BB962C8B-B14F-4D97-AF65-F5344CB8AC3E}">
        <p14:creationId xmlns:p14="http://schemas.microsoft.com/office/powerpoint/2010/main" val="2606418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4" grpId="0" animBg="1"/>
      <p:bldP spid="75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4825</TotalTime>
  <Words>963</Words>
  <Application>Microsoft Office PowerPoint</Application>
  <PresentationFormat>Widescreen</PresentationFormat>
  <Paragraphs>207</Paragraphs>
  <Slides>8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16" baseType="lpstr">
      <vt:lpstr>Arial</vt:lpstr>
      <vt:lpstr>Avenir 55 Roman</vt:lpstr>
      <vt:lpstr>Avenir 65 Medium</vt:lpstr>
      <vt:lpstr>Avenir 95 Black</vt:lpstr>
      <vt:lpstr>Calibri</vt:lpstr>
      <vt:lpstr>Cambria Math</vt:lpstr>
      <vt:lpstr>Consolas</vt:lpstr>
      <vt:lpstr>Office Theme</vt:lpstr>
      <vt:lpstr>Traditional Supervised Language Models</vt:lpstr>
      <vt:lpstr>Modern Large Language Models</vt:lpstr>
      <vt:lpstr>Self-supervised Models</vt:lpstr>
      <vt:lpstr>Masked Language Model</vt:lpstr>
      <vt:lpstr>Autoregressive Language Models</vt:lpstr>
      <vt:lpstr>Supervised Learning, Classification, and Regression</vt:lpstr>
      <vt:lpstr>General Supervised Text Model</vt:lpstr>
      <vt:lpstr>Pretrained Embedding Models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Lindy Taylor</dc:creator>
  <cp:lastModifiedBy>Linh Le</cp:lastModifiedBy>
  <cp:revision>327</cp:revision>
  <dcterms:created xsi:type="dcterms:W3CDTF">2019-08-07T15:31:06Z</dcterms:created>
  <dcterms:modified xsi:type="dcterms:W3CDTF">2024-09-23T20:14:29Z</dcterms:modified>
</cp:coreProperties>
</file>