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8"/>
  </p:notesMasterIdLst>
  <p:sldIdLst>
    <p:sldId id="256" r:id="rId2"/>
    <p:sldId id="323" r:id="rId3"/>
    <p:sldId id="321" r:id="rId4"/>
    <p:sldId id="324" r:id="rId5"/>
    <p:sldId id="325" r:id="rId6"/>
    <p:sldId id="326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5B9BD5"/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96283" autoAdjust="0"/>
  </p:normalViewPr>
  <p:slideViewPr>
    <p:cSldViewPr snapToGrid="0" snapToObjects="1">
      <p:cViewPr varScale="1">
        <p:scale>
          <a:sx n="112" d="100"/>
          <a:sy n="112" d="100"/>
        </p:scale>
        <p:origin x="10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9/27/2023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995" y="2703443"/>
            <a:ext cx="4922377" cy="960173"/>
          </a:xfrm>
        </p:spPr>
        <p:txBody>
          <a:bodyPr/>
          <a:lstStyle/>
          <a:p>
            <a:r>
              <a:rPr lang="en-US" dirty="0"/>
              <a:t>Multi-modal Models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B4490-7E01-65E7-7BD6-725299B6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Transformer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536B7-A6FA-81B8-2465-1CBB0FE93C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37953"/>
            <a:ext cx="10681964" cy="169642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A newer AI model for image data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An image is divided into multiple fixed-size patches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The patches are encoded into numeric vectors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All vectors are then fed to a</a:t>
            </a:r>
            <a:r>
              <a:rPr lang="en-US" sz="2000" b="1" dirty="0"/>
              <a:t> </a:t>
            </a:r>
            <a:r>
              <a:rPr lang="en-US" sz="2000" dirty="0"/>
              <a:t>deep neural network that model the patches and their intercorrelation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This architecture achieves better performance than traditional CNN, however, is more complicated and need more resources and data to train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CD2067-609C-1CE3-09DE-0D10C38900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1899985" y="4918751"/>
            <a:ext cx="878720" cy="8784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96220-E5A7-D712-D9AB-7BF979E87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1899985" y="4043504"/>
            <a:ext cx="876298" cy="8639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DB604A-8B5D-5471-A897-1C039B30A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1028447" y="4918751"/>
            <a:ext cx="863625" cy="878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636EF3-77E5-9C02-EA79-56174BEBA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1028447" y="4043503"/>
            <a:ext cx="863625" cy="8637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B8D5A3-49D9-C163-8CA2-84E809A902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147383" y="4918751"/>
            <a:ext cx="873151" cy="8784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3421C1-F4E1-16E5-EAC0-81CB3F092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147383" y="4043504"/>
            <a:ext cx="873151" cy="8639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B51BBA-815C-DCFD-69C8-D9AD8098CB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1899985" y="3168257"/>
            <a:ext cx="876297" cy="8639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BCA46C-F0FB-21D4-7A90-011EF9E4A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1028447" y="3168256"/>
            <a:ext cx="863625" cy="8637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DFB133-42FB-682D-B9F4-2A07F12EC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147383" y="3168256"/>
            <a:ext cx="873151" cy="8639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4D9FCE-24DF-E384-5AD0-348D57730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3992637" y="5822632"/>
            <a:ext cx="342485" cy="3423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070F21F-7424-2D9A-1ED5-ADC70DFEAA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3993879" y="4706638"/>
            <a:ext cx="341541" cy="3367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59252E-1EE5-52B7-A5CE-2079C746F1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3992637" y="5450618"/>
            <a:ext cx="336601" cy="3423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90E853-48CD-C74A-C220-00B18C8187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3996350" y="4334624"/>
            <a:ext cx="336601" cy="3366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A19A98E-5E79-4E80-249F-4E25B1727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3992637" y="5078604"/>
            <a:ext cx="340314" cy="3423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37F1A6-545D-BAB4-771A-4CCCCDE260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3996350" y="3962532"/>
            <a:ext cx="340314" cy="3367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17E0BE-1B92-C5A6-2B3E-F1D2FAA65B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4000063" y="3590440"/>
            <a:ext cx="341541" cy="3367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65A60A2-59F8-2F6A-177C-DDEFC3847D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4000063" y="3218426"/>
            <a:ext cx="336601" cy="3366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FCC38F-6E1D-59D4-A10A-8044E7FFB7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4000063" y="2845077"/>
            <a:ext cx="340314" cy="336716"/>
          </a:xfrm>
          <a:prstGeom prst="rect">
            <a:avLst/>
          </a:prstGeom>
        </p:spPr>
      </p:pic>
      <p:graphicFrame>
        <p:nvGraphicFramePr>
          <p:cNvPr id="25" name="Table 25">
            <a:extLst>
              <a:ext uri="{FF2B5EF4-FFF2-40B4-BE49-F238E27FC236}">
                <a16:creationId xmlns:a16="http://schemas.microsoft.com/office/drawing/2014/main" id="{73BDE52E-6B3E-11C7-9D3A-3DD60CDAA952}"/>
              </a:ext>
            </a:extLst>
          </p:cNvPr>
          <p:cNvGraphicFramePr>
            <a:graphicFrameLocks noGrp="1"/>
          </p:cNvGraphicFramePr>
          <p:nvPr/>
        </p:nvGraphicFramePr>
        <p:xfrm>
          <a:off x="5556731" y="2845077"/>
          <a:ext cx="1923235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A6CAF7E-D2D9-7C2C-2CED-BD521470FEB1}"/>
              </a:ext>
            </a:extLst>
          </p:cNvPr>
          <p:cNvGraphicFramePr>
            <a:graphicFrameLocks noGrp="1"/>
          </p:cNvGraphicFramePr>
          <p:nvPr/>
        </p:nvGraphicFramePr>
        <p:xfrm>
          <a:off x="5556731" y="3969300"/>
          <a:ext cx="1923235" cy="32318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7" name="Table 25">
            <a:extLst>
              <a:ext uri="{FF2B5EF4-FFF2-40B4-BE49-F238E27FC236}">
                <a16:creationId xmlns:a16="http://schemas.microsoft.com/office/drawing/2014/main" id="{188B3179-1908-E61F-3540-1D4AFAAEEDB0}"/>
              </a:ext>
            </a:extLst>
          </p:cNvPr>
          <p:cNvGraphicFramePr>
            <a:graphicFrameLocks noGrp="1"/>
          </p:cNvGraphicFramePr>
          <p:nvPr/>
        </p:nvGraphicFramePr>
        <p:xfrm>
          <a:off x="5556730" y="3218426"/>
          <a:ext cx="19232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8" name="Table 25">
            <a:extLst>
              <a:ext uri="{FF2B5EF4-FFF2-40B4-BE49-F238E27FC236}">
                <a16:creationId xmlns:a16="http://schemas.microsoft.com/office/drawing/2014/main" id="{107EBD6E-ECDB-6D01-3909-2294E76DDCA4}"/>
              </a:ext>
            </a:extLst>
          </p:cNvPr>
          <p:cNvGraphicFramePr>
            <a:graphicFrameLocks noGrp="1"/>
          </p:cNvGraphicFramePr>
          <p:nvPr/>
        </p:nvGraphicFramePr>
        <p:xfrm>
          <a:off x="5556729" y="3590440"/>
          <a:ext cx="1923235" cy="3231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9" name="Table 25">
            <a:extLst>
              <a:ext uri="{FF2B5EF4-FFF2-40B4-BE49-F238E27FC236}">
                <a16:creationId xmlns:a16="http://schemas.microsoft.com/office/drawing/2014/main" id="{8D2278BA-C5FF-7A85-B552-5C04ACFB20B4}"/>
              </a:ext>
            </a:extLst>
          </p:cNvPr>
          <p:cNvGraphicFramePr>
            <a:graphicFrameLocks noGrp="1"/>
          </p:cNvGraphicFramePr>
          <p:nvPr/>
        </p:nvGraphicFramePr>
        <p:xfrm>
          <a:off x="5553018" y="4341353"/>
          <a:ext cx="19232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0" name="Table 25">
            <a:extLst>
              <a:ext uri="{FF2B5EF4-FFF2-40B4-BE49-F238E27FC236}">
                <a16:creationId xmlns:a16="http://schemas.microsoft.com/office/drawing/2014/main" id="{2009B427-C427-9CF5-0108-184641C7889C}"/>
              </a:ext>
            </a:extLst>
          </p:cNvPr>
          <p:cNvGraphicFramePr>
            <a:graphicFrameLocks noGrp="1"/>
          </p:cNvGraphicFramePr>
          <p:nvPr/>
        </p:nvGraphicFramePr>
        <p:xfrm>
          <a:off x="5556731" y="4720174"/>
          <a:ext cx="1923235" cy="3231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1" name="Table 25">
            <a:extLst>
              <a:ext uri="{FF2B5EF4-FFF2-40B4-BE49-F238E27FC236}">
                <a16:creationId xmlns:a16="http://schemas.microsoft.com/office/drawing/2014/main" id="{F04749F8-74A5-5853-6B8F-5F92232F09D8}"/>
              </a:ext>
            </a:extLst>
          </p:cNvPr>
          <p:cNvGraphicFramePr>
            <a:graphicFrameLocks noGrp="1"/>
          </p:cNvGraphicFramePr>
          <p:nvPr/>
        </p:nvGraphicFramePr>
        <p:xfrm>
          <a:off x="5553016" y="5078604"/>
          <a:ext cx="19232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2" name="Table 25">
            <a:extLst>
              <a:ext uri="{FF2B5EF4-FFF2-40B4-BE49-F238E27FC236}">
                <a16:creationId xmlns:a16="http://schemas.microsoft.com/office/drawing/2014/main" id="{F3031CAF-22EB-E4C6-421D-FC192C974AF2}"/>
              </a:ext>
            </a:extLst>
          </p:cNvPr>
          <p:cNvGraphicFramePr>
            <a:graphicFrameLocks noGrp="1"/>
          </p:cNvGraphicFramePr>
          <p:nvPr/>
        </p:nvGraphicFramePr>
        <p:xfrm>
          <a:off x="5556731" y="5446374"/>
          <a:ext cx="19232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3" name="Table 25">
            <a:extLst>
              <a:ext uri="{FF2B5EF4-FFF2-40B4-BE49-F238E27FC236}">
                <a16:creationId xmlns:a16="http://schemas.microsoft.com/office/drawing/2014/main" id="{6DF3BE83-8D1E-077D-904B-755FB161F506}"/>
              </a:ext>
            </a:extLst>
          </p:cNvPr>
          <p:cNvGraphicFramePr>
            <a:graphicFrameLocks noGrp="1"/>
          </p:cNvGraphicFramePr>
          <p:nvPr/>
        </p:nvGraphicFramePr>
        <p:xfrm>
          <a:off x="5553015" y="5814144"/>
          <a:ext cx="1923235" cy="323180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0440CDBC-E79B-3694-F88E-5A28035BCB6C}"/>
              </a:ext>
            </a:extLst>
          </p:cNvPr>
          <p:cNvSpPr/>
          <p:nvPr/>
        </p:nvSpPr>
        <p:spPr>
          <a:xfrm>
            <a:off x="8691375" y="2856820"/>
            <a:ext cx="1512605" cy="3292246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Transformer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Positional encoder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Self-attention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/>
              <a:t>Feed-forward</a:t>
            </a:r>
          </a:p>
          <a:p>
            <a:endParaRPr lang="en-US" b="1" dirty="0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B13D908-2CED-151A-5BF2-AC2BBB6F52CB}"/>
              </a:ext>
            </a:extLst>
          </p:cNvPr>
          <p:cNvSpPr/>
          <p:nvPr/>
        </p:nvSpPr>
        <p:spPr>
          <a:xfrm>
            <a:off x="3272748" y="4313552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ED7FD31-EF85-54ED-6D71-59379C2A6D25}"/>
              </a:ext>
            </a:extLst>
          </p:cNvPr>
          <p:cNvSpPr/>
          <p:nvPr/>
        </p:nvSpPr>
        <p:spPr>
          <a:xfrm>
            <a:off x="4829416" y="4318600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3DD5B713-9DD0-76DF-449A-F57999D47955}"/>
              </a:ext>
            </a:extLst>
          </p:cNvPr>
          <p:cNvSpPr/>
          <p:nvPr/>
        </p:nvSpPr>
        <p:spPr>
          <a:xfrm>
            <a:off x="7972716" y="4318600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5B74762-6526-9660-7DBA-157D8BF222D5}"/>
              </a:ext>
            </a:extLst>
          </p:cNvPr>
          <p:cNvSpPr/>
          <p:nvPr/>
        </p:nvSpPr>
        <p:spPr>
          <a:xfrm>
            <a:off x="10700448" y="4317305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4E8161A-EA00-1F1E-EA8F-45F72F3CFCE9}"/>
              </a:ext>
            </a:extLst>
          </p:cNvPr>
          <p:cNvSpPr/>
          <p:nvPr/>
        </p:nvSpPr>
        <p:spPr>
          <a:xfrm>
            <a:off x="11415389" y="4313552"/>
            <a:ext cx="706252" cy="378782"/>
          </a:xfrm>
          <a:prstGeom prst="roundRect">
            <a:avLst/>
          </a:prstGeom>
          <a:ln w="38100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Target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BCB68F-E151-23B4-E169-2FB6BD58875F}"/>
              </a:ext>
            </a:extLst>
          </p:cNvPr>
          <p:cNvSpPr txBox="1"/>
          <p:nvPr/>
        </p:nvSpPr>
        <p:spPr>
          <a:xfrm>
            <a:off x="2881747" y="4682244"/>
            <a:ext cx="96520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Tokenization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A75D378-3EBF-9DC4-EAA1-F5AAED14F29B}"/>
              </a:ext>
            </a:extLst>
          </p:cNvPr>
          <p:cNvSpPr txBox="1"/>
          <p:nvPr/>
        </p:nvSpPr>
        <p:spPr>
          <a:xfrm>
            <a:off x="4324228" y="4682243"/>
            <a:ext cx="130869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Image embedding</a:t>
            </a:r>
          </a:p>
        </p:txBody>
      </p:sp>
    </p:spTree>
    <p:extLst>
      <p:ext uri="{BB962C8B-B14F-4D97-AF65-F5344CB8AC3E}">
        <p14:creationId xmlns:p14="http://schemas.microsoft.com/office/powerpoint/2010/main" val="2948782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5EEC8-5B3F-C8E0-9D75-C7439BB25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Transformer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AEFCE-BA16-72E2-F68D-C0EBD8B334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581775" cy="5221539"/>
          </a:xfrm>
        </p:spPr>
        <p:txBody>
          <a:bodyPr/>
          <a:lstStyle/>
          <a:p>
            <a:r>
              <a:rPr lang="en-US" dirty="0"/>
              <a:t>Modern language models, including large language models, are very deep transformer neural network</a:t>
            </a:r>
          </a:p>
          <a:p>
            <a:pPr lvl="1"/>
            <a:r>
              <a:rPr lang="en-US" dirty="0"/>
              <a:t>We have utilized the vision transformer in the last module, however, not discuss it in detail</a:t>
            </a:r>
          </a:p>
          <a:p>
            <a:r>
              <a:rPr lang="en-US" dirty="0"/>
              <a:t>In this module, we will learn about each component at the high levels</a:t>
            </a:r>
          </a:p>
          <a:p>
            <a:pPr lvl="1"/>
            <a:r>
              <a:rPr lang="en-US" dirty="0"/>
              <a:t>Sequence embedding</a:t>
            </a:r>
          </a:p>
          <a:p>
            <a:pPr lvl="1"/>
            <a:r>
              <a:rPr lang="en-US" dirty="0"/>
              <a:t>Positional encoding</a:t>
            </a:r>
          </a:p>
          <a:p>
            <a:pPr lvl="1"/>
            <a:r>
              <a:rPr lang="en-US" dirty="0"/>
              <a:t>Attention</a:t>
            </a:r>
          </a:p>
          <a:p>
            <a:pPr lvl="1"/>
            <a:r>
              <a:rPr lang="en-US" dirty="0"/>
              <a:t>Feed Forward</a:t>
            </a:r>
          </a:p>
          <a:p>
            <a:pPr lvl="1"/>
            <a:r>
              <a:rPr lang="en-US" dirty="0"/>
              <a:t>Output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82E92E54-2B6F-0FA5-1CE7-D1D75A5DB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63" y="442626"/>
            <a:ext cx="3709362" cy="52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D3CA0A-059C-FF1B-1076-9212E3AB4AC2}"/>
              </a:ext>
            </a:extLst>
          </p:cNvPr>
          <p:cNvSpPr txBox="1"/>
          <p:nvPr/>
        </p:nvSpPr>
        <p:spPr>
          <a:xfrm>
            <a:off x="7611676" y="5725620"/>
            <a:ext cx="356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Image from original paper “Attention is all you need”</a:t>
            </a:r>
          </a:p>
        </p:txBody>
      </p:sp>
    </p:spTree>
    <p:extLst>
      <p:ext uri="{BB962C8B-B14F-4D97-AF65-F5344CB8AC3E}">
        <p14:creationId xmlns:p14="http://schemas.microsoft.com/office/powerpoint/2010/main" val="28065066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349901-4B20-9E99-ECF9-DD4FBD40E0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Using both Image and Text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10ABC6-685C-77B1-1AD6-F28BCCDFDEF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906799" cy="5221539"/>
          </a:xfrm>
        </p:spPr>
        <p:txBody>
          <a:bodyPr/>
          <a:lstStyle/>
          <a:p>
            <a:r>
              <a:rPr lang="en-US" dirty="0"/>
              <a:t>As it turns out, image data and text data can be fed into the same transformer </a:t>
            </a:r>
          </a:p>
          <a:p>
            <a:r>
              <a:rPr lang="en-US" dirty="0"/>
              <a:t>The model will learn correlation between the image and the text</a:t>
            </a:r>
          </a:p>
          <a:p>
            <a:r>
              <a:rPr lang="en-US" dirty="0"/>
              <a:t>This is the “</a:t>
            </a:r>
            <a:r>
              <a:rPr lang="en-US" b="1" dirty="0"/>
              <a:t>image captioning</a:t>
            </a:r>
            <a:r>
              <a:rPr lang="en-US" dirty="0"/>
              <a:t>” task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69F1FDDE-AEAC-3A95-5087-E7100AD881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63" y="0"/>
            <a:ext cx="3709362" cy="52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6234F2-7D0E-7F2A-CC8F-D73E4288ACC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0" t="834" r="286" b="1319"/>
          <a:stretch/>
        </p:blipFill>
        <p:spPr>
          <a:xfrm>
            <a:off x="8285347" y="4817491"/>
            <a:ext cx="1021023" cy="103627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D8EBDEE9-2F10-F0F3-91B7-F3D1F5F0AE1F}"/>
              </a:ext>
            </a:extLst>
          </p:cNvPr>
          <p:cNvSpPr txBox="1"/>
          <p:nvPr/>
        </p:nvSpPr>
        <p:spPr>
          <a:xfrm>
            <a:off x="9514885" y="4757062"/>
            <a:ext cx="1525624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“a portrait of a person”</a:t>
            </a:r>
          </a:p>
        </p:txBody>
      </p:sp>
    </p:spTree>
    <p:extLst>
      <p:ext uri="{BB962C8B-B14F-4D97-AF65-F5344CB8AC3E}">
        <p14:creationId xmlns:p14="http://schemas.microsoft.com/office/powerpoint/2010/main" val="22447952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4979A2-9CFF-FA69-4611-640BC57CF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A1AC44B-0856-6290-DDBD-15C62D68B1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2"/>
            <a:ext cx="11581065" cy="5221539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400" dirty="0"/>
              <a:t>Currently, one of the most advance model for image generation is </a:t>
            </a:r>
            <a:r>
              <a:rPr lang="en-US" sz="2400" b="1" dirty="0"/>
              <a:t>Diffusion</a:t>
            </a:r>
            <a:r>
              <a:rPr lang="en-US" sz="2400" dirty="0"/>
              <a:t> model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Diffusion model is trained to constantly add noise to an image then gradually recover it</a:t>
            </a:r>
          </a:p>
          <a:p>
            <a:pPr>
              <a:spcBef>
                <a:spcPts val="0"/>
              </a:spcBef>
            </a:pPr>
            <a:r>
              <a:rPr lang="en-US" sz="2400" dirty="0"/>
              <a:t>After training, the model can start “recover” images from noises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63B5FA5F-340F-659B-43D5-D2CB19E81F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305" y="2212867"/>
            <a:ext cx="1640661" cy="1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FDD62A7E-DE8F-932D-F30F-41038D8B6CF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1529" y="2212867"/>
            <a:ext cx="1640661" cy="1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>
            <a:extLst>
              <a:ext uri="{FF2B5EF4-FFF2-40B4-BE49-F238E27FC236}">
                <a16:creationId xmlns:a16="http://schemas.microsoft.com/office/drawing/2014/main" id="{D293F71F-ACED-C1E8-A616-FFB21D6F93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2960" y="2212867"/>
            <a:ext cx="1640661" cy="1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>
            <a:extLst>
              <a:ext uri="{FF2B5EF4-FFF2-40B4-BE49-F238E27FC236}">
                <a16:creationId xmlns:a16="http://schemas.microsoft.com/office/drawing/2014/main" id="{83A49A57-03E4-CCC4-9A86-51FF1FBE762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753" y="2212867"/>
            <a:ext cx="1640661" cy="1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>
            <a:extLst>
              <a:ext uri="{FF2B5EF4-FFF2-40B4-BE49-F238E27FC236}">
                <a16:creationId xmlns:a16="http://schemas.microsoft.com/office/drawing/2014/main" id="{8B059A3B-B1AF-FCCB-6CBB-BC71BC59D9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1081" y="2212867"/>
            <a:ext cx="1640662" cy="1174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rrow: Right 7">
            <a:extLst>
              <a:ext uri="{FF2B5EF4-FFF2-40B4-BE49-F238E27FC236}">
                <a16:creationId xmlns:a16="http://schemas.microsoft.com/office/drawing/2014/main" id="{E00FD054-E4E9-DEF0-9612-9011B60CC27D}"/>
              </a:ext>
            </a:extLst>
          </p:cNvPr>
          <p:cNvSpPr/>
          <p:nvPr/>
        </p:nvSpPr>
        <p:spPr>
          <a:xfrm>
            <a:off x="2393658" y="2646054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62F263B1-3EFB-0BBE-B5CE-FB45A182ADB5}"/>
              </a:ext>
            </a:extLst>
          </p:cNvPr>
          <p:cNvSpPr/>
          <p:nvPr/>
        </p:nvSpPr>
        <p:spPr>
          <a:xfrm>
            <a:off x="4893434" y="2648902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1F2AFB9-4281-A1B1-30AF-E94FED767F67}"/>
              </a:ext>
            </a:extLst>
          </p:cNvPr>
          <p:cNvSpPr/>
          <p:nvPr/>
        </p:nvSpPr>
        <p:spPr>
          <a:xfrm>
            <a:off x="7393210" y="2646053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167F768-464D-8AD5-97A0-7CDDBCD9E2ED}"/>
              </a:ext>
            </a:extLst>
          </p:cNvPr>
          <p:cNvSpPr/>
          <p:nvPr/>
        </p:nvSpPr>
        <p:spPr>
          <a:xfrm>
            <a:off x="9891430" y="2646052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8" name="Picture 14">
            <a:extLst>
              <a:ext uri="{FF2B5EF4-FFF2-40B4-BE49-F238E27FC236}">
                <a16:creationId xmlns:a16="http://schemas.microsoft.com/office/drawing/2014/main" id="{52753455-43AA-F54C-B0D2-C92F83F77B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4964" y="4281398"/>
            <a:ext cx="1640661" cy="16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DE38603C-E370-DC55-DC72-DECD76DFBE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46842" y="4285834"/>
            <a:ext cx="1640661" cy="16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4A5DE384-D468-3A1C-B835-7EB4A09A96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42960" y="4285834"/>
            <a:ext cx="1640661" cy="161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Arrow: Right 12">
            <a:extLst>
              <a:ext uri="{FF2B5EF4-FFF2-40B4-BE49-F238E27FC236}">
                <a16:creationId xmlns:a16="http://schemas.microsoft.com/office/drawing/2014/main" id="{1D0C9B0D-1993-7983-3F7A-87FA562F9C33}"/>
              </a:ext>
            </a:extLst>
          </p:cNvPr>
          <p:cNvSpPr/>
          <p:nvPr/>
        </p:nvSpPr>
        <p:spPr>
          <a:xfrm>
            <a:off x="7393210" y="4918171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198F24E5-0A68-8E88-BDA2-DD2371505F3A}"/>
              </a:ext>
            </a:extLst>
          </p:cNvPr>
          <p:cNvSpPr/>
          <p:nvPr/>
        </p:nvSpPr>
        <p:spPr>
          <a:xfrm>
            <a:off x="9891430" y="4918170"/>
            <a:ext cx="234526" cy="299103"/>
          </a:xfrm>
          <a:prstGeom prst="rightArrow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B90D9265-4E09-FDAF-4C9B-61C9F533174D}"/>
              </a:ext>
            </a:extLst>
          </p:cNvPr>
          <p:cNvSpPr txBox="1"/>
          <p:nvPr/>
        </p:nvSpPr>
        <p:spPr>
          <a:xfrm>
            <a:off x="556790" y="1874313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Input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2EA1F42-4F41-3A48-AA25-C947262C8C1F}"/>
              </a:ext>
            </a:extLst>
          </p:cNvPr>
          <p:cNvSpPr txBox="1"/>
          <p:nvPr/>
        </p:nvSpPr>
        <p:spPr>
          <a:xfrm>
            <a:off x="10557997" y="1874313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Output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89859E6-B09F-B2C8-346B-5E53721F1D77}"/>
              </a:ext>
            </a:extLst>
          </p:cNvPr>
          <p:cNvSpPr txBox="1"/>
          <p:nvPr/>
        </p:nvSpPr>
        <p:spPr>
          <a:xfrm>
            <a:off x="5496722" y="3381832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Training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7D06937-E37A-EF7D-7950-BC88AB83BBE9}"/>
              </a:ext>
            </a:extLst>
          </p:cNvPr>
          <p:cNvSpPr txBox="1"/>
          <p:nvPr/>
        </p:nvSpPr>
        <p:spPr>
          <a:xfrm>
            <a:off x="7998600" y="5958746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Inference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AC66437-C01C-2A71-06BB-313B867C153D}"/>
              </a:ext>
            </a:extLst>
          </p:cNvPr>
          <p:cNvSpPr txBox="1"/>
          <p:nvPr/>
        </p:nvSpPr>
        <p:spPr>
          <a:xfrm>
            <a:off x="5567764" y="3942844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Input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4BA3EE-23E5-8C98-6213-305579CCE3B5}"/>
              </a:ext>
            </a:extLst>
          </p:cNvPr>
          <p:cNvSpPr txBox="1"/>
          <p:nvPr/>
        </p:nvSpPr>
        <p:spPr>
          <a:xfrm>
            <a:off x="10500478" y="3947280"/>
            <a:ext cx="1525624" cy="33855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2521395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124A5-361A-51FB-31CE-A3D2930C4A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 to Image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F799C2-E18C-1D4F-417F-F9BC0A8C39D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3200" dirty="0"/>
              <a:t>The input texts are fed to a transformer encoder to generate embedding vectors</a:t>
            </a:r>
          </a:p>
          <a:p>
            <a:r>
              <a:rPr lang="en-US" sz="3200" dirty="0"/>
              <a:t>The embedding vectors are considered “noise” to feed to an image-recovery model</a:t>
            </a:r>
          </a:p>
          <a:p>
            <a:r>
              <a:rPr lang="en-US" sz="3200" dirty="0"/>
              <a:t>The whole model is trained to recover the image as accurate as possible</a:t>
            </a:r>
          </a:p>
        </p:txBody>
      </p:sp>
      <p:pic>
        <p:nvPicPr>
          <p:cNvPr id="4" name="Picture 14">
            <a:extLst>
              <a:ext uri="{FF2B5EF4-FFF2-40B4-BE49-F238E27FC236}">
                <a16:creationId xmlns:a16="http://schemas.microsoft.com/office/drawing/2014/main" id="{97510E6E-7E3D-ABF9-41D1-FE6BA9C732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323" y="4501940"/>
            <a:ext cx="1335829" cy="13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>
            <a:extLst>
              <a:ext uri="{FF2B5EF4-FFF2-40B4-BE49-F238E27FC236}">
                <a16:creationId xmlns:a16="http://schemas.microsoft.com/office/drawing/2014/main" id="{4BAB7586-0A2B-9ADC-22E4-F5914EA4F1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1465" y="4501939"/>
            <a:ext cx="1335829" cy="13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18">
            <a:extLst>
              <a:ext uri="{FF2B5EF4-FFF2-40B4-BE49-F238E27FC236}">
                <a16:creationId xmlns:a16="http://schemas.microsoft.com/office/drawing/2014/main" id="{4158A325-5BD7-E15E-99F1-68D34FC8B0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58697" y="4501938"/>
            <a:ext cx="1335829" cy="13138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D8F918-68F9-390E-5014-05CB8A30D968}"/>
              </a:ext>
            </a:extLst>
          </p:cNvPr>
          <p:cNvSpPr txBox="1"/>
          <p:nvPr/>
        </p:nvSpPr>
        <p:spPr>
          <a:xfrm>
            <a:off x="184423" y="4743356"/>
            <a:ext cx="152562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Consolas" panose="020B0609020204030204" pitchFamily="49" charset="0"/>
              </a:rPr>
              <a:t>“a cat wearing bat man costume”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EF29C6A-B871-C043-D30D-0CF3B995B191}"/>
              </a:ext>
            </a:extLst>
          </p:cNvPr>
          <p:cNvSpPr/>
          <p:nvPr/>
        </p:nvSpPr>
        <p:spPr>
          <a:xfrm>
            <a:off x="2424789" y="4369031"/>
            <a:ext cx="1412273" cy="161363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Transformer</a:t>
            </a:r>
          </a:p>
        </p:txBody>
      </p:sp>
      <p:sp>
        <p:nvSpPr>
          <p:cNvPr id="9" name="Arrow: Right 8">
            <a:extLst>
              <a:ext uri="{FF2B5EF4-FFF2-40B4-BE49-F238E27FC236}">
                <a16:creationId xmlns:a16="http://schemas.microsoft.com/office/drawing/2014/main" id="{A7C9B08E-F3BD-92BB-4E26-D8D45AF06E2F}"/>
              </a:ext>
            </a:extLst>
          </p:cNvPr>
          <p:cNvSpPr/>
          <p:nvPr/>
        </p:nvSpPr>
        <p:spPr>
          <a:xfrm>
            <a:off x="1924004" y="4969464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36AF2B05-E382-9C56-0866-85808EA9BEA5}"/>
              </a:ext>
            </a:extLst>
          </p:cNvPr>
          <p:cNvSpPr/>
          <p:nvPr/>
        </p:nvSpPr>
        <p:spPr>
          <a:xfrm>
            <a:off x="4185698" y="4986459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" name="Table 34">
            <a:extLst>
              <a:ext uri="{FF2B5EF4-FFF2-40B4-BE49-F238E27FC236}">
                <a16:creationId xmlns:a16="http://schemas.microsoft.com/office/drawing/2014/main" id="{2AFF14FC-A665-A7B4-F6E4-2BD5BC6E030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88233707"/>
              </p:ext>
            </p:extLst>
          </p:nvPr>
        </p:nvGraphicFramePr>
        <p:xfrm>
          <a:off x="4756525" y="4372947"/>
          <a:ext cx="702178" cy="1613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22728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22728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22728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</a:rPr>
                        <a:t>0.85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22728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</a:rPr>
                        <a:t>0.71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22728">
                <a:tc>
                  <a:txBody>
                    <a:bodyPr/>
                    <a:lstStyle/>
                    <a:p>
                      <a:r>
                        <a:rPr lang="en-US" sz="1200" dirty="0">
                          <a:latin typeface="Consolas" panose="020B0609020204030204" pitchFamily="49" charset="0"/>
                        </a:rPr>
                        <a:t>0.55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sp>
        <p:nvSpPr>
          <p:cNvPr id="12" name="Arrow: Right 11">
            <a:extLst>
              <a:ext uri="{FF2B5EF4-FFF2-40B4-BE49-F238E27FC236}">
                <a16:creationId xmlns:a16="http://schemas.microsoft.com/office/drawing/2014/main" id="{A70AE107-6092-D77C-5567-1C89CF738FD1}"/>
              </a:ext>
            </a:extLst>
          </p:cNvPr>
          <p:cNvSpPr/>
          <p:nvPr/>
        </p:nvSpPr>
        <p:spPr>
          <a:xfrm>
            <a:off x="5807339" y="4975012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rrow: Right 12">
            <a:extLst>
              <a:ext uri="{FF2B5EF4-FFF2-40B4-BE49-F238E27FC236}">
                <a16:creationId xmlns:a16="http://schemas.microsoft.com/office/drawing/2014/main" id="{C358A241-C470-BD1E-45A4-14DB6D462F02}"/>
              </a:ext>
            </a:extLst>
          </p:cNvPr>
          <p:cNvSpPr/>
          <p:nvPr/>
        </p:nvSpPr>
        <p:spPr>
          <a:xfrm>
            <a:off x="7983213" y="4986459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7CB49BE4-5ED3-437E-D510-591E4E00033F}"/>
              </a:ext>
            </a:extLst>
          </p:cNvPr>
          <p:cNvSpPr/>
          <p:nvPr/>
        </p:nvSpPr>
        <p:spPr>
          <a:xfrm>
            <a:off x="10156900" y="4986459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74357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4807</TotalTime>
  <Words>344</Words>
  <Application>Microsoft Office PowerPoint</Application>
  <PresentationFormat>Widescreen</PresentationFormat>
  <Paragraphs>96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Avenir 55 Roman</vt:lpstr>
      <vt:lpstr>Avenir 65 Medium</vt:lpstr>
      <vt:lpstr>Avenir 95 Black</vt:lpstr>
      <vt:lpstr>Calibri</vt:lpstr>
      <vt:lpstr>Consolas</vt:lpstr>
      <vt:lpstr>Office Theme</vt:lpstr>
      <vt:lpstr>Multi-modal Models</vt:lpstr>
      <vt:lpstr>Vision Transformer</vt:lpstr>
      <vt:lpstr>Text Transformer Architecture</vt:lpstr>
      <vt:lpstr>Using both Image and Text</vt:lpstr>
      <vt:lpstr>Image Generation</vt:lpstr>
      <vt:lpstr>Text to Image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332</cp:revision>
  <dcterms:created xsi:type="dcterms:W3CDTF">2019-08-07T15:31:06Z</dcterms:created>
  <dcterms:modified xsi:type="dcterms:W3CDTF">2023-09-27T20:30:32Z</dcterms:modified>
</cp:coreProperties>
</file>