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320" r:id="rId3"/>
    <p:sldId id="321" r:id="rId4"/>
    <p:sldId id="329" r:id="rId5"/>
    <p:sldId id="318" r:id="rId6"/>
    <p:sldId id="370" r:id="rId7"/>
    <p:sldId id="372" r:id="rId8"/>
    <p:sldId id="319" r:id="rId9"/>
    <p:sldId id="373" r:id="rId10"/>
    <p:sldId id="374" r:id="rId11"/>
    <p:sldId id="367" r:id="rId12"/>
    <p:sldId id="361" r:id="rId13"/>
    <p:sldId id="369" r:id="rId14"/>
    <p:sldId id="360" r:id="rId15"/>
    <p:sldId id="362" r:id="rId16"/>
    <p:sldId id="364" r:id="rId17"/>
    <p:sldId id="365" r:id="rId18"/>
    <p:sldId id="366" r:id="rId19"/>
    <p:sldId id="368" r:id="rId20"/>
    <p:sldId id="323" r:id="rId21"/>
    <p:sldId id="328" r:id="rId22"/>
    <p:sldId id="322" r:id="rId23"/>
    <p:sldId id="324" r:id="rId24"/>
    <p:sldId id="327" r:id="rId2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59" d="100"/>
          <a:sy n="159" d="100"/>
        </p:scale>
        <p:origin x="1062" y="13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9.png"/><Relationship Id="rId4" Type="http://schemas.openxmlformats.org/officeDocument/2006/relationships/image" Target="../media/image4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image" Target="../media/image8.svg"/><Relationship Id="rId21" Type="http://schemas.openxmlformats.org/officeDocument/2006/relationships/image" Target="../media/image26.svg"/><Relationship Id="rId7" Type="http://schemas.openxmlformats.org/officeDocument/2006/relationships/image" Target="../media/image12.pn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20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jpeg"/><Relationship Id="rId5" Type="http://schemas.openxmlformats.org/officeDocument/2006/relationships/image" Target="../media/image10.png"/><Relationship Id="rId15" Type="http://schemas.openxmlformats.org/officeDocument/2006/relationships/image" Target="../media/image20.svg"/><Relationship Id="rId10" Type="http://schemas.openxmlformats.org/officeDocument/2006/relationships/image" Target="../media/image15.jpe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jpeg"/><Relationship Id="rId14" Type="http://schemas.openxmlformats.org/officeDocument/2006/relationships/image" Target="../media/image19.png"/><Relationship Id="rId22" Type="http://schemas.openxmlformats.org/officeDocument/2006/relationships/image" Target="../media/image2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275022" y="2703443"/>
            <a:ext cx="4193434" cy="960173"/>
          </a:xfrm>
        </p:spPr>
        <p:txBody>
          <a:bodyPr/>
          <a:lstStyle/>
          <a:p>
            <a:r>
              <a:rPr lang="en-US" dirty="0"/>
              <a:t>Supervised Image Models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A8DF-E982-26D0-8DD7-C37AE236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10515600" cy="503535"/>
          </a:xfrm>
        </p:spPr>
        <p:txBody>
          <a:bodyPr/>
          <a:lstStyle/>
          <a:p>
            <a:r>
              <a:rPr lang="en-US" sz="2800" dirty="0"/>
              <a:t>The Overall CNN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5CAFD-715A-8470-A773-FAA7A8DED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67248"/>
            <a:ext cx="9054535" cy="1675149"/>
          </a:xfrm>
        </p:spPr>
        <p:txBody>
          <a:bodyPr/>
          <a:lstStyle/>
          <a:p>
            <a:r>
              <a:rPr lang="en-US" sz="2400" dirty="0"/>
              <a:t>Combine all together, we have the complete CNN architecture:</a:t>
            </a:r>
          </a:p>
          <a:p>
            <a:pPr lvl="1"/>
            <a:r>
              <a:rPr lang="en-US" sz="2000" dirty="0"/>
              <a:t>Start with convolutional blocks of Convolutional layers and Max-pooling layers </a:t>
            </a:r>
          </a:p>
          <a:p>
            <a:pPr lvl="2"/>
            <a:r>
              <a:rPr lang="en-US" dirty="0"/>
              <a:t>Stack as many as needed</a:t>
            </a:r>
            <a:endParaRPr lang="en-US" sz="1600" dirty="0"/>
          </a:p>
          <a:p>
            <a:pPr lvl="1"/>
            <a:r>
              <a:rPr lang="en-US" sz="2000" dirty="0"/>
              <a:t>A flatten layer</a:t>
            </a:r>
          </a:p>
          <a:p>
            <a:pPr lvl="1"/>
            <a:r>
              <a:rPr lang="en-US" sz="2000" dirty="0"/>
              <a:t>Stack more fully-connected layers as needed</a:t>
            </a:r>
          </a:p>
          <a:p>
            <a:pPr lvl="1"/>
            <a:r>
              <a:rPr lang="en-US" sz="2000" dirty="0"/>
              <a:t>Output layer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B15C563-92AC-B4D6-F741-C1828ACE8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96" y="3613666"/>
            <a:ext cx="7483457" cy="18344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B592EF2-6B77-285B-0431-F7CE1182F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079939" y="4431337"/>
            <a:ext cx="3345522" cy="19913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9CC84D-3186-60C9-1DB7-F28D24D6E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5338" y="4180641"/>
            <a:ext cx="700530" cy="70053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6C4265EB-0405-444D-E2F8-1258C4269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9532" y="3668247"/>
            <a:ext cx="1469263" cy="1725318"/>
          </a:xfrm>
          <a:prstGeom prst="rect">
            <a:avLst/>
          </a:prstGeom>
        </p:spPr>
      </p:pic>
      <p:sp>
        <p:nvSpPr>
          <p:cNvPr id="135" name="Arrow: Down 134">
            <a:extLst>
              <a:ext uri="{FF2B5EF4-FFF2-40B4-BE49-F238E27FC236}">
                <a16:creationId xmlns:a16="http://schemas.microsoft.com/office/drawing/2014/main" id="{D7DA93D8-70A0-118A-52D3-05C6DEF450F6}"/>
              </a:ext>
            </a:extLst>
          </p:cNvPr>
          <p:cNvSpPr/>
          <p:nvPr/>
        </p:nvSpPr>
        <p:spPr>
          <a:xfrm rot="5400000" flipV="1">
            <a:off x="2202176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Arrow: Down 135">
            <a:extLst>
              <a:ext uri="{FF2B5EF4-FFF2-40B4-BE49-F238E27FC236}">
                <a16:creationId xmlns:a16="http://schemas.microsoft.com/office/drawing/2014/main" id="{115D46D2-360D-637C-8EBA-3518279EE44A}"/>
              </a:ext>
            </a:extLst>
          </p:cNvPr>
          <p:cNvSpPr/>
          <p:nvPr/>
        </p:nvSpPr>
        <p:spPr>
          <a:xfrm rot="5400000" flipV="1">
            <a:off x="4017145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Arrow: Down 136">
            <a:extLst>
              <a:ext uri="{FF2B5EF4-FFF2-40B4-BE49-F238E27FC236}">
                <a16:creationId xmlns:a16="http://schemas.microsoft.com/office/drawing/2014/main" id="{247D3E9B-0C4A-77DE-89D7-01CDEE8C9E91}"/>
              </a:ext>
            </a:extLst>
          </p:cNvPr>
          <p:cNvSpPr/>
          <p:nvPr/>
        </p:nvSpPr>
        <p:spPr>
          <a:xfrm rot="5400000" flipV="1">
            <a:off x="549903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Arrow: Down 137">
            <a:extLst>
              <a:ext uri="{FF2B5EF4-FFF2-40B4-BE49-F238E27FC236}">
                <a16:creationId xmlns:a16="http://schemas.microsoft.com/office/drawing/2014/main" id="{63BE54C6-BC07-219D-6E21-9C633D0BFF29}"/>
              </a:ext>
            </a:extLst>
          </p:cNvPr>
          <p:cNvSpPr/>
          <p:nvPr/>
        </p:nvSpPr>
        <p:spPr>
          <a:xfrm rot="5400000" flipV="1">
            <a:off x="6716228" y="4458536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Arrow: Down 138">
            <a:extLst>
              <a:ext uri="{FF2B5EF4-FFF2-40B4-BE49-F238E27FC236}">
                <a16:creationId xmlns:a16="http://schemas.microsoft.com/office/drawing/2014/main" id="{8564CF05-C6E9-1BD7-C292-5F0A77BB11EC}"/>
              </a:ext>
            </a:extLst>
          </p:cNvPr>
          <p:cNvSpPr/>
          <p:nvPr/>
        </p:nvSpPr>
        <p:spPr>
          <a:xfrm rot="5400000" flipV="1">
            <a:off x="777126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Arrow: Down 139">
            <a:extLst>
              <a:ext uri="{FF2B5EF4-FFF2-40B4-BE49-F238E27FC236}">
                <a16:creationId xmlns:a16="http://schemas.microsoft.com/office/drawing/2014/main" id="{6745898B-B74E-41C5-8433-77208FDF582A}"/>
              </a:ext>
            </a:extLst>
          </p:cNvPr>
          <p:cNvSpPr/>
          <p:nvPr/>
        </p:nvSpPr>
        <p:spPr>
          <a:xfrm rot="5400000" flipV="1">
            <a:off x="8298557" y="4467245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07CC8BC5-62EB-9BD2-3EE3-6BD3BDFEDA19}"/>
              </a:ext>
            </a:extLst>
          </p:cNvPr>
          <p:cNvSpPr txBox="1"/>
          <p:nvPr/>
        </p:nvSpPr>
        <p:spPr>
          <a:xfrm>
            <a:off x="8003395" y="4244107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…</a:t>
            </a:r>
          </a:p>
        </p:txBody>
      </p:sp>
      <p:sp>
        <p:nvSpPr>
          <p:cNvPr id="143" name="Arrow: Down 142">
            <a:extLst>
              <a:ext uri="{FF2B5EF4-FFF2-40B4-BE49-F238E27FC236}">
                <a16:creationId xmlns:a16="http://schemas.microsoft.com/office/drawing/2014/main" id="{B33AEFD7-558E-18C1-2565-B30AD9C89346}"/>
              </a:ext>
            </a:extLst>
          </p:cNvPr>
          <p:cNvSpPr/>
          <p:nvPr/>
        </p:nvSpPr>
        <p:spPr>
          <a:xfrm rot="5400000" flipV="1">
            <a:off x="9277190" y="4467245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Arrow: Down 143">
            <a:extLst>
              <a:ext uri="{FF2B5EF4-FFF2-40B4-BE49-F238E27FC236}">
                <a16:creationId xmlns:a16="http://schemas.microsoft.com/office/drawing/2014/main" id="{A588FAC8-CA1F-9BB5-0B6B-A09D33A48B50}"/>
              </a:ext>
            </a:extLst>
          </p:cNvPr>
          <p:cNvSpPr/>
          <p:nvPr/>
        </p:nvSpPr>
        <p:spPr>
          <a:xfrm rot="5400000" flipV="1">
            <a:off x="985204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A818219-F5DA-9535-0651-EF2BC0E9F43B}"/>
              </a:ext>
            </a:extLst>
          </p:cNvPr>
          <p:cNvSpPr txBox="1"/>
          <p:nvPr/>
        </p:nvSpPr>
        <p:spPr>
          <a:xfrm>
            <a:off x="1811754" y="5450181"/>
            <a:ext cx="1472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Convolutional</a:t>
            </a:r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85B691D-1412-6DCC-0616-4E92EFF4BE94}"/>
              </a:ext>
            </a:extLst>
          </p:cNvPr>
          <p:cNvSpPr txBox="1"/>
          <p:nvPr/>
        </p:nvSpPr>
        <p:spPr>
          <a:xfrm>
            <a:off x="5108611" y="5450181"/>
            <a:ext cx="14720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Convolutional</a:t>
            </a:r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9FC059E-7447-6C55-C02C-44C5763F5FA2}"/>
              </a:ext>
            </a:extLst>
          </p:cNvPr>
          <p:cNvSpPr txBox="1"/>
          <p:nvPr/>
        </p:nvSpPr>
        <p:spPr>
          <a:xfrm>
            <a:off x="3283824" y="3519237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Max-pooling</a:t>
            </a:r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79127BB-5DEC-E476-6A07-653B08BCFCD7}"/>
              </a:ext>
            </a:extLst>
          </p:cNvPr>
          <p:cNvSpPr txBox="1"/>
          <p:nvPr/>
        </p:nvSpPr>
        <p:spPr>
          <a:xfrm>
            <a:off x="6251037" y="3519237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Max-pooling</a:t>
            </a:r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E7ED81ED-53AB-66B0-2C68-E01CCA150C46}"/>
              </a:ext>
            </a:extLst>
          </p:cNvPr>
          <p:cNvSpPr txBox="1"/>
          <p:nvPr/>
        </p:nvSpPr>
        <p:spPr>
          <a:xfrm>
            <a:off x="8591151" y="5098896"/>
            <a:ext cx="1261118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Last pooling output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B0F8BD3-FD3E-D0F4-4FC2-642A5B6D8327}"/>
              </a:ext>
            </a:extLst>
          </p:cNvPr>
          <p:cNvSpPr txBox="1"/>
          <p:nvPr/>
        </p:nvSpPr>
        <p:spPr>
          <a:xfrm>
            <a:off x="8585338" y="3515882"/>
            <a:ext cx="1202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Flatten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3D9DF82-093C-A204-25CF-31F322ECCD3F}"/>
              </a:ext>
            </a:extLst>
          </p:cNvPr>
          <p:cNvSpPr txBox="1"/>
          <p:nvPr/>
        </p:nvSpPr>
        <p:spPr>
          <a:xfrm>
            <a:off x="10219532" y="5448147"/>
            <a:ext cx="11914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Fully-connected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8E8A9BC1-D6B0-B716-E54C-4E1F5FBD5B0A}"/>
              </a:ext>
            </a:extLst>
          </p:cNvPr>
          <p:cNvSpPr txBox="1"/>
          <p:nvPr/>
        </p:nvSpPr>
        <p:spPr>
          <a:xfrm>
            <a:off x="11297151" y="3515882"/>
            <a:ext cx="894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/>
              <a:t>Output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591ED6A5-1D86-A7A2-9C71-CEF81FF9EB88}"/>
              </a:ext>
            </a:extLst>
          </p:cNvPr>
          <p:cNvSpPr txBox="1"/>
          <p:nvPr/>
        </p:nvSpPr>
        <p:spPr>
          <a:xfrm>
            <a:off x="386696" y="3258189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 image</a:t>
            </a:r>
          </a:p>
        </p:txBody>
      </p:sp>
    </p:spTree>
    <p:extLst>
      <p:ext uri="{BB962C8B-B14F-4D97-AF65-F5344CB8AC3E}">
        <p14:creationId xmlns:p14="http://schemas.microsoft.com/office/powerpoint/2010/main" val="3529674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FE937342-86C6-927E-53AF-1C69BCD1A1DC}"/>
              </a:ext>
            </a:extLst>
          </p:cNvPr>
          <p:cNvSpPr/>
          <p:nvPr/>
        </p:nvSpPr>
        <p:spPr>
          <a:xfrm>
            <a:off x="10735746" y="5065263"/>
            <a:ext cx="1166679" cy="1166679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652C75A-1008-C7DF-BCA7-A7C290872A8B}"/>
              </a:ext>
            </a:extLst>
          </p:cNvPr>
          <p:cNvSpPr/>
          <p:nvPr/>
        </p:nvSpPr>
        <p:spPr>
          <a:xfrm>
            <a:off x="9373338" y="5065263"/>
            <a:ext cx="1166679" cy="1166679"/>
          </a:xfrm>
          <a:prstGeom prst="rect">
            <a:avLst/>
          </a:prstGeom>
          <a:solidFill>
            <a:schemeClr val="tx1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00DD5CC-49BE-BE64-0AA3-A9CAF07E3C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Processing Image Data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AAB4B2-E86F-8D1A-EADB-0A9D54B2987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6022306" cy="5221539"/>
              </a:xfrm>
            </p:spPr>
            <p:txBody>
              <a:bodyPr/>
              <a:lstStyle/>
              <a:p>
                <a:r>
                  <a:rPr lang="en-US" sz="1800" dirty="0"/>
                  <a:t>Like others, CNN needs input data having the same shape. In other words, the input images must have the same height, width, and channels</a:t>
                </a:r>
              </a:p>
              <a:p>
                <a:r>
                  <a:rPr lang="en-US" sz="1800" dirty="0"/>
                  <a:t>Many image datasets come processed so we can skip this step. Otherwise, we must manually resize the images to a uniform shape</a:t>
                </a:r>
              </a:p>
              <a:p>
                <a:pPr lvl="1"/>
                <a:r>
                  <a:rPr lang="en-US" sz="1600" dirty="0"/>
                  <a:t>Transformers models perform this automatically, but TensorFlow models do not!</a:t>
                </a:r>
              </a:p>
              <a:p>
                <a:r>
                  <a:rPr lang="en-US" sz="1800" dirty="0"/>
                  <a:t>The steps are</a:t>
                </a:r>
              </a:p>
              <a:p>
                <a:pPr marL="731520" lvl="1" indent="-274320">
                  <a:buFont typeface="+mj-lt"/>
                  <a:buAutoNum type="arabicPeriod"/>
                </a:pPr>
                <a:r>
                  <a:rPr lang="en-US" sz="1600" b="1" dirty="0"/>
                  <a:t>Choose a frame size </a:t>
                </a:r>
                <a:r>
                  <a:rPr lang="en-US" sz="1600" dirty="0"/>
                  <a:t>to transform all images into. For limited resources on Google Colab, I recommend either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128×128×3</m:t>
                    </m:r>
                  </m:oMath>
                </a14:m>
                <a:r>
                  <a:rPr lang="en-US" sz="1600" dirty="0"/>
                  <a:t>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192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192</m:t>
                    </m:r>
                    <m:r>
                      <a:rPr lang="en-US" sz="1600" i="1">
                        <a:latin typeface="Cambria Math" panose="02040503050406030204" pitchFamily="18" charset="0"/>
                      </a:rPr>
                      <m:t>×3</m:t>
                    </m:r>
                  </m:oMath>
                </a14:m>
                <a:r>
                  <a:rPr lang="en-US" sz="1600" dirty="0"/>
                  <a:t>, or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256×256×3</m:t>
                    </m:r>
                  </m:oMath>
                </a14:m>
                <a:endParaRPr lang="en-US" sz="1600" dirty="0"/>
              </a:p>
              <a:p>
                <a:pPr marL="731520" lvl="1" indent="-274320">
                  <a:buFont typeface="+mj-lt"/>
                  <a:buAutoNum type="arabicPeriod"/>
                </a:pPr>
                <a:r>
                  <a:rPr lang="en-US" sz="1600" b="1" dirty="0"/>
                  <a:t>Resize the images </a:t>
                </a:r>
                <a:r>
                  <a:rPr lang="en-US" sz="1600" dirty="0"/>
                  <a:t>to fit within the frame size. Note that the images just need to be containable in the frame, not fill the frame completely</a:t>
                </a:r>
              </a:p>
              <a:p>
                <a:pPr marL="731520" lvl="1" indent="-274320">
                  <a:buFont typeface="+mj-lt"/>
                  <a:buAutoNum type="arabicPeriod"/>
                </a:pPr>
                <a:r>
                  <a:rPr lang="en-US" sz="1600" b="1" dirty="0"/>
                  <a:t>Pad the images</a:t>
                </a:r>
                <a:r>
                  <a:rPr lang="en-US" sz="1600" dirty="0"/>
                  <a:t> to fill the empty areas with 0 (i.e., black color)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AAAB4B2-E86F-8D1A-EADB-0A9D54B298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6022306" cy="5221539"/>
              </a:xfrm>
              <a:blipFill>
                <a:blip r:embed="rId2"/>
                <a:stretch>
                  <a:fillRect l="-607" t="-1167" r="-40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26" name="Picture 2" descr="Dog | History, Domestication, Physical Traits, Breeds, &amp; Facts | Britannica">
            <a:extLst>
              <a:ext uri="{FF2B5EF4-FFF2-40B4-BE49-F238E27FC236}">
                <a16:creationId xmlns:a16="http://schemas.microsoft.com/office/drawing/2014/main" id="{7D42FC45-E03B-F367-9357-2424FAD188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9268" y="97384"/>
            <a:ext cx="1630749" cy="1165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Tabby cat - Wikipedia">
            <a:extLst>
              <a:ext uri="{FF2B5EF4-FFF2-40B4-BE49-F238E27FC236}">
                <a16:creationId xmlns:a16="http://schemas.microsoft.com/office/drawing/2014/main" id="{08CFAE14-1F2D-978C-70B6-E48D18E1C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747" y="97386"/>
            <a:ext cx="1259591" cy="16825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380532C-4E50-3610-6ECC-7CC87000F340}"/>
                  </a:ext>
                </a:extLst>
              </p:cNvPr>
              <p:cNvSpPr/>
              <p:nvPr/>
            </p:nvSpPr>
            <p:spPr>
              <a:xfrm>
                <a:off x="10054543" y="2250575"/>
                <a:ext cx="1166679" cy="1166679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20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256</m:t>
                      </m:r>
                      <m:r>
                        <a:rPr lang="en-US" sz="1200" b="0" i="1" dirty="0" smtClean="0">
                          <a:solidFill>
                            <a:schemeClr val="tx1"/>
                          </a:solidFill>
                          <a:latin typeface="Cambria Math" panose="02040503050406030204" pitchFamily="18" charset="0"/>
                        </a:rPr>
                        <m:t>×256×3</m:t>
                      </m:r>
                    </m:oMath>
                  </m:oMathPara>
                </a14:m>
                <a:endParaRPr lang="en-US" sz="1200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6380532C-4E50-3610-6ECC-7CC87000F3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54543" y="2250575"/>
                <a:ext cx="1166679" cy="1166679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w="38100"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0" name="Picture 2" descr="Dog | History, Domestication, Physical Traits, Breeds, &amp; Facts | Britannica">
            <a:extLst>
              <a:ext uri="{FF2B5EF4-FFF2-40B4-BE49-F238E27FC236}">
                <a16:creationId xmlns:a16="http://schemas.microsoft.com/office/drawing/2014/main" id="{F4700EE3-0CF8-0614-5B44-6D11651ACA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338" y="3653917"/>
            <a:ext cx="1175063" cy="8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4" descr="Tabby cat - Wikipedia">
            <a:extLst>
              <a:ext uri="{FF2B5EF4-FFF2-40B4-BE49-F238E27FC236}">
                <a16:creationId xmlns:a16="http://schemas.microsoft.com/office/drawing/2014/main" id="{25ED242C-0F6B-604D-B45E-8DEC1EA9F8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748" y="3653918"/>
            <a:ext cx="872862" cy="116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94E38EC-67C5-6864-E82E-74A1BC8E1B73}"/>
              </a:ext>
            </a:extLst>
          </p:cNvPr>
          <p:cNvSpPr/>
          <p:nvPr/>
        </p:nvSpPr>
        <p:spPr>
          <a:xfrm>
            <a:off x="9373338" y="3653214"/>
            <a:ext cx="1166679" cy="116667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19F174D-5AA5-02BF-856B-4AD056B010F7}"/>
              </a:ext>
            </a:extLst>
          </p:cNvPr>
          <p:cNvSpPr/>
          <p:nvPr/>
        </p:nvSpPr>
        <p:spPr>
          <a:xfrm>
            <a:off x="10735747" y="3653214"/>
            <a:ext cx="1166679" cy="116667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2" descr="Dog | History, Domestication, Physical Traits, Breeds, &amp; Facts | Britannica">
            <a:extLst>
              <a:ext uri="{FF2B5EF4-FFF2-40B4-BE49-F238E27FC236}">
                <a16:creationId xmlns:a16="http://schemas.microsoft.com/office/drawing/2014/main" id="{C3B4D12E-D9D4-1225-3A39-482AEABEF9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73338" y="5055851"/>
            <a:ext cx="1175063" cy="840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Tabby cat - Wikipedia">
            <a:extLst>
              <a:ext uri="{FF2B5EF4-FFF2-40B4-BE49-F238E27FC236}">
                <a16:creationId xmlns:a16="http://schemas.microsoft.com/office/drawing/2014/main" id="{0F3E629C-F343-67B8-77AA-E04AFD9F69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35748" y="5055852"/>
            <a:ext cx="872862" cy="1165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D01529CC-A949-14A9-F02F-C05AD990E0FF}"/>
              </a:ext>
            </a:extLst>
          </p:cNvPr>
          <p:cNvSpPr/>
          <p:nvPr/>
        </p:nvSpPr>
        <p:spPr>
          <a:xfrm>
            <a:off x="9373338" y="5055853"/>
            <a:ext cx="1166679" cy="116667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A389396-7445-7250-F5FB-7288C4242ACB}"/>
              </a:ext>
            </a:extLst>
          </p:cNvPr>
          <p:cNvSpPr/>
          <p:nvPr/>
        </p:nvSpPr>
        <p:spPr>
          <a:xfrm>
            <a:off x="10735747" y="5055853"/>
            <a:ext cx="1166679" cy="1166679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1F56104-A66E-91F0-4A47-DBB4CBD91638}"/>
              </a:ext>
            </a:extLst>
          </p:cNvPr>
          <p:cNvSpPr txBox="1"/>
          <p:nvPr/>
        </p:nvSpPr>
        <p:spPr>
          <a:xfrm>
            <a:off x="7131153" y="2649248"/>
            <a:ext cx="17781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1. Choose frame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CB9EAE5-1568-5F81-3A27-AA3D48362BFE}"/>
              </a:ext>
            </a:extLst>
          </p:cNvPr>
          <p:cNvSpPr txBox="1"/>
          <p:nvPr/>
        </p:nvSpPr>
        <p:spPr>
          <a:xfrm>
            <a:off x="7131153" y="4048076"/>
            <a:ext cx="177811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2. Resize images</a:t>
            </a:r>
            <a:endParaRPr lang="en-US" dirty="0"/>
          </a:p>
          <a:p>
            <a:r>
              <a:rPr lang="en-US" sz="1200" dirty="0"/>
              <a:t>The unfilled areas are empty at this step, don’t mistake that they are white pixels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CA83E07-9EF3-916B-3FD8-6A86FF7E0D08}"/>
              </a:ext>
            </a:extLst>
          </p:cNvPr>
          <p:cNvSpPr txBox="1"/>
          <p:nvPr/>
        </p:nvSpPr>
        <p:spPr>
          <a:xfrm>
            <a:off x="7154716" y="5463936"/>
            <a:ext cx="1495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3. Pad images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14267E34-B658-921D-00BB-FBD90AFED7E7}"/>
              </a:ext>
            </a:extLst>
          </p:cNvPr>
          <p:cNvSpPr txBox="1"/>
          <p:nvPr/>
        </p:nvSpPr>
        <p:spPr>
          <a:xfrm>
            <a:off x="7131152" y="899320"/>
            <a:ext cx="16601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Original images</a:t>
            </a:r>
          </a:p>
        </p:txBody>
      </p:sp>
    </p:spTree>
    <p:extLst>
      <p:ext uri="{BB962C8B-B14F-4D97-AF65-F5344CB8AC3E}">
        <p14:creationId xmlns:p14="http://schemas.microsoft.com/office/powerpoint/2010/main" val="4217872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4" grpId="0" animBg="1"/>
      <p:bldP spid="4" grpId="0" animBg="1"/>
      <p:bldP spid="5" grpId="0" animBg="1"/>
      <p:bldP spid="6" grpId="0" animBg="1"/>
      <p:bldP spid="8" grpId="0" animBg="1"/>
      <p:bldP spid="9" grpId="0" animBg="1"/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Rectangle 98">
            <a:extLst>
              <a:ext uri="{FF2B5EF4-FFF2-40B4-BE49-F238E27FC236}">
                <a16:creationId xmlns:a16="http://schemas.microsoft.com/office/drawing/2014/main" id="{A388F1BD-6FEA-8E10-304B-AA425933F19B}"/>
              </a:ext>
            </a:extLst>
          </p:cNvPr>
          <p:cNvSpPr/>
          <p:nvPr/>
        </p:nvSpPr>
        <p:spPr>
          <a:xfrm>
            <a:off x="192505" y="1424837"/>
            <a:ext cx="11875169" cy="474134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 = 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models.Sequential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</a:t>
            </a:r>
          </a:p>
        </p:txBody>
      </p:sp>
      <p:cxnSp>
        <p:nvCxnSpPr>
          <p:cNvPr id="134" name="Connector: Curved 133">
            <a:extLst>
              <a:ext uri="{FF2B5EF4-FFF2-40B4-BE49-F238E27FC236}">
                <a16:creationId xmlns:a16="http://schemas.microsoft.com/office/drawing/2014/main" id="{A6990638-80DB-5D7A-5500-8FE15F429C4F}"/>
              </a:ext>
            </a:extLst>
          </p:cNvPr>
          <p:cNvCxnSpPr>
            <a:cxnSpLocks/>
            <a:endCxn id="132" idx="2"/>
          </p:cNvCxnSpPr>
          <p:nvPr/>
        </p:nvCxnSpPr>
        <p:spPr>
          <a:xfrm rot="5400000" flipH="1" flipV="1">
            <a:off x="9774315" y="3243847"/>
            <a:ext cx="957668" cy="734718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AED0FFAF-19BA-0DEB-F1A6-D56DA82AA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2"/>
            <a:ext cx="10515600" cy="446346"/>
          </a:xfrm>
        </p:spPr>
        <p:txBody>
          <a:bodyPr/>
          <a:lstStyle/>
          <a:p>
            <a:r>
              <a:rPr lang="en-US" sz="2400" dirty="0"/>
              <a:t>Convolutional Neural Network in TensorFlow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CCFC39-A5A2-248B-A142-251888A1BDF3}"/>
              </a:ext>
            </a:extLst>
          </p:cNvPr>
          <p:cNvGraphicFramePr>
            <a:graphicFrameLocks noGrp="1"/>
          </p:cNvGraphicFramePr>
          <p:nvPr/>
        </p:nvGraphicFramePr>
        <p:xfrm>
          <a:off x="4809343" y="3167929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B99DA8C-A224-1F0A-EF3F-A1DEC27CF3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320278" y="2804263"/>
            <a:ext cx="2628900" cy="2628900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0B374ECA-1792-B380-B615-A9393FD484A3}"/>
              </a:ext>
            </a:extLst>
          </p:cNvPr>
          <p:cNvGraphicFramePr>
            <a:graphicFrameLocks noGrp="1"/>
          </p:cNvGraphicFramePr>
          <p:nvPr/>
        </p:nvGraphicFramePr>
        <p:xfrm>
          <a:off x="320279" y="2804263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B60D2DAE-2CCA-9771-1137-80002141648A}"/>
              </a:ext>
            </a:extLst>
          </p:cNvPr>
          <p:cNvSpPr/>
          <p:nvPr/>
        </p:nvSpPr>
        <p:spPr>
          <a:xfrm>
            <a:off x="1819104" y="2804263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17C869-7DB5-341E-B43E-001046348913}"/>
              </a:ext>
            </a:extLst>
          </p:cNvPr>
          <p:cNvSpPr/>
          <p:nvPr/>
        </p:nvSpPr>
        <p:spPr>
          <a:xfrm>
            <a:off x="4809343" y="3168118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4D9EF8AE-A8CE-4BC5-D116-0F04440401A9}"/>
              </a:ext>
            </a:extLst>
          </p:cNvPr>
          <p:cNvCxnSpPr>
            <a:cxnSpLocks/>
            <a:stCxn id="7" idx="0"/>
            <a:endCxn id="18" idx="1"/>
          </p:cNvCxnSpPr>
          <p:nvPr/>
        </p:nvCxnSpPr>
        <p:spPr>
          <a:xfrm rot="5400000" flipH="1" flipV="1">
            <a:off x="2539038" y="2112863"/>
            <a:ext cx="538205" cy="844596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EF50DAE-C212-2768-37BE-75B3CD4F8741}"/>
              </a:ext>
            </a:extLst>
          </p:cNvPr>
          <p:cNvSpPr/>
          <p:nvPr/>
        </p:nvSpPr>
        <p:spPr>
          <a:xfrm>
            <a:off x="5185902" y="3168117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0.9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815418-7989-D39C-031B-87162187810F}"/>
              </a:ext>
            </a:extLst>
          </p:cNvPr>
          <p:cNvSpPr/>
          <p:nvPr/>
        </p:nvSpPr>
        <p:spPr>
          <a:xfrm>
            <a:off x="5558011" y="3167929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2.9</a:t>
            </a:r>
          </a:p>
        </p:txBody>
      </p:sp>
      <p:sp>
        <p:nvSpPr>
          <p:cNvPr id="27" name="Flowchart: Summing Junction 26">
            <a:extLst>
              <a:ext uri="{FF2B5EF4-FFF2-40B4-BE49-F238E27FC236}">
                <a16:creationId xmlns:a16="http://schemas.microsoft.com/office/drawing/2014/main" id="{B9BF60EF-D76B-C5EA-7698-4C633B51200B}"/>
              </a:ext>
            </a:extLst>
          </p:cNvPr>
          <p:cNvSpPr/>
          <p:nvPr/>
        </p:nvSpPr>
        <p:spPr>
          <a:xfrm>
            <a:off x="2443080" y="2322405"/>
            <a:ext cx="335993" cy="301239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9152A775-D483-C488-D1E1-32A3AB44326F}"/>
              </a:ext>
            </a:extLst>
          </p:cNvPr>
          <p:cNvCxnSpPr>
            <a:cxnSpLocks/>
            <a:stCxn id="18" idx="3"/>
            <a:endCxn id="15" idx="0"/>
          </p:cNvCxnSpPr>
          <p:nvPr/>
        </p:nvCxnSpPr>
        <p:spPr>
          <a:xfrm>
            <a:off x="4357109" y="2266058"/>
            <a:ext cx="633432" cy="908372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F260762E-D4F7-1C35-9070-C10E27B230C4}"/>
              </a:ext>
            </a:extLst>
          </p:cNvPr>
          <p:cNvGraphicFramePr>
            <a:graphicFrameLocks noGrp="1"/>
          </p:cNvGraphicFramePr>
          <p:nvPr/>
        </p:nvGraphicFramePr>
        <p:xfrm>
          <a:off x="7308685" y="3604616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50" name="Rectangle 49">
            <a:extLst>
              <a:ext uri="{FF2B5EF4-FFF2-40B4-BE49-F238E27FC236}">
                <a16:creationId xmlns:a16="http://schemas.microsoft.com/office/drawing/2014/main" id="{A9B37829-31C2-6626-BFF3-0C53A407D689}"/>
              </a:ext>
            </a:extLst>
          </p:cNvPr>
          <p:cNvSpPr/>
          <p:nvPr/>
        </p:nvSpPr>
        <p:spPr>
          <a:xfrm>
            <a:off x="8065390" y="3604616"/>
            <a:ext cx="362395" cy="35918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13F8FBD5-86C8-1D60-D0DA-E66CD5D4C1FF}"/>
              </a:ext>
            </a:extLst>
          </p:cNvPr>
          <p:cNvSpPr/>
          <p:nvPr/>
        </p:nvSpPr>
        <p:spPr>
          <a:xfrm>
            <a:off x="5935285" y="3159983"/>
            <a:ext cx="751843" cy="7451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Connector: Curved 12">
            <a:extLst>
              <a:ext uri="{FF2B5EF4-FFF2-40B4-BE49-F238E27FC236}">
                <a16:creationId xmlns:a16="http://schemas.microsoft.com/office/drawing/2014/main" id="{C83BDECD-798E-71A4-D88E-E175974A7B4E}"/>
              </a:ext>
            </a:extLst>
          </p:cNvPr>
          <p:cNvCxnSpPr>
            <a:cxnSpLocks/>
            <a:stCxn id="54" idx="0"/>
            <a:endCxn id="50" idx="0"/>
          </p:cNvCxnSpPr>
          <p:nvPr/>
        </p:nvCxnSpPr>
        <p:spPr>
          <a:xfrm rot="16200000" flipH="1">
            <a:off x="7056580" y="2414609"/>
            <a:ext cx="444633" cy="1935381"/>
          </a:xfrm>
          <a:prstGeom prst="curvedConnector3">
            <a:avLst>
              <a:gd name="adj1" fmla="val -213771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4EA93343-464A-8EF0-4C52-7719567C790B}"/>
              </a:ext>
            </a:extLst>
          </p:cNvPr>
          <p:cNvSpPr/>
          <p:nvPr/>
        </p:nvSpPr>
        <p:spPr>
          <a:xfrm>
            <a:off x="4809343" y="3174430"/>
            <a:ext cx="362395" cy="35918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3789C550-7F84-F89A-7560-7A8F742CC70A}"/>
              </a:ext>
            </a:extLst>
          </p:cNvPr>
          <p:cNvSpPr/>
          <p:nvPr/>
        </p:nvSpPr>
        <p:spPr bwMode="auto">
          <a:xfrm rot="5400000">
            <a:off x="9517097" y="3168121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DD577328-C0E8-E8A5-E52F-A07552BF6FE0}"/>
              </a:ext>
            </a:extLst>
          </p:cNvPr>
          <p:cNvSpPr/>
          <p:nvPr/>
        </p:nvSpPr>
        <p:spPr bwMode="auto">
          <a:xfrm rot="5400000">
            <a:off x="9519295" y="3737546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96C00AEC-9543-2EDC-946F-5AE701D128BA}"/>
              </a:ext>
            </a:extLst>
          </p:cNvPr>
          <p:cNvSpPr/>
          <p:nvPr/>
        </p:nvSpPr>
        <p:spPr bwMode="auto">
          <a:xfrm rot="5400000">
            <a:off x="9519296" y="4306972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B826AF6-054D-8A55-EE19-A51E01FAB3AD}"/>
              </a:ext>
            </a:extLst>
          </p:cNvPr>
          <p:cNvSpPr/>
          <p:nvPr/>
        </p:nvSpPr>
        <p:spPr bwMode="auto">
          <a:xfrm rot="5400000">
            <a:off x="9519296" y="4876397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0D966E77-50D7-483C-2CD6-D490726047D8}"/>
              </a:ext>
            </a:extLst>
          </p:cNvPr>
          <p:cNvSpPr/>
          <p:nvPr/>
        </p:nvSpPr>
        <p:spPr bwMode="auto">
          <a:xfrm rot="5400000">
            <a:off x="10152149" y="4305089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250016F0-2070-9BDB-38BC-86E0CA6C219F}"/>
              </a:ext>
            </a:extLst>
          </p:cNvPr>
          <p:cNvCxnSpPr>
            <a:cxnSpLocks/>
            <a:stCxn id="30" idx="7"/>
            <a:endCxn id="42" idx="4"/>
          </p:cNvCxnSpPr>
          <p:nvPr/>
        </p:nvCxnSpPr>
        <p:spPr bwMode="auto">
          <a:xfrm rot="5400000" flipV="1">
            <a:off x="9368447" y="3606142"/>
            <a:ext cx="1077037" cy="490365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3E6EC498-B09F-2412-2D73-3B31A5061F7B}"/>
              </a:ext>
            </a:extLst>
          </p:cNvPr>
          <p:cNvCxnSpPr>
            <a:cxnSpLocks/>
            <a:stCxn id="31" idx="7"/>
            <a:endCxn id="42" idx="4"/>
          </p:cNvCxnSpPr>
          <p:nvPr/>
        </p:nvCxnSpPr>
        <p:spPr bwMode="auto">
          <a:xfrm rot="5400000" flipV="1">
            <a:off x="9654259" y="3891954"/>
            <a:ext cx="507612" cy="48816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E0001F2-01BB-56B1-AA5B-B4248E77A692}"/>
              </a:ext>
            </a:extLst>
          </p:cNvPr>
          <p:cNvCxnSpPr>
            <a:cxnSpLocks/>
            <a:stCxn id="35" idx="0"/>
            <a:endCxn id="42" idx="4"/>
          </p:cNvCxnSpPr>
          <p:nvPr/>
        </p:nvCxnSpPr>
        <p:spPr bwMode="auto">
          <a:xfrm rot="5400000" flipH="1" flipV="1">
            <a:off x="9919535" y="4159113"/>
            <a:ext cx="1883" cy="463343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EE34C5BA-D499-CDA2-EC12-E96A10441666}"/>
              </a:ext>
            </a:extLst>
          </p:cNvPr>
          <p:cNvCxnSpPr>
            <a:cxnSpLocks/>
            <a:stCxn id="36" idx="1"/>
            <a:endCxn id="42" idx="4"/>
          </p:cNvCxnSpPr>
          <p:nvPr/>
        </p:nvCxnSpPr>
        <p:spPr bwMode="auto">
          <a:xfrm rot="5400000" flipH="1" flipV="1">
            <a:off x="9652376" y="4401449"/>
            <a:ext cx="511378" cy="48816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Oval 50">
            <a:extLst>
              <a:ext uri="{FF2B5EF4-FFF2-40B4-BE49-F238E27FC236}">
                <a16:creationId xmlns:a16="http://schemas.microsoft.com/office/drawing/2014/main" id="{054C3266-F551-1E5A-2BDB-0E3AAF0E0979}"/>
              </a:ext>
            </a:extLst>
          </p:cNvPr>
          <p:cNvSpPr/>
          <p:nvPr/>
        </p:nvSpPr>
        <p:spPr bwMode="auto">
          <a:xfrm rot="5400000">
            <a:off x="10154347" y="3735663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C2E523C4-4F73-B476-3427-935884240677}"/>
              </a:ext>
            </a:extLst>
          </p:cNvPr>
          <p:cNvSpPr/>
          <p:nvPr/>
        </p:nvSpPr>
        <p:spPr bwMode="auto">
          <a:xfrm rot="5400000">
            <a:off x="10154347" y="4874369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23E917F2-F0F6-323C-46BC-0791C7E05AC3}"/>
              </a:ext>
            </a:extLst>
          </p:cNvPr>
          <p:cNvCxnSpPr>
            <a:cxnSpLocks/>
            <a:stCxn id="30" idx="7"/>
            <a:endCxn id="51" idx="4"/>
          </p:cNvCxnSpPr>
          <p:nvPr/>
        </p:nvCxnSpPr>
        <p:spPr bwMode="auto">
          <a:xfrm rot="5400000" flipV="1">
            <a:off x="9654259" y="3320331"/>
            <a:ext cx="507612" cy="49256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F81B625F-6403-CDC8-1B55-8D59DCCC4EC8}"/>
              </a:ext>
            </a:extLst>
          </p:cNvPr>
          <p:cNvCxnSpPr>
            <a:cxnSpLocks/>
            <a:stCxn id="31" idx="0"/>
            <a:endCxn id="51" idx="4"/>
          </p:cNvCxnSpPr>
          <p:nvPr/>
        </p:nvCxnSpPr>
        <p:spPr bwMode="auto">
          <a:xfrm rot="5400000" flipH="1" flipV="1">
            <a:off x="9920634" y="3588589"/>
            <a:ext cx="1883" cy="465541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019DA60B-BFF6-F9A2-F053-0133105D7706}"/>
              </a:ext>
            </a:extLst>
          </p:cNvPr>
          <p:cNvCxnSpPr>
            <a:cxnSpLocks/>
            <a:stCxn id="35" idx="1"/>
            <a:endCxn id="51" idx="4"/>
          </p:cNvCxnSpPr>
          <p:nvPr/>
        </p:nvCxnSpPr>
        <p:spPr bwMode="auto">
          <a:xfrm rot="5400000" flipH="1" flipV="1">
            <a:off x="9653475" y="3830925"/>
            <a:ext cx="511378" cy="490365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97F915F-3BA8-9C26-C8D7-4E5A64A2D95C}"/>
              </a:ext>
            </a:extLst>
          </p:cNvPr>
          <p:cNvCxnSpPr>
            <a:cxnSpLocks/>
            <a:stCxn id="36" idx="1"/>
            <a:endCxn id="51" idx="4"/>
          </p:cNvCxnSpPr>
          <p:nvPr/>
        </p:nvCxnSpPr>
        <p:spPr bwMode="auto">
          <a:xfrm rot="5400000" flipH="1" flipV="1">
            <a:off x="9368762" y="4115637"/>
            <a:ext cx="1080803" cy="490365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FC219686-2BA3-DDC6-A0D3-8256649F24A2}"/>
              </a:ext>
            </a:extLst>
          </p:cNvPr>
          <p:cNvCxnSpPr>
            <a:cxnSpLocks/>
            <a:stCxn id="36" idx="0"/>
            <a:endCxn id="52" idx="4"/>
          </p:cNvCxnSpPr>
          <p:nvPr/>
        </p:nvCxnSpPr>
        <p:spPr bwMode="auto">
          <a:xfrm rot="5400000" flipH="1" flipV="1">
            <a:off x="9920562" y="4727367"/>
            <a:ext cx="2028" cy="46554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1861CC32-E085-0A87-AE12-2858EF08149C}"/>
              </a:ext>
            </a:extLst>
          </p:cNvPr>
          <p:cNvCxnSpPr>
            <a:cxnSpLocks/>
            <a:stCxn id="35" idx="7"/>
            <a:endCxn id="52" idx="4"/>
          </p:cNvCxnSpPr>
          <p:nvPr/>
        </p:nvCxnSpPr>
        <p:spPr bwMode="auto">
          <a:xfrm rot="5400000" flipV="1">
            <a:off x="9655431" y="4460208"/>
            <a:ext cx="507467" cy="49036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200A0105-DD2A-7FCA-09CA-5D6636CBF679}"/>
              </a:ext>
            </a:extLst>
          </p:cNvPr>
          <p:cNvCxnSpPr>
            <a:cxnSpLocks/>
            <a:stCxn id="31" idx="7"/>
            <a:endCxn id="52" idx="4"/>
          </p:cNvCxnSpPr>
          <p:nvPr/>
        </p:nvCxnSpPr>
        <p:spPr bwMode="auto">
          <a:xfrm rot="5400000" flipV="1">
            <a:off x="9370718" y="4175495"/>
            <a:ext cx="1076892" cy="490366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1BE869AB-C4CE-C455-5EE1-EA4948491DDA}"/>
              </a:ext>
            </a:extLst>
          </p:cNvPr>
          <p:cNvCxnSpPr>
            <a:cxnSpLocks/>
            <a:stCxn id="30" idx="7"/>
            <a:endCxn id="52" idx="4"/>
          </p:cNvCxnSpPr>
          <p:nvPr/>
        </p:nvCxnSpPr>
        <p:spPr bwMode="auto">
          <a:xfrm rot="5400000" flipV="1">
            <a:off x="9084906" y="3889683"/>
            <a:ext cx="1646318" cy="49256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Content Placeholder 67">
            <a:extLst>
              <a:ext uri="{FF2B5EF4-FFF2-40B4-BE49-F238E27FC236}">
                <a16:creationId xmlns:a16="http://schemas.microsoft.com/office/drawing/2014/main" id="{56BA7EA1-0C17-2EDF-EC9B-06A6F7F0668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20336"/>
            <a:ext cx="10355263" cy="664872"/>
          </a:xfrm>
        </p:spPr>
        <p:txBody>
          <a:bodyPr/>
          <a:lstStyle/>
          <a:p>
            <a:r>
              <a:rPr lang="en-US" sz="2000" dirty="0"/>
              <a:t>Again, we create a new </a:t>
            </a:r>
            <a:r>
              <a:rPr lang="en-US" sz="2000" b="1" dirty="0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Sequential()</a:t>
            </a:r>
            <a:r>
              <a:rPr lang="en-US" sz="2000" dirty="0"/>
              <a:t> model and add layers as needed</a:t>
            </a:r>
          </a:p>
          <a:p>
            <a:pPr lvl="1"/>
            <a:r>
              <a:rPr lang="en-US" sz="1600" dirty="0"/>
              <a:t>We will discuss each layer in the next slides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5D86CE63-3F98-085F-B7CB-B59D6E62A132}"/>
              </a:ext>
            </a:extLst>
          </p:cNvPr>
          <p:cNvSpPr txBox="1"/>
          <p:nvPr/>
        </p:nvSpPr>
        <p:spPr>
          <a:xfrm>
            <a:off x="5141419" y="2265650"/>
            <a:ext cx="433453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(layers.MaxPooling2D((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AB642942-345F-2212-0676-04F244D76144}"/>
              </a:ext>
            </a:extLst>
          </p:cNvPr>
          <p:cNvGraphicFramePr>
            <a:graphicFrameLocks noGrp="1"/>
          </p:cNvGraphicFramePr>
          <p:nvPr/>
        </p:nvGraphicFramePr>
        <p:xfrm>
          <a:off x="3230438" y="1712768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102" name="TextBox 101">
            <a:extLst>
              <a:ext uri="{FF2B5EF4-FFF2-40B4-BE49-F238E27FC236}">
                <a16:creationId xmlns:a16="http://schemas.microsoft.com/office/drawing/2014/main" id="{F3F9AC91-42D9-004C-CC57-9DF801DA7592}"/>
              </a:ext>
            </a:extLst>
          </p:cNvPr>
          <p:cNvSpPr txBox="1"/>
          <p:nvPr/>
        </p:nvSpPr>
        <p:spPr>
          <a:xfrm>
            <a:off x="1160697" y="1435769"/>
            <a:ext cx="5266151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(layers.Conv2D(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32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), activation=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cxnSp>
        <p:nvCxnSpPr>
          <p:cNvPr id="122" name="Connector: Curved 121">
            <a:extLst>
              <a:ext uri="{FF2B5EF4-FFF2-40B4-BE49-F238E27FC236}">
                <a16:creationId xmlns:a16="http://schemas.microsoft.com/office/drawing/2014/main" id="{4FD7B5BB-68B0-9FCF-0736-090897E69131}"/>
              </a:ext>
            </a:extLst>
          </p:cNvPr>
          <p:cNvCxnSpPr>
            <a:cxnSpLocks/>
            <a:stCxn id="47" idx="2"/>
          </p:cNvCxnSpPr>
          <p:nvPr/>
        </p:nvCxnSpPr>
        <p:spPr>
          <a:xfrm rot="5400000" flipH="1" flipV="1">
            <a:off x="8341008" y="3637832"/>
            <a:ext cx="604375" cy="1542353"/>
          </a:xfrm>
          <a:prstGeom prst="curvedConnector4">
            <a:avLst>
              <a:gd name="adj1" fmla="val -207038"/>
              <a:gd name="adj2" fmla="val 68262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TextBox 128">
            <a:extLst>
              <a:ext uri="{FF2B5EF4-FFF2-40B4-BE49-F238E27FC236}">
                <a16:creationId xmlns:a16="http://schemas.microsoft.com/office/drawing/2014/main" id="{34C8F7EE-B190-91DE-EFC2-BD27046E1EE4}"/>
              </a:ext>
            </a:extLst>
          </p:cNvPr>
          <p:cNvSpPr txBox="1"/>
          <p:nvPr/>
        </p:nvSpPr>
        <p:spPr>
          <a:xfrm>
            <a:off x="6853927" y="5673190"/>
            <a:ext cx="3066549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layers.Flatten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())</a:t>
            </a:r>
          </a:p>
        </p:txBody>
      </p:sp>
      <p:sp>
        <p:nvSpPr>
          <p:cNvPr id="132" name="TextBox 131">
            <a:extLst>
              <a:ext uri="{FF2B5EF4-FFF2-40B4-BE49-F238E27FC236}">
                <a16:creationId xmlns:a16="http://schemas.microsoft.com/office/drawing/2014/main" id="{4C4A846A-008B-D55F-CDE3-40E8CB8F7521}"/>
              </a:ext>
            </a:extLst>
          </p:cNvPr>
          <p:cNvSpPr txBox="1"/>
          <p:nvPr/>
        </p:nvSpPr>
        <p:spPr>
          <a:xfrm>
            <a:off x="9239198" y="2670707"/>
            <a:ext cx="276262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1024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78442131-E276-6D62-DEA8-D43C7F98D2D2}"/>
              </a:ext>
            </a:extLst>
          </p:cNvPr>
          <p:cNvSpPr/>
          <p:nvPr/>
        </p:nvSpPr>
        <p:spPr bwMode="auto">
          <a:xfrm rot="5400000">
            <a:off x="10785002" y="4005285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96FEB4EF-7135-210A-0614-35772E833E11}"/>
              </a:ext>
            </a:extLst>
          </p:cNvPr>
          <p:cNvCxnSpPr>
            <a:cxnSpLocks/>
            <a:stCxn id="51" idx="7"/>
            <a:endCxn id="140" idx="4"/>
          </p:cNvCxnSpPr>
          <p:nvPr/>
        </p:nvCxnSpPr>
        <p:spPr bwMode="auto">
          <a:xfrm>
            <a:off x="10299032" y="3880348"/>
            <a:ext cx="485970" cy="209692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0ABEF388-3967-E03D-31BF-6C2EF0B136DE}"/>
              </a:ext>
            </a:extLst>
          </p:cNvPr>
          <p:cNvCxnSpPr>
            <a:cxnSpLocks/>
            <a:stCxn id="52" idx="1"/>
            <a:endCxn id="140" idx="4"/>
          </p:cNvCxnSpPr>
          <p:nvPr/>
        </p:nvCxnSpPr>
        <p:spPr bwMode="auto">
          <a:xfrm flipV="1">
            <a:off x="10299032" y="4090040"/>
            <a:ext cx="485970" cy="809153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Connector: Curved 149">
            <a:extLst>
              <a:ext uri="{FF2B5EF4-FFF2-40B4-BE49-F238E27FC236}">
                <a16:creationId xmlns:a16="http://schemas.microsoft.com/office/drawing/2014/main" id="{EDA1B757-74EF-A4BC-B639-35C9F910F598}"/>
              </a:ext>
            </a:extLst>
          </p:cNvPr>
          <p:cNvCxnSpPr>
            <a:cxnSpLocks/>
            <a:endCxn id="155" idx="0"/>
          </p:cNvCxnSpPr>
          <p:nvPr/>
        </p:nvCxnSpPr>
        <p:spPr>
          <a:xfrm rot="16200000" flipH="1">
            <a:off x="10345359" y="4726130"/>
            <a:ext cx="636301" cy="242985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5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908355DE-27C3-3C24-B579-E0B58D8BFD1C}"/>
              </a:ext>
            </a:extLst>
          </p:cNvPr>
          <p:cNvCxnSpPr>
            <a:cxnSpLocks/>
            <a:stCxn id="42" idx="0"/>
            <a:endCxn id="140" idx="4"/>
          </p:cNvCxnSpPr>
          <p:nvPr/>
        </p:nvCxnSpPr>
        <p:spPr bwMode="auto">
          <a:xfrm flipV="1">
            <a:off x="10321658" y="4090040"/>
            <a:ext cx="463344" cy="299804"/>
          </a:xfrm>
          <a:prstGeom prst="line">
            <a:avLst/>
          </a:prstGeom>
          <a:ln w="28575">
            <a:solidFill>
              <a:srgbClr val="002060"/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>
            <a:extLst>
              <a:ext uri="{FF2B5EF4-FFF2-40B4-BE49-F238E27FC236}">
                <a16:creationId xmlns:a16="http://schemas.microsoft.com/office/drawing/2014/main" id="{3F4D42E2-4D2F-F668-8809-30C54E2A0B3F}"/>
              </a:ext>
            </a:extLst>
          </p:cNvPr>
          <p:cNvSpPr txBox="1"/>
          <p:nvPr/>
        </p:nvSpPr>
        <p:spPr>
          <a:xfrm>
            <a:off x="9509713" y="5165774"/>
            <a:ext cx="255057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softmax</a:t>
            </a:r>
            <a:r>
              <a:rPr lang="en-US" sz="12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646009F3-143A-EC51-436F-B3693E0C689B}"/>
              </a:ext>
            </a:extLst>
          </p:cNvPr>
          <p:cNvSpPr/>
          <p:nvPr/>
        </p:nvSpPr>
        <p:spPr bwMode="auto">
          <a:xfrm rot="5400000">
            <a:off x="10785002" y="4585529"/>
            <a:ext cx="169509" cy="169509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0444DAD4-3D56-E88D-B818-1AA456A3E29E}"/>
              </a:ext>
            </a:extLst>
          </p:cNvPr>
          <p:cNvCxnSpPr>
            <a:cxnSpLocks/>
            <a:stCxn id="51" idx="7"/>
            <a:endCxn id="3" idx="4"/>
          </p:cNvCxnSpPr>
          <p:nvPr/>
        </p:nvCxnSpPr>
        <p:spPr bwMode="auto">
          <a:xfrm>
            <a:off x="10299032" y="3880348"/>
            <a:ext cx="485970" cy="789936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079C0E49-37C2-4D1E-925D-53B2AA3626E8}"/>
              </a:ext>
            </a:extLst>
          </p:cNvPr>
          <p:cNvCxnSpPr>
            <a:cxnSpLocks/>
            <a:stCxn id="42" idx="0"/>
            <a:endCxn id="3" idx="4"/>
          </p:cNvCxnSpPr>
          <p:nvPr/>
        </p:nvCxnSpPr>
        <p:spPr bwMode="auto">
          <a:xfrm>
            <a:off x="10321658" y="4389844"/>
            <a:ext cx="463344" cy="28044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CC21B6C-E7C1-3E18-3969-44DADE5837E7}"/>
              </a:ext>
            </a:extLst>
          </p:cNvPr>
          <p:cNvCxnSpPr>
            <a:cxnSpLocks/>
            <a:stCxn id="52" idx="1"/>
            <a:endCxn id="3" idx="4"/>
          </p:cNvCxnSpPr>
          <p:nvPr/>
        </p:nvCxnSpPr>
        <p:spPr bwMode="auto">
          <a:xfrm flipV="1">
            <a:off x="10299032" y="4670284"/>
            <a:ext cx="485970" cy="228909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B45BDB0-3AD8-C7F5-DE9E-124C4BC84B91}"/>
              </a:ext>
            </a:extLst>
          </p:cNvPr>
          <p:cNvSpPr txBox="1"/>
          <p:nvPr/>
        </p:nvSpPr>
        <p:spPr>
          <a:xfrm>
            <a:off x="202150" y="5444206"/>
            <a:ext cx="352679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layers.Input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</p:spTree>
    <p:extLst>
      <p:ext uri="{BB962C8B-B14F-4D97-AF65-F5344CB8AC3E}">
        <p14:creationId xmlns:p14="http://schemas.microsoft.com/office/powerpoint/2010/main" val="22031198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C85223-20EB-B1CA-3C4C-E44D51B6B8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</a:t>
            </a:r>
            <a:r>
              <a:rPr lang="en-US" dirty="0"/>
              <a:t> Layer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B285F-F0C1-185F-AD06-F7B153CBA9C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Like other neural networks, the first layer we add to the </a:t>
            </a:r>
            <a:r>
              <a:rPr lang="en-US" sz="2400" b="1" dirty="0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Sequential()</a:t>
            </a:r>
            <a:r>
              <a:rPr lang="en-US" sz="2400" dirty="0"/>
              <a:t> model is the </a:t>
            </a: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</a:t>
            </a:r>
            <a:r>
              <a:rPr lang="en-US" sz="2400" dirty="0"/>
              <a:t> layer</a:t>
            </a:r>
          </a:p>
          <a:p>
            <a:r>
              <a:rPr lang="en-US" sz="2400" dirty="0"/>
              <a:t>For CNN, we need to provide the shape of the input images: height (pixels) by width (pixels) by channels (RGB always has 3).</a:t>
            </a: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4A809055-7FEF-444B-A5D2-4A7AFCB6C98F}"/>
              </a:ext>
            </a:extLst>
          </p:cNvPr>
          <p:cNvGraphicFramePr>
            <a:graphicFrameLocks noGrp="1"/>
          </p:cNvGraphicFramePr>
          <p:nvPr/>
        </p:nvGraphicFramePr>
        <p:xfrm>
          <a:off x="1073209" y="3520114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854D1EA8-784F-481B-1F97-4272C4B84D69}"/>
              </a:ext>
            </a:extLst>
          </p:cNvPr>
          <p:cNvGraphicFramePr>
            <a:graphicFrameLocks noGrp="1"/>
          </p:cNvGraphicFramePr>
          <p:nvPr/>
        </p:nvGraphicFramePr>
        <p:xfrm>
          <a:off x="920809" y="3367714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pic>
        <p:nvPicPr>
          <p:cNvPr id="8" name="Picture 7">
            <a:extLst>
              <a:ext uri="{FF2B5EF4-FFF2-40B4-BE49-F238E27FC236}">
                <a16:creationId xmlns:a16="http://schemas.microsoft.com/office/drawing/2014/main" id="{24473847-5A90-AE69-BBE2-D4FCB3AA9E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768408" y="3215314"/>
            <a:ext cx="2628900" cy="2628900"/>
          </a:xfrm>
          <a:prstGeom prst="rect">
            <a:avLst/>
          </a:prstGeom>
        </p:spPr>
      </p:pic>
      <p:graphicFrame>
        <p:nvGraphicFramePr>
          <p:cNvPr id="9" name="Table 6">
            <a:extLst>
              <a:ext uri="{FF2B5EF4-FFF2-40B4-BE49-F238E27FC236}">
                <a16:creationId xmlns:a16="http://schemas.microsoft.com/office/drawing/2014/main" id="{F9BF6619-FA48-AE34-5555-AAB0FEA01EF3}"/>
              </a:ext>
            </a:extLst>
          </p:cNvPr>
          <p:cNvGraphicFramePr>
            <a:graphicFrameLocks noGrp="1"/>
          </p:cNvGraphicFramePr>
          <p:nvPr/>
        </p:nvGraphicFramePr>
        <p:xfrm>
          <a:off x="768409" y="3215314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11" name="Right Brace 10">
            <a:extLst>
              <a:ext uri="{FF2B5EF4-FFF2-40B4-BE49-F238E27FC236}">
                <a16:creationId xmlns:a16="http://schemas.microsoft.com/office/drawing/2014/main" id="{61ED7951-DF4A-C3D0-5989-436DAAC4F0FE}"/>
              </a:ext>
            </a:extLst>
          </p:cNvPr>
          <p:cNvSpPr/>
          <p:nvPr/>
        </p:nvSpPr>
        <p:spPr>
          <a:xfrm rot="16200000">
            <a:off x="1970282" y="1757076"/>
            <a:ext cx="225153" cy="2628899"/>
          </a:xfrm>
          <a:prstGeom prst="rightBrace">
            <a:avLst>
              <a:gd name="adj1" fmla="val 78629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8BB7F5B-5C13-1474-A7F9-4ED2E367D321}"/>
              </a:ext>
            </a:extLst>
          </p:cNvPr>
          <p:cNvSpPr txBox="1"/>
          <p:nvPr/>
        </p:nvSpPr>
        <p:spPr>
          <a:xfrm>
            <a:off x="1666462" y="2641181"/>
            <a:ext cx="8327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64 pixels</a:t>
            </a:r>
          </a:p>
        </p:txBody>
      </p:sp>
      <p:sp>
        <p:nvSpPr>
          <p:cNvPr id="13" name="Right Brace 12">
            <a:extLst>
              <a:ext uri="{FF2B5EF4-FFF2-40B4-BE49-F238E27FC236}">
                <a16:creationId xmlns:a16="http://schemas.microsoft.com/office/drawing/2014/main" id="{08C17AA0-6FAF-FD1E-4191-012B72B72EF7}"/>
              </a:ext>
            </a:extLst>
          </p:cNvPr>
          <p:cNvSpPr/>
          <p:nvPr/>
        </p:nvSpPr>
        <p:spPr>
          <a:xfrm rot="10800000">
            <a:off x="515834" y="3215315"/>
            <a:ext cx="225153" cy="2628899"/>
          </a:xfrm>
          <a:prstGeom prst="rightBrace">
            <a:avLst>
              <a:gd name="adj1" fmla="val 78629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19043E8-84E1-BD8D-90EA-6E44B11CDB71}"/>
              </a:ext>
            </a:extLst>
          </p:cNvPr>
          <p:cNvSpPr txBox="1"/>
          <p:nvPr/>
        </p:nvSpPr>
        <p:spPr>
          <a:xfrm rot="16200000">
            <a:off x="-34902" y="4375874"/>
            <a:ext cx="83279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64 pixels</a:t>
            </a:r>
          </a:p>
        </p:txBody>
      </p:sp>
      <p:cxnSp>
        <p:nvCxnSpPr>
          <p:cNvPr id="15" name="Connector: Curved 14">
            <a:extLst>
              <a:ext uri="{FF2B5EF4-FFF2-40B4-BE49-F238E27FC236}">
                <a16:creationId xmlns:a16="http://schemas.microsoft.com/office/drawing/2014/main" id="{57695C3C-571E-9B10-59DA-DFC3D41405D0}"/>
              </a:ext>
            </a:extLst>
          </p:cNvPr>
          <p:cNvCxnSpPr>
            <a:cxnSpLocks/>
            <a:stCxn id="14" idx="3"/>
            <a:endCxn id="12" idx="1"/>
          </p:cNvCxnSpPr>
          <p:nvPr/>
        </p:nvCxnSpPr>
        <p:spPr>
          <a:xfrm rot="5400000" flipH="1" flipV="1">
            <a:off x="364830" y="2811735"/>
            <a:ext cx="1318297" cy="1284968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ight Brace 15">
            <a:extLst>
              <a:ext uri="{FF2B5EF4-FFF2-40B4-BE49-F238E27FC236}">
                <a16:creationId xmlns:a16="http://schemas.microsoft.com/office/drawing/2014/main" id="{037F43BD-6700-652A-B484-EF0A51BE55F3}"/>
              </a:ext>
            </a:extLst>
          </p:cNvPr>
          <p:cNvSpPr/>
          <p:nvPr/>
        </p:nvSpPr>
        <p:spPr>
          <a:xfrm rot="19034789">
            <a:off x="3549609" y="3140718"/>
            <a:ext cx="129165" cy="331380"/>
          </a:xfrm>
          <a:prstGeom prst="rightBrace">
            <a:avLst>
              <a:gd name="adj1" fmla="val 36795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DDA9C0E-4D74-64F3-57E9-3E6E0325FE33}"/>
              </a:ext>
            </a:extLst>
          </p:cNvPr>
          <p:cNvSpPr txBox="1"/>
          <p:nvPr/>
        </p:nvSpPr>
        <p:spPr>
          <a:xfrm>
            <a:off x="3620607" y="3020475"/>
            <a:ext cx="97494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3 channels</a:t>
            </a:r>
          </a:p>
        </p:txBody>
      </p:sp>
      <p:cxnSp>
        <p:nvCxnSpPr>
          <p:cNvPr id="18" name="Connector: Curved 17">
            <a:extLst>
              <a:ext uri="{FF2B5EF4-FFF2-40B4-BE49-F238E27FC236}">
                <a16:creationId xmlns:a16="http://schemas.microsoft.com/office/drawing/2014/main" id="{0070C950-0786-17AA-5427-C810B986289D}"/>
              </a:ext>
            </a:extLst>
          </p:cNvPr>
          <p:cNvCxnSpPr>
            <a:cxnSpLocks/>
            <a:stCxn id="25" idx="0"/>
            <a:endCxn id="17" idx="3"/>
          </p:cNvCxnSpPr>
          <p:nvPr/>
        </p:nvCxnSpPr>
        <p:spPr>
          <a:xfrm rot="16200000" flipV="1">
            <a:off x="5256505" y="2513413"/>
            <a:ext cx="1730954" cy="3052855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55F6746A-B5A1-FC9D-CC28-74BFCADF9327}"/>
              </a:ext>
            </a:extLst>
          </p:cNvPr>
          <p:cNvCxnSpPr>
            <a:cxnSpLocks/>
            <a:stCxn id="17" idx="0"/>
            <a:endCxn id="12" idx="3"/>
          </p:cNvCxnSpPr>
          <p:nvPr/>
        </p:nvCxnSpPr>
        <p:spPr>
          <a:xfrm rot="16200000" flipV="1">
            <a:off x="3190966" y="2103359"/>
            <a:ext cx="225405" cy="1608827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DAB69330-D180-1821-06F3-37E76F640E4A}"/>
              </a:ext>
            </a:extLst>
          </p:cNvPr>
          <p:cNvSpPr txBox="1"/>
          <p:nvPr/>
        </p:nvSpPr>
        <p:spPr>
          <a:xfrm>
            <a:off x="4085557" y="4874541"/>
            <a:ext cx="4732923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layers.Input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((</a:t>
            </a:r>
            <a:r>
              <a:rPr lang="en-US" sz="16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EC1920C-230F-D9F9-BEF7-7ACC78D2F516}"/>
              </a:ext>
            </a:extLst>
          </p:cNvPr>
          <p:cNvSpPr/>
          <p:nvPr/>
        </p:nvSpPr>
        <p:spPr>
          <a:xfrm>
            <a:off x="7067886" y="4905318"/>
            <a:ext cx="1161046" cy="276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8649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" name="Table 6">
            <a:extLst>
              <a:ext uri="{FF2B5EF4-FFF2-40B4-BE49-F238E27FC236}">
                <a16:creationId xmlns:a16="http://schemas.microsoft.com/office/drawing/2014/main" id="{D0AF487E-FE9B-2994-B33D-38A05748387C}"/>
              </a:ext>
            </a:extLst>
          </p:cNvPr>
          <p:cNvGraphicFramePr>
            <a:graphicFrameLocks noGrp="1"/>
          </p:cNvGraphicFramePr>
          <p:nvPr/>
        </p:nvGraphicFramePr>
        <p:xfrm>
          <a:off x="888834" y="891215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31" name="Rectangle 30">
            <a:extLst>
              <a:ext uri="{FF2B5EF4-FFF2-40B4-BE49-F238E27FC236}">
                <a16:creationId xmlns:a16="http://schemas.microsoft.com/office/drawing/2014/main" id="{B1072E85-0ABD-FBFC-1005-265F45FF595B}"/>
              </a:ext>
            </a:extLst>
          </p:cNvPr>
          <p:cNvSpPr/>
          <p:nvPr/>
        </p:nvSpPr>
        <p:spPr>
          <a:xfrm>
            <a:off x="2387659" y="2021573"/>
            <a:ext cx="1133476" cy="113347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8" name="Table 6">
            <a:extLst>
              <a:ext uri="{FF2B5EF4-FFF2-40B4-BE49-F238E27FC236}">
                <a16:creationId xmlns:a16="http://schemas.microsoft.com/office/drawing/2014/main" id="{899C8C8E-9292-D35D-2896-87398C1B4A6C}"/>
              </a:ext>
            </a:extLst>
          </p:cNvPr>
          <p:cNvGraphicFramePr>
            <a:graphicFrameLocks noGrp="1"/>
          </p:cNvGraphicFramePr>
          <p:nvPr/>
        </p:nvGraphicFramePr>
        <p:xfrm>
          <a:off x="736434" y="738815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30" name="Rectangle 29">
            <a:extLst>
              <a:ext uri="{FF2B5EF4-FFF2-40B4-BE49-F238E27FC236}">
                <a16:creationId xmlns:a16="http://schemas.microsoft.com/office/drawing/2014/main" id="{9B277F73-BFC9-D284-4AE1-A3B675A8E063}"/>
              </a:ext>
            </a:extLst>
          </p:cNvPr>
          <p:cNvSpPr/>
          <p:nvPr/>
        </p:nvSpPr>
        <p:spPr>
          <a:xfrm>
            <a:off x="2235259" y="1869173"/>
            <a:ext cx="1133476" cy="113347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FD24D58D-5D1E-A267-6BC1-07BE9C472BAB}"/>
              </a:ext>
            </a:extLst>
          </p:cNvPr>
          <p:cNvGraphicFramePr>
            <a:graphicFrameLocks noGrp="1"/>
          </p:cNvGraphicFramePr>
          <p:nvPr/>
        </p:nvGraphicFramePr>
        <p:xfrm>
          <a:off x="1574633" y="4393800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B6C740A6-E755-BBDF-3057-2D11E43B5A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77626" y="109132"/>
            <a:ext cx="3936183" cy="666991"/>
          </a:xfrm>
        </p:spPr>
        <p:txBody>
          <a:bodyPr/>
          <a:lstStyle/>
          <a:p>
            <a:pPr algn="r"/>
            <a:r>
              <a:rPr lang="en-US" sz="2000" dirty="0"/>
              <a:t>Convolutional Layer </a:t>
            </a:r>
            <a:r>
              <a:rPr lang="en-US" sz="2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sz="20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AB12DE6-D483-DA73-566A-0EDB34892B62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555530" y="1334217"/>
                <a:ext cx="4406257" cy="4594668"/>
              </a:xfrm>
            </p:spPr>
            <p:txBody>
              <a:bodyPr/>
              <a:lstStyle/>
              <a:p>
                <a:pPr marL="0" indent="0">
                  <a:buNone/>
                </a:pPr>
                <a:r>
                  <a:rPr lang="en-US" sz="1800" dirty="0"/>
                  <a:t>We need to decide the following parameters when creating a </a:t>
                </a:r>
                <a:r>
                  <a:rPr lang="en-US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Conv2D</a:t>
                </a:r>
                <a:r>
                  <a:rPr lang="en-US" sz="1800" dirty="0"/>
                  <a:t> layer in TensorFlow</a:t>
                </a:r>
              </a:p>
              <a:p>
                <a:r>
                  <a:rPr lang="en-US" sz="1800" b="1" dirty="0">
                    <a:solidFill>
                      <a:srgbClr val="116644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32</a:t>
                </a:r>
                <a:r>
                  <a:rPr lang="en-US" sz="1800" dirty="0"/>
                  <a:t>: Number of filters. In practice, each image patch is fed to multiple moving filters, not just one. The first argument is the number of filters we want to have</a:t>
                </a:r>
              </a:p>
              <a:p>
                <a:pPr lvl="1"/>
                <a:r>
                  <a:rPr lang="en-US" sz="1600" dirty="0"/>
                  <a:t>We usually choose 32, 64, 128, etc.</a:t>
                </a:r>
              </a:p>
              <a:p>
                <a:pPr lvl="1"/>
                <a:r>
                  <a:rPr lang="en-US" sz="1600" dirty="0"/>
                  <a:t>In general, each feature tries to capture one pattern in the images, for example, lines, curves, circles, etc.</a:t>
                </a:r>
              </a:p>
              <a:p>
                <a:r>
                  <a:rPr lang="en-US" sz="1800" b="1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(</a:t>
                </a:r>
                <a:r>
                  <a:rPr lang="en-US" sz="1800" b="1" dirty="0">
                    <a:solidFill>
                      <a:srgbClr val="116644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3</a:t>
                </a:r>
                <a:r>
                  <a:rPr lang="en-US" sz="1800" b="1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, </a:t>
                </a:r>
                <a:r>
                  <a:rPr lang="en-US" sz="1800" b="1" dirty="0">
                    <a:solidFill>
                      <a:srgbClr val="116644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3</a:t>
                </a:r>
                <a:r>
                  <a:rPr lang="en-US" sz="1800" b="1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)</a:t>
                </a:r>
                <a:r>
                  <a:rPr lang="en-US" sz="1800" dirty="0"/>
                  <a:t>: Filter size: the size of the patch to fit onto the input images. Typical are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sz="1800" dirty="0"/>
                  <a:t>, </a:t>
                </a:r>
                <a14:m>
                  <m:oMath xmlns:m="http://schemas.openxmlformats.org/officeDocument/2006/math">
                    <m:r>
                      <a:rPr lang="en-US" sz="1800" b="0" i="0" smtClean="0">
                        <a:latin typeface="Cambria Math" panose="02040503050406030204" pitchFamily="18" charset="0"/>
                      </a:rPr>
                      <m:t>5</m:t>
                    </m:r>
                    <m:r>
                      <a:rPr lang="en-US" sz="1800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r>
                  <a:rPr lang="en-US" sz="1800" dirty="0"/>
                  <a:t>, etc. This is defined in the second argument</a:t>
                </a:r>
              </a:p>
              <a:p>
                <a:r>
                  <a:rPr lang="en-US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activation</a:t>
                </a:r>
                <a:r>
                  <a:rPr lang="en-US" sz="1800" dirty="0"/>
                  <a:t>: Activation function, same with other neural network layers. Again, </a:t>
                </a:r>
                <a:r>
                  <a:rPr lang="en-US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en-US" sz="1800" b="1" dirty="0" err="1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relu</a:t>
                </a:r>
                <a:r>
                  <a:rPr lang="en-US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en-US" sz="1800" dirty="0"/>
                  <a:t> is pretty universal.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AB12DE6-D483-DA73-566A-0EDB34892B6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555530" y="1334217"/>
                <a:ext cx="4406257" cy="4594668"/>
              </a:xfrm>
              <a:blipFill>
                <a:blip r:embed="rId2"/>
                <a:stretch>
                  <a:fillRect l="-1107" t="-1326" r="-968" b="-43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B65CB666-8FC7-05CC-0405-4671943F4D2D}"/>
              </a:ext>
            </a:extLst>
          </p:cNvPr>
          <p:cNvCxnSpPr>
            <a:cxnSpLocks/>
            <a:stCxn id="30" idx="3"/>
            <a:endCxn id="13" idx="0"/>
          </p:cNvCxnSpPr>
          <p:nvPr/>
        </p:nvCxnSpPr>
        <p:spPr>
          <a:xfrm>
            <a:off x="3368735" y="2435910"/>
            <a:ext cx="1070470" cy="669126"/>
          </a:xfrm>
          <a:prstGeom prst="curved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owchart: Summing Junction 9">
            <a:extLst>
              <a:ext uri="{FF2B5EF4-FFF2-40B4-BE49-F238E27FC236}">
                <a16:creationId xmlns:a16="http://schemas.microsoft.com/office/drawing/2014/main" id="{7D41B01E-DC2A-18DF-8971-32B4CB533470}"/>
              </a:ext>
            </a:extLst>
          </p:cNvPr>
          <p:cNvSpPr/>
          <p:nvPr/>
        </p:nvSpPr>
        <p:spPr>
          <a:xfrm>
            <a:off x="3826082" y="2449172"/>
            <a:ext cx="335993" cy="301239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265F045-063C-9921-CB83-A78A54AADF8A}"/>
              </a:ext>
            </a:extLst>
          </p:cNvPr>
          <p:cNvGraphicFramePr>
            <a:graphicFrameLocks noGrp="1"/>
          </p:cNvGraphicFramePr>
          <p:nvPr/>
        </p:nvGraphicFramePr>
        <p:xfrm>
          <a:off x="4304963" y="3491906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1ABB850D-07B9-6609-7042-974A8169D610}"/>
              </a:ext>
            </a:extLst>
          </p:cNvPr>
          <p:cNvGraphicFramePr>
            <a:graphicFrameLocks noGrp="1"/>
          </p:cNvGraphicFramePr>
          <p:nvPr/>
        </p:nvGraphicFramePr>
        <p:xfrm>
          <a:off x="4194886" y="3395673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9E9545F-222F-6C45-3AC0-28ECF0E491EB}"/>
              </a:ext>
            </a:extLst>
          </p:cNvPr>
          <p:cNvGraphicFramePr>
            <a:graphicFrameLocks noGrp="1"/>
          </p:cNvGraphicFramePr>
          <p:nvPr/>
        </p:nvGraphicFramePr>
        <p:xfrm>
          <a:off x="4088141" y="3299440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52E06A69-C230-13C6-F87B-C6BC5D9DE91C}"/>
              </a:ext>
            </a:extLst>
          </p:cNvPr>
          <p:cNvGraphicFramePr>
            <a:graphicFrameLocks noGrp="1"/>
          </p:cNvGraphicFramePr>
          <p:nvPr/>
        </p:nvGraphicFramePr>
        <p:xfrm>
          <a:off x="3982006" y="3201126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A1BC3D11-2A17-24FF-5C76-5DF710A7CE53}"/>
              </a:ext>
            </a:extLst>
          </p:cNvPr>
          <p:cNvGraphicFramePr>
            <a:graphicFrameLocks noGrp="1"/>
          </p:cNvGraphicFramePr>
          <p:nvPr/>
        </p:nvGraphicFramePr>
        <p:xfrm>
          <a:off x="3875870" y="3105036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134C97E9-11E6-F5D3-3088-EBDD39490716}"/>
              </a:ext>
            </a:extLst>
          </p:cNvPr>
          <p:cNvGraphicFramePr>
            <a:graphicFrameLocks noGrp="1"/>
          </p:cNvGraphicFramePr>
          <p:nvPr/>
        </p:nvGraphicFramePr>
        <p:xfrm>
          <a:off x="1422233" y="4241400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DE671A12-6359-5C1B-823A-18A2A2D6733A}"/>
              </a:ext>
            </a:extLst>
          </p:cNvPr>
          <p:cNvGraphicFramePr>
            <a:graphicFrameLocks noGrp="1"/>
          </p:cNvGraphicFramePr>
          <p:nvPr/>
        </p:nvGraphicFramePr>
        <p:xfrm>
          <a:off x="1269833" y="4089000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BCE27684-2172-06A7-2F0C-BDBA937C4E84}"/>
              </a:ext>
            </a:extLst>
          </p:cNvPr>
          <p:cNvGraphicFramePr>
            <a:graphicFrameLocks noGrp="1"/>
          </p:cNvGraphicFramePr>
          <p:nvPr/>
        </p:nvGraphicFramePr>
        <p:xfrm>
          <a:off x="1117433" y="3936600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3E28AC97-E121-74E1-F458-5FCB4B312B37}"/>
              </a:ext>
            </a:extLst>
          </p:cNvPr>
          <p:cNvGraphicFramePr>
            <a:graphicFrameLocks noGrp="1"/>
          </p:cNvGraphicFramePr>
          <p:nvPr/>
        </p:nvGraphicFramePr>
        <p:xfrm>
          <a:off x="965033" y="3784200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498335C8-C7E6-08FE-4BA5-B2EB4485FB90}"/>
              </a:ext>
            </a:extLst>
          </p:cNvPr>
          <p:cNvSpPr/>
          <p:nvPr/>
        </p:nvSpPr>
        <p:spPr>
          <a:xfrm>
            <a:off x="965033" y="3784389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FEB9BB7-D357-B36F-FCD1-C51596BF9D68}"/>
              </a:ext>
            </a:extLst>
          </p:cNvPr>
          <p:cNvSpPr/>
          <p:nvPr/>
        </p:nvSpPr>
        <p:spPr>
          <a:xfrm>
            <a:off x="2473265" y="4924177"/>
            <a:ext cx="362395" cy="359187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b="1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46948A-91DA-5607-97A7-DAA4891EB07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31" t="835" r="886" b="882"/>
          <a:stretch/>
        </p:blipFill>
        <p:spPr>
          <a:xfrm>
            <a:off x="584033" y="586415"/>
            <a:ext cx="2628900" cy="2628900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9402FDAD-4217-8BF7-2353-8631B2D1162F}"/>
              </a:ext>
            </a:extLst>
          </p:cNvPr>
          <p:cNvGraphicFramePr>
            <a:graphicFrameLocks noGrp="1"/>
          </p:cNvGraphicFramePr>
          <p:nvPr/>
        </p:nvGraphicFramePr>
        <p:xfrm>
          <a:off x="584034" y="586415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E0023EF5-AC3A-75D5-CEB7-1366945CB5AD}"/>
              </a:ext>
            </a:extLst>
          </p:cNvPr>
          <p:cNvSpPr/>
          <p:nvPr/>
        </p:nvSpPr>
        <p:spPr>
          <a:xfrm>
            <a:off x="2082859" y="1716773"/>
            <a:ext cx="1133476" cy="1133474"/>
          </a:xfrm>
          <a:prstGeom prst="rect">
            <a:avLst/>
          </a:prstGeom>
          <a:noFill/>
          <a:ln w="5715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1" name="Connector: Curved 10">
            <a:extLst>
              <a:ext uri="{FF2B5EF4-FFF2-40B4-BE49-F238E27FC236}">
                <a16:creationId xmlns:a16="http://schemas.microsoft.com/office/drawing/2014/main" id="{5A9E95C7-82D5-1418-ADA3-162BC0EAAC54}"/>
              </a:ext>
            </a:extLst>
          </p:cNvPr>
          <p:cNvCxnSpPr>
            <a:cxnSpLocks/>
            <a:stCxn id="13" idx="2"/>
            <a:endCxn id="12" idx="3"/>
          </p:cNvCxnSpPr>
          <p:nvPr/>
        </p:nvCxnSpPr>
        <p:spPr>
          <a:xfrm rot="5400000">
            <a:off x="3191356" y="3855921"/>
            <a:ext cx="892155" cy="1603545"/>
          </a:xfrm>
          <a:prstGeom prst="curvedConnector2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2" name="Right Brace 91">
            <a:extLst>
              <a:ext uri="{FF2B5EF4-FFF2-40B4-BE49-F238E27FC236}">
                <a16:creationId xmlns:a16="http://schemas.microsoft.com/office/drawing/2014/main" id="{7A0CA57F-F508-7A59-6586-C41D0B6E313A}"/>
              </a:ext>
            </a:extLst>
          </p:cNvPr>
          <p:cNvSpPr/>
          <p:nvPr/>
        </p:nvSpPr>
        <p:spPr>
          <a:xfrm rot="16200000" flipH="1">
            <a:off x="4755597" y="4181521"/>
            <a:ext cx="225406" cy="1126674"/>
          </a:xfrm>
          <a:prstGeom prst="rightBrace">
            <a:avLst>
              <a:gd name="adj1" fmla="val 78629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30EB28CA-150D-291E-D9C3-9EB907525674}"/>
              </a:ext>
            </a:extLst>
          </p:cNvPr>
          <p:cNvSpPr txBox="1"/>
          <p:nvPr/>
        </p:nvSpPr>
        <p:spPr>
          <a:xfrm>
            <a:off x="4413688" y="4859670"/>
            <a:ext cx="9092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Width = 3</a:t>
            </a:r>
          </a:p>
        </p:txBody>
      </p:sp>
      <p:sp>
        <p:nvSpPr>
          <p:cNvPr id="96" name="Right Brace 95">
            <a:extLst>
              <a:ext uri="{FF2B5EF4-FFF2-40B4-BE49-F238E27FC236}">
                <a16:creationId xmlns:a16="http://schemas.microsoft.com/office/drawing/2014/main" id="{E2A2CC3D-E423-0B82-FBCE-E0D01899BF8D}"/>
              </a:ext>
            </a:extLst>
          </p:cNvPr>
          <p:cNvSpPr/>
          <p:nvPr/>
        </p:nvSpPr>
        <p:spPr>
          <a:xfrm rot="10800000" flipH="1">
            <a:off x="5468411" y="3471812"/>
            <a:ext cx="225406" cy="1126674"/>
          </a:xfrm>
          <a:prstGeom prst="rightBrace">
            <a:avLst>
              <a:gd name="adj1" fmla="val 78629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31855217-C735-A19D-6B1B-B3DCFB1C24DD}"/>
              </a:ext>
            </a:extLst>
          </p:cNvPr>
          <p:cNvSpPr txBox="1"/>
          <p:nvPr/>
        </p:nvSpPr>
        <p:spPr>
          <a:xfrm rot="16200000">
            <a:off x="5328513" y="3882405"/>
            <a:ext cx="93641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Height = 3</a:t>
            </a:r>
          </a:p>
        </p:txBody>
      </p:sp>
      <p:sp>
        <p:nvSpPr>
          <p:cNvPr id="98" name="Right Brace 97">
            <a:extLst>
              <a:ext uri="{FF2B5EF4-FFF2-40B4-BE49-F238E27FC236}">
                <a16:creationId xmlns:a16="http://schemas.microsoft.com/office/drawing/2014/main" id="{DD92D98B-F27B-9FA1-ECCA-2288846E346A}"/>
              </a:ext>
            </a:extLst>
          </p:cNvPr>
          <p:cNvSpPr/>
          <p:nvPr/>
        </p:nvSpPr>
        <p:spPr>
          <a:xfrm rot="18668296">
            <a:off x="5233580" y="2920894"/>
            <a:ext cx="169168" cy="513733"/>
          </a:xfrm>
          <a:prstGeom prst="rightBrace">
            <a:avLst>
              <a:gd name="adj1" fmla="val 36795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99BC9282-F9F3-19DA-C862-1B8075716270}"/>
              </a:ext>
            </a:extLst>
          </p:cNvPr>
          <p:cNvSpPr txBox="1"/>
          <p:nvPr/>
        </p:nvSpPr>
        <p:spPr>
          <a:xfrm>
            <a:off x="5000651" y="2765321"/>
            <a:ext cx="83753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32 filters</a:t>
            </a:r>
          </a:p>
        </p:txBody>
      </p:sp>
      <p:cxnSp>
        <p:nvCxnSpPr>
          <p:cNvPr id="100" name="Connector: Curved 99">
            <a:extLst>
              <a:ext uri="{FF2B5EF4-FFF2-40B4-BE49-F238E27FC236}">
                <a16:creationId xmlns:a16="http://schemas.microsoft.com/office/drawing/2014/main" id="{7FAC6038-ABEE-0DA7-4511-97E7595E83EE}"/>
              </a:ext>
            </a:extLst>
          </p:cNvPr>
          <p:cNvCxnSpPr>
            <a:cxnSpLocks/>
            <a:stCxn id="103" idx="2"/>
            <a:endCxn id="99" idx="0"/>
          </p:cNvCxnSpPr>
          <p:nvPr/>
        </p:nvCxnSpPr>
        <p:spPr>
          <a:xfrm rot="5400000">
            <a:off x="5096540" y="1286546"/>
            <a:ext cx="1801655" cy="1155894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Connector: Curved 104">
            <a:extLst>
              <a:ext uri="{FF2B5EF4-FFF2-40B4-BE49-F238E27FC236}">
                <a16:creationId xmlns:a16="http://schemas.microsoft.com/office/drawing/2014/main" id="{34594B7A-E73F-5F92-FEF3-24E8A444F2EE}"/>
              </a:ext>
            </a:extLst>
          </p:cNvPr>
          <p:cNvCxnSpPr>
            <a:cxnSpLocks/>
            <a:stCxn id="107" idx="2"/>
            <a:endCxn id="97" idx="3"/>
          </p:cNvCxnSpPr>
          <p:nvPr/>
        </p:nvCxnSpPr>
        <p:spPr>
          <a:xfrm rot="5400000">
            <a:off x="5188928" y="1566875"/>
            <a:ext cx="2609006" cy="1393423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Connector: Curved 117">
            <a:extLst>
              <a:ext uri="{FF2B5EF4-FFF2-40B4-BE49-F238E27FC236}">
                <a16:creationId xmlns:a16="http://schemas.microsoft.com/office/drawing/2014/main" id="{44208365-835E-961B-C9D6-2F44DFE7F975}"/>
              </a:ext>
            </a:extLst>
          </p:cNvPr>
          <p:cNvCxnSpPr>
            <a:cxnSpLocks/>
            <a:stCxn id="97" idx="1"/>
            <a:endCxn id="93" idx="3"/>
          </p:cNvCxnSpPr>
          <p:nvPr/>
        </p:nvCxnSpPr>
        <p:spPr>
          <a:xfrm rot="5400000">
            <a:off x="5305285" y="4522125"/>
            <a:ext cx="509060" cy="473808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C4585FC3-FB24-5C9D-A55E-39B093824B8F}"/>
              </a:ext>
            </a:extLst>
          </p:cNvPr>
          <p:cNvSpPr txBox="1"/>
          <p:nvPr/>
        </p:nvSpPr>
        <p:spPr>
          <a:xfrm>
            <a:off x="3826083" y="667226"/>
            <a:ext cx="617216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(layers.Conv2D(</a:t>
            </a:r>
            <a:r>
              <a:rPr lang="en-US" sz="14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32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(</a:t>
            </a:r>
            <a:r>
              <a:rPr lang="en-US" sz="14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4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), activation=</a:t>
            </a:r>
            <a:r>
              <a:rPr lang="en-US" sz="14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4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4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94B0E7E6-FFD9-B994-62FE-B6FE7BF02CDD}"/>
              </a:ext>
            </a:extLst>
          </p:cNvPr>
          <p:cNvSpPr/>
          <p:nvPr/>
        </p:nvSpPr>
        <p:spPr>
          <a:xfrm>
            <a:off x="6437007" y="686667"/>
            <a:ext cx="276613" cy="276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D5CBF5CF-A621-AAED-9ACC-279EAFA15CD9}"/>
              </a:ext>
            </a:extLst>
          </p:cNvPr>
          <p:cNvSpPr/>
          <p:nvPr/>
        </p:nvSpPr>
        <p:spPr>
          <a:xfrm>
            <a:off x="6855778" y="682084"/>
            <a:ext cx="668728" cy="276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9218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58797-BFEE-8190-1169-A3DB0C7B8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dirty="0"/>
              <a:t> Layer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06155CB-12DA-B935-5EE5-728250A0C9C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0983406"/>
              </p:ext>
            </p:extLst>
          </p:nvPr>
        </p:nvGraphicFramePr>
        <p:xfrm>
          <a:off x="1942011" y="324474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EDDF41DB-126B-86FE-A072-DA082D9780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5911135"/>
              </p:ext>
            </p:extLst>
          </p:nvPr>
        </p:nvGraphicFramePr>
        <p:xfrm>
          <a:off x="5506277" y="3406352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93082BE-CBC2-5228-725C-A59AABEF81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3680521"/>
              </p:ext>
            </p:extLst>
          </p:nvPr>
        </p:nvGraphicFramePr>
        <p:xfrm>
          <a:off x="5396200" y="3310119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D9FCCB6C-C1D3-9C20-EFA8-284C6B39250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0781758"/>
              </p:ext>
            </p:extLst>
          </p:nvPr>
        </p:nvGraphicFramePr>
        <p:xfrm>
          <a:off x="5289455" y="3213886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A103806-C924-A599-9057-73063CB91CE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2496124"/>
              </p:ext>
            </p:extLst>
          </p:nvPr>
        </p:nvGraphicFramePr>
        <p:xfrm>
          <a:off x="5183320" y="3115572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0.1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>
                          <a:latin typeface="Consolas" panose="020B0609020204030204" pitchFamily="49" charset="0"/>
                        </a:rPr>
                        <a:t>1.2</a:t>
                      </a:r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5E9FABD-9FF7-A8B7-9C62-E8B972DCC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9629809"/>
              </p:ext>
            </p:extLst>
          </p:nvPr>
        </p:nvGraphicFramePr>
        <p:xfrm>
          <a:off x="5077184" y="3019482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7.5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C07D75C5-9BDA-193A-2FD0-AFF6C766B1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3095758"/>
              </p:ext>
            </p:extLst>
          </p:nvPr>
        </p:nvGraphicFramePr>
        <p:xfrm>
          <a:off x="1789611" y="309234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2E00A896-D18A-BB65-26B4-F66289B5DC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0886750"/>
              </p:ext>
            </p:extLst>
          </p:nvPr>
        </p:nvGraphicFramePr>
        <p:xfrm>
          <a:off x="1637211" y="293994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555BE212-860E-B488-921A-ACE54B4521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8538706"/>
              </p:ext>
            </p:extLst>
          </p:nvPr>
        </p:nvGraphicFramePr>
        <p:xfrm>
          <a:off x="1484811" y="278754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21A44F9-823C-0FE8-0756-9E8DD278F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7203280"/>
              </p:ext>
            </p:extLst>
          </p:nvPr>
        </p:nvGraphicFramePr>
        <p:xfrm>
          <a:off x="1332411" y="263514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81277503-0DDE-0494-2257-0C74DDBD1215}"/>
              </a:ext>
            </a:extLst>
          </p:cNvPr>
          <p:cNvSpPr/>
          <p:nvPr/>
        </p:nvSpPr>
        <p:spPr>
          <a:xfrm>
            <a:off x="1332411" y="2635336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D3EC3BEA-D6B3-58FE-9C7D-150ADC1ABB8C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2083616" y="2993021"/>
            <a:ext cx="2993568" cy="205031"/>
          </a:xfrm>
          <a:prstGeom prst="curvedConnector3">
            <a:avLst>
              <a:gd name="adj1" fmla="val 47666"/>
            </a:avLst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C49B581-BACE-F836-5840-2C5EECFC034F}"/>
              </a:ext>
            </a:extLst>
          </p:cNvPr>
          <p:cNvSpPr/>
          <p:nvPr/>
        </p:nvSpPr>
        <p:spPr>
          <a:xfrm>
            <a:off x="1331773" y="2620427"/>
            <a:ext cx="751843" cy="7451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CEB73E-5F2E-4F6B-D4B1-EFFF15BAD7D7}"/>
              </a:ext>
            </a:extLst>
          </p:cNvPr>
          <p:cNvSpPr/>
          <p:nvPr/>
        </p:nvSpPr>
        <p:spPr>
          <a:xfrm>
            <a:off x="5077184" y="3012071"/>
            <a:ext cx="375284" cy="37196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Consolas" panose="020B0609020204030204" pitchFamily="49" charset="0"/>
              </a:rPr>
              <a:t>5.2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B33797C0-376B-F705-1ECF-3DD4B5EC572C}"/>
              </a:ext>
            </a:extLst>
          </p:cNvPr>
          <p:cNvSpPr txBox="1"/>
          <p:nvPr/>
        </p:nvSpPr>
        <p:spPr>
          <a:xfrm>
            <a:off x="1520053" y="1562761"/>
            <a:ext cx="54322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(layers.MaxPooling2D((</a:t>
            </a:r>
            <a:r>
              <a:rPr lang="en-US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CC91E235-6298-11F1-2BEE-01F6F7A77249}"/>
              </a:ext>
            </a:extLst>
          </p:cNvPr>
          <p:cNvSpPr/>
          <p:nvPr/>
        </p:nvSpPr>
        <p:spPr>
          <a:xfrm flipH="1">
            <a:off x="1046190" y="2634715"/>
            <a:ext cx="225406" cy="730900"/>
          </a:xfrm>
          <a:prstGeom prst="rightBrace">
            <a:avLst>
              <a:gd name="adj1" fmla="val 56092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F9E14BB-D992-FFA0-FD81-4389CDFD2337}"/>
              </a:ext>
            </a:extLst>
          </p:cNvPr>
          <p:cNvSpPr txBox="1"/>
          <p:nvPr/>
        </p:nvSpPr>
        <p:spPr>
          <a:xfrm rot="16200000">
            <a:off x="492525" y="2816938"/>
            <a:ext cx="7895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 values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EFD40E9-19A6-8D0C-5C2B-3BB7E7F14AD5}"/>
              </a:ext>
            </a:extLst>
          </p:cNvPr>
          <p:cNvGrpSpPr/>
          <p:nvPr/>
        </p:nvGrpSpPr>
        <p:grpSpPr>
          <a:xfrm rot="5400000">
            <a:off x="1457475" y="1928041"/>
            <a:ext cx="538172" cy="789576"/>
            <a:chOff x="4230532" y="1382641"/>
            <a:chExt cx="538172" cy="789576"/>
          </a:xfrm>
        </p:grpSpPr>
        <p:sp>
          <p:nvSpPr>
            <p:cNvPr id="56" name="Right Brace 55">
              <a:extLst>
                <a:ext uri="{FF2B5EF4-FFF2-40B4-BE49-F238E27FC236}">
                  <a16:creationId xmlns:a16="http://schemas.microsoft.com/office/drawing/2014/main" id="{9AF70862-28B8-FED1-96C3-406467149F2C}"/>
                </a:ext>
              </a:extLst>
            </p:cNvPr>
            <p:cNvSpPr/>
            <p:nvPr/>
          </p:nvSpPr>
          <p:spPr>
            <a:xfrm flipH="1">
              <a:off x="4543298" y="1441317"/>
              <a:ext cx="225406" cy="730900"/>
            </a:xfrm>
            <a:prstGeom prst="rightBrace">
              <a:avLst>
                <a:gd name="adj1" fmla="val 56092"/>
                <a:gd name="adj2" fmla="val 50000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7BC58A4-555B-1F4B-07CD-4446B63AF7DF}"/>
                </a:ext>
              </a:extLst>
            </p:cNvPr>
            <p:cNvSpPr txBox="1"/>
            <p:nvPr/>
          </p:nvSpPr>
          <p:spPr>
            <a:xfrm rot="16200000">
              <a:off x="3989633" y="1623540"/>
              <a:ext cx="7895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/>
                <a:t>2 values</a:t>
              </a:r>
            </a:p>
          </p:txBody>
        </p:sp>
      </p:grpSp>
      <p:cxnSp>
        <p:nvCxnSpPr>
          <p:cNvPr id="59" name="Connector: Curved 58">
            <a:extLst>
              <a:ext uri="{FF2B5EF4-FFF2-40B4-BE49-F238E27FC236}">
                <a16:creationId xmlns:a16="http://schemas.microsoft.com/office/drawing/2014/main" id="{68404041-E131-B598-4515-3DDCD04A8193}"/>
              </a:ext>
            </a:extLst>
          </p:cNvPr>
          <p:cNvCxnSpPr>
            <a:cxnSpLocks/>
            <a:stCxn id="57" idx="1"/>
            <a:endCxn id="53" idx="3"/>
          </p:cNvCxnSpPr>
          <p:nvPr/>
        </p:nvCxnSpPr>
        <p:spPr>
          <a:xfrm rot="10800000" flipV="1">
            <a:off x="887314" y="2207633"/>
            <a:ext cx="444460" cy="368406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or: Curved 59">
            <a:extLst>
              <a:ext uri="{FF2B5EF4-FFF2-40B4-BE49-F238E27FC236}">
                <a16:creationId xmlns:a16="http://schemas.microsoft.com/office/drawing/2014/main" id="{63A95264-4E74-1071-123A-2D999CACCF42}"/>
              </a:ext>
            </a:extLst>
          </p:cNvPr>
          <p:cNvCxnSpPr>
            <a:cxnSpLocks/>
            <a:stCxn id="66" idx="2"/>
            <a:endCxn id="57" idx="3"/>
          </p:cNvCxnSpPr>
          <p:nvPr/>
        </p:nvCxnSpPr>
        <p:spPr>
          <a:xfrm rot="5400000">
            <a:off x="3961886" y="35060"/>
            <a:ext cx="332037" cy="4013108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Rectangle 65">
            <a:extLst>
              <a:ext uri="{FF2B5EF4-FFF2-40B4-BE49-F238E27FC236}">
                <a16:creationId xmlns:a16="http://schemas.microsoft.com/office/drawing/2014/main" id="{C3715D7C-B530-0A0B-63F7-FBDA9578E408}"/>
              </a:ext>
            </a:extLst>
          </p:cNvPr>
          <p:cNvSpPr/>
          <p:nvPr/>
        </p:nvSpPr>
        <p:spPr>
          <a:xfrm>
            <a:off x="5852790" y="1598597"/>
            <a:ext cx="563336" cy="276999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0E300AF5-61FD-BEED-FC53-D8CF055D9971}"/>
              </a:ext>
            </a:extLst>
          </p:cNvPr>
          <p:cNvSpPr txBox="1"/>
          <p:nvPr/>
        </p:nvSpPr>
        <p:spPr>
          <a:xfrm>
            <a:off x="1134352" y="867496"/>
            <a:ext cx="10055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We only need to specify the size of the </a:t>
            </a:r>
            <a:r>
              <a:rPr lang="en-US" sz="2400" b="1" dirty="0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2400" dirty="0"/>
              <a:t> layer in TensorFlow</a:t>
            </a:r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7711FAC5-BE5C-67D7-064E-82109C3DA664}"/>
              </a:ext>
            </a:extLst>
          </p:cNvPr>
          <p:cNvSpPr txBox="1"/>
          <p:nvPr/>
        </p:nvSpPr>
        <p:spPr>
          <a:xfrm>
            <a:off x="1139497" y="5368661"/>
            <a:ext cx="553788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number of output channels of </a:t>
            </a:r>
            <a:r>
              <a:rPr lang="en-US" sz="1800" b="1" dirty="0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dirty="0"/>
              <a:t> is equal to that of the input </a:t>
            </a:r>
            <a:r>
              <a:rPr lang="en-US" sz="1800" b="1" dirty="0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dirty="0"/>
              <a:t>, so we do not manually set that parameter</a:t>
            </a:r>
          </a:p>
        </p:txBody>
      </p:sp>
    </p:spTree>
    <p:extLst>
      <p:ext uri="{BB962C8B-B14F-4D97-AF65-F5344CB8AC3E}">
        <p14:creationId xmlns:p14="http://schemas.microsoft.com/office/powerpoint/2010/main" val="393627826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667878-D2E1-3798-B3DE-11DB19FA1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Stacking Convolutional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ED932D-1C82-0C5C-B1BB-EC5019B7408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590968"/>
            <a:ext cx="10863696" cy="5221539"/>
          </a:xfrm>
        </p:spPr>
        <p:txBody>
          <a:bodyPr/>
          <a:lstStyle/>
          <a:p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sz="1600" dirty="0"/>
              <a:t> and 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1600" dirty="0">
                <a:sym typeface="Wingdings" panose="05000000000000000000" pitchFamily="2" charset="2"/>
              </a:rPr>
              <a:t> </a:t>
            </a:r>
            <a:r>
              <a:rPr lang="en-US" sz="1600" dirty="0"/>
              <a:t>layers are typically used in pairs</a:t>
            </a:r>
          </a:p>
          <a:p>
            <a:pPr lvl="1"/>
            <a:r>
              <a:rPr lang="en-US" sz="1400" dirty="0"/>
              <a:t>A combination of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sz="1400" dirty="0"/>
              <a:t> and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1400" dirty="0">
                <a:sym typeface="Wingdings" panose="05000000000000000000" pitchFamily="2" charset="2"/>
              </a:rPr>
              <a:t> forms a convolutional block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Convolutional blocks can be stacked to form deeper CNN models like hidden layers in neural networks</a:t>
            </a:r>
          </a:p>
          <a:p>
            <a:pPr lvl="1"/>
            <a:r>
              <a:rPr lang="en-US" sz="1400" dirty="0">
                <a:sym typeface="Wingdings" panose="05000000000000000000" pitchFamily="2" charset="2"/>
              </a:rPr>
              <a:t>The output of the previous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1400" dirty="0">
                <a:sym typeface="Wingdings" panose="05000000000000000000" pitchFamily="2" charset="2"/>
              </a:rPr>
              <a:t> layer is the input of the next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sz="1400" dirty="0">
                <a:sym typeface="Wingdings" panose="05000000000000000000" pitchFamily="2" charset="2"/>
              </a:rPr>
              <a:t> layer</a:t>
            </a: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7BA691D1-CA6F-EEDB-58B2-6F7140F98207}"/>
              </a:ext>
            </a:extLst>
          </p:cNvPr>
          <p:cNvGraphicFramePr>
            <a:graphicFrameLocks noGrp="1"/>
          </p:cNvGraphicFramePr>
          <p:nvPr/>
        </p:nvGraphicFramePr>
        <p:xfrm>
          <a:off x="441346" y="3302424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119C7EC9-663D-3BC4-093A-280B9503CA1F}"/>
              </a:ext>
            </a:extLst>
          </p:cNvPr>
          <p:cNvGraphicFramePr>
            <a:graphicFrameLocks noGrp="1"/>
          </p:cNvGraphicFramePr>
          <p:nvPr/>
        </p:nvGraphicFramePr>
        <p:xfrm>
          <a:off x="288946" y="3204959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64EE4E28-7991-30F6-EA86-0DE2B6DBBF50}"/>
              </a:ext>
            </a:extLst>
          </p:cNvPr>
          <p:cNvGraphicFramePr>
            <a:graphicFrameLocks noGrp="1"/>
          </p:cNvGraphicFramePr>
          <p:nvPr/>
        </p:nvGraphicFramePr>
        <p:xfrm>
          <a:off x="4132030" y="4053538"/>
          <a:ext cx="1877784" cy="18777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2964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3337329159"/>
                    </a:ext>
                  </a:extLst>
                </a:gridCol>
              </a:tblGrid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88307916"/>
                  </a:ext>
                </a:extLst>
              </a:tr>
            </a:tbl>
          </a:graphicData>
        </a:graphic>
      </p:graphicFrame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8C7CB4F7-58C5-AD0E-AE5E-EB8B609BA11D}"/>
              </a:ext>
            </a:extLst>
          </p:cNvPr>
          <p:cNvGraphicFramePr>
            <a:graphicFrameLocks noGrp="1"/>
          </p:cNvGraphicFramePr>
          <p:nvPr/>
        </p:nvGraphicFramePr>
        <p:xfrm>
          <a:off x="3979630" y="3901138"/>
          <a:ext cx="1877784" cy="18777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2964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1964977203"/>
                    </a:ext>
                  </a:extLst>
                </a:gridCol>
              </a:tblGrid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00995320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46D678C4-430D-2234-7454-064023DA651E}"/>
              </a:ext>
            </a:extLst>
          </p:cNvPr>
          <p:cNvGraphicFramePr>
            <a:graphicFrameLocks noGrp="1"/>
          </p:cNvGraphicFramePr>
          <p:nvPr/>
        </p:nvGraphicFramePr>
        <p:xfrm>
          <a:off x="3827230" y="3748738"/>
          <a:ext cx="1877784" cy="18777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2964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67198000"/>
                    </a:ext>
                  </a:extLst>
                </a:gridCol>
              </a:tblGrid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252633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68E278A0-C8E4-B1E1-91BB-0B757410F6F7}"/>
              </a:ext>
            </a:extLst>
          </p:cNvPr>
          <p:cNvGraphicFramePr>
            <a:graphicFrameLocks noGrp="1"/>
          </p:cNvGraphicFramePr>
          <p:nvPr/>
        </p:nvGraphicFramePr>
        <p:xfrm>
          <a:off x="3674830" y="3596338"/>
          <a:ext cx="1877784" cy="18777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2964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3640019622"/>
                    </a:ext>
                  </a:extLst>
                </a:gridCol>
              </a:tblGrid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7878553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648170F0-79C6-AC84-600C-0BC7F9E22DF7}"/>
              </a:ext>
            </a:extLst>
          </p:cNvPr>
          <p:cNvGraphicFramePr>
            <a:graphicFrameLocks noGrp="1"/>
          </p:cNvGraphicFramePr>
          <p:nvPr/>
        </p:nvGraphicFramePr>
        <p:xfrm>
          <a:off x="3522430" y="3443938"/>
          <a:ext cx="1877784" cy="18777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2964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483558164"/>
                    </a:ext>
                  </a:extLst>
                </a:gridCol>
                <a:gridCol w="312964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58810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12964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pic>
        <p:nvPicPr>
          <p:cNvPr id="22" name="Picture 21">
            <a:extLst>
              <a:ext uri="{FF2B5EF4-FFF2-40B4-BE49-F238E27FC236}">
                <a16:creationId xmlns:a16="http://schemas.microsoft.com/office/drawing/2014/main" id="{EDB8C82D-2D3A-6DFF-EA5E-8BC79A83C1D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133642" y="3076077"/>
            <a:ext cx="2628900" cy="2628900"/>
          </a:xfrm>
          <a:prstGeom prst="rect">
            <a:avLst/>
          </a:prstGeom>
        </p:spPr>
      </p:pic>
      <p:graphicFrame>
        <p:nvGraphicFramePr>
          <p:cNvPr id="23" name="Table 6">
            <a:extLst>
              <a:ext uri="{FF2B5EF4-FFF2-40B4-BE49-F238E27FC236}">
                <a16:creationId xmlns:a16="http://schemas.microsoft.com/office/drawing/2014/main" id="{F01098F2-0A10-866E-7E65-FA4C77497A7D}"/>
              </a:ext>
            </a:extLst>
          </p:cNvPr>
          <p:cNvGraphicFramePr>
            <a:graphicFrameLocks noGrp="1"/>
          </p:cNvGraphicFramePr>
          <p:nvPr/>
        </p:nvGraphicFramePr>
        <p:xfrm>
          <a:off x="133643" y="3076077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>
                        <a:alpha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graphicFrame>
        <p:nvGraphicFramePr>
          <p:cNvPr id="65" name="Table 64">
            <a:extLst>
              <a:ext uri="{FF2B5EF4-FFF2-40B4-BE49-F238E27FC236}">
                <a16:creationId xmlns:a16="http://schemas.microsoft.com/office/drawing/2014/main" id="{9E157896-57C6-B2C7-FEA9-988504B5DA18}"/>
              </a:ext>
            </a:extLst>
          </p:cNvPr>
          <p:cNvGraphicFramePr>
            <a:graphicFrameLocks noGrp="1"/>
          </p:cNvGraphicFramePr>
          <p:nvPr/>
        </p:nvGraphicFramePr>
        <p:xfrm>
          <a:off x="6956662" y="4205938"/>
          <a:ext cx="1420585" cy="14205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117">
                  <a:extLst>
                    <a:ext uri="{9D8B030D-6E8A-4147-A177-3AD203B41FA5}">
                      <a16:colId xmlns:a16="http://schemas.microsoft.com/office/drawing/2014/main" val="1638101421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3713144730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060926263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1231179718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657363134"/>
                    </a:ext>
                  </a:extLst>
                </a:gridCol>
              </a:tblGrid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728073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109480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769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2884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89255"/>
                  </a:ext>
                </a:extLst>
              </a:tr>
            </a:tbl>
          </a:graphicData>
        </a:graphic>
      </p:graphicFrame>
      <p:graphicFrame>
        <p:nvGraphicFramePr>
          <p:cNvPr id="64" name="Table 63">
            <a:extLst>
              <a:ext uri="{FF2B5EF4-FFF2-40B4-BE49-F238E27FC236}">
                <a16:creationId xmlns:a16="http://schemas.microsoft.com/office/drawing/2014/main" id="{AEFD0158-B09E-4960-3508-1EC189D206F5}"/>
              </a:ext>
            </a:extLst>
          </p:cNvPr>
          <p:cNvGraphicFramePr>
            <a:graphicFrameLocks noGrp="1"/>
          </p:cNvGraphicFramePr>
          <p:nvPr/>
        </p:nvGraphicFramePr>
        <p:xfrm>
          <a:off x="6804262" y="4053538"/>
          <a:ext cx="1420585" cy="14205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117">
                  <a:extLst>
                    <a:ext uri="{9D8B030D-6E8A-4147-A177-3AD203B41FA5}">
                      <a16:colId xmlns:a16="http://schemas.microsoft.com/office/drawing/2014/main" val="1638101421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3713144730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060926263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1231179718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657363134"/>
                    </a:ext>
                  </a:extLst>
                </a:gridCol>
              </a:tblGrid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728073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109480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769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2884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89255"/>
                  </a:ext>
                </a:extLst>
              </a:tr>
            </a:tbl>
          </a:graphicData>
        </a:graphic>
      </p:graphicFrame>
      <p:graphicFrame>
        <p:nvGraphicFramePr>
          <p:cNvPr id="63" name="Table 62">
            <a:extLst>
              <a:ext uri="{FF2B5EF4-FFF2-40B4-BE49-F238E27FC236}">
                <a16:creationId xmlns:a16="http://schemas.microsoft.com/office/drawing/2014/main" id="{11AB53F8-566B-670C-EDDB-7E390E96B34A}"/>
              </a:ext>
            </a:extLst>
          </p:cNvPr>
          <p:cNvGraphicFramePr>
            <a:graphicFrameLocks noGrp="1"/>
          </p:cNvGraphicFramePr>
          <p:nvPr/>
        </p:nvGraphicFramePr>
        <p:xfrm>
          <a:off x="6651862" y="3901138"/>
          <a:ext cx="1420585" cy="14205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117">
                  <a:extLst>
                    <a:ext uri="{9D8B030D-6E8A-4147-A177-3AD203B41FA5}">
                      <a16:colId xmlns:a16="http://schemas.microsoft.com/office/drawing/2014/main" val="1638101421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3713144730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060926263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1231179718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657363134"/>
                    </a:ext>
                  </a:extLst>
                </a:gridCol>
              </a:tblGrid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728073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109480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769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2884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89255"/>
                  </a:ext>
                </a:extLst>
              </a:tr>
            </a:tbl>
          </a:graphicData>
        </a:graphic>
      </p:graphicFrame>
      <p:graphicFrame>
        <p:nvGraphicFramePr>
          <p:cNvPr id="62" name="Table 61">
            <a:extLst>
              <a:ext uri="{FF2B5EF4-FFF2-40B4-BE49-F238E27FC236}">
                <a16:creationId xmlns:a16="http://schemas.microsoft.com/office/drawing/2014/main" id="{F808C5D9-D328-E55D-0BB6-B8B96D1C5981}"/>
              </a:ext>
            </a:extLst>
          </p:cNvPr>
          <p:cNvGraphicFramePr>
            <a:graphicFrameLocks noGrp="1"/>
          </p:cNvGraphicFramePr>
          <p:nvPr/>
        </p:nvGraphicFramePr>
        <p:xfrm>
          <a:off x="6499462" y="3748738"/>
          <a:ext cx="1420585" cy="14205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117">
                  <a:extLst>
                    <a:ext uri="{9D8B030D-6E8A-4147-A177-3AD203B41FA5}">
                      <a16:colId xmlns:a16="http://schemas.microsoft.com/office/drawing/2014/main" val="1638101421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3713144730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060926263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1231179718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657363134"/>
                    </a:ext>
                  </a:extLst>
                </a:gridCol>
              </a:tblGrid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728073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109480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769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2884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89255"/>
                  </a:ext>
                </a:extLst>
              </a:tr>
            </a:tbl>
          </a:graphicData>
        </a:graphic>
      </p:graphicFrame>
      <p:graphicFrame>
        <p:nvGraphicFramePr>
          <p:cNvPr id="61" name="Table 60">
            <a:extLst>
              <a:ext uri="{FF2B5EF4-FFF2-40B4-BE49-F238E27FC236}">
                <a16:creationId xmlns:a16="http://schemas.microsoft.com/office/drawing/2014/main" id="{5976CD0F-CFD2-DE17-E89D-0A7AB8F704DF}"/>
              </a:ext>
            </a:extLst>
          </p:cNvPr>
          <p:cNvGraphicFramePr>
            <a:graphicFrameLocks noGrp="1"/>
          </p:cNvGraphicFramePr>
          <p:nvPr/>
        </p:nvGraphicFramePr>
        <p:xfrm>
          <a:off x="6347062" y="3596338"/>
          <a:ext cx="1420585" cy="14205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84117">
                  <a:extLst>
                    <a:ext uri="{9D8B030D-6E8A-4147-A177-3AD203B41FA5}">
                      <a16:colId xmlns:a16="http://schemas.microsoft.com/office/drawing/2014/main" val="1638101421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3713144730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060926263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1231179718"/>
                    </a:ext>
                  </a:extLst>
                </a:gridCol>
                <a:gridCol w="284117">
                  <a:extLst>
                    <a:ext uri="{9D8B030D-6E8A-4147-A177-3AD203B41FA5}">
                      <a16:colId xmlns:a16="http://schemas.microsoft.com/office/drawing/2014/main" val="2657363134"/>
                    </a:ext>
                  </a:extLst>
                </a:gridCol>
              </a:tblGrid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00728073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2109480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994769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9288457"/>
                  </a:ext>
                </a:extLst>
              </a:tr>
              <a:tr h="284117"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83012" marR="83012" marT="41506" marB="41506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95289255"/>
                  </a:ext>
                </a:extLst>
              </a:tr>
            </a:tbl>
          </a:graphicData>
        </a:graphic>
      </p:graphicFrame>
      <p:graphicFrame>
        <p:nvGraphicFramePr>
          <p:cNvPr id="74" name="Table 73">
            <a:extLst>
              <a:ext uri="{FF2B5EF4-FFF2-40B4-BE49-F238E27FC236}">
                <a16:creationId xmlns:a16="http://schemas.microsoft.com/office/drawing/2014/main" id="{6C1646CA-AFB3-3759-198F-894AC75339E6}"/>
              </a:ext>
            </a:extLst>
          </p:cNvPr>
          <p:cNvGraphicFramePr>
            <a:graphicFrameLocks noGrp="1"/>
          </p:cNvGraphicFramePr>
          <p:nvPr/>
        </p:nvGraphicFramePr>
        <p:xfrm>
          <a:off x="9331599" y="4469977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73" name="Table 72">
            <a:extLst>
              <a:ext uri="{FF2B5EF4-FFF2-40B4-BE49-F238E27FC236}">
                <a16:creationId xmlns:a16="http://schemas.microsoft.com/office/drawing/2014/main" id="{A72E1C1A-4D06-3403-CD1A-D0645A9ACDBC}"/>
              </a:ext>
            </a:extLst>
          </p:cNvPr>
          <p:cNvGraphicFramePr>
            <a:graphicFrameLocks noGrp="1"/>
          </p:cNvGraphicFramePr>
          <p:nvPr/>
        </p:nvGraphicFramePr>
        <p:xfrm>
          <a:off x="9227708" y="4370719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72" name="Table 71">
            <a:extLst>
              <a:ext uri="{FF2B5EF4-FFF2-40B4-BE49-F238E27FC236}">
                <a16:creationId xmlns:a16="http://schemas.microsoft.com/office/drawing/2014/main" id="{5DDD8EB6-861E-D387-E882-4E0A67746EAD}"/>
              </a:ext>
            </a:extLst>
          </p:cNvPr>
          <p:cNvGraphicFramePr>
            <a:graphicFrameLocks noGrp="1"/>
          </p:cNvGraphicFramePr>
          <p:nvPr/>
        </p:nvGraphicFramePr>
        <p:xfrm>
          <a:off x="9126951" y="4268659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71" name="Table 70">
            <a:extLst>
              <a:ext uri="{FF2B5EF4-FFF2-40B4-BE49-F238E27FC236}">
                <a16:creationId xmlns:a16="http://schemas.microsoft.com/office/drawing/2014/main" id="{090BE227-D576-4F45-4008-19B9B8BA5328}"/>
              </a:ext>
            </a:extLst>
          </p:cNvPr>
          <p:cNvGraphicFramePr>
            <a:graphicFrameLocks noGrp="1"/>
          </p:cNvGraphicFramePr>
          <p:nvPr/>
        </p:nvGraphicFramePr>
        <p:xfrm>
          <a:off x="9023152" y="4143995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70" name="Table 69">
            <a:extLst>
              <a:ext uri="{FF2B5EF4-FFF2-40B4-BE49-F238E27FC236}">
                <a16:creationId xmlns:a16="http://schemas.microsoft.com/office/drawing/2014/main" id="{FFE8D934-99E8-2AE2-A4F6-1E52D4F520FD}"/>
              </a:ext>
            </a:extLst>
          </p:cNvPr>
          <p:cNvGraphicFramePr>
            <a:graphicFrameLocks noGrp="1"/>
          </p:cNvGraphicFramePr>
          <p:nvPr/>
        </p:nvGraphicFramePr>
        <p:xfrm>
          <a:off x="8917987" y="4012024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69" name="Table 68">
            <a:extLst>
              <a:ext uri="{FF2B5EF4-FFF2-40B4-BE49-F238E27FC236}">
                <a16:creationId xmlns:a16="http://schemas.microsoft.com/office/drawing/2014/main" id="{38CA3F27-93B2-674D-54F7-89F21958C2AE}"/>
              </a:ext>
            </a:extLst>
          </p:cNvPr>
          <p:cNvGraphicFramePr>
            <a:graphicFrameLocks noGrp="1"/>
          </p:cNvGraphicFramePr>
          <p:nvPr/>
        </p:nvGraphicFramePr>
        <p:xfrm>
          <a:off x="8812822" y="3883492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F69E5DB1-C531-9EF5-0375-0D421B4312C5}"/>
              </a:ext>
            </a:extLst>
          </p:cNvPr>
          <p:cNvGraphicFramePr>
            <a:graphicFrameLocks noGrp="1"/>
          </p:cNvGraphicFramePr>
          <p:nvPr/>
        </p:nvGraphicFramePr>
        <p:xfrm>
          <a:off x="8712795" y="3748738"/>
          <a:ext cx="980020" cy="98002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2862273892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516366266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235044669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1529006998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99413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5066890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020795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95706464"/>
                  </a:ext>
                </a:extLst>
              </a:tr>
            </a:tbl>
          </a:graphicData>
        </a:graphic>
      </p:graphicFrame>
      <p:graphicFrame>
        <p:nvGraphicFramePr>
          <p:cNvPr id="84" name="Table 83">
            <a:extLst>
              <a:ext uri="{FF2B5EF4-FFF2-40B4-BE49-F238E27FC236}">
                <a16:creationId xmlns:a16="http://schemas.microsoft.com/office/drawing/2014/main" id="{49C3D34C-6D62-038A-C972-558730909C87}"/>
              </a:ext>
            </a:extLst>
          </p:cNvPr>
          <p:cNvGraphicFramePr>
            <a:graphicFrameLocks noGrp="1"/>
          </p:cNvGraphicFramePr>
          <p:nvPr/>
        </p:nvGraphicFramePr>
        <p:xfrm>
          <a:off x="11246433" y="4615724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83" name="Table 82">
            <a:extLst>
              <a:ext uri="{FF2B5EF4-FFF2-40B4-BE49-F238E27FC236}">
                <a16:creationId xmlns:a16="http://schemas.microsoft.com/office/drawing/2014/main" id="{0FE5F3C1-B02E-595E-8CB9-0A010A252BA0}"/>
              </a:ext>
            </a:extLst>
          </p:cNvPr>
          <p:cNvGraphicFramePr>
            <a:graphicFrameLocks noGrp="1"/>
          </p:cNvGraphicFramePr>
          <p:nvPr/>
        </p:nvGraphicFramePr>
        <p:xfrm>
          <a:off x="11144877" y="4496004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96B44140-F957-81DD-ECF1-8B26C224D85E}"/>
              </a:ext>
            </a:extLst>
          </p:cNvPr>
          <p:cNvGraphicFramePr>
            <a:graphicFrameLocks noGrp="1"/>
          </p:cNvGraphicFramePr>
          <p:nvPr/>
        </p:nvGraphicFramePr>
        <p:xfrm>
          <a:off x="11049863" y="4381665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81" name="Table 80">
            <a:extLst>
              <a:ext uri="{FF2B5EF4-FFF2-40B4-BE49-F238E27FC236}">
                <a16:creationId xmlns:a16="http://schemas.microsoft.com/office/drawing/2014/main" id="{51E15A8A-65B7-9964-07FD-06A7237C7DE8}"/>
              </a:ext>
            </a:extLst>
          </p:cNvPr>
          <p:cNvGraphicFramePr>
            <a:graphicFrameLocks noGrp="1"/>
          </p:cNvGraphicFramePr>
          <p:nvPr/>
        </p:nvGraphicFramePr>
        <p:xfrm>
          <a:off x="10957120" y="4252334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80" name="Table 79">
            <a:extLst>
              <a:ext uri="{FF2B5EF4-FFF2-40B4-BE49-F238E27FC236}">
                <a16:creationId xmlns:a16="http://schemas.microsoft.com/office/drawing/2014/main" id="{CBF12FCC-D4AD-2B5F-425E-4B598F0D76BF}"/>
              </a:ext>
            </a:extLst>
          </p:cNvPr>
          <p:cNvGraphicFramePr>
            <a:graphicFrameLocks noGrp="1"/>
          </p:cNvGraphicFramePr>
          <p:nvPr/>
        </p:nvGraphicFramePr>
        <p:xfrm>
          <a:off x="10862106" y="4125714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79" name="Table 78">
            <a:extLst>
              <a:ext uri="{FF2B5EF4-FFF2-40B4-BE49-F238E27FC236}">
                <a16:creationId xmlns:a16="http://schemas.microsoft.com/office/drawing/2014/main" id="{F261BE03-7304-FFC3-EA4E-63D9BA9A2AC8}"/>
              </a:ext>
            </a:extLst>
          </p:cNvPr>
          <p:cNvGraphicFramePr>
            <a:graphicFrameLocks noGrp="1"/>
          </p:cNvGraphicFramePr>
          <p:nvPr/>
        </p:nvGraphicFramePr>
        <p:xfrm>
          <a:off x="10760550" y="3999249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graphicFrame>
        <p:nvGraphicFramePr>
          <p:cNvPr id="78" name="Table 77">
            <a:extLst>
              <a:ext uri="{FF2B5EF4-FFF2-40B4-BE49-F238E27FC236}">
                <a16:creationId xmlns:a16="http://schemas.microsoft.com/office/drawing/2014/main" id="{0D8946C6-428A-A034-598D-DDAC097CF04A}"/>
              </a:ext>
            </a:extLst>
          </p:cNvPr>
          <p:cNvGraphicFramePr>
            <a:graphicFrameLocks noGrp="1"/>
          </p:cNvGraphicFramePr>
          <p:nvPr/>
        </p:nvGraphicFramePr>
        <p:xfrm>
          <a:off x="10652182" y="3883492"/>
          <a:ext cx="735015" cy="73501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3008907533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9703588"/>
                  </a:ext>
                </a:extLst>
              </a:tr>
            </a:tbl>
          </a:graphicData>
        </a:graphic>
      </p:graphicFrame>
      <p:sp>
        <p:nvSpPr>
          <p:cNvPr id="88" name="TextBox 87">
            <a:extLst>
              <a:ext uri="{FF2B5EF4-FFF2-40B4-BE49-F238E27FC236}">
                <a16:creationId xmlns:a16="http://schemas.microsoft.com/office/drawing/2014/main" id="{C7D260E8-F4C2-CED9-B595-927B49492416}"/>
              </a:ext>
            </a:extLst>
          </p:cNvPr>
          <p:cNvSpPr txBox="1"/>
          <p:nvPr/>
        </p:nvSpPr>
        <p:spPr>
          <a:xfrm>
            <a:off x="838656" y="2583369"/>
            <a:ext cx="486635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model.add(layers.Conv2D(</a:t>
            </a:r>
            <a:r>
              <a:rPr lang="en-US" sz="1100" b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32</a:t>
            </a:r>
            <a:r>
              <a:rPr lang="en-US" sz="1100" b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(</a:t>
            </a:r>
            <a:r>
              <a:rPr lang="en-US" sz="1100" b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), activation=</a:t>
            </a:r>
            <a:r>
              <a:rPr lang="en-US" sz="1100" b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'relu'</a:t>
            </a:r>
            <a:r>
              <a:rPr lang="en-US" sz="1100" b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  <a:endParaRPr lang="en-US" sz="1100" b="0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5B59A62C-DFE7-76D3-F4D5-3283740143E7}"/>
              </a:ext>
            </a:extLst>
          </p:cNvPr>
          <p:cNvSpPr txBox="1"/>
          <p:nvPr/>
        </p:nvSpPr>
        <p:spPr>
          <a:xfrm>
            <a:off x="8869472" y="5666091"/>
            <a:ext cx="342864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(layers.MaxPooling2D((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151E5B61-26D5-5F51-EA07-713E257E193E}"/>
              </a:ext>
            </a:extLst>
          </p:cNvPr>
          <p:cNvSpPr txBox="1"/>
          <p:nvPr/>
        </p:nvSpPr>
        <p:spPr>
          <a:xfrm>
            <a:off x="5968612" y="3148183"/>
            <a:ext cx="4817269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(layers.Conv2D(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16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(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), activation=</a:t>
            </a:r>
            <a:r>
              <a:rPr lang="en-US" sz="11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100" b="0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100" b="0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9EFE4466-2376-E6F6-C3A7-6CFBA7A6F173}"/>
              </a:ext>
            </a:extLst>
          </p:cNvPr>
          <p:cNvSpPr txBox="1"/>
          <p:nvPr/>
        </p:nvSpPr>
        <p:spPr>
          <a:xfrm>
            <a:off x="4504695" y="6087187"/>
            <a:ext cx="341535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(layers.MaxPooling2D((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1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  <p:cxnSp>
        <p:nvCxnSpPr>
          <p:cNvPr id="96" name="Connector: Curved 95">
            <a:extLst>
              <a:ext uri="{FF2B5EF4-FFF2-40B4-BE49-F238E27FC236}">
                <a16:creationId xmlns:a16="http://schemas.microsoft.com/office/drawing/2014/main" id="{518EAA56-A6FD-927C-791E-8114A5556B0D}"/>
              </a:ext>
            </a:extLst>
          </p:cNvPr>
          <p:cNvCxnSpPr>
            <a:cxnSpLocks/>
            <a:stCxn id="23" idx="0"/>
            <a:endCxn id="19" idx="0"/>
          </p:cNvCxnSpPr>
          <p:nvPr/>
        </p:nvCxnSpPr>
        <p:spPr>
          <a:xfrm rot="16200000" flipH="1">
            <a:off x="2770776" y="1753392"/>
            <a:ext cx="367861" cy="3013230"/>
          </a:xfrm>
          <a:prstGeom prst="curvedConnector3">
            <a:avLst>
              <a:gd name="adj1" fmla="val -62143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Connector: Curved 97">
            <a:extLst>
              <a:ext uri="{FF2B5EF4-FFF2-40B4-BE49-F238E27FC236}">
                <a16:creationId xmlns:a16="http://schemas.microsoft.com/office/drawing/2014/main" id="{9CF5BF0E-80ED-0468-445F-8041F730111B}"/>
              </a:ext>
            </a:extLst>
          </p:cNvPr>
          <p:cNvCxnSpPr>
            <a:cxnSpLocks/>
            <a:stCxn id="8" idx="2"/>
            <a:endCxn id="65" idx="2"/>
          </p:cNvCxnSpPr>
          <p:nvPr/>
        </p:nvCxnSpPr>
        <p:spPr>
          <a:xfrm rot="5400000" flipH="1" flipV="1">
            <a:off x="6216538" y="4480907"/>
            <a:ext cx="304799" cy="2596032"/>
          </a:xfrm>
          <a:prstGeom prst="curvedConnector3">
            <a:avLst>
              <a:gd name="adj1" fmla="val -55263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Connector: Curved 100">
            <a:extLst>
              <a:ext uri="{FF2B5EF4-FFF2-40B4-BE49-F238E27FC236}">
                <a16:creationId xmlns:a16="http://schemas.microsoft.com/office/drawing/2014/main" id="{6543FB8F-B5B7-031F-F981-0F22B445D3E3}"/>
              </a:ext>
            </a:extLst>
          </p:cNvPr>
          <p:cNvCxnSpPr>
            <a:cxnSpLocks/>
            <a:stCxn id="61" idx="0"/>
            <a:endCxn id="67" idx="0"/>
          </p:cNvCxnSpPr>
          <p:nvPr/>
        </p:nvCxnSpPr>
        <p:spPr>
          <a:xfrm rot="16200000" flipH="1">
            <a:off x="8053879" y="2599813"/>
            <a:ext cx="152400" cy="2145451"/>
          </a:xfrm>
          <a:prstGeom prst="curvedConnector3">
            <a:avLst>
              <a:gd name="adj1" fmla="val -1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Connector: Curved 103">
            <a:extLst>
              <a:ext uri="{FF2B5EF4-FFF2-40B4-BE49-F238E27FC236}">
                <a16:creationId xmlns:a16="http://schemas.microsoft.com/office/drawing/2014/main" id="{F6525657-9BF9-194B-5E4F-11AED2E27A96}"/>
              </a:ext>
            </a:extLst>
          </p:cNvPr>
          <p:cNvCxnSpPr>
            <a:cxnSpLocks/>
            <a:stCxn id="74" idx="2"/>
            <a:endCxn id="84" idx="2"/>
          </p:cNvCxnSpPr>
          <p:nvPr/>
        </p:nvCxnSpPr>
        <p:spPr>
          <a:xfrm rot="5400000" flipH="1" flipV="1">
            <a:off x="10668145" y="4504202"/>
            <a:ext cx="99258" cy="1792331"/>
          </a:xfrm>
          <a:prstGeom prst="curvedConnector3">
            <a:avLst>
              <a:gd name="adj1" fmla="val -230309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TextBox 123">
            <a:extLst>
              <a:ext uri="{FF2B5EF4-FFF2-40B4-BE49-F238E27FC236}">
                <a16:creationId xmlns:a16="http://schemas.microsoft.com/office/drawing/2014/main" id="{5750A292-37B8-0479-EE08-982C07D11EC0}"/>
              </a:ext>
            </a:extLst>
          </p:cNvPr>
          <p:cNvSpPr txBox="1"/>
          <p:nvPr/>
        </p:nvSpPr>
        <p:spPr>
          <a:xfrm>
            <a:off x="36499" y="5995136"/>
            <a:ext cx="357779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layers.Input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((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64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200" b="0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200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</p:txBody>
      </p:sp>
    </p:spTree>
    <p:extLst>
      <p:ext uri="{BB962C8B-B14F-4D97-AF65-F5344CB8AC3E}">
        <p14:creationId xmlns:p14="http://schemas.microsoft.com/office/powerpoint/2010/main" val="363349825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91629893-26F8-4B97-81D1-1173A13E3090}"/>
              </a:ext>
            </a:extLst>
          </p:cNvPr>
          <p:cNvGrpSpPr/>
          <p:nvPr/>
        </p:nvGrpSpPr>
        <p:grpSpPr>
          <a:xfrm flipH="1">
            <a:off x="7843836" y="490256"/>
            <a:ext cx="3132901" cy="962336"/>
            <a:chOff x="6721599" y="661062"/>
            <a:chExt cx="3132901" cy="962336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585A94-D627-3A25-7297-F20ABC3CAFFA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848501" y="661062"/>
              <a:ext cx="1905" cy="917733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20CDC14-D124-A1DA-1666-22531D98733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848501" y="661062"/>
              <a:ext cx="1005999" cy="962335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8153DCA-6008-8D20-017B-38425AA1497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46026" y="661062"/>
              <a:ext cx="1002475" cy="962336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E09EF49-2685-7E42-BB0A-1DC342DFA80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21599" y="661062"/>
              <a:ext cx="2126902" cy="960169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4715336-9137-6926-07DF-D7EFA4C02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Flatten</a:t>
            </a:r>
            <a:r>
              <a:rPr lang="en-US" sz="2400" dirty="0"/>
              <a:t> and </a:t>
            </a:r>
            <a:r>
              <a:rPr lang="en-US" sz="240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r>
              <a:rPr lang="en-US" sz="2400" dirty="0"/>
              <a:t> Layers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50BEF-B57E-09E1-FF4D-80C07148402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510963" cy="5221539"/>
          </a:xfrm>
        </p:spPr>
        <p:txBody>
          <a:bodyPr/>
          <a:lstStyle/>
          <a:p>
            <a:r>
              <a:rPr lang="en-US" sz="2000" dirty="0">
                <a:sym typeface="Wingdings" panose="05000000000000000000" pitchFamily="2" charset="2"/>
              </a:rPr>
              <a:t>As discuss, we need to add a 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Flatten</a:t>
            </a:r>
            <a:r>
              <a:rPr lang="en-US" sz="2000" dirty="0">
                <a:sym typeface="Wingdings" panose="05000000000000000000" pitchFamily="2" charset="2"/>
              </a:rPr>
              <a:t> layer to transform the 2D output from the last 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2000" dirty="0">
                <a:sym typeface="Wingdings" panose="05000000000000000000" pitchFamily="2" charset="2"/>
              </a:rPr>
              <a:t> layer to 1D forms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There is nothing to set for this layer, it simply reorganize its inputs into 1D vectors</a:t>
            </a:r>
          </a:p>
          <a:p>
            <a:r>
              <a:rPr lang="en-US" sz="2200" dirty="0">
                <a:sym typeface="Wingdings" panose="05000000000000000000" pitchFamily="2" charset="2"/>
              </a:rPr>
              <a:t>Then, we can stack more 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r>
              <a:rPr lang="en-US" sz="2200" dirty="0">
                <a:sym typeface="Wingdings" panose="05000000000000000000" pitchFamily="2" charset="2"/>
              </a:rPr>
              <a:t> layers for fully-connected layers as needed</a:t>
            </a:r>
          </a:p>
          <a:p>
            <a:r>
              <a:rPr lang="en-US" sz="2200" dirty="0">
                <a:sym typeface="Wingdings" panose="05000000000000000000" pitchFamily="2" charset="2"/>
              </a:rPr>
              <a:t>The output layer is also a 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r>
              <a:rPr lang="en-US" sz="2200" dirty="0">
                <a:sym typeface="Wingdings" panose="05000000000000000000" pitchFamily="2" charset="2"/>
              </a:rPr>
              <a:t> layer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Use </a:t>
            </a:r>
            <a:r>
              <a:rPr lang="en-US" sz="1800" b="1" dirty="0" err="1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softmax</a:t>
            </a:r>
            <a:r>
              <a:rPr lang="en-US" sz="1800" dirty="0">
                <a:sym typeface="Wingdings" panose="05000000000000000000" pitchFamily="2" charset="2"/>
              </a:rPr>
              <a:t> activation for classification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Use </a:t>
            </a:r>
            <a:r>
              <a:rPr lang="en-US" sz="1800" b="1" dirty="0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linear</a:t>
            </a:r>
            <a:r>
              <a:rPr lang="en-US" sz="1800" dirty="0">
                <a:sym typeface="Wingdings" panose="05000000000000000000" pitchFamily="2" charset="2"/>
              </a:rPr>
              <a:t> for regression (although regression on image data is quite rare)</a:t>
            </a:r>
            <a:endParaRPr lang="en-US" sz="1800" dirty="0"/>
          </a:p>
        </p:txBody>
      </p: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FAE48A2-FD55-DB88-4189-17F433C80F94}"/>
              </a:ext>
            </a:extLst>
          </p:cNvPr>
          <p:cNvGraphicFramePr>
            <a:graphicFrameLocks noGrp="1"/>
          </p:cNvGraphicFramePr>
          <p:nvPr/>
        </p:nvGraphicFramePr>
        <p:xfrm>
          <a:off x="9410859" y="50507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E0B6E6-4C76-A38D-B0E1-9DA3C06849A6}"/>
              </a:ext>
            </a:extLst>
          </p:cNvPr>
          <p:cNvGraphicFramePr>
            <a:graphicFrameLocks noGrp="1"/>
          </p:cNvGraphicFramePr>
          <p:nvPr/>
        </p:nvGraphicFramePr>
        <p:xfrm>
          <a:off x="9258459" y="48983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3C62629-AEF0-4E32-63DA-9883391FBF8D}"/>
              </a:ext>
            </a:extLst>
          </p:cNvPr>
          <p:cNvGraphicFramePr>
            <a:graphicFrameLocks noGrp="1"/>
          </p:cNvGraphicFramePr>
          <p:nvPr/>
        </p:nvGraphicFramePr>
        <p:xfrm>
          <a:off x="9106059" y="47459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229441-FA92-B1D9-72EE-BFA713760480}"/>
              </a:ext>
            </a:extLst>
          </p:cNvPr>
          <p:cNvGraphicFramePr>
            <a:graphicFrameLocks noGrp="1"/>
          </p:cNvGraphicFramePr>
          <p:nvPr/>
        </p:nvGraphicFramePr>
        <p:xfrm>
          <a:off x="8953659" y="45935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8D09ED5-9452-FABC-6372-66905636DB95}"/>
              </a:ext>
            </a:extLst>
          </p:cNvPr>
          <p:cNvGraphicFramePr>
            <a:graphicFrameLocks noGrp="1"/>
          </p:cNvGraphicFramePr>
          <p:nvPr/>
        </p:nvGraphicFramePr>
        <p:xfrm>
          <a:off x="8801259" y="44411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8AE4719-F130-0B09-5C0E-FFE631080DC3}"/>
              </a:ext>
            </a:extLst>
          </p:cNvPr>
          <p:cNvGraphicFramePr>
            <a:graphicFrameLocks noGrp="1"/>
          </p:cNvGraphicFramePr>
          <p:nvPr/>
        </p:nvGraphicFramePr>
        <p:xfrm>
          <a:off x="6899584" y="3582555"/>
          <a:ext cx="5057740" cy="24352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2887">
                  <a:extLst>
                    <a:ext uri="{9D8B030D-6E8A-4147-A177-3AD203B41FA5}">
                      <a16:colId xmlns:a16="http://schemas.microsoft.com/office/drawing/2014/main" val="12768298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59316021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046282251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1429882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29696476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004056364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5236667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526116989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350509890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0792058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04176599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45273353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184332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42336484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40262749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325274265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713878450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6177971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91812652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32475538"/>
                    </a:ext>
                  </a:extLst>
                </a:gridCol>
              </a:tblGrid>
              <a:tr h="243528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24348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A9380E-0752-51CD-8D33-AE74757FFA4A}"/>
              </a:ext>
            </a:extLst>
          </p:cNvPr>
          <p:cNvCxnSpPr>
            <a:cxnSpLocks/>
            <a:stCxn id="16" idx="1"/>
            <a:endCxn id="25" idx="4"/>
          </p:cNvCxnSpPr>
          <p:nvPr/>
        </p:nvCxnSpPr>
        <p:spPr>
          <a:xfrm flipH="1" flipV="1">
            <a:off x="8855736" y="1739981"/>
            <a:ext cx="2121001" cy="96016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720A46A4-B562-A38E-C5EC-751A20B357F8}"/>
              </a:ext>
            </a:extLst>
          </p:cNvPr>
          <p:cNvSpPr/>
          <p:nvPr/>
        </p:nvSpPr>
        <p:spPr bwMode="auto">
          <a:xfrm>
            <a:off x="9805564" y="2655547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2F40891-2735-626B-8FAB-4FB45ADB4D26}"/>
              </a:ext>
            </a:extLst>
          </p:cNvPr>
          <p:cNvSpPr/>
          <p:nvPr/>
        </p:nvSpPr>
        <p:spPr bwMode="auto">
          <a:xfrm>
            <a:off x="8683041" y="2651214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2A61EFD-D04B-E442-6497-23989EACCC8E}"/>
              </a:ext>
            </a:extLst>
          </p:cNvPr>
          <p:cNvSpPr/>
          <p:nvPr/>
        </p:nvSpPr>
        <p:spPr bwMode="auto">
          <a:xfrm>
            <a:off x="10927801" y="2651213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DCF97FD-73DC-215F-184D-E9BC7F039683}"/>
              </a:ext>
            </a:extLst>
          </p:cNvPr>
          <p:cNvSpPr/>
          <p:nvPr/>
        </p:nvSpPr>
        <p:spPr bwMode="auto">
          <a:xfrm>
            <a:off x="9809275" y="158265"/>
            <a:ext cx="334158" cy="3341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05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AB728A-3F78-2A9B-E8DB-A4B0EFC81B59}"/>
              </a:ext>
            </a:extLst>
          </p:cNvPr>
          <p:cNvCxnSpPr>
            <a:cxnSpLocks/>
            <a:stCxn id="24" idx="0"/>
            <a:endCxn id="17" idx="4"/>
          </p:cNvCxnSpPr>
          <p:nvPr/>
        </p:nvCxnSpPr>
        <p:spPr bwMode="auto">
          <a:xfrm flipH="1" flipV="1">
            <a:off x="9976354" y="492423"/>
            <a:ext cx="1905" cy="917733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E158BC0-1CF7-09A2-72BD-C26035786A95}"/>
              </a:ext>
            </a:extLst>
          </p:cNvPr>
          <p:cNvCxnSpPr>
            <a:cxnSpLocks/>
            <a:stCxn id="26" idx="1"/>
            <a:endCxn id="17" idx="4"/>
          </p:cNvCxnSpPr>
          <p:nvPr/>
        </p:nvCxnSpPr>
        <p:spPr bwMode="auto">
          <a:xfrm flipH="1" flipV="1">
            <a:off x="9976354" y="492423"/>
            <a:ext cx="1005999" cy="96233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5BF8CF4-8C3A-BF37-EF59-CB8982899574}"/>
              </a:ext>
            </a:extLst>
          </p:cNvPr>
          <p:cNvCxnSpPr>
            <a:cxnSpLocks/>
            <a:stCxn id="25" idx="7"/>
            <a:endCxn id="17" idx="4"/>
          </p:cNvCxnSpPr>
          <p:nvPr/>
        </p:nvCxnSpPr>
        <p:spPr bwMode="auto">
          <a:xfrm flipV="1">
            <a:off x="8973879" y="492423"/>
            <a:ext cx="1002475" cy="96233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46E65CC9-D4AB-3A2C-438D-FDFFBFCCBAD7}"/>
              </a:ext>
            </a:extLst>
          </p:cNvPr>
          <p:cNvSpPr/>
          <p:nvPr/>
        </p:nvSpPr>
        <p:spPr bwMode="auto">
          <a:xfrm>
            <a:off x="7558614" y="2649047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AA211BF-17A2-28AD-ECC8-974419052FDC}"/>
              </a:ext>
            </a:extLst>
          </p:cNvPr>
          <p:cNvCxnSpPr>
            <a:cxnSpLocks/>
            <a:stCxn id="27" idx="7"/>
            <a:endCxn id="17" idx="4"/>
          </p:cNvCxnSpPr>
          <p:nvPr/>
        </p:nvCxnSpPr>
        <p:spPr bwMode="auto">
          <a:xfrm flipV="1">
            <a:off x="7849452" y="492423"/>
            <a:ext cx="2126902" cy="96016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10F70A9-B0C7-E65C-8C47-BA666428B287}"/>
              </a:ext>
            </a:extLst>
          </p:cNvPr>
          <p:cNvSpPr txBox="1"/>
          <p:nvPr/>
        </p:nvSpPr>
        <p:spPr>
          <a:xfrm>
            <a:off x="10354832" y="2560320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A0A4B1C-8FF0-F733-A172-23DAAA4F4FEA}"/>
                  </a:ext>
                </a:extLst>
              </p:cNvPr>
              <p:cNvSpPr/>
              <p:nvPr/>
            </p:nvSpPr>
            <p:spPr bwMode="auto">
              <a:xfrm>
                <a:off x="9811180" y="1410156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A0A4B1C-8FF0-F733-A172-23DAAA4F4F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11180" y="1410156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39A0F3C-4A17-A802-0817-2331B38DE512}"/>
                  </a:ext>
                </a:extLst>
              </p:cNvPr>
              <p:cNvSpPr/>
              <p:nvPr/>
            </p:nvSpPr>
            <p:spPr bwMode="auto">
              <a:xfrm>
                <a:off x="8688657" y="1405823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39A0F3C-4A17-A802-0817-2331B38DE5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8657" y="1405823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CD1755A-F5E8-F99F-4A02-DA8B1B6B731A}"/>
                  </a:ext>
                </a:extLst>
              </p:cNvPr>
              <p:cNvSpPr/>
              <p:nvPr/>
            </p:nvSpPr>
            <p:spPr bwMode="auto">
              <a:xfrm>
                <a:off x="10933417" y="140582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1024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CD1755A-F5E8-F99F-4A02-DA8B1B6B73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33417" y="1405822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12963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>
            <a:extLst>
              <a:ext uri="{FF2B5EF4-FFF2-40B4-BE49-F238E27FC236}">
                <a16:creationId xmlns:a16="http://schemas.microsoft.com/office/drawing/2014/main" id="{DD1CE1FC-C3B1-EDCA-3527-E83A2020B3C9}"/>
              </a:ext>
            </a:extLst>
          </p:cNvPr>
          <p:cNvSpPr/>
          <p:nvPr/>
        </p:nvSpPr>
        <p:spPr bwMode="auto">
          <a:xfrm>
            <a:off x="7564230" y="1403656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D2A2B1-E0AB-E960-3DBA-85EF904069C9}"/>
              </a:ext>
            </a:extLst>
          </p:cNvPr>
          <p:cNvSpPr txBox="1"/>
          <p:nvPr/>
        </p:nvSpPr>
        <p:spPr>
          <a:xfrm>
            <a:off x="10360448" y="1314929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C066BCA-06C1-B41E-C5C2-A0B92F74FF10}"/>
              </a:ext>
            </a:extLst>
          </p:cNvPr>
          <p:cNvCxnSpPr>
            <a:cxnSpLocks/>
            <a:stCxn id="21" idx="7"/>
            <a:endCxn id="25" idx="4"/>
          </p:cNvCxnSpPr>
          <p:nvPr/>
        </p:nvCxnSpPr>
        <p:spPr>
          <a:xfrm flipV="1">
            <a:off x="7843836" y="1739981"/>
            <a:ext cx="1011900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7D415DC-A76B-E222-06D6-C49992693D4F}"/>
              </a:ext>
            </a:extLst>
          </p:cNvPr>
          <p:cNvCxnSpPr>
            <a:cxnSpLocks/>
            <a:stCxn id="15" idx="0"/>
            <a:endCxn id="25" idx="4"/>
          </p:cNvCxnSpPr>
          <p:nvPr/>
        </p:nvCxnSpPr>
        <p:spPr>
          <a:xfrm flipV="1">
            <a:off x="8850120" y="1739981"/>
            <a:ext cx="5616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6FA766B-AFA9-A978-1D7D-05D370ABE272}"/>
              </a:ext>
            </a:extLst>
          </p:cNvPr>
          <p:cNvCxnSpPr>
            <a:cxnSpLocks/>
            <a:stCxn id="14" idx="1"/>
            <a:endCxn id="25" idx="4"/>
          </p:cNvCxnSpPr>
          <p:nvPr/>
        </p:nvCxnSpPr>
        <p:spPr>
          <a:xfrm flipH="1" flipV="1">
            <a:off x="8855736" y="1739981"/>
            <a:ext cx="998764" cy="9645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E2C0CD-A6ED-CC8D-36ED-F049C93291F3}"/>
              </a:ext>
            </a:extLst>
          </p:cNvPr>
          <p:cNvCxnSpPr>
            <a:cxnSpLocks/>
            <a:stCxn id="21" idx="7"/>
            <a:endCxn id="24" idx="4"/>
          </p:cNvCxnSpPr>
          <p:nvPr/>
        </p:nvCxnSpPr>
        <p:spPr>
          <a:xfrm flipV="1">
            <a:off x="7843836" y="1744314"/>
            <a:ext cx="2134423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BA9E452-3BB0-F157-813C-0DE3247F794C}"/>
              </a:ext>
            </a:extLst>
          </p:cNvPr>
          <p:cNvCxnSpPr>
            <a:cxnSpLocks/>
            <a:stCxn id="15" idx="7"/>
            <a:endCxn id="24" idx="4"/>
          </p:cNvCxnSpPr>
          <p:nvPr/>
        </p:nvCxnSpPr>
        <p:spPr>
          <a:xfrm flipV="1">
            <a:off x="8968263" y="1744314"/>
            <a:ext cx="1009996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6933918-2068-A449-A934-3E6996D70737}"/>
              </a:ext>
            </a:extLst>
          </p:cNvPr>
          <p:cNvCxnSpPr>
            <a:cxnSpLocks/>
            <a:stCxn id="14" idx="0"/>
            <a:endCxn id="24" idx="4"/>
          </p:cNvCxnSpPr>
          <p:nvPr/>
        </p:nvCxnSpPr>
        <p:spPr>
          <a:xfrm flipV="1">
            <a:off x="9972643" y="1744314"/>
            <a:ext cx="5616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9076774-1846-D889-3C24-CC4CB77A4D8C}"/>
              </a:ext>
            </a:extLst>
          </p:cNvPr>
          <p:cNvCxnSpPr>
            <a:cxnSpLocks/>
            <a:stCxn id="16" idx="1"/>
            <a:endCxn id="24" idx="4"/>
          </p:cNvCxnSpPr>
          <p:nvPr/>
        </p:nvCxnSpPr>
        <p:spPr>
          <a:xfrm flipH="1" flipV="1">
            <a:off x="9978259" y="1744314"/>
            <a:ext cx="998478" cy="95583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D948F04-846B-7CEC-6CDE-76EAB41AA5FD}"/>
              </a:ext>
            </a:extLst>
          </p:cNvPr>
          <p:cNvCxnSpPr>
            <a:cxnSpLocks/>
            <a:stCxn id="16" idx="0"/>
            <a:endCxn id="26" idx="4"/>
          </p:cNvCxnSpPr>
          <p:nvPr/>
        </p:nvCxnSpPr>
        <p:spPr>
          <a:xfrm flipV="1">
            <a:off x="11094880" y="1739980"/>
            <a:ext cx="5616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F46E1DB-0BF1-5342-D2E7-E1F2F24EA2F1}"/>
              </a:ext>
            </a:extLst>
          </p:cNvPr>
          <p:cNvCxnSpPr>
            <a:cxnSpLocks/>
            <a:stCxn id="14" idx="0"/>
            <a:endCxn id="26" idx="4"/>
          </p:cNvCxnSpPr>
          <p:nvPr/>
        </p:nvCxnSpPr>
        <p:spPr>
          <a:xfrm flipV="1">
            <a:off x="9972643" y="1739980"/>
            <a:ext cx="1127853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F60A6A1-5D37-B3CC-6FEE-10EB675B4B0C}"/>
              </a:ext>
            </a:extLst>
          </p:cNvPr>
          <p:cNvCxnSpPr>
            <a:cxnSpLocks/>
            <a:stCxn id="15" idx="7"/>
            <a:endCxn id="26" idx="4"/>
          </p:cNvCxnSpPr>
          <p:nvPr/>
        </p:nvCxnSpPr>
        <p:spPr>
          <a:xfrm flipV="1">
            <a:off x="8968263" y="1739980"/>
            <a:ext cx="2132233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4113819-108F-692A-5979-0FBBCB627A99}"/>
              </a:ext>
            </a:extLst>
          </p:cNvPr>
          <p:cNvCxnSpPr>
            <a:cxnSpLocks/>
            <a:stCxn id="21" idx="7"/>
            <a:endCxn id="26" idx="4"/>
          </p:cNvCxnSpPr>
          <p:nvPr/>
        </p:nvCxnSpPr>
        <p:spPr>
          <a:xfrm flipV="1">
            <a:off x="7843836" y="1739980"/>
            <a:ext cx="3256660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5FF29D4A-789E-1605-0518-AE10BA3FE04B}"/>
              </a:ext>
            </a:extLst>
          </p:cNvPr>
          <p:cNvSpPr txBox="1"/>
          <p:nvPr/>
        </p:nvSpPr>
        <p:spPr>
          <a:xfrm>
            <a:off x="7110200" y="2072871"/>
            <a:ext cx="463650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1024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BE6D6DC3-C67B-A490-2979-961E29B1E09A}"/>
              </a:ext>
            </a:extLst>
          </p:cNvPr>
          <p:cNvSpPr txBox="1"/>
          <p:nvPr/>
        </p:nvSpPr>
        <p:spPr>
          <a:xfrm>
            <a:off x="7125648" y="832718"/>
            <a:ext cx="460561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2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1" dirty="0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 err="1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softmax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5A2189F0-0B58-C59F-B230-88DC89AE7E96}"/>
              </a:ext>
            </a:extLst>
          </p:cNvPr>
          <p:cNvSpPr/>
          <p:nvPr/>
        </p:nvSpPr>
        <p:spPr bwMode="auto">
          <a:xfrm>
            <a:off x="8689824" y="150290"/>
            <a:ext cx="334158" cy="3341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05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8EA290E6-DC18-25B4-BF1C-040D2113C76E}"/>
              </a:ext>
            </a:extLst>
          </p:cNvPr>
          <p:cNvSpPr/>
          <p:nvPr/>
        </p:nvSpPr>
        <p:spPr>
          <a:xfrm flipV="1">
            <a:off x="9291803" y="4035762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6DE9BF18-2738-CC4E-C4F2-4C84880C9CCC}"/>
              </a:ext>
            </a:extLst>
          </p:cNvPr>
          <p:cNvSpPr/>
          <p:nvPr/>
        </p:nvSpPr>
        <p:spPr>
          <a:xfrm flipV="1">
            <a:off x="9294934" y="3168056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Down 49">
            <a:extLst>
              <a:ext uri="{FF2B5EF4-FFF2-40B4-BE49-F238E27FC236}">
                <a16:creationId xmlns:a16="http://schemas.microsoft.com/office/drawing/2014/main" id="{F6B718A8-DF38-B973-A74A-ADBF41304142}"/>
              </a:ext>
            </a:extLst>
          </p:cNvPr>
          <p:cNvSpPr/>
          <p:nvPr/>
        </p:nvSpPr>
        <p:spPr>
          <a:xfrm flipV="1">
            <a:off x="9300773" y="5751856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30B4B87-C719-0AC0-8140-9969CFCF6193}"/>
              </a:ext>
            </a:extLst>
          </p:cNvPr>
          <p:cNvSpPr txBox="1"/>
          <p:nvPr/>
        </p:nvSpPr>
        <p:spPr>
          <a:xfrm>
            <a:off x="9258459" y="5899662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89D547CC-C642-3790-B234-88F493C4DA45}"/>
              </a:ext>
            </a:extLst>
          </p:cNvPr>
          <p:cNvSpPr txBox="1"/>
          <p:nvPr/>
        </p:nvSpPr>
        <p:spPr>
          <a:xfrm>
            <a:off x="6651947" y="3981689"/>
            <a:ext cx="269911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layers.Flatten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())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9CCFA3F-1ECD-CD3E-00F8-5319516EC6E0}"/>
              </a:ext>
            </a:extLst>
          </p:cNvPr>
          <p:cNvSpPr txBox="1"/>
          <p:nvPr/>
        </p:nvSpPr>
        <p:spPr>
          <a:xfrm>
            <a:off x="7123078" y="5732785"/>
            <a:ext cx="277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Last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1400" dirty="0">
                <a:sym typeface="Wingdings" panose="05000000000000000000" pitchFamily="2" charset="2"/>
              </a:rPr>
              <a:t> layer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5436421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EAA8DF-E982-26D0-8DD7-C37AE236A5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10515600" cy="503535"/>
          </a:xfrm>
        </p:spPr>
        <p:txBody>
          <a:bodyPr/>
          <a:lstStyle/>
          <a:p>
            <a:r>
              <a:rPr lang="en-US" sz="2800" dirty="0"/>
              <a:t>The Overall CNN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F5CAFD-715A-8470-A773-FAA7A8DED08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67248"/>
            <a:ext cx="10846970" cy="1675149"/>
          </a:xfrm>
        </p:spPr>
        <p:txBody>
          <a:bodyPr/>
          <a:lstStyle/>
          <a:p>
            <a:r>
              <a:rPr lang="en-US" sz="2000" dirty="0"/>
              <a:t>To build a CNN in TensorFlow:</a:t>
            </a:r>
          </a:p>
          <a:p>
            <a:pPr lvl="1"/>
            <a:r>
              <a:rPr lang="en-US" sz="1800" dirty="0"/>
              <a:t>Define an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</a:t>
            </a:r>
            <a:r>
              <a:rPr lang="en-US" sz="1800" dirty="0"/>
              <a:t> layer with the input image size and channel</a:t>
            </a:r>
          </a:p>
          <a:p>
            <a:pPr lvl="1"/>
            <a:r>
              <a:rPr lang="en-US" sz="1800" dirty="0"/>
              <a:t>Start with convolutional blocks of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r>
              <a:rPr lang="en-US" sz="1800" dirty="0"/>
              <a:t> and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r>
              <a:rPr lang="en-US" sz="1800" dirty="0"/>
              <a:t>. Stack as many as needed</a:t>
            </a:r>
          </a:p>
          <a:p>
            <a:pPr lvl="1"/>
            <a:r>
              <a:rPr lang="en-US" sz="1800" dirty="0"/>
              <a:t>A mandatory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Flatten</a:t>
            </a:r>
            <a:r>
              <a:rPr lang="en-US" sz="1800" dirty="0"/>
              <a:t> layer</a:t>
            </a:r>
          </a:p>
          <a:p>
            <a:pPr lvl="1"/>
            <a:r>
              <a:rPr lang="en-US" sz="1800" dirty="0"/>
              <a:t>Stack more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r>
              <a:rPr lang="en-US" sz="1800" dirty="0"/>
              <a:t> layers as needed</a:t>
            </a:r>
          </a:p>
          <a:p>
            <a:pPr lvl="1"/>
            <a:r>
              <a:rPr lang="en-US" sz="1800" dirty="0"/>
              <a:t>Output layer which is also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</a:p>
          <a:p>
            <a:pPr lvl="2"/>
            <a:r>
              <a:rPr lang="en-US" sz="1600" dirty="0"/>
              <a:t>We will mainly use </a:t>
            </a:r>
            <a:r>
              <a:rPr lang="en-US" sz="1600" b="1" dirty="0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softmax</a:t>
            </a:r>
            <a:r>
              <a:rPr lang="en-US" sz="16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600" dirty="0"/>
              <a:t> activation for image classification. Image regression data is pretty rare to find.</a:t>
            </a:r>
          </a:p>
          <a:p>
            <a:pPr lvl="1"/>
            <a:endParaRPr lang="en-US" sz="1800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pPr lvl="1"/>
            <a:endParaRPr lang="en-US" sz="1800" dirty="0"/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DB15C563-92AC-B4D6-F741-C1828ACE8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696" y="3613666"/>
            <a:ext cx="7483457" cy="1834481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4B592EF2-6B77-285B-0431-F7CE1182F3E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8079939" y="4431337"/>
            <a:ext cx="3345522" cy="199138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49CC84D-3186-60C9-1DB7-F28D24D6ED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85338" y="4180641"/>
            <a:ext cx="700530" cy="700530"/>
          </a:xfrm>
          <a:prstGeom prst="rect">
            <a:avLst/>
          </a:prstGeom>
        </p:spPr>
      </p:pic>
      <p:pic>
        <p:nvPicPr>
          <p:cNvPr id="134" name="Picture 133">
            <a:extLst>
              <a:ext uri="{FF2B5EF4-FFF2-40B4-BE49-F238E27FC236}">
                <a16:creationId xmlns:a16="http://schemas.microsoft.com/office/drawing/2014/main" id="{6C4265EB-0405-444D-E2F8-1258C42692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19532" y="3668247"/>
            <a:ext cx="1469263" cy="1725318"/>
          </a:xfrm>
          <a:prstGeom prst="rect">
            <a:avLst/>
          </a:prstGeom>
        </p:spPr>
      </p:pic>
      <p:sp>
        <p:nvSpPr>
          <p:cNvPr id="135" name="Arrow: Down 134">
            <a:extLst>
              <a:ext uri="{FF2B5EF4-FFF2-40B4-BE49-F238E27FC236}">
                <a16:creationId xmlns:a16="http://schemas.microsoft.com/office/drawing/2014/main" id="{D7DA93D8-70A0-118A-52D3-05C6DEF450F6}"/>
              </a:ext>
            </a:extLst>
          </p:cNvPr>
          <p:cNvSpPr/>
          <p:nvPr/>
        </p:nvSpPr>
        <p:spPr>
          <a:xfrm rot="5400000" flipV="1">
            <a:off x="2202176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6" name="Arrow: Down 135">
            <a:extLst>
              <a:ext uri="{FF2B5EF4-FFF2-40B4-BE49-F238E27FC236}">
                <a16:creationId xmlns:a16="http://schemas.microsoft.com/office/drawing/2014/main" id="{115D46D2-360D-637C-8EBA-3518279EE44A}"/>
              </a:ext>
            </a:extLst>
          </p:cNvPr>
          <p:cNvSpPr/>
          <p:nvPr/>
        </p:nvSpPr>
        <p:spPr>
          <a:xfrm rot="5400000" flipV="1">
            <a:off x="4017145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7" name="Arrow: Down 136">
            <a:extLst>
              <a:ext uri="{FF2B5EF4-FFF2-40B4-BE49-F238E27FC236}">
                <a16:creationId xmlns:a16="http://schemas.microsoft.com/office/drawing/2014/main" id="{247D3E9B-0C4A-77DE-89D7-01CDEE8C9E91}"/>
              </a:ext>
            </a:extLst>
          </p:cNvPr>
          <p:cNvSpPr/>
          <p:nvPr/>
        </p:nvSpPr>
        <p:spPr>
          <a:xfrm rot="5400000" flipV="1">
            <a:off x="549903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8" name="Arrow: Down 137">
            <a:extLst>
              <a:ext uri="{FF2B5EF4-FFF2-40B4-BE49-F238E27FC236}">
                <a16:creationId xmlns:a16="http://schemas.microsoft.com/office/drawing/2014/main" id="{63BE54C6-BC07-219D-6E21-9C633D0BFF29}"/>
              </a:ext>
            </a:extLst>
          </p:cNvPr>
          <p:cNvSpPr/>
          <p:nvPr/>
        </p:nvSpPr>
        <p:spPr>
          <a:xfrm rot="5400000" flipV="1">
            <a:off x="6716228" y="4458536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Arrow: Down 138">
            <a:extLst>
              <a:ext uri="{FF2B5EF4-FFF2-40B4-BE49-F238E27FC236}">
                <a16:creationId xmlns:a16="http://schemas.microsoft.com/office/drawing/2014/main" id="{8564CF05-C6E9-1BD7-C292-5F0A77BB11EC}"/>
              </a:ext>
            </a:extLst>
          </p:cNvPr>
          <p:cNvSpPr/>
          <p:nvPr/>
        </p:nvSpPr>
        <p:spPr>
          <a:xfrm rot="5400000" flipV="1">
            <a:off x="777126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0" name="Arrow: Down 139">
            <a:extLst>
              <a:ext uri="{FF2B5EF4-FFF2-40B4-BE49-F238E27FC236}">
                <a16:creationId xmlns:a16="http://schemas.microsoft.com/office/drawing/2014/main" id="{6745898B-B74E-41C5-8433-77208FDF582A}"/>
              </a:ext>
            </a:extLst>
          </p:cNvPr>
          <p:cNvSpPr/>
          <p:nvPr/>
        </p:nvSpPr>
        <p:spPr>
          <a:xfrm rot="5400000" flipV="1">
            <a:off x="8298557" y="4467245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1" name="TextBox 140">
            <a:extLst>
              <a:ext uri="{FF2B5EF4-FFF2-40B4-BE49-F238E27FC236}">
                <a16:creationId xmlns:a16="http://schemas.microsoft.com/office/drawing/2014/main" id="{07CC8BC5-62EB-9BD2-3EE3-6BD3BDFEDA19}"/>
              </a:ext>
            </a:extLst>
          </p:cNvPr>
          <p:cNvSpPr txBox="1"/>
          <p:nvPr/>
        </p:nvSpPr>
        <p:spPr>
          <a:xfrm>
            <a:off x="8003395" y="4244107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/>
              <a:t>…</a:t>
            </a:r>
          </a:p>
        </p:txBody>
      </p:sp>
      <p:sp>
        <p:nvSpPr>
          <p:cNvPr id="143" name="Arrow: Down 142">
            <a:extLst>
              <a:ext uri="{FF2B5EF4-FFF2-40B4-BE49-F238E27FC236}">
                <a16:creationId xmlns:a16="http://schemas.microsoft.com/office/drawing/2014/main" id="{B33AEFD7-558E-18C1-2565-B30AD9C89346}"/>
              </a:ext>
            </a:extLst>
          </p:cNvPr>
          <p:cNvSpPr/>
          <p:nvPr/>
        </p:nvSpPr>
        <p:spPr>
          <a:xfrm rot="5400000" flipV="1">
            <a:off x="9277190" y="4467245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4" name="Arrow: Down 143">
            <a:extLst>
              <a:ext uri="{FF2B5EF4-FFF2-40B4-BE49-F238E27FC236}">
                <a16:creationId xmlns:a16="http://schemas.microsoft.com/office/drawing/2014/main" id="{A588FAC8-CA1F-9BB5-0B6B-A09D33A48B50}"/>
              </a:ext>
            </a:extLst>
          </p:cNvPr>
          <p:cNvSpPr/>
          <p:nvPr/>
        </p:nvSpPr>
        <p:spPr>
          <a:xfrm rot="5400000" flipV="1">
            <a:off x="9852043" y="4461858"/>
            <a:ext cx="372686" cy="138096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6" name="TextBox 145">
            <a:extLst>
              <a:ext uri="{FF2B5EF4-FFF2-40B4-BE49-F238E27FC236}">
                <a16:creationId xmlns:a16="http://schemas.microsoft.com/office/drawing/2014/main" id="{FA818219-F5DA-9535-0651-EF2BC0E9F43B}"/>
              </a:ext>
            </a:extLst>
          </p:cNvPr>
          <p:cNvSpPr txBox="1"/>
          <p:nvPr/>
        </p:nvSpPr>
        <p:spPr>
          <a:xfrm>
            <a:off x="1811755" y="5450181"/>
            <a:ext cx="115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endParaRPr lang="en-US" dirty="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E85B691D-1412-6DCC-0616-4E92EFF4BE94}"/>
              </a:ext>
            </a:extLst>
          </p:cNvPr>
          <p:cNvSpPr txBox="1"/>
          <p:nvPr/>
        </p:nvSpPr>
        <p:spPr>
          <a:xfrm>
            <a:off x="5108612" y="5450181"/>
            <a:ext cx="11535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Conv2D</a:t>
            </a:r>
            <a:endParaRPr lang="en-US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D9FC059E-7447-6C55-C02C-44C5763F5FA2}"/>
              </a:ext>
            </a:extLst>
          </p:cNvPr>
          <p:cNvSpPr txBox="1"/>
          <p:nvPr/>
        </p:nvSpPr>
        <p:spPr>
          <a:xfrm>
            <a:off x="3283824" y="3519237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endParaRPr lang="en-US" dirty="0"/>
          </a:p>
        </p:txBody>
      </p:sp>
      <p:sp>
        <p:nvSpPr>
          <p:cNvPr id="150" name="TextBox 149">
            <a:extLst>
              <a:ext uri="{FF2B5EF4-FFF2-40B4-BE49-F238E27FC236}">
                <a16:creationId xmlns:a16="http://schemas.microsoft.com/office/drawing/2014/main" id="{179127BB-5DEC-E476-6A07-653B08BCFCD7}"/>
              </a:ext>
            </a:extLst>
          </p:cNvPr>
          <p:cNvSpPr txBox="1"/>
          <p:nvPr/>
        </p:nvSpPr>
        <p:spPr>
          <a:xfrm>
            <a:off x="5982907" y="3519237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endParaRPr lang="en-US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E7ED81ED-53AB-66B0-2C68-E01CCA150C46}"/>
              </a:ext>
            </a:extLst>
          </p:cNvPr>
          <p:cNvSpPr txBox="1"/>
          <p:nvPr/>
        </p:nvSpPr>
        <p:spPr>
          <a:xfrm>
            <a:off x="7565236" y="5450181"/>
            <a:ext cx="1839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MaxPooling2D</a:t>
            </a:r>
            <a:endParaRPr lang="en-US" dirty="0"/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CB0F8BD3-FD3E-D0F4-4FC2-642A5B6D8327}"/>
              </a:ext>
            </a:extLst>
          </p:cNvPr>
          <p:cNvSpPr txBox="1"/>
          <p:nvPr/>
        </p:nvSpPr>
        <p:spPr>
          <a:xfrm>
            <a:off x="8585338" y="3515882"/>
            <a:ext cx="120262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Flatten</a:t>
            </a:r>
            <a:endParaRPr lang="en-US" dirty="0"/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63D9DF82-093C-A204-25CF-31F322ECCD3F}"/>
              </a:ext>
            </a:extLst>
          </p:cNvPr>
          <p:cNvSpPr txBox="1"/>
          <p:nvPr/>
        </p:nvSpPr>
        <p:spPr>
          <a:xfrm>
            <a:off x="10292693" y="5448147"/>
            <a:ext cx="894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endParaRPr lang="en-US" dirty="0"/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8E8A9BC1-D6B0-B716-E54C-4E1F5FBD5B0A}"/>
              </a:ext>
            </a:extLst>
          </p:cNvPr>
          <p:cNvSpPr txBox="1"/>
          <p:nvPr/>
        </p:nvSpPr>
        <p:spPr>
          <a:xfrm>
            <a:off x="11315556" y="3859994"/>
            <a:ext cx="89484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Dense</a:t>
            </a:r>
            <a:endParaRPr lang="en-US" dirty="0"/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591ED6A5-1D86-A7A2-9C71-CEF81FF9EB88}"/>
              </a:ext>
            </a:extLst>
          </p:cNvPr>
          <p:cNvSpPr txBox="1"/>
          <p:nvPr/>
        </p:nvSpPr>
        <p:spPr>
          <a:xfrm>
            <a:off x="824485" y="3258189"/>
            <a:ext cx="9249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</a:t>
            </a:r>
          </a:p>
        </p:txBody>
      </p:sp>
    </p:spTree>
    <p:extLst>
      <p:ext uri="{BB962C8B-B14F-4D97-AF65-F5344CB8AC3E}">
        <p14:creationId xmlns:p14="http://schemas.microsoft.com/office/powerpoint/2010/main" val="3078388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38B12F-CEA7-8798-4605-D49A136B6C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Augmentation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DE9339-5935-535D-1D22-93ABB7685C3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384132" cy="5221539"/>
          </a:xfrm>
        </p:spPr>
        <p:txBody>
          <a:bodyPr/>
          <a:lstStyle/>
          <a:p>
            <a:r>
              <a:rPr lang="en-US" sz="1800" dirty="0"/>
              <a:t>We have seen image augmentation in module 7</a:t>
            </a:r>
          </a:p>
          <a:p>
            <a:r>
              <a:rPr lang="en-US" sz="1800" dirty="0"/>
              <a:t>Image augmentation performs random changes in the images so the model can learn more perspectives</a:t>
            </a:r>
          </a:p>
          <a:p>
            <a:pPr lvl="1"/>
            <a:r>
              <a:rPr lang="en-US" sz="1600" dirty="0"/>
              <a:t>Augmentation is only done during training, so we can safely add them as layers to the models</a:t>
            </a:r>
          </a:p>
          <a:p>
            <a:pPr lvl="1"/>
            <a:r>
              <a:rPr lang="en-US" sz="1600" dirty="0"/>
              <a:t>We put all augmentation steps in a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Sequential()</a:t>
            </a:r>
            <a:r>
              <a:rPr lang="en-US" sz="1600" dirty="0"/>
              <a:t> model which is then incorporated into the CNN model after the </a:t>
            </a:r>
            <a:r>
              <a:rPr lang="en-US" sz="14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Input</a:t>
            </a:r>
            <a:r>
              <a:rPr lang="en-US" sz="1600" dirty="0"/>
              <a:t> layer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97312DE7-1397-5DED-88FD-02DB6F990E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03" y="3349783"/>
            <a:ext cx="6884836" cy="291182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DEAACB64-B998-E861-ED21-5A9381426F5B}"/>
              </a:ext>
            </a:extLst>
          </p:cNvPr>
          <p:cNvSpPr txBox="1"/>
          <p:nvPr/>
        </p:nvSpPr>
        <p:spPr>
          <a:xfrm>
            <a:off x="6410285" y="908093"/>
            <a:ext cx="5486942" cy="28007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b="1" dirty="0">
                <a:solidFill>
                  <a:srgbClr val="008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#Image augmentation model</a:t>
            </a:r>
            <a:endParaRPr lang="en-US" sz="1100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r>
              <a:rPr lang="en-US" sz="1100" b="1" dirty="0" err="1">
                <a:solidFill>
                  <a:srgbClr val="FF0000"/>
                </a:solidFill>
                <a:effectLst/>
                <a:highlight>
                  <a:srgbClr val="B8CAE9"/>
                </a:highlight>
                <a:latin typeface="Courier New" panose="02070309020205020404" pitchFamily="49" charset="0"/>
              </a:rPr>
              <a:t>augment_model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models.Sequential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augment_model.add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layers.RandomCrop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(IMSIZE, IMSIZE))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augment_model.add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layers.Rescaling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(scale=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1.0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/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127.5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,offset=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-1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augment_model.add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layers.RandomFlip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augment_model.add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layers.RandomRotation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(factor=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0.1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augment_model.add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layers.RandomZoom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height_factor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0.2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width_factor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0.2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  <a:p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    </a:t>
            </a:r>
          </a:p>
          <a:p>
            <a:b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</a:br>
            <a:r>
              <a:rPr lang="en-US" sz="1100" b="1" dirty="0">
                <a:solidFill>
                  <a:srgbClr val="008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#CNN model</a:t>
            </a:r>
            <a:endParaRPr lang="en-US" sz="1100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 = 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models.Sequential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layers.Input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((IMSIZE, IMSIZE, 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100" b="1" dirty="0" err="1">
                <a:solidFill>
                  <a:srgbClr val="FF0000"/>
                </a:solidFill>
                <a:effectLst/>
                <a:highlight>
                  <a:srgbClr val="B8CAE9"/>
                </a:highlight>
                <a:latin typeface="Courier New" panose="02070309020205020404" pitchFamily="49" charset="0"/>
              </a:rPr>
              <a:t>augment_model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r>
              <a:rPr lang="en-US" sz="11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(layers.Conv2D(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32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(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1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), activation=</a:t>
            </a:r>
            <a:r>
              <a:rPr lang="en-US" sz="11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1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1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1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  <a:p>
            <a:r>
              <a:rPr lang="en-US" sz="1100" b="1" dirty="0">
                <a:solidFill>
                  <a:srgbClr val="008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#next layers...</a:t>
            </a:r>
            <a:endParaRPr lang="en-US" sz="1100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99D860F4-C5ED-10F2-7A64-B41AC8FECF46}"/>
              </a:ext>
            </a:extLst>
          </p:cNvPr>
          <p:cNvSpPr/>
          <p:nvPr/>
        </p:nvSpPr>
        <p:spPr>
          <a:xfrm>
            <a:off x="6364706" y="908093"/>
            <a:ext cx="5384132" cy="1414001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Connector: Curved 29">
            <a:extLst>
              <a:ext uri="{FF2B5EF4-FFF2-40B4-BE49-F238E27FC236}">
                <a16:creationId xmlns:a16="http://schemas.microsoft.com/office/drawing/2014/main" id="{0C751E04-783F-81A6-6B54-996833CE919C}"/>
              </a:ext>
            </a:extLst>
          </p:cNvPr>
          <p:cNvCxnSpPr>
            <a:cxnSpLocks/>
            <a:stCxn id="28" idx="3"/>
          </p:cNvCxnSpPr>
          <p:nvPr/>
        </p:nvCxnSpPr>
        <p:spPr>
          <a:xfrm flipH="1">
            <a:off x="8488279" y="1615094"/>
            <a:ext cx="3260559" cy="1615383"/>
          </a:xfrm>
          <a:prstGeom prst="curvedConnector3">
            <a:avLst>
              <a:gd name="adj1" fmla="val -7011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7730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9EA1A-401C-5BAC-C263-896E1D487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58208"/>
            <a:ext cx="10515600" cy="666991"/>
          </a:xfrm>
        </p:spPr>
        <p:txBody>
          <a:bodyPr/>
          <a:lstStyle/>
          <a:p>
            <a:r>
              <a:rPr lang="en-US" dirty="0"/>
              <a:t>Classification and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96C3A-B191-5411-B1C1-03DD9E93E0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738591"/>
            <a:ext cx="7619726" cy="5221539"/>
          </a:xfrm>
        </p:spPr>
        <p:txBody>
          <a:bodyPr/>
          <a:lstStyle/>
          <a:p>
            <a:r>
              <a:rPr lang="en-US" sz="2400" b="1" dirty="0"/>
              <a:t>Regression</a:t>
            </a:r>
            <a:r>
              <a:rPr lang="en-US" sz="2400" dirty="0"/>
              <a:t> task: The </a:t>
            </a:r>
            <a:r>
              <a:rPr lang="en-US" sz="2400" b="1" dirty="0"/>
              <a:t>prediction target is numerical</a:t>
            </a:r>
          </a:p>
          <a:p>
            <a:r>
              <a:rPr lang="en-US" sz="2400" b="1" dirty="0"/>
              <a:t>Classification </a:t>
            </a:r>
            <a:r>
              <a:rPr lang="en-US" sz="2400" dirty="0"/>
              <a:t>task: The </a:t>
            </a:r>
            <a:r>
              <a:rPr lang="en-US" sz="2400" b="1" dirty="0"/>
              <a:t>prediction target is categorical</a:t>
            </a:r>
          </a:p>
          <a:p>
            <a:r>
              <a:rPr lang="en-US" sz="2400" dirty="0"/>
              <a:t>Regression and classification belong to a subset of machine learning called </a:t>
            </a:r>
            <a:r>
              <a:rPr lang="en-US" sz="2400" b="1" dirty="0"/>
              <a:t>supervised learning</a:t>
            </a:r>
          </a:p>
          <a:p>
            <a:r>
              <a:rPr lang="en-US" sz="2400" b="1" dirty="0"/>
              <a:t>Supervised learning </a:t>
            </a:r>
            <a:r>
              <a:rPr lang="en-US" sz="2400" dirty="0"/>
              <a:t>means that a model learn to predict a target that is provided with training data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0E65AA6-C5A5-E848-E05C-A1FDE9984C82}"/>
              </a:ext>
            </a:extLst>
          </p:cNvPr>
          <p:cNvGrpSpPr/>
          <p:nvPr/>
        </p:nvGrpSpPr>
        <p:grpSpPr>
          <a:xfrm>
            <a:off x="8655390" y="31687"/>
            <a:ext cx="3226184" cy="2115517"/>
            <a:chOff x="6432263" y="273670"/>
            <a:chExt cx="4564345" cy="29929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D92082-3818-763C-0AFE-B935D3A3C17A}"/>
                </a:ext>
              </a:extLst>
            </p:cNvPr>
            <p:cNvSpPr/>
            <p:nvPr/>
          </p:nvSpPr>
          <p:spPr>
            <a:xfrm>
              <a:off x="6432263" y="451205"/>
              <a:ext cx="4556422" cy="26789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pic>
          <p:nvPicPr>
            <p:cNvPr id="10" name="Graphic 9" descr="Tag outline">
              <a:extLst>
                <a:ext uri="{FF2B5EF4-FFF2-40B4-BE49-F238E27FC236}">
                  <a16:creationId xmlns:a16="http://schemas.microsoft.com/office/drawing/2014/main" id="{0A7EF387-0AAC-E0B9-68E3-CA5075FEF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749348">
              <a:off x="9773824" y="1465230"/>
              <a:ext cx="1222784" cy="1222784"/>
            </a:xfrm>
            <a:prstGeom prst="rect">
              <a:avLst/>
            </a:prstGeom>
          </p:spPr>
        </p:pic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02CC0538-C164-9F73-F433-E494C8926C47}"/>
                </a:ext>
              </a:extLst>
            </p:cNvPr>
            <p:cNvSpPr/>
            <p:nvPr/>
          </p:nvSpPr>
          <p:spPr>
            <a:xfrm>
              <a:off x="6724502" y="649450"/>
              <a:ext cx="3014529" cy="58590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 err="1">
                  <a:solidFill>
                    <a:schemeClr val="tx1"/>
                  </a:solidFill>
                </a:rPr>
                <a:t>i`ve</a:t>
              </a:r>
              <a:r>
                <a:rPr lang="en-US" sz="800" dirty="0">
                  <a:solidFill>
                    <a:schemeClr val="tx1"/>
                  </a:solidFill>
                </a:rPr>
                <a:t> been sick for the past few days  and thus, my hair looks </a:t>
              </a:r>
              <a:r>
                <a:rPr lang="en-US" sz="800" dirty="0" err="1">
                  <a:solidFill>
                    <a:schemeClr val="tx1"/>
                  </a:solidFill>
                </a:rPr>
                <a:t>wierd</a:t>
              </a:r>
              <a:r>
                <a:rPr lang="en-US" sz="800" dirty="0">
                  <a:solidFill>
                    <a:schemeClr val="tx1"/>
                  </a:solidFill>
                </a:rPr>
                <a:t>.  if </a:t>
              </a:r>
              <a:r>
                <a:rPr lang="en-US" sz="800" dirty="0" err="1">
                  <a:solidFill>
                    <a:schemeClr val="tx1"/>
                  </a:solidFill>
                </a:rPr>
                <a:t>i</a:t>
              </a:r>
              <a:r>
                <a:rPr lang="en-US" sz="800" dirty="0">
                  <a:solidFill>
                    <a:schemeClr val="tx1"/>
                  </a:solidFill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</a:rPr>
                <a:t>didnt</a:t>
              </a:r>
              <a:r>
                <a:rPr lang="en-US" sz="800" dirty="0">
                  <a:solidFill>
                    <a:schemeClr val="tx1"/>
                  </a:solidFill>
                </a:rPr>
                <a:t> have a hat on it would look terrible</a:t>
              </a:r>
            </a:p>
          </p:txBody>
        </p:sp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88E42D65-FA3E-6740-0DD3-6AEA3597442F}"/>
                </a:ext>
              </a:extLst>
            </p:cNvPr>
            <p:cNvSpPr/>
            <p:nvPr/>
          </p:nvSpPr>
          <p:spPr>
            <a:xfrm>
              <a:off x="6724501" y="1333271"/>
              <a:ext cx="3014529" cy="51727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Playing Ghost Online is really interesting. The new updates are Kirin pet and </a:t>
              </a:r>
              <a:r>
                <a:rPr lang="en-US" sz="800" dirty="0" err="1">
                  <a:solidFill>
                    <a:schemeClr val="tx1"/>
                  </a:solidFill>
                </a:rPr>
                <a:t>Metamorph</a:t>
              </a:r>
              <a:r>
                <a:rPr lang="en-US" sz="800" dirty="0">
                  <a:solidFill>
                    <a:schemeClr val="tx1"/>
                  </a:solidFill>
                </a:rPr>
                <a:t> for third job.  Can`t wait to have a dragon pet</a:t>
              </a:r>
            </a:p>
          </p:txBody>
        </p:sp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4EF6039D-A098-E46F-EDA3-351FDCA36126}"/>
                </a:ext>
              </a:extLst>
            </p:cNvPr>
            <p:cNvSpPr/>
            <p:nvPr/>
          </p:nvSpPr>
          <p:spPr>
            <a:xfrm>
              <a:off x="6724502" y="2295210"/>
              <a:ext cx="3014529" cy="43262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He`s awesome... Have you worked with him before? He`s a good friend.</a:t>
              </a:r>
            </a:p>
          </p:txBody>
        </p:sp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C671D847-B122-3A83-115E-DA122C2C9CDF}"/>
                </a:ext>
              </a:extLst>
            </p:cNvPr>
            <p:cNvSpPr/>
            <p:nvPr/>
          </p:nvSpPr>
          <p:spPr>
            <a:xfrm>
              <a:off x="6724502" y="1935066"/>
              <a:ext cx="3014529" cy="27699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 dirty="0">
                  <a:solidFill>
                    <a:schemeClr val="tx1"/>
                  </a:solidFill>
                </a:rPr>
                <a:t> oh Marly, I`m so sorry!!  I hope you find her soon!! </a:t>
              </a:r>
            </a:p>
          </p:txBody>
        </p:sp>
        <p:pic>
          <p:nvPicPr>
            <p:cNvPr id="15" name="Graphic 14" descr="Tag outline">
              <a:extLst>
                <a:ext uri="{FF2B5EF4-FFF2-40B4-BE49-F238E27FC236}">
                  <a16:creationId xmlns:a16="http://schemas.microsoft.com/office/drawing/2014/main" id="{21A3C532-8539-DCFF-425F-567AEA447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9756287" y="273670"/>
              <a:ext cx="1222784" cy="122278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C91A908-FF20-C15F-66B7-7858D0B4E660}"/>
                </a:ext>
              </a:extLst>
            </p:cNvPr>
            <p:cNvSpPr txBox="1"/>
            <p:nvPr/>
          </p:nvSpPr>
          <p:spPr>
            <a:xfrm rot="21279864">
              <a:off x="10275849" y="685155"/>
              <a:ext cx="424550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-3</a:t>
              </a:r>
            </a:p>
          </p:txBody>
        </p:sp>
        <p:pic>
          <p:nvPicPr>
            <p:cNvPr id="17" name="Graphic 16" descr="Tag outline">
              <a:extLst>
                <a:ext uri="{FF2B5EF4-FFF2-40B4-BE49-F238E27FC236}">
                  <a16:creationId xmlns:a16="http://schemas.microsoft.com/office/drawing/2014/main" id="{3E52D0AE-F1D7-0AD4-1600-A5455278B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234624">
              <a:off x="9758508" y="910229"/>
              <a:ext cx="1222784" cy="122278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2007275-DFB2-0C00-05FC-7DF83F55447D}"/>
                </a:ext>
              </a:extLst>
            </p:cNvPr>
            <p:cNvSpPr txBox="1"/>
            <p:nvPr/>
          </p:nvSpPr>
          <p:spPr>
            <a:xfrm rot="20916531">
              <a:off x="10274297" y="1306019"/>
              <a:ext cx="363319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F0401A9-C9A4-477C-8085-F9860B4165CC}"/>
                </a:ext>
              </a:extLst>
            </p:cNvPr>
            <p:cNvSpPr txBox="1"/>
            <p:nvPr/>
          </p:nvSpPr>
          <p:spPr>
            <a:xfrm rot="21436998">
              <a:off x="10251580" y="1903543"/>
              <a:ext cx="424550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-2</a:t>
              </a:r>
            </a:p>
          </p:txBody>
        </p:sp>
        <p:pic>
          <p:nvPicPr>
            <p:cNvPr id="20" name="Graphic 19" descr="Tag outline">
              <a:extLst>
                <a:ext uri="{FF2B5EF4-FFF2-40B4-BE49-F238E27FC236}">
                  <a16:creationId xmlns:a16="http://schemas.microsoft.com/office/drawing/2014/main" id="{A054F36C-CD7C-D22D-CAA2-B237DAEA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542008">
              <a:off x="9756286" y="2043881"/>
              <a:ext cx="1222784" cy="122278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A5EAA63-251F-C6B1-8B5B-91EFC983D859}"/>
                </a:ext>
              </a:extLst>
            </p:cNvPr>
            <p:cNvSpPr txBox="1"/>
            <p:nvPr/>
          </p:nvSpPr>
          <p:spPr>
            <a:xfrm rot="610955">
              <a:off x="10264660" y="2482193"/>
              <a:ext cx="363319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3</a:t>
              </a:r>
            </a:p>
          </p:txBody>
        </p:sp>
      </p:grpSp>
      <p:grpSp>
        <p:nvGrpSpPr>
          <p:cNvPr id="56" name="Group 55">
            <a:extLst>
              <a:ext uri="{FF2B5EF4-FFF2-40B4-BE49-F238E27FC236}">
                <a16:creationId xmlns:a16="http://schemas.microsoft.com/office/drawing/2014/main" id="{CEDEAA81-DD66-D476-616C-49745EA8E189}"/>
              </a:ext>
            </a:extLst>
          </p:cNvPr>
          <p:cNvGrpSpPr/>
          <p:nvPr/>
        </p:nvGrpSpPr>
        <p:grpSpPr>
          <a:xfrm>
            <a:off x="8655390" y="2214679"/>
            <a:ext cx="3220584" cy="1670513"/>
            <a:chOff x="100877" y="3360467"/>
            <a:chExt cx="5487334" cy="2846273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FAA5DC43-874A-3D36-32CD-B3449F6ECC15}"/>
                </a:ext>
              </a:extLst>
            </p:cNvPr>
            <p:cNvSpPr/>
            <p:nvPr/>
          </p:nvSpPr>
          <p:spPr>
            <a:xfrm>
              <a:off x="100877" y="3504878"/>
              <a:ext cx="5487333" cy="270186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pic>
          <p:nvPicPr>
            <p:cNvPr id="44" name="Picture 2">
              <a:extLst>
                <a:ext uri="{FF2B5EF4-FFF2-40B4-BE49-F238E27FC236}">
                  <a16:creationId xmlns:a16="http://schemas.microsoft.com/office/drawing/2014/main" id="{0E2C9664-B36E-4C93-9F70-2026C1E391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/>
            <a:srcRect t="301" b="301"/>
            <a:stretch/>
          </p:blipFill>
          <p:spPr bwMode="auto">
            <a:xfrm>
              <a:off x="411888" y="3612965"/>
              <a:ext cx="1467076" cy="837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6">
              <a:extLst>
                <a:ext uri="{FF2B5EF4-FFF2-40B4-BE49-F238E27FC236}">
                  <a16:creationId xmlns:a16="http://schemas.microsoft.com/office/drawing/2014/main" id="{6D0F9360-731D-A112-88F3-1F8310229E4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/>
            <a:srcRect/>
            <a:stretch/>
          </p:blipFill>
          <p:spPr bwMode="auto">
            <a:xfrm>
              <a:off x="411888" y="5088061"/>
              <a:ext cx="1467076" cy="976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6" name="Picture 8">
              <a:extLst>
                <a:ext uri="{FF2B5EF4-FFF2-40B4-BE49-F238E27FC236}">
                  <a16:creationId xmlns:a16="http://schemas.microsoft.com/office/drawing/2014/main" id="{F7CE78DE-B969-5F76-C2E5-0B1984C6E4E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/>
            <a:srcRect/>
            <a:stretch/>
          </p:blipFill>
          <p:spPr bwMode="auto">
            <a:xfrm>
              <a:off x="3078124" y="3612965"/>
              <a:ext cx="1253750" cy="8375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>
              <a:extLst>
                <a:ext uri="{FF2B5EF4-FFF2-40B4-BE49-F238E27FC236}">
                  <a16:creationId xmlns:a16="http://schemas.microsoft.com/office/drawing/2014/main" id="{AC935189-AC65-F75A-18CB-ADF8B26BEB4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7"/>
            <a:srcRect l="4802" t="10009" r="4802"/>
            <a:stretch/>
          </p:blipFill>
          <p:spPr bwMode="auto">
            <a:xfrm>
              <a:off x="3078124" y="5085413"/>
              <a:ext cx="1441844" cy="97627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Graphic 47" descr="Tag outline">
              <a:extLst>
                <a:ext uri="{FF2B5EF4-FFF2-40B4-BE49-F238E27FC236}">
                  <a16:creationId xmlns:a16="http://schemas.microsoft.com/office/drawing/2014/main" id="{18B907C2-BCC5-14EC-3D50-6D4D444EDE2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881065" y="3378727"/>
              <a:ext cx="1222784" cy="1222784"/>
            </a:xfrm>
            <a:prstGeom prst="rect">
              <a:avLst/>
            </a:prstGeom>
          </p:spPr>
        </p:pic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2720E2F8-3CEC-D084-7012-B4B1AE8C637F}"/>
                </a:ext>
              </a:extLst>
            </p:cNvPr>
            <p:cNvSpPr txBox="1"/>
            <p:nvPr/>
          </p:nvSpPr>
          <p:spPr>
            <a:xfrm rot="21279864">
              <a:off x="2394129" y="3752403"/>
              <a:ext cx="437547" cy="445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8</a:t>
              </a:r>
            </a:p>
          </p:txBody>
        </p:sp>
        <p:pic>
          <p:nvPicPr>
            <p:cNvPr id="50" name="Graphic 49" descr="Tag outline">
              <a:extLst>
                <a:ext uri="{FF2B5EF4-FFF2-40B4-BE49-F238E27FC236}">
                  <a16:creationId xmlns:a16="http://schemas.microsoft.com/office/drawing/2014/main" id="{1B58C653-7A6C-BA40-3073-E655173089D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4353550" y="3360467"/>
              <a:ext cx="1222784" cy="1222784"/>
            </a:xfrm>
            <a:prstGeom prst="rect">
              <a:avLst/>
            </a:prstGeom>
          </p:spPr>
        </p:pic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4264CBB6-08CE-EA44-DC2D-6ACF3BA942DB}"/>
                </a:ext>
              </a:extLst>
            </p:cNvPr>
            <p:cNvSpPr txBox="1"/>
            <p:nvPr/>
          </p:nvSpPr>
          <p:spPr>
            <a:xfrm rot="21279864">
              <a:off x="4866614" y="3734143"/>
              <a:ext cx="437547" cy="445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1</a:t>
              </a:r>
            </a:p>
          </p:txBody>
        </p:sp>
        <p:pic>
          <p:nvPicPr>
            <p:cNvPr id="52" name="Graphic 51" descr="Tag outline">
              <a:extLst>
                <a:ext uri="{FF2B5EF4-FFF2-40B4-BE49-F238E27FC236}">
                  <a16:creationId xmlns:a16="http://schemas.microsoft.com/office/drawing/2014/main" id="{2D39675A-A385-E49D-B2F8-BC4E3B30755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7681041">
              <a:off x="1874661" y="4800237"/>
              <a:ext cx="1222784" cy="1222784"/>
            </a:xfrm>
            <a:prstGeom prst="rect">
              <a:avLst/>
            </a:prstGeom>
          </p:spPr>
        </p:pic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C34DCF33-E170-2F73-1BD5-35FE2D6A6C62}"/>
                </a:ext>
              </a:extLst>
            </p:cNvPr>
            <p:cNvSpPr txBox="1"/>
            <p:nvPr/>
          </p:nvSpPr>
          <p:spPr>
            <a:xfrm rot="20420120">
              <a:off x="2387724" y="5173913"/>
              <a:ext cx="437547" cy="445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5</a:t>
              </a:r>
            </a:p>
          </p:txBody>
        </p:sp>
        <p:pic>
          <p:nvPicPr>
            <p:cNvPr id="54" name="Graphic 53" descr="Tag outline">
              <a:extLst>
                <a:ext uri="{FF2B5EF4-FFF2-40B4-BE49-F238E27FC236}">
                  <a16:creationId xmlns:a16="http://schemas.microsoft.com/office/drawing/2014/main" id="{C0C38D0B-48D5-D26C-F7D0-0EB434084C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6200000">
              <a:off x="4365427" y="4560294"/>
              <a:ext cx="1222784" cy="1222784"/>
            </a:xfrm>
            <a:prstGeom prst="rect">
              <a:avLst/>
            </a:prstGeom>
          </p:spPr>
        </p:pic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2F627AAF-8FB5-D9C9-A137-C91D36727103}"/>
                </a:ext>
              </a:extLst>
            </p:cNvPr>
            <p:cNvSpPr txBox="1"/>
            <p:nvPr/>
          </p:nvSpPr>
          <p:spPr>
            <a:xfrm rot="18939079">
              <a:off x="4853415" y="4878187"/>
              <a:ext cx="437547" cy="445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9</a:t>
              </a:r>
            </a:p>
          </p:txBody>
        </p:sp>
      </p:grpSp>
      <p:grpSp>
        <p:nvGrpSpPr>
          <p:cNvPr id="84" name="Group 83">
            <a:extLst>
              <a:ext uri="{FF2B5EF4-FFF2-40B4-BE49-F238E27FC236}">
                <a16:creationId xmlns:a16="http://schemas.microsoft.com/office/drawing/2014/main" id="{596D7711-EB18-D687-27C0-B1446E72A1E9}"/>
              </a:ext>
            </a:extLst>
          </p:cNvPr>
          <p:cNvGrpSpPr/>
          <p:nvPr/>
        </p:nvGrpSpPr>
        <p:grpSpPr>
          <a:xfrm>
            <a:off x="3726602" y="3578270"/>
            <a:ext cx="3236054" cy="1687521"/>
            <a:chOff x="100877" y="3345233"/>
            <a:chExt cx="5487334" cy="2861507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76E0CD09-E57C-FECE-4113-086F0BAA65D9}"/>
                </a:ext>
              </a:extLst>
            </p:cNvPr>
            <p:cNvSpPr/>
            <p:nvPr/>
          </p:nvSpPr>
          <p:spPr>
            <a:xfrm>
              <a:off x="100877" y="3504878"/>
              <a:ext cx="5487333" cy="2701862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pic>
          <p:nvPicPr>
            <p:cNvPr id="59" name="Picture 2" descr="The 25 Cutest Dog Breeds - Most Adorable Dogs and Puppies">
              <a:extLst>
                <a:ext uri="{FF2B5EF4-FFF2-40B4-BE49-F238E27FC236}">
                  <a16:creationId xmlns:a16="http://schemas.microsoft.com/office/drawing/2014/main" id="{8296F540-5657-626B-E9DA-E3C254F665A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176" t="-1591" r="-38" b="1591"/>
            <a:stretch/>
          </p:blipFill>
          <p:spPr bwMode="auto">
            <a:xfrm>
              <a:off x="411888" y="3612965"/>
              <a:ext cx="1467076" cy="837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0" name="Picture 6" descr="Cat returns home after family believe they cremated him | The Independent">
              <a:extLst>
                <a:ext uri="{FF2B5EF4-FFF2-40B4-BE49-F238E27FC236}">
                  <a16:creationId xmlns:a16="http://schemas.microsoft.com/office/drawing/2014/main" id="{967F4C84-CF65-6036-3D0E-F313C086EBD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888" y="5033773"/>
              <a:ext cx="1467076" cy="1084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8" descr="Why You're Probably Training Your Cat All Wrong">
              <a:extLst>
                <a:ext uri="{FF2B5EF4-FFF2-40B4-BE49-F238E27FC236}">
                  <a16:creationId xmlns:a16="http://schemas.microsoft.com/office/drawing/2014/main" id="{ED4A9473-6FB2-15BB-10CD-137D5450BB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8124" y="3623822"/>
              <a:ext cx="837506" cy="83750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2" descr="Why Turnout Is Important for Your Horse">
              <a:extLst>
                <a:ext uri="{FF2B5EF4-FFF2-40B4-BE49-F238E27FC236}">
                  <a16:creationId xmlns:a16="http://schemas.microsoft.com/office/drawing/2014/main" id="{A58A6C2F-4F0F-16C8-E34C-8550C7E7697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25572"/>
            <a:stretch/>
          </p:blipFill>
          <p:spPr bwMode="auto">
            <a:xfrm>
              <a:off x="3078124" y="5033773"/>
              <a:ext cx="1441844" cy="10848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3" name="Graphic 62" descr="Tag outline">
              <a:extLst>
                <a:ext uri="{FF2B5EF4-FFF2-40B4-BE49-F238E27FC236}">
                  <a16:creationId xmlns:a16="http://schemas.microsoft.com/office/drawing/2014/main" id="{97F17005-FDFB-4678-2B6E-470100EBAD5C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p:blipFill>
          <p:spPr>
            <a:xfrm rot="18540785">
              <a:off x="1881065" y="3378727"/>
              <a:ext cx="1222784" cy="1222784"/>
            </a:xfrm>
            <a:prstGeom prst="rect">
              <a:avLst/>
            </a:prstGeom>
          </p:spPr>
        </p:pic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D6F0157-D028-4414-112A-B4C13A1DABBF}"/>
                </a:ext>
              </a:extLst>
            </p:cNvPr>
            <p:cNvSpPr txBox="1"/>
            <p:nvPr/>
          </p:nvSpPr>
          <p:spPr>
            <a:xfrm rot="21279864">
              <a:off x="2252471" y="3740423"/>
              <a:ext cx="720864" cy="469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4">
                      <a:lumMod val="75000"/>
                    </a:schemeClr>
                  </a:solidFill>
                </a:rPr>
                <a:t>dog</a:t>
              </a:r>
            </a:p>
          </p:txBody>
        </p:sp>
        <p:pic>
          <p:nvPicPr>
            <p:cNvPr id="65" name="Graphic 64" descr="Tag outline">
              <a:extLst>
                <a:ext uri="{FF2B5EF4-FFF2-40B4-BE49-F238E27FC236}">
                  <a16:creationId xmlns:a16="http://schemas.microsoft.com/office/drawing/2014/main" id="{21A34884-E542-157D-F29D-FBD87BEFA6E4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8540785">
              <a:off x="3940149" y="3345233"/>
              <a:ext cx="1222784" cy="1222784"/>
            </a:xfrm>
            <a:prstGeom prst="rect">
              <a:avLst/>
            </a:prstGeom>
          </p:spPr>
        </p:pic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6A11C900-4208-C282-D86D-238F26992895}"/>
                </a:ext>
              </a:extLst>
            </p:cNvPr>
            <p:cNvSpPr txBox="1"/>
            <p:nvPr/>
          </p:nvSpPr>
          <p:spPr>
            <a:xfrm rot="21279864">
              <a:off x="4354282" y="3706928"/>
              <a:ext cx="635404" cy="469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>
                      <a:lumMod val="75000"/>
                    </a:schemeClr>
                  </a:solidFill>
                </a:rPr>
                <a:t>cat</a:t>
              </a:r>
            </a:p>
          </p:txBody>
        </p:sp>
        <p:pic>
          <p:nvPicPr>
            <p:cNvPr id="67" name="Graphic 66" descr="Tag outline">
              <a:extLst>
                <a:ext uri="{FF2B5EF4-FFF2-40B4-BE49-F238E27FC236}">
                  <a16:creationId xmlns:a16="http://schemas.microsoft.com/office/drawing/2014/main" id="{D26CC9D3-76F4-6765-663F-28DB74DF6842}"/>
                </a:ext>
              </a:extLst>
            </p:cNvPr>
            <p:cNvPicPr>
              <a:picLocks noChangeAspect="1"/>
            </p:cNvPicPr>
            <p:nvPr/>
          </p:nvPicPr>
          <p:blipFill>
            <a:blip r:embed="rId14">
              <a:extLst>
                <a:ext uri="{96DAC541-7B7A-43D3-8B79-37D633B846F1}">
                  <asvg:svgBlip xmlns:asvg="http://schemas.microsoft.com/office/drawing/2016/SVG/main" r:embed="rId15"/>
                </a:ext>
              </a:extLst>
            </a:blip>
            <a:stretch>
              <a:fillRect/>
            </a:stretch>
          </p:blipFill>
          <p:spPr>
            <a:xfrm rot="17681041">
              <a:off x="1874661" y="4800237"/>
              <a:ext cx="1222784" cy="1222784"/>
            </a:xfrm>
            <a:prstGeom prst="rect">
              <a:avLst/>
            </a:prstGeom>
          </p:spPr>
        </p:pic>
        <p:sp>
          <p:nvSpPr>
            <p:cNvPr id="68" name="TextBox 67">
              <a:extLst>
                <a:ext uri="{FF2B5EF4-FFF2-40B4-BE49-F238E27FC236}">
                  <a16:creationId xmlns:a16="http://schemas.microsoft.com/office/drawing/2014/main" id="{46708500-66B4-1D9F-75D9-38D63DB7FCAC}"/>
                </a:ext>
              </a:extLst>
            </p:cNvPr>
            <p:cNvSpPr txBox="1"/>
            <p:nvPr/>
          </p:nvSpPr>
          <p:spPr>
            <a:xfrm rot="20420120">
              <a:off x="2288795" y="5161932"/>
              <a:ext cx="635404" cy="469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1">
                      <a:lumMod val="75000"/>
                    </a:schemeClr>
                  </a:solidFill>
                </a:rPr>
                <a:t>cat</a:t>
              </a:r>
            </a:p>
          </p:txBody>
        </p:sp>
        <p:pic>
          <p:nvPicPr>
            <p:cNvPr id="69" name="Graphic 68" descr="Tag outline">
              <a:extLst>
                <a:ext uri="{FF2B5EF4-FFF2-40B4-BE49-F238E27FC236}">
                  <a16:creationId xmlns:a16="http://schemas.microsoft.com/office/drawing/2014/main" id="{FC216E57-D810-1D78-9680-F7B0B1587675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>
              <a:extLst>
                <a:ext uri="{96DAC541-7B7A-43D3-8B79-37D633B846F1}">
                  <asvg:svgBlip xmlns:asvg="http://schemas.microsoft.com/office/drawing/2016/SVG/main" r:embed="rId17"/>
                </a:ext>
              </a:extLst>
            </a:blip>
            <a:stretch>
              <a:fillRect/>
            </a:stretch>
          </p:blipFill>
          <p:spPr>
            <a:xfrm rot="16200000">
              <a:off x="4365427" y="4560294"/>
              <a:ext cx="1222784" cy="1222784"/>
            </a:xfrm>
            <a:prstGeom prst="rect">
              <a:avLst/>
            </a:prstGeom>
          </p:spPr>
        </p:pic>
        <p:sp>
          <p:nvSpPr>
            <p:cNvPr id="70" name="TextBox 69">
              <a:extLst>
                <a:ext uri="{FF2B5EF4-FFF2-40B4-BE49-F238E27FC236}">
                  <a16:creationId xmlns:a16="http://schemas.microsoft.com/office/drawing/2014/main" id="{A682DF5A-9F1B-9BD4-B987-7CDB32E78CA8}"/>
                </a:ext>
              </a:extLst>
            </p:cNvPr>
            <p:cNvSpPr txBox="1"/>
            <p:nvPr/>
          </p:nvSpPr>
          <p:spPr>
            <a:xfrm rot="18939079">
              <a:off x="4612759" y="4866208"/>
              <a:ext cx="918859" cy="4697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b="1" dirty="0">
                  <a:solidFill>
                    <a:schemeClr val="accent6">
                      <a:lumMod val="50000"/>
                    </a:schemeClr>
                  </a:solidFill>
                </a:rPr>
                <a:t>horse</a:t>
              </a:r>
            </a:p>
          </p:txBody>
        </p:sp>
      </p:grpSp>
      <p:grpSp>
        <p:nvGrpSpPr>
          <p:cNvPr id="86" name="Group 85">
            <a:extLst>
              <a:ext uri="{FF2B5EF4-FFF2-40B4-BE49-F238E27FC236}">
                <a16:creationId xmlns:a16="http://schemas.microsoft.com/office/drawing/2014/main" id="{8389A05B-DCF3-0047-B6D9-F45DFB731736}"/>
              </a:ext>
            </a:extLst>
          </p:cNvPr>
          <p:cNvGrpSpPr/>
          <p:nvPr/>
        </p:nvGrpSpPr>
        <p:grpSpPr>
          <a:xfrm>
            <a:off x="8655391" y="4077854"/>
            <a:ext cx="3220584" cy="1653379"/>
            <a:chOff x="6423024" y="3451014"/>
            <a:chExt cx="5461099" cy="2803613"/>
          </a:xfrm>
        </p:grpSpPr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2EA07A1A-8C4D-3224-07A0-3CEE4C0B097D}"/>
                </a:ext>
              </a:extLst>
            </p:cNvPr>
            <p:cNvSpPr/>
            <p:nvPr/>
          </p:nvSpPr>
          <p:spPr>
            <a:xfrm>
              <a:off x="6423024" y="3504879"/>
              <a:ext cx="5449140" cy="267899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 w="38100">
              <a:solidFill>
                <a:schemeClr val="tx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200" dirty="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02A80332-84BF-1ABD-240B-928350FBDE0B}"/>
                </a:ext>
              </a:extLst>
            </p:cNvPr>
            <p:cNvGrpSpPr/>
            <p:nvPr/>
          </p:nvGrpSpPr>
          <p:grpSpPr>
            <a:xfrm rot="19553693">
              <a:off x="10692317" y="3451014"/>
              <a:ext cx="1075926" cy="1075926"/>
              <a:chOff x="10898220" y="3265047"/>
              <a:chExt cx="1075926" cy="1075926"/>
            </a:xfrm>
          </p:grpSpPr>
          <p:pic>
            <p:nvPicPr>
              <p:cNvPr id="73" name="Graphic 72" descr="Tag outline">
                <a:extLst>
                  <a:ext uri="{FF2B5EF4-FFF2-40B4-BE49-F238E27FC236}">
                    <a16:creationId xmlns:a16="http://schemas.microsoft.com/office/drawing/2014/main" id="{E22C40CD-AD21-C686-58E0-5CEA98DF888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 rot="18540785">
                <a:off x="10898220" y="3265047"/>
                <a:ext cx="1075926" cy="1075926"/>
              </a:xfrm>
              <a:prstGeom prst="rect">
                <a:avLst/>
              </a:prstGeom>
            </p:spPr>
          </p:pic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EF920F5-10CE-F1E1-47E0-E9DE4C0BD821}"/>
                  </a:ext>
                </a:extLst>
              </p:cNvPr>
              <p:cNvSpPr txBox="1"/>
              <p:nvPr/>
            </p:nvSpPr>
            <p:spPr>
              <a:xfrm rot="21213981">
                <a:off x="11148804" y="3554151"/>
                <a:ext cx="810565" cy="443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chemeClr val="accent6">
                        <a:lumMod val="75000"/>
                      </a:schemeClr>
                    </a:solidFill>
                  </a:rPr>
                  <a:t>good</a:t>
                </a:r>
              </a:p>
            </p:txBody>
          </p:sp>
        </p:grp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9D5C979A-46F6-872F-C01E-751C2FB70241}"/>
                </a:ext>
              </a:extLst>
            </p:cNvPr>
            <p:cNvGrpSpPr/>
            <p:nvPr/>
          </p:nvGrpSpPr>
          <p:grpSpPr>
            <a:xfrm rot="21108652">
              <a:off x="10789242" y="4011930"/>
              <a:ext cx="1075926" cy="1075926"/>
              <a:chOff x="10898220" y="3265047"/>
              <a:chExt cx="1075926" cy="1075926"/>
            </a:xfrm>
          </p:grpSpPr>
          <p:pic>
            <p:nvPicPr>
              <p:cNvPr id="76" name="Graphic 75" descr="Tag outline">
                <a:extLst>
                  <a:ext uri="{FF2B5EF4-FFF2-40B4-BE49-F238E27FC236}">
                    <a16:creationId xmlns:a16="http://schemas.microsoft.com/office/drawing/2014/main" id="{E0D9D38A-9941-7F76-FED4-3EAB72C3672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 rot="18540785">
                <a:off x="10898220" y="3265047"/>
                <a:ext cx="1075926" cy="1075926"/>
              </a:xfrm>
              <a:prstGeom prst="rect">
                <a:avLst/>
              </a:prstGeom>
            </p:spPr>
          </p:pic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F8DF448C-D8B3-0EA7-E4D1-2631E9625EC5}"/>
                  </a:ext>
                </a:extLst>
              </p:cNvPr>
              <p:cNvSpPr txBox="1"/>
              <p:nvPr/>
            </p:nvSpPr>
            <p:spPr>
              <a:xfrm rot="21213981">
                <a:off x="11173184" y="3571189"/>
                <a:ext cx="685528" cy="443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rgbClr val="FF0000"/>
                    </a:solidFill>
                  </a:rPr>
                  <a:t>bad</a:t>
                </a:r>
              </a:p>
            </p:txBody>
          </p:sp>
        </p:grpSp>
        <p:grpSp>
          <p:nvGrpSpPr>
            <p:cNvPr id="78" name="Group 77">
              <a:extLst>
                <a:ext uri="{FF2B5EF4-FFF2-40B4-BE49-F238E27FC236}">
                  <a16:creationId xmlns:a16="http://schemas.microsoft.com/office/drawing/2014/main" id="{08BA2B78-3599-9EF0-F308-0A0710F3DD76}"/>
                </a:ext>
              </a:extLst>
            </p:cNvPr>
            <p:cNvGrpSpPr/>
            <p:nvPr/>
          </p:nvGrpSpPr>
          <p:grpSpPr>
            <a:xfrm rot="593164">
              <a:off x="10808197" y="4631481"/>
              <a:ext cx="1075926" cy="1075926"/>
              <a:chOff x="10898220" y="3265047"/>
              <a:chExt cx="1075926" cy="1075926"/>
            </a:xfrm>
          </p:grpSpPr>
          <p:pic>
            <p:nvPicPr>
              <p:cNvPr id="79" name="Graphic 78" descr="Tag outline">
                <a:extLst>
                  <a:ext uri="{FF2B5EF4-FFF2-40B4-BE49-F238E27FC236}">
                    <a16:creationId xmlns:a16="http://schemas.microsoft.com/office/drawing/2014/main" id="{9C2AB16D-CAD1-0E26-5FF1-238FA96C8C7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8">
                <a:extLst>
                  <a:ext uri="{96DAC541-7B7A-43D3-8B79-37D633B846F1}">
                    <asvg:svgBlip xmlns:asvg="http://schemas.microsoft.com/office/drawing/2016/SVG/main" r:embed="rId19"/>
                  </a:ext>
                </a:extLst>
              </a:blip>
              <a:stretch>
                <a:fillRect/>
              </a:stretch>
            </p:blipFill>
            <p:spPr>
              <a:xfrm rot="18540785">
                <a:off x="10898220" y="3265047"/>
                <a:ext cx="1075926" cy="1075926"/>
              </a:xfrm>
              <a:prstGeom prst="rect">
                <a:avLst/>
              </a:prstGeom>
            </p:spPr>
          </p:pic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62D37C44-0C55-9211-47D6-33C6EF7A2496}"/>
                  </a:ext>
                </a:extLst>
              </p:cNvPr>
              <p:cNvSpPr txBox="1"/>
              <p:nvPr/>
            </p:nvSpPr>
            <p:spPr>
              <a:xfrm rot="21213981">
                <a:off x="11148804" y="3554150"/>
                <a:ext cx="810565" cy="443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chemeClr val="accent6">
                        <a:lumMod val="75000"/>
                      </a:schemeClr>
                    </a:solidFill>
                  </a:rPr>
                  <a:t>good</a:t>
                </a:r>
              </a:p>
            </p:txBody>
          </p:sp>
        </p:grpSp>
        <p:grpSp>
          <p:nvGrpSpPr>
            <p:cNvPr id="81" name="Group 80">
              <a:extLst>
                <a:ext uri="{FF2B5EF4-FFF2-40B4-BE49-F238E27FC236}">
                  <a16:creationId xmlns:a16="http://schemas.microsoft.com/office/drawing/2014/main" id="{2A890968-D774-C493-4383-C282033CE4CA}"/>
                </a:ext>
              </a:extLst>
            </p:cNvPr>
            <p:cNvGrpSpPr/>
            <p:nvPr/>
          </p:nvGrpSpPr>
          <p:grpSpPr>
            <a:xfrm rot="1755657">
              <a:off x="10756276" y="5178701"/>
              <a:ext cx="1075926" cy="1075926"/>
              <a:chOff x="10999961" y="3425595"/>
              <a:chExt cx="1075926" cy="1075926"/>
            </a:xfrm>
          </p:grpSpPr>
          <p:pic>
            <p:nvPicPr>
              <p:cNvPr id="82" name="Graphic 81" descr="Tag outline">
                <a:extLst>
                  <a:ext uri="{FF2B5EF4-FFF2-40B4-BE49-F238E27FC236}">
                    <a16:creationId xmlns:a16="http://schemas.microsoft.com/office/drawing/2014/main" id="{950F3889-9969-EC77-4FF3-7157E146422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0">
                <a:extLst>
                  <a:ext uri="{96DAC541-7B7A-43D3-8B79-37D633B846F1}">
                    <asvg:svgBlip xmlns:asvg="http://schemas.microsoft.com/office/drawing/2016/SVG/main" r:embed="rId21"/>
                  </a:ext>
                </a:extLst>
              </a:blip>
              <a:stretch>
                <a:fillRect/>
              </a:stretch>
            </p:blipFill>
            <p:spPr>
              <a:xfrm rot="18540785">
                <a:off x="10999961" y="3425595"/>
                <a:ext cx="1075926" cy="1075926"/>
              </a:xfrm>
              <a:prstGeom prst="rect">
                <a:avLst/>
              </a:prstGeom>
            </p:spPr>
          </p:pic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37941566-208D-8860-B20B-49DE7C5B9EC1}"/>
                  </a:ext>
                </a:extLst>
              </p:cNvPr>
              <p:cNvSpPr txBox="1"/>
              <p:nvPr/>
            </p:nvSpPr>
            <p:spPr>
              <a:xfrm rot="21213981">
                <a:off x="11292725" y="3735380"/>
                <a:ext cx="685528" cy="44360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100" b="1" dirty="0">
                    <a:solidFill>
                      <a:srgbClr val="FF0000"/>
                    </a:solidFill>
                  </a:rPr>
                  <a:t>bad</a:t>
                </a:r>
              </a:p>
            </p:txBody>
          </p:sp>
        </p:grpSp>
        <p:pic>
          <p:nvPicPr>
            <p:cNvPr id="85" name="Picture 84">
              <a:extLst>
                <a:ext uri="{FF2B5EF4-FFF2-40B4-BE49-F238E27FC236}">
                  <a16:creationId xmlns:a16="http://schemas.microsoft.com/office/drawing/2014/main" id="{785F590F-ED30-2A8E-D5E1-D865FF703CC6}"/>
                </a:ext>
              </a:extLst>
            </p:cNvPr>
            <p:cNvPicPr>
              <a:picLocks noChangeAspect="1"/>
            </p:cNvPicPr>
            <p:nvPr/>
          </p:nvPicPr>
          <p:blipFill>
            <a:blip r:embed="rId22"/>
            <a:stretch>
              <a:fillRect/>
            </a:stretch>
          </p:blipFill>
          <p:spPr>
            <a:xfrm>
              <a:off x="6624098" y="3742184"/>
              <a:ext cx="4163929" cy="192040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071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B4490-7E01-65E7-7BD6-725299B6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Transformer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536B7-A6FA-81B8-2465-1CBB0FE93C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83958" y="737953"/>
            <a:ext cx="11195886" cy="1696427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2000" dirty="0"/>
              <a:t>A newer AI model for image data – utilize the encoder component of transformer but adapted to images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An image is divided into multiple fixed-size patches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The patches are encoded into numeric vectors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All vectors are then fed to a</a:t>
            </a:r>
            <a:r>
              <a:rPr lang="en-US" sz="2000" b="1" dirty="0"/>
              <a:t> </a:t>
            </a:r>
            <a:r>
              <a:rPr lang="en-US" sz="2000" dirty="0"/>
              <a:t>deep neural network that model the patches and their intercorrelation</a:t>
            </a:r>
          </a:p>
          <a:p>
            <a:pPr>
              <a:spcBef>
                <a:spcPts val="0"/>
              </a:spcBef>
            </a:pPr>
            <a:r>
              <a:rPr lang="en-US" sz="2000" dirty="0"/>
              <a:t>This architecture achieves better performance than traditional CNN, however, is more complicated and need more resources and data to train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CD2067-609C-1CE3-09DE-0D10C38900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1899985" y="4918751"/>
            <a:ext cx="878720" cy="8784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96220-E5A7-D712-D9AB-7BF979E87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1899985" y="4043504"/>
            <a:ext cx="876298" cy="86391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DB604A-8B5D-5471-A897-1C039B30A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1028447" y="4918751"/>
            <a:ext cx="863625" cy="8784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636EF3-77E5-9C02-EA79-56174BEBA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1028447" y="4043503"/>
            <a:ext cx="863625" cy="86371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B8D5A3-49D9-C163-8CA2-84E809A902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147383" y="4918751"/>
            <a:ext cx="873151" cy="87840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3421C1-F4E1-16E5-EAC0-81CB3F092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147383" y="4043504"/>
            <a:ext cx="873151" cy="86391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B51BBA-815C-DCFD-69C8-D9AD8098CB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1899985" y="3168257"/>
            <a:ext cx="876297" cy="86391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BCA46C-F0FB-21D4-7A90-011EF9E4A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1028447" y="3168256"/>
            <a:ext cx="863625" cy="863719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DFB133-42FB-682D-B9F4-2A07F12EC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147383" y="3168256"/>
            <a:ext cx="873151" cy="86391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4D9FCE-24DF-E384-5AD0-348D57730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3992637" y="5822632"/>
            <a:ext cx="342485" cy="3423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070F21F-7424-2D9A-1ED5-ADC70DFEAA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3993879" y="4706638"/>
            <a:ext cx="341541" cy="3367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59252E-1EE5-52B7-A5CE-2079C746F1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3992637" y="5450618"/>
            <a:ext cx="336601" cy="3423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90E853-48CD-C74A-C220-00B18C8187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3996350" y="4334624"/>
            <a:ext cx="336601" cy="3366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A19A98E-5E79-4E80-249F-4E25B1727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3992637" y="5078604"/>
            <a:ext cx="340314" cy="3423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37F1A6-545D-BAB4-771A-4CCCCDE260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3996350" y="3962532"/>
            <a:ext cx="340314" cy="3367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17E0BE-1B92-C5A6-2B3E-F1D2FAA65B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4000063" y="3590440"/>
            <a:ext cx="341541" cy="3367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65A60A2-59F8-2F6A-177C-DDEFC3847D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4000063" y="3218426"/>
            <a:ext cx="336601" cy="3366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FCC38F-6E1D-59D4-A10A-8044E7FFB7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4000063" y="2845077"/>
            <a:ext cx="340314" cy="336716"/>
          </a:xfrm>
          <a:prstGeom prst="rect">
            <a:avLst/>
          </a:prstGeom>
        </p:spPr>
      </p:pic>
      <p:graphicFrame>
        <p:nvGraphicFramePr>
          <p:cNvPr id="25" name="Table 25">
            <a:extLst>
              <a:ext uri="{FF2B5EF4-FFF2-40B4-BE49-F238E27FC236}">
                <a16:creationId xmlns:a16="http://schemas.microsoft.com/office/drawing/2014/main" id="{73BDE52E-6B3E-11C7-9D3A-3DD60CDAA9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98550823"/>
              </p:ext>
            </p:extLst>
          </p:nvPr>
        </p:nvGraphicFramePr>
        <p:xfrm>
          <a:off x="5556731" y="2845077"/>
          <a:ext cx="1923235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A6CAF7E-D2D9-7C2C-2CED-BD521470FE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5212239"/>
              </p:ext>
            </p:extLst>
          </p:nvPr>
        </p:nvGraphicFramePr>
        <p:xfrm>
          <a:off x="5556731" y="3969300"/>
          <a:ext cx="1923235" cy="32318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7" name="Table 25">
            <a:extLst>
              <a:ext uri="{FF2B5EF4-FFF2-40B4-BE49-F238E27FC236}">
                <a16:creationId xmlns:a16="http://schemas.microsoft.com/office/drawing/2014/main" id="{188B3179-1908-E61F-3540-1D4AFAAEEDB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95805382"/>
              </p:ext>
            </p:extLst>
          </p:nvPr>
        </p:nvGraphicFramePr>
        <p:xfrm>
          <a:off x="5556730" y="3218426"/>
          <a:ext cx="19232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8" name="Table 25">
            <a:extLst>
              <a:ext uri="{FF2B5EF4-FFF2-40B4-BE49-F238E27FC236}">
                <a16:creationId xmlns:a16="http://schemas.microsoft.com/office/drawing/2014/main" id="{107EBD6E-ECDB-6D01-3909-2294E76DDCA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0288618"/>
              </p:ext>
            </p:extLst>
          </p:nvPr>
        </p:nvGraphicFramePr>
        <p:xfrm>
          <a:off x="5556729" y="3590440"/>
          <a:ext cx="1923235" cy="3231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9" name="Table 25">
            <a:extLst>
              <a:ext uri="{FF2B5EF4-FFF2-40B4-BE49-F238E27FC236}">
                <a16:creationId xmlns:a16="http://schemas.microsoft.com/office/drawing/2014/main" id="{8D2278BA-C5FF-7A85-B552-5C04ACFB20B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619651"/>
              </p:ext>
            </p:extLst>
          </p:nvPr>
        </p:nvGraphicFramePr>
        <p:xfrm>
          <a:off x="5553018" y="4341353"/>
          <a:ext cx="19232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0" name="Table 25">
            <a:extLst>
              <a:ext uri="{FF2B5EF4-FFF2-40B4-BE49-F238E27FC236}">
                <a16:creationId xmlns:a16="http://schemas.microsoft.com/office/drawing/2014/main" id="{2009B427-C427-9CF5-0108-184641C788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46644434"/>
              </p:ext>
            </p:extLst>
          </p:nvPr>
        </p:nvGraphicFramePr>
        <p:xfrm>
          <a:off x="5556731" y="4720174"/>
          <a:ext cx="1923235" cy="3231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1" name="Table 25">
            <a:extLst>
              <a:ext uri="{FF2B5EF4-FFF2-40B4-BE49-F238E27FC236}">
                <a16:creationId xmlns:a16="http://schemas.microsoft.com/office/drawing/2014/main" id="{F04749F8-74A5-5853-6B8F-5F92232F09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9740622"/>
              </p:ext>
            </p:extLst>
          </p:nvPr>
        </p:nvGraphicFramePr>
        <p:xfrm>
          <a:off x="5553016" y="5078604"/>
          <a:ext cx="19232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2" name="Table 25">
            <a:extLst>
              <a:ext uri="{FF2B5EF4-FFF2-40B4-BE49-F238E27FC236}">
                <a16:creationId xmlns:a16="http://schemas.microsoft.com/office/drawing/2014/main" id="{F3031CAF-22EB-E4C6-421D-FC192C974A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9607988"/>
              </p:ext>
            </p:extLst>
          </p:nvPr>
        </p:nvGraphicFramePr>
        <p:xfrm>
          <a:off x="5556731" y="5446374"/>
          <a:ext cx="19232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3" name="Table 25">
            <a:extLst>
              <a:ext uri="{FF2B5EF4-FFF2-40B4-BE49-F238E27FC236}">
                <a16:creationId xmlns:a16="http://schemas.microsoft.com/office/drawing/2014/main" id="{6DF3BE83-8D1E-077D-904B-755FB161F5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481704"/>
              </p:ext>
            </p:extLst>
          </p:nvPr>
        </p:nvGraphicFramePr>
        <p:xfrm>
          <a:off x="5553015" y="5814144"/>
          <a:ext cx="1923235" cy="323180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38464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8464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sp>
        <p:nvSpPr>
          <p:cNvPr id="34" name="Rectangle 33">
            <a:extLst>
              <a:ext uri="{FF2B5EF4-FFF2-40B4-BE49-F238E27FC236}">
                <a16:creationId xmlns:a16="http://schemas.microsoft.com/office/drawing/2014/main" id="{0440CDBC-E79B-3694-F88E-5A28035BCB6C}"/>
              </a:ext>
            </a:extLst>
          </p:cNvPr>
          <p:cNvSpPr/>
          <p:nvPr/>
        </p:nvSpPr>
        <p:spPr>
          <a:xfrm>
            <a:off x="8691375" y="2856820"/>
            <a:ext cx="1512605" cy="3292246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Transformer</a:t>
            </a:r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4B13D908-2CED-151A-5BF2-AC2BBB6F52CB}"/>
              </a:ext>
            </a:extLst>
          </p:cNvPr>
          <p:cNvSpPr/>
          <p:nvPr/>
        </p:nvSpPr>
        <p:spPr>
          <a:xfrm>
            <a:off x="3272748" y="4313552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ED7FD31-EF85-54ED-6D71-59379C2A6D25}"/>
              </a:ext>
            </a:extLst>
          </p:cNvPr>
          <p:cNvSpPr/>
          <p:nvPr/>
        </p:nvSpPr>
        <p:spPr>
          <a:xfrm>
            <a:off x="4829416" y="4318600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3DD5B713-9DD0-76DF-449A-F57999D47955}"/>
              </a:ext>
            </a:extLst>
          </p:cNvPr>
          <p:cNvSpPr/>
          <p:nvPr/>
        </p:nvSpPr>
        <p:spPr>
          <a:xfrm>
            <a:off x="7972716" y="4318600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5B74762-6526-9660-7DBA-157D8BF222D5}"/>
              </a:ext>
            </a:extLst>
          </p:cNvPr>
          <p:cNvSpPr/>
          <p:nvPr/>
        </p:nvSpPr>
        <p:spPr>
          <a:xfrm>
            <a:off x="10700448" y="4317305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4E8161A-EA00-1F1E-EA8F-45F72F3CFCE9}"/>
              </a:ext>
            </a:extLst>
          </p:cNvPr>
          <p:cNvSpPr/>
          <p:nvPr/>
        </p:nvSpPr>
        <p:spPr>
          <a:xfrm>
            <a:off x="11415389" y="4313552"/>
            <a:ext cx="706252" cy="378782"/>
          </a:xfrm>
          <a:prstGeom prst="roundRect">
            <a:avLst/>
          </a:prstGeom>
          <a:ln w="38100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Target</a:t>
            </a:r>
          </a:p>
        </p:txBody>
      </p:sp>
    </p:spTree>
    <p:extLst>
      <p:ext uri="{BB962C8B-B14F-4D97-AF65-F5344CB8AC3E}">
        <p14:creationId xmlns:p14="http://schemas.microsoft.com/office/powerpoint/2010/main" val="29487825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6B4490-7E01-65E7-7BD6-725299B6E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Vision Transformer in More Details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CD2067-609C-1CE3-09DE-0D10C389001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850440" y="3056206"/>
            <a:ext cx="392112" cy="3919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B196220-E5A7-D712-D9AB-7BF979E872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850440" y="2665644"/>
            <a:ext cx="391031" cy="385507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EDB604A-8B5D-5471-A897-1C039B30AEF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461533" y="3056206"/>
            <a:ext cx="385376" cy="39197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636EF3-77E5-9C02-EA79-56174BEBA5B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461533" y="2665643"/>
            <a:ext cx="385376" cy="38541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FB8D5A3-49D9-C163-8CA2-84E809A9029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62359" y="3056206"/>
            <a:ext cx="389627" cy="39197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3421C1-F4E1-16E5-EAC0-81CB3F092B5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62359" y="2665644"/>
            <a:ext cx="389627" cy="38550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6B51BBA-815C-DCFD-69C8-D9AD8098CB7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850440" y="2275081"/>
            <a:ext cx="391031" cy="38550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DBCA46C-F0FB-21D4-7A90-011EF9E4A81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461533" y="2275081"/>
            <a:ext cx="385376" cy="38541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37DFB133-42FB-682D-B9F4-2A07F12EC04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62359" y="2275081"/>
            <a:ext cx="389627" cy="38550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A4D9FCE-24DF-E384-5AD0-348D577307D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262" t="66280" r="886" b="881"/>
          <a:stretch/>
        </p:blipFill>
        <p:spPr>
          <a:xfrm>
            <a:off x="1804842" y="4176509"/>
            <a:ext cx="342485" cy="34236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070F21F-7424-2D9A-1ED5-ADC70DFEAA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33827" r="886" b="33875"/>
          <a:stretch/>
        </p:blipFill>
        <p:spPr>
          <a:xfrm>
            <a:off x="1806084" y="3060515"/>
            <a:ext cx="341541" cy="33671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759252E-1EE5-52B7-A5CE-2079C746F16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829" t="66278" r="33884" b="882"/>
          <a:stretch/>
        </p:blipFill>
        <p:spPr>
          <a:xfrm>
            <a:off x="1804842" y="3804495"/>
            <a:ext cx="336601" cy="34236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8090E853-48CD-C74A-C220-00B18C8187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70" t="33875" r="33943" b="33834"/>
          <a:stretch/>
        </p:blipFill>
        <p:spPr>
          <a:xfrm>
            <a:off x="1808555" y="2688501"/>
            <a:ext cx="336601" cy="33663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A19A98E-5E79-4E80-249F-4E25B172770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66278" r="66526" b="882"/>
          <a:stretch/>
        </p:blipFill>
        <p:spPr>
          <a:xfrm>
            <a:off x="1804842" y="3432481"/>
            <a:ext cx="340314" cy="34236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37F1A6-545D-BAB4-771A-4CCCCDE2604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2" t="33370" r="66525" b="34332"/>
          <a:stretch/>
        </p:blipFill>
        <p:spPr>
          <a:xfrm>
            <a:off x="1808555" y="2316409"/>
            <a:ext cx="340314" cy="3367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8C17E0BE-1B92-C5A6-2B3E-F1D2FAA65B8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6354" t="835" r="885" b="66867"/>
          <a:stretch/>
        </p:blipFill>
        <p:spPr>
          <a:xfrm>
            <a:off x="1812268" y="1944317"/>
            <a:ext cx="341541" cy="336716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C65A60A2-59F8-2F6A-177C-DDEFC3847D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569" t="835" r="34144" b="66874"/>
          <a:stretch/>
        </p:blipFill>
        <p:spPr>
          <a:xfrm>
            <a:off x="1812268" y="1572303"/>
            <a:ext cx="336601" cy="336638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5FCC38F-6E1D-59D4-A10A-8044E7FFB75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65687" b="66867"/>
          <a:stretch/>
        </p:blipFill>
        <p:spPr>
          <a:xfrm>
            <a:off x="1812268" y="1198954"/>
            <a:ext cx="340314" cy="336716"/>
          </a:xfrm>
          <a:prstGeom prst="rect">
            <a:avLst/>
          </a:prstGeom>
        </p:spPr>
      </p:pic>
      <p:graphicFrame>
        <p:nvGraphicFramePr>
          <p:cNvPr id="25" name="Table 25">
            <a:extLst>
              <a:ext uri="{FF2B5EF4-FFF2-40B4-BE49-F238E27FC236}">
                <a16:creationId xmlns:a16="http://schemas.microsoft.com/office/drawing/2014/main" id="{73BDE52E-6B3E-11C7-9D3A-3DD60CDAA952}"/>
              </a:ext>
            </a:extLst>
          </p:cNvPr>
          <p:cNvGraphicFramePr>
            <a:graphicFrameLocks noGrp="1"/>
          </p:cNvGraphicFramePr>
          <p:nvPr/>
        </p:nvGraphicFramePr>
        <p:xfrm>
          <a:off x="2744900" y="1198954"/>
          <a:ext cx="1785135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7A6CAF7E-D2D9-7C2C-2CED-BD521470FEB1}"/>
              </a:ext>
            </a:extLst>
          </p:cNvPr>
          <p:cNvGraphicFramePr>
            <a:graphicFrameLocks noGrp="1"/>
          </p:cNvGraphicFramePr>
          <p:nvPr/>
        </p:nvGraphicFramePr>
        <p:xfrm>
          <a:off x="2744900" y="2323177"/>
          <a:ext cx="1785135" cy="32318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7" name="Table 25">
            <a:extLst>
              <a:ext uri="{FF2B5EF4-FFF2-40B4-BE49-F238E27FC236}">
                <a16:creationId xmlns:a16="http://schemas.microsoft.com/office/drawing/2014/main" id="{188B3179-1908-E61F-3540-1D4AFAAEEDB0}"/>
              </a:ext>
            </a:extLst>
          </p:cNvPr>
          <p:cNvGraphicFramePr>
            <a:graphicFrameLocks noGrp="1"/>
          </p:cNvGraphicFramePr>
          <p:nvPr/>
        </p:nvGraphicFramePr>
        <p:xfrm>
          <a:off x="2744899" y="1572303"/>
          <a:ext cx="17851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8" name="Table 25">
            <a:extLst>
              <a:ext uri="{FF2B5EF4-FFF2-40B4-BE49-F238E27FC236}">
                <a16:creationId xmlns:a16="http://schemas.microsoft.com/office/drawing/2014/main" id="{107EBD6E-ECDB-6D01-3909-2294E76DDCA4}"/>
              </a:ext>
            </a:extLst>
          </p:cNvPr>
          <p:cNvGraphicFramePr>
            <a:graphicFrameLocks noGrp="1"/>
          </p:cNvGraphicFramePr>
          <p:nvPr/>
        </p:nvGraphicFramePr>
        <p:xfrm>
          <a:off x="2744898" y="1944317"/>
          <a:ext cx="1785135" cy="323180"/>
        </p:xfrm>
        <a:graphic>
          <a:graphicData uri="http://schemas.openxmlformats.org/drawingml/2006/table">
            <a:tbl>
              <a:tblPr bandRow="1">
                <a:tableStyleId>{073A0DAA-6AF3-43AB-8588-CEC1D06C72B9}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29" name="Table 25">
            <a:extLst>
              <a:ext uri="{FF2B5EF4-FFF2-40B4-BE49-F238E27FC236}">
                <a16:creationId xmlns:a16="http://schemas.microsoft.com/office/drawing/2014/main" id="{8D2278BA-C5FF-7A85-B552-5C04ACFB20B4}"/>
              </a:ext>
            </a:extLst>
          </p:cNvPr>
          <p:cNvGraphicFramePr>
            <a:graphicFrameLocks noGrp="1"/>
          </p:cNvGraphicFramePr>
          <p:nvPr/>
        </p:nvGraphicFramePr>
        <p:xfrm>
          <a:off x="2741187" y="2695230"/>
          <a:ext cx="17851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0" name="Table 25">
            <a:extLst>
              <a:ext uri="{FF2B5EF4-FFF2-40B4-BE49-F238E27FC236}">
                <a16:creationId xmlns:a16="http://schemas.microsoft.com/office/drawing/2014/main" id="{2009B427-C427-9CF5-0108-184641C7889C}"/>
              </a:ext>
            </a:extLst>
          </p:cNvPr>
          <p:cNvGraphicFramePr>
            <a:graphicFrameLocks noGrp="1"/>
          </p:cNvGraphicFramePr>
          <p:nvPr/>
        </p:nvGraphicFramePr>
        <p:xfrm>
          <a:off x="2744900" y="3074051"/>
          <a:ext cx="1785135" cy="323180"/>
        </p:xfrm>
        <a:graphic>
          <a:graphicData uri="http://schemas.openxmlformats.org/drawingml/2006/table">
            <a:tbl>
              <a:tblPr bandRow="1">
                <a:tableStyleId>{93296810-A885-4BE3-A3E7-6D5BEEA58F35}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1" name="Table 25">
            <a:extLst>
              <a:ext uri="{FF2B5EF4-FFF2-40B4-BE49-F238E27FC236}">
                <a16:creationId xmlns:a16="http://schemas.microsoft.com/office/drawing/2014/main" id="{F04749F8-74A5-5853-6B8F-5F92232F09D8}"/>
              </a:ext>
            </a:extLst>
          </p:cNvPr>
          <p:cNvGraphicFramePr>
            <a:graphicFrameLocks noGrp="1"/>
          </p:cNvGraphicFramePr>
          <p:nvPr/>
        </p:nvGraphicFramePr>
        <p:xfrm>
          <a:off x="2741184" y="3432481"/>
          <a:ext cx="1785135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2" name="Table 25">
            <a:extLst>
              <a:ext uri="{FF2B5EF4-FFF2-40B4-BE49-F238E27FC236}">
                <a16:creationId xmlns:a16="http://schemas.microsoft.com/office/drawing/2014/main" id="{F3031CAF-22EB-E4C6-421D-FC192C974AF2}"/>
              </a:ext>
            </a:extLst>
          </p:cNvPr>
          <p:cNvGraphicFramePr>
            <a:graphicFrameLocks noGrp="1"/>
          </p:cNvGraphicFramePr>
          <p:nvPr/>
        </p:nvGraphicFramePr>
        <p:xfrm>
          <a:off x="2744900" y="3800251"/>
          <a:ext cx="1785135" cy="323180"/>
        </p:xfrm>
        <a:graphic>
          <a:graphicData uri="http://schemas.openxmlformats.org/drawingml/2006/table">
            <a:tbl>
              <a:tblPr bandRow="1">
                <a:tableStyleId>{F5AB1C69-6EDB-4FF4-983F-18BD219EF322}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33" name="Table 25">
            <a:extLst>
              <a:ext uri="{FF2B5EF4-FFF2-40B4-BE49-F238E27FC236}">
                <a16:creationId xmlns:a16="http://schemas.microsoft.com/office/drawing/2014/main" id="{6DF3BE83-8D1E-077D-904B-755FB161F506}"/>
              </a:ext>
            </a:extLst>
          </p:cNvPr>
          <p:cNvGraphicFramePr>
            <a:graphicFrameLocks noGrp="1"/>
          </p:cNvGraphicFramePr>
          <p:nvPr/>
        </p:nvGraphicFramePr>
        <p:xfrm>
          <a:off x="2741184" y="4168021"/>
          <a:ext cx="1785135" cy="323180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70091133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9110558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0.1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sp>
        <p:nvSpPr>
          <p:cNvPr id="35" name="Arrow: Right 34">
            <a:extLst>
              <a:ext uri="{FF2B5EF4-FFF2-40B4-BE49-F238E27FC236}">
                <a16:creationId xmlns:a16="http://schemas.microsoft.com/office/drawing/2014/main" id="{4B13D908-2CED-151A-5BF2-AC2BBB6F52CB}"/>
              </a:ext>
            </a:extLst>
          </p:cNvPr>
          <p:cNvSpPr/>
          <p:nvPr/>
        </p:nvSpPr>
        <p:spPr>
          <a:xfrm>
            <a:off x="1413820" y="2667429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Arrow: Right 35">
            <a:extLst>
              <a:ext uri="{FF2B5EF4-FFF2-40B4-BE49-F238E27FC236}">
                <a16:creationId xmlns:a16="http://schemas.microsoft.com/office/drawing/2014/main" id="{9ED7FD31-EF85-54ED-6D71-59379C2A6D25}"/>
              </a:ext>
            </a:extLst>
          </p:cNvPr>
          <p:cNvSpPr/>
          <p:nvPr/>
        </p:nvSpPr>
        <p:spPr>
          <a:xfrm>
            <a:off x="2339723" y="2672477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3DD5B713-9DD0-76DF-449A-F57999D47955}"/>
              </a:ext>
            </a:extLst>
          </p:cNvPr>
          <p:cNvSpPr/>
          <p:nvPr/>
        </p:nvSpPr>
        <p:spPr>
          <a:xfrm>
            <a:off x="6336901" y="2672477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C5B74762-6526-9660-7DBA-157D8BF222D5}"/>
              </a:ext>
            </a:extLst>
          </p:cNvPr>
          <p:cNvSpPr/>
          <p:nvPr/>
        </p:nvSpPr>
        <p:spPr>
          <a:xfrm>
            <a:off x="10180258" y="2681733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14E8161A-EA00-1F1E-EA8F-45F72F3CFCE9}"/>
              </a:ext>
            </a:extLst>
          </p:cNvPr>
          <p:cNvSpPr/>
          <p:nvPr/>
        </p:nvSpPr>
        <p:spPr>
          <a:xfrm>
            <a:off x="10582180" y="2667429"/>
            <a:ext cx="706252" cy="378782"/>
          </a:xfrm>
          <a:prstGeom prst="roundRect">
            <a:avLst/>
          </a:prstGeom>
          <a:ln w="38100"/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Target</a:t>
            </a:r>
          </a:p>
        </p:txBody>
      </p:sp>
      <p:sp>
        <p:nvSpPr>
          <p:cNvPr id="40" name="Flowchart: Or 39">
            <a:extLst>
              <a:ext uri="{FF2B5EF4-FFF2-40B4-BE49-F238E27FC236}">
                <a16:creationId xmlns:a16="http://schemas.microsoft.com/office/drawing/2014/main" id="{A556F19E-94BF-96A9-1AEB-6D6740BF2501}"/>
              </a:ext>
            </a:extLst>
          </p:cNvPr>
          <p:cNvSpPr/>
          <p:nvPr/>
        </p:nvSpPr>
        <p:spPr>
          <a:xfrm>
            <a:off x="4703270" y="2737179"/>
            <a:ext cx="239282" cy="239282"/>
          </a:xfrm>
          <a:prstGeom prst="flowChartOr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1" name="Table 40">
            <a:extLst>
              <a:ext uri="{FF2B5EF4-FFF2-40B4-BE49-F238E27FC236}">
                <a16:creationId xmlns:a16="http://schemas.microsoft.com/office/drawing/2014/main" id="{DEEF0515-4CE6-03FF-D25F-A3080890AF28}"/>
              </a:ext>
            </a:extLst>
          </p:cNvPr>
          <p:cNvGraphicFramePr>
            <a:graphicFrameLocks noGrp="1"/>
          </p:cNvGraphicFramePr>
          <p:nvPr/>
        </p:nvGraphicFramePr>
        <p:xfrm>
          <a:off x="5122463" y="1195636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2" name="Table 25">
            <a:extLst>
              <a:ext uri="{FF2B5EF4-FFF2-40B4-BE49-F238E27FC236}">
                <a16:creationId xmlns:a16="http://schemas.microsoft.com/office/drawing/2014/main" id="{97A2D431-AEAA-8812-B718-CC1221664C28}"/>
              </a:ext>
            </a:extLst>
          </p:cNvPr>
          <p:cNvGraphicFramePr>
            <a:graphicFrameLocks noGrp="1"/>
          </p:cNvGraphicFramePr>
          <p:nvPr/>
        </p:nvGraphicFramePr>
        <p:xfrm>
          <a:off x="5122463" y="2690063"/>
          <a:ext cx="1071081" cy="323180"/>
        </p:xfrm>
        <a:graphic>
          <a:graphicData uri="http://schemas.openxmlformats.org/drawingml/2006/table">
            <a:tbl>
              <a:tblPr bandRow="1">
                <a:tableStyleId>{00A15C55-8517-42AA-B614-E9B94910E393}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2149083092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491044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270172632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07820925"/>
                  </a:ext>
                </a:extLst>
              </a:tr>
            </a:tbl>
          </a:graphicData>
        </a:graphic>
      </p:graphicFrame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1CD30C10-283A-0BDA-F1D6-803C5C8F4F49}"/>
              </a:ext>
            </a:extLst>
          </p:cNvPr>
          <p:cNvGraphicFramePr>
            <a:graphicFrameLocks noGrp="1"/>
          </p:cNvGraphicFramePr>
          <p:nvPr/>
        </p:nvGraphicFramePr>
        <p:xfrm>
          <a:off x="5122463" y="1938330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B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CBCB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5B8E7618-03CB-028B-C8BD-498FE4D7AC9C}"/>
              </a:ext>
            </a:extLst>
          </p:cNvPr>
          <p:cNvGraphicFramePr>
            <a:graphicFrameLocks noGrp="1"/>
          </p:cNvGraphicFramePr>
          <p:nvPr/>
        </p:nvGraphicFramePr>
        <p:xfrm>
          <a:off x="5122462" y="2317929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8D7C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5" name="Table 44">
            <a:extLst>
              <a:ext uri="{FF2B5EF4-FFF2-40B4-BE49-F238E27FC236}">
                <a16:creationId xmlns:a16="http://schemas.microsoft.com/office/drawing/2014/main" id="{745BF126-B83C-A6B0-51B7-78F1A87E9F1B}"/>
              </a:ext>
            </a:extLst>
          </p:cNvPr>
          <p:cNvGraphicFramePr>
            <a:graphicFrameLocks noGrp="1"/>
          </p:cNvGraphicFramePr>
          <p:nvPr/>
        </p:nvGraphicFramePr>
        <p:xfrm>
          <a:off x="5122461" y="1566983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6" name="Table 45">
            <a:extLst>
              <a:ext uri="{FF2B5EF4-FFF2-40B4-BE49-F238E27FC236}">
                <a16:creationId xmlns:a16="http://schemas.microsoft.com/office/drawing/2014/main" id="{4D54B303-7403-9D2F-0101-E1EB5C073FD3}"/>
              </a:ext>
            </a:extLst>
          </p:cNvPr>
          <p:cNvGraphicFramePr>
            <a:graphicFrameLocks noGrp="1"/>
          </p:cNvGraphicFramePr>
          <p:nvPr/>
        </p:nvGraphicFramePr>
        <p:xfrm>
          <a:off x="5122460" y="3078101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3C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5E3C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7F6065C7-A4F4-81C3-24AE-E67146297856}"/>
              </a:ext>
            </a:extLst>
          </p:cNvPr>
          <p:cNvGraphicFramePr>
            <a:graphicFrameLocks noGrp="1"/>
          </p:cNvGraphicFramePr>
          <p:nvPr/>
        </p:nvGraphicFramePr>
        <p:xfrm>
          <a:off x="5122463" y="3429000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8C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8C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8" name="Table 47">
            <a:extLst>
              <a:ext uri="{FF2B5EF4-FFF2-40B4-BE49-F238E27FC236}">
                <a16:creationId xmlns:a16="http://schemas.microsoft.com/office/drawing/2014/main" id="{2E48FE96-95CD-8F53-0BB2-E151F5AD57D8}"/>
              </a:ext>
            </a:extLst>
          </p:cNvPr>
          <p:cNvGraphicFramePr>
            <a:graphicFrameLocks noGrp="1"/>
          </p:cNvGraphicFramePr>
          <p:nvPr/>
        </p:nvGraphicFramePr>
        <p:xfrm>
          <a:off x="5122463" y="3804495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1E1E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49" name="Table 48">
            <a:extLst>
              <a:ext uri="{FF2B5EF4-FFF2-40B4-BE49-F238E27FC236}">
                <a16:creationId xmlns:a16="http://schemas.microsoft.com/office/drawing/2014/main" id="{E9D4E473-6982-6DDD-6F8E-5E2A1B25527D}"/>
              </a:ext>
            </a:extLst>
          </p:cNvPr>
          <p:cNvGraphicFramePr>
            <a:graphicFrameLocks noGrp="1"/>
          </p:cNvGraphicFramePr>
          <p:nvPr/>
        </p:nvGraphicFramePr>
        <p:xfrm>
          <a:off x="5122459" y="4167420"/>
          <a:ext cx="1071081" cy="3231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57027">
                  <a:extLst>
                    <a:ext uri="{9D8B030D-6E8A-4147-A177-3AD203B41FA5}">
                      <a16:colId xmlns:a16="http://schemas.microsoft.com/office/drawing/2014/main" val="1256151447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3976117831"/>
                    </a:ext>
                  </a:extLst>
                </a:gridCol>
                <a:gridCol w="357027">
                  <a:extLst>
                    <a:ext uri="{9D8B030D-6E8A-4147-A177-3AD203B41FA5}">
                      <a16:colId xmlns:a16="http://schemas.microsoft.com/office/drawing/2014/main" val="1997274901"/>
                    </a:ext>
                  </a:extLst>
                </a:gridCol>
              </a:tblGrid>
              <a:tr h="323180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sin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cos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/>
                        <a:t>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2DEE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8391425"/>
                  </a:ext>
                </a:extLst>
              </a:tr>
            </a:tbl>
          </a:graphicData>
        </a:graphic>
      </p:graphicFrame>
      <p:graphicFrame>
        <p:nvGraphicFramePr>
          <p:cNvPr id="50" name="Table 35">
            <a:extLst>
              <a:ext uri="{FF2B5EF4-FFF2-40B4-BE49-F238E27FC236}">
                <a16:creationId xmlns:a16="http://schemas.microsoft.com/office/drawing/2014/main" id="{90E56F15-D0C0-B612-9DFC-98316FF2CF97}"/>
              </a:ext>
            </a:extLst>
          </p:cNvPr>
          <p:cNvGraphicFramePr>
            <a:graphicFrameLocks noGrp="1"/>
          </p:cNvGraphicFramePr>
          <p:nvPr/>
        </p:nvGraphicFramePr>
        <p:xfrm>
          <a:off x="6702449" y="1890163"/>
          <a:ext cx="2033334" cy="194233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25926">
                  <a:extLst>
                    <a:ext uri="{9D8B030D-6E8A-4147-A177-3AD203B41FA5}">
                      <a16:colId xmlns:a16="http://schemas.microsoft.com/office/drawing/2014/main" val="191729419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302879851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3278610749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902891667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852786586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2453070496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1545122774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374116002"/>
                    </a:ext>
                  </a:extLst>
                </a:gridCol>
                <a:gridCol w="225926">
                  <a:extLst>
                    <a:ext uri="{9D8B030D-6E8A-4147-A177-3AD203B41FA5}">
                      <a16:colId xmlns:a16="http://schemas.microsoft.com/office/drawing/2014/main" val="1978382758"/>
                    </a:ext>
                  </a:extLst>
                </a:gridCol>
              </a:tblGrid>
              <a:tr h="215815">
                <a:tc>
                  <a:txBody>
                    <a:bodyPr/>
                    <a:lstStyle/>
                    <a:p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3898372012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1994987650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778753045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2452324043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2800209020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2933530996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1869257272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3895386758"/>
                  </a:ext>
                </a:extLst>
              </a:tr>
              <a:tr h="215815">
                <a:tc>
                  <a:txBody>
                    <a:bodyPr/>
                    <a:lstStyle/>
                    <a:p>
                      <a:endParaRPr lang="en-US" sz="800" b="1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800" dirty="0">
                        <a:latin typeface="Consolas" panose="020B0609020204030204" pitchFamily="49" charset="0"/>
                      </a:endParaRPr>
                    </a:p>
                  </a:txBody>
                  <a:tcPr marL="54046" marR="54046" marT="27023" marB="27023" anchor="ctr"/>
                </a:tc>
                <a:extLst>
                  <a:ext uri="{0D108BD9-81ED-4DB2-BD59-A6C34878D82A}">
                    <a16:rowId xmlns:a16="http://schemas.microsoft.com/office/drawing/2014/main" val="3288648309"/>
                  </a:ext>
                </a:extLst>
              </a:tr>
            </a:tbl>
          </a:graphicData>
        </a:graphic>
      </p:graphicFrame>
      <p:sp>
        <p:nvSpPr>
          <p:cNvPr id="51" name="TextBox 50">
            <a:extLst>
              <a:ext uri="{FF2B5EF4-FFF2-40B4-BE49-F238E27FC236}">
                <a16:creationId xmlns:a16="http://schemas.microsoft.com/office/drawing/2014/main" id="{F30D7CE4-F94C-8094-94C2-06ABE32A8EB2}"/>
              </a:ext>
            </a:extLst>
          </p:cNvPr>
          <p:cNvSpPr txBox="1"/>
          <p:nvPr/>
        </p:nvSpPr>
        <p:spPr>
          <a:xfrm>
            <a:off x="2844097" y="4702108"/>
            <a:ext cx="3349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Embedding + Positional Encoding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10E649FF-4F2B-774B-9426-51F653A0D546}"/>
              </a:ext>
            </a:extLst>
          </p:cNvPr>
          <p:cNvSpPr txBox="1"/>
          <p:nvPr/>
        </p:nvSpPr>
        <p:spPr>
          <a:xfrm>
            <a:off x="7173293" y="4702108"/>
            <a:ext cx="10916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Attention</a:t>
            </a:r>
          </a:p>
        </p:txBody>
      </p:sp>
      <p:grpSp>
        <p:nvGrpSpPr>
          <p:cNvPr id="53" name="Group 52">
            <a:extLst>
              <a:ext uri="{FF2B5EF4-FFF2-40B4-BE49-F238E27FC236}">
                <a16:creationId xmlns:a16="http://schemas.microsoft.com/office/drawing/2014/main" id="{4FC71455-4402-9DDD-2ED5-AF577C266F9F}"/>
              </a:ext>
            </a:extLst>
          </p:cNvPr>
          <p:cNvGrpSpPr/>
          <p:nvPr/>
        </p:nvGrpSpPr>
        <p:grpSpPr>
          <a:xfrm rot="5400000">
            <a:off x="8352096" y="2475002"/>
            <a:ext cx="2541022" cy="755839"/>
            <a:chOff x="4678670" y="1420870"/>
            <a:chExt cx="4919528" cy="1463336"/>
          </a:xfrm>
        </p:grpSpPr>
        <p:sp>
          <p:nvSpPr>
            <p:cNvPr id="54" name="Oval 53">
              <a:extLst>
                <a:ext uri="{FF2B5EF4-FFF2-40B4-BE49-F238E27FC236}">
                  <a16:creationId xmlns:a16="http://schemas.microsoft.com/office/drawing/2014/main" id="{DFC35C08-DEB8-0FC7-29DC-736D9FB8D873}"/>
                </a:ext>
              </a:extLst>
            </p:cNvPr>
            <p:cNvSpPr/>
            <p:nvPr/>
          </p:nvSpPr>
          <p:spPr>
            <a:xfrm>
              <a:off x="5807712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Oval 54">
              <a:extLst>
                <a:ext uri="{FF2B5EF4-FFF2-40B4-BE49-F238E27FC236}">
                  <a16:creationId xmlns:a16="http://schemas.microsoft.com/office/drawing/2014/main" id="{A9E57636-607F-8916-C5CE-30D501B19781}"/>
                </a:ext>
              </a:extLst>
            </p:cNvPr>
            <p:cNvSpPr/>
            <p:nvPr/>
          </p:nvSpPr>
          <p:spPr>
            <a:xfrm>
              <a:off x="8054257" y="2461189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3ACC6BA9-1F9F-8C60-7796-79F8A8A35B38}"/>
                </a:ext>
              </a:extLst>
            </p:cNvPr>
            <p:cNvSpPr/>
            <p:nvPr/>
          </p:nvSpPr>
          <p:spPr>
            <a:xfrm>
              <a:off x="6932908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1F069183-468B-ED3B-48C8-7FF51C844466}"/>
                </a:ext>
              </a:extLst>
            </p:cNvPr>
            <p:cNvSpPr/>
            <p:nvPr/>
          </p:nvSpPr>
          <p:spPr>
            <a:xfrm>
              <a:off x="5807712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DCF01BE1-0313-7359-7E60-ACA103D6D773}"/>
                </a:ext>
              </a:extLst>
            </p:cNvPr>
            <p:cNvSpPr/>
            <p:nvPr/>
          </p:nvSpPr>
          <p:spPr>
            <a:xfrm>
              <a:off x="6932908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Oval 58">
              <a:extLst>
                <a:ext uri="{FF2B5EF4-FFF2-40B4-BE49-F238E27FC236}">
                  <a16:creationId xmlns:a16="http://schemas.microsoft.com/office/drawing/2014/main" id="{248E5D7E-BE50-F656-9FB8-C38D5223ABD9}"/>
                </a:ext>
              </a:extLst>
            </p:cNvPr>
            <p:cNvSpPr/>
            <p:nvPr/>
          </p:nvSpPr>
          <p:spPr>
            <a:xfrm>
              <a:off x="8058104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9904449A-8481-4B86-6291-4DC06A33C8BE}"/>
                </a:ext>
              </a:extLst>
            </p:cNvPr>
            <p:cNvCxnSpPr>
              <a:cxnSpLocks/>
              <a:stCxn id="57" idx="4"/>
              <a:endCxn id="54" idx="0"/>
            </p:cNvCxnSpPr>
            <p:nvPr/>
          </p:nvCxnSpPr>
          <p:spPr>
            <a:xfrm>
              <a:off x="6017084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471A978-CC79-70FA-14DC-96B74EBCB163}"/>
                </a:ext>
              </a:extLst>
            </p:cNvPr>
            <p:cNvCxnSpPr>
              <a:cxnSpLocks/>
              <a:stCxn id="58" idx="4"/>
              <a:endCxn id="54" idx="0"/>
            </p:cNvCxnSpPr>
            <p:nvPr/>
          </p:nvCxnSpPr>
          <p:spPr>
            <a:xfrm flipH="1"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6961E9FA-3247-5464-8557-4C25A88956BF}"/>
                </a:ext>
              </a:extLst>
            </p:cNvPr>
            <p:cNvCxnSpPr>
              <a:cxnSpLocks/>
              <a:stCxn id="59" idx="4"/>
              <a:endCxn id="54" idx="0"/>
            </p:cNvCxnSpPr>
            <p:nvPr/>
          </p:nvCxnSpPr>
          <p:spPr>
            <a:xfrm flipH="1">
              <a:off x="6017084" y="1839614"/>
              <a:ext cx="2250392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93861E37-5EB3-494E-2BA6-CE91AFB1F681}"/>
                </a:ext>
              </a:extLst>
            </p:cNvPr>
            <p:cNvCxnSpPr>
              <a:cxnSpLocks/>
              <a:stCxn id="59" idx="4"/>
              <a:endCxn id="55" idx="0"/>
            </p:cNvCxnSpPr>
            <p:nvPr/>
          </p:nvCxnSpPr>
          <p:spPr>
            <a:xfrm flipH="1">
              <a:off x="8263629" y="1839614"/>
              <a:ext cx="3847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3">
              <a:extLst>
                <a:ext uri="{FF2B5EF4-FFF2-40B4-BE49-F238E27FC236}">
                  <a16:creationId xmlns:a16="http://schemas.microsoft.com/office/drawing/2014/main" id="{F8B0652B-05DD-F2CD-425A-19EA5CFFB0DC}"/>
                </a:ext>
              </a:extLst>
            </p:cNvPr>
            <p:cNvCxnSpPr>
              <a:cxnSpLocks/>
              <a:stCxn id="58" idx="4"/>
              <a:endCxn id="55" idx="0"/>
            </p:cNvCxnSpPr>
            <p:nvPr/>
          </p:nvCxnSpPr>
          <p:spPr>
            <a:xfrm>
              <a:off x="7142280" y="1839614"/>
              <a:ext cx="1121349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4">
              <a:extLst>
                <a:ext uri="{FF2B5EF4-FFF2-40B4-BE49-F238E27FC236}">
                  <a16:creationId xmlns:a16="http://schemas.microsoft.com/office/drawing/2014/main" id="{DF1B71CF-EDA7-DB47-7FF9-2F31A0FC9238}"/>
                </a:ext>
              </a:extLst>
            </p:cNvPr>
            <p:cNvCxnSpPr>
              <a:cxnSpLocks/>
              <a:stCxn id="57" idx="4"/>
              <a:endCxn id="55" idx="0"/>
            </p:cNvCxnSpPr>
            <p:nvPr/>
          </p:nvCxnSpPr>
          <p:spPr>
            <a:xfrm>
              <a:off x="6017084" y="1839614"/>
              <a:ext cx="2246545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5">
              <a:extLst>
                <a:ext uri="{FF2B5EF4-FFF2-40B4-BE49-F238E27FC236}">
                  <a16:creationId xmlns:a16="http://schemas.microsoft.com/office/drawing/2014/main" id="{1860200B-6979-B81C-8B99-EA958D505636}"/>
                </a:ext>
              </a:extLst>
            </p:cNvPr>
            <p:cNvCxnSpPr>
              <a:cxnSpLocks/>
              <a:stCxn id="58" idx="4"/>
              <a:endCxn id="56" idx="0"/>
            </p:cNvCxnSpPr>
            <p:nvPr/>
          </p:nvCxnSpPr>
          <p:spPr>
            <a:xfrm>
              <a:off x="7142280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CE54A8B1-C323-F7E8-7A5B-179F91514ABC}"/>
                </a:ext>
              </a:extLst>
            </p:cNvPr>
            <p:cNvCxnSpPr>
              <a:cxnSpLocks/>
              <a:stCxn id="59" idx="4"/>
              <a:endCxn id="56" idx="0"/>
            </p:cNvCxnSpPr>
            <p:nvPr/>
          </p:nvCxnSpPr>
          <p:spPr>
            <a:xfrm flipH="1">
              <a:off x="7142280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7A814321-4471-6287-42C1-473929E4525A}"/>
                </a:ext>
              </a:extLst>
            </p:cNvPr>
            <p:cNvCxnSpPr>
              <a:cxnSpLocks/>
              <a:stCxn id="57" idx="4"/>
              <a:endCxn id="56" idx="0"/>
            </p:cNvCxnSpPr>
            <p:nvPr/>
          </p:nvCxnSpPr>
          <p:spPr>
            <a:xfrm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AE284B85-90CB-D05B-D39D-4EB2164AC56E}"/>
                </a:ext>
              </a:extLst>
            </p:cNvPr>
            <p:cNvSpPr/>
            <p:nvPr/>
          </p:nvSpPr>
          <p:spPr>
            <a:xfrm>
              <a:off x="4678670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C44A8E10-9428-3866-C922-1ECBF97D3591}"/>
                </a:ext>
              </a:extLst>
            </p:cNvPr>
            <p:cNvSpPr/>
            <p:nvPr/>
          </p:nvSpPr>
          <p:spPr>
            <a:xfrm>
              <a:off x="9179454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6EB4212D-36BB-C2CF-AE76-AF5D75ECBBF0}"/>
                </a:ext>
              </a:extLst>
            </p:cNvPr>
            <p:cNvCxnSpPr>
              <a:cxnSpLocks/>
              <a:stCxn id="57" idx="4"/>
              <a:endCxn id="69" idx="0"/>
            </p:cNvCxnSpPr>
            <p:nvPr/>
          </p:nvCxnSpPr>
          <p:spPr>
            <a:xfrm flipH="1">
              <a:off x="4888042" y="1839614"/>
              <a:ext cx="11290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571B1F2C-6ECF-8776-9591-81EDC0CA6B8F}"/>
                </a:ext>
              </a:extLst>
            </p:cNvPr>
            <p:cNvCxnSpPr>
              <a:cxnSpLocks/>
              <a:stCxn id="58" idx="4"/>
              <a:endCxn id="69" idx="0"/>
            </p:cNvCxnSpPr>
            <p:nvPr/>
          </p:nvCxnSpPr>
          <p:spPr>
            <a:xfrm flipH="1">
              <a:off x="4888042" y="1839614"/>
              <a:ext cx="2254238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8E5C7AC8-4C35-A983-35E2-9585FFEE67FF}"/>
                </a:ext>
              </a:extLst>
            </p:cNvPr>
            <p:cNvCxnSpPr>
              <a:cxnSpLocks/>
              <a:stCxn id="59" idx="4"/>
              <a:endCxn id="69" idx="0"/>
            </p:cNvCxnSpPr>
            <p:nvPr/>
          </p:nvCxnSpPr>
          <p:spPr>
            <a:xfrm flipH="1">
              <a:off x="4888042" y="1839614"/>
              <a:ext cx="3379434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0A2C67E8-9984-91BB-797B-1AB59B8C623D}"/>
                </a:ext>
              </a:extLst>
            </p:cNvPr>
            <p:cNvCxnSpPr>
              <a:cxnSpLocks/>
              <a:stCxn id="59" idx="4"/>
              <a:endCxn id="70" idx="0"/>
            </p:cNvCxnSpPr>
            <p:nvPr/>
          </p:nvCxnSpPr>
          <p:spPr>
            <a:xfrm>
              <a:off x="8267476" y="1839614"/>
              <a:ext cx="1121350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EEBEE237-BD14-2F05-8BBF-DB50A92E79DF}"/>
                </a:ext>
              </a:extLst>
            </p:cNvPr>
            <p:cNvCxnSpPr>
              <a:cxnSpLocks/>
              <a:stCxn id="58" idx="4"/>
              <a:endCxn id="70" idx="0"/>
            </p:cNvCxnSpPr>
            <p:nvPr/>
          </p:nvCxnSpPr>
          <p:spPr>
            <a:xfrm>
              <a:off x="7142280" y="1839614"/>
              <a:ext cx="2246546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8289BFC9-86E8-D57F-6177-7F6704B113AA}"/>
                </a:ext>
              </a:extLst>
            </p:cNvPr>
            <p:cNvCxnSpPr>
              <a:cxnSpLocks/>
              <a:stCxn id="57" idx="4"/>
              <a:endCxn id="70" idx="0"/>
            </p:cNvCxnSpPr>
            <p:nvPr/>
          </p:nvCxnSpPr>
          <p:spPr>
            <a:xfrm>
              <a:off x="6017084" y="1839614"/>
              <a:ext cx="33717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8" name="Arrow: Right 77">
            <a:extLst>
              <a:ext uri="{FF2B5EF4-FFF2-40B4-BE49-F238E27FC236}">
                <a16:creationId xmlns:a16="http://schemas.microsoft.com/office/drawing/2014/main" id="{D5C4D00A-6910-D605-42C3-3143FD7DBF70}"/>
              </a:ext>
            </a:extLst>
          </p:cNvPr>
          <p:cNvSpPr/>
          <p:nvPr/>
        </p:nvSpPr>
        <p:spPr>
          <a:xfrm>
            <a:off x="8879336" y="2699319"/>
            <a:ext cx="222191" cy="37878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TextBox 78">
            <a:extLst>
              <a:ext uri="{FF2B5EF4-FFF2-40B4-BE49-F238E27FC236}">
                <a16:creationId xmlns:a16="http://schemas.microsoft.com/office/drawing/2014/main" id="{C1646DB4-C862-1669-580E-27825C8702A6}"/>
              </a:ext>
            </a:extLst>
          </p:cNvPr>
          <p:cNvSpPr txBox="1"/>
          <p:nvPr/>
        </p:nvSpPr>
        <p:spPr>
          <a:xfrm>
            <a:off x="8716508" y="4702108"/>
            <a:ext cx="14889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Feed Forward</a:t>
            </a:r>
          </a:p>
        </p:txBody>
      </p:sp>
    </p:spTree>
    <p:extLst>
      <p:ext uri="{BB962C8B-B14F-4D97-AF65-F5344CB8AC3E}">
        <p14:creationId xmlns:p14="http://schemas.microsoft.com/office/powerpoint/2010/main" val="29051174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A5E1D-2283-6F07-C4BF-4B6941A4D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Lung Xray Diagnosing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F31ED-039F-40E7-C818-5C497268E0C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will work on images that are lung </a:t>
            </a:r>
            <a:r>
              <a:rPr lang="en-US" dirty="0" err="1"/>
              <a:t>xray</a:t>
            </a:r>
            <a:r>
              <a:rPr lang="en-US" dirty="0"/>
              <a:t> scans </a:t>
            </a:r>
          </a:p>
          <a:p>
            <a:r>
              <a:rPr lang="en-US" dirty="0"/>
              <a:t>The task is to predict if the scan is from a </a:t>
            </a:r>
            <a:r>
              <a:rPr lang="en-US" b="1" dirty="0"/>
              <a:t>normal</a:t>
            </a:r>
            <a:r>
              <a:rPr lang="en-US" dirty="0"/>
              <a:t> lung </a:t>
            </a:r>
            <a:r>
              <a:rPr lang="en-US" b="1" dirty="0"/>
              <a:t>or</a:t>
            </a:r>
            <a:r>
              <a:rPr lang="en-US" dirty="0"/>
              <a:t> one with </a:t>
            </a:r>
            <a:r>
              <a:rPr lang="en-US" b="1" dirty="0"/>
              <a:t>pneumonia</a:t>
            </a:r>
          </a:p>
          <a:p>
            <a:r>
              <a:rPr lang="en-US" dirty="0"/>
              <a:t>This is an image classification task</a:t>
            </a:r>
          </a:p>
        </p:txBody>
      </p:sp>
      <p:pic>
        <p:nvPicPr>
          <p:cNvPr id="6" name="Picture 5" descr="X-ray of a child's chest&#10;&#10;Description automatically generated">
            <a:extLst>
              <a:ext uri="{FF2B5EF4-FFF2-40B4-BE49-F238E27FC236}">
                <a16:creationId xmlns:a16="http://schemas.microsoft.com/office/drawing/2014/main" id="{D3C1BF62-0019-81B2-6375-46690D525A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0602" y="3091380"/>
            <a:ext cx="1922995" cy="1922995"/>
          </a:xfrm>
          <a:prstGeom prst="rect">
            <a:avLst/>
          </a:prstGeom>
        </p:spPr>
      </p:pic>
      <p:pic>
        <p:nvPicPr>
          <p:cNvPr id="8" name="Picture 7" descr="A x-ray of a person's chest&#10;&#10;Description automatically generated">
            <a:extLst>
              <a:ext uri="{FF2B5EF4-FFF2-40B4-BE49-F238E27FC236}">
                <a16:creationId xmlns:a16="http://schemas.microsoft.com/office/drawing/2014/main" id="{3C94BA47-5E1C-1492-7857-3124468B99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3278" y="3091380"/>
            <a:ext cx="1922995" cy="1922995"/>
          </a:xfrm>
          <a:prstGeom prst="rect">
            <a:avLst/>
          </a:prstGeom>
        </p:spPr>
      </p:pic>
      <p:pic>
        <p:nvPicPr>
          <p:cNvPr id="10" name="Picture 9" descr="A chest x-ray of a person&#10;&#10;Description automatically generated">
            <a:extLst>
              <a:ext uri="{FF2B5EF4-FFF2-40B4-BE49-F238E27FC236}">
                <a16:creationId xmlns:a16="http://schemas.microsoft.com/office/drawing/2014/main" id="{0F3845E2-511F-64D4-06C2-5449810162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15954" y="3089243"/>
            <a:ext cx="1922995" cy="1922995"/>
          </a:xfrm>
          <a:prstGeom prst="rect">
            <a:avLst/>
          </a:prstGeom>
        </p:spPr>
      </p:pic>
      <p:pic>
        <p:nvPicPr>
          <p:cNvPr id="12" name="Picture 11" descr="X-ray of a chest with ribs and a rib cage&#10;&#10;Description automatically generated">
            <a:extLst>
              <a:ext uri="{FF2B5EF4-FFF2-40B4-BE49-F238E27FC236}">
                <a16:creationId xmlns:a16="http://schemas.microsoft.com/office/drawing/2014/main" id="{9C1909E3-868D-C961-D353-8F7C2C4329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12352" y="3091380"/>
            <a:ext cx="1922995" cy="192299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C09FD8C-DEE5-CCA6-282E-77525922B464}"/>
              </a:ext>
            </a:extLst>
          </p:cNvPr>
          <p:cNvSpPr txBox="1"/>
          <p:nvPr/>
        </p:nvSpPr>
        <p:spPr>
          <a:xfrm>
            <a:off x="2042296" y="5050564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Normal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29DB8BB-B1E4-656F-0F74-6BC37E4FE6A7}"/>
              </a:ext>
            </a:extLst>
          </p:cNvPr>
          <p:cNvSpPr txBox="1"/>
          <p:nvPr/>
        </p:nvSpPr>
        <p:spPr>
          <a:xfrm>
            <a:off x="4534972" y="5050564"/>
            <a:ext cx="899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Normal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B0997F99-DBC0-DE65-0097-3B2B0BCE9E0F}"/>
              </a:ext>
            </a:extLst>
          </p:cNvPr>
          <p:cNvSpPr txBox="1"/>
          <p:nvPr/>
        </p:nvSpPr>
        <p:spPr>
          <a:xfrm>
            <a:off x="6839551" y="5050564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Pneumonia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BAB495-8442-B187-D92D-DE65045C6587}"/>
              </a:ext>
            </a:extLst>
          </p:cNvPr>
          <p:cNvSpPr txBox="1"/>
          <p:nvPr/>
        </p:nvSpPr>
        <p:spPr>
          <a:xfrm>
            <a:off x="9336495" y="5056210"/>
            <a:ext cx="12747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Pneumonia</a:t>
            </a:r>
          </a:p>
        </p:txBody>
      </p:sp>
    </p:spTree>
    <p:extLst>
      <p:ext uri="{BB962C8B-B14F-4D97-AF65-F5344CB8AC3E}">
        <p14:creationId xmlns:p14="http://schemas.microsoft.com/office/powerpoint/2010/main" val="39492852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B7D99E-DCA1-8819-50C9-07ED51940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Augmenting Image Data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5A8717-A9D9-419E-DBBE-E8B7ED16C45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841560"/>
            <a:ext cx="10355263" cy="1226522"/>
          </a:xfrm>
        </p:spPr>
        <p:txBody>
          <a:bodyPr/>
          <a:lstStyle/>
          <a:p>
            <a:r>
              <a:rPr lang="en-US" sz="2400" dirty="0"/>
              <a:t>The augmentation model is also usable for transformer model</a:t>
            </a:r>
          </a:p>
          <a:p>
            <a:r>
              <a:rPr lang="en-US" sz="2400" dirty="0"/>
              <a:t>We perform the same steps: normalization, zoom, crop, and rotate</a:t>
            </a:r>
            <a:endParaRPr lang="en-US" sz="2000" dirty="0"/>
          </a:p>
        </p:txBody>
      </p:sp>
      <p:pic>
        <p:nvPicPr>
          <p:cNvPr id="4" name="Picture 3" descr="X-ray of a child's chest&#10;&#10;Description automatically generated">
            <a:extLst>
              <a:ext uri="{FF2B5EF4-FFF2-40B4-BE49-F238E27FC236}">
                <a16:creationId xmlns:a16="http://schemas.microsoft.com/office/drawing/2014/main" id="{6A73EE1A-3670-726E-C984-DCF3A195CC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716" y="3547077"/>
            <a:ext cx="1156306" cy="1156306"/>
          </a:xfrm>
          <a:prstGeom prst="rect">
            <a:avLst/>
          </a:prstGeom>
        </p:spPr>
      </p:pic>
      <p:pic>
        <p:nvPicPr>
          <p:cNvPr id="5" name="Picture 4" descr="X-ray of a child's chest&#10;&#10;Description automatically generated">
            <a:extLst>
              <a:ext uri="{FF2B5EF4-FFF2-40B4-BE49-F238E27FC236}">
                <a16:creationId xmlns:a16="http://schemas.microsoft.com/office/drawing/2014/main" id="{42E02377-040A-2497-731C-D36A99ED9C7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6596" t="18129" r="12043" b="10509"/>
          <a:stretch/>
        </p:blipFill>
        <p:spPr>
          <a:xfrm>
            <a:off x="6412633" y="2205296"/>
            <a:ext cx="1156306" cy="1156306"/>
          </a:xfrm>
          <a:prstGeom prst="rect">
            <a:avLst/>
          </a:prstGeom>
        </p:spPr>
      </p:pic>
      <p:pic>
        <p:nvPicPr>
          <p:cNvPr id="6" name="Picture 5" descr="X-ray of a child's chest&#10;&#10;Description automatically generated">
            <a:extLst>
              <a:ext uri="{FF2B5EF4-FFF2-40B4-BE49-F238E27FC236}">
                <a16:creationId xmlns:a16="http://schemas.microsoft.com/office/drawing/2014/main" id="{980F7D16-1CE1-84A1-019E-FFEEF6306F7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43868" b="43868"/>
          <a:stretch/>
        </p:blipFill>
        <p:spPr>
          <a:xfrm>
            <a:off x="6412633" y="3567557"/>
            <a:ext cx="1156306" cy="1156306"/>
          </a:xfrm>
          <a:prstGeom prst="rect">
            <a:avLst/>
          </a:prstGeom>
        </p:spPr>
      </p:pic>
      <p:pic>
        <p:nvPicPr>
          <p:cNvPr id="7" name="Picture 6" descr="X-ray of a child's chest&#10;&#10;Description automatically generated">
            <a:extLst>
              <a:ext uri="{FF2B5EF4-FFF2-40B4-BE49-F238E27FC236}">
                <a16:creationId xmlns:a16="http://schemas.microsoft.com/office/drawing/2014/main" id="{818C09C3-1723-AB28-F784-11D43349C5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692087">
            <a:off x="6453267" y="4940658"/>
            <a:ext cx="1156306" cy="1156306"/>
          </a:xfrm>
          <a:prstGeom prst="rect">
            <a:avLst/>
          </a:prstGeom>
        </p:spPr>
      </p:pic>
      <p:pic>
        <p:nvPicPr>
          <p:cNvPr id="9" name="Picture 8" descr="X-ray of a child's chest&#10;&#10;Description automatically generated">
            <a:extLst>
              <a:ext uri="{FF2B5EF4-FFF2-40B4-BE49-F238E27FC236}">
                <a16:creationId xmlns:a16="http://schemas.microsoft.com/office/drawing/2014/main" id="{F348C500-827D-88F7-1AD6-5D79F4C609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4105" t="10786" r="29763" b="33082"/>
          <a:stretch/>
        </p:blipFill>
        <p:spPr>
          <a:xfrm rot="1180055">
            <a:off x="9173984" y="3567557"/>
            <a:ext cx="1156306" cy="1156306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64AEA219-9637-3C7C-6EA9-22015704E6EB}"/>
              </a:ext>
            </a:extLst>
          </p:cNvPr>
          <p:cNvSpPr/>
          <p:nvPr/>
        </p:nvSpPr>
        <p:spPr>
          <a:xfrm>
            <a:off x="5532441" y="4008977"/>
            <a:ext cx="316195" cy="2734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5554A82B-957B-8223-81BB-7C22FDB3120A}"/>
              </a:ext>
            </a:extLst>
          </p:cNvPr>
          <p:cNvSpPr/>
          <p:nvPr/>
        </p:nvSpPr>
        <p:spPr>
          <a:xfrm>
            <a:off x="8132936" y="4008977"/>
            <a:ext cx="316195" cy="2734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B6ED11D-3531-5E2A-00F7-0AF01561CBFC}"/>
              </a:ext>
            </a:extLst>
          </p:cNvPr>
          <p:cNvSpPr txBox="1"/>
          <p:nvPr/>
        </p:nvSpPr>
        <p:spPr>
          <a:xfrm>
            <a:off x="1001719" y="4727154"/>
            <a:ext cx="15687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Original image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28FBF7-49C5-04EA-3DEC-911D65F12080}"/>
              </a:ext>
            </a:extLst>
          </p:cNvPr>
          <p:cNvSpPr txBox="1"/>
          <p:nvPr/>
        </p:nvSpPr>
        <p:spPr>
          <a:xfrm>
            <a:off x="6867137" y="3046278"/>
            <a:ext cx="7267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Zoom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CE49F05-4AE1-4799-6BA1-D89804B482A6}"/>
              </a:ext>
            </a:extLst>
          </p:cNvPr>
          <p:cNvSpPr txBox="1"/>
          <p:nvPr/>
        </p:nvSpPr>
        <p:spPr>
          <a:xfrm>
            <a:off x="6965689" y="4383557"/>
            <a:ext cx="628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b="1" dirty="0"/>
              <a:t>Crop</a:t>
            </a:r>
          </a:p>
        </p:txBody>
      </p:sp>
      <p:sp>
        <p:nvSpPr>
          <p:cNvPr id="17" name="Frame 16">
            <a:extLst>
              <a:ext uri="{FF2B5EF4-FFF2-40B4-BE49-F238E27FC236}">
                <a16:creationId xmlns:a16="http://schemas.microsoft.com/office/drawing/2014/main" id="{E5BB63A0-699D-D097-2ED0-BC5901FDF6E4}"/>
              </a:ext>
            </a:extLst>
          </p:cNvPr>
          <p:cNvSpPr/>
          <p:nvPr/>
        </p:nvSpPr>
        <p:spPr>
          <a:xfrm>
            <a:off x="6216318" y="4744343"/>
            <a:ext cx="1548935" cy="1548935"/>
          </a:xfrm>
          <a:prstGeom prst="frame">
            <a:avLst>
              <a:gd name="adj1" fmla="val 129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0F364A9-E28C-0207-3F04-3B2F77354B9A}"/>
              </a:ext>
            </a:extLst>
          </p:cNvPr>
          <p:cNvSpPr txBox="1"/>
          <p:nvPr/>
        </p:nvSpPr>
        <p:spPr>
          <a:xfrm>
            <a:off x="6783536" y="5706562"/>
            <a:ext cx="8162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Rotate</a:t>
            </a:r>
          </a:p>
        </p:txBody>
      </p:sp>
      <p:sp>
        <p:nvSpPr>
          <p:cNvPr id="18" name="Frame 17">
            <a:extLst>
              <a:ext uri="{FF2B5EF4-FFF2-40B4-BE49-F238E27FC236}">
                <a16:creationId xmlns:a16="http://schemas.microsoft.com/office/drawing/2014/main" id="{B90D57DF-6324-09C5-B568-F9E73E4374B1}"/>
              </a:ext>
            </a:extLst>
          </p:cNvPr>
          <p:cNvSpPr/>
          <p:nvPr/>
        </p:nvSpPr>
        <p:spPr>
          <a:xfrm>
            <a:off x="8942211" y="3406701"/>
            <a:ext cx="1548935" cy="1548935"/>
          </a:xfrm>
          <a:prstGeom prst="frame">
            <a:avLst>
              <a:gd name="adj1" fmla="val 12961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1297D08-4BFE-0FC3-265F-0ADE84E13D63}"/>
              </a:ext>
            </a:extLst>
          </p:cNvPr>
          <p:cNvSpPr txBox="1"/>
          <p:nvPr/>
        </p:nvSpPr>
        <p:spPr>
          <a:xfrm>
            <a:off x="8860016" y="4723863"/>
            <a:ext cx="17759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Processed image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C258E0AD-43BA-74FB-BC4F-968A9505EF7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88260178"/>
              </p:ext>
            </p:extLst>
          </p:nvPr>
        </p:nvGraphicFramePr>
        <p:xfrm>
          <a:off x="1206108" y="3566167"/>
          <a:ext cx="1156305" cy="11497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5435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85435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85435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90199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111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200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157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90199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122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211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176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69324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142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250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pic>
        <p:nvPicPr>
          <p:cNvPr id="20" name="Picture 19" descr="X-ray of a child's chest&#10;&#10;Description automatically generated">
            <a:extLst>
              <a:ext uri="{FF2B5EF4-FFF2-40B4-BE49-F238E27FC236}">
                <a16:creationId xmlns:a16="http://schemas.microsoft.com/office/drawing/2014/main" id="{D2953333-35EC-6EA5-2F9A-FE510CCBA3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2138" y="3567557"/>
            <a:ext cx="1156306" cy="115630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4A89F43-8A82-952C-F383-C7DDB9BA3F7B}"/>
              </a:ext>
            </a:extLst>
          </p:cNvPr>
          <p:cNvSpPr txBox="1"/>
          <p:nvPr/>
        </p:nvSpPr>
        <p:spPr>
          <a:xfrm>
            <a:off x="3432402" y="4727154"/>
            <a:ext cx="19139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Normalized image</a:t>
            </a: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41FDDE24-338A-F92A-9DA6-78485C4663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7612580"/>
              </p:ext>
            </p:extLst>
          </p:nvPr>
        </p:nvGraphicFramePr>
        <p:xfrm>
          <a:off x="3811211" y="3570848"/>
          <a:ext cx="1156305" cy="114972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85435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85435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85435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90199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90199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69324">
                <a:tc>
                  <a:txBody>
                    <a:bodyPr/>
                    <a:lstStyle/>
                    <a:p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0.6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0.8</a:t>
                      </a:r>
                    </a:p>
                  </a:txBody>
                  <a:tcPr marL="95005" marR="95005" marT="47502" marB="47502" anchor="ctr">
                    <a:lnL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23" name="Arrow: Right 22">
            <a:extLst>
              <a:ext uri="{FF2B5EF4-FFF2-40B4-BE49-F238E27FC236}">
                <a16:creationId xmlns:a16="http://schemas.microsoft.com/office/drawing/2014/main" id="{AEA6D4EA-9A02-6FE6-3107-8CE1FAB7A348}"/>
              </a:ext>
            </a:extLst>
          </p:cNvPr>
          <p:cNvSpPr/>
          <p:nvPr/>
        </p:nvSpPr>
        <p:spPr>
          <a:xfrm>
            <a:off x="2931019" y="4008977"/>
            <a:ext cx="316195" cy="273465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312BD85-5907-95EA-773B-7A9D1E62AC74}"/>
              </a:ext>
            </a:extLst>
          </p:cNvPr>
          <p:cNvSpPr/>
          <p:nvPr/>
        </p:nvSpPr>
        <p:spPr>
          <a:xfrm>
            <a:off x="6409998" y="4946995"/>
            <a:ext cx="1156306" cy="114972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E0CCBD0-606B-A697-9E6E-1AC769457929}"/>
              </a:ext>
            </a:extLst>
          </p:cNvPr>
          <p:cNvSpPr/>
          <p:nvPr/>
        </p:nvSpPr>
        <p:spPr>
          <a:xfrm>
            <a:off x="9138525" y="3603169"/>
            <a:ext cx="1156306" cy="1149720"/>
          </a:xfrm>
          <a:prstGeom prst="rect">
            <a:avLst/>
          </a:prstGeom>
          <a:noFill/>
          <a:ln w="190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1464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2ABC0-2EFA-B337-82C7-AD206F67DD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Utilizing GPU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56F81F-8797-E129-EF38-50C962A9597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000" dirty="0"/>
              <a:t>In this module, we need to train and test image models which are usually very large</a:t>
            </a:r>
          </a:p>
          <a:p>
            <a:r>
              <a:rPr lang="en-US" sz="2000" dirty="0"/>
              <a:t>Training and using deep learning models will be </a:t>
            </a:r>
            <a:r>
              <a:rPr lang="en-US" sz="2000" b="1" dirty="0"/>
              <a:t>a lot faster with a GPU</a:t>
            </a:r>
            <a:r>
              <a:rPr lang="en-US" sz="2000" dirty="0"/>
              <a:t>. We can set that up on Google </a:t>
            </a:r>
            <a:r>
              <a:rPr lang="en-US" sz="2000" dirty="0" err="1"/>
              <a:t>Colab</a:t>
            </a:r>
            <a:r>
              <a:rPr lang="en-US" sz="2000" dirty="0"/>
              <a:t> by changing the Runtime type</a:t>
            </a:r>
          </a:p>
          <a:p>
            <a:pPr lvl="1"/>
            <a:r>
              <a:rPr lang="en-US" sz="1800" dirty="0"/>
              <a:t>Runtime </a:t>
            </a:r>
            <a:r>
              <a:rPr lang="en-US" sz="1800" dirty="0">
                <a:sym typeface="Wingdings" panose="05000000000000000000" pitchFamily="2" charset="2"/>
              </a:rPr>
              <a:t> Change runtime type  select T4 GPU in Hardware accelerator  Save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Your session will restart. Verify in the top right corner that you have T4 GPU running</a:t>
            </a:r>
          </a:p>
          <a:p>
            <a:pPr lvl="1"/>
            <a:r>
              <a:rPr lang="en-US" sz="1800" dirty="0">
                <a:sym typeface="Wingdings" panose="05000000000000000000" pitchFamily="2" charset="2"/>
              </a:rPr>
              <a:t>Occasionally, </a:t>
            </a:r>
            <a:r>
              <a:rPr lang="en-US" sz="1800" dirty="0" err="1">
                <a:sym typeface="Wingdings" panose="05000000000000000000" pitchFamily="2" charset="2"/>
              </a:rPr>
              <a:t>Colab</a:t>
            </a:r>
            <a:r>
              <a:rPr lang="en-US" sz="1800" dirty="0">
                <a:sym typeface="Wingdings" panose="05000000000000000000" pitchFamily="2" charset="2"/>
              </a:rPr>
              <a:t> will notify you that GPU is not available. Just wait a bit of times and try again.</a:t>
            </a:r>
          </a:p>
          <a:p>
            <a:pPr lvl="2"/>
            <a:r>
              <a:rPr lang="en-US" sz="1600" dirty="0">
                <a:sym typeface="Wingdings" panose="05000000000000000000" pitchFamily="2" charset="2"/>
              </a:rPr>
              <a:t>We are using the free tier, so GPU resources are not guaranteed</a:t>
            </a:r>
            <a:endParaRPr lang="en-US" sz="16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EA1CE74-9AC1-C3EC-2047-68E7AAF057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814" y="3324314"/>
            <a:ext cx="3155628" cy="277142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AF67FE2-00D5-2EAB-8D1A-5229B7E584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661" y="3416524"/>
            <a:ext cx="3616678" cy="25870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ED70F9C-FA04-3FB6-504C-978F45499B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0897" b="36388"/>
          <a:stretch/>
        </p:blipFill>
        <p:spPr>
          <a:xfrm>
            <a:off x="8511558" y="4333644"/>
            <a:ext cx="1919561" cy="752759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D8A2C4A-78BA-1407-DE3C-E49AD04B75E6}"/>
              </a:ext>
            </a:extLst>
          </p:cNvPr>
          <p:cNvSpPr/>
          <p:nvPr/>
        </p:nvSpPr>
        <p:spPr>
          <a:xfrm>
            <a:off x="1529697" y="3264493"/>
            <a:ext cx="598206" cy="333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BE0CB39-1E57-134B-8A26-7A667E4E1F42}"/>
              </a:ext>
            </a:extLst>
          </p:cNvPr>
          <p:cNvSpPr/>
          <p:nvPr/>
        </p:nvSpPr>
        <p:spPr>
          <a:xfrm>
            <a:off x="1529696" y="5185873"/>
            <a:ext cx="2221907" cy="333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1D82FB9-BECD-31D4-35D1-4842F31F7069}"/>
              </a:ext>
            </a:extLst>
          </p:cNvPr>
          <p:cNvSpPr/>
          <p:nvPr/>
        </p:nvSpPr>
        <p:spPr>
          <a:xfrm>
            <a:off x="5151690" y="4483693"/>
            <a:ext cx="736362" cy="333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B41FA0E-A449-90D2-59BE-DF68512DFC4B}"/>
              </a:ext>
            </a:extLst>
          </p:cNvPr>
          <p:cNvSpPr/>
          <p:nvPr/>
        </p:nvSpPr>
        <p:spPr>
          <a:xfrm>
            <a:off x="9209518" y="4710023"/>
            <a:ext cx="736362" cy="333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E3E6D27-530F-F352-B8F3-EDFCC9A645DB}"/>
              </a:ext>
            </a:extLst>
          </p:cNvPr>
          <p:cNvSpPr/>
          <p:nvPr/>
        </p:nvSpPr>
        <p:spPr>
          <a:xfrm>
            <a:off x="7392112" y="5670238"/>
            <a:ext cx="512227" cy="33328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B3D22A7C-A2C7-033E-2D22-B69AA794A62D}"/>
              </a:ext>
            </a:extLst>
          </p:cNvPr>
          <p:cNvSpPr/>
          <p:nvPr/>
        </p:nvSpPr>
        <p:spPr>
          <a:xfrm>
            <a:off x="3937895" y="4562036"/>
            <a:ext cx="174230" cy="25494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F7A9DFF5-5B18-07FE-2D9C-99C61087C3E5}"/>
              </a:ext>
            </a:extLst>
          </p:cNvPr>
          <p:cNvSpPr/>
          <p:nvPr/>
        </p:nvSpPr>
        <p:spPr>
          <a:xfrm>
            <a:off x="8120833" y="4562035"/>
            <a:ext cx="174230" cy="254943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00"/>
          </a:p>
        </p:txBody>
      </p:sp>
    </p:spTree>
    <p:extLst>
      <p:ext uri="{BB962C8B-B14F-4D97-AF65-F5344CB8AC3E}">
        <p14:creationId xmlns:p14="http://schemas.microsoft.com/office/powerpoint/2010/main" val="2242670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3EF90C-F783-136A-53D3-EFE67AC979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Numeric Data and Categorical Data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DF92059D-BD22-0F98-FE4E-A1568D04BA0A}"/>
              </a:ext>
            </a:extLst>
          </p:cNvPr>
          <p:cNvGraphicFramePr>
            <a:graphicFrameLocks noGrp="1"/>
          </p:cNvGraphicFramePr>
          <p:nvPr>
            <p:ph sz="quarter" idx="10"/>
            <p:extLst>
              <p:ext uri="{D42A27DB-BD31-4B8C-83A1-F6EECF244321}">
                <p14:modId xmlns:p14="http://schemas.microsoft.com/office/powerpoint/2010/main" val="2368439990"/>
              </p:ext>
            </p:extLst>
          </p:nvPr>
        </p:nvGraphicFramePr>
        <p:xfrm>
          <a:off x="918369" y="1138787"/>
          <a:ext cx="10355262" cy="3205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77631">
                  <a:extLst>
                    <a:ext uri="{9D8B030D-6E8A-4147-A177-3AD203B41FA5}">
                      <a16:colId xmlns:a16="http://schemas.microsoft.com/office/drawing/2014/main" val="756184034"/>
                    </a:ext>
                  </a:extLst>
                </a:gridCol>
                <a:gridCol w="5177631">
                  <a:extLst>
                    <a:ext uri="{9D8B030D-6E8A-4147-A177-3AD203B41FA5}">
                      <a16:colId xmlns:a16="http://schemas.microsoft.com/office/drawing/2014/main" val="122443130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Numeric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Categorical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706699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Is continuous value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Age, salary, height, weight, score, etc.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Comparison of values is meaningful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Age = 15 &lt; Age = 20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Salary = 100000 &gt; Salary = 80000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Mathematical operations and functions are meaningful 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Average age in a team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Total salary in a department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Is category/class/group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State, city, team, department, etc.</a:t>
                      </a:r>
                    </a:p>
                    <a:p>
                      <a:pPr marL="285750" lvl="0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May also appear as numbers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Team number, zip codes, course CRN</a:t>
                      </a:r>
                    </a:p>
                    <a:p>
                      <a:pPr marL="742950" lvl="1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b="1" dirty="0"/>
                        <a:t>However, comparison and math operations are not meaningful</a:t>
                      </a:r>
                    </a:p>
                    <a:p>
                      <a:pPr marL="1200150" lvl="2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Zip = 30062 &lt; Zip = 30144 ???</a:t>
                      </a:r>
                    </a:p>
                    <a:p>
                      <a:pPr marL="1200150" lvl="2" indent="-285750" algn="l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Team 1 + Team 2 = Team 3 ???</a:t>
                      </a:r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  <a:p>
                      <a:pPr marL="285750" indent="-285750" algn="l">
                        <a:buFont typeface="Arial" panose="020B0604020202020204" pitchFamily="34" charset="0"/>
                        <a:buChar char="•"/>
                      </a:pP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38962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9456192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AB51C9-6D8C-9278-A437-9F8D00026C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dirty="0"/>
              <a:t>Image data 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316F9A-4CF9-49E8-471D-76756756F38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Images are 3D tensors</a:t>
            </a:r>
          </a:p>
          <a:p>
            <a:r>
              <a:rPr lang="en-US" sz="2400" dirty="0"/>
              <a:t>One image instance is one 3D tensor</a:t>
            </a:r>
          </a:p>
          <a:p>
            <a:r>
              <a:rPr lang="en-US" sz="2400" dirty="0"/>
              <a:t>Each element in the tensor represents the magnitude of the corresponding pixel at the width/height location and color channel</a:t>
            </a:r>
          </a:p>
          <a:p>
            <a:endParaRPr lang="en-US" sz="32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C2D9AC0D-F38A-E1C9-865A-24E4956BDA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7339" y="2903489"/>
            <a:ext cx="5327772" cy="3167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76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DA3747E-921D-3136-07B8-7D3EF32FA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6096477"/>
              </p:ext>
            </p:extLst>
          </p:nvPr>
        </p:nvGraphicFramePr>
        <p:xfrm>
          <a:off x="4966334" y="395698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2E6CE8B-C4A2-10E7-74A5-44C91D39C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Neural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CF650-519A-27AC-C356-649D906537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3"/>
            <a:ext cx="10355263" cy="5353510"/>
          </a:xfrm>
        </p:spPr>
        <p:txBody>
          <a:bodyPr/>
          <a:lstStyle/>
          <a:p>
            <a:r>
              <a:rPr lang="en-US" sz="2400" dirty="0"/>
              <a:t>A convolutional layer is like a set of </a:t>
            </a:r>
            <a:r>
              <a:rPr lang="en-US" sz="2400" b="1" dirty="0"/>
              <a:t>sliding linear models</a:t>
            </a:r>
          </a:p>
          <a:p>
            <a:pPr lvl="1"/>
            <a:r>
              <a:rPr lang="en-US" sz="2000" dirty="0"/>
              <a:t>The inputs to the models are </a:t>
            </a:r>
            <a:r>
              <a:rPr lang="en-US" sz="2000" b="1" dirty="0"/>
              <a:t>pixel values in a small patch</a:t>
            </a:r>
            <a:r>
              <a:rPr lang="en-US" sz="2000" dirty="0"/>
              <a:t> of the image</a:t>
            </a:r>
          </a:p>
          <a:p>
            <a:pPr lvl="1"/>
            <a:r>
              <a:rPr lang="en-US" sz="2000" dirty="0"/>
              <a:t>The output of a patch is a </a:t>
            </a:r>
            <a:r>
              <a:rPr lang="en-US" sz="2000" b="1" dirty="0"/>
              <a:t>single number</a:t>
            </a:r>
          </a:p>
          <a:p>
            <a:pPr lvl="1"/>
            <a:r>
              <a:rPr lang="en-US" sz="2000" dirty="0"/>
              <a:t>The model </a:t>
            </a:r>
            <a:r>
              <a:rPr lang="en-US" sz="2000" b="1" dirty="0"/>
              <a:t>slides through all patches </a:t>
            </a:r>
            <a:r>
              <a:rPr lang="en-US" sz="2000" dirty="0"/>
              <a:t>in the image to generate the complete output</a:t>
            </a:r>
          </a:p>
          <a:p>
            <a:pPr lvl="1"/>
            <a:r>
              <a:rPr lang="en-US" sz="2000" dirty="0"/>
              <a:t>The output can then be considered an image, and undergoes the next convolution layer</a:t>
            </a:r>
          </a:p>
          <a:p>
            <a:pPr lvl="1"/>
            <a:r>
              <a:rPr lang="en-US" sz="2000" dirty="0"/>
              <a:t>The number of convolutional layers can get very high which model very complicated computer vision tasks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A72F85-1DCC-9512-7F98-05FBF55132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733424" y="3593322"/>
            <a:ext cx="2628900" cy="2628900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677A920-F211-DCE8-C5B7-C84C9FD22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61568693"/>
              </p:ext>
            </p:extLst>
          </p:nvPr>
        </p:nvGraphicFramePr>
        <p:xfrm>
          <a:off x="733425" y="3593322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0659DFC6-45E2-F5CC-46B9-466CF6350528}"/>
              </a:ext>
            </a:extLst>
          </p:cNvPr>
          <p:cNvSpPr/>
          <p:nvPr/>
        </p:nvSpPr>
        <p:spPr>
          <a:xfrm>
            <a:off x="733424" y="3593322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B584C3-EB58-8F14-CCBC-529236F12F24}"/>
              </a:ext>
            </a:extLst>
          </p:cNvPr>
          <p:cNvSpPr/>
          <p:nvPr/>
        </p:nvSpPr>
        <p:spPr>
          <a:xfrm>
            <a:off x="4966334" y="3957176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F679B08C-ECF8-FF33-511F-975C23632198}"/>
              </a:ext>
            </a:extLst>
          </p:cNvPr>
          <p:cNvCxnSpPr>
            <a:cxnSpLocks/>
            <a:stCxn id="7" idx="0"/>
            <a:endCxn id="8" idx="0"/>
          </p:cNvCxnSpPr>
          <p:nvPr/>
        </p:nvCxnSpPr>
        <p:spPr>
          <a:xfrm rot="16200000" flipH="1">
            <a:off x="3045142" y="1848342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85ABDCA-841A-3BF5-9C08-8A38CF63D601}"/>
              </a:ext>
            </a:extLst>
          </p:cNvPr>
          <p:cNvSpPr/>
          <p:nvPr/>
        </p:nvSpPr>
        <p:spPr>
          <a:xfrm>
            <a:off x="5342893" y="3957175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0.9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E10FCB-9A17-073C-539B-65A64B5DB311}"/>
              </a:ext>
            </a:extLst>
          </p:cNvPr>
          <p:cNvSpPr/>
          <p:nvPr/>
        </p:nvSpPr>
        <p:spPr>
          <a:xfrm>
            <a:off x="5715002" y="3956987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2.9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470B9A5-1096-E976-A803-FE20AC03C014}"/>
              </a:ext>
            </a:extLst>
          </p:cNvPr>
          <p:cNvSpPr/>
          <p:nvPr/>
        </p:nvSpPr>
        <p:spPr>
          <a:xfrm>
            <a:off x="1105805" y="3593320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A838EACD-21BB-C94F-5080-84ADDBB82ABE}"/>
              </a:ext>
            </a:extLst>
          </p:cNvPr>
          <p:cNvCxnSpPr>
            <a:stCxn id="16" idx="0"/>
          </p:cNvCxnSpPr>
          <p:nvPr/>
        </p:nvCxnSpPr>
        <p:spPr>
          <a:xfrm rot="16200000" flipH="1">
            <a:off x="3417523" y="1848340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758A88D-7F33-5479-A7AA-435DC41FBAA5}"/>
              </a:ext>
            </a:extLst>
          </p:cNvPr>
          <p:cNvSpPr/>
          <p:nvPr/>
        </p:nvSpPr>
        <p:spPr>
          <a:xfrm>
            <a:off x="1481136" y="3593317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7ADC92C6-643D-1AF2-B408-CBF5FB9C25C5}"/>
              </a:ext>
            </a:extLst>
          </p:cNvPr>
          <p:cNvCxnSpPr>
            <a:stCxn id="18" idx="0"/>
          </p:cNvCxnSpPr>
          <p:nvPr/>
        </p:nvCxnSpPr>
        <p:spPr>
          <a:xfrm rot="16200000" flipH="1">
            <a:off x="3792854" y="1848337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335FE84-2241-647B-F5CE-162FF8718A62}"/>
              </a:ext>
            </a:extLst>
          </p:cNvPr>
          <p:cNvSpPr/>
          <p:nvPr/>
        </p:nvSpPr>
        <p:spPr>
          <a:xfrm>
            <a:off x="4950722" y="3949540"/>
            <a:ext cx="1133476" cy="1133474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AA00CB81-4FA4-9CEB-50E9-600255B1A3D2}"/>
              </a:ext>
            </a:extLst>
          </p:cNvPr>
          <p:cNvCxnSpPr>
            <a:cxnSpLocks/>
            <a:stCxn id="22" idx="0"/>
            <a:endCxn id="24" idx="0"/>
          </p:cNvCxnSpPr>
          <p:nvPr/>
        </p:nvCxnSpPr>
        <p:spPr>
          <a:xfrm rot="16200000" flipH="1">
            <a:off x="7067014" y="2399985"/>
            <a:ext cx="394895" cy="3494004"/>
          </a:xfrm>
          <a:prstGeom prst="curvedConnector3">
            <a:avLst>
              <a:gd name="adj1" fmla="val -57889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1D30E10F-7807-4E55-760D-C89F0AC84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369910"/>
              </p:ext>
            </p:extLst>
          </p:nvPr>
        </p:nvGraphicFramePr>
        <p:xfrm>
          <a:off x="8448129" y="4344435"/>
          <a:ext cx="1126671" cy="11266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26" name="Arrow: Right 25">
            <a:extLst>
              <a:ext uri="{FF2B5EF4-FFF2-40B4-BE49-F238E27FC236}">
                <a16:creationId xmlns:a16="http://schemas.microsoft.com/office/drawing/2014/main" id="{5273D4D9-B1FC-4E8D-A15A-363519B0CE79}"/>
              </a:ext>
            </a:extLst>
          </p:cNvPr>
          <p:cNvSpPr/>
          <p:nvPr/>
        </p:nvSpPr>
        <p:spPr>
          <a:xfrm>
            <a:off x="4034602" y="4655120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9BB97D7-B97C-BE86-2607-9C9CE1558DC1}"/>
              </a:ext>
            </a:extLst>
          </p:cNvPr>
          <p:cNvSpPr/>
          <p:nvPr/>
        </p:nvSpPr>
        <p:spPr>
          <a:xfrm>
            <a:off x="7524203" y="4655120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3DE3C785-C5E0-BFE1-D2BE-170578C30901}"/>
              </a:ext>
            </a:extLst>
          </p:cNvPr>
          <p:cNvSpPr/>
          <p:nvPr/>
        </p:nvSpPr>
        <p:spPr>
          <a:xfrm>
            <a:off x="10243923" y="4655120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B82FDD-2094-2EE4-7E6C-AB9520F70241}"/>
              </a:ext>
            </a:extLst>
          </p:cNvPr>
          <p:cNvSpPr txBox="1"/>
          <p:nvPr/>
        </p:nvSpPr>
        <p:spPr>
          <a:xfrm>
            <a:off x="11067153" y="4573836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4923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3" grpId="0" animBg="1"/>
      <p:bldP spid="16" grpId="0" animBg="1"/>
      <p:bldP spid="16" grpId="1" animBg="1"/>
      <p:bldP spid="18" grpId="0" animBg="1"/>
      <p:bldP spid="18" grpId="1" animBg="1"/>
      <p:bldP spid="22" grpId="0" animBg="1"/>
      <p:bldP spid="22" grpId="1" animBg="1"/>
      <p:bldP spid="26" grpId="0" animBg="1"/>
      <p:bldP spid="27" grpId="0" animBg="1"/>
      <p:bldP spid="28" grpId="0" animBg="1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5E367B-C279-35A2-3A36-425F10E695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Patch and Convolutional Filter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914BDE-AA08-E3AF-7BE6-CBC467F71BB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5330262" y="3565818"/>
            <a:ext cx="2628900" cy="2628900"/>
          </a:xfrm>
          <a:prstGeom prst="rect">
            <a:avLst/>
          </a:prstGeom>
        </p:spPr>
      </p:pic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9A6CEA25-84B0-1B05-C5F3-631685CB4F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1111176"/>
              </p:ext>
            </p:extLst>
          </p:nvPr>
        </p:nvGraphicFramePr>
        <p:xfrm>
          <a:off x="5330263" y="3565818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90C71B3B-F9E3-430E-55FA-51841D89D97C}"/>
              </a:ext>
            </a:extLst>
          </p:cNvPr>
          <p:cNvSpPr/>
          <p:nvPr/>
        </p:nvSpPr>
        <p:spPr>
          <a:xfrm>
            <a:off x="5330262" y="3565818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or: Curved 6">
            <a:extLst>
              <a:ext uri="{FF2B5EF4-FFF2-40B4-BE49-F238E27FC236}">
                <a16:creationId xmlns:a16="http://schemas.microsoft.com/office/drawing/2014/main" id="{744EADDE-090D-3CA0-CBE0-BF86766B34AD}"/>
              </a:ext>
            </a:extLst>
          </p:cNvPr>
          <p:cNvCxnSpPr>
            <a:cxnSpLocks/>
            <a:stCxn id="6" idx="0"/>
            <a:endCxn id="10" idx="2"/>
          </p:cNvCxnSpPr>
          <p:nvPr/>
        </p:nvCxnSpPr>
        <p:spPr>
          <a:xfrm flipH="1" flipV="1">
            <a:off x="5891163" y="3017442"/>
            <a:ext cx="5837" cy="54837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EA9E73AC-B246-6508-376E-D2F6A8DEE22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39751388"/>
              </p:ext>
            </p:extLst>
          </p:nvPr>
        </p:nvGraphicFramePr>
        <p:xfrm>
          <a:off x="5327828" y="1910862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11" name="Flowchart: Summing Junction 10">
            <a:extLst>
              <a:ext uri="{FF2B5EF4-FFF2-40B4-BE49-F238E27FC236}">
                <a16:creationId xmlns:a16="http://schemas.microsoft.com/office/drawing/2014/main" id="{B24E8808-CBD4-CF49-4385-334CAC059218}"/>
              </a:ext>
            </a:extLst>
          </p:cNvPr>
          <p:cNvSpPr/>
          <p:nvPr/>
        </p:nvSpPr>
        <p:spPr>
          <a:xfrm>
            <a:off x="5790390" y="3288747"/>
            <a:ext cx="201545" cy="180698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79F032B-26A8-D81C-CE52-ACEAA887C93E}"/>
                  </a:ext>
                </a:extLst>
              </p:cNvPr>
              <p:cNvSpPr txBox="1"/>
              <p:nvPr/>
            </p:nvSpPr>
            <p:spPr>
              <a:xfrm>
                <a:off x="5327828" y="1455672"/>
                <a:ext cx="2973442" cy="45518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𝑹𝑬𝑳𝑼</m:t>
                      </m:r>
                      <m:d>
                        <m:d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  <m:e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…+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𝟐𝟑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𝟐𝟏𝟓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379F032B-26A8-D81C-CE52-ACEAA887C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27828" y="1455672"/>
                <a:ext cx="2973442" cy="455189"/>
              </a:xfrm>
              <a:prstGeom prst="rect">
                <a:avLst/>
              </a:prstGeom>
              <a:blipFill>
                <a:blip r:embed="rId3"/>
                <a:stretch>
                  <a:fillRect b="-27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6" name="Content Placeholder 25">
                <a:extLst>
                  <a:ext uri="{FF2B5EF4-FFF2-40B4-BE49-F238E27FC236}">
                    <a16:creationId xmlns:a16="http://schemas.microsoft.com/office/drawing/2014/main" id="{8C511D3E-A96C-6845-9174-C4E13E1FF38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3880244" cy="5221539"/>
              </a:xfrm>
            </p:spPr>
            <p:txBody>
              <a:bodyPr/>
              <a:lstStyle/>
              <a:p>
                <a:r>
                  <a:rPr lang="en-US" sz="1800" dirty="0"/>
                  <a:t>An image patch is a small area of neighboring pixels in the image</a:t>
                </a:r>
              </a:p>
              <a:p>
                <a:pPr lvl="1"/>
                <a:r>
                  <a:rPr lang="en-US" sz="1400" dirty="0"/>
                  <a:t>For example, a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sz="1400" dirty="0"/>
                  <a:t> patch is any square area of 3-pixel wide and 3-pixel high in the image</a:t>
                </a:r>
              </a:p>
              <a:p>
                <a:r>
                  <a:rPr lang="en-US" sz="1800" dirty="0"/>
                  <a:t>A convolutional filter is a matrix of weights and is applied on an image patch of the same size</a:t>
                </a:r>
              </a:p>
              <a:p>
                <a:pPr lvl="1"/>
                <a:r>
                  <a:rPr lang="en-US" sz="1400" dirty="0"/>
                  <a:t>For example, a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sz="1400" dirty="0"/>
                  <a:t> filter can only be applied on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sz="1400" dirty="0"/>
                  <a:t> image patches</a:t>
                </a:r>
              </a:p>
              <a:p>
                <a:pPr lvl="1"/>
                <a:r>
                  <a:rPr lang="en-US" sz="1400" dirty="0"/>
                  <a:t>However, the filter will slide through the image to be applied on all patches that fit</a:t>
                </a:r>
              </a:p>
              <a:p>
                <a:r>
                  <a:rPr lang="en-US" sz="1800" dirty="0"/>
                  <a:t>The calculation is quite simple: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sz="1400" dirty="0"/>
                  <a:t>Items at the same location in the patch and the filter get multiplied together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sz="1400" dirty="0"/>
                  <a:t>The products are sum together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sz="1400" dirty="0"/>
                  <a:t>The sum undergoes an activation function (e.g., ReLU)</a:t>
                </a:r>
              </a:p>
              <a:p>
                <a:pPr marL="800100" lvl="1" indent="-342900">
                  <a:buFont typeface="+mj-lt"/>
                  <a:buAutoNum type="arabicPeriod"/>
                </a:pPr>
                <a:r>
                  <a:rPr lang="en-US" sz="1400" dirty="0"/>
                  <a:t>The outputs from all patches are organized in the same order they appear in the input image, both horizontally and vertically</a:t>
                </a:r>
              </a:p>
            </p:txBody>
          </p:sp>
        </mc:Choice>
        <mc:Fallback>
          <p:sp>
            <p:nvSpPr>
              <p:cNvPr id="26" name="Content Placeholder 25">
                <a:extLst>
                  <a:ext uri="{FF2B5EF4-FFF2-40B4-BE49-F238E27FC236}">
                    <a16:creationId xmlns:a16="http://schemas.microsoft.com/office/drawing/2014/main" id="{8C511D3E-A96C-6845-9174-C4E13E1FF38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3880244" cy="5221539"/>
              </a:xfrm>
              <a:blipFill>
                <a:blip r:embed="rId4"/>
                <a:stretch>
                  <a:fillRect l="-942" t="-1167" r="-314" b="-35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3D2B202B-D931-57CB-E650-1F2D8AA087EC}"/>
              </a:ext>
            </a:extLst>
          </p:cNvPr>
          <p:cNvSpPr/>
          <p:nvPr/>
        </p:nvSpPr>
        <p:spPr>
          <a:xfrm>
            <a:off x="6825686" y="4313530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Connector: Curved 6">
            <a:extLst>
              <a:ext uri="{FF2B5EF4-FFF2-40B4-BE49-F238E27FC236}">
                <a16:creationId xmlns:a16="http://schemas.microsoft.com/office/drawing/2014/main" id="{8E01A03D-89BC-F26F-15F5-FAED9ADE807E}"/>
              </a:ext>
            </a:extLst>
          </p:cNvPr>
          <p:cNvCxnSpPr>
            <a:cxnSpLocks/>
            <a:stCxn id="27" idx="3"/>
            <a:endCxn id="29" idx="1"/>
          </p:cNvCxnSpPr>
          <p:nvPr/>
        </p:nvCxnSpPr>
        <p:spPr>
          <a:xfrm flipV="1">
            <a:off x="7959162" y="4880266"/>
            <a:ext cx="553732" cy="1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DD022922-3267-1FAC-3BB4-9433F8E84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9372048"/>
              </p:ext>
            </p:extLst>
          </p:nvPr>
        </p:nvGraphicFramePr>
        <p:xfrm>
          <a:off x="8512894" y="4313530"/>
          <a:ext cx="1126671" cy="113347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8468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84684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64105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30" name="Flowchart: Summing Junction 29">
            <a:extLst>
              <a:ext uri="{FF2B5EF4-FFF2-40B4-BE49-F238E27FC236}">
                <a16:creationId xmlns:a16="http://schemas.microsoft.com/office/drawing/2014/main" id="{64AF504A-B250-044D-053C-35865B353C39}"/>
              </a:ext>
            </a:extLst>
          </p:cNvPr>
          <p:cNvSpPr/>
          <p:nvPr/>
        </p:nvSpPr>
        <p:spPr>
          <a:xfrm>
            <a:off x="8056068" y="4789917"/>
            <a:ext cx="201545" cy="180698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603701B-5F3B-E3C9-B571-6792E291D2A0}"/>
                  </a:ext>
                </a:extLst>
              </p:cNvPr>
              <p:cNvSpPr txBox="1"/>
              <p:nvPr/>
            </p:nvSpPr>
            <p:spPr>
              <a:xfrm>
                <a:off x="8388375" y="3853981"/>
                <a:ext cx="2866041" cy="45954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400" b="1" i="1" smtClean="0">
                          <a:latin typeface="Cambria Math" panose="02040503050406030204" pitchFamily="18" charset="0"/>
                        </a:rPr>
                        <m:t>𝑹𝑬𝑳𝑼</m:t>
                      </m:r>
                      <m:d>
                        <m:dPr>
                          <m:ctrlPr>
                            <a:rPr lang="en-US" sz="1400" b="1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eqArr>
                            <m:eqArrPr>
                              <m:ctrlP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</m:ctrlPr>
                            </m:eqArrPr>
                            <m:e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𝟏𝟓𝟏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𝟒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𝟏𝟎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</m:e>
                            <m:e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…+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𝟓𝟑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𝟓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𝟏𝟏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𝟎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.</m:t>
                              </m:r>
                              <m:r>
                                <a:rPr lang="en-US" sz="1400" b="1" i="1" smtClean="0">
                                  <a:latin typeface="Cambria Math" panose="02040503050406030204" pitchFamily="18" charset="0"/>
                                </a:rPr>
                                <m:t>𝟕</m:t>
                              </m:r>
                            </m:e>
                          </m:eqArr>
                        </m:e>
                      </m:d>
                    </m:oMath>
                  </m:oMathPara>
                </a14:m>
                <a:endParaRPr lang="en-US" sz="1400" b="1" dirty="0"/>
              </a:p>
            </p:txBody>
          </p:sp>
        </mc:Choice>
        <mc:Fallback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8603701B-5F3B-E3C9-B571-6792E291D2A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88375" y="3853981"/>
                <a:ext cx="2866041" cy="459549"/>
              </a:xfrm>
              <a:prstGeom prst="rect">
                <a:avLst/>
              </a:prstGeom>
              <a:blipFill>
                <a:blip r:embed="rId5"/>
                <a:stretch>
                  <a:fillRect b="-13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54FE5DF1-9536-405C-3C67-B3D8BE5ABA7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1751731"/>
              </p:ext>
            </p:extLst>
          </p:nvPr>
        </p:nvGraphicFramePr>
        <p:xfrm>
          <a:off x="9566753" y="742977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55" name="Rectangle 54">
            <a:extLst>
              <a:ext uri="{FF2B5EF4-FFF2-40B4-BE49-F238E27FC236}">
                <a16:creationId xmlns:a16="http://schemas.microsoft.com/office/drawing/2014/main" id="{3A752B22-2D59-1367-C8EA-DB37149FB5AE}"/>
              </a:ext>
            </a:extLst>
          </p:cNvPr>
          <p:cNvSpPr/>
          <p:nvPr/>
        </p:nvSpPr>
        <p:spPr>
          <a:xfrm>
            <a:off x="9566752" y="746279"/>
            <a:ext cx="381703" cy="38170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F4D06993-31C7-6D98-E424-35BD64B5EB44}"/>
              </a:ext>
            </a:extLst>
          </p:cNvPr>
          <p:cNvSpPr/>
          <p:nvPr/>
        </p:nvSpPr>
        <p:spPr>
          <a:xfrm>
            <a:off x="11076871" y="1491018"/>
            <a:ext cx="381703" cy="381702"/>
          </a:xfrm>
          <a:prstGeom prst="rect">
            <a:avLst/>
          </a:prstGeom>
          <a:noFill/>
          <a:ln w="571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1" name="Connector: Curved 50">
            <a:extLst>
              <a:ext uri="{FF2B5EF4-FFF2-40B4-BE49-F238E27FC236}">
                <a16:creationId xmlns:a16="http://schemas.microsoft.com/office/drawing/2014/main" id="{80F9E12C-DBB3-2967-47C6-69B329D39479}"/>
              </a:ext>
            </a:extLst>
          </p:cNvPr>
          <p:cNvCxnSpPr>
            <a:cxnSpLocks/>
            <a:stCxn id="42" idx="3"/>
            <a:endCxn id="44" idx="3"/>
          </p:cNvCxnSpPr>
          <p:nvPr/>
        </p:nvCxnSpPr>
        <p:spPr>
          <a:xfrm flipV="1">
            <a:off x="11254416" y="1681869"/>
            <a:ext cx="190122" cy="2401887"/>
          </a:xfrm>
          <a:prstGeom prst="curvedConnector3">
            <a:avLst>
              <a:gd name="adj1" fmla="val 29934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Curved 46">
            <a:extLst>
              <a:ext uri="{FF2B5EF4-FFF2-40B4-BE49-F238E27FC236}">
                <a16:creationId xmlns:a16="http://schemas.microsoft.com/office/drawing/2014/main" id="{91EC78C2-F274-D0E2-995B-01BDE6A9B0EE}"/>
              </a:ext>
            </a:extLst>
          </p:cNvPr>
          <p:cNvCxnSpPr>
            <a:cxnSpLocks/>
            <a:stCxn id="22" idx="0"/>
          </p:cNvCxnSpPr>
          <p:nvPr/>
        </p:nvCxnSpPr>
        <p:spPr>
          <a:xfrm rot="5400000" flipH="1" flipV="1">
            <a:off x="7923291" y="-187790"/>
            <a:ext cx="534720" cy="2752204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385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1" grpId="0" animBg="1"/>
      <p:bldP spid="22" grpId="0"/>
      <p:bldP spid="27" grpId="0" animBg="1"/>
      <p:bldP spid="30" grpId="0" animBg="1"/>
      <p:bldP spid="42" grpId="0"/>
      <p:bldP spid="55" grpId="0" animBg="1"/>
      <p:bldP spid="5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558797-BFEE-8190-1169-A3DB0C7B85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Max-Pooling Layer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D514F1D-9654-736A-97B7-9666B8AC83E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70648" y="818230"/>
                <a:ext cx="5513218" cy="5221539"/>
              </a:xfrm>
            </p:spPr>
            <p:txBody>
              <a:bodyPr/>
              <a:lstStyle/>
              <a:p>
                <a:r>
                  <a:rPr lang="en-US" sz="1800" dirty="0"/>
                  <a:t>A Convolutional layer usually generates outputs that are almost the same sizes with the inputs</a:t>
                </a:r>
              </a:p>
              <a:p>
                <a:pPr lvl="1"/>
                <a:r>
                  <a:rPr lang="en-US" sz="1600" dirty="0"/>
                  <a:t>For example, one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3×3</m:t>
                    </m:r>
                  </m:oMath>
                </a14:m>
                <a:r>
                  <a:rPr lang="en-US" sz="1600" dirty="0"/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filter generates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98×98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size output if given images </a:t>
                </a:r>
                <a:r>
                  <a:rPr lang="en-US" sz="1600" dirty="0"/>
                  <a:t>at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100×100</m:t>
                    </m:r>
                  </m:oMath>
                </a14:m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/>
                  <a:t>pixels</a:t>
                </a:r>
              </a:p>
              <a:p>
                <a:pPr lvl="1"/>
                <a:r>
                  <a:rPr lang="en-US" sz="1600" dirty="0"/>
                  <a:t>Each value in one filter output is treated as one feature in tabular data, so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98×98</m:t>
                    </m:r>
                  </m:oMath>
                </a14:m>
                <a:r>
                  <a:rPr lang="en-US" sz="1600" dirty="0"/>
                  <a:t> means 9,604 features</a:t>
                </a:r>
              </a:p>
              <a:p>
                <a:r>
                  <a:rPr lang="en-US" sz="1800" dirty="0"/>
                  <a:t>In other words, image data are huge in terms of dimensionality, and convolutional layers do not help much in reducing that</a:t>
                </a:r>
              </a:p>
              <a:p>
                <a:pPr marL="274320" indent="-274320">
                  <a:buFont typeface="Wingdings" panose="05000000000000000000" pitchFamily="2" charset="2"/>
                  <a:buChar char="à"/>
                </a:pPr>
                <a:r>
                  <a:rPr lang="en-US" sz="1800" dirty="0">
                    <a:sym typeface="Wingdings" panose="05000000000000000000" pitchFamily="2" charset="2"/>
                  </a:rPr>
                  <a:t>A pooling layer is used after a convolutional layer to quickly reduce the data size</a:t>
                </a:r>
              </a:p>
              <a:p>
                <a:pPr marL="274320" indent="-274320">
                  <a:buFont typeface="Wingdings" panose="05000000000000000000" pitchFamily="2" charset="2"/>
                  <a:buChar char="à"/>
                </a:pPr>
                <a:r>
                  <a:rPr lang="en-US" sz="1800" dirty="0">
                    <a:sym typeface="Wingdings" panose="05000000000000000000" pitchFamily="2" charset="2"/>
                  </a:rPr>
                  <a:t>A pooling layer is also a sliding filter that takes the maximum/minimum/average value in the patch</a:t>
                </a:r>
              </a:p>
              <a:p>
                <a:pPr marL="731520" lvl="1" indent="-274320">
                  <a:buFont typeface="Wingdings" panose="05000000000000000000" pitchFamily="2" charset="2"/>
                  <a:buChar char="à"/>
                </a:pPr>
                <a:r>
                  <a:rPr lang="en-US" sz="1600" dirty="0">
                    <a:sym typeface="Wingdings" panose="05000000000000000000" pitchFamily="2" charset="2"/>
                  </a:rPr>
                  <a:t>The most common is Max Pooling</a:t>
                </a:r>
              </a:p>
              <a:p>
                <a:pPr marL="274320" indent="-274320">
                  <a:buFont typeface="Wingdings" panose="05000000000000000000" pitchFamily="2" charset="2"/>
                  <a:buChar char="à"/>
                </a:pPr>
                <a:r>
                  <a:rPr lang="en-US" sz="2000" dirty="0">
                    <a:sym typeface="Wingdings" panose="05000000000000000000" pitchFamily="2" charset="2"/>
                  </a:rPr>
                  <a:t>Unlike convolutional layer, Max pooling slides through </a:t>
                </a:r>
                <a:r>
                  <a:rPr lang="en-US" sz="2000" b="1" dirty="0">
                    <a:sym typeface="Wingdings" panose="05000000000000000000" pitchFamily="2" charset="2"/>
                  </a:rPr>
                  <a:t>non-overlap</a:t>
                </a:r>
                <a:r>
                  <a:rPr lang="en-US" sz="2000" dirty="0">
                    <a:sym typeface="Wingdings" panose="05000000000000000000" pitchFamily="2" charset="2"/>
                  </a:rPr>
                  <a:t> patches</a:t>
                </a:r>
              </a:p>
              <a:p>
                <a:pPr marL="274320" indent="-274320">
                  <a:buFont typeface="Wingdings" panose="05000000000000000000" pitchFamily="2" charset="2"/>
                  <a:buChar char="à"/>
                </a:pPr>
                <a:r>
                  <a:rPr lang="en-US" sz="1800" dirty="0">
                    <a:sym typeface="Wingdings" panose="05000000000000000000" pitchFamily="2" charset="2"/>
                  </a:rPr>
                  <a:t>So, a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2×2</m:t>
                    </m:r>
                  </m:oMath>
                </a14:m>
                <a:r>
                  <a:rPr lang="en-US" sz="1800" dirty="0">
                    <a:sym typeface="Wingdings" panose="05000000000000000000" pitchFamily="2" charset="2"/>
                  </a:rPr>
                  <a:t> pooling layer applied on the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98×98</m:t>
                    </m:r>
                  </m:oMath>
                </a14:m>
                <a:r>
                  <a:rPr lang="en-US" sz="1800" dirty="0">
                    <a:sym typeface="Wingdings" panose="05000000000000000000" pitchFamily="2" charset="2"/>
                  </a:rPr>
                  <a:t> output from convolutional layer yields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  <a:sym typeface="Wingdings" panose="05000000000000000000" pitchFamily="2" charset="2"/>
                      </a:rPr>
                      <m:t>49×49</m:t>
                    </m:r>
                  </m:oMath>
                </a14:m>
                <a:r>
                  <a:rPr lang="en-US" sz="1800" dirty="0">
                    <a:sym typeface="Wingdings" panose="05000000000000000000" pitchFamily="2" charset="2"/>
                  </a:rPr>
                  <a:t> output, or 2,401 features</a:t>
                </a:r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FD514F1D-9654-736A-97B7-9666B8AC83E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70648" y="818230"/>
                <a:ext cx="5513218" cy="5221539"/>
              </a:xfrm>
              <a:blipFill>
                <a:blip r:embed="rId2"/>
                <a:stretch>
                  <a:fillRect l="-994" t="-1050" b="-7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45E9FABD-9FF7-A8B7-9C62-E8B972DCCF5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26917736"/>
              </p:ext>
            </p:extLst>
          </p:nvPr>
        </p:nvGraphicFramePr>
        <p:xfrm>
          <a:off x="10963311" y="2935261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900" b="1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7.5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graphicFrame>
        <p:nvGraphicFramePr>
          <p:cNvPr id="13" name="Table 12">
            <a:extLst>
              <a:ext uri="{FF2B5EF4-FFF2-40B4-BE49-F238E27FC236}">
                <a16:creationId xmlns:a16="http://schemas.microsoft.com/office/drawing/2014/main" id="{021A44F9-823C-0FE8-0756-9E8DD278F7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2520005"/>
              </p:ext>
            </p:extLst>
          </p:nvPr>
        </p:nvGraphicFramePr>
        <p:xfrm>
          <a:off x="7218538" y="2550926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81277503-0DDE-0494-2257-0C74DDBD1215}"/>
              </a:ext>
            </a:extLst>
          </p:cNvPr>
          <p:cNvSpPr/>
          <p:nvPr/>
        </p:nvSpPr>
        <p:spPr>
          <a:xfrm>
            <a:off x="7218538" y="2551115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D3EC3BEA-D6B3-58FE-9C7D-150ADC1ABB8C}"/>
              </a:ext>
            </a:extLst>
          </p:cNvPr>
          <p:cNvCxnSpPr>
            <a:cxnSpLocks/>
            <a:stCxn id="20" idx="0"/>
            <a:endCxn id="21" idx="0"/>
          </p:cNvCxnSpPr>
          <p:nvPr/>
        </p:nvCxnSpPr>
        <p:spPr>
          <a:xfrm rot="16200000" flipH="1">
            <a:off x="9176565" y="953463"/>
            <a:ext cx="391644" cy="3557131"/>
          </a:xfrm>
          <a:prstGeom prst="curvedConnector3">
            <a:avLst>
              <a:gd name="adj1" fmla="val -58369"/>
            </a:avLst>
          </a:prstGeom>
          <a:ln w="57150">
            <a:solidFill>
              <a:schemeClr val="accent6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5C49B581-BACE-F836-5840-2C5EECFC034F}"/>
              </a:ext>
            </a:extLst>
          </p:cNvPr>
          <p:cNvSpPr/>
          <p:nvPr/>
        </p:nvSpPr>
        <p:spPr>
          <a:xfrm>
            <a:off x="7217900" y="2536206"/>
            <a:ext cx="751843" cy="7451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9CEB73E-5F2E-4F6B-D4B1-EFFF15BAD7D7}"/>
              </a:ext>
            </a:extLst>
          </p:cNvPr>
          <p:cNvSpPr/>
          <p:nvPr/>
        </p:nvSpPr>
        <p:spPr>
          <a:xfrm>
            <a:off x="10963311" y="2927850"/>
            <a:ext cx="375284" cy="371962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  <a:latin typeface="Consolas" panose="020B0609020204030204" pitchFamily="49" charset="0"/>
              </a:rPr>
              <a:t>5.2</a:t>
            </a:r>
          </a:p>
        </p:txBody>
      </p:sp>
      <p:sp>
        <p:nvSpPr>
          <p:cNvPr id="52" name="Right Brace 51">
            <a:extLst>
              <a:ext uri="{FF2B5EF4-FFF2-40B4-BE49-F238E27FC236}">
                <a16:creationId xmlns:a16="http://schemas.microsoft.com/office/drawing/2014/main" id="{CC91E235-6298-11F1-2BEE-01F6F7A77249}"/>
              </a:ext>
            </a:extLst>
          </p:cNvPr>
          <p:cNvSpPr/>
          <p:nvPr/>
        </p:nvSpPr>
        <p:spPr>
          <a:xfrm flipH="1">
            <a:off x="6932317" y="2550494"/>
            <a:ext cx="225406" cy="730900"/>
          </a:xfrm>
          <a:prstGeom prst="rightBrace">
            <a:avLst>
              <a:gd name="adj1" fmla="val 56092"/>
              <a:gd name="adj2" fmla="val 50000"/>
            </a:avLst>
          </a:prstGeom>
          <a:ln w="381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F9E14BB-D992-FFA0-FD81-4389CDFD2337}"/>
              </a:ext>
            </a:extLst>
          </p:cNvPr>
          <p:cNvSpPr txBox="1"/>
          <p:nvPr/>
        </p:nvSpPr>
        <p:spPr>
          <a:xfrm rot="16200000">
            <a:off x="6378652" y="2732717"/>
            <a:ext cx="7895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 values</a:t>
            </a:r>
          </a:p>
        </p:txBody>
      </p:sp>
      <p:grpSp>
        <p:nvGrpSpPr>
          <p:cNvPr id="58" name="Group 57">
            <a:extLst>
              <a:ext uri="{FF2B5EF4-FFF2-40B4-BE49-F238E27FC236}">
                <a16:creationId xmlns:a16="http://schemas.microsoft.com/office/drawing/2014/main" id="{EEFD40E9-19A6-8D0C-5C2B-3BB7E7F14AD5}"/>
              </a:ext>
            </a:extLst>
          </p:cNvPr>
          <p:cNvGrpSpPr/>
          <p:nvPr/>
        </p:nvGrpSpPr>
        <p:grpSpPr>
          <a:xfrm rot="5400000">
            <a:off x="7343602" y="1843820"/>
            <a:ext cx="538172" cy="789576"/>
            <a:chOff x="4230532" y="1382641"/>
            <a:chExt cx="538172" cy="789576"/>
          </a:xfrm>
        </p:grpSpPr>
        <p:sp>
          <p:nvSpPr>
            <p:cNvPr id="56" name="Right Brace 55">
              <a:extLst>
                <a:ext uri="{FF2B5EF4-FFF2-40B4-BE49-F238E27FC236}">
                  <a16:creationId xmlns:a16="http://schemas.microsoft.com/office/drawing/2014/main" id="{9AF70862-28B8-FED1-96C3-406467149F2C}"/>
                </a:ext>
              </a:extLst>
            </p:cNvPr>
            <p:cNvSpPr/>
            <p:nvPr/>
          </p:nvSpPr>
          <p:spPr>
            <a:xfrm flipH="1">
              <a:off x="4543298" y="1441317"/>
              <a:ext cx="225406" cy="730900"/>
            </a:xfrm>
            <a:prstGeom prst="rightBrace">
              <a:avLst>
                <a:gd name="adj1" fmla="val 56092"/>
                <a:gd name="adj2" fmla="val 50000"/>
              </a:avLst>
            </a:prstGeom>
            <a:ln w="38100">
              <a:solidFill>
                <a:schemeClr val="tx1">
                  <a:lumMod val="50000"/>
                  <a:lumOff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F7BC58A4-555B-1F4B-07CD-4446B63AF7DF}"/>
                </a:ext>
              </a:extLst>
            </p:cNvPr>
            <p:cNvSpPr txBox="1"/>
            <p:nvPr/>
          </p:nvSpPr>
          <p:spPr>
            <a:xfrm rot="16200000">
              <a:off x="3989633" y="1623540"/>
              <a:ext cx="7895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1400" b="1" dirty="0"/>
                <a:t>2 values</a:t>
              </a:r>
            </a:p>
          </p:txBody>
        </p:sp>
      </p:grpSp>
      <p:cxnSp>
        <p:nvCxnSpPr>
          <p:cNvPr id="59" name="Connector: Curved 58">
            <a:extLst>
              <a:ext uri="{FF2B5EF4-FFF2-40B4-BE49-F238E27FC236}">
                <a16:creationId xmlns:a16="http://schemas.microsoft.com/office/drawing/2014/main" id="{68404041-E131-B598-4515-3DDCD04A8193}"/>
              </a:ext>
            </a:extLst>
          </p:cNvPr>
          <p:cNvCxnSpPr>
            <a:cxnSpLocks/>
            <a:stCxn id="57" idx="1"/>
            <a:endCxn id="53" idx="3"/>
          </p:cNvCxnSpPr>
          <p:nvPr/>
        </p:nvCxnSpPr>
        <p:spPr>
          <a:xfrm rot="10800000" flipV="1">
            <a:off x="6773441" y="2123412"/>
            <a:ext cx="444460" cy="368406"/>
          </a:xfrm>
          <a:prstGeom prst="curvedConnector2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prstDash val="sysDash"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3784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D0FFAF-19BA-0DEB-F1A6-D56DA82AA0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2"/>
            <a:ext cx="10515600" cy="446346"/>
          </a:xfrm>
        </p:spPr>
        <p:txBody>
          <a:bodyPr/>
          <a:lstStyle/>
          <a:p>
            <a:r>
              <a:rPr lang="en-US" sz="2400" dirty="0"/>
              <a:t>A CNN Block = Convolution + Pooling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6338B3-0A16-0545-0789-CBACD72FE40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382121" y="852249"/>
            <a:ext cx="5281047" cy="2116538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sz="1800" dirty="0"/>
              <a:t>A CNN block comprises of a convolution layer and a pooling layer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The filter slide through the input image to first generate the convolutional output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The output patch further undergoes pooling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Multiple CNN blocks can be stacked – one’s output is the next one’s input</a:t>
            </a:r>
          </a:p>
          <a:p>
            <a:pPr>
              <a:spcBef>
                <a:spcPts val="0"/>
              </a:spcBef>
            </a:pPr>
            <a:r>
              <a:rPr lang="en-US" sz="1800" dirty="0"/>
              <a:t>A CNN block usually has multiple filters with different weights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86CCFC39-A5A2-248B-A142-251888A1BD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3393269"/>
              </p:ext>
            </p:extLst>
          </p:nvPr>
        </p:nvGraphicFramePr>
        <p:xfrm>
          <a:off x="4966334" y="4015481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1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3.2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b="0" dirty="0">
                          <a:solidFill>
                            <a:schemeClr val="bg1"/>
                          </a:solidFill>
                          <a:latin typeface="+mn-lt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1B99DA8C-A224-1F0A-EF3F-A1DEC27CF3D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733424" y="3651816"/>
            <a:ext cx="2628900" cy="2628900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0B374ECA-1792-B380-B615-A9393FD484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0135204"/>
              </p:ext>
            </p:extLst>
          </p:nvPr>
        </p:nvGraphicFramePr>
        <p:xfrm>
          <a:off x="733425" y="3651816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158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231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89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160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203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34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174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57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186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187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214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229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b="1" dirty="0">
                          <a:solidFill>
                            <a:schemeClr val="bg1"/>
                          </a:solidFill>
                          <a:latin typeface="Consolas" panose="020B0609020204030204" pitchFamily="49" charset="0"/>
                        </a:rPr>
                        <a:t>130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B60D2DAE-2CCA-9771-1137-80002141648A}"/>
              </a:ext>
            </a:extLst>
          </p:cNvPr>
          <p:cNvSpPr/>
          <p:nvPr/>
        </p:nvSpPr>
        <p:spPr>
          <a:xfrm>
            <a:off x="733424" y="3651816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F17C869-7DB5-341E-B43E-001046348913}"/>
              </a:ext>
            </a:extLst>
          </p:cNvPr>
          <p:cNvSpPr/>
          <p:nvPr/>
        </p:nvSpPr>
        <p:spPr>
          <a:xfrm>
            <a:off x="4966334" y="4015670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9" name="Connector: Curved 8">
            <a:extLst>
              <a:ext uri="{FF2B5EF4-FFF2-40B4-BE49-F238E27FC236}">
                <a16:creationId xmlns:a16="http://schemas.microsoft.com/office/drawing/2014/main" id="{4D9EF8AE-A8CE-4BC5-D116-0F04440401A9}"/>
              </a:ext>
            </a:extLst>
          </p:cNvPr>
          <p:cNvCxnSpPr>
            <a:cxnSpLocks/>
            <a:stCxn id="7" idx="0"/>
            <a:endCxn id="18" idx="2"/>
          </p:cNvCxnSpPr>
          <p:nvPr/>
        </p:nvCxnSpPr>
        <p:spPr>
          <a:xfrm rot="16200000" flipV="1">
            <a:off x="908160" y="3259813"/>
            <a:ext cx="778168" cy="5837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2EF50DAE-C212-2768-37BE-75B3CD4F8741}"/>
              </a:ext>
            </a:extLst>
          </p:cNvPr>
          <p:cNvSpPr/>
          <p:nvPr/>
        </p:nvSpPr>
        <p:spPr>
          <a:xfrm>
            <a:off x="5342893" y="4015669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0.9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4815418-7989-D39C-031B-87162187810F}"/>
              </a:ext>
            </a:extLst>
          </p:cNvPr>
          <p:cNvSpPr/>
          <p:nvPr/>
        </p:nvSpPr>
        <p:spPr>
          <a:xfrm>
            <a:off x="5715002" y="4015481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2.9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CCA09B7-59D0-E9D4-650F-64A69F703730}"/>
              </a:ext>
            </a:extLst>
          </p:cNvPr>
          <p:cNvSpPr/>
          <p:nvPr/>
        </p:nvSpPr>
        <p:spPr>
          <a:xfrm>
            <a:off x="1105805" y="3651814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3C3915-367F-5FA3-F69D-0513E0472927}"/>
              </a:ext>
            </a:extLst>
          </p:cNvPr>
          <p:cNvSpPr/>
          <p:nvPr/>
        </p:nvSpPr>
        <p:spPr>
          <a:xfrm>
            <a:off x="1481136" y="3651811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AB642942-345F-2212-0676-04F244D761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2179176"/>
              </p:ext>
            </p:extLst>
          </p:nvPr>
        </p:nvGraphicFramePr>
        <p:xfrm>
          <a:off x="730990" y="1767068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19" name="Arrow: Right 18">
            <a:extLst>
              <a:ext uri="{FF2B5EF4-FFF2-40B4-BE49-F238E27FC236}">
                <a16:creationId xmlns:a16="http://schemas.microsoft.com/office/drawing/2014/main" id="{CB006DC5-369A-0481-D5F5-5FE35F22DC4B}"/>
              </a:ext>
            </a:extLst>
          </p:cNvPr>
          <p:cNvSpPr/>
          <p:nvPr/>
        </p:nvSpPr>
        <p:spPr>
          <a:xfrm>
            <a:off x="4034602" y="4713614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57D5F4D3-6680-B9B3-51EB-39C24B4B6D1C}"/>
              </a:ext>
            </a:extLst>
          </p:cNvPr>
          <p:cNvSpPr/>
          <p:nvPr/>
        </p:nvSpPr>
        <p:spPr>
          <a:xfrm>
            <a:off x="7524203" y="4713614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Arrow: Right 20">
            <a:extLst>
              <a:ext uri="{FF2B5EF4-FFF2-40B4-BE49-F238E27FC236}">
                <a16:creationId xmlns:a16="http://schemas.microsoft.com/office/drawing/2014/main" id="{CC2B6588-BB20-E826-2546-2B85FC88F458}"/>
              </a:ext>
            </a:extLst>
          </p:cNvPr>
          <p:cNvSpPr/>
          <p:nvPr/>
        </p:nvSpPr>
        <p:spPr>
          <a:xfrm>
            <a:off x="10243923" y="4713614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85B636D-D583-BFA0-9506-E21C88D4619C}"/>
              </a:ext>
            </a:extLst>
          </p:cNvPr>
          <p:cNvSpPr txBox="1"/>
          <p:nvPr/>
        </p:nvSpPr>
        <p:spPr>
          <a:xfrm>
            <a:off x="11067153" y="4632330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  <p:sp>
        <p:nvSpPr>
          <p:cNvPr id="27" name="Flowchart: Summing Junction 26">
            <a:extLst>
              <a:ext uri="{FF2B5EF4-FFF2-40B4-BE49-F238E27FC236}">
                <a16:creationId xmlns:a16="http://schemas.microsoft.com/office/drawing/2014/main" id="{B9BF60EF-D76B-C5EA-7698-4C633B51200B}"/>
              </a:ext>
            </a:extLst>
          </p:cNvPr>
          <p:cNvSpPr/>
          <p:nvPr/>
        </p:nvSpPr>
        <p:spPr>
          <a:xfrm>
            <a:off x="1132166" y="3185819"/>
            <a:ext cx="335993" cy="301239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Connector: Curved 27">
            <a:extLst>
              <a:ext uri="{FF2B5EF4-FFF2-40B4-BE49-F238E27FC236}">
                <a16:creationId xmlns:a16="http://schemas.microsoft.com/office/drawing/2014/main" id="{9152A775-D483-C488-D1E1-32A3AB44326F}"/>
              </a:ext>
            </a:extLst>
          </p:cNvPr>
          <p:cNvCxnSpPr>
            <a:cxnSpLocks/>
            <a:stCxn id="18" idx="3"/>
            <a:endCxn id="8" idx="0"/>
          </p:cNvCxnSpPr>
          <p:nvPr/>
        </p:nvCxnSpPr>
        <p:spPr>
          <a:xfrm>
            <a:off x="1857661" y="2320358"/>
            <a:ext cx="3296315" cy="1695312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Curved 31">
            <a:extLst>
              <a:ext uri="{FF2B5EF4-FFF2-40B4-BE49-F238E27FC236}">
                <a16:creationId xmlns:a16="http://schemas.microsoft.com/office/drawing/2014/main" id="{A171B195-4123-2C39-6A11-03AE30923875}"/>
              </a:ext>
            </a:extLst>
          </p:cNvPr>
          <p:cNvCxnSpPr>
            <a:cxnSpLocks/>
            <a:endCxn id="33" idx="2"/>
          </p:cNvCxnSpPr>
          <p:nvPr/>
        </p:nvCxnSpPr>
        <p:spPr>
          <a:xfrm rot="16200000" flipV="1">
            <a:off x="1290548" y="3258426"/>
            <a:ext cx="778168" cy="5837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B2036BC0-A107-487C-1114-4C32816E924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1599365"/>
              </p:ext>
            </p:extLst>
          </p:nvPr>
        </p:nvGraphicFramePr>
        <p:xfrm>
          <a:off x="1113378" y="1765681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cxnSp>
        <p:nvCxnSpPr>
          <p:cNvPr id="34" name="Connector: Curved 33">
            <a:extLst>
              <a:ext uri="{FF2B5EF4-FFF2-40B4-BE49-F238E27FC236}">
                <a16:creationId xmlns:a16="http://schemas.microsoft.com/office/drawing/2014/main" id="{4B135D34-1AC7-A0F8-B6C0-C0AE0AF667BF}"/>
              </a:ext>
            </a:extLst>
          </p:cNvPr>
          <p:cNvCxnSpPr>
            <a:cxnSpLocks/>
            <a:stCxn id="33" idx="3"/>
            <a:endCxn id="10" idx="0"/>
          </p:cNvCxnSpPr>
          <p:nvPr/>
        </p:nvCxnSpPr>
        <p:spPr>
          <a:xfrm>
            <a:off x="2240049" y="2318971"/>
            <a:ext cx="3290486" cy="1696698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Flowchart: Summing Junction 36">
            <a:extLst>
              <a:ext uri="{FF2B5EF4-FFF2-40B4-BE49-F238E27FC236}">
                <a16:creationId xmlns:a16="http://schemas.microsoft.com/office/drawing/2014/main" id="{FE34A1E4-3F5B-1058-E99D-92FB5D942003}"/>
              </a:ext>
            </a:extLst>
          </p:cNvPr>
          <p:cNvSpPr/>
          <p:nvPr/>
        </p:nvSpPr>
        <p:spPr>
          <a:xfrm>
            <a:off x="1507851" y="3185818"/>
            <a:ext cx="335993" cy="301239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Connector: Curved 37">
            <a:extLst>
              <a:ext uri="{FF2B5EF4-FFF2-40B4-BE49-F238E27FC236}">
                <a16:creationId xmlns:a16="http://schemas.microsoft.com/office/drawing/2014/main" id="{1CE3809E-C9F6-7C5C-47C8-235FCDEDD2B3}"/>
              </a:ext>
            </a:extLst>
          </p:cNvPr>
          <p:cNvCxnSpPr>
            <a:cxnSpLocks/>
            <a:endCxn id="39" idx="2"/>
          </p:cNvCxnSpPr>
          <p:nvPr/>
        </p:nvCxnSpPr>
        <p:spPr>
          <a:xfrm rot="16200000" flipV="1">
            <a:off x="1661449" y="3256839"/>
            <a:ext cx="778163" cy="11781"/>
          </a:xfrm>
          <a:prstGeom prst="curvedConnector3">
            <a:avLst>
              <a:gd name="adj1" fmla="val 50000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67F55B96-0735-D932-9BAF-1356A57C845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979084"/>
              </p:ext>
            </p:extLst>
          </p:nvPr>
        </p:nvGraphicFramePr>
        <p:xfrm>
          <a:off x="1481304" y="1767068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0.7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cxnSp>
        <p:nvCxnSpPr>
          <p:cNvPr id="40" name="Connector: Curved 39">
            <a:extLst>
              <a:ext uri="{FF2B5EF4-FFF2-40B4-BE49-F238E27FC236}">
                <a16:creationId xmlns:a16="http://schemas.microsoft.com/office/drawing/2014/main" id="{C33721C3-52A7-1652-476B-664E46C10AB0}"/>
              </a:ext>
            </a:extLst>
          </p:cNvPr>
          <p:cNvCxnSpPr>
            <a:cxnSpLocks/>
            <a:stCxn id="39" idx="3"/>
            <a:endCxn id="11" idx="0"/>
          </p:cNvCxnSpPr>
          <p:nvPr/>
        </p:nvCxnSpPr>
        <p:spPr>
          <a:xfrm>
            <a:off x="2607975" y="2320358"/>
            <a:ext cx="3294669" cy="1695123"/>
          </a:xfrm>
          <a:prstGeom prst="curvedConnector2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Flowchart: Summing Junction 40">
            <a:extLst>
              <a:ext uri="{FF2B5EF4-FFF2-40B4-BE49-F238E27FC236}">
                <a16:creationId xmlns:a16="http://schemas.microsoft.com/office/drawing/2014/main" id="{62995A34-2A56-86D8-4620-F6FE2BFF74E9}"/>
              </a:ext>
            </a:extLst>
          </p:cNvPr>
          <p:cNvSpPr/>
          <p:nvPr/>
        </p:nvSpPr>
        <p:spPr>
          <a:xfrm>
            <a:off x="1867231" y="3184030"/>
            <a:ext cx="335993" cy="301239"/>
          </a:xfrm>
          <a:prstGeom prst="flowChartSummingJunction">
            <a:avLst/>
          </a:prstGeom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6" name="Connector: Curved 45">
            <a:extLst>
              <a:ext uri="{FF2B5EF4-FFF2-40B4-BE49-F238E27FC236}">
                <a16:creationId xmlns:a16="http://schemas.microsoft.com/office/drawing/2014/main" id="{260B79C8-BDFB-4BD1-6EBB-F2003D01FEAA}"/>
              </a:ext>
            </a:extLst>
          </p:cNvPr>
          <p:cNvCxnSpPr>
            <a:cxnSpLocks/>
            <a:stCxn id="48" idx="0"/>
            <a:endCxn id="50" idx="0"/>
          </p:cNvCxnSpPr>
          <p:nvPr/>
        </p:nvCxnSpPr>
        <p:spPr>
          <a:xfrm rot="16200000" flipH="1">
            <a:off x="6746178" y="2611558"/>
            <a:ext cx="436687" cy="3244532"/>
          </a:xfrm>
          <a:prstGeom prst="curvedConnector3">
            <a:avLst>
              <a:gd name="adj1" fmla="val -91488"/>
            </a:avLst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47" name="Table 46">
            <a:extLst>
              <a:ext uri="{FF2B5EF4-FFF2-40B4-BE49-F238E27FC236}">
                <a16:creationId xmlns:a16="http://schemas.microsoft.com/office/drawing/2014/main" id="{F260762E-D4F7-1C35-9070-C10E27B230C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3735720"/>
              </p:ext>
            </p:extLst>
          </p:nvPr>
        </p:nvGraphicFramePr>
        <p:xfrm>
          <a:off x="8405590" y="4452168"/>
          <a:ext cx="1126671" cy="110658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5.3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5.1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1.7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7.2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1.5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55466"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5.4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2.9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900" b="1" dirty="0">
                          <a:latin typeface="Consolas" panose="020B0609020204030204" pitchFamily="49" charset="0"/>
                        </a:rPr>
                        <a:t>2.0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48" name="Rectangle 47">
            <a:extLst>
              <a:ext uri="{FF2B5EF4-FFF2-40B4-BE49-F238E27FC236}">
                <a16:creationId xmlns:a16="http://schemas.microsoft.com/office/drawing/2014/main" id="{43A9A90B-0B19-B752-5CBD-3207961518E2}"/>
              </a:ext>
            </a:extLst>
          </p:cNvPr>
          <p:cNvSpPr/>
          <p:nvPr/>
        </p:nvSpPr>
        <p:spPr>
          <a:xfrm>
            <a:off x="4966334" y="4015481"/>
            <a:ext cx="751843" cy="7451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A9B37829-31C2-6626-BFF3-0C53A407D689}"/>
              </a:ext>
            </a:extLst>
          </p:cNvPr>
          <p:cNvSpPr/>
          <p:nvPr/>
        </p:nvSpPr>
        <p:spPr>
          <a:xfrm>
            <a:off x="8405590" y="4452168"/>
            <a:ext cx="362395" cy="35918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5.2</a:t>
            </a:r>
          </a:p>
        </p:txBody>
      </p:sp>
      <p:cxnSp>
        <p:nvCxnSpPr>
          <p:cNvPr id="53" name="Connector: Curved 52">
            <a:extLst>
              <a:ext uri="{FF2B5EF4-FFF2-40B4-BE49-F238E27FC236}">
                <a16:creationId xmlns:a16="http://schemas.microsoft.com/office/drawing/2014/main" id="{5C6FD9DE-91B1-36EC-89F7-5DA92B683830}"/>
              </a:ext>
            </a:extLst>
          </p:cNvPr>
          <p:cNvCxnSpPr>
            <a:cxnSpLocks/>
            <a:stCxn id="54" idx="0"/>
            <a:endCxn id="55" idx="0"/>
          </p:cNvCxnSpPr>
          <p:nvPr/>
        </p:nvCxnSpPr>
        <p:spPr>
          <a:xfrm rot="16200000" flipH="1">
            <a:off x="7121462" y="2611369"/>
            <a:ext cx="436687" cy="3244532"/>
          </a:xfrm>
          <a:prstGeom prst="curvedConnector3">
            <a:avLst>
              <a:gd name="adj1" fmla="val -79746"/>
            </a:avLst>
          </a:prstGeom>
          <a:ln w="5715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 53">
            <a:extLst>
              <a:ext uri="{FF2B5EF4-FFF2-40B4-BE49-F238E27FC236}">
                <a16:creationId xmlns:a16="http://schemas.microsoft.com/office/drawing/2014/main" id="{13F8FBD5-86C8-1D60-D0DA-E66CD5D4C1FF}"/>
              </a:ext>
            </a:extLst>
          </p:cNvPr>
          <p:cNvSpPr/>
          <p:nvPr/>
        </p:nvSpPr>
        <p:spPr>
          <a:xfrm>
            <a:off x="5341618" y="4015292"/>
            <a:ext cx="751843" cy="745188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1F3383E1-0B85-D10E-7082-C7D38EE2BFF7}"/>
              </a:ext>
            </a:extLst>
          </p:cNvPr>
          <p:cNvSpPr/>
          <p:nvPr/>
        </p:nvSpPr>
        <p:spPr>
          <a:xfrm>
            <a:off x="8780874" y="4451979"/>
            <a:ext cx="362395" cy="359187"/>
          </a:xfrm>
          <a:prstGeom prst="rect">
            <a:avLst/>
          </a:prstGeom>
          <a:noFill/>
          <a:ln w="5715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900" b="1" dirty="0">
                <a:solidFill>
                  <a:schemeClr val="tx1"/>
                </a:solidFill>
              </a:rPr>
              <a:t>5.3</a:t>
            </a:r>
          </a:p>
        </p:txBody>
      </p:sp>
    </p:spTree>
    <p:extLst>
      <p:ext uri="{BB962C8B-B14F-4D97-AF65-F5344CB8AC3E}">
        <p14:creationId xmlns:p14="http://schemas.microsoft.com/office/powerpoint/2010/main" val="197985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0" grpId="0" animBg="1"/>
      <p:bldP spid="11" grpId="0" animBg="1"/>
      <p:bldP spid="12" grpId="0" animBg="1"/>
      <p:bldP spid="12" grpId="1" animBg="1"/>
      <p:bldP spid="14" grpId="0" animBg="1"/>
      <p:bldP spid="14" grpId="1" animBg="1"/>
      <p:bldP spid="19" grpId="0" animBg="1"/>
      <p:bldP spid="20" grpId="0" animBg="1"/>
      <p:bldP spid="21" grpId="0" animBg="1"/>
      <p:bldP spid="22" grpId="0"/>
      <p:bldP spid="27" grpId="0" animBg="1"/>
      <p:bldP spid="27" grpId="1" animBg="1"/>
      <p:bldP spid="37" grpId="0" animBg="1"/>
      <p:bldP spid="37" grpId="1" animBg="1"/>
      <p:bldP spid="41" grpId="0" animBg="1"/>
      <p:bldP spid="41" grpId="1" animBg="1"/>
      <p:bldP spid="48" grpId="0" animBg="1"/>
      <p:bldP spid="48" grpId="1" animBg="1"/>
      <p:bldP spid="50" grpId="0" animBg="1"/>
      <p:bldP spid="50" grpId="1" animBg="1"/>
      <p:bldP spid="54" grpId="0" animBg="1"/>
      <p:bldP spid="55" grpId="0" animBg="1"/>
      <p:bldP spid="55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Group 46">
            <a:extLst>
              <a:ext uri="{FF2B5EF4-FFF2-40B4-BE49-F238E27FC236}">
                <a16:creationId xmlns:a16="http://schemas.microsoft.com/office/drawing/2014/main" id="{91629893-26F8-4B97-81D1-1173A13E3090}"/>
              </a:ext>
            </a:extLst>
          </p:cNvPr>
          <p:cNvGrpSpPr/>
          <p:nvPr/>
        </p:nvGrpSpPr>
        <p:grpSpPr>
          <a:xfrm flipH="1">
            <a:off x="7843836" y="490256"/>
            <a:ext cx="3132901" cy="962336"/>
            <a:chOff x="6721599" y="661062"/>
            <a:chExt cx="3132901" cy="962336"/>
          </a:xfrm>
        </p:grpSpPr>
        <p:cxnSp>
          <p:nvCxnSpPr>
            <p:cNvPr id="43" name="Straight Connector 42">
              <a:extLst>
                <a:ext uri="{FF2B5EF4-FFF2-40B4-BE49-F238E27FC236}">
                  <a16:creationId xmlns:a16="http://schemas.microsoft.com/office/drawing/2014/main" id="{6F585A94-D627-3A25-7297-F20ABC3CAFFA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848501" y="661062"/>
              <a:ext cx="1905" cy="917733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3">
              <a:extLst>
                <a:ext uri="{FF2B5EF4-FFF2-40B4-BE49-F238E27FC236}">
                  <a16:creationId xmlns:a16="http://schemas.microsoft.com/office/drawing/2014/main" id="{820CDC14-D124-A1DA-1666-22531D98733D}"/>
                </a:ext>
              </a:extLst>
            </p:cNvPr>
            <p:cNvCxnSpPr>
              <a:cxnSpLocks/>
            </p:cNvCxnSpPr>
            <p:nvPr/>
          </p:nvCxnSpPr>
          <p:spPr bwMode="auto">
            <a:xfrm flipH="1" flipV="1">
              <a:off x="8848501" y="661062"/>
              <a:ext cx="1005999" cy="962335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4">
              <a:extLst>
                <a:ext uri="{FF2B5EF4-FFF2-40B4-BE49-F238E27FC236}">
                  <a16:creationId xmlns:a16="http://schemas.microsoft.com/office/drawing/2014/main" id="{08153DCA-6008-8D20-017B-38425AA1497A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7846026" y="661062"/>
              <a:ext cx="1002475" cy="962336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>
              <a:extLst>
                <a:ext uri="{FF2B5EF4-FFF2-40B4-BE49-F238E27FC236}">
                  <a16:creationId xmlns:a16="http://schemas.microsoft.com/office/drawing/2014/main" id="{2E09EF49-2685-7E42-BB0A-1DC342DFA80F}"/>
                </a:ext>
              </a:extLst>
            </p:cNvPr>
            <p:cNvCxnSpPr>
              <a:cxnSpLocks/>
            </p:cNvCxnSpPr>
            <p:nvPr/>
          </p:nvCxnSpPr>
          <p:spPr bwMode="auto">
            <a:xfrm flipV="1">
              <a:off x="6721599" y="661062"/>
              <a:ext cx="2126902" cy="960169"/>
            </a:xfrm>
            <a:prstGeom prst="line">
              <a:avLst/>
            </a:prstGeom>
            <a:ln w="28575">
              <a:solidFill>
                <a:schemeClr val="tx2">
                  <a:lumMod val="40000"/>
                  <a:lumOff val="60000"/>
                </a:schemeClr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24715336-9137-6926-07DF-D7EFA4C02E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400" dirty="0"/>
              <a:t>Flatten and Fully-connected Layers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4250BEF-B57E-09E1-FF4D-80C07148402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5510963" cy="5221539"/>
              </a:xfrm>
            </p:spPr>
            <p:txBody>
              <a:bodyPr/>
              <a:lstStyle/>
              <a:p>
                <a:r>
                  <a:rPr lang="en-US" sz="2000" dirty="0"/>
                  <a:t>Regardless of types, the output layer of a neural network is always a linear model with activation</a:t>
                </a:r>
              </a:p>
              <a:p>
                <a:pPr marL="457200" lvl="1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1800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sz="1800" b="0" i="1" dirty="0" smtClean="0">
                          <a:latin typeface="Cambria Math" panose="02040503050406030204" pitchFamily="18" charset="0"/>
                        </a:rPr>
                        <m:t>+…)</m:t>
                      </m:r>
                    </m:oMath>
                  </m:oMathPara>
                </a14:m>
                <a:endParaRPr lang="en-US" sz="1800" dirty="0"/>
              </a:p>
              <a:p>
                <a:pPr lvl="1"/>
                <a:r>
                  <a:rPr lang="en-US" sz="1800" dirty="0"/>
                  <a:t>In other words, the input to this layer must be a 1D vector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,…)</m:t>
                    </m:r>
                  </m:oMath>
                </a14:m>
                <a:endParaRPr lang="en-US" sz="1800" dirty="0"/>
              </a:p>
              <a:p>
                <a:r>
                  <a:rPr lang="en-US" sz="2000" dirty="0"/>
                  <a:t>However, both convolutional layers and pooling </a:t>
                </a:r>
                <a:r>
                  <a:rPr lang="en-US" sz="2000" dirty="0">
                    <a:sym typeface="Wingdings" panose="05000000000000000000" pitchFamily="2" charset="2"/>
                  </a:rPr>
                  <a:t>layers output in 2D shapes</a:t>
                </a:r>
              </a:p>
              <a:p>
                <a:r>
                  <a:rPr lang="en-US" sz="2000" dirty="0">
                    <a:sym typeface="Wingdings" panose="05000000000000000000" pitchFamily="2" charset="2"/>
                  </a:rPr>
                  <a:t>So, we need to add a flatten layer to transform the 2D output from the last pooling layer to 1D</a:t>
                </a:r>
              </a:p>
              <a:p>
                <a:r>
                  <a:rPr lang="en-US" sz="2200" dirty="0">
                    <a:sym typeface="Wingdings" panose="05000000000000000000" pitchFamily="2" charset="2"/>
                  </a:rPr>
                  <a:t>Then, we can stack more fully-connected layers like in the regular neural network, and finally the output layer</a:t>
                </a:r>
                <a:endParaRPr lang="en-US" sz="2200" dirty="0"/>
              </a:p>
            </p:txBody>
          </p:sp>
        </mc:Choice>
        <mc:Fallback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4250BEF-B57E-09E1-FF4D-80C07148402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5510963" cy="5221539"/>
              </a:xfrm>
              <a:blipFill>
                <a:blip r:embed="rId2"/>
                <a:stretch>
                  <a:fillRect l="-1217" t="-1284" r="-154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AFAE48A2-FD55-DB88-4189-17F433C80F94}"/>
              </a:ext>
            </a:extLst>
          </p:cNvPr>
          <p:cNvGraphicFramePr>
            <a:graphicFrameLocks noGrp="1"/>
          </p:cNvGraphicFramePr>
          <p:nvPr/>
        </p:nvGraphicFramePr>
        <p:xfrm>
          <a:off x="9410859" y="50507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FE0B6E6-4C76-A38D-B0E1-9DA3C06849A6}"/>
              </a:ext>
            </a:extLst>
          </p:cNvPr>
          <p:cNvGraphicFramePr>
            <a:graphicFrameLocks noGrp="1"/>
          </p:cNvGraphicFramePr>
          <p:nvPr/>
        </p:nvGraphicFramePr>
        <p:xfrm>
          <a:off x="9258459" y="48983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E3C62629-AEF0-4E32-63DA-9883391FBF8D}"/>
              </a:ext>
            </a:extLst>
          </p:cNvPr>
          <p:cNvGraphicFramePr>
            <a:graphicFrameLocks noGrp="1"/>
          </p:cNvGraphicFramePr>
          <p:nvPr/>
        </p:nvGraphicFramePr>
        <p:xfrm>
          <a:off x="9106059" y="47459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F6229441-FA92-B1D9-72EE-BFA713760480}"/>
              </a:ext>
            </a:extLst>
          </p:cNvPr>
          <p:cNvGraphicFramePr>
            <a:graphicFrameLocks noGrp="1"/>
          </p:cNvGraphicFramePr>
          <p:nvPr/>
        </p:nvGraphicFramePr>
        <p:xfrm>
          <a:off x="8953659" y="45935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8D09ED5-9452-FABC-6372-66905636DB95}"/>
              </a:ext>
            </a:extLst>
          </p:cNvPr>
          <p:cNvGraphicFramePr>
            <a:graphicFrameLocks noGrp="1"/>
          </p:cNvGraphicFramePr>
          <p:nvPr/>
        </p:nvGraphicFramePr>
        <p:xfrm>
          <a:off x="8801259" y="4441195"/>
          <a:ext cx="490010" cy="49001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45005">
                  <a:extLst>
                    <a:ext uri="{9D8B030D-6E8A-4147-A177-3AD203B41FA5}">
                      <a16:colId xmlns:a16="http://schemas.microsoft.com/office/drawing/2014/main" val="3210951065"/>
                    </a:ext>
                  </a:extLst>
                </a:gridCol>
                <a:gridCol w="245005">
                  <a:extLst>
                    <a:ext uri="{9D8B030D-6E8A-4147-A177-3AD203B41FA5}">
                      <a16:colId xmlns:a16="http://schemas.microsoft.com/office/drawing/2014/main" val="400024509"/>
                    </a:ext>
                  </a:extLst>
                </a:gridCol>
              </a:tblGrid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4736367"/>
                  </a:ext>
                </a:extLst>
              </a:tr>
              <a:tr h="245005"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900" b="0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71584" marR="71584" marT="35792" marB="35792" anchor="ctr"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3249179"/>
                  </a:ext>
                </a:extLst>
              </a:tr>
            </a:tbl>
          </a:graphicData>
        </a:graphic>
      </p:graphicFrame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68AE4719-F130-0B09-5C0E-FFE631080DC3}"/>
              </a:ext>
            </a:extLst>
          </p:cNvPr>
          <p:cNvGraphicFramePr>
            <a:graphicFrameLocks noGrp="1"/>
          </p:cNvGraphicFramePr>
          <p:nvPr/>
        </p:nvGraphicFramePr>
        <p:xfrm>
          <a:off x="6899584" y="3582555"/>
          <a:ext cx="5057740" cy="24352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2887">
                  <a:extLst>
                    <a:ext uri="{9D8B030D-6E8A-4147-A177-3AD203B41FA5}">
                      <a16:colId xmlns:a16="http://schemas.microsoft.com/office/drawing/2014/main" val="12768298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59316021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046282251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1429882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29696476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004056364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5236667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526116989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350509890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0792058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041765998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45273353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184332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42336484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40262749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325274265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713878450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1617797183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2791812652"/>
                    </a:ext>
                  </a:extLst>
                </a:gridCol>
                <a:gridCol w="252887">
                  <a:extLst>
                    <a:ext uri="{9D8B030D-6E8A-4147-A177-3AD203B41FA5}">
                      <a16:colId xmlns:a16="http://schemas.microsoft.com/office/drawing/2014/main" val="4232475538"/>
                    </a:ext>
                  </a:extLst>
                </a:gridCol>
              </a:tblGrid>
              <a:tr h="243528"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US" sz="700" dirty="0"/>
                    </a:p>
                  </a:txBody>
                  <a:tcPr marL="64333" marR="64333" marT="32167" marB="32167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424348"/>
                  </a:ext>
                </a:extLst>
              </a:tr>
            </a:tbl>
          </a:graphicData>
        </a:graphic>
      </p:graphicFrame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AA9380E-0752-51CD-8D33-AE74757FFA4A}"/>
              </a:ext>
            </a:extLst>
          </p:cNvPr>
          <p:cNvCxnSpPr>
            <a:cxnSpLocks/>
            <a:stCxn id="16" idx="1"/>
            <a:endCxn id="25" idx="4"/>
          </p:cNvCxnSpPr>
          <p:nvPr/>
        </p:nvCxnSpPr>
        <p:spPr>
          <a:xfrm flipH="1" flipV="1">
            <a:off x="8855736" y="1739981"/>
            <a:ext cx="2121001" cy="96016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Oval 13">
            <a:extLst>
              <a:ext uri="{FF2B5EF4-FFF2-40B4-BE49-F238E27FC236}">
                <a16:creationId xmlns:a16="http://schemas.microsoft.com/office/drawing/2014/main" id="{720A46A4-B562-A38E-C5EC-751A20B357F8}"/>
              </a:ext>
            </a:extLst>
          </p:cNvPr>
          <p:cNvSpPr/>
          <p:nvPr/>
        </p:nvSpPr>
        <p:spPr bwMode="auto">
          <a:xfrm>
            <a:off x="9805564" y="2655547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D2F40891-2735-626B-8FAB-4FB45ADB4D26}"/>
              </a:ext>
            </a:extLst>
          </p:cNvPr>
          <p:cNvSpPr/>
          <p:nvPr/>
        </p:nvSpPr>
        <p:spPr bwMode="auto">
          <a:xfrm>
            <a:off x="8683041" y="2651214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2A61EFD-D04B-E442-6497-23989EACCC8E}"/>
              </a:ext>
            </a:extLst>
          </p:cNvPr>
          <p:cNvSpPr/>
          <p:nvPr/>
        </p:nvSpPr>
        <p:spPr bwMode="auto">
          <a:xfrm>
            <a:off x="10927801" y="2651213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 defTabSz="45720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</a:pP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ea typeface="SimSun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DCF97FD-73DC-215F-184D-E9BC7F039683}"/>
              </a:ext>
            </a:extLst>
          </p:cNvPr>
          <p:cNvSpPr/>
          <p:nvPr/>
        </p:nvSpPr>
        <p:spPr bwMode="auto">
          <a:xfrm>
            <a:off x="9809275" y="158265"/>
            <a:ext cx="334158" cy="3341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05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4BAB728A-3F78-2A9B-E8DB-A4B0EFC81B59}"/>
              </a:ext>
            </a:extLst>
          </p:cNvPr>
          <p:cNvCxnSpPr>
            <a:cxnSpLocks/>
            <a:stCxn id="24" idx="0"/>
            <a:endCxn id="17" idx="4"/>
          </p:cNvCxnSpPr>
          <p:nvPr/>
        </p:nvCxnSpPr>
        <p:spPr bwMode="auto">
          <a:xfrm flipH="1" flipV="1">
            <a:off x="9976354" y="492423"/>
            <a:ext cx="1905" cy="917733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2E158BC0-1CF7-09A2-72BD-C26035786A95}"/>
              </a:ext>
            </a:extLst>
          </p:cNvPr>
          <p:cNvCxnSpPr>
            <a:cxnSpLocks/>
            <a:stCxn id="26" idx="1"/>
            <a:endCxn id="17" idx="4"/>
          </p:cNvCxnSpPr>
          <p:nvPr/>
        </p:nvCxnSpPr>
        <p:spPr bwMode="auto">
          <a:xfrm flipH="1" flipV="1">
            <a:off x="9976354" y="492423"/>
            <a:ext cx="1005999" cy="96233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5BF8CF4-8C3A-BF37-EF59-CB8982899574}"/>
              </a:ext>
            </a:extLst>
          </p:cNvPr>
          <p:cNvCxnSpPr>
            <a:cxnSpLocks/>
            <a:stCxn id="25" idx="7"/>
            <a:endCxn id="17" idx="4"/>
          </p:cNvCxnSpPr>
          <p:nvPr/>
        </p:nvCxnSpPr>
        <p:spPr bwMode="auto">
          <a:xfrm flipV="1">
            <a:off x="8973879" y="492423"/>
            <a:ext cx="1002475" cy="96233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Oval 20">
            <a:extLst>
              <a:ext uri="{FF2B5EF4-FFF2-40B4-BE49-F238E27FC236}">
                <a16:creationId xmlns:a16="http://schemas.microsoft.com/office/drawing/2014/main" id="{46E65CC9-D4AB-3A2C-438D-FDFFBFCCBAD7}"/>
              </a:ext>
            </a:extLst>
          </p:cNvPr>
          <p:cNvSpPr/>
          <p:nvPr/>
        </p:nvSpPr>
        <p:spPr bwMode="auto">
          <a:xfrm>
            <a:off x="7558614" y="2649047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AA211BF-17A2-28AD-ECC8-974419052FDC}"/>
              </a:ext>
            </a:extLst>
          </p:cNvPr>
          <p:cNvCxnSpPr>
            <a:cxnSpLocks/>
            <a:stCxn id="27" idx="7"/>
            <a:endCxn id="17" idx="4"/>
          </p:cNvCxnSpPr>
          <p:nvPr/>
        </p:nvCxnSpPr>
        <p:spPr bwMode="auto">
          <a:xfrm flipV="1">
            <a:off x="7849452" y="492423"/>
            <a:ext cx="2126902" cy="96016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10F70A9-B0C7-E65C-8C47-BA666428B287}"/>
              </a:ext>
            </a:extLst>
          </p:cNvPr>
          <p:cNvSpPr txBox="1"/>
          <p:nvPr/>
        </p:nvSpPr>
        <p:spPr>
          <a:xfrm>
            <a:off x="10354832" y="2560320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A0A4B1C-8FF0-F733-A172-23DAAA4F4FEA}"/>
                  </a:ext>
                </a:extLst>
              </p:cNvPr>
              <p:cNvSpPr/>
              <p:nvPr/>
            </p:nvSpPr>
            <p:spPr bwMode="auto">
              <a:xfrm>
                <a:off x="9811180" y="1410156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4" name="Oval 23">
                <a:extLst>
                  <a:ext uri="{FF2B5EF4-FFF2-40B4-BE49-F238E27FC236}">
                    <a16:creationId xmlns:a16="http://schemas.microsoft.com/office/drawing/2014/main" id="{6A0A4B1C-8FF0-F733-A172-23DAAA4F4F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811180" y="1410156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39A0F3C-4A17-A802-0817-2331B38DE512}"/>
                  </a:ext>
                </a:extLst>
              </p:cNvPr>
              <p:cNvSpPr/>
              <p:nvPr/>
            </p:nvSpPr>
            <p:spPr bwMode="auto">
              <a:xfrm>
                <a:off x="8688657" y="1405823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5" name="Oval 24">
                <a:extLst>
                  <a:ext uri="{FF2B5EF4-FFF2-40B4-BE49-F238E27FC236}">
                    <a16:creationId xmlns:a16="http://schemas.microsoft.com/office/drawing/2014/main" id="{F39A0F3C-4A17-A802-0817-2331B38DE51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688657" y="1405823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CD1755A-F5E8-F99F-4A02-DA8B1B6B731A}"/>
                  </a:ext>
                </a:extLst>
              </p:cNvPr>
              <p:cNvSpPr/>
              <p:nvPr/>
            </p:nvSpPr>
            <p:spPr bwMode="auto">
              <a:xfrm>
                <a:off x="10933417" y="140582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0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1024</m:t>
                          </m:r>
                        </m:sub>
                      </m:sSub>
                    </m:oMath>
                  </m:oMathPara>
                </a14:m>
                <a:endParaRPr kumimoji="0" lang="en-US" sz="10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6CD1755A-F5E8-F99F-4A02-DA8B1B6B731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933417" y="1405822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12963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Oval 26">
            <a:extLst>
              <a:ext uri="{FF2B5EF4-FFF2-40B4-BE49-F238E27FC236}">
                <a16:creationId xmlns:a16="http://schemas.microsoft.com/office/drawing/2014/main" id="{DD1CE1FC-C3B1-EDCA-3527-E83A2020B3C9}"/>
              </a:ext>
            </a:extLst>
          </p:cNvPr>
          <p:cNvSpPr/>
          <p:nvPr/>
        </p:nvSpPr>
        <p:spPr bwMode="auto">
          <a:xfrm>
            <a:off x="7564230" y="1403656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05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1D2A2B1-E0AB-E960-3DBA-85EF904069C9}"/>
              </a:ext>
            </a:extLst>
          </p:cNvPr>
          <p:cNvSpPr txBox="1"/>
          <p:nvPr/>
        </p:nvSpPr>
        <p:spPr>
          <a:xfrm>
            <a:off x="10360448" y="1314929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DC066BCA-06C1-B41E-C5C2-A0B92F74FF10}"/>
              </a:ext>
            </a:extLst>
          </p:cNvPr>
          <p:cNvCxnSpPr>
            <a:cxnSpLocks/>
            <a:stCxn id="21" idx="7"/>
            <a:endCxn id="25" idx="4"/>
          </p:cNvCxnSpPr>
          <p:nvPr/>
        </p:nvCxnSpPr>
        <p:spPr>
          <a:xfrm flipV="1">
            <a:off x="7843836" y="1739981"/>
            <a:ext cx="1011900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7D415DC-A76B-E222-06D6-C49992693D4F}"/>
              </a:ext>
            </a:extLst>
          </p:cNvPr>
          <p:cNvCxnSpPr>
            <a:cxnSpLocks/>
            <a:stCxn id="15" idx="0"/>
            <a:endCxn id="25" idx="4"/>
          </p:cNvCxnSpPr>
          <p:nvPr/>
        </p:nvCxnSpPr>
        <p:spPr>
          <a:xfrm flipV="1">
            <a:off x="8850120" y="1739981"/>
            <a:ext cx="5616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06FA766B-AFA9-A978-1D7D-05D370ABE272}"/>
              </a:ext>
            </a:extLst>
          </p:cNvPr>
          <p:cNvCxnSpPr>
            <a:cxnSpLocks/>
            <a:stCxn id="14" idx="1"/>
            <a:endCxn id="25" idx="4"/>
          </p:cNvCxnSpPr>
          <p:nvPr/>
        </p:nvCxnSpPr>
        <p:spPr>
          <a:xfrm flipH="1" flipV="1">
            <a:off x="8855736" y="1739981"/>
            <a:ext cx="998764" cy="9645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AE2C0CD-A6ED-CC8D-36ED-F049C93291F3}"/>
              </a:ext>
            </a:extLst>
          </p:cNvPr>
          <p:cNvCxnSpPr>
            <a:cxnSpLocks/>
            <a:stCxn id="21" idx="7"/>
            <a:endCxn id="24" idx="4"/>
          </p:cNvCxnSpPr>
          <p:nvPr/>
        </p:nvCxnSpPr>
        <p:spPr>
          <a:xfrm flipV="1">
            <a:off x="7843836" y="1744314"/>
            <a:ext cx="2134423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BA9E452-3BB0-F157-813C-0DE3247F794C}"/>
              </a:ext>
            </a:extLst>
          </p:cNvPr>
          <p:cNvCxnSpPr>
            <a:cxnSpLocks/>
            <a:stCxn id="15" idx="7"/>
            <a:endCxn id="24" idx="4"/>
          </p:cNvCxnSpPr>
          <p:nvPr/>
        </p:nvCxnSpPr>
        <p:spPr>
          <a:xfrm flipV="1">
            <a:off x="8968263" y="1744314"/>
            <a:ext cx="1009996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26933918-2068-A449-A934-3E6996D70737}"/>
              </a:ext>
            </a:extLst>
          </p:cNvPr>
          <p:cNvCxnSpPr>
            <a:cxnSpLocks/>
            <a:stCxn id="14" idx="0"/>
            <a:endCxn id="24" idx="4"/>
          </p:cNvCxnSpPr>
          <p:nvPr/>
        </p:nvCxnSpPr>
        <p:spPr>
          <a:xfrm flipV="1">
            <a:off x="9972643" y="1744314"/>
            <a:ext cx="5616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9076774-1846-D889-3C24-CC4CB77A4D8C}"/>
              </a:ext>
            </a:extLst>
          </p:cNvPr>
          <p:cNvCxnSpPr>
            <a:cxnSpLocks/>
            <a:stCxn id="16" idx="1"/>
            <a:endCxn id="24" idx="4"/>
          </p:cNvCxnSpPr>
          <p:nvPr/>
        </p:nvCxnSpPr>
        <p:spPr>
          <a:xfrm flipH="1" flipV="1">
            <a:off x="9978259" y="1744314"/>
            <a:ext cx="998478" cy="95583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DD948F04-846B-7CEC-6CDE-76EAB41AA5FD}"/>
              </a:ext>
            </a:extLst>
          </p:cNvPr>
          <p:cNvCxnSpPr>
            <a:cxnSpLocks/>
            <a:stCxn id="16" idx="0"/>
            <a:endCxn id="26" idx="4"/>
          </p:cNvCxnSpPr>
          <p:nvPr/>
        </p:nvCxnSpPr>
        <p:spPr>
          <a:xfrm flipV="1">
            <a:off x="11094880" y="1739980"/>
            <a:ext cx="5616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FF46E1DB-0BF1-5342-D2E7-E1F2F24EA2F1}"/>
              </a:ext>
            </a:extLst>
          </p:cNvPr>
          <p:cNvCxnSpPr>
            <a:cxnSpLocks/>
            <a:stCxn id="14" idx="0"/>
            <a:endCxn id="26" idx="4"/>
          </p:cNvCxnSpPr>
          <p:nvPr/>
        </p:nvCxnSpPr>
        <p:spPr>
          <a:xfrm flipV="1">
            <a:off x="9972643" y="1739980"/>
            <a:ext cx="1127853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DF60A6A1-5D37-B3CC-6FEE-10EB675B4B0C}"/>
              </a:ext>
            </a:extLst>
          </p:cNvPr>
          <p:cNvCxnSpPr>
            <a:cxnSpLocks/>
            <a:stCxn id="15" idx="7"/>
            <a:endCxn id="26" idx="4"/>
          </p:cNvCxnSpPr>
          <p:nvPr/>
        </p:nvCxnSpPr>
        <p:spPr>
          <a:xfrm flipV="1">
            <a:off x="8968263" y="1739980"/>
            <a:ext cx="2132233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B4113819-108F-692A-5979-0FBBCB627A99}"/>
              </a:ext>
            </a:extLst>
          </p:cNvPr>
          <p:cNvCxnSpPr>
            <a:cxnSpLocks/>
            <a:stCxn id="21" idx="7"/>
            <a:endCxn id="26" idx="4"/>
          </p:cNvCxnSpPr>
          <p:nvPr/>
        </p:nvCxnSpPr>
        <p:spPr>
          <a:xfrm flipV="1">
            <a:off x="7843836" y="1739980"/>
            <a:ext cx="3256660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5A2189F0-0B58-C59F-B230-88DC89AE7E96}"/>
              </a:ext>
            </a:extLst>
          </p:cNvPr>
          <p:cNvSpPr/>
          <p:nvPr/>
        </p:nvSpPr>
        <p:spPr bwMode="auto">
          <a:xfrm>
            <a:off x="8689824" y="150290"/>
            <a:ext cx="334158" cy="334158"/>
          </a:xfrm>
          <a:prstGeom prst="ellipse">
            <a:avLst/>
          </a:prstGeom>
          <a:solidFill>
            <a:schemeClr val="accent1">
              <a:lumMod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05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48" name="Arrow: Down 47">
            <a:extLst>
              <a:ext uri="{FF2B5EF4-FFF2-40B4-BE49-F238E27FC236}">
                <a16:creationId xmlns:a16="http://schemas.microsoft.com/office/drawing/2014/main" id="{8EA290E6-DC18-25B4-BF1C-040D2113C76E}"/>
              </a:ext>
            </a:extLst>
          </p:cNvPr>
          <p:cNvSpPr/>
          <p:nvPr/>
        </p:nvSpPr>
        <p:spPr>
          <a:xfrm flipV="1">
            <a:off x="9291803" y="4035762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Arrow: Down 48">
            <a:extLst>
              <a:ext uri="{FF2B5EF4-FFF2-40B4-BE49-F238E27FC236}">
                <a16:creationId xmlns:a16="http://schemas.microsoft.com/office/drawing/2014/main" id="{6DE9BF18-2738-CC4E-C4F2-4C84880C9CCC}"/>
              </a:ext>
            </a:extLst>
          </p:cNvPr>
          <p:cNvSpPr/>
          <p:nvPr/>
        </p:nvSpPr>
        <p:spPr>
          <a:xfrm flipV="1">
            <a:off x="9294934" y="3168056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Down 49">
            <a:extLst>
              <a:ext uri="{FF2B5EF4-FFF2-40B4-BE49-F238E27FC236}">
                <a16:creationId xmlns:a16="http://schemas.microsoft.com/office/drawing/2014/main" id="{F6B718A8-DF38-B973-A74A-ADBF41304142}"/>
              </a:ext>
            </a:extLst>
          </p:cNvPr>
          <p:cNvSpPr/>
          <p:nvPr/>
        </p:nvSpPr>
        <p:spPr>
          <a:xfrm flipV="1">
            <a:off x="9300773" y="5751856"/>
            <a:ext cx="372686" cy="19852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D30B4B87-C719-0AC0-8140-9969CFCF6193}"/>
              </a:ext>
            </a:extLst>
          </p:cNvPr>
          <p:cNvSpPr txBox="1"/>
          <p:nvPr/>
        </p:nvSpPr>
        <p:spPr>
          <a:xfrm>
            <a:off x="9258459" y="5899662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9CCFA3F-1ECD-CD3E-00F8-5319516EC6E0}"/>
              </a:ext>
            </a:extLst>
          </p:cNvPr>
          <p:cNvSpPr txBox="1"/>
          <p:nvPr/>
        </p:nvSpPr>
        <p:spPr>
          <a:xfrm>
            <a:off x="7123078" y="5732785"/>
            <a:ext cx="277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Last pooling layer</a:t>
            </a: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376243-641D-6E4F-AB64-2BC17FB2DEDA}"/>
              </a:ext>
            </a:extLst>
          </p:cNvPr>
          <p:cNvSpPr txBox="1"/>
          <p:nvPr/>
        </p:nvSpPr>
        <p:spPr>
          <a:xfrm>
            <a:off x="7125648" y="4001690"/>
            <a:ext cx="277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Flattening</a:t>
            </a: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49CD4E0-D4AC-7348-947F-8CF35853A0CE}"/>
              </a:ext>
            </a:extLst>
          </p:cNvPr>
          <p:cNvSpPr txBox="1"/>
          <p:nvPr/>
        </p:nvSpPr>
        <p:spPr>
          <a:xfrm>
            <a:off x="7119736" y="2049104"/>
            <a:ext cx="277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Hidden layer</a:t>
            </a:r>
            <a:endParaRPr lang="en-US" sz="1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67C900A-4B69-00EA-5878-D204BE9AA626}"/>
              </a:ext>
            </a:extLst>
          </p:cNvPr>
          <p:cNvSpPr txBox="1"/>
          <p:nvPr/>
        </p:nvSpPr>
        <p:spPr>
          <a:xfrm>
            <a:off x="7125648" y="823055"/>
            <a:ext cx="277779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sym typeface="Wingdings" panose="05000000000000000000" pitchFamily="2" charset="2"/>
              </a:rPr>
              <a:t>Output layer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052715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21" grpId="0" animBg="1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42" grpId="0" animBg="1"/>
      <p:bldP spid="48" grpId="0" animBg="1"/>
      <p:bldP spid="49" grpId="0" animBg="1"/>
      <p:bldP spid="4" grpId="0"/>
      <p:bldP spid="5" grpId="0"/>
      <p:bldP spid="1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5148</TotalTime>
  <Words>3577</Words>
  <Application>Microsoft Office PowerPoint</Application>
  <PresentationFormat>Widescreen</PresentationFormat>
  <Paragraphs>1501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6" baseType="lpstr">
      <vt:lpstr>SimSun</vt:lpstr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Courier New</vt:lpstr>
      <vt:lpstr>Times New Roman</vt:lpstr>
      <vt:lpstr>Wingdings</vt:lpstr>
      <vt:lpstr>Office Theme</vt:lpstr>
      <vt:lpstr>Supervised Image Models</vt:lpstr>
      <vt:lpstr>Classification and Regression</vt:lpstr>
      <vt:lpstr>Numeric Data and Categorical Data</vt:lpstr>
      <vt:lpstr>Image data </vt:lpstr>
      <vt:lpstr>Convolutional Neural Networks</vt:lpstr>
      <vt:lpstr>Image Patch and Convolutional Filter</vt:lpstr>
      <vt:lpstr>Max-Pooling Layer</vt:lpstr>
      <vt:lpstr>A CNN Block = Convolution + Pooling</vt:lpstr>
      <vt:lpstr>Flatten and Fully-connected Layers</vt:lpstr>
      <vt:lpstr>The Overall CNN Architecture</vt:lpstr>
      <vt:lpstr>Processing Image Data</vt:lpstr>
      <vt:lpstr>Convolutional Neural Network in TensorFlow</vt:lpstr>
      <vt:lpstr>Input Layer</vt:lpstr>
      <vt:lpstr>Convolutional Layer Conv2D </vt:lpstr>
      <vt:lpstr>MaxPooling2D Layer</vt:lpstr>
      <vt:lpstr>Stacking Convolutional Blocks</vt:lpstr>
      <vt:lpstr>Flatten and Dense Layers</vt:lpstr>
      <vt:lpstr>The Overall CNN Architecture</vt:lpstr>
      <vt:lpstr>Image Augmentation</vt:lpstr>
      <vt:lpstr>Vision Transformer</vt:lpstr>
      <vt:lpstr>Vision Transformer in More Details</vt:lpstr>
      <vt:lpstr>Lung Xray Diagnosing </vt:lpstr>
      <vt:lpstr>Augmenting Image Data </vt:lpstr>
      <vt:lpstr>Utilizing GPU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304</cp:revision>
  <dcterms:created xsi:type="dcterms:W3CDTF">2019-08-07T15:31:06Z</dcterms:created>
  <dcterms:modified xsi:type="dcterms:W3CDTF">2024-09-27T03:35:30Z</dcterms:modified>
</cp:coreProperties>
</file>