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48" r:id="rId1"/>
  </p:sldMasterIdLst>
  <p:notesMasterIdLst>
    <p:notesMasterId r:id="rId22"/>
  </p:notesMasterIdLst>
  <p:sldIdLst>
    <p:sldId id="256" r:id="rId2"/>
    <p:sldId id="319" r:id="rId3"/>
    <p:sldId id="260" r:id="rId4"/>
    <p:sldId id="307" r:id="rId5"/>
    <p:sldId id="308" r:id="rId6"/>
    <p:sldId id="287" r:id="rId7"/>
    <p:sldId id="309" r:id="rId8"/>
    <p:sldId id="310" r:id="rId9"/>
    <p:sldId id="311" r:id="rId10"/>
    <p:sldId id="313" r:id="rId11"/>
    <p:sldId id="314" r:id="rId12"/>
    <p:sldId id="297" r:id="rId13"/>
    <p:sldId id="299" r:id="rId14"/>
    <p:sldId id="300" r:id="rId15"/>
    <p:sldId id="316" r:id="rId16"/>
    <p:sldId id="305" r:id="rId17"/>
    <p:sldId id="317" r:id="rId18"/>
    <p:sldId id="294" r:id="rId19"/>
    <p:sldId id="318" r:id="rId20"/>
    <p:sldId id="320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FFE699"/>
    <a:srgbClr val="FFD966"/>
    <a:srgbClr val="B85C5C"/>
    <a:srgbClr val="457AC7"/>
    <a:srgbClr val="65E53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108" autoAdjust="0"/>
    <p:restoredTop sz="89376" autoAdjust="0"/>
  </p:normalViewPr>
  <p:slideViewPr>
    <p:cSldViewPr snapToGrid="0" snapToObjects="1">
      <p:cViewPr varScale="1">
        <p:scale>
          <a:sx n="112" d="100"/>
          <a:sy n="112" d="100"/>
        </p:scale>
        <p:origin x="1062" y="96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57D78D4-8830-4043-9064-E6BE46C06313}" type="datetimeFigureOut">
              <a:rPr lang="en-US" smtClean="0"/>
              <a:t>8/23/2023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62FDDA2-D307-7D41-8A9B-9D02DEE48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40890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62FDDA2-D307-7D41-8A9B-9D02DEE488B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9352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2C5C32C3-0E38-EF40-8753-699E473F021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50000"/>
          <a:stretch/>
        </p:blipFill>
        <p:spPr>
          <a:xfrm>
            <a:off x="6096000" y="0"/>
            <a:ext cx="6096000" cy="6858000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27BE0D8-E95C-3C4B-A373-FA77AFB95C4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6813549" y="2703443"/>
            <a:ext cx="4660900" cy="677395"/>
          </a:xfrm>
          <a:prstGeom prst="rect">
            <a:avLst/>
          </a:prstGeom>
        </p:spPr>
        <p:txBody>
          <a:bodyPr/>
          <a:lstStyle>
            <a:lvl1pPr algn="ctr">
              <a:defRPr sz="3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</a:t>
            </a:r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C1DA1688-B217-4843-B0D0-29E1D2028150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6813549" y="3546735"/>
            <a:ext cx="4660900" cy="512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64356227-D7D4-F943-AFB2-F20F8B42405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98817" y="1983144"/>
            <a:ext cx="2853911" cy="28917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09385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2D5093F-A64D-6A42-8920-D62D4FA40C4E}"/>
              </a:ext>
            </a:extLst>
          </p:cNvPr>
          <p:cNvGrpSpPr/>
          <p:nvPr userDrawn="1"/>
        </p:nvGrpSpPr>
        <p:grpSpPr>
          <a:xfrm>
            <a:off x="-1" y="0"/>
            <a:ext cx="12192002" cy="6858000"/>
            <a:chOff x="-1" y="0"/>
            <a:chExt cx="12192002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0A42E0DC-41C4-5D4E-9365-D4101A18F8F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1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5FC13913-2F32-2343-B64C-251CB51EA2C7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4EDDACB2-B58B-F64A-B55E-70FEB45037B1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84A6396A-6CC8-EE41-8B23-9407CDA8FD3F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524DCAAE-06D4-1C42-A8CE-0E38F73143D0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FFC62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42F89AB1-B31C-E448-B85A-7845F94BB1BB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rgbClr val="FFC62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15F5AD75-B71E-D94B-A05C-66D485089CE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70916" y="1320514"/>
              <a:ext cx="650162" cy="433441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27CDAB06-B996-2747-B5EA-CA07085E551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70916" y="5143800"/>
              <a:ext cx="650162" cy="433441"/>
            </a:xfrm>
            <a:prstGeom prst="rect">
              <a:avLst/>
            </a:prstGeom>
          </p:spPr>
        </p:pic>
      </p:grpSp>
      <p:sp>
        <p:nvSpPr>
          <p:cNvPr id="17" name="Text Placeholder 12">
            <a:extLst>
              <a:ext uri="{FF2B5EF4-FFF2-40B4-BE49-F238E27FC236}">
                <a16:creationId xmlns:a16="http://schemas.microsoft.com/office/drawing/2014/main" id="{4E663CB2-1E13-F842-839B-5A8CD0A85A60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45698145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Quot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533246C5-2D29-F946-B2F7-3B9C84905703}"/>
              </a:ext>
            </a:extLst>
          </p:cNvPr>
          <p:cNvGrpSpPr/>
          <p:nvPr userDrawn="1"/>
        </p:nvGrpSpPr>
        <p:grpSpPr>
          <a:xfrm>
            <a:off x="-1" y="0"/>
            <a:ext cx="12192001" cy="6858000"/>
            <a:chOff x="-1" y="0"/>
            <a:chExt cx="12192001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44CE2E98-8D1A-CD4B-B1A9-88632EBA646B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9" name="Straight Connector 8">
              <a:extLst>
                <a:ext uri="{FF2B5EF4-FFF2-40B4-BE49-F238E27FC236}">
                  <a16:creationId xmlns:a16="http://schemas.microsoft.com/office/drawing/2014/main" id="{CFBB83C3-3C45-0841-A413-09852839C40C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1497477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Oval 9">
              <a:extLst>
                <a:ext uri="{FF2B5EF4-FFF2-40B4-BE49-F238E27FC236}">
                  <a16:creationId xmlns:a16="http://schemas.microsoft.com/office/drawing/2014/main" id="{57FDDB52-74F4-BD45-9465-8A1053479EC4}"/>
                </a:ext>
              </a:extLst>
            </p:cNvPr>
            <p:cNvSpPr/>
            <p:nvPr/>
          </p:nvSpPr>
          <p:spPr>
            <a:xfrm>
              <a:off x="5589104" y="990581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cxnSp>
          <p:nvCxnSpPr>
            <p:cNvPr id="11" name="Straight Connector 10">
              <a:extLst>
                <a:ext uri="{FF2B5EF4-FFF2-40B4-BE49-F238E27FC236}">
                  <a16:creationId xmlns:a16="http://schemas.microsoft.com/office/drawing/2014/main" id="{7DFCEBF5-ADAA-7B46-9038-529B9CAD1C0A}"/>
                </a:ext>
              </a:extLst>
            </p:cNvPr>
            <p:cNvCxnSpPr>
              <a:cxnSpLocks/>
            </p:cNvCxnSpPr>
            <p:nvPr/>
          </p:nvCxnSpPr>
          <p:spPr>
            <a:xfrm>
              <a:off x="1826811" y="5360525"/>
              <a:ext cx="8538377" cy="0"/>
            </a:xfrm>
            <a:prstGeom prst="line">
              <a:avLst/>
            </a:prstGeom>
            <a:ln w="28575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2" name="Oval 11">
              <a:extLst>
                <a:ext uri="{FF2B5EF4-FFF2-40B4-BE49-F238E27FC236}">
                  <a16:creationId xmlns:a16="http://schemas.microsoft.com/office/drawing/2014/main" id="{AC772748-8129-DF4A-8381-C7C56673891E}"/>
                </a:ext>
              </a:extLst>
            </p:cNvPr>
            <p:cNvSpPr/>
            <p:nvPr/>
          </p:nvSpPr>
          <p:spPr>
            <a:xfrm>
              <a:off x="5589104" y="4853629"/>
              <a:ext cx="1013791" cy="1013791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A87E82D3-A127-8949-B1E6-B259F329C874}"/>
                </a:ext>
              </a:extLst>
            </p:cNvPr>
            <p:cNvSpPr/>
            <p:nvPr/>
          </p:nvSpPr>
          <p:spPr>
            <a:xfrm>
              <a:off x="-1" y="2494755"/>
              <a:ext cx="12192001" cy="186662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15" name="Picture 14">
              <a:extLst>
                <a:ext uri="{FF2B5EF4-FFF2-40B4-BE49-F238E27FC236}">
                  <a16:creationId xmlns:a16="http://schemas.microsoft.com/office/drawing/2014/main" id="{6EB4B2D7-120C-C34A-B84F-EA07D8F4AE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5750855" y="1305854"/>
              <a:ext cx="690281" cy="460187"/>
            </a:xfrm>
            <a:prstGeom prst="rect">
              <a:avLst/>
            </a:prstGeom>
          </p:spPr>
        </p:pic>
        <p:pic>
          <p:nvPicPr>
            <p:cNvPr id="16" name="Picture 15">
              <a:extLst>
                <a:ext uri="{FF2B5EF4-FFF2-40B4-BE49-F238E27FC236}">
                  <a16:creationId xmlns:a16="http://schemas.microsoft.com/office/drawing/2014/main" id="{7F279F7D-5F09-5A4A-BBE3-A178B7A3077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 rot="10800000">
              <a:off x="5750855" y="5128560"/>
              <a:ext cx="690281" cy="460187"/>
            </a:xfrm>
            <a:prstGeom prst="rect">
              <a:avLst/>
            </a:prstGeom>
          </p:spPr>
        </p:pic>
      </p:grpSp>
      <p:sp>
        <p:nvSpPr>
          <p:cNvPr id="14" name="Text Placeholder 12">
            <a:extLst>
              <a:ext uri="{FF2B5EF4-FFF2-40B4-BE49-F238E27FC236}">
                <a16:creationId xmlns:a16="http://schemas.microsoft.com/office/drawing/2014/main" id="{D4F3A9B5-49EA-D54B-89B9-093CE6BD84CE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888571" y="2937860"/>
            <a:ext cx="10414849" cy="980411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2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We don’t yet know what our best self can be…together, we all need to find it.</a:t>
            </a:r>
          </a:p>
        </p:txBody>
      </p:sp>
    </p:spTree>
    <p:extLst>
      <p:ext uri="{BB962C8B-B14F-4D97-AF65-F5344CB8AC3E}">
        <p14:creationId xmlns:p14="http://schemas.microsoft.com/office/powerpoint/2010/main" val="21818728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F25A00D-820B-394B-BB34-47EBF2ABECF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D071227B-224F-8845-985A-7D474CAE570C}"/>
              </a:ext>
            </a:extLst>
          </p:cNvPr>
          <p:cNvSpPr/>
          <p:nvPr/>
        </p:nvSpPr>
        <p:spPr>
          <a:xfrm>
            <a:off x="-1" y="2958419"/>
            <a:ext cx="12192001" cy="941161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33FC234-CE84-CE4A-AEC5-3D8F75B4E49C}"/>
              </a:ext>
            </a:extLst>
          </p:cNvPr>
          <p:cNvSpPr txBox="1"/>
          <p:nvPr/>
        </p:nvSpPr>
        <p:spPr>
          <a:xfrm>
            <a:off x="1822703" y="3210350"/>
            <a:ext cx="854659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500" b="1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39347580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558D1FCC-C828-5245-A412-3708798581A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52335" y="963303"/>
            <a:ext cx="2887330" cy="2925572"/>
          </a:xfrm>
          <a:prstGeom prst="rect">
            <a:avLst/>
          </a:prstGeom>
        </p:spPr>
      </p:pic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4754ED87-0658-414E-9715-03B96424125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3765550" y="5448601"/>
            <a:ext cx="4660900" cy="44609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Title2</a:t>
            </a:r>
          </a:p>
        </p:txBody>
      </p:sp>
      <p:sp>
        <p:nvSpPr>
          <p:cNvPr id="11" name="Text Placeholder 2">
            <a:extLst>
              <a:ext uri="{FF2B5EF4-FFF2-40B4-BE49-F238E27FC236}">
                <a16:creationId xmlns:a16="http://schemas.microsoft.com/office/drawing/2014/main" id="{DEA2028A-6C2D-9540-910F-711B608C5FD8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3765550" y="5961363"/>
            <a:ext cx="4660900" cy="350227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000" b="1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b="1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Date2</a:t>
            </a:r>
          </a:p>
        </p:txBody>
      </p:sp>
    </p:spTree>
    <p:extLst>
      <p:ext uri="{BB962C8B-B14F-4D97-AF65-F5344CB8AC3E}">
        <p14:creationId xmlns:p14="http://schemas.microsoft.com/office/powerpoint/2010/main" val="30313242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itle 11">
            <a:extLst>
              <a:ext uri="{FF2B5EF4-FFF2-40B4-BE49-F238E27FC236}">
                <a16:creationId xmlns:a16="http://schemas.microsoft.com/office/drawing/2014/main" id="{FA6151DA-0E50-3747-B88F-29F646B3148B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33425" y="109131"/>
            <a:ext cx="10515600" cy="666991"/>
          </a:xfrm>
          <a:prstGeom prst="rect">
            <a:avLst/>
          </a:prstGeom>
        </p:spPr>
        <p:txBody>
          <a:bodyPr/>
          <a:lstStyle>
            <a:lvl1pPr>
              <a:defRPr sz="32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Title3</a:t>
            </a:r>
          </a:p>
        </p:txBody>
      </p:sp>
      <p:sp>
        <p:nvSpPr>
          <p:cNvPr id="15" name="Content Placeholder 14">
            <a:extLst>
              <a:ext uri="{FF2B5EF4-FFF2-40B4-BE49-F238E27FC236}">
                <a16:creationId xmlns:a16="http://schemas.microsoft.com/office/drawing/2014/main" id="{48378D0F-E7EF-4A4B-83B1-DE987880935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3"/>
            <a:ext cx="10355263" cy="5221539"/>
          </a:xfrm>
          <a:prstGeom prst="rect">
            <a:avLst/>
          </a:prstGeom>
        </p:spPr>
        <p:txBody>
          <a:bodyPr/>
          <a:lstStyle>
            <a:lvl1pPr>
              <a:buClr>
                <a:srgbClr val="F7BF32"/>
              </a:buClr>
              <a:defRPr b="0" i="0">
                <a:latin typeface="Avenir 65 Medium" panose="02000503020000020003" pitchFamily="2" charset="0"/>
              </a:defRPr>
            </a:lvl1pPr>
            <a:lvl2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2pPr>
            <a:lvl3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3pPr>
            <a:lvl4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4pPr>
            <a:lvl5pPr>
              <a:buClr>
                <a:srgbClr val="F7BF32"/>
              </a:buClr>
              <a:defRPr b="0" i="0">
                <a:latin typeface="Avenir 55 Roman" panose="02000503020000020003" pitchFamily="2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020068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69902" r="1168" b="21932"/>
          <a:stretch/>
        </p:blipFill>
        <p:spPr>
          <a:xfrm>
            <a:off x="-1" y="6311590"/>
            <a:ext cx="12192001" cy="565634"/>
          </a:xfrm>
          <a:prstGeom prst="rect">
            <a:avLst/>
          </a:prstGeom>
        </p:spPr>
      </p:pic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D0C39C82-22A6-0A45-B0AE-051068866D21}"/>
              </a:ext>
            </a:extLst>
          </p:cNvPr>
          <p:cNvCxnSpPr>
            <a:cxnSpLocks/>
          </p:cNvCxnSpPr>
          <p:nvPr userDrawn="1"/>
        </p:nvCxnSpPr>
        <p:spPr>
          <a:xfrm>
            <a:off x="-1" y="6311590"/>
            <a:ext cx="12192001" cy="0"/>
          </a:xfrm>
          <a:prstGeom prst="line">
            <a:avLst/>
          </a:prstGeom>
          <a:ln w="254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F39A8CB0-9A70-A144-93B6-FBAF6A78F3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211946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lank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457E3552-DEBB-C944-A554-82AFCB8419BA}"/>
              </a:ext>
            </a:extLst>
          </p:cNvPr>
          <p:cNvSpPr/>
          <p:nvPr/>
        </p:nvSpPr>
        <p:spPr>
          <a:xfrm>
            <a:off x="0" y="4872178"/>
            <a:ext cx="12192000" cy="1218072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89982E9-2715-D941-B379-71A97DB1701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0000" r="1168" b="21932"/>
          <a:stretch/>
        </p:blipFill>
        <p:spPr>
          <a:xfrm>
            <a:off x="-1" y="4933072"/>
            <a:ext cx="12192001" cy="1924928"/>
          </a:xfrm>
          <a:prstGeom prst="rect">
            <a:avLst/>
          </a:prstGeom>
        </p:spPr>
      </p:pic>
      <p:sp>
        <p:nvSpPr>
          <p:cNvPr id="6" name="Title 1">
            <a:extLst>
              <a:ext uri="{FF2B5EF4-FFF2-40B4-BE49-F238E27FC236}">
                <a16:creationId xmlns:a16="http://schemas.microsoft.com/office/drawing/2014/main" id="{0159C787-850A-E94C-BE82-DEF54263AD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3054452"/>
            <a:ext cx="10515600" cy="1139861"/>
          </a:xfrm>
          <a:prstGeom prst="rect">
            <a:avLst/>
          </a:prstGeom>
        </p:spPr>
        <p:txBody>
          <a:bodyPr/>
          <a:lstStyle>
            <a:lvl1pPr algn="ctr">
              <a:defRPr sz="30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760592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verview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FD4AF910-3B45-C642-BA40-7F26C292CBB7}"/>
              </a:ext>
            </a:extLst>
          </p:cNvPr>
          <p:cNvGrpSpPr/>
          <p:nvPr userDrawn="1"/>
        </p:nvGrpSpPr>
        <p:grpSpPr>
          <a:xfrm>
            <a:off x="0" y="0"/>
            <a:ext cx="6143872" cy="6858000"/>
            <a:chOff x="0" y="0"/>
            <a:chExt cx="6143872" cy="68580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CC89D864-D3E3-854A-9727-A7FA3A3C3175}"/>
                </a:ext>
              </a:extLst>
            </p:cNvPr>
            <p:cNvSpPr/>
            <p:nvPr/>
          </p:nvSpPr>
          <p:spPr>
            <a:xfrm>
              <a:off x="5617345" y="0"/>
              <a:ext cx="526527" cy="6858000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3D8ED27C-6546-2A4D-8DF8-81E2F1D5CA75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r="50000"/>
            <a:stretch/>
          </p:blipFill>
          <p:spPr>
            <a:xfrm>
              <a:off x="0" y="0"/>
              <a:ext cx="6096000" cy="6858000"/>
            </a:xfrm>
            <a:prstGeom prst="rect">
              <a:avLst/>
            </a:prstGeom>
          </p:spPr>
        </p:pic>
      </p:grp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B1061A9F-A15E-C64A-9549-79374FACE173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695833" y="3229691"/>
            <a:ext cx="4702175" cy="398616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What We’ll Cover</a:t>
            </a:r>
          </a:p>
        </p:txBody>
      </p:sp>
      <p:sp>
        <p:nvSpPr>
          <p:cNvPr id="19" name="Text Placeholder 18">
            <a:extLst>
              <a:ext uri="{FF2B5EF4-FFF2-40B4-BE49-F238E27FC236}">
                <a16:creationId xmlns:a16="http://schemas.microsoft.com/office/drawing/2014/main" id="{1FA52A49-6633-E54F-9E51-57323147E95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6791833" y="1128199"/>
            <a:ext cx="4704334" cy="456467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="0" i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  <a:defRPr sz="1800" b="0" i="0"/>
            </a:lvl2pPr>
          </a:lstStyle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 marL="742950" lvl="1" indent="-285750">
              <a:lnSpc>
                <a:spcPct val="200000"/>
              </a:lnSpc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  <a:p>
            <a:pPr>
              <a:lnSpc>
                <a:spcPct val="200000"/>
              </a:lnSpc>
            </a:pPr>
            <a:r>
              <a:rPr lang="en-US" dirty="0">
                <a:latin typeface="Avenir 65 Medium" panose="02000503020000020003" pitchFamily="2" charset="0"/>
              </a:rPr>
              <a:t>Content</a:t>
            </a:r>
          </a:p>
        </p:txBody>
      </p:sp>
    </p:spTree>
    <p:extLst>
      <p:ext uri="{BB962C8B-B14F-4D97-AF65-F5344CB8AC3E}">
        <p14:creationId xmlns:p14="http://schemas.microsoft.com/office/powerpoint/2010/main" val="28620761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n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E06B76FD-EBC2-924F-90F9-5FBB8B224E6C}"/>
              </a:ext>
            </a:extLst>
          </p:cNvPr>
          <p:cNvSpPr/>
          <p:nvPr/>
        </p:nvSpPr>
        <p:spPr>
          <a:xfrm>
            <a:off x="-1" y="6224584"/>
            <a:ext cx="12192001" cy="26077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0204431-1C59-AA44-82EC-D02845A982F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1324" r="1434" b="242"/>
          <a:stretch/>
        </p:blipFill>
        <p:spPr>
          <a:xfrm>
            <a:off x="0" y="6279639"/>
            <a:ext cx="12192000" cy="578361"/>
          </a:xfrm>
          <a:prstGeom prst="rect">
            <a:avLst/>
          </a:prstGeom>
        </p:spPr>
      </p:pic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9E6176D2-EEF6-1043-9E18-99A5E6FB1DED}"/>
              </a:ext>
            </a:extLst>
          </p:cNvPr>
          <p:cNvCxnSpPr>
            <a:cxnSpLocks/>
          </p:cNvCxnSpPr>
          <p:nvPr/>
        </p:nvCxnSpPr>
        <p:spPr>
          <a:xfrm>
            <a:off x="-13856" y="1260574"/>
            <a:ext cx="6096001" cy="0"/>
          </a:xfrm>
          <a:prstGeom prst="line">
            <a:avLst/>
          </a:prstGeom>
          <a:ln w="28575">
            <a:solidFill>
              <a:srgbClr val="FFC62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3B75B1AC-CF2D-704D-8913-3B88C08C39B0}"/>
              </a:ext>
            </a:extLst>
          </p:cNvPr>
          <p:cNvSpPr>
            <a:spLocks noGrp="1"/>
          </p:cNvSpPr>
          <p:nvPr>
            <p:ph type="body" sz="quarter" idx="10" hasCustomPrompt="1"/>
          </p:nvPr>
        </p:nvSpPr>
        <p:spPr>
          <a:xfrm>
            <a:off x="598083" y="600075"/>
            <a:ext cx="5680075" cy="6604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000" b="1" i="0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Title7</a:t>
            </a:r>
          </a:p>
        </p:txBody>
      </p:sp>
      <p:sp>
        <p:nvSpPr>
          <p:cNvPr id="20" name="Text Placeholder 19">
            <a:extLst>
              <a:ext uri="{FF2B5EF4-FFF2-40B4-BE49-F238E27FC236}">
                <a16:creationId xmlns:a16="http://schemas.microsoft.com/office/drawing/2014/main" id="{D8360B5A-D265-7849-A437-ACE53640BBA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98083" y="1752600"/>
            <a:ext cx="4257675" cy="3352800"/>
          </a:xfrm>
          <a:prstGeom prst="rect">
            <a:avLst/>
          </a:prstGeom>
        </p:spPr>
        <p:txBody>
          <a:bodyPr/>
          <a:lstStyle>
            <a:lvl1pPr marL="0" indent="0">
              <a:buClr>
                <a:srgbClr val="FFC629"/>
              </a:buClr>
              <a:buFont typeface="Arial" panose="020B0604020202020204" pitchFamily="34" charset="0"/>
              <a:buNone/>
              <a:defRPr sz="15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 sz="1500"/>
            </a:lvl2pPr>
            <a:lvl3pPr>
              <a:defRPr sz="1500"/>
            </a:lvl3pPr>
            <a:lvl4pPr>
              <a:defRPr sz="1500"/>
            </a:lvl4pPr>
            <a:lvl5pPr>
              <a:defRPr sz="1500"/>
            </a:lvl5pPr>
          </a:lstStyle>
          <a:p>
            <a:r>
              <a:rPr lang="en-US" sz="1500" b="1" dirty="0">
                <a:latin typeface="Avenir 95 Black" panose="02000503020000020003" pitchFamily="2" charset="0"/>
              </a:rPr>
              <a:t>Points:</a:t>
            </a:r>
          </a:p>
          <a:p>
            <a:endParaRPr lang="en-US" sz="1500" dirty="0">
              <a:latin typeface="Avenir 65 Medium" panose="02000503020000020003" pitchFamily="2" charset="0"/>
            </a:endParaRP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1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2</a:t>
            </a:r>
          </a:p>
          <a:p>
            <a:pPr marL="285750" indent="-285750">
              <a:buClr>
                <a:srgbClr val="FFC629"/>
              </a:buClr>
              <a:buFont typeface="Arial" panose="020B0604020202020204" pitchFamily="34" charset="0"/>
              <a:buChar char="•"/>
            </a:pPr>
            <a:r>
              <a:rPr lang="en-US" sz="1500" dirty="0">
                <a:latin typeface="Avenir 65 Medium" panose="02000503020000020003" pitchFamily="2" charset="0"/>
              </a:rPr>
              <a:t>Point 3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US" sz="1500" dirty="0">
              <a:latin typeface="Avenir 65 Medium" panose="02000503020000020003" pitchFamily="2" charset="0"/>
            </a:endParaRPr>
          </a:p>
          <a:p>
            <a:r>
              <a:rPr lang="en-US" sz="1500" dirty="0">
                <a:latin typeface="Avenir 65 Medium" panose="02000503020000020003" pitchFamily="2" charset="0"/>
              </a:rPr>
              <a:t>Reinforce main points/message here with copy to explain to the consumer.</a:t>
            </a:r>
          </a:p>
        </p:txBody>
      </p:sp>
      <p:sp>
        <p:nvSpPr>
          <p:cNvPr id="22" name="Picture Placeholder 21">
            <a:extLst>
              <a:ext uri="{FF2B5EF4-FFF2-40B4-BE49-F238E27FC236}">
                <a16:creationId xmlns:a16="http://schemas.microsoft.com/office/drawing/2014/main" id="{DF874033-E928-1743-85FB-DC29CB426C56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799667" y="1593184"/>
            <a:ext cx="4794250" cy="389255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/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51059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3475F388-1957-4E42-8C71-14A16B93040E}"/>
              </a:ext>
            </a:extLst>
          </p:cNvPr>
          <p:cNvGrpSpPr/>
          <p:nvPr userDrawn="1"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60DCAAC-46AE-3343-8F9A-CD4DDA203A0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/>
            <a:srcRect t="20272"/>
            <a:stretch/>
          </p:blipFill>
          <p:spPr>
            <a:xfrm>
              <a:off x="0" y="0"/>
              <a:ext cx="12192000" cy="6858000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7FE7ACE-CBBD-CE4F-9899-20F39A6A454D}"/>
                </a:ext>
              </a:extLst>
            </p:cNvPr>
            <p:cNvCxnSpPr/>
            <p:nvPr/>
          </p:nvCxnSpPr>
          <p:spPr>
            <a:xfrm>
              <a:off x="3169919" y="3857735"/>
              <a:ext cx="585216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1210CA93-A5F0-FC40-A24C-216D908FFEEC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Title1</a:t>
            </a:r>
          </a:p>
        </p:txBody>
      </p:sp>
    </p:spTree>
    <p:extLst>
      <p:ext uri="{BB962C8B-B14F-4D97-AF65-F5344CB8AC3E}">
        <p14:creationId xmlns:p14="http://schemas.microsoft.com/office/powerpoint/2010/main" val="230174321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ivider Slide Option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>
            <a:extLst>
              <a:ext uri="{FF2B5EF4-FFF2-40B4-BE49-F238E27FC236}">
                <a16:creationId xmlns:a16="http://schemas.microsoft.com/office/drawing/2014/main" id="{72C8967C-5DE1-8542-B6F8-DE583745C775}"/>
              </a:ext>
            </a:extLst>
          </p:cNvPr>
          <p:cNvGrpSpPr/>
          <p:nvPr userDrawn="1"/>
        </p:nvGrpSpPr>
        <p:grpSpPr>
          <a:xfrm>
            <a:off x="0" y="-1"/>
            <a:ext cx="12192000" cy="6858001"/>
            <a:chOff x="0" y="-1"/>
            <a:chExt cx="12192000" cy="6858001"/>
          </a:xfrm>
        </p:grpSpPr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E3F91AB2-125E-C949-8DAC-F0922653571D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alphaModFix amt="50000"/>
            </a:blip>
            <a:srcRect t="19272"/>
            <a:stretch/>
          </p:blipFill>
          <p:spPr>
            <a:xfrm>
              <a:off x="0" y="-1"/>
              <a:ext cx="12192000" cy="6858001"/>
            </a:xfrm>
            <a:prstGeom prst="rect">
              <a:avLst/>
            </a:prstGeom>
          </p:spPr>
        </p:pic>
        <p:cxnSp>
          <p:nvCxnSpPr>
            <p:cNvPr id="10" name="Straight Connector 9">
              <a:extLst>
                <a:ext uri="{FF2B5EF4-FFF2-40B4-BE49-F238E27FC236}">
                  <a16:creationId xmlns:a16="http://schemas.microsoft.com/office/drawing/2014/main" id="{DF6F952A-A865-544A-B2DA-A32AF5762272}"/>
                </a:ext>
              </a:extLst>
            </p:cNvPr>
            <p:cNvCxnSpPr/>
            <p:nvPr/>
          </p:nvCxnSpPr>
          <p:spPr>
            <a:xfrm>
              <a:off x="3672840" y="3857735"/>
              <a:ext cx="4846320" cy="0"/>
            </a:xfrm>
            <a:prstGeom prst="line">
              <a:avLst/>
            </a:prstGeom>
            <a:ln w="28575">
              <a:solidFill>
                <a:srgbClr val="FFC62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Text Placeholder 12">
            <a:extLst>
              <a:ext uri="{FF2B5EF4-FFF2-40B4-BE49-F238E27FC236}">
                <a16:creationId xmlns:a16="http://schemas.microsoft.com/office/drawing/2014/main" id="{BDF5D72F-CC3C-2B4E-B192-FF761F67C8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2808325" y="3247982"/>
            <a:ext cx="6575347" cy="553998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3000" b="1" i="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 lvl="0"/>
            <a:r>
              <a:rPr lang="en-US" dirty="0"/>
              <a:t>Divider Title2</a:t>
            </a:r>
          </a:p>
        </p:txBody>
      </p:sp>
    </p:spTree>
    <p:extLst>
      <p:ext uri="{BB962C8B-B14F-4D97-AF65-F5344CB8AC3E}">
        <p14:creationId xmlns:p14="http://schemas.microsoft.com/office/powerpoint/2010/main" val="30890166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6563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67" r:id="rId3"/>
    <p:sldLayoutId id="2147483668" r:id="rId4"/>
    <p:sldLayoutId id="2147483669" r:id="rId5"/>
    <p:sldLayoutId id="2147483658" r:id="rId6"/>
    <p:sldLayoutId id="2147483665" r:id="rId7"/>
    <p:sldLayoutId id="2147483660" r:id="rId8"/>
    <p:sldLayoutId id="2147483661" r:id="rId9"/>
    <p:sldLayoutId id="2147483663" r:id="rId10"/>
    <p:sldLayoutId id="2147483664" r:id="rId11"/>
    <p:sldLayoutId id="2147483666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sv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2.svg"/><Relationship Id="rId5" Type="http://schemas.openxmlformats.org/officeDocument/2006/relationships/image" Target="../media/image41.png"/><Relationship Id="rId4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2.png"/><Relationship Id="rId3" Type="http://schemas.openxmlformats.org/officeDocument/2006/relationships/image" Target="../media/image47.png"/><Relationship Id="rId7" Type="http://schemas.openxmlformats.org/officeDocument/2006/relationships/image" Target="../media/image51.png"/><Relationship Id="rId12" Type="http://schemas.openxmlformats.org/officeDocument/2006/relationships/image" Target="../media/image56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0.png"/><Relationship Id="rId11" Type="http://schemas.openxmlformats.org/officeDocument/2006/relationships/image" Target="../media/image55.png"/><Relationship Id="rId5" Type="http://schemas.openxmlformats.org/officeDocument/2006/relationships/image" Target="../media/image49.png"/><Relationship Id="rId10" Type="http://schemas.openxmlformats.org/officeDocument/2006/relationships/image" Target="../media/image54.png"/><Relationship Id="rId4" Type="http://schemas.openxmlformats.org/officeDocument/2006/relationships/image" Target="../media/image48.png"/><Relationship Id="rId9" Type="http://schemas.openxmlformats.org/officeDocument/2006/relationships/image" Target="../media/image5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3.png"/><Relationship Id="rId3" Type="http://schemas.openxmlformats.org/officeDocument/2006/relationships/image" Target="../media/image58.png"/><Relationship Id="rId7" Type="http://schemas.openxmlformats.org/officeDocument/2006/relationships/image" Target="../media/image62.png"/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1.png"/><Relationship Id="rId5" Type="http://schemas.openxmlformats.org/officeDocument/2006/relationships/image" Target="../media/image60.png"/><Relationship Id="rId10" Type="http://schemas.openxmlformats.org/officeDocument/2006/relationships/image" Target="../media/image65.png"/><Relationship Id="rId4" Type="http://schemas.openxmlformats.org/officeDocument/2006/relationships/image" Target="../media/image59.png"/><Relationship Id="rId9" Type="http://schemas.openxmlformats.org/officeDocument/2006/relationships/image" Target="../media/image6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png"/><Relationship Id="rId2" Type="http://schemas.openxmlformats.org/officeDocument/2006/relationships/image" Target="../media/image67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5.pn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7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sv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3" Type="http://schemas.openxmlformats.org/officeDocument/2006/relationships/image" Target="../media/image8.svg"/><Relationship Id="rId7" Type="http://schemas.openxmlformats.org/officeDocument/2006/relationships/image" Target="../media/image12.svg"/><Relationship Id="rId12" Type="http://schemas.openxmlformats.org/officeDocument/2006/relationships/image" Target="../media/image17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sv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13" Type="http://schemas.openxmlformats.org/officeDocument/2006/relationships/image" Target="../media/image18.svg"/><Relationship Id="rId18" Type="http://schemas.openxmlformats.org/officeDocument/2006/relationships/image" Target="../media/image23.png"/><Relationship Id="rId3" Type="http://schemas.openxmlformats.org/officeDocument/2006/relationships/image" Target="../media/image12.svg"/><Relationship Id="rId7" Type="http://schemas.openxmlformats.org/officeDocument/2006/relationships/image" Target="../media/image8.svg"/><Relationship Id="rId12" Type="http://schemas.openxmlformats.org/officeDocument/2006/relationships/image" Target="../media/image17.png"/><Relationship Id="rId17" Type="http://schemas.openxmlformats.org/officeDocument/2006/relationships/image" Target="../media/image22.svg"/><Relationship Id="rId2" Type="http://schemas.openxmlformats.org/officeDocument/2006/relationships/image" Target="../media/image11.png"/><Relationship Id="rId16" Type="http://schemas.openxmlformats.org/officeDocument/2006/relationships/image" Target="../media/image2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.png"/><Relationship Id="rId11" Type="http://schemas.openxmlformats.org/officeDocument/2006/relationships/image" Target="../media/image16.svg"/><Relationship Id="rId5" Type="http://schemas.openxmlformats.org/officeDocument/2006/relationships/image" Target="../media/image10.svg"/><Relationship Id="rId15" Type="http://schemas.openxmlformats.org/officeDocument/2006/relationships/image" Target="../media/image20.svg"/><Relationship Id="rId10" Type="http://schemas.openxmlformats.org/officeDocument/2006/relationships/image" Target="../media/image15.png"/><Relationship Id="rId19" Type="http://schemas.openxmlformats.org/officeDocument/2006/relationships/image" Target="../media/image24.svg"/><Relationship Id="rId4" Type="http://schemas.openxmlformats.org/officeDocument/2006/relationships/image" Target="../media/image9.png"/><Relationship Id="rId9" Type="http://schemas.openxmlformats.org/officeDocument/2006/relationships/image" Target="../media/image14.svg"/><Relationship Id="rId14" Type="http://schemas.openxmlformats.org/officeDocument/2006/relationships/image" Target="../media/image19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svg"/><Relationship Id="rId13" Type="http://schemas.openxmlformats.org/officeDocument/2006/relationships/image" Target="../media/image17.png"/><Relationship Id="rId18" Type="http://schemas.openxmlformats.org/officeDocument/2006/relationships/image" Target="../media/image24.svg"/><Relationship Id="rId3" Type="http://schemas.openxmlformats.org/officeDocument/2006/relationships/image" Target="../media/image11.png"/><Relationship Id="rId21" Type="http://schemas.openxmlformats.org/officeDocument/2006/relationships/image" Target="../media/image26.png"/><Relationship Id="rId7" Type="http://schemas.openxmlformats.org/officeDocument/2006/relationships/image" Target="../media/image7.png"/><Relationship Id="rId12" Type="http://schemas.openxmlformats.org/officeDocument/2006/relationships/image" Target="../media/image16.svg"/><Relationship Id="rId17" Type="http://schemas.openxmlformats.org/officeDocument/2006/relationships/image" Target="../media/image23.png"/><Relationship Id="rId2" Type="http://schemas.openxmlformats.org/officeDocument/2006/relationships/image" Target="../media/image25.png"/><Relationship Id="rId16" Type="http://schemas.openxmlformats.org/officeDocument/2006/relationships/image" Target="../media/image20.svg"/><Relationship Id="rId20" Type="http://schemas.openxmlformats.org/officeDocument/2006/relationships/image" Target="../media/image22.sv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sv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5" Type="http://schemas.openxmlformats.org/officeDocument/2006/relationships/image" Target="../media/image19.png"/><Relationship Id="rId10" Type="http://schemas.openxmlformats.org/officeDocument/2006/relationships/image" Target="../media/image14.svg"/><Relationship Id="rId19" Type="http://schemas.openxmlformats.org/officeDocument/2006/relationships/image" Target="../media/image21.png"/><Relationship Id="rId4" Type="http://schemas.openxmlformats.org/officeDocument/2006/relationships/image" Target="../media/image12.svg"/><Relationship Id="rId9" Type="http://schemas.openxmlformats.org/officeDocument/2006/relationships/image" Target="../media/image13.png"/><Relationship Id="rId14" Type="http://schemas.openxmlformats.org/officeDocument/2006/relationships/image" Target="../media/image18.svg"/><Relationship Id="rId22" Type="http://schemas.openxmlformats.org/officeDocument/2006/relationships/image" Target="../media/image2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18" Type="http://schemas.openxmlformats.org/officeDocument/2006/relationships/image" Target="../media/image21.png"/><Relationship Id="rId3" Type="http://schemas.openxmlformats.org/officeDocument/2006/relationships/image" Target="../media/image31.png"/><Relationship Id="rId21" Type="http://schemas.openxmlformats.org/officeDocument/2006/relationships/image" Target="../media/image24.sv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17" Type="http://schemas.openxmlformats.org/officeDocument/2006/relationships/image" Target="../media/image20.svg"/><Relationship Id="rId2" Type="http://schemas.openxmlformats.org/officeDocument/2006/relationships/image" Target="../media/image30.pn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23" Type="http://schemas.openxmlformats.org/officeDocument/2006/relationships/image" Target="../media/image33.png"/><Relationship Id="rId10" Type="http://schemas.openxmlformats.org/officeDocument/2006/relationships/image" Target="../media/image13.png"/><Relationship Id="rId19" Type="http://schemas.openxmlformats.org/officeDocument/2006/relationships/image" Target="../media/image22.sv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Relationship Id="rId22" Type="http://schemas.openxmlformats.org/officeDocument/2006/relationships/image" Target="../media/image32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svg"/><Relationship Id="rId3" Type="http://schemas.openxmlformats.org/officeDocument/2006/relationships/image" Target="../media/image34.png"/><Relationship Id="rId7" Type="http://schemas.openxmlformats.org/officeDocument/2006/relationships/image" Target="../media/image10.svg"/><Relationship Id="rId12" Type="http://schemas.openxmlformats.org/officeDocument/2006/relationships/image" Target="../media/image15.png"/><Relationship Id="rId2" Type="http://schemas.openxmlformats.org/officeDocument/2006/relationships/image" Target="../media/image33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9.png"/><Relationship Id="rId11" Type="http://schemas.openxmlformats.org/officeDocument/2006/relationships/image" Target="../media/image14.svg"/><Relationship Id="rId5" Type="http://schemas.openxmlformats.org/officeDocument/2006/relationships/image" Target="../media/image8.svg"/><Relationship Id="rId15" Type="http://schemas.openxmlformats.org/officeDocument/2006/relationships/image" Target="../media/image18.sv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svg"/><Relationship Id="rId1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7" Type="http://schemas.openxmlformats.org/officeDocument/2006/relationships/image" Target="../media/image40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9.png"/><Relationship Id="rId5" Type="http://schemas.openxmlformats.org/officeDocument/2006/relationships/image" Target="../media/image38.png"/><Relationship Id="rId4" Type="http://schemas.openxmlformats.org/officeDocument/2006/relationships/image" Target="../media/image3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>
            <a:extLst>
              <a:ext uri="{FF2B5EF4-FFF2-40B4-BE49-F238E27FC236}">
                <a16:creationId xmlns:a16="http://schemas.microsoft.com/office/drawing/2014/main" id="{1D62DE74-A72F-FA43-9FDB-0477AE57CA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3549" y="2703443"/>
            <a:ext cx="4660900" cy="960173"/>
          </a:xfrm>
        </p:spPr>
        <p:txBody>
          <a:bodyPr/>
          <a:lstStyle/>
          <a:p>
            <a:r>
              <a:rPr lang="en-US" dirty="0"/>
              <a:t>Linear Models and Neural Networks</a:t>
            </a:r>
          </a:p>
        </p:txBody>
      </p:sp>
    </p:spTree>
    <p:extLst>
      <p:ext uri="{BB962C8B-B14F-4D97-AF65-F5344CB8AC3E}">
        <p14:creationId xmlns:p14="http://schemas.microsoft.com/office/powerpoint/2010/main" val="18717258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959CB-AE20-23FB-02DC-FBC10521E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Nonlinear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DBB746-FCC7-2F79-D06D-071E8B7E74F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08363"/>
            <a:ext cx="10355263" cy="5650326"/>
          </a:xfrm>
        </p:spPr>
        <p:txBody>
          <a:bodyPr/>
          <a:lstStyle/>
          <a:p>
            <a:r>
              <a:rPr lang="en-US" dirty="0"/>
              <a:t>Linear regression models always form a straight-line pattern prediction between the feature and the target</a:t>
            </a:r>
          </a:p>
          <a:p>
            <a:r>
              <a:rPr lang="en-US" sz="2400" dirty="0"/>
              <a:t>What if the pattern in data is not linear?</a:t>
            </a:r>
          </a:p>
          <a:p>
            <a:pPr lvl="1"/>
            <a:r>
              <a:rPr lang="en-US" dirty="0"/>
              <a:t>i.e., data in the scatter plot forms a curvy pattern</a:t>
            </a:r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DDBC1BE-5432-958F-3FBE-809B8D75BF1F}"/>
              </a:ext>
            </a:extLst>
          </p:cNvPr>
          <p:cNvCxnSpPr>
            <a:cxnSpLocks/>
          </p:cNvCxnSpPr>
          <p:nvPr/>
        </p:nvCxnSpPr>
        <p:spPr>
          <a:xfrm>
            <a:off x="1146111" y="5100048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2ADACD2-0FAB-92F4-EB89-638FBDB6C4B4}"/>
              </a:ext>
            </a:extLst>
          </p:cNvPr>
          <p:cNvCxnSpPr>
            <a:cxnSpLocks/>
          </p:cNvCxnSpPr>
          <p:nvPr/>
        </p:nvCxnSpPr>
        <p:spPr>
          <a:xfrm flipV="1">
            <a:off x="1146111" y="3182323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75624A0-93C1-0233-81C6-2251E7216C47}"/>
              </a:ext>
            </a:extLst>
          </p:cNvPr>
          <p:cNvSpPr txBox="1"/>
          <p:nvPr/>
        </p:nvSpPr>
        <p:spPr>
          <a:xfrm>
            <a:off x="3898438" y="523202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7F78E1-7BF7-029E-70F7-83FBDF4CCB28}"/>
              </a:ext>
            </a:extLst>
          </p:cNvPr>
          <p:cNvSpPr txBox="1"/>
          <p:nvPr/>
        </p:nvSpPr>
        <p:spPr>
          <a:xfrm rot="16200000">
            <a:off x="589251" y="3483782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62B2D5B-46A7-3CB8-712E-69DD38909F58}"/>
              </a:ext>
            </a:extLst>
          </p:cNvPr>
          <p:cNvSpPr/>
          <p:nvPr/>
        </p:nvSpPr>
        <p:spPr>
          <a:xfrm>
            <a:off x="1717611" y="427551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1C5879F-9E7E-9007-FA87-983B41580C0B}"/>
              </a:ext>
            </a:extLst>
          </p:cNvPr>
          <p:cNvSpPr/>
          <p:nvPr/>
        </p:nvSpPr>
        <p:spPr>
          <a:xfrm>
            <a:off x="2286649" y="439281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68B3A4-CE13-32C2-2765-96C09841A542}"/>
              </a:ext>
            </a:extLst>
          </p:cNvPr>
          <p:cNvSpPr/>
          <p:nvPr/>
        </p:nvSpPr>
        <p:spPr>
          <a:xfrm>
            <a:off x="2361457" y="388974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AADDA8-D21C-9BA3-A4DE-7EC526A29B54}"/>
              </a:ext>
            </a:extLst>
          </p:cNvPr>
          <p:cNvSpPr/>
          <p:nvPr/>
        </p:nvSpPr>
        <p:spPr>
          <a:xfrm>
            <a:off x="3163406" y="419329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1B53BA-3480-4A66-ADCA-94B1B8B68ECE}"/>
              </a:ext>
            </a:extLst>
          </p:cNvPr>
          <p:cNvSpPr/>
          <p:nvPr/>
        </p:nvSpPr>
        <p:spPr>
          <a:xfrm>
            <a:off x="3280712" y="335916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EA4CD-0A65-8DDC-B8F0-6300BF462BF7}"/>
              </a:ext>
            </a:extLst>
          </p:cNvPr>
          <p:cNvSpPr/>
          <p:nvPr/>
        </p:nvSpPr>
        <p:spPr>
          <a:xfrm>
            <a:off x="1431941" y="468214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6AC47C0-3439-F94A-51F0-50A74216130E}"/>
              </a:ext>
            </a:extLst>
          </p:cNvPr>
          <p:cNvSpPr/>
          <p:nvPr/>
        </p:nvSpPr>
        <p:spPr>
          <a:xfrm>
            <a:off x="2928793" y="384801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324D803-C4F9-3CAA-45F6-2F4BEFC44003}"/>
              </a:ext>
            </a:extLst>
          </p:cNvPr>
          <p:cNvSpPr/>
          <p:nvPr/>
        </p:nvSpPr>
        <p:spPr>
          <a:xfrm>
            <a:off x="4320882" y="343383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BFD989D-6458-FF33-B1D9-0E388750C852}"/>
              </a:ext>
            </a:extLst>
          </p:cNvPr>
          <p:cNvSpPr/>
          <p:nvPr/>
        </p:nvSpPr>
        <p:spPr>
          <a:xfrm>
            <a:off x="3734350" y="37126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3E2FB71-3F86-258A-E8DB-ACC87041B0AC}"/>
              </a:ext>
            </a:extLst>
          </p:cNvPr>
          <p:cNvCxnSpPr/>
          <p:nvPr/>
        </p:nvCxnSpPr>
        <p:spPr>
          <a:xfrm flipV="1">
            <a:off x="1263316" y="3305833"/>
            <a:ext cx="3164305" cy="1662244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>
            <a:extLst>
              <a:ext uri="{FF2B5EF4-FFF2-40B4-BE49-F238E27FC236}">
                <a16:creationId xmlns:a16="http://schemas.microsoft.com/office/drawing/2014/main" id="{AAFEE9FD-D874-E916-7243-2CCC8FA40626}"/>
              </a:ext>
            </a:extLst>
          </p:cNvPr>
          <p:cNvCxnSpPr>
            <a:cxnSpLocks/>
          </p:cNvCxnSpPr>
          <p:nvPr/>
        </p:nvCxnSpPr>
        <p:spPr>
          <a:xfrm>
            <a:off x="7389701" y="5100048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27BA8204-7F38-AC4B-178F-9019C586A77D}"/>
              </a:ext>
            </a:extLst>
          </p:cNvPr>
          <p:cNvCxnSpPr>
            <a:cxnSpLocks/>
          </p:cNvCxnSpPr>
          <p:nvPr/>
        </p:nvCxnSpPr>
        <p:spPr>
          <a:xfrm flipV="1">
            <a:off x="7389701" y="3182323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36800426-4DD2-A662-677D-F4D2E5692E57}"/>
              </a:ext>
            </a:extLst>
          </p:cNvPr>
          <p:cNvSpPr txBox="1"/>
          <p:nvPr/>
        </p:nvSpPr>
        <p:spPr>
          <a:xfrm>
            <a:off x="10142028" y="523202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B0BA3682-799F-5458-1EC9-0A67C4D60236}"/>
              </a:ext>
            </a:extLst>
          </p:cNvPr>
          <p:cNvSpPr txBox="1"/>
          <p:nvPr/>
        </p:nvSpPr>
        <p:spPr>
          <a:xfrm rot="16200000">
            <a:off x="6832841" y="3483782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02BAFC54-3803-9B9F-D51C-203C703F33DC}"/>
              </a:ext>
            </a:extLst>
          </p:cNvPr>
          <p:cNvSpPr/>
          <p:nvPr/>
        </p:nvSpPr>
        <p:spPr>
          <a:xfrm>
            <a:off x="7600143" y="408262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860ED21C-9A99-7C94-1E99-5A94E31A6DB6}"/>
              </a:ext>
            </a:extLst>
          </p:cNvPr>
          <p:cNvSpPr/>
          <p:nvPr/>
        </p:nvSpPr>
        <p:spPr>
          <a:xfrm>
            <a:off x="8074273" y="389437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D1597B6A-561C-F81E-C5DC-CEE0E3C780C8}"/>
              </a:ext>
            </a:extLst>
          </p:cNvPr>
          <p:cNvSpPr/>
          <p:nvPr/>
        </p:nvSpPr>
        <p:spPr>
          <a:xfrm>
            <a:off x="8457877" y="345913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2EEFB964-AA9A-67D2-D0F0-2A83AE9B3242}"/>
              </a:ext>
            </a:extLst>
          </p:cNvPr>
          <p:cNvSpPr/>
          <p:nvPr/>
        </p:nvSpPr>
        <p:spPr>
          <a:xfrm>
            <a:off x="8993458" y="326853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EEEA7C8B-F0E5-8E1B-8EB1-BF30881CA792}"/>
              </a:ext>
            </a:extLst>
          </p:cNvPr>
          <p:cNvSpPr/>
          <p:nvPr/>
        </p:nvSpPr>
        <p:spPr>
          <a:xfrm>
            <a:off x="8967293" y="371165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>
            <a:extLst>
              <a:ext uri="{FF2B5EF4-FFF2-40B4-BE49-F238E27FC236}">
                <a16:creationId xmlns:a16="http://schemas.microsoft.com/office/drawing/2014/main" id="{E8109D49-E6CF-3DC9-9FA4-13D39426C428}"/>
              </a:ext>
            </a:extLst>
          </p:cNvPr>
          <p:cNvSpPr/>
          <p:nvPr/>
        </p:nvSpPr>
        <p:spPr>
          <a:xfrm>
            <a:off x="7888278" y="464300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>
            <a:extLst>
              <a:ext uri="{FF2B5EF4-FFF2-40B4-BE49-F238E27FC236}">
                <a16:creationId xmlns:a16="http://schemas.microsoft.com/office/drawing/2014/main" id="{74F8013D-0089-9271-263B-058953E09737}"/>
              </a:ext>
            </a:extLst>
          </p:cNvPr>
          <p:cNvSpPr/>
          <p:nvPr/>
        </p:nvSpPr>
        <p:spPr>
          <a:xfrm>
            <a:off x="9616509" y="337842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CECD8C52-D549-ECA8-AB93-1644DBC277F4}"/>
              </a:ext>
            </a:extLst>
          </p:cNvPr>
          <p:cNvSpPr/>
          <p:nvPr/>
        </p:nvSpPr>
        <p:spPr>
          <a:xfrm>
            <a:off x="10523930" y="360679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2445B907-D807-BC53-EA16-77A865150FFC}"/>
              </a:ext>
            </a:extLst>
          </p:cNvPr>
          <p:cNvSpPr/>
          <p:nvPr/>
        </p:nvSpPr>
        <p:spPr>
          <a:xfrm>
            <a:off x="10035468" y="377243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BE1942CB-522D-0A26-D35E-6DE90EFE578F}"/>
              </a:ext>
            </a:extLst>
          </p:cNvPr>
          <p:cNvSpPr txBox="1"/>
          <p:nvPr/>
        </p:nvSpPr>
        <p:spPr>
          <a:xfrm>
            <a:off x="2059162" y="5609927"/>
            <a:ext cx="15120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Linear pattern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5CB67E76-ADD4-CC7F-10AA-E08400FA6838}"/>
              </a:ext>
            </a:extLst>
          </p:cNvPr>
          <p:cNvSpPr txBox="1"/>
          <p:nvPr/>
        </p:nvSpPr>
        <p:spPr>
          <a:xfrm>
            <a:off x="8088413" y="5616234"/>
            <a:ext cx="1859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Nonlinear pattern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8BE60A68-6BEE-C5C0-E4DA-46852BFEA108}"/>
              </a:ext>
            </a:extLst>
          </p:cNvPr>
          <p:cNvCxnSpPr/>
          <p:nvPr/>
        </p:nvCxnSpPr>
        <p:spPr>
          <a:xfrm flipV="1">
            <a:off x="7623307" y="2914775"/>
            <a:ext cx="3164305" cy="1662244"/>
          </a:xfrm>
          <a:prstGeom prst="line">
            <a:avLst/>
          </a:prstGeom>
          <a:ln w="57150">
            <a:solidFill>
              <a:srgbClr val="FF0000">
                <a:alpha val="60000"/>
              </a:srgb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F8A28FC-BDDC-47BA-8CBB-F3101A0F4C84}"/>
              </a:ext>
            </a:extLst>
          </p:cNvPr>
          <p:cNvCxnSpPr>
            <a:cxnSpLocks/>
          </p:cNvCxnSpPr>
          <p:nvPr/>
        </p:nvCxnSpPr>
        <p:spPr>
          <a:xfrm flipV="1">
            <a:off x="7549218" y="3733729"/>
            <a:ext cx="3379466" cy="207958"/>
          </a:xfrm>
          <a:prstGeom prst="line">
            <a:avLst/>
          </a:prstGeom>
          <a:ln w="57150">
            <a:solidFill>
              <a:schemeClr val="accent4">
                <a:lumMod val="75000"/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BD617BFE-D8A0-D00D-86C0-CB738B0BCD10}"/>
              </a:ext>
            </a:extLst>
          </p:cNvPr>
          <p:cNvCxnSpPr>
            <a:cxnSpLocks/>
          </p:cNvCxnSpPr>
          <p:nvPr/>
        </p:nvCxnSpPr>
        <p:spPr>
          <a:xfrm>
            <a:off x="7623307" y="3081522"/>
            <a:ext cx="3174819" cy="935121"/>
          </a:xfrm>
          <a:prstGeom prst="line">
            <a:avLst/>
          </a:prstGeom>
          <a:ln w="57150">
            <a:solidFill>
              <a:schemeClr val="accent5">
                <a:lumMod val="40000"/>
                <a:lumOff val="60000"/>
                <a:alpha val="60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4" name="Graphic 43" descr="Question Mark with solid fill">
            <a:extLst>
              <a:ext uri="{FF2B5EF4-FFF2-40B4-BE49-F238E27FC236}">
                <a16:creationId xmlns:a16="http://schemas.microsoft.com/office/drawing/2014/main" id="{3AECDEE0-377A-7513-59F5-711EA953BB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967293" y="4082472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577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4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8B2D7-5A59-887A-1C71-3C957AA28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Nonlinear Activation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D942649-C304-41B3-E458-E3CD4FD4153E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6332588" cy="5221539"/>
              </a:xfrm>
            </p:spPr>
            <p:txBody>
              <a:bodyPr/>
              <a:lstStyle/>
              <a:p>
                <a:r>
                  <a:rPr lang="en-US" sz="2000" dirty="0"/>
                  <a:t>An easy way to address nonlinear data is to transform the linear regression model with an </a:t>
                </a:r>
                <a:r>
                  <a:rPr lang="en-US" sz="2000" b="1" dirty="0"/>
                  <a:t>activation function</a:t>
                </a:r>
                <a:r>
                  <a:rPr lang="en-US" sz="2000" dirty="0"/>
                  <a:t> </a:t>
                </a:r>
                <a14:m>
                  <m:oMath xmlns:m="http://schemas.openxmlformats.org/officeDocument/2006/math">
                    <m:r>
                      <a:rPr lang="en-US" sz="2000" b="1" i="1" smtClean="0">
                        <a:latin typeface="Cambria Math" panose="02040503050406030204" pitchFamily="18" charset="0"/>
                      </a:rPr>
                      <m:t>𝒔</m:t>
                    </m:r>
                    <m:d>
                      <m:dPr>
                        <m:ctrlPr>
                          <a:rPr lang="en-US" sz="2000" b="1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000" b="1" i="1" smtClean="0">
                            <a:latin typeface="Cambria Math" panose="02040503050406030204" pitchFamily="18" charset="0"/>
                          </a:rPr>
                          <m:t>⋅</m:t>
                        </m:r>
                      </m:e>
                    </m:d>
                  </m:oMath>
                </a14:m>
                <a:endParaRPr lang="en-US" sz="2000" b="1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𝐿𝑜𝑆</m:t>
                          </m:r>
                        </m:e>
                      </m:acc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𝑅𝑖𝑠𝑘</m:t>
                          </m:r>
                          <m: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0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000" dirty="0"/>
              </a:p>
              <a:p>
                <a:pPr lvl="1"/>
                <a:r>
                  <a:rPr lang="en-US" sz="1800" dirty="0"/>
                  <a:t>For the pattern on the right,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⋅</m:t>
                        </m:r>
                      </m:e>
                    </m:d>
                  </m:oMath>
                </a14:m>
                <a:r>
                  <a:rPr lang="en-US" sz="1800" dirty="0"/>
                  <a:t> can be the logarithm function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0" i="1">
                              <a:latin typeface="Cambria Math" panose="02040503050406030204" pitchFamily="18" charset="0"/>
                            </a:rPr>
                            <m:t>𝐿𝑜𝑆</m:t>
                          </m:r>
                        </m:e>
                      </m:acc>
                      <m:r>
                        <a:rPr lang="en-US" sz="20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sz="2000" b="0" i="1" dirty="0" smtClean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sz="2000" b="1" i="0" dirty="0" smtClean="0">
                              <a:latin typeface="Cambria Math" panose="02040503050406030204" pitchFamily="18" charset="0"/>
                            </a:rPr>
                            <m:t>𝐥𝐨𝐠</m:t>
                          </m:r>
                        </m:fName>
                        <m:e>
                          <m:d>
                            <m:dPr>
                              <m:ctrlP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𝑅𝑖𝑠𝑘</m:t>
                              </m:r>
                              <m:r>
                                <a:rPr lang="en-US" sz="2000" i="1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000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sz="2400" dirty="0"/>
              </a:p>
              <a:p>
                <a:r>
                  <a:rPr lang="en-US" sz="2000" dirty="0"/>
                  <a:t>But what if the pattern is as below? </a:t>
                </a:r>
              </a:p>
              <a:p>
                <a:pPr marL="0" indent="0">
                  <a:buNone/>
                </a:pPr>
                <a:r>
                  <a:rPr lang="en-US" sz="2000" dirty="0">
                    <a:sym typeface="Wingdings" panose="05000000000000000000" pitchFamily="2" charset="2"/>
                  </a:rPr>
                  <a:t> We use a </a:t>
                </a:r>
                <a:r>
                  <a:rPr lang="en-US" sz="2000" b="1" dirty="0">
                    <a:sym typeface="Wingdings" panose="05000000000000000000" pitchFamily="2" charset="2"/>
                  </a:rPr>
                  <a:t>neural network </a:t>
                </a:r>
                <a:endParaRPr lang="en-US" sz="2000" b="1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DD942649-C304-41B3-E458-E3CD4FD415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6332588" cy="5221539"/>
              </a:xfrm>
              <a:blipFill>
                <a:blip r:embed="rId2"/>
                <a:stretch>
                  <a:fillRect l="-962" t="-12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EC9FD57D-192B-E1CF-AF4F-0C8FB6AFB2F9}"/>
              </a:ext>
            </a:extLst>
          </p:cNvPr>
          <p:cNvCxnSpPr>
            <a:cxnSpLocks/>
          </p:cNvCxnSpPr>
          <p:nvPr/>
        </p:nvCxnSpPr>
        <p:spPr>
          <a:xfrm>
            <a:off x="8055695" y="5820172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1B225835-813E-B104-8256-9A1FC1D2AC5E}"/>
              </a:ext>
            </a:extLst>
          </p:cNvPr>
          <p:cNvCxnSpPr>
            <a:cxnSpLocks/>
          </p:cNvCxnSpPr>
          <p:nvPr/>
        </p:nvCxnSpPr>
        <p:spPr>
          <a:xfrm flipV="1">
            <a:off x="8055695" y="3902447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B64552D4-2D03-4CC2-DF3B-D8F8C94064BC}"/>
              </a:ext>
            </a:extLst>
          </p:cNvPr>
          <p:cNvSpPr txBox="1"/>
          <p:nvPr/>
        </p:nvSpPr>
        <p:spPr>
          <a:xfrm>
            <a:off x="10808022" y="5952144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5CB9C91-DE4C-7F2C-B2A9-D60E30BCA547}"/>
              </a:ext>
            </a:extLst>
          </p:cNvPr>
          <p:cNvSpPr txBox="1"/>
          <p:nvPr/>
        </p:nvSpPr>
        <p:spPr>
          <a:xfrm rot="16200000">
            <a:off x="7498835" y="4203906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DBB6B355-50EC-9520-53FB-7D8916B0EF43}"/>
              </a:ext>
            </a:extLst>
          </p:cNvPr>
          <p:cNvSpPr/>
          <p:nvPr/>
        </p:nvSpPr>
        <p:spPr>
          <a:xfrm>
            <a:off x="8277426" y="498879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86FF437-6E1D-96F0-508D-145DF17AFB50}"/>
              </a:ext>
            </a:extLst>
          </p:cNvPr>
          <p:cNvSpPr/>
          <p:nvPr/>
        </p:nvSpPr>
        <p:spPr>
          <a:xfrm>
            <a:off x="8740267" y="461449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2903D4-1A3A-8F60-8022-4540B160BE9E}"/>
              </a:ext>
            </a:extLst>
          </p:cNvPr>
          <p:cNvSpPr/>
          <p:nvPr/>
        </p:nvSpPr>
        <p:spPr>
          <a:xfrm>
            <a:off x="9113314" y="409854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2976A43A-760B-1518-DDFD-54A0A9C7772C}"/>
              </a:ext>
            </a:extLst>
          </p:cNvPr>
          <p:cNvSpPr/>
          <p:nvPr/>
        </p:nvSpPr>
        <p:spPr>
          <a:xfrm>
            <a:off x="9659452" y="398865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5A2F4B3F-7E79-4A8E-AAF0-54FDFFA19746}"/>
              </a:ext>
            </a:extLst>
          </p:cNvPr>
          <p:cNvSpPr/>
          <p:nvPr/>
        </p:nvSpPr>
        <p:spPr>
          <a:xfrm>
            <a:off x="9542145" y="436072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F21E0033-317F-0D20-9BC5-0C3B44F1A912}"/>
              </a:ext>
            </a:extLst>
          </p:cNvPr>
          <p:cNvSpPr/>
          <p:nvPr/>
        </p:nvSpPr>
        <p:spPr>
          <a:xfrm>
            <a:off x="8554272" y="536312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C1078145-9D22-FE5D-09D5-0EE77DF14BA7}"/>
              </a:ext>
            </a:extLst>
          </p:cNvPr>
          <p:cNvSpPr/>
          <p:nvPr/>
        </p:nvSpPr>
        <p:spPr>
          <a:xfrm>
            <a:off x="10162077" y="397905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AC8F312A-618D-6711-BEB1-3C0CC0389E24}"/>
              </a:ext>
            </a:extLst>
          </p:cNvPr>
          <p:cNvSpPr/>
          <p:nvPr/>
        </p:nvSpPr>
        <p:spPr>
          <a:xfrm>
            <a:off x="11164514" y="381043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8DC9AB00-5EE2-B00E-AE1F-7BC8112B03B4}"/>
              </a:ext>
            </a:extLst>
          </p:cNvPr>
          <p:cNvSpPr/>
          <p:nvPr/>
        </p:nvSpPr>
        <p:spPr>
          <a:xfrm>
            <a:off x="10642066" y="374444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Freeform: Shape 16">
            <a:extLst>
              <a:ext uri="{FF2B5EF4-FFF2-40B4-BE49-F238E27FC236}">
                <a16:creationId xmlns:a16="http://schemas.microsoft.com/office/drawing/2014/main" id="{2DD90D1C-0536-9A02-D45C-0012E4F334DE}"/>
              </a:ext>
            </a:extLst>
          </p:cNvPr>
          <p:cNvSpPr/>
          <p:nvPr/>
        </p:nvSpPr>
        <p:spPr>
          <a:xfrm rot="20986932">
            <a:off x="8218511" y="4093219"/>
            <a:ext cx="3310443" cy="1367149"/>
          </a:xfrm>
          <a:custGeom>
            <a:avLst/>
            <a:gdLst>
              <a:gd name="connsiteX0" fmla="*/ 0 w 3314700"/>
              <a:gd name="connsiteY0" fmla="*/ 1361653 h 1361653"/>
              <a:gd name="connsiteX1" fmla="*/ 1335506 w 3314700"/>
              <a:gd name="connsiteY1" fmla="*/ 86306 h 1361653"/>
              <a:gd name="connsiteX2" fmla="*/ 3314700 w 3314700"/>
              <a:gd name="connsiteY2" fmla="*/ 218653 h 136165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3314700" h="1361653">
                <a:moveTo>
                  <a:pt x="0" y="1361653"/>
                </a:moveTo>
                <a:cubicBezTo>
                  <a:pt x="391528" y="819229"/>
                  <a:pt x="783056" y="276806"/>
                  <a:pt x="1335506" y="86306"/>
                </a:cubicBezTo>
                <a:cubicBezTo>
                  <a:pt x="1887956" y="-104194"/>
                  <a:pt x="2601328" y="57229"/>
                  <a:pt x="3314700" y="218653"/>
                </a:cubicBezTo>
              </a:path>
            </a:pathLst>
          </a:custGeom>
          <a:noFill/>
          <a:ln w="5715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F554E63-5356-BFE8-C841-A054A8EC4B7A}"/>
                  </a:ext>
                </a:extLst>
              </p:cNvPr>
              <p:cNvSpPr txBox="1"/>
              <p:nvPr/>
            </p:nvSpPr>
            <p:spPr>
              <a:xfrm>
                <a:off x="9178716" y="4771969"/>
                <a:ext cx="292669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𝐿𝑜𝑆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a:rPr lang="en-US" b="1" dirty="0">
                              <a:latin typeface="Cambria Math" panose="02040503050406030204" pitchFamily="18" charset="0"/>
                            </a:rPr>
                            <m:t>𝐥𝐨𝐠</m:t>
                          </m:r>
                        </m:fName>
                        <m:e>
                          <m:d>
                            <m:dPr>
                              <m:ctrlPr>
                                <a:rPr lang="en-US" i="1" dirty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1</m:t>
                                  </m:r>
                                </m:sub>
                              </m:sSub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×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𝑅𝑖𝑠𝑘</m:t>
                              </m:r>
                              <m:r>
                                <a:rPr lang="en-US" i="1" dirty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latin typeface="Cambria Math" panose="02040503050406030204" pitchFamily="18" charset="0"/>
                                    </a:rPr>
                                    <m:t>0</m:t>
                                  </m:r>
                                </m:sub>
                              </m:sSub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F554E63-5356-BFE8-C841-A054A8EC4B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178716" y="4771969"/>
                <a:ext cx="2926699" cy="369332"/>
              </a:xfrm>
              <a:prstGeom prst="rect">
                <a:avLst/>
              </a:prstGeom>
              <a:blipFill>
                <a:blip r:embed="rId3"/>
                <a:stretch>
                  <a:fillRect b="-15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4DE51C53-96F9-FF2A-4888-B00BEE3C2D7B}"/>
              </a:ext>
            </a:extLst>
          </p:cNvPr>
          <p:cNvCxnSpPr>
            <a:cxnSpLocks/>
          </p:cNvCxnSpPr>
          <p:nvPr/>
        </p:nvCxnSpPr>
        <p:spPr>
          <a:xfrm>
            <a:off x="8055695" y="2245084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A84FB424-4C44-7898-285F-725AA0503FF6}"/>
              </a:ext>
            </a:extLst>
          </p:cNvPr>
          <p:cNvCxnSpPr>
            <a:cxnSpLocks/>
          </p:cNvCxnSpPr>
          <p:nvPr/>
        </p:nvCxnSpPr>
        <p:spPr>
          <a:xfrm flipV="1">
            <a:off x="8055695" y="327359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A81661EE-3CE2-C502-4BB5-39F42DB35AB5}"/>
              </a:ext>
            </a:extLst>
          </p:cNvPr>
          <p:cNvSpPr txBox="1"/>
          <p:nvPr/>
        </p:nvSpPr>
        <p:spPr>
          <a:xfrm>
            <a:off x="10808022" y="2377056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34E86A1-9718-90E1-19FD-A43C6D86A46E}"/>
              </a:ext>
            </a:extLst>
          </p:cNvPr>
          <p:cNvSpPr txBox="1"/>
          <p:nvPr/>
        </p:nvSpPr>
        <p:spPr>
          <a:xfrm rot="16200000">
            <a:off x="7498835" y="628818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24" name="Oval 23">
            <a:extLst>
              <a:ext uri="{FF2B5EF4-FFF2-40B4-BE49-F238E27FC236}">
                <a16:creationId xmlns:a16="http://schemas.microsoft.com/office/drawing/2014/main" id="{F4DE5EB7-FF35-D820-4475-BAC3115E83AF}"/>
              </a:ext>
            </a:extLst>
          </p:cNvPr>
          <p:cNvSpPr/>
          <p:nvPr/>
        </p:nvSpPr>
        <p:spPr>
          <a:xfrm>
            <a:off x="8277426" y="141370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Oval 24">
            <a:extLst>
              <a:ext uri="{FF2B5EF4-FFF2-40B4-BE49-F238E27FC236}">
                <a16:creationId xmlns:a16="http://schemas.microsoft.com/office/drawing/2014/main" id="{2E46A000-2431-DE80-5217-2492C38EA485}"/>
              </a:ext>
            </a:extLst>
          </p:cNvPr>
          <p:cNvSpPr/>
          <p:nvPr/>
        </p:nvSpPr>
        <p:spPr>
          <a:xfrm>
            <a:off x="8740267" y="103940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2266D6EE-6476-4FE5-4655-2BE1FDF7B08E}"/>
              </a:ext>
            </a:extLst>
          </p:cNvPr>
          <p:cNvSpPr/>
          <p:nvPr/>
        </p:nvSpPr>
        <p:spPr>
          <a:xfrm>
            <a:off x="9113314" y="52345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0865C4DA-C6FC-BC20-56A4-F1FE508F63F0}"/>
              </a:ext>
            </a:extLst>
          </p:cNvPr>
          <p:cNvSpPr/>
          <p:nvPr/>
        </p:nvSpPr>
        <p:spPr>
          <a:xfrm>
            <a:off x="9659452" y="41356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D70AAD5D-3567-5CA5-3BDF-687C768701FC}"/>
              </a:ext>
            </a:extLst>
          </p:cNvPr>
          <p:cNvSpPr/>
          <p:nvPr/>
        </p:nvSpPr>
        <p:spPr>
          <a:xfrm>
            <a:off x="9542145" y="7856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18C1871B-BC51-7353-CB41-8865611FF759}"/>
              </a:ext>
            </a:extLst>
          </p:cNvPr>
          <p:cNvSpPr/>
          <p:nvPr/>
        </p:nvSpPr>
        <p:spPr>
          <a:xfrm>
            <a:off x="8554272" y="178804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257D24BC-2404-F256-4614-40A05985F0F1}"/>
              </a:ext>
            </a:extLst>
          </p:cNvPr>
          <p:cNvSpPr/>
          <p:nvPr/>
        </p:nvSpPr>
        <p:spPr>
          <a:xfrm>
            <a:off x="10162077" y="40397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>
            <a:extLst>
              <a:ext uri="{FF2B5EF4-FFF2-40B4-BE49-F238E27FC236}">
                <a16:creationId xmlns:a16="http://schemas.microsoft.com/office/drawing/2014/main" id="{388A095E-3E91-1D64-2D59-DB647C288D38}"/>
              </a:ext>
            </a:extLst>
          </p:cNvPr>
          <p:cNvSpPr/>
          <p:nvPr/>
        </p:nvSpPr>
        <p:spPr>
          <a:xfrm>
            <a:off x="11164514" y="23535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Oval 31">
            <a:extLst>
              <a:ext uri="{FF2B5EF4-FFF2-40B4-BE49-F238E27FC236}">
                <a16:creationId xmlns:a16="http://schemas.microsoft.com/office/drawing/2014/main" id="{0378CBA9-7B53-8525-8F95-54943BEC622D}"/>
              </a:ext>
            </a:extLst>
          </p:cNvPr>
          <p:cNvSpPr/>
          <p:nvPr/>
        </p:nvSpPr>
        <p:spPr>
          <a:xfrm>
            <a:off x="10642066" y="16935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2AC8ECC-B330-6F60-EA7D-C5DE3E0E246A}"/>
                  </a:ext>
                </a:extLst>
              </p:cNvPr>
              <p:cNvSpPr txBox="1"/>
              <p:nvPr/>
            </p:nvSpPr>
            <p:spPr>
              <a:xfrm>
                <a:off x="9342092" y="1297311"/>
                <a:ext cx="2834559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6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i="1">
                              <a:latin typeface="Cambria Math" panose="02040503050406030204" pitchFamily="18" charset="0"/>
                            </a:rPr>
                            <m:t>𝐿𝑜𝑆</m:t>
                          </m:r>
                        </m:e>
                      </m:acc>
                      <m:r>
                        <a:rPr lang="en-US" i="1" dirty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i="1" dirty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𝑅𝑖𝑠𝑘</m:t>
                      </m:r>
                      <m:r>
                        <a:rPr lang="en-US" i="1" dirty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i="1" dirty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 dirty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52AC8ECC-B330-6F60-EA7D-C5DE3E0E246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342092" y="1297311"/>
                <a:ext cx="2834559" cy="36933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035D704D-A8C3-3B9D-8918-F27D6AC877FC}"/>
              </a:ext>
            </a:extLst>
          </p:cNvPr>
          <p:cNvCxnSpPr/>
          <p:nvPr/>
        </p:nvCxnSpPr>
        <p:spPr>
          <a:xfrm flipV="1">
            <a:off x="8332598" y="189123"/>
            <a:ext cx="3164305" cy="1662244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Arrow: Down 36">
            <a:extLst>
              <a:ext uri="{FF2B5EF4-FFF2-40B4-BE49-F238E27FC236}">
                <a16:creationId xmlns:a16="http://schemas.microsoft.com/office/drawing/2014/main" id="{18892EB9-756F-7C7C-C13C-0EB2D7232DA0}"/>
              </a:ext>
            </a:extLst>
          </p:cNvPr>
          <p:cNvSpPr/>
          <p:nvPr/>
        </p:nvSpPr>
        <p:spPr>
          <a:xfrm>
            <a:off x="9813712" y="2977816"/>
            <a:ext cx="696729" cy="32237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832827C-E7FD-8AF3-69B3-0495F0B4198E}"/>
              </a:ext>
            </a:extLst>
          </p:cNvPr>
          <p:cNvCxnSpPr>
            <a:cxnSpLocks/>
          </p:cNvCxnSpPr>
          <p:nvPr/>
        </p:nvCxnSpPr>
        <p:spPr>
          <a:xfrm>
            <a:off x="877007" y="5820172"/>
            <a:ext cx="496432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D183D85-AE0E-8A6D-F32D-A1DFBD4C3F71}"/>
              </a:ext>
            </a:extLst>
          </p:cNvPr>
          <p:cNvCxnSpPr>
            <a:cxnSpLocks/>
          </p:cNvCxnSpPr>
          <p:nvPr/>
        </p:nvCxnSpPr>
        <p:spPr>
          <a:xfrm flipV="1">
            <a:off x="877007" y="3902447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F12C62D-8A6B-5086-AD60-B07253B5BC9F}"/>
              </a:ext>
            </a:extLst>
          </p:cNvPr>
          <p:cNvSpPr txBox="1"/>
          <p:nvPr/>
        </p:nvSpPr>
        <p:spPr>
          <a:xfrm>
            <a:off x="3629334" y="5952144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B487C1-ED07-3734-0A78-7E2FC739B573}"/>
              </a:ext>
            </a:extLst>
          </p:cNvPr>
          <p:cNvSpPr txBox="1"/>
          <p:nvPr/>
        </p:nvSpPr>
        <p:spPr>
          <a:xfrm rot="16200000">
            <a:off x="320147" y="4203906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E793D02-3F65-E6D6-AC41-620414D13C95}"/>
              </a:ext>
            </a:extLst>
          </p:cNvPr>
          <p:cNvSpPr/>
          <p:nvPr/>
        </p:nvSpPr>
        <p:spPr>
          <a:xfrm>
            <a:off x="1098738" y="498879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D274C84-8983-F256-A4D5-9E0426007C12}"/>
              </a:ext>
            </a:extLst>
          </p:cNvPr>
          <p:cNvSpPr/>
          <p:nvPr/>
        </p:nvSpPr>
        <p:spPr>
          <a:xfrm>
            <a:off x="1561579" y="461449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C9D38C7-136F-1E41-5B80-0EFBB3EB38BB}"/>
              </a:ext>
            </a:extLst>
          </p:cNvPr>
          <p:cNvSpPr/>
          <p:nvPr/>
        </p:nvSpPr>
        <p:spPr>
          <a:xfrm>
            <a:off x="1934626" y="409854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9CC70BD-6B8D-50CC-A8CA-652AD2840010}"/>
              </a:ext>
            </a:extLst>
          </p:cNvPr>
          <p:cNvSpPr/>
          <p:nvPr/>
        </p:nvSpPr>
        <p:spPr>
          <a:xfrm>
            <a:off x="2328031" y="428210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7B047EC-8016-D528-2186-B6EE5CE1A4EF}"/>
              </a:ext>
            </a:extLst>
          </p:cNvPr>
          <p:cNvSpPr/>
          <p:nvPr/>
        </p:nvSpPr>
        <p:spPr>
          <a:xfrm rot="18626924">
            <a:off x="1973016" y="440899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903AAA3-82E1-6662-B900-56F82F86A119}"/>
              </a:ext>
            </a:extLst>
          </p:cNvPr>
          <p:cNvSpPr/>
          <p:nvPr/>
        </p:nvSpPr>
        <p:spPr>
          <a:xfrm>
            <a:off x="1375584" y="536312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5974B08-E783-AB63-BC48-3A46736BA8AD}"/>
              </a:ext>
            </a:extLst>
          </p:cNvPr>
          <p:cNvSpPr/>
          <p:nvPr/>
        </p:nvSpPr>
        <p:spPr>
          <a:xfrm>
            <a:off x="2719774" y="444571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6AF88E0-D6E8-ECD4-631C-486249E1038D}"/>
              </a:ext>
            </a:extLst>
          </p:cNvPr>
          <p:cNvSpPr/>
          <p:nvPr/>
        </p:nvSpPr>
        <p:spPr>
          <a:xfrm>
            <a:off x="2935861" y="481652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1A03D09-14A9-4813-F72F-15353D0EDDF1}"/>
              </a:ext>
            </a:extLst>
          </p:cNvPr>
          <p:cNvSpPr/>
          <p:nvPr/>
        </p:nvSpPr>
        <p:spPr>
          <a:xfrm>
            <a:off x="2457186" y="473914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7B96559-A6C6-A152-E632-0E2402D9C88F}"/>
              </a:ext>
            </a:extLst>
          </p:cNvPr>
          <p:cNvSpPr/>
          <p:nvPr/>
        </p:nvSpPr>
        <p:spPr>
          <a:xfrm>
            <a:off x="3159407" y="506580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8EF3F4E-3A18-681B-DBD5-D53B1362FCEE}"/>
              </a:ext>
            </a:extLst>
          </p:cNvPr>
          <p:cNvSpPr/>
          <p:nvPr/>
        </p:nvSpPr>
        <p:spPr>
          <a:xfrm>
            <a:off x="3179923" y="463335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2015E3A-E26C-F584-D944-8167D021AC9E}"/>
              </a:ext>
            </a:extLst>
          </p:cNvPr>
          <p:cNvSpPr/>
          <p:nvPr/>
        </p:nvSpPr>
        <p:spPr>
          <a:xfrm>
            <a:off x="1401157" y="499214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57074C69-DB1B-61CE-8EB2-4F34E927162E}"/>
              </a:ext>
            </a:extLst>
          </p:cNvPr>
          <p:cNvSpPr/>
          <p:nvPr/>
        </p:nvSpPr>
        <p:spPr>
          <a:xfrm>
            <a:off x="3505427" y="474033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C54CFF0-5E0A-372B-0D44-80CD900E1822}"/>
              </a:ext>
            </a:extLst>
          </p:cNvPr>
          <p:cNvSpPr/>
          <p:nvPr/>
        </p:nvSpPr>
        <p:spPr>
          <a:xfrm>
            <a:off x="4257542" y="407173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8CBF073-E4D8-983C-E98E-B1B15855E992}"/>
              </a:ext>
            </a:extLst>
          </p:cNvPr>
          <p:cNvSpPr/>
          <p:nvPr/>
        </p:nvSpPr>
        <p:spPr>
          <a:xfrm>
            <a:off x="3857791" y="436093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8A0094A6-9A2B-1E39-B82D-3315C5CA0472}"/>
              </a:ext>
            </a:extLst>
          </p:cNvPr>
          <p:cNvSpPr/>
          <p:nvPr/>
        </p:nvSpPr>
        <p:spPr>
          <a:xfrm>
            <a:off x="2624286" y="505113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8B300E4-F364-FF05-D9F4-2D69497D5869}"/>
              </a:ext>
            </a:extLst>
          </p:cNvPr>
          <p:cNvSpPr/>
          <p:nvPr/>
        </p:nvSpPr>
        <p:spPr>
          <a:xfrm>
            <a:off x="4231752" y="465466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2EED6F55-0F2B-F200-BE12-7B538CF83692}"/>
              </a:ext>
            </a:extLst>
          </p:cNvPr>
          <p:cNvSpPr/>
          <p:nvPr/>
        </p:nvSpPr>
        <p:spPr>
          <a:xfrm>
            <a:off x="3866845" y="464296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DCA998A-1D1D-19E6-4A87-8AD7511924A6}"/>
              </a:ext>
            </a:extLst>
          </p:cNvPr>
          <p:cNvSpPr/>
          <p:nvPr/>
        </p:nvSpPr>
        <p:spPr>
          <a:xfrm>
            <a:off x="4475069" y="440899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3" name="Graphic 62" descr="Question Mark with solid fill">
            <a:extLst>
              <a:ext uri="{FF2B5EF4-FFF2-40B4-BE49-F238E27FC236}">
                <a16:creationId xmlns:a16="http://schemas.microsoft.com/office/drawing/2014/main" id="{714F8C1C-81B8-B8F7-2D07-E67760C8C9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27759" y="4780004"/>
            <a:ext cx="914400" cy="914400"/>
          </a:xfrm>
          <a:prstGeom prst="rect">
            <a:avLst/>
          </a:prstGeom>
        </p:spPr>
      </p:pic>
      <p:sp>
        <p:nvSpPr>
          <p:cNvPr id="64" name="Oval 63">
            <a:extLst>
              <a:ext uri="{FF2B5EF4-FFF2-40B4-BE49-F238E27FC236}">
                <a16:creationId xmlns:a16="http://schemas.microsoft.com/office/drawing/2014/main" id="{4E393DBA-2A06-2168-295A-C4C544094971}"/>
              </a:ext>
            </a:extLst>
          </p:cNvPr>
          <p:cNvSpPr/>
          <p:nvPr/>
        </p:nvSpPr>
        <p:spPr>
          <a:xfrm>
            <a:off x="4995118" y="477196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9CA75F6-B2EA-5D6A-BF1C-92F6D0839901}"/>
              </a:ext>
            </a:extLst>
          </p:cNvPr>
          <p:cNvSpPr/>
          <p:nvPr/>
        </p:nvSpPr>
        <p:spPr>
          <a:xfrm>
            <a:off x="5259124" y="469167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623EF01-3D70-7260-CA71-18514D58D48C}"/>
              </a:ext>
            </a:extLst>
          </p:cNvPr>
          <p:cNvSpPr/>
          <p:nvPr/>
        </p:nvSpPr>
        <p:spPr>
          <a:xfrm>
            <a:off x="4655401" y="464858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3E61B12-A69F-D543-3814-8F64ACC436D3}"/>
              </a:ext>
            </a:extLst>
          </p:cNvPr>
          <p:cNvSpPr/>
          <p:nvPr/>
        </p:nvSpPr>
        <p:spPr>
          <a:xfrm>
            <a:off x="4756900" y="500828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6D06F78-CE0A-733A-5001-AF96293BAC85}"/>
              </a:ext>
            </a:extLst>
          </p:cNvPr>
          <p:cNvSpPr/>
          <p:nvPr/>
        </p:nvSpPr>
        <p:spPr>
          <a:xfrm>
            <a:off x="3719784" y="495946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A012ED5-9A0B-0C71-691F-D120CEE4D305}"/>
              </a:ext>
            </a:extLst>
          </p:cNvPr>
          <p:cNvSpPr/>
          <p:nvPr/>
        </p:nvSpPr>
        <p:spPr>
          <a:xfrm>
            <a:off x="5376430" y="43626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6EE36B33-EE22-8048-9E28-EE75E06C2D86}"/>
              </a:ext>
            </a:extLst>
          </p:cNvPr>
          <p:cNvSpPr/>
          <p:nvPr/>
        </p:nvSpPr>
        <p:spPr>
          <a:xfrm>
            <a:off x="5654870" y="461449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9778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2" grpId="0"/>
      <p:bldP spid="23" grpId="0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5" grpId="0"/>
      <p:bldP spid="37" grpId="0" animBg="1"/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70" grpId="0" animBg="1"/>
      <p:bldP spid="7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C15CD5F7-F574-4966-B93A-C4CCBF562E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00026"/>
            <a:ext cx="10964333" cy="917573"/>
          </a:xfrm>
        </p:spPr>
        <p:txBody>
          <a:bodyPr/>
          <a:lstStyle/>
          <a:p>
            <a:r>
              <a:rPr lang="en-US" dirty="0"/>
              <a:t>Linear Model with Multiple Inputs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496FDD4-DDE1-43CE-B7A2-CDFB48428DB5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18067" y="889173"/>
                <a:ext cx="10964333" cy="4797511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2400" dirty="0"/>
                  <a:t>Using Risk alone to predict </a:t>
                </a:r>
                <a:r>
                  <a:rPr lang="en-US" sz="2400" dirty="0" err="1"/>
                  <a:t>LoS</a:t>
                </a:r>
                <a:r>
                  <a:rPr lang="en-US" sz="2400" dirty="0"/>
                  <a:t>, the equation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>
                            <a:latin typeface="Cambria Math" panose="02040503050406030204" pitchFamily="18" charset="0"/>
                          </a:rPr>
                          <m:t>𝐿𝑜𝑆</m:t>
                        </m:r>
                      </m:e>
                    </m:acc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0" i="1" dirty="0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2400" b="0" i="1" dirty="0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𝑅𝑖𝑠𝑘</m:t>
                        </m:r>
                        <m:r>
                          <a:rPr lang="en-US" sz="2400" b="0" i="1" dirty="0" smtClean="0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2400" b="0" i="1" dirty="0" smtClean="0">
                                <a:latin typeface="Cambria Math" panose="02040503050406030204" pitchFamily="18" charset="0"/>
                              </a:rPr>
                              <m:t>0</m:t>
                            </m:r>
                          </m:sub>
                        </m:sSub>
                      </m:e>
                    </m:d>
                  </m:oMath>
                </a14:m>
                <a:endParaRPr lang="en-US" sz="2400" dirty="0"/>
              </a:p>
              <a:p>
                <a:r>
                  <a:rPr lang="en-US" sz="2400" dirty="0"/>
                  <a:t>What if we want to use more information? For example, </a:t>
                </a:r>
                <a:r>
                  <a:rPr lang="en-US" sz="2400" b="1" dirty="0"/>
                  <a:t>Age</a:t>
                </a:r>
                <a:r>
                  <a:rPr lang="en-US" sz="2400" dirty="0"/>
                  <a:t>, </a:t>
                </a:r>
                <a:r>
                  <a:rPr lang="en-US" sz="2400" b="1" dirty="0"/>
                  <a:t>BPM</a:t>
                </a:r>
                <a:r>
                  <a:rPr lang="en-US" sz="2400" dirty="0"/>
                  <a:t>, </a:t>
                </a:r>
                <a:r>
                  <a:rPr lang="en-US" sz="2400" b="1" dirty="0"/>
                  <a:t>Glucose</a:t>
                </a:r>
                <a:r>
                  <a:rPr lang="en-US" sz="2400" dirty="0"/>
                  <a:t>, etc.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000" i="1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000" i="1">
                              <a:latin typeface="Cambria Math" panose="02040503050406030204" pitchFamily="18" charset="0"/>
                            </a:rPr>
                            <m:t>𝐿𝑜𝑆</m:t>
                          </m:r>
                        </m:e>
                      </m:acc>
                      <m:r>
                        <a:rPr lang="en-US" sz="2400" i="1" dirty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𝑅𝑖𝑠𝑘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𝐴𝑔𝑒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3</m:t>
                              </m:r>
                            </m:sub>
                          </m:s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×</m:t>
                          </m:r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𝐺𝑙𝑢𝑐𝑜𝑠𝑒</m:t>
                          </m:r>
                          <m:r>
                            <a:rPr lang="en-US" sz="2400" i="1" dirty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i="1" dirty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In the general case, call the target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2400" dirty="0"/>
                  <a:t> and input data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, …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endParaRPr lang="en-US" sz="2400" dirty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2400" b="0" i="1" dirty="0" smtClean="0">
                          <a:latin typeface="Cambria Math" panose="02040503050406030204" pitchFamily="18" charset="0"/>
                        </a:rPr>
                        <m:t>𝑠</m:t>
                      </m:r>
                      <m:d>
                        <m:dPr>
                          <m:ctrlP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0</m:t>
                              </m:r>
                            </m:sub>
                          </m:s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1</m:t>
                              </m:r>
                            </m:sub>
                          </m:s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b>
                          </m:sSub>
                          <m:r>
                            <a:rPr lang="en-US" sz="2400" b="0" i="1" dirty="0" smtClean="0">
                              <a:latin typeface="Cambria Math" panose="02040503050406030204" pitchFamily="18" charset="0"/>
                            </a:rPr>
                            <m:t>+…+</m:t>
                          </m:r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  <m:sSub>
                            <m:sSubPr>
                              <m:ctrlP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  <m:sub>
                              <m:r>
                                <a:rPr lang="en-US" sz="2400" b="0" i="1" dirty="0" smtClean="0">
                                  <a:latin typeface="Cambria Math" panose="02040503050406030204" pitchFamily="18" charset="0"/>
                                </a:rPr>
                                <m:t>𝑘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en-US" sz="2400" dirty="0"/>
              </a:p>
              <a:p>
                <a:r>
                  <a:rPr lang="en-US" sz="2400" dirty="0"/>
                  <a:t>We can visualize the equation as below</a:t>
                </a:r>
              </a:p>
              <a:p>
                <a:pPr lvl="1"/>
                <a:r>
                  <a:rPr lang="en-US" sz="2000" dirty="0"/>
                  <a:t>The nodes at the bottom represent input information</a:t>
                </a:r>
              </a:p>
              <a:p>
                <a:pPr lvl="1"/>
                <a:r>
                  <a:rPr lang="en-US" sz="2000" dirty="0"/>
                  <a:t>The node on top represents the output</a:t>
                </a:r>
              </a:p>
              <a:p>
                <a:pPr lvl="1"/>
                <a:r>
                  <a:rPr lang="en-US" sz="2000" dirty="0"/>
                  <a:t>The connections represent the coefficients</a:t>
                </a:r>
              </a:p>
              <a:p>
                <a:pPr lvl="1"/>
                <a:r>
                  <a:rPr lang="en-US" sz="2000" dirty="0"/>
                  <a:t>Each input node multiplies with its connection then summed over to get the output node</a:t>
                </a:r>
              </a:p>
              <a:p>
                <a:pPr lvl="1"/>
                <a:endParaRPr lang="en-US" sz="2000" dirty="0"/>
              </a:p>
              <a:p>
                <a:endParaRPr lang="en-US" sz="2400" dirty="0"/>
              </a:p>
            </p:txBody>
          </p:sp>
        </mc:Choice>
        <mc:Fallback xmlns="">
          <p:sp>
            <p:nvSpPr>
              <p:cNvPr id="7" name="Content Placeholder 2">
                <a:extLst>
                  <a:ext uri="{FF2B5EF4-FFF2-40B4-BE49-F238E27FC236}">
                    <a16:creationId xmlns:a16="http://schemas.microsoft.com/office/drawing/2014/main" id="{4496FDD4-DDE1-43CE-B7A2-CDFB48428DB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8067" y="889173"/>
                <a:ext cx="10964333" cy="4797511"/>
              </a:xfrm>
              <a:prstGeom prst="rect">
                <a:avLst/>
              </a:prstGeom>
              <a:blipFill>
                <a:blip r:embed="rId2"/>
                <a:stretch>
                  <a:fillRect l="-723" t="-17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Oval 7">
            <a:extLst>
              <a:ext uri="{FF2B5EF4-FFF2-40B4-BE49-F238E27FC236}">
                <a16:creationId xmlns:a16="http://schemas.microsoft.com/office/drawing/2014/main" id="{3C6C6263-F76B-4E40-9040-E14EAF2D11CA}"/>
              </a:ext>
            </a:extLst>
          </p:cNvPr>
          <p:cNvSpPr/>
          <p:nvPr/>
        </p:nvSpPr>
        <p:spPr bwMode="auto">
          <a:xfrm>
            <a:off x="3270083" y="5807044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03C2A83-2DF3-4EF1-9F28-44616ADDCDB2}"/>
                  </a:ext>
                </a:extLst>
              </p:cNvPr>
              <p:cNvSpPr/>
              <p:nvPr/>
            </p:nvSpPr>
            <p:spPr bwMode="auto">
              <a:xfrm>
                <a:off x="4538218" y="5802149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𝒙</m:t>
                          </m:r>
                        </m:e>
                        <m:sub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603C2A83-2DF3-4EF1-9F28-44616ADDCDB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4538218" y="5802149"/>
                <a:ext cx="377505" cy="377505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19C064DB-02E0-44B1-8AFC-7D6492A0CC41}"/>
                  </a:ext>
                </a:extLst>
              </p:cNvPr>
              <p:cNvSpPr/>
              <p:nvPr/>
            </p:nvSpPr>
            <p:spPr bwMode="auto">
              <a:xfrm>
                <a:off x="5806353" y="580214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𝒙</m:t>
                          </m:r>
                        </m:e>
                        <m:sub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19C064DB-02E0-44B1-8AFC-7D6492A0CC4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6353" y="5802148"/>
                <a:ext cx="377505" cy="37750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2AA5B3-B6A6-483F-AAEB-59B76E9092E2}"/>
                  </a:ext>
                </a:extLst>
              </p:cNvPr>
              <p:cNvSpPr/>
              <p:nvPr/>
            </p:nvSpPr>
            <p:spPr bwMode="auto">
              <a:xfrm>
                <a:off x="8336296" y="580214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𝒙</m:t>
                          </m:r>
                        </m:e>
                        <m:sub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kumimoji="0" lang="en-US" sz="16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2AA5B3-B6A6-483F-AAEB-59B76E9092E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336296" y="5802148"/>
                <a:ext cx="377505" cy="37750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B96C961-5CC4-4823-8F7E-738D502A596A}"/>
                  </a:ext>
                </a:extLst>
              </p:cNvPr>
              <p:cNvSpPr/>
              <p:nvPr/>
            </p:nvSpPr>
            <p:spPr bwMode="auto">
              <a:xfrm>
                <a:off x="7074488" y="5802148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𝒙</m:t>
                          </m:r>
                        </m:e>
                        <m:sub>
                          <m:r>
                            <a:rPr kumimoji="0" lang="en-US" sz="16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2" name="Oval 11">
                <a:extLst>
                  <a:ext uri="{FF2B5EF4-FFF2-40B4-BE49-F238E27FC236}">
                    <a16:creationId xmlns:a16="http://schemas.microsoft.com/office/drawing/2014/main" id="{1B96C961-5CC4-4823-8F7E-738D502A596A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074488" y="5802148"/>
                <a:ext cx="377505" cy="377505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CB36B3A-CCCE-4A2C-86D7-3662ABAD7913}"/>
                  </a:ext>
                </a:extLst>
              </p:cNvPr>
              <p:cNvSpPr/>
              <p:nvPr/>
            </p:nvSpPr>
            <p:spPr bwMode="auto">
              <a:xfrm>
                <a:off x="5802159" y="4860486"/>
                <a:ext cx="377505" cy="37750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en-US" sz="1800" b="1" i="1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Cambria Math" panose="02040503050406030204" pitchFamily="18" charset="0"/>
                          <a:ea typeface="SimSun" charset="-122"/>
                        </a:rPr>
                        <m:t> </m:t>
                      </m:r>
                      <m:acc>
                        <m:accPr>
                          <m:chr m:val="̂"/>
                          <m:ctrlPr>
                            <a:rPr kumimoji="0" lang="en-US" sz="18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accPr>
                        <m:e>
                          <m:r>
                            <a:rPr kumimoji="0" lang="en-US" sz="1800" b="1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𝒚</m:t>
                          </m:r>
                        </m:e>
                      </m:acc>
                    </m:oMath>
                  </m:oMathPara>
                </a14:m>
                <a:endParaRPr kumimoji="0" lang="en-US" sz="1800" b="1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3" name="Oval 12">
                <a:extLst>
                  <a:ext uri="{FF2B5EF4-FFF2-40B4-BE49-F238E27FC236}">
                    <a16:creationId xmlns:a16="http://schemas.microsoft.com/office/drawing/2014/main" id="{FCB36B3A-CCCE-4A2C-86D7-3662ABAD791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5802159" y="4860486"/>
                <a:ext cx="377505" cy="377505"/>
              </a:xfrm>
              <a:prstGeom prst="ellipse">
                <a:avLst/>
              </a:prstGeom>
              <a:blipFill>
                <a:blip r:embed="rId7"/>
                <a:stretch>
                  <a:fillRect l="-20968" t="-6452" b="-24194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C708224-01E7-4A24-B7DF-6E793CFA59F9}"/>
              </a:ext>
            </a:extLst>
          </p:cNvPr>
          <p:cNvCxnSpPr>
            <a:stCxn id="8" idx="7"/>
            <a:endCxn id="13" idx="4"/>
          </p:cNvCxnSpPr>
          <p:nvPr/>
        </p:nvCxnSpPr>
        <p:spPr bwMode="auto">
          <a:xfrm flipV="1">
            <a:off x="3592304" y="5237991"/>
            <a:ext cx="2398608" cy="624337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12524498-01BD-469C-9CE8-AE569A64DBCC}"/>
              </a:ext>
            </a:extLst>
          </p:cNvPr>
          <p:cNvCxnSpPr>
            <a:stCxn id="9" idx="7"/>
            <a:endCxn id="13" idx="4"/>
          </p:cNvCxnSpPr>
          <p:nvPr/>
        </p:nvCxnSpPr>
        <p:spPr bwMode="auto">
          <a:xfrm flipV="1">
            <a:off x="4860439" y="5237991"/>
            <a:ext cx="1130473" cy="619442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8141B9D4-CFBA-4260-93B6-618F8D21E4A2}"/>
              </a:ext>
            </a:extLst>
          </p:cNvPr>
          <p:cNvCxnSpPr>
            <a:stCxn id="10" idx="0"/>
            <a:endCxn id="13" idx="4"/>
          </p:cNvCxnSpPr>
          <p:nvPr/>
        </p:nvCxnSpPr>
        <p:spPr bwMode="auto">
          <a:xfrm flipH="1" flipV="1">
            <a:off x="5990912" y="5237991"/>
            <a:ext cx="4194" cy="564157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5523DD84-D2F7-4A6B-9E6F-AA241BD8834E}"/>
              </a:ext>
            </a:extLst>
          </p:cNvPr>
          <p:cNvCxnSpPr>
            <a:stCxn id="12" idx="1"/>
            <a:endCxn id="13" idx="4"/>
          </p:cNvCxnSpPr>
          <p:nvPr/>
        </p:nvCxnSpPr>
        <p:spPr bwMode="auto">
          <a:xfrm flipH="1" flipV="1">
            <a:off x="5990912" y="5237991"/>
            <a:ext cx="1138860" cy="619441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B3D15AEE-B274-497D-A09A-D208FFED433B}"/>
              </a:ext>
            </a:extLst>
          </p:cNvPr>
          <p:cNvCxnSpPr>
            <a:stCxn id="11" idx="1"/>
            <a:endCxn id="13" idx="4"/>
          </p:cNvCxnSpPr>
          <p:nvPr/>
        </p:nvCxnSpPr>
        <p:spPr bwMode="auto">
          <a:xfrm flipH="1" flipV="1">
            <a:off x="5990912" y="5237991"/>
            <a:ext cx="2400668" cy="619441"/>
          </a:xfrm>
          <a:prstGeom prst="line">
            <a:avLst/>
          </a:prstGeom>
          <a:ln w="28575">
            <a:solidFill>
              <a:schemeClr val="accent5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CCB67B-D045-44FF-A2B4-DEBE54489F54}"/>
                  </a:ext>
                </a:extLst>
              </p:cNvPr>
              <p:cNvSpPr txBox="1"/>
              <p:nvPr/>
            </p:nvSpPr>
            <p:spPr>
              <a:xfrm>
                <a:off x="4331413" y="5335404"/>
                <a:ext cx="5292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D8CCB67B-D045-44FF-A2B4-DEBE54489F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413" y="5335404"/>
                <a:ext cx="529247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B2E6F76-C88B-41DF-A485-224A6BC90D65}"/>
                  </a:ext>
                </a:extLst>
              </p:cNvPr>
              <p:cNvSpPr txBox="1"/>
              <p:nvPr/>
            </p:nvSpPr>
            <p:spPr>
              <a:xfrm>
                <a:off x="5757821" y="5328214"/>
                <a:ext cx="5292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DB2E6F76-C88B-41DF-A485-224A6BC90D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57821" y="5328214"/>
                <a:ext cx="529247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0217289-0ABE-46B8-BE2D-334596CB9EEE}"/>
                  </a:ext>
                </a:extLst>
              </p:cNvPr>
              <p:cNvSpPr txBox="1"/>
              <p:nvPr/>
            </p:nvSpPr>
            <p:spPr>
              <a:xfrm>
                <a:off x="5154560" y="5329354"/>
                <a:ext cx="51834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0217289-0ABE-46B8-BE2D-334596CB9E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54560" y="5329354"/>
                <a:ext cx="518347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AD9274-235A-41FB-B152-B931F0E0CFF4}"/>
                  </a:ext>
                </a:extLst>
              </p:cNvPr>
              <p:cNvSpPr txBox="1"/>
              <p:nvPr/>
            </p:nvSpPr>
            <p:spPr>
              <a:xfrm>
                <a:off x="6388724" y="5340033"/>
                <a:ext cx="529247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97AD9274-235A-41FB-B152-B931F0E0CF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88724" y="5340033"/>
                <a:ext cx="529247" cy="369332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18ECC6-7860-462E-BE2B-2E012EC85ADA}"/>
                  </a:ext>
                </a:extLst>
              </p:cNvPr>
              <p:cNvSpPr txBox="1"/>
              <p:nvPr/>
            </p:nvSpPr>
            <p:spPr>
              <a:xfrm>
                <a:off x="7147467" y="5329667"/>
                <a:ext cx="528093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b="1" i="1" smtClean="0">
                              <a:solidFill>
                                <a:schemeClr val="tx1"/>
                              </a:solidFill>
                              <a:latin typeface="Cambria Math" panose="02040503050406030204" pitchFamily="18" charset="0"/>
                            </a:rPr>
                            <m:t>𝒌</m:t>
                          </m:r>
                        </m:sub>
                      </m:sSub>
                    </m:oMath>
                  </m:oMathPara>
                </a14:m>
                <a:endParaRPr lang="en-US" b="1" dirty="0">
                  <a:solidFill>
                    <a:schemeClr val="tx1"/>
                  </a:solidFill>
                </a:endParaRP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A718ECC6-7860-462E-BE2B-2E012EC85A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47467" y="5329667"/>
                <a:ext cx="528093" cy="369332"/>
              </a:xfrm>
              <a:prstGeom prst="rect">
                <a:avLst/>
              </a:prstGeom>
              <a:blipFill>
                <a:blip r:embed="rId12"/>
                <a:stretch>
                  <a:fillRect b="-163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extBox 1">
            <a:extLst>
              <a:ext uri="{FF2B5EF4-FFF2-40B4-BE49-F238E27FC236}">
                <a16:creationId xmlns:a16="http://schemas.microsoft.com/office/drawing/2014/main" id="{98650C95-BE8B-9095-0A33-D17940E280A2}"/>
              </a:ext>
            </a:extLst>
          </p:cNvPr>
          <p:cNvSpPr txBox="1"/>
          <p:nvPr/>
        </p:nvSpPr>
        <p:spPr>
          <a:xfrm>
            <a:off x="7692005" y="5713830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1814294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9" grpId="0"/>
      <p:bldP spid="20" grpId="0"/>
      <p:bldP spid="21" grpId="0"/>
      <p:bldP spid="22" grpId="0"/>
      <p:bldP spid="23" grpId="0"/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1B1E1AF-A97F-4E13-9725-1CE274932F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4477" y="219798"/>
            <a:ext cx="10964333" cy="329028"/>
          </a:xfrm>
        </p:spPr>
        <p:txBody>
          <a:bodyPr/>
          <a:lstStyle/>
          <a:p>
            <a:r>
              <a:rPr lang="en-US" sz="2400" b="1" dirty="0"/>
              <a:t>One-Layer Neural Network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020A35C9-1DF8-4EE0-8D7C-1A079438820D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521739" y="813683"/>
                <a:ext cx="5405306" cy="4519612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Font typeface="Arial" panose="020B0604020202020204" pitchFamily="34" charset="0"/>
                  <a:buChar char="•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r>
                  <a:rPr lang="en-US" sz="1800" dirty="0"/>
                  <a:t>Now, instead of directly compute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1800" dirty="0"/>
                  <a:t> from the inputs, we have a few more models that calculate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endParaRPr lang="en-US" sz="18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12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sz="1800" dirty="0"/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sz="1800" dirty="0"/>
              </a:p>
              <a:p>
                <a:pPr lvl="1"/>
                <a:r>
                  <a:rPr lang="en-US" sz="2000" b="1" dirty="0"/>
                  <a:t>…</a:t>
                </a:r>
              </a:p>
              <a:p>
                <a:pPr lvl="1"/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𝑠</m:t>
                    </m:r>
                    <m:d>
                      <m:d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0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2</m:t>
                            </m:r>
                          </m:sub>
                        </m:s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  <m:r>
                              <a:rPr lang="en-US" sz="1800" b="0" i="1" smtClean="0">
                                <a:latin typeface="Cambria Math" panose="02040503050406030204" pitchFamily="18" charset="0"/>
                              </a:rPr>
                              <m:t>𝑙</m:t>
                            </m:r>
                          </m:sub>
                        </m:sSub>
                        <m:sSub>
                          <m:sSubPr>
                            <m:ctrlPr>
                              <a:rPr lang="en-US" sz="1800" i="1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sz="1800" i="1">
                                <a:latin typeface="Cambria Math" panose="02040503050406030204" pitchFamily="18" charset="0"/>
                              </a:rPr>
                              <m:t>𝑘</m:t>
                            </m:r>
                          </m:sub>
                        </m:sSub>
                      </m:e>
                    </m:d>
                  </m:oMath>
                </a14:m>
                <a:endParaRPr lang="en-US" sz="1800" dirty="0"/>
              </a:p>
              <a:p>
                <a:pPr>
                  <a:spcAft>
                    <a:spcPts val="1000"/>
                  </a:spcAft>
                </a:pPr>
                <a:r>
                  <a:rPr lang="en-US" sz="1800" dirty="0"/>
                  <a:t>Then,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,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sz="1800" i="1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8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>
                            <a:latin typeface="Cambria Math" panose="02040503050406030204" pitchFamily="18" charset="0"/>
                          </a:rPr>
                          <m:t>𝑙</m:t>
                        </m:r>
                      </m:sub>
                    </m:sSub>
                  </m:oMath>
                </a14:m>
                <a:r>
                  <a:rPr lang="en-US" sz="1800" dirty="0"/>
                  <a:t> are used in a model to calculate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endParaRPr lang="en-US" sz="18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𝒚</m:t>
                          </m:r>
                        </m:e>
                      </m:acc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𝟎</m:t>
                          </m:r>
                        </m:sub>
                      </m:sSub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+…+</m:t>
                      </m:r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𝒘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sub>
                      </m:sSub>
                      <m:sSub>
                        <m:sSubPr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𝒉</m:t>
                          </m:r>
                        </m:e>
                        <m:sub>
                          <m:r>
                            <a:rPr lang="en-US" sz="1800" b="1" i="1" smtClean="0">
                              <a:latin typeface="Cambria Math" panose="02040503050406030204" pitchFamily="18" charset="0"/>
                            </a:rPr>
                            <m:t>𝒍</m:t>
                          </m:r>
                        </m:sub>
                      </m:sSub>
                    </m:oMath>
                  </m:oMathPara>
                </a14:m>
                <a:endParaRPr lang="en-US" sz="1800" b="1" dirty="0"/>
              </a:p>
              <a:p>
                <a:r>
                  <a:rPr lang="en-US" sz="1800" dirty="0"/>
                  <a:t>We now have a </a:t>
                </a:r>
                <a:r>
                  <a:rPr lang="en-US" sz="1800" b="1" dirty="0"/>
                  <a:t>Neural Network </a:t>
                </a:r>
                <a:r>
                  <a:rPr lang="en-US" sz="1800" dirty="0"/>
                  <a:t>with one </a:t>
                </a:r>
                <a:r>
                  <a:rPr lang="en-US" sz="1800" b="1" i="1" dirty="0"/>
                  <a:t>hidden layer</a:t>
                </a:r>
                <a:endParaRPr lang="en-US" sz="1800" b="1" dirty="0"/>
              </a:p>
              <a:p>
                <a:pPr lvl="1"/>
                <a:r>
                  <a:rPr lang="en-US" sz="1800" dirty="0"/>
                  <a:t>The first layer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 smtClean="0">
                        <a:latin typeface="Cambria Math" panose="02040503050406030204" pitchFamily="18" charset="0"/>
                      </a:rPr>
                      <m:t>…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800" dirty="0"/>
                  <a:t> is called the </a:t>
                </a:r>
                <a:r>
                  <a:rPr lang="en-US" sz="1800" b="1" dirty="0"/>
                  <a:t>input layer</a:t>
                </a:r>
              </a:p>
              <a:p>
                <a:pPr lvl="1"/>
                <a:r>
                  <a:rPr lang="en-US" sz="1800" dirty="0"/>
                  <a:t>All </a:t>
                </a:r>
                <a14:m>
                  <m:oMath xmlns:m="http://schemas.openxmlformats.org/officeDocument/2006/math">
                    <m:r>
                      <a:rPr lang="en-US" sz="180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1800" dirty="0"/>
                  <a:t>’s are called </a:t>
                </a:r>
                <a:r>
                  <a:rPr lang="en-US" sz="1800" b="1" dirty="0"/>
                  <a:t>weights </a:t>
                </a:r>
                <a:r>
                  <a:rPr lang="en-US" sz="1800" dirty="0"/>
                  <a:t>in the model</a:t>
                </a:r>
                <a:endParaRPr lang="en-US" sz="1800" b="1" dirty="0"/>
              </a:p>
              <a:p>
                <a:pPr lvl="1"/>
                <a:r>
                  <a:rPr lang="en-US" sz="1800" dirty="0"/>
                  <a:t>The layer with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800" dirty="0"/>
                  <a:t> is called the </a:t>
                </a:r>
                <a:r>
                  <a:rPr lang="en-US" sz="1800" b="1" dirty="0"/>
                  <a:t>hidden layer</a:t>
                </a:r>
              </a:p>
              <a:p>
                <a:pPr lvl="2"/>
                <a:r>
                  <a:rPr lang="en-US" sz="1800" dirty="0"/>
                  <a:t>Each of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1800" i="1" smtClean="0">
                        <a:latin typeface="Cambria Math" panose="02040503050406030204" pitchFamily="18" charset="0"/>
                      </a:rPr>
                      <m:t>,…</m:t>
                    </m:r>
                    <m:sSub>
                      <m:sSubPr>
                        <m:ctrlPr>
                          <a:rPr lang="en-US" sz="18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h</m:t>
                        </m:r>
                      </m:e>
                      <m:sub>
                        <m:r>
                          <a:rPr lang="en-US" sz="180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</m:oMath>
                </a14:m>
                <a:r>
                  <a:rPr lang="en-US" sz="1800" dirty="0"/>
                  <a:t> is called a </a:t>
                </a:r>
                <a:r>
                  <a:rPr lang="en-US" sz="1800" b="1" dirty="0"/>
                  <a:t>hidden neuron</a:t>
                </a:r>
              </a:p>
              <a:p>
                <a:pPr lvl="1"/>
                <a:r>
                  <a:rPr lang="en-US" sz="1800" dirty="0"/>
                  <a:t>The layer with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18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18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r>
                  <a:rPr lang="en-US" sz="1800" dirty="0"/>
                  <a:t> is called the </a:t>
                </a:r>
                <a:r>
                  <a:rPr lang="en-US" sz="1800" b="1" dirty="0"/>
                  <a:t>output layer</a:t>
                </a:r>
                <a:r>
                  <a:rPr lang="en-US" sz="1800" dirty="0"/>
                  <a:t>  </a:t>
                </a:r>
              </a:p>
            </p:txBody>
          </p:sp>
        </mc:Choice>
        <mc:Fallback xmlns="">
          <p:sp>
            <p:nvSpPr>
              <p:cNvPr id="5" name="Content Placeholder 2">
                <a:extLst>
                  <a:ext uri="{FF2B5EF4-FFF2-40B4-BE49-F238E27FC236}">
                    <a16:creationId xmlns:a16="http://schemas.microsoft.com/office/drawing/2014/main" id="{020A35C9-1DF8-4EE0-8D7C-1A079438820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1739" y="813683"/>
                <a:ext cx="5405306" cy="4519612"/>
              </a:xfrm>
              <a:prstGeom prst="rect">
                <a:avLst/>
              </a:prstGeom>
              <a:blipFill>
                <a:blip r:embed="rId2"/>
                <a:stretch>
                  <a:fillRect l="-790" t="-1213" r="-1919" b="-1320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Oval 5">
            <a:extLst>
              <a:ext uri="{FF2B5EF4-FFF2-40B4-BE49-F238E27FC236}">
                <a16:creationId xmlns:a16="http://schemas.microsoft.com/office/drawing/2014/main" id="{CC1645B7-7944-4389-A745-D48817944732}"/>
              </a:ext>
            </a:extLst>
          </p:cNvPr>
          <p:cNvSpPr/>
          <p:nvPr/>
        </p:nvSpPr>
        <p:spPr bwMode="auto">
          <a:xfrm>
            <a:off x="6310737" y="4268238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EC8F749-B3E0-491D-AA63-151312F67246}"/>
                  </a:ext>
                </a:extLst>
              </p:cNvPr>
              <p:cNvSpPr/>
              <p:nvPr/>
            </p:nvSpPr>
            <p:spPr bwMode="auto">
              <a:xfrm>
                <a:off x="7578872" y="4263343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7" name="Oval 6">
                <a:extLst>
                  <a:ext uri="{FF2B5EF4-FFF2-40B4-BE49-F238E27FC236}">
                    <a16:creationId xmlns:a16="http://schemas.microsoft.com/office/drawing/2014/main" id="{9EC8F749-B3E0-491D-AA63-151312F6724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8872" y="4263343"/>
                <a:ext cx="377505" cy="377505"/>
              </a:xfrm>
              <a:prstGeom prst="ellipse">
                <a:avLst/>
              </a:prstGeom>
              <a:blipFill>
                <a:blip r:embed="rId3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7C89BA9-B596-45A5-B681-3B7F0F3DBB09}"/>
                  </a:ext>
                </a:extLst>
              </p:cNvPr>
              <p:cNvSpPr/>
              <p:nvPr/>
            </p:nvSpPr>
            <p:spPr bwMode="auto">
              <a:xfrm>
                <a:off x="8847007" y="4263342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8" name="Oval 7">
                <a:extLst>
                  <a:ext uri="{FF2B5EF4-FFF2-40B4-BE49-F238E27FC236}">
                    <a16:creationId xmlns:a16="http://schemas.microsoft.com/office/drawing/2014/main" id="{87C89BA9-B596-45A5-B681-3B7F0F3DBB09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7007" y="4263342"/>
                <a:ext cx="377505" cy="377505"/>
              </a:xfrm>
              <a:prstGeom prst="ellipse">
                <a:avLst/>
              </a:prstGeom>
              <a:blipFill>
                <a:blip r:embed="rId4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FB877BE-C852-463E-A891-2BD56D6CDB0B}"/>
                  </a:ext>
                </a:extLst>
              </p:cNvPr>
              <p:cNvSpPr/>
              <p:nvPr/>
            </p:nvSpPr>
            <p:spPr bwMode="auto">
              <a:xfrm>
                <a:off x="11376950" y="4263342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𝑘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9" name="Oval 8">
                <a:extLst>
                  <a:ext uri="{FF2B5EF4-FFF2-40B4-BE49-F238E27FC236}">
                    <a16:creationId xmlns:a16="http://schemas.microsoft.com/office/drawing/2014/main" id="{CFB877BE-C852-463E-A891-2BD56D6CDB0B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1376950" y="4263342"/>
                <a:ext cx="377505" cy="377505"/>
              </a:xfrm>
              <a:prstGeom prst="ellipse">
                <a:avLst/>
              </a:prstGeom>
              <a:blipFill>
                <a:blip r:embed="rId5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E95A643-8BDE-4B4E-BF19-CEE235795321}"/>
                  </a:ext>
                </a:extLst>
              </p:cNvPr>
              <p:cNvSpPr/>
              <p:nvPr/>
            </p:nvSpPr>
            <p:spPr bwMode="auto">
              <a:xfrm>
                <a:off x="10115142" y="4263342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𝑥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0" name="Oval 9">
                <a:extLst>
                  <a:ext uri="{FF2B5EF4-FFF2-40B4-BE49-F238E27FC236}">
                    <a16:creationId xmlns:a16="http://schemas.microsoft.com/office/drawing/2014/main" id="{0E95A643-8BDE-4B4E-BF19-CEE23579532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15142" y="4263342"/>
                <a:ext cx="377505" cy="377505"/>
              </a:xfrm>
              <a:prstGeom prst="ellipse">
                <a:avLst/>
              </a:prstGeom>
              <a:blipFill>
                <a:blip r:embed="rId6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38D897-26E4-4247-AFB0-7DAB3C366274}"/>
                  </a:ext>
                </a:extLst>
              </p:cNvPr>
              <p:cNvSpPr/>
              <p:nvPr/>
            </p:nvSpPr>
            <p:spPr bwMode="auto">
              <a:xfrm>
                <a:off x="8842813" y="2853952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1" name="Oval 10">
                <a:extLst>
                  <a:ext uri="{FF2B5EF4-FFF2-40B4-BE49-F238E27FC236}">
                    <a16:creationId xmlns:a16="http://schemas.microsoft.com/office/drawing/2014/main" id="{BD38D897-26E4-4247-AFB0-7DAB3C36627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2813" y="2853952"/>
                <a:ext cx="377505" cy="377505"/>
              </a:xfrm>
              <a:prstGeom prst="ellipse">
                <a:avLst/>
              </a:prstGeom>
              <a:blipFill>
                <a:blip r:embed="rId7"/>
                <a:stretch>
                  <a:fillRect l="-3226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9D047F48-7CBF-4B7A-B711-16F002430BF0}"/>
              </a:ext>
            </a:extLst>
          </p:cNvPr>
          <p:cNvCxnSpPr>
            <a:stCxn id="6" idx="7"/>
            <a:endCxn id="11" idx="4"/>
          </p:cNvCxnSpPr>
          <p:nvPr/>
        </p:nvCxnSpPr>
        <p:spPr bwMode="auto">
          <a:xfrm flipV="1">
            <a:off x="6632958" y="3231457"/>
            <a:ext cx="2398608" cy="1092065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F6C49F4B-360F-40E2-B051-1304995FB096}"/>
              </a:ext>
            </a:extLst>
          </p:cNvPr>
          <p:cNvCxnSpPr>
            <a:stCxn id="7" idx="7"/>
            <a:endCxn id="11" idx="4"/>
          </p:cNvCxnSpPr>
          <p:nvPr/>
        </p:nvCxnSpPr>
        <p:spPr bwMode="auto">
          <a:xfrm flipV="1">
            <a:off x="7901093" y="3231457"/>
            <a:ext cx="1130473" cy="1087170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08CFCE0D-4965-45FF-9D60-5318CA06FDF3}"/>
              </a:ext>
            </a:extLst>
          </p:cNvPr>
          <p:cNvCxnSpPr>
            <a:stCxn id="8" idx="0"/>
            <a:endCxn id="11" idx="4"/>
          </p:cNvCxnSpPr>
          <p:nvPr/>
        </p:nvCxnSpPr>
        <p:spPr bwMode="auto">
          <a:xfrm flipH="1" flipV="1">
            <a:off x="9031566" y="3231457"/>
            <a:ext cx="4194" cy="1031885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C44BD5B4-4081-4E4B-9D29-C46C867ADF5C}"/>
              </a:ext>
            </a:extLst>
          </p:cNvPr>
          <p:cNvCxnSpPr>
            <a:stCxn id="10" idx="1"/>
            <a:endCxn id="11" idx="4"/>
          </p:cNvCxnSpPr>
          <p:nvPr/>
        </p:nvCxnSpPr>
        <p:spPr bwMode="auto">
          <a:xfrm flipH="1" flipV="1">
            <a:off x="9031566" y="3231457"/>
            <a:ext cx="1138860" cy="10871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1E7F8BCD-24C7-43C8-B258-3EFF6C561B2F}"/>
              </a:ext>
            </a:extLst>
          </p:cNvPr>
          <p:cNvCxnSpPr>
            <a:stCxn id="9" idx="1"/>
            <a:endCxn id="11" idx="4"/>
          </p:cNvCxnSpPr>
          <p:nvPr/>
        </p:nvCxnSpPr>
        <p:spPr bwMode="auto">
          <a:xfrm flipH="1" flipV="1">
            <a:off x="9031566" y="3231457"/>
            <a:ext cx="2400668" cy="1087169"/>
          </a:xfrm>
          <a:prstGeom prst="line">
            <a:avLst/>
          </a:prstGeom>
          <a:ln w="28575">
            <a:solidFill>
              <a:schemeClr val="accent2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6417EC1-5EF0-4202-8DAE-CDB6634F9C34}"/>
                  </a:ext>
                </a:extLst>
              </p:cNvPr>
              <p:cNvSpPr/>
              <p:nvPr/>
            </p:nvSpPr>
            <p:spPr bwMode="auto">
              <a:xfrm>
                <a:off x="7574678" y="2849057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7" name="Oval 16">
                <a:extLst>
                  <a:ext uri="{FF2B5EF4-FFF2-40B4-BE49-F238E27FC236}">
                    <a16:creationId xmlns:a16="http://schemas.microsoft.com/office/drawing/2014/main" id="{46417EC1-5EF0-4202-8DAE-CDB6634F9C3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7574678" y="2849057"/>
                <a:ext cx="377505" cy="377505"/>
              </a:xfrm>
              <a:prstGeom prst="ellipse">
                <a:avLst/>
              </a:prstGeom>
              <a:blipFill>
                <a:blip r:embed="rId8"/>
                <a:stretch>
                  <a:fillRect l="-327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CE5E308-A62A-421E-816F-A8DD03939E28}"/>
                  </a:ext>
                </a:extLst>
              </p:cNvPr>
              <p:cNvSpPr/>
              <p:nvPr/>
            </p:nvSpPr>
            <p:spPr bwMode="auto">
              <a:xfrm>
                <a:off x="10110625" y="2849056"/>
                <a:ext cx="377505" cy="377505"/>
              </a:xfrm>
              <a:prstGeom prst="ellipse">
                <a:avLst/>
              </a:prstGeom>
              <a:solidFill>
                <a:schemeClr val="accent1">
                  <a:lumMod val="75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sSubPr>
                        <m:e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h</m:t>
                          </m:r>
                        </m:e>
                        <m:sub>
                          <m:r>
                            <a:rPr kumimoji="0" lang="en-US" sz="16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𝑙</m:t>
                          </m:r>
                        </m:sub>
                      </m:sSub>
                    </m:oMath>
                  </m:oMathPara>
                </a14:m>
                <a:endParaRPr kumimoji="0" lang="en-US" sz="16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ea typeface="SimSun" charset="-122"/>
                </a:endParaRPr>
              </a:p>
            </p:txBody>
          </p:sp>
        </mc:Choice>
        <mc:Fallback xmlns="">
          <p:sp>
            <p:nvSpPr>
              <p:cNvPr id="18" name="Oval 17">
                <a:extLst>
                  <a:ext uri="{FF2B5EF4-FFF2-40B4-BE49-F238E27FC236}">
                    <a16:creationId xmlns:a16="http://schemas.microsoft.com/office/drawing/2014/main" id="{7CE5E308-A62A-421E-816F-A8DD03939E2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10110625" y="2849056"/>
                <a:ext cx="377505" cy="377505"/>
              </a:xfrm>
              <a:prstGeom prst="ellipse">
                <a:avLst/>
              </a:prstGeom>
              <a:blipFill>
                <a:blip r:embed="rId9"/>
                <a:stretch>
                  <a:fillRect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D21A833-A720-41D6-9ED1-32A07FB0AA8D}"/>
                  </a:ext>
                </a:extLst>
              </p:cNvPr>
              <p:cNvSpPr/>
              <p:nvPr/>
            </p:nvSpPr>
            <p:spPr bwMode="auto">
              <a:xfrm>
                <a:off x="8847006" y="1439666"/>
                <a:ext cx="377505" cy="377505"/>
              </a:xfrm>
              <a:prstGeom prst="ellipse">
                <a:avLst/>
              </a:prstGeom>
              <a:solidFill>
                <a:schemeClr val="accent1">
                  <a:lumMod val="50000"/>
                </a:schemeClr>
              </a:solid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 vert="horz" wrap="square" lIns="91440" tIns="45720" rIns="91440" bIns="45720" numCol="1" rtlCol="0" anchor="ctr" anchorCtr="0" compatLnSpc="1">
                <a:prstTxWarp prst="textNoShape">
                  <a:avLst/>
                </a:prstTxWarp>
              </a:bodyPr>
              <a:lstStyle/>
              <a:p>
                <a:pPr marL="0" marR="0" indent="0" algn="ctr" defTabSz="457200" rtl="0" eaLnBrk="1" fontAlgn="base" latinLnBrk="0" hangingPunct="0">
                  <a:lnSpc>
                    <a:spcPct val="93000"/>
                  </a:lnSpc>
                  <a:spcBef>
                    <a:spcPct val="0"/>
                  </a:spcBef>
                  <a:spcAft>
                    <a:spcPct val="0"/>
                  </a:spcAft>
                  <a:buClr>
                    <a:srgbClr val="000000"/>
                  </a:buClr>
                  <a:buSzPct val="100000"/>
                  <a:buFont typeface="Times New Roman" pitchFamily="16" charset="0"/>
                  <a:buNone/>
                  <a:tabLst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</m:ctrlPr>
                        </m:accPr>
                        <m:e>
                          <m:r>
                            <a:rPr kumimoji="0" lang="en-US" sz="1800" b="0" i="1" u="none" strike="noStrike" cap="none" normalizeH="0" baseline="0" smtClean="0">
                              <a:ln>
                                <a:noFill/>
                              </a:ln>
                              <a:solidFill>
                                <a:schemeClr val="bg1"/>
                              </a:solidFill>
                              <a:effectLst/>
                              <a:latin typeface="Cambria Math" panose="02040503050406030204" pitchFamily="18" charset="0"/>
                              <a:ea typeface="SimSun" charset="-122"/>
                            </a:rPr>
                            <m:t>𝑦</m:t>
                          </m:r>
                        </m:e>
                      </m:acc>
                    </m:oMath>
                  </m:oMathPara>
                </a14:m>
                <a:endParaRPr kumimoji="0" lang="en-US" sz="1800" b="0" i="0" u="none" strike="noStrike" cap="none" normalizeH="0" baseline="0" dirty="0">
                  <a:ln>
                    <a:noFill/>
                  </a:ln>
                  <a:solidFill>
                    <a:schemeClr val="bg1"/>
                  </a:solidFill>
                  <a:effectLst/>
                  <a:latin typeface="Arial" charset="0"/>
                  <a:ea typeface="SimSun" charset="-122"/>
                </a:endParaRPr>
              </a:p>
            </p:txBody>
          </p:sp>
        </mc:Choice>
        <mc:Fallback xmlns="">
          <p:sp>
            <p:nvSpPr>
              <p:cNvPr id="19" name="Oval 18">
                <a:extLst>
                  <a:ext uri="{FF2B5EF4-FFF2-40B4-BE49-F238E27FC236}">
                    <a16:creationId xmlns:a16="http://schemas.microsoft.com/office/drawing/2014/main" id="{5D21A833-A720-41D6-9ED1-32A07FB0AA8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 bwMode="auto">
              <a:xfrm>
                <a:off x="8847006" y="1439666"/>
                <a:ext cx="377505" cy="377505"/>
              </a:xfrm>
              <a:prstGeom prst="ellipse">
                <a:avLst/>
              </a:prstGeom>
              <a:blipFill>
                <a:blip r:embed="rId10"/>
                <a:stretch>
                  <a:fillRect t="-4839" b="-4839"/>
                </a:stretch>
              </a:blipFill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effectLst/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1F93EDF-0ABA-4AC4-824F-C1EDD37597B8}"/>
              </a:ext>
            </a:extLst>
          </p:cNvPr>
          <p:cNvCxnSpPr>
            <a:cxnSpLocks/>
            <a:stCxn id="11" idx="0"/>
            <a:endCxn id="19" idx="4"/>
          </p:cNvCxnSpPr>
          <p:nvPr/>
        </p:nvCxnSpPr>
        <p:spPr bwMode="auto">
          <a:xfrm flipV="1">
            <a:off x="9031566" y="1817171"/>
            <a:ext cx="4193" cy="103678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5C5E75FD-725B-4A09-91A8-8821BADC3978}"/>
              </a:ext>
            </a:extLst>
          </p:cNvPr>
          <p:cNvCxnSpPr>
            <a:cxnSpLocks/>
            <a:stCxn id="18" idx="1"/>
            <a:endCxn id="19" idx="4"/>
          </p:cNvCxnSpPr>
          <p:nvPr/>
        </p:nvCxnSpPr>
        <p:spPr bwMode="auto">
          <a:xfrm flipH="1" flipV="1">
            <a:off x="9035759" y="1817171"/>
            <a:ext cx="1130150" cy="1087169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70E2194-99F8-42D8-AF8C-95FE658A8B6C}"/>
              </a:ext>
            </a:extLst>
          </p:cNvPr>
          <p:cNvCxnSpPr>
            <a:cxnSpLocks/>
            <a:stCxn id="17" idx="7"/>
            <a:endCxn id="19" idx="4"/>
          </p:cNvCxnSpPr>
          <p:nvPr/>
        </p:nvCxnSpPr>
        <p:spPr bwMode="auto">
          <a:xfrm flipV="1">
            <a:off x="7896899" y="1817171"/>
            <a:ext cx="1138860" cy="1087170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5A41D640-F640-4C21-A8EA-EAC8F0F97324}"/>
              </a:ext>
            </a:extLst>
          </p:cNvPr>
          <p:cNvCxnSpPr>
            <a:cxnSpLocks/>
            <a:stCxn id="6" idx="7"/>
            <a:endCxn id="17" idx="4"/>
          </p:cNvCxnSpPr>
          <p:nvPr/>
        </p:nvCxnSpPr>
        <p:spPr bwMode="auto">
          <a:xfrm flipV="1">
            <a:off x="6632958" y="3226562"/>
            <a:ext cx="1130473" cy="1096960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476649B5-0332-406F-9E8F-9A43A2BBA2D9}"/>
              </a:ext>
            </a:extLst>
          </p:cNvPr>
          <p:cNvCxnSpPr>
            <a:cxnSpLocks/>
            <a:stCxn id="7" idx="0"/>
            <a:endCxn id="17" idx="4"/>
          </p:cNvCxnSpPr>
          <p:nvPr/>
        </p:nvCxnSpPr>
        <p:spPr bwMode="auto">
          <a:xfrm flipH="1" flipV="1">
            <a:off x="7763431" y="3226562"/>
            <a:ext cx="4194" cy="1036781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A411CF85-F0B6-478E-B4E9-6445E234591A}"/>
              </a:ext>
            </a:extLst>
          </p:cNvPr>
          <p:cNvCxnSpPr>
            <a:cxnSpLocks/>
            <a:stCxn id="8" idx="1"/>
            <a:endCxn id="17" idx="4"/>
          </p:cNvCxnSpPr>
          <p:nvPr/>
        </p:nvCxnSpPr>
        <p:spPr bwMode="auto">
          <a:xfrm flipH="1" flipV="1">
            <a:off x="7763431" y="3226562"/>
            <a:ext cx="1138860" cy="1092064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23C4D60F-6151-46EA-886A-2D6E1BC0BB2D}"/>
              </a:ext>
            </a:extLst>
          </p:cNvPr>
          <p:cNvCxnSpPr>
            <a:cxnSpLocks/>
            <a:stCxn id="10" idx="1"/>
            <a:endCxn id="17" idx="4"/>
          </p:cNvCxnSpPr>
          <p:nvPr/>
        </p:nvCxnSpPr>
        <p:spPr bwMode="auto">
          <a:xfrm flipH="1" flipV="1">
            <a:off x="7763431" y="3226562"/>
            <a:ext cx="2406995" cy="1092064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C671B9A0-C67C-4D70-A0BE-B8306CAA023E}"/>
              </a:ext>
            </a:extLst>
          </p:cNvPr>
          <p:cNvCxnSpPr>
            <a:cxnSpLocks/>
            <a:stCxn id="9" idx="1"/>
            <a:endCxn id="17" idx="4"/>
          </p:cNvCxnSpPr>
          <p:nvPr/>
        </p:nvCxnSpPr>
        <p:spPr bwMode="auto">
          <a:xfrm flipH="1" flipV="1">
            <a:off x="7763431" y="3226562"/>
            <a:ext cx="3668803" cy="1092064"/>
          </a:xfrm>
          <a:prstGeom prst="line">
            <a:avLst/>
          </a:prstGeom>
          <a:ln w="28575">
            <a:solidFill>
              <a:schemeClr val="accent1">
                <a:lumMod val="40000"/>
                <a:lumOff val="6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2947592D-BC3C-4393-B199-D307188F7CF5}"/>
              </a:ext>
            </a:extLst>
          </p:cNvPr>
          <p:cNvCxnSpPr>
            <a:cxnSpLocks/>
            <a:stCxn id="9" idx="1"/>
            <a:endCxn id="18" idx="4"/>
          </p:cNvCxnSpPr>
          <p:nvPr/>
        </p:nvCxnSpPr>
        <p:spPr bwMode="auto">
          <a:xfrm flipH="1" flipV="1">
            <a:off x="10299378" y="3226561"/>
            <a:ext cx="1132856" cy="1092065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FC1D3EA2-114B-4EBD-B41F-4069467A5B6A}"/>
              </a:ext>
            </a:extLst>
          </p:cNvPr>
          <p:cNvCxnSpPr>
            <a:cxnSpLocks/>
            <a:stCxn id="10" idx="0"/>
            <a:endCxn id="18" idx="4"/>
          </p:cNvCxnSpPr>
          <p:nvPr/>
        </p:nvCxnSpPr>
        <p:spPr bwMode="auto">
          <a:xfrm flipH="1" flipV="1">
            <a:off x="10299378" y="3226561"/>
            <a:ext cx="4517" cy="1036781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63C78A9A-820E-4CB1-9DDA-7B8EABE017EE}"/>
              </a:ext>
            </a:extLst>
          </p:cNvPr>
          <p:cNvCxnSpPr>
            <a:cxnSpLocks/>
            <a:stCxn id="8" idx="7"/>
            <a:endCxn id="18" idx="4"/>
          </p:cNvCxnSpPr>
          <p:nvPr/>
        </p:nvCxnSpPr>
        <p:spPr bwMode="auto">
          <a:xfrm flipV="1">
            <a:off x="9169228" y="3226561"/>
            <a:ext cx="1130150" cy="1092065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907878D-2967-4189-A28E-997C21726B40}"/>
              </a:ext>
            </a:extLst>
          </p:cNvPr>
          <p:cNvCxnSpPr>
            <a:cxnSpLocks/>
            <a:stCxn id="7" idx="7"/>
            <a:endCxn id="18" idx="4"/>
          </p:cNvCxnSpPr>
          <p:nvPr/>
        </p:nvCxnSpPr>
        <p:spPr bwMode="auto">
          <a:xfrm flipV="1">
            <a:off x="7901093" y="3226561"/>
            <a:ext cx="2398285" cy="1092066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1C45E9A2-DF40-44FA-BA6B-88D4EA4828FF}"/>
              </a:ext>
            </a:extLst>
          </p:cNvPr>
          <p:cNvCxnSpPr>
            <a:cxnSpLocks/>
            <a:stCxn id="6" idx="7"/>
            <a:endCxn id="18" idx="4"/>
          </p:cNvCxnSpPr>
          <p:nvPr/>
        </p:nvCxnSpPr>
        <p:spPr bwMode="auto">
          <a:xfrm flipV="1">
            <a:off x="6632958" y="3226561"/>
            <a:ext cx="3666420" cy="1096961"/>
          </a:xfrm>
          <a:prstGeom prst="line">
            <a:avLst/>
          </a:prstGeom>
          <a:ln w="28575">
            <a:solidFill>
              <a:schemeClr val="accent4">
                <a:lumMod val="60000"/>
                <a:lumOff val="40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Oval 32">
            <a:extLst>
              <a:ext uri="{FF2B5EF4-FFF2-40B4-BE49-F238E27FC236}">
                <a16:creationId xmlns:a16="http://schemas.microsoft.com/office/drawing/2014/main" id="{F9AC4CD4-2FFC-4D72-881B-804BCABF65EF}"/>
              </a:ext>
            </a:extLst>
          </p:cNvPr>
          <p:cNvSpPr/>
          <p:nvPr/>
        </p:nvSpPr>
        <p:spPr bwMode="auto">
          <a:xfrm>
            <a:off x="6304392" y="2846608"/>
            <a:ext cx="377505" cy="377505"/>
          </a:xfrm>
          <a:prstGeom prst="ellipse">
            <a:avLst/>
          </a:prstGeom>
          <a:solidFill>
            <a:schemeClr val="accent1">
              <a:lumMod val="7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r>
              <a:rPr kumimoji="0" lang="en-US" sz="1800" b="0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ea typeface="SimSun" charset="-122"/>
              </a:rPr>
              <a:t>1</a:t>
            </a:r>
          </a:p>
        </p:txBody>
      </p: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CB90EE3E-EB44-4812-86EF-5618D3472687}"/>
              </a:ext>
            </a:extLst>
          </p:cNvPr>
          <p:cNvCxnSpPr>
            <a:cxnSpLocks/>
            <a:stCxn id="33" idx="7"/>
            <a:endCxn id="19" idx="4"/>
          </p:cNvCxnSpPr>
          <p:nvPr/>
        </p:nvCxnSpPr>
        <p:spPr bwMode="auto">
          <a:xfrm flipV="1">
            <a:off x="6626613" y="1817171"/>
            <a:ext cx="2409146" cy="1084721"/>
          </a:xfrm>
          <a:prstGeom prst="line">
            <a:avLst/>
          </a:prstGeom>
          <a:ln w="28575">
            <a:solidFill>
              <a:schemeClr val="accent2">
                <a:lumMod val="75000"/>
              </a:schemeClr>
            </a:solidFill>
            <a:headEnd type="non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extBox 1">
            <a:extLst>
              <a:ext uri="{FF2B5EF4-FFF2-40B4-BE49-F238E27FC236}">
                <a16:creationId xmlns:a16="http://schemas.microsoft.com/office/drawing/2014/main" id="{090022E6-4E71-9363-73ED-3783DDA5E400}"/>
              </a:ext>
            </a:extLst>
          </p:cNvPr>
          <p:cNvSpPr txBox="1"/>
          <p:nvPr/>
        </p:nvSpPr>
        <p:spPr>
          <a:xfrm>
            <a:off x="10731968" y="4184078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D6E667FF-1963-1D5D-B79E-C180B319F806}"/>
              </a:ext>
            </a:extLst>
          </p:cNvPr>
          <p:cNvSpPr txBox="1"/>
          <p:nvPr/>
        </p:nvSpPr>
        <p:spPr>
          <a:xfrm>
            <a:off x="9463332" y="2746372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980038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7" grpId="0" animBg="1"/>
      <p:bldP spid="18" grpId="0" animBg="1"/>
      <p:bldP spid="19" grpId="0" animBg="1"/>
      <p:bldP spid="33" grpId="0" animBg="1"/>
      <p:bldP spid="2" grpId="0"/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72F47B96-3D7A-460E-8EC7-1BF04D8F66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13833" y="0"/>
            <a:ext cx="10964333" cy="917573"/>
          </a:xfrm>
        </p:spPr>
        <p:txBody>
          <a:bodyPr/>
          <a:lstStyle/>
          <a:p>
            <a:r>
              <a:rPr lang="en-US" sz="2800" dirty="0"/>
              <a:t>Neural Network</a:t>
            </a:r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97CAABF-384A-4F1D-BF83-71F192BB3BC5}"/>
              </a:ext>
            </a:extLst>
          </p:cNvPr>
          <p:cNvSpPr txBox="1">
            <a:spLocks/>
          </p:cNvSpPr>
          <p:nvPr/>
        </p:nvSpPr>
        <p:spPr>
          <a:xfrm>
            <a:off x="613833" y="808839"/>
            <a:ext cx="5311054" cy="4519612"/>
          </a:xfrm>
          <a:prstGeom prst="rect">
            <a:avLst/>
          </a:prstGeom>
        </p:spPr>
        <p:txBody>
          <a:bodyPr/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From the previous example, we can generalize a Neural Network as a multi-layer model</a:t>
            </a:r>
          </a:p>
          <a:p>
            <a:pPr lvl="1"/>
            <a:r>
              <a:rPr lang="en-US" dirty="0"/>
              <a:t>Each layer is computed as a non-linear transformation of the previous layer</a:t>
            </a:r>
          </a:p>
          <a:p>
            <a:pPr lvl="1"/>
            <a:r>
              <a:rPr lang="en-US" sz="2800" dirty="0"/>
              <a:t>A NN is also called a </a:t>
            </a:r>
            <a:r>
              <a:rPr lang="en-US" sz="2800" b="1" dirty="0"/>
              <a:t>Multi-Layer Perceptron (MLP)</a:t>
            </a:r>
          </a:p>
        </p:txBody>
      </p:sp>
      <p:pic>
        <p:nvPicPr>
          <p:cNvPr id="85" name="Picture 84">
            <a:extLst>
              <a:ext uri="{FF2B5EF4-FFF2-40B4-BE49-F238E27FC236}">
                <a16:creationId xmlns:a16="http://schemas.microsoft.com/office/drawing/2014/main" id="{61F26AFC-7FFE-0F4D-BBE2-64721A881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7114" y="1529549"/>
            <a:ext cx="5924886" cy="30003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7804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B8B2D7-5A59-887A-1C71-3C957AA289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Why Stacking Nonlinear Models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D942649-C304-41B3-E458-E3CD4FD4153E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908094"/>
            <a:ext cx="5284099" cy="2633388"/>
          </a:xfrm>
        </p:spPr>
        <p:txBody>
          <a:bodyPr/>
          <a:lstStyle/>
          <a:p>
            <a:r>
              <a:rPr lang="en-US" sz="2200" dirty="0"/>
              <a:t>In brief, the more nonlinear layers are stacked, the higher </a:t>
            </a:r>
            <a:r>
              <a:rPr lang="en-US" sz="2200" b="1" dirty="0"/>
              <a:t>representation power</a:t>
            </a:r>
            <a:r>
              <a:rPr lang="en-US" sz="2200" dirty="0"/>
              <a:t> a neural network has</a:t>
            </a:r>
          </a:p>
          <a:p>
            <a:pPr lvl="1"/>
            <a:r>
              <a:rPr lang="en-US" sz="2000" dirty="0"/>
              <a:t>Representation power means the complexity of a function in data that a neural network can learn</a:t>
            </a:r>
          </a:p>
          <a:p>
            <a:pPr lvl="1"/>
            <a:r>
              <a:rPr lang="en-US" sz="2000" dirty="0"/>
              <a:t>Neural networks with more layers can predict </a:t>
            </a:r>
            <a:r>
              <a:rPr lang="en-US" sz="2000" b="1" dirty="0"/>
              <a:t>very complicated patterns</a:t>
            </a:r>
            <a:r>
              <a:rPr lang="en-US" sz="2000" dirty="0"/>
              <a:t> in data</a:t>
            </a:r>
          </a:p>
        </p:txBody>
      </p: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832827C-E7FD-8AF3-69B3-0495F0B4198E}"/>
              </a:ext>
            </a:extLst>
          </p:cNvPr>
          <p:cNvCxnSpPr>
            <a:cxnSpLocks/>
          </p:cNvCxnSpPr>
          <p:nvPr/>
        </p:nvCxnSpPr>
        <p:spPr>
          <a:xfrm>
            <a:off x="877007" y="5941861"/>
            <a:ext cx="496432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1D183D85-AE0E-8A6D-F32D-A1DFBD4C3F71}"/>
              </a:ext>
            </a:extLst>
          </p:cNvPr>
          <p:cNvCxnSpPr>
            <a:cxnSpLocks/>
          </p:cNvCxnSpPr>
          <p:nvPr/>
        </p:nvCxnSpPr>
        <p:spPr>
          <a:xfrm flipV="1">
            <a:off x="877007" y="4024136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TextBox 39">
            <a:extLst>
              <a:ext uri="{FF2B5EF4-FFF2-40B4-BE49-F238E27FC236}">
                <a16:creationId xmlns:a16="http://schemas.microsoft.com/office/drawing/2014/main" id="{AF12C62D-8A6B-5086-AD60-B07253B5BC9F}"/>
              </a:ext>
            </a:extLst>
          </p:cNvPr>
          <p:cNvSpPr txBox="1"/>
          <p:nvPr/>
        </p:nvSpPr>
        <p:spPr>
          <a:xfrm>
            <a:off x="5132088" y="5963310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74B487C1-ED07-3734-0A78-7E2FC739B573}"/>
              </a:ext>
            </a:extLst>
          </p:cNvPr>
          <p:cNvSpPr txBox="1"/>
          <p:nvPr/>
        </p:nvSpPr>
        <p:spPr>
          <a:xfrm rot="16200000">
            <a:off x="320147" y="4325595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EE793D02-3F65-E6D6-AC41-620414D13C95}"/>
              </a:ext>
            </a:extLst>
          </p:cNvPr>
          <p:cNvSpPr/>
          <p:nvPr/>
        </p:nvSpPr>
        <p:spPr>
          <a:xfrm>
            <a:off x="1098738" y="511048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4D274C84-8983-F256-A4D5-9E0426007C12}"/>
              </a:ext>
            </a:extLst>
          </p:cNvPr>
          <p:cNvSpPr/>
          <p:nvPr/>
        </p:nvSpPr>
        <p:spPr>
          <a:xfrm>
            <a:off x="1561579" y="473618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1C9D38C7-136F-1E41-5B80-0EFBB3EB38BB}"/>
              </a:ext>
            </a:extLst>
          </p:cNvPr>
          <p:cNvSpPr/>
          <p:nvPr/>
        </p:nvSpPr>
        <p:spPr>
          <a:xfrm>
            <a:off x="1934626" y="42202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B9CC70BD-6B8D-50CC-A8CA-652AD2840010}"/>
              </a:ext>
            </a:extLst>
          </p:cNvPr>
          <p:cNvSpPr/>
          <p:nvPr/>
        </p:nvSpPr>
        <p:spPr>
          <a:xfrm>
            <a:off x="2328031" y="440378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37B047EC-8016-D528-2186-B6EE5CE1A4EF}"/>
              </a:ext>
            </a:extLst>
          </p:cNvPr>
          <p:cNvSpPr/>
          <p:nvPr/>
        </p:nvSpPr>
        <p:spPr>
          <a:xfrm rot="18626924">
            <a:off x="1973016" y="453068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0903AAA3-82E1-6662-B900-56F82F86A119}"/>
              </a:ext>
            </a:extLst>
          </p:cNvPr>
          <p:cNvSpPr/>
          <p:nvPr/>
        </p:nvSpPr>
        <p:spPr>
          <a:xfrm>
            <a:off x="1375584" y="548481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35974B08-E783-AB63-BC48-3A46736BA8AD}"/>
              </a:ext>
            </a:extLst>
          </p:cNvPr>
          <p:cNvSpPr/>
          <p:nvPr/>
        </p:nvSpPr>
        <p:spPr>
          <a:xfrm>
            <a:off x="2719774" y="456740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96AF88E0-D6E8-ECD4-631C-486249E1038D}"/>
              </a:ext>
            </a:extLst>
          </p:cNvPr>
          <p:cNvSpPr/>
          <p:nvPr/>
        </p:nvSpPr>
        <p:spPr>
          <a:xfrm>
            <a:off x="2935861" y="493821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11A03D09-14A9-4813-F72F-15353D0EDDF1}"/>
              </a:ext>
            </a:extLst>
          </p:cNvPr>
          <p:cNvSpPr/>
          <p:nvPr/>
        </p:nvSpPr>
        <p:spPr>
          <a:xfrm>
            <a:off x="2457186" y="486083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F7B96559-A6C6-A152-E632-0E2402D9C88F}"/>
              </a:ext>
            </a:extLst>
          </p:cNvPr>
          <p:cNvSpPr/>
          <p:nvPr/>
        </p:nvSpPr>
        <p:spPr>
          <a:xfrm>
            <a:off x="3159407" y="518748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C8EF3F4E-3A18-681B-DBD5-D53B1362FCEE}"/>
              </a:ext>
            </a:extLst>
          </p:cNvPr>
          <p:cNvSpPr/>
          <p:nvPr/>
        </p:nvSpPr>
        <p:spPr>
          <a:xfrm>
            <a:off x="3179923" y="475503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E2015E3A-E26C-F584-D944-8167D021AC9E}"/>
              </a:ext>
            </a:extLst>
          </p:cNvPr>
          <p:cNvSpPr/>
          <p:nvPr/>
        </p:nvSpPr>
        <p:spPr>
          <a:xfrm>
            <a:off x="1401157" y="511383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57074C69-DB1B-61CE-8EB2-4F34E927162E}"/>
              </a:ext>
            </a:extLst>
          </p:cNvPr>
          <p:cNvSpPr/>
          <p:nvPr/>
        </p:nvSpPr>
        <p:spPr>
          <a:xfrm>
            <a:off x="3505427" y="486202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7" name="Oval 56">
            <a:extLst>
              <a:ext uri="{FF2B5EF4-FFF2-40B4-BE49-F238E27FC236}">
                <a16:creationId xmlns:a16="http://schemas.microsoft.com/office/drawing/2014/main" id="{8C54CFF0-5E0A-372B-0D44-80CD900E1822}"/>
              </a:ext>
            </a:extLst>
          </p:cNvPr>
          <p:cNvSpPr/>
          <p:nvPr/>
        </p:nvSpPr>
        <p:spPr>
          <a:xfrm>
            <a:off x="4257542" y="419342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Oval 57">
            <a:extLst>
              <a:ext uri="{FF2B5EF4-FFF2-40B4-BE49-F238E27FC236}">
                <a16:creationId xmlns:a16="http://schemas.microsoft.com/office/drawing/2014/main" id="{88CBF073-E4D8-983C-E98E-B1B15855E992}"/>
              </a:ext>
            </a:extLst>
          </p:cNvPr>
          <p:cNvSpPr/>
          <p:nvPr/>
        </p:nvSpPr>
        <p:spPr>
          <a:xfrm>
            <a:off x="3857791" y="448261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Oval 58">
            <a:extLst>
              <a:ext uri="{FF2B5EF4-FFF2-40B4-BE49-F238E27FC236}">
                <a16:creationId xmlns:a16="http://schemas.microsoft.com/office/drawing/2014/main" id="{8A0094A6-9A2B-1E39-B82D-3315C5CA0472}"/>
              </a:ext>
            </a:extLst>
          </p:cNvPr>
          <p:cNvSpPr/>
          <p:nvPr/>
        </p:nvSpPr>
        <p:spPr>
          <a:xfrm>
            <a:off x="2624286" y="517282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Oval 59">
            <a:extLst>
              <a:ext uri="{FF2B5EF4-FFF2-40B4-BE49-F238E27FC236}">
                <a16:creationId xmlns:a16="http://schemas.microsoft.com/office/drawing/2014/main" id="{68B300E4-F364-FF05-D9F4-2D69497D5869}"/>
              </a:ext>
            </a:extLst>
          </p:cNvPr>
          <p:cNvSpPr/>
          <p:nvPr/>
        </p:nvSpPr>
        <p:spPr>
          <a:xfrm>
            <a:off x="4231752" y="477635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1" name="Oval 60">
            <a:extLst>
              <a:ext uri="{FF2B5EF4-FFF2-40B4-BE49-F238E27FC236}">
                <a16:creationId xmlns:a16="http://schemas.microsoft.com/office/drawing/2014/main" id="{2EED6F55-0F2B-F200-BE12-7B538CF83692}"/>
              </a:ext>
            </a:extLst>
          </p:cNvPr>
          <p:cNvSpPr/>
          <p:nvPr/>
        </p:nvSpPr>
        <p:spPr>
          <a:xfrm>
            <a:off x="3866845" y="476465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2" name="Oval 61">
            <a:extLst>
              <a:ext uri="{FF2B5EF4-FFF2-40B4-BE49-F238E27FC236}">
                <a16:creationId xmlns:a16="http://schemas.microsoft.com/office/drawing/2014/main" id="{3DCA998A-1D1D-19E6-4A87-8AD7511924A6}"/>
              </a:ext>
            </a:extLst>
          </p:cNvPr>
          <p:cNvSpPr/>
          <p:nvPr/>
        </p:nvSpPr>
        <p:spPr>
          <a:xfrm>
            <a:off x="4475069" y="453068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4" name="Oval 63">
            <a:extLst>
              <a:ext uri="{FF2B5EF4-FFF2-40B4-BE49-F238E27FC236}">
                <a16:creationId xmlns:a16="http://schemas.microsoft.com/office/drawing/2014/main" id="{4E393DBA-2A06-2168-295A-C4C544094971}"/>
              </a:ext>
            </a:extLst>
          </p:cNvPr>
          <p:cNvSpPr/>
          <p:nvPr/>
        </p:nvSpPr>
        <p:spPr>
          <a:xfrm>
            <a:off x="4995118" y="489365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5" name="Oval 64">
            <a:extLst>
              <a:ext uri="{FF2B5EF4-FFF2-40B4-BE49-F238E27FC236}">
                <a16:creationId xmlns:a16="http://schemas.microsoft.com/office/drawing/2014/main" id="{B9CA75F6-B2EA-5D6A-BF1C-92F6D0839901}"/>
              </a:ext>
            </a:extLst>
          </p:cNvPr>
          <p:cNvSpPr/>
          <p:nvPr/>
        </p:nvSpPr>
        <p:spPr>
          <a:xfrm>
            <a:off x="5259124" y="481336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6" name="Oval 65">
            <a:extLst>
              <a:ext uri="{FF2B5EF4-FFF2-40B4-BE49-F238E27FC236}">
                <a16:creationId xmlns:a16="http://schemas.microsoft.com/office/drawing/2014/main" id="{A623EF01-3D70-7260-CA71-18514D58D48C}"/>
              </a:ext>
            </a:extLst>
          </p:cNvPr>
          <p:cNvSpPr/>
          <p:nvPr/>
        </p:nvSpPr>
        <p:spPr>
          <a:xfrm>
            <a:off x="4655401" y="477027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Oval 66">
            <a:extLst>
              <a:ext uri="{FF2B5EF4-FFF2-40B4-BE49-F238E27FC236}">
                <a16:creationId xmlns:a16="http://schemas.microsoft.com/office/drawing/2014/main" id="{83E61B12-A69F-D543-3814-8F64ACC436D3}"/>
              </a:ext>
            </a:extLst>
          </p:cNvPr>
          <p:cNvSpPr/>
          <p:nvPr/>
        </p:nvSpPr>
        <p:spPr>
          <a:xfrm>
            <a:off x="4756900" y="512997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36D06F78-CE0A-733A-5001-AF96293BAC85}"/>
              </a:ext>
            </a:extLst>
          </p:cNvPr>
          <p:cNvSpPr/>
          <p:nvPr/>
        </p:nvSpPr>
        <p:spPr>
          <a:xfrm>
            <a:off x="3719784" y="508115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3A012ED5-9A0B-0C71-691F-D120CEE4D305}"/>
              </a:ext>
            </a:extLst>
          </p:cNvPr>
          <p:cNvSpPr/>
          <p:nvPr/>
        </p:nvSpPr>
        <p:spPr>
          <a:xfrm>
            <a:off x="5376430" y="448432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6EE36B33-EE22-8048-9E28-EE75E06C2D86}"/>
              </a:ext>
            </a:extLst>
          </p:cNvPr>
          <p:cNvSpPr/>
          <p:nvPr/>
        </p:nvSpPr>
        <p:spPr>
          <a:xfrm>
            <a:off x="5654870" y="473618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D540464C-FFCD-9596-85AF-535CB8660CD8}"/>
              </a:ext>
            </a:extLst>
          </p:cNvPr>
          <p:cNvCxnSpPr>
            <a:cxnSpLocks/>
          </p:cNvCxnSpPr>
          <p:nvPr/>
        </p:nvCxnSpPr>
        <p:spPr>
          <a:xfrm>
            <a:off x="7096410" y="5934738"/>
            <a:ext cx="496432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72DB8A4A-DD8E-17A9-5037-470C9265375F}"/>
              </a:ext>
            </a:extLst>
          </p:cNvPr>
          <p:cNvCxnSpPr>
            <a:cxnSpLocks/>
          </p:cNvCxnSpPr>
          <p:nvPr/>
        </p:nvCxnSpPr>
        <p:spPr>
          <a:xfrm flipV="1">
            <a:off x="7096410" y="4017013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9F3EE214-9ABE-A26D-5744-AABFA002D0DD}"/>
              </a:ext>
            </a:extLst>
          </p:cNvPr>
          <p:cNvSpPr txBox="1"/>
          <p:nvPr/>
        </p:nvSpPr>
        <p:spPr>
          <a:xfrm>
            <a:off x="11351491" y="5960525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A410483B-35F7-1660-FD86-75531CD8CC97}"/>
              </a:ext>
            </a:extLst>
          </p:cNvPr>
          <p:cNvSpPr txBox="1"/>
          <p:nvPr/>
        </p:nvSpPr>
        <p:spPr>
          <a:xfrm rot="16200000">
            <a:off x="6539550" y="4318472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E990D241-622B-EDDB-F7CD-930C7116E4AF}"/>
              </a:ext>
            </a:extLst>
          </p:cNvPr>
          <p:cNvSpPr/>
          <p:nvPr/>
        </p:nvSpPr>
        <p:spPr>
          <a:xfrm>
            <a:off x="7318141" y="510335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1ADD4461-5F8F-795D-22C7-F91DE14C2F40}"/>
              </a:ext>
            </a:extLst>
          </p:cNvPr>
          <p:cNvSpPr/>
          <p:nvPr/>
        </p:nvSpPr>
        <p:spPr>
          <a:xfrm>
            <a:off x="7780982" y="472906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D2D4C8A1-68C1-3AB4-B564-6F0DA44EC124}"/>
              </a:ext>
            </a:extLst>
          </p:cNvPr>
          <p:cNvSpPr/>
          <p:nvPr/>
        </p:nvSpPr>
        <p:spPr>
          <a:xfrm>
            <a:off x="8154029" y="421310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4DB3E661-AF98-6839-5545-4B02CB005ED9}"/>
              </a:ext>
            </a:extLst>
          </p:cNvPr>
          <p:cNvSpPr/>
          <p:nvPr/>
        </p:nvSpPr>
        <p:spPr>
          <a:xfrm>
            <a:off x="8547434" y="439666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D631D19A-AA20-77F9-D449-0108E508168D}"/>
              </a:ext>
            </a:extLst>
          </p:cNvPr>
          <p:cNvSpPr/>
          <p:nvPr/>
        </p:nvSpPr>
        <p:spPr>
          <a:xfrm rot="18626924">
            <a:off x="8192419" y="452356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482FF928-334A-4EAD-4B52-6913397ECA6D}"/>
              </a:ext>
            </a:extLst>
          </p:cNvPr>
          <p:cNvSpPr/>
          <p:nvPr/>
        </p:nvSpPr>
        <p:spPr>
          <a:xfrm>
            <a:off x="7594987" y="547769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6" name="Oval 75">
            <a:extLst>
              <a:ext uri="{FF2B5EF4-FFF2-40B4-BE49-F238E27FC236}">
                <a16:creationId xmlns:a16="http://schemas.microsoft.com/office/drawing/2014/main" id="{6D8A113B-A03E-98BB-E266-368C359AA62E}"/>
              </a:ext>
            </a:extLst>
          </p:cNvPr>
          <p:cNvSpPr/>
          <p:nvPr/>
        </p:nvSpPr>
        <p:spPr>
          <a:xfrm>
            <a:off x="8939177" y="456028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7" name="Oval 76">
            <a:extLst>
              <a:ext uri="{FF2B5EF4-FFF2-40B4-BE49-F238E27FC236}">
                <a16:creationId xmlns:a16="http://schemas.microsoft.com/office/drawing/2014/main" id="{A5F4F222-40B8-D0BC-98D4-C8839D1AC792}"/>
              </a:ext>
            </a:extLst>
          </p:cNvPr>
          <p:cNvSpPr/>
          <p:nvPr/>
        </p:nvSpPr>
        <p:spPr>
          <a:xfrm>
            <a:off x="9155264" y="493108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8" name="Oval 77">
            <a:extLst>
              <a:ext uri="{FF2B5EF4-FFF2-40B4-BE49-F238E27FC236}">
                <a16:creationId xmlns:a16="http://schemas.microsoft.com/office/drawing/2014/main" id="{BAEE530A-7DC4-DAB9-D0DC-562500689FF3}"/>
              </a:ext>
            </a:extLst>
          </p:cNvPr>
          <p:cNvSpPr/>
          <p:nvPr/>
        </p:nvSpPr>
        <p:spPr>
          <a:xfrm>
            <a:off x="8676589" y="485371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9" name="Oval 78">
            <a:extLst>
              <a:ext uri="{FF2B5EF4-FFF2-40B4-BE49-F238E27FC236}">
                <a16:creationId xmlns:a16="http://schemas.microsoft.com/office/drawing/2014/main" id="{FB0A6353-9D28-41CE-4349-C440414CB10F}"/>
              </a:ext>
            </a:extLst>
          </p:cNvPr>
          <p:cNvSpPr/>
          <p:nvPr/>
        </p:nvSpPr>
        <p:spPr>
          <a:xfrm>
            <a:off x="9378810" y="518036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0" name="Oval 79">
            <a:extLst>
              <a:ext uri="{FF2B5EF4-FFF2-40B4-BE49-F238E27FC236}">
                <a16:creationId xmlns:a16="http://schemas.microsoft.com/office/drawing/2014/main" id="{0662285B-4273-2E34-7914-C42E31EB47BD}"/>
              </a:ext>
            </a:extLst>
          </p:cNvPr>
          <p:cNvSpPr/>
          <p:nvPr/>
        </p:nvSpPr>
        <p:spPr>
          <a:xfrm>
            <a:off x="9399326" y="474791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1" name="Oval 80">
            <a:extLst>
              <a:ext uri="{FF2B5EF4-FFF2-40B4-BE49-F238E27FC236}">
                <a16:creationId xmlns:a16="http://schemas.microsoft.com/office/drawing/2014/main" id="{7649BB33-AC7B-CF0F-E449-8865A063B2FA}"/>
              </a:ext>
            </a:extLst>
          </p:cNvPr>
          <p:cNvSpPr/>
          <p:nvPr/>
        </p:nvSpPr>
        <p:spPr>
          <a:xfrm>
            <a:off x="7620560" y="510671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2" name="Oval 81">
            <a:extLst>
              <a:ext uri="{FF2B5EF4-FFF2-40B4-BE49-F238E27FC236}">
                <a16:creationId xmlns:a16="http://schemas.microsoft.com/office/drawing/2014/main" id="{3D848F78-1607-B364-AAD5-A499577E3A01}"/>
              </a:ext>
            </a:extLst>
          </p:cNvPr>
          <p:cNvSpPr/>
          <p:nvPr/>
        </p:nvSpPr>
        <p:spPr>
          <a:xfrm>
            <a:off x="9724830" y="485489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3" name="Oval 82">
            <a:extLst>
              <a:ext uri="{FF2B5EF4-FFF2-40B4-BE49-F238E27FC236}">
                <a16:creationId xmlns:a16="http://schemas.microsoft.com/office/drawing/2014/main" id="{E5547E94-F72E-DB64-BB7F-476AA6B5B214}"/>
              </a:ext>
            </a:extLst>
          </p:cNvPr>
          <p:cNvSpPr/>
          <p:nvPr/>
        </p:nvSpPr>
        <p:spPr>
          <a:xfrm>
            <a:off x="10476945" y="418630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4" name="Oval 83">
            <a:extLst>
              <a:ext uri="{FF2B5EF4-FFF2-40B4-BE49-F238E27FC236}">
                <a16:creationId xmlns:a16="http://schemas.microsoft.com/office/drawing/2014/main" id="{C4AA04B0-447F-DBBB-7D82-B7BF84E29824}"/>
              </a:ext>
            </a:extLst>
          </p:cNvPr>
          <p:cNvSpPr/>
          <p:nvPr/>
        </p:nvSpPr>
        <p:spPr>
          <a:xfrm>
            <a:off x="10077194" y="447549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5" name="Oval 84">
            <a:extLst>
              <a:ext uri="{FF2B5EF4-FFF2-40B4-BE49-F238E27FC236}">
                <a16:creationId xmlns:a16="http://schemas.microsoft.com/office/drawing/2014/main" id="{B63ED706-3DDD-CE2C-2C95-002F5370D13A}"/>
              </a:ext>
            </a:extLst>
          </p:cNvPr>
          <p:cNvSpPr/>
          <p:nvPr/>
        </p:nvSpPr>
        <p:spPr>
          <a:xfrm>
            <a:off x="8843689" y="516570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6" name="Oval 85">
            <a:extLst>
              <a:ext uri="{FF2B5EF4-FFF2-40B4-BE49-F238E27FC236}">
                <a16:creationId xmlns:a16="http://schemas.microsoft.com/office/drawing/2014/main" id="{894E09EE-92EA-BB98-FE44-5858797CC298}"/>
              </a:ext>
            </a:extLst>
          </p:cNvPr>
          <p:cNvSpPr/>
          <p:nvPr/>
        </p:nvSpPr>
        <p:spPr>
          <a:xfrm>
            <a:off x="10451155" y="476922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7" name="Oval 86">
            <a:extLst>
              <a:ext uri="{FF2B5EF4-FFF2-40B4-BE49-F238E27FC236}">
                <a16:creationId xmlns:a16="http://schemas.microsoft.com/office/drawing/2014/main" id="{06074CC7-4D9B-4E7C-F5D9-3250162032A0}"/>
              </a:ext>
            </a:extLst>
          </p:cNvPr>
          <p:cNvSpPr/>
          <p:nvPr/>
        </p:nvSpPr>
        <p:spPr>
          <a:xfrm>
            <a:off x="10086248" y="475752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8" name="Oval 87">
            <a:extLst>
              <a:ext uri="{FF2B5EF4-FFF2-40B4-BE49-F238E27FC236}">
                <a16:creationId xmlns:a16="http://schemas.microsoft.com/office/drawing/2014/main" id="{10570F9B-7D75-0A28-DD76-75D6F03783D0}"/>
              </a:ext>
            </a:extLst>
          </p:cNvPr>
          <p:cNvSpPr/>
          <p:nvPr/>
        </p:nvSpPr>
        <p:spPr>
          <a:xfrm>
            <a:off x="10694472" y="452356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9" name="Oval 88">
            <a:extLst>
              <a:ext uri="{FF2B5EF4-FFF2-40B4-BE49-F238E27FC236}">
                <a16:creationId xmlns:a16="http://schemas.microsoft.com/office/drawing/2014/main" id="{8066D76E-0523-C2D2-FDBB-7DD67215A55C}"/>
              </a:ext>
            </a:extLst>
          </p:cNvPr>
          <p:cNvSpPr/>
          <p:nvPr/>
        </p:nvSpPr>
        <p:spPr>
          <a:xfrm>
            <a:off x="11214521" y="488653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0" name="Oval 89">
            <a:extLst>
              <a:ext uri="{FF2B5EF4-FFF2-40B4-BE49-F238E27FC236}">
                <a16:creationId xmlns:a16="http://schemas.microsoft.com/office/drawing/2014/main" id="{CC0AD950-A906-D8F3-FAA0-294B18AA3632}"/>
              </a:ext>
            </a:extLst>
          </p:cNvPr>
          <p:cNvSpPr/>
          <p:nvPr/>
        </p:nvSpPr>
        <p:spPr>
          <a:xfrm>
            <a:off x="11478527" y="480624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1" name="Oval 90">
            <a:extLst>
              <a:ext uri="{FF2B5EF4-FFF2-40B4-BE49-F238E27FC236}">
                <a16:creationId xmlns:a16="http://schemas.microsoft.com/office/drawing/2014/main" id="{55577F75-DED6-17D8-F10B-F73A4D4B28D6}"/>
              </a:ext>
            </a:extLst>
          </p:cNvPr>
          <p:cNvSpPr/>
          <p:nvPr/>
        </p:nvSpPr>
        <p:spPr>
          <a:xfrm>
            <a:off x="10874804" y="476315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E9F37C62-7CD9-0F1D-8537-06B8872F6C3D}"/>
              </a:ext>
            </a:extLst>
          </p:cNvPr>
          <p:cNvSpPr/>
          <p:nvPr/>
        </p:nvSpPr>
        <p:spPr>
          <a:xfrm>
            <a:off x="10976303" y="512284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84E7CA8C-CB40-A522-B670-8C45685E66DD}"/>
              </a:ext>
            </a:extLst>
          </p:cNvPr>
          <p:cNvSpPr/>
          <p:nvPr/>
        </p:nvSpPr>
        <p:spPr>
          <a:xfrm>
            <a:off x="9939187" y="507402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21CE3C4A-5483-B57C-EE46-4029C7CB59D1}"/>
              </a:ext>
            </a:extLst>
          </p:cNvPr>
          <p:cNvSpPr/>
          <p:nvPr/>
        </p:nvSpPr>
        <p:spPr>
          <a:xfrm>
            <a:off x="11595833" y="447719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5" name="Oval 94">
            <a:extLst>
              <a:ext uri="{FF2B5EF4-FFF2-40B4-BE49-F238E27FC236}">
                <a16:creationId xmlns:a16="http://schemas.microsoft.com/office/drawing/2014/main" id="{67009F80-4F48-D9EE-EED5-DEAC3AB4E27D}"/>
              </a:ext>
            </a:extLst>
          </p:cNvPr>
          <p:cNvSpPr/>
          <p:nvPr/>
        </p:nvSpPr>
        <p:spPr>
          <a:xfrm>
            <a:off x="11874273" y="472906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96" name="Straight Arrow Connector 95">
            <a:extLst>
              <a:ext uri="{FF2B5EF4-FFF2-40B4-BE49-F238E27FC236}">
                <a16:creationId xmlns:a16="http://schemas.microsoft.com/office/drawing/2014/main" id="{F902CA21-FAB0-4757-6611-2E52890035DA}"/>
              </a:ext>
            </a:extLst>
          </p:cNvPr>
          <p:cNvCxnSpPr>
            <a:cxnSpLocks/>
          </p:cNvCxnSpPr>
          <p:nvPr/>
        </p:nvCxnSpPr>
        <p:spPr>
          <a:xfrm>
            <a:off x="7095886" y="2746971"/>
            <a:ext cx="4964325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Arrow Connector 96">
            <a:extLst>
              <a:ext uri="{FF2B5EF4-FFF2-40B4-BE49-F238E27FC236}">
                <a16:creationId xmlns:a16="http://schemas.microsoft.com/office/drawing/2014/main" id="{27A342BD-3E0A-3BCD-16D8-F504105A9A2F}"/>
              </a:ext>
            </a:extLst>
          </p:cNvPr>
          <p:cNvCxnSpPr>
            <a:cxnSpLocks/>
          </p:cNvCxnSpPr>
          <p:nvPr/>
        </p:nvCxnSpPr>
        <p:spPr>
          <a:xfrm flipV="1">
            <a:off x="7095886" y="829246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B5009DF5-8A97-28F2-9A19-70D1F72F2E3C}"/>
              </a:ext>
            </a:extLst>
          </p:cNvPr>
          <p:cNvSpPr txBox="1"/>
          <p:nvPr/>
        </p:nvSpPr>
        <p:spPr>
          <a:xfrm>
            <a:off x="11351271" y="2784737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2192301A-7F79-933E-9C7D-89255BC6BB36}"/>
              </a:ext>
            </a:extLst>
          </p:cNvPr>
          <p:cNvSpPr txBox="1"/>
          <p:nvPr/>
        </p:nvSpPr>
        <p:spPr>
          <a:xfrm rot="16200000">
            <a:off x="6539026" y="1130705"/>
            <a:ext cx="5100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LoS</a:t>
            </a:r>
            <a:endParaRPr lang="en-US" dirty="0"/>
          </a:p>
        </p:txBody>
      </p:sp>
      <p:sp>
        <p:nvSpPr>
          <p:cNvPr id="100" name="Oval 99">
            <a:extLst>
              <a:ext uri="{FF2B5EF4-FFF2-40B4-BE49-F238E27FC236}">
                <a16:creationId xmlns:a16="http://schemas.microsoft.com/office/drawing/2014/main" id="{7BBCEDE5-A795-ED03-6684-64F48747C7DD}"/>
              </a:ext>
            </a:extLst>
          </p:cNvPr>
          <p:cNvSpPr/>
          <p:nvPr/>
        </p:nvSpPr>
        <p:spPr>
          <a:xfrm>
            <a:off x="7317617" y="191559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1" name="Oval 100">
            <a:extLst>
              <a:ext uri="{FF2B5EF4-FFF2-40B4-BE49-F238E27FC236}">
                <a16:creationId xmlns:a16="http://schemas.microsoft.com/office/drawing/2014/main" id="{F111450B-3AC8-14FB-3B57-57974BD9D44B}"/>
              </a:ext>
            </a:extLst>
          </p:cNvPr>
          <p:cNvSpPr/>
          <p:nvPr/>
        </p:nvSpPr>
        <p:spPr>
          <a:xfrm>
            <a:off x="7780458" y="154129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2" name="Oval 101">
            <a:extLst>
              <a:ext uri="{FF2B5EF4-FFF2-40B4-BE49-F238E27FC236}">
                <a16:creationId xmlns:a16="http://schemas.microsoft.com/office/drawing/2014/main" id="{F98D47CE-B21D-02FD-6792-7D30C8A6EB62}"/>
              </a:ext>
            </a:extLst>
          </p:cNvPr>
          <p:cNvSpPr/>
          <p:nvPr/>
        </p:nvSpPr>
        <p:spPr>
          <a:xfrm>
            <a:off x="8153505" y="102534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3" name="Oval 102">
            <a:extLst>
              <a:ext uri="{FF2B5EF4-FFF2-40B4-BE49-F238E27FC236}">
                <a16:creationId xmlns:a16="http://schemas.microsoft.com/office/drawing/2014/main" id="{954656B0-653F-589E-68AA-245A41236774}"/>
              </a:ext>
            </a:extLst>
          </p:cNvPr>
          <p:cNvSpPr/>
          <p:nvPr/>
        </p:nvSpPr>
        <p:spPr>
          <a:xfrm>
            <a:off x="8546910" y="120889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4" name="Oval 103">
            <a:extLst>
              <a:ext uri="{FF2B5EF4-FFF2-40B4-BE49-F238E27FC236}">
                <a16:creationId xmlns:a16="http://schemas.microsoft.com/office/drawing/2014/main" id="{79C3923F-4370-13FC-AD1D-55FDAA2E06F5}"/>
              </a:ext>
            </a:extLst>
          </p:cNvPr>
          <p:cNvSpPr/>
          <p:nvPr/>
        </p:nvSpPr>
        <p:spPr>
          <a:xfrm rot="18626924">
            <a:off x="8191895" y="133579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5" name="Oval 104">
            <a:extLst>
              <a:ext uri="{FF2B5EF4-FFF2-40B4-BE49-F238E27FC236}">
                <a16:creationId xmlns:a16="http://schemas.microsoft.com/office/drawing/2014/main" id="{BC008E5E-3765-69C3-04BD-18D3FE0534A6}"/>
              </a:ext>
            </a:extLst>
          </p:cNvPr>
          <p:cNvSpPr/>
          <p:nvPr/>
        </p:nvSpPr>
        <p:spPr>
          <a:xfrm>
            <a:off x="7594463" y="228992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6" name="Oval 105">
            <a:extLst>
              <a:ext uri="{FF2B5EF4-FFF2-40B4-BE49-F238E27FC236}">
                <a16:creationId xmlns:a16="http://schemas.microsoft.com/office/drawing/2014/main" id="{2DE6161C-D555-616D-A044-D87467532536}"/>
              </a:ext>
            </a:extLst>
          </p:cNvPr>
          <p:cNvSpPr/>
          <p:nvPr/>
        </p:nvSpPr>
        <p:spPr>
          <a:xfrm>
            <a:off x="8938653" y="137251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7" name="Oval 106">
            <a:extLst>
              <a:ext uri="{FF2B5EF4-FFF2-40B4-BE49-F238E27FC236}">
                <a16:creationId xmlns:a16="http://schemas.microsoft.com/office/drawing/2014/main" id="{EBF88D37-4A17-9DB1-A964-7A6DB5B0D009}"/>
              </a:ext>
            </a:extLst>
          </p:cNvPr>
          <p:cNvSpPr/>
          <p:nvPr/>
        </p:nvSpPr>
        <p:spPr>
          <a:xfrm>
            <a:off x="9154740" y="174332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8" name="Oval 107">
            <a:extLst>
              <a:ext uri="{FF2B5EF4-FFF2-40B4-BE49-F238E27FC236}">
                <a16:creationId xmlns:a16="http://schemas.microsoft.com/office/drawing/2014/main" id="{D947CD6C-9512-D23A-5594-57E63291F0E6}"/>
              </a:ext>
            </a:extLst>
          </p:cNvPr>
          <p:cNvSpPr/>
          <p:nvPr/>
        </p:nvSpPr>
        <p:spPr>
          <a:xfrm>
            <a:off x="8676065" y="166594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9" name="Oval 108">
            <a:extLst>
              <a:ext uri="{FF2B5EF4-FFF2-40B4-BE49-F238E27FC236}">
                <a16:creationId xmlns:a16="http://schemas.microsoft.com/office/drawing/2014/main" id="{96249096-E75D-4B05-BF0D-7E57266E8191}"/>
              </a:ext>
            </a:extLst>
          </p:cNvPr>
          <p:cNvSpPr/>
          <p:nvPr/>
        </p:nvSpPr>
        <p:spPr>
          <a:xfrm>
            <a:off x="9378286" y="199259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Oval 109">
            <a:extLst>
              <a:ext uri="{FF2B5EF4-FFF2-40B4-BE49-F238E27FC236}">
                <a16:creationId xmlns:a16="http://schemas.microsoft.com/office/drawing/2014/main" id="{A0FD083B-B345-5366-7E9A-47E974364DDD}"/>
              </a:ext>
            </a:extLst>
          </p:cNvPr>
          <p:cNvSpPr/>
          <p:nvPr/>
        </p:nvSpPr>
        <p:spPr>
          <a:xfrm>
            <a:off x="9398802" y="156014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Oval 110">
            <a:extLst>
              <a:ext uri="{FF2B5EF4-FFF2-40B4-BE49-F238E27FC236}">
                <a16:creationId xmlns:a16="http://schemas.microsoft.com/office/drawing/2014/main" id="{21AF7AEA-FCCC-21BB-1790-BC2B2F74B537}"/>
              </a:ext>
            </a:extLst>
          </p:cNvPr>
          <p:cNvSpPr/>
          <p:nvPr/>
        </p:nvSpPr>
        <p:spPr>
          <a:xfrm>
            <a:off x="7620036" y="191894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Oval 111">
            <a:extLst>
              <a:ext uri="{FF2B5EF4-FFF2-40B4-BE49-F238E27FC236}">
                <a16:creationId xmlns:a16="http://schemas.microsoft.com/office/drawing/2014/main" id="{99C50E93-B0E3-9AE0-EC2E-38FBD01D4939}"/>
              </a:ext>
            </a:extLst>
          </p:cNvPr>
          <p:cNvSpPr/>
          <p:nvPr/>
        </p:nvSpPr>
        <p:spPr>
          <a:xfrm>
            <a:off x="9724306" y="1667132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Oval 112">
            <a:extLst>
              <a:ext uri="{FF2B5EF4-FFF2-40B4-BE49-F238E27FC236}">
                <a16:creationId xmlns:a16="http://schemas.microsoft.com/office/drawing/2014/main" id="{1826C6F5-0038-C25D-4F3F-5888DCD7A923}"/>
              </a:ext>
            </a:extLst>
          </p:cNvPr>
          <p:cNvSpPr/>
          <p:nvPr/>
        </p:nvSpPr>
        <p:spPr>
          <a:xfrm>
            <a:off x="10476421" y="99853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Oval 113">
            <a:extLst>
              <a:ext uri="{FF2B5EF4-FFF2-40B4-BE49-F238E27FC236}">
                <a16:creationId xmlns:a16="http://schemas.microsoft.com/office/drawing/2014/main" id="{2E44012A-685E-5140-6B85-CE2DC5988C83}"/>
              </a:ext>
            </a:extLst>
          </p:cNvPr>
          <p:cNvSpPr/>
          <p:nvPr/>
        </p:nvSpPr>
        <p:spPr>
          <a:xfrm>
            <a:off x="10076670" y="1287729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Oval 114">
            <a:extLst>
              <a:ext uri="{FF2B5EF4-FFF2-40B4-BE49-F238E27FC236}">
                <a16:creationId xmlns:a16="http://schemas.microsoft.com/office/drawing/2014/main" id="{E853A496-D511-8D73-1DB9-BE6BF5803D2B}"/>
              </a:ext>
            </a:extLst>
          </p:cNvPr>
          <p:cNvSpPr/>
          <p:nvPr/>
        </p:nvSpPr>
        <p:spPr>
          <a:xfrm>
            <a:off x="8843165" y="197793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6" name="Oval 115">
            <a:extLst>
              <a:ext uri="{FF2B5EF4-FFF2-40B4-BE49-F238E27FC236}">
                <a16:creationId xmlns:a16="http://schemas.microsoft.com/office/drawing/2014/main" id="{DC42D9A9-D663-9280-3DD8-DDB9E511355A}"/>
              </a:ext>
            </a:extLst>
          </p:cNvPr>
          <p:cNvSpPr/>
          <p:nvPr/>
        </p:nvSpPr>
        <p:spPr>
          <a:xfrm>
            <a:off x="10450631" y="158146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Oval 116">
            <a:extLst>
              <a:ext uri="{FF2B5EF4-FFF2-40B4-BE49-F238E27FC236}">
                <a16:creationId xmlns:a16="http://schemas.microsoft.com/office/drawing/2014/main" id="{B390D5A6-DBC8-D980-AB45-2019B48EB633}"/>
              </a:ext>
            </a:extLst>
          </p:cNvPr>
          <p:cNvSpPr/>
          <p:nvPr/>
        </p:nvSpPr>
        <p:spPr>
          <a:xfrm>
            <a:off x="10085724" y="156976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8" name="Oval 117">
            <a:extLst>
              <a:ext uri="{FF2B5EF4-FFF2-40B4-BE49-F238E27FC236}">
                <a16:creationId xmlns:a16="http://schemas.microsoft.com/office/drawing/2014/main" id="{BE3E06F1-6EDD-D8A9-52F5-2251B5AD7246}"/>
              </a:ext>
            </a:extLst>
          </p:cNvPr>
          <p:cNvSpPr/>
          <p:nvPr/>
        </p:nvSpPr>
        <p:spPr>
          <a:xfrm>
            <a:off x="10693948" y="1335795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9" name="Oval 118">
            <a:extLst>
              <a:ext uri="{FF2B5EF4-FFF2-40B4-BE49-F238E27FC236}">
                <a16:creationId xmlns:a16="http://schemas.microsoft.com/office/drawing/2014/main" id="{EF87A6D0-51F0-A480-8A7F-E0E14F96914B}"/>
              </a:ext>
            </a:extLst>
          </p:cNvPr>
          <p:cNvSpPr/>
          <p:nvPr/>
        </p:nvSpPr>
        <p:spPr>
          <a:xfrm>
            <a:off x="11213997" y="169876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0" name="Oval 119">
            <a:extLst>
              <a:ext uri="{FF2B5EF4-FFF2-40B4-BE49-F238E27FC236}">
                <a16:creationId xmlns:a16="http://schemas.microsoft.com/office/drawing/2014/main" id="{EDA51E31-58BE-C725-425D-FA6E0BC83BDE}"/>
              </a:ext>
            </a:extLst>
          </p:cNvPr>
          <p:cNvSpPr/>
          <p:nvPr/>
        </p:nvSpPr>
        <p:spPr>
          <a:xfrm>
            <a:off x="11478003" y="161847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1" name="Oval 120">
            <a:extLst>
              <a:ext uri="{FF2B5EF4-FFF2-40B4-BE49-F238E27FC236}">
                <a16:creationId xmlns:a16="http://schemas.microsoft.com/office/drawing/2014/main" id="{63DECD03-EAB6-22D9-8DE0-051715439840}"/>
              </a:ext>
            </a:extLst>
          </p:cNvPr>
          <p:cNvSpPr/>
          <p:nvPr/>
        </p:nvSpPr>
        <p:spPr>
          <a:xfrm>
            <a:off x="10874280" y="157538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2" name="Oval 121">
            <a:extLst>
              <a:ext uri="{FF2B5EF4-FFF2-40B4-BE49-F238E27FC236}">
                <a16:creationId xmlns:a16="http://schemas.microsoft.com/office/drawing/2014/main" id="{58AE754E-4D75-6224-A808-3DD738F7987B}"/>
              </a:ext>
            </a:extLst>
          </p:cNvPr>
          <p:cNvSpPr/>
          <p:nvPr/>
        </p:nvSpPr>
        <p:spPr>
          <a:xfrm>
            <a:off x="10975779" y="1935080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3" name="Oval 122">
            <a:extLst>
              <a:ext uri="{FF2B5EF4-FFF2-40B4-BE49-F238E27FC236}">
                <a16:creationId xmlns:a16="http://schemas.microsoft.com/office/drawing/2014/main" id="{EE55D50F-D081-3450-FFA3-D8C777241181}"/>
              </a:ext>
            </a:extLst>
          </p:cNvPr>
          <p:cNvSpPr/>
          <p:nvPr/>
        </p:nvSpPr>
        <p:spPr>
          <a:xfrm>
            <a:off x="9938663" y="188626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4" name="Oval 123">
            <a:extLst>
              <a:ext uri="{FF2B5EF4-FFF2-40B4-BE49-F238E27FC236}">
                <a16:creationId xmlns:a16="http://schemas.microsoft.com/office/drawing/2014/main" id="{CC4AF272-AE8C-636D-8A3A-1ED21F5AE9D1}"/>
              </a:ext>
            </a:extLst>
          </p:cNvPr>
          <p:cNvSpPr/>
          <p:nvPr/>
        </p:nvSpPr>
        <p:spPr>
          <a:xfrm>
            <a:off x="11595309" y="128943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5" name="Oval 124">
            <a:extLst>
              <a:ext uri="{FF2B5EF4-FFF2-40B4-BE49-F238E27FC236}">
                <a16:creationId xmlns:a16="http://schemas.microsoft.com/office/drawing/2014/main" id="{9F3551A9-3E35-46A5-BF0F-542CEBE439FC}"/>
              </a:ext>
            </a:extLst>
          </p:cNvPr>
          <p:cNvSpPr/>
          <p:nvPr/>
        </p:nvSpPr>
        <p:spPr>
          <a:xfrm>
            <a:off x="11873749" y="154129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27" name="Straight Connector 126">
            <a:extLst>
              <a:ext uri="{FF2B5EF4-FFF2-40B4-BE49-F238E27FC236}">
                <a16:creationId xmlns:a16="http://schemas.microsoft.com/office/drawing/2014/main" id="{BB863237-4494-5EDE-F4D2-D5F6DA7F166C}"/>
              </a:ext>
            </a:extLst>
          </p:cNvPr>
          <p:cNvCxnSpPr>
            <a:cxnSpLocks/>
          </p:cNvCxnSpPr>
          <p:nvPr/>
        </p:nvCxnSpPr>
        <p:spPr>
          <a:xfrm flipV="1">
            <a:off x="7257020" y="1501069"/>
            <a:ext cx="4851342" cy="288544"/>
          </a:xfrm>
          <a:prstGeom prst="line">
            <a:avLst/>
          </a:prstGeom>
          <a:ln w="57150">
            <a:solidFill>
              <a:srgbClr val="B85C5C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2" name="Freeform: Shape 131">
            <a:extLst>
              <a:ext uri="{FF2B5EF4-FFF2-40B4-BE49-F238E27FC236}">
                <a16:creationId xmlns:a16="http://schemas.microsoft.com/office/drawing/2014/main" id="{F2F1581D-3B8D-904C-B84D-28509D9FE265}"/>
              </a:ext>
            </a:extLst>
          </p:cNvPr>
          <p:cNvSpPr/>
          <p:nvPr/>
        </p:nvSpPr>
        <p:spPr>
          <a:xfrm>
            <a:off x="7339263" y="4591421"/>
            <a:ext cx="4710363" cy="536433"/>
          </a:xfrm>
          <a:custGeom>
            <a:avLst/>
            <a:gdLst>
              <a:gd name="connsiteX0" fmla="*/ 0 w 4710363"/>
              <a:gd name="connsiteY0" fmla="*/ 108284 h 536433"/>
              <a:gd name="connsiteX1" fmla="*/ 2418348 w 4710363"/>
              <a:gd name="connsiteY1" fmla="*/ 535405 h 536433"/>
              <a:gd name="connsiteX2" fmla="*/ 4710363 w 4710363"/>
              <a:gd name="connsiteY2" fmla="*/ 0 h 5364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4710363" h="536433">
                <a:moveTo>
                  <a:pt x="0" y="108284"/>
                </a:moveTo>
                <a:cubicBezTo>
                  <a:pt x="816644" y="330868"/>
                  <a:pt x="1633288" y="553452"/>
                  <a:pt x="2418348" y="535405"/>
                </a:cubicBezTo>
                <a:cubicBezTo>
                  <a:pt x="3203408" y="517358"/>
                  <a:pt x="3956885" y="258679"/>
                  <a:pt x="4710363" y="0"/>
                </a:cubicBezTo>
              </a:path>
            </a:pathLst>
          </a:custGeom>
          <a:noFill/>
          <a:ln w="57150">
            <a:solidFill>
              <a:srgbClr val="B85C5C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3" name="Freeform: Shape 132">
            <a:extLst>
              <a:ext uri="{FF2B5EF4-FFF2-40B4-BE49-F238E27FC236}">
                <a16:creationId xmlns:a16="http://schemas.microsoft.com/office/drawing/2014/main" id="{6BB61242-A94B-0002-E271-AD7979838DBD}"/>
              </a:ext>
            </a:extLst>
          </p:cNvPr>
          <p:cNvSpPr/>
          <p:nvPr/>
        </p:nvSpPr>
        <p:spPr>
          <a:xfrm>
            <a:off x="1028700" y="4524438"/>
            <a:ext cx="4734426" cy="1083651"/>
          </a:xfrm>
          <a:custGeom>
            <a:avLst/>
            <a:gdLst>
              <a:gd name="connsiteX0" fmla="*/ 0 w 4734426"/>
              <a:gd name="connsiteY0" fmla="*/ 1083651 h 1083651"/>
              <a:gd name="connsiteX1" fmla="*/ 1034716 w 4734426"/>
              <a:gd name="connsiteY1" fmla="*/ 6825 h 1083651"/>
              <a:gd name="connsiteX2" fmla="*/ 2298032 w 4734426"/>
              <a:gd name="connsiteY2" fmla="*/ 602388 h 1083651"/>
              <a:gd name="connsiteX3" fmla="*/ 3158289 w 4734426"/>
              <a:gd name="connsiteY3" fmla="*/ 145188 h 1083651"/>
              <a:gd name="connsiteX4" fmla="*/ 3976437 w 4734426"/>
              <a:gd name="connsiteY4" fmla="*/ 536214 h 1083651"/>
              <a:gd name="connsiteX5" fmla="*/ 4734426 w 4734426"/>
              <a:gd name="connsiteY5" fmla="*/ 42919 h 10836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734426" h="1083651">
                <a:moveTo>
                  <a:pt x="0" y="1083651"/>
                </a:moveTo>
                <a:cubicBezTo>
                  <a:pt x="325855" y="585343"/>
                  <a:pt x="651711" y="87035"/>
                  <a:pt x="1034716" y="6825"/>
                </a:cubicBezTo>
                <a:cubicBezTo>
                  <a:pt x="1417721" y="-73385"/>
                  <a:pt x="1944103" y="579328"/>
                  <a:pt x="2298032" y="602388"/>
                </a:cubicBezTo>
                <a:cubicBezTo>
                  <a:pt x="2651961" y="625448"/>
                  <a:pt x="2878555" y="156217"/>
                  <a:pt x="3158289" y="145188"/>
                </a:cubicBezTo>
                <a:cubicBezTo>
                  <a:pt x="3438023" y="134159"/>
                  <a:pt x="3713748" y="553259"/>
                  <a:pt x="3976437" y="536214"/>
                </a:cubicBezTo>
                <a:cubicBezTo>
                  <a:pt x="4239126" y="519169"/>
                  <a:pt x="4486776" y="281044"/>
                  <a:pt x="4734426" y="42919"/>
                </a:cubicBezTo>
              </a:path>
            </a:pathLst>
          </a:custGeom>
          <a:noFill/>
          <a:ln w="57150">
            <a:solidFill>
              <a:srgbClr val="B85C5C"/>
            </a:solidFill>
            <a:prstDash val="sysDot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4" name="TextBox 133">
            <a:extLst>
              <a:ext uri="{FF2B5EF4-FFF2-40B4-BE49-F238E27FC236}">
                <a16:creationId xmlns:a16="http://schemas.microsoft.com/office/drawing/2014/main" id="{8766C2A2-0390-5D6A-7741-E4E40CF18035}"/>
              </a:ext>
            </a:extLst>
          </p:cNvPr>
          <p:cNvSpPr txBox="1"/>
          <p:nvPr/>
        </p:nvSpPr>
        <p:spPr>
          <a:xfrm>
            <a:off x="8822937" y="561813"/>
            <a:ext cx="180273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Linear prediction</a:t>
            </a:r>
          </a:p>
        </p:txBody>
      </p:sp>
      <p:sp>
        <p:nvSpPr>
          <p:cNvPr id="135" name="TextBox 134">
            <a:extLst>
              <a:ext uri="{FF2B5EF4-FFF2-40B4-BE49-F238E27FC236}">
                <a16:creationId xmlns:a16="http://schemas.microsoft.com/office/drawing/2014/main" id="{4AD57624-EAD7-ACA3-7599-E2F75A454D01}"/>
              </a:ext>
            </a:extLst>
          </p:cNvPr>
          <p:cNvSpPr txBox="1"/>
          <p:nvPr/>
        </p:nvSpPr>
        <p:spPr>
          <a:xfrm>
            <a:off x="8602587" y="3745834"/>
            <a:ext cx="216020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Nonlinear prediction</a:t>
            </a:r>
          </a:p>
        </p:txBody>
      </p:sp>
      <p:sp>
        <p:nvSpPr>
          <p:cNvPr id="136" name="TextBox 135">
            <a:extLst>
              <a:ext uri="{FF2B5EF4-FFF2-40B4-BE49-F238E27FC236}">
                <a16:creationId xmlns:a16="http://schemas.microsoft.com/office/drawing/2014/main" id="{F31F668A-C871-6274-F757-B2D6BE374906}"/>
              </a:ext>
            </a:extLst>
          </p:cNvPr>
          <p:cNvSpPr txBox="1"/>
          <p:nvPr/>
        </p:nvSpPr>
        <p:spPr>
          <a:xfrm>
            <a:off x="1948618" y="3742132"/>
            <a:ext cx="26158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b="1" dirty="0"/>
              <a:t>Very nonlinear prediction</a:t>
            </a:r>
          </a:p>
        </p:txBody>
      </p:sp>
    </p:spTree>
    <p:extLst>
      <p:ext uri="{BB962C8B-B14F-4D97-AF65-F5344CB8AC3E}">
        <p14:creationId xmlns:p14="http://schemas.microsoft.com/office/powerpoint/2010/main" val="36162213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  <p:bldP spid="41" grpId="0"/>
      <p:bldP spid="42" grpId="0" animBg="1"/>
      <p:bldP spid="43" grpId="0" animBg="1"/>
      <p:bldP spid="44" grpId="0" animBg="1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3" grpId="0" animBg="1"/>
      <p:bldP spid="54" grpId="0" animBg="1"/>
      <p:bldP spid="55" grpId="0" animBg="1"/>
      <p:bldP spid="56" grpId="0" animBg="1"/>
      <p:bldP spid="57" grpId="0" animBg="1"/>
      <p:bldP spid="58" grpId="0" animBg="1"/>
      <p:bldP spid="59" grpId="0" animBg="1"/>
      <p:bldP spid="60" grpId="0" animBg="1"/>
      <p:bldP spid="61" grpId="0" animBg="1"/>
      <p:bldP spid="62" grpId="0" animBg="1"/>
      <p:bldP spid="64" grpId="0" animBg="1"/>
      <p:bldP spid="65" grpId="0" animBg="1"/>
      <p:bldP spid="66" grpId="0" animBg="1"/>
      <p:bldP spid="67" grpId="0" animBg="1"/>
      <p:bldP spid="69" grpId="0" animBg="1"/>
      <p:bldP spid="70" grpId="0" animBg="1"/>
      <p:bldP spid="71" grpId="0" animBg="1"/>
      <p:bldP spid="34" grpId="0"/>
      <p:bldP spid="51" grpId="0"/>
      <p:bldP spid="52" grpId="0" animBg="1"/>
      <p:bldP spid="68" grpId="0" animBg="1"/>
      <p:bldP spid="72" grpId="0" animBg="1"/>
      <p:bldP spid="73" grpId="0" animBg="1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 animBg="1"/>
      <p:bldP spid="83" grpId="0" animBg="1"/>
      <p:bldP spid="84" grpId="0" animBg="1"/>
      <p:bldP spid="85" grpId="0" animBg="1"/>
      <p:bldP spid="86" grpId="0" animBg="1"/>
      <p:bldP spid="87" grpId="0" animBg="1"/>
      <p:bldP spid="88" grpId="0" animBg="1"/>
      <p:bldP spid="89" grpId="0" animBg="1"/>
      <p:bldP spid="90" grpId="0" animBg="1"/>
      <p:bldP spid="91" grpId="0" animBg="1"/>
      <p:bldP spid="92" grpId="0" animBg="1"/>
      <p:bldP spid="93" grpId="0" animBg="1"/>
      <p:bldP spid="94" grpId="0" animBg="1"/>
      <p:bldP spid="95" grpId="0" animBg="1"/>
      <p:bldP spid="132" grpId="0" animBg="1"/>
      <p:bldP spid="133" grpId="0" animBg="1"/>
      <p:bldP spid="135" grpId="0"/>
      <p:bldP spid="136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A762EA-2666-06F7-A61B-5DDEF8EC8A0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47" y="155853"/>
            <a:ext cx="10515600" cy="666991"/>
          </a:xfrm>
        </p:spPr>
        <p:txBody>
          <a:bodyPr/>
          <a:lstStyle/>
          <a:p>
            <a:r>
              <a:rPr lang="en-US" sz="2400" dirty="0"/>
              <a:t>How Neural Network Learns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281077" y="623453"/>
                <a:ext cx="11535570" cy="5221539"/>
              </a:xfrm>
            </p:spPr>
            <p:txBody>
              <a:bodyPr/>
              <a:lstStyle/>
              <a:p>
                <a:pPr>
                  <a:spcBef>
                    <a:spcPts val="0"/>
                  </a:spcBef>
                </a:pPr>
                <a:r>
                  <a:rPr lang="en-US" sz="2000" dirty="0"/>
                  <a:t>While more complicated, a neural network learns following the same process of a linear regression model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1800" dirty="0"/>
                  <a:t>Randomize all weights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r>
                  <a:rPr lang="en-US" sz="1800" dirty="0"/>
                  <a:t> in the neural network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1800" dirty="0"/>
                  <a:t>Calculate output with current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US" sz="1800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1800" dirty="0"/>
                  <a:t>Calculate the error of the current model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1800" dirty="0"/>
                  <a:t>Use the error to adjust </a:t>
                </a:r>
                <a:r>
                  <a:rPr lang="en-US" sz="1800" b="1" dirty="0"/>
                  <a:t>all</a:t>
                </a:r>
                <a:r>
                  <a:rPr lang="en-US" sz="1800" dirty="0"/>
                  <a:t> </a:t>
                </a:r>
                <a14:m>
                  <m:oMath xmlns:m="http://schemas.openxmlformats.org/officeDocument/2006/math">
                    <m:r>
                      <a:rPr lang="en-US" sz="1800" b="0" i="1" smtClean="0">
                        <a:latin typeface="Cambria Math" panose="02040503050406030204" pitchFamily="18" charset="0"/>
                      </a:rPr>
                      <m:t>𝑤</m:t>
                    </m:r>
                  </m:oMath>
                </a14:m>
                <a:endParaRPr lang="en-US" sz="1800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1800" dirty="0"/>
                  <a:t>Repeat 2 </a:t>
                </a:r>
                <a:r>
                  <a:rPr lang="en-US" sz="1800" dirty="0">
                    <a:sym typeface="Wingdings" panose="05000000000000000000" pitchFamily="2" charset="2"/>
                  </a:rPr>
                  <a:t> 4 until error stop improving</a:t>
                </a:r>
              </a:p>
              <a:p>
                <a:pPr lvl="1"/>
                <a:r>
                  <a:rPr lang="en-US" sz="1800" dirty="0">
                    <a:sym typeface="Wingdings" panose="05000000000000000000" pitchFamily="2" charset="2"/>
                  </a:rPr>
                  <a:t>Step 2 is called </a:t>
                </a:r>
                <a:r>
                  <a:rPr lang="en-US" sz="1800" b="1" dirty="0">
                    <a:sym typeface="Wingdings" panose="05000000000000000000" pitchFamily="2" charset="2"/>
                  </a:rPr>
                  <a:t>Feedforward</a:t>
                </a:r>
                <a:r>
                  <a:rPr lang="en-US" sz="1800" dirty="0">
                    <a:sym typeface="Wingdings" panose="05000000000000000000" pitchFamily="2" charset="2"/>
                  </a:rPr>
                  <a:t>, Step 4 is called </a:t>
                </a:r>
                <a:r>
                  <a:rPr lang="en-US" sz="1800" b="1" dirty="0">
                    <a:sym typeface="Wingdings" panose="05000000000000000000" pitchFamily="2" charset="2"/>
                  </a:rPr>
                  <a:t>backpropagation</a:t>
                </a:r>
                <a:r>
                  <a:rPr lang="en-US" sz="1800" dirty="0">
                    <a:sym typeface="Wingdings" panose="05000000000000000000" pitchFamily="2" charset="2"/>
                  </a:rPr>
                  <a:t>, and the whole algorithm is called </a:t>
                </a:r>
                <a:r>
                  <a:rPr lang="en-US" sz="1800" b="1" dirty="0">
                    <a:sym typeface="Wingdings" panose="05000000000000000000" pitchFamily="2" charset="2"/>
                  </a:rPr>
                  <a:t>Gradient Descent</a:t>
                </a:r>
                <a:endParaRPr lang="en-US" sz="1800" b="1" dirty="0"/>
              </a:p>
              <a:p>
                <a:pPr>
                  <a:spcBef>
                    <a:spcPts val="0"/>
                  </a:spcBef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2446084B-D9C9-A4DB-D655-F3004A003C96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281077" y="623453"/>
                <a:ext cx="11535570" cy="5221539"/>
              </a:xfrm>
              <a:blipFill>
                <a:blip r:embed="rId2"/>
                <a:stretch>
                  <a:fillRect l="-476" t="-1167" r="-31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Oval 3">
            <a:extLst>
              <a:ext uri="{FF2B5EF4-FFF2-40B4-BE49-F238E27FC236}">
                <a16:creationId xmlns:a16="http://schemas.microsoft.com/office/drawing/2014/main" id="{3DB6CA8C-F20F-24DE-09C0-E5F2FDCC10B7}"/>
              </a:ext>
            </a:extLst>
          </p:cNvPr>
          <p:cNvSpPr/>
          <p:nvPr/>
        </p:nvSpPr>
        <p:spPr>
          <a:xfrm>
            <a:off x="1196900" y="5830245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328FA7E-F7A6-9E0B-D8B9-35784F61E47A}"/>
              </a:ext>
            </a:extLst>
          </p:cNvPr>
          <p:cNvSpPr/>
          <p:nvPr/>
        </p:nvSpPr>
        <p:spPr>
          <a:xfrm>
            <a:off x="3447292" y="5821699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" name="Oval 5">
            <a:extLst>
              <a:ext uri="{FF2B5EF4-FFF2-40B4-BE49-F238E27FC236}">
                <a16:creationId xmlns:a16="http://schemas.microsoft.com/office/drawing/2014/main" id="{B02D76C8-4364-61ED-CBA9-34F4EB986686}"/>
              </a:ext>
            </a:extLst>
          </p:cNvPr>
          <p:cNvSpPr/>
          <p:nvPr/>
        </p:nvSpPr>
        <p:spPr>
          <a:xfrm>
            <a:off x="2322096" y="5830245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823D8486-5287-E058-EA90-157E845FAACD}"/>
              </a:ext>
            </a:extLst>
          </p:cNvPr>
          <p:cNvSpPr/>
          <p:nvPr/>
        </p:nvSpPr>
        <p:spPr>
          <a:xfrm>
            <a:off x="1200746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AEB214B-6BCB-A82A-05F6-A5D52382A024}"/>
              </a:ext>
            </a:extLst>
          </p:cNvPr>
          <p:cNvSpPr/>
          <p:nvPr/>
        </p:nvSpPr>
        <p:spPr>
          <a:xfrm>
            <a:off x="2322096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DE467A9-25C3-D64A-AEAE-C04175961E26}"/>
              </a:ext>
            </a:extLst>
          </p:cNvPr>
          <p:cNvSpPr/>
          <p:nvPr/>
        </p:nvSpPr>
        <p:spPr>
          <a:xfrm>
            <a:off x="3447292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104F1652-1F20-CB8E-E30E-CE9DD53E2D84}"/>
              </a:ext>
            </a:extLst>
          </p:cNvPr>
          <p:cNvSpPr/>
          <p:nvPr/>
        </p:nvSpPr>
        <p:spPr>
          <a:xfrm>
            <a:off x="4572488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6D2B8A7-9DE0-6529-9FD6-F6B97F669B4C}"/>
              </a:ext>
            </a:extLst>
          </p:cNvPr>
          <p:cNvSpPr/>
          <p:nvPr/>
        </p:nvSpPr>
        <p:spPr>
          <a:xfrm>
            <a:off x="71704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53BB9DC-3869-D672-5DBA-D48F1A0332F7}"/>
              </a:ext>
            </a:extLst>
          </p:cNvPr>
          <p:cNvCxnSpPr>
            <a:cxnSpLocks/>
            <a:stCxn id="7" idx="4"/>
            <a:endCxn id="4" idx="0"/>
          </p:cNvCxnSpPr>
          <p:nvPr/>
        </p:nvCxnSpPr>
        <p:spPr>
          <a:xfrm flipH="1">
            <a:off x="1406272" y="5413769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>
            <a:extLst>
              <a:ext uri="{FF2B5EF4-FFF2-40B4-BE49-F238E27FC236}">
                <a16:creationId xmlns:a16="http://schemas.microsoft.com/office/drawing/2014/main" id="{3964E652-3AAA-E650-36E9-9E04CBB4D13E}"/>
              </a:ext>
            </a:extLst>
          </p:cNvPr>
          <p:cNvCxnSpPr>
            <a:cxnSpLocks/>
            <a:stCxn id="11" idx="4"/>
            <a:endCxn id="4" idx="0"/>
          </p:cNvCxnSpPr>
          <p:nvPr/>
        </p:nvCxnSpPr>
        <p:spPr>
          <a:xfrm>
            <a:off x="281076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0DCF873-EC45-3F5D-CA10-3E0F563EC3E5}"/>
              </a:ext>
            </a:extLst>
          </p:cNvPr>
          <p:cNvCxnSpPr>
            <a:cxnSpLocks/>
            <a:stCxn id="8" idx="4"/>
            <a:endCxn id="4" idx="0"/>
          </p:cNvCxnSpPr>
          <p:nvPr/>
        </p:nvCxnSpPr>
        <p:spPr>
          <a:xfrm flipH="1">
            <a:off x="1406272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>
            <a:extLst>
              <a:ext uri="{FF2B5EF4-FFF2-40B4-BE49-F238E27FC236}">
                <a16:creationId xmlns:a16="http://schemas.microsoft.com/office/drawing/2014/main" id="{94055F2E-B763-8084-2C34-589A47E62D1F}"/>
              </a:ext>
            </a:extLst>
          </p:cNvPr>
          <p:cNvCxnSpPr>
            <a:cxnSpLocks/>
            <a:stCxn id="9" idx="4"/>
            <a:endCxn id="4" idx="0"/>
          </p:cNvCxnSpPr>
          <p:nvPr/>
        </p:nvCxnSpPr>
        <p:spPr>
          <a:xfrm flipH="1">
            <a:off x="1406272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E5B44D5-35B9-8BAC-F499-EA8595839C76}"/>
              </a:ext>
            </a:extLst>
          </p:cNvPr>
          <p:cNvCxnSpPr>
            <a:cxnSpLocks/>
            <a:stCxn id="10" idx="4"/>
            <a:endCxn id="4" idx="0"/>
          </p:cNvCxnSpPr>
          <p:nvPr/>
        </p:nvCxnSpPr>
        <p:spPr>
          <a:xfrm flipH="1">
            <a:off x="1406272" y="5413769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72BFA34A-63C1-EB32-CADB-ACD5B5CFBAB7}"/>
              </a:ext>
            </a:extLst>
          </p:cNvPr>
          <p:cNvCxnSpPr>
            <a:cxnSpLocks/>
            <a:stCxn id="10" idx="4"/>
            <a:endCxn id="5" idx="0"/>
          </p:cNvCxnSpPr>
          <p:nvPr/>
        </p:nvCxnSpPr>
        <p:spPr>
          <a:xfrm flipH="1">
            <a:off x="3656664" y="5413769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C2F1D5A2-A13C-D4A5-6AE6-3932EF15945C}"/>
              </a:ext>
            </a:extLst>
          </p:cNvPr>
          <p:cNvCxnSpPr>
            <a:cxnSpLocks/>
            <a:stCxn id="9" idx="4"/>
            <a:endCxn id="5" idx="0"/>
          </p:cNvCxnSpPr>
          <p:nvPr/>
        </p:nvCxnSpPr>
        <p:spPr>
          <a:xfrm>
            <a:off x="3656664" y="5413769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EA59300E-635F-0148-D73E-6B0686D65C98}"/>
              </a:ext>
            </a:extLst>
          </p:cNvPr>
          <p:cNvCxnSpPr>
            <a:cxnSpLocks/>
            <a:stCxn id="8" idx="4"/>
            <a:endCxn id="5" idx="0"/>
          </p:cNvCxnSpPr>
          <p:nvPr/>
        </p:nvCxnSpPr>
        <p:spPr>
          <a:xfrm>
            <a:off x="2531468" y="5413769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FA118097-2368-EF3C-B3A4-A56B409BDEFA}"/>
              </a:ext>
            </a:extLst>
          </p:cNvPr>
          <p:cNvCxnSpPr>
            <a:cxnSpLocks/>
            <a:stCxn id="7" idx="4"/>
            <a:endCxn id="5" idx="0"/>
          </p:cNvCxnSpPr>
          <p:nvPr/>
        </p:nvCxnSpPr>
        <p:spPr>
          <a:xfrm>
            <a:off x="1410118" y="5413769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F803B62B-599A-9B93-E303-C2B914C97B8D}"/>
              </a:ext>
            </a:extLst>
          </p:cNvPr>
          <p:cNvCxnSpPr>
            <a:cxnSpLocks/>
            <a:stCxn id="11" idx="4"/>
            <a:endCxn id="5" idx="0"/>
          </p:cNvCxnSpPr>
          <p:nvPr/>
        </p:nvCxnSpPr>
        <p:spPr>
          <a:xfrm>
            <a:off x="281076" y="5413769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8AAF39E5-ABFE-9AEB-6348-71A2A8018282}"/>
              </a:ext>
            </a:extLst>
          </p:cNvPr>
          <p:cNvCxnSpPr>
            <a:cxnSpLocks/>
            <a:stCxn id="8" idx="4"/>
            <a:endCxn id="6" idx="0"/>
          </p:cNvCxnSpPr>
          <p:nvPr/>
        </p:nvCxnSpPr>
        <p:spPr>
          <a:xfrm>
            <a:off x="2531468" y="5413769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32F412B6-505D-FC1F-0CFE-891E0BD6EC3D}"/>
              </a:ext>
            </a:extLst>
          </p:cNvPr>
          <p:cNvCxnSpPr>
            <a:cxnSpLocks/>
            <a:stCxn id="9" idx="4"/>
            <a:endCxn id="6" idx="0"/>
          </p:cNvCxnSpPr>
          <p:nvPr/>
        </p:nvCxnSpPr>
        <p:spPr>
          <a:xfrm flipH="1">
            <a:off x="2531468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97363D08-8607-0572-2A69-3C244C26A24C}"/>
              </a:ext>
            </a:extLst>
          </p:cNvPr>
          <p:cNvCxnSpPr>
            <a:cxnSpLocks/>
            <a:stCxn id="7" idx="4"/>
            <a:endCxn id="6" idx="0"/>
          </p:cNvCxnSpPr>
          <p:nvPr/>
        </p:nvCxnSpPr>
        <p:spPr>
          <a:xfrm>
            <a:off x="1410118" y="5413769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03777E0B-22F8-A779-758A-24F937CE152F}"/>
              </a:ext>
            </a:extLst>
          </p:cNvPr>
          <p:cNvCxnSpPr>
            <a:cxnSpLocks/>
            <a:stCxn id="11" idx="4"/>
            <a:endCxn id="6" idx="0"/>
          </p:cNvCxnSpPr>
          <p:nvPr/>
        </p:nvCxnSpPr>
        <p:spPr>
          <a:xfrm>
            <a:off x="281076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DB59844D-6579-065E-090C-AF378F218AB5}"/>
              </a:ext>
            </a:extLst>
          </p:cNvPr>
          <p:cNvCxnSpPr>
            <a:cxnSpLocks/>
            <a:stCxn id="10" idx="4"/>
            <a:endCxn id="6" idx="0"/>
          </p:cNvCxnSpPr>
          <p:nvPr/>
        </p:nvCxnSpPr>
        <p:spPr>
          <a:xfrm flipH="1">
            <a:off x="2531468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Oval 26">
            <a:extLst>
              <a:ext uri="{FF2B5EF4-FFF2-40B4-BE49-F238E27FC236}">
                <a16:creationId xmlns:a16="http://schemas.microsoft.com/office/drawing/2014/main" id="{FE98C2F4-FADF-4834-45FA-312016988275}"/>
              </a:ext>
            </a:extLst>
          </p:cNvPr>
          <p:cNvSpPr/>
          <p:nvPr/>
        </p:nvSpPr>
        <p:spPr>
          <a:xfrm>
            <a:off x="1200746" y="4166083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F4AE55D2-7B8A-C9F9-887F-D63CCA085F8C}"/>
              </a:ext>
            </a:extLst>
          </p:cNvPr>
          <p:cNvSpPr/>
          <p:nvPr/>
        </p:nvSpPr>
        <p:spPr>
          <a:xfrm>
            <a:off x="3447291" y="4161810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C91BA4FB-E48B-3AE5-31B1-842F6AF90557}"/>
              </a:ext>
            </a:extLst>
          </p:cNvPr>
          <p:cNvSpPr/>
          <p:nvPr/>
        </p:nvSpPr>
        <p:spPr>
          <a:xfrm>
            <a:off x="2325942" y="4166083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61CEF415-502A-71A1-9CCB-D05FE0FE3372}"/>
              </a:ext>
            </a:extLst>
          </p:cNvPr>
          <p:cNvSpPr/>
          <p:nvPr/>
        </p:nvSpPr>
        <p:spPr>
          <a:xfrm>
            <a:off x="2325942" y="3459329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662E398C-CB4F-462B-DFDE-E20D6D85724A}"/>
              </a:ext>
            </a:extLst>
          </p:cNvPr>
          <p:cNvCxnSpPr>
            <a:cxnSpLocks/>
            <a:stCxn id="30" idx="4"/>
            <a:endCxn id="27" idx="0"/>
          </p:cNvCxnSpPr>
          <p:nvPr/>
        </p:nvCxnSpPr>
        <p:spPr>
          <a:xfrm flipH="1">
            <a:off x="1410118" y="3878073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>
            <a:extLst>
              <a:ext uri="{FF2B5EF4-FFF2-40B4-BE49-F238E27FC236}">
                <a16:creationId xmlns:a16="http://schemas.microsoft.com/office/drawing/2014/main" id="{ED00D66F-40FE-A731-6B1F-61A7A0D9007A}"/>
              </a:ext>
            </a:extLst>
          </p:cNvPr>
          <p:cNvCxnSpPr>
            <a:cxnSpLocks/>
            <a:stCxn id="30" idx="4"/>
            <a:endCxn id="28" idx="0"/>
          </p:cNvCxnSpPr>
          <p:nvPr/>
        </p:nvCxnSpPr>
        <p:spPr>
          <a:xfrm>
            <a:off x="2535314" y="3878073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2A73232D-4D4C-CD50-8808-0041C1094C4E}"/>
              </a:ext>
            </a:extLst>
          </p:cNvPr>
          <p:cNvCxnSpPr>
            <a:cxnSpLocks/>
            <a:stCxn id="30" idx="4"/>
            <a:endCxn id="29" idx="0"/>
          </p:cNvCxnSpPr>
          <p:nvPr/>
        </p:nvCxnSpPr>
        <p:spPr>
          <a:xfrm>
            <a:off x="2535314" y="3878073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Oval 33">
            <a:extLst>
              <a:ext uri="{FF2B5EF4-FFF2-40B4-BE49-F238E27FC236}">
                <a16:creationId xmlns:a16="http://schemas.microsoft.com/office/drawing/2014/main" id="{8B5D156D-1BEC-25A7-BABE-8C4969122CB3}"/>
              </a:ext>
            </a:extLst>
          </p:cNvPr>
          <p:cNvSpPr/>
          <p:nvPr/>
        </p:nvSpPr>
        <p:spPr>
          <a:xfrm>
            <a:off x="71704" y="4157537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E6C7023A-A1AF-1E6D-A003-FC31BDD40237}"/>
              </a:ext>
            </a:extLst>
          </p:cNvPr>
          <p:cNvSpPr/>
          <p:nvPr/>
        </p:nvSpPr>
        <p:spPr>
          <a:xfrm>
            <a:off x="4572488" y="4157537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36" name="Straight Connector 35">
            <a:extLst>
              <a:ext uri="{FF2B5EF4-FFF2-40B4-BE49-F238E27FC236}">
                <a16:creationId xmlns:a16="http://schemas.microsoft.com/office/drawing/2014/main" id="{FA222A86-A2ED-9216-E1A1-D9BE090C09FE}"/>
              </a:ext>
            </a:extLst>
          </p:cNvPr>
          <p:cNvCxnSpPr>
            <a:cxnSpLocks/>
            <a:stCxn id="30" idx="4"/>
            <a:endCxn id="34" idx="0"/>
          </p:cNvCxnSpPr>
          <p:nvPr/>
        </p:nvCxnSpPr>
        <p:spPr>
          <a:xfrm flipH="1">
            <a:off x="281076" y="3878073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4503CE1F-95E1-4745-E50E-19997365A54E}"/>
              </a:ext>
            </a:extLst>
          </p:cNvPr>
          <p:cNvCxnSpPr>
            <a:cxnSpLocks/>
            <a:stCxn id="30" idx="4"/>
            <a:endCxn id="35" idx="0"/>
          </p:cNvCxnSpPr>
          <p:nvPr/>
        </p:nvCxnSpPr>
        <p:spPr>
          <a:xfrm>
            <a:off x="2535314" y="3878073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A4F3F6AF-4708-58C5-04DA-79387050766D}"/>
              </a:ext>
            </a:extLst>
          </p:cNvPr>
          <p:cNvCxnSpPr>
            <a:cxnSpLocks/>
            <a:stCxn id="10" idx="0"/>
            <a:endCxn id="35" idx="4"/>
          </p:cNvCxnSpPr>
          <p:nvPr/>
        </p:nvCxnSpPr>
        <p:spPr>
          <a:xfrm flipV="1">
            <a:off x="4781860" y="4576281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DBE6356E-AD49-FB32-41A1-0390C6126D01}"/>
              </a:ext>
            </a:extLst>
          </p:cNvPr>
          <p:cNvCxnSpPr>
            <a:cxnSpLocks/>
            <a:stCxn id="10" idx="0"/>
            <a:endCxn id="28" idx="4"/>
          </p:cNvCxnSpPr>
          <p:nvPr/>
        </p:nvCxnSpPr>
        <p:spPr>
          <a:xfrm flipH="1" flipV="1">
            <a:off x="3656663" y="4580554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D4AC30DB-3AF1-5368-F041-27DC136747E3}"/>
              </a:ext>
            </a:extLst>
          </p:cNvPr>
          <p:cNvCxnSpPr>
            <a:cxnSpLocks/>
            <a:stCxn id="10" idx="0"/>
            <a:endCxn id="29" idx="4"/>
          </p:cNvCxnSpPr>
          <p:nvPr/>
        </p:nvCxnSpPr>
        <p:spPr>
          <a:xfrm flipH="1" flipV="1">
            <a:off x="2535314" y="4584827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9778D9F0-41A0-74DD-573D-A66FA9A35D9D}"/>
              </a:ext>
            </a:extLst>
          </p:cNvPr>
          <p:cNvCxnSpPr>
            <a:cxnSpLocks/>
            <a:stCxn id="10" idx="0"/>
            <a:endCxn id="27" idx="4"/>
          </p:cNvCxnSpPr>
          <p:nvPr/>
        </p:nvCxnSpPr>
        <p:spPr>
          <a:xfrm flipH="1" flipV="1">
            <a:off x="1410118" y="4584827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>
            <a:extLst>
              <a:ext uri="{FF2B5EF4-FFF2-40B4-BE49-F238E27FC236}">
                <a16:creationId xmlns:a16="http://schemas.microsoft.com/office/drawing/2014/main" id="{E029E812-8EBC-89A8-0A9A-DE2DCAF25EE0}"/>
              </a:ext>
            </a:extLst>
          </p:cNvPr>
          <p:cNvCxnSpPr>
            <a:cxnSpLocks/>
            <a:stCxn id="10" idx="0"/>
            <a:endCxn id="34" idx="4"/>
          </p:cNvCxnSpPr>
          <p:nvPr/>
        </p:nvCxnSpPr>
        <p:spPr>
          <a:xfrm flipH="1" flipV="1">
            <a:off x="281076" y="4576281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F2A044C3-E7B0-3A09-6BAC-265257FE622D}"/>
              </a:ext>
            </a:extLst>
          </p:cNvPr>
          <p:cNvCxnSpPr>
            <a:cxnSpLocks/>
            <a:stCxn id="11" idx="0"/>
            <a:endCxn id="34" idx="4"/>
          </p:cNvCxnSpPr>
          <p:nvPr/>
        </p:nvCxnSpPr>
        <p:spPr>
          <a:xfrm flipV="1">
            <a:off x="281076" y="4576281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4E0D2406-713F-A738-51FB-CC3CA1053009}"/>
              </a:ext>
            </a:extLst>
          </p:cNvPr>
          <p:cNvCxnSpPr>
            <a:cxnSpLocks/>
            <a:stCxn id="9" idx="0"/>
            <a:endCxn id="27" idx="4"/>
          </p:cNvCxnSpPr>
          <p:nvPr/>
        </p:nvCxnSpPr>
        <p:spPr>
          <a:xfrm flipH="1" flipV="1">
            <a:off x="1410118" y="4584827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CD9CD68-CE1F-9C0A-3826-9E35252C850B}"/>
              </a:ext>
            </a:extLst>
          </p:cNvPr>
          <p:cNvCxnSpPr>
            <a:cxnSpLocks/>
            <a:stCxn id="9" idx="0"/>
            <a:endCxn id="29" idx="4"/>
          </p:cNvCxnSpPr>
          <p:nvPr/>
        </p:nvCxnSpPr>
        <p:spPr>
          <a:xfrm flipH="1" flipV="1">
            <a:off x="2535314" y="4584827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21023E7A-5E5E-8CC1-C0A5-6E90E33ACDB1}"/>
              </a:ext>
            </a:extLst>
          </p:cNvPr>
          <p:cNvCxnSpPr>
            <a:cxnSpLocks/>
            <a:stCxn id="9" idx="0"/>
            <a:endCxn id="28" idx="4"/>
          </p:cNvCxnSpPr>
          <p:nvPr/>
        </p:nvCxnSpPr>
        <p:spPr>
          <a:xfrm flipH="1" flipV="1">
            <a:off x="3656663" y="4580554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Connector 46">
            <a:extLst>
              <a:ext uri="{FF2B5EF4-FFF2-40B4-BE49-F238E27FC236}">
                <a16:creationId xmlns:a16="http://schemas.microsoft.com/office/drawing/2014/main" id="{8A8C96F5-F110-FD4D-8A3E-A2D813110D7B}"/>
              </a:ext>
            </a:extLst>
          </p:cNvPr>
          <p:cNvCxnSpPr>
            <a:cxnSpLocks/>
            <a:stCxn id="9" idx="0"/>
            <a:endCxn id="35" idx="4"/>
          </p:cNvCxnSpPr>
          <p:nvPr/>
        </p:nvCxnSpPr>
        <p:spPr>
          <a:xfrm flipV="1">
            <a:off x="3656664" y="4576281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9D046BC0-BAFC-663D-FB75-5ECC8A005C62}"/>
              </a:ext>
            </a:extLst>
          </p:cNvPr>
          <p:cNvCxnSpPr>
            <a:cxnSpLocks/>
            <a:stCxn id="8" idx="0"/>
            <a:endCxn id="29" idx="4"/>
          </p:cNvCxnSpPr>
          <p:nvPr/>
        </p:nvCxnSpPr>
        <p:spPr>
          <a:xfrm flipV="1">
            <a:off x="2531468" y="4584827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79B22A5D-1443-45FF-35FF-15A3F792103A}"/>
              </a:ext>
            </a:extLst>
          </p:cNvPr>
          <p:cNvCxnSpPr>
            <a:cxnSpLocks/>
            <a:stCxn id="8" idx="0"/>
            <a:endCxn id="28" idx="4"/>
          </p:cNvCxnSpPr>
          <p:nvPr/>
        </p:nvCxnSpPr>
        <p:spPr>
          <a:xfrm flipV="1">
            <a:off x="2531468" y="4580554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B8B27CE2-6D28-A8B9-369A-5D7A595E912E}"/>
              </a:ext>
            </a:extLst>
          </p:cNvPr>
          <p:cNvCxnSpPr>
            <a:cxnSpLocks/>
            <a:stCxn id="8" idx="0"/>
            <a:endCxn id="35" idx="4"/>
          </p:cNvCxnSpPr>
          <p:nvPr/>
        </p:nvCxnSpPr>
        <p:spPr>
          <a:xfrm flipV="1">
            <a:off x="2531468" y="4576281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Connector 50">
            <a:extLst>
              <a:ext uri="{FF2B5EF4-FFF2-40B4-BE49-F238E27FC236}">
                <a16:creationId xmlns:a16="http://schemas.microsoft.com/office/drawing/2014/main" id="{4F5C1D25-F89A-CAFA-E7F0-BE03815D29D1}"/>
              </a:ext>
            </a:extLst>
          </p:cNvPr>
          <p:cNvCxnSpPr>
            <a:cxnSpLocks/>
            <a:stCxn id="8" idx="0"/>
            <a:endCxn id="27" idx="4"/>
          </p:cNvCxnSpPr>
          <p:nvPr/>
        </p:nvCxnSpPr>
        <p:spPr>
          <a:xfrm flipH="1" flipV="1">
            <a:off x="1410118" y="4584827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Connector 51">
            <a:extLst>
              <a:ext uri="{FF2B5EF4-FFF2-40B4-BE49-F238E27FC236}">
                <a16:creationId xmlns:a16="http://schemas.microsoft.com/office/drawing/2014/main" id="{086BD39F-9372-8C34-8DE4-168A7306ED31}"/>
              </a:ext>
            </a:extLst>
          </p:cNvPr>
          <p:cNvCxnSpPr>
            <a:cxnSpLocks/>
            <a:stCxn id="8" idx="0"/>
            <a:endCxn id="34" idx="4"/>
          </p:cNvCxnSpPr>
          <p:nvPr/>
        </p:nvCxnSpPr>
        <p:spPr>
          <a:xfrm flipH="1" flipV="1">
            <a:off x="281076" y="4576281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1E005DCA-F6B6-5556-2FC8-06811BE2E05E}"/>
              </a:ext>
            </a:extLst>
          </p:cNvPr>
          <p:cNvCxnSpPr>
            <a:cxnSpLocks/>
            <a:stCxn id="7" idx="0"/>
            <a:endCxn id="35" idx="4"/>
          </p:cNvCxnSpPr>
          <p:nvPr/>
        </p:nvCxnSpPr>
        <p:spPr>
          <a:xfrm flipV="1">
            <a:off x="1410118" y="4576281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7D0FAD63-1A59-9E18-B47D-6AC5A03A0AB5}"/>
              </a:ext>
            </a:extLst>
          </p:cNvPr>
          <p:cNvCxnSpPr>
            <a:cxnSpLocks/>
            <a:stCxn id="7" idx="0"/>
            <a:endCxn id="28" idx="4"/>
          </p:cNvCxnSpPr>
          <p:nvPr/>
        </p:nvCxnSpPr>
        <p:spPr>
          <a:xfrm flipV="1">
            <a:off x="1410118" y="4580554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F95996A2-D026-1474-7646-A62A2B87BB72}"/>
              </a:ext>
            </a:extLst>
          </p:cNvPr>
          <p:cNvCxnSpPr>
            <a:cxnSpLocks/>
            <a:stCxn id="7" idx="0"/>
            <a:endCxn id="29" idx="4"/>
          </p:cNvCxnSpPr>
          <p:nvPr/>
        </p:nvCxnSpPr>
        <p:spPr>
          <a:xfrm flipV="1">
            <a:off x="1410118" y="4584827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5D20E8F0-A625-B580-FC19-8880129C578E}"/>
              </a:ext>
            </a:extLst>
          </p:cNvPr>
          <p:cNvCxnSpPr>
            <a:cxnSpLocks/>
            <a:stCxn id="7" idx="0"/>
            <a:endCxn id="27" idx="4"/>
          </p:cNvCxnSpPr>
          <p:nvPr/>
        </p:nvCxnSpPr>
        <p:spPr>
          <a:xfrm flipV="1">
            <a:off x="1410118" y="4584827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3D2CE01A-7A5C-17BB-C376-886326F94B5A}"/>
              </a:ext>
            </a:extLst>
          </p:cNvPr>
          <p:cNvCxnSpPr>
            <a:cxnSpLocks/>
            <a:stCxn id="11" idx="0"/>
            <a:endCxn id="35" idx="4"/>
          </p:cNvCxnSpPr>
          <p:nvPr/>
        </p:nvCxnSpPr>
        <p:spPr>
          <a:xfrm flipV="1">
            <a:off x="281076" y="4576281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1232E6FA-F2FD-4127-43A1-4A3C94258602}"/>
              </a:ext>
            </a:extLst>
          </p:cNvPr>
          <p:cNvCxnSpPr>
            <a:cxnSpLocks/>
            <a:stCxn id="11" idx="0"/>
            <a:endCxn id="28" idx="4"/>
          </p:cNvCxnSpPr>
          <p:nvPr/>
        </p:nvCxnSpPr>
        <p:spPr>
          <a:xfrm flipV="1">
            <a:off x="281076" y="4580554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8EC8FFB0-CAAC-F7E3-FE3A-615570F95793}"/>
              </a:ext>
            </a:extLst>
          </p:cNvPr>
          <p:cNvCxnSpPr>
            <a:cxnSpLocks/>
            <a:stCxn id="11" idx="0"/>
            <a:endCxn id="29" idx="4"/>
          </p:cNvCxnSpPr>
          <p:nvPr/>
        </p:nvCxnSpPr>
        <p:spPr>
          <a:xfrm flipV="1">
            <a:off x="281076" y="4584827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>
            <a:extLst>
              <a:ext uri="{FF2B5EF4-FFF2-40B4-BE49-F238E27FC236}">
                <a16:creationId xmlns:a16="http://schemas.microsoft.com/office/drawing/2014/main" id="{46139EF7-288E-A889-BF19-38D8C267D8C6}"/>
              </a:ext>
            </a:extLst>
          </p:cNvPr>
          <p:cNvCxnSpPr>
            <a:cxnSpLocks/>
            <a:stCxn id="11" idx="0"/>
            <a:endCxn id="27" idx="4"/>
          </p:cNvCxnSpPr>
          <p:nvPr/>
        </p:nvCxnSpPr>
        <p:spPr>
          <a:xfrm flipV="1">
            <a:off x="281076" y="4584827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/>
              <p:nvPr/>
            </p:nvSpPr>
            <p:spPr>
              <a:xfrm>
                <a:off x="2004472" y="3053350"/>
                <a:ext cx="1146596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𝑃𝑟𝑒𝑑𝑖𝑐𝑡𝑒𝑑</m:t>
                      </m:r>
                    </m:oMath>
                  </m:oMathPara>
                </a14:m>
                <a:endParaRPr lang="en-US" sz="16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4224517F-C24A-A3FE-A366-CF6D13EB57E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04472" y="3053350"/>
                <a:ext cx="1146596" cy="33855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Arrow: Down 64">
            <a:extLst>
              <a:ext uri="{FF2B5EF4-FFF2-40B4-BE49-F238E27FC236}">
                <a16:creationId xmlns:a16="http://schemas.microsoft.com/office/drawing/2014/main" id="{193CA3B8-2C2B-0120-68E1-CA06B6BBE5DD}"/>
              </a:ext>
            </a:extLst>
          </p:cNvPr>
          <p:cNvSpPr/>
          <p:nvPr/>
        </p:nvSpPr>
        <p:spPr>
          <a:xfrm flipV="1">
            <a:off x="5209015" y="3494023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58FDEEE2-B8B4-D390-80C2-693147E622E7}"/>
              </a:ext>
            </a:extLst>
          </p:cNvPr>
          <p:cNvSpPr txBox="1"/>
          <p:nvPr/>
        </p:nvSpPr>
        <p:spPr>
          <a:xfrm rot="16200000">
            <a:off x="4609450" y="4281533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Feedforward</a:t>
            </a:r>
          </a:p>
        </p:txBody>
      </p:sp>
      <p:sp>
        <p:nvSpPr>
          <p:cNvPr id="68" name="Oval 67">
            <a:extLst>
              <a:ext uri="{FF2B5EF4-FFF2-40B4-BE49-F238E27FC236}">
                <a16:creationId xmlns:a16="http://schemas.microsoft.com/office/drawing/2014/main" id="{2CE3CF13-7926-F6EB-1815-7CD08D61BC6B}"/>
              </a:ext>
            </a:extLst>
          </p:cNvPr>
          <p:cNvSpPr/>
          <p:nvPr/>
        </p:nvSpPr>
        <p:spPr>
          <a:xfrm>
            <a:off x="7567777" y="5830245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69" name="Oval 68">
            <a:extLst>
              <a:ext uri="{FF2B5EF4-FFF2-40B4-BE49-F238E27FC236}">
                <a16:creationId xmlns:a16="http://schemas.microsoft.com/office/drawing/2014/main" id="{006054BE-DEA4-75AC-7114-80634D90C10D}"/>
              </a:ext>
            </a:extLst>
          </p:cNvPr>
          <p:cNvSpPr/>
          <p:nvPr/>
        </p:nvSpPr>
        <p:spPr>
          <a:xfrm>
            <a:off x="9818169" y="5821699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0" name="Oval 69">
            <a:extLst>
              <a:ext uri="{FF2B5EF4-FFF2-40B4-BE49-F238E27FC236}">
                <a16:creationId xmlns:a16="http://schemas.microsoft.com/office/drawing/2014/main" id="{1EBD53B0-1D21-B33D-0494-1BBF2EBDF1E7}"/>
              </a:ext>
            </a:extLst>
          </p:cNvPr>
          <p:cNvSpPr/>
          <p:nvPr/>
        </p:nvSpPr>
        <p:spPr>
          <a:xfrm>
            <a:off x="8692973" y="5830245"/>
            <a:ext cx="418744" cy="418744"/>
          </a:xfrm>
          <a:prstGeom prst="ellipse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1" name="Oval 70">
            <a:extLst>
              <a:ext uri="{FF2B5EF4-FFF2-40B4-BE49-F238E27FC236}">
                <a16:creationId xmlns:a16="http://schemas.microsoft.com/office/drawing/2014/main" id="{514223B4-7964-C326-DCC6-421F7DF088F4}"/>
              </a:ext>
            </a:extLst>
          </p:cNvPr>
          <p:cNvSpPr/>
          <p:nvPr/>
        </p:nvSpPr>
        <p:spPr>
          <a:xfrm>
            <a:off x="7571623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2" name="Oval 71">
            <a:extLst>
              <a:ext uri="{FF2B5EF4-FFF2-40B4-BE49-F238E27FC236}">
                <a16:creationId xmlns:a16="http://schemas.microsoft.com/office/drawing/2014/main" id="{BBE450C8-242E-86EB-4C52-DD678386EBEF}"/>
              </a:ext>
            </a:extLst>
          </p:cNvPr>
          <p:cNvSpPr/>
          <p:nvPr/>
        </p:nvSpPr>
        <p:spPr>
          <a:xfrm>
            <a:off x="8692973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3" name="Oval 72">
            <a:extLst>
              <a:ext uri="{FF2B5EF4-FFF2-40B4-BE49-F238E27FC236}">
                <a16:creationId xmlns:a16="http://schemas.microsoft.com/office/drawing/2014/main" id="{9E6DD887-4D5B-A940-7DFF-3467CFFF5880}"/>
              </a:ext>
            </a:extLst>
          </p:cNvPr>
          <p:cNvSpPr/>
          <p:nvPr/>
        </p:nvSpPr>
        <p:spPr>
          <a:xfrm>
            <a:off x="9818169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4" name="Oval 73">
            <a:extLst>
              <a:ext uri="{FF2B5EF4-FFF2-40B4-BE49-F238E27FC236}">
                <a16:creationId xmlns:a16="http://schemas.microsoft.com/office/drawing/2014/main" id="{156C28D1-0E50-3D8F-4F7B-DEDDE0E8D35D}"/>
              </a:ext>
            </a:extLst>
          </p:cNvPr>
          <p:cNvSpPr/>
          <p:nvPr/>
        </p:nvSpPr>
        <p:spPr>
          <a:xfrm>
            <a:off x="10943365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75" name="Oval 74">
            <a:extLst>
              <a:ext uri="{FF2B5EF4-FFF2-40B4-BE49-F238E27FC236}">
                <a16:creationId xmlns:a16="http://schemas.microsoft.com/office/drawing/2014/main" id="{2947B0FA-6941-E570-6632-9E7F4A024D58}"/>
              </a:ext>
            </a:extLst>
          </p:cNvPr>
          <p:cNvSpPr/>
          <p:nvPr/>
        </p:nvSpPr>
        <p:spPr>
          <a:xfrm>
            <a:off x="6442581" y="4995025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814B08DC-8735-4D5A-1D5C-C8B7E7CCAA01}"/>
              </a:ext>
            </a:extLst>
          </p:cNvPr>
          <p:cNvCxnSpPr>
            <a:cxnSpLocks/>
            <a:stCxn id="71" idx="4"/>
            <a:endCxn id="68" idx="0"/>
          </p:cNvCxnSpPr>
          <p:nvPr/>
        </p:nvCxnSpPr>
        <p:spPr>
          <a:xfrm flipH="1">
            <a:off x="7777149" y="5413769"/>
            <a:ext cx="384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F6EDFB6-7B78-5FD1-2798-DC8583711818}"/>
              </a:ext>
            </a:extLst>
          </p:cNvPr>
          <p:cNvCxnSpPr>
            <a:cxnSpLocks/>
            <a:stCxn id="75" idx="4"/>
            <a:endCxn id="68" idx="0"/>
          </p:cNvCxnSpPr>
          <p:nvPr/>
        </p:nvCxnSpPr>
        <p:spPr>
          <a:xfrm>
            <a:off x="6651953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25897E99-BADC-CCAD-70A2-9A1B532164FF}"/>
              </a:ext>
            </a:extLst>
          </p:cNvPr>
          <p:cNvCxnSpPr>
            <a:cxnSpLocks/>
            <a:stCxn id="72" idx="4"/>
            <a:endCxn id="68" idx="0"/>
          </p:cNvCxnSpPr>
          <p:nvPr/>
        </p:nvCxnSpPr>
        <p:spPr>
          <a:xfrm flipH="1">
            <a:off x="7777149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>
            <a:extLst>
              <a:ext uri="{FF2B5EF4-FFF2-40B4-BE49-F238E27FC236}">
                <a16:creationId xmlns:a16="http://schemas.microsoft.com/office/drawing/2014/main" id="{FC1B3D20-B31C-7AC5-F73B-7EB242331D5D}"/>
              </a:ext>
            </a:extLst>
          </p:cNvPr>
          <p:cNvCxnSpPr>
            <a:cxnSpLocks/>
            <a:stCxn id="73" idx="4"/>
            <a:endCxn id="68" idx="0"/>
          </p:cNvCxnSpPr>
          <p:nvPr/>
        </p:nvCxnSpPr>
        <p:spPr>
          <a:xfrm flipH="1">
            <a:off x="7777149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>
            <a:extLst>
              <a:ext uri="{FF2B5EF4-FFF2-40B4-BE49-F238E27FC236}">
                <a16:creationId xmlns:a16="http://schemas.microsoft.com/office/drawing/2014/main" id="{F9B8A86C-4DE9-0B9F-646A-8071453ED857}"/>
              </a:ext>
            </a:extLst>
          </p:cNvPr>
          <p:cNvCxnSpPr>
            <a:cxnSpLocks/>
            <a:stCxn id="74" idx="4"/>
            <a:endCxn id="68" idx="0"/>
          </p:cNvCxnSpPr>
          <p:nvPr/>
        </p:nvCxnSpPr>
        <p:spPr>
          <a:xfrm flipH="1">
            <a:off x="7777149" y="5413769"/>
            <a:ext cx="3375588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>
            <a:extLst>
              <a:ext uri="{FF2B5EF4-FFF2-40B4-BE49-F238E27FC236}">
                <a16:creationId xmlns:a16="http://schemas.microsoft.com/office/drawing/2014/main" id="{1480E339-1675-49F8-E87A-603C7D5AB469}"/>
              </a:ext>
            </a:extLst>
          </p:cNvPr>
          <p:cNvCxnSpPr>
            <a:cxnSpLocks/>
            <a:stCxn id="74" idx="4"/>
            <a:endCxn id="69" idx="0"/>
          </p:cNvCxnSpPr>
          <p:nvPr/>
        </p:nvCxnSpPr>
        <p:spPr>
          <a:xfrm flipH="1">
            <a:off x="10027541" y="5413769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>
            <a:extLst>
              <a:ext uri="{FF2B5EF4-FFF2-40B4-BE49-F238E27FC236}">
                <a16:creationId xmlns:a16="http://schemas.microsoft.com/office/drawing/2014/main" id="{6D992832-7A03-6365-9698-1E0E248532C8}"/>
              </a:ext>
            </a:extLst>
          </p:cNvPr>
          <p:cNvCxnSpPr>
            <a:cxnSpLocks/>
            <a:stCxn id="73" idx="4"/>
            <a:endCxn id="69" idx="0"/>
          </p:cNvCxnSpPr>
          <p:nvPr/>
        </p:nvCxnSpPr>
        <p:spPr>
          <a:xfrm>
            <a:off x="10027541" y="5413769"/>
            <a:ext cx="0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467242B8-0EB5-570D-B551-39F735BFE0BD}"/>
              </a:ext>
            </a:extLst>
          </p:cNvPr>
          <p:cNvCxnSpPr>
            <a:cxnSpLocks/>
            <a:stCxn id="72" idx="4"/>
            <a:endCxn id="69" idx="0"/>
          </p:cNvCxnSpPr>
          <p:nvPr/>
        </p:nvCxnSpPr>
        <p:spPr>
          <a:xfrm>
            <a:off x="8902345" y="5413769"/>
            <a:ext cx="112519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F0873264-864D-ED47-B082-353DE146C9EF}"/>
              </a:ext>
            </a:extLst>
          </p:cNvPr>
          <p:cNvCxnSpPr>
            <a:cxnSpLocks/>
            <a:stCxn id="71" idx="4"/>
            <a:endCxn id="69" idx="0"/>
          </p:cNvCxnSpPr>
          <p:nvPr/>
        </p:nvCxnSpPr>
        <p:spPr>
          <a:xfrm>
            <a:off x="7780995" y="5413769"/>
            <a:ext cx="2246546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5" name="Straight Connector 84">
            <a:extLst>
              <a:ext uri="{FF2B5EF4-FFF2-40B4-BE49-F238E27FC236}">
                <a16:creationId xmlns:a16="http://schemas.microsoft.com/office/drawing/2014/main" id="{FCCAA793-5CEF-F7B8-FC3C-4DE7334468D2}"/>
              </a:ext>
            </a:extLst>
          </p:cNvPr>
          <p:cNvCxnSpPr>
            <a:cxnSpLocks/>
            <a:stCxn id="75" idx="4"/>
            <a:endCxn id="69" idx="0"/>
          </p:cNvCxnSpPr>
          <p:nvPr/>
        </p:nvCxnSpPr>
        <p:spPr>
          <a:xfrm>
            <a:off x="6651953" y="5413769"/>
            <a:ext cx="3375588" cy="40793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7D6853BE-83C7-2BAD-23ED-8079A1A7EB2F}"/>
              </a:ext>
            </a:extLst>
          </p:cNvPr>
          <p:cNvCxnSpPr>
            <a:cxnSpLocks/>
            <a:stCxn id="72" idx="4"/>
            <a:endCxn id="70" idx="0"/>
          </p:cNvCxnSpPr>
          <p:nvPr/>
        </p:nvCxnSpPr>
        <p:spPr>
          <a:xfrm>
            <a:off x="8902345" y="5413769"/>
            <a:ext cx="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684DD7FD-185D-8E24-8C36-F333B601443B}"/>
              </a:ext>
            </a:extLst>
          </p:cNvPr>
          <p:cNvCxnSpPr>
            <a:cxnSpLocks/>
            <a:stCxn id="73" idx="4"/>
            <a:endCxn id="70" idx="0"/>
          </p:cNvCxnSpPr>
          <p:nvPr/>
        </p:nvCxnSpPr>
        <p:spPr>
          <a:xfrm flipH="1">
            <a:off x="8902345" y="5413769"/>
            <a:ext cx="1125196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8" name="Straight Connector 87">
            <a:extLst>
              <a:ext uri="{FF2B5EF4-FFF2-40B4-BE49-F238E27FC236}">
                <a16:creationId xmlns:a16="http://schemas.microsoft.com/office/drawing/2014/main" id="{EDDF5750-97B8-6850-4F7E-0C32FA5711A4}"/>
              </a:ext>
            </a:extLst>
          </p:cNvPr>
          <p:cNvCxnSpPr>
            <a:cxnSpLocks/>
            <a:stCxn id="71" idx="4"/>
            <a:endCxn id="70" idx="0"/>
          </p:cNvCxnSpPr>
          <p:nvPr/>
        </p:nvCxnSpPr>
        <p:spPr>
          <a:xfrm>
            <a:off x="7780995" y="5413769"/>
            <a:ext cx="1121350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9" name="Straight Connector 88">
            <a:extLst>
              <a:ext uri="{FF2B5EF4-FFF2-40B4-BE49-F238E27FC236}">
                <a16:creationId xmlns:a16="http://schemas.microsoft.com/office/drawing/2014/main" id="{FAD0B771-15D8-BEED-A26C-EA5EB163B29E}"/>
              </a:ext>
            </a:extLst>
          </p:cNvPr>
          <p:cNvCxnSpPr>
            <a:cxnSpLocks/>
            <a:stCxn id="75" idx="4"/>
            <a:endCxn id="70" idx="0"/>
          </p:cNvCxnSpPr>
          <p:nvPr/>
        </p:nvCxnSpPr>
        <p:spPr>
          <a:xfrm>
            <a:off x="6651953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0" name="Straight Connector 89">
            <a:extLst>
              <a:ext uri="{FF2B5EF4-FFF2-40B4-BE49-F238E27FC236}">
                <a16:creationId xmlns:a16="http://schemas.microsoft.com/office/drawing/2014/main" id="{0695E2B3-6B8A-7028-DE98-39E59F6BD4E0}"/>
              </a:ext>
            </a:extLst>
          </p:cNvPr>
          <p:cNvCxnSpPr>
            <a:cxnSpLocks/>
            <a:stCxn id="74" idx="4"/>
            <a:endCxn id="70" idx="0"/>
          </p:cNvCxnSpPr>
          <p:nvPr/>
        </p:nvCxnSpPr>
        <p:spPr>
          <a:xfrm flipH="1">
            <a:off x="8902345" y="5413769"/>
            <a:ext cx="2250392" cy="416476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Oval 90">
            <a:extLst>
              <a:ext uri="{FF2B5EF4-FFF2-40B4-BE49-F238E27FC236}">
                <a16:creationId xmlns:a16="http://schemas.microsoft.com/office/drawing/2014/main" id="{D05A77DA-CEB9-AAFF-08C1-6C68F3F3B490}"/>
              </a:ext>
            </a:extLst>
          </p:cNvPr>
          <p:cNvSpPr/>
          <p:nvPr/>
        </p:nvSpPr>
        <p:spPr>
          <a:xfrm>
            <a:off x="7571623" y="4166083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2" name="Oval 91">
            <a:extLst>
              <a:ext uri="{FF2B5EF4-FFF2-40B4-BE49-F238E27FC236}">
                <a16:creationId xmlns:a16="http://schemas.microsoft.com/office/drawing/2014/main" id="{EF0F3F17-6F28-F55D-001B-0BD7214AA7AD}"/>
              </a:ext>
            </a:extLst>
          </p:cNvPr>
          <p:cNvSpPr/>
          <p:nvPr/>
        </p:nvSpPr>
        <p:spPr>
          <a:xfrm>
            <a:off x="9818168" y="4161810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3" name="Oval 92">
            <a:extLst>
              <a:ext uri="{FF2B5EF4-FFF2-40B4-BE49-F238E27FC236}">
                <a16:creationId xmlns:a16="http://schemas.microsoft.com/office/drawing/2014/main" id="{30EE6FA6-6C7B-E724-538C-BD3C21C2865A}"/>
              </a:ext>
            </a:extLst>
          </p:cNvPr>
          <p:cNvSpPr/>
          <p:nvPr/>
        </p:nvSpPr>
        <p:spPr>
          <a:xfrm>
            <a:off x="8696819" y="4166083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4" name="Oval 93">
            <a:extLst>
              <a:ext uri="{FF2B5EF4-FFF2-40B4-BE49-F238E27FC236}">
                <a16:creationId xmlns:a16="http://schemas.microsoft.com/office/drawing/2014/main" id="{054A0DBA-F395-80E4-641F-8B14A73258D0}"/>
              </a:ext>
            </a:extLst>
          </p:cNvPr>
          <p:cNvSpPr/>
          <p:nvPr/>
        </p:nvSpPr>
        <p:spPr>
          <a:xfrm>
            <a:off x="8696819" y="3459329"/>
            <a:ext cx="418744" cy="418744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95" name="Straight Connector 94">
            <a:extLst>
              <a:ext uri="{FF2B5EF4-FFF2-40B4-BE49-F238E27FC236}">
                <a16:creationId xmlns:a16="http://schemas.microsoft.com/office/drawing/2014/main" id="{321BD253-4643-6A8A-6323-22AC902A7319}"/>
              </a:ext>
            </a:extLst>
          </p:cNvPr>
          <p:cNvCxnSpPr>
            <a:cxnSpLocks/>
            <a:stCxn id="94" idx="4"/>
            <a:endCxn id="91" idx="0"/>
          </p:cNvCxnSpPr>
          <p:nvPr/>
        </p:nvCxnSpPr>
        <p:spPr>
          <a:xfrm flipH="1">
            <a:off x="7780995" y="3878073"/>
            <a:ext cx="1125196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6" name="Straight Connector 95">
            <a:extLst>
              <a:ext uri="{FF2B5EF4-FFF2-40B4-BE49-F238E27FC236}">
                <a16:creationId xmlns:a16="http://schemas.microsoft.com/office/drawing/2014/main" id="{3C7803BC-2BDF-CF7C-210E-34B5F38546A5}"/>
              </a:ext>
            </a:extLst>
          </p:cNvPr>
          <p:cNvCxnSpPr>
            <a:cxnSpLocks/>
            <a:stCxn id="94" idx="4"/>
            <a:endCxn id="92" idx="0"/>
          </p:cNvCxnSpPr>
          <p:nvPr/>
        </p:nvCxnSpPr>
        <p:spPr>
          <a:xfrm>
            <a:off x="8906191" y="3878073"/>
            <a:ext cx="1121349" cy="283737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Straight Connector 96">
            <a:extLst>
              <a:ext uri="{FF2B5EF4-FFF2-40B4-BE49-F238E27FC236}">
                <a16:creationId xmlns:a16="http://schemas.microsoft.com/office/drawing/2014/main" id="{C6AE7056-868D-A6F5-5FE1-F7D4CF7AD1E3}"/>
              </a:ext>
            </a:extLst>
          </p:cNvPr>
          <p:cNvCxnSpPr>
            <a:cxnSpLocks/>
            <a:stCxn id="94" idx="4"/>
            <a:endCxn id="93" idx="0"/>
          </p:cNvCxnSpPr>
          <p:nvPr/>
        </p:nvCxnSpPr>
        <p:spPr>
          <a:xfrm>
            <a:off x="8906191" y="3878073"/>
            <a:ext cx="0" cy="288010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Oval 97">
            <a:extLst>
              <a:ext uri="{FF2B5EF4-FFF2-40B4-BE49-F238E27FC236}">
                <a16:creationId xmlns:a16="http://schemas.microsoft.com/office/drawing/2014/main" id="{57DFF62E-7574-7850-B85C-96952AFB4D29}"/>
              </a:ext>
            </a:extLst>
          </p:cNvPr>
          <p:cNvSpPr/>
          <p:nvPr/>
        </p:nvSpPr>
        <p:spPr>
          <a:xfrm>
            <a:off x="6442581" y="4157537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99" name="Oval 98">
            <a:extLst>
              <a:ext uri="{FF2B5EF4-FFF2-40B4-BE49-F238E27FC236}">
                <a16:creationId xmlns:a16="http://schemas.microsoft.com/office/drawing/2014/main" id="{CCD697D7-B458-A5EA-2344-28D64835E266}"/>
              </a:ext>
            </a:extLst>
          </p:cNvPr>
          <p:cNvSpPr/>
          <p:nvPr/>
        </p:nvSpPr>
        <p:spPr>
          <a:xfrm>
            <a:off x="10943365" y="4157537"/>
            <a:ext cx="418744" cy="418744"/>
          </a:xfrm>
          <a:prstGeom prst="ellips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cxnSp>
        <p:nvCxnSpPr>
          <p:cNvPr id="100" name="Straight Connector 99">
            <a:extLst>
              <a:ext uri="{FF2B5EF4-FFF2-40B4-BE49-F238E27FC236}">
                <a16:creationId xmlns:a16="http://schemas.microsoft.com/office/drawing/2014/main" id="{D3E0B3AC-1ADC-DBD6-708C-28C9D32BC191}"/>
              </a:ext>
            </a:extLst>
          </p:cNvPr>
          <p:cNvCxnSpPr>
            <a:cxnSpLocks/>
            <a:stCxn id="94" idx="4"/>
            <a:endCxn id="98" idx="0"/>
          </p:cNvCxnSpPr>
          <p:nvPr/>
        </p:nvCxnSpPr>
        <p:spPr>
          <a:xfrm flipH="1">
            <a:off x="6651953" y="3878073"/>
            <a:ext cx="2254238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1" name="Straight Connector 100">
            <a:extLst>
              <a:ext uri="{FF2B5EF4-FFF2-40B4-BE49-F238E27FC236}">
                <a16:creationId xmlns:a16="http://schemas.microsoft.com/office/drawing/2014/main" id="{444B6A52-FB11-2029-6DB4-B87C890BC3A4}"/>
              </a:ext>
            </a:extLst>
          </p:cNvPr>
          <p:cNvCxnSpPr>
            <a:cxnSpLocks/>
            <a:stCxn id="94" idx="4"/>
            <a:endCxn id="99" idx="0"/>
          </p:cNvCxnSpPr>
          <p:nvPr/>
        </p:nvCxnSpPr>
        <p:spPr>
          <a:xfrm>
            <a:off x="8906191" y="3878073"/>
            <a:ext cx="2246546" cy="27946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2" name="Straight Connector 101">
            <a:extLst>
              <a:ext uri="{FF2B5EF4-FFF2-40B4-BE49-F238E27FC236}">
                <a16:creationId xmlns:a16="http://schemas.microsoft.com/office/drawing/2014/main" id="{18973CB2-F46C-06EB-DCB9-BA5BCD76E99D}"/>
              </a:ext>
            </a:extLst>
          </p:cNvPr>
          <p:cNvCxnSpPr>
            <a:cxnSpLocks/>
            <a:stCxn id="74" idx="0"/>
            <a:endCxn id="99" idx="4"/>
          </p:cNvCxnSpPr>
          <p:nvPr/>
        </p:nvCxnSpPr>
        <p:spPr>
          <a:xfrm flipV="1">
            <a:off x="11152737" y="4576281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Straight Connector 102">
            <a:extLst>
              <a:ext uri="{FF2B5EF4-FFF2-40B4-BE49-F238E27FC236}">
                <a16:creationId xmlns:a16="http://schemas.microsoft.com/office/drawing/2014/main" id="{23CD59D2-4769-CC04-4EDE-BF06AD54D02F}"/>
              </a:ext>
            </a:extLst>
          </p:cNvPr>
          <p:cNvCxnSpPr>
            <a:cxnSpLocks/>
            <a:stCxn id="74" idx="0"/>
            <a:endCxn id="92" idx="4"/>
          </p:cNvCxnSpPr>
          <p:nvPr/>
        </p:nvCxnSpPr>
        <p:spPr>
          <a:xfrm flipH="1" flipV="1">
            <a:off x="10027540" y="4580554"/>
            <a:ext cx="112519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Straight Connector 103">
            <a:extLst>
              <a:ext uri="{FF2B5EF4-FFF2-40B4-BE49-F238E27FC236}">
                <a16:creationId xmlns:a16="http://schemas.microsoft.com/office/drawing/2014/main" id="{21929EB9-8E2B-6CDB-4F01-0A065A988D37}"/>
              </a:ext>
            </a:extLst>
          </p:cNvPr>
          <p:cNvCxnSpPr>
            <a:cxnSpLocks/>
            <a:stCxn id="74" idx="0"/>
            <a:endCxn id="93" idx="4"/>
          </p:cNvCxnSpPr>
          <p:nvPr/>
        </p:nvCxnSpPr>
        <p:spPr>
          <a:xfrm flipH="1" flipV="1">
            <a:off x="8906191" y="4584827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5" name="Straight Connector 104">
            <a:extLst>
              <a:ext uri="{FF2B5EF4-FFF2-40B4-BE49-F238E27FC236}">
                <a16:creationId xmlns:a16="http://schemas.microsoft.com/office/drawing/2014/main" id="{19B6F4B8-B384-5A19-19F7-F368A9174B5B}"/>
              </a:ext>
            </a:extLst>
          </p:cNvPr>
          <p:cNvCxnSpPr>
            <a:cxnSpLocks/>
            <a:stCxn id="74" idx="0"/>
            <a:endCxn id="91" idx="4"/>
          </p:cNvCxnSpPr>
          <p:nvPr/>
        </p:nvCxnSpPr>
        <p:spPr>
          <a:xfrm flipH="1" flipV="1">
            <a:off x="7780995" y="4584827"/>
            <a:ext cx="33717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6" name="Straight Connector 105">
            <a:extLst>
              <a:ext uri="{FF2B5EF4-FFF2-40B4-BE49-F238E27FC236}">
                <a16:creationId xmlns:a16="http://schemas.microsoft.com/office/drawing/2014/main" id="{F5525D1F-77C5-D9D4-A416-EFF75AD8156B}"/>
              </a:ext>
            </a:extLst>
          </p:cNvPr>
          <p:cNvCxnSpPr>
            <a:cxnSpLocks/>
            <a:stCxn id="74" idx="0"/>
            <a:endCxn id="98" idx="4"/>
          </p:cNvCxnSpPr>
          <p:nvPr/>
        </p:nvCxnSpPr>
        <p:spPr>
          <a:xfrm flipH="1" flipV="1">
            <a:off x="6651953" y="4576281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938A97BB-B44D-555A-2DB0-49C5F70F9E15}"/>
              </a:ext>
            </a:extLst>
          </p:cNvPr>
          <p:cNvCxnSpPr>
            <a:cxnSpLocks/>
            <a:stCxn id="75" idx="0"/>
            <a:endCxn id="98" idx="4"/>
          </p:cNvCxnSpPr>
          <p:nvPr/>
        </p:nvCxnSpPr>
        <p:spPr>
          <a:xfrm flipV="1">
            <a:off x="6651953" y="4576281"/>
            <a:ext cx="0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8" name="Straight Connector 107">
            <a:extLst>
              <a:ext uri="{FF2B5EF4-FFF2-40B4-BE49-F238E27FC236}">
                <a16:creationId xmlns:a16="http://schemas.microsoft.com/office/drawing/2014/main" id="{0E7F31CC-D43A-A3A2-FCA0-89A350F01FE5}"/>
              </a:ext>
            </a:extLst>
          </p:cNvPr>
          <p:cNvCxnSpPr>
            <a:cxnSpLocks/>
            <a:stCxn id="73" idx="0"/>
            <a:endCxn id="91" idx="4"/>
          </p:cNvCxnSpPr>
          <p:nvPr/>
        </p:nvCxnSpPr>
        <p:spPr>
          <a:xfrm flipH="1" flipV="1">
            <a:off x="7780995" y="4584827"/>
            <a:ext cx="22465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9" name="Straight Connector 108">
            <a:extLst>
              <a:ext uri="{FF2B5EF4-FFF2-40B4-BE49-F238E27FC236}">
                <a16:creationId xmlns:a16="http://schemas.microsoft.com/office/drawing/2014/main" id="{73FC67E8-F537-6ACC-7F62-BEDDA54029D8}"/>
              </a:ext>
            </a:extLst>
          </p:cNvPr>
          <p:cNvCxnSpPr>
            <a:cxnSpLocks/>
            <a:stCxn id="73" idx="0"/>
            <a:endCxn id="93" idx="4"/>
          </p:cNvCxnSpPr>
          <p:nvPr/>
        </p:nvCxnSpPr>
        <p:spPr>
          <a:xfrm flipH="1" flipV="1">
            <a:off x="8906191" y="4584827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0" name="Straight Connector 109">
            <a:extLst>
              <a:ext uri="{FF2B5EF4-FFF2-40B4-BE49-F238E27FC236}">
                <a16:creationId xmlns:a16="http://schemas.microsoft.com/office/drawing/2014/main" id="{A116567F-C2AB-8CBD-8659-A8FA4589CAF3}"/>
              </a:ext>
            </a:extLst>
          </p:cNvPr>
          <p:cNvCxnSpPr>
            <a:cxnSpLocks/>
            <a:stCxn id="73" idx="0"/>
            <a:endCxn id="92" idx="4"/>
          </p:cNvCxnSpPr>
          <p:nvPr/>
        </p:nvCxnSpPr>
        <p:spPr>
          <a:xfrm flipH="1" flipV="1">
            <a:off x="10027540" y="4580554"/>
            <a:ext cx="1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C0830DFF-06A7-1A4C-A0AC-5B35484DAE30}"/>
              </a:ext>
            </a:extLst>
          </p:cNvPr>
          <p:cNvCxnSpPr>
            <a:cxnSpLocks/>
            <a:stCxn id="73" idx="0"/>
            <a:endCxn id="99" idx="4"/>
          </p:cNvCxnSpPr>
          <p:nvPr/>
        </p:nvCxnSpPr>
        <p:spPr>
          <a:xfrm flipV="1">
            <a:off x="10027541" y="4576281"/>
            <a:ext cx="1125196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D7DE50F5-5C5A-CAC0-0524-785C03BCC3EE}"/>
              </a:ext>
            </a:extLst>
          </p:cNvPr>
          <p:cNvCxnSpPr>
            <a:cxnSpLocks/>
            <a:stCxn id="72" idx="0"/>
            <a:endCxn id="93" idx="4"/>
          </p:cNvCxnSpPr>
          <p:nvPr/>
        </p:nvCxnSpPr>
        <p:spPr>
          <a:xfrm flipV="1">
            <a:off x="8902345" y="4584827"/>
            <a:ext cx="384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38270312-8F76-C8D1-3A5F-61E09E84C857}"/>
              </a:ext>
            </a:extLst>
          </p:cNvPr>
          <p:cNvCxnSpPr>
            <a:cxnSpLocks/>
            <a:stCxn id="72" idx="0"/>
            <a:endCxn id="92" idx="4"/>
          </p:cNvCxnSpPr>
          <p:nvPr/>
        </p:nvCxnSpPr>
        <p:spPr>
          <a:xfrm flipV="1">
            <a:off x="8902345" y="4580554"/>
            <a:ext cx="112519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BE04C0F6-4549-3019-BBBD-17F047F383D6}"/>
              </a:ext>
            </a:extLst>
          </p:cNvPr>
          <p:cNvCxnSpPr>
            <a:cxnSpLocks/>
            <a:stCxn id="72" idx="0"/>
            <a:endCxn id="99" idx="4"/>
          </p:cNvCxnSpPr>
          <p:nvPr/>
        </p:nvCxnSpPr>
        <p:spPr>
          <a:xfrm flipV="1">
            <a:off x="8902345" y="4576281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4075DD17-FA12-A489-BC50-4D0CFB528BEF}"/>
              </a:ext>
            </a:extLst>
          </p:cNvPr>
          <p:cNvCxnSpPr>
            <a:cxnSpLocks/>
            <a:stCxn id="72" idx="0"/>
            <a:endCxn id="91" idx="4"/>
          </p:cNvCxnSpPr>
          <p:nvPr/>
        </p:nvCxnSpPr>
        <p:spPr>
          <a:xfrm flipH="1" flipV="1">
            <a:off x="7780995" y="4584827"/>
            <a:ext cx="112135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C426D206-C2C9-5279-924D-5809EBD76C04}"/>
              </a:ext>
            </a:extLst>
          </p:cNvPr>
          <p:cNvCxnSpPr>
            <a:cxnSpLocks/>
            <a:stCxn id="72" idx="0"/>
            <a:endCxn id="98" idx="4"/>
          </p:cNvCxnSpPr>
          <p:nvPr/>
        </p:nvCxnSpPr>
        <p:spPr>
          <a:xfrm flipH="1" flipV="1">
            <a:off x="6651953" y="4576281"/>
            <a:ext cx="225039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BC9E1942-E5B2-60C4-6CF7-64D12BDD68E7}"/>
              </a:ext>
            </a:extLst>
          </p:cNvPr>
          <p:cNvCxnSpPr>
            <a:cxnSpLocks/>
            <a:stCxn id="71" idx="0"/>
            <a:endCxn id="99" idx="4"/>
          </p:cNvCxnSpPr>
          <p:nvPr/>
        </p:nvCxnSpPr>
        <p:spPr>
          <a:xfrm flipV="1">
            <a:off x="7780995" y="4576281"/>
            <a:ext cx="3371742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B6939358-BFD9-D861-B422-B6C3D9BFCF5E}"/>
              </a:ext>
            </a:extLst>
          </p:cNvPr>
          <p:cNvCxnSpPr>
            <a:cxnSpLocks/>
            <a:stCxn id="71" idx="0"/>
            <a:endCxn id="92" idx="4"/>
          </p:cNvCxnSpPr>
          <p:nvPr/>
        </p:nvCxnSpPr>
        <p:spPr>
          <a:xfrm flipV="1">
            <a:off x="7780995" y="4580554"/>
            <a:ext cx="2246545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E65218E6-2916-B0E8-B505-D016069A5AF4}"/>
              </a:ext>
            </a:extLst>
          </p:cNvPr>
          <p:cNvCxnSpPr>
            <a:cxnSpLocks/>
            <a:stCxn id="71" idx="0"/>
            <a:endCxn id="93" idx="4"/>
          </p:cNvCxnSpPr>
          <p:nvPr/>
        </p:nvCxnSpPr>
        <p:spPr>
          <a:xfrm flipV="1">
            <a:off x="7780995" y="4584827"/>
            <a:ext cx="1125196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C00516EA-0681-2952-F208-9F07F877F1BA}"/>
              </a:ext>
            </a:extLst>
          </p:cNvPr>
          <p:cNvCxnSpPr>
            <a:cxnSpLocks/>
            <a:stCxn id="71" idx="0"/>
            <a:endCxn id="91" idx="4"/>
          </p:cNvCxnSpPr>
          <p:nvPr/>
        </p:nvCxnSpPr>
        <p:spPr>
          <a:xfrm flipV="1">
            <a:off x="7780995" y="4584827"/>
            <a:ext cx="0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1" name="Straight Connector 120">
            <a:extLst>
              <a:ext uri="{FF2B5EF4-FFF2-40B4-BE49-F238E27FC236}">
                <a16:creationId xmlns:a16="http://schemas.microsoft.com/office/drawing/2014/main" id="{A6EF5DF4-4E0F-6C27-770A-BE107F31CF88}"/>
              </a:ext>
            </a:extLst>
          </p:cNvPr>
          <p:cNvCxnSpPr>
            <a:cxnSpLocks/>
            <a:stCxn id="75" idx="0"/>
            <a:endCxn id="99" idx="4"/>
          </p:cNvCxnSpPr>
          <p:nvPr/>
        </p:nvCxnSpPr>
        <p:spPr>
          <a:xfrm flipV="1">
            <a:off x="6651953" y="4576281"/>
            <a:ext cx="4500784" cy="418744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>
            <a:extLst>
              <a:ext uri="{FF2B5EF4-FFF2-40B4-BE49-F238E27FC236}">
                <a16:creationId xmlns:a16="http://schemas.microsoft.com/office/drawing/2014/main" id="{BC167631-C1B7-031D-A984-64711E9668D1}"/>
              </a:ext>
            </a:extLst>
          </p:cNvPr>
          <p:cNvCxnSpPr>
            <a:cxnSpLocks/>
            <a:stCxn id="75" idx="0"/>
            <a:endCxn id="92" idx="4"/>
          </p:cNvCxnSpPr>
          <p:nvPr/>
        </p:nvCxnSpPr>
        <p:spPr>
          <a:xfrm flipV="1">
            <a:off x="6651953" y="4580554"/>
            <a:ext cx="3375587" cy="414471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>
            <a:extLst>
              <a:ext uri="{FF2B5EF4-FFF2-40B4-BE49-F238E27FC236}">
                <a16:creationId xmlns:a16="http://schemas.microsoft.com/office/drawing/2014/main" id="{DFDEDB9F-C42C-6640-E8CA-B84BD57284CD}"/>
              </a:ext>
            </a:extLst>
          </p:cNvPr>
          <p:cNvCxnSpPr>
            <a:cxnSpLocks/>
            <a:stCxn id="75" idx="0"/>
            <a:endCxn id="93" idx="4"/>
          </p:cNvCxnSpPr>
          <p:nvPr/>
        </p:nvCxnSpPr>
        <p:spPr>
          <a:xfrm flipV="1">
            <a:off x="6651953" y="4584827"/>
            <a:ext cx="2254238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4" name="Straight Connector 123">
            <a:extLst>
              <a:ext uri="{FF2B5EF4-FFF2-40B4-BE49-F238E27FC236}">
                <a16:creationId xmlns:a16="http://schemas.microsoft.com/office/drawing/2014/main" id="{3D6847C3-0270-3FE6-B9DA-3F42E2F77F55}"/>
              </a:ext>
            </a:extLst>
          </p:cNvPr>
          <p:cNvCxnSpPr>
            <a:cxnSpLocks/>
            <a:stCxn id="75" idx="0"/>
            <a:endCxn id="91" idx="4"/>
          </p:cNvCxnSpPr>
          <p:nvPr/>
        </p:nvCxnSpPr>
        <p:spPr>
          <a:xfrm flipV="1">
            <a:off x="6651953" y="4584827"/>
            <a:ext cx="1129042" cy="410198"/>
          </a:xfrm>
          <a:prstGeom prst="line">
            <a:avLst/>
          </a:prstGeom>
          <a:ln w="28575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/>
              <p:nvPr/>
            </p:nvSpPr>
            <p:spPr>
              <a:xfrm>
                <a:off x="7586256" y="3032764"/>
                <a:ext cx="2683555" cy="338554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𝑇𝑟𝑢𝑒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𝑃𝑟𝑒𝑑𝑖𝑐𝑡𝑒𝑑</m:t>
                      </m:r>
                      <m:r>
                        <a:rPr lang="en-US" sz="1600" b="0" i="1" smtClean="0">
                          <a:latin typeface="Cambria Math" panose="02040503050406030204" pitchFamily="18" charset="0"/>
                        </a:rPr>
                        <m:t>→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𝒆𝒓𝒓𝒐𝒓</m:t>
                      </m:r>
                    </m:oMath>
                  </m:oMathPara>
                </a14:m>
                <a:endParaRPr lang="en-US" sz="1600" b="1" dirty="0"/>
              </a:p>
            </p:txBody>
          </p:sp>
        </mc:Choice>
        <mc:Fallback xmlns="">
          <p:sp>
            <p:nvSpPr>
              <p:cNvPr id="128" name="TextBox 127">
                <a:extLst>
                  <a:ext uri="{FF2B5EF4-FFF2-40B4-BE49-F238E27FC236}">
                    <a16:creationId xmlns:a16="http://schemas.microsoft.com/office/drawing/2014/main" id="{07F9849A-28B6-02D0-6B86-2B6FF742B4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86256" y="3032764"/>
                <a:ext cx="2683555" cy="338554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9" name="Arrow: Down 128">
            <a:extLst>
              <a:ext uri="{FF2B5EF4-FFF2-40B4-BE49-F238E27FC236}">
                <a16:creationId xmlns:a16="http://schemas.microsoft.com/office/drawing/2014/main" id="{FC1A025A-B865-400E-7E5D-7BBD6EEE7501}"/>
              </a:ext>
            </a:extLst>
          </p:cNvPr>
          <p:cNvSpPr/>
          <p:nvPr/>
        </p:nvSpPr>
        <p:spPr>
          <a:xfrm>
            <a:off x="11579892" y="3494023"/>
            <a:ext cx="418744" cy="2537048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30" name="TextBox 129">
            <a:extLst>
              <a:ext uri="{FF2B5EF4-FFF2-40B4-BE49-F238E27FC236}">
                <a16:creationId xmlns:a16="http://schemas.microsoft.com/office/drawing/2014/main" id="{AAF2900B-BFE7-5DEF-C55A-E771BABF7180}"/>
              </a:ext>
            </a:extLst>
          </p:cNvPr>
          <p:cNvSpPr txBox="1"/>
          <p:nvPr/>
        </p:nvSpPr>
        <p:spPr>
          <a:xfrm rot="16200000">
            <a:off x="10980327" y="4375352"/>
            <a:ext cx="20798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b="1" dirty="0"/>
              <a:t>Backpropagation</a:t>
            </a:r>
          </a:p>
        </p:txBody>
      </p:sp>
      <p:cxnSp>
        <p:nvCxnSpPr>
          <p:cNvPr id="133" name="Connector: Curved 132">
            <a:extLst>
              <a:ext uri="{FF2B5EF4-FFF2-40B4-BE49-F238E27FC236}">
                <a16:creationId xmlns:a16="http://schemas.microsoft.com/office/drawing/2014/main" id="{F6468C8C-824A-58F3-9EC1-9B9ED5C30D54}"/>
              </a:ext>
            </a:extLst>
          </p:cNvPr>
          <p:cNvCxnSpPr>
            <a:cxnSpLocks/>
            <a:stCxn id="144" idx="2"/>
          </p:cNvCxnSpPr>
          <p:nvPr/>
        </p:nvCxnSpPr>
        <p:spPr>
          <a:xfrm rot="5400000">
            <a:off x="9027519" y="3757091"/>
            <a:ext cx="1238106" cy="466560"/>
          </a:xfrm>
          <a:prstGeom prst="curvedConnector3">
            <a:avLst/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Connector: Curved 134">
            <a:extLst>
              <a:ext uri="{FF2B5EF4-FFF2-40B4-BE49-F238E27FC236}">
                <a16:creationId xmlns:a16="http://schemas.microsoft.com/office/drawing/2014/main" id="{DEC6D8AA-25F0-E866-2ECA-3D7A8D5A376E}"/>
              </a:ext>
            </a:extLst>
          </p:cNvPr>
          <p:cNvCxnSpPr>
            <a:cxnSpLocks/>
            <a:stCxn id="144" idx="2"/>
          </p:cNvCxnSpPr>
          <p:nvPr/>
        </p:nvCxnSpPr>
        <p:spPr>
          <a:xfrm rot="16200000" flipH="1">
            <a:off x="9311565" y="3939605"/>
            <a:ext cx="2042451" cy="905876"/>
          </a:xfrm>
          <a:prstGeom prst="curvedConnector3">
            <a:avLst>
              <a:gd name="adj1" fmla="val 40869"/>
            </a:avLst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Connector: Curved 137">
            <a:extLst>
              <a:ext uri="{FF2B5EF4-FFF2-40B4-BE49-F238E27FC236}">
                <a16:creationId xmlns:a16="http://schemas.microsoft.com/office/drawing/2014/main" id="{526DAC2D-46B8-9EA1-3FDE-552222989BBF}"/>
              </a:ext>
            </a:extLst>
          </p:cNvPr>
          <p:cNvCxnSpPr>
            <a:cxnSpLocks/>
            <a:stCxn id="144" idx="2"/>
          </p:cNvCxnSpPr>
          <p:nvPr/>
        </p:nvCxnSpPr>
        <p:spPr>
          <a:xfrm rot="16200000" flipH="1">
            <a:off x="9870964" y="3380206"/>
            <a:ext cx="654135" cy="636358"/>
          </a:xfrm>
          <a:prstGeom prst="curvedConnector3">
            <a:avLst>
              <a:gd name="adj1" fmla="val 50000"/>
            </a:avLst>
          </a:prstGeom>
          <a:ln w="28575">
            <a:solidFill>
              <a:schemeClr val="accent1">
                <a:lumMod val="50000"/>
              </a:schemeClr>
            </a:solidFill>
            <a:prstDash val="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4" name="Rectangle 143">
            <a:extLst>
              <a:ext uri="{FF2B5EF4-FFF2-40B4-BE49-F238E27FC236}">
                <a16:creationId xmlns:a16="http://schemas.microsoft.com/office/drawing/2014/main" id="{18A6F0D9-5C08-A7B6-3EEB-E50A966247B8}"/>
              </a:ext>
            </a:extLst>
          </p:cNvPr>
          <p:cNvSpPr/>
          <p:nvPr/>
        </p:nvSpPr>
        <p:spPr>
          <a:xfrm>
            <a:off x="9569946" y="3053350"/>
            <a:ext cx="619812" cy="317968"/>
          </a:xfrm>
          <a:prstGeom prst="rect">
            <a:avLst/>
          </a:prstGeom>
          <a:noFill/>
          <a:ln w="28575">
            <a:solidFill>
              <a:schemeClr val="accent1">
                <a:lumMod val="50000"/>
              </a:schemeClr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600"/>
          </a:p>
        </p:txBody>
      </p:sp>
      <p:sp>
        <p:nvSpPr>
          <p:cNvPr id="151" name="TextBox 150">
            <a:extLst>
              <a:ext uri="{FF2B5EF4-FFF2-40B4-BE49-F238E27FC236}">
                <a16:creationId xmlns:a16="http://schemas.microsoft.com/office/drawing/2014/main" id="{F0CFC7E4-D026-D104-E390-B458B22A83E3}"/>
              </a:ext>
            </a:extLst>
          </p:cNvPr>
          <p:cNvSpPr txBox="1"/>
          <p:nvPr/>
        </p:nvSpPr>
        <p:spPr>
          <a:xfrm>
            <a:off x="10378731" y="3570295"/>
            <a:ext cx="73449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b="1" i="1" dirty="0"/>
              <a:t>Update</a:t>
            </a:r>
            <a:endParaRPr lang="en-US" b="1" i="1" dirty="0"/>
          </a:p>
        </p:txBody>
      </p:sp>
    </p:spTree>
    <p:extLst>
      <p:ext uri="{BB962C8B-B14F-4D97-AF65-F5344CB8AC3E}">
        <p14:creationId xmlns:p14="http://schemas.microsoft.com/office/powerpoint/2010/main" val="928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5" fill="hold">
                      <p:stCondLst>
                        <p:cond delay="indefinite"/>
                      </p:stCondLst>
                      <p:childTnLst>
                        <p:par>
                          <p:cTn id="166" fill="hold">
                            <p:stCondLst>
                              <p:cond delay="0"/>
                            </p:stCondLst>
                            <p:childTnLst>
                              <p:par>
                                <p:cTn id="1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/>
      <p:bldP spid="65" grpId="0" animBg="1"/>
      <p:bldP spid="66" grpId="0"/>
      <p:bldP spid="68" grpId="0" animBg="1"/>
      <p:bldP spid="69" grpId="0" animBg="1"/>
      <p:bldP spid="70" grpId="0" animBg="1"/>
      <p:bldP spid="71" grpId="0" animBg="1"/>
      <p:bldP spid="72" grpId="0" animBg="1"/>
      <p:bldP spid="73" grpId="0" animBg="1"/>
      <p:bldP spid="74" grpId="0" animBg="1"/>
      <p:bldP spid="75" grpId="0" animBg="1"/>
      <p:bldP spid="91" grpId="0" animBg="1"/>
      <p:bldP spid="92" grpId="0" animBg="1"/>
      <p:bldP spid="93" grpId="0" animBg="1"/>
      <p:bldP spid="94" grpId="0" animBg="1"/>
      <p:bldP spid="98" grpId="0" animBg="1"/>
      <p:bldP spid="99" grpId="0" animBg="1"/>
      <p:bldP spid="128" grpId="0"/>
      <p:bldP spid="129" grpId="0" animBg="1"/>
      <p:bldP spid="130" grpId="0"/>
      <p:bldP spid="144" grpId="0" animBg="1"/>
      <p:bldP spid="151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D2CF99-8BF4-4A80-DA9C-CC6FF2AAF02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Example of Number of Layers and Prediction Patterns</a:t>
            </a:r>
          </a:p>
        </p:txBody>
      </p:sp>
      <p:pic>
        <p:nvPicPr>
          <p:cNvPr id="1036" name="Picture 12">
            <a:extLst>
              <a:ext uri="{FF2B5EF4-FFF2-40B4-BE49-F238E27FC236}">
                <a16:creationId xmlns:a16="http://schemas.microsoft.com/office/drawing/2014/main" id="{B9948F40-DEB7-AF0E-C835-69E3222F70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62" y="547609"/>
            <a:ext cx="2715126" cy="25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8" name="Picture 14">
            <a:extLst>
              <a:ext uri="{FF2B5EF4-FFF2-40B4-BE49-F238E27FC236}">
                <a16:creationId xmlns:a16="http://schemas.microsoft.com/office/drawing/2014/main" id="{8A010FE9-5374-25FC-51D2-00A97DB1882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165" y="547610"/>
            <a:ext cx="2715126" cy="25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0" name="Picture 16">
            <a:extLst>
              <a:ext uri="{FF2B5EF4-FFF2-40B4-BE49-F238E27FC236}">
                <a16:creationId xmlns:a16="http://schemas.microsoft.com/office/drawing/2014/main" id="{E93B1438-7AB3-8F79-BEE5-3B59BA0EDB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59" y="3505507"/>
            <a:ext cx="2715126" cy="25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2" name="Picture 18">
            <a:extLst>
              <a:ext uri="{FF2B5EF4-FFF2-40B4-BE49-F238E27FC236}">
                <a16:creationId xmlns:a16="http://schemas.microsoft.com/office/drawing/2014/main" id="{F00046B1-FB65-DCB3-7CCE-8696B89AFFC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33662" y="3505508"/>
            <a:ext cx="2715126" cy="25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>
            <a:extLst>
              <a:ext uri="{FF2B5EF4-FFF2-40B4-BE49-F238E27FC236}">
                <a16:creationId xmlns:a16="http://schemas.microsoft.com/office/drawing/2014/main" id="{8BCEEA24-1630-F671-B29A-78FD211CC37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45165" y="3505508"/>
            <a:ext cx="2715126" cy="25968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>
            <a:extLst>
              <a:ext uri="{FF2B5EF4-FFF2-40B4-BE49-F238E27FC236}">
                <a16:creationId xmlns:a16="http://schemas.microsoft.com/office/drawing/2014/main" id="{C58FB417-BF76-2A4B-E3A8-95F4C06E268A}"/>
              </a:ext>
            </a:extLst>
          </p:cNvPr>
          <p:cNvSpPr txBox="1"/>
          <p:nvPr/>
        </p:nvSpPr>
        <p:spPr>
          <a:xfrm>
            <a:off x="5016151" y="3049034"/>
            <a:ext cx="195015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0 hidden layers – linear 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2E0DC259-8E05-E0A3-1844-9FEA76C38965}"/>
              </a:ext>
            </a:extLst>
          </p:cNvPr>
          <p:cNvSpPr txBox="1"/>
          <p:nvPr/>
        </p:nvSpPr>
        <p:spPr>
          <a:xfrm>
            <a:off x="9181628" y="3047337"/>
            <a:ext cx="124220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1 hidden layer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84F20CA-48B0-629A-C7E2-5C47BCF2B0D6}"/>
              </a:ext>
            </a:extLst>
          </p:cNvPr>
          <p:cNvSpPr txBox="1"/>
          <p:nvPr/>
        </p:nvSpPr>
        <p:spPr>
          <a:xfrm>
            <a:off x="1523645" y="6024978"/>
            <a:ext cx="1312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2 hidden layers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C1F42B2F-FB2B-8C42-46DF-5514D07E87E9}"/>
              </a:ext>
            </a:extLst>
          </p:cNvPr>
          <p:cNvSpPr txBox="1"/>
          <p:nvPr/>
        </p:nvSpPr>
        <p:spPr>
          <a:xfrm>
            <a:off x="5439922" y="6024978"/>
            <a:ext cx="1312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3 hidden layers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0C0B3C1-EBD1-CE55-2BE6-386467CC7AB3}"/>
              </a:ext>
            </a:extLst>
          </p:cNvPr>
          <p:cNvSpPr txBox="1"/>
          <p:nvPr/>
        </p:nvSpPr>
        <p:spPr>
          <a:xfrm>
            <a:off x="9302425" y="6024978"/>
            <a:ext cx="13121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400" b="1" dirty="0"/>
              <a:t>4 hidden layers</a:t>
            </a:r>
          </a:p>
        </p:txBody>
      </p:sp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594F65D2-05DA-49E5-7A82-961F6E9438E3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93647" y="605685"/>
            <a:ext cx="3974315" cy="2633388"/>
          </a:xfrm>
        </p:spPr>
        <p:txBody>
          <a:bodyPr/>
          <a:lstStyle/>
          <a:p>
            <a:r>
              <a:rPr lang="en-US" sz="1800" dirty="0"/>
              <a:t>This is an example of training several neural networks on the same data</a:t>
            </a:r>
          </a:p>
          <a:p>
            <a:r>
              <a:rPr lang="en-US" sz="1800" dirty="0"/>
              <a:t>You can see, the more layers, the better prediction patterns</a:t>
            </a:r>
          </a:p>
          <a:p>
            <a:r>
              <a:rPr lang="en-US" sz="1800" dirty="0"/>
              <a:t>At four layers and above, the model is called a </a:t>
            </a:r>
            <a:r>
              <a:rPr lang="en-US" sz="1800" b="1" dirty="0"/>
              <a:t>Deep Neural Network (DNN)</a:t>
            </a:r>
          </a:p>
          <a:p>
            <a:r>
              <a:rPr lang="en-US" sz="1800" b="1" dirty="0"/>
              <a:t>Deep Learning</a:t>
            </a:r>
            <a:r>
              <a:rPr lang="en-US" sz="1800" dirty="0"/>
              <a:t> is a branch of Machine Learning focusing on DNN</a:t>
            </a:r>
          </a:p>
        </p:txBody>
      </p:sp>
    </p:spTree>
    <p:extLst>
      <p:ext uri="{BB962C8B-B14F-4D97-AF65-F5344CB8AC3E}">
        <p14:creationId xmlns:p14="http://schemas.microsoft.com/office/powerpoint/2010/main" val="38173094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  <p:bldP spid="8" grpId="0"/>
      <p:bldP spid="9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D45978E8-BC02-459C-A75C-449160FD74B8}"/>
              </a:ext>
            </a:extLst>
          </p:cNvPr>
          <p:cNvCxnSpPr/>
          <p:nvPr/>
        </p:nvCxnSpPr>
        <p:spPr bwMode="auto">
          <a:xfrm flipV="1">
            <a:off x="10215373" y="3634604"/>
            <a:ext cx="0" cy="2535481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71551DE6-44B7-4AE0-6059-0D1D7AA37E77}"/>
              </a:ext>
            </a:extLst>
          </p:cNvPr>
          <p:cNvCxnSpPr/>
          <p:nvPr/>
        </p:nvCxnSpPr>
        <p:spPr bwMode="auto">
          <a:xfrm flipV="1">
            <a:off x="10215373" y="577639"/>
            <a:ext cx="0" cy="2535481"/>
          </a:xfrm>
          <a:prstGeom prst="line">
            <a:avLst/>
          </a:prstGeom>
          <a:solidFill>
            <a:srgbClr val="00B8FF"/>
          </a:solidFill>
          <a:ln w="38100" cap="flat" cmpd="sng" algn="ctr">
            <a:solidFill>
              <a:schemeClr val="accent1">
                <a:lumMod val="40000"/>
                <a:lumOff val="60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2" name="Title 1">
            <a:extLst>
              <a:ext uri="{FF2B5EF4-FFF2-40B4-BE49-F238E27FC236}">
                <a16:creationId xmlns:a16="http://schemas.microsoft.com/office/drawing/2014/main" id="{920EF371-05D6-4FDB-8E14-7901536C9E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Beware of Overfitting!!!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04FF2BE-A286-4D39-BFBB-3B3A41C0D774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40023" y="784292"/>
            <a:ext cx="4635610" cy="5221539"/>
          </a:xfrm>
        </p:spPr>
        <p:txBody>
          <a:bodyPr/>
          <a:lstStyle/>
          <a:p>
            <a:r>
              <a:rPr lang="en-US" sz="2000" dirty="0"/>
              <a:t>Higher complexity helps a model learns more patterns in the data it observes</a:t>
            </a:r>
          </a:p>
          <a:p>
            <a:pPr lvl="1"/>
            <a:r>
              <a:rPr lang="en-US" sz="1800" dirty="0"/>
              <a:t>This data is called the </a:t>
            </a:r>
            <a:r>
              <a:rPr lang="en-US" sz="1800" b="1" dirty="0"/>
              <a:t>training data</a:t>
            </a:r>
          </a:p>
          <a:p>
            <a:r>
              <a:rPr lang="en-US" sz="2000" dirty="0"/>
              <a:t>However, it can “overlearn” in the training data</a:t>
            </a:r>
          </a:p>
          <a:p>
            <a:pPr lvl="1"/>
            <a:r>
              <a:rPr lang="en-US" sz="1600" dirty="0"/>
              <a:t>The model “imagines” patterns that are not actually there</a:t>
            </a:r>
          </a:p>
          <a:p>
            <a:r>
              <a:rPr lang="en-US" sz="2000" dirty="0"/>
              <a:t>This model will then generalize poorly in new data</a:t>
            </a:r>
          </a:p>
          <a:p>
            <a:r>
              <a:rPr lang="en-US" sz="2000" dirty="0"/>
              <a:t>This phenomenon is called </a:t>
            </a:r>
            <a:r>
              <a:rPr lang="en-US" sz="2000" b="1" dirty="0"/>
              <a:t>overfitting</a:t>
            </a:r>
          </a:p>
          <a:p>
            <a:endParaRPr lang="en-US" sz="1050" dirty="0"/>
          </a:p>
          <a:p>
            <a:pPr>
              <a:buFont typeface="Wingdings" panose="05000000000000000000" pitchFamily="2" charset="2"/>
              <a:buChar char="è"/>
            </a:pPr>
            <a:r>
              <a:rPr lang="en-US" sz="2000" dirty="0"/>
              <a:t> More complicated are more </a:t>
            </a:r>
            <a:r>
              <a:rPr lang="en-US" sz="2000" b="1" dirty="0"/>
              <a:t>vulnerable to overfitting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sz="2000" b="1" dirty="0"/>
              <a:t> </a:t>
            </a:r>
            <a:r>
              <a:rPr lang="en-US" sz="2000" dirty="0"/>
              <a:t>Depending on data, deeper neural networks are not always better</a:t>
            </a:r>
          </a:p>
          <a:p>
            <a:pPr>
              <a:buFont typeface="Wingdings" panose="05000000000000000000" pitchFamily="2" charset="2"/>
              <a:buChar char="è"/>
            </a:pPr>
            <a:r>
              <a:rPr lang="en-US" sz="2000" b="1" dirty="0"/>
              <a:t> </a:t>
            </a:r>
            <a:r>
              <a:rPr lang="en-US" sz="2000" dirty="0"/>
              <a:t>Deep neural networks usually need very big training data</a:t>
            </a:r>
            <a:endParaRPr lang="en-US" sz="2000" b="1" dirty="0"/>
          </a:p>
        </p:txBody>
      </p:sp>
      <p:cxnSp>
        <p:nvCxnSpPr>
          <p:cNvPr id="4" name="Straight Arrow Connector 3">
            <a:extLst>
              <a:ext uri="{FF2B5EF4-FFF2-40B4-BE49-F238E27FC236}">
                <a16:creationId xmlns:a16="http://schemas.microsoft.com/office/drawing/2014/main" id="{7AD891AF-1944-4D2E-BACF-74324B6E9BC8}"/>
              </a:ext>
            </a:extLst>
          </p:cNvPr>
          <p:cNvCxnSpPr>
            <a:cxnSpLocks/>
          </p:cNvCxnSpPr>
          <p:nvPr/>
        </p:nvCxnSpPr>
        <p:spPr>
          <a:xfrm flipV="1">
            <a:off x="7074342" y="3773087"/>
            <a:ext cx="0" cy="2405848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F3CAEC82-6650-4435-B95F-73A749B8DE9D}"/>
              </a:ext>
            </a:extLst>
          </p:cNvPr>
          <p:cNvCxnSpPr>
            <a:cxnSpLocks/>
          </p:cNvCxnSpPr>
          <p:nvPr/>
        </p:nvCxnSpPr>
        <p:spPr>
          <a:xfrm>
            <a:off x="7044262" y="6172919"/>
            <a:ext cx="4635610" cy="0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Oval 5">
            <a:extLst>
              <a:ext uri="{FF2B5EF4-FFF2-40B4-BE49-F238E27FC236}">
                <a16:creationId xmlns:a16="http://schemas.microsoft.com/office/drawing/2014/main" id="{153C2997-F817-49B3-A968-78D05FC30E58}"/>
              </a:ext>
            </a:extLst>
          </p:cNvPr>
          <p:cNvSpPr/>
          <p:nvPr/>
        </p:nvSpPr>
        <p:spPr>
          <a:xfrm>
            <a:off x="7553736" y="5078104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52F77366-3AF4-44A1-A31A-96014091EEE8}"/>
              </a:ext>
            </a:extLst>
          </p:cNvPr>
          <p:cNvSpPr/>
          <p:nvPr/>
        </p:nvSpPr>
        <p:spPr>
          <a:xfrm>
            <a:off x="7553736" y="5468705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>
            <a:extLst>
              <a:ext uri="{FF2B5EF4-FFF2-40B4-BE49-F238E27FC236}">
                <a16:creationId xmlns:a16="http://schemas.microsoft.com/office/drawing/2014/main" id="{C073F61D-E398-45F5-808D-9EE9DEB5D10C}"/>
              </a:ext>
            </a:extLst>
          </p:cNvPr>
          <p:cNvSpPr/>
          <p:nvPr/>
        </p:nvSpPr>
        <p:spPr>
          <a:xfrm>
            <a:off x="8050143" y="5302276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B4869231-5ADA-4069-B073-E7C71A984A00}"/>
              </a:ext>
            </a:extLst>
          </p:cNvPr>
          <p:cNvSpPr/>
          <p:nvPr/>
        </p:nvSpPr>
        <p:spPr>
          <a:xfrm>
            <a:off x="8151503" y="4957480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A744EC2-F72B-4AE6-BBEA-DEAC1522CF30}"/>
              </a:ext>
            </a:extLst>
          </p:cNvPr>
          <p:cNvSpPr/>
          <p:nvPr/>
        </p:nvSpPr>
        <p:spPr>
          <a:xfrm>
            <a:off x="8341570" y="5372670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D7639D8-F92B-4A9F-A170-CA9AAFC5DA26}"/>
              </a:ext>
            </a:extLst>
          </p:cNvPr>
          <p:cNvSpPr/>
          <p:nvPr/>
        </p:nvSpPr>
        <p:spPr>
          <a:xfrm>
            <a:off x="8508106" y="5095877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36C02DEA-6A5A-479E-9B1F-97C3C4A711BE}"/>
              </a:ext>
            </a:extLst>
          </p:cNvPr>
          <p:cNvSpPr/>
          <p:nvPr/>
        </p:nvSpPr>
        <p:spPr>
          <a:xfrm>
            <a:off x="8829563" y="4541016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9B7E0306-94CE-4CC5-AF4E-87F1076A9DEB}"/>
              </a:ext>
            </a:extLst>
          </p:cNvPr>
          <p:cNvSpPr/>
          <p:nvPr/>
        </p:nvSpPr>
        <p:spPr>
          <a:xfrm>
            <a:off x="8721148" y="4866524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DA923A4B-32DD-4D49-A1D4-D3FEA28B22D4}"/>
              </a:ext>
            </a:extLst>
          </p:cNvPr>
          <p:cNvSpPr/>
          <p:nvPr/>
        </p:nvSpPr>
        <p:spPr>
          <a:xfrm>
            <a:off x="9341763" y="4457203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CA36F817-62BB-4CDD-A51F-68EB13151619}"/>
              </a:ext>
            </a:extLst>
          </p:cNvPr>
          <p:cNvSpPr/>
          <p:nvPr/>
        </p:nvSpPr>
        <p:spPr>
          <a:xfrm>
            <a:off x="9241948" y="5135803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2BE34BE2-7598-4093-954D-5B718ABF4343}"/>
              </a:ext>
            </a:extLst>
          </p:cNvPr>
          <p:cNvSpPr/>
          <p:nvPr/>
        </p:nvSpPr>
        <p:spPr>
          <a:xfrm>
            <a:off x="9459478" y="4744414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7257F3BA-47EE-4DB5-A1A3-370449775CA6}"/>
              </a:ext>
            </a:extLst>
          </p:cNvPr>
          <p:cNvSpPr/>
          <p:nvPr/>
        </p:nvSpPr>
        <p:spPr>
          <a:xfrm>
            <a:off x="9574885" y="4108187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77CA91F9-C562-4053-8359-444E0CEF7F8F}"/>
              </a:ext>
            </a:extLst>
          </p:cNvPr>
          <p:cNvSpPr/>
          <p:nvPr/>
        </p:nvSpPr>
        <p:spPr>
          <a:xfrm>
            <a:off x="9826415" y="4438961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0F0C5DB1-E18C-45C0-9795-07A30C18769C}"/>
              </a:ext>
            </a:extLst>
          </p:cNvPr>
          <p:cNvSpPr/>
          <p:nvPr/>
        </p:nvSpPr>
        <p:spPr>
          <a:xfrm>
            <a:off x="10020244" y="4765119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Oval 19">
            <a:extLst>
              <a:ext uri="{FF2B5EF4-FFF2-40B4-BE49-F238E27FC236}">
                <a16:creationId xmlns:a16="http://schemas.microsoft.com/office/drawing/2014/main" id="{15BDAD46-5BA3-4730-BA86-4C94181D0D80}"/>
              </a:ext>
            </a:extLst>
          </p:cNvPr>
          <p:cNvSpPr/>
          <p:nvPr/>
        </p:nvSpPr>
        <p:spPr>
          <a:xfrm>
            <a:off x="10242191" y="4165886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33BE0BAD-C2FC-45C4-BB2E-12DFA32D2124}"/>
              </a:ext>
            </a:extLst>
          </p:cNvPr>
          <p:cNvSpPr/>
          <p:nvPr/>
        </p:nvSpPr>
        <p:spPr>
          <a:xfrm>
            <a:off x="9962540" y="3957991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Oval 25">
            <a:extLst>
              <a:ext uri="{FF2B5EF4-FFF2-40B4-BE49-F238E27FC236}">
                <a16:creationId xmlns:a16="http://schemas.microsoft.com/office/drawing/2014/main" id="{C7896DA8-7B33-4877-B74A-B2FB673F83F8}"/>
              </a:ext>
            </a:extLst>
          </p:cNvPr>
          <p:cNvSpPr/>
          <p:nvPr/>
        </p:nvSpPr>
        <p:spPr>
          <a:xfrm>
            <a:off x="10693480" y="4150959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Oval 26">
            <a:extLst>
              <a:ext uri="{FF2B5EF4-FFF2-40B4-BE49-F238E27FC236}">
                <a16:creationId xmlns:a16="http://schemas.microsoft.com/office/drawing/2014/main" id="{8A0A0BF1-1D62-4F7E-9BA6-6A2F69A40505}"/>
              </a:ext>
            </a:extLst>
          </p:cNvPr>
          <p:cNvSpPr/>
          <p:nvPr/>
        </p:nvSpPr>
        <p:spPr>
          <a:xfrm>
            <a:off x="10665366" y="3881787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>
            <a:extLst>
              <a:ext uri="{FF2B5EF4-FFF2-40B4-BE49-F238E27FC236}">
                <a16:creationId xmlns:a16="http://schemas.microsoft.com/office/drawing/2014/main" id="{4E5BB777-DBE5-4F5C-8CA5-0C6D8E1FCC97}"/>
              </a:ext>
            </a:extLst>
          </p:cNvPr>
          <p:cNvSpPr/>
          <p:nvPr/>
        </p:nvSpPr>
        <p:spPr>
          <a:xfrm>
            <a:off x="11179153" y="4150019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65424A3A-88C9-4D5E-B1A9-EF436DA0C597}"/>
              </a:ext>
            </a:extLst>
          </p:cNvPr>
          <p:cNvSpPr/>
          <p:nvPr/>
        </p:nvSpPr>
        <p:spPr>
          <a:xfrm>
            <a:off x="11236856" y="3738903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>
            <a:extLst>
              <a:ext uri="{FF2B5EF4-FFF2-40B4-BE49-F238E27FC236}">
                <a16:creationId xmlns:a16="http://schemas.microsoft.com/office/drawing/2014/main" id="{CA97DB07-49C0-43C5-A94B-6AAC1E6220A5}"/>
              </a:ext>
            </a:extLst>
          </p:cNvPr>
          <p:cNvSpPr/>
          <p:nvPr/>
        </p:nvSpPr>
        <p:spPr>
          <a:xfrm>
            <a:off x="10918373" y="4554360"/>
            <a:ext cx="184051" cy="184038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5EF7A86C-2BE4-45D7-814F-2DAB17A7D592}"/>
              </a:ext>
            </a:extLst>
          </p:cNvPr>
          <p:cNvSpPr txBox="1"/>
          <p:nvPr/>
        </p:nvSpPr>
        <p:spPr>
          <a:xfrm>
            <a:off x="11360475" y="4039844"/>
            <a:ext cx="708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Simple</a:t>
            </a:r>
          </a:p>
          <a:p>
            <a:r>
              <a:rPr lang="en-US" sz="1400" dirty="0"/>
              <a:t>Model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488536A5-995C-B34A-40A5-BDD2BFAACA57}"/>
              </a:ext>
            </a:extLst>
          </p:cNvPr>
          <p:cNvCxnSpPr>
            <a:cxnSpLocks/>
          </p:cNvCxnSpPr>
          <p:nvPr/>
        </p:nvCxnSpPr>
        <p:spPr>
          <a:xfrm flipV="1">
            <a:off x="7074342" y="716122"/>
            <a:ext cx="0" cy="2405848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D7438BCD-AEE4-672A-A7FE-8724B19484D9}"/>
              </a:ext>
            </a:extLst>
          </p:cNvPr>
          <p:cNvCxnSpPr>
            <a:cxnSpLocks/>
          </p:cNvCxnSpPr>
          <p:nvPr/>
        </p:nvCxnSpPr>
        <p:spPr>
          <a:xfrm>
            <a:off x="7044262" y="3115954"/>
            <a:ext cx="4635610" cy="0"/>
          </a:xfrm>
          <a:prstGeom prst="straightConnector1">
            <a:avLst/>
          </a:prstGeom>
          <a:ln w="57150">
            <a:solidFill>
              <a:schemeClr val="accent5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Oval 34">
            <a:extLst>
              <a:ext uri="{FF2B5EF4-FFF2-40B4-BE49-F238E27FC236}">
                <a16:creationId xmlns:a16="http://schemas.microsoft.com/office/drawing/2014/main" id="{D9ACC8C9-56CE-8A69-8904-6E32B69B3CDD}"/>
              </a:ext>
            </a:extLst>
          </p:cNvPr>
          <p:cNvSpPr/>
          <p:nvPr/>
        </p:nvSpPr>
        <p:spPr>
          <a:xfrm>
            <a:off x="7553736" y="2021139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6" name="Oval 35">
            <a:extLst>
              <a:ext uri="{FF2B5EF4-FFF2-40B4-BE49-F238E27FC236}">
                <a16:creationId xmlns:a16="http://schemas.microsoft.com/office/drawing/2014/main" id="{EA809B6E-42B0-20CC-195F-923CE8B44783}"/>
              </a:ext>
            </a:extLst>
          </p:cNvPr>
          <p:cNvSpPr/>
          <p:nvPr/>
        </p:nvSpPr>
        <p:spPr>
          <a:xfrm>
            <a:off x="7553736" y="2411740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7" name="Oval 36">
            <a:extLst>
              <a:ext uri="{FF2B5EF4-FFF2-40B4-BE49-F238E27FC236}">
                <a16:creationId xmlns:a16="http://schemas.microsoft.com/office/drawing/2014/main" id="{B13E5C11-18BF-A151-B919-1A5E78DA2634}"/>
              </a:ext>
            </a:extLst>
          </p:cNvPr>
          <p:cNvSpPr/>
          <p:nvPr/>
        </p:nvSpPr>
        <p:spPr>
          <a:xfrm>
            <a:off x="8050143" y="2245311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8" name="Oval 37">
            <a:extLst>
              <a:ext uri="{FF2B5EF4-FFF2-40B4-BE49-F238E27FC236}">
                <a16:creationId xmlns:a16="http://schemas.microsoft.com/office/drawing/2014/main" id="{DAC88389-8586-FF08-C09B-5E486227D07D}"/>
              </a:ext>
            </a:extLst>
          </p:cNvPr>
          <p:cNvSpPr/>
          <p:nvPr/>
        </p:nvSpPr>
        <p:spPr>
          <a:xfrm>
            <a:off x="8151503" y="1900515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9" name="Oval 38">
            <a:extLst>
              <a:ext uri="{FF2B5EF4-FFF2-40B4-BE49-F238E27FC236}">
                <a16:creationId xmlns:a16="http://schemas.microsoft.com/office/drawing/2014/main" id="{74EC3B58-E9D1-96EF-08FC-54D63998185A}"/>
              </a:ext>
            </a:extLst>
          </p:cNvPr>
          <p:cNvSpPr/>
          <p:nvPr/>
        </p:nvSpPr>
        <p:spPr>
          <a:xfrm>
            <a:off x="8341570" y="2315705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0" name="Oval 39">
            <a:extLst>
              <a:ext uri="{FF2B5EF4-FFF2-40B4-BE49-F238E27FC236}">
                <a16:creationId xmlns:a16="http://schemas.microsoft.com/office/drawing/2014/main" id="{1F032A25-6D12-E0D4-F069-CBA0CED5AFB9}"/>
              </a:ext>
            </a:extLst>
          </p:cNvPr>
          <p:cNvSpPr/>
          <p:nvPr/>
        </p:nvSpPr>
        <p:spPr>
          <a:xfrm>
            <a:off x="8508106" y="2038912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1" name="Oval 40">
            <a:extLst>
              <a:ext uri="{FF2B5EF4-FFF2-40B4-BE49-F238E27FC236}">
                <a16:creationId xmlns:a16="http://schemas.microsoft.com/office/drawing/2014/main" id="{CBEA3225-6B6C-6647-CDAB-97C608FEA018}"/>
              </a:ext>
            </a:extLst>
          </p:cNvPr>
          <p:cNvSpPr/>
          <p:nvPr/>
        </p:nvSpPr>
        <p:spPr>
          <a:xfrm>
            <a:off x="8829563" y="1484051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2" name="Oval 41">
            <a:extLst>
              <a:ext uri="{FF2B5EF4-FFF2-40B4-BE49-F238E27FC236}">
                <a16:creationId xmlns:a16="http://schemas.microsoft.com/office/drawing/2014/main" id="{6B584B95-2582-5FBF-F95D-F51773DF65A3}"/>
              </a:ext>
            </a:extLst>
          </p:cNvPr>
          <p:cNvSpPr/>
          <p:nvPr/>
        </p:nvSpPr>
        <p:spPr>
          <a:xfrm>
            <a:off x="8721148" y="1809559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Oval 42">
            <a:extLst>
              <a:ext uri="{FF2B5EF4-FFF2-40B4-BE49-F238E27FC236}">
                <a16:creationId xmlns:a16="http://schemas.microsoft.com/office/drawing/2014/main" id="{71C1E3AF-5A33-A34B-38B0-86BDA14B8CF3}"/>
              </a:ext>
            </a:extLst>
          </p:cNvPr>
          <p:cNvSpPr/>
          <p:nvPr/>
        </p:nvSpPr>
        <p:spPr>
          <a:xfrm>
            <a:off x="9341763" y="1400238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>
            <a:extLst>
              <a:ext uri="{FF2B5EF4-FFF2-40B4-BE49-F238E27FC236}">
                <a16:creationId xmlns:a16="http://schemas.microsoft.com/office/drawing/2014/main" id="{F741116B-C50D-74E3-F1DD-8E4BFF15DA36}"/>
              </a:ext>
            </a:extLst>
          </p:cNvPr>
          <p:cNvSpPr/>
          <p:nvPr/>
        </p:nvSpPr>
        <p:spPr>
          <a:xfrm>
            <a:off x="9241948" y="2078838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5" name="Oval 44">
            <a:extLst>
              <a:ext uri="{FF2B5EF4-FFF2-40B4-BE49-F238E27FC236}">
                <a16:creationId xmlns:a16="http://schemas.microsoft.com/office/drawing/2014/main" id="{C1A782FB-6D71-ECC4-EED0-D6A35DF7ECCC}"/>
              </a:ext>
            </a:extLst>
          </p:cNvPr>
          <p:cNvSpPr/>
          <p:nvPr/>
        </p:nvSpPr>
        <p:spPr>
          <a:xfrm>
            <a:off x="9459478" y="1687449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Oval 45">
            <a:extLst>
              <a:ext uri="{FF2B5EF4-FFF2-40B4-BE49-F238E27FC236}">
                <a16:creationId xmlns:a16="http://schemas.microsoft.com/office/drawing/2014/main" id="{2533524E-ED14-4C3E-D0EA-04DFF5C5E669}"/>
              </a:ext>
            </a:extLst>
          </p:cNvPr>
          <p:cNvSpPr/>
          <p:nvPr/>
        </p:nvSpPr>
        <p:spPr>
          <a:xfrm>
            <a:off x="9574885" y="1051222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7" name="Oval 46">
            <a:extLst>
              <a:ext uri="{FF2B5EF4-FFF2-40B4-BE49-F238E27FC236}">
                <a16:creationId xmlns:a16="http://schemas.microsoft.com/office/drawing/2014/main" id="{45D62D71-84A6-A75A-3ADA-3596FCFB61A0}"/>
              </a:ext>
            </a:extLst>
          </p:cNvPr>
          <p:cNvSpPr/>
          <p:nvPr/>
        </p:nvSpPr>
        <p:spPr>
          <a:xfrm>
            <a:off x="9826415" y="1381996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8" name="Oval 47">
            <a:extLst>
              <a:ext uri="{FF2B5EF4-FFF2-40B4-BE49-F238E27FC236}">
                <a16:creationId xmlns:a16="http://schemas.microsoft.com/office/drawing/2014/main" id="{DFA0F797-6B10-E695-793E-CF4C6A05C6AE}"/>
              </a:ext>
            </a:extLst>
          </p:cNvPr>
          <p:cNvSpPr/>
          <p:nvPr/>
        </p:nvSpPr>
        <p:spPr>
          <a:xfrm>
            <a:off x="10020244" y="1708154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5778F43A-2622-5108-9B03-004BC1F35B65}"/>
              </a:ext>
            </a:extLst>
          </p:cNvPr>
          <p:cNvSpPr/>
          <p:nvPr/>
        </p:nvSpPr>
        <p:spPr>
          <a:xfrm>
            <a:off x="10242191" y="1108921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Oval 49">
            <a:extLst>
              <a:ext uri="{FF2B5EF4-FFF2-40B4-BE49-F238E27FC236}">
                <a16:creationId xmlns:a16="http://schemas.microsoft.com/office/drawing/2014/main" id="{08450C26-14E7-5FA1-9FE5-80DA05A62170}"/>
              </a:ext>
            </a:extLst>
          </p:cNvPr>
          <p:cNvSpPr/>
          <p:nvPr/>
        </p:nvSpPr>
        <p:spPr>
          <a:xfrm>
            <a:off x="9962540" y="901026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2" name="Oval 51">
            <a:extLst>
              <a:ext uri="{FF2B5EF4-FFF2-40B4-BE49-F238E27FC236}">
                <a16:creationId xmlns:a16="http://schemas.microsoft.com/office/drawing/2014/main" id="{97BB50B0-24A3-2C41-77BC-CF4C17B1DE19}"/>
              </a:ext>
            </a:extLst>
          </p:cNvPr>
          <p:cNvSpPr/>
          <p:nvPr/>
        </p:nvSpPr>
        <p:spPr>
          <a:xfrm>
            <a:off x="10693480" y="1093994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3" name="Oval 52">
            <a:extLst>
              <a:ext uri="{FF2B5EF4-FFF2-40B4-BE49-F238E27FC236}">
                <a16:creationId xmlns:a16="http://schemas.microsoft.com/office/drawing/2014/main" id="{71AB2DA4-8BD5-6D5D-1980-351138D001B2}"/>
              </a:ext>
            </a:extLst>
          </p:cNvPr>
          <p:cNvSpPr/>
          <p:nvPr/>
        </p:nvSpPr>
        <p:spPr>
          <a:xfrm>
            <a:off x="10665366" y="824822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4" name="Oval 53">
            <a:extLst>
              <a:ext uri="{FF2B5EF4-FFF2-40B4-BE49-F238E27FC236}">
                <a16:creationId xmlns:a16="http://schemas.microsoft.com/office/drawing/2014/main" id="{1A203771-B161-9BE2-2B1D-66509D96E01E}"/>
              </a:ext>
            </a:extLst>
          </p:cNvPr>
          <p:cNvSpPr/>
          <p:nvPr/>
        </p:nvSpPr>
        <p:spPr>
          <a:xfrm>
            <a:off x="11179153" y="1093054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Oval 54">
            <a:extLst>
              <a:ext uri="{FF2B5EF4-FFF2-40B4-BE49-F238E27FC236}">
                <a16:creationId xmlns:a16="http://schemas.microsoft.com/office/drawing/2014/main" id="{525F6972-86D3-3612-0254-FFDCE9558FF9}"/>
              </a:ext>
            </a:extLst>
          </p:cNvPr>
          <p:cNvSpPr/>
          <p:nvPr/>
        </p:nvSpPr>
        <p:spPr>
          <a:xfrm>
            <a:off x="11236856" y="681938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6" name="Oval 55">
            <a:extLst>
              <a:ext uri="{FF2B5EF4-FFF2-40B4-BE49-F238E27FC236}">
                <a16:creationId xmlns:a16="http://schemas.microsoft.com/office/drawing/2014/main" id="{6E900EE9-73F8-7969-F80C-84BABD6017C5}"/>
              </a:ext>
            </a:extLst>
          </p:cNvPr>
          <p:cNvSpPr/>
          <p:nvPr/>
        </p:nvSpPr>
        <p:spPr>
          <a:xfrm>
            <a:off x="10918373" y="1497395"/>
            <a:ext cx="190067" cy="190054"/>
          </a:xfrm>
          <a:prstGeom prst="ellipse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Freeform: Shape 57">
            <a:extLst>
              <a:ext uri="{FF2B5EF4-FFF2-40B4-BE49-F238E27FC236}">
                <a16:creationId xmlns:a16="http://schemas.microsoft.com/office/drawing/2014/main" id="{332CAC62-47C1-0D85-E51F-DAA2AAB07B87}"/>
              </a:ext>
            </a:extLst>
          </p:cNvPr>
          <p:cNvSpPr/>
          <p:nvPr/>
        </p:nvSpPr>
        <p:spPr bwMode="auto">
          <a:xfrm>
            <a:off x="7503764" y="186491"/>
            <a:ext cx="3206847" cy="2355516"/>
          </a:xfrm>
          <a:custGeom>
            <a:avLst/>
            <a:gdLst>
              <a:gd name="connsiteX0" fmla="*/ 0 w 3454400"/>
              <a:gd name="connsiteY0" fmla="*/ 2937164 h 2937164"/>
              <a:gd name="connsiteX1" fmla="*/ 249382 w 3454400"/>
              <a:gd name="connsiteY1" fmla="*/ 2438400 h 2937164"/>
              <a:gd name="connsiteX2" fmla="*/ 600363 w 3454400"/>
              <a:gd name="connsiteY2" fmla="*/ 2687782 h 2937164"/>
              <a:gd name="connsiteX3" fmla="*/ 1440872 w 3454400"/>
              <a:gd name="connsiteY3" fmla="*/ 1939637 h 2937164"/>
              <a:gd name="connsiteX4" fmla="*/ 1893454 w 3454400"/>
              <a:gd name="connsiteY4" fmla="*/ 2336800 h 2937164"/>
              <a:gd name="connsiteX5" fmla="*/ 2318327 w 3454400"/>
              <a:gd name="connsiteY5" fmla="*/ 1533237 h 2937164"/>
              <a:gd name="connsiteX6" fmla="*/ 2687782 w 3454400"/>
              <a:gd name="connsiteY6" fmla="*/ 1939637 h 2937164"/>
              <a:gd name="connsiteX7" fmla="*/ 3454400 w 3454400"/>
              <a:gd name="connsiteY7" fmla="*/ 0 h 293716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454400" h="2937164">
                <a:moveTo>
                  <a:pt x="0" y="2937164"/>
                </a:moveTo>
                <a:cubicBezTo>
                  <a:pt x="74661" y="2708564"/>
                  <a:pt x="149322" y="2479964"/>
                  <a:pt x="249382" y="2438400"/>
                </a:cubicBezTo>
                <a:cubicBezTo>
                  <a:pt x="349442" y="2396836"/>
                  <a:pt x="401781" y="2770909"/>
                  <a:pt x="600363" y="2687782"/>
                </a:cubicBezTo>
                <a:cubicBezTo>
                  <a:pt x="798945" y="2604655"/>
                  <a:pt x="1225357" y="1998134"/>
                  <a:pt x="1440872" y="1939637"/>
                </a:cubicBezTo>
                <a:cubicBezTo>
                  <a:pt x="1656387" y="1881140"/>
                  <a:pt x="1747212" y="2404533"/>
                  <a:pt x="1893454" y="2336800"/>
                </a:cubicBezTo>
                <a:cubicBezTo>
                  <a:pt x="2039696" y="2269067"/>
                  <a:pt x="2185939" y="1599431"/>
                  <a:pt x="2318327" y="1533237"/>
                </a:cubicBezTo>
                <a:cubicBezTo>
                  <a:pt x="2450715" y="1467043"/>
                  <a:pt x="2498437" y="2195176"/>
                  <a:pt x="2687782" y="1939637"/>
                </a:cubicBezTo>
                <a:cubicBezTo>
                  <a:pt x="2877128" y="1684097"/>
                  <a:pt x="3318933" y="330970"/>
                  <a:pt x="3454400" y="0"/>
                </a:cubicBezTo>
              </a:path>
            </a:pathLst>
          </a:custGeom>
          <a:noFill/>
          <a:ln w="5715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457200" rtl="0" eaLnBrk="1" fontAlgn="base" latinLnBrk="0" hangingPunct="0">
              <a:lnSpc>
                <a:spcPct val="9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6" charset="0"/>
              <a:buNone/>
              <a:tabLst/>
            </a:pPr>
            <a:endParaRPr kumimoji="0" lang="en-US" sz="18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Arial" charset="0"/>
              <a:ea typeface="SimSun" charset="-122"/>
            </a:endParaRP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66BE59B8-9443-4D72-D82D-801309353CFA}"/>
              </a:ext>
            </a:extLst>
          </p:cNvPr>
          <p:cNvSpPr txBox="1"/>
          <p:nvPr/>
        </p:nvSpPr>
        <p:spPr>
          <a:xfrm>
            <a:off x="10728389" y="54419"/>
            <a:ext cx="97472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/>
              <a:t>Complex</a:t>
            </a:r>
          </a:p>
          <a:p>
            <a:r>
              <a:rPr lang="en-US" sz="1400" dirty="0"/>
              <a:t>Model</a:t>
            </a:r>
          </a:p>
        </p:txBody>
      </p:sp>
      <p:sp>
        <p:nvSpPr>
          <p:cNvPr id="61" name="TextBox 60">
            <a:extLst>
              <a:ext uri="{FF2B5EF4-FFF2-40B4-BE49-F238E27FC236}">
                <a16:creationId xmlns:a16="http://schemas.microsoft.com/office/drawing/2014/main" id="{EC124E2B-9BE2-45C6-E03B-05D61441C692}"/>
              </a:ext>
            </a:extLst>
          </p:cNvPr>
          <p:cNvSpPr txBox="1"/>
          <p:nvPr/>
        </p:nvSpPr>
        <p:spPr>
          <a:xfrm>
            <a:off x="7902192" y="2682607"/>
            <a:ext cx="14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Training Data</a:t>
            </a:r>
          </a:p>
        </p:txBody>
      </p:sp>
      <p:sp>
        <p:nvSpPr>
          <p:cNvPr id="62" name="TextBox 61">
            <a:extLst>
              <a:ext uri="{FF2B5EF4-FFF2-40B4-BE49-F238E27FC236}">
                <a16:creationId xmlns:a16="http://schemas.microsoft.com/office/drawing/2014/main" id="{08BBB1DF-A00B-2366-AE70-3E18012CF7F7}"/>
              </a:ext>
            </a:extLst>
          </p:cNvPr>
          <p:cNvSpPr txBox="1"/>
          <p:nvPr/>
        </p:nvSpPr>
        <p:spPr>
          <a:xfrm>
            <a:off x="10362995" y="2683709"/>
            <a:ext cx="1101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Data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805E633-4EC4-C985-672B-6E2B9561E6C1}"/>
              </a:ext>
            </a:extLst>
          </p:cNvPr>
          <p:cNvSpPr txBox="1"/>
          <p:nvPr/>
        </p:nvSpPr>
        <p:spPr>
          <a:xfrm>
            <a:off x="7934618" y="5727932"/>
            <a:ext cx="14158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Training Data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342709EC-6B41-2E87-7DCB-B57919CA5BC9}"/>
              </a:ext>
            </a:extLst>
          </p:cNvPr>
          <p:cNvSpPr txBox="1"/>
          <p:nvPr/>
        </p:nvSpPr>
        <p:spPr>
          <a:xfrm>
            <a:off x="10395421" y="5729034"/>
            <a:ext cx="11019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New Data</a:t>
            </a:r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AC87720-3CCE-4E12-8BFB-92C50720054D}"/>
              </a:ext>
            </a:extLst>
          </p:cNvPr>
          <p:cNvCxnSpPr>
            <a:cxnSpLocks/>
          </p:cNvCxnSpPr>
          <p:nvPr/>
        </p:nvCxnSpPr>
        <p:spPr>
          <a:xfrm flipV="1">
            <a:off x="7481236" y="3964740"/>
            <a:ext cx="4058156" cy="1538056"/>
          </a:xfrm>
          <a:prstGeom prst="line">
            <a:avLst/>
          </a:prstGeom>
          <a:ln w="57150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F93E9198-3621-4073-BD90-ADFF1126236F}"/>
              </a:ext>
            </a:extLst>
          </p:cNvPr>
          <p:cNvSpPr/>
          <p:nvPr/>
        </p:nvSpPr>
        <p:spPr>
          <a:xfrm>
            <a:off x="10235949" y="109131"/>
            <a:ext cx="1287015" cy="297183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CEE29938-CAC5-7A42-B7AD-4EADE49E7254}"/>
              </a:ext>
            </a:extLst>
          </p:cNvPr>
          <p:cNvSpPr/>
          <p:nvPr/>
        </p:nvSpPr>
        <p:spPr>
          <a:xfrm>
            <a:off x="10243831" y="3567201"/>
            <a:ext cx="1736331" cy="248559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63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3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2DA3747E-921D-3136-07B8-7D3EF32FA0D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66146374"/>
              </p:ext>
            </p:extLst>
          </p:nvPr>
        </p:nvGraphicFramePr>
        <p:xfrm>
          <a:off x="4966334" y="3769853"/>
          <a:ext cx="1877785" cy="187778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195740299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1633981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229096568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253472002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72929045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6385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050326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731718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3842166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1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4472C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947541"/>
                  </a:ext>
                </a:extLst>
              </a:tr>
            </a:tbl>
          </a:graphicData>
        </a:graphic>
      </p:graphicFrame>
      <p:sp>
        <p:nvSpPr>
          <p:cNvPr id="2" name="Title 1">
            <a:extLst>
              <a:ext uri="{FF2B5EF4-FFF2-40B4-BE49-F238E27FC236}">
                <a16:creationId xmlns:a16="http://schemas.microsoft.com/office/drawing/2014/main" id="{D2E6CE8B-C4A2-10E7-74A5-44C91D39CE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Convolutional </a:t>
            </a:r>
            <a:r>
              <a:rPr lang="en-US"/>
              <a:t>Neural Networks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3ACF650-519A-27AC-C356-649D9065378C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776123"/>
            <a:ext cx="10355263" cy="5353510"/>
          </a:xfrm>
        </p:spPr>
        <p:txBody>
          <a:bodyPr/>
          <a:lstStyle/>
          <a:p>
            <a:r>
              <a:rPr lang="en-US" sz="2400" dirty="0"/>
              <a:t>A convolutional layer is similar to a </a:t>
            </a:r>
            <a:r>
              <a:rPr lang="en-US" sz="2400" b="1" dirty="0"/>
              <a:t>sliding linear model</a:t>
            </a:r>
          </a:p>
          <a:p>
            <a:pPr lvl="1"/>
            <a:r>
              <a:rPr lang="en-US" sz="2000" dirty="0"/>
              <a:t>The inputs to model is </a:t>
            </a:r>
            <a:r>
              <a:rPr lang="en-US" sz="2000" b="1" dirty="0"/>
              <a:t>pixel values in a small patch</a:t>
            </a:r>
            <a:r>
              <a:rPr lang="en-US" sz="2000" dirty="0"/>
              <a:t> of the image</a:t>
            </a:r>
          </a:p>
          <a:p>
            <a:pPr lvl="1"/>
            <a:r>
              <a:rPr lang="en-US" sz="2000" dirty="0"/>
              <a:t>The output of a patch is a single number</a:t>
            </a:r>
          </a:p>
          <a:p>
            <a:pPr lvl="1"/>
            <a:r>
              <a:rPr lang="en-US" sz="2000" dirty="0"/>
              <a:t>The model </a:t>
            </a:r>
            <a:r>
              <a:rPr lang="en-US" sz="2000" b="1" dirty="0"/>
              <a:t>slides through all patches </a:t>
            </a:r>
            <a:r>
              <a:rPr lang="en-US" sz="2000" dirty="0"/>
              <a:t>in the image to generate the complete output</a:t>
            </a:r>
          </a:p>
          <a:p>
            <a:pPr lvl="1"/>
            <a:r>
              <a:rPr lang="en-US" sz="2000" dirty="0"/>
              <a:t>The output can then be considered an image, and undergoes the next convolution layer</a:t>
            </a:r>
          </a:p>
          <a:p>
            <a:pPr lvl="1"/>
            <a:r>
              <a:rPr lang="en-US" sz="2000" dirty="0"/>
              <a:t>The number of convolutional layers can get very high which model very complicated computer vision tasks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19A72F85-1DCC-9512-7F98-05FBF551323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31" t="835" r="886" b="882"/>
          <a:stretch/>
        </p:blipFill>
        <p:spPr>
          <a:xfrm>
            <a:off x="733424" y="3406188"/>
            <a:ext cx="2628900" cy="2628900"/>
          </a:xfrm>
          <a:prstGeom prst="rect">
            <a:avLst/>
          </a:prstGeom>
        </p:spPr>
      </p:pic>
      <p:graphicFrame>
        <p:nvGraphicFramePr>
          <p:cNvPr id="6" name="Table 6">
            <a:extLst>
              <a:ext uri="{FF2B5EF4-FFF2-40B4-BE49-F238E27FC236}">
                <a16:creationId xmlns:a16="http://schemas.microsoft.com/office/drawing/2014/main" id="{5677A920-F211-DCE8-C5B7-C84C9FD2226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97808026"/>
              </p:ext>
            </p:extLst>
          </p:nvPr>
        </p:nvGraphicFramePr>
        <p:xfrm>
          <a:off x="733425" y="3406188"/>
          <a:ext cx="2628899" cy="2628899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3201105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96912457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66078612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16107389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988116195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224640414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413396900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00645071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347329458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56011947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12671903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44725924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81496272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2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636324266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0659DFC6-45E2-F5CC-46B9-466CF6350528}"/>
              </a:ext>
            </a:extLst>
          </p:cNvPr>
          <p:cNvSpPr/>
          <p:nvPr/>
        </p:nvSpPr>
        <p:spPr>
          <a:xfrm>
            <a:off x="733424" y="3406188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0B584C3-EB58-8F14-CCBC-529236F12F24}"/>
              </a:ext>
            </a:extLst>
          </p:cNvPr>
          <p:cNvSpPr/>
          <p:nvPr/>
        </p:nvSpPr>
        <p:spPr>
          <a:xfrm>
            <a:off x="4966334" y="3770042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1.5</a:t>
            </a:r>
          </a:p>
        </p:txBody>
      </p:sp>
      <p:cxnSp>
        <p:nvCxnSpPr>
          <p:cNvPr id="10" name="Connector: Curved 9">
            <a:extLst>
              <a:ext uri="{FF2B5EF4-FFF2-40B4-BE49-F238E27FC236}">
                <a16:creationId xmlns:a16="http://schemas.microsoft.com/office/drawing/2014/main" id="{F679B08C-ECF8-FF33-511F-975C23632198}"/>
              </a:ext>
            </a:extLst>
          </p:cNvPr>
          <p:cNvCxnSpPr>
            <a:cxnSpLocks/>
            <a:stCxn id="7" idx="0"/>
            <a:endCxn id="8" idx="0"/>
          </p:cNvCxnSpPr>
          <p:nvPr/>
        </p:nvCxnSpPr>
        <p:spPr>
          <a:xfrm rot="16200000" flipH="1">
            <a:off x="3045142" y="1661208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985ABDCA-841A-3BF5-9C08-8A38CF63D601}"/>
              </a:ext>
            </a:extLst>
          </p:cNvPr>
          <p:cNvSpPr/>
          <p:nvPr/>
        </p:nvSpPr>
        <p:spPr>
          <a:xfrm>
            <a:off x="5342893" y="3770041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0.9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E10FCB-9A17-073C-539B-65A64B5DB311}"/>
              </a:ext>
            </a:extLst>
          </p:cNvPr>
          <p:cNvSpPr/>
          <p:nvPr/>
        </p:nvSpPr>
        <p:spPr>
          <a:xfrm>
            <a:off x="5715002" y="3769853"/>
            <a:ext cx="375284" cy="379095"/>
          </a:xfrm>
          <a:prstGeom prst="rect">
            <a:avLst/>
          </a:prstGeom>
          <a:ln w="38100"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100" dirty="0"/>
              <a:t>2.9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470B9A5-1096-E976-A803-FE20AC03C014}"/>
              </a:ext>
            </a:extLst>
          </p:cNvPr>
          <p:cNvSpPr/>
          <p:nvPr/>
        </p:nvSpPr>
        <p:spPr>
          <a:xfrm>
            <a:off x="1105805" y="3406186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7" name="Connector: Curved 16">
            <a:extLst>
              <a:ext uri="{FF2B5EF4-FFF2-40B4-BE49-F238E27FC236}">
                <a16:creationId xmlns:a16="http://schemas.microsoft.com/office/drawing/2014/main" id="{A838EACD-21BB-C94F-5080-84ADDBB82ABE}"/>
              </a:ext>
            </a:extLst>
          </p:cNvPr>
          <p:cNvCxnSpPr>
            <a:stCxn id="16" idx="0"/>
          </p:cNvCxnSpPr>
          <p:nvPr/>
        </p:nvCxnSpPr>
        <p:spPr>
          <a:xfrm rot="16200000" flipH="1">
            <a:off x="3417523" y="1661206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E758A88D-7F33-5479-A7AA-435DC41FBAA5}"/>
              </a:ext>
            </a:extLst>
          </p:cNvPr>
          <p:cNvSpPr/>
          <p:nvPr/>
        </p:nvSpPr>
        <p:spPr>
          <a:xfrm>
            <a:off x="1481136" y="3406183"/>
            <a:ext cx="1133476" cy="1133474"/>
          </a:xfrm>
          <a:prstGeom prst="rect">
            <a:avLst/>
          </a:prstGeom>
          <a:noFill/>
          <a:ln w="57150"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19" name="Connector: Curved 18">
            <a:extLst>
              <a:ext uri="{FF2B5EF4-FFF2-40B4-BE49-F238E27FC236}">
                <a16:creationId xmlns:a16="http://schemas.microsoft.com/office/drawing/2014/main" id="{7ADC92C6-643D-1AF2-B408-CBF5FB9C25C5}"/>
              </a:ext>
            </a:extLst>
          </p:cNvPr>
          <p:cNvCxnSpPr>
            <a:stCxn id="18" idx="0"/>
          </p:cNvCxnSpPr>
          <p:nvPr/>
        </p:nvCxnSpPr>
        <p:spPr>
          <a:xfrm rot="16200000" flipH="1">
            <a:off x="3792854" y="1661203"/>
            <a:ext cx="363854" cy="3853814"/>
          </a:xfrm>
          <a:prstGeom prst="curvedConnector3">
            <a:avLst>
              <a:gd name="adj1" fmla="val -100524"/>
            </a:avLst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5335FE84-2241-647B-F5CE-162FF8718A62}"/>
              </a:ext>
            </a:extLst>
          </p:cNvPr>
          <p:cNvSpPr/>
          <p:nvPr/>
        </p:nvSpPr>
        <p:spPr>
          <a:xfrm>
            <a:off x="4950722" y="3762406"/>
            <a:ext cx="1133476" cy="1133474"/>
          </a:xfrm>
          <a:prstGeom prst="rect">
            <a:avLst/>
          </a:prstGeom>
          <a:noFill/>
          <a:ln w="5715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3" name="Connector: Curved 22">
            <a:extLst>
              <a:ext uri="{FF2B5EF4-FFF2-40B4-BE49-F238E27FC236}">
                <a16:creationId xmlns:a16="http://schemas.microsoft.com/office/drawing/2014/main" id="{AA00CB81-4FA4-9CEB-50E9-600255B1A3D2}"/>
              </a:ext>
            </a:extLst>
          </p:cNvPr>
          <p:cNvCxnSpPr>
            <a:cxnSpLocks/>
            <a:stCxn id="22" idx="0"/>
            <a:endCxn id="24" idx="0"/>
          </p:cNvCxnSpPr>
          <p:nvPr/>
        </p:nvCxnSpPr>
        <p:spPr>
          <a:xfrm rot="16200000" flipH="1">
            <a:off x="7067014" y="2212851"/>
            <a:ext cx="394895" cy="3494004"/>
          </a:xfrm>
          <a:prstGeom prst="curvedConnector3">
            <a:avLst>
              <a:gd name="adj1" fmla="val -57889"/>
            </a:avLst>
          </a:prstGeom>
          <a:ln w="57150">
            <a:solidFill>
              <a:schemeClr val="accent2">
                <a:lumMod val="60000"/>
                <a:lumOff val="4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4" name="Table 23">
            <a:extLst>
              <a:ext uri="{FF2B5EF4-FFF2-40B4-BE49-F238E27FC236}">
                <a16:creationId xmlns:a16="http://schemas.microsoft.com/office/drawing/2014/main" id="{1D30E10F-7807-4E55-760D-C89F0AC841F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8131333"/>
              </p:ext>
            </p:extLst>
          </p:nvPr>
        </p:nvGraphicFramePr>
        <p:xfrm>
          <a:off x="8448129" y="4157301"/>
          <a:ext cx="1126671" cy="1126671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375557">
                  <a:extLst>
                    <a:ext uri="{9D8B030D-6E8A-4147-A177-3AD203B41FA5}">
                      <a16:colId xmlns:a16="http://schemas.microsoft.com/office/drawing/2014/main" val="3772786703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464456"/>
                    </a:ext>
                  </a:extLst>
                </a:gridCol>
                <a:gridCol w="375557">
                  <a:extLst>
                    <a:ext uri="{9D8B030D-6E8A-4147-A177-3AD203B41FA5}">
                      <a16:colId xmlns:a16="http://schemas.microsoft.com/office/drawing/2014/main" val="1879095292"/>
                    </a:ext>
                  </a:extLst>
                </a:gridCol>
              </a:tblGrid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40425130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56111745"/>
                  </a:ext>
                </a:extLst>
              </a:tr>
              <a:tr h="375557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accent6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68928623"/>
                  </a:ext>
                </a:extLst>
              </a:tr>
            </a:tbl>
          </a:graphicData>
        </a:graphic>
      </p:graphicFrame>
      <p:sp>
        <p:nvSpPr>
          <p:cNvPr id="26" name="Arrow: Right 25">
            <a:extLst>
              <a:ext uri="{FF2B5EF4-FFF2-40B4-BE49-F238E27FC236}">
                <a16:creationId xmlns:a16="http://schemas.microsoft.com/office/drawing/2014/main" id="{5273D4D9-B1FC-4E8D-A15A-363519B0CE79}"/>
              </a:ext>
            </a:extLst>
          </p:cNvPr>
          <p:cNvSpPr/>
          <p:nvPr/>
        </p:nvSpPr>
        <p:spPr>
          <a:xfrm>
            <a:off x="4034602" y="4467986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7" name="Arrow: Right 26">
            <a:extLst>
              <a:ext uri="{FF2B5EF4-FFF2-40B4-BE49-F238E27FC236}">
                <a16:creationId xmlns:a16="http://schemas.microsoft.com/office/drawing/2014/main" id="{39BB97D7-B97C-BE86-2607-9C9CE1558DC1}"/>
              </a:ext>
            </a:extLst>
          </p:cNvPr>
          <p:cNvSpPr/>
          <p:nvPr/>
        </p:nvSpPr>
        <p:spPr>
          <a:xfrm>
            <a:off x="7524203" y="4467986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Arrow: Right 27">
            <a:extLst>
              <a:ext uri="{FF2B5EF4-FFF2-40B4-BE49-F238E27FC236}">
                <a16:creationId xmlns:a16="http://schemas.microsoft.com/office/drawing/2014/main" id="{3DE3C785-C5E0-BFE1-D2BE-170578C30901}"/>
              </a:ext>
            </a:extLst>
          </p:cNvPr>
          <p:cNvSpPr/>
          <p:nvPr/>
        </p:nvSpPr>
        <p:spPr>
          <a:xfrm>
            <a:off x="10243923" y="4467986"/>
            <a:ext cx="243841" cy="503491"/>
          </a:xfrm>
          <a:prstGeom prst="rightArrow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FDB82FDD-2094-2EE4-7E6C-AB9520F70241}"/>
              </a:ext>
            </a:extLst>
          </p:cNvPr>
          <p:cNvSpPr txBox="1"/>
          <p:nvPr/>
        </p:nvSpPr>
        <p:spPr>
          <a:xfrm>
            <a:off x="11067153" y="4386702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49236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7" grpId="1" animBg="1"/>
      <p:bldP spid="8" grpId="0" animBg="1"/>
      <p:bldP spid="12" grpId="0" animBg="1"/>
      <p:bldP spid="13" grpId="0" animBg="1"/>
      <p:bldP spid="16" grpId="0" animBg="1"/>
      <p:bldP spid="16" grpId="1" animBg="1"/>
      <p:bldP spid="18" grpId="0" animBg="1"/>
      <p:bldP spid="18" grpId="1" animBg="1"/>
      <p:bldP spid="22" grpId="0" animBg="1"/>
      <p:bldP spid="22" grpId="1" animBg="1"/>
      <p:bldP spid="26" grpId="0" animBg="1"/>
      <p:bldP spid="27" grpId="0" animBg="1"/>
      <p:bldP spid="28" grpId="0" animBg="1"/>
      <p:bldP spid="2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D60D2-5B37-4893-36AE-10512E1459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Toy Example: Predicting Length-of-Stay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A539B31-3EE9-1E25-7810-9A4E66B7DEAF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4137678" cy="5221539"/>
          </a:xfrm>
        </p:spPr>
        <p:txBody>
          <a:bodyPr/>
          <a:lstStyle/>
          <a:p>
            <a:r>
              <a:rPr lang="en-US" sz="2400" dirty="0"/>
              <a:t>Let’s start with a minimal example, we have collected data from some patients </a:t>
            </a:r>
            <a:r>
              <a:rPr lang="en-US" sz="2400" b="1" dirty="0"/>
              <a:t>in the past</a:t>
            </a:r>
          </a:p>
          <a:p>
            <a:pPr lvl="1"/>
            <a:r>
              <a:rPr lang="en-US" sz="2000" dirty="0"/>
              <a:t>The patients’ </a:t>
            </a:r>
            <a:r>
              <a:rPr lang="en-US" sz="2000" b="1" dirty="0"/>
              <a:t>risk scores</a:t>
            </a:r>
            <a:r>
              <a:rPr lang="en-US" sz="2000" dirty="0"/>
              <a:t> that were evaluated by their doctors</a:t>
            </a:r>
          </a:p>
          <a:p>
            <a:pPr lvl="1"/>
            <a:r>
              <a:rPr lang="en-US" sz="2000" dirty="0"/>
              <a:t>The patients’ </a:t>
            </a:r>
            <a:r>
              <a:rPr lang="en-US" sz="2000" b="1" dirty="0"/>
              <a:t>durations</a:t>
            </a:r>
            <a:r>
              <a:rPr lang="en-US" sz="2000" dirty="0"/>
              <a:t> staying in the hospital</a:t>
            </a:r>
          </a:p>
          <a:p>
            <a:r>
              <a:rPr lang="en-US" sz="2400" dirty="0"/>
              <a:t>We want to build a ML model that </a:t>
            </a:r>
            <a:r>
              <a:rPr lang="en-US" sz="2400" b="1" dirty="0"/>
              <a:t>predict duration of stays </a:t>
            </a:r>
            <a:r>
              <a:rPr lang="en-US" sz="2400" dirty="0"/>
              <a:t>of new patients</a:t>
            </a:r>
            <a:r>
              <a:rPr lang="en-US" sz="2400" b="1" dirty="0"/>
              <a:t> using risk scores</a:t>
            </a:r>
          </a:p>
          <a:p>
            <a:endParaRPr lang="en-US" dirty="0"/>
          </a:p>
        </p:txBody>
      </p:sp>
      <p:graphicFrame>
        <p:nvGraphicFramePr>
          <p:cNvPr id="4" name="Table 4">
            <a:extLst>
              <a:ext uri="{FF2B5EF4-FFF2-40B4-BE49-F238E27FC236}">
                <a16:creationId xmlns:a16="http://schemas.microsoft.com/office/drawing/2014/main" id="{75FB18F5-8966-3E2D-3FF6-CDC964BFF0B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3250041"/>
              </p:ext>
            </p:extLst>
          </p:nvPr>
        </p:nvGraphicFramePr>
        <p:xfrm>
          <a:off x="6323986" y="1139000"/>
          <a:ext cx="167921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606">
                  <a:extLst>
                    <a:ext uri="{9D8B030D-6E8A-4147-A177-3AD203B41FA5}">
                      <a16:colId xmlns:a16="http://schemas.microsoft.com/office/drawing/2014/main" val="2200718193"/>
                    </a:ext>
                  </a:extLst>
                </a:gridCol>
                <a:gridCol w="839606">
                  <a:extLst>
                    <a:ext uri="{9D8B030D-6E8A-4147-A177-3AD203B41FA5}">
                      <a16:colId xmlns:a16="http://schemas.microsoft.com/office/drawing/2014/main" val="5212581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4827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338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94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035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704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15507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4463352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585251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2.5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1550139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937816746"/>
                  </a:ext>
                </a:extLst>
              </a:tr>
            </a:tbl>
          </a:graphicData>
        </a:graphic>
      </p:graphicFrame>
      <p:pic>
        <p:nvPicPr>
          <p:cNvPr id="5" name="Graphic 4" descr="Male profile with solid fill">
            <a:extLst>
              <a:ext uri="{FF2B5EF4-FFF2-40B4-BE49-F238E27FC236}">
                <a16:creationId xmlns:a16="http://schemas.microsoft.com/office/drawing/2014/main" id="{4298EABB-4242-2835-F9FE-B5A41F3D9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6547303" y="2254159"/>
            <a:ext cx="374853" cy="374853"/>
          </a:xfrm>
          <a:prstGeom prst="rect">
            <a:avLst/>
          </a:prstGeom>
        </p:spPr>
      </p:pic>
      <p:pic>
        <p:nvPicPr>
          <p:cNvPr id="6" name="Graphic 5" descr="Female Profile with solid fill">
            <a:extLst>
              <a:ext uri="{FF2B5EF4-FFF2-40B4-BE49-F238E27FC236}">
                <a16:creationId xmlns:a16="http://schemas.microsoft.com/office/drawing/2014/main" id="{64A5D302-3BE7-0D0A-60BB-3709E4911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47303" y="1886598"/>
            <a:ext cx="374853" cy="374853"/>
          </a:xfrm>
          <a:prstGeom prst="rect">
            <a:avLst/>
          </a:prstGeom>
        </p:spPr>
      </p:pic>
      <p:pic>
        <p:nvPicPr>
          <p:cNvPr id="7" name="Graphic 6" descr="School boy with solid fill">
            <a:extLst>
              <a:ext uri="{FF2B5EF4-FFF2-40B4-BE49-F238E27FC236}">
                <a16:creationId xmlns:a16="http://schemas.microsoft.com/office/drawing/2014/main" id="{4FAF61F7-A41F-4794-3A5D-6D58DA2A5FB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0479" y="1514920"/>
            <a:ext cx="374853" cy="374853"/>
          </a:xfrm>
          <a:prstGeom prst="rect">
            <a:avLst/>
          </a:prstGeom>
        </p:spPr>
      </p:pic>
      <p:pic>
        <p:nvPicPr>
          <p:cNvPr id="8" name="Graphic 7" descr="School girl with solid fill">
            <a:extLst>
              <a:ext uri="{FF2B5EF4-FFF2-40B4-BE49-F238E27FC236}">
                <a16:creationId xmlns:a16="http://schemas.microsoft.com/office/drawing/2014/main" id="{D965D1FC-2AA2-11BA-6E7F-D32929809F5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0479" y="2628601"/>
            <a:ext cx="374853" cy="374853"/>
          </a:xfrm>
          <a:prstGeom prst="rect">
            <a:avLst/>
          </a:prstGeom>
        </p:spPr>
      </p:pic>
      <p:pic>
        <p:nvPicPr>
          <p:cNvPr id="9" name="Graphic 8" descr="User Crown Female with solid fill">
            <a:extLst>
              <a:ext uri="{FF2B5EF4-FFF2-40B4-BE49-F238E27FC236}">
                <a16:creationId xmlns:a16="http://schemas.microsoft.com/office/drawing/2014/main" id="{FAD9C8EF-ED90-237B-D852-A310EFC36A2E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0479" y="3020952"/>
            <a:ext cx="340152" cy="340152"/>
          </a:xfrm>
          <a:prstGeom prst="rect">
            <a:avLst/>
          </a:prstGeom>
        </p:spPr>
      </p:pic>
      <p:pic>
        <p:nvPicPr>
          <p:cNvPr id="10" name="Graphic 9" descr="User Crown Male with solid fill">
            <a:extLst>
              <a:ext uri="{FF2B5EF4-FFF2-40B4-BE49-F238E27FC236}">
                <a16:creationId xmlns:a16="http://schemas.microsoft.com/office/drawing/2014/main" id="{A9A4F5B7-FA8E-5F9F-D359-1D735B5E4708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43488" y="3402130"/>
            <a:ext cx="340152" cy="340152"/>
          </a:xfrm>
          <a:prstGeom prst="rect">
            <a:avLst/>
          </a:prstGeom>
        </p:spPr>
      </p:pic>
      <p:pic>
        <p:nvPicPr>
          <p:cNvPr id="12" name="Graphic 11" descr="Office worker male with solid fill">
            <a:extLst>
              <a:ext uri="{FF2B5EF4-FFF2-40B4-BE49-F238E27FC236}">
                <a16:creationId xmlns:a16="http://schemas.microsoft.com/office/drawing/2014/main" id="{1BEA85C9-7E92-8B58-A159-0DAC45664BC6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50479" y="3730596"/>
            <a:ext cx="374853" cy="374853"/>
          </a:xfrm>
          <a:prstGeom prst="rect">
            <a:avLst/>
          </a:prstGeom>
        </p:spPr>
      </p:pic>
      <p:pic>
        <p:nvPicPr>
          <p:cNvPr id="13" name="Graphic 12" descr="Office worker female with solid fill">
            <a:extLst>
              <a:ext uri="{FF2B5EF4-FFF2-40B4-BE49-F238E27FC236}">
                <a16:creationId xmlns:a16="http://schemas.microsoft.com/office/drawing/2014/main" id="{4C16FAB6-8965-1F02-E806-B3251C8CF885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33693" y="4468652"/>
            <a:ext cx="374853" cy="374853"/>
          </a:xfrm>
          <a:prstGeom prst="rect">
            <a:avLst/>
          </a:prstGeom>
        </p:spPr>
      </p:pic>
      <p:pic>
        <p:nvPicPr>
          <p:cNvPr id="14" name="Graphic 13" descr="Cowboy male with solid fill">
            <a:extLst>
              <a:ext uri="{FF2B5EF4-FFF2-40B4-BE49-F238E27FC236}">
                <a16:creationId xmlns:a16="http://schemas.microsoft.com/office/drawing/2014/main" id="{CB2352F0-285B-C14A-5BF1-80C0E6DAF566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50478" y="4105449"/>
            <a:ext cx="374853" cy="374853"/>
          </a:xfrm>
          <a:prstGeom prst="rect">
            <a:avLst/>
          </a:prstGeom>
        </p:spPr>
      </p:pic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834491A6-207C-289E-FD32-31C819B6C4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0095318"/>
              </p:ext>
            </p:extLst>
          </p:nvPr>
        </p:nvGraphicFramePr>
        <p:xfrm>
          <a:off x="8810065" y="1135105"/>
          <a:ext cx="1032555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32555">
                  <a:extLst>
                    <a:ext uri="{9D8B030D-6E8A-4147-A177-3AD203B41FA5}">
                      <a16:colId xmlns:a16="http://schemas.microsoft.com/office/drawing/2014/main" val="10236282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r>
                        <a:rPr lang="en-US" sz="1200" dirty="0">
                          <a:latin typeface="Consolas" panose="020B0609020204030204" pitchFamily="49" charset="0"/>
                        </a:rPr>
                        <a:t> (days)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001682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291897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576251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924685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8354752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91978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14306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639777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322025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87627611"/>
                  </a:ext>
                </a:extLst>
              </a:tr>
            </a:tbl>
          </a:graphicData>
        </a:graphic>
      </p:graphicFrame>
      <p:sp>
        <p:nvSpPr>
          <p:cNvPr id="23" name="Arrow: Right 22">
            <a:extLst>
              <a:ext uri="{FF2B5EF4-FFF2-40B4-BE49-F238E27FC236}">
                <a16:creationId xmlns:a16="http://schemas.microsoft.com/office/drawing/2014/main" id="{C1ADB8F9-BE2F-82C9-6FEC-03E6A6E09904}"/>
              </a:ext>
            </a:extLst>
          </p:cNvPr>
          <p:cNvSpPr/>
          <p:nvPr/>
        </p:nvSpPr>
        <p:spPr>
          <a:xfrm>
            <a:off x="8310197" y="2794082"/>
            <a:ext cx="188008" cy="418744"/>
          </a:xfrm>
          <a:prstGeom prst="rightArrow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41633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6F57DF-3586-C141-EC4C-CA47942A3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Recurrent Neural Network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1C048A-2076-9A15-849F-085E4AD2E46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Similar to the regular neural network, however, </a:t>
            </a:r>
            <a:r>
              <a:rPr lang="en-US" b="1" dirty="0"/>
              <a:t>takes the hidden output of previous time steps as input as well</a:t>
            </a:r>
          </a:p>
        </p:txBody>
      </p:sp>
      <p:graphicFrame>
        <p:nvGraphicFramePr>
          <p:cNvPr id="5" name="Table 5">
            <a:extLst>
              <a:ext uri="{FF2B5EF4-FFF2-40B4-BE49-F238E27FC236}">
                <a16:creationId xmlns:a16="http://schemas.microsoft.com/office/drawing/2014/main" id="{E20B7A37-F8D3-B9F4-28F1-F19814F7B8D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1301525"/>
              </p:ext>
            </p:extLst>
          </p:nvPr>
        </p:nvGraphicFramePr>
        <p:xfrm>
          <a:off x="563153" y="5026761"/>
          <a:ext cx="289892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2950651054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2274978000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4010308323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921336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Close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High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Low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3372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181.64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182.51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183.21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181.25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434770"/>
                  </a:ext>
                </a:extLst>
              </a:tr>
            </a:tbl>
          </a:graphicData>
        </a:graphic>
      </p:graphicFrame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52AB677-114E-4509-74BF-C3623C4547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1512518"/>
              </p:ext>
            </p:extLst>
          </p:nvPr>
        </p:nvGraphicFramePr>
        <p:xfrm>
          <a:off x="3883063" y="5026761"/>
          <a:ext cx="289892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2950651054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2274978000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4010308323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921336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Close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High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Low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3372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182.14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183.32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183.32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182.57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434770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22C406BB-FF2F-9C44-33FC-2EDC5815349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29240070"/>
              </p:ext>
            </p:extLst>
          </p:nvPr>
        </p:nvGraphicFramePr>
        <p:xfrm>
          <a:off x="7234356" y="5026761"/>
          <a:ext cx="2898924" cy="741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2950651054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2274978000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4010308323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92133699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Open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Close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High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Low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337220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183.39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184.25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184.65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183.05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91434770"/>
                  </a:ext>
                </a:extLst>
              </a:tr>
            </a:tbl>
          </a:graphicData>
        </a:graphic>
      </p:graphicFrame>
      <p:pic>
        <p:nvPicPr>
          <p:cNvPr id="9" name="Graphic 8" descr="Network diagram with solid fill">
            <a:extLst>
              <a:ext uri="{FF2B5EF4-FFF2-40B4-BE49-F238E27FC236}">
                <a16:creationId xmlns:a16="http://schemas.microsoft.com/office/drawing/2014/main" id="{E35B38BC-5274-A9FE-26C1-459D6FDD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555415" y="3691349"/>
            <a:ext cx="914400" cy="914400"/>
          </a:xfrm>
          <a:prstGeom prst="rect">
            <a:avLst/>
          </a:prstGeom>
        </p:spPr>
      </p:pic>
      <p:graphicFrame>
        <p:nvGraphicFramePr>
          <p:cNvPr id="10" name="Table 9">
            <a:extLst>
              <a:ext uri="{FF2B5EF4-FFF2-40B4-BE49-F238E27FC236}">
                <a16:creationId xmlns:a16="http://schemas.microsoft.com/office/drawing/2014/main" id="{D6C812C4-D555-F11B-5E31-3B56150D4D4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15595513"/>
              </p:ext>
            </p:extLst>
          </p:nvPr>
        </p:nvGraphicFramePr>
        <p:xfrm>
          <a:off x="925518" y="2899497"/>
          <a:ext cx="2174193" cy="3708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419262553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33845566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183830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0.86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0.75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0.12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9339001"/>
                  </a:ext>
                </a:extLst>
              </a:tr>
            </a:tbl>
          </a:graphicData>
        </a:graphic>
      </p:graphicFrame>
      <p:pic>
        <p:nvPicPr>
          <p:cNvPr id="11" name="Graphic 10" descr="Network diagram with solid fill">
            <a:extLst>
              <a:ext uri="{FF2B5EF4-FFF2-40B4-BE49-F238E27FC236}">
                <a16:creationId xmlns:a16="http://schemas.microsoft.com/office/drawing/2014/main" id="{F97A9362-B385-D44E-BA8F-CA1DE87DBB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4875325" y="3691349"/>
            <a:ext cx="914400" cy="914400"/>
          </a:xfrm>
          <a:prstGeom prst="rect">
            <a:avLst/>
          </a:prstGeom>
        </p:spPr>
      </p:pic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2FD34970-2E93-CDD5-5BE2-3B0F3997E83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46345920"/>
              </p:ext>
            </p:extLst>
          </p:nvPr>
        </p:nvGraphicFramePr>
        <p:xfrm>
          <a:off x="4245591" y="2899497"/>
          <a:ext cx="2174193" cy="3708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419262553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33845566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183830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0.98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0.71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0.35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9339001"/>
                  </a:ext>
                </a:extLst>
              </a:tr>
            </a:tbl>
          </a:graphicData>
        </a:graphic>
      </p:graphicFrame>
      <p:pic>
        <p:nvPicPr>
          <p:cNvPr id="13" name="Graphic 12" descr="Network diagram with solid fill">
            <a:extLst>
              <a:ext uri="{FF2B5EF4-FFF2-40B4-BE49-F238E27FC236}">
                <a16:creationId xmlns:a16="http://schemas.microsoft.com/office/drawing/2014/main" id="{4B0F5BF4-9B21-F37E-0C70-F887BA8B397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226618" y="3691349"/>
            <a:ext cx="914400" cy="914400"/>
          </a:xfrm>
          <a:prstGeom prst="rect">
            <a:avLst/>
          </a:prstGeom>
        </p:spPr>
      </p:pic>
      <p:graphicFrame>
        <p:nvGraphicFramePr>
          <p:cNvPr id="14" name="Table 13">
            <a:extLst>
              <a:ext uri="{FF2B5EF4-FFF2-40B4-BE49-F238E27FC236}">
                <a16:creationId xmlns:a16="http://schemas.microsoft.com/office/drawing/2014/main" id="{5E72AD15-BDDF-A3E5-AC04-06BA057275F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76806513"/>
              </p:ext>
            </p:extLst>
          </p:nvPr>
        </p:nvGraphicFramePr>
        <p:xfrm>
          <a:off x="7596721" y="2899497"/>
          <a:ext cx="2174193" cy="370840"/>
        </p:xfrm>
        <a:graphic>
          <a:graphicData uri="http://schemas.openxmlformats.org/drawingml/2006/table">
            <a:tbl>
              <a:tblPr bandRow="1">
                <a:tableStyleId>{21E4AEA4-8DFA-4A89-87EB-49C32662AFE0}</a:tableStyleId>
              </a:tblPr>
              <a:tblGrid>
                <a:gridCol w="724731">
                  <a:extLst>
                    <a:ext uri="{9D8B030D-6E8A-4147-A177-3AD203B41FA5}">
                      <a16:colId xmlns:a16="http://schemas.microsoft.com/office/drawing/2014/main" val="419262553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3338455661"/>
                    </a:ext>
                  </a:extLst>
                </a:gridCol>
                <a:gridCol w="724731">
                  <a:extLst>
                    <a:ext uri="{9D8B030D-6E8A-4147-A177-3AD203B41FA5}">
                      <a16:colId xmlns:a16="http://schemas.microsoft.com/office/drawing/2014/main" val="183830824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0.65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0.74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0.66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009339001"/>
                  </a:ext>
                </a:extLst>
              </a:tr>
            </a:tbl>
          </a:graphicData>
        </a:graphic>
      </p:graphicFrame>
      <p:pic>
        <p:nvPicPr>
          <p:cNvPr id="15" name="Graphic 14" descr="Network diagram with solid fill">
            <a:extLst>
              <a:ext uri="{FF2B5EF4-FFF2-40B4-BE49-F238E27FC236}">
                <a16:creationId xmlns:a16="http://schemas.microsoft.com/office/drawing/2014/main" id="{3C0BB522-ED5B-FBC7-0F8A-E9C665CC36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290677" y="3691349"/>
            <a:ext cx="914400" cy="914400"/>
          </a:xfrm>
          <a:prstGeom prst="rect">
            <a:avLst/>
          </a:prstGeom>
        </p:spPr>
      </p:pic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93783BB2-B321-8135-7921-39E483461A3D}"/>
              </a:ext>
            </a:extLst>
          </p:cNvPr>
          <p:cNvCxnSpPr>
            <a:cxnSpLocks/>
            <a:stCxn id="5" idx="0"/>
            <a:endCxn id="9" idx="2"/>
          </p:cNvCxnSpPr>
          <p:nvPr/>
        </p:nvCxnSpPr>
        <p:spPr>
          <a:xfrm flipV="1">
            <a:off x="2012615" y="4605749"/>
            <a:ext cx="0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8007ED8B-BB64-34E9-8D12-83485E35A76E}"/>
              </a:ext>
            </a:extLst>
          </p:cNvPr>
          <p:cNvCxnSpPr>
            <a:cxnSpLocks/>
            <a:stCxn id="6" idx="0"/>
            <a:endCxn id="11" idx="2"/>
          </p:cNvCxnSpPr>
          <p:nvPr/>
        </p:nvCxnSpPr>
        <p:spPr>
          <a:xfrm flipV="1">
            <a:off x="5332525" y="4605749"/>
            <a:ext cx="0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69401868-A9D2-FC2D-53A1-FB3CAAD995D6}"/>
              </a:ext>
            </a:extLst>
          </p:cNvPr>
          <p:cNvCxnSpPr>
            <a:cxnSpLocks/>
            <a:stCxn id="7" idx="0"/>
            <a:endCxn id="13" idx="2"/>
          </p:cNvCxnSpPr>
          <p:nvPr/>
        </p:nvCxnSpPr>
        <p:spPr>
          <a:xfrm flipV="1">
            <a:off x="8683818" y="4605749"/>
            <a:ext cx="0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9A485243-F160-E8F7-6EBF-E1C26E768F13}"/>
              </a:ext>
            </a:extLst>
          </p:cNvPr>
          <p:cNvCxnSpPr>
            <a:cxnSpLocks/>
            <a:stCxn id="9" idx="0"/>
            <a:endCxn id="10" idx="2"/>
          </p:cNvCxnSpPr>
          <p:nvPr/>
        </p:nvCxnSpPr>
        <p:spPr>
          <a:xfrm flipH="1" flipV="1">
            <a:off x="2012614" y="3270337"/>
            <a:ext cx="1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41FEFD75-F974-1819-C1D7-6FBC69290BAB}"/>
              </a:ext>
            </a:extLst>
          </p:cNvPr>
          <p:cNvCxnSpPr>
            <a:cxnSpLocks/>
            <a:stCxn id="11" idx="0"/>
            <a:endCxn id="12" idx="2"/>
          </p:cNvCxnSpPr>
          <p:nvPr/>
        </p:nvCxnSpPr>
        <p:spPr>
          <a:xfrm flipV="1">
            <a:off x="5332525" y="3270337"/>
            <a:ext cx="162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4214B8A9-451B-948D-FD70-F2B1330FF203}"/>
              </a:ext>
            </a:extLst>
          </p:cNvPr>
          <p:cNvCxnSpPr>
            <a:cxnSpLocks/>
            <a:stCxn id="13" idx="0"/>
            <a:endCxn id="14" idx="2"/>
          </p:cNvCxnSpPr>
          <p:nvPr/>
        </p:nvCxnSpPr>
        <p:spPr>
          <a:xfrm flipH="1" flipV="1">
            <a:off x="8683817" y="3270337"/>
            <a:ext cx="1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or: Curved 38">
            <a:extLst>
              <a:ext uri="{FF2B5EF4-FFF2-40B4-BE49-F238E27FC236}">
                <a16:creationId xmlns:a16="http://schemas.microsoft.com/office/drawing/2014/main" id="{49ACF172-2078-0665-9A98-65473B859552}"/>
              </a:ext>
            </a:extLst>
          </p:cNvPr>
          <p:cNvCxnSpPr>
            <a:cxnSpLocks/>
            <a:stCxn id="10" idx="3"/>
            <a:endCxn id="11" idx="1"/>
          </p:cNvCxnSpPr>
          <p:nvPr/>
        </p:nvCxnSpPr>
        <p:spPr>
          <a:xfrm>
            <a:off x="3099711" y="3084917"/>
            <a:ext cx="1775614" cy="1063632"/>
          </a:xfrm>
          <a:prstGeom prst="curvedConnector3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Connector: Curved 40">
            <a:extLst>
              <a:ext uri="{FF2B5EF4-FFF2-40B4-BE49-F238E27FC236}">
                <a16:creationId xmlns:a16="http://schemas.microsoft.com/office/drawing/2014/main" id="{9C7BA7C2-803C-E795-DCAF-553559E1BB70}"/>
              </a:ext>
            </a:extLst>
          </p:cNvPr>
          <p:cNvCxnSpPr>
            <a:cxnSpLocks/>
            <a:stCxn id="12" idx="3"/>
            <a:endCxn id="13" idx="1"/>
          </p:cNvCxnSpPr>
          <p:nvPr/>
        </p:nvCxnSpPr>
        <p:spPr>
          <a:xfrm>
            <a:off x="6419784" y="3084917"/>
            <a:ext cx="1806834" cy="1063632"/>
          </a:xfrm>
          <a:prstGeom prst="curvedConnector3">
            <a:avLst/>
          </a:prstGeom>
          <a:ln w="38100">
            <a:solidFill>
              <a:schemeClr val="accent1">
                <a:lumMod val="50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Connector: Curved 43">
            <a:extLst>
              <a:ext uri="{FF2B5EF4-FFF2-40B4-BE49-F238E27FC236}">
                <a16:creationId xmlns:a16="http://schemas.microsoft.com/office/drawing/2014/main" id="{519B6569-9B96-6110-B507-597874A3EA58}"/>
              </a:ext>
            </a:extLst>
          </p:cNvPr>
          <p:cNvCxnSpPr>
            <a:cxnSpLocks/>
            <a:stCxn id="14" idx="3"/>
            <a:endCxn id="15" idx="1"/>
          </p:cNvCxnSpPr>
          <p:nvPr/>
        </p:nvCxnSpPr>
        <p:spPr>
          <a:xfrm>
            <a:off x="9770914" y="3084917"/>
            <a:ext cx="1519763" cy="1063632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8" name="TextBox 47">
            <a:extLst>
              <a:ext uri="{FF2B5EF4-FFF2-40B4-BE49-F238E27FC236}">
                <a16:creationId xmlns:a16="http://schemas.microsoft.com/office/drawing/2014/main" id="{2F445A73-94A9-CA6C-F18E-980545E02E1A}"/>
              </a:ext>
            </a:extLst>
          </p:cNvPr>
          <p:cNvSpPr txBox="1"/>
          <p:nvPr/>
        </p:nvSpPr>
        <p:spPr>
          <a:xfrm>
            <a:off x="1101467" y="5904973"/>
            <a:ext cx="1822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8/21 Stock Prices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ABC1794-174C-189C-3AD5-7E0D4AC6E7F1}"/>
              </a:ext>
            </a:extLst>
          </p:cNvPr>
          <p:cNvSpPr txBox="1"/>
          <p:nvPr/>
        </p:nvSpPr>
        <p:spPr>
          <a:xfrm>
            <a:off x="4421378" y="5911055"/>
            <a:ext cx="1822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8/22 Stock Prices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A5EB1EA1-28B4-C4C4-2C6B-F33DF6380D49}"/>
              </a:ext>
            </a:extLst>
          </p:cNvPr>
          <p:cNvSpPr txBox="1"/>
          <p:nvPr/>
        </p:nvSpPr>
        <p:spPr>
          <a:xfrm>
            <a:off x="7772671" y="5904000"/>
            <a:ext cx="18222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8/23 Stock Prices</a:t>
            </a:r>
          </a:p>
        </p:txBody>
      </p: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3A569198-0791-9A82-3651-ADB5D55A9DEB}"/>
              </a:ext>
            </a:extLst>
          </p:cNvPr>
          <p:cNvCxnSpPr>
            <a:cxnSpLocks/>
          </p:cNvCxnSpPr>
          <p:nvPr/>
        </p:nvCxnSpPr>
        <p:spPr>
          <a:xfrm flipH="1" flipV="1">
            <a:off x="2012615" y="2478485"/>
            <a:ext cx="1" cy="421012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Rectangle: Rounded Corners 53">
            <a:extLst>
              <a:ext uri="{FF2B5EF4-FFF2-40B4-BE49-F238E27FC236}">
                <a16:creationId xmlns:a16="http://schemas.microsoft.com/office/drawing/2014/main" id="{06A007C2-DCA2-73C0-C230-EEA889D1446D}"/>
              </a:ext>
            </a:extLst>
          </p:cNvPr>
          <p:cNvSpPr/>
          <p:nvPr/>
        </p:nvSpPr>
        <p:spPr>
          <a:xfrm>
            <a:off x="928708" y="2106528"/>
            <a:ext cx="2174193" cy="370840"/>
          </a:xfrm>
          <a:prstGeom prst="roundRect">
            <a:avLst/>
          </a:prstGeom>
          <a:ln w="38100"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8/22: </a:t>
            </a:r>
            <a:r>
              <a:rPr lang="en-US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UP</a:t>
            </a:r>
          </a:p>
        </p:txBody>
      </p:sp>
      <p:sp>
        <p:nvSpPr>
          <p:cNvPr id="55" name="Rectangle: Rounded Corners 54">
            <a:extLst>
              <a:ext uri="{FF2B5EF4-FFF2-40B4-BE49-F238E27FC236}">
                <a16:creationId xmlns:a16="http://schemas.microsoft.com/office/drawing/2014/main" id="{DD9722C2-6A87-4295-6F15-21128F0F6B70}"/>
              </a:ext>
            </a:extLst>
          </p:cNvPr>
          <p:cNvSpPr/>
          <p:nvPr/>
        </p:nvSpPr>
        <p:spPr>
          <a:xfrm>
            <a:off x="4245428" y="2106528"/>
            <a:ext cx="2174193" cy="370840"/>
          </a:xfrm>
          <a:prstGeom prst="roundRect">
            <a:avLst/>
          </a:prstGeom>
          <a:ln w="38100"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8/23: </a:t>
            </a:r>
            <a:r>
              <a:rPr lang="en-US" b="1" dirty="0">
                <a:solidFill>
                  <a:schemeClr val="accent6">
                    <a:lumMod val="20000"/>
                    <a:lumOff val="80000"/>
                  </a:schemeClr>
                </a:solidFill>
              </a:rPr>
              <a:t>UP</a:t>
            </a:r>
          </a:p>
        </p:txBody>
      </p:sp>
      <p:cxnSp>
        <p:nvCxnSpPr>
          <p:cNvPr id="56" name="Straight Arrow Connector 55">
            <a:extLst>
              <a:ext uri="{FF2B5EF4-FFF2-40B4-BE49-F238E27FC236}">
                <a16:creationId xmlns:a16="http://schemas.microsoft.com/office/drawing/2014/main" id="{8F7AD2A0-FCDB-7D6F-EC9C-FC5382D7E1A8}"/>
              </a:ext>
            </a:extLst>
          </p:cNvPr>
          <p:cNvCxnSpPr>
            <a:cxnSpLocks/>
            <a:stCxn id="12" idx="0"/>
            <a:endCxn id="55" idx="2"/>
          </p:cNvCxnSpPr>
          <p:nvPr/>
        </p:nvCxnSpPr>
        <p:spPr>
          <a:xfrm flipH="1" flipV="1">
            <a:off x="5332525" y="2477368"/>
            <a:ext cx="162" cy="422129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Rectangle: Rounded Corners 59">
            <a:extLst>
              <a:ext uri="{FF2B5EF4-FFF2-40B4-BE49-F238E27FC236}">
                <a16:creationId xmlns:a16="http://schemas.microsoft.com/office/drawing/2014/main" id="{B0A188DA-3CA9-35F5-4D7A-FFAA2DC3E690}"/>
              </a:ext>
            </a:extLst>
          </p:cNvPr>
          <p:cNvSpPr/>
          <p:nvPr/>
        </p:nvSpPr>
        <p:spPr>
          <a:xfrm>
            <a:off x="7596720" y="2104330"/>
            <a:ext cx="2174193" cy="370840"/>
          </a:xfrm>
          <a:prstGeom prst="roundRect">
            <a:avLst/>
          </a:prstGeom>
          <a:ln w="38100"/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8/24: </a:t>
            </a:r>
            <a:r>
              <a:rPr lang="en-US" b="1" dirty="0">
                <a:solidFill>
                  <a:schemeClr val="accent2">
                    <a:lumMod val="20000"/>
                    <a:lumOff val="80000"/>
                  </a:schemeClr>
                </a:solidFill>
              </a:rPr>
              <a:t>DOWN</a:t>
            </a:r>
          </a:p>
        </p:txBody>
      </p:sp>
      <p:cxnSp>
        <p:nvCxnSpPr>
          <p:cNvPr id="61" name="Straight Arrow Connector 60">
            <a:extLst>
              <a:ext uri="{FF2B5EF4-FFF2-40B4-BE49-F238E27FC236}">
                <a16:creationId xmlns:a16="http://schemas.microsoft.com/office/drawing/2014/main" id="{72C3390B-52ED-EFCA-A616-2D596722E35A}"/>
              </a:ext>
            </a:extLst>
          </p:cNvPr>
          <p:cNvCxnSpPr>
            <a:cxnSpLocks/>
            <a:stCxn id="14" idx="0"/>
            <a:endCxn id="60" idx="2"/>
          </p:cNvCxnSpPr>
          <p:nvPr/>
        </p:nvCxnSpPr>
        <p:spPr>
          <a:xfrm flipV="1">
            <a:off x="8683817" y="2475170"/>
            <a:ext cx="0" cy="424327"/>
          </a:xfrm>
          <a:prstGeom prst="straightConnector1">
            <a:avLst/>
          </a:prstGeom>
          <a:ln w="38100">
            <a:solidFill>
              <a:schemeClr val="accent1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TextBox 62">
            <a:extLst>
              <a:ext uri="{FF2B5EF4-FFF2-40B4-BE49-F238E27FC236}">
                <a16:creationId xmlns:a16="http://schemas.microsoft.com/office/drawing/2014/main" id="{CB1642F7-1054-2E54-BFA9-DD4E1249E4E2}"/>
              </a:ext>
            </a:extLst>
          </p:cNvPr>
          <p:cNvSpPr txBox="1"/>
          <p:nvPr/>
        </p:nvSpPr>
        <p:spPr>
          <a:xfrm>
            <a:off x="2267228" y="421832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RNN</a:t>
            </a:r>
          </a:p>
        </p:txBody>
      </p:sp>
      <p:sp>
        <p:nvSpPr>
          <p:cNvPr id="64" name="TextBox 63">
            <a:extLst>
              <a:ext uri="{FF2B5EF4-FFF2-40B4-BE49-F238E27FC236}">
                <a16:creationId xmlns:a16="http://schemas.microsoft.com/office/drawing/2014/main" id="{3D431AAF-9F62-1E23-00FC-B9DB965D3C7C}"/>
              </a:ext>
            </a:extLst>
          </p:cNvPr>
          <p:cNvSpPr txBox="1"/>
          <p:nvPr/>
        </p:nvSpPr>
        <p:spPr>
          <a:xfrm>
            <a:off x="5587138" y="421832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RNN</a:t>
            </a:r>
          </a:p>
        </p:txBody>
      </p:sp>
      <p:sp>
        <p:nvSpPr>
          <p:cNvPr id="65" name="TextBox 64">
            <a:extLst>
              <a:ext uri="{FF2B5EF4-FFF2-40B4-BE49-F238E27FC236}">
                <a16:creationId xmlns:a16="http://schemas.microsoft.com/office/drawing/2014/main" id="{CBAD8630-9CA2-940F-3FA0-BF84BC9F9A38}"/>
              </a:ext>
            </a:extLst>
          </p:cNvPr>
          <p:cNvSpPr txBox="1"/>
          <p:nvPr/>
        </p:nvSpPr>
        <p:spPr>
          <a:xfrm>
            <a:off x="8938431" y="4218323"/>
            <a:ext cx="61908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RNN</a:t>
            </a:r>
          </a:p>
        </p:txBody>
      </p:sp>
      <p:sp>
        <p:nvSpPr>
          <p:cNvPr id="66" name="TextBox 65">
            <a:extLst>
              <a:ext uri="{FF2B5EF4-FFF2-40B4-BE49-F238E27FC236}">
                <a16:creationId xmlns:a16="http://schemas.microsoft.com/office/drawing/2014/main" id="{317BA8A6-E89F-258C-6402-92BBBD7F8D53}"/>
              </a:ext>
            </a:extLst>
          </p:cNvPr>
          <p:cNvSpPr txBox="1"/>
          <p:nvPr/>
        </p:nvSpPr>
        <p:spPr>
          <a:xfrm>
            <a:off x="11332071" y="2687333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8CAF7C92-DC88-2130-F385-BA1383822F06}"/>
              </a:ext>
            </a:extLst>
          </p:cNvPr>
          <p:cNvSpPr txBox="1"/>
          <p:nvPr/>
        </p:nvSpPr>
        <p:spPr>
          <a:xfrm>
            <a:off x="11332071" y="5024990"/>
            <a:ext cx="476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200" b="1" dirty="0"/>
              <a:t>…</a:t>
            </a:r>
          </a:p>
        </p:txBody>
      </p:sp>
      <p:cxnSp>
        <p:nvCxnSpPr>
          <p:cNvPr id="68" name="Connector: Curved 67">
            <a:extLst>
              <a:ext uri="{FF2B5EF4-FFF2-40B4-BE49-F238E27FC236}">
                <a16:creationId xmlns:a16="http://schemas.microsoft.com/office/drawing/2014/main" id="{A4F4951E-D286-1006-4791-2E856576D1C3}"/>
              </a:ext>
            </a:extLst>
          </p:cNvPr>
          <p:cNvCxnSpPr>
            <a:cxnSpLocks/>
          </p:cNvCxnSpPr>
          <p:nvPr/>
        </p:nvCxnSpPr>
        <p:spPr>
          <a:xfrm>
            <a:off x="35652" y="3084917"/>
            <a:ext cx="1519763" cy="1063632"/>
          </a:xfrm>
          <a:prstGeom prst="curvedConnector3">
            <a:avLst>
              <a:gd name="adj1" fmla="val 50000"/>
            </a:avLst>
          </a:prstGeom>
          <a:ln w="38100">
            <a:solidFill>
              <a:schemeClr val="accent1">
                <a:lumMod val="75000"/>
              </a:schemeClr>
            </a:solidFill>
            <a:prstDash val="sysDot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09116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3" grpId="0"/>
      <p:bldP spid="64" grpId="0"/>
      <p:bldP spid="65" grpId="0"/>
      <p:bldP spid="66" grpId="0"/>
      <p:bldP spid="6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B5B4566-909F-59C3-4FDD-644364B2A8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Scatter Plot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49045EE-0429-83E7-F834-C6393391305B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6" y="908093"/>
            <a:ext cx="6357330" cy="5221539"/>
          </a:xfrm>
        </p:spPr>
        <p:txBody>
          <a:bodyPr/>
          <a:lstStyle/>
          <a:p>
            <a:r>
              <a:rPr lang="en-US" sz="2400" dirty="0"/>
              <a:t>A very useful tool to visualize numeric data</a:t>
            </a:r>
          </a:p>
          <a:p>
            <a:pPr lvl="1"/>
            <a:r>
              <a:rPr lang="en-US" sz="2000" dirty="0"/>
              <a:t>The horizontal axis represents the range of the input</a:t>
            </a:r>
          </a:p>
          <a:p>
            <a:pPr lvl="1"/>
            <a:r>
              <a:rPr lang="en-US" sz="2000" dirty="0"/>
              <a:t>The vertical axis represents range of the target</a:t>
            </a:r>
          </a:p>
          <a:p>
            <a:pPr lvl="1"/>
            <a:r>
              <a:rPr lang="en-US" sz="2000" dirty="0"/>
              <a:t>Each marker represents one data point</a:t>
            </a:r>
          </a:p>
          <a:p>
            <a:r>
              <a:rPr lang="en-US" sz="2400" dirty="0"/>
              <a:t>With the below data</a:t>
            </a:r>
          </a:p>
          <a:p>
            <a:endParaRPr lang="en-US" sz="2400" dirty="0"/>
          </a:p>
          <a:p>
            <a:endParaRPr lang="en-US" sz="2400" dirty="0"/>
          </a:p>
          <a:p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pPr marL="0" indent="0">
              <a:buNone/>
            </a:pPr>
            <a:endParaRPr lang="en-US" sz="2400" dirty="0"/>
          </a:p>
          <a:p>
            <a:endParaRPr lang="en-US" sz="2400" dirty="0"/>
          </a:p>
          <a:p>
            <a:r>
              <a:rPr lang="en-US" sz="2400" dirty="0"/>
              <a:t>The scatter plot is as </a:t>
            </a:r>
          </a:p>
        </p:txBody>
      </p:sp>
      <p:graphicFrame>
        <p:nvGraphicFramePr>
          <p:cNvPr id="17" name="Table 4">
            <a:extLst>
              <a:ext uri="{FF2B5EF4-FFF2-40B4-BE49-F238E27FC236}">
                <a16:creationId xmlns:a16="http://schemas.microsoft.com/office/drawing/2014/main" id="{424D6117-9E18-3A1B-3373-E346805E573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27826"/>
              </p:ext>
            </p:extLst>
          </p:nvPr>
        </p:nvGraphicFramePr>
        <p:xfrm>
          <a:off x="908874" y="2844273"/>
          <a:ext cx="2711767" cy="25958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606">
                  <a:extLst>
                    <a:ext uri="{9D8B030D-6E8A-4147-A177-3AD203B41FA5}">
                      <a16:colId xmlns:a16="http://schemas.microsoft.com/office/drawing/2014/main" val="2200718193"/>
                    </a:ext>
                  </a:extLst>
                </a:gridCol>
                <a:gridCol w="839606">
                  <a:extLst>
                    <a:ext uri="{9D8B030D-6E8A-4147-A177-3AD203B41FA5}">
                      <a16:colId xmlns:a16="http://schemas.microsoft.com/office/drawing/2014/main" val="521258183"/>
                    </a:ext>
                  </a:extLst>
                </a:gridCol>
                <a:gridCol w="1032555">
                  <a:extLst>
                    <a:ext uri="{9D8B030D-6E8A-4147-A177-3AD203B41FA5}">
                      <a16:colId xmlns:a16="http://schemas.microsoft.com/office/drawing/2014/main" val="410152226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r>
                        <a:rPr lang="en-US" sz="1200" dirty="0">
                          <a:latin typeface="Consolas" panose="020B0609020204030204" pitchFamily="49" charset="0"/>
                        </a:rPr>
                        <a:t> (days)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827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4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35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04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55073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4633525"/>
                  </a:ext>
                </a:extLst>
              </a:tr>
            </a:tbl>
          </a:graphicData>
        </a:graphic>
      </p:graphicFrame>
      <p:pic>
        <p:nvPicPr>
          <p:cNvPr id="18" name="Graphic 17" descr="Male profile with solid fill">
            <a:extLst>
              <a:ext uri="{FF2B5EF4-FFF2-40B4-BE49-F238E27FC236}">
                <a16:creationId xmlns:a16="http://schemas.microsoft.com/office/drawing/2014/main" id="{EE9DE71A-4CC6-D4FA-56D0-3A4B0891DB7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32191" y="3959432"/>
            <a:ext cx="374853" cy="374853"/>
          </a:xfrm>
          <a:prstGeom prst="rect">
            <a:avLst/>
          </a:prstGeom>
        </p:spPr>
      </p:pic>
      <p:pic>
        <p:nvPicPr>
          <p:cNvPr id="19" name="Graphic 18" descr="Female Profile with solid fill">
            <a:extLst>
              <a:ext uri="{FF2B5EF4-FFF2-40B4-BE49-F238E27FC236}">
                <a16:creationId xmlns:a16="http://schemas.microsoft.com/office/drawing/2014/main" id="{0FB5F201-56C9-6105-9E55-C7870B38A89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32191" y="3591871"/>
            <a:ext cx="374853" cy="374853"/>
          </a:xfrm>
          <a:prstGeom prst="rect">
            <a:avLst/>
          </a:prstGeom>
        </p:spPr>
      </p:pic>
      <p:pic>
        <p:nvPicPr>
          <p:cNvPr id="20" name="Graphic 19" descr="School boy with solid fill">
            <a:extLst>
              <a:ext uri="{FF2B5EF4-FFF2-40B4-BE49-F238E27FC236}">
                <a16:creationId xmlns:a16="http://schemas.microsoft.com/office/drawing/2014/main" id="{BDE4866B-F387-1516-936B-3E7AB94B08C7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1135367" y="3220193"/>
            <a:ext cx="374853" cy="374853"/>
          </a:xfrm>
          <a:prstGeom prst="rect">
            <a:avLst/>
          </a:prstGeom>
        </p:spPr>
      </p:pic>
      <p:pic>
        <p:nvPicPr>
          <p:cNvPr id="21" name="Graphic 20" descr="School girl with solid fill">
            <a:extLst>
              <a:ext uri="{FF2B5EF4-FFF2-40B4-BE49-F238E27FC236}">
                <a16:creationId xmlns:a16="http://schemas.microsoft.com/office/drawing/2014/main" id="{6061957C-9A98-B4BA-1E92-528BC5F409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1135367" y="4333874"/>
            <a:ext cx="374853" cy="374853"/>
          </a:xfrm>
          <a:prstGeom prst="rect">
            <a:avLst/>
          </a:prstGeom>
        </p:spPr>
      </p:pic>
      <p:graphicFrame>
        <p:nvGraphicFramePr>
          <p:cNvPr id="5" name="Table 6">
            <a:extLst>
              <a:ext uri="{FF2B5EF4-FFF2-40B4-BE49-F238E27FC236}">
                <a16:creationId xmlns:a16="http://schemas.microsoft.com/office/drawing/2014/main" id="{564543EF-1E4F-97B7-6857-C74FB8C24C1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54053024"/>
              </p:ext>
            </p:extLst>
          </p:nvPr>
        </p:nvGraphicFramePr>
        <p:xfrm>
          <a:off x="7888693" y="1292930"/>
          <a:ext cx="3845928" cy="383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88">
                  <a:extLst>
                    <a:ext uri="{9D8B030D-6E8A-4147-A177-3AD203B41FA5}">
                      <a16:colId xmlns:a16="http://schemas.microsoft.com/office/drawing/2014/main" val="680395419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2545446044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874716213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391929522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696331015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140905010"/>
                    </a:ext>
                  </a:extLst>
                </a:gridCol>
              </a:tblGrid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69580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322276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87579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513775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67369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979561"/>
                  </a:ext>
                </a:extLst>
              </a:tr>
            </a:tbl>
          </a:graphicData>
        </a:graphic>
      </p:graphicFrame>
      <p:cxnSp>
        <p:nvCxnSpPr>
          <p:cNvPr id="11" name="Straight Arrow Connector 10">
            <a:extLst>
              <a:ext uri="{FF2B5EF4-FFF2-40B4-BE49-F238E27FC236}">
                <a16:creationId xmlns:a16="http://schemas.microsoft.com/office/drawing/2014/main" id="{90D359A1-FC39-05AE-879F-7569F12ABAFF}"/>
              </a:ext>
            </a:extLst>
          </p:cNvPr>
          <p:cNvCxnSpPr>
            <a:cxnSpLocks/>
          </p:cNvCxnSpPr>
          <p:nvPr/>
        </p:nvCxnSpPr>
        <p:spPr>
          <a:xfrm flipV="1">
            <a:off x="7888693" y="980574"/>
            <a:ext cx="0" cy="415076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DD7447C7-BE0B-D440-43AA-9E2D9B010DE6}"/>
              </a:ext>
            </a:extLst>
          </p:cNvPr>
          <p:cNvCxnSpPr>
            <a:cxnSpLocks/>
          </p:cNvCxnSpPr>
          <p:nvPr/>
        </p:nvCxnSpPr>
        <p:spPr>
          <a:xfrm>
            <a:off x="7858613" y="5131340"/>
            <a:ext cx="4209039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78EFAA9F-8A22-1F98-5E9C-5949305E6942}"/>
              </a:ext>
            </a:extLst>
          </p:cNvPr>
          <p:cNvSpPr txBox="1"/>
          <p:nvPr/>
        </p:nvSpPr>
        <p:spPr>
          <a:xfrm>
            <a:off x="9458882" y="5417315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Risk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0101902-EFA2-F328-0175-FA67D19EDCE7}"/>
              </a:ext>
            </a:extLst>
          </p:cNvPr>
          <p:cNvSpPr txBox="1"/>
          <p:nvPr/>
        </p:nvSpPr>
        <p:spPr>
          <a:xfrm rot="16200000">
            <a:off x="6363437" y="2913960"/>
            <a:ext cx="1994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Length of Stay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E660565-CDD1-048D-7C5C-F814DBC1EA5A}"/>
              </a:ext>
            </a:extLst>
          </p:cNvPr>
          <p:cNvSpPr txBox="1"/>
          <p:nvPr/>
        </p:nvSpPr>
        <p:spPr>
          <a:xfrm>
            <a:off x="8379526" y="5148908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1          2          3          4          5          6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6B67C5E-A6E4-EAD9-3111-119CF73F652E}"/>
              </a:ext>
            </a:extLst>
          </p:cNvPr>
          <p:cNvSpPr txBox="1"/>
          <p:nvPr/>
        </p:nvSpPr>
        <p:spPr>
          <a:xfrm>
            <a:off x="7555662" y="1108264"/>
            <a:ext cx="301686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6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5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4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3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2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1</a:t>
            </a:r>
          </a:p>
          <a:p>
            <a:endParaRPr lang="en-US" b="1" dirty="0"/>
          </a:p>
        </p:txBody>
      </p:sp>
      <p:pic>
        <p:nvPicPr>
          <p:cNvPr id="31" name="Graphic 30" descr="School boy with solid fill">
            <a:extLst>
              <a:ext uri="{FF2B5EF4-FFF2-40B4-BE49-F238E27FC236}">
                <a16:creationId xmlns:a16="http://schemas.microsoft.com/office/drawing/2014/main" id="{67439EE7-C9BC-B60F-ED9F-59F0105DE37E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8351966" y="4286723"/>
            <a:ext cx="374853" cy="374853"/>
          </a:xfrm>
          <a:prstGeom prst="rect">
            <a:avLst/>
          </a:prstGeom>
        </p:spPr>
      </p:pic>
      <p:pic>
        <p:nvPicPr>
          <p:cNvPr id="32" name="Graphic 31" descr="Female Profile with solid fill">
            <a:extLst>
              <a:ext uri="{FF2B5EF4-FFF2-40B4-BE49-F238E27FC236}">
                <a16:creationId xmlns:a16="http://schemas.microsoft.com/office/drawing/2014/main" id="{F0EBC3D1-776A-D1BB-2143-D19BCAB5640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976438" y="3663493"/>
            <a:ext cx="374853" cy="374853"/>
          </a:xfrm>
          <a:prstGeom prst="rect">
            <a:avLst/>
          </a:prstGeom>
        </p:spPr>
      </p:pic>
      <p:pic>
        <p:nvPicPr>
          <p:cNvPr id="33" name="Graphic 32" descr="Male profile with solid fill">
            <a:extLst>
              <a:ext uri="{FF2B5EF4-FFF2-40B4-BE49-F238E27FC236}">
                <a16:creationId xmlns:a16="http://schemas.microsoft.com/office/drawing/2014/main" id="{967AF4BA-3E62-862A-FA96-6E29DF354A7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8353599" y="3669509"/>
            <a:ext cx="374853" cy="374853"/>
          </a:xfrm>
          <a:prstGeom prst="rect">
            <a:avLst/>
          </a:prstGeom>
        </p:spPr>
      </p:pic>
      <p:pic>
        <p:nvPicPr>
          <p:cNvPr id="34" name="Graphic 33" descr="School girl with solid fill">
            <a:extLst>
              <a:ext uri="{FF2B5EF4-FFF2-40B4-BE49-F238E27FC236}">
                <a16:creationId xmlns:a16="http://schemas.microsoft.com/office/drawing/2014/main" id="{FAC36C95-09F1-535E-7204-3EE6157B6E9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624231" y="1735301"/>
            <a:ext cx="374853" cy="374853"/>
          </a:xfrm>
          <a:prstGeom prst="rect">
            <a:avLst/>
          </a:prstGeom>
        </p:spPr>
      </p:pic>
      <p:pic>
        <p:nvPicPr>
          <p:cNvPr id="36" name="Graphic 35" descr="User Crown Female with solid fill">
            <a:extLst>
              <a:ext uri="{FF2B5EF4-FFF2-40B4-BE49-F238E27FC236}">
                <a16:creationId xmlns:a16="http://schemas.microsoft.com/office/drawing/2014/main" id="{8AF63CF9-334D-F4AE-CEFC-FDB8D353CF82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1135367" y="4726225"/>
            <a:ext cx="340152" cy="340152"/>
          </a:xfrm>
          <a:prstGeom prst="rect">
            <a:avLst/>
          </a:prstGeom>
        </p:spPr>
      </p:pic>
      <p:pic>
        <p:nvPicPr>
          <p:cNvPr id="38" name="Graphic 37" descr="User Crown Male with solid fill">
            <a:extLst>
              <a:ext uri="{FF2B5EF4-FFF2-40B4-BE49-F238E27FC236}">
                <a16:creationId xmlns:a16="http://schemas.microsoft.com/office/drawing/2014/main" id="{1D39A144-80E9-CF96-0CE0-6B6F0B5F0345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128376" y="5107403"/>
            <a:ext cx="340152" cy="340152"/>
          </a:xfrm>
          <a:prstGeom prst="rect">
            <a:avLst/>
          </a:prstGeom>
        </p:spPr>
      </p:pic>
      <p:pic>
        <p:nvPicPr>
          <p:cNvPr id="39" name="Graphic 38" descr="User Crown Female with solid fill">
            <a:extLst>
              <a:ext uri="{FF2B5EF4-FFF2-40B4-BE49-F238E27FC236}">
                <a16:creationId xmlns:a16="http://schemas.microsoft.com/office/drawing/2014/main" id="{0F628055-C99F-BB57-0251-A4373BFA0AF9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993395" y="3036311"/>
            <a:ext cx="340152" cy="340152"/>
          </a:xfrm>
          <a:prstGeom prst="rect">
            <a:avLst/>
          </a:prstGeom>
        </p:spPr>
      </p:pic>
      <p:pic>
        <p:nvPicPr>
          <p:cNvPr id="40" name="Graphic 39" descr="User Crown Male with solid fill">
            <a:extLst>
              <a:ext uri="{FF2B5EF4-FFF2-40B4-BE49-F238E27FC236}">
                <a16:creationId xmlns:a16="http://schemas.microsoft.com/office/drawing/2014/main" id="{06BF4B5C-AE28-8637-A55C-F9738EF2BE92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280398" y="1121594"/>
            <a:ext cx="340152" cy="340152"/>
          </a:xfrm>
          <a:prstGeom prst="rect">
            <a:avLst/>
          </a:prstGeom>
        </p:spPr>
      </p:pic>
      <p:cxnSp>
        <p:nvCxnSpPr>
          <p:cNvPr id="6" name="Connector: Curved 5">
            <a:extLst>
              <a:ext uri="{FF2B5EF4-FFF2-40B4-BE49-F238E27FC236}">
                <a16:creationId xmlns:a16="http://schemas.microsoft.com/office/drawing/2014/main" id="{774A9717-E4C3-5460-B8BA-AE953274276A}"/>
              </a:ext>
            </a:extLst>
          </p:cNvPr>
          <p:cNvCxnSpPr>
            <a:cxnSpLocks/>
            <a:stCxn id="17" idx="3"/>
            <a:endCxn id="28" idx="0"/>
          </p:cNvCxnSpPr>
          <p:nvPr/>
        </p:nvCxnSpPr>
        <p:spPr>
          <a:xfrm flipV="1">
            <a:off x="3620641" y="3144792"/>
            <a:ext cx="3509384" cy="997421"/>
          </a:xfrm>
          <a:prstGeom prst="curvedConnector3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390596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0DD2F4-DA9A-62EA-8DFD-DB058BEB7C1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to Make Prediction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B044087-F0E0-76B7-CA8A-F92B04211FC0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733425" y="675809"/>
            <a:ext cx="5107907" cy="5221539"/>
          </a:xfrm>
        </p:spPr>
        <p:txBody>
          <a:bodyPr/>
          <a:lstStyle/>
          <a:p>
            <a:pPr>
              <a:spcBef>
                <a:spcPts val="200"/>
              </a:spcBef>
            </a:pPr>
            <a:r>
              <a:rPr lang="en-US" sz="2000" dirty="0"/>
              <a:t>Now we have a few </a:t>
            </a:r>
            <a:r>
              <a:rPr lang="en-US" sz="2000" b="1" dirty="0"/>
              <a:t>new patients </a:t>
            </a:r>
            <a:r>
              <a:rPr lang="en-US" sz="2000" dirty="0"/>
              <a:t>coming in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The doctors have evaluated the new patients’ risk scores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Can we estimate their length of stays?</a:t>
            </a:r>
          </a:p>
          <a:p>
            <a:pPr>
              <a:spcBef>
                <a:spcPts val="200"/>
              </a:spcBef>
            </a:pPr>
            <a:endParaRPr lang="en-US" sz="2000" dirty="0"/>
          </a:p>
          <a:p>
            <a:pPr>
              <a:spcBef>
                <a:spcPts val="200"/>
              </a:spcBef>
            </a:pPr>
            <a:endParaRPr lang="en-US" sz="2000" dirty="0"/>
          </a:p>
          <a:p>
            <a:pPr>
              <a:spcBef>
                <a:spcPts val="200"/>
              </a:spcBef>
            </a:pPr>
            <a:endParaRPr lang="en-US" sz="2000" dirty="0"/>
          </a:p>
          <a:p>
            <a:pPr>
              <a:spcBef>
                <a:spcPts val="200"/>
              </a:spcBef>
            </a:pPr>
            <a:endParaRPr lang="en-US" sz="2000" dirty="0"/>
          </a:p>
          <a:p>
            <a:pPr>
              <a:spcBef>
                <a:spcPts val="200"/>
              </a:spcBef>
            </a:pPr>
            <a:endParaRPr lang="en-US" sz="2000" dirty="0"/>
          </a:p>
          <a:p>
            <a:pPr>
              <a:spcBef>
                <a:spcPts val="200"/>
              </a:spcBef>
            </a:pPr>
            <a:r>
              <a:rPr lang="en-US" sz="2000" dirty="0"/>
              <a:t>The easiest way is to use the scatter plot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Draw a line going through the old patients, as centered as possible</a:t>
            </a:r>
          </a:p>
          <a:p>
            <a:pPr lvl="1">
              <a:spcBef>
                <a:spcPts val="200"/>
              </a:spcBef>
            </a:pPr>
            <a:r>
              <a:rPr lang="en-US" sz="1800" dirty="0"/>
              <a:t>Then place the new patients on the line based on their Risk scores</a:t>
            </a:r>
          </a:p>
        </p:txBody>
      </p:sp>
      <p:graphicFrame>
        <p:nvGraphicFramePr>
          <p:cNvPr id="4" name="Table 6">
            <a:extLst>
              <a:ext uri="{FF2B5EF4-FFF2-40B4-BE49-F238E27FC236}">
                <a16:creationId xmlns:a16="http://schemas.microsoft.com/office/drawing/2014/main" id="{9D807046-3067-A44E-BE63-6802AC5E764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081712"/>
              </p:ext>
            </p:extLst>
          </p:nvPr>
        </p:nvGraphicFramePr>
        <p:xfrm>
          <a:off x="7436006" y="1419262"/>
          <a:ext cx="3845928" cy="383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88">
                  <a:extLst>
                    <a:ext uri="{9D8B030D-6E8A-4147-A177-3AD203B41FA5}">
                      <a16:colId xmlns:a16="http://schemas.microsoft.com/office/drawing/2014/main" val="680395419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2545446044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874716213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391929522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696331015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140905010"/>
                    </a:ext>
                  </a:extLst>
                </a:gridCol>
              </a:tblGrid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69580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322276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87579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513775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67369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979561"/>
                  </a:ext>
                </a:extLst>
              </a:tr>
            </a:tbl>
          </a:graphicData>
        </a:graphic>
      </p:graphicFrame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565EDC37-9F00-CDCB-96D0-F9F5AAD8775D}"/>
              </a:ext>
            </a:extLst>
          </p:cNvPr>
          <p:cNvCxnSpPr>
            <a:cxnSpLocks/>
          </p:cNvCxnSpPr>
          <p:nvPr/>
        </p:nvCxnSpPr>
        <p:spPr>
          <a:xfrm flipV="1">
            <a:off x="7436006" y="1106906"/>
            <a:ext cx="0" cy="415076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1922DC04-E224-9769-5C11-9241D0157A3F}"/>
              </a:ext>
            </a:extLst>
          </p:cNvPr>
          <p:cNvCxnSpPr>
            <a:cxnSpLocks/>
          </p:cNvCxnSpPr>
          <p:nvPr/>
        </p:nvCxnSpPr>
        <p:spPr>
          <a:xfrm>
            <a:off x="7405926" y="5257672"/>
            <a:ext cx="4209039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TextBox 6">
            <a:extLst>
              <a:ext uri="{FF2B5EF4-FFF2-40B4-BE49-F238E27FC236}">
                <a16:creationId xmlns:a16="http://schemas.microsoft.com/office/drawing/2014/main" id="{87D0D34A-1C70-C82B-EEBE-930B888650A0}"/>
              </a:ext>
            </a:extLst>
          </p:cNvPr>
          <p:cNvSpPr txBox="1"/>
          <p:nvPr/>
        </p:nvSpPr>
        <p:spPr>
          <a:xfrm>
            <a:off x="9006195" y="5543647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Risk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C1561AD-4743-2E3C-C55C-E1FA434B9799}"/>
              </a:ext>
            </a:extLst>
          </p:cNvPr>
          <p:cNvSpPr txBox="1"/>
          <p:nvPr/>
        </p:nvSpPr>
        <p:spPr>
          <a:xfrm rot="16200000">
            <a:off x="5910750" y="3040292"/>
            <a:ext cx="1994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Length of Stay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C1062B-E035-C518-DA07-618E76848082}"/>
              </a:ext>
            </a:extLst>
          </p:cNvPr>
          <p:cNvSpPr txBox="1"/>
          <p:nvPr/>
        </p:nvSpPr>
        <p:spPr>
          <a:xfrm>
            <a:off x="7926839" y="5275240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1          2          3          4          5          6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36F36AC7-1C67-F959-40B7-6635330D41AA}"/>
              </a:ext>
            </a:extLst>
          </p:cNvPr>
          <p:cNvSpPr txBox="1"/>
          <p:nvPr/>
        </p:nvSpPr>
        <p:spPr>
          <a:xfrm>
            <a:off x="7102975" y="1234596"/>
            <a:ext cx="301686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6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5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4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3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2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1</a:t>
            </a:r>
          </a:p>
          <a:p>
            <a:endParaRPr lang="en-US" b="1" dirty="0"/>
          </a:p>
        </p:txBody>
      </p:sp>
      <p:pic>
        <p:nvPicPr>
          <p:cNvPr id="11" name="Graphic 10" descr="School boy with solid fill">
            <a:extLst>
              <a:ext uri="{FF2B5EF4-FFF2-40B4-BE49-F238E27FC236}">
                <a16:creationId xmlns:a16="http://schemas.microsoft.com/office/drawing/2014/main" id="{FEDA611B-648F-FBA5-04B5-8A97C72650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7887247" y="4431103"/>
            <a:ext cx="374853" cy="374853"/>
          </a:xfrm>
          <a:prstGeom prst="rect">
            <a:avLst/>
          </a:prstGeom>
        </p:spPr>
      </p:pic>
      <p:pic>
        <p:nvPicPr>
          <p:cNvPr id="12" name="Graphic 11" descr="Female Profile with solid fill">
            <a:extLst>
              <a:ext uri="{FF2B5EF4-FFF2-40B4-BE49-F238E27FC236}">
                <a16:creationId xmlns:a16="http://schemas.microsoft.com/office/drawing/2014/main" id="{28FDAB4C-ED96-1A54-FB1C-77DA28683AE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529767" y="3789825"/>
            <a:ext cx="374853" cy="374853"/>
          </a:xfrm>
          <a:prstGeom prst="rect">
            <a:avLst/>
          </a:prstGeom>
        </p:spPr>
      </p:pic>
      <p:pic>
        <p:nvPicPr>
          <p:cNvPr id="13" name="Graphic 12" descr="Male profile with solid fill">
            <a:extLst>
              <a:ext uri="{FF2B5EF4-FFF2-40B4-BE49-F238E27FC236}">
                <a16:creationId xmlns:a16="http://schemas.microsoft.com/office/drawing/2014/main" id="{4CE512F5-AA78-AEC9-1B30-3CF8BC5C4BA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7888880" y="3795841"/>
            <a:ext cx="374853" cy="374853"/>
          </a:xfrm>
          <a:prstGeom prst="rect">
            <a:avLst/>
          </a:prstGeom>
        </p:spPr>
      </p:pic>
      <p:pic>
        <p:nvPicPr>
          <p:cNvPr id="14" name="Graphic 13" descr="School girl with solid fill">
            <a:extLst>
              <a:ext uri="{FF2B5EF4-FFF2-40B4-BE49-F238E27FC236}">
                <a16:creationId xmlns:a16="http://schemas.microsoft.com/office/drawing/2014/main" id="{122C25BB-8AA9-3519-49B0-7D9BBE0A7DE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171544" y="1849601"/>
            <a:ext cx="374853" cy="374853"/>
          </a:xfrm>
          <a:prstGeom prst="rect">
            <a:avLst/>
          </a:prstGeom>
        </p:spPr>
      </p:pic>
      <p:pic>
        <p:nvPicPr>
          <p:cNvPr id="15" name="Graphic 14" descr="User Crown Female with solid fill">
            <a:extLst>
              <a:ext uri="{FF2B5EF4-FFF2-40B4-BE49-F238E27FC236}">
                <a16:creationId xmlns:a16="http://schemas.microsoft.com/office/drawing/2014/main" id="{D9121C58-BD4A-FFE6-B953-818E6F5F0B3B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8546724" y="3162643"/>
            <a:ext cx="340152" cy="340152"/>
          </a:xfrm>
          <a:prstGeom prst="rect">
            <a:avLst/>
          </a:prstGeom>
        </p:spPr>
      </p:pic>
      <p:pic>
        <p:nvPicPr>
          <p:cNvPr id="16" name="Graphic 15" descr="User Crown Male with solid fill">
            <a:extLst>
              <a:ext uri="{FF2B5EF4-FFF2-40B4-BE49-F238E27FC236}">
                <a16:creationId xmlns:a16="http://schemas.microsoft.com/office/drawing/2014/main" id="{980FA575-2C5E-B875-902E-04A57640D11B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9827711" y="1247926"/>
            <a:ext cx="340152" cy="340152"/>
          </a:xfrm>
          <a:prstGeom prst="rect">
            <a:avLst/>
          </a:prstGeom>
        </p:spPr>
      </p:pic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80BB084-6F5E-2C36-14A4-7793735BBF66}"/>
              </a:ext>
            </a:extLst>
          </p:cNvPr>
          <p:cNvCxnSpPr>
            <a:cxnSpLocks/>
          </p:cNvCxnSpPr>
          <p:nvPr/>
        </p:nvCxnSpPr>
        <p:spPr>
          <a:xfrm flipV="1">
            <a:off x="7574998" y="1197121"/>
            <a:ext cx="2592865" cy="3915460"/>
          </a:xfrm>
          <a:prstGeom prst="line">
            <a:avLst/>
          </a:prstGeom>
          <a:ln w="5715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3" name="Table 22">
            <a:extLst>
              <a:ext uri="{FF2B5EF4-FFF2-40B4-BE49-F238E27FC236}">
                <a16:creationId xmlns:a16="http://schemas.microsoft.com/office/drawing/2014/main" id="{EF72FADC-01DF-8446-FB8B-F2A873EF71E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78740968"/>
              </p:ext>
            </p:extLst>
          </p:nvPr>
        </p:nvGraphicFramePr>
        <p:xfrm>
          <a:off x="873192" y="1786986"/>
          <a:ext cx="335842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606">
                  <a:extLst>
                    <a:ext uri="{9D8B030D-6E8A-4147-A177-3AD203B41FA5}">
                      <a16:colId xmlns:a16="http://schemas.microsoft.com/office/drawing/2014/main" val="805072950"/>
                    </a:ext>
                  </a:extLst>
                </a:gridCol>
                <a:gridCol w="839606">
                  <a:extLst>
                    <a:ext uri="{9D8B030D-6E8A-4147-A177-3AD203B41FA5}">
                      <a16:colId xmlns:a16="http://schemas.microsoft.com/office/drawing/2014/main" val="3319630503"/>
                    </a:ext>
                  </a:extLst>
                </a:gridCol>
                <a:gridCol w="646657">
                  <a:extLst>
                    <a:ext uri="{9D8B030D-6E8A-4147-A177-3AD203B41FA5}">
                      <a16:colId xmlns:a16="http://schemas.microsoft.com/office/drawing/2014/main" val="622345047"/>
                    </a:ext>
                  </a:extLst>
                </a:gridCol>
                <a:gridCol w="1032555">
                  <a:extLst>
                    <a:ext uri="{9D8B030D-6E8A-4147-A177-3AD203B41FA5}">
                      <a16:colId xmlns:a16="http://schemas.microsoft.com/office/drawing/2014/main" val="1791327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r>
                        <a:rPr lang="en-US" sz="1200" dirty="0">
                          <a:latin typeface="Consolas" panose="020B0609020204030204" pitchFamily="49" charset="0"/>
                        </a:rPr>
                        <a:t> (days)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20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</a:t>
                      </a:r>
                      <a:endParaRPr lang="en-US" sz="18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56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nsolas" panose="020B0609020204030204" pitchFamily="49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742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544203"/>
                  </a:ext>
                </a:extLst>
              </a:tr>
            </a:tbl>
          </a:graphicData>
        </a:graphic>
      </p:graphicFrame>
      <p:pic>
        <p:nvPicPr>
          <p:cNvPr id="25" name="Graphic 24" descr="Office worker male with solid fill">
            <a:extLst>
              <a:ext uri="{FF2B5EF4-FFF2-40B4-BE49-F238E27FC236}">
                <a16:creationId xmlns:a16="http://schemas.microsoft.com/office/drawing/2014/main" id="{AE817878-1EE7-7076-6FFB-C82AB4F6B6A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14513" y="2153813"/>
            <a:ext cx="374853" cy="374853"/>
          </a:xfrm>
          <a:prstGeom prst="rect">
            <a:avLst/>
          </a:prstGeom>
        </p:spPr>
      </p:pic>
      <p:pic>
        <p:nvPicPr>
          <p:cNvPr id="27" name="Graphic 26" descr="Office worker female with solid fill">
            <a:extLst>
              <a:ext uri="{FF2B5EF4-FFF2-40B4-BE49-F238E27FC236}">
                <a16:creationId xmlns:a16="http://schemas.microsoft.com/office/drawing/2014/main" id="{B91DA7AA-141B-1EF1-5B00-0E8AC4C8C42C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97727" y="2891869"/>
            <a:ext cx="374853" cy="374853"/>
          </a:xfrm>
          <a:prstGeom prst="rect">
            <a:avLst/>
          </a:prstGeom>
        </p:spPr>
      </p:pic>
      <p:pic>
        <p:nvPicPr>
          <p:cNvPr id="29" name="Graphic 28" descr="Cowboy male with solid fill">
            <a:extLst>
              <a:ext uri="{FF2B5EF4-FFF2-40B4-BE49-F238E27FC236}">
                <a16:creationId xmlns:a16="http://schemas.microsoft.com/office/drawing/2014/main" id="{B1B84A44-972A-635B-45FE-4C615A68EBD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14512" y="2528666"/>
            <a:ext cx="374853" cy="374853"/>
          </a:xfrm>
          <a:prstGeom prst="rect">
            <a:avLst/>
          </a:prstGeom>
        </p:spPr>
      </p:pic>
      <p:pic>
        <p:nvPicPr>
          <p:cNvPr id="31" name="Graphic 30" descr="Office worker male with solid fill">
            <a:extLst>
              <a:ext uri="{FF2B5EF4-FFF2-40B4-BE49-F238E27FC236}">
                <a16:creationId xmlns:a16="http://schemas.microsoft.com/office/drawing/2014/main" id="{5B634EAE-2C3D-CB78-57DC-097E9E50E62C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489390" y="1682352"/>
            <a:ext cx="374853" cy="374853"/>
          </a:xfrm>
          <a:prstGeom prst="rect">
            <a:avLst/>
          </a:prstGeom>
        </p:spPr>
      </p:pic>
      <p:pic>
        <p:nvPicPr>
          <p:cNvPr id="32" name="Graphic 31" descr="Cowboy male with solid fill">
            <a:extLst>
              <a:ext uri="{FF2B5EF4-FFF2-40B4-BE49-F238E27FC236}">
                <a16:creationId xmlns:a16="http://schemas.microsoft.com/office/drawing/2014/main" id="{391849C7-C9A3-A7D6-F31E-4CC2147E3C4F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8835885" y="2761367"/>
            <a:ext cx="374853" cy="374853"/>
          </a:xfrm>
          <a:prstGeom prst="rect">
            <a:avLst/>
          </a:prstGeom>
        </p:spPr>
      </p:pic>
      <p:pic>
        <p:nvPicPr>
          <p:cNvPr id="33" name="Graphic 32" descr="Office worker female with solid fill">
            <a:extLst>
              <a:ext uri="{FF2B5EF4-FFF2-40B4-BE49-F238E27FC236}">
                <a16:creationId xmlns:a16="http://schemas.microsoft.com/office/drawing/2014/main" id="{EF7EE815-3845-EAEB-8F28-BBCDACE3DB73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9176803" y="2217957"/>
            <a:ext cx="374853" cy="374853"/>
          </a:xfrm>
          <a:prstGeom prst="rect">
            <a:avLst/>
          </a:prstGeom>
        </p:spPr>
      </p:pic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EAF365C7-3015-D3B0-42B0-4E8DC3B8C674}"/>
              </a:ext>
            </a:extLst>
          </p:cNvPr>
          <p:cNvCxnSpPr>
            <a:endCxn id="4" idx="2"/>
          </p:cNvCxnSpPr>
          <p:nvPr/>
        </p:nvCxnSpPr>
        <p:spPr>
          <a:xfrm>
            <a:off x="9358214" y="2592810"/>
            <a:ext cx="756" cy="2664862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ED11BD8D-9035-18F0-1A46-02C4CEEFED96}"/>
              </a:ext>
            </a:extLst>
          </p:cNvPr>
          <p:cNvCxnSpPr>
            <a:cxnSpLocks/>
            <a:stCxn id="31" idx="2"/>
          </p:cNvCxnSpPr>
          <p:nvPr/>
        </p:nvCxnSpPr>
        <p:spPr>
          <a:xfrm>
            <a:off x="9676817" y="2057205"/>
            <a:ext cx="0" cy="3200467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>
            <a:extLst>
              <a:ext uri="{FF2B5EF4-FFF2-40B4-BE49-F238E27FC236}">
                <a16:creationId xmlns:a16="http://schemas.microsoft.com/office/drawing/2014/main" id="{BA687CB6-51F5-BDF7-9E7D-417EE05CED1F}"/>
              </a:ext>
            </a:extLst>
          </p:cNvPr>
          <p:cNvCxnSpPr>
            <a:cxnSpLocks/>
            <a:stCxn id="32" idx="2"/>
          </p:cNvCxnSpPr>
          <p:nvPr/>
        </p:nvCxnSpPr>
        <p:spPr>
          <a:xfrm>
            <a:off x="9023312" y="3136220"/>
            <a:ext cx="0" cy="2121452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>
            <a:extLst>
              <a:ext uri="{FF2B5EF4-FFF2-40B4-BE49-F238E27FC236}">
                <a16:creationId xmlns:a16="http://schemas.microsoft.com/office/drawing/2014/main" id="{34020CC1-D92F-7768-40BB-14B14E027730}"/>
              </a:ext>
            </a:extLst>
          </p:cNvPr>
          <p:cNvCxnSpPr>
            <a:cxnSpLocks/>
            <a:endCxn id="31" idx="1"/>
          </p:cNvCxnSpPr>
          <p:nvPr/>
        </p:nvCxnSpPr>
        <p:spPr>
          <a:xfrm>
            <a:off x="7436006" y="1869779"/>
            <a:ext cx="2053384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Straight Arrow Connector 46">
            <a:extLst>
              <a:ext uri="{FF2B5EF4-FFF2-40B4-BE49-F238E27FC236}">
                <a16:creationId xmlns:a16="http://schemas.microsoft.com/office/drawing/2014/main" id="{DCC0B830-E065-587B-D84F-71D525BDA612}"/>
              </a:ext>
            </a:extLst>
          </p:cNvPr>
          <p:cNvCxnSpPr>
            <a:cxnSpLocks/>
            <a:endCxn id="33" idx="1"/>
          </p:cNvCxnSpPr>
          <p:nvPr/>
        </p:nvCxnSpPr>
        <p:spPr>
          <a:xfrm>
            <a:off x="7436006" y="2405384"/>
            <a:ext cx="1740797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1" name="Straight Arrow Connector 50">
            <a:extLst>
              <a:ext uri="{FF2B5EF4-FFF2-40B4-BE49-F238E27FC236}">
                <a16:creationId xmlns:a16="http://schemas.microsoft.com/office/drawing/2014/main" id="{0CE9B74D-9B4C-43DC-9EFB-28232B8CE659}"/>
              </a:ext>
            </a:extLst>
          </p:cNvPr>
          <p:cNvCxnSpPr>
            <a:cxnSpLocks/>
            <a:endCxn id="32" idx="1"/>
          </p:cNvCxnSpPr>
          <p:nvPr/>
        </p:nvCxnSpPr>
        <p:spPr>
          <a:xfrm>
            <a:off x="7436006" y="2948794"/>
            <a:ext cx="1399879" cy="0"/>
          </a:xfrm>
          <a:prstGeom prst="straightConnector1">
            <a:avLst/>
          </a:prstGeom>
          <a:ln w="38100">
            <a:solidFill>
              <a:schemeClr val="bg1">
                <a:lumMod val="65000"/>
              </a:schemeClr>
            </a:solidFill>
            <a:prstDash val="sysDot"/>
            <a:headEnd type="triangle" w="med" len="med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4" name="Table 53">
            <a:extLst>
              <a:ext uri="{FF2B5EF4-FFF2-40B4-BE49-F238E27FC236}">
                <a16:creationId xmlns:a16="http://schemas.microsoft.com/office/drawing/2014/main" id="{6001FEBC-2876-D623-C328-FEC161C5A89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87462295"/>
              </p:ext>
            </p:extLst>
          </p:nvPr>
        </p:nvGraphicFramePr>
        <p:xfrm>
          <a:off x="873192" y="4698871"/>
          <a:ext cx="3358424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39606">
                  <a:extLst>
                    <a:ext uri="{9D8B030D-6E8A-4147-A177-3AD203B41FA5}">
                      <a16:colId xmlns:a16="http://schemas.microsoft.com/office/drawing/2014/main" val="805072950"/>
                    </a:ext>
                  </a:extLst>
                </a:gridCol>
                <a:gridCol w="839606">
                  <a:extLst>
                    <a:ext uri="{9D8B030D-6E8A-4147-A177-3AD203B41FA5}">
                      <a16:colId xmlns:a16="http://schemas.microsoft.com/office/drawing/2014/main" val="3319630503"/>
                    </a:ext>
                  </a:extLst>
                </a:gridCol>
                <a:gridCol w="646657">
                  <a:extLst>
                    <a:ext uri="{9D8B030D-6E8A-4147-A177-3AD203B41FA5}">
                      <a16:colId xmlns:a16="http://schemas.microsoft.com/office/drawing/2014/main" val="622345047"/>
                    </a:ext>
                  </a:extLst>
                </a:gridCol>
                <a:gridCol w="1032555">
                  <a:extLst>
                    <a:ext uri="{9D8B030D-6E8A-4147-A177-3AD203B41FA5}">
                      <a16:colId xmlns:a16="http://schemas.microsoft.com/office/drawing/2014/main" val="179132711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r>
                        <a:rPr lang="en-US" sz="1200" dirty="0">
                          <a:latin typeface="Consolas" panose="020B0609020204030204" pitchFamily="49" charset="0"/>
                        </a:rPr>
                        <a:t> (days)</a:t>
                      </a:r>
                    </a:p>
                  </a:txBody>
                  <a:tcPr anchor="ctr">
                    <a:solidFill>
                      <a:schemeClr val="accent4">
                        <a:lumMod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222021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</a:t>
                      </a:r>
                      <a:endParaRPr lang="en-US" sz="18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5.3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5155646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nsolas" panose="020B0609020204030204" pitchFamily="49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4.4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9074243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solidFill>
                            <a:srgbClr val="FF0000"/>
                          </a:solidFill>
                          <a:latin typeface="Consolas" panose="020B0609020204030204" pitchFamily="49" charset="0"/>
                        </a:rPr>
                        <a:t>3.6</a:t>
                      </a:r>
                    </a:p>
                  </a:txBody>
                  <a:tcPr anchor="ctr"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00544203"/>
                  </a:ext>
                </a:extLst>
              </a:tr>
            </a:tbl>
          </a:graphicData>
        </a:graphic>
      </p:graphicFrame>
      <p:pic>
        <p:nvPicPr>
          <p:cNvPr id="55" name="Graphic 54" descr="Office worker male with solid fill">
            <a:extLst>
              <a:ext uri="{FF2B5EF4-FFF2-40B4-BE49-F238E27FC236}">
                <a16:creationId xmlns:a16="http://schemas.microsoft.com/office/drawing/2014/main" id="{13B5C1D9-9064-1FAE-CBCE-21F4D674C405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1114513" y="5065698"/>
            <a:ext cx="374853" cy="374853"/>
          </a:xfrm>
          <a:prstGeom prst="rect">
            <a:avLst/>
          </a:prstGeom>
        </p:spPr>
      </p:pic>
      <p:pic>
        <p:nvPicPr>
          <p:cNvPr id="56" name="Graphic 55" descr="Office worker female with solid fill">
            <a:extLst>
              <a:ext uri="{FF2B5EF4-FFF2-40B4-BE49-F238E27FC236}">
                <a16:creationId xmlns:a16="http://schemas.microsoft.com/office/drawing/2014/main" id="{E828E6A5-60BC-3272-9261-8F374DAB176A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1097727" y="5803754"/>
            <a:ext cx="374853" cy="374853"/>
          </a:xfrm>
          <a:prstGeom prst="rect">
            <a:avLst/>
          </a:prstGeom>
        </p:spPr>
      </p:pic>
      <p:pic>
        <p:nvPicPr>
          <p:cNvPr id="57" name="Graphic 56" descr="Cowboy male with solid fill">
            <a:extLst>
              <a:ext uri="{FF2B5EF4-FFF2-40B4-BE49-F238E27FC236}">
                <a16:creationId xmlns:a16="http://schemas.microsoft.com/office/drawing/2014/main" id="{A8B712CE-236C-F20A-B2EB-5A713D1CAA07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1114512" y="5440551"/>
            <a:ext cx="374853" cy="374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780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4BDB319-374B-BA6C-C72D-6D4B4246E18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Formalizing the Prediction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AD6F5-E147-85EA-614B-DF3D2B7A2C67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5992228" cy="5221539"/>
              </a:xfrm>
            </p:spPr>
            <p:txBody>
              <a:bodyPr/>
              <a:lstStyle/>
              <a:p>
                <a:r>
                  <a:rPr lang="en-US" sz="1800" dirty="0"/>
                  <a:t>Always relying on the scatter plot is definitely not the way</a:t>
                </a:r>
              </a:p>
              <a:p>
                <a:pPr>
                  <a:spcAft>
                    <a:spcPts val="1200"/>
                  </a:spcAft>
                </a:pPr>
                <a:r>
                  <a:rPr lang="en-US" sz="1800" dirty="0"/>
                  <a:t>Fortunately, this line can be formalized with an equation (the “hat” over Los indicates it is predicted, not true value)</a:t>
                </a: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𝟐𝟕</m:t>
                      </m:r>
                    </m:oMath>
                  </m:oMathPara>
                </a14:m>
                <a:endParaRPr lang="en-US" sz="1800" b="1" dirty="0"/>
              </a:p>
              <a:p>
                <a:endParaRPr lang="en-US" sz="1800" dirty="0"/>
              </a:p>
              <a:p>
                <a:pPr marL="0" indent="0"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A1AD6F5-E147-85EA-614B-DF3D2B7A2C6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5992228" cy="5221539"/>
              </a:xfrm>
              <a:blipFill>
                <a:blip r:embed="rId2"/>
                <a:stretch>
                  <a:fillRect l="-610" t="-11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1" name="Table 6">
            <a:extLst>
              <a:ext uri="{FF2B5EF4-FFF2-40B4-BE49-F238E27FC236}">
                <a16:creationId xmlns:a16="http://schemas.microsoft.com/office/drawing/2014/main" id="{ECCF3B4A-38D6-3A82-3C7F-038418A8A0C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7207730"/>
              </p:ext>
            </p:extLst>
          </p:nvPr>
        </p:nvGraphicFramePr>
        <p:xfrm>
          <a:off x="7436006" y="1419262"/>
          <a:ext cx="3845928" cy="383841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0988">
                  <a:extLst>
                    <a:ext uri="{9D8B030D-6E8A-4147-A177-3AD203B41FA5}">
                      <a16:colId xmlns:a16="http://schemas.microsoft.com/office/drawing/2014/main" val="680395419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2545446044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874716213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391929522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696331015"/>
                    </a:ext>
                  </a:extLst>
                </a:gridCol>
                <a:gridCol w="640988">
                  <a:extLst>
                    <a:ext uri="{9D8B030D-6E8A-4147-A177-3AD203B41FA5}">
                      <a16:colId xmlns:a16="http://schemas.microsoft.com/office/drawing/2014/main" val="1140905010"/>
                    </a:ext>
                  </a:extLst>
                </a:gridCol>
              </a:tblGrid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7569580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44322276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987579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71513775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78673692"/>
                  </a:ext>
                </a:extLst>
              </a:tr>
              <a:tr h="639735"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dirty="0"/>
                    </a:p>
                  </a:txBody>
                  <a:tcPr>
                    <a:lnL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accent1">
                          <a:lumMod val="60000"/>
                          <a:lumOff val="4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5">
                        <a:lumMod val="20000"/>
                        <a:lumOff val="80000"/>
                        <a:alpha val="5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06979561"/>
                  </a:ext>
                </a:extLst>
              </a:tr>
            </a:tbl>
          </a:graphicData>
        </a:graphic>
      </p:graphicFrame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2DB7E051-6A8C-3674-8D9E-8F0E54B7AADF}"/>
              </a:ext>
            </a:extLst>
          </p:cNvPr>
          <p:cNvCxnSpPr>
            <a:cxnSpLocks/>
          </p:cNvCxnSpPr>
          <p:nvPr/>
        </p:nvCxnSpPr>
        <p:spPr>
          <a:xfrm flipV="1">
            <a:off x="7436006" y="1106906"/>
            <a:ext cx="0" cy="4150766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EC462584-96B2-3EED-6971-62361A22F161}"/>
              </a:ext>
            </a:extLst>
          </p:cNvPr>
          <p:cNvCxnSpPr>
            <a:cxnSpLocks/>
          </p:cNvCxnSpPr>
          <p:nvPr/>
        </p:nvCxnSpPr>
        <p:spPr>
          <a:xfrm>
            <a:off x="7405926" y="5257672"/>
            <a:ext cx="4209039" cy="0"/>
          </a:xfrm>
          <a:prstGeom prst="straightConnector1">
            <a:avLst/>
          </a:prstGeom>
          <a:ln w="57150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5DF06AAB-227A-1369-F3BF-9D508AD25C1C}"/>
              </a:ext>
            </a:extLst>
          </p:cNvPr>
          <p:cNvSpPr txBox="1"/>
          <p:nvPr/>
        </p:nvSpPr>
        <p:spPr>
          <a:xfrm>
            <a:off x="9006195" y="5543647"/>
            <a:ext cx="7040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Risk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FEC8A9EF-062E-3392-21B9-0EDFBF000B60}"/>
              </a:ext>
            </a:extLst>
          </p:cNvPr>
          <p:cNvSpPr txBox="1"/>
          <p:nvPr/>
        </p:nvSpPr>
        <p:spPr>
          <a:xfrm rot="16200000">
            <a:off x="5910750" y="3040292"/>
            <a:ext cx="19948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/>
              <a:t>Length of Stay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3E8CF99D-7FFE-D473-68D2-72FAB65087C3}"/>
              </a:ext>
            </a:extLst>
          </p:cNvPr>
          <p:cNvSpPr txBox="1"/>
          <p:nvPr/>
        </p:nvSpPr>
        <p:spPr>
          <a:xfrm>
            <a:off x="7926839" y="5275240"/>
            <a:ext cx="353173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1          2          3          4          5          6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37B808AB-E497-5BCD-A74A-7EB423D38C2D}"/>
              </a:ext>
            </a:extLst>
          </p:cNvPr>
          <p:cNvSpPr txBox="1"/>
          <p:nvPr/>
        </p:nvSpPr>
        <p:spPr>
          <a:xfrm>
            <a:off x="7102975" y="1234596"/>
            <a:ext cx="301686" cy="38779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6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5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4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3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2</a:t>
            </a:r>
          </a:p>
          <a:p>
            <a:endParaRPr lang="en-US" sz="600" b="1" dirty="0"/>
          </a:p>
          <a:p>
            <a:endParaRPr lang="en-US" b="1" dirty="0"/>
          </a:p>
          <a:p>
            <a:r>
              <a:rPr lang="en-US" b="1" dirty="0"/>
              <a:t>1</a:t>
            </a:r>
          </a:p>
          <a:p>
            <a:endParaRPr lang="en-US" b="1" dirty="0"/>
          </a:p>
        </p:txBody>
      </p:sp>
      <p:pic>
        <p:nvPicPr>
          <p:cNvPr id="18" name="Graphic 17" descr="School boy with solid fill">
            <a:extLst>
              <a:ext uri="{FF2B5EF4-FFF2-40B4-BE49-F238E27FC236}">
                <a16:creationId xmlns:a16="http://schemas.microsoft.com/office/drawing/2014/main" id="{246A6CFC-FAEA-4B6C-4549-A75C23F3FAC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887247" y="4431103"/>
            <a:ext cx="374853" cy="374853"/>
          </a:xfrm>
          <a:prstGeom prst="rect">
            <a:avLst/>
          </a:prstGeom>
        </p:spPr>
      </p:pic>
      <p:pic>
        <p:nvPicPr>
          <p:cNvPr id="19" name="Graphic 18" descr="Female Profile with solid fill">
            <a:extLst>
              <a:ext uri="{FF2B5EF4-FFF2-40B4-BE49-F238E27FC236}">
                <a16:creationId xmlns:a16="http://schemas.microsoft.com/office/drawing/2014/main" id="{E0198DFF-F442-D0B3-4A80-C02D3204543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8529767" y="3789825"/>
            <a:ext cx="374853" cy="374853"/>
          </a:xfrm>
          <a:prstGeom prst="rect">
            <a:avLst/>
          </a:prstGeom>
        </p:spPr>
      </p:pic>
      <p:pic>
        <p:nvPicPr>
          <p:cNvPr id="20" name="Graphic 19" descr="Male profile with solid fill">
            <a:extLst>
              <a:ext uri="{FF2B5EF4-FFF2-40B4-BE49-F238E27FC236}">
                <a16:creationId xmlns:a16="http://schemas.microsoft.com/office/drawing/2014/main" id="{C2735AAA-8B38-ECB6-EDFE-4716E4AACA47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7888880" y="3795841"/>
            <a:ext cx="374853" cy="374853"/>
          </a:xfrm>
          <a:prstGeom prst="rect">
            <a:avLst/>
          </a:prstGeom>
        </p:spPr>
      </p:pic>
      <p:pic>
        <p:nvPicPr>
          <p:cNvPr id="21" name="Graphic 20" descr="School girl with solid fill">
            <a:extLst>
              <a:ext uri="{FF2B5EF4-FFF2-40B4-BE49-F238E27FC236}">
                <a16:creationId xmlns:a16="http://schemas.microsoft.com/office/drawing/2014/main" id="{F24CC5A5-95B2-DBD1-8198-B6736E37B0E2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9171544" y="1849601"/>
            <a:ext cx="374853" cy="374853"/>
          </a:xfrm>
          <a:prstGeom prst="rect">
            <a:avLst/>
          </a:prstGeom>
        </p:spPr>
      </p:pic>
      <p:pic>
        <p:nvPicPr>
          <p:cNvPr id="22" name="Graphic 21" descr="User Crown Female with solid fill">
            <a:extLst>
              <a:ext uri="{FF2B5EF4-FFF2-40B4-BE49-F238E27FC236}">
                <a16:creationId xmlns:a16="http://schemas.microsoft.com/office/drawing/2014/main" id="{218D2EFD-84CB-E1B5-F12C-33C42B86A53B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8546724" y="3162643"/>
            <a:ext cx="340152" cy="340152"/>
          </a:xfrm>
          <a:prstGeom prst="rect">
            <a:avLst/>
          </a:prstGeom>
        </p:spPr>
      </p:pic>
      <p:pic>
        <p:nvPicPr>
          <p:cNvPr id="23" name="Graphic 22" descr="User Crown Male with solid fill">
            <a:extLst>
              <a:ext uri="{FF2B5EF4-FFF2-40B4-BE49-F238E27FC236}">
                <a16:creationId xmlns:a16="http://schemas.microsoft.com/office/drawing/2014/main" id="{C6E79B87-8199-D50B-4825-D68E310808FD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9827711" y="1247926"/>
            <a:ext cx="340152" cy="340152"/>
          </a:xfrm>
          <a:prstGeom prst="rect">
            <a:avLst/>
          </a:prstGeom>
        </p:spPr>
      </p:pic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EB473BD1-EFD4-5ABA-2BB4-B209118772D4}"/>
              </a:ext>
            </a:extLst>
          </p:cNvPr>
          <p:cNvCxnSpPr>
            <a:cxnSpLocks/>
          </p:cNvCxnSpPr>
          <p:nvPr/>
        </p:nvCxnSpPr>
        <p:spPr>
          <a:xfrm flipV="1">
            <a:off x="7574998" y="1197121"/>
            <a:ext cx="2592865" cy="3915460"/>
          </a:xfrm>
          <a:prstGeom prst="line">
            <a:avLst/>
          </a:prstGeom>
          <a:ln w="57150">
            <a:solidFill>
              <a:srgbClr val="FF0000">
                <a:alpha val="50000"/>
              </a:srgb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5" name="Graphic 24" descr="Office worker male with solid fill">
            <a:extLst>
              <a:ext uri="{FF2B5EF4-FFF2-40B4-BE49-F238E27FC236}">
                <a16:creationId xmlns:a16="http://schemas.microsoft.com/office/drawing/2014/main" id="{65E24259-F866-1EB6-7AF9-84F7E53D479B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489390" y="1682352"/>
            <a:ext cx="374853" cy="374853"/>
          </a:xfrm>
          <a:prstGeom prst="rect">
            <a:avLst/>
          </a:prstGeom>
        </p:spPr>
      </p:pic>
      <p:pic>
        <p:nvPicPr>
          <p:cNvPr id="26" name="Graphic 25" descr="Cowboy male with solid fill">
            <a:extLst>
              <a:ext uri="{FF2B5EF4-FFF2-40B4-BE49-F238E27FC236}">
                <a16:creationId xmlns:a16="http://schemas.microsoft.com/office/drawing/2014/main" id="{43F7B81F-52A5-6798-D03B-F7F32A0A34F7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8835885" y="2761367"/>
            <a:ext cx="374853" cy="374853"/>
          </a:xfrm>
          <a:prstGeom prst="rect">
            <a:avLst/>
          </a:prstGeom>
        </p:spPr>
      </p:pic>
      <p:pic>
        <p:nvPicPr>
          <p:cNvPr id="27" name="Graphic 26" descr="Office worker female with solid fill">
            <a:extLst>
              <a:ext uri="{FF2B5EF4-FFF2-40B4-BE49-F238E27FC236}">
                <a16:creationId xmlns:a16="http://schemas.microsoft.com/office/drawing/2014/main" id="{7167C4E2-0DF3-EBE1-DA19-49231B00F4F2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176803" y="2217957"/>
            <a:ext cx="374853" cy="3748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EF21CB9-D294-93C1-B075-8392D6424674}"/>
                  </a:ext>
                </a:extLst>
              </p:cNvPr>
              <p:cNvSpPr txBox="1"/>
              <p:nvPr/>
            </p:nvSpPr>
            <p:spPr>
              <a:xfrm>
                <a:off x="8765556" y="773303"/>
                <a:ext cx="3078087" cy="36933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𝑳𝒐𝑺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𝟐𝟕</m:t>
                      </m:r>
                    </m:oMath>
                  </m:oMathPara>
                </a14:m>
                <a:endParaRPr lang="en-US" sz="1800" b="1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1EF21CB9-D294-93C1-B075-8392D64246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765556" y="773303"/>
                <a:ext cx="3078087" cy="369332"/>
              </a:xfrm>
              <a:prstGeom prst="rect">
                <a:avLst/>
              </a:prstGeom>
              <a:blipFill>
                <a:blip r:embed="rId2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6" name="Table 4">
            <a:extLst>
              <a:ext uri="{FF2B5EF4-FFF2-40B4-BE49-F238E27FC236}">
                <a16:creationId xmlns:a16="http://schemas.microsoft.com/office/drawing/2014/main" id="{8EC1A810-BEE8-2129-C089-AFDF04C9F35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9314713"/>
              </p:ext>
            </p:extLst>
          </p:nvPr>
        </p:nvGraphicFramePr>
        <p:xfrm>
          <a:off x="790255" y="2421232"/>
          <a:ext cx="1958961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7913">
                  <a:extLst>
                    <a:ext uri="{9D8B030D-6E8A-4147-A177-3AD203B41FA5}">
                      <a16:colId xmlns:a16="http://schemas.microsoft.com/office/drawing/2014/main" val="2200718193"/>
                    </a:ext>
                  </a:extLst>
                </a:gridCol>
                <a:gridCol w="625643">
                  <a:extLst>
                    <a:ext uri="{9D8B030D-6E8A-4147-A177-3AD203B41FA5}">
                      <a16:colId xmlns:a16="http://schemas.microsoft.com/office/drawing/2014/main" val="521258183"/>
                    </a:ext>
                  </a:extLst>
                </a:gridCol>
                <a:gridCol w="535405">
                  <a:extLst>
                    <a:ext uri="{9D8B030D-6E8A-4147-A177-3AD203B41FA5}">
                      <a16:colId xmlns:a16="http://schemas.microsoft.com/office/drawing/2014/main" val="4371070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954827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56338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1594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59035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72704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7124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5755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006952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800363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2637064879"/>
                  </a:ext>
                </a:extLst>
              </a:tr>
            </a:tbl>
          </a:graphicData>
        </a:graphic>
      </p:graphicFrame>
      <p:pic>
        <p:nvPicPr>
          <p:cNvPr id="37" name="Graphic 36" descr="Male profile with solid fill">
            <a:extLst>
              <a:ext uri="{FF2B5EF4-FFF2-40B4-BE49-F238E27FC236}">
                <a16:creationId xmlns:a16="http://schemas.microsoft.com/office/drawing/2014/main" id="{E383B628-D0AB-4892-D51B-2A5A68E696F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013575" y="3536391"/>
            <a:ext cx="374853" cy="374853"/>
          </a:xfrm>
          <a:prstGeom prst="rect">
            <a:avLst/>
          </a:prstGeom>
        </p:spPr>
      </p:pic>
      <p:pic>
        <p:nvPicPr>
          <p:cNvPr id="38" name="Graphic 37" descr="Female Profile with solid fill">
            <a:extLst>
              <a:ext uri="{FF2B5EF4-FFF2-40B4-BE49-F238E27FC236}">
                <a16:creationId xmlns:a16="http://schemas.microsoft.com/office/drawing/2014/main" id="{EE03704A-6AA3-1355-6065-AABA7697226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13575" y="3168830"/>
            <a:ext cx="374853" cy="374853"/>
          </a:xfrm>
          <a:prstGeom prst="rect">
            <a:avLst/>
          </a:prstGeom>
        </p:spPr>
      </p:pic>
      <p:pic>
        <p:nvPicPr>
          <p:cNvPr id="39" name="Graphic 38" descr="School boy with solid fill">
            <a:extLst>
              <a:ext uri="{FF2B5EF4-FFF2-40B4-BE49-F238E27FC236}">
                <a16:creationId xmlns:a16="http://schemas.microsoft.com/office/drawing/2014/main" id="{FAFDD0DB-2EF8-0166-FD7B-8F309EEC621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16751" y="2797152"/>
            <a:ext cx="374853" cy="374853"/>
          </a:xfrm>
          <a:prstGeom prst="rect">
            <a:avLst/>
          </a:prstGeom>
        </p:spPr>
      </p:pic>
      <p:pic>
        <p:nvPicPr>
          <p:cNvPr id="40" name="Graphic 39" descr="School girl with solid fill">
            <a:extLst>
              <a:ext uri="{FF2B5EF4-FFF2-40B4-BE49-F238E27FC236}">
                <a16:creationId xmlns:a16="http://schemas.microsoft.com/office/drawing/2014/main" id="{09685972-120C-8141-60CB-D9C20D832C7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1016751" y="3915361"/>
            <a:ext cx="374853" cy="374853"/>
          </a:xfrm>
          <a:prstGeom prst="rect">
            <a:avLst/>
          </a:prstGeom>
        </p:spPr>
      </p:pic>
      <p:pic>
        <p:nvPicPr>
          <p:cNvPr id="41" name="Graphic 40" descr="User Crown Female with solid fill">
            <a:extLst>
              <a:ext uri="{FF2B5EF4-FFF2-40B4-BE49-F238E27FC236}">
                <a16:creationId xmlns:a16="http://schemas.microsoft.com/office/drawing/2014/main" id="{85A3EC78-FE39-3820-5305-92F0B70AA8FC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1023742" y="4301841"/>
            <a:ext cx="340152" cy="340152"/>
          </a:xfrm>
          <a:prstGeom prst="rect">
            <a:avLst/>
          </a:prstGeom>
        </p:spPr>
      </p:pic>
      <p:pic>
        <p:nvPicPr>
          <p:cNvPr id="42" name="Graphic 41" descr="User Crown Male with solid fill">
            <a:extLst>
              <a:ext uri="{FF2B5EF4-FFF2-40B4-BE49-F238E27FC236}">
                <a16:creationId xmlns:a16="http://schemas.microsoft.com/office/drawing/2014/main" id="{3528406D-BDCB-A1D7-A0C7-1F7E2CEB71F6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1016751" y="4683001"/>
            <a:ext cx="340152" cy="340152"/>
          </a:xfrm>
          <a:prstGeom prst="rect">
            <a:avLst/>
          </a:prstGeom>
        </p:spPr>
      </p:pic>
      <p:pic>
        <p:nvPicPr>
          <p:cNvPr id="43" name="Graphic 42" descr="Office worker male with solid fill">
            <a:extLst>
              <a:ext uri="{FF2B5EF4-FFF2-40B4-BE49-F238E27FC236}">
                <a16:creationId xmlns:a16="http://schemas.microsoft.com/office/drawing/2014/main" id="{22EEC7D8-A0ED-1372-1494-7B702F90F19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986175" y="5016853"/>
            <a:ext cx="374853" cy="374853"/>
          </a:xfrm>
          <a:prstGeom prst="rect">
            <a:avLst/>
          </a:prstGeom>
        </p:spPr>
      </p:pic>
      <p:pic>
        <p:nvPicPr>
          <p:cNvPr id="44" name="Graphic 43" descr="Office worker female with solid fill">
            <a:extLst>
              <a:ext uri="{FF2B5EF4-FFF2-40B4-BE49-F238E27FC236}">
                <a16:creationId xmlns:a16="http://schemas.microsoft.com/office/drawing/2014/main" id="{6F0ECC46-27C7-1970-C3FD-DE9126CD5803}"/>
              </a:ext>
            </a:extLst>
          </p:cNvPr>
          <p:cNvPicPr>
            <a:picLocks noChangeAspect="1"/>
          </p:cNvPicPr>
          <p:nvPr/>
        </p:nvPicPr>
        <p:blipFill>
          <a:blip r:embed="rId19">
            <a:extLst>
              <a:ext uri="{96DAC541-7B7A-43D3-8B79-37D633B846F1}">
                <asvg:svgBlip xmlns:asvg="http://schemas.microsoft.com/office/drawing/2016/SVG/main" r:embed="rId20"/>
              </a:ext>
            </a:extLst>
          </a:blip>
          <a:stretch>
            <a:fillRect/>
          </a:stretch>
        </p:blipFill>
        <p:spPr>
          <a:xfrm>
            <a:off x="969389" y="5754909"/>
            <a:ext cx="374853" cy="374853"/>
          </a:xfrm>
          <a:prstGeom prst="rect">
            <a:avLst/>
          </a:prstGeom>
        </p:spPr>
      </p:pic>
      <p:pic>
        <p:nvPicPr>
          <p:cNvPr id="45" name="Graphic 44" descr="Cowboy male with solid fill">
            <a:extLst>
              <a:ext uri="{FF2B5EF4-FFF2-40B4-BE49-F238E27FC236}">
                <a16:creationId xmlns:a16="http://schemas.microsoft.com/office/drawing/2014/main" id="{2B0BA25D-D4D8-996B-6D61-17744F9D490A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986174" y="5391706"/>
            <a:ext cx="374853" cy="37485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95D68F18-72CF-D81F-4371-29311B80B0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6714011"/>
                  </p:ext>
                </p:extLst>
              </p:nvPr>
            </p:nvGraphicFramePr>
            <p:xfrm>
              <a:off x="2746904" y="2421362"/>
              <a:ext cx="3542638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5168">
                      <a:extLst>
                        <a:ext uri="{9D8B030D-6E8A-4147-A177-3AD203B41FA5}">
                          <a16:colId xmlns:a16="http://schemas.microsoft.com/office/drawing/2014/main" val="1411022860"/>
                        </a:ext>
                      </a:extLst>
                    </a:gridCol>
                    <a:gridCol w="2283271">
                      <a:extLst>
                        <a:ext uri="{9D8B030D-6E8A-4147-A177-3AD203B41FA5}">
                          <a16:colId xmlns:a16="http://schemas.microsoft.com/office/drawing/2014/main" val="1353122029"/>
                        </a:ext>
                      </a:extLst>
                    </a:gridCol>
                    <a:gridCol w="814199">
                      <a:extLst>
                        <a:ext uri="{9D8B030D-6E8A-4147-A177-3AD203B41FA5}">
                          <a16:colId xmlns:a16="http://schemas.microsoft.com/office/drawing/2014/main" val="3903278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Fitted Equation</a:t>
                          </a:r>
                        </a:p>
                      </a:txBody>
                      <a:tcPr anchor="ctr"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Pred.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8499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15306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88602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𝟏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827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45982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31957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𝟒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22060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𝟓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5.295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221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𝟐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.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𝟓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3.705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5178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l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𝐿𝑜𝑆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=1.59×</m:t>
                                </m:r>
                                <m:r>
                                  <a:rPr kumimoji="0" lang="en-US" sz="1400" b="1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FF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𝟑</m:t>
                                </m:r>
                                <m:r>
                                  <a:rPr kumimoji="0" lang="en-US" sz="1400" b="0" i="1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prstClr val="black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+mn-ea"/>
                                    <a:cs typeface="+mn-cs"/>
                                  </a:rPr>
                                  <m:t>−0.27</m:t>
                                </m:r>
                              </m:oMath>
                            </m:oMathPara>
                          </a14:m>
                          <a:endParaRPr kumimoji="0" lang="en-US" sz="20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accent6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5061716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95D68F18-72CF-D81F-4371-29311B80B010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416714011"/>
                  </p:ext>
                </p:extLst>
              </p:nvPr>
            </p:nvGraphicFramePr>
            <p:xfrm>
              <a:off x="2746904" y="2421362"/>
              <a:ext cx="3542638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45168">
                      <a:extLst>
                        <a:ext uri="{9D8B030D-6E8A-4147-A177-3AD203B41FA5}">
                          <a16:colId xmlns:a16="http://schemas.microsoft.com/office/drawing/2014/main" val="1411022860"/>
                        </a:ext>
                      </a:extLst>
                    </a:gridCol>
                    <a:gridCol w="2283271">
                      <a:extLst>
                        <a:ext uri="{9D8B030D-6E8A-4147-A177-3AD203B41FA5}">
                          <a16:colId xmlns:a16="http://schemas.microsoft.com/office/drawing/2014/main" val="1353122029"/>
                        </a:ext>
                      </a:extLst>
                    </a:gridCol>
                    <a:gridCol w="814199">
                      <a:extLst>
                        <a:ext uri="{9D8B030D-6E8A-4147-A177-3AD203B41FA5}">
                          <a16:colId xmlns:a16="http://schemas.microsoft.com/office/drawing/2014/main" val="39032780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Fitted Equation</a:t>
                          </a:r>
                        </a:p>
                      </a:txBody>
                      <a:tcPr anchor="ctr">
                        <a:solidFill>
                          <a:schemeClr val="accent6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Pred.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849903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101639" r="-36800" b="-8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81530628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201639" r="-36800" b="-7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4886024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301639" r="-36800" b="-6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827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401639" r="-36800" b="-52295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459820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510000" r="-36800" b="-431667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4319579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600000" r="-36800" b="-3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24220604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700000" r="-36800" b="-2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5.295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50221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800000" r="-36800" b="-1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3.705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3517862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19733" t="-900000" r="-36800" b="-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45061716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144810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5959CB-AE20-23FB-02DC-FBC10521E74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CDBB746-FCC7-2F79-D06D-071E8B7E74FE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708363"/>
                <a:ext cx="10355263" cy="5650326"/>
              </a:xfrm>
            </p:spPr>
            <p:txBody>
              <a:bodyPr/>
              <a:lstStyle/>
              <a:p>
                <a:r>
                  <a:rPr lang="en-US" sz="2400" dirty="0"/>
                  <a:t>The equation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𝑳𝒐𝑺</m:t>
                        </m:r>
                      </m:e>
                    </m:acc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𝟓𝟗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𝑹𝒊𝒔𝒌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𝟐𝟕</m:t>
                    </m:r>
                  </m:oMath>
                </a14:m>
                <a:r>
                  <a:rPr lang="en-US" sz="2400" b="1" dirty="0"/>
                  <a:t> </a:t>
                </a:r>
                <a:r>
                  <a:rPr lang="en-US" sz="2400" dirty="0"/>
                  <a:t>is called a </a:t>
                </a:r>
                <a:r>
                  <a:rPr lang="en-US" sz="2400" b="1" dirty="0"/>
                  <a:t>Linear Regression </a:t>
                </a:r>
                <a:r>
                  <a:rPr lang="en-US" sz="2400" dirty="0"/>
                  <a:t>model</a:t>
                </a:r>
              </a:p>
              <a:p>
                <a:r>
                  <a:rPr lang="en-US" sz="2400" dirty="0"/>
                  <a:t>Linear regression is among the most basic model in Machine Learning</a:t>
                </a:r>
              </a:p>
              <a:p>
                <a:r>
                  <a:rPr lang="en-US" sz="2400" dirty="0"/>
                  <a:t>Given a feature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400" dirty="0"/>
                  <a:t> and target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𝑦</m:t>
                    </m:r>
                  </m:oMath>
                </a14:m>
                <a:r>
                  <a:rPr lang="en-US" sz="2400" dirty="0"/>
                  <a:t>, linear regression learns an equation </a:t>
                </a:r>
                <a:endParaRPr lang="en-US" sz="2400" b="0" i="1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pPr lvl="1"/>
                <a:r>
                  <a:rPr lang="en-US" sz="2000" dirty="0"/>
                  <a:t>“Learning” in this case means to seek the “best” values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lvl="1"/>
                <a:r>
                  <a:rPr lang="en-US" sz="2000" dirty="0"/>
                  <a:t>This model will always fit a </a:t>
                </a:r>
                <a:r>
                  <a:rPr lang="en-US" sz="2000" b="1" dirty="0"/>
                  <a:t>straight line </a:t>
                </a:r>
                <a:r>
                  <a:rPr lang="en-US" sz="2000" dirty="0"/>
                  <a:t>as the prediction from </a:t>
                </a:r>
                <a14:m>
                  <m:oMath xmlns:m="http://schemas.openxmlformats.org/officeDocument/2006/math">
                    <m:r>
                      <a:rPr lang="en-US" sz="2000" b="0" i="1" smtClean="0">
                        <a:latin typeface="Cambria Math" panose="02040503050406030204" pitchFamily="18" charset="0"/>
                      </a:rPr>
                      <m:t>𝑥</m:t>
                    </m:r>
                  </m:oMath>
                </a14:m>
                <a:r>
                  <a:rPr lang="en-US" sz="2000" dirty="0"/>
                  <a:t> to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𝑦</m:t>
                        </m:r>
                      </m:e>
                    </m:acc>
                  </m:oMath>
                </a14:m>
                <a:endParaRPr lang="en-US" sz="1800" dirty="0"/>
              </a:p>
              <a:p>
                <a:pPr lvl="2"/>
                <a:r>
                  <a:rPr lang="en-US" sz="1800" dirty="0"/>
                  <a:t>The equation is called a linear equation, hence the name linear regression</a:t>
                </a:r>
              </a:p>
              <a:p>
                <a:pPr marL="457200" lvl="1" indent="0">
                  <a:buNone/>
                </a:pPr>
                <a:endParaRPr lang="en-US" sz="2000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BCDBB746-FCC7-2F79-D06D-071E8B7E74F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708363"/>
                <a:ext cx="10355263" cy="5650326"/>
              </a:xfrm>
              <a:blipFill>
                <a:blip r:embed="rId2"/>
                <a:stretch>
                  <a:fillRect l="-765" t="-129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4DDBC1BE-5432-958F-3FBE-809B8D75BF1F}"/>
              </a:ext>
            </a:extLst>
          </p:cNvPr>
          <p:cNvCxnSpPr>
            <a:cxnSpLocks/>
          </p:cNvCxnSpPr>
          <p:nvPr/>
        </p:nvCxnSpPr>
        <p:spPr>
          <a:xfrm>
            <a:off x="4099073" y="5810149"/>
            <a:ext cx="3624410" cy="0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32ADACD2-0FAB-92F4-EB89-638FBDB6C4B4}"/>
              </a:ext>
            </a:extLst>
          </p:cNvPr>
          <p:cNvCxnSpPr>
            <a:cxnSpLocks/>
          </p:cNvCxnSpPr>
          <p:nvPr/>
        </p:nvCxnSpPr>
        <p:spPr>
          <a:xfrm flipV="1">
            <a:off x="4099073" y="3892424"/>
            <a:ext cx="0" cy="1946297"/>
          </a:xfrm>
          <a:prstGeom prst="straightConnector1">
            <a:avLst/>
          </a:prstGeom>
          <a:ln w="5715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TextBox 8">
            <a:extLst>
              <a:ext uri="{FF2B5EF4-FFF2-40B4-BE49-F238E27FC236}">
                <a16:creationId xmlns:a16="http://schemas.microsoft.com/office/drawing/2014/main" id="{E75624A0-93C1-0233-81C6-2251E7216C47}"/>
              </a:ext>
            </a:extLst>
          </p:cNvPr>
          <p:cNvSpPr txBox="1"/>
          <p:nvPr/>
        </p:nvSpPr>
        <p:spPr>
          <a:xfrm>
            <a:off x="6947241" y="5777373"/>
            <a:ext cx="55656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Risk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1E7F78E1-7BF7-029E-70F7-83FBDF4CCB28}"/>
              </a:ext>
            </a:extLst>
          </p:cNvPr>
          <p:cNvSpPr txBox="1"/>
          <p:nvPr/>
        </p:nvSpPr>
        <p:spPr>
          <a:xfrm rot="16200000">
            <a:off x="3119390" y="4532481"/>
            <a:ext cx="151259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Length of Stay</a:t>
            </a: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B62B2D5B-46A7-3CB8-712E-69DD38909F58}"/>
              </a:ext>
            </a:extLst>
          </p:cNvPr>
          <p:cNvSpPr/>
          <p:nvPr/>
        </p:nvSpPr>
        <p:spPr>
          <a:xfrm>
            <a:off x="4670573" y="498561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71C5879F-9E7E-9007-FA87-983B41580C0B}"/>
              </a:ext>
            </a:extLst>
          </p:cNvPr>
          <p:cNvSpPr/>
          <p:nvPr/>
        </p:nvSpPr>
        <p:spPr>
          <a:xfrm>
            <a:off x="5239611" y="5102917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0C68B3A4-CE13-32C2-2765-96C09841A542}"/>
              </a:ext>
            </a:extLst>
          </p:cNvPr>
          <p:cNvSpPr/>
          <p:nvPr/>
        </p:nvSpPr>
        <p:spPr>
          <a:xfrm>
            <a:off x="5314419" y="4599841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BAADDA8-D21C-9BA3-A4DE-7EC526A29B54}"/>
              </a:ext>
            </a:extLst>
          </p:cNvPr>
          <p:cNvSpPr/>
          <p:nvPr/>
        </p:nvSpPr>
        <p:spPr>
          <a:xfrm>
            <a:off x="6116368" y="490339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Oval 14">
            <a:extLst>
              <a:ext uri="{FF2B5EF4-FFF2-40B4-BE49-F238E27FC236}">
                <a16:creationId xmlns:a16="http://schemas.microsoft.com/office/drawing/2014/main" id="{2E1B53BA-3480-4A66-ADCA-94B1B8B68ECE}"/>
              </a:ext>
            </a:extLst>
          </p:cNvPr>
          <p:cNvSpPr/>
          <p:nvPr/>
        </p:nvSpPr>
        <p:spPr>
          <a:xfrm>
            <a:off x="6233674" y="4069268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Oval 15">
            <a:extLst>
              <a:ext uri="{FF2B5EF4-FFF2-40B4-BE49-F238E27FC236}">
                <a16:creationId xmlns:a16="http://schemas.microsoft.com/office/drawing/2014/main" id="{9E7EA4CD-0A65-8DDC-B8F0-6300BF462BF7}"/>
              </a:ext>
            </a:extLst>
          </p:cNvPr>
          <p:cNvSpPr/>
          <p:nvPr/>
        </p:nvSpPr>
        <p:spPr>
          <a:xfrm>
            <a:off x="4384903" y="5392244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Oval 16">
            <a:extLst>
              <a:ext uri="{FF2B5EF4-FFF2-40B4-BE49-F238E27FC236}">
                <a16:creationId xmlns:a16="http://schemas.microsoft.com/office/drawing/2014/main" id="{36AC47C0-3439-F94A-51F0-50A74216130E}"/>
              </a:ext>
            </a:extLst>
          </p:cNvPr>
          <p:cNvSpPr/>
          <p:nvPr/>
        </p:nvSpPr>
        <p:spPr>
          <a:xfrm>
            <a:off x="5881755" y="455811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Oval 17">
            <a:extLst>
              <a:ext uri="{FF2B5EF4-FFF2-40B4-BE49-F238E27FC236}">
                <a16:creationId xmlns:a16="http://schemas.microsoft.com/office/drawing/2014/main" id="{2324D803-C4F9-3CAA-45F6-2F4BEFC44003}"/>
              </a:ext>
            </a:extLst>
          </p:cNvPr>
          <p:cNvSpPr/>
          <p:nvPr/>
        </p:nvSpPr>
        <p:spPr>
          <a:xfrm>
            <a:off x="7273844" y="4143936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Oval 18">
            <a:extLst>
              <a:ext uri="{FF2B5EF4-FFF2-40B4-BE49-F238E27FC236}">
                <a16:creationId xmlns:a16="http://schemas.microsoft.com/office/drawing/2014/main" id="{CBFD989D-6458-FF33-B1D9-0E388750C852}"/>
              </a:ext>
            </a:extLst>
          </p:cNvPr>
          <p:cNvSpPr/>
          <p:nvPr/>
        </p:nvSpPr>
        <p:spPr>
          <a:xfrm>
            <a:off x="6687312" y="4422733"/>
            <a:ext cx="234613" cy="234613"/>
          </a:xfrm>
          <a:prstGeom prst="ellipse">
            <a:avLst/>
          </a:prstGeom>
          <a:solidFill>
            <a:schemeClr val="accent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23E2FB71-3F86-258A-E8DB-ACC87041B0AC}"/>
              </a:ext>
            </a:extLst>
          </p:cNvPr>
          <p:cNvCxnSpPr>
            <a:cxnSpLocks/>
          </p:cNvCxnSpPr>
          <p:nvPr/>
        </p:nvCxnSpPr>
        <p:spPr>
          <a:xfrm flipV="1">
            <a:off x="4216278" y="3892424"/>
            <a:ext cx="3399423" cy="1785754"/>
          </a:xfrm>
          <a:prstGeom prst="line">
            <a:avLst/>
          </a:prstGeom>
          <a:ln w="57150">
            <a:solidFill>
              <a:srgbClr val="FF0000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E1942CB-522D-0A26-D35E-6DE90EFE578F}"/>
                  </a:ext>
                </a:extLst>
              </p:cNvPr>
              <p:cNvSpPr txBox="1"/>
              <p:nvPr/>
            </p:nvSpPr>
            <p:spPr>
              <a:xfrm>
                <a:off x="6851400" y="3567232"/>
                <a:ext cx="245131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𝐿𝑜𝑆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𝑅𝑖𝑠𝑘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BE1942CB-522D-0A26-D35E-6DE90EFE578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51400" y="3567232"/>
                <a:ext cx="2451312" cy="3693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75425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9E0AB9-2648-4074-23C2-43D07B08EA1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Good is a Model?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FFEBFE-6C6B-9F32-AD36-4A11EFCFC56E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5" y="908093"/>
                <a:ext cx="5541043" cy="5221539"/>
              </a:xfrm>
            </p:spPr>
            <p:txBody>
              <a:bodyPr/>
              <a:lstStyle/>
              <a:p>
                <a:r>
                  <a:rPr lang="en-US" sz="2400" dirty="0"/>
                  <a:t>Previously, we established that the linear regression model the length of stay example is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𝑳𝒐𝑺</m:t>
                        </m:r>
                      </m:e>
                    </m:ac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𝟓𝟗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𝑹𝒊𝒔𝒌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𝟐𝟕</m:t>
                    </m:r>
                  </m:oMath>
                </a14:m>
                <a:endParaRPr lang="en-US" sz="2400" dirty="0"/>
              </a:p>
              <a:p>
                <a:r>
                  <a:rPr lang="en-US" sz="2400" dirty="0"/>
                  <a:t>How good is this model? How does it compare to, say,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𝐿𝑜𝑆</m:t>
                        </m:r>
                      </m:e>
                    </m:acc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=2×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𝑅𝑖𝑠𝑘</m:t>
                    </m:r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−0.7</m:t>
                    </m:r>
                  </m:oMath>
                </a14:m>
                <a:endParaRPr lang="en-US" sz="2400" dirty="0"/>
              </a:p>
              <a:p>
                <a:pPr>
                  <a:buFont typeface="Wingdings" panose="05000000000000000000" pitchFamily="2" charset="2"/>
                  <a:buChar char="è"/>
                </a:pPr>
                <a:r>
                  <a:rPr lang="en-US" sz="2400" dirty="0">
                    <a:sym typeface="Wingdings" panose="05000000000000000000" pitchFamily="2" charset="2"/>
                  </a:rPr>
                  <a:t> Evaluation of model is very important</a:t>
                </a:r>
              </a:p>
              <a:p>
                <a:pPr>
                  <a:buFont typeface="Wingdings" panose="05000000000000000000" pitchFamily="2" charset="2"/>
                  <a:buChar char="è"/>
                </a:pPr>
                <a:r>
                  <a:rPr lang="en-US" sz="2400" dirty="0"/>
                  <a:t> In this case, we use a metric that is called </a:t>
                </a:r>
                <a:r>
                  <a:rPr lang="en-US" sz="2400" b="1" dirty="0"/>
                  <a:t>Mean Squared Error</a:t>
                </a:r>
                <a:r>
                  <a:rPr lang="en-US" sz="2400" dirty="0"/>
                  <a:t>, or </a:t>
                </a:r>
                <a:r>
                  <a:rPr lang="en-US" sz="2400" b="1" u="sng" dirty="0"/>
                  <a:t>MSE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Calculate the error between the true </a:t>
                </a:r>
                <a:r>
                  <a:rPr lang="en-US" sz="2000" dirty="0" err="1"/>
                  <a:t>LoS</a:t>
                </a:r>
                <a:r>
                  <a:rPr lang="en-US" sz="2000" dirty="0"/>
                  <a:t> and the predicted </a:t>
                </a:r>
                <a:r>
                  <a:rPr lang="en-US" sz="2000" dirty="0" err="1"/>
                  <a:t>LoS</a:t>
                </a:r>
                <a:endParaRPr lang="en-US" sz="2000" dirty="0"/>
              </a:p>
              <a:p>
                <a:pPr marL="914400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𝒆𝒓𝒓𝒐𝒓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𝑳𝒐𝒔</m:t>
                      </m:r>
                      <m:r>
                        <a:rPr lang="en-US" sz="1600" b="1" i="1" smtClean="0">
                          <a:latin typeface="Cambria Math" panose="02040503050406030204" pitchFamily="18" charset="0"/>
                        </a:rPr>
                        <m:t> −</m:t>
                      </m:r>
                      <m:acc>
                        <m:accPr>
                          <m:chr m:val="̂"/>
                          <m:ctrlPr>
                            <a:rPr lang="en-US" sz="16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600" b="1" i="1" smtClean="0">
                              <a:latin typeface="Cambria Math" panose="02040503050406030204" pitchFamily="18" charset="0"/>
                            </a:rPr>
                            <m:t>𝑳𝒐𝒔</m:t>
                          </m:r>
                        </m:e>
                      </m:acc>
                    </m:oMath>
                  </m:oMathPara>
                </a14:m>
                <a:endParaRPr lang="en-US" sz="1600" b="1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Square all the errors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Take their average</a:t>
                </a:r>
              </a:p>
              <a:p>
                <a:r>
                  <a:rPr lang="en-US" sz="2400" dirty="0"/>
                  <a:t>MSE can only be calculated with patients having true </a:t>
                </a:r>
                <a:r>
                  <a:rPr lang="en-US" sz="2400" dirty="0" err="1"/>
                  <a:t>LoS</a:t>
                </a:r>
                <a:r>
                  <a:rPr lang="en-US" sz="2400" dirty="0"/>
                  <a:t> available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FFEBFE-6C6B-9F32-AD36-4A11EFCFC56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5" y="908093"/>
                <a:ext cx="5541043" cy="5221539"/>
              </a:xfrm>
              <a:blipFill>
                <a:blip r:embed="rId2"/>
                <a:stretch>
                  <a:fillRect l="-1430" t="-1634" r="-1760" b="-653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33C1117-E65B-176F-C11C-0E61C3DE8D73}"/>
                  </a:ext>
                </a:extLst>
              </p:cNvPr>
              <p:cNvSpPr txBox="1">
                <a:spLocks/>
              </p:cNvSpPr>
              <p:nvPr/>
            </p:nvSpPr>
            <p:spPr>
              <a:xfrm>
                <a:off x="6274468" y="1143000"/>
                <a:ext cx="5917532" cy="4078248"/>
              </a:xfrm>
              <a:prstGeom prst="rect">
                <a:avLst/>
              </a:prstGeom>
            </p:spPr>
            <p:txBody>
              <a:bodyPr/>
              <a:lstStyle>
                <a:lvl1pPr marL="228600" indent="-228600" algn="l" defTabSz="914400" rtl="0" eaLnBrk="1" latinLnBrk="0" hangingPunct="1">
                  <a:lnSpc>
                    <a:spcPct val="90000"/>
                  </a:lnSpc>
                  <a:spcBef>
                    <a:spcPts val="10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800" b="0" i="0" kern="1200">
                    <a:solidFill>
                      <a:schemeClr val="tx1"/>
                    </a:solidFill>
                    <a:latin typeface="Avenir 65 Medium" panose="02000503020000020003" pitchFamily="2" charset="0"/>
                    <a:ea typeface="+mn-ea"/>
                    <a:cs typeface="+mn-cs"/>
                  </a:defRPr>
                </a:lvl1pPr>
                <a:lvl2pPr marL="685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4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20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Clr>
                    <a:srgbClr val="F7BF32"/>
                  </a:buClr>
                  <a:buFont typeface="Arial" panose="020B0604020202020204" pitchFamily="34" charset="0"/>
                  <a:buChar char="•"/>
                  <a:defRPr sz="1800" b="0" i="0" kern="1200">
                    <a:solidFill>
                      <a:schemeClr val="tx1"/>
                    </a:solidFill>
                    <a:latin typeface="Avenir 55 Roman" panose="02000503020000020003" pitchFamily="2" charset="0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lnSpc>
                    <a:spcPct val="90000"/>
                  </a:lnSpc>
                  <a:spcBef>
                    <a:spcPts val="500"/>
                  </a:spcBef>
                  <a:buFont typeface="Arial" panose="020B0604020202020204" pitchFamily="34" charset="0"/>
                  <a:buChar char="•"/>
                  <a:defRPr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indent="0">
                  <a:buFont typeface="Arial" panose="020B0604020202020204" pitchFamily="34" charset="0"/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8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8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800" b="1" i="1" smtClean="0">
                          <a:latin typeface="Cambria Math" panose="02040503050406030204" pitchFamily="18" charset="0"/>
                        </a:rPr>
                        <m:t>𝟐𝟕</m:t>
                      </m:r>
                    </m:oMath>
                  </m:oMathPara>
                </a14:m>
                <a:endParaRPr lang="en-US" sz="1800" b="1" dirty="0"/>
              </a:p>
              <a:p>
                <a:endParaRPr lang="en-US" sz="1800" dirty="0"/>
              </a:p>
              <a:p>
                <a:pPr marL="0" indent="0">
                  <a:buFont typeface="Arial" panose="020B0604020202020204" pitchFamily="34" charset="0"/>
                  <a:buNone/>
                </a:pPr>
                <a:endParaRPr lang="en-US" sz="1800" dirty="0"/>
              </a:p>
            </p:txBody>
          </p:sp>
        </mc:Choice>
        <mc:Fallback xmlns="">
          <p:sp>
            <p:nvSpPr>
              <p:cNvPr id="6" name="Content Placeholder 2">
                <a:extLst>
                  <a:ext uri="{FF2B5EF4-FFF2-40B4-BE49-F238E27FC236}">
                    <a16:creationId xmlns:a16="http://schemas.microsoft.com/office/drawing/2014/main" id="{433C1117-E65B-176F-C11C-0E61C3DE8D7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74468" y="1143000"/>
                <a:ext cx="5917532" cy="4078248"/>
              </a:xfrm>
              <a:prstGeom prst="rect">
                <a:avLst/>
              </a:prstGeom>
              <a:blipFill>
                <a:blip r:embed="rId3"/>
                <a:stretch>
                  <a:fillRect t="-89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0" name="Table 4">
            <a:extLst>
              <a:ext uri="{FF2B5EF4-FFF2-40B4-BE49-F238E27FC236}">
                <a16:creationId xmlns:a16="http://schemas.microsoft.com/office/drawing/2014/main" id="{D4B1B2EB-17B8-A134-0EDE-CC2CAD4EDD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279289"/>
              </p:ext>
            </p:extLst>
          </p:nvPr>
        </p:nvGraphicFramePr>
        <p:xfrm>
          <a:off x="6280484" y="1512848"/>
          <a:ext cx="3469482" cy="3708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62013">
                  <a:extLst>
                    <a:ext uri="{9D8B030D-6E8A-4147-A177-3AD203B41FA5}">
                      <a16:colId xmlns:a16="http://schemas.microsoft.com/office/drawing/2014/main" val="2200718193"/>
                    </a:ext>
                  </a:extLst>
                </a:gridCol>
                <a:gridCol w="707231">
                  <a:extLst>
                    <a:ext uri="{9D8B030D-6E8A-4147-A177-3AD203B41FA5}">
                      <a16:colId xmlns:a16="http://schemas.microsoft.com/office/drawing/2014/main" val="521258183"/>
                    </a:ext>
                  </a:extLst>
                </a:gridCol>
                <a:gridCol w="721519">
                  <a:extLst>
                    <a:ext uri="{9D8B030D-6E8A-4147-A177-3AD203B41FA5}">
                      <a16:colId xmlns:a16="http://schemas.microsoft.com/office/drawing/2014/main" val="437107083"/>
                    </a:ext>
                  </a:extLst>
                </a:gridCol>
                <a:gridCol w="452438">
                  <a:extLst>
                    <a:ext uri="{9D8B030D-6E8A-4147-A177-3AD203B41FA5}">
                      <a16:colId xmlns:a16="http://schemas.microsoft.com/office/drawing/2014/main" val="3922187605"/>
                    </a:ext>
                  </a:extLst>
                </a:gridCol>
                <a:gridCol w="726281">
                  <a:extLst>
                    <a:ext uri="{9D8B030D-6E8A-4147-A177-3AD203B41FA5}">
                      <a16:colId xmlns:a16="http://schemas.microsoft.com/office/drawing/2014/main" val="24129066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Patient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Risk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>
                          <a:latin typeface="Consolas" panose="020B0609020204030204" pitchFamily="49" charset="0"/>
                        </a:rPr>
                        <a:t>LoS</a:t>
                      </a:r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US" sz="12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latin typeface="Consolas" panose="020B0609020204030204" pitchFamily="49" charset="0"/>
                        </a:rPr>
                        <a:t>Pred.</a:t>
                      </a:r>
                    </a:p>
                  </a:txBody>
                  <a:tcPr anchor="ctr">
                    <a:solidFill>
                      <a:schemeClr val="accent2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5482720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</a:t>
                      </a:r>
                      <a:endParaRPr lang="en-US" sz="18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1.32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5633867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nsolas" panose="020B0609020204030204" pitchFamily="49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2.91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59425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1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1.32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903563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72704562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dirty="0">
                          <a:latin typeface="Consolas" panose="020B0609020204030204" pitchFamily="49" charset="0"/>
                          <a:sym typeface="Wingdings" panose="05000000000000000000" pitchFamily="2" charset="2"/>
                        </a:rPr>
                        <a:t></a:t>
                      </a:r>
                      <a:endParaRPr lang="en-US" sz="18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2.91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124381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4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b="1" dirty="0">
                          <a:latin typeface="Consolas" panose="020B0609020204030204" pitchFamily="49" charset="0"/>
                        </a:rPr>
                        <a:t>6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18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nsolas" panose="020B0609020204030204" pitchFamily="49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6.09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755802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5.295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069527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2.5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3.705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40000"/>
                        <a:lumOff val="6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0036331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algn="ctr"/>
                      <a:endParaRPr lang="en-US" sz="1100" dirty="0">
                        <a:latin typeface="Consolas" panose="020B0609020204030204" pitchFamily="49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400" dirty="0">
                          <a:latin typeface="Consolas" panose="020B0609020204030204" pitchFamily="49" charset="0"/>
                        </a:rPr>
                        <a:t>3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800" b="1" dirty="0">
                          <a:latin typeface="Consolas" panose="020B0609020204030204" pitchFamily="49" charset="0"/>
                        </a:rPr>
                        <a:t>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Consolas" panose="020B0609020204030204" pitchFamily="49" charset="0"/>
                          <a:ea typeface="+mn-ea"/>
                          <a:cs typeface="+mn-cs"/>
                          <a:sym typeface="Wingdings" panose="05000000000000000000" pitchFamily="2" charset="2"/>
                        </a:rPr>
                        <a:t></a:t>
                      </a:r>
                      <a:endParaRPr kumimoji="0" lang="en-US" sz="11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onsolas" panose="020B0609020204030204" pitchFamily="49" charset="0"/>
                        <a:ea typeface="+mn-ea"/>
                        <a:cs typeface="+mn-cs"/>
                      </a:endParaRPr>
                    </a:p>
                  </a:txBody>
                  <a:tcPr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400" b="1" i="0" u="none" strike="noStrike" dirty="0">
                          <a:solidFill>
                            <a:schemeClr val="accent1">
                              <a:lumMod val="75000"/>
                            </a:schemeClr>
                          </a:solidFill>
                          <a:effectLst/>
                          <a:latin typeface="Calibri" panose="020F0502020204030204" pitchFamily="34" charset="0"/>
                        </a:rPr>
                        <a:t>4.5</a:t>
                      </a:r>
                    </a:p>
                  </a:txBody>
                  <a:tcPr marL="9525" marR="9525" marT="9525" marB="0" anchor="ctr">
                    <a:solidFill>
                      <a:schemeClr val="accent2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37064879"/>
                  </a:ext>
                </a:extLst>
              </a:tr>
            </a:tbl>
          </a:graphicData>
        </a:graphic>
      </p:graphicFrame>
      <p:pic>
        <p:nvPicPr>
          <p:cNvPr id="11" name="Graphic 10" descr="Male profile with solid fill">
            <a:extLst>
              <a:ext uri="{FF2B5EF4-FFF2-40B4-BE49-F238E27FC236}">
                <a16:creationId xmlns:a16="http://schemas.microsoft.com/office/drawing/2014/main" id="{1E5FFA0C-7A62-7B60-EC94-CE8B5521B3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554618" y="2628007"/>
            <a:ext cx="374853" cy="374853"/>
          </a:xfrm>
          <a:prstGeom prst="rect">
            <a:avLst/>
          </a:prstGeom>
        </p:spPr>
      </p:pic>
      <p:pic>
        <p:nvPicPr>
          <p:cNvPr id="12" name="Graphic 11" descr="Female Profile with solid fill">
            <a:extLst>
              <a:ext uri="{FF2B5EF4-FFF2-40B4-BE49-F238E27FC236}">
                <a16:creationId xmlns:a16="http://schemas.microsoft.com/office/drawing/2014/main" id="{E7AA42DC-CABD-02E7-AB08-B135B9A639D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6554618" y="2260446"/>
            <a:ext cx="374853" cy="374853"/>
          </a:xfrm>
          <a:prstGeom prst="rect">
            <a:avLst/>
          </a:prstGeom>
        </p:spPr>
      </p:pic>
      <p:pic>
        <p:nvPicPr>
          <p:cNvPr id="13" name="Graphic 12" descr="School boy with solid fill">
            <a:extLst>
              <a:ext uri="{FF2B5EF4-FFF2-40B4-BE49-F238E27FC236}">
                <a16:creationId xmlns:a16="http://schemas.microsoft.com/office/drawing/2014/main" id="{B53AA559-380A-FC73-5EF6-ED4F2E498A38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6557794" y="1888768"/>
            <a:ext cx="374853" cy="374853"/>
          </a:xfrm>
          <a:prstGeom prst="rect">
            <a:avLst/>
          </a:prstGeom>
        </p:spPr>
      </p:pic>
      <p:pic>
        <p:nvPicPr>
          <p:cNvPr id="14" name="Graphic 13" descr="School girl with solid fill">
            <a:extLst>
              <a:ext uri="{FF2B5EF4-FFF2-40B4-BE49-F238E27FC236}">
                <a16:creationId xmlns:a16="http://schemas.microsoft.com/office/drawing/2014/main" id="{3349E2FB-738E-8A39-6772-512F00C5DAF1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6557794" y="3006977"/>
            <a:ext cx="374853" cy="374853"/>
          </a:xfrm>
          <a:prstGeom prst="rect">
            <a:avLst/>
          </a:prstGeom>
        </p:spPr>
      </p:pic>
      <p:pic>
        <p:nvPicPr>
          <p:cNvPr id="15" name="Graphic 14" descr="User Crown Female with solid fill">
            <a:extLst>
              <a:ext uri="{FF2B5EF4-FFF2-40B4-BE49-F238E27FC236}">
                <a16:creationId xmlns:a16="http://schemas.microsoft.com/office/drawing/2014/main" id="{9F91ABF8-0D8F-6E2E-55EC-91BE0C0E7DA6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6564785" y="3393457"/>
            <a:ext cx="340152" cy="340152"/>
          </a:xfrm>
          <a:prstGeom prst="rect">
            <a:avLst/>
          </a:prstGeom>
        </p:spPr>
      </p:pic>
      <p:pic>
        <p:nvPicPr>
          <p:cNvPr id="16" name="Graphic 15" descr="User Crown Male with solid fill">
            <a:extLst>
              <a:ext uri="{FF2B5EF4-FFF2-40B4-BE49-F238E27FC236}">
                <a16:creationId xmlns:a16="http://schemas.microsoft.com/office/drawing/2014/main" id="{2CE9712C-43E2-BB0B-3A54-402448BD04BE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6557794" y="3774617"/>
            <a:ext cx="340152" cy="340152"/>
          </a:xfrm>
          <a:prstGeom prst="rect">
            <a:avLst/>
          </a:prstGeom>
        </p:spPr>
      </p:pic>
      <p:pic>
        <p:nvPicPr>
          <p:cNvPr id="17" name="Graphic 16" descr="Office worker male with solid fill">
            <a:extLst>
              <a:ext uri="{FF2B5EF4-FFF2-40B4-BE49-F238E27FC236}">
                <a16:creationId xmlns:a16="http://schemas.microsoft.com/office/drawing/2014/main" id="{6E8D6AB5-A770-BF12-6BC9-196984C4475F}"/>
              </a:ext>
            </a:extLst>
          </p:cNvPr>
          <p:cNvPicPr>
            <a:picLocks noChangeAspect="1"/>
          </p:cNvPicPr>
          <p:nvPr/>
        </p:nvPicPr>
        <p:blipFill>
          <a:blip r:embed="rId16">
            <a:extLst>
              <a:ext uri="{96DAC541-7B7A-43D3-8B79-37D633B846F1}">
                <asvg:svgBlip xmlns:asvg="http://schemas.microsoft.com/office/drawing/2016/SVG/main" r:embed="rId17"/>
              </a:ext>
            </a:extLst>
          </a:blip>
          <a:stretch>
            <a:fillRect/>
          </a:stretch>
        </p:blipFill>
        <p:spPr>
          <a:xfrm>
            <a:off x="6527218" y="4108469"/>
            <a:ext cx="374853" cy="374853"/>
          </a:xfrm>
          <a:prstGeom prst="rect">
            <a:avLst/>
          </a:prstGeom>
        </p:spPr>
      </p:pic>
      <p:pic>
        <p:nvPicPr>
          <p:cNvPr id="18" name="Graphic 17" descr="Office worker female with solid fill">
            <a:extLst>
              <a:ext uri="{FF2B5EF4-FFF2-40B4-BE49-F238E27FC236}">
                <a16:creationId xmlns:a16="http://schemas.microsoft.com/office/drawing/2014/main" id="{3C8BE119-8EC3-221F-5522-6AB661A3B1BA}"/>
              </a:ext>
            </a:extLst>
          </p:cNvPr>
          <p:cNvPicPr>
            <a:picLocks noChangeAspect="1"/>
          </p:cNvPicPr>
          <p:nvPr/>
        </p:nvPicPr>
        <p:blipFill>
          <a:blip r:embed="rId18">
            <a:extLst>
              <a:ext uri="{96DAC541-7B7A-43D3-8B79-37D633B846F1}">
                <asvg:svgBlip xmlns:asvg="http://schemas.microsoft.com/office/drawing/2016/SVG/main" r:embed="rId19"/>
              </a:ext>
            </a:extLst>
          </a:blip>
          <a:stretch>
            <a:fillRect/>
          </a:stretch>
        </p:blipFill>
        <p:spPr>
          <a:xfrm>
            <a:off x="6510432" y="4846525"/>
            <a:ext cx="374853" cy="374853"/>
          </a:xfrm>
          <a:prstGeom prst="rect">
            <a:avLst/>
          </a:prstGeom>
        </p:spPr>
      </p:pic>
      <p:pic>
        <p:nvPicPr>
          <p:cNvPr id="19" name="Graphic 18" descr="Cowboy male with solid fill">
            <a:extLst>
              <a:ext uri="{FF2B5EF4-FFF2-40B4-BE49-F238E27FC236}">
                <a16:creationId xmlns:a16="http://schemas.microsoft.com/office/drawing/2014/main" id="{C32416E0-D51C-BB5A-A4B4-8C66000F1091}"/>
              </a:ext>
            </a:extLst>
          </p:cNvPr>
          <p:cNvPicPr>
            <a:picLocks noChangeAspect="1"/>
          </p:cNvPicPr>
          <p:nvPr/>
        </p:nvPicPr>
        <p:blipFill>
          <a:blip r:embed="rId20">
            <a:extLst>
              <a:ext uri="{96DAC541-7B7A-43D3-8B79-37D633B846F1}">
                <asvg:svgBlip xmlns:asvg="http://schemas.microsoft.com/office/drawing/2016/SVG/main" r:embed="rId21"/>
              </a:ext>
            </a:extLst>
          </a:blip>
          <a:stretch>
            <a:fillRect/>
          </a:stretch>
        </p:blipFill>
        <p:spPr>
          <a:xfrm>
            <a:off x="6527217" y="4483322"/>
            <a:ext cx="374853" cy="374853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C40EEB96-4DEF-EA79-1642-4345C1A8B3CF}"/>
              </a:ext>
            </a:extLst>
          </p:cNvPr>
          <p:cNvSpPr txBox="1"/>
          <p:nvPr/>
        </p:nvSpPr>
        <p:spPr>
          <a:xfrm>
            <a:off x="11458575" y="5519231"/>
            <a:ext cx="604810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18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0.22</a:t>
            </a:r>
          </a:p>
          <a:p>
            <a:pPr algn="ctr"/>
            <a:endParaRPr lang="en-US" sz="8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b="1" u="sng" dirty="0">
                <a:solidFill>
                  <a:srgbClr val="000000"/>
                </a:solidFill>
                <a:latin typeface="Calibri" panose="020F0502020204030204" pitchFamily="34" charset="0"/>
              </a:rPr>
              <a:t>MSE</a:t>
            </a:r>
            <a:r>
              <a:rPr lang="en-US" b="1" dirty="0"/>
              <a:t> </a:t>
            </a:r>
          </a:p>
        </p:txBody>
      </p:sp>
      <p:sp>
        <p:nvSpPr>
          <p:cNvPr id="32" name="Arrow: Down 31">
            <a:extLst>
              <a:ext uri="{FF2B5EF4-FFF2-40B4-BE49-F238E27FC236}">
                <a16:creationId xmlns:a16="http://schemas.microsoft.com/office/drawing/2014/main" id="{91F7AAF2-A5E7-F073-7B68-9A09D7B1632F}"/>
              </a:ext>
            </a:extLst>
          </p:cNvPr>
          <p:cNvSpPr/>
          <p:nvPr/>
        </p:nvSpPr>
        <p:spPr>
          <a:xfrm>
            <a:off x="11634704" y="5344610"/>
            <a:ext cx="252552" cy="17993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25717B17-7A18-923C-CD71-5897D677B0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8106772"/>
                  </p:ext>
                </p:extLst>
              </p:nvPr>
            </p:nvGraphicFramePr>
            <p:xfrm>
              <a:off x="9749966" y="1514076"/>
              <a:ext cx="1182980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2437">
                      <a:extLst>
                        <a:ext uri="{9D8B030D-6E8A-4147-A177-3AD203B41FA5}">
                          <a16:colId xmlns:a16="http://schemas.microsoft.com/office/drawing/2014/main" val="3728995684"/>
                        </a:ext>
                      </a:extLst>
                    </a:gridCol>
                    <a:gridCol w="730543">
                      <a:extLst>
                        <a:ext uri="{9D8B030D-6E8A-4147-A177-3AD203B41FA5}">
                          <a16:colId xmlns:a16="http://schemas.microsoft.com/office/drawing/2014/main" val="33859331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dirty="0" smtClean="0">
                                    <a:latin typeface="Cambria Math" panose="02040503050406030204" pitchFamily="18" charset="0"/>
                                  </a:rPr>
                                  <m:t>𝑬𝒓𝒓𝒐𝒓</m:t>
                                </m:r>
                              </m:oMath>
                            </m:oMathPara>
                          </a14:m>
                          <a:endParaRPr lang="en-US" sz="12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accent2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89998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80553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48994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60761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33743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3163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06169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7100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34906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400707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25717B17-7A18-923C-CD71-5897D677B05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968106772"/>
                  </p:ext>
                </p:extLst>
              </p:nvPr>
            </p:nvGraphicFramePr>
            <p:xfrm>
              <a:off x="9749966" y="1514076"/>
              <a:ext cx="1182980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2437">
                      <a:extLst>
                        <a:ext uri="{9D8B030D-6E8A-4147-A177-3AD203B41FA5}">
                          <a16:colId xmlns:a16="http://schemas.microsoft.com/office/drawing/2014/main" val="3728995684"/>
                        </a:ext>
                      </a:extLst>
                    </a:gridCol>
                    <a:gridCol w="730543">
                      <a:extLst>
                        <a:ext uri="{9D8B030D-6E8A-4147-A177-3AD203B41FA5}">
                          <a16:colId xmlns:a16="http://schemas.microsoft.com/office/drawing/2014/main" val="3385933185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2"/>
                          <a:stretch>
                            <a:fillRect l="-63333" t="-1639" r="-3333" b="-9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899985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880553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1489941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0607618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9337432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6531633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74061698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99710046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26349065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1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04007071"/>
                      </a:ext>
                    </a:extLst>
                  </a:tr>
                </a:tbl>
              </a:graphicData>
            </a:graphic>
          </p:graphicFrame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E5C63B7-D6F6-CD11-6C5B-186B2CC0D9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7895303"/>
                  </p:ext>
                </p:extLst>
              </p:nvPr>
            </p:nvGraphicFramePr>
            <p:xfrm>
              <a:off x="10932946" y="1514076"/>
              <a:ext cx="1179092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184">
                      <a:extLst>
                        <a:ext uri="{9D8B030D-6E8A-4147-A177-3AD203B41FA5}">
                          <a16:colId xmlns:a16="http://schemas.microsoft.com/office/drawing/2014/main" val="3342451388"/>
                        </a:ext>
                      </a:extLst>
                    </a:gridCol>
                    <a:gridCol w="727908">
                      <a:extLst>
                        <a:ext uri="{9D8B030D-6E8A-4147-A177-3AD203B41FA5}">
                          <a16:colId xmlns:a16="http://schemas.microsoft.com/office/drawing/2014/main" val="36401291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200" b="1" i="1" dirty="0" smtClean="0">
                                    <a:latin typeface="Cambria Math" panose="02040503050406030204" pitchFamily="18" charset="0"/>
                                  </a:rPr>
                                  <m:t>𝑬𝒓𝒓𝒐</m:t>
                                </m:r>
                                <m:sSup>
                                  <m:sSupPr>
                                    <m:ctrlP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2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accent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07915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0.1024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08238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0.8281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9127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0.1024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58653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0.25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45495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0.0081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70229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0.0081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476280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850169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63757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210466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E5C63B7-D6F6-CD11-6C5B-186B2CC0D9EC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497895303"/>
                  </p:ext>
                </p:extLst>
              </p:nvPr>
            </p:nvGraphicFramePr>
            <p:xfrm>
              <a:off x="10932946" y="1514076"/>
              <a:ext cx="1179092" cy="370840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451184">
                      <a:extLst>
                        <a:ext uri="{9D8B030D-6E8A-4147-A177-3AD203B41FA5}">
                          <a16:colId xmlns:a16="http://schemas.microsoft.com/office/drawing/2014/main" val="3342451388"/>
                        </a:ext>
                      </a:extLst>
                    </a:gridCol>
                    <a:gridCol w="727908">
                      <a:extLst>
                        <a:ext uri="{9D8B030D-6E8A-4147-A177-3AD203B41FA5}">
                          <a16:colId xmlns:a16="http://schemas.microsoft.com/office/drawing/2014/main" val="3640129183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23"/>
                          <a:stretch>
                            <a:fillRect l="-62500" t="-1639" r="-4167" b="-92295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10791546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0.1024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61082386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0.8281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791277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0.1024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23586530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0.25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84549597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0.0081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1702293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0.0081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847628041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08501696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59637576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1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endParaRPr lang="en-US" sz="1400" b="1" i="0" u="none" strike="noStrike" dirty="0">
                            <a:solidFill>
                              <a:schemeClr val="accent1">
                                <a:lumMod val="75000"/>
                              </a:schemeClr>
                            </a:solidFill>
                            <a:effectLst/>
                            <a:latin typeface="Calibri" panose="020F0502020204030204" pitchFamily="34" charset="0"/>
                          </a:endParaRP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355210466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7" name="Rectangle 6">
            <a:extLst>
              <a:ext uri="{FF2B5EF4-FFF2-40B4-BE49-F238E27FC236}">
                <a16:creationId xmlns:a16="http://schemas.microsoft.com/office/drawing/2014/main" id="{A8DA7E31-DDF7-8CF6-E4BC-AB499D92145E}"/>
              </a:ext>
            </a:extLst>
          </p:cNvPr>
          <p:cNvSpPr/>
          <p:nvPr/>
        </p:nvSpPr>
        <p:spPr>
          <a:xfrm>
            <a:off x="6274468" y="4108469"/>
            <a:ext cx="5917532" cy="11129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63688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CFFD830-D30E-479D-9038-287E69A83B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Model Comparison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489F5C-F365-4008-D787-110745DE8C1B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/>
            <p:txBody>
              <a:bodyPr/>
              <a:lstStyle/>
              <a:p>
                <a:r>
                  <a:rPr lang="en-US" sz="2400" dirty="0"/>
                  <a:t>With an evaluation metric defined, we can now compare models</a:t>
                </a:r>
              </a:p>
              <a:p>
                <a:r>
                  <a:rPr lang="en-US" sz="2400" dirty="0"/>
                  <a:t>Model 1: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𝑳𝒐𝑺</m:t>
                        </m:r>
                      </m:e>
                    </m:ac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𝟓𝟗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𝑹𝒊𝒔𝒌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𝟐𝟕</m:t>
                    </m:r>
                  </m:oMath>
                </a14:m>
                <a:r>
                  <a:rPr lang="en-US" sz="2400" dirty="0"/>
                  <a:t> gets </a:t>
                </a:r>
                <a14:m>
                  <m:oMath xmlns:m="http://schemas.openxmlformats.org/officeDocument/2006/math"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𝑴𝑺𝑬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𝟐𝟐</m:t>
                    </m:r>
                  </m:oMath>
                </a14:m>
                <a:endParaRPr lang="en-US" sz="2400" b="1" dirty="0"/>
              </a:p>
              <a:p>
                <a:r>
                  <a:rPr lang="en-US" sz="2400" dirty="0"/>
                  <a:t>Model 2: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𝑳𝒐𝑺</m:t>
                        </m:r>
                      </m:e>
                    </m:acc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𝟐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𝑹𝒊𝒔𝒌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 smtClean="0">
                        <a:latin typeface="Cambria Math" panose="02040503050406030204" pitchFamily="18" charset="0"/>
                      </a:rPr>
                      <m:t>𝟕</m:t>
                    </m:r>
                  </m:oMath>
                </a14:m>
                <a:r>
                  <a:rPr lang="en-US" sz="2400" b="1" dirty="0"/>
                  <a:t>:</a:t>
                </a:r>
              </a:p>
              <a:p>
                <a:endParaRPr lang="en-US" sz="2400" b="1" dirty="0"/>
              </a:p>
              <a:p>
                <a:endParaRPr lang="en-US" sz="2400" b="1" dirty="0"/>
              </a:p>
              <a:p>
                <a:endParaRPr lang="en-US" sz="2400" b="1" dirty="0"/>
              </a:p>
              <a:p>
                <a:endParaRPr lang="en-US" sz="2400" b="1" dirty="0"/>
              </a:p>
              <a:p>
                <a:endParaRPr lang="en-US" sz="2400" b="1" dirty="0"/>
              </a:p>
              <a:p>
                <a:endParaRPr lang="en-US" sz="2400" b="1" dirty="0"/>
              </a:p>
              <a:p>
                <a:pPr>
                  <a:buFont typeface="Wingdings" panose="05000000000000000000" pitchFamily="2" charset="2"/>
                  <a:buChar char="è"/>
                </a:pPr>
                <a:r>
                  <a:rPr lang="en-US" sz="2400" dirty="0">
                    <a:sym typeface="Wingdings" panose="05000000000000000000" pitchFamily="2" charset="2"/>
                  </a:rPr>
                  <a:t> MSE of model 1 is lower than model 2  model 1 is better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 It is important to note that MSE is an </a:t>
                </a:r>
                <a:r>
                  <a:rPr lang="en-US" sz="2000" b="1" dirty="0"/>
                  <a:t>error measurement </a:t>
                </a:r>
              </a:p>
              <a:p>
                <a:pPr lvl="1">
                  <a:buFont typeface="Wingdings" panose="05000000000000000000" pitchFamily="2" charset="2"/>
                  <a:buChar char="Ø"/>
                </a:pPr>
                <a:r>
                  <a:rPr lang="en-US" sz="2000" dirty="0"/>
                  <a:t> </a:t>
                </a:r>
                <a:r>
                  <a:rPr lang="en-US" sz="2000" b="1" dirty="0"/>
                  <a:t>Lower MSE means better model</a:t>
                </a:r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A6489F5C-F365-4008-D787-110745DE8C1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blipFill>
                <a:blip r:embed="rId2"/>
                <a:stretch>
                  <a:fillRect l="-765" t="-1634" b="-21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745780E-F1E4-2936-4ADA-684307FEFC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2608803"/>
                  </p:ext>
                </p:extLst>
              </p:nvPr>
            </p:nvGraphicFramePr>
            <p:xfrm>
              <a:off x="733425" y="2348998"/>
              <a:ext cx="5831554" cy="25958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62013">
                      <a:extLst>
                        <a:ext uri="{9D8B030D-6E8A-4147-A177-3AD203B41FA5}">
                          <a16:colId xmlns:a16="http://schemas.microsoft.com/office/drawing/2014/main" val="2103288830"/>
                        </a:ext>
                      </a:extLst>
                    </a:gridCol>
                    <a:gridCol w="707231">
                      <a:extLst>
                        <a:ext uri="{9D8B030D-6E8A-4147-A177-3AD203B41FA5}">
                          <a16:colId xmlns:a16="http://schemas.microsoft.com/office/drawing/2014/main" val="3882502011"/>
                        </a:ext>
                      </a:extLst>
                    </a:gridCol>
                    <a:gridCol w="721519">
                      <a:extLst>
                        <a:ext uri="{9D8B030D-6E8A-4147-A177-3AD203B41FA5}">
                          <a16:colId xmlns:a16="http://schemas.microsoft.com/office/drawing/2014/main" val="4071248745"/>
                        </a:ext>
                      </a:extLst>
                    </a:gridCol>
                    <a:gridCol w="452438">
                      <a:extLst>
                        <a:ext uri="{9D8B030D-6E8A-4147-A177-3AD203B41FA5}">
                          <a16:colId xmlns:a16="http://schemas.microsoft.com/office/drawing/2014/main" val="242163065"/>
                        </a:ext>
                      </a:extLst>
                    </a:gridCol>
                    <a:gridCol w="726281">
                      <a:extLst>
                        <a:ext uri="{9D8B030D-6E8A-4147-A177-3AD203B41FA5}">
                          <a16:colId xmlns:a16="http://schemas.microsoft.com/office/drawing/2014/main" val="3214505944"/>
                        </a:ext>
                      </a:extLst>
                    </a:gridCol>
                    <a:gridCol w="452437">
                      <a:extLst>
                        <a:ext uri="{9D8B030D-6E8A-4147-A177-3AD203B41FA5}">
                          <a16:colId xmlns:a16="http://schemas.microsoft.com/office/drawing/2014/main" val="1530635262"/>
                        </a:ext>
                      </a:extLst>
                    </a:gridCol>
                    <a:gridCol w="730543">
                      <a:extLst>
                        <a:ext uri="{9D8B030D-6E8A-4147-A177-3AD203B41FA5}">
                          <a16:colId xmlns:a16="http://schemas.microsoft.com/office/drawing/2014/main" val="3065322152"/>
                        </a:ext>
                      </a:extLst>
                    </a:gridCol>
                    <a:gridCol w="451184">
                      <a:extLst>
                        <a:ext uri="{9D8B030D-6E8A-4147-A177-3AD203B41FA5}">
                          <a16:colId xmlns:a16="http://schemas.microsoft.com/office/drawing/2014/main" val="1183810021"/>
                        </a:ext>
                      </a:extLst>
                    </a:gridCol>
                    <a:gridCol w="727908">
                      <a:extLst>
                        <a:ext uri="{9D8B030D-6E8A-4147-A177-3AD203B41FA5}">
                          <a16:colId xmlns:a16="http://schemas.microsoft.com/office/drawing/2014/main" val="3195304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Patient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Risk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err="1">
                              <a:latin typeface="Consolas" panose="020B0609020204030204" pitchFamily="49" charset="0"/>
                            </a:rPr>
                            <a:t>LoS</a:t>
                          </a:r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Pred.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1200" b="1" i="1" dirty="0" smtClean="0">
                                    <a:latin typeface="Cambria Math" panose="02040503050406030204" pitchFamily="18" charset="0"/>
                                  </a:rPr>
                                  <m:t>𝑬𝒓𝒓𝒐𝒓</m:t>
                                </m:r>
                              </m:oMath>
                            </m:oMathPara>
                          </a14:m>
                          <a:endParaRPr lang="en-US" sz="12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accent2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14:m>
                            <m:oMathPara xmlns:m="http://schemas.openxmlformats.org/officeDocument/2006/math">
                              <m:oMathParaPr>
                                <m:jc m:val="center"/>
                              </m:oMathParaPr>
                              <m:oMath xmlns:m="http://schemas.openxmlformats.org/officeDocument/2006/math">
                                <m:r>
                                  <a:rPr lang="en-US" sz="1200" b="1" i="1" dirty="0" smtClean="0">
                                    <a:latin typeface="Cambria Math" panose="02040503050406030204" pitchFamily="18" charset="0"/>
                                  </a:rPr>
                                  <m:t>𝑬𝒓𝒓𝒐</m:t>
                                </m:r>
                                <m:sSup>
                                  <m:sSupPr>
                                    <m:ctrlP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  <m:t>𝒓</m:t>
                                    </m:r>
                                  </m:e>
                                  <m:sup>
                                    <m:r>
                                      <a:rPr lang="en-US" sz="1200" b="1" i="1" dirty="0" smtClean="0">
                                        <a:latin typeface="Cambria Math" panose="02040503050406030204" pitchFamily="18" charset="0"/>
                                      </a:rPr>
                                      <m:t>𝟐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US" sz="12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accent4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2216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99885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-1.3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26313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77422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550971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613700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-1.3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7174958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>
                <a:extLst>
                  <a:ext uri="{FF2B5EF4-FFF2-40B4-BE49-F238E27FC236}">
                    <a16:creationId xmlns:a16="http://schemas.microsoft.com/office/drawing/2014/main" id="{D745780E-F1E4-2936-4ADA-684307FEFC17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322608803"/>
                  </p:ext>
                </p:extLst>
              </p:nvPr>
            </p:nvGraphicFramePr>
            <p:xfrm>
              <a:off x="733425" y="2348998"/>
              <a:ext cx="5831554" cy="2595880"/>
            </p:xfrm>
            <a:graphic>
              <a:graphicData uri="http://schemas.openxmlformats.org/drawingml/2006/table">
                <a:tbl>
                  <a:tblPr firstRow="1" bandRow="1">
                    <a:tableStyleId>{5C22544A-7EE6-4342-B048-85BDC9FD1C3A}</a:tableStyleId>
                  </a:tblPr>
                  <a:tblGrid>
                    <a:gridCol w="862013">
                      <a:extLst>
                        <a:ext uri="{9D8B030D-6E8A-4147-A177-3AD203B41FA5}">
                          <a16:colId xmlns:a16="http://schemas.microsoft.com/office/drawing/2014/main" val="2103288830"/>
                        </a:ext>
                      </a:extLst>
                    </a:gridCol>
                    <a:gridCol w="707231">
                      <a:extLst>
                        <a:ext uri="{9D8B030D-6E8A-4147-A177-3AD203B41FA5}">
                          <a16:colId xmlns:a16="http://schemas.microsoft.com/office/drawing/2014/main" val="3882502011"/>
                        </a:ext>
                      </a:extLst>
                    </a:gridCol>
                    <a:gridCol w="721519">
                      <a:extLst>
                        <a:ext uri="{9D8B030D-6E8A-4147-A177-3AD203B41FA5}">
                          <a16:colId xmlns:a16="http://schemas.microsoft.com/office/drawing/2014/main" val="4071248745"/>
                        </a:ext>
                      </a:extLst>
                    </a:gridCol>
                    <a:gridCol w="452438">
                      <a:extLst>
                        <a:ext uri="{9D8B030D-6E8A-4147-A177-3AD203B41FA5}">
                          <a16:colId xmlns:a16="http://schemas.microsoft.com/office/drawing/2014/main" val="242163065"/>
                        </a:ext>
                      </a:extLst>
                    </a:gridCol>
                    <a:gridCol w="726281">
                      <a:extLst>
                        <a:ext uri="{9D8B030D-6E8A-4147-A177-3AD203B41FA5}">
                          <a16:colId xmlns:a16="http://schemas.microsoft.com/office/drawing/2014/main" val="3214505944"/>
                        </a:ext>
                      </a:extLst>
                    </a:gridCol>
                    <a:gridCol w="452437">
                      <a:extLst>
                        <a:ext uri="{9D8B030D-6E8A-4147-A177-3AD203B41FA5}">
                          <a16:colId xmlns:a16="http://schemas.microsoft.com/office/drawing/2014/main" val="1530635262"/>
                        </a:ext>
                      </a:extLst>
                    </a:gridCol>
                    <a:gridCol w="730543">
                      <a:extLst>
                        <a:ext uri="{9D8B030D-6E8A-4147-A177-3AD203B41FA5}">
                          <a16:colId xmlns:a16="http://schemas.microsoft.com/office/drawing/2014/main" val="3065322152"/>
                        </a:ext>
                      </a:extLst>
                    </a:gridCol>
                    <a:gridCol w="451184">
                      <a:extLst>
                        <a:ext uri="{9D8B030D-6E8A-4147-A177-3AD203B41FA5}">
                          <a16:colId xmlns:a16="http://schemas.microsoft.com/office/drawing/2014/main" val="1183810021"/>
                        </a:ext>
                      </a:extLst>
                    </a:gridCol>
                    <a:gridCol w="727908">
                      <a:extLst>
                        <a:ext uri="{9D8B030D-6E8A-4147-A177-3AD203B41FA5}">
                          <a16:colId xmlns:a16="http://schemas.microsoft.com/office/drawing/2014/main" val="3195304352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Patient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Risk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 err="1">
                              <a:latin typeface="Consolas" panose="020B0609020204030204" pitchFamily="49" charset="0"/>
                            </a:rPr>
                            <a:t>LoS</a:t>
                          </a:r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200" dirty="0">
                              <a:latin typeface="Consolas" panose="020B0609020204030204" pitchFamily="49" charset="0"/>
                            </a:rPr>
                            <a:t>Pred.</a:t>
                          </a:r>
                        </a:p>
                      </a:txBody>
                      <a:tcPr anchor="ctr">
                        <a:solidFill>
                          <a:schemeClr val="accent2">
                            <a:lumMod val="75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537500" t="-1639" r="-165000" b="-6245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endParaRPr lang="en-US" sz="12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anchor="ctr">
                        <a:blipFill>
                          <a:blip r:embed="rId3"/>
                          <a:stretch>
                            <a:fillRect l="-705042" t="-1639" r="-4202" b="-6245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2216299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199885637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-1.3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42631351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1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1.32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41774220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5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4.5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1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755097194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2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3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2.91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60000"/>
                            <a:lumOff val="4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-0.3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800" b="1" dirty="0">
                              <a:latin typeface="Consolas" panose="020B0609020204030204" pitchFamily="49" charset="0"/>
                              <a:sym typeface="Wingdings" panose="05000000000000000000" pitchFamily="2" charset="2"/>
                            </a:rPr>
                            <a:t></a:t>
                          </a:r>
                          <a:endParaRPr lang="en-US" sz="1800" b="1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0.09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40000"/>
                            <a:lumOff val="6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4161370013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algn="ctr"/>
                          <a:endParaRPr lang="en-US" sz="1100" dirty="0">
                            <a:latin typeface="Consolas" panose="020B0609020204030204" pitchFamily="49" charset="0"/>
                          </a:endParaRP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dirty="0">
                              <a:latin typeface="Consolas" panose="020B0609020204030204" pitchFamily="49" charset="0"/>
                            </a:rPr>
                            <a:t>4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algn="ctr"/>
                          <a:r>
                            <a:rPr lang="en-US" sz="1400" b="1" dirty="0">
                              <a:latin typeface="Consolas" panose="020B0609020204030204" pitchFamily="49" charset="0"/>
                            </a:rPr>
                            <a:t>6</a:t>
                          </a:r>
                        </a:p>
                      </a:txBody>
                      <a:tcPr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6.09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40000"/>
                            <a:lumOff val="6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0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-1.3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1800" b="1" i="0" u="none" strike="noStrike" kern="1200" cap="none" spc="0" normalizeH="0" baseline="0" noProof="0" dirty="0">
                              <a:ln>
                                <a:noFill/>
                              </a:ln>
                              <a:solidFill>
                                <a:prstClr val="black"/>
                              </a:solidFill>
                              <a:effectLst/>
                              <a:uLnTx/>
                              <a:uFillTx/>
                              <a:latin typeface="Consolas" panose="020B0609020204030204" pitchFamily="49" charset="0"/>
                              <a:ea typeface="+mn-ea"/>
                              <a:cs typeface="+mn-cs"/>
                              <a:sym typeface="Wingdings" panose="05000000000000000000" pitchFamily="2" charset="2"/>
                            </a:rPr>
                            <a:t></a:t>
                          </a:r>
                          <a:endParaRPr kumimoji="0" lang="en-US" sz="1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Consolas" panose="020B0609020204030204" pitchFamily="49" charset="0"/>
                            <a:ea typeface="+mn-ea"/>
                            <a:cs typeface="+mn-cs"/>
                          </a:endParaRPr>
                        </a:p>
                      </a:txBody>
                      <a:tcPr anchor="ctr">
                        <a:solidFill>
                          <a:schemeClr val="bg1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1" i="0" u="none" strike="noStrike" dirty="0">
                              <a:solidFill>
                                <a:srgbClr val="000000"/>
                              </a:solidFill>
                              <a:effectLst/>
                              <a:latin typeface="Calibri" panose="020F0502020204030204" pitchFamily="34" charset="0"/>
                            </a:rPr>
                            <a:t>1.69</a:t>
                          </a:r>
                        </a:p>
                      </a:txBody>
                      <a:tcPr marL="9525" marR="9525" marT="9525" marB="0" anchor="ctr">
                        <a:solidFill>
                          <a:schemeClr val="accent4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07174958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5" name="Graphic 4" descr="Male profile with solid fill">
            <a:extLst>
              <a:ext uri="{FF2B5EF4-FFF2-40B4-BE49-F238E27FC236}">
                <a16:creationId xmlns:a16="http://schemas.microsoft.com/office/drawing/2014/main" id="{3D894960-1DB5-61EC-FECB-99542E7305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990013" y="3458116"/>
            <a:ext cx="374853" cy="374853"/>
          </a:xfrm>
          <a:prstGeom prst="rect">
            <a:avLst/>
          </a:prstGeom>
        </p:spPr>
      </p:pic>
      <p:pic>
        <p:nvPicPr>
          <p:cNvPr id="6" name="Graphic 5" descr="Female Profile with solid fill">
            <a:extLst>
              <a:ext uri="{FF2B5EF4-FFF2-40B4-BE49-F238E27FC236}">
                <a16:creationId xmlns:a16="http://schemas.microsoft.com/office/drawing/2014/main" id="{FE12B461-D8BB-48DA-CD19-E4AE4BB0F81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96DAC541-7B7A-43D3-8B79-37D633B846F1}">
                <asvg:svgBlip xmlns:asvg="http://schemas.microsoft.com/office/drawing/2016/SVG/main" r:embed="rId7"/>
              </a:ext>
            </a:extLst>
          </a:blip>
          <a:stretch>
            <a:fillRect/>
          </a:stretch>
        </p:blipFill>
        <p:spPr>
          <a:xfrm>
            <a:off x="990013" y="3090555"/>
            <a:ext cx="374853" cy="374853"/>
          </a:xfrm>
          <a:prstGeom prst="rect">
            <a:avLst/>
          </a:prstGeom>
        </p:spPr>
      </p:pic>
      <p:pic>
        <p:nvPicPr>
          <p:cNvPr id="7" name="Graphic 6" descr="School boy with solid fill">
            <a:extLst>
              <a:ext uri="{FF2B5EF4-FFF2-40B4-BE49-F238E27FC236}">
                <a16:creationId xmlns:a16="http://schemas.microsoft.com/office/drawing/2014/main" id="{22D8D131-9B21-EB57-2563-8649266BE8A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96DAC541-7B7A-43D3-8B79-37D633B846F1}">
                <asvg:svgBlip xmlns:asvg="http://schemas.microsoft.com/office/drawing/2016/SVG/main" r:embed="rId9"/>
              </a:ext>
            </a:extLst>
          </a:blip>
          <a:stretch>
            <a:fillRect/>
          </a:stretch>
        </p:blipFill>
        <p:spPr>
          <a:xfrm>
            <a:off x="993189" y="2718877"/>
            <a:ext cx="374853" cy="374853"/>
          </a:xfrm>
          <a:prstGeom prst="rect">
            <a:avLst/>
          </a:prstGeom>
        </p:spPr>
      </p:pic>
      <p:pic>
        <p:nvPicPr>
          <p:cNvPr id="8" name="Graphic 7" descr="School girl with solid fill">
            <a:extLst>
              <a:ext uri="{FF2B5EF4-FFF2-40B4-BE49-F238E27FC236}">
                <a16:creationId xmlns:a16="http://schemas.microsoft.com/office/drawing/2014/main" id="{CA55877C-65FC-150A-F809-C6B21810998C}"/>
              </a:ext>
            </a:extLst>
          </p:cNvPr>
          <p:cNvPicPr>
            <a:picLocks noChangeAspect="1"/>
          </p:cNvPicPr>
          <p:nvPr/>
        </p:nvPicPr>
        <p:blipFill>
          <a:blip r:embed="rId10">
            <a:extLst>
              <a:ext uri="{96DAC541-7B7A-43D3-8B79-37D633B846F1}">
                <asvg:svgBlip xmlns:asvg="http://schemas.microsoft.com/office/drawing/2016/SVG/main" r:embed="rId11"/>
              </a:ext>
            </a:extLst>
          </a:blip>
          <a:stretch>
            <a:fillRect/>
          </a:stretch>
        </p:blipFill>
        <p:spPr>
          <a:xfrm>
            <a:off x="993189" y="3837086"/>
            <a:ext cx="374853" cy="374853"/>
          </a:xfrm>
          <a:prstGeom prst="rect">
            <a:avLst/>
          </a:prstGeom>
        </p:spPr>
      </p:pic>
      <p:pic>
        <p:nvPicPr>
          <p:cNvPr id="9" name="Graphic 8" descr="User Crown Female with solid fill">
            <a:extLst>
              <a:ext uri="{FF2B5EF4-FFF2-40B4-BE49-F238E27FC236}">
                <a16:creationId xmlns:a16="http://schemas.microsoft.com/office/drawing/2014/main" id="{D67E1829-4035-CABA-FF0D-249CF266790E}"/>
              </a:ext>
            </a:extLst>
          </p:cNvPr>
          <p:cNvPicPr>
            <a:picLocks noChangeAspect="1"/>
          </p:cNvPicPr>
          <p:nvPr/>
        </p:nvPicPr>
        <p:blipFill>
          <a:blip r:embed="rId12">
            <a:extLst>
              <a:ext uri="{96DAC541-7B7A-43D3-8B79-37D633B846F1}">
                <asvg:svgBlip xmlns:asvg="http://schemas.microsoft.com/office/drawing/2016/SVG/main" r:embed="rId13"/>
              </a:ext>
            </a:extLst>
          </a:blip>
          <a:stretch>
            <a:fillRect/>
          </a:stretch>
        </p:blipFill>
        <p:spPr>
          <a:xfrm>
            <a:off x="1000180" y="4223566"/>
            <a:ext cx="340152" cy="340152"/>
          </a:xfrm>
          <a:prstGeom prst="rect">
            <a:avLst/>
          </a:prstGeom>
        </p:spPr>
      </p:pic>
      <p:pic>
        <p:nvPicPr>
          <p:cNvPr id="10" name="Graphic 9" descr="User Crown Male with solid fill">
            <a:extLst>
              <a:ext uri="{FF2B5EF4-FFF2-40B4-BE49-F238E27FC236}">
                <a16:creationId xmlns:a16="http://schemas.microsoft.com/office/drawing/2014/main" id="{936C33C2-B40B-BE0B-D0F1-A32FDB2A2A99}"/>
              </a:ext>
            </a:extLst>
          </p:cNvPr>
          <p:cNvPicPr>
            <a:picLocks noChangeAspect="1"/>
          </p:cNvPicPr>
          <p:nvPr/>
        </p:nvPicPr>
        <p:blipFill>
          <a:blip r:embed="rId14">
            <a:extLst>
              <a:ext uri="{96DAC541-7B7A-43D3-8B79-37D633B846F1}">
                <asvg:svgBlip xmlns:asvg="http://schemas.microsoft.com/office/drawing/2016/SVG/main" r:embed="rId15"/>
              </a:ext>
            </a:extLst>
          </a:blip>
          <a:stretch>
            <a:fillRect/>
          </a:stretch>
        </p:blipFill>
        <p:spPr>
          <a:xfrm>
            <a:off x="993189" y="4604726"/>
            <a:ext cx="340152" cy="340152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3C7D6672-7336-888F-CBEB-8D20640BDBD2}"/>
              </a:ext>
            </a:extLst>
          </p:cNvPr>
          <p:cNvSpPr txBox="1"/>
          <p:nvPr/>
        </p:nvSpPr>
        <p:spPr>
          <a:xfrm>
            <a:off x="7001499" y="3222349"/>
            <a:ext cx="1031671" cy="8463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2000" b="1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0.63</a:t>
            </a:r>
          </a:p>
          <a:p>
            <a:pPr algn="ctr"/>
            <a:endParaRPr lang="en-US" sz="900" b="1" i="0" u="none" strike="noStrike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ctr"/>
            <a:r>
              <a:rPr lang="en-US" sz="2000" b="1" u="sng" dirty="0">
                <a:solidFill>
                  <a:srgbClr val="000000"/>
                </a:solidFill>
                <a:latin typeface="Calibri" panose="020F0502020204030204" pitchFamily="34" charset="0"/>
              </a:rPr>
              <a:t>MSE</a:t>
            </a:r>
            <a:r>
              <a:rPr lang="en-US" sz="2000" b="1" dirty="0"/>
              <a:t> </a:t>
            </a:r>
          </a:p>
        </p:txBody>
      </p:sp>
      <p:sp>
        <p:nvSpPr>
          <p:cNvPr id="12" name="Arrow: Down 11">
            <a:extLst>
              <a:ext uri="{FF2B5EF4-FFF2-40B4-BE49-F238E27FC236}">
                <a16:creationId xmlns:a16="http://schemas.microsoft.com/office/drawing/2014/main" id="{14CCA37B-586E-B1D0-DA03-71974EBCD8E2}"/>
              </a:ext>
            </a:extLst>
          </p:cNvPr>
          <p:cNvSpPr/>
          <p:nvPr/>
        </p:nvSpPr>
        <p:spPr>
          <a:xfrm rot="16200000">
            <a:off x="6815337" y="3561161"/>
            <a:ext cx="252552" cy="179931"/>
          </a:xfrm>
          <a:prstGeom prst="down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4429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53C4A85-B412-E31E-BC1B-3687FD79C3C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How a Model Learns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71CCB1-10C4-0F8B-FCB9-50DC51BC7E0A}"/>
                  </a:ext>
                </a:extLst>
              </p:cNvPr>
              <p:cNvSpPr>
                <a:spLocks noGrp="1"/>
              </p:cNvSpPr>
              <p:nvPr>
                <p:ph sz="quarter" idx="10"/>
              </p:nvPr>
            </p:nvSpPr>
            <p:spPr>
              <a:xfrm>
                <a:off x="733426" y="908093"/>
                <a:ext cx="5252285" cy="5221539"/>
              </a:xfrm>
            </p:spPr>
            <p:txBody>
              <a:bodyPr/>
              <a:lstStyle/>
              <a:p>
                <a:r>
                  <a:rPr lang="en-US" sz="2400" dirty="0"/>
                  <a:t>Linear regression model learns the equation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0" i="1">
                            <a:latin typeface="Cambria Math" panose="02040503050406030204" pitchFamily="18" charset="0"/>
                          </a:rPr>
                          <m:t>𝐿𝑜𝑆</m:t>
                        </m:r>
                      </m:e>
                    </m:acc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𝑅𝑖𝑠𝑘</m:t>
                    </m:r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“Learning” means to seek the best values for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sz="2800" dirty="0">
                  <a:latin typeface="Cambria Math" panose="02040503050406030204" pitchFamily="18" charset="0"/>
                </a:endParaRPr>
              </a:p>
              <a:p>
                <a:r>
                  <a:rPr lang="en-US" sz="2400" dirty="0"/>
                  <a:t>With 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b="1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b="1" i="1">
                            <a:latin typeface="Cambria Math" panose="02040503050406030204" pitchFamily="18" charset="0"/>
                          </a:rPr>
                          <m:t>𝑳𝒐𝑺</m:t>
                        </m:r>
                      </m:e>
                    </m:acc>
                    <m:r>
                      <a:rPr lang="en-US" sz="2400" b="1" i="1">
                        <a:latin typeface="Cambria Math" panose="02040503050406030204" pitchFamily="18" charset="0"/>
                      </a:rPr>
                      <m:t>=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𝟏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𝟓𝟗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𝑹𝒊𝒔𝒌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−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𝟎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.</m:t>
                    </m:r>
                    <m:r>
                      <a:rPr lang="en-US" sz="2400" b="1" i="1">
                        <a:latin typeface="Cambria Math" panose="02040503050406030204" pitchFamily="18" charset="0"/>
                      </a:rPr>
                      <m:t>𝟐𝟕</m:t>
                    </m:r>
                  </m:oMath>
                </a14:m>
                <a:r>
                  <a:rPr lang="en-US" sz="2400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=1.59</m:t>
                    </m:r>
                  </m:oMath>
                </a14:m>
                <a:r>
                  <a:rPr lang="en-US" sz="24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  <m:r>
                      <a:rPr lang="en-US" sz="2400" b="0" i="1" smtClean="0">
                        <a:latin typeface="Cambria Math" panose="02040503050406030204" pitchFamily="18" charset="0"/>
                      </a:rPr>
                      <m:t>=−0.27</m:t>
                    </m:r>
                  </m:oMath>
                </a14:m>
                <a:r>
                  <a:rPr lang="en-US" sz="2400" dirty="0"/>
                  <a:t>, but how to get those two numbers?</a:t>
                </a:r>
              </a:p>
              <a:p>
                <a:r>
                  <a:rPr lang="en-US" sz="2400" dirty="0"/>
                  <a:t>A common training strategy is as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Randomize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Use current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r>
                  <a:rPr lang="en-US" sz="2000" dirty="0"/>
                  <a:t> to make predictions for known data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Calculate the error of the current model</a:t>
                </a:r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Use the error to adjust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000" dirty="0"/>
                  <a:t> and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20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𝑤</m:t>
                        </m:r>
                      </m:e>
                      <m:sub>
                        <m:r>
                          <a:rPr lang="en-US" sz="2000" b="0" i="1" smtClean="0">
                            <a:latin typeface="Cambria Math" panose="02040503050406030204" pitchFamily="18" charset="0"/>
                          </a:rPr>
                          <m:t>0</m:t>
                        </m:r>
                      </m:sub>
                    </m:sSub>
                  </m:oMath>
                </a14:m>
                <a:endParaRPr lang="en-US" sz="2000" dirty="0"/>
              </a:p>
              <a:p>
                <a:pPr marL="914400" lvl="1" indent="-457200">
                  <a:buFont typeface="+mj-lt"/>
                  <a:buAutoNum type="arabicPeriod"/>
                </a:pPr>
                <a:r>
                  <a:rPr lang="en-US" sz="2000" dirty="0"/>
                  <a:t>Repeat 2 </a:t>
                </a:r>
                <a:r>
                  <a:rPr lang="en-US" sz="2000" dirty="0">
                    <a:sym typeface="Wingdings" panose="05000000000000000000" pitchFamily="2" charset="2"/>
                  </a:rPr>
                  <a:t> 4 until error stop improving</a:t>
                </a:r>
                <a:endParaRPr lang="en-US" sz="200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7271CCB1-10C4-0F8B-FCB9-50DC51BC7E0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sz="quarter" idx="10"/>
              </p:nvPr>
            </p:nvSpPr>
            <p:spPr>
              <a:xfrm>
                <a:off x="733426" y="908093"/>
                <a:ext cx="5252285" cy="5221539"/>
              </a:xfrm>
              <a:blipFill>
                <a:blip r:embed="rId2"/>
                <a:stretch>
                  <a:fillRect l="-1508" t="-1634" r="-92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8" name="Picture 17">
            <a:extLst>
              <a:ext uri="{FF2B5EF4-FFF2-40B4-BE49-F238E27FC236}">
                <a16:creationId xmlns:a16="http://schemas.microsoft.com/office/drawing/2014/main" id="{088C3533-18AC-5891-C396-FDE7C6D1E8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136" y="442623"/>
            <a:ext cx="2311527" cy="2330653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F3A4036-21CD-3A3F-E395-FB7DFF986CC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088" y="442624"/>
            <a:ext cx="2311527" cy="2330653"/>
          </a:xfrm>
          <a:prstGeom prst="rect">
            <a:avLst/>
          </a:prstGeom>
        </p:spPr>
      </p:pic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9040FC3F-816F-D787-579D-8CF830B557B2}"/>
              </a:ext>
            </a:extLst>
          </p:cNvPr>
          <p:cNvCxnSpPr>
            <a:cxnSpLocks/>
          </p:cNvCxnSpPr>
          <p:nvPr/>
        </p:nvCxnSpPr>
        <p:spPr>
          <a:xfrm flipH="1" flipV="1">
            <a:off x="6984332" y="1203158"/>
            <a:ext cx="1630279" cy="45535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3" name="Picture 32">
            <a:extLst>
              <a:ext uri="{FF2B5EF4-FFF2-40B4-BE49-F238E27FC236}">
                <a16:creationId xmlns:a16="http://schemas.microsoft.com/office/drawing/2014/main" id="{0F4A22DA-F645-F601-5C9A-173A3AB2C0C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563136" y="3696236"/>
            <a:ext cx="2311527" cy="2330653"/>
          </a:xfrm>
          <a:prstGeom prst="rect">
            <a:avLst/>
          </a:prstGeom>
        </p:spPr>
      </p:pic>
      <p:pic>
        <p:nvPicPr>
          <p:cNvPr id="37" name="Picture 36">
            <a:extLst>
              <a:ext uri="{FF2B5EF4-FFF2-40B4-BE49-F238E27FC236}">
                <a16:creationId xmlns:a16="http://schemas.microsoft.com/office/drawing/2014/main" id="{4648C980-E0FB-251E-1AD0-1BFC9BBF967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452088" y="3696236"/>
            <a:ext cx="2311527" cy="2330653"/>
          </a:xfrm>
          <a:prstGeom prst="rect">
            <a:avLst/>
          </a:prstGeom>
        </p:spPr>
      </p:pic>
      <p:cxnSp>
        <p:nvCxnSpPr>
          <p:cNvPr id="38" name="Straight Connector 37">
            <a:extLst>
              <a:ext uri="{FF2B5EF4-FFF2-40B4-BE49-F238E27FC236}">
                <a16:creationId xmlns:a16="http://schemas.microsoft.com/office/drawing/2014/main" id="{3103D8B2-7874-8B9C-9222-9B4075B4E42D}"/>
              </a:ext>
            </a:extLst>
          </p:cNvPr>
          <p:cNvCxnSpPr>
            <a:cxnSpLocks/>
          </p:cNvCxnSpPr>
          <p:nvPr/>
        </p:nvCxnSpPr>
        <p:spPr>
          <a:xfrm flipH="1">
            <a:off x="7022441" y="3786098"/>
            <a:ext cx="1167063" cy="171450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080DD259-C9DB-CF73-E3EE-29754808ABE4}"/>
              </a:ext>
            </a:extLst>
          </p:cNvPr>
          <p:cNvCxnSpPr>
            <a:cxnSpLocks/>
          </p:cNvCxnSpPr>
          <p:nvPr/>
        </p:nvCxnSpPr>
        <p:spPr>
          <a:xfrm flipH="1" flipV="1">
            <a:off x="9928058" y="1365584"/>
            <a:ext cx="1580147" cy="8121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790B58D-B0CD-730B-890F-562D3C3B064D}"/>
                  </a:ext>
                </a:extLst>
              </p:cNvPr>
              <p:cNvSpPr txBox="1"/>
              <p:nvPr/>
            </p:nvSpPr>
            <p:spPr>
              <a:xfrm>
                <a:off x="6704409" y="2768706"/>
                <a:ext cx="2028981" cy="283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𝟒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𝟐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4790B58D-B0CD-730B-890F-562D3C3B06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04409" y="2768706"/>
                <a:ext cx="2028981" cy="283026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32C5553-3A4A-0CD5-A0EF-F425FC884F39}"/>
                  </a:ext>
                </a:extLst>
              </p:cNvPr>
              <p:cNvSpPr txBox="1"/>
              <p:nvPr/>
            </p:nvSpPr>
            <p:spPr>
              <a:xfrm>
                <a:off x="9651242" y="2773276"/>
                <a:ext cx="2028981" cy="283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𝟎𝟏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𝟕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32C5553-3A4A-0CD5-A0EF-F425FC884F3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1242" y="2773276"/>
                <a:ext cx="2028981" cy="28302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362B57B-9328-816E-29E9-A9B6EB53B078}"/>
                  </a:ext>
                </a:extLst>
              </p:cNvPr>
              <p:cNvSpPr txBox="1"/>
              <p:nvPr/>
            </p:nvSpPr>
            <p:spPr>
              <a:xfrm>
                <a:off x="9651242" y="6023282"/>
                <a:ext cx="2028981" cy="283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𝟑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𝟖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8362B57B-9328-816E-29E9-A9B6EB53B0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51242" y="6023282"/>
                <a:ext cx="2028981" cy="28302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42F6836-6291-5220-9710-7ED8F9E5DC75}"/>
                  </a:ext>
                </a:extLst>
              </p:cNvPr>
              <p:cNvSpPr txBox="1"/>
              <p:nvPr/>
            </p:nvSpPr>
            <p:spPr>
              <a:xfrm>
                <a:off x="6762290" y="6023282"/>
                <a:ext cx="2028981" cy="28302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1200" b="1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1200" b="1" i="1">
                              <a:latin typeface="Cambria Math" panose="02040503050406030204" pitchFamily="18" charset="0"/>
                            </a:rPr>
                            <m:t>𝑳𝒐𝑺</m:t>
                          </m:r>
                        </m:e>
                      </m:acc>
                      <m:r>
                        <a:rPr lang="en-US" sz="1200" b="1" i="1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𝟏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𝟓𝟗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×</m:t>
                      </m:r>
                      <m:r>
                        <a:rPr lang="en-US" sz="1200" b="1" i="1">
                          <a:latin typeface="Cambria Math" panose="02040503050406030204" pitchFamily="18" charset="0"/>
                        </a:rPr>
                        <m:t>𝑹𝒊𝒔𝒌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−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𝟎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.</m:t>
                      </m:r>
                      <m:r>
                        <a:rPr lang="en-US" sz="1200" b="1" i="1" smtClean="0">
                          <a:latin typeface="Cambria Math" panose="02040503050406030204" pitchFamily="18" charset="0"/>
                        </a:rPr>
                        <m:t>𝟐𝟕</m:t>
                      </m:r>
                    </m:oMath>
                  </m:oMathPara>
                </a14:m>
                <a:endParaRPr lang="en-US" sz="1200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D42F6836-6291-5220-9710-7ED8F9E5DC7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762290" y="6023282"/>
                <a:ext cx="2028981" cy="283026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9" name="Arrow: Right 48">
            <a:extLst>
              <a:ext uri="{FF2B5EF4-FFF2-40B4-BE49-F238E27FC236}">
                <a16:creationId xmlns:a16="http://schemas.microsoft.com/office/drawing/2014/main" id="{25BEB9D6-8201-1652-0A9C-8C40F06A3332}"/>
              </a:ext>
            </a:extLst>
          </p:cNvPr>
          <p:cNvSpPr/>
          <p:nvPr/>
        </p:nvSpPr>
        <p:spPr>
          <a:xfrm>
            <a:off x="9061152" y="1193450"/>
            <a:ext cx="204447" cy="48727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0" name="Arrow: Right 49">
            <a:extLst>
              <a:ext uri="{FF2B5EF4-FFF2-40B4-BE49-F238E27FC236}">
                <a16:creationId xmlns:a16="http://schemas.microsoft.com/office/drawing/2014/main" id="{539B348E-3A15-9603-431A-6D5FFE2C72B6}"/>
              </a:ext>
            </a:extLst>
          </p:cNvPr>
          <p:cNvSpPr/>
          <p:nvPr/>
        </p:nvSpPr>
        <p:spPr>
          <a:xfrm flipH="1">
            <a:off x="9059391" y="4538446"/>
            <a:ext cx="204447" cy="48727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1" name="Arrow: Right 50">
            <a:extLst>
              <a:ext uri="{FF2B5EF4-FFF2-40B4-BE49-F238E27FC236}">
                <a16:creationId xmlns:a16="http://schemas.microsoft.com/office/drawing/2014/main" id="{E623A583-5BFD-88EA-74D1-E93174FD944D}"/>
              </a:ext>
            </a:extLst>
          </p:cNvPr>
          <p:cNvSpPr/>
          <p:nvPr/>
        </p:nvSpPr>
        <p:spPr>
          <a:xfrm rot="5400000">
            <a:off x="10563508" y="3185404"/>
            <a:ext cx="204447" cy="487279"/>
          </a:xfrm>
          <a:prstGeom prst="rightArrow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3" name="Straight Connector 52">
            <a:extLst>
              <a:ext uri="{FF2B5EF4-FFF2-40B4-BE49-F238E27FC236}">
                <a16:creationId xmlns:a16="http://schemas.microsoft.com/office/drawing/2014/main" id="{B091919D-B77A-DDA1-C94B-A88969551369}"/>
              </a:ext>
            </a:extLst>
          </p:cNvPr>
          <p:cNvCxnSpPr>
            <a:cxnSpLocks/>
          </p:cNvCxnSpPr>
          <p:nvPr/>
        </p:nvCxnSpPr>
        <p:spPr>
          <a:xfrm>
            <a:off x="8070014" y="717550"/>
            <a:ext cx="0" cy="77119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C92146CA-1769-B5B9-9A00-C25D3AA46CA8}"/>
              </a:ext>
            </a:extLst>
          </p:cNvPr>
          <p:cNvCxnSpPr>
            <a:cxnSpLocks/>
          </p:cNvCxnSpPr>
          <p:nvPr/>
        </p:nvCxnSpPr>
        <p:spPr>
          <a:xfrm>
            <a:off x="7785935" y="1002950"/>
            <a:ext cx="0" cy="403240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26030F18-A750-C92E-995B-BEDF393E3DF5}"/>
              </a:ext>
            </a:extLst>
          </p:cNvPr>
          <p:cNvCxnSpPr>
            <a:cxnSpLocks/>
          </p:cNvCxnSpPr>
          <p:nvPr/>
        </p:nvCxnSpPr>
        <p:spPr>
          <a:xfrm>
            <a:off x="7497010" y="1365584"/>
            <a:ext cx="0" cy="65251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A5796E02-73AA-DAF4-70FB-106F0193DB08}"/>
              </a:ext>
            </a:extLst>
          </p:cNvPr>
          <p:cNvCxnSpPr>
            <a:cxnSpLocks/>
          </p:cNvCxnSpPr>
          <p:nvPr/>
        </p:nvCxnSpPr>
        <p:spPr>
          <a:xfrm>
            <a:off x="7497010" y="1575323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A5978C19-5E55-CCED-0B3F-5E492B9DFC9C}"/>
              </a:ext>
            </a:extLst>
          </p:cNvPr>
          <p:cNvCxnSpPr>
            <a:cxnSpLocks/>
          </p:cNvCxnSpPr>
          <p:nvPr/>
        </p:nvCxnSpPr>
        <p:spPr>
          <a:xfrm>
            <a:off x="7211260" y="1873250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>
            <a:extLst>
              <a:ext uri="{FF2B5EF4-FFF2-40B4-BE49-F238E27FC236}">
                <a16:creationId xmlns:a16="http://schemas.microsoft.com/office/drawing/2014/main" id="{8E8D3ACA-6166-F2B0-8BFC-6ADA595FB7B9}"/>
              </a:ext>
            </a:extLst>
          </p:cNvPr>
          <p:cNvCxnSpPr>
            <a:cxnSpLocks/>
          </p:cNvCxnSpPr>
          <p:nvPr/>
        </p:nvCxnSpPr>
        <p:spPr>
          <a:xfrm>
            <a:off x="7208920" y="1290259"/>
            <a:ext cx="0" cy="440116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3" name="Straight Connector 72">
            <a:extLst>
              <a:ext uri="{FF2B5EF4-FFF2-40B4-BE49-F238E27FC236}">
                <a16:creationId xmlns:a16="http://schemas.microsoft.com/office/drawing/2014/main" id="{91204718-17F1-8C31-2AA2-655374691ABC}"/>
              </a:ext>
            </a:extLst>
          </p:cNvPr>
          <p:cNvCxnSpPr>
            <a:cxnSpLocks/>
          </p:cNvCxnSpPr>
          <p:nvPr/>
        </p:nvCxnSpPr>
        <p:spPr>
          <a:xfrm>
            <a:off x="10963234" y="719931"/>
            <a:ext cx="0" cy="67827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Straight Connector 73">
            <a:extLst>
              <a:ext uri="{FF2B5EF4-FFF2-40B4-BE49-F238E27FC236}">
                <a16:creationId xmlns:a16="http://schemas.microsoft.com/office/drawing/2014/main" id="{371184CC-9259-E0D3-3043-C81962850C35}"/>
              </a:ext>
            </a:extLst>
          </p:cNvPr>
          <p:cNvCxnSpPr>
            <a:cxnSpLocks/>
          </p:cNvCxnSpPr>
          <p:nvPr/>
        </p:nvCxnSpPr>
        <p:spPr>
          <a:xfrm>
            <a:off x="10679155" y="1005331"/>
            <a:ext cx="0" cy="39287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5" name="Straight Connector 74">
            <a:extLst>
              <a:ext uri="{FF2B5EF4-FFF2-40B4-BE49-F238E27FC236}">
                <a16:creationId xmlns:a16="http://schemas.microsoft.com/office/drawing/2014/main" id="{1D00A182-D244-6BE7-8C3F-09081655CB0E}"/>
              </a:ext>
            </a:extLst>
          </p:cNvPr>
          <p:cNvCxnSpPr>
            <a:cxnSpLocks/>
          </p:cNvCxnSpPr>
          <p:nvPr/>
        </p:nvCxnSpPr>
        <p:spPr>
          <a:xfrm>
            <a:off x="10390230" y="1406190"/>
            <a:ext cx="0" cy="27026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Straight Connector 75">
            <a:extLst>
              <a:ext uri="{FF2B5EF4-FFF2-40B4-BE49-F238E27FC236}">
                <a16:creationId xmlns:a16="http://schemas.microsoft.com/office/drawing/2014/main" id="{A50A0D25-3528-1888-6468-DF1B411390CA}"/>
              </a:ext>
            </a:extLst>
          </p:cNvPr>
          <p:cNvCxnSpPr>
            <a:cxnSpLocks/>
          </p:cNvCxnSpPr>
          <p:nvPr/>
        </p:nvCxnSpPr>
        <p:spPr>
          <a:xfrm>
            <a:off x="10390230" y="1577704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Straight Connector 76">
            <a:extLst>
              <a:ext uri="{FF2B5EF4-FFF2-40B4-BE49-F238E27FC236}">
                <a16:creationId xmlns:a16="http://schemas.microsoft.com/office/drawing/2014/main" id="{011952F1-32FA-027B-6159-C47B975AA885}"/>
              </a:ext>
            </a:extLst>
          </p:cNvPr>
          <p:cNvCxnSpPr>
            <a:cxnSpLocks/>
          </p:cNvCxnSpPr>
          <p:nvPr/>
        </p:nvCxnSpPr>
        <p:spPr>
          <a:xfrm>
            <a:off x="10104480" y="1875631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8" name="Straight Connector 77">
            <a:extLst>
              <a:ext uri="{FF2B5EF4-FFF2-40B4-BE49-F238E27FC236}">
                <a16:creationId xmlns:a16="http://schemas.microsoft.com/office/drawing/2014/main" id="{B1B7D443-B133-8049-7DE4-1C9ED6ACC40A}"/>
              </a:ext>
            </a:extLst>
          </p:cNvPr>
          <p:cNvCxnSpPr>
            <a:cxnSpLocks/>
          </p:cNvCxnSpPr>
          <p:nvPr/>
        </p:nvCxnSpPr>
        <p:spPr>
          <a:xfrm>
            <a:off x="10102140" y="1398209"/>
            <a:ext cx="0" cy="33454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3" name="Straight Connector 82">
            <a:extLst>
              <a:ext uri="{FF2B5EF4-FFF2-40B4-BE49-F238E27FC236}">
                <a16:creationId xmlns:a16="http://schemas.microsoft.com/office/drawing/2014/main" id="{FFA6314D-D964-D134-073A-E32BFD15FBD8}"/>
              </a:ext>
            </a:extLst>
          </p:cNvPr>
          <p:cNvCxnSpPr>
            <a:cxnSpLocks/>
          </p:cNvCxnSpPr>
          <p:nvPr/>
        </p:nvCxnSpPr>
        <p:spPr>
          <a:xfrm>
            <a:off x="10963234" y="3965070"/>
            <a:ext cx="0" cy="678278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Straight Connector 83">
            <a:extLst>
              <a:ext uri="{FF2B5EF4-FFF2-40B4-BE49-F238E27FC236}">
                <a16:creationId xmlns:a16="http://schemas.microsoft.com/office/drawing/2014/main" id="{ECD9F6DC-C1D5-416C-A0FA-B798007A6E8F}"/>
              </a:ext>
            </a:extLst>
          </p:cNvPr>
          <p:cNvCxnSpPr>
            <a:cxnSpLocks/>
          </p:cNvCxnSpPr>
          <p:nvPr/>
        </p:nvCxnSpPr>
        <p:spPr>
          <a:xfrm>
            <a:off x="10674393" y="4252851"/>
            <a:ext cx="0" cy="495362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>
            <a:extLst>
              <a:ext uri="{FF2B5EF4-FFF2-40B4-BE49-F238E27FC236}">
                <a16:creationId xmlns:a16="http://schemas.microsoft.com/office/drawing/2014/main" id="{B406B2CA-3986-C3F3-99EC-17BCAFCFD137}"/>
              </a:ext>
            </a:extLst>
          </p:cNvPr>
          <p:cNvCxnSpPr>
            <a:cxnSpLocks/>
          </p:cNvCxnSpPr>
          <p:nvPr/>
        </p:nvCxnSpPr>
        <p:spPr>
          <a:xfrm>
            <a:off x="10387849" y="4822843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>
            <a:extLst>
              <a:ext uri="{FF2B5EF4-FFF2-40B4-BE49-F238E27FC236}">
                <a16:creationId xmlns:a16="http://schemas.microsoft.com/office/drawing/2014/main" id="{B7F43A63-CCD0-19F7-9708-3AA677E65F22}"/>
              </a:ext>
            </a:extLst>
          </p:cNvPr>
          <p:cNvCxnSpPr>
            <a:cxnSpLocks/>
          </p:cNvCxnSpPr>
          <p:nvPr/>
        </p:nvCxnSpPr>
        <p:spPr>
          <a:xfrm>
            <a:off x="10099718" y="5120770"/>
            <a:ext cx="0" cy="151877"/>
          </a:xfrm>
          <a:prstGeom prst="line">
            <a:avLst/>
          </a:prstGeom>
          <a:ln w="28575">
            <a:solidFill>
              <a:schemeClr val="tx1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046F9607-734F-55B4-7736-AE59575B1FBB}"/>
              </a:ext>
            </a:extLst>
          </p:cNvPr>
          <p:cNvCxnSpPr>
            <a:cxnSpLocks/>
          </p:cNvCxnSpPr>
          <p:nvPr/>
        </p:nvCxnSpPr>
        <p:spPr>
          <a:xfrm flipH="1">
            <a:off x="9850594" y="4454226"/>
            <a:ext cx="1630279" cy="655721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6154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/>
      <p:bldP spid="46" grpId="0"/>
      <p:bldP spid="47" grpId="0"/>
      <p:bldP spid="48" grpId="0"/>
      <p:bldP spid="49" grpId="0" animBg="1"/>
      <p:bldP spid="50" grpId="0" animBg="1"/>
      <p:bldP spid="51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4293</TotalTime>
  <Words>1985</Words>
  <Application>Microsoft Office PowerPoint</Application>
  <PresentationFormat>Widescreen</PresentationFormat>
  <Paragraphs>575</Paragraphs>
  <Slides>20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9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0" baseType="lpstr">
      <vt:lpstr>Arial</vt:lpstr>
      <vt:lpstr>Avenir 55 Roman</vt:lpstr>
      <vt:lpstr>Avenir 65 Medium</vt:lpstr>
      <vt:lpstr>Avenir 95 Black</vt:lpstr>
      <vt:lpstr>Calibri</vt:lpstr>
      <vt:lpstr>Cambria Math</vt:lpstr>
      <vt:lpstr>Consolas</vt:lpstr>
      <vt:lpstr>Times New Roman</vt:lpstr>
      <vt:lpstr>Wingdings</vt:lpstr>
      <vt:lpstr>Office Theme</vt:lpstr>
      <vt:lpstr>Linear Models and Neural Networks</vt:lpstr>
      <vt:lpstr>Toy Example: Predicting Length-of-Stay</vt:lpstr>
      <vt:lpstr>Scatter Plot</vt:lpstr>
      <vt:lpstr>How to Make Prediction</vt:lpstr>
      <vt:lpstr>Formalizing the Prediction</vt:lpstr>
      <vt:lpstr>Linear Models</vt:lpstr>
      <vt:lpstr>How Good is a Model?</vt:lpstr>
      <vt:lpstr>Model Comparison</vt:lpstr>
      <vt:lpstr>How a Model Learns</vt:lpstr>
      <vt:lpstr>Nonlinear Data</vt:lpstr>
      <vt:lpstr>Nonlinear Activation</vt:lpstr>
      <vt:lpstr>Linear Model with Multiple Inputs</vt:lpstr>
      <vt:lpstr>One-Layer Neural Network</vt:lpstr>
      <vt:lpstr>Neural Network</vt:lpstr>
      <vt:lpstr>Why Stacking Nonlinear Models</vt:lpstr>
      <vt:lpstr>How Neural Network Learns</vt:lpstr>
      <vt:lpstr>Example of Number of Layers and Prediction Patterns</vt:lpstr>
      <vt:lpstr>Beware of Overfitting!!!</vt:lpstr>
      <vt:lpstr>Convolutional Neural Networks</vt:lpstr>
      <vt:lpstr>Recurrent Neural Network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Lindy Taylor</dc:creator>
  <cp:lastModifiedBy>Linh Le</cp:lastModifiedBy>
  <cp:revision>255</cp:revision>
  <dcterms:created xsi:type="dcterms:W3CDTF">2019-08-07T15:31:06Z</dcterms:created>
  <dcterms:modified xsi:type="dcterms:W3CDTF">2023-08-23T19:54:15Z</dcterms:modified>
</cp:coreProperties>
</file>