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19"/>
  </p:notesMasterIdLst>
  <p:sldIdLst>
    <p:sldId id="256" r:id="rId2"/>
    <p:sldId id="258" r:id="rId3"/>
    <p:sldId id="257" r:id="rId4"/>
    <p:sldId id="259" r:id="rId5"/>
    <p:sldId id="343" r:id="rId6"/>
    <p:sldId id="329" r:id="rId7"/>
    <p:sldId id="330" r:id="rId8"/>
    <p:sldId id="332" r:id="rId9"/>
    <p:sldId id="334" r:id="rId10"/>
    <p:sldId id="335" r:id="rId11"/>
    <p:sldId id="336" r:id="rId12"/>
    <p:sldId id="337" r:id="rId13"/>
    <p:sldId id="338" r:id="rId14"/>
    <p:sldId id="339" r:id="rId15"/>
    <p:sldId id="341" r:id="rId16"/>
    <p:sldId id="342" r:id="rId17"/>
    <p:sldId id="340" r:id="rId18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57AC7"/>
    <a:srgbClr val="65E537"/>
    <a:srgbClr val="B85C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1212" autoAdjust="0"/>
    <p:restoredTop sz="89376" autoAdjust="0"/>
  </p:normalViewPr>
  <p:slideViewPr>
    <p:cSldViewPr snapToGrid="0" snapToObjects="1">
      <p:cViewPr varScale="1">
        <p:scale>
          <a:sx n="112" d="100"/>
          <a:sy n="112" d="100"/>
        </p:scale>
        <p:origin x="19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8/26/2024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212913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70.png"/><Relationship Id="rId13" Type="http://schemas.openxmlformats.org/officeDocument/2006/relationships/image" Target="../media/image420.png"/><Relationship Id="rId3" Type="http://schemas.openxmlformats.org/officeDocument/2006/relationships/image" Target="../media/image32.png"/><Relationship Id="rId7" Type="http://schemas.openxmlformats.org/officeDocument/2006/relationships/image" Target="../media/image36.png"/><Relationship Id="rId12" Type="http://schemas.openxmlformats.org/officeDocument/2006/relationships/image" Target="../media/image410.png"/><Relationship Id="rId17" Type="http://schemas.openxmlformats.org/officeDocument/2006/relationships/image" Target="../media/image46.png"/><Relationship Id="rId2" Type="http://schemas.openxmlformats.org/officeDocument/2006/relationships/image" Target="../media/image310.png"/><Relationship Id="rId16" Type="http://schemas.openxmlformats.org/officeDocument/2006/relationships/image" Target="../media/image4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50.png"/><Relationship Id="rId11" Type="http://schemas.openxmlformats.org/officeDocument/2006/relationships/image" Target="../media/image400.png"/><Relationship Id="rId5" Type="http://schemas.openxmlformats.org/officeDocument/2006/relationships/image" Target="../media/image34.png"/><Relationship Id="rId15" Type="http://schemas.openxmlformats.org/officeDocument/2006/relationships/image" Target="../media/image44.png"/><Relationship Id="rId10" Type="http://schemas.openxmlformats.org/officeDocument/2006/relationships/image" Target="../media/image390.png"/><Relationship Id="rId4" Type="http://schemas.openxmlformats.org/officeDocument/2006/relationships/image" Target="../media/image330.png"/><Relationship Id="rId9" Type="http://schemas.openxmlformats.org/officeDocument/2006/relationships/image" Target="../media/image38.png"/><Relationship Id="rId14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5" Type="http://schemas.openxmlformats.org/officeDocument/2006/relationships/image" Target="../media/image2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Relationship Id="rId14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svg"/><Relationship Id="rId18" Type="http://schemas.openxmlformats.org/officeDocument/2006/relationships/image" Target="../media/image37.png"/><Relationship Id="rId3" Type="http://schemas.openxmlformats.org/officeDocument/2006/relationships/image" Target="../media/image22.svg"/><Relationship Id="rId7" Type="http://schemas.openxmlformats.org/officeDocument/2006/relationships/image" Target="../media/image26.svg"/><Relationship Id="rId12" Type="http://schemas.openxmlformats.org/officeDocument/2006/relationships/image" Target="../media/image31.png"/><Relationship Id="rId17" Type="http://schemas.openxmlformats.org/officeDocument/2006/relationships/image" Target="../media/image36.svg"/><Relationship Id="rId2" Type="http://schemas.openxmlformats.org/officeDocument/2006/relationships/image" Target="../media/image21.png"/><Relationship Id="rId16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5.png"/><Relationship Id="rId11" Type="http://schemas.openxmlformats.org/officeDocument/2006/relationships/image" Target="../media/image30.svg"/><Relationship Id="rId5" Type="http://schemas.openxmlformats.org/officeDocument/2006/relationships/image" Target="../media/image24.svg"/><Relationship Id="rId15" Type="http://schemas.openxmlformats.org/officeDocument/2006/relationships/image" Target="../media/image34.svg"/><Relationship Id="rId10" Type="http://schemas.openxmlformats.org/officeDocument/2006/relationships/image" Target="../media/image29.png"/><Relationship Id="rId19" Type="http://schemas.openxmlformats.org/officeDocument/2006/relationships/image" Target="../media/image38.svg"/><Relationship Id="rId4" Type="http://schemas.openxmlformats.org/officeDocument/2006/relationships/image" Target="../media/image23.png"/><Relationship Id="rId9" Type="http://schemas.openxmlformats.org/officeDocument/2006/relationships/image" Target="../media/image28.svg"/><Relationship Id="rId14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tensorflow.org/" TargetMode="External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0.png"/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0.png"/><Relationship Id="rId11" Type="http://schemas.openxmlformats.org/officeDocument/2006/relationships/image" Target="../media/image16.png"/><Relationship Id="rId5" Type="http://schemas.openxmlformats.org/officeDocument/2006/relationships/image" Target="../media/image10.png"/><Relationship Id="rId10" Type="http://schemas.openxmlformats.org/officeDocument/2006/relationships/image" Target="../media/image150.png"/><Relationship Id="rId4" Type="http://schemas.openxmlformats.org/officeDocument/2006/relationships/image" Target="../media/image90.png"/><Relationship Id="rId9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png"/><Relationship Id="rId3" Type="http://schemas.openxmlformats.org/officeDocument/2006/relationships/image" Target="../media/image18.png"/><Relationship Id="rId7" Type="http://schemas.openxmlformats.org/officeDocument/2006/relationships/image" Target="../media/image22.png"/><Relationship Id="rId2" Type="http://schemas.openxmlformats.org/officeDocument/2006/relationships/image" Target="../media/image17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10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0.png"/><Relationship Id="rId4" Type="http://schemas.openxmlformats.org/officeDocument/2006/relationships/image" Target="../media/image190.png"/><Relationship Id="rId9" Type="http://schemas.openxmlformats.org/officeDocument/2006/relationships/image" Target="../media/image2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571715" y="2703443"/>
            <a:ext cx="5176199" cy="677395"/>
          </a:xfrm>
        </p:spPr>
        <p:txBody>
          <a:bodyPr/>
          <a:lstStyle/>
          <a:p>
            <a:r>
              <a:rPr lang="en-US" dirty="0"/>
              <a:t>An AI Application</a:t>
            </a:r>
            <a:br>
              <a:rPr lang="en-US" dirty="0"/>
            </a:br>
            <a:r>
              <a:rPr lang="en-US" dirty="0"/>
              <a:t>Predicting Length of Stay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55A00C-9F39-7A90-A0D0-F1E96694FE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Training a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6EBEEB-29BA-EE11-D882-55CCDE1F33F6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1069554" cy="5221539"/>
          </a:xfrm>
        </p:spPr>
        <p:txBody>
          <a:bodyPr/>
          <a:lstStyle/>
          <a:p>
            <a:r>
              <a:rPr lang="en-US" dirty="0"/>
              <a:t>TensorFlow models must be </a:t>
            </a:r>
            <a:r>
              <a:rPr lang="en-US" dirty="0">
                <a:highlight>
                  <a:srgbClr val="D2DEEF"/>
                </a:highlight>
                <a:latin typeface="Consolas" panose="020B0609020204030204" pitchFamily="49" charset="0"/>
              </a:rPr>
              <a:t>compile()</a:t>
            </a:r>
            <a:r>
              <a:rPr lang="en-US" dirty="0"/>
              <a:t> before training</a:t>
            </a:r>
          </a:p>
          <a:p>
            <a:pPr marL="457200" lvl="1" indent="0">
              <a:buNone/>
            </a:pPr>
            <a:r>
              <a:rPr lang="en-US" sz="20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</a:t>
            </a:r>
            <a:r>
              <a:rPr lang="en-US" sz="2000" b="1" dirty="0" err="1">
                <a:solidFill>
                  <a:srgbClr val="795E26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compile</a:t>
            </a:r>
            <a:r>
              <a:rPr lang="en-US" sz="20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(loss=</a:t>
            </a:r>
            <a:r>
              <a:rPr lang="en-US" sz="2000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2000" b="1" dirty="0" err="1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mean_squared_error</a:t>
            </a:r>
            <a:r>
              <a:rPr lang="en-US" sz="2000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20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</a:t>
            </a:r>
            <a:endParaRPr lang="en-US" b="1" dirty="0">
              <a:solidFill>
                <a:srgbClr val="000000"/>
              </a:solidFill>
              <a:effectLst/>
              <a:highlight>
                <a:srgbClr val="F7F7F7"/>
              </a:highlight>
              <a:latin typeface="Courier New" panose="02070309020205020404" pitchFamily="49" charset="0"/>
            </a:endParaRPr>
          </a:p>
          <a:p>
            <a:pPr lvl="1"/>
            <a:r>
              <a:rPr lang="en-US" dirty="0"/>
              <a:t>We must set </a:t>
            </a:r>
            <a:r>
              <a:rPr lang="en-US" dirty="0">
                <a:highlight>
                  <a:srgbClr val="D2DEEF"/>
                </a:highlight>
                <a:latin typeface="Consolas" panose="020B0609020204030204" pitchFamily="49" charset="0"/>
              </a:rPr>
              <a:t>loss=</a:t>
            </a:r>
            <a:r>
              <a:rPr lang="en-US" dirty="0"/>
              <a:t> based on the task</a:t>
            </a:r>
          </a:p>
          <a:p>
            <a:pPr lvl="2"/>
            <a:r>
              <a:rPr lang="en-US" dirty="0"/>
              <a:t>For regression, </a:t>
            </a:r>
            <a:r>
              <a:rPr lang="en-US" sz="20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loss=</a:t>
            </a:r>
            <a:r>
              <a:rPr lang="en-US" sz="2000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2000" b="1" dirty="0" err="1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mean_squared_error</a:t>
            </a:r>
            <a:r>
              <a:rPr lang="en-US" sz="2000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endParaRPr lang="en-US" dirty="0"/>
          </a:p>
          <a:p>
            <a:pPr lvl="2"/>
            <a:r>
              <a:rPr lang="en-US" dirty="0"/>
              <a:t>For classification, </a:t>
            </a:r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loss=</a:t>
            </a:r>
            <a:r>
              <a:rPr lang="en-US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b="1" dirty="0" err="1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categorical_crossentropy</a:t>
            </a:r>
            <a:r>
              <a:rPr lang="en-US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’</a:t>
            </a:r>
            <a:endParaRPr lang="en-US" b="1" dirty="0">
              <a:solidFill>
                <a:srgbClr val="000000"/>
              </a:solidFill>
              <a:effectLst/>
              <a:highlight>
                <a:srgbClr val="F7F7F7"/>
              </a:highlight>
              <a:latin typeface="Courier New" panose="02070309020205020404" pitchFamily="49" charset="0"/>
            </a:endParaRPr>
          </a:p>
          <a:p>
            <a:r>
              <a:rPr lang="en-US" dirty="0"/>
              <a:t>Finally, call fit() to start the training</a:t>
            </a:r>
          </a:p>
          <a:p>
            <a:pPr marL="457200" lvl="1" indent="0">
              <a:buNone/>
            </a:pPr>
            <a:r>
              <a:rPr lang="fr-FR" sz="20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model.fit</a:t>
            </a:r>
            <a:r>
              <a:rPr lang="fr-FR" sz="20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fr-FR" sz="20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trainX_prc</a:t>
            </a:r>
            <a:r>
              <a:rPr lang="fr-FR" sz="20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  <a:r>
              <a:rPr lang="fr-FR" sz="20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trainY</a:t>
            </a:r>
            <a:r>
              <a:rPr lang="fr-FR" sz="20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  <a:r>
              <a:rPr lang="fr-FR" sz="20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validation_split</a:t>
            </a:r>
            <a:r>
              <a:rPr lang="fr-FR" sz="20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=</a:t>
            </a:r>
            <a:r>
              <a:rPr lang="fr-FR" sz="20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0.2</a:t>
            </a:r>
            <a:r>
              <a:rPr lang="fr-FR" sz="20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  <a:r>
              <a:rPr lang="fr-FR" sz="20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epochs</a:t>
            </a:r>
            <a:r>
              <a:rPr lang="fr-FR" sz="20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=</a:t>
            </a:r>
            <a:r>
              <a:rPr lang="fr-FR" sz="20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30</a:t>
            </a:r>
            <a:r>
              <a:rPr lang="fr-FR" sz="20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</a:t>
            </a:r>
          </a:p>
          <a:p>
            <a:pPr lvl="1"/>
            <a:r>
              <a:rPr lang="en-US" dirty="0"/>
              <a:t>In the order, the arguments are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The training features (</a:t>
            </a:r>
            <a:r>
              <a:rPr lang="fr-FR" sz="18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trainX_prc</a:t>
            </a:r>
            <a:r>
              <a:rPr lang="en-US" dirty="0"/>
              <a:t> in this case)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/>
              <a:t>The training target (</a:t>
            </a:r>
            <a:r>
              <a:rPr lang="fr-FR" sz="18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trainY</a:t>
            </a:r>
            <a:r>
              <a:rPr lang="en-US" dirty="0"/>
              <a:t> in this case)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 err="1">
                <a:highlight>
                  <a:srgbClr val="D2DEEF"/>
                </a:highlight>
                <a:latin typeface="Consolas" panose="020B0609020204030204" pitchFamily="49" charset="0"/>
              </a:rPr>
              <a:t>validation_split</a:t>
            </a:r>
            <a:r>
              <a:rPr lang="en-US" dirty="0"/>
              <a:t>: how much of the training data is randomly split for validation</a:t>
            </a:r>
          </a:p>
          <a:p>
            <a:pPr marL="1371600" lvl="2" indent="-457200">
              <a:buFont typeface="+mj-lt"/>
              <a:buAutoNum type="arabicPeriod"/>
            </a:pPr>
            <a:r>
              <a:rPr lang="en-US" dirty="0">
                <a:highlight>
                  <a:srgbClr val="D2DEEF"/>
                </a:highlight>
                <a:latin typeface="Consolas" panose="020B0609020204030204" pitchFamily="49" charset="0"/>
              </a:rPr>
              <a:t>epochs</a:t>
            </a:r>
            <a:r>
              <a:rPr lang="en-US" dirty="0"/>
              <a:t>: number of iterations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6140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Rectangle 96">
            <a:extLst>
              <a:ext uri="{FF2B5EF4-FFF2-40B4-BE49-F238E27FC236}">
                <a16:creationId xmlns:a16="http://schemas.microsoft.com/office/drawing/2014/main" id="{5760D472-5D45-CD35-465B-95F80644EB35}"/>
              </a:ext>
            </a:extLst>
          </p:cNvPr>
          <p:cNvSpPr/>
          <p:nvPr/>
        </p:nvSpPr>
        <p:spPr>
          <a:xfrm>
            <a:off x="9218305" y="932285"/>
            <a:ext cx="1761069" cy="3287764"/>
          </a:xfrm>
          <a:prstGeom prst="rect">
            <a:avLst/>
          </a:prstGeom>
          <a:solidFill>
            <a:srgbClr val="FF0000">
              <a:alpha val="50000"/>
            </a:srgb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dirty="0">
                <a:solidFill>
                  <a:schemeClr val="tx1"/>
                </a:solidFill>
              </a:rPr>
              <a:t>Pattern 3</a:t>
            </a:r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03DF978E-2F9E-80EB-C543-7A478E857C63}"/>
              </a:ext>
            </a:extLst>
          </p:cNvPr>
          <p:cNvSpPr/>
          <p:nvPr/>
        </p:nvSpPr>
        <p:spPr>
          <a:xfrm>
            <a:off x="8121316" y="932157"/>
            <a:ext cx="1092830" cy="328789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dirty="0">
                <a:solidFill>
                  <a:schemeClr val="tx1"/>
                </a:solidFill>
              </a:rPr>
              <a:t>Pattern 3</a:t>
            </a:r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26D686E5-A4E8-B72E-9156-C3BB04319B52}"/>
              </a:ext>
            </a:extLst>
          </p:cNvPr>
          <p:cNvSpPr/>
          <p:nvPr/>
        </p:nvSpPr>
        <p:spPr>
          <a:xfrm>
            <a:off x="7009606" y="932157"/>
            <a:ext cx="1123226" cy="328789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en-US" dirty="0">
                <a:solidFill>
                  <a:schemeClr val="tx1"/>
                </a:solidFill>
              </a:rPr>
              <a:t>Pattern 2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31A1BDAB-7B18-1C71-3F1D-069CFF4E8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During Training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6110162-E354-635E-8A9C-5208D193A0F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5624075" cy="5221539"/>
          </a:xfrm>
        </p:spPr>
        <p:txBody>
          <a:bodyPr/>
          <a:lstStyle/>
          <a:p>
            <a:r>
              <a:rPr lang="en-US" sz="2000" dirty="0"/>
              <a:t>Unlike in </a:t>
            </a:r>
            <a:r>
              <a:rPr lang="en-US" sz="2000" dirty="0" err="1"/>
              <a:t>SKLearn</a:t>
            </a:r>
            <a:r>
              <a:rPr lang="en-US" sz="2000" dirty="0"/>
              <a:t>, we will see a lot more outputs when training a TensorFlow model</a:t>
            </a:r>
          </a:p>
          <a:p>
            <a:r>
              <a:rPr lang="en-US" sz="2000" dirty="0"/>
              <a:t>The most importance thing to watch for is the </a:t>
            </a:r>
            <a:r>
              <a:rPr lang="en-US" sz="2000" dirty="0" err="1">
                <a:highlight>
                  <a:srgbClr val="D2DEEF"/>
                </a:highlight>
                <a:latin typeface="Consolas" panose="020B0609020204030204" pitchFamily="49" charset="0"/>
              </a:rPr>
              <a:t>val_loss</a:t>
            </a:r>
            <a:r>
              <a:rPr lang="en-US" sz="2000" dirty="0">
                <a:latin typeface="Consolas" panose="020B0609020204030204" pitchFamily="49" charset="0"/>
              </a:rPr>
              <a:t> </a:t>
            </a:r>
            <a:r>
              <a:rPr lang="en-US" sz="2000" dirty="0"/>
              <a:t>values, which represent the current iteration’s errors in the validation data</a:t>
            </a:r>
          </a:p>
          <a:p>
            <a:r>
              <a:rPr lang="en-US" sz="2000" dirty="0"/>
              <a:t>The most common pattern we will see in </a:t>
            </a:r>
            <a:r>
              <a:rPr lang="en-US" sz="2000" dirty="0" err="1">
                <a:highlight>
                  <a:srgbClr val="D2DEEF"/>
                </a:highlight>
                <a:latin typeface="Consolas" panose="020B0609020204030204" pitchFamily="49" charset="0"/>
              </a:rPr>
              <a:t>val_loss</a:t>
            </a:r>
            <a:r>
              <a:rPr lang="en-US" sz="2000" dirty="0">
                <a:latin typeface="Consolas" panose="020B0609020204030204" pitchFamily="49" charset="0"/>
              </a:rPr>
              <a:t> </a:t>
            </a:r>
            <a:r>
              <a:rPr lang="en-US" sz="2000" dirty="0"/>
              <a:t>is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800" dirty="0"/>
              <a:t>Start at a high value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800" dirty="0"/>
              <a:t>Drop gradually and consistently for some epochs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800" dirty="0"/>
              <a:t>Start fluctuating but still dropping over times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sz="1800" dirty="0"/>
              <a:t>Fluctuating and not dropping over times </a:t>
            </a:r>
          </a:p>
          <a:p>
            <a:r>
              <a:rPr lang="en-US" sz="2200" dirty="0"/>
              <a:t>We can stop during pattern 3, and we should definitely stop the training if seeing pattern 4</a:t>
            </a:r>
          </a:p>
          <a:p>
            <a:pPr lvl="1"/>
            <a:r>
              <a:rPr lang="en-US" sz="1800" dirty="0"/>
              <a:t>Drops in </a:t>
            </a:r>
            <a:r>
              <a:rPr lang="en-US" sz="1800" dirty="0" err="1">
                <a:highlight>
                  <a:srgbClr val="D2DEEF"/>
                </a:highlight>
                <a:latin typeface="Consolas" panose="020B0609020204030204" pitchFamily="49" charset="0"/>
              </a:rPr>
              <a:t>val_loss</a:t>
            </a:r>
            <a:r>
              <a:rPr lang="en-US" sz="1800" dirty="0">
                <a:latin typeface="Consolas" panose="020B0609020204030204" pitchFamily="49" charset="0"/>
              </a:rPr>
              <a:t> </a:t>
            </a:r>
            <a:r>
              <a:rPr lang="en-US" sz="1800" dirty="0"/>
              <a:t>mean that the model can still learn useful knowledge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935D83E3-D4E6-59F5-BC12-D03C5B9B6611}"/>
              </a:ext>
            </a:extLst>
          </p:cNvPr>
          <p:cNvCxnSpPr/>
          <p:nvPr/>
        </p:nvCxnSpPr>
        <p:spPr>
          <a:xfrm>
            <a:off x="6845968" y="4271209"/>
            <a:ext cx="4541921" cy="0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05C4B97E-ECCC-4860-AACE-A9FABBE2CA9B}"/>
              </a:ext>
            </a:extLst>
          </p:cNvPr>
          <p:cNvCxnSpPr>
            <a:cxnSpLocks/>
          </p:cNvCxnSpPr>
          <p:nvPr/>
        </p:nvCxnSpPr>
        <p:spPr>
          <a:xfrm flipV="1">
            <a:off x="6845968" y="1552073"/>
            <a:ext cx="0" cy="2737184"/>
          </a:xfrm>
          <a:prstGeom prst="straightConnector1">
            <a:avLst/>
          </a:prstGeom>
          <a:ln w="3810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2C08A311-589F-23BE-32B0-57D50219B1D6}"/>
              </a:ext>
            </a:extLst>
          </p:cNvPr>
          <p:cNvSpPr txBox="1"/>
          <p:nvPr/>
        </p:nvSpPr>
        <p:spPr>
          <a:xfrm rot="16200000">
            <a:off x="5956382" y="1965226"/>
            <a:ext cx="11956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 err="1">
                <a:highlight>
                  <a:srgbClr val="D2DEEF"/>
                </a:highlight>
                <a:latin typeface="Consolas" panose="020B0609020204030204" pitchFamily="49" charset="0"/>
              </a:rPr>
              <a:t>val_loss</a:t>
            </a:r>
            <a:endParaRPr lang="en-US" dirty="0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5C541014-02A6-A1F1-6EA8-C1E69AC1AE7C}"/>
              </a:ext>
            </a:extLst>
          </p:cNvPr>
          <p:cNvSpPr txBox="1"/>
          <p:nvPr/>
        </p:nvSpPr>
        <p:spPr>
          <a:xfrm>
            <a:off x="10491536" y="4355500"/>
            <a:ext cx="119563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800" dirty="0">
                <a:highlight>
                  <a:srgbClr val="D2DEEF"/>
                </a:highlight>
                <a:latin typeface="Consolas" panose="020B0609020204030204" pitchFamily="49" charset="0"/>
              </a:rPr>
              <a:t>epochs</a:t>
            </a:r>
            <a:endParaRPr lang="en-US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774A994-7CD1-68B0-29AA-4501001AA358}"/>
              </a:ext>
            </a:extLst>
          </p:cNvPr>
          <p:cNvCxnSpPr>
            <a:cxnSpLocks/>
          </p:cNvCxnSpPr>
          <p:nvPr/>
        </p:nvCxnSpPr>
        <p:spPr>
          <a:xfrm>
            <a:off x="7050505" y="1648326"/>
            <a:ext cx="493295" cy="36094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7191CDD7-FCBA-B0F6-0F42-8AA85331FE28}"/>
              </a:ext>
            </a:extLst>
          </p:cNvPr>
          <p:cNvCxnSpPr>
            <a:cxnSpLocks/>
          </p:cNvCxnSpPr>
          <p:nvPr/>
        </p:nvCxnSpPr>
        <p:spPr>
          <a:xfrm>
            <a:off x="7537784" y="2003258"/>
            <a:ext cx="277913" cy="1221205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40425FD8-A720-2331-2E18-02801F575823}"/>
              </a:ext>
            </a:extLst>
          </p:cNvPr>
          <p:cNvCxnSpPr>
            <a:cxnSpLocks/>
          </p:cNvCxnSpPr>
          <p:nvPr/>
        </p:nvCxnSpPr>
        <p:spPr>
          <a:xfrm>
            <a:off x="7809681" y="3218447"/>
            <a:ext cx="221398" cy="20453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2DB0D40-1FAA-794B-47AC-9F04634C8BF8}"/>
              </a:ext>
            </a:extLst>
          </p:cNvPr>
          <p:cNvCxnSpPr>
            <a:cxnSpLocks/>
          </p:cNvCxnSpPr>
          <p:nvPr/>
        </p:nvCxnSpPr>
        <p:spPr>
          <a:xfrm>
            <a:off x="8025063" y="3416968"/>
            <a:ext cx="96253" cy="24865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8C4DE4FF-30EA-F65D-D4A6-01AD8BFA7C87}"/>
              </a:ext>
            </a:extLst>
          </p:cNvPr>
          <p:cNvCxnSpPr>
            <a:cxnSpLocks/>
          </p:cNvCxnSpPr>
          <p:nvPr/>
        </p:nvCxnSpPr>
        <p:spPr>
          <a:xfrm flipH="1">
            <a:off x="8115300" y="3326731"/>
            <a:ext cx="125145" cy="344905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BCFAEBF7-FD90-49FB-3137-036B0B6A39B4}"/>
              </a:ext>
            </a:extLst>
          </p:cNvPr>
          <p:cNvCxnSpPr>
            <a:cxnSpLocks/>
          </p:cNvCxnSpPr>
          <p:nvPr/>
        </p:nvCxnSpPr>
        <p:spPr>
          <a:xfrm>
            <a:off x="8234429" y="3320715"/>
            <a:ext cx="122912" cy="54743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8AAA26FA-F02D-4347-5619-38D16C851F31}"/>
              </a:ext>
            </a:extLst>
          </p:cNvPr>
          <p:cNvCxnSpPr>
            <a:cxnSpLocks/>
          </p:cNvCxnSpPr>
          <p:nvPr/>
        </p:nvCxnSpPr>
        <p:spPr>
          <a:xfrm flipH="1">
            <a:off x="8351325" y="3512846"/>
            <a:ext cx="125145" cy="34929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Connector 34">
            <a:extLst>
              <a:ext uri="{FF2B5EF4-FFF2-40B4-BE49-F238E27FC236}">
                <a16:creationId xmlns:a16="http://schemas.microsoft.com/office/drawing/2014/main" id="{B15933C8-196C-CCC0-328C-28E354E9543D}"/>
              </a:ext>
            </a:extLst>
          </p:cNvPr>
          <p:cNvCxnSpPr>
            <a:cxnSpLocks/>
          </p:cNvCxnSpPr>
          <p:nvPr/>
        </p:nvCxnSpPr>
        <p:spPr>
          <a:xfrm>
            <a:off x="8470454" y="3501274"/>
            <a:ext cx="90237" cy="457115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11AD2DE2-2D2E-4FE2-AEE2-15ECC5218913}"/>
              </a:ext>
            </a:extLst>
          </p:cNvPr>
          <p:cNvCxnSpPr>
            <a:cxnSpLocks/>
          </p:cNvCxnSpPr>
          <p:nvPr/>
        </p:nvCxnSpPr>
        <p:spPr>
          <a:xfrm>
            <a:off x="8687281" y="3717468"/>
            <a:ext cx="90237" cy="35530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E3F40D99-15F4-93D2-0012-EBF2689A2297}"/>
              </a:ext>
            </a:extLst>
          </p:cNvPr>
          <p:cNvCxnSpPr>
            <a:cxnSpLocks/>
          </p:cNvCxnSpPr>
          <p:nvPr/>
        </p:nvCxnSpPr>
        <p:spPr>
          <a:xfrm flipH="1">
            <a:off x="8789550" y="3717468"/>
            <a:ext cx="125145" cy="34929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C6CBBE99-3F34-003C-41A0-A6BB277F84DF}"/>
              </a:ext>
            </a:extLst>
          </p:cNvPr>
          <p:cNvCxnSpPr>
            <a:cxnSpLocks/>
          </p:cNvCxnSpPr>
          <p:nvPr/>
        </p:nvCxnSpPr>
        <p:spPr>
          <a:xfrm>
            <a:off x="8902663" y="3717928"/>
            <a:ext cx="90237" cy="34578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96074DA1-2598-C5E0-AA9C-DDF8B543F914}"/>
              </a:ext>
            </a:extLst>
          </p:cNvPr>
          <p:cNvCxnSpPr>
            <a:cxnSpLocks/>
          </p:cNvCxnSpPr>
          <p:nvPr/>
        </p:nvCxnSpPr>
        <p:spPr>
          <a:xfrm flipH="1">
            <a:off x="8545540" y="3729831"/>
            <a:ext cx="139327" cy="22855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459E8886-3672-9CB7-6FB7-79EA2D565107}"/>
              </a:ext>
            </a:extLst>
          </p:cNvPr>
          <p:cNvCxnSpPr>
            <a:cxnSpLocks/>
          </p:cNvCxnSpPr>
          <p:nvPr/>
        </p:nvCxnSpPr>
        <p:spPr>
          <a:xfrm>
            <a:off x="9123909" y="3840679"/>
            <a:ext cx="90237" cy="355306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C322CAC-32B6-6E37-DDB4-1EAB9D2EC398}"/>
              </a:ext>
            </a:extLst>
          </p:cNvPr>
          <p:cNvCxnSpPr>
            <a:cxnSpLocks/>
          </p:cNvCxnSpPr>
          <p:nvPr/>
        </p:nvCxnSpPr>
        <p:spPr>
          <a:xfrm flipH="1">
            <a:off x="9226178" y="3729831"/>
            <a:ext cx="125145" cy="46013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4774BA9A-E8C5-AC09-1E13-161ADD211FC0}"/>
              </a:ext>
            </a:extLst>
          </p:cNvPr>
          <p:cNvCxnSpPr>
            <a:cxnSpLocks/>
          </p:cNvCxnSpPr>
          <p:nvPr/>
        </p:nvCxnSpPr>
        <p:spPr>
          <a:xfrm>
            <a:off x="9351323" y="3729831"/>
            <a:ext cx="78205" cy="45708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21926AB3-2E28-5C8B-142A-A025521C44B2}"/>
              </a:ext>
            </a:extLst>
          </p:cNvPr>
          <p:cNvCxnSpPr>
            <a:cxnSpLocks/>
          </p:cNvCxnSpPr>
          <p:nvPr/>
        </p:nvCxnSpPr>
        <p:spPr>
          <a:xfrm flipH="1">
            <a:off x="8982168" y="3853042"/>
            <a:ext cx="139327" cy="22855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45770BBC-2770-CECE-2526-459F914044F9}"/>
              </a:ext>
            </a:extLst>
          </p:cNvPr>
          <p:cNvCxnSpPr>
            <a:cxnSpLocks/>
          </p:cNvCxnSpPr>
          <p:nvPr/>
        </p:nvCxnSpPr>
        <p:spPr>
          <a:xfrm flipH="1">
            <a:off x="9420353" y="3717928"/>
            <a:ext cx="125145" cy="46013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AE341B07-9307-14D2-9A25-7F00B8082C56}"/>
              </a:ext>
            </a:extLst>
          </p:cNvPr>
          <p:cNvCxnSpPr>
            <a:cxnSpLocks/>
          </p:cNvCxnSpPr>
          <p:nvPr/>
        </p:nvCxnSpPr>
        <p:spPr>
          <a:xfrm>
            <a:off x="9545498" y="3717928"/>
            <a:ext cx="78205" cy="28106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A72A2CE9-61EA-54AE-ED7E-7C1D01994FD8}"/>
              </a:ext>
            </a:extLst>
          </p:cNvPr>
          <p:cNvCxnSpPr>
            <a:cxnSpLocks/>
          </p:cNvCxnSpPr>
          <p:nvPr/>
        </p:nvCxnSpPr>
        <p:spPr>
          <a:xfrm flipH="1">
            <a:off x="9623703" y="3729831"/>
            <a:ext cx="115970" cy="27369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A24DBC06-AEEB-4E32-BC34-4E49D1D53C3D}"/>
              </a:ext>
            </a:extLst>
          </p:cNvPr>
          <p:cNvCxnSpPr>
            <a:cxnSpLocks/>
          </p:cNvCxnSpPr>
          <p:nvPr/>
        </p:nvCxnSpPr>
        <p:spPr>
          <a:xfrm>
            <a:off x="9736371" y="3732999"/>
            <a:ext cx="60562" cy="36367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34395297-2C7B-5872-B1A3-D24F2AF4FBE7}"/>
              </a:ext>
            </a:extLst>
          </p:cNvPr>
          <p:cNvCxnSpPr>
            <a:cxnSpLocks/>
          </p:cNvCxnSpPr>
          <p:nvPr/>
        </p:nvCxnSpPr>
        <p:spPr>
          <a:xfrm flipH="1">
            <a:off x="9796897" y="3754817"/>
            <a:ext cx="110888" cy="35027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D9A10BE-1CBF-5315-7DEC-6A2B14914DF7}"/>
              </a:ext>
            </a:extLst>
          </p:cNvPr>
          <p:cNvCxnSpPr>
            <a:cxnSpLocks/>
          </p:cNvCxnSpPr>
          <p:nvPr/>
        </p:nvCxnSpPr>
        <p:spPr>
          <a:xfrm>
            <a:off x="9907785" y="3754817"/>
            <a:ext cx="74041" cy="28441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66506716-5DA9-3548-DD06-36C522B3A9EA}"/>
              </a:ext>
            </a:extLst>
          </p:cNvPr>
          <p:cNvCxnSpPr>
            <a:cxnSpLocks/>
          </p:cNvCxnSpPr>
          <p:nvPr/>
        </p:nvCxnSpPr>
        <p:spPr>
          <a:xfrm flipH="1">
            <a:off x="9968825" y="3750009"/>
            <a:ext cx="123853" cy="28922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8687D4EA-0B59-74CA-9CF4-7FB2CDF6BC04}"/>
              </a:ext>
            </a:extLst>
          </p:cNvPr>
          <p:cNvCxnSpPr>
            <a:cxnSpLocks/>
          </p:cNvCxnSpPr>
          <p:nvPr/>
        </p:nvCxnSpPr>
        <p:spPr>
          <a:xfrm>
            <a:off x="10079677" y="3736925"/>
            <a:ext cx="105975" cy="32678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FDACC46F-5D93-EA8F-5697-83A97117983F}"/>
              </a:ext>
            </a:extLst>
          </p:cNvPr>
          <p:cNvCxnSpPr>
            <a:cxnSpLocks/>
          </p:cNvCxnSpPr>
          <p:nvPr/>
        </p:nvCxnSpPr>
        <p:spPr>
          <a:xfrm flipH="1">
            <a:off x="10185176" y="3763947"/>
            <a:ext cx="66288" cy="28106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28B525B9-9437-29EC-46E5-14953E6A5096}"/>
              </a:ext>
            </a:extLst>
          </p:cNvPr>
          <p:cNvCxnSpPr>
            <a:cxnSpLocks/>
          </p:cNvCxnSpPr>
          <p:nvPr/>
        </p:nvCxnSpPr>
        <p:spPr>
          <a:xfrm>
            <a:off x="10251464" y="3763947"/>
            <a:ext cx="78205" cy="28106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2474786E-129F-6A87-275B-EB0225A3E132}"/>
              </a:ext>
            </a:extLst>
          </p:cNvPr>
          <p:cNvCxnSpPr>
            <a:cxnSpLocks/>
          </p:cNvCxnSpPr>
          <p:nvPr/>
        </p:nvCxnSpPr>
        <p:spPr>
          <a:xfrm flipH="1">
            <a:off x="10329669" y="3775850"/>
            <a:ext cx="115970" cy="273697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77C09060-2951-4943-212D-630E25770A0A}"/>
              </a:ext>
            </a:extLst>
          </p:cNvPr>
          <p:cNvCxnSpPr>
            <a:cxnSpLocks/>
          </p:cNvCxnSpPr>
          <p:nvPr/>
        </p:nvCxnSpPr>
        <p:spPr>
          <a:xfrm>
            <a:off x="10442337" y="3779018"/>
            <a:ext cx="60562" cy="36367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6B82C4E0-C575-1515-0A65-2D5C7C01B63D}"/>
              </a:ext>
            </a:extLst>
          </p:cNvPr>
          <p:cNvCxnSpPr>
            <a:cxnSpLocks/>
          </p:cNvCxnSpPr>
          <p:nvPr/>
        </p:nvCxnSpPr>
        <p:spPr>
          <a:xfrm flipH="1">
            <a:off x="10502863" y="3800836"/>
            <a:ext cx="110888" cy="350278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5A8D87BF-807A-3C8B-EFA1-B0B3A47756E8}"/>
              </a:ext>
            </a:extLst>
          </p:cNvPr>
          <p:cNvCxnSpPr>
            <a:cxnSpLocks/>
          </p:cNvCxnSpPr>
          <p:nvPr/>
        </p:nvCxnSpPr>
        <p:spPr>
          <a:xfrm>
            <a:off x="10613751" y="3800836"/>
            <a:ext cx="74041" cy="284412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DC331332-D400-B8F0-5991-A16D168136AD}"/>
              </a:ext>
            </a:extLst>
          </p:cNvPr>
          <p:cNvCxnSpPr>
            <a:cxnSpLocks/>
          </p:cNvCxnSpPr>
          <p:nvPr/>
        </p:nvCxnSpPr>
        <p:spPr>
          <a:xfrm flipH="1">
            <a:off x="10674791" y="3796028"/>
            <a:ext cx="123853" cy="289220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97C69BFD-650C-AF27-48EA-5BBFF003B368}"/>
              </a:ext>
            </a:extLst>
          </p:cNvPr>
          <p:cNvCxnSpPr>
            <a:cxnSpLocks/>
          </p:cNvCxnSpPr>
          <p:nvPr/>
        </p:nvCxnSpPr>
        <p:spPr>
          <a:xfrm>
            <a:off x="10785643" y="3782944"/>
            <a:ext cx="105975" cy="326783"/>
          </a:xfrm>
          <a:prstGeom prst="line">
            <a:avLst/>
          </a:prstGeom>
          <a:ln w="571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0640184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39F2F3-B677-D2FE-0FAC-222C7573A3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Examples of Changes in </a:t>
            </a:r>
            <a:r>
              <a:rPr lang="en-US" dirty="0" err="1">
                <a:highlight>
                  <a:srgbClr val="D2DEEF"/>
                </a:highlight>
                <a:latin typeface="Consolas" panose="020B0609020204030204" pitchFamily="49" charset="0"/>
              </a:rPr>
              <a:t>val_loss</a:t>
            </a:r>
            <a:endParaRPr lang="en-US" dirty="0">
              <a:highlight>
                <a:srgbClr val="D2DEEF"/>
              </a:highlight>
              <a:latin typeface="Consolas" panose="020B0609020204030204" pitchFamily="49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206C6B2-AA62-9587-F9E5-76DFE4220CD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121" y="770772"/>
            <a:ext cx="4985071" cy="179781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8E8BE78-29BB-F2A6-EA34-80B95C7AAB9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121" y="3501564"/>
            <a:ext cx="4975113" cy="230578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BCD82D8-7823-F087-E4FC-70BC11D5EF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37957" y="770772"/>
            <a:ext cx="4965152" cy="3336662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B7E362E7-A9CF-0BF7-DF36-C0707988D293}"/>
              </a:ext>
            </a:extLst>
          </p:cNvPr>
          <p:cNvSpPr txBox="1"/>
          <p:nvPr/>
        </p:nvSpPr>
        <p:spPr>
          <a:xfrm>
            <a:off x="870473" y="2570954"/>
            <a:ext cx="39734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Pattern 2: </a:t>
            </a:r>
            <a:r>
              <a:rPr lang="en-US" b="1" dirty="0" err="1">
                <a:highlight>
                  <a:srgbClr val="D2DEEF"/>
                </a:highlight>
                <a:latin typeface="Consolas" panose="020B0609020204030204" pitchFamily="49" charset="0"/>
              </a:rPr>
              <a:t>val_loss</a:t>
            </a:r>
            <a:r>
              <a:rPr lang="en-US" b="1" dirty="0"/>
              <a:t> drops consistently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41DAC2D3-94CE-A70E-B50A-13455D67271B}"/>
              </a:ext>
            </a:extLst>
          </p:cNvPr>
          <p:cNvSpPr txBox="1"/>
          <p:nvPr/>
        </p:nvSpPr>
        <p:spPr>
          <a:xfrm>
            <a:off x="393418" y="5807347"/>
            <a:ext cx="48766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Pattern 3: </a:t>
            </a:r>
            <a:r>
              <a:rPr lang="en-US" b="1" dirty="0" err="1">
                <a:highlight>
                  <a:srgbClr val="D2DEEF"/>
                </a:highlight>
                <a:latin typeface="Consolas" panose="020B0609020204030204" pitchFamily="49" charset="0"/>
              </a:rPr>
              <a:t>val_loss</a:t>
            </a:r>
            <a:r>
              <a:rPr lang="en-US" b="1" dirty="0"/>
              <a:t> fluctuates but still dropping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DFB4FFA-3DCA-BC50-C5EE-FDF7713D4B70}"/>
              </a:ext>
            </a:extLst>
          </p:cNvPr>
          <p:cNvSpPr txBox="1"/>
          <p:nvPr/>
        </p:nvSpPr>
        <p:spPr>
          <a:xfrm>
            <a:off x="7175275" y="4107434"/>
            <a:ext cx="491769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Pattern 4: </a:t>
            </a:r>
            <a:r>
              <a:rPr lang="en-US" b="1" dirty="0" err="1">
                <a:highlight>
                  <a:srgbClr val="D2DEEF"/>
                </a:highlight>
                <a:latin typeface="Consolas" panose="020B0609020204030204" pitchFamily="49" charset="0"/>
              </a:rPr>
              <a:t>val_loss</a:t>
            </a:r>
            <a:r>
              <a:rPr lang="en-US" b="1" dirty="0"/>
              <a:t> fluctuates without dropping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231B4EF7-6524-9FD6-B388-7BB882DC125C}"/>
              </a:ext>
            </a:extLst>
          </p:cNvPr>
          <p:cNvSpPr txBox="1"/>
          <p:nvPr/>
        </p:nvSpPr>
        <p:spPr>
          <a:xfrm>
            <a:off x="5839196" y="5247620"/>
            <a:ext cx="6302366" cy="10156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dirty="0"/>
              <a:t>It seems a lot of works to watch for these patterns, isn’t it?</a:t>
            </a:r>
          </a:p>
          <a:p>
            <a:endParaRPr lang="en-US" sz="2000" dirty="0"/>
          </a:p>
          <a:p>
            <a:r>
              <a:rPr lang="en-US" sz="2000" dirty="0">
                <a:sym typeface="Wingdings" panose="05000000000000000000" pitchFamily="2" charset="2"/>
              </a:rPr>
              <a:t> Fortunately, we can automate this with </a:t>
            </a:r>
            <a:r>
              <a:rPr lang="en-US" sz="2000" b="1" dirty="0">
                <a:sym typeface="Wingdings" panose="05000000000000000000" pitchFamily="2" charset="2"/>
              </a:rPr>
              <a:t>Early Stopping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49185494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9B93A9-90B3-8B90-B067-2CF339802B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Early Stopping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643A4E-815D-7074-DC18-7CCE8BD91A31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943222" cy="5221539"/>
          </a:xfrm>
        </p:spPr>
        <p:txBody>
          <a:bodyPr/>
          <a:lstStyle/>
          <a:p>
            <a:r>
              <a:rPr lang="en-US" sz="2400" dirty="0"/>
              <a:t>The </a:t>
            </a:r>
            <a:r>
              <a:rPr lang="en-US" sz="2400" dirty="0" err="1">
                <a:highlight>
                  <a:srgbClr val="D2DEEF"/>
                </a:highlight>
                <a:latin typeface="Consolas" panose="020B0609020204030204" pitchFamily="49" charset="0"/>
              </a:rPr>
              <a:t>EarlyStopping</a:t>
            </a:r>
            <a:r>
              <a:rPr lang="en-US" sz="2400" dirty="0">
                <a:highlight>
                  <a:srgbClr val="D2DEEF"/>
                </a:highlight>
                <a:latin typeface="Consolas" panose="020B0609020204030204" pitchFamily="49" charset="0"/>
              </a:rPr>
              <a:t>()</a:t>
            </a:r>
            <a:r>
              <a:rPr lang="en-US" sz="2400" dirty="0"/>
              <a:t> class allows us to set up a tracker during training of TensorFlow models</a:t>
            </a:r>
          </a:p>
          <a:p>
            <a:pPr marL="914400" lvl="2" indent="0">
              <a:buNone/>
            </a:pPr>
            <a:r>
              <a:rPr lang="en-US" sz="1800" b="1" dirty="0" err="1">
                <a:solidFill>
                  <a:srgbClr val="FFC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early_stop</a:t>
            </a:r>
            <a:r>
              <a:rPr lang="en-US" sz="18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 = </a:t>
            </a:r>
            <a:r>
              <a:rPr lang="en-US" sz="18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EarlyStopping</a:t>
            </a:r>
            <a:r>
              <a:rPr lang="en-US" sz="18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</a:p>
          <a:p>
            <a:pPr marL="1371600" lvl="3" indent="0">
              <a:buNone/>
            </a:pPr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monitor=</a:t>
            </a:r>
            <a:r>
              <a:rPr lang="en-US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b="1" dirty="0" err="1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val_loss</a:t>
            </a:r>
            <a:r>
              <a:rPr lang="en-US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</a:p>
          <a:p>
            <a:pPr marL="1371600" lvl="3" indent="0">
              <a:buNone/>
            </a:pPr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patience=</a:t>
            </a:r>
            <a:r>
              <a:rPr lang="en-US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10</a:t>
            </a:r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</a:p>
          <a:p>
            <a:pPr marL="1371600" lvl="3" indent="0">
              <a:buNone/>
            </a:pPr>
            <a:r>
              <a:rPr lang="en-US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restore_best_weights</a:t>
            </a:r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=</a:t>
            </a:r>
            <a:r>
              <a:rPr lang="en-US" b="1" dirty="0">
                <a:solidFill>
                  <a:srgbClr val="0000FF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True</a:t>
            </a:r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</a:t>
            </a:r>
            <a:endParaRPr lang="en-US" sz="1600" b="0" dirty="0">
              <a:solidFill>
                <a:srgbClr val="000000"/>
              </a:solidFill>
              <a:effectLst/>
              <a:highlight>
                <a:srgbClr val="F7F7F7"/>
              </a:highlight>
              <a:latin typeface="Courier New" panose="02070309020205020404" pitchFamily="49" charset="0"/>
            </a:endParaRPr>
          </a:p>
          <a:p>
            <a:pPr lvl="1"/>
            <a:r>
              <a:rPr lang="en-US" sz="2000" dirty="0">
                <a:highlight>
                  <a:srgbClr val="D2DEEF"/>
                </a:highlight>
                <a:latin typeface="Consolas" panose="020B0609020204030204" pitchFamily="49" charset="0"/>
              </a:rPr>
              <a:t>monitor=</a:t>
            </a:r>
            <a:r>
              <a:rPr lang="en-US" sz="2000" b="1" dirty="0"/>
              <a:t>:</a:t>
            </a:r>
            <a:r>
              <a:rPr lang="en-US" sz="2000" dirty="0"/>
              <a:t> Defines the metric to track during training. We only need to use </a:t>
            </a:r>
            <a:r>
              <a:rPr lang="en-US" sz="2000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2000" b="1" dirty="0" err="1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val_loss</a:t>
            </a:r>
            <a:r>
              <a:rPr lang="en-US" sz="2000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’</a:t>
            </a:r>
            <a:r>
              <a:rPr lang="en-US" sz="2000" dirty="0"/>
              <a:t> for tasks in this course</a:t>
            </a:r>
          </a:p>
          <a:p>
            <a:pPr lvl="1"/>
            <a:r>
              <a:rPr lang="en-US" sz="2000" dirty="0">
                <a:highlight>
                  <a:srgbClr val="D2DEEF"/>
                </a:highlight>
                <a:latin typeface="Consolas" panose="020B0609020204030204" pitchFamily="49" charset="0"/>
              </a:rPr>
              <a:t>patience=</a:t>
            </a:r>
            <a:r>
              <a:rPr lang="en-US" sz="2000" b="1" dirty="0"/>
              <a:t>:</a:t>
            </a:r>
            <a:r>
              <a:rPr lang="en-US" sz="2000" dirty="0"/>
              <a:t> Defines the number of epochs without improvement to stop</a:t>
            </a:r>
          </a:p>
          <a:p>
            <a:pPr lvl="2"/>
            <a:r>
              <a:rPr lang="en-US" sz="1800" dirty="0"/>
              <a:t>For example, </a:t>
            </a:r>
            <a:r>
              <a:rPr lang="en-US" sz="18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patience=</a:t>
            </a:r>
            <a:r>
              <a:rPr lang="en-US" sz="18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10</a:t>
            </a:r>
            <a:r>
              <a:rPr lang="en-US" sz="1800" dirty="0"/>
              <a:t> means that the training will stop once the tracker observes 10 consecutive epochs that </a:t>
            </a:r>
            <a:r>
              <a:rPr lang="en-US" sz="1800" b="1" dirty="0" err="1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val_loss</a:t>
            </a:r>
            <a:r>
              <a:rPr lang="en-US" sz="1800" dirty="0"/>
              <a:t> does not improve </a:t>
            </a:r>
          </a:p>
          <a:p>
            <a:pPr lvl="1"/>
            <a:r>
              <a:rPr lang="en-US" sz="2000" dirty="0" err="1">
                <a:highlight>
                  <a:srgbClr val="D2DEEF"/>
                </a:highlight>
                <a:latin typeface="Consolas" panose="020B0609020204030204" pitchFamily="49" charset="0"/>
              </a:rPr>
              <a:t>restore_best_weights</a:t>
            </a:r>
            <a:r>
              <a:rPr lang="en-US" sz="2000" dirty="0">
                <a:highlight>
                  <a:srgbClr val="D2DEEF"/>
                </a:highlight>
                <a:latin typeface="Consolas" panose="020B0609020204030204" pitchFamily="49" charset="0"/>
              </a:rPr>
              <a:t>=True</a:t>
            </a:r>
            <a:r>
              <a:rPr lang="en-US" sz="2000" b="1" dirty="0"/>
              <a:t>:</a:t>
            </a:r>
            <a:r>
              <a:rPr lang="en-US" sz="2000" dirty="0"/>
              <a:t> To instruct the tracker to use the version of the model that yielded the best instead of the one in the last epoch</a:t>
            </a:r>
          </a:p>
          <a:p>
            <a:r>
              <a:rPr lang="en-US" sz="2400" dirty="0"/>
              <a:t>The tracker is added to </a:t>
            </a:r>
            <a:r>
              <a:rPr lang="en-US" sz="2400" dirty="0" err="1">
                <a:highlight>
                  <a:srgbClr val="D2DEEF"/>
                </a:highlight>
                <a:latin typeface="Consolas" panose="020B0609020204030204" pitchFamily="49" charset="0"/>
              </a:rPr>
              <a:t>model.fit</a:t>
            </a:r>
            <a:r>
              <a:rPr lang="en-US" sz="2400" dirty="0">
                <a:highlight>
                  <a:srgbClr val="D2DEEF"/>
                </a:highlight>
                <a:latin typeface="Consolas" panose="020B0609020204030204" pitchFamily="49" charset="0"/>
              </a:rPr>
              <a:t>()</a:t>
            </a:r>
            <a:r>
              <a:rPr lang="en-US" sz="2400" dirty="0"/>
              <a:t> using the </a:t>
            </a:r>
            <a:r>
              <a:rPr lang="en-US" sz="2400" dirty="0">
                <a:highlight>
                  <a:srgbClr val="D2DEEF"/>
                </a:highlight>
                <a:latin typeface="Consolas" panose="020B0609020204030204" pitchFamily="49" charset="0"/>
              </a:rPr>
              <a:t>callbacks</a:t>
            </a:r>
            <a:r>
              <a:rPr lang="en-US" sz="2400" dirty="0"/>
              <a:t> argument</a:t>
            </a:r>
          </a:p>
          <a:p>
            <a:pPr marL="0" indent="0">
              <a:buNone/>
            </a:pPr>
            <a:r>
              <a:rPr lang="en-US" sz="16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model.fit</a:t>
            </a:r>
            <a:r>
              <a:rPr lang="en-US" sz="16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6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trainX_prc</a:t>
            </a:r>
            <a:r>
              <a:rPr lang="en-US" sz="16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trainY</a:t>
            </a:r>
            <a:r>
              <a:rPr lang="en-US" sz="16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  <a:r>
              <a:rPr lang="en-US" sz="16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validation_split</a:t>
            </a:r>
            <a:r>
              <a:rPr lang="en-US" sz="16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=</a:t>
            </a:r>
            <a:r>
              <a:rPr lang="en-US" sz="16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0.2</a:t>
            </a:r>
            <a:r>
              <a:rPr lang="en-US" sz="16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epochs=</a:t>
            </a:r>
            <a:r>
              <a:rPr lang="en-US" sz="16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500</a:t>
            </a:r>
            <a:r>
              <a:rPr lang="en-US" sz="16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</a:t>
            </a:r>
            <a:r>
              <a:rPr lang="en-US" sz="1600" b="1" dirty="0">
                <a:solidFill>
                  <a:srgbClr val="FFC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callbacks=[</a:t>
            </a:r>
            <a:r>
              <a:rPr lang="en-US" sz="1600" b="1" dirty="0" err="1">
                <a:solidFill>
                  <a:srgbClr val="FFC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early_stop</a:t>
            </a:r>
            <a:r>
              <a:rPr lang="en-US" sz="1600" b="1" dirty="0">
                <a:solidFill>
                  <a:srgbClr val="FFC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]</a:t>
            </a:r>
            <a:r>
              <a:rPr lang="en-US" sz="1600" b="1" dirty="0"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</a:t>
            </a:r>
            <a:endParaRPr lang="en-US" sz="1200" b="1" dirty="0">
              <a:effectLst/>
              <a:highlight>
                <a:srgbClr val="F7F7F7"/>
              </a:highlight>
              <a:latin typeface="Courier New" panose="02070309020205020404" pitchFamily="49" charset="0"/>
            </a:endParaRPr>
          </a:p>
          <a:p>
            <a:pPr marL="457200" lvl="1" indent="0">
              <a:buNone/>
            </a:pPr>
            <a:endParaRPr lang="en-US" sz="2000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F36BE63-F79B-B843-3984-61463ED8C886}"/>
              </a:ext>
            </a:extLst>
          </p:cNvPr>
          <p:cNvSpPr/>
          <p:nvPr/>
        </p:nvSpPr>
        <p:spPr>
          <a:xfrm>
            <a:off x="1684421" y="1666374"/>
            <a:ext cx="1419726" cy="2767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DAF783F-CEA0-F34B-8287-6429C9C42FF6}"/>
              </a:ext>
            </a:extLst>
          </p:cNvPr>
          <p:cNvSpPr/>
          <p:nvPr/>
        </p:nvSpPr>
        <p:spPr>
          <a:xfrm>
            <a:off x="8610600" y="5518484"/>
            <a:ext cx="2705100" cy="27672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7" name="Connector: Elbow 6">
            <a:extLst>
              <a:ext uri="{FF2B5EF4-FFF2-40B4-BE49-F238E27FC236}">
                <a16:creationId xmlns:a16="http://schemas.microsoft.com/office/drawing/2014/main" id="{B0B52FFA-2097-4233-4E60-C80F7197F45F}"/>
              </a:ext>
            </a:extLst>
          </p:cNvPr>
          <p:cNvCxnSpPr>
            <a:stCxn id="4" idx="1"/>
            <a:endCxn id="5" idx="2"/>
          </p:cNvCxnSpPr>
          <p:nvPr/>
        </p:nvCxnSpPr>
        <p:spPr>
          <a:xfrm rot="10800000" flipH="1" flipV="1">
            <a:off x="1684420" y="1804736"/>
            <a:ext cx="8278729" cy="3990473"/>
          </a:xfrm>
          <a:prstGeom prst="bentConnector4">
            <a:avLst>
              <a:gd name="adj1" fmla="val -13007"/>
              <a:gd name="adj2" fmla="val 105729"/>
            </a:avLst>
          </a:prstGeom>
          <a:ln w="38100">
            <a:solidFill>
              <a:schemeClr val="accent1">
                <a:lumMod val="40000"/>
                <a:lumOff val="6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420751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DFAE71-4792-C300-302D-5ABCB0F693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B17FB01-F5D1-62A8-6F82-AC2DE3CBE26F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 trained model can make predictions with </a:t>
            </a:r>
            <a:r>
              <a:rPr lang="en-US" dirty="0" err="1">
                <a:highlight>
                  <a:srgbClr val="D2DEEF"/>
                </a:highlight>
                <a:latin typeface="Consolas" panose="020B0609020204030204" pitchFamily="49" charset="0"/>
              </a:rPr>
              <a:t>model.predict</a:t>
            </a:r>
            <a:r>
              <a:rPr lang="en-US" dirty="0">
                <a:highlight>
                  <a:srgbClr val="D2DEEF"/>
                </a:highlight>
                <a:latin typeface="Consolas" panose="020B0609020204030204" pitchFamily="49" charset="0"/>
              </a:rPr>
              <a:t>()</a:t>
            </a:r>
          </a:p>
          <a:p>
            <a:r>
              <a:rPr lang="en-US" dirty="0"/>
              <a:t>Be sure to feed the correct input feature data to </a:t>
            </a:r>
            <a:r>
              <a:rPr lang="en-US" dirty="0" err="1">
                <a:highlight>
                  <a:srgbClr val="D2DEEF"/>
                </a:highlight>
                <a:latin typeface="Consolas" panose="020B0609020204030204" pitchFamily="49" charset="0"/>
              </a:rPr>
              <a:t>model.predict</a:t>
            </a:r>
            <a:r>
              <a:rPr lang="en-US" dirty="0">
                <a:highlight>
                  <a:srgbClr val="D2DEEF"/>
                </a:highlight>
                <a:latin typeface="Consolas" panose="020B0609020204030204" pitchFamily="49" charset="0"/>
              </a:rPr>
              <a:t>()</a:t>
            </a:r>
          </a:p>
          <a:p>
            <a:pPr marL="457200" lvl="1" indent="0">
              <a:buNone/>
            </a:pPr>
            <a:r>
              <a:rPr lang="en-US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trainY_pred</a:t>
            </a:r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model.predict</a:t>
            </a:r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trainX_prc</a:t>
            </a:r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</a:t>
            </a:r>
          </a:p>
          <a:p>
            <a:pPr marL="457200" lvl="1" indent="0">
              <a:buNone/>
            </a:pPr>
            <a:r>
              <a:rPr lang="en-US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testY_pred</a:t>
            </a:r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 = </a:t>
            </a:r>
            <a:r>
              <a:rPr lang="en-US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model.predict</a:t>
            </a:r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testX_prc</a:t>
            </a:r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</a:t>
            </a:r>
          </a:p>
          <a:p>
            <a:pPr marL="0" indent="0">
              <a:buNone/>
            </a:pPr>
            <a:endParaRPr lang="en-US" b="0" dirty="0">
              <a:solidFill>
                <a:srgbClr val="000000"/>
              </a:solidFill>
              <a:effectLst/>
              <a:highlight>
                <a:srgbClr val="F7F7F7"/>
              </a:highlight>
              <a:latin typeface="Courier New" panose="02070309020205020404" pitchFamily="49" charset="0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032842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7F14283C-1531-B408-A4FC-E6C60E2CD2B7}"/>
              </a:ext>
            </a:extLst>
          </p:cNvPr>
          <p:cNvCxnSpPr>
            <a:cxnSpLocks/>
            <a:stCxn id="38" idx="1"/>
            <a:endCxn id="35" idx="4"/>
          </p:cNvCxnSpPr>
          <p:nvPr/>
        </p:nvCxnSpPr>
        <p:spPr bwMode="auto">
          <a:xfrm flipH="1" flipV="1">
            <a:off x="9088031" y="2116400"/>
            <a:ext cx="2128521" cy="964501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DF6A1A38-0702-9D09-5D25-4A28E427067D}"/>
              </a:ext>
            </a:extLst>
          </p:cNvPr>
          <p:cNvCxnSpPr>
            <a:cxnSpLocks/>
            <a:stCxn id="37" idx="0"/>
            <a:endCxn id="35" idx="4"/>
          </p:cNvCxnSpPr>
          <p:nvPr/>
        </p:nvCxnSpPr>
        <p:spPr bwMode="auto">
          <a:xfrm flipH="1" flipV="1">
            <a:off x="9088031" y="2116400"/>
            <a:ext cx="1904" cy="915566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>
            <a:extLst>
              <a:ext uri="{FF2B5EF4-FFF2-40B4-BE49-F238E27FC236}">
                <a16:creationId xmlns:a16="http://schemas.microsoft.com/office/drawing/2014/main" id="{62F5B333-EF14-AD9C-9DC0-3B3B5C81AE78}"/>
              </a:ext>
            </a:extLst>
          </p:cNvPr>
          <p:cNvCxnSpPr>
            <a:cxnSpLocks/>
            <a:stCxn id="36" idx="1"/>
            <a:endCxn id="35" idx="4"/>
          </p:cNvCxnSpPr>
          <p:nvPr/>
        </p:nvCxnSpPr>
        <p:spPr bwMode="auto">
          <a:xfrm flipH="1" flipV="1">
            <a:off x="9088031" y="2116400"/>
            <a:ext cx="1006284" cy="96883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4D86BCA6-DB88-0030-BD17-CA01C0A8D3BB}"/>
              </a:ext>
            </a:extLst>
          </p:cNvPr>
          <p:cNvCxnSpPr>
            <a:cxnSpLocks/>
            <a:stCxn id="39" idx="7"/>
            <a:endCxn id="35" idx="4"/>
          </p:cNvCxnSpPr>
          <p:nvPr/>
        </p:nvCxnSpPr>
        <p:spPr bwMode="auto">
          <a:xfrm flipV="1">
            <a:off x="8083651" y="2116400"/>
            <a:ext cx="1004380" cy="962335"/>
          </a:xfrm>
          <a:prstGeom prst="line">
            <a:avLst/>
          </a:prstGeom>
          <a:ln w="28575">
            <a:solidFill>
              <a:schemeClr val="bg1">
                <a:lumMod val="8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15AC1288-6961-4343-A336-D7224792B781}"/>
              </a:ext>
            </a:extLst>
          </p:cNvPr>
          <p:cNvCxnSpPr>
            <a:cxnSpLocks/>
            <a:stCxn id="16" idx="1"/>
            <a:endCxn id="37" idx="4"/>
          </p:cNvCxnSpPr>
          <p:nvPr/>
        </p:nvCxnSpPr>
        <p:spPr>
          <a:xfrm flipH="1" flipV="1">
            <a:off x="9089935" y="3366124"/>
            <a:ext cx="2121001" cy="960168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4A79781E-2368-753F-015C-E2CBAA253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Neural Network for Classification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0E439AA-C110-96A3-F7C1-59A2679B5019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565387" y="908093"/>
                <a:ext cx="7007625" cy="5221539"/>
              </a:xfrm>
            </p:spPr>
            <p:txBody>
              <a:bodyPr/>
              <a:lstStyle/>
              <a:p>
                <a:r>
                  <a:rPr lang="en-US" sz="1800" dirty="0"/>
                  <a:t>For a classification task with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1800" dirty="0"/>
                  <a:t> classes, the network needs an output layer with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1800" dirty="0"/>
                  <a:t> neurons </a:t>
                </a:r>
              </a:p>
              <a:p>
                <a:pPr lvl="1"/>
                <a:r>
                  <a:rPr lang="en-US" sz="1600" dirty="0"/>
                  <a:t>Each neuron yields the probability of the data point belonging to one class</a:t>
                </a:r>
              </a:p>
              <a:p>
                <a:pPr lvl="1"/>
                <a:r>
                  <a:rPr lang="en-US" sz="1600" dirty="0"/>
                  <a:t>This is called the multilabel classification problem, a generalization from the binary classification problem we discussed in module 4 and 5</a:t>
                </a:r>
              </a:p>
              <a:p>
                <a:pPr lvl="1"/>
                <a:r>
                  <a:rPr lang="en-US" sz="1600" dirty="0"/>
                  <a:t>Similar strategies are needed with sklearn models, however, the adaptation is automatically done by sklearn</a:t>
                </a:r>
              </a:p>
              <a:p>
                <a:r>
                  <a:rPr lang="en-US" sz="2000" dirty="0"/>
                  <a:t>In TensorFlow, we need to manually transform the target and build the correct output layer</a:t>
                </a:r>
              </a:p>
              <a:p>
                <a:r>
                  <a:rPr lang="en-US" sz="2000" dirty="0"/>
                  <a:t>For example, classification of data into three classes</a:t>
                </a:r>
              </a:p>
              <a:p>
                <a:pPr lvl="1"/>
                <a:r>
                  <a:rPr lang="en-US" sz="1600" dirty="0">
                    <a:highlight>
                      <a:srgbClr val="D2DEEF"/>
                    </a:highlight>
                    <a:latin typeface="Consolas" panose="020B0609020204030204" pitchFamily="49" charset="0"/>
                  </a:rPr>
                  <a:t>Low</a:t>
                </a:r>
              </a:p>
              <a:p>
                <a:pPr lvl="1"/>
                <a:r>
                  <a:rPr lang="en-US" sz="1600" dirty="0">
                    <a:highlight>
                      <a:srgbClr val="D2DEEF"/>
                    </a:highlight>
                    <a:latin typeface="Consolas" panose="020B0609020204030204" pitchFamily="49" charset="0"/>
                  </a:rPr>
                  <a:t>Medium</a:t>
                </a:r>
              </a:p>
              <a:p>
                <a:pPr lvl="1"/>
                <a:r>
                  <a:rPr lang="en-US" sz="1600" dirty="0">
                    <a:highlight>
                      <a:srgbClr val="D2DEEF"/>
                    </a:highlight>
                    <a:latin typeface="Consolas" panose="020B0609020204030204" pitchFamily="49" charset="0"/>
                  </a:rPr>
                  <a:t>High</a:t>
                </a:r>
              </a:p>
              <a:p>
                <a:pPr marL="365760" indent="-365760">
                  <a:buFont typeface="Wingdings" panose="05000000000000000000" pitchFamily="2" charset="2"/>
                  <a:buChar char="è"/>
                </a:pPr>
                <a:r>
                  <a:rPr lang="en-US" sz="2000" b="1" dirty="0">
                    <a:sym typeface="Wingdings" panose="05000000000000000000" pitchFamily="2" charset="2"/>
                  </a:rPr>
                  <a:t>The output layer needs three neurons</a:t>
                </a:r>
              </a:p>
              <a:p>
                <a:pPr marL="365760" indent="-365760">
                  <a:buFont typeface="Wingdings" panose="05000000000000000000" pitchFamily="2" charset="2"/>
                  <a:buChar char="è"/>
                </a:pPr>
                <a:r>
                  <a:rPr lang="en-US" sz="2000" dirty="0">
                    <a:sym typeface="Wingdings" panose="05000000000000000000" pitchFamily="2" charset="2"/>
                  </a:rPr>
                  <a:t>At prediction, the class with the highest probability is selected to label the data point</a:t>
                </a:r>
              </a:p>
              <a:p>
                <a:pPr lvl="1">
                  <a:buFont typeface="Wingdings" panose="05000000000000000000" pitchFamily="2" charset="2"/>
                  <a:buChar char="ü"/>
                </a:pPr>
                <a:r>
                  <a:rPr lang="en-US" sz="1800" dirty="0"/>
                  <a:t>This is called the </a:t>
                </a:r>
                <a:r>
                  <a:rPr lang="en-US" sz="1800" b="1" dirty="0"/>
                  <a:t>SoftMax</a:t>
                </a:r>
                <a:r>
                  <a:rPr lang="en-US" sz="1800" dirty="0"/>
                  <a:t> activation function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00E439AA-C110-96A3-F7C1-59A2679B5019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565387" y="908093"/>
                <a:ext cx="7007625" cy="5221539"/>
              </a:xfrm>
              <a:blipFill>
                <a:blip r:embed="rId2"/>
                <a:stretch>
                  <a:fillRect l="-783" t="-1167" r="-870" b="-1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>
            <a:extLst>
              <a:ext uri="{FF2B5EF4-FFF2-40B4-BE49-F238E27FC236}">
                <a16:creationId xmlns:a16="http://schemas.microsoft.com/office/drawing/2014/main" id="{591F1071-BCB7-4343-091C-1E42B7E5ACA4}"/>
              </a:ext>
            </a:extLst>
          </p:cNvPr>
          <p:cNvSpPr/>
          <p:nvPr/>
        </p:nvSpPr>
        <p:spPr bwMode="auto">
          <a:xfrm>
            <a:off x="7798429" y="5533583"/>
            <a:ext cx="334158" cy="334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1555BAB0-D776-9ABA-8C32-4ED41D06AF03}"/>
                  </a:ext>
                </a:extLst>
              </p:cNvPr>
              <p:cNvSpPr/>
              <p:nvPr/>
            </p:nvSpPr>
            <p:spPr bwMode="auto">
              <a:xfrm>
                <a:off x="8920952" y="5529250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1555BAB0-D776-9ABA-8C32-4ED41D06AF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920952" y="5529250"/>
                <a:ext cx="334158" cy="334158"/>
              </a:xfrm>
              <a:prstGeom prst="ellipse">
                <a:avLst/>
              </a:prstGeom>
              <a:blipFill>
                <a:blip r:embed="rId3"/>
                <a:stretch>
                  <a:fillRect l="-1818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6C6A1943-EF8C-C084-CB1C-BEE3799A2EF5}"/>
                  </a:ext>
                </a:extLst>
              </p:cNvPr>
              <p:cNvSpPr/>
              <p:nvPr/>
            </p:nvSpPr>
            <p:spPr bwMode="auto">
              <a:xfrm>
                <a:off x="10043475" y="5529249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6C6A1943-EF8C-C084-CB1C-BEE3799A2E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043475" y="5529249"/>
                <a:ext cx="334158" cy="334158"/>
              </a:xfrm>
              <a:prstGeom prst="ellipse">
                <a:avLst/>
              </a:prstGeom>
              <a:blipFill>
                <a:blip r:embed="rId4"/>
                <a:stretch>
                  <a:fillRect l="-3704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69EA5203-5674-97F3-D233-978366FD38BA}"/>
                  </a:ext>
                </a:extLst>
              </p:cNvPr>
              <p:cNvSpPr/>
              <p:nvPr/>
            </p:nvSpPr>
            <p:spPr bwMode="auto">
              <a:xfrm>
                <a:off x="11165998" y="5529249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𝑘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69EA5203-5674-97F3-D233-978366FD38B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165998" y="5529249"/>
                <a:ext cx="334158" cy="334158"/>
              </a:xfrm>
              <a:prstGeom prst="ellipse">
                <a:avLst/>
              </a:prstGeom>
              <a:blipFill>
                <a:blip r:embed="rId5"/>
                <a:stretch>
                  <a:fillRect l="-5455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B592AFA8-A689-6E5C-38E2-028C8FE593EA}"/>
                  </a:ext>
                </a:extLst>
              </p:cNvPr>
              <p:cNvSpPr/>
              <p:nvPr/>
            </p:nvSpPr>
            <p:spPr bwMode="auto">
              <a:xfrm>
                <a:off x="10039763" y="4281690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b>
                        <m:sup>
                          <m:r>
                            <a:rPr lang="en-US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B592AFA8-A689-6E5C-38E2-028C8FE593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039763" y="4281690"/>
                <a:ext cx="334158" cy="334158"/>
              </a:xfrm>
              <a:prstGeom prst="ellipse">
                <a:avLst/>
              </a:prstGeom>
              <a:blipFill>
                <a:blip r:embed="rId6"/>
                <a:stretch>
                  <a:fillRect l="-9091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4D48ED6-B50B-1E5A-79F9-F2AEC586B8B8}"/>
              </a:ext>
            </a:extLst>
          </p:cNvPr>
          <p:cNvCxnSpPr>
            <a:stCxn id="4" idx="7"/>
            <a:endCxn id="9" idx="4"/>
          </p:cNvCxnSpPr>
          <p:nvPr/>
        </p:nvCxnSpPr>
        <p:spPr bwMode="auto">
          <a:xfrm flipV="1">
            <a:off x="8083652" y="4615849"/>
            <a:ext cx="2123191" cy="966670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AD05826-45C4-90E4-8ACC-099256889D08}"/>
              </a:ext>
            </a:extLst>
          </p:cNvPr>
          <p:cNvCxnSpPr>
            <a:stCxn id="5" idx="7"/>
            <a:endCxn id="9" idx="4"/>
          </p:cNvCxnSpPr>
          <p:nvPr/>
        </p:nvCxnSpPr>
        <p:spPr bwMode="auto">
          <a:xfrm flipV="1">
            <a:off x="9206175" y="4615849"/>
            <a:ext cx="1000668" cy="962337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5CA2120-FC9F-48A4-5932-9DC8665E30BC}"/>
              </a:ext>
            </a:extLst>
          </p:cNvPr>
          <p:cNvCxnSpPr>
            <a:stCxn id="6" idx="0"/>
            <a:endCxn id="9" idx="4"/>
          </p:cNvCxnSpPr>
          <p:nvPr/>
        </p:nvCxnSpPr>
        <p:spPr bwMode="auto">
          <a:xfrm flipH="1" flipV="1">
            <a:off x="10206842" y="4615849"/>
            <a:ext cx="3712" cy="913400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87A900E-A060-372B-7D87-4A6179C1F518}"/>
              </a:ext>
            </a:extLst>
          </p:cNvPr>
          <p:cNvCxnSpPr>
            <a:stCxn id="8" idx="1"/>
            <a:endCxn id="9" idx="4"/>
          </p:cNvCxnSpPr>
          <p:nvPr/>
        </p:nvCxnSpPr>
        <p:spPr bwMode="auto">
          <a:xfrm flipH="1" flipV="1">
            <a:off x="10206842" y="4615849"/>
            <a:ext cx="1008092" cy="962336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7D0CA40E-987F-867A-451E-0B349AB1A29C}"/>
                  </a:ext>
                </a:extLst>
              </p:cNvPr>
              <p:cNvSpPr/>
              <p:nvPr/>
            </p:nvSpPr>
            <p:spPr bwMode="auto">
              <a:xfrm>
                <a:off x="8917240" y="4277357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b>
                        <m:sup>
                          <m:r>
                            <a:rPr lang="en-US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7D0CA40E-987F-867A-451E-0B349AB1A2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917240" y="4277357"/>
                <a:ext cx="334158" cy="334158"/>
              </a:xfrm>
              <a:prstGeom prst="ellipse">
                <a:avLst/>
              </a:prstGeom>
              <a:blipFill>
                <a:blip r:embed="rId7"/>
                <a:stretch>
                  <a:fillRect l="-9091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6829B3A7-0BA4-561B-01ED-C5AEECA52FF1}"/>
                  </a:ext>
                </a:extLst>
              </p:cNvPr>
              <p:cNvSpPr/>
              <p:nvPr/>
            </p:nvSpPr>
            <p:spPr bwMode="auto">
              <a:xfrm>
                <a:off x="11162000" y="4277356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𝑙</m:t>
                          </m:r>
                        </m:sub>
                        <m:sup>
                          <m:r>
                            <a:rPr lang="en-US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6829B3A7-0BA4-561B-01ED-C5AEECA52FF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162000" y="4277356"/>
                <a:ext cx="334158" cy="334158"/>
              </a:xfrm>
              <a:prstGeom prst="ellipse">
                <a:avLst/>
              </a:prstGeom>
              <a:blipFill>
                <a:blip r:embed="rId8"/>
                <a:stretch>
                  <a:fillRect l="-9091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9FFAB889-F9EC-A06E-334F-F6FF35E3380F}"/>
                  </a:ext>
                </a:extLst>
              </p:cNvPr>
              <p:cNvSpPr/>
              <p:nvPr/>
            </p:nvSpPr>
            <p:spPr bwMode="auto">
              <a:xfrm>
                <a:off x="10043474" y="1784408"/>
                <a:ext cx="334158" cy="33415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 </m:t>
                          </m:r>
                          <m:acc>
                            <m:accPr>
                              <m:chr m:val="̂"/>
                              <m:ctrlPr>
                                <a:rPr kumimoji="0" lang="en-US" sz="1800" b="0" i="1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charset="-122"/>
                                </a:rPr>
                              </m:ctrlPr>
                            </m:accPr>
                            <m:e>
                              <m:r>
                                <a:rPr kumimoji="0" lang="en-US" sz="1800" b="0" i="1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charset="-122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kumimoji="0" lang="en-US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9FFAB889-F9EC-A06E-334F-F6FF35E3380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043474" y="1784408"/>
                <a:ext cx="334158" cy="334158"/>
              </a:xfrm>
              <a:prstGeom prst="ellipse">
                <a:avLst/>
              </a:prstGeom>
              <a:blipFill>
                <a:blip r:embed="rId9"/>
                <a:stretch>
                  <a:fillRect l="-12963" t="-12727" b="-10909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B9EA559-7789-6904-6871-CF9B75215BB5}"/>
              </a:ext>
            </a:extLst>
          </p:cNvPr>
          <p:cNvCxnSpPr>
            <a:cxnSpLocks/>
            <a:stCxn id="36" idx="0"/>
            <a:endCxn id="17" idx="4"/>
          </p:cNvCxnSpPr>
          <p:nvPr/>
        </p:nvCxnSpPr>
        <p:spPr bwMode="auto">
          <a:xfrm flipH="1" flipV="1">
            <a:off x="10210553" y="2118566"/>
            <a:ext cx="1905" cy="917733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4C112AD-FFC8-002A-A93C-B9FF38C85869}"/>
              </a:ext>
            </a:extLst>
          </p:cNvPr>
          <p:cNvCxnSpPr>
            <a:cxnSpLocks/>
            <a:stCxn id="38" idx="1"/>
            <a:endCxn id="17" idx="4"/>
          </p:cNvCxnSpPr>
          <p:nvPr/>
        </p:nvCxnSpPr>
        <p:spPr bwMode="auto">
          <a:xfrm flipH="1" flipV="1">
            <a:off x="10210553" y="2118566"/>
            <a:ext cx="1005999" cy="962335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1EA31F5-A421-22B7-CD89-DEE54442FAFD}"/>
              </a:ext>
            </a:extLst>
          </p:cNvPr>
          <p:cNvCxnSpPr>
            <a:cxnSpLocks/>
            <a:stCxn id="37" idx="7"/>
            <a:endCxn id="17" idx="4"/>
          </p:cNvCxnSpPr>
          <p:nvPr/>
        </p:nvCxnSpPr>
        <p:spPr bwMode="auto">
          <a:xfrm flipV="1">
            <a:off x="9208078" y="2118566"/>
            <a:ext cx="1002475" cy="962336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81B9FA4-63AA-D3BF-D353-FDEFF918C27C}"/>
              </a:ext>
            </a:extLst>
          </p:cNvPr>
          <p:cNvCxnSpPr>
            <a:cxnSpLocks/>
            <a:stCxn id="4" idx="7"/>
            <a:endCxn id="15" idx="4"/>
          </p:cNvCxnSpPr>
          <p:nvPr/>
        </p:nvCxnSpPr>
        <p:spPr bwMode="auto">
          <a:xfrm flipV="1">
            <a:off x="8083652" y="4611516"/>
            <a:ext cx="1000668" cy="971003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B80AE29-C146-C7B3-5C17-13B116D37196}"/>
              </a:ext>
            </a:extLst>
          </p:cNvPr>
          <p:cNvCxnSpPr>
            <a:cxnSpLocks/>
            <a:stCxn id="5" idx="0"/>
            <a:endCxn id="15" idx="4"/>
          </p:cNvCxnSpPr>
          <p:nvPr/>
        </p:nvCxnSpPr>
        <p:spPr bwMode="auto">
          <a:xfrm flipH="1" flipV="1">
            <a:off x="9084320" y="4611516"/>
            <a:ext cx="3712" cy="917734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F6B1D46-CB55-B63A-277D-52D5D156C0DC}"/>
              </a:ext>
            </a:extLst>
          </p:cNvPr>
          <p:cNvCxnSpPr>
            <a:cxnSpLocks/>
            <a:stCxn id="6" idx="1"/>
            <a:endCxn id="15" idx="4"/>
          </p:cNvCxnSpPr>
          <p:nvPr/>
        </p:nvCxnSpPr>
        <p:spPr bwMode="auto">
          <a:xfrm flipH="1" flipV="1">
            <a:off x="9084320" y="4611516"/>
            <a:ext cx="1008092" cy="966669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25FAA6A-A91D-8960-5539-626D76E543D1}"/>
              </a:ext>
            </a:extLst>
          </p:cNvPr>
          <p:cNvCxnSpPr>
            <a:cxnSpLocks/>
            <a:stCxn id="8" idx="1"/>
            <a:endCxn id="15" idx="4"/>
          </p:cNvCxnSpPr>
          <p:nvPr/>
        </p:nvCxnSpPr>
        <p:spPr bwMode="auto">
          <a:xfrm flipH="1" flipV="1">
            <a:off x="9084320" y="4611516"/>
            <a:ext cx="2130615" cy="966669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5EEB80E-C29A-2838-1D79-84BCC2D961B1}"/>
              </a:ext>
            </a:extLst>
          </p:cNvPr>
          <p:cNvCxnSpPr>
            <a:cxnSpLocks/>
            <a:stCxn id="8" idx="0"/>
            <a:endCxn id="16" idx="4"/>
          </p:cNvCxnSpPr>
          <p:nvPr/>
        </p:nvCxnSpPr>
        <p:spPr bwMode="auto">
          <a:xfrm flipH="1" flipV="1">
            <a:off x="11329079" y="4611515"/>
            <a:ext cx="3998" cy="917734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39D1EAB-07CF-EF7C-9929-2675C3A303F7}"/>
              </a:ext>
            </a:extLst>
          </p:cNvPr>
          <p:cNvCxnSpPr>
            <a:cxnSpLocks/>
            <a:stCxn id="6" idx="7"/>
            <a:endCxn id="16" idx="4"/>
          </p:cNvCxnSpPr>
          <p:nvPr/>
        </p:nvCxnSpPr>
        <p:spPr bwMode="auto">
          <a:xfrm flipV="1">
            <a:off x="10328698" y="4611515"/>
            <a:ext cx="1000382" cy="96667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D666CFE-DDB6-283C-C7F9-BEEF01B7A769}"/>
              </a:ext>
            </a:extLst>
          </p:cNvPr>
          <p:cNvCxnSpPr>
            <a:cxnSpLocks/>
            <a:stCxn id="5" idx="7"/>
            <a:endCxn id="16" idx="4"/>
          </p:cNvCxnSpPr>
          <p:nvPr/>
        </p:nvCxnSpPr>
        <p:spPr bwMode="auto">
          <a:xfrm flipV="1">
            <a:off x="9206175" y="4611515"/>
            <a:ext cx="2122905" cy="966671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4BC5D41-F9F6-E33C-A05E-6F36E7DE70F2}"/>
              </a:ext>
            </a:extLst>
          </p:cNvPr>
          <p:cNvCxnSpPr>
            <a:cxnSpLocks/>
            <a:stCxn id="4" idx="7"/>
            <a:endCxn id="16" idx="4"/>
          </p:cNvCxnSpPr>
          <p:nvPr/>
        </p:nvCxnSpPr>
        <p:spPr bwMode="auto">
          <a:xfrm flipV="1">
            <a:off x="8083652" y="4611515"/>
            <a:ext cx="3245428" cy="971004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4761651A-6BE8-FB70-0B28-0A7B00ACD0DE}"/>
              </a:ext>
            </a:extLst>
          </p:cNvPr>
          <p:cNvSpPr/>
          <p:nvPr/>
        </p:nvSpPr>
        <p:spPr bwMode="auto">
          <a:xfrm>
            <a:off x="7792813" y="4275190"/>
            <a:ext cx="334158" cy="334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rPr>
              <a:t>1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042CC49-16BC-C3C6-FD6F-481E3C3C5852}"/>
              </a:ext>
            </a:extLst>
          </p:cNvPr>
          <p:cNvCxnSpPr>
            <a:cxnSpLocks/>
            <a:stCxn id="39" idx="7"/>
            <a:endCxn id="17" idx="4"/>
          </p:cNvCxnSpPr>
          <p:nvPr/>
        </p:nvCxnSpPr>
        <p:spPr bwMode="auto">
          <a:xfrm flipV="1">
            <a:off x="8083651" y="2118566"/>
            <a:ext cx="2126902" cy="960169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8C9F9555-C363-A590-0C0C-CDEED182CFFB}"/>
              </a:ext>
            </a:extLst>
          </p:cNvPr>
          <p:cNvSpPr txBox="1"/>
          <p:nvPr/>
        </p:nvSpPr>
        <p:spPr>
          <a:xfrm>
            <a:off x="10589030" y="5459086"/>
            <a:ext cx="357857" cy="408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A9257F9-4F57-1E15-852E-5BB815B69784}"/>
              </a:ext>
            </a:extLst>
          </p:cNvPr>
          <p:cNvSpPr txBox="1"/>
          <p:nvPr/>
        </p:nvSpPr>
        <p:spPr>
          <a:xfrm>
            <a:off x="10589031" y="4186463"/>
            <a:ext cx="357857" cy="408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EBF0DC5B-BB3E-F033-3837-DD91E5F18CDF}"/>
                  </a:ext>
                </a:extLst>
              </p:cNvPr>
              <p:cNvSpPr/>
              <p:nvPr/>
            </p:nvSpPr>
            <p:spPr bwMode="auto">
              <a:xfrm>
                <a:off x="10045379" y="3036299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b>
                        <m:sup>
                          <m:r>
                            <a:rPr lang="en-US" sz="1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EBF0DC5B-BB3E-F033-3837-DD91E5F18C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045379" y="3036299"/>
                <a:ext cx="334158" cy="334158"/>
              </a:xfrm>
              <a:prstGeom prst="ellipse">
                <a:avLst/>
              </a:prstGeom>
              <a:blipFill>
                <a:blip r:embed="rId10"/>
                <a:stretch>
                  <a:fillRect l="-10909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66B2890A-291F-17BF-C15E-2BD4306299A3}"/>
                  </a:ext>
                </a:extLst>
              </p:cNvPr>
              <p:cNvSpPr/>
              <p:nvPr/>
            </p:nvSpPr>
            <p:spPr bwMode="auto">
              <a:xfrm>
                <a:off x="8922856" y="3031966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b>
                        <m:sup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66B2890A-291F-17BF-C15E-2BD4306299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922856" y="3031966"/>
                <a:ext cx="334158" cy="334158"/>
              </a:xfrm>
              <a:prstGeom prst="ellipse">
                <a:avLst/>
              </a:prstGeom>
              <a:blipFill>
                <a:blip r:embed="rId11"/>
                <a:stretch>
                  <a:fillRect l="-10909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723F1C43-F0D7-93F9-CF91-5123AC3A3A62}"/>
                  </a:ext>
                </a:extLst>
              </p:cNvPr>
              <p:cNvSpPr/>
              <p:nvPr/>
            </p:nvSpPr>
            <p:spPr bwMode="auto">
              <a:xfrm>
                <a:off x="11167616" y="3031965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𝑚</m:t>
                          </m:r>
                        </m:sub>
                        <m:sup>
                          <m:r>
                            <a:rPr lang="en-US" sz="1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723F1C43-F0D7-93F9-CF91-5123AC3A3A6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167616" y="3031965"/>
                <a:ext cx="334158" cy="334158"/>
              </a:xfrm>
              <a:prstGeom prst="ellipse">
                <a:avLst/>
              </a:prstGeom>
              <a:blipFill>
                <a:blip r:embed="rId12"/>
                <a:stretch>
                  <a:fillRect l="-18182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Oval 38">
            <a:extLst>
              <a:ext uri="{FF2B5EF4-FFF2-40B4-BE49-F238E27FC236}">
                <a16:creationId xmlns:a16="http://schemas.microsoft.com/office/drawing/2014/main" id="{06DD1591-F902-AD48-6A1D-CE2A901C834F}"/>
              </a:ext>
            </a:extLst>
          </p:cNvPr>
          <p:cNvSpPr/>
          <p:nvPr/>
        </p:nvSpPr>
        <p:spPr bwMode="auto">
          <a:xfrm>
            <a:off x="7798429" y="3029799"/>
            <a:ext cx="334158" cy="334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rPr>
              <a:t>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5CB0FDB-4680-06B2-658F-CC7DA1619502}"/>
              </a:ext>
            </a:extLst>
          </p:cNvPr>
          <p:cNvSpPr txBox="1"/>
          <p:nvPr/>
        </p:nvSpPr>
        <p:spPr>
          <a:xfrm>
            <a:off x="10594647" y="2941072"/>
            <a:ext cx="357857" cy="408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0E1540B5-F523-1094-5614-B10CA55D2F36}"/>
              </a:ext>
            </a:extLst>
          </p:cNvPr>
          <p:cNvCxnSpPr>
            <a:cxnSpLocks/>
            <a:stCxn id="31" idx="7"/>
            <a:endCxn id="37" idx="4"/>
          </p:cNvCxnSpPr>
          <p:nvPr/>
        </p:nvCxnSpPr>
        <p:spPr>
          <a:xfrm flipV="1">
            <a:off x="8078035" y="3366124"/>
            <a:ext cx="1011900" cy="95800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003AE49-5DEC-5162-0140-A3F0CE7214F5}"/>
              </a:ext>
            </a:extLst>
          </p:cNvPr>
          <p:cNvCxnSpPr>
            <a:cxnSpLocks/>
            <a:stCxn id="15" idx="0"/>
            <a:endCxn id="37" idx="4"/>
          </p:cNvCxnSpPr>
          <p:nvPr/>
        </p:nvCxnSpPr>
        <p:spPr>
          <a:xfrm flipV="1">
            <a:off x="9084319" y="3366124"/>
            <a:ext cx="5616" cy="911233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A4C1F97-8D25-56D3-CD8C-F6295BD0349C}"/>
              </a:ext>
            </a:extLst>
          </p:cNvPr>
          <p:cNvCxnSpPr>
            <a:cxnSpLocks/>
            <a:stCxn id="9" idx="1"/>
            <a:endCxn id="37" idx="4"/>
          </p:cNvCxnSpPr>
          <p:nvPr/>
        </p:nvCxnSpPr>
        <p:spPr>
          <a:xfrm flipH="1" flipV="1">
            <a:off x="9089935" y="3366124"/>
            <a:ext cx="998764" cy="96450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BA20B29E-EF12-5AF6-1906-940BBFFD4E26}"/>
              </a:ext>
            </a:extLst>
          </p:cNvPr>
          <p:cNvCxnSpPr>
            <a:cxnSpLocks/>
            <a:stCxn id="31" idx="7"/>
            <a:endCxn id="36" idx="4"/>
          </p:cNvCxnSpPr>
          <p:nvPr/>
        </p:nvCxnSpPr>
        <p:spPr>
          <a:xfrm flipV="1">
            <a:off x="8078035" y="3370457"/>
            <a:ext cx="2134423" cy="953669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C885AB40-3C80-0CA3-25C5-C15928834E7E}"/>
              </a:ext>
            </a:extLst>
          </p:cNvPr>
          <p:cNvCxnSpPr>
            <a:cxnSpLocks/>
            <a:stCxn id="15" idx="7"/>
            <a:endCxn id="36" idx="4"/>
          </p:cNvCxnSpPr>
          <p:nvPr/>
        </p:nvCxnSpPr>
        <p:spPr>
          <a:xfrm flipV="1">
            <a:off x="9202462" y="3370457"/>
            <a:ext cx="1009996" cy="95583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938B3FFE-851C-C2C7-6D6C-11DE5AFBEEA6}"/>
              </a:ext>
            </a:extLst>
          </p:cNvPr>
          <p:cNvCxnSpPr>
            <a:cxnSpLocks/>
            <a:stCxn id="9" idx="0"/>
            <a:endCxn id="36" idx="4"/>
          </p:cNvCxnSpPr>
          <p:nvPr/>
        </p:nvCxnSpPr>
        <p:spPr>
          <a:xfrm flipV="1">
            <a:off x="10206842" y="3370457"/>
            <a:ext cx="5616" cy="911233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8381A9F0-E988-59C7-8F80-A642AFE86E59}"/>
              </a:ext>
            </a:extLst>
          </p:cNvPr>
          <p:cNvCxnSpPr>
            <a:cxnSpLocks/>
            <a:stCxn id="16" idx="1"/>
            <a:endCxn id="36" idx="4"/>
          </p:cNvCxnSpPr>
          <p:nvPr/>
        </p:nvCxnSpPr>
        <p:spPr>
          <a:xfrm flipH="1" flipV="1">
            <a:off x="10212458" y="3370457"/>
            <a:ext cx="998478" cy="955835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B359AA7-716B-13E3-75CD-01AB4804633E}"/>
              </a:ext>
            </a:extLst>
          </p:cNvPr>
          <p:cNvCxnSpPr>
            <a:cxnSpLocks/>
            <a:stCxn id="16" idx="0"/>
            <a:endCxn id="38" idx="4"/>
          </p:cNvCxnSpPr>
          <p:nvPr/>
        </p:nvCxnSpPr>
        <p:spPr>
          <a:xfrm flipV="1">
            <a:off x="11329079" y="3366123"/>
            <a:ext cx="5616" cy="911233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9BE20CE-620D-3BF8-8AC6-930735A21028}"/>
              </a:ext>
            </a:extLst>
          </p:cNvPr>
          <p:cNvCxnSpPr>
            <a:cxnSpLocks/>
            <a:stCxn id="9" idx="0"/>
            <a:endCxn id="38" idx="4"/>
          </p:cNvCxnSpPr>
          <p:nvPr/>
        </p:nvCxnSpPr>
        <p:spPr>
          <a:xfrm flipV="1">
            <a:off x="10206842" y="3366123"/>
            <a:ext cx="1127853" cy="91556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CCF47AED-08ED-DE70-38D9-2831FA2979AD}"/>
              </a:ext>
            </a:extLst>
          </p:cNvPr>
          <p:cNvCxnSpPr>
            <a:cxnSpLocks/>
            <a:stCxn id="15" idx="7"/>
            <a:endCxn id="38" idx="4"/>
          </p:cNvCxnSpPr>
          <p:nvPr/>
        </p:nvCxnSpPr>
        <p:spPr>
          <a:xfrm flipV="1">
            <a:off x="9202462" y="3366123"/>
            <a:ext cx="2132233" cy="96017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C25527B9-0334-FF4E-9A31-0B6467760ED1}"/>
              </a:ext>
            </a:extLst>
          </p:cNvPr>
          <p:cNvCxnSpPr>
            <a:cxnSpLocks/>
            <a:stCxn id="31" idx="7"/>
            <a:endCxn id="38" idx="4"/>
          </p:cNvCxnSpPr>
          <p:nvPr/>
        </p:nvCxnSpPr>
        <p:spPr>
          <a:xfrm flipV="1">
            <a:off x="8078035" y="3366123"/>
            <a:ext cx="3256660" cy="958003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3C65879B-6B9D-0E71-3B9E-EBAD811242A3}"/>
                  </a:ext>
                </a:extLst>
              </p:cNvPr>
              <p:cNvSpPr/>
              <p:nvPr/>
            </p:nvSpPr>
            <p:spPr bwMode="auto">
              <a:xfrm>
                <a:off x="8920952" y="1782242"/>
                <a:ext cx="334158" cy="33415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SimSun" charset="-122"/>
                        </a:rPr>
                        <m:t> </m:t>
                      </m:r>
                      <m:sSub>
                        <m:sSubPr>
                          <m:ctrlPr>
                            <a:rPr kumimoji="0" lang="en-US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kumimoji="0" lang="en-US" sz="1800" b="0" i="1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charset="-122"/>
                                </a:rPr>
                              </m:ctrlPr>
                            </m:accPr>
                            <m:e>
                              <m:r>
                                <a:rPr kumimoji="0" lang="en-US" sz="1800" b="0" i="1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charset="-122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kumimoji="0" lang="en-US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35" name="Oval 34">
                <a:extLst>
                  <a:ext uri="{FF2B5EF4-FFF2-40B4-BE49-F238E27FC236}">
                    <a16:creationId xmlns:a16="http://schemas.microsoft.com/office/drawing/2014/main" id="{3C65879B-6B9D-0E71-3B9E-EBAD811242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920952" y="1782242"/>
                <a:ext cx="334158" cy="334158"/>
              </a:xfrm>
              <a:prstGeom prst="ellipse">
                <a:avLst/>
              </a:prstGeom>
              <a:blipFill>
                <a:blip r:embed="rId13"/>
                <a:stretch>
                  <a:fillRect l="-10909" t="-12727" b="-12727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8F2FEC6B-592A-096E-2DE6-6BA556D62339}"/>
                  </a:ext>
                </a:extLst>
              </p:cNvPr>
              <p:cNvSpPr/>
              <p:nvPr/>
            </p:nvSpPr>
            <p:spPr bwMode="auto">
              <a:xfrm>
                <a:off x="11167616" y="1782765"/>
                <a:ext cx="334158" cy="33415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 </m:t>
                          </m:r>
                          <m:acc>
                            <m:accPr>
                              <m:chr m:val="̂"/>
                              <m:ctrlPr>
                                <a:rPr kumimoji="0" lang="en-US" sz="1800" b="0" i="1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charset="-122"/>
                                </a:rPr>
                              </m:ctrlPr>
                            </m:accPr>
                            <m:e>
                              <m:r>
                                <a:rPr kumimoji="0" lang="en-US" sz="1800" b="0" i="1" u="none" strike="noStrike" cap="none" normalizeH="0" baseline="0" smtClean="0">
                                  <a:ln>
                                    <a:noFill/>
                                  </a:ln>
                                  <a:solidFill>
                                    <a:schemeClr val="bg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SimSun" charset="-122"/>
                                </a:rPr>
                                <m:t>𝑦</m:t>
                              </m:r>
                            </m:e>
                          </m:acc>
                        </m:e>
                        <m:sub>
                          <m:r>
                            <a:rPr kumimoji="0" lang="en-US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41" name="Oval 40">
                <a:extLst>
                  <a:ext uri="{FF2B5EF4-FFF2-40B4-BE49-F238E27FC236}">
                    <a16:creationId xmlns:a16="http://schemas.microsoft.com/office/drawing/2014/main" id="{8F2FEC6B-592A-096E-2DE6-6BA556D6233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167616" y="1782765"/>
                <a:ext cx="334158" cy="334158"/>
              </a:xfrm>
              <a:prstGeom prst="ellipse">
                <a:avLst/>
              </a:prstGeom>
              <a:blipFill>
                <a:blip r:embed="rId14"/>
                <a:stretch>
                  <a:fillRect l="-12727" t="-12727" b="-12727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D071EA1E-B90F-F3E9-8D65-BAB394BACA88}"/>
              </a:ext>
            </a:extLst>
          </p:cNvPr>
          <p:cNvCxnSpPr>
            <a:cxnSpLocks/>
            <a:stCxn id="38" idx="0"/>
            <a:endCxn id="41" idx="4"/>
          </p:cNvCxnSpPr>
          <p:nvPr/>
        </p:nvCxnSpPr>
        <p:spPr bwMode="auto">
          <a:xfrm flipV="1">
            <a:off x="11334695" y="2116923"/>
            <a:ext cx="0" cy="915042"/>
          </a:xfrm>
          <a:prstGeom prst="line">
            <a:avLst/>
          </a:prstGeom>
          <a:ln w="28575"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C19C4B99-6B4C-C12B-EDB4-8A3B075816F5}"/>
              </a:ext>
            </a:extLst>
          </p:cNvPr>
          <p:cNvCxnSpPr>
            <a:cxnSpLocks/>
            <a:stCxn id="36" idx="7"/>
            <a:endCxn id="41" idx="4"/>
          </p:cNvCxnSpPr>
          <p:nvPr/>
        </p:nvCxnSpPr>
        <p:spPr bwMode="auto">
          <a:xfrm flipV="1">
            <a:off x="10330601" y="2116923"/>
            <a:ext cx="1004094" cy="968312"/>
          </a:xfrm>
          <a:prstGeom prst="line">
            <a:avLst/>
          </a:prstGeom>
          <a:ln w="28575"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64679A20-EA2B-21D9-535C-FA7C45DC72AF}"/>
              </a:ext>
            </a:extLst>
          </p:cNvPr>
          <p:cNvCxnSpPr>
            <a:cxnSpLocks/>
            <a:stCxn id="37" idx="7"/>
            <a:endCxn id="41" idx="4"/>
          </p:cNvCxnSpPr>
          <p:nvPr/>
        </p:nvCxnSpPr>
        <p:spPr bwMode="auto">
          <a:xfrm flipV="1">
            <a:off x="9208078" y="2116923"/>
            <a:ext cx="2126617" cy="963979"/>
          </a:xfrm>
          <a:prstGeom prst="line">
            <a:avLst/>
          </a:prstGeom>
          <a:ln w="28575"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9736D784-2611-5287-4CBA-CE806FE7298C}"/>
              </a:ext>
            </a:extLst>
          </p:cNvPr>
          <p:cNvCxnSpPr>
            <a:cxnSpLocks/>
            <a:stCxn id="39" idx="7"/>
            <a:endCxn id="41" idx="4"/>
          </p:cNvCxnSpPr>
          <p:nvPr/>
        </p:nvCxnSpPr>
        <p:spPr bwMode="auto">
          <a:xfrm flipV="1">
            <a:off x="8083651" y="2116923"/>
            <a:ext cx="3251044" cy="961812"/>
          </a:xfrm>
          <a:prstGeom prst="line">
            <a:avLst/>
          </a:prstGeom>
          <a:ln w="28575">
            <a:solidFill>
              <a:schemeClr val="tx2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417AD917-EFBD-0E15-08D3-F1EEB4563EE1}"/>
                  </a:ext>
                </a:extLst>
              </p:cNvPr>
              <p:cNvSpPr txBox="1"/>
              <p:nvPr/>
            </p:nvSpPr>
            <p:spPr>
              <a:xfrm>
                <a:off x="8323655" y="959323"/>
                <a:ext cx="1528752" cy="369332"/>
              </a:xfrm>
              <a:prstGeom prst="rect">
                <a:avLst/>
              </a:prstGeom>
              <a:solidFill>
                <a:schemeClr val="bg1">
                  <a:lumMod val="85000"/>
                </a:schemeClr>
              </a:solidFill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𝐿𝑜𝑤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417AD917-EFBD-0E15-08D3-F1EEB4563EE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323655" y="959323"/>
                <a:ext cx="1528752" cy="369332"/>
              </a:xfrm>
              <a:prstGeom prst="rect">
                <a:avLst/>
              </a:prstGeom>
              <a:blipFill>
                <a:blip r:embed="rId15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4A389163-A27A-7FA0-B55F-4C48A23E5D24}"/>
                  </a:ext>
                </a:extLst>
              </p:cNvPr>
              <p:cNvSpPr txBox="1"/>
              <p:nvPr/>
            </p:nvSpPr>
            <p:spPr>
              <a:xfrm>
                <a:off x="9275754" y="503843"/>
                <a:ext cx="1862176" cy="369332"/>
              </a:xfrm>
              <a:prstGeom prst="rect">
                <a:avLst/>
              </a:prstGeom>
              <a:solidFill>
                <a:srgbClr val="B8CAE9"/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𝑀𝑒𝑑𝑖𝑢𝑚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4A389163-A27A-7FA0-B55F-4C48A23E5D2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275754" y="503843"/>
                <a:ext cx="1862176" cy="369332"/>
              </a:xfrm>
              <a:prstGeom prst="rect">
                <a:avLst/>
              </a:prstGeom>
              <a:blipFill>
                <a:blip r:embed="rId16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3855F92A-C975-2FAB-7384-6BACF9624389}"/>
                  </a:ext>
                </a:extLst>
              </p:cNvPr>
              <p:cNvSpPr txBox="1"/>
              <p:nvPr/>
            </p:nvSpPr>
            <p:spPr>
              <a:xfrm>
                <a:off x="10564703" y="957294"/>
                <a:ext cx="1528752" cy="369332"/>
              </a:xfrm>
              <a:prstGeom prst="rect">
                <a:avLst/>
              </a:prstGeom>
              <a:solidFill>
                <a:srgbClr val="ADB9CA"/>
              </a:solidFill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𝑃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𝑦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𝐻𝑖𝑔h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3855F92A-C975-2FAB-7384-6BACF96243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64703" y="957294"/>
                <a:ext cx="1528752" cy="369332"/>
              </a:xfrm>
              <a:prstGeom prst="rect">
                <a:avLst/>
              </a:prstGeom>
              <a:blipFill>
                <a:blip r:embed="rId17"/>
                <a:stretch>
                  <a:fillRect b="-131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64D430AD-F27A-5451-4398-0CC0B8E7623B}"/>
              </a:ext>
            </a:extLst>
          </p:cNvPr>
          <p:cNvCxnSpPr>
            <a:cxnSpLocks/>
            <a:stCxn id="17" idx="0"/>
            <a:endCxn id="75" idx="2"/>
          </p:cNvCxnSpPr>
          <p:nvPr/>
        </p:nvCxnSpPr>
        <p:spPr bwMode="auto">
          <a:xfrm flipH="1" flipV="1">
            <a:off x="10206842" y="873175"/>
            <a:ext cx="3711" cy="911233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CAA1CA3F-DC2A-7F72-47DC-88509D409D1D}"/>
              </a:ext>
            </a:extLst>
          </p:cNvPr>
          <p:cNvCxnSpPr>
            <a:cxnSpLocks/>
            <a:stCxn id="35" idx="0"/>
            <a:endCxn id="74" idx="2"/>
          </p:cNvCxnSpPr>
          <p:nvPr/>
        </p:nvCxnSpPr>
        <p:spPr bwMode="auto">
          <a:xfrm flipV="1">
            <a:off x="9088031" y="1328655"/>
            <a:ext cx="0" cy="453587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B3002278-6750-F481-13A1-3D6938F51ADC}"/>
              </a:ext>
            </a:extLst>
          </p:cNvPr>
          <p:cNvCxnSpPr>
            <a:cxnSpLocks/>
            <a:stCxn id="41" idx="0"/>
            <a:endCxn id="76" idx="2"/>
          </p:cNvCxnSpPr>
          <p:nvPr/>
        </p:nvCxnSpPr>
        <p:spPr bwMode="auto">
          <a:xfrm flipH="1" flipV="1">
            <a:off x="11329079" y="1326626"/>
            <a:ext cx="5616" cy="456139"/>
          </a:xfrm>
          <a:prstGeom prst="line">
            <a:avLst/>
          </a:prstGeom>
          <a:ln w="28575">
            <a:solidFill>
              <a:schemeClr val="bg1">
                <a:lumMod val="65000"/>
              </a:schemeClr>
            </a:solidFill>
            <a:prstDash val="sysDot"/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242995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44C3E6-B609-2D27-9E24-C83FF630F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Data Processing for TensorFlow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B1F2764-C869-092C-6C2A-152ED33BD55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558212" cy="5221539"/>
          </a:xfrm>
        </p:spPr>
        <p:txBody>
          <a:bodyPr/>
          <a:lstStyle/>
          <a:p>
            <a:r>
              <a:rPr lang="en-US" dirty="0"/>
              <a:t>There are a few differences when building classification models compared to regression ones</a:t>
            </a:r>
          </a:p>
          <a:p>
            <a:pPr lvl="1"/>
            <a:r>
              <a:rPr lang="en-US" dirty="0"/>
              <a:t>The target must be sliced with two brackets to ensure 2D format</a:t>
            </a:r>
          </a:p>
          <a:p>
            <a:pPr marL="914400" lvl="2" indent="0">
              <a:buNone/>
            </a:pPr>
            <a:r>
              <a:rPr lang="en-US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trainY</a:t>
            </a:r>
            <a:r>
              <a:rPr lang="en-US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 = </a:t>
            </a:r>
            <a:r>
              <a:rPr lang="en-US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traindata</a:t>
            </a:r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[[</a:t>
            </a:r>
            <a:r>
              <a:rPr lang="en-US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target</a:t>
            </a:r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]]</a:t>
            </a:r>
            <a:r>
              <a:rPr lang="en-US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.values</a:t>
            </a:r>
          </a:p>
          <a:p>
            <a:pPr marL="914400" lvl="2" indent="0">
              <a:buNone/>
            </a:pPr>
            <a:r>
              <a:rPr lang="en-US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testY</a:t>
            </a:r>
            <a:r>
              <a:rPr lang="en-US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 = </a:t>
            </a:r>
            <a:r>
              <a:rPr lang="en-US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testdata</a:t>
            </a:r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[[</a:t>
            </a:r>
            <a:r>
              <a:rPr lang="en-US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target</a:t>
            </a:r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]]</a:t>
            </a:r>
            <a:r>
              <a:rPr lang="en-US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.values</a:t>
            </a:r>
          </a:p>
          <a:p>
            <a:pPr marL="914400" lvl="2" indent="0">
              <a:buNone/>
            </a:pPr>
            <a:endParaRPr lang="en-US" dirty="0"/>
          </a:p>
          <a:p>
            <a:pPr lvl="1"/>
            <a:r>
              <a:rPr lang="en-US" dirty="0"/>
              <a:t>The target, both training and testing, must be transformed into one hot codes</a:t>
            </a:r>
          </a:p>
          <a:p>
            <a:pPr marL="914400" lvl="2" indent="0">
              <a:buNone/>
            </a:pPr>
            <a:r>
              <a:rPr lang="en-US" dirty="0" err="1">
                <a:solidFill>
                  <a:srgbClr val="000000"/>
                </a:solidFill>
                <a:highlight>
                  <a:srgbClr val="F7F7F7"/>
                </a:highlight>
                <a:latin typeface="Courier New" panose="02070309020205020404" pitchFamily="49" charset="0"/>
              </a:rPr>
              <a:t>oh</a:t>
            </a:r>
            <a:r>
              <a:rPr lang="en-US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e</a:t>
            </a:r>
            <a:r>
              <a:rPr lang="en-US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 = </a:t>
            </a:r>
            <a:r>
              <a:rPr lang="en-US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OneHotEncoder</a:t>
            </a:r>
            <a:r>
              <a:rPr lang="en-US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sparse_output</a:t>
            </a:r>
            <a:r>
              <a:rPr lang="en-US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=</a:t>
            </a:r>
            <a:r>
              <a:rPr lang="en-US" b="1" dirty="0">
                <a:solidFill>
                  <a:srgbClr val="0000FF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False</a:t>
            </a:r>
            <a:r>
              <a:rPr lang="en-US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</a:t>
            </a:r>
          </a:p>
          <a:p>
            <a:pPr marL="914400" lvl="2" indent="0">
              <a:buNone/>
            </a:pPr>
            <a:r>
              <a:rPr lang="en-US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trainY_codes</a:t>
            </a:r>
            <a:r>
              <a:rPr lang="en-US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highlight>
                  <a:srgbClr val="F7F7F7"/>
                </a:highlight>
                <a:latin typeface="Courier New" panose="02070309020205020404" pitchFamily="49" charset="0"/>
              </a:rPr>
              <a:t>oh</a:t>
            </a:r>
            <a:r>
              <a:rPr lang="en-US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e.fit_transform</a:t>
            </a:r>
            <a:r>
              <a:rPr lang="en-US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trainY</a:t>
            </a:r>
            <a:r>
              <a:rPr lang="en-US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</a:t>
            </a:r>
          </a:p>
          <a:p>
            <a:pPr marL="914400" lvl="2" indent="0">
              <a:buNone/>
            </a:pPr>
            <a:r>
              <a:rPr lang="en-US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testY_codes</a:t>
            </a:r>
            <a:r>
              <a:rPr lang="en-US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 = </a:t>
            </a:r>
            <a:r>
              <a:rPr lang="en-US" dirty="0" err="1">
                <a:solidFill>
                  <a:srgbClr val="000000"/>
                </a:solidFill>
                <a:highlight>
                  <a:srgbClr val="F7F7F7"/>
                </a:highlight>
                <a:latin typeface="Courier New" panose="02070309020205020404" pitchFamily="49" charset="0"/>
              </a:rPr>
              <a:t>oh</a:t>
            </a:r>
            <a:r>
              <a:rPr lang="en-US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e.transform</a:t>
            </a:r>
            <a:r>
              <a:rPr lang="en-US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testY</a:t>
            </a:r>
            <a:r>
              <a:rPr lang="en-US" b="0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</a:t>
            </a:r>
          </a:p>
          <a:p>
            <a:pPr lvl="2"/>
            <a:r>
              <a:rPr lang="en-US" dirty="0"/>
              <a:t>We can use </a:t>
            </a:r>
            <a:r>
              <a:rPr lang="en-US" dirty="0" err="1"/>
              <a:t>OneHotEncoder</a:t>
            </a:r>
            <a:r>
              <a:rPr lang="en-US" dirty="0"/>
              <a:t> from </a:t>
            </a:r>
            <a:r>
              <a:rPr lang="en-US" dirty="0">
                <a:highlight>
                  <a:srgbClr val="D2DEEF"/>
                </a:highlight>
                <a:latin typeface="Consolas" panose="020B0609020204030204" pitchFamily="49" charset="0"/>
              </a:rPr>
              <a:t>sklearn</a:t>
            </a:r>
            <a:r>
              <a:rPr lang="en-US" dirty="0"/>
              <a:t>; </a:t>
            </a:r>
            <a:r>
              <a:rPr lang="en-US" b="0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sparse_output</a:t>
            </a:r>
            <a:r>
              <a:rPr lang="en-US" dirty="0"/>
              <a:t> must be </a:t>
            </a:r>
            <a:r>
              <a:rPr lang="en-US" b="1" dirty="0">
                <a:highlight>
                  <a:srgbClr val="D2DEEF"/>
                </a:highlight>
                <a:latin typeface="Consolas" panose="020B0609020204030204" pitchFamily="49" charset="0"/>
              </a:rPr>
              <a:t>False</a:t>
            </a:r>
          </a:p>
        </p:txBody>
      </p:sp>
    </p:spTree>
    <p:extLst>
      <p:ext uri="{BB962C8B-B14F-4D97-AF65-F5344CB8AC3E}">
        <p14:creationId xmlns:p14="http://schemas.microsoft.com/office/powerpoint/2010/main" val="94970133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43EF30-74B4-6ED4-7AE1-5110F4E5F4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Classification Neural Networks in TensorFlow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EA773EC-EE43-5B21-642F-E6404C057DBC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5" y="908093"/>
                <a:ext cx="11021428" cy="5221539"/>
              </a:xfrm>
            </p:spPr>
            <p:txBody>
              <a:bodyPr/>
              <a:lstStyle/>
              <a:p>
                <a:r>
                  <a:rPr lang="en-US" sz="2400" dirty="0"/>
                  <a:t>We need to change the output layer and the loss function</a:t>
                </a:r>
              </a:p>
              <a:p>
                <a:r>
                  <a:rPr lang="en-US" sz="2400" dirty="0"/>
                  <a:t>Output layer should have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2400" dirty="0"/>
                  <a:t> neurons with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2400" dirty="0"/>
                  <a:t> being the number of classes in the target. Also, </a:t>
                </a:r>
                <a:r>
                  <a:rPr lang="en-US" sz="2400" dirty="0">
                    <a:solidFill>
                      <a:srgbClr val="000000"/>
                    </a:solidFill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activation</a:t>
                </a:r>
                <a:r>
                  <a:rPr lang="en-US" sz="2400" dirty="0"/>
                  <a:t> must be </a:t>
                </a:r>
                <a:r>
                  <a:rPr lang="en-US" sz="2400" dirty="0">
                    <a:solidFill>
                      <a:srgbClr val="A31515"/>
                    </a:solidFill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'</a:t>
                </a:r>
                <a:r>
                  <a:rPr lang="en-US" sz="2400" dirty="0" err="1">
                    <a:solidFill>
                      <a:srgbClr val="A31515"/>
                    </a:solidFill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softmax</a:t>
                </a:r>
                <a:r>
                  <a:rPr lang="en-US" sz="2400" dirty="0">
                    <a:solidFill>
                      <a:srgbClr val="A31515"/>
                    </a:solidFill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'</a:t>
                </a:r>
                <a:endParaRPr lang="en-US" sz="2400" b="0" i="1" dirty="0">
                  <a:latin typeface="Cambria Math" panose="02040503050406030204" pitchFamily="18" charset="0"/>
                </a:endParaRPr>
              </a:p>
              <a:p>
                <a:pPr lvl="1"/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sz="2000" dirty="0"/>
                  <a:t> is from the shape of the encoded target (</a:t>
                </a:r>
                <a:r>
                  <a:rPr lang="en-US" sz="1600" b="1" dirty="0" err="1">
                    <a:solidFill>
                      <a:srgbClr val="000000"/>
                    </a:solidFill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trainY_codes.shape</a:t>
                </a:r>
                <a:r>
                  <a:rPr lang="en-US" sz="1600" b="1" dirty="0">
                    <a:solidFill>
                      <a:srgbClr val="000000"/>
                    </a:solidFill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[</a:t>
                </a:r>
                <a:r>
                  <a:rPr lang="en-US" sz="1600" b="1" dirty="0">
                    <a:solidFill>
                      <a:srgbClr val="116644"/>
                    </a:solidFill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1</a:t>
                </a:r>
                <a:r>
                  <a:rPr lang="en-US" sz="1600" b="1" dirty="0">
                    <a:solidFill>
                      <a:srgbClr val="000000"/>
                    </a:solidFill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]</a:t>
                </a:r>
                <a:r>
                  <a:rPr lang="en-US" sz="2000" dirty="0"/>
                  <a:t>)</a:t>
                </a:r>
              </a:p>
              <a:p>
                <a:pPr marL="457200" lvl="1" indent="0">
                  <a:buNone/>
                </a:pPr>
                <a:r>
                  <a:rPr lang="en-US" sz="1800" b="0" dirty="0" err="1">
                    <a:solidFill>
                      <a:srgbClr val="000000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model.add</a:t>
                </a:r>
                <a:r>
                  <a:rPr lang="en-US" sz="1800" b="0" dirty="0">
                    <a:solidFill>
                      <a:srgbClr val="000000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(</a:t>
                </a:r>
                <a:r>
                  <a:rPr lang="en-US" sz="1800" b="0" dirty="0" err="1">
                    <a:solidFill>
                      <a:srgbClr val="000000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layers.Dense</a:t>
                </a:r>
                <a:r>
                  <a:rPr lang="en-US" sz="1800" b="0" dirty="0">
                    <a:solidFill>
                      <a:srgbClr val="000000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(</a:t>
                </a:r>
                <a:r>
                  <a:rPr lang="en-US" sz="1800" b="1" dirty="0" err="1">
                    <a:solidFill>
                      <a:srgbClr val="000000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trainY_codes.shape</a:t>
                </a:r>
                <a:r>
                  <a:rPr lang="en-US" sz="1800" b="1" dirty="0">
                    <a:solidFill>
                      <a:srgbClr val="000000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[</a:t>
                </a:r>
                <a:r>
                  <a:rPr lang="en-US" sz="1800" b="1" dirty="0">
                    <a:solidFill>
                      <a:srgbClr val="116644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1</a:t>
                </a:r>
                <a:r>
                  <a:rPr lang="en-US" sz="1800" b="1" dirty="0">
                    <a:solidFill>
                      <a:srgbClr val="000000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]</a:t>
                </a:r>
                <a:r>
                  <a:rPr lang="en-US" sz="1800" b="0" dirty="0">
                    <a:solidFill>
                      <a:srgbClr val="000000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, </a:t>
                </a:r>
                <a:r>
                  <a:rPr lang="en-US" sz="1800" b="1" dirty="0">
                    <a:solidFill>
                      <a:srgbClr val="000000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activation=</a:t>
                </a:r>
                <a:r>
                  <a:rPr lang="en-US" sz="1800" b="1" dirty="0">
                    <a:solidFill>
                      <a:srgbClr val="A31515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'</a:t>
                </a:r>
                <a:r>
                  <a:rPr lang="en-US" sz="1800" b="1" dirty="0" err="1">
                    <a:solidFill>
                      <a:srgbClr val="A31515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softmax</a:t>
                </a:r>
                <a:r>
                  <a:rPr lang="en-US" sz="1800" b="1" dirty="0">
                    <a:solidFill>
                      <a:srgbClr val="A31515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’</a:t>
                </a:r>
                <a:r>
                  <a:rPr lang="en-US" sz="1800" b="0" dirty="0">
                    <a:solidFill>
                      <a:srgbClr val="000000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))</a:t>
                </a:r>
              </a:p>
              <a:p>
                <a:endParaRPr lang="en-US" sz="2400" dirty="0"/>
              </a:p>
              <a:p>
                <a:r>
                  <a:rPr lang="en-US" sz="2400" dirty="0"/>
                  <a:t>Loss function must be changed to </a:t>
                </a:r>
                <a:r>
                  <a:rPr lang="it-IT" sz="2000" b="0" dirty="0">
                    <a:solidFill>
                      <a:srgbClr val="A31515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'categorical_crossentropy'</a:t>
                </a:r>
                <a:r>
                  <a:rPr lang="en-US" sz="2400" dirty="0"/>
                  <a:t> in </a:t>
                </a:r>
                <a:r>
                  <a:rPr lang="it-IT" sz="2000" b="0" dirty="0">
                    <a:solidFill>
                      <a:srgbClr val="795E26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compile</a:t>
                </a:r>
                <a:r>
                  <a:rPr lang="it-IT" sz="2000" b="0" dirty="0">
                    <a:solidFill>
                      <a:srgbClr val="000000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()</a:t>
                </a:r>
                <a:endParaRPr lang="en-US" sz="2000" dirty="0"/>
              </a:p>
              <a:p>
                <a:pPr lvl="1"/>
                <a:r>
                  <a:rPr lang="en-US" sz="2000" dirty="0"/>
                  <a:t>We also add to track the accuracy during training (the loss value represents a different function, not the error like in regression anymore) with </a:t>
                </a:r>
                <a:r>
                  <a:rPr lang="it-IT" sz="1800" b="0" dirty="0">
                    <a:solidFill>
                      <a:srgbClr val="000000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metrics=[</a:t>
                </a:r>
                <a:r>
                  <a:rPr lang="it-IT" sz="1800" b="0" dirty="0">
                    <a:solidFill>
                      <a:srgbClr val="A31515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'accuracy'</a:t>
                </a:r>
                <a:r>
                  <a:rPr lang="it-IT" sz="1800" b="0" dirty="0">
                    <a:solidFill>
                      <a:srgbClr val="000000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]</a:t>
                </a:r>
                <a:endParaRPr lang="en-US" sz="2000" dirty="0"/>
              </a:p>
              <a:p>
                <a:pPr marL="457200" lvl="1" indent="0">
                  <a:buNone/>
                </a:pPr>
                <a:r>
                  <a:rPr lang="it-IT" sz="1800" b="0" dirty="0">
                    <a:solidFill>
                      <a:srgbClr val="000000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model.</a:t>
                </a:r>
                <a:r>
                  <a:rPr lang="it-IT" sz="1800" b="0" dirty="0">
                    <a:solidFill>
                      <a:srgbClr val="795E26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compile</a:t>
                </a:r>
                <a:r>
                  <a:rPr lang="it-IT" sz="1800" b="0" dirty="0">
                    <a:solidFill>
                      <a:srgbClr val="000000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(loss=</a:t>
                </a:r>
                <a:r>
                  <a:rPr lang="it-IT" sz="1800" b="0" dirty="0">
                    <a:solidFill>
                      <a:srgbClr val="A31515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'</a:t>
                </a:r>
                <a:r>
                  <a:rPr lang="it-IT" sz="1800" b="1" dirty="0">
                    <a:solidFill>
                      <a:srgbClr val="A31515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categorical_crossentropy</a:t>
                </a:r>
                <a:r>
                  <a:rPr lang="it-IT" sz="1800" b="0" dirty="0">
                    <a:solidFill>
                      <a:srgbClr val="A31515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'</a:t>
                </a:r>
                <a:r>
                  <a:rPr lang="it-IT" sz="1800" b="0" dirty="0">
                    <a:solidFill>
                      <a:srgbClr val="000000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, </a:t>
                </a:r>
                <a:r>
                  <a:rPr lang="it-IT" sz="1800" b="1" dirty="0">
                    <a:solidFill>
                      <a:srgbClr val="000000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metrics=[</a:t>
                </a:r>
                <a:r>
                  <a:rPr lang="it-IT" sz="1800" b="1" dirty="0">
                    <a:solidFill>
                      <a:srgbClr val="A31515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'accuracy'</a:t>
                </a:r>
                <a:r>
                  <a:rPr lang="it-IT" sz="1800" b="1" dirty="0">
                    <a:solidFill>
                      <a:srgbClr val="000000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]</a:t>
                </a:r>
                <a:r>
                  <a:rPr lang="it-IT" sz="1800" b="0" dirty="0">
                    <a:solidFill>
                      <a:srgbClr val="000000"/>
                    </a:solidFill>
                    <a:effectLst/>
                    <a:highlight>
                      <a:srgbClr val="F7F7F7"/>
                    </a:highlight>
                    <a:latin typeface="Courier New" panose="02070309020205020404" pitchFamily="49" charset="0"/>
                  </a:rPr>
                  <a:t>)</a:t>
                </a:r>
              </a:p>
              <a:p>
                <a:pPr lvl="1"/>
                <a:endParaRPr lang="en-US" sz="2000" dirty="0"/>
              </a:p>
              <a:p>
                <a:endParaRPr lang="en-US" sz="24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EEA773EC-EE43-5B21-642F-E6404C057DB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5" y="908093"/>
                <a:ext cx="11021428" cy="5221539"/>
              </a:xfrm>
              <a:blipFill>
                <a:blip r:embed="rId2"/>
                <a:stretch>
                  <a:fillRect l="-719" t="-1634" r="-66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9262960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8FD29D-771C-D16C-EC9F-452D937D8C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3425" y="59618"/>
            <a:ext cx="4400904" cy="666991"/>
          </a:xfrm>
        </p:spPr>
        <p:txBody>
          <a:bodyPr/>
          <a:lstStyle/>
          <a:p>
            <a:r>
              <a:rPr lang="en-US" sz="2000" dirty="0"/>
              <a:t>Common Step in an AI/ML Project</a:t>
            </a:r>
          </a:p>
        </p:txBody>
      </p:sp>
      <p:grpSp>
        <p:nvGrpSpPr>
          <p:cNvPr id="36" name="Group 35">
            <a:extLst>
              <a:ext uri="{FF2B5EF4-FFF2-40B4-BE49-F238E27FC236}">
                <a16:creationId xmlns:a16="http://schemas.microsoft.com/office/drawing/2014/main" id="{604C3C53-B90E-0E03-5DA9-0A561385DA37}"/>
              </a:ext>
            </a:extLst>
          </p:cNvPr>
          <p:cNvGrpSpPr/>
          <p:nvPr/>
        </p:nvGrpSpPr>
        <p:grpSpPr>
          <a:xfrm>
            <a:off x="1244029" y="1039670"/>
            <a:ext cx="670369" cy="656462"/>
            <a:chOff x="857250" y="959089"/>
            <a:chExt cx="670369" cy="656462"/>
          </a:xfrm>
        </p:grpSpPr>
        <p:sp>
          <p:nvSpPr>
            <p:cNvPr id="32" name="Freeform: Shape 31">
              <a:extLst>
                <a:ext uri="{FF2B5EF4-FFF2-40B4-BE49-F238E27FC236}">
                  <a16:creationId xmlns:a16="http://schemas.microsoft.com/office/drawing/2014/main" id="{D1D7B28D-82EE-CB99-28B3-A5A10E83FD8C}"/>
                </a:ext>
              </a:extLst>
            </p:cNvPr>
            <p:cNvSpPr/>
            <p:nvPr/>
          </p:nvSpPr>
          <p:spPr>
            <a:xfrm>
              <a:off x="1164557" y="959089"/>
              <a:ext cx="363062" cy="325469"/>
            </a:xfrm>
            <a:custGeom>
              <a:avLst/>
              <a:gdLst>
                <a:gd name="connsiteX0" fmla="*/ 37021 w 363062"/>
                <a:gd name="connsiteY0" fmla="*/ 229838 h 325469"/>
                <a:gd name="connsiteX1" fmla="*/ 37021 w 363062"/>
                <a:gd name="connsiteY1" fmla="*/ 229838 h 325469"/>
                <a:gd name="connsiteX2" fmla="*/ 90647 w 363062"/>
                <a:gd name="connsiteY2" fmla="*/ 252031 h 325469"/>
                <a:gd name="connsiteX3" fmla="*/ 157839 w 363062"/>
                <a:gd name="connsiteY3" fmla="*/ 191777 h 325469"/>
                <a:gd name="connsiteX4" fmla="*/ 213329 w 363062"/>
                <a:gd name="connsiteY4" fmla="*/ 231076 h 325469"/>
                <a:gd name="connsiteX5" fmla="*/ 202185 w 363062"/>
                <a:gd name="connsiteY5" fmla="*/ 298228 h 325469"/>
                <a:gd name="connsiteX6" fmla="*/ 266764 w 363062"/>
                <a:gd name="connsiteY6" fmla="*/ 324993 h 325469"/>
                <a:gd name="connsiteX7" fmla="*/ 267907 w 363062"/>
                <a:gd name="connsiteY7" fmla="*/ 325469 h 325469"/>
                <a:gd name="connsiteX8" fmla="*/ 363062 w 363062"/>
                <a:gd name="connsiteY8" fmla="*/ 95250 h 325469"/>
                <a:gd name="connsiteX9" fmla="*/ 132176 w 363062"/>
                <a:gd name="connsiteY9" fmla="*/ 0 h 325469"/>
                <a:gd name="connsiteX10" fmla="*/ 96267 w 363062"/>
                <a:gd name="connsiteY10" fmla="*/ 88297 h 325469"/>
                <a:gd name="connsiteX11" fmla="*/ 96267 w 363062"/>
                <a:gd name="connsiteY11" fmla="*/ 88297 h 325469"/>
                <a:gd name="connsiteX12" fmla="*/ 93505 w 363062"/>
                <a:gd name="connsiteY12" fmla="*/ 94869 h 325469"/>
                <a:gd name="connsiteX13" fmla="*/ 92743 w 363062"/>
                <a:gd name="connsiteY13" fmla="*/ 91821 h 325469"/>
                <a:gd name="connsiteX14" fmla="*/ 28163 w 363062"/>
                <a:gd name="connsiteY14" fmla="*/ 65056 h 325469"/>
                <a:gd name="connsiteX15" fmla="*/ 2731 w 363062"/>
                <a:gd name="connsiteY15" fmla="*/ 89154 h 325469"/>
                <a:gd name="connsiteX16" fmla="*/ 33203 w 363062"/>
                <a:gd name="connsiteY16" fmla="*/ 151926 h 325469"/>
                <a:gd name="connsiteX17" fmla="*/ 68263 w 363062"/>
                <a:gd name="connsiteY17" fmla="*/ 150876 h 325469"/>
                <a:gd name="connsiteX18" fmla="*/ 71311 w 363062"/>
                <a:gd name="connsiteY18" fmla="*/ 149638 h 325469"/>
                <a:gd name="connsiteX19" fmla="*/ 69502 w 363062"/>
                <a:gd name="connsiteY19" fmla="*/ 154019 h 325469"/>
                <a:gd name="connsiteX20" fmla="*/ 69502 w 363062"/>
                <a:gd name="connsiteY20" fmla="*/ 154019 h 3254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363062" h="325469">
                  <a:moveTo>
                    <a:pt x="37021" y="229838"/>
                  </a:moveTo>
                  <a:lnTo>
                    <a:pt x="37021" y="229838"/>
                  </a:lnTo>
                  <a:lnTo>
                    <a:pt x="90647" y="252031"/>
                  </a:lnTo>
                  <a:cubicBezTo>
                    <a:pt x="92563" y="216839"/>
                    <a:pt x="122645" y="189862"/>
                    <a:pt x="157839" y="191777"/>
                  </a:cubicBezTo>
                  <a:cubicBezTo>
                    <a:pt x="182356" y="193112"/>
                    <a:pt x="203933" y="208393"/>
                    <a:pt x="213329" y="231076"/>
                  </a:cubicBezTo>
                  <a:cubicBezTo>
                    <a:pt x="222421" y="253788"/>
                    <a:pt x="218125" y="279670"/>
                    <a:pt x="202185" y="298228"/>
                  </a:cubicBezTo>
                  <a:lnTo>
                    <a:pt x="266764" y="324993"/>
                  </a:lnTo>
                  <a:lnTo>
                    <a:pt x="267907" y="325469"/>
                  </a:lnTo>
                  <a:lnTo>
                    <a:pt x="363062" y="95250"/>
                  </a:lnTo>
                  <a:lnTo>
                    <a:pt x="132176" y="0"/>
                  </a:lnTo>
                  <a:lnTo>
                    <a:pt x="96267" y="88297"/>
                  </a:lnTo>
                  <a:lnTo>
                    <a:pt x="96267" y="88297"/>
                  </a:lnTo>
                  <a:lnTo>
                    <a:pt x="93505" y="94869"/>
                  </a:lnTo>
                  <a:lnTo>
                    <a:pt x="92743" y="91821"/>
                  </a:lnTo>
                  <a:cubicBezTo>
                    <a:pt x="82259" y="66639"/>
                    <a:pt x="53387" y="54673"/>
                    <a:pt x="28163" y="65056"/>
                  </a:cubicBezTo>
                  <a:cubicBezTo>
                    <a:pt x="17105" y="69831"/>
                    <a:pt x="8094" y="78368"/>
                    <a:pt x="2731" y="89154"/>
                  </a:cubicBezTo>
                  <a:cubicBezTo>
                    <a:pt x="-6188" y="114902"/>
                    <a:pt x="7454" y="143006"/>
                    <a:pt x="33203" y="151926"/>
                  </a:cubicBezTo>
                  <a:cubicBezTo>
                    <a:pt x="44623" y="155882"/>
                    <a:pt x="57099" y="155509"/>
                    <a:pt x="68263" y="150876"/>
                  </a:cubicBezTo>
                  <a:lnTo>
                    <a:pt x="71311" y="149638"/>
                  </a:lnTo>
                  <a:lnTo>
                    <a:pt x="69502" y="154019"/>
                  </a:lnTo>
                  <a:lnTo>
                    <a:pt x="69502" y="154019"/>
                  </a:lnTo>
                  <a:close/>
                </a:path>
              </a:pathLst>
            </a:custGeom>
            <a:solidFill>
              <a:schemeClr val="accent6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3" name="Freeform: Shape 32">
              <a:extLst>
                <a:ext uri="{FF2B5EF4-FFF2-40B4-BE49-F238E27FC236}">
                  <a16:creationId xmlns:a16="http://schemas.microsoft.com/office/drawing/2014/main" id="{F6BBDE90-2E8A-8100-698B-3271D9AC179A}"/>
                </a:ext>
              </a:extLst>
            </p:cNvPr>
            <p:cNvSpPr/>
            <p:nvPr/>
          </p:nvSpPr>
          <p:spPr>
            <a:xfrm>
              <a:off x="857250" y="1367901"/>
              <a:ext cx="352907" cy="247650"/>
            </a:xfrm>
            <a:custGeom>
              <a:avLst/>
              <a:gdLst>
                <a:gd name="connsiteX0" fmla="*/ 320231 w 352907"/>
                <a:gd name="connsiteY0" fmla="*/ 158877 h 247650"/>
                <a:gd name="connsiteX1" fmla="*/ 350484 w 352907"/>
                <a:gd name="connsiteY1" fmla="*/ 98702 h 247650"/>
                <a:gd name="connsiteX2" fmla="*/ 290309 w 352907"/>
                <a:gd name="connsiteY2" fmla="*/ 68449 h 247650"/>
                <a:gd name="connsiteX3" fmla="*/ 266700 w 352907"/>
                <a:gd name="connsiteY3" fmla="*/ 85725 h 247650"/>
                <a:gd name="connsiteX4" fmla="*/ 266700 w 352907"/>
                <a:gd name="connsiteY4" fmla="*/ 0 h 247650"/>
                <a:gd name="connsiteX5" fmla="*/ 208883 w 352907"/>
                <a:gd name="connsiteY5" fmla="*/ 0 h 247650"/>
                <a:gd name="connsiteX6" fmla="*/ 209550 w 352907"/>
                <a:gd name="connsiteY6" fmla="*/ 9525 h 247650"/>
                <a:gd name="connsiteX7" fmla="*/ 133350 w 352907"/>
                <a:gd name="connsiteY7" fmla="*/ 85725 h 247650"/>
                <a:gd name="connsiteX8" fmla="*/ 57150 w 352907"/>
                <a:gd name="connsiteY8" fmla="*/ 9525 h 247650"/>
                <a:gd name="connsiteX9" fmla="*/ 57817 w 352907"/>
                <a:gd name="connsiteY9" fmla="*/ 0 h 247650"/>
                <a:gd name="connsiteX10" fmla="*/ 0 w 352907"/>
                <a:gd name="connsiteY10" fmla="*/ 0 h 247650"/>
                <a:gd name="connsiteX11" fmla="*/ 0 w 352907"/>
                <a:gd name="connsiteY11" fmla="*/ 247650 h 247650"/>
                <a:gd name="connsiteX12" fmla="*/ 266700 w 352907"/>
                <a:gd name="connsiteY12" fmla="*/ 247650 h 247650"/>
                <a:gd name="connsiteX13" fmla="*/ 266700 w 352907"/>
                <a:gd name="connsiteY13" fmla="*/ 142875 h 247650"/>
                <a:gd name="connsiteX14" fmla="*/ 270129 w 352907"/>
                <a:gd name="connsiteY14" fmla="*/ 147066 h 247650"/>
                <a:gd name="connsiteX15" fmla="*/ 271939 w 352907"/>
                <a:gd name="connsiteY15" fmla="*/ 149828 h 247650"/>
                <a:gd name="connsiteX16" fmla="*/ 314325 w 352907"/>
                <a:gd name="connsiteY16" fmla="*/ 160782 h 247650"/>
                <a:gd name="connsiteX17" fmla="*/ 318992 w 352907"/>
                <a:gd name="connsiteY17" fmla="*/ 159353 h 2476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52907" h="247650">
                  <a:moveTo>
                    <a:pt x="320231" y="158877"/>
                  </a:moveTo>
                  <a:cubicBezTo>
                    <a:pt x="345201" y="150614"/>
                    <a:pt x="358747" y="123673"/>
                    <a:pt x="350484" y="98702"/>
                  </a:cubicBezTo>
                  <a:cubicBezTo>
                    <a:pt x="342221" y="73731"/>
                    <a:pt x="315279" y="60187"/>
                    <a:pt x="290309" y="68449"/>
                  </a:cubicBezTo>
                  <a:cubicBezTo>
                    <a:pt x="280822" y="71588"/>
                    <a:pt x="272562" y="77632"/>
                    <a:pt x="266700" y="85725"/>
                  </a:cubicBezTo>
                  <a:lnTo>
                    <a:pt x="266700" y="0"/>
                  </a:lnTo>
                  <a:lnTo>
                    <a:pt x="208883" y="0"/>
                  </a:lnTo>
                  <a:cubicBezTo>
                    <a:pt x="209301" y="3158"/>
                    <a:pt x="209524" y="6339"/>
                    <a:pt x="209550" y="9525"/>
                  </a:cubicBezTo>
                  <a:cubicBezTo>
                    <a:pt x="209550" y="51609"/>
                    <a:pt x="175434" y="85725"/>
                    <a:pt x="133350" y="85725"/>
                  </a:cubicBezTo>
                  <a:cubicBezTo>
                    <a:pt x="91266" y="85725"/>
                    <a:pt x="57150" y="51609"/>
                    <a:pt x="57150" y="9525"/>
                  </a:cubicBezTo>
                  <a:cubicBezTo>
                    <a:pt x="57176" y="6339"/>
                    <a:pt x="57399" y="3158"/>
                    <a:pt x="57817" y="0"/>
                  </a:cubicBezTo>
                  <a:lnTo>
                    <a:pt x="0" y="0"/>
                  </a:lnTo>
                  <a:lnTo>
                    <a:pt x="0" y="247650"/>
                  </a:lnTo>
                  <a:lnTo>
                    <a:pt x="266700" y="247650"/>
                  </a:lnTo>
                  <a:lnTo>
                    <a:pt x="266700" y="142875"/>
                  </a:lnTo>
                  <a:cubicBezTo>
                    <a:pt x="267762" y="144337"/>
                    <a:pt x="268907" y="145736"/>
                    <a:pt x="270129" y="147066"/>
                  </a:cubicBezTo>
                  <a:cubicBezTo>
                    <a:pt x="270642" y="148042"/>
                    <a:pt x="271248" y="148967"/>
                    <a:pt x="271939" y="149828"/>
                  </a:cubicBezTo>
                  <a:cubicBezTo>
                    <a:pt x="283197" y="160610"/>
                    <a:pt x="299253" y="164760"/>
                    <a:pt x="314325" y="160782"/>
                  </a:cubicBezTo>
                  <a:cubicBezTo>
                    <a:pt x="315944" y="160782"/>
                    <a:pt x="317468" y="159829"/>
                    <a:pt x="318992" y="159353"/>
                  </a:cubicBezTo>
                  <a:close/>
                </a:path>
              </a:pathLst>
            </a:custGeom>
            <a:solidFill>
              <a:schemeClr val="accent2"/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4" name="Freeform: Shape 33">
              <a:extLst>
                <a:ext uri="{FF2B5EF4-FFF2-40B4-BE49-F238E27FC236}">
                  <a16:creationId xmlns:a16="http://schemas.microsoft.com/office/drawing/2014/main" id="{FA372327-CFDB-1D92-9C26-806CB5051BC1}"/>
                </a:ext>
              </a:extLst>
            </p:cNvPr>
            <p:cNvSpPr/>
            <p:nvPr/>
          </p:nvSpPr>
          <p:spPr>
            <a:xfrm>
              <a:off x="1152525" y="1282569"/>
              <a:ext cx="247650" cy="332792"/>
            </a:xfrm>
            <a:custGeom>
              <a:avLst/>
              <a:gdLst>
                <a:gd name="connsiteX0" fmla="*/ 142875 w 247650"/>
                <a:gd name="connsiteY0" fmla="*/ 85142 h 332792"/>
                <a:gd name="connsiteX1" fmla="*/ 147066 w 247650"/>
                <a:gd name="connsiteY1" fmla="*/ 81618 h 332792"/>
                <a:gd name="connsiteX2" fmla="*/ 149828 w 247650"/>
                <a:gd name="connsiteY2" fmla="*/ 79808 h 332792"/>
                <a:gd name="connsiteX3" fmla="*/ 159925 w 247650"/>
                <a:gd name="connsiteY3" fmla="*/ 33041 h 332792"/>
                <a:gd name="connsiteX4" fmla="*/ 159925 w 247650"/>
                <a:gd name="connsiteY4" fmla="*/ 31612 h 332792"/>
                <a:gd name="connsiteX5" fmla="*/ 99051 w 247650"/>
                <a:gd name="connsiteY5" fmla="*/ 2790 h 332792"/>
                <a:gd name="connsiteX6" fmla="*/ 70230 w 247650"/>
                <a:gd name="connsiteY6" fmla="*/ 63664 h 332792"/>
                <a:gd name="connsiteX7" fmla="*/ 85725 w 247650"/>
                <a:gd name="connsiteY7" fmla="*/ 85142 h 332792"/>
                <a:gd name="connsiteX8" fmla="*/ 0 w 247650"/>
                <a:gd name="connsiteY8" fmla="*/ 85142 h 332792"/>
                <a:gd name="connsiteX9" fmla="*/ 0 w 247650"/>
                <a:gd name="connsiteY9" fmla="*/ 124195 h 332792"/>
                <a:gd name="connsiteX10" fmla="*/ 9525 w 247650"/>
                <a:gd name="connsiteY10" fmla="*/ 123623 h 332792"/>
                <a:gd name="connsiteX11" fmla="*/ 85725 w 247650"/>
                <a:gd name="connsiteY11" fmla="*/ 199823 h 332792"/>
                <a:gd name="connsiteX12" fmla="*/ 9525 w 247650"/>
                <a:gd name="connsiteY12" fmla="*/ 276023 h 332792"/>
                <a:gd name="connsiteX13" fmla="*/ 0 w 247650"/>
                <a:gd name="connsiteY13" fmla="*/ 275357 h 332792"/>
                <a:gd name="connsiteX14" fmla="*/ 0 w 247650"/>
                <a:gd name="connsiteY14" fmla="*/ 332792 h 332792"/>
                <a:gd name="connsiteX15" fmla="*/ 247650 w 247650"/>
                <a:gd name="connsiteY15" fmla="*/ 332792 h 332792"/>
                <a:gd name="connsiteX16" fmla="*/ 247650 w 247650"/>
                <a:gd name="connsiteY16" fmla="*/ 85142 h 3327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247650" h="332792">
                  <a:moveTo>
                    <a:pt x="142875" y="85142"/>
                  </a:moveTo>
                  <a:cubicBezTo>
                    <a:pt x="144353" y="84067"/>
                    <a:pt x="145753" y="82890"/>
                    <a:pt x="147066" y="81618"/>
                  </a:cubicBezTo>
                  <a:cubicBezTo>
                    <a:pt x="148106" y="81221"/>
                    <a:pt x="149049" y="80604"/>
                    <a:pt x="149828" y="79808"/>
                  </a:cubicBezTo>
                  <a:cubicBezTo>
                    <a:pt x="161536" y="67261"/>
                    <a:pt x="165413" y="49301"/>
                    <a:pt x="159925" y="33041"/>
                  </a:cubicBezTo>
                  <a:lnTo>
                    <a:pt x="159925" y="31612"/>
                  </a:lnTo>
                  <a:cubicBezTo>
                    <a:pt x="151074" y="6843"/>
                    <a:pt x="123820" y="-6060"/>
                    <a:pt x="99051" y="2790"/>
                  </a:cubicBezTo>
                  <a:cubicBezTo>
                    <a:pt x="74283" y="11641"/>
                    <a:pt x="61379" y="38895"/>
                    <a:pt x="70230" y="63664"/>
                  </a:cubicBezTo>
                  <a:cubicBezTo>
                    <a:pt x="73260" y="72145"/>
                    <a:pt x="78633" y="79592"/>
                    <a:pt x="85725" y="85142"/>
                  </a:cubicBezTo>
                  <a:lnTo>
                    <a:pt x="0" y="85142"/>
                  </a:lnTo>
                  <a:lnTo>
                    <a:pt x="0" y="124195"/>
                  </a:lnTo>
                  <a:cubicBezTo>
                    <a:pt x="3160" y="123812"/>
                    <a:pt x="6342" y="123622"/>
                    <a:pt x="9525" y="123623"/>
                  </a:cubicBezTo>
                  <a:cubicBezTo>
                    <a:pt x="51609" y="123623"/>
                    <a:pt x="85725" y="157739"/>
                    <a:pt x="85725" y="199823"/>
                  </a:cubicBezTo>
                  <a:cubicBezTo>
                    <a:pt x="85725" y="241908"/>
                    <a:pt x="51609" y="276023"/>
                    <a:pt x="9525" y="276023"/>
                  </a:cubicBezTo>
                  <a:cubicBezTo>
                    <a:pt x="6340" y="275994"/>
                    <a:pt x="3158" y="275772"/>
                    <a:pt x="0" y="275357"/>
                  </a:cubicBezTo>
                  <a:lnTo>
                    <a:pt x="0" y="332792"/>
                  </a:lnTo>
                  <a:lnTo>
                    <a:pt x="247650" y="332792"/>
                  </a:lnTo>
                  <a:lnTo>
                    <a:pt x="247650" y="85142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35" name="Freeform: Shape 34">
              <a:extLst>
                <a:ext uri="{FF2B5EF4-FFF2-40B4-BE49-F238E27FC236}">
                  <a16:creationId xmlns:a16="http://schemas.microsoft.com/office/drawing/2014/main" id="{67044256-6D03-B1A8-5B99-DD0F2B1AB53E}"/>
                </a:ext>
              </a:extLst>
            </p:cNvPr>
            <p:cNvSpPr/>
            <p:nvPr/>
          </p:nvSpPr>
          <p:spPr>
            <a:xfrm>
              <a:off x="857250" y="1072436"/>
              <a:ext cx="266700" cy="352425"/>
            </a:xfrm>
            <a:custGeom>
              <a:avLst/>
              <a:gdLst>
                <a:gd name="connsiteX0" fmla="*/ 266700 w 266700"/>
                <a:gd name="connsiteY0" fmla="*/ 98869 h 352425"/>
                <a:gd name="connsiteX1" fmla="*/ 266700 w 266700"/>
                <a:gd name="connsiteY1" fmla="*/ 0 h 352425"/>
                <a:gd name="connsiteX2" fmla="*/ 0 w 266700"/>
                <a:gd name="connsiteY2" fmla="*/ 0 h 352425"/>
                <a:gd name="connsiteX3" fmla="*/ 0 w 266700"/>
                <a:gd name="connsiteY3" fmla="*/ 266700 h 352425"/>
                <a:gd name="connsiteX4" fmla="*/ 104775 w 266700"/>
                <a:gd name="connsiteY4" fmla="*/ 266700 h 352425"/>
                <a:gd name="connsiteX5" fmla="*/ 85725 w 266700"/>
                <a:gd name="connsiteY5" fmla="*/ 304800 h 352425"/>
                <a:gd name="connsiteX6" fmla="*/ 133350 w 266700"/>
                <a:gd name="connsiteY6" fmla="*/ 352425 h 352425"/>
                <a:gd name="connsiteX7" fmla="*/ 180975 w 266700"/>
                <a:gd name="connsiteY7" fmla="*/ 304800 h 352425"/>
                <a:gd name="connsiteX8" fmla="*/ 161925 w 266700"/>
                <a:gd name="connsiteY8" fmla="*/ 266700 h 352425"/>
                <a:gd name="connsiteX9" fmla="*/ 266700 w 266700"/>
                <a:gd name="connsiteY9" fmla="*/ 266700 h 352425"/>
                <a:gd name="connsiteX10" fmla="*/ 266700 w 266700"/>
                <a:gd name="connsiteY10" fmla="*/ 168783 h 352425"/>
                <a:gd name="connsiteX11" fmla="*/ 193834 w 266700"/>
                <a:gd name="connsiteY11" fmla="*/ 168783 h 352425"/>
                <a:gd name="connsiteX12" fmla="*/ 193018 w 266700"/>
                <a:gd name="connsiteY12" fmla="*/ 99685 h 352425"/>
                <a:gd name="connsiteX13" fmla="*/ 193834 w 266700"/>
                <a:gd name="connsiteY13" fmla="*/ 98869 h 352425"/>
                <a:gd name="connsiteX14" fmla="*/ 266700 w 266700"/>
                <a:gd name="connsiteY14" fmla="*/ 98869 h 3524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</a:cxnLst>
              <a:rect l="l" t="t" r="r" b="b"/>
              <a:pathLst>
                <a:path w="266700" h="352425">
                  <a:moveTo>
                    <a:pt x="266700" y="98869"/>
                  </a:moveTo>
                  <a:lnTo>
                    <a:pt x="266700" y="0"/>
                  </a:lnTo>
                  <a:lnTo>
                    <a:pt x="0" y="0"/>
                  </a:lnTo>
                  <a:lnTo>
                    <a:pt x="0" y="266700"/>
                  </a:lnTo>
                  <a:lnTo>
                    <a:pt x="104775" y="266700"/>
                  </a:lnTo>
                  <a:cubicBezTo>
                    <a:pt x="92783" y="275694"/>
                    <a:pt x="85725" y="289810"/>
                    <a:pt x="85725" y="304800"/>
                  </a:cubicBezTo>
                  <a:cubicBezTo>
                    <a:pt x="85725" y="331102"/>
                    <a:pt x="107048" y="352425"/>
                    <a:pt x="133350" y="352425"/>
                  </a:cubicBezTo>
                  <a:cubicBezTo>
                    <a:pt x="159652" y="352425"/>
                    <a:pt x="180975" y="331102"/>
                    <a:pt x="180975" y="304800"/>
                  </a:cubicBezTo>
                  <a:cubicBezTo>
                    <a:pt x="180975" y="289810"/>
                    <a:pt x="173917" y="275694"/>
                    <a:pt x="161925" y="266700"/>
                  </a:cubicBezTo>
                  <a:lnTo>
                    <a:pt x="266700" y="266700"/>
                  </a:lnTo>
                  <a:lnTo>
                    <a:pt x="266700" y="168783"/>
                  </a:lnTo>
                  <a:cubicBezTo>
                    <a:pt x="246215" y="188005"/>
                    <a:pt x="214319" y="188005"/>
                    <a:pt x="193834" y="168783"/>
                  </a:cubicBezTo>
                  <a:cubicBezTo>
                    <a:pt x="174528" y="149927"/>
                    <a:pt x="174163" y="118991"/>
                    <a:pt x="193018" y="99685"/>
                  </a:cubicBezTo>
                  <a:cubicBezTo>
                    <a:pt x="193287" y="99410"/>
                    <a:pt x="193558" y="99138"/>
                    <a:pt x="193834" y="98869"/>
                  </a:cubicBezTo>
                  <a:cubicBezTo>
                    <a:pt x="214319" y="79647"/>
                    <a:pt x="246215" y="79647"/>
                    <a:pt x="266700" y="98869"/>
                  </a:cubicBez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</p:grpSp>
      <p:sp>
        <p:nvSpPr>
          <p:cNvPr id="6" name="TextBox 5">
            <a:extLst>
              <a:ext uri="{FF2B5EF4-FFF2-40B4-BE49-F238E27FC236}">
                <a16:creationId xmlns:a16="http://schemas.microsoft.com/office/drawing/2014/main" id="{F8934D91-B648-A83F-F9D9-7DBE16B0D1FE}"/>
              </a:ext>
            </a:extLst>
          </p:cNvPr>
          <p:cNvSpPr txBox="1"/>
          <p:nvPr/>
        </p:nvSpPr>
        <p:spPr>
          <a:xfrm>
            <a:off x="435983" y="1753842"/>
            <a:ext cx="2227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/>
              <a:t>Problem Formulation</a:t>
            </a:r>
          </a:p>
        </p:txBody>
      </p:sp>
      <p:pic>
        <p:nvPicPr>
          <p:cNvPr id="8" name="Graphic 7" descr="Database with solid fill">
            <a:extLst>
              <a:ext uri="{FF2B5EF4-FFF2-40B4-BE49-F238E27FC236}">
                <a16:creationId xmlns:a16="http://schemas.microsoft.com/office/drawing/2014/main" id="{D3C57493-0C2A-8F0B-462C-9EA11B9E8B5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309174" y="840824"/>
            <a:ext cx="914400" cy="91440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43492350-6E6C-663A-3EFC-C5AF35AE944F}"/>
              </a:ext>
            </a:extLst>
          </p:cNvPr>
          <p:cNvSpPr txBox="1"/>
          <p:nvPr/>
        </p:nvSpPr>
        <p:spPr>
          <a:xfrm>
            <a:off x="3946855" y="1755224"/>
            <a:ext cx="16390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/>
              <a:t>Data Collection</a:t>
            </a:r>
          </a:p>
        </p:txBody>
      </p:sp>
      <p:pic>
        <p:nvPicPr>
          <p:cNvPr id="11" name="Graphic 10" descr="Bar chart with solid fill">
            <a:extLst>
              <a:ext uri="{FF2B5EF4-FFF2-40B4-BE49-F238E27FC236}">
                <a16:creationId xmlns:a16="http://schemas.microsoft.com/office/drawing/2014/main" id="{B05D7163-8519-62E6-302A-29A1AE720EC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398467" y="1283548"/>
            <a:ext cx="471676" cy="471676"/>
          </a:xfrm>
          <a:prstGeom prst="rect">
            <a:avLst/>
          </a:prstGeom>
        </p:spPr>
      </p:pic>
      <p:pic>
        <p:nvPicPr>
          <p:cNvPr id="13" name="Graphic 12" descr="Pie chart with solid fill">
            <a:extLst>
              <a:ext uri="{FF2B5EF4-FFF2-40B4-BE49-F238E27FC236}">
                <a16:creationId xmlns:a16="http://schemas.microsoft.com/office/drawing/2014/main" id="{FACBCA13-0370-EF2F-3AB0-534E4958827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70143" y="1283548"/>
            <a:ext cx="471676" cy="471676"/>
          </a:xfrm>
          <a:prstGeom prst="rect">
            <a:avLst/>
          </a:prstGeom>
        </p:spPr>
      </p:pic>
      <p:pic>
        <p:nvPicPr>
          <p:cNvPr id="15" name="Graphic 14" descr="Upward trend with solid fill">
            <a:extLst>
              <a:ext uri="{FF2B5EF4-FFF2-40B4-BE49-F238E27FC236}">
                <a16:creationId xmlns:a16="http://schemas.microsoft.com/office/drawing/2014/main" id="{68ADFABA-0137-60F0-1C22-22B7163BC561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7634305" y="811872"/>
            <a:ext cx="471676" cy="471676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57AA7FE-DD25-C374-5BF8-FD6A68604775}"/>
              </a:ext>
            </a:extLst>
          </p:cNvPr>
          <p:cNvSpPr txBox="1"/>
          <p:nvPr/>
        </p:nvSpPr>
        <p:spPr>
          <a:xfrm>
            <a:off x="6810301" y="1753842"/>
            <a:ext cx="211968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Preliminary Analysis</a:t>
            </a:r>
          </a:p>
        </p:txBody>
      </p:sp>
      <p:sp>
        <p:nvSpPr>
          <p:cNvPr id="39" name="Freeform: Shape 38">
            <a:extLst>
              <a:ext uri="{FF2B5EF4-FFF2-40B4-BE49-F238E27FC236}">
                <a16:creationId xmlns:a16="http://schemas.microsoft.com/office/drawing/2014/main" id="{503292EE-933F-8CE3-EF62-9AB4CDDCC7A3}"/>
              </a:ext>
            </a:extLst>
          </p:cNvPr>
          <p:cNvSpPr/>
          <p:nvPr/>
        </p:nvSpPr>
        <p:spPr>
          <a:xfrm>
            <a:off x="10687736" y="1440088"/>
            <a:ext cx="190499" cy="190500"/>
          </a:xfrm>
          <a:custGeom>
            <a:avLst/>
            <a:gdLst>
              <a:gd name="connsiteX0" fmla="*/ 190500 w 190499"/>
              <a:gd name="connsiteY0" fmla="*/ 95250 h 190500"/>
              <a:gd name="connsiteX1" fmla="*/ 95250 w 190499"/>
              <a:gd name="connsiteY1" fmla="*/ 190500 h 190500"/>
              <a:gd name="connsiteX2" fmla="*/ 0 w 190499"/>
              <a:gd name="connsiteY2" fmla="*/ 95250 h 190500"/>
              <a:gd name="connsiteX3" fmla="*/ 95250 w 190499"/>
              <a:gd name="connsiteY3" fmla="*/ 0 h 190500"/>
              <a:gd name="connsiteX4" fmla="*/ 190500 w 190499"/>
              <a:gd name="connsiteY4" fmla="*/ 9525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499" h="190500">
                <a:moveTo>
                  <a:pt x="190500" y="95250"/>
                </a:moveTo>
                <a:cubicBezTo>
                  <a:pt x="190500" y="147855"/>
                  <a:pt x="147855" y="190500"/>
                  <a:pt x="95250" y="190500"/>
                </a:cubicBezTo>
                <a:cubicBezTo>
                  <a:pt x="42645" y="190500"/>
                  <a:pt x="0" y="147855"/>
                  <a:pt x="0" y="95250"/>
                </a:cubicBezTo>
                <a:cubicBezTo>
                  <a:pt x="0" y="42645"/>
                  <a:pt x="42645" y="0"/>
                  <a:pt x="95250" y="0"/>
                </a:cubicBezTo>
                <a:cubicBezTo>
                  <a:pt x="147855" y="0"/>
                  <a:pt x="190500" y="42645"/>
                  <a:pt x="190500" y="95250"/>
                </a:cubicBezTo>
                <a:close/>
              </a:path>
            </a:pathLst>
          </a:custGeom>
          <a:solidFill>
            <a:schemeClr val="accent4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0" name="Freeform: Shape 39">
            <a:extLst>
              <a:ext uri="{FF2B5EF4-FFF2-40B4-BE49-F238E27FC236}">
                <a16:creationId xmlns:a16="http://schemas.microsoft.com/office/drawing/2014/main" id="{64EA169F-4A5D-6BEB-A82D-EA703878B219}"/>
              </a:ext>
            </a:extLst>
          </p:cNvPr>
          <p:cNvSpPr/>
          <p:nvPr/>
        </p:nvSpPr>
        <p:spPr>
          <a:xfrm>
            <a:off x="11135411" y="973363"/>
            <a:ext cx="190500" cy="190500"/>
          </a:xfrm>
          <a:custGeom>
            <a:avLst/>
            <a:gdLst>
              <a:gd name="connsiteX0" fmla="*/ 190500 w 190500"/>
              <a:gd name="connsiteY0" fmla="*/ 95250 h 190500"/>
              <a:gd name="connsiteX1" fmla="*/ 95250 w 190500"/>
              <a:gd name="connsiteY1" fmla="*/ 190500 h 190500"/>
              <a:gd name="connsiteX2" fmla="*/ 0 w 190500"/>
              <a:gd name="connsiteY2" fmla="*/ 95250 h 190500"/>
              <a:gd name="connsiteX3" fmla="*/ 95250 w 190500"/>
              <a:gd name="connsiteY3" fmla="*/ 0 h 190500"/>
              <a:gd name="connsiteX4" fmla="*/ 190500 w 190500"/>
              <a:gd name="connsiteY4" fmla="*/ 9525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0500" h="190500">
                <a:moveTo>
                  <a:pt x="190500" y="95250"/>
                </a:moveTo>
                <a:cubicBezTo>
                  <a:pt x="190500" y="147855"/>
                  <a:pt x="147855" y="190500"/>
                  <a:pt x="95250" y="190500"/>
                </a:cubicBezTo>
                <a:cubicBezTo>
                  <a:pt x="42645" y="190500"/>
                  <a:pt x="0" y="147855"/>
                  <a:pt x="0" y="95250"/>
                </a:cubicBezTo>
                <a:cubicBezTo>
                  <a:pt x="0" y="42645"/>
                  <a:pt x="42645" y="0"/>
                  <a:pt x="95250" y="0"/>
                </a:cubicBezTo>
                <a:cubicBezTo>
                  <a:pt x="147855" y="0"/>
                  <a:pt x="190500" y="42645"/>
                  <a:pt x="190500" y="95250"/>
                </a:cubicBezTo>
                <a:close/>
              </a:path>
            </a:pathLst>
          </a:custGeom>
          <a:solidFill>
            <a:schemeClr val="accent6"/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1" name="Freeform: Shape 40">
            <a:extLst>
              <a:ext uri="{FF2B5EF4-FFF2-40B4-BE49-F238E27FC236}">
                <a16:creationId xmlns:a16="http://schemas.microsoft.com/office/drawing/2014/main" id="{791EBBB2-4722-FA07-5AEB-B94E9538660A}"/>
              </a:ext>
            </a:extLst>
          </p:cNvPr>
          <p:cNvSpPr/>
          <p:nvPr/>
        </p:nvSpPr>
        <p:spPr>
          <a:xfrm>
            <a:off x="10678307" y="967267"/>
            <a:ext cx="209359" cy="205930"/>
          </a:xfrm>
          <a:custGeom>
            <a:avLst/>
            <a:gdLst>
              <a:gd name="connsiteX0" fmla="*/ 0 w 209359"/>
              <a:gd name="connsiteY0" fmla="*/ 101251 h 205930"/>
              <a:gd name="connsiteX1" fmla="*/ 104680 w 209359"/>
              <a:gd name="connsiteY1" fmla="*/ 0 h 205930"/>
              <a:gd name="connsiteX2" fmla="*/ 209360 w 209359"/>
              <a:gd name="connsiteY2" fmla="*/ 101251 h 205930"/>
              <a:gd name="connsiteX3" fmla="*/ 104680 w 209359"/>
              <a:gd name="connsiteY3" fmla="*/ 205931 h 205930"/>
              <a:gd name="connsiteX4" fmla="*/ 0 w 209359"/>
              <a:gd name="connsiteY4" fmla="*/ 101251 h 20593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09359" h="205930">
                <a:moveTo>
                  <a:pt x="0" y="101251"/>
                </a:moveTo>
                <a:lnTo>
                  <a:pt x="104680" y="0"/>
                </a:lnTo>
                <a:lnTo>
                  <a:pt x="209360" y="101251"/>
                </a:lnTo>
                <a:lnTo>
                  <a:pt x="104680" y="205931"/>
                </a:lnTo>
                <a:lnTo>
                  <a:pt x="0" y="101251"/>
                </a:lnTo>
                <a:close/>
              </a:path>
            </a:pathLst>
          </a:custGeom>
          <a:solidFill>
            <a:schemeClr val="accent2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2" name="Freeform: Shape 41">
            <a:extLst>
              <a:ext uri="{FF2B5EF4-FFF2-40B4-BE49-F238E27FC236}">
                <a16:creationId xmlns:a16="http://schemas.microsoft.com/office/drawing/2014/main" id="{CB580AA5-84E3-4668-4582-6385C017F81C}"/>
              </a:ext>
            </a:extLst>
          </p:cNvPr>
          <p:cNvSpPr/>
          <p:nvPr/>
        </p:nvSpPr>
        <p:spPr>
          <a:xfrm>
            <a:off x="11135411" y="1439517"/>
            <a:ext cx="190500" cy="190500"/>
          </a:xfrm>
          <a:custGeom>
            <a:avLst/>
            <a:gdLst>
              <a:gd name="connsiteX0" fmla="*/ 0 w 190500"/>
              <a:gd name="connsiteY0" fmla="*/ 0 h 190500"/>
              <a:gd name="connsiteX1" fmla="*/ 190500 w 190500"/>
              <a:gd name="connsiteY1" fmla="*/ 0 h 190500"/>
              <a:gd name="connsiteX2" fmla="*/ 190500 w 190500"/>
              <a:gd name="connsiteY2" fmla="*/ 190500 h 190500"/>
              <a:gd name="connsiteX3" fmla="*/ 0 w 190500"/>
              <a:gd name="connsiteY3" fmla="*/ 190500 h 1905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90500" h="190500">
                <a:moveTo>
                  <a:pt x="0" y="0"/>
                </a:moveTo>
                <a:lnTo>
                  <a:pt x="190500" y="0"/>
                </a:lnTo>
                <a:lnTo>
                  <a:pt x="190500" y="190500"/>
                </a:lnTo>
                <a:lnTo>
                  <a:pt x="0" y="190500"/>
                </a:lnTo>
                <a:close/>
              </a:path>
            </a:pathLst>
          </a:custGeom>
          <a:solidFill>
            <a:schemeClr val="accent1">
              <a:lumMod val="75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3" name="Freeform: Shape 42">
            <a:extLst>
              <a:ext uri="{FF2B5EF4-FFF2-40B4-BE49-F238E27FC236}">
                <a16:creationId xmlns:a16="http://schemas.microsoft.com/office/drawing/2014/main" id="{1955189E-BFD5-3675-4A59-49635C086AAE}"/>
              </a:ext>
            </a:extLst>
          </p:cNvPr>
          <p:cNvSpPr/>
          <p:nvPr/>
        </p:nvSpPr>
        <p:spPr>
          <a:xfrm>
            <a:off x="10917574" y="1468724"/>
            <a:ext cx="201168" cy="132760"/>
          </a:xfrm>
          <a:custGeom>
            <a:avLst/>
            <a:gdLst>
              <a:gd name="connsiteX0" fmla="*/ 0 w 201168"/>
              <a:gd name="connsiteY0" fmla="*/ 85759 h 132760"/>
              <a:gd name="connsiteX1" fmla="*/ 141732 w 201168"/>
              <a:gd name="connsiteY1" fmla="*/ 85759 h 132760"/>
              <a:gd name="connsiteX2" fmla="*/ 122682 w 201168"/>
              <a:gd name="connsiteY2" fmla="*/ 104809 h 132760"/>
              <a:gd name="connsiteX3" fmla="*/ 122682 w 201168"/>
              <a:gd name="connsiteY3" fmla="*/ 104809 h 132760"/>
              <a:gd name="connsiteX4" fmla="*/ 123979 w 201168"/>
              <a:gd name="connsiteY4" fmla="*/ 128482 h 132760"/>
              <a:gd name="connsiteX5" fmla="*/ 146304 w 201168"/>
              <a:gd name="connsiteY5" fmla="*/ 128526 h 132760"/>
              <a:gd name="connsiteX6" fmla="*/ 196310 w 201168"/>
              <a:gd name="connsiteY6" fmla="*/ 78520 h 132760"/>
              <a:gd name="connsiteX7" fmla="*/ 201168 w 201168"/>
              <a:gd name="connsiteY7" fmla="*/ 66709 h 132760"/>
              <a:gd name="connsiteX8" fmla="*/ 196310 w 201168"/>
              <a:gd name="connsiteY8" fmla="*/ 54898 h 132760"/>
              <a:gd name="connsiteX9" fmla="*/ 146304 w 201168"/>
              <a:gd name="connsiteY9" fmla="*/ 4892 h 132760"/>
              <a:gd name="connsiteX10" fmla="*/ 122682 w 201168"/>
              <a:gd name="connsiteY10" fmla="*/ 4892 h 132760"/>
              <a:gd name="connsiteX11" fmla="*/ 122682 w 201168"/>
              <a:gd name="connsiteY11" fmla="*/ 28514 h 132760"/>
              <a:gd name="connsiteX12" fmla="*/ 141732 w 201168"/>
              <a:gd name="connsiteY12" fmla="*/ 47564 h 132760"/>
              <a:gd name="connsiteX13" fmla="*/ 0 w 201168"/>
              <a:gd name="connsiteY13" fmla="*/ 47564 h 132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201168" h="132760">
                <a:moveTo>
                  <a:pt x="0" y="85759"/>
                </a:moveTo>
                <a:lnTo>
                  <a:pt x="141732" y="85759"/>
                </a:lnTo>
                <a:lnTo>
                  <a:pt x="122682" y="104809"/>
                </a:lnTo>
                <a:lnTo>
                  <a:pt x="122682" y="104809"/>
                </a:lnTo>
                <a:cubicBezTo>
                  <a:pt x="116503" y="111704"/>
                  <a:pt x="117084" y="122303"/>
                  <a:pt x="123979" y="128482"/>
                </a:cubicBezTo>
                <a:cubicBezTo>
                  <a:pt x="130328" y="134170"/>
                  <a:pt x="139934" y="134189"/>
                  <a:pt x="146304" y="128526"/>
                </a:cubicBezTo>
                <a:lnTo>
                  <a:pt x="196310" y="78520"/>
                </a:lnTo>
                <a:cubicBezTo>
                  <a:pt x="199424" y="75378"/>
                  <a:pt x="201171" y="71133"/>
                  <a:pt x="201168" y="66709"/>
                </a:cubicBezTo>
                <a:cubicBezTo>
                  <a:pt x="201130" y="62293"/>
                  <a:pt x="199390" y="58062"/>
                  <a:pt x="196310" y="54898"/>
                </a:cubicBezTo>
                <a:lnTo>
                  <a:pt x="146304" y="4892"/>
                </a:lnTo>
                <a:cubicBezTo>
                  <a:pt x="139781" y="-1631"/>
                  <a:pt x="129205" y="-1631"/>
                  <a:pt x="122682" y="4892"/>
                </a:cubicBezTo>
                <a:cubicBezTo>
                  <a:pt x="116159" y="11415"/>
                  <a:pt x="116159" y="21991"/>
                  <a:pt x="122682" y="28514"/>
                </a:cubicBezTo>
                <a:lnTo>
                  <a:pt x="141732" y="47564"/>
                </a:lnTo>
                <a:lnTo>
                  <a:pt x="0" y="47564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4" name="Freeform: Shape 43">
            <a:extLst>
              <a:ext uri="{FF2B5EF4-FFF2-40B4-BE49-F238E27FC236}">
                <a16:creationId xmlns:a16="http://schemas.microsoft.com/office/drawing/2014/main" id="{2AC55EB9-9B42-5A86-3A62-F1F9F0B3140A}"/>
              </a:ext>
            </a:extLst>
          </p:cNvPr>
          <p:cNvSpPr/>
          <p:nvPr/>
        </p:nvSpPr>
        <p:spPr>
          <a:xfrm>
            <a:off x="10906230" y="1001461"/>
            <a:ext cx="191176" cy="133290"/>
          </a:xfrm>
          <a:custGeom>
            <a:avLst/>
            <a:gdLst>
              <a:gd name="connsiteX0" fmla="*/ 4867 w 191176"/>
              <a:gd name="connsiteY0" fmla="*/ 78487 h 133290"/>
              <a:gd name="connsiteX1" fmla="*/ 54873 w 191176"/>
              <a:gd name="connsiteY1" fmla="*/ 128493 h 133290"/>
              <a:gd name="connsiteX2" fmla="*/ 78495 w 191176"/>
              <a:gd name="connsiteY2" fmla="*/ 128303 h 133290"/>
              <a:gd name="connsiteX3" fmla="*/ 78305 w 191176"/>
              <a:gd name="connsiteY3" fmla="*/ 104681 h 133290"/>
              <a:gd name="connsiteX4" fmla="*/ 59255 w 191176"/>
              <a:gd name="connsiteY4" fmla="*/ 85631 h 133290"/>
              <a:gd name="connsiteX5" fmla="*/ 191176 w 191176"/>
              <a:gd name="connsiteY5" fmla="*/ 85631 h 133290"/>
              <a:gd name="connsiteX6" fmla="*/ 191176 w 191176"/>
              <a:gd name="connsiteY6" fmla="*/ 47531 h 133290"/>
              <a:gd name="connsiteX7" fmla="*/ 59350 w 191176"/>
              <a:gd name="connsiteY7" fmla="*/ 47531 h 133290"/>
              <a:gd name="connsiteX8" fmla="*/ 78400 w 191176"/>
              <a:gd name="connsiteY8" fmla="*/ 28481 h 133290"/>
              <a:gd name="connsiteX9" fmla="*/ 78448 w 191176"/>
              <a:gd name="connsiteY9" fmla="*/ 4906 h 133290"/>
              <a:gd name="connsiteX10" fmla="*/ 54873 w 191176"/>
              <a:gd name="connsiteY10" fmla="*/ 4859 h 133290"/>
              <a:gd name="connsiteX11" fmla="*/ 4867 w 191176"/>
              <a:gd name="connsiteY11" fmla="*/ 54865 h 133290"/>
              <a:gd name="connsiteX12" fmla="*/ 4867 w 191176"/>
              <a:gd name="connsiteY12" fmla="*/ 78487 h 1332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191176" h="133290">
                <a:moveTo>
                  <a:pt x="4867" y="78487"/>
                </a:moveTo>
                <a:lnTo>
                  <a:pt x="54873" y="128493"/>
                </a:lnTo>
                <a:cubicBezTo>
                  <a:pt x="61449" y="134963"/>
                  <a:pt x="72025" y="134879"/>
                  <a:pt x="78495" y="128303"/>
                </a:cubicBezTo>
                <a:cubicBezTo>
                  <a:pt x="84966" y="121727"/>
                  <a:pt x="84881" y="111151"/>
                  <a:pt x="78305" y="104681"/>
                </a:cubicBezTo>
                <a:lnTo>
                  <a:pt x="59255" y="85631"/>
                </a:lnTo>
                <a:lnTo>
                  <a:pt x="191176" y="85631"/>
                </a:lnTo>
                <a:lnTo>
                  <a:pt x="191176" y="47531"/>
                </a:lnTo>
                <a:lnTo>
                  <a:pt x="59350" y="47531"/>
                </a:lnTo>
                <a:lnTo>
                  <a:pt x="78400" y="28481"/>
                </a:lnTo>
                <a:cubicBezTo>
                  <a:pt x="84923" y="21984"/>
                  <a:pt x="84945" y="11429"/>
                  <a:pt x="78448" y="4906"/>
                </a:cubicBezTo>
                <a:cubicBezTo>
                  <a:pt x="71951" y="-1616"/>
                  <a:pt x="61396" y="-1638"/>
                  <a:pt x="54873" y="4859"/>
                </a:cubicBezTo>
                <a:lnTo>
                  <a:pt x="4867" y="54865"/>
                </a:lnTo>
                <a:cubicBezTo>
                  <a:pt x="-1622" y="61402"/>
                  <a:pt x="-1622" y="71950"/>
                  <a:pt x="4867" y="7848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45" name="Freeform: Shape 44">
            <a:extLst>
              <a:ext uri="{FF2B5EF4-FFF2-40B4-BE49-F238E27FC236}">
                <a16:creationId xmlns:a16="http://schemas.microsoft.com/office/drawing/2014/main" id="{C30A566F-65E4-B352-7119-FD8A2910C79D}"/>
              </a:ext>
            </a:extLst>
          </p:cNvPr>
          <p:cNvSpPr/>
          <p:nvPr/>
        </p:nvSpPr>
        <p:spPr>
          <a:xfrm>
            <a:off x="10715873" y="1210917"/>
            <a:ext cx="132049" cy="210702"/>
          </a:xfrm>
          <a:custGeom>
            <a:avLst/>
            <a:gdLst>
              <a:gd name="connsiteX0" fmla="*/ 4915 w 132049"/>
              <a:gd name="connsiteY0" fmla="*/ 132112 h 210702"/>
              <a:gd name="connsiteX1" fmla="*/ 4905 w 132049"/>
              <a:gd name="connsiteY1" fmla="*/ 155819 h 210702"/>
              <a:gd name="connsiteX2" fmla="*/ 4915 w 132049"/>
              <a:gd name="connsiteY2" fmla="*/ 155829 h 210702"/>
              <a:gd name="connsiteX3" fmla="*/ 54921 w 132049"/>
              <a:gd name="connsiteY3" fmla="*/ 205835 h 210702"/>
              <a:gd name="connsiteX4" fmla="*/ 78543 w 132049"/>
              <a:gd name="connsiteY4" fmla="*/ 205835 h 210702"/>
              <a:gd name="connsiteX5" fmla="*/ 128454 w 132049"/>
              <a:gd name="connsiteY5" fmla="*/ 155829 h 210702"/>
              <a:gd name="connsiteX6" fmla="*/ 125720 w 132049"/>
              <a:gd name="connsiteY6" fmla="*/ 132415 h 210702"/>
              <a:gd name="connsiteX7" fmla="*/ 105308 w 132049"/>
              <a:gd name="connsiteY7" fmla="*/ 132207 h 210702"/>
              <a:gd name="connsiteX8" fmla="*/ 86258 w 132049"/>
              <a:gd name="connsiteY8" fmla="*/ 151257 h 210702"/>
              <a:gd name="connsiteX9" fmla="*/ 86258 w 132049"/>
              <a:gd name="connsiteY9" fmla="*/ 0 h 210702"/>
              <a:gd name="connsiteX10" fmla="*/ 48158 w 132049"/>
              <a:gd name="connsiteY10" fmla="*/ 0 h 210702"/>
              <a:gd name="connsiteX11" fmla="*/ 48158 w 132049"/>
              <a:gd name="connsiteY11" fmla="*/ 151067 h 210702"/>
              <a:gd name="connsiteX12" fmla="*/ 29108 w 132049"/>
              <a:gd name="connsiteY12" fmla="*/ 132017 h 210702"/>
              <a:gd name="connsiteX13" fmla="*/ 5486 w 132049"/>
              <a:gd name="connsiteY13" fmla="*/ 132017 h 21070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132049" h="210702">
                <a:moveTo>
                  <a:pt x="4915" y="132112"/>
                </a:moveTo>
                <a:cubicBezTo>
                  <a:pt x="-1635" y="138655"/>
                  <a:pt x="-1639" y="149270"/>
                  <a:pt x="4905" y="155819"/>
                </a:cubicBezTo>
                <a:cubicBezTo>
                  <a:pt x="4908" y="155822"/>
                  <a:pt x="4912" y="155826"/>
                  <a:pt x="4915" y="155829"/>
                </a:cubicBezTo>
                <a:lnTo>
                  <a:pt x="54921" y="205835"/>
                </a:lnTo>
                <a:cubicBezTo>
                  <a:pt x="61458" y="212325"/>
                  <a:pt x="72006" y="212325"/>
                  <a:pt x="78543" y="205835"/>
                </a:cubicBezTo>
                <a:lnTo>
                  <a:pt x="128454" y="155829"/>
                </a:lnTo>
                <a:cubicBezTo>
                  <a:pt x="134165" y="148608"/>
                  <a:pt x="132941" y="138126"/>
                  <a:pt x="125720" y="132415"/>
                </a:cubicBezTo>
                <a:cubicBezTo>
                  <a:pt x="119760" y="127701"/>
                  <a:pt x="111364" y="127615"/>
                  <a:pt x="105308" y="132207"/>
                </a:cubicBezTo>
                <a:lnTo>
                  <a:pt x="86258" y="151257"/>
                </a:lnTo>
                <a:lnTo>
                  <a:pt x="86258" y="0"/>
                </a:lnTo>
                <a:lnTo>
                  <a:pt x="48158" y="0"/>
                </a:lnTo>
                <a:lnTo>
                  <a:pt x="48158" y="151067"/>
                </a:lnTo>
                <a:lnTo>
                  <a:pt x="29108" y="132017"/>
                </a:lnTo>
                <a:cubicBezTo>
                  <a:pt x="22571" y="125527"/>
                  <a:pt x="12023" y="125527"/>
                  <a:pt x="5486" y="132017"/>
                </a:cubicBezTo>
                <a:close/>
              </a:path>
            </a:pathLst>
          </a:custGeom>
          <a:solidFill>
            <a:schemeClr val="accent1">
              <a:lumMod val="50000"/>
            </a:schemeClr>
          </a:solidFill>
          <a:ln w="9525" cap="flat">
            <a:noFill/>
            <a:prstDash val="solid"/>
            <a:miter/>
          </a:ln>
        </p:spPr>
        <p:txBody>
          <a:bodyPr rtlCol="0" anchor="ctr"/>
          <a:lstStyle/>
          <a:p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5B70D448-C303-4CC9-44CA-7241BD170679}"/>
              </a:ext>
            </a:extLst>
          </p:cNvPr>
          <p:cNvSpPr txBox="1"/>
          <p:nvPr/>
        </p:nvSpPr>
        <p:spPr>
          <a:xfrm>
            <a:off x="10154392" y="1759614"/>
            <a:ext cx="169552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Data Processing</a:t>
            </a:r>
          </a:p>
        </p:txBody>
      </p:sp>
      <p:grpSp>
        <p:nvGrpSpPr>
          <p:cNvPr id="56" name="Group 55">
            <a:extLst>
              <a:ext uri="{FF2B5EF4-FFF2-40B4-BE49-F238E27FC236}">
                <a16:creationId xmlns:a16="http://schemas.microsoft.com/office/drawing/2014/main" id="{7F7B1109-23AA-8FC9-A032-1A85202DDC74}"/>
              </a:ext>
            </a:extLst>
          </p:cNvPr>
          <p:cNvGrpSpPr/>
          <p:nvPr/>
        </p:nvGrpSpPr>
        <p:grpSpPr>
          <a:xfrm>
            <a:off x="10630115" y="4203244"/>
            <a:ext cx="1042334" cy="967403"/>
            <a:chOff x="9595366" y="4153003"/>
            <a:chExt cx="1042334" cy="967403"/>
          </a:xfrm>
        </p:grpSpPr>
        <p:sp>
          <p:nvSpPr>
            <p:cNvPr id="53" name="Freeform: Shape 52">
              <a:extLst>
                <a:ext uri="{FF2B5EF4-FFF2-40B4-BE49-F238E27FC236}">
                  <a16:creationId xmlns:a16="http://schemas.microsoft.com/office/drawing/2014/main" id="{31F9B3B4-FC59-04CC-3213-C4F0B189CE01}"/>
                </a:ext>
              </a:extLst>
            </p:cNvPr>
            <p:cNvSpPr/>
            <p:nvPr/>
          </p:nvSpPr>
          <p:spPr>
            <a:xfrm>
              <a:off x="9694331" y="4250348"/>
              <a:ext cx="113157" cy="113157"/>
            </a:xfrm>
            <a:custGeom>
              <a:avLst/>
              <a:gdLst>
                <a:gd name="connsiteX0" fmla="*/ 113157 w 113157"/>
                <a:gd name="connsiteY0" fmla="*/ 56579 h 113157"/>
                <a:gd name="connsiteX1" fmla="*/ 56578 w 113157"/>
                <a:gd name="connsiteY1" fmla="*/ 113157 h 113157"/>
                <a:gd name="connsiteX2" fmla="*/ 0 w 113157"/>
                <a:gd name="connsiteY2" fmla="*/ 56578 h 113157"/>
                <a:gd name="connsiteX3" fmla="*/ 56578 w 113157"/>
                <a:gd name="connsiteY3" fmla="*/ 0 h 113157"/>
                <a:gd name="connsiteX4" fmla="*/ 113157 w 113157"/>
                <a:gd name="connsiteY4" fmla="*/ 56579 h 1131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13157" h="113157">
                  <a:moveTo>
                    <a:pt x="113157" y="56579"/>
                  </a:moveTo>
                  <a:cubicBezTo>
                    <a:pt x="113157" y="87826"/>
                    <a:pt x="87826" y="113157"/>
                    <a:pt x="56578" y="113157"/>
                  </a:cubicBezTo>
                  <a:cubicBezTo>
                    <a:pt x="25331" y="113157"/>
                    <a:pt x="0" y="87826"/>
                    <a:pt x="0" y="56578"/>
                  </a:cubicBezTo>
                  <a:cubicBezTo>
                    <a:pt x="0" y="25331"/>
                    <a:pt x="25331" y="0"/>
                    <a:pt x="56578" y="0"/>
                  </a:cubicBezTo>
                  <a:cubicBezTo>
                    <a:pt x="87826" y="0"/>
                    <a:pt x="113157" y="25331"/>
                    <a:pt x="113157" y="56579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4" name="Freeform: Shape 53">
              <a:extLst>
                <a:ext uri="{FF2B5EF4-FFF2-40B4-BE49-F238E27FC236}">
                  <a16:creationId xmlns:a16="http://schemas.microsoft.com/office/drawing/2014/main" id="{8B3B1CBB-83D2-2049-3C90-BC341DADDC79}"/>
                </a:ext>
              </a:extLst>
            </p:cNvPr>
            <p:cNvSpPr/>
            <p:nvPr/>
          </p:nvSpPr>
          <p:spPr>
            <a:xfrm>
              <a:off x="9595366" y="4280974"/>
              <a:ext cx="493343" cy="605453"/>
            </a:xfrm>
            <a:custGeom>
              <a:avLst/>
              <a:gdLst>
                <a:gd name="connsiteX0" fmla="*/ 489204 w 493343"/>
                <a:gd name="connsiteY0" fmla="*/ 4140 h 605453"/>
                <a:gd name="connsiteX1" fmla="*/ 469011 w 493343"/>
                <a:gd name="connsiteY1" fmla="*/ 4140 h 605453"/>
                <a:gd name="connsiteX2" fmla="*/ 345948 w 493343"/>
                <a:gd name="connsiteY2" fmla="*/ 127203 h 605453"/>
                <a:gd name="connsiteX3" fmla="*/ 318230 w 493343"/>
                <a:gd name="connsiteY3" fmla="*/ 134251 h 605453"/>
                <a:gd name="connsiteX4" fmla="*/ 280702 w 493343"/>
                <a:gd name="connsiteY4" fmla="*/ 194354 h 605453"/>
                <a:gd name="connsiteX5" fmla="*/ 270034 w 493343"/>
                <a:gd name="connsiteY5" fmla="*/ 148920 h 605453"/>
                <a:gd name="connsiteX6" fmla="*/ 261557 w 493343"/>
                <a:gd name="connsiteY6" fmla="*/ 133299 h 605453"/>
                <a:gd name="connsiteX7" fmla="*/ 202121 w 493343"/>
                <a:gd name="connsiteY7" fmla="*/ 102247 h 605453"/>
                <a:gd name="connsiteX8" fmla="*/ 155543 w 493343"/>
                <a:gd name="connsiteY8" fmla="*/ 96628 h 605453"/>
                <a:gd name="connsiteX9" fmla="*/ 108871 w 493343"/>
                <a:gd name="connsiteY9" fmla="*/ 103676 h 605453"/>
                <a:gd name="connsiteX10" fmla="*/ 49530 w 493343"/>
                <a:gd name="connsiteY10" fmla="*/ 134728 h 605453"/>
                <a:gd name="connsiteX11" fmla="*/ 41053 w 493343"/>
                <a:gd name="connsiteY11" fmla="*/ 150349 h 605453"/>
                <a:gd name="connsiteX12" fmla="*/ 0 w 493343"/>
                <a:gd name="connsiteY12" fmla="*/ 325609 h 605453"/>
                <a:gd name="connsiteX13" fmla="*/ 28575 w 493343"/>
                <a:gd name="connsiteY13" fmla="*/ 354184 h 605453"/>
                <a:gd name="connsiteX14" fmla="*/ 55436 w 493343"/>
                <a:gd name="connsiteY14" fmla="*/ 333038 h 605453"/>
                <a:gd name="connsiteX15" fmla="*/ 85154 w 493343"/>
                <a:gd name="connsiteY15" fmla="*/ 210070 h 605453"/>
                <a:gd name="connsiteX16" fmla="*/ 85154 w 493343"/>
                <a:gd name="connsiteY16" fmla="*/ 605453 h 605453"/>
                <a:gd name="connsiteX17" fmla="*/ 141446 w 493343"/>
                <a:gd name="connsiteY17" fmla="*/ 605453 h 605453"/>
                <a:gd name="connsiteX18" fmla="*/ 141446 w 493343"/>
                <a:gd name="connsiteY18" fmla="*/ 351040 h 605453"/>
                <a:gd name="connsiteX19" fmla="*/ 170021 w 493343"/>
                <a:gd name="connsiteY19" fmla="*/ 351040 h 605453"/>
                <a:gd name="connsiteX20" fmla="*/ 170021 w 493343"/>
                <a:gd name="connsiteY20" fmla="*/ 605453 h 605453"/>
                <a:gd name="connsiteX21" fmla="*/ 226219 w 493343"/>
                <a:gd name="connsiteY21" fmla="*/ 605453 h 605453"/>
                <a:gd name="connsiteX22" fmla="*/ 226219 w 493343"/>
                <a:gd name="connsiteY22" fmla="*/ 208261 h 605453"/>
                <a:gd name="connsiteX23" fmla="*/ 236696 w 493343"/>
                <a:gd name="connsiteY23" fmla="*/ 253028 h 605453"/>
                <a:gd name="connsiteX24" fmla="*/ 242316 w 493343"/>
                <a:gd name="connsiteY24" fmla="*/ 260172 h 605453"/>
                <a:gd name="connsiteX25" fmla="*/ 280416 w 493343"/>
                <a:gd name="connsiteY25" fmla="*/ 273602 h 605453"/>
                <a:gd name="connsiteX26" fmla="*/ 303276 w 493343"/>
                <a:gd name="connsiteY26" fmla="*/ 263220 h 605453"/>
                <a:gd name="connsiteX27" fmla="*/ 361379 w 493343"/>
                <a:gd name="connsiteY27" fmla="*/ 167970 h 605453"/>
                <a:gd name="connsiteX28" fmla="*/ 365284 w 493343"/>
                <a:gd name="connsiteY28" fmla="*/ 148253 h 605453"/>
                <a:gd name="connsiteX29" fmla="*/ 489109 w 493343"/>
                <a:gd name="connsiteY29" fmla="*/ 24428 h 605453"/>
                <a:gd name="connsiteX30" fmla="*/ 489204 w 493343"/>
                <a:gd name="connsiteY30" fmla="*/ 4140 h 60545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493343" h="605453">
                  <a:moveTo>
                    <a:pt x="489204" y="4140"/>
                  </a:moveTo>
                  <a:cubicBezTo>
                    <a:pt x="483604" y="-1380"/>
                    <a:pt x="474611" y="-1380"/>
                    <a:pt x="469011" y="4140"/>
                  </a:cubicBezTo>
                  <a:lnTo>
                    <a:pt x="345948" y="127203"/>
                  </a:lnTo>
                  <a:cubicBezTo>
                    <a:pt x="336113" y="124427"/>
                    <a:pt x="325545" y="127114"/>
                    <a:pt x="318230" y="134251"/>
                  </a:cubicBezTo>
                  <a:cubicBezTo>
                    <a:pt x="316230" y="136252"/>
                    <a:pt x="280702" y="194354"/>
                    <a:pt x="280702" y="194354"/>
                  </a:cubicBezTo>
                  <a:lnTo>
                    <a:pt x="270034" y="148920"/>
                  </a:lnTo>
                  <a:cubicBezTo>
                    <a:pt x="268621" y="143062"/>
                    <a:pt x="265699" y="137676"/>
                    <a:pt x="261557" y="133299"/>
                  </a:cubicBezTo>
                  <a:cubicBezTo>
                    <a:pt x="244001" y="119108"/>
                    <a:pt x="223797" y="108552"/>
                    <a:pt x="202121" y="102247"/>
                  </a:cubicBezTo>
                  <a:cubicBezTo>
                    <a:pt x="186797" y="98970"/>
                    <a:pt x="171207" y="97089"/>
                    <a:pt x="155543" y="96628"/>
                  </a:cubicBezTo>
                  <a:cubicBezTo>
                    <a:pt x="139740" y="96871"/>
                    <a:pt x="124041" y="99242"/>
                    <a:pt x="108871" y="103676"/>
                  </a:cubicBezTo>
                  <a:cubicBezTo>
                    <a:pt x="86998" y="109410"/>
                    <a:pt x="66710" y="120027"/>
                    <a:pt x="49530" y="134728"/>
                  </a:cubicBezTo>
                  <a:cubicBezTo>
                    <a:pt x="45351" y="139078"/>
                    <a:pt x="42422" y="144474"/>
                    <a:pt x="41053" y="150349"/>
                  </a:cubicBezTo>
                  <a:cubicBezTo>
                    <a:pt x="41053" y="150349"/>
                    <a:pt x="0" y="322751"/>
                    <a:pt x="0" y="325609"/>
                  </a:cubicBezTo>
                  <a:cubicBezTo>
                    <a:pt x="0" y="341391"/>
                    <a:pt x="12794" y="354184"/>
                    <a:pt x="28575" y="354184"/>
                  </a:cubicBezTo>
                  <a:cubicBezTo>
                    <a:pt x="41222" y="353859"/>
                    <a:pt x="52150" y="345256"/>
                    <a:pt x="55436" y="333038"/>
                  </a:cubicBezTo>
                  <a:lnTo>
                    <a:pt x="85154" y="210070"/>
                  </a:lnTo>
                  <a:lnTo>
                    <a:pt x="85154" y="605453"/>
                  </a:lnTo>
                  <a:lnTo>
                    <a:pt x="141446" y="605453"/>
                  </a:lnTo>
                  <a:lnTo>
                    <a:pt x="141446" y="351040"/>
                  </a:lnTo>
                  <a:lnTo>
                    <a:pt x="170021" y="351040"/>
                  </a:lnTo>
                  <a:lnTo>
                    <a:pt x="170021" y="605453"/>
                  </a:lnTo>
                  <a:lnTo>
                    <a:pt x="226219" y="605453"/>
                  </a:lnTo>
                  <a:lnTo>
                    <a:pt x="226219" y="208261"/>
                  </a:lnTo>
                  <a:lnTo>
                    <a:pt x="236696" y="253028"/>
                  </a:lnTo>
                  <a:cubicBezTo>
                    <a:pt x="237423" y="256123"/>
                    <a:pt x="239479" y="258737"/>
                    <a:pt x="242316" y="260172"/>
                  </a:cubicBezTo>
                  <a:cubicBezTo>
                    <a:pt x="253269" y="268579"/>
                    <a:pt x="266612" y="273282"/>
                    <a:pt x="280416" y="273602"/>
                  </a:cubicBezTo>
                  <a:cubicBezTo>
                    <a:pt x="289404" y="274860"/>
                    <a:pt x="298310" y="270815"/>
                    <a:pt x="303276" y="263220"/>
                  </a:cubicBezTo>
                  <a:lnTo>
                    <a:pt x="361379" y="167970"/>
                  </a:lnTo>
                  <a:cubicBezTo>
                    <a:pt x="365092" y="162114"/>
                    <a:pt x="366486" y="155082"/>
                    <a:pt x="365284" y="148253"/>
                  </a:cubicBezTo>
                  <a:lnTo>
                    <a:pt x="489109" y="24428"/>
                  </a:lnTo>
                  <a:cubicBezTo>
                    <a:pt x="494717" y="18844"/>
                    <a:pt x="494760" y="9777"/>
                    <a:pt x="489204" y="4140"/>
                  </a:cubicBez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sp>
          <p:nvSpPr>
            <p:cNvPr id="55" name="Freeform: Shape 54">
              <a:extLst>
                <a:ext uri="{FF2B5EF4-FFF2-40B4-BE49-F238E27FC236}">
                  <a16:creationId xmlns:a16="http://schemas.microsoft.com/office/drawing/2014/main" id="{B40B5894-4629-7B9A-CF0D-AC5EC43E7972}"/>
                </a:ext>
              </a:extLst>
            </p:cNvPr>
            <p:cNvSpPr/>
            <p:nvPr/>
          </p:nvSpPr>
          <p:spPr>
            <a:xfrm>
              <a:off x="9774913" y="4153003"/>
              <a:ext cx="542925" cy="390525"/>
            </a:xfrm>
            <a:custGeom>
              <a:avLst/>
              <a:gdLst>
                <a:gd name="connsiteX0" fmla="*/ 504825 w 542925"/>
                <a:gd name="connsiteY0" fmla="*/ 0 h 390525"/>
                <a:gd name="connsiteX1" fmla="*/ 38100 w 542925"/>
                <a:gd name="connsiteY1" fmla="*/ 0 h 390525"/>
                <a:gd name="connsiteX2" fmla="*/ 0 w 542925"/>
                <a:gd name="connsiteY2" fmla="*/ 38100 h 390525"/>
                <a:gd name="connsiteX3" fmla="*/ 0 w 542925"/>
                <a:gd name="connsiteY3" fmla="*/ 72390 h 390525"/>
                <a:gd name="connsiteX4" fmla="*/ 38100 w 542925"/>
                <a:gd name="connsiteY4" fmla="*/ 95250 h 390525"/>
                <a:gd name="connsiteX5" fmla="*/ 38100 w 542925"/>
                <a:gd name="connsiteY5" fmla="*/ 38100 h 390525"/>
                <a:gd name="connsiteX6" fmla="*/ 504825 w 542925"/>
                <a:gd name="connsiteY6" fmla="*/ 38100 h 390525"/>
                <a:gd name="connsiteX7" fmla="*/ 504825 w 542925"/>
                <a:gd name="connsiteY7" fmla="*/ 352425 h 390525"/>
                <a:gd name="connsiteX8" fmla="*/ 179737 w 542925"/>
                <a:gd name="connsiteY8" fmla="*/ 352425 h 390525"/>
                <a:gd name="connsiteX9" fmla="*/ 156496 w 542925"/>
                <a:gd name="connsiteY9" fmla="*/ 390525 h 390525"/>
                <a:gd name="connsiteX10" fmla="*/ 504825 w 542925"/>
                <a:gd name="connsiteY10" fmla="*/ 390525 h 390525"/>
                <a:gd name="connsiteX11" fmla="*/ 542925 w 542925"/>
                <a:gd name="connsiteY11" fmla="*/ 352425 h 390525"/>
                <a:gd name="connsiteX12" fmla="*/ 542925 w 542925"/>
                <a:gd name="connsiteY12" fmla="*/ 38100 h 390525"/>
                <a:gd name="connsiteX13" fmla="*/ 504825 w 542925"/>
                <a:gd name="connsiteY13" fmla="*/ 0 h 3905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542925" h="390525">
                  <a:moveTo>
                    <a:pt x="504825" y="0"/>
                  </a:moveTo>
                  <a:lnTo>
                    <a:pt x="38100" y="0"/>
                  </a:lnTo>
                  <a:cubicBezTo>
                    <a:pt x="17058" y="0"/>
                    <a:pt x="0" y="17058"/>
                    <a:pt x="0" y="38100"/>
                  </a:cubicBezTo>
                  <a:lnTo>
                    <a:pt x="0" y="72390"/>
                  </a:lnTo>
                  <a:cubicBezTo>
                    <a:pt x="14564" y="76354"/>
                    <a:pt x="27748" y="84266"/>
                    <a:pt x="38100" y="95250"/>
                  </a:cubicBezTo>
                  <a:lnTo>
                    <a:pt x="38100" y="38100"/>
                  </a:lnTo>
                  <a:lnTo>
                    <a:pt x="504825" y="38100"/>
                  </a:lnTo>
                  <a:lnTo>
                    <a:pt x="504825" y="352425"/>
                  </a:lnTo>
                  <a:lnTo>
                    <a:pt x="179737" y="352425"/>
                  </a:lnTo>
                  <a:lnTo>
                    <a:pt x="156496" y="390525"/>
                  </a:lnTo>
                  <a:lnTo>
                    <a:pt x="504825" y="390525"/>
                  </a:lnTo>
                  <a:cubicBezTo>
                    <a:pt x="525867" y="390525"/>
                    <a:pt x="542925" y="373467"/>
                    <a:pt x="542925" y="352425"/>
                  </a:cubicBezTo>
                  <a:lnTo>
                    <a:pt x="542925" y="38100"/>
                  </a:lnTo>
                  <a:cubicBezTo>
                    <a:pt x="542925" y="17058"/>
                    <a:pt x="525867" y="0"/>
                    <a:pt x="504825" y="0"/>
                  </a:cubicBezTo>
                  <a:close/>
                </a:path>
              </a:pathLst>
            </a:custGeom>
            <a:solidFill>
              <a:schemeClr val="accent6">
                <a:lumMod val="50000"/>
              </a:schemeClr>
            </a:solidFill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/>
            </a:p>
          </p:txBody>
        </p:sp>
        <p:pic>
          <p:nvPicPr>
            <p:cNvPr id="23" name="Graphic 22" descr="Robot with solid fill">
              <a:extLst>
                <a:ext uri="{FF2B5EF4-FFF2-40B4-BE49-F238E27FC236}">
                  <a16:creationId xmlns:a16="http://schemas.microsoft.com/office/drawing/2014/main" id="{E61891D0-ACCD-90E1-947E-60706B7CEBBA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p:blipFill>
          <p:spPr>
            <a:xfrm>
              <a:off x="10032247" y="4514953"/>
              <a:ext cx="605453" cy="605453"/>
            </a:xfrm>
            <a:prstGeom prst="rect">
              <a:avLst/>
            </a:prstGeom>
          </p:spPr>
        </p:pic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1E3255D2-5FC4-6408-F3CC-CB3978624B7E}"/>
              </a:ext>
            </a:extLst>
          </p:cNvPr>
          <p:cNvSpPr txBox="1"/>
          <p:nvPr/>
        </p:nvSpPr>
        <p:spPr>
          <a:xfrm>
            <a:off x="10288178" y="5170647"/>
            <a:ext cx="161845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Model Training</a:t>
            </a:r>
          </a:p>
        </p:txBody>
      </p:sp>
      <p:pic>
        <p:nvPicPr>
          <p:cNvPr id="26" name="Graphic 25" descr="Clipboard Mixed with solid fill">
            <a:extLst>
              <a:ext uri="{FF2B5EF4-FFF2-40B4-BE49-F238E27FC236}">
                <a16:creationId xmlns:a16="http://schemas.microsoft.com/office/drawing/2014/main" id="{2092741B-A302-C2B5-5AD6-E7C9C01BAAFD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7542866" y="4256247"/>
            <a:ext cx="914400" cy="914400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67E00F1D-3F4C-68C7-9CDD-B963568F578B}"/>
              </a:ext>
            </a:extLst>
          </p:cNvPr>
          <p:cNvSpPr txBox="1"/>
          <p:nvPr/>
        </p:nvSpPr>
        <p:spPr>
          <a:xfrm>
            <a:off x="7071093" y="5185426"/>
            <a:ext cx="18579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Model Evaluation</a:t>
            </a:r>
          </a:p>
        </p:txBody>
      </p:sp>
      <p:pic>
        <p:nvPicPr>
          <p:cNvPr id="29" name="Graphic 28" descr="Online Network with solid fill">
            <a:extLst>
              <a:ext uri="{FF2B5EF4-FFF2-40B4-BE49-F238E27FC236}">
                <a16:creationId xmlns:a16="http://schemas.microsoft.com/office/drawing/2014/main" id="{FB9238F3-2701-62E5-0143-46C648E602D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4309174" y="4269889"/>
            <a:ext cx="914400" cy="914400"/>
          </a:xfrm>
          <a:prstGeom prst="rect">
            <a:avLst/>
          </a:prstGeom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id="{6D6C8178-63BD-729C-0012-B93FBB4B3C2F}"/>
              </a:ext>
            </a:extLst>
          </p:cNvPr>
          <p:cNvSpPr txBox="1"/>
          <p:nvPr/>
        </p:nvSpPr>
        <p:spPr>
          <a:xfrm>
            <a:off x="4148063" y="5165950"/>
            <a:ext cx="123662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Production</a:t>
            </a:r>
          </a:p>
        </p:txBody>
      </p:sp>
      <p:sp>
        <p:nvSpPr>
          <p:cNvPr id="57" name="Arrow: Right 56">
            <a:extLst>
              <a:ext uri="{FF2B5EF4-FFF2-40B4-BE49-F238E27FC236}">
                <a16:creationId xmlns:a16="http://schemas.microsoft.com/office/drawing/2014/main" id="{A3EFEDF9-B023-B5F2-322A-75CB6059D296}"/>
              </a:ext>
            </a:extLst>
          </p:cNvPr>
          <p:cNvSpPr/>
          <p:nvPr/>
        </p:nvSpPr>
        <p:spPr>
          <a:xfrm>
            <a:off x="3185431" y="1020963"/>
            <a:ext cx="247650" cy="590609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Arrow: Right 57">
            <a:extLst>
              <a:ext uri="{FF2B5EF4-FFF2-40B4-BE49-F238E27FC236}">
                <a16:creationId xmlns:a16="http://schemas.microsoft.com/office/drawing/2014/main" id="{1FEAD599-612C-F9D5-6C55-AECE3A94E8C3}"/>
              </a:ext>
            </a:extLst>
          </p:cNvPr>
          <p:cNvSpPr/>
          <p:nvPr/>
        </p:nvSpPr>
        <p:spPr>
          <a:xfrm>
            <a:off x="6063370" y="1020962"/>
            <a:ext cx="247650" cy="590609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Arrow: Right 58">
            <a:extLst>
              <a:ext uri="{FF2B5EF4-FFF2-40B4-BE49-F238E27FC236}">
                <a16:creationId xmlns:a16="http://schemas.microsoft.com/office/drawing/2014/main" id="{211E39EC-4B68-0FD6-1BD3-8FE84F31B629}"/>
              </a:ext>
            </a:extLst>
          </p:cNvPr>
          <p:cNvSpPr/>
          <p:nvPr/>
        </p:nvSpPr>
        <p:spPr>
          <a:xfrm>
            <a:off x="9496871" y="1022438"/>
            <a:ext cx="247650" cy="590609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Arrow: Right 59">
            <a:extLst>
              <a:ext uri="{FF2B5EF4-FFF2-40B4-BE49-F238E27FC236}">
                <a16:creationId xmlns:a16="http://schemas.microsoft.com/office/drawing/2014/main" id="{821AFB30-8A45-B3BD-4363-D6C4CA83984E}"/>
              </a:ext>
            </a:extLst>
          </p:cNvPr>
          <p:cNvSpPr/>
          <p:nvPr/>
        </p:nvSpPr>
        <p:spPr>
          <a:xfrm rot="5400000">
            <a:off x="10895151" y="2711243"/>
            <a:ext cx="247650" cy="590609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Arrow: Right 60">
            <a:extLst>
              <a:ext uri="{FF2B5EF4-FFF2-40B4-BE49-F238E27FC236}">
                <a16:creationId xmlns:a16="http://schemas.microsoft.com/office/drawing/2014/main" id="{E5EF227B-B9E0-554C-D133-8A4460C0DE9C}"/>
              </a:ext>
            </a:extLst>
          </p:cNvPr>
          <p:cNvSpPr/>
          <p:nvPr/>
        </p:nvSpPr>
        <p:spPr>
          <a:xfrm flipH="1">
            <a:off x="9495796" y="4269889"/>
            <a:ext cx="247650" cy="590609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Arrow: Right 61">
            <a:extLst>
              <a:ext uri="{FF2B5EF4-FFF2-40B4-BE49-F238E27FC236}">
                <a16:creationId xmlns:a16="http://schemas.microsoft.com/office/drawing/2014/main" id="{48D529DB-76AF-7844-DF5A-DC0B8598BB97}"/>
              </a:ext>
            </a:extLst>
          </p:cNvPr>
          <p:cNvSpPr/>
          <p:nvPr/>
        </p:nvSpPr>
        <p:spPr>
          <a:xfrm flipH="1">
            <a:off x="6063370" y="4269888"/>
            <a:ext cx="247650" cy="590609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3" name="Content Placeholder 2">
            <a:extLst>
              <a:ext uri="{FF2B5EF4-FFF2-40B4-BE49-F238E27FC236}">
                <a16:creationId xmlns:a16="http://schemas.microsoft.com/office/drawing/2014/main" id="{93347D93-E64C-FA5C-0518-27969E76EC7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207545" y="4005246"/>
            <a:ext cx="3158818" cy="2051851"/>
          </a:xfrm>
        </p:spPr>
        <p:txBody>
          <a:bodyPr/>
          <a:lstStyle/>
          <a:p>
            <a:r>
              <a:rPr lang="en-US" sz="1800" dirty="0"/>
              <a:t>We will have to “simulate” the production phase in Google </a:t>
            </a:r>
            <a:r>
              <a:rPr lang="en-US" sz="1800" dirty="0" err="1"/>
              <a:t>Colab</a:t>
            </a:r>
            <a:endParaRPr lang="en-US" sz="1800" dirty="0"/>
          </a:p>
          <a:p>
            <a:pPr lvl="1"/>
            <a:r>
              <a:rPr lang="en-US" sz="1800" dirty="0"/>
              <a:t>Hosting and deployment services are not free</a:t>
            </a:r>
          </a:p>
          <a:p>
            <a:pPr lvl="1"/>
            <a:r>
              <a:rPr lang="en-US" sz="1800" dirty="0"/>
              <a:t>App development is not the focus of our course</a:t>
            </a:r>
          </a:p>
        </p:txBody>
      </p:sp>
    </p:spTree>
    <p:extLst>
      <p:ext uri="{BB962C8B-B14F-4D97-AF65-F5344CB8AC3E}">
        <p14:creationId xmlns:p14="http://schemas.microsoft.com/office/powerpoint/2010/main" val="2917458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6" grpId="0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5" grpId="0" animBg="1"/>
      <p:bldP spid="19" grpId="0"/>
      <p:bldP spid="24" grpId="0"/>
      <p:bldP spid="27" grpId="0"/>
      <p:bldP spid="30" grpId="0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116DCB6-6A57-43D5-8CDD-DCB66E422E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Task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36148-ABEC-4915-806C-AC1C32CBFB2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5362575" cy="5221539"/>
          </a:xfrm>
        </p:spPr>
        <p:txBody>
          <a:bodyPr/>
          <a:lstStyle/>
          <a:p>
            <a:r>
              <a:rPr lang="en-US" sz="2400" dirty="0"/>
              <a:t>Build an AI/ML application that can predict a patient’s length of stay based on different information</a:t>
            </a:r>
            <a:endParaRPr lang="en-US" sz="2000" dirty="0"/>
          </a:p>
          <a:p>
            <a:pPr lvl="1"/>
            <a:r>
              <a:rPr lang="en-US" sz="2000" dirty="0"/>
              <a:t>Demographic</a:t>
            </a:r>
          </a:p>
          <a:p>
            <a:pPr lvl="1"/>
            <a:r>
              <a:rPr lang="en-US" sz="2000" dirty="0"/>
              <a:t>Medical history</a:t>
            </a:r>
          </a:p>
          <a:p>
            <a:pPr lvl="1"/>
            <a:r>
              <a:rPr lang="en-US" sz="2000" dirty="0"/>
              <a:t>Medical test results</a:t>
            </a:r>
          </a:p>
          <a:p>
            <a:r>
              <a:rPr lang="en-US" sz="2400" dirty="0"/>
              <a:t>Data has been collected for a substantial number of patients with </a:t>
            </a:r>
            <a:r>
              <a:rPr lang="en-US" sz="2400" dirty="0" err="1"/>
              <a:t>LoS</a:t>
            </a:r>
            <a:r>
              <a:rPr lang="en-US" sz="2400" dirty="0"/>
              <a:t> information available</a:t>
            </a:r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40E7F8B1-C064-04B5-528B-C89B52DE60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6454672"/>
              </p:ext>
            </p:extLst>
          </p:nvPr>
        </p:nvGraphicFramePr>
        <p:xfrm>
          <a:off x="6436443" y="1135105"/>
          <a:ext cx="3493768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3442">
                  <a:extLst>
                    <a:ext uri="{9D8B030D-6E8A-4147-A177-3AD203B41FA5}">
                      <a16:colId xmlns:a16="http://schemas.microsoft.com/office/drawing/2014/main" val="2200718193"/>
                    </a:ext>
                  </a:extLst>
                </a:gridCol>
                <a:gridCol w="873442">
                  <a:extLst>
                    <a:ext uri="{9D8B030D-6E8A-4147-A177-3AD203B41FA5}">
                      <a16:colId xmlns:a16="http://schemas.microsoft.com/office/drawing/2014/main" val="3851987316"/>
                    </a:ext>
                  </a:extLst>
                </a:gridCol>
                <a:gridCol w="873442">
                  <a:extLst>
                    <a:ext uri="{9D8B030D-6E8A-4147-A177-3AD203B41FA5}">
                      <a16:colId xmlns:a16="http://schemas.microsoft.com/office/drawing/2014/main" val="959724983"/>
                    </a:ext>
                  </a:extLst>
                </a:gridCol>
                <a:gridCol w="873442">
                  <a:extLst>
                    <a:ext uri="{9D8B030D-6E8A-4147-A177-3AD203B41FA5}">
                      <a16:colId xmlns:a16="http://schemas.microsoft.com/office/drawing/2014/main" val="5212581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Patient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 Age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BMI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Pulse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54827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17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72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63386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69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9425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35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73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0356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15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19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77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7045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31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75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15507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27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71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4633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33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70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5852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39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79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55013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30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70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7816746"/>
                  </a:ext>
                </a:extLst>
              </a:tr>
            </a:tbl>
          </a:graphicData>
        </a:graphic>
      </p:graphicFrame>
      <p:pic>
        <p:nvPicPr>
          <p:cNvPr id="5" name="Graphic 4" descr="Male profile with solid fill">
            <a:extLst>
              <a:ext uri="{FF2B5EF4-FFF2-40B4-BE49-F238E27FC236}">
                <a16:creationId xmlns:a16="http://schemas.microsoft.com/office/drawing/2014/main" id="{C8A9EBFA-4BC4-2A1E-F249-5821357F48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659761" y="2250264"/>
            <a:ext cx="374853" cy="374853"/>
          </a:xfrm>
          <a:prstGeom prst="rect">
            <a:avLst/>
          </a:prstGeom>
        </p:spPr>
      </p:pic>
      <p:pic>
        <p:nvPicPr>
          <p:cNvPr id="6" name="Graphic 5" descr="Female Profile with solid fill">
            <a:extLst>
              <a:ext uri="{FF2B5EF4-FFF2-40B4-BE49-F238E27FC236}">
                <a16:creationId xmlns:a16="http://schemas.microsoft.com/office/drawing/2014/main" id="{7AFCAFD9-C09C-20F0-A762-A0680DDBF50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659761" y="1882703"/>
            <a:ext cx="374853" cy="374853"/>
          </a:xfrm>
          <a:prstGeom prst="rect">
            <a:avLst/>
          </a:prstGeom>
        </p:spPr>
      </p:pic>
      <p:pic>
        <p:nvPicPr>
          <p:cNvPr id="7" name="Graphic 6" descr="School boy with solid fill">
            <a:extLst>
              <a:ext uri="{FF2B5EF4-FFF2-40B4-BE49-F238E27FC236}">
                <a16:creationId xmlns:a16="http://schemas.microsoft.com/office/drawing/2014/main" id="{9A95A7FE-47E5-C669-8CA3-D26ACCCF9D0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662937" y="1511025"/>
            <a:ext cx="374853" cy="374853"/>
          </a:xfrm>
          <a:prstGeom prst="rect">
            <a:avLst/>
          </a:prstGeom>
        </p:spPr>
      </p:pic>
      <p:pic>
        <p:nvPicPr>
          <p:cNvPr id="8" name="Graphic 7" descr="School girl with solid fill">
            <a:extLst>
              <a:ext uri="{FF2B5EF4-FFF2-40B4-BE49-F238E27FC236}">
                <a16:creationId xmlns:a16="http://schemas.microsoft.com/office/drawing/2014/main" id="{4BA78912-5B87-F6B4-F833-F2FC144A286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662937" y="2624706"/>
            <a:ext cx="374853" cy="374853"/>
          </a:xfrm>
          <a:prstGeom prst="rect">
            <a:avLst/>
          </a:prstGeom>
        </p:spPr>
      </p:pic>
      <p:pic>
        <p:nvPicPr>
          <p:cNvPr id="9" name="Graphic 8" descr="User Crown Female with solid fill">
            <a:extLst>
              <a:ext uri="{FF2B5EF4-FFF2-40B4-BE49-F238E27FC236}">
                <a16:creationId xmlns:a16="http://schemas.microsoft.com/office/drawing/2014/main" id="{063FA949-950C-4340-1F5D-3CFE5509267A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662937" y="3017057"/>
            <a:ext cx="340152" cy="340152"/>
          </a:xfrm>
          <a:prstGeom prst="rect">
            <a:avLst/>
          </a:prstGeom>
        </p:spPr>
      </p:pic>
      <p:pic>
        <p:nvPicPr>
          <p:cNvPr id="10" name="Graphic 9" descr="User Crown Male with solid fill">
            <a:extLst>
              <a:ext uri="{FF2B5EF4-FFF2-40B4-BE49-F238E27FC236}">
                <a16:creationId xmlns:a16="http://schemas.microsoft.com/office/drawing/2014/main" id="{90149740-B4AE-2800-A2B5-13AC9E703CF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655946" y="3398235"/>
            <a:ext cx="340152" cy="340152"/>
          </a:xfrm>
          <a:prstGeom prst="rect">
            <a:avLst/>
          </a:prstGeom>
        </p:spPr>
      </p:pic>
      <p:pic>
        <p:nvPicPr>
          <p:cNvPr id="11" name="Graphic 10" descr="Office worker male with solid fill">
            <a:extLst>
              <a:ext uri="{FF2B5EF4-FFF2-40B4-BE49-F238E27FC236}">
                <a16:creationId xmlns:a16="http://schemas.microsoft.com/office/drawing/2014/main" id="{97E1331D-AC1B-142D-BB6D-DDC9A52AA99B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662937" y="3726701"/>
            <a:ext cx="374853" cy="374853"/>
          </a:xfrm>
          <a:prstGeom prst="rect">
            <a:avLst/>
          </a:prstGeom>
        </p:spPr>
      </p:pic>
      <p:pic>
        <p:nvPicPr>
          <p:cNvPr id="12" name="Graphic 11" descr="Office worker female with solid fill">
            <a:extLst>
              <a:ext uri="{FF2B5EF4-FFF2-40B4-BE49-F238E27FC236}">
                <a16:creationId xmlns:a16="http://schemas.microsoft.com/office/drawing/2014/main" id="{12971CFF-4563-C262-F61F-A7DAB273195E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646151" y="4464757"/>
            <a:ext cx="374853" cy="374853"/>
          </a:xfrm>
          <a:prstGeom prst="rect">
            <a:avLst/>
          </a:prstGeom>
        </p:spPr>
      </p:pic>
      <p:pic>
        <p:nvPicPr>
          <p:cNvPr id="13" name="Graphic 12" descr="Cowboy male with solid fill">
            <a:extLst>
              <a:ext uri="{FF2B5EF4-FFF2-40B4-BE49-F238E27FC236}">
                <a16:creationId xmlns:a16="http://schemas.microsoft.com/office/drawing/2014/main" id="{447C5D04-468A-9AD6-F018-BA43B6D00691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662936" y="4101554"/>
            <a:ext cx="374853" cy="374853"/>
          </a:xfrm>
          <a:prstGeom prst="rect">
            <a:avLst/>
          </a:prstGeom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B6A0D4AC-BED8-AF27-6E43-749AC22ABE1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4148442"/>
              </p:ext>
            </p:extLst>
          </p:nvPr>
        </p:nvGraphicFramePr>
        <p:xfrm>
          <a:off x="10630319" y="1131210"/>
          <a:ext cx="1032555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2555">
                  <a:extLst>
                    <a:ext uri="{9D8B030D-6E8A-4147-A177-3AD203B41FA5}">
                      <a16:colId xmlns:a16="http://schemas.microsoft.com/office/drawing/2014/main" val="10236282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>
                          <a:latin typeface="Consolas" panose="020B0609020204030204" pitchFamily="49" charset="0"/>
                        </a:rPr>
                        <a:t>LoS</a:t>
                      </a:r>
                      <a:r>
                        <a:rPr lang="en-US" sz="1200" dirty="0">
                          <a:latin typeface="Consolas" panose="020B0609020204030204" pitchFamily="49" charset="0"/>
                        </a:rPr>
                        <a:t> (days)</a:t>
                      </a: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168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29189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2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7625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2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9246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5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547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91978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6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1430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onsolas" panose="020B0609020204030204" pitchFamily="49" charset="0"/>
                        </a:rPr>
                        <a:t>?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39777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onsolas" panose="020B0609020204030204" pitchFamily="49" charset="0"/>
                        </a:rPr>
                        <a:t>?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3220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onsolas" panose="020B0609020204030204" pitchFamily="49" charset="0"/>
                        </a:rPr>
                        <a:t>?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7627611"/>
                  </a:ext>
                </a:extLst>
              </a:tr>
            </a:tbl>
          </a:graphicData>
        </a:graphic>
      </p:graphicFrame>
      <p:sp>
        <p:nvSpPr>
          <p:cNvPr id="15" name="Arrow: Right 14">
            <a:extLst>
              <a:ext uri="{FF2B5EF4-FFF2-40B4-BE49-F238E27FC236}">
                <a16:creationId xmlns:a16="http://schemas.microsoft.com/office/drawing/2014/main" id="{ADAD978E-445E-DFAA-00C9-5BD8BC153BD3}"/>
              </a:ext>
            </a:extLst>
          </p:cNvPr>
          <p:cNvSpPr/>
          <p:nvPr/>
        </p:nvSpPr>
        <p:spPr>
          <a:xfrm>
            <a:off x="10186261" y="2790187"/>
            <a:ext cx="188008" cy="418744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47785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65EF1E0-25B7-2701-CF7D-DE58403A16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Module Tasks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69B3C99-662C-2787-C414-7D68A13D9584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Assuming we have already collected data, we will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Explore the data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Preprocessing the data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Training neural network models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Evaluating the trained models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dirty="0"/>
              <a:t>“Deploying” the best model</a:t>
            </a:r>
          </a:p>
        </p:txBody>
      </p:sp>
    </p:spTree>
    <p:extLst>
      <p:ext uri="{BB962C8B-B14F-4D97-AF65-F5344CB8AC3E}">
        <p14:creationId xmlns:p14="http://schemas.microsoft.com/office/powerpoint/2010/main" val="16552742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EFB56B28-C103-06E3-52F2-424A88812D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TensorFlow Neural Networks for Tabular Data</a:t>
            </a:r>
          </a:p>
        </p:txBody>
      </p:sp>
    </p:spTree>
    <p:extLst>
      <p:ext uri="{BB962C8B-B14F-4D97-AF65-F5344CB8AC3E}">
        <p14:creationId xmlns:p14="http://schemas.microsoft.com/office/powerpoint/2010/main" val="54196131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21B071-7878-0D3F-12BB-83D41B142E6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TensorFlow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7103EEA-B3DC-2A1A-B91B-5AB5862A17EE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TensorFlow is a library for building and training AI models (mainly Neural Networks)</a:t>
            </a:r>
          </a:p>
          <a:p>
            <a:pPr lvl="1"/>
            <a:r>
              <a:rPr lang="en-US" dirty="0">
                <a:hlinkClick r:id="rId2"/>
              </a:rPr>
              <a:t>https://www.tensorflow.org/</a:t>
            </a:r>
            <a:endParaRPr lang="en-US" dirty="0"/>
          </a:p>
          <a:p>
            <a:pPr lvl="1"/>
            <a:r>
              <a:rPr lang="en-US" dirty="0"/>
              <a:t>The library is developed by Google</a:t>
            </a:r>
          </a:p>
          <a:p>
            <a:r>
              <a:rPr lang="en-US" dirty="0"/>
              <a:t>More powerful than </a:t>
            </a:r>
            <a:r>
              <a:rPr lang="en-US" dirty="0" err="1"/>
              <a:t>SKLearn</a:t>
            </a:r>
            <a:r>
              <a:rPr lang="en-US" dirty="0"/>
              <a:t> – more types of NN layers and with GPU support</a:t>
            </a:r>
          </a:p>
          <a:p>
            <a:pPr lvl="1"/>
            <a:r>
              <a:rPr lang="en-US" dirty="0"/>
              <a:t>Only replace </a:t>
            </a:r>
            <a:r>
              <a:rPr lang="en-US" dirty="0" err="1"/>
              <a:t>SKLearn</a:t>
            </a:r>
            <a:r>
              <a:rPr lang="en-US" dirty="0"/>
              <a:t> in terms of building and training Neural Networks</a:t>
            </a:r>
          </a:p>
          <a:p>
            <a:pPr lvl="1"/>
            <a:r>
              <a:rPr lang="en-US" dirty="0"/>
              <a:t>We still want </a:t>
            </a:r>
            <a:r>
              <a:rPr lang="en-US" dirty="0" err="1"/>
              <a:t>SKLearn</a:t>
            </a:r>
            <a:r>
              <a:rPr lang="en-US" dirty="0"/>
              <a:t> for data processing and splitting</a:t>
            </a:r>
          </a:p>
          <a:p>
            <a:r>
              <a:rPr lang="en-US" dirty="0"/>
              <a:t>We will learn to build</a:t>
            </a:r>
          </a:p>
          <a:p>
            <a:pPr lvl="1"/>
            <a:r>
              <a:rPr lang="en-US" dirty="0"/>
              <a:t>Regular Neural Network</a:t>
            </a:r>
          </a:p>
          <a:p>
            <a:pPr lvl="1"/>
            <a:r>
              <a:rPr lang="en-US" dirty="0"/>
              <a:t>Recurrent Neural Networks</a:t>
            </a:r>
          </a:p>
          <a:p>
            <a:pPr lvl="1"/>
            <a:r>
              <a:rPr lang="en-US" dirty="0"/>
              <a:t>Convolutional Neural Network</a:t>
            </a:r>
          </a:p>
        </p:txBody>
      </p:sp>
    </p:spTree>
    <p:extLst>
      <p:ext uri="{BB962C8B-B14F-4D97-AF65-F5344CB8AC3E}">
        <p14:creationId xmlns:p14="http://schemas.microsoft.com/office/powerpoint/2010/main" val="245730966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15AC1288-6961-4343-A336-D7224792B781}"/>
              </a:ext>
            </a:extLst>
          </p:cNvPr>
          <p:cNvCxnSpPr>
            <a:cxnSpLocks/>
            <a:stCxn id="16" idx="1"/>
            <a:endCxn id="37" idx="4"/>
          </p:cNvCxnSpPr>
          <p:nvPr/>
        </p:nvCxnSpPr>
        <p:spPr>
          <a:xfrm flipH="1" flipV="1">
            <a:off x="9408487" y="2776576"/>
            <a:ext cx="2121001" cy="960168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4A79781E-2368-753F-015C-E2CBAA253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Neural Network Review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439AA-C110-96A3-F7C1-59A2679B50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6130590" cy="5221539"/>
          </a:xfrm>
        </p:spPr>
        <p:txBody>
          <a:bodyPr/>
          <a:lstStyle/>
          <a:p>
            <a:r>
              <a:rPr lang="en-US" dirty="0"/>
              <a:t>Recall a regular neural network:</a:t>
            </a:r>
          </a:p>
          <a:p>
            <a:pPr lvl="1"/>
            <a:r>
              <a:rPr lang="en-US" dirty="0"/>
              <a:t>One input layer – takes the data in</a:t>
            </a:r>
          </a:p>
          <a:p>
            <a:pPr lvl="1"/>
            <a:r>
              <a:rPr lang="en-US" dirty="0"/>
              <a:t>Hidden layers – stacked as layer, one’s input is the previous one’s output</a:t>
            </a:r>
          </a:p>
          <a:p>
            <a:pPr lvl="1"/>
            <a:r>
              <a:rPr lang="en-US" dirty="0"/>
              <a:t>Output layer – to perform the given task (regression or classification)</a:t>
            </a:r>
          </a:p>
          <a:p>
            <a:r>
              <a:rPr lang="en-US" dirty="0"/>
              <a:t>In TensorFlow, we will build these layer one by one</a:t>
            </a:r>
          </a:p>
          <a:p>
            <a:pPr lvl="1"/>
            <a:r>
              <a:rPr lang="en-US" dirty="0"/>
              <a:t>Input layer uses the </a:t>
            </a:r>
            <a:r>
              <a:rPr lang="en-US" dirty="0">
                <a:highlight>
                  <a:srgbClr val="D2DEEF"/>
                </a:highlight>
                <a:latin typeface="Consolas" panose="020B0609020204030204" pitchFamily="49" charset="0"/>
              </a:rPr>
              <a:t>Input()</a:t>
            </a:r>
            <a:r>
              <a:rPr lang="en-US" dirty="0"/>
              <a:t> class</a:t>
            </a:r>
          </a:p>
          <a:p>
            <a:pPr lvl="1"/>
            <a:r>
              <a:rPr lang="en-US" dirty="0"/>
              <a:t>Hidden and output layers use the </a:t>
            </a:r>
            <a:r>
              <a:rPr lang="en-US" dirty="0">
                <a:highlight>
                  <a:srgbClr val="D2DEEF"/>
                </a:highlight>
                <a:latin typeface="Consolas" panose="020B0609020204030204" pitchFamily="49" charset="0"/>
              </a:rPr>
              <a:t>Dense()</a:t>
            </a:r>
            <a:r>
              <a:rPr lang="en-US" dirty="0"/>
              <a:t> class</a:t>
            </a:r>
          </a:p>
          <a:p>
            <a:pPr lvl="1"/>
            <a:r>
              <a:rPr lang="en-US" dirty="0"/>
              <a:t>The whole model is wrapped in a </a:t>
            </a:r>
            <a:r>
              <a:rPr lang="en-US" dirty="0">
                <a:highlight>
                  <a:srgbClr val="D2DEEF"/>
                </a:highlight>
                <a:latin typeface="Consolas" panose="020B0609020204030204" pitchFamily="49" charset="0"/>
              </a:rPr>
              <a:t>Sequential()</a:t>
            </a:r>
            <a:r>
              <a:rPr lang="en-US" dirty="0"/>
              <a:t> class</a:t>
            </a: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91F1071-BCB7-4343-091C-1E42B7E5ACA4}"/>
              </a:ext>
            </a:extLst>
          </p:cNvPr>
          <p:cNvSpPr/>
          <p:nvPr/>
        </p:nvSpPr>
        <p:spPr bwMode="auto">
          <a:xfrm>
            <a:off x="8116981" y="4944035"/>
            <a:ext cx="334158" cy="334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1555BAB0-D776-9ABA-8C32-4ED41D06AF03}"/>
                  </a:ext>
                </a:extLst>
              </p:cNvPr>
              <p:cNvSpPr/>
              <p:nvPr/>
            </p:nvSpPr>
            <p:spPr bwMode="auto">
              <a:xfrm>
                <a:off x="9239504" y="4939702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1555BAB0-D776-9ABA-8C32-4ED41D06AF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239504" y="4939702"/>
                <a:ext cx="334158" cy="334158"/>
              </a:xfrm>
              <a:prstGeom prst="ellipse">
                <a:avLst/>
              </a:prstGeom>
              <a:blipFill>
                <a:blip r:embed="rId2"/>
                <a:stretch>
                  <a:fillRect l="-3704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6C6A1943-EF8C-C084-CB1C-BEE3799A2EF5}"/>
                  </a:ext>
                </a:extLst>
              </p:cNvPr>
              <p:cNvSpPr/>
              <p:nvPr/>
            </p:nvSpPr>
            <p:spPr bwMode="auto">
              <a:xfrm>
                <a:off x="10362027" y="4939701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6C6A1943-EF8C-C084-CB1C-BEE3799A2E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362027" y="4939701"/>
                <a:ext cx="334158" cy="334158"/>
              </a:xfrm>
              <a:prstGeom prst="ellipse">
                <a:avLst/>
              </a:prstGeom>
              <a:blipFill>
                <a:blip r:embed="rId3"/>
                <a:stretch>
                  <a:fillRect l="-1818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69EA5203-5674-97F3-D233-978366FD38BA}"/>
                  </a:ext>
                </a:extLst>
              </p:cNvPr>
              <p:cNvSpPr/>
              <p:nvPr/>
            </p:nvSpPr>
            <p:spPr bwMode="auto">
              <a:xfrm>
                <a:off x="11484550" y="4939701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𝑘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69EA5203-5674-97F3-D233-978366FD38B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484550" y="4939701"/>
                <a:ext cx="334158" cy="334158"/>
              </a:xfrm>
              <a:prstGeom prst="ellipse">
                <a:avLst/>
              </a:prstGeom>
              <a:blipFill>
                <a:blip r:embed="rId4"/>
                <a:stretch>
                  <a:fillRect l="-5455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B592AFA8-A689-6E5C-38E2-028C8FE593EA}"/>
                  </a:ext>
                </a:extLst>
              </p:cNvPr>
              <p:cNvSpPr/>
              <p:nvPr/>
            </p:nvSpPr>
            <p:spPr bwMode="auto">
              <a:xfrm>
                <a:off x="10358315" y="3692142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b>
                        <m:sup>
                          <m:r>
                            <a:rPr lang="en-US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B592AFA8-A689-6E5C-38E2-028C8FE593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358315" y="3692142"/>
                <a:ext cx="334158" cy="334158"/>
              </a:xfrm>
              <a:prstGeom prst="ellipse">
                <a:avLst/>
              </a:prstGeom>
              <a:blipFill>
                <a:blip r:embed="rId5"/>
                <a:stretch>
                  <a:fillRect l="-9091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4D48ED6-B50B-1E5A-79F9-F2AEC586B8B8}"/>
              </a:ext>
            </a:extLst>
          </p:cNvPr>
          <p:cNvCxnSpPr>
            <a:cxnSpLocks/>
            <a:stCxn id="4" idx="7"/>
            <a:endCxn id="9" idx="4"/>
          </p:cNvCxnSpPr>
          <p:nvPr/>
        </p:nvCxnSpPr>
        <p:spPr bwMode="auto">
          <a:xfrm flipV="1">
            <a:off x="8402204" y="4026301"/>
            <a:ext cx="2123191" cy="966670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AD05826-45C4-90E4-8ACC-099256889D08}"/>
              </a:ext>
            </a:extLst>
          </p:cNvPr>
          <p:cNvCxnSpPr>
            <a:cxnSpLocks/>
            <a:stCxn id="5" idx="7"/>
            <a:endCxn id="9" idx="4"/>
          </p:cNvCxnSpPr>
          <p:nvPr/>
        </p:nvCxnSpPr>
        <p:spPr bwMode="auto">
          <a:xfrm flipV="1">
            <a:off x="9524727" y="4026301"/>
            <a:ext cx="1000668" cy="962337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5CA2120-FC9F-48A4-5932-9DC8665E30BC}"/>
              </a:ext>
            </a:extLst>
          </p:cNvPr>
          <p:cNvCxnSpPr>
            <a:cxnSpLocks/>
            <a:stCxn id="6" idx="0"/>
            <a:endCxn id="9" idx="4"/>
          </p:cNvCxnSpPr>
          <p:nvPr/>
        </p:nvCxnSpPr>
        <p:spPr bwMode="auto">
          <a:xfrm flipH="1" flipV="1">
            <a:off x="10525394" y="4026301"/>
            <a:ext cx="3712" cy="913400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87A900E-A060-372B-7D87-4A6179C1F518}"/>
              </a:ext>
            </a:extLst>
          </p:cNvPr>
          <p:cNvCxnSpPr>
            <a:cxnSpLocks/>
            <a:stCxn id="8" idx="1"/>
            <a:endCxn id="9" idx="4"/>
          </p:cNvCxnSpPr>
          <p:nvPr/>
        </p:nvCxnSpPr>
        <p:spPr bwMode="auto">
          <a:xfrm flipH="1" flipV="1">
            <a:off x="10525394" y="4026301"/>
            <a:ext cx="1008092" cy="962336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7D0CA40E-987F-867A-451E-0B349AB1A29C}"/>
                  </a:ext>
                </a:extLst>
              </p:cNvPr>
              <p:cNvSpPr/>
              <p:nvPr/>
            </p:nvSpPr>
            <p:spPr bwMode="auto">
              <a:xfrm>
                <a:off x="9235792" y="3687809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b>
                        <m:sup>
                          <m:r>
                            <a:rPr lang="en-US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7D0CA40E-987F-867A-451E-0B349AB1A2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235792" y="3687809"/>
                <a:ext cx="334158" cy="334158"/>
              </a:xfrm>
              <a:prstGeom prst="ellipse">
                <a:avLst/>
              </a:prstGeom>
              <a:blipFill>
                <a:blip r:embed="rId6"/>
                <a:stretch>
                  <a:fillRect l="-9091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6829B3A7-0BA4-561B-01ED-C5AEECA52FF1}"/>
                  </a:ext>
                </a:extLst>
              </p:cNvPr>
              <p:cNvSpPr/>
              <p:nvPr/>
            </p:nvSpPr>
            <p:spPr bwMode="auto">
              <a:xfrm>
                <a:off x="11480552" y="3687808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𝑙</m:t>
                          </m:r>
                        </m:sub>
                        <m:sup>
                          <m:r>
                            <a:rPr lang="en-US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6829B3A7-0BA4-561B-01ED-C5AEECA52FF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480552" y="3687808"/>
                <a:ext cx="334158" cy="334158"/>
              </a:xfrm>
              <a:prstGeom prst="ellipse">
                <a:avLst/>
              </a:prstGeom>
              <a:blipFill>
                <a:blip r:embed="rId7"/>
                <a:stretch>
                  <a:fillRect l="-9091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9FFAB889-F9EC-A06E-334F-F6FF35E3380F}"/>
                  </a:ext>
                </a:extLst>
              </p:cNvPr>
              <p:cNvSpPr/>
              <p:nvPr/>
            </p:nvSpPr>
            <p:spPr bwMode="auto">
              <a:xfrm>
                <a:off x="10362026" y="1194860"/>
                <a:ext cx="334158" cy="33415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kumimoji="0" lang="en-US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accPr>
                        <m:e>
                          <m:r>
                            <a:rPr kumimoji="0" lang="en-US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𝑦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9FFAB889-F9EC-A06E-334F-F6FF35E3380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362026" y="1194860"/>
                <a:ext cx="334158" cy="334158"/>
              </a:xfrm>
              <a:prstGeom prst="ellipse">
                <a:avLst/>
              </a:prstGeom>
              <a:blipFill>
                <a:blip r:embed="rId8"/>
                <a:stretch>
                  <a:fillRect l="-5455" t="-12727" b="-10909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B9EA559-7789-6904-6871-CF9B75215BB5}"/>
              </a:ext>
            </a:extLst>
          </p:cNvPr>
          <p:cNvCxnSpPr>
            <a:cxnSpLocks/>
            <a:stCxn id="36" idx="0"/>
            <a:endCxn id="17" idx="4"/>
          </p:cNvCxnSpPr>
          <p:nvPr/>
        </p:nvCxnSpPr>
        <p:spPr bwMode="auto">
          <a:xfrm flipH="1" flipV="1">
            <a:off x="10529105" y="1529018"/>
            <a:ext cx="1905" cy="917733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4C112AD-FFC8-002A-A93C-B9FF38C85869}"/>
              </a:ext>
            </a:extLst>
          </p:cNvPr>
          <p:cNvCxnSpPr>
            <a:cxnSpLocks/>
            <a:stCxn id="38" idx="1"/>
            <a:endCxn id="17" idx="4"/>
          </p:cNvCxnSpPr>
          <p:nvPr/>
        </p:nvCxnSpPr>
        <p:spPr bwMode="auto">
          <a:xfrm flipH="1" flipV="1">
            <a:off x="10529105" y="1529018"/>
            <a:ext cx="1005999" cy="962335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1EA31F5-A421-22B7-CD89-DEE54442FAFD}"/>
              </a:ext>
            </a:extLst>
          </p:cNvPr>
          <p:cNvCxnSpPr>
            <a:cxnSpLocks/>
            <a:stCxn id="37" idx="7"/>
            <a:endCxn id="17" idx="4"/>
          </p:cNvCxnSpPr>
          <p:nvPr/>
        </p:nvCxnSpPr>
        <p:spPr bwMode="auto">
          <a:xfrm flipV="1">
            <a:off x="9526630" y="1529018"/>
            <a:ext cx="1002475" cy="962336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81B9FA4-63AA-D3BF-D353-FDEFF918C27C}"/>
              </a:ext>
            </a:extLst>
          </p:cNvPr>
          <p:cNvCxnSpPr>
            <a:cxnSpLocks/>
            <a:stCxn id="4" idx="7"/>
            <a:endCxn id="15" idx="4"/>
          </p:cNvCxnSpPr>
          <p:nvPr/>
        </p:nvCxnSpPr>
        <p:spPr bwMode="auto">
          <a:xfrm flipV="1">
            <a:off x="8402204" y="4021968"/>
            <a:ext cx="1000668" cy="971003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B80AE29-C146-C7B3-5C17-13B116D37196}"/>
              </a:ext>
            </a:extLst>
          </p:cNvPr>
          <p:cNvCxnSpPr>
            <a:cxnSpLocks/>
            <a:stCxn id="5" idx="0"/>
            <a:endCxn id="15" idx="4"/>
          </p:cNvCxnSpPr>
          <p:nvPr/>
        </p:nvCxnSpPr>
        <p:spPr bwMode="auto">
          <a:xfrm flipH="1" flipV="1">
            <a:off x="9402872" y="4021968"/>
            <a:ext cx="3712" cy="917734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F6B1D46-CB55-B63A-277D-52D5D156C0DC}"/>
              </a:ext>
            </a:extLst>
          </p:cNvPr>
          <p:cNvCxnSpPr>
            <a:cxnSpLocks/>
            <a:stCxn id="6" idx="1"/>
            <a:endCxn id="15" idx="4"/>
          </p:cNvCxnSpPr>
          <p:nvPr/>
        </p:nvCxnSpPr>
        <p:spPr bwMode="auto">
          <a:xfrm flipH="1" flipV="1">
            <a:off x="9402872" y="4021968"/>
            <a:ext cx="1008092" cy="966669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25FAA6A-A91D-8960-5539-626D76E543D1}"/>
              </a:ext>
            </a:extLst>
          </p:cNvPr>
          <p:cNvCxnSpPr>
            <a:cxnSpLocks/>
            <a:stCxn id="8" idx="1"/>
            <a:endCxn id="15" idx="4"/>
          </p:cNvCxnSpPr>
          <p:nvPr/>
        </p:nvCxnSpPr>
        <p:spPr bwMode="auto">
          <a:xfrm flipH="1" flipV="1">
            <a:off x="9402872" y="4021968"/>
            <a:ext cx="2130615" cy="966669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5EEB80E-C29A-2838-1D79-84BCC2D961B1}"/>
              </a:ext>
            </a:extLst>
          </p:cNvPr>
          <p:cNvCxnSpPr>
            <a:cxnSpLocks/>
            <a:stCxn id="8" idx="0"/>
            <a:endCxn id="16" idx="4"/>
          </p:cNvCxnSpPr>
          <p:nvPr/>
        </p:nvCxnSpPr>
        <p:spPr bwMode="auto">
          <a:xfrm flipH="1" flipV="1">
            <a:off x="11647631" y="4021967"/>
            <a:ext cx="3998" cy="917734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39D1EAB-07CF-EF7C-9929-2675C3A303F7}"/>
              </a:ext>
            </a:extLst>
          </p:cNvPr>
          <p:cNvCxnSpPr>
            <a:cxnSpLocks/>
            <a:stCxn id="6" idx="7"/>
            <a:endCxn id="16" idx="4"/>
          </p:cNvCxnSpPr>
          <p:nvPr/>
        </p:nvCxnSpPr>
        <p:spPr bwMode="auto">
          <a:xfrm flipV="1">
            <a:off x="10647250" y="4021967"/>
            <a:ext cx="1000382" cy="96667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D666CFE-DDB6-283C-C7F9-BEEF01B7A769}"/>
              </a:ext>
            </a:extLst>
          </p:cNvPr>
          <p:cNvCxnSpPr>
            <a:cxnSpLocks/>
            <a:stCxn id="5" idx="7"/>
            <a:endCxn id="16" idx="4"/>
          </p:cNvCxnSpPr>
          <p:nvPr/>
        </p:nvCxnSpPr>
        <p:spPr bwMode="auto">
          <a:xfrm flipV="1">
            <a:off x="9524727" y="4021967"/>
            <a:ext cx="2122905" cy="966671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4BC5D41-F9F6-E33C-A05E-6F36E7DE70F2}"/>
              </a:ext>
            </a:extLst>
          </p:cNvPr>
          <p:cNvCxnSpPr>
            <a:cxnSpLocks/>
            <a:stCxn id="4" idx="7"/>
            <a:endCxn id="16" idx="4"/>
          </p:cNvCxnSpPr>
          <p:nvPr/>
        </p:nvCxnSpPr>
        <p:spPr bwMode="auto">
          <a:xfrm flipV="1">
            <a:off x="8402204" y="4021967"/>
            <a:ext cx="3245428" cy="971004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4761651A-6BE8-FB70-0B28-0A7B00ACD0DE}"/>
              </a:ext>
            </a:extLst>
          </p:cNvPr>
          <p:cNvSpPr/>
          <p:nvPr/>
        </p:nvSpPr>
        <p:spPr bwMode="auto">
          <a:xfrm>
            <a:off x="8111365" y="3685642"/>
            <a:ext cx="334158" cy="334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rPr>
              <a:t>1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042CC49-16BC-C3C6-FD6F-481E3C3C5852}"/>
              </a:ext>
            </a:extLst>
          </p:cNvPr>
          <p:cNvCxnSpPr>
            <a:cxnSpLocks/>
            <a:stCxn id="39" idx="7"/>
            <a:endCxn id="17" idx="4"/>
          </p:cNvCxnSpPr>
          <p:nvPr/>
        </p:nvCxnSpPr>
        <p:spPr bwMode="auto">
          <a:xfrm flipV="1">
            <a:off x="8402203" y="1529018"/>
            <a:ext cx="2126902" cy="960169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8C9F9555-C363-A590-0C0C-CDEED182CFFB}"/>
              </a:ext>
            </a:extLst>
          </p:cNvPr>
          <p:cNvSpPr txBox="1"/>
          <p:nvPr/>
        </p:nvSpPr>
        <p:spPr>
          <a:xfrm>
            <a:off x="10907582" y="4869538"/>
            <a:ext cx="357857" cy="408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A9257F9-4F57-1E15-852E-5BB815B69784}"/>
              </a:ext>
            </a:extLst>
          </p:cNvPr>
          <p:cNvSpPr txBox="1"/>
          <p:nvPr/>
        </p:nvSpPr>
        <p:spPr>
          <a:xfrm>
            <a:off x="10907583" y="3596915"/>
            <a:ext cx="357857" cy="408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EBF0DC5B-BB3E-F033-3837-DD91E5F18CDF}"/>
                  </a:ext>
                </a:extLst>
              </p:cNvPr>
              <p:cNvSpPr/>
              <p:nvPr/>
            </p:nvSpPr>
            <p:spPr bwMode="auto">
              <a:xfrm>
                <a:off x="10363931" y="2446751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b>
                        <m:sup>
                          <m:r>
                            <a:rPr lang="en-US" sz="1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EBF0DC5B-BB3E-F033-3837-DD91E5F18C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363931" y="2446751"/>
                <a:ext cx="334158" cy="334158"/>
              </a:xfrm>
              <a:prstGeom prst="ellipse">
                <a:avLst/>
              </a:prstGeom>
              <a:blipFill>
                <a:blip r:embed="rId9"/>
                <a:stretch>
                  <a:fillRect l="-10909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66B2890A-291F-17BF-C15E-2BD4306299A3}"/>
                  </a:ext>
                </a:extLst>
              </p:cNvPr>
              <p:cNvSpPr/>
              <p:nvPr/>
            </p:nvSpPr>
            <p:spPr bwMode="auto">
              <a:xfrm>
                <a:off x="9241408" y="2442418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b>
                        <m:sup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66B2890A-291F-17BF-C15E-2BD4306299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241408" y="2442418"/>
                <a:ext cx="334158" cy="334158"/>
              </a:xfrm>
              <a:prstGeom prst="ellipse">
                <a:avLst/>
              </a:prstGeom>
              <a:blipFill>
                <a:blip r:embed="rId10"/>
                <a:stretch>
                  <a:fillRect l="-10909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723F1C43-F0D7-93F9-CF91-5123AC3A3A62}"/>
                  </a:ext>
                </a:extLst>
              </p:cNvPr>
              <p:cNvSpPr/>
              <p:nvPr/>
            </p:nvSpPr>
            <p:spPr bwMode="auto">
              <a:xfrm>
                <a:off x="11486168" y="2442417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𝑚</m:t>
                          </m:r>
                        </m:sub>
                        <m:sup>
                          <m:r>
                            <a:rPr lang="en-US" sz="1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723F1C43-F0D7-93F9-CF91-5123AC3A3A6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486168" y="2442417"/>
                <a:ext cx="334158" cy="334158"/>
              </a:xfrm>
              <a:prstGeom prst="ellipse">
                <a:avLst/>
              </a:prstGeom>
              <a:blipFill>
                <a:blip r:embed="rId11"/>
                <a:stretch>
                  <a:fillRect l="-18182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Oval 38">
            <a:extLst>
              <a:ext uri="{FF2B5EF4-FFF2-40B4-BE49-F238E27FC236}">
                <a16:creationId xmlns:a16="http://schemas.microsoft.com/office/drawing/2014/main" id="{06DD1591-F902-AD48-6A1D-CE2A901C834F}"/>
              </a:ext>
            </a:extLst>
          </p:cNvPr>
          <p:cNvSpPr/>
          <p:nvPr/>
        </p:nvSpPr>
        <p:spPr bwMode="auto">
          <a:xfrm>
            <a:off x="8116981" y="2440251"/>
            <a:ext cx="334158" cy="334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rPr>
              <a:t>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5CB0FDB-4680-06B2-658F-CC7DA1619502}"/>
              </a:ext>
            </a:extLst>
          </p:cNvPr>
          <p:cNvSpPr txBox="1"/>
          <p:nvPr/>
        </p:nvSpPr>
        <p:spPr>
          <a:xfrm>
            <a:off x="10913199" y="2351524"/>
            <a:ext cx="357857" cy="408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0E1540B5-F523-1094-5614-B10CA55D2F36}"/>
              </a:ext>
            </a:extLst>
          </p:cNvPr>
          <p:cNvCxnSpPr>
            <a:cxnSpLocks/>
            <a:stCxn id="31" idx="7"/>
            <a:endCxn id="37" idx="4"/>
          </p:cNvCxnSpPr>
          <p:nvPr/>
        </p:nvCxnSpPr>
        <p:spPr>
          <a:xfrm flipV="1">
            <a:off x="8396587" y="2776576"/>
            <a:ext cx="1011900" cy="95800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003AE49-5DEC-5162-0140-A3F0CE7214F5}"/>
              </a:ext>
            </a:extLst>
          </p:cNvPr>
          <p:cNvCxnSpPr>
            <a:cxnSpLocks/>
            <a:stCxn id="15" idx="0"/>
            <a:endCxn id="37" idx="4"/>
          </p:cNvCxnSpPr>
          <p:nvPr/>
        </p:nvCxnSpPr>
        <p:spPr>
          <a:xfrm flipV="1">
            <a:off x="9402871" y="2776576"/>
            <a:ext cx="5616" cy="911233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A4C1F97-8D25-56D3-CD8C-F6295BD0349C}"/>
              </a:ext>
            </a:extLst>
          </p:cNvPr>
          <p:cNvCxnSpPr>
            <a:cxnSpLocks/>
            <a:stCxn id="9" idx="1"/>
            <a:endCxn id="37" idx="4"/>
          </p:cNvCxnSpPr>
          <p:nvPr/>
        </p:nvCxnSpPr>
        <p:spPr>
          <a:xfrm flipH="1" flipV="1">
            <a:off x="9408487" y="2776576"/>
            <a:ext cx="998764" cy="96450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BA20B29E-EF12-5AF6-1906-940BBFFD4E26}"/>
              </a:ext>
            </a:extLst>
          </p:cNvPr>
          <p:cNvCxnSpPr>
            <a:cxnSpLocks/>
            <a:stCxn id="31" idx="7"/>
            <a:endCxn id="36" idx="4"/>
          </p:cNvCxnSpPr>
          <p:nvPr/>
        </p:nvCxnSpPr>
        <p:spPr>
          <a:xfrm flipV="1">
            <a:off x="8396587" y="2780909"/>
            <a:ext cx="2134423" cy="953669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C885AB40-3C80-0CA3-25C5-C15928834E7E}"/>
              </a:ext>
            </a:extLst>
          </p:cNvPr>
          <p:cNvCxnSpPr>
            <a:cxnSpLocks/>
            <a:stCxn id="15" idx="7"/>
            <a:endCxn id="36" idx="4"/>
          </p:cNvCxnSpPr>
          <p:nvPr/>
        </p:nvCxnSpPr>
        <p:spPr>
          <a:xfrm flipV="1">
            <a:off x="9521014" y="2780909"/>
            <a:ext cx="1009996" cy="95583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938B3FFE-851C-C2C7-6D6C-11DE5AFBEEA6}"/>
              </a:ext>
            </a:extLst>
          </p:cNvPr>
          <p:cNvCxnSpPr>
            <a:cxnSpLocks/>
            <a:stCxn id="9" idx="0"/>
            <a:endCxn id="36" idx="4"/>
          </p:cNvCxnSpPr>
          <p:nvPr/>
        </p:nvCxnSpPr>
        <p:spPr>
          <a:xfrm flipV="1">
            <a:off x="10525394" y="2780909"/>
            <a:ext cx="5616" cy="911233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8381A9F0-E988-59C7-8F80-A642AFE86E59}"/>
              </a:ext>
            </a:extLst>
          </p:cNvPr>
          <p:cNvCxnSpPr>
            <a:cxnSpLocks/>
            <a:stCxn id="16" idx="1"/>
            <a:endCxn id="36" idx="4"/>
          </p:cNvCxnSpPr>
          <p:nvPr/>
        </p:nvCxnSpPr>
        <p:spPr>
          <a:xfrm flipH="1" flipV="1">
            <a:off x="10531010" y="2780909"/>
            <a:ext cx="998478" cy="955835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B359AA7-716B-13E3-75CD-01AB4804633E}"/>
              </a:ext>
            </a:extLst>
          </p:cNvPr>
          <p:cNvCxnSpPr>
            <a:cxnSpLocks/>
            <a:stCxn id="16" idx="0"/>
            <a:endCxn id="38" idx="4"/>
          </p:cNvCxnSpPr>
          <p:nvPr/>
        </p:nvCxnSpPr>
        <p:spPr>
          <a:xfrm flipV="1">
            <a:off x="11647631" y="2776575"/>
            <a:ext cx="5616" cy="911233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9BE20CE-620D-3BF8-8AC6-930735A21028}"/>
              </a:ext>
            </a:extLst>
          </p:cNvPr>
          <p:cNvCxnSpPr>
            <a:cxnSpLocks/>
            <a:stCxn id="9" idx="0"/>
            <a:endCxn id="38" idx="4"/>
          </p:cNvCxnSpPr>
          <p:nvPr/>
        </p:nvCxnSpPr>
        <p:spPr>
          <a:xfrm flipV="1">
            <a:off x="10525394" y="2776575"/>
            <a:ext cx="1127853" cy="91556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CCF47AED-08ED-DE70-38D9-2831FA2979AD}"/>
              </a:ext>
            </a:extLst>
          </p:cNvPr>
          <p:cNvCxnSpPr>
            <a:cxnSpLocks/>
            <a:stCxn id="15" idx="7"/>
            <a:endCxn id="38" idx="4"/>
          </p:cNvCxnSpPr>
          <p:nvPr/>
        </p:nvCxnSpPr>
        <p:spPr>
          <a:xfrm flipV="1">
            <a:off x="9521014" y="2776575"/>
            <a:ext cx="2132233" cy="96017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C25527B9-0334-FF4E-9A31-0B6467760ED1}"/>
              </a:ext>
            </a:extLst>
          </p:cNvPr>
          <p:cNvCxnSpPr>
            <a:cxnSpLocks/>
            <a:stCxn id="31" idx="7"/>
            <a:endCxn id="38" idx="4"/>
          </p:cNvCxnSpPr>
          <p:nvPr/>
        </p:nvCxnSpPr>
        <p:spPr>
          <a:xfrm flipV="1">
            <a:off x="8396587" y="2776575"/>
            <a:ext cx="3256660" cy="958003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9543644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15AC1288-6961-4343-A336-D7224792B781}"/>
              </a:ext>
            </a:extLst>
          </p:cNvPr>
          <p:cNvCxnSpPr>
            <a:cxnSpLocks/>
            <a:stCxn id="16" idx="1"/>
            <a:endCxn id="37" idx="4"/>
          </p:cNvCxnSpPr>
          <p:nvPr/>
        </p:nvCxnSpPr>
        <p:spPr>
          <a:xfrm flipH="1" flipV="1">
            <a:off x="8518150" y="2776576"/>
            <a:ext cx="2121001" cy="960168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4A79781E-2368-753F-015C-E2CBAA2530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TensorFlow </a:t>
            </a:r>
            <a:r>
              <a:rPr lang="en-US" dirty="0">
                <a:highlight>
                  <a:srgbClr val="D2DEEF"/>
                </a:highlight>
                <a:latin typeface="Consolas" panose="020B0609020204030204" pitchFamily="49" charset="0"/>
              </a:rPr>
              <a:t>Sequential()</a:t>
            </a:r>
            <a:r>
              <a:rPr lang="en-US" dirty="0"/>
              <a:t> Model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E439AA-C110-96A3-F7C1-59A2679B5019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5768730" cy="5221539"/>
          </a:xfrm>
        </p:spPr>
        <p:txBody>
          <a:bodyPr/>
          <a:lstStyle/>
          <a:p>
            <a:r>
              <a:rPr lang="en-US" sz="2400" dirty="0"/>
              <a:t>The </a:t>
            </a:r>
            <a:r>
              <a:rPr lang="en-US" sz="2400" dirty="0">
                <a:highlight>
                  <a:srgbClr val="D2DEEF"/>
                </a:highlight>
                <a:latin typeface="Consolas" panose="020B0609020204030204" pitchFamily="49" charset="0"/>
              </a:rPr>
              <a:t>Sequential()</a:t>
            </a:r>
            <a:r>
              <a:rPr lang="en-US" sz="2400" dirty="0"/>
              <a:t> allows to create an empty model to which we can then add layer one by one with </a:t>
            </a:r>
            <a:r>
              <a:rPr lang="en-US" sz="2400" dirty="0" err="1">
                <a:highlight>
                  <a:srgbClr val="D2DEEF"/>
                </a:highlight>
                <a:latin typeface="Consolas" panose="020B0609020204030204" pitchFamily="49" charset="0"/>
              </a:rPr>
              <a:t>model.add</a:t>
            </a:r>
            <a:r>
              <a:rPr lang="en-US" sz="2400" dirty="0">
                <a:highlight>
                  <a:srgbClr val="D2DEEF"/>
                </a:highlight>
                <a:latin typeface="Consolas" panose="020B0609020204030204" pitchFamily="49" charset="0"/>
              </a:rPr>
              <a:t>()</a:t>
            </a:r>
          </a:p>
          <a:p>
            <a:r>
              <a:rPr lang="en-US" sz="2400" dirty="0"/>
              <a:t>First layer is always an </a:t>
            </a:r>
            <a:r>
              <a:rPr lang="en-US" sz="2400" dirty="0">
                <a:highlight>
                  <a:srgbClr val="D2DEEF"/>
                </a:highlight>
                <a:latin typeface="Consolas" panose="020B0609020204030204" pitchFamily="49" charset="0"/>
              </a:rPr>
              <a:t>Input()</a:t>
            </a:r>
            <a:r>
              <a:rPr lang="en-US" sz="2400" dirty="0"/>
              <a:t> object</a:t>
            </a:r>
          </a:p>
          <a:p>
            <a:pPr lvl="1"/>
            <a:r>
              <a:rPr lang="en-US" sz="2000" dirty="0"/>
              <a:t>We must set </a:t>
            </a:r>
            <a:r>
              <a:rPr lang="en-US" sz="2000" dirty="0">
                <a:highlight>
                  <a:srgbClr val="D2DEEF"/>
                </a:highlight>
                <a:latin typeface="Consolas" panose="020B0609020204030204" pitchFamily="49" charset="0"/>
              </a:rPr>
              <a:t>shape=</a:t>
            </a:r>
            <a:r>
              <a:rPr lang="en-US" sz="2000" dirty="0"/>
              <a:t> to clarify the number of features that enter the neural network</a:t>
            </a:r>
          </a:p>
          <a:p>
            <a:r>
              <a:rPr lang="en-US" sz="2400" dirty="0"/>
              <a:t>Each hidden layer is a </a:t>
            </a:r>
            <a:r>
              <a:rPr lang="en-US" sz="2400" dirty="0">
                <a:highlight>
                  <a:srgbClr val="D2DEEF"/>
                </a:highlight>
                <a:latin typeface="Consolas" panose="020B0609020204030204" pitchFamily="49" charset="0"/>
              </a:rPr>
              <a:t>Dense()</a:t>
            </a:r>
            <a:r>
              <a:rPr lang="en-US" sz="2400" dirty="0"/>
              <a:t> object</a:t>
            </a:r>
          </a:p>
          <a:p>
            <a:pPr lvl="1"/>
            <a:r>
              <a:rPr lang="en-US" sz="2000" dirty="0"/>
              <a:t>We set the output size of the layer, and the activation function – </a:t>
            </a:r>
            <a:r>
              <a:rPr lang="en-US" sz="2000" dirty="0" err="1">
                <a:highlight>
                  <a:srgbClr val="D2DEEF"/>
                </a:highlight>
                <a:latin typeface="Consolas" panose="020B0609020204030204" pitchFamily="49" charset="0"/>
              </a:rPr>
              <a:t>relu</a:t>
            </a:r>
            <a:r>
              <a:rPr lang="en-US" sz="2000" dirty="0"/>
              <a:t> is a safe choice</a:t>
            </a:r>
          </a:p>
          <a:p>
            <a:r>
              <a:rPr lang="en-US" sz="2400" dirty="0"/>
              <a:t>The output layer is also a </a:t>
            </a:r>
            <a:r>
              <a:rPr lang="en-US" sz="2400" dirty="0">
                <a:highlight>
                  <a:srgbClr val="D2DEEF"/>
                </a:highlight>
                <a:latin typeface="Consolas" panose="020B0609020204030204" pitchFamily="49" charset="0"/>
              </a:rPr>
              <a:t>Dense()</a:t>
            </a:r>
            <a:r>
              <a:rPr lang="en-US" sz="2400" dirty="0"/>
              <a:t> object</a:t>
            </a:r>
          </a:p>
          <a:p>
            <a:pPr lvl="1"/>
            <a:r>
              <a:rPr lang="en-US" sz="2000" dirty="0"/>
              <a:t>For regression, output size is </a:t>
            </a:r>
            <a:r>
              <a:rPr lang="en-US" sz="2000" dirty="0">
                <a:highlight>
                  <a:srgbClr val="D2DEEF"/>
                </a:highlight>
                <a:latin typeface="Consolas" panose="020B0609020204030204" pitchFamily="49" charset="0"/>
              </a:rPr>
              <a:t>1</a:t>
            </a:r>
            <a:r>
              <a:rPr lang="en-US" sz="2000" dirty="0"/>
              <a:t>, and activation is </a:t>
            </a:r>
            <a:r>
              <a:rPr lang="en-US" sz="2000" dirty="0">
                <a:highlight>
                  <a:srgbClr val="D2DEEF"/>
                </a:highlight>
                <a:latin typeface="Consolas" panose="020B0609020204030204" pitchFamily="49" charset="0"/>
              </a:rPr>
              <a:t>linear</a:t>
            </a:r>
          </a:p>
          <a:p>
            <a:pPr lvl="1"/>
            <a:r>
              <a:rPr lang="en-US" sz="2000" dirty="0"/>
              <a:t>For classification, output size is the number of classes in the target, and activation is </a:t>
            </a:r>
            <a:r>
              <a:rPr lang="en-US" sz="2000" dirty="0" err="1">
                <a:highlight>
                  <a:srgbClr val="D2DEEF"/>
                </a:highlight>
                <a:latin typeface="Consolas" panose="020B0609020204030204" pitchFamily="49" charset="0"/>
              </a:rPr>
              <a:t>softmax</a:t>
            </a:r>
            <a:endParaRPr lang="en-US" sz="2000" dirty="0">
              <a:highlight>
                <a:srgbClr val="D2DEEF"/>
              </a:highlight>
              <a:latin typeface="Consolas" panose="020B0609020204030204" pitchFamily="49" charset="0"/>
            </a:endParaRPr>
          </a:p>
        </p:txBody>
      </p:sp>
      <p:sp>
        <p:nvSpPr>
          <p:cNvPr id="4" name="Oval 3">
            <a:extLst>
              <a:ext uri="{FF2B5EF4-FFF2-40B4-BE49-F238E27FC236}">
                <a16:creationId xmlns:a16="http://schemas.microsoft.com/office/drawing/2014/main" id="{591F1071-BCB7-4343-091C-1E42B7E5ACA4}"/>
              </a:ext>
            </a:extLst>
          </p:cNvPr>
          <p:cNvSpPr/>
          <p:nvPr/>
        </p:nvSpPr>
        <p:spPr bwMode="auto">
          <a:xfrm>
            <a:off x="7226644" y="4944035"/>
            <a:ext cx="334158" cy="334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1555BAB0-D776-9ABA-8C32-4ED41D06AF03}"/>
                  </a:ext>
                </a:extLst>
              </p:cNvPr>
              <p:cNvSpPr/>
              <p:nvPr/>
            </p:nvSpPr>
            <p:spPr bwMode="auto">
              <a:xfrm>
                <a:off x="8349167" y="4939702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5" name="Oval 4">
                <a:extLst>
                  <a:ext uri="{FF2B5EF4-FFF2-40B4-BE49-F238E27FC236}">
                    <a16:creationId xmlns:a16="http://schemas.microsoft.com/office/drawing/2014/main" id="{1555BAB0-D776-9ABA-8C32-4ED41D06AF0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349167" y="4939702"/>
                <a:ext cx="334158" cy="334158"/>
              </a:xfrm>
              <a:prstGeom prst="ellipse">
                <a:avLst/>
              </a:prstGeom>
              <a:blipFill>
                <a:blip r:embed="rId2"/>
                <a:stretch>
                  <a:fillRect l="-3704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6C6A1943-EF8C-C084-CB1C-BEE3799A2EF5}"/>
                  </a:ext>
                </a:extLst>
              </p:cNvPr>
              <p:cNvSpPr/>
              <p:nvPr/>
            </p:nvSpPr>
            <p:spPr bwMode="auto">
              <a:xfrm>
                <a:off x="9471690" y="4939701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6" name="Oval 5">
                <a:extLst>
                  <a:ext uri="{FF2B5EF4-FFF2-40B4-BE49-F238E27FC236}">
                    <a16:creationId xmlns:a16="http://schemas.microsoft.com/office/drawing/2014/main" id="{6C6A1943-EF8C-C084-CB1C-BEE3799A2EF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471690" y="4939701"/>
                <a:ext cx="334158" cy="334158"/>
              </a:xfrm>
              <a:prstGeom prst="ellipse">
                <a:avLst/>
              </a:prstGeom>
              <a:blipFill>
                <a:blip r:embed="rId3"/>
                <a:stretch>
                  <a:fillRect l="-3636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69EA5203-5674-97F3-D233-978366FD38BA}"/>
                  </a:ext>
                </a:extLst>
              </p:cNvPr>
              <p:cNvSpPr/>
              <p:nvPr/>
            </p:nvSpPr>
            <p:spPr bwMode="auto">
              <a:xfrm>
                <a:off x="10594213" y="4939701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600" b="0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SimSun" charset="-122"/>
                        </a:rPr>
                        <m:t> </m:t>
                      </m:r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31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69EA5203-5674-97F3-D233-978366FD38B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594213" y="4939701"/>
                <a:ext cx="334158" cy="334158"/>
              </a:xfrm>
              <a:prstGeom prst="ellipse">
                <a:avLst/>
              </a:prstGeom>
              <a:blipFill>
                <a:blip r:embed="rId4"/>
                <a:stretch>
                  <a:fillRect l="-10909" r="-3636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B592AFA8-A689-6E5C-38E2-028C8FE593EA}"/>
                  </a:ext>
                </a:extLst>
              </p:cNvPr>
              <p:cNvSpPr/>
              <p:nvPr/>
            </p:nvSpPr>
            <p:spPr bwMode="auto">
              <a:xfrm>
                <a:off x="9467978" y="3692142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b>
                        <m:sup>
                          <m:r>
                            <a:rPr lang="en-US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B592AFA8-A689-6E5C-38E2-028C8FE593E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467978" y="3692142"/>
                <a:ext cx="334158" cy="334158"/>
              </a:xfrm>
              <a:prstGeom prst="ellipse">
                <a:avLst/>
              </a:prstGeom>
              <a:blipFill>
                <a:blip r:embed="rId5"/>
                <a:stretch>
                  <a:fillRect l="-9091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D4D48ED6-B50B-1E5A-79F9-F2AEC586B8B8}"/>
              </a:ext>
            </a:extLst>
          </p:cNvPr>
          <p:cNvCxnSpPr>
            <a:stCxn id="4" idx="7"/>
            <a:endCxn id="9" idx="4"/>
          </p:cNvCxnSpPr>
          <p:nvPr/>
        </p:nvCxnSpPr>
        <p:spPr bwMode="auto">
          <a:xfrm flipV="1">
            <a:off x="7511867" y="4026301"/>
            <a:ext cx="2123191" cy="966670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1AD05826-45C4-90E4-8ACC-099256889D08}"/>
              </a:ext>
            </a:extLst>
          </p:cNvPr>
          <p:cNvCxnSpPr>
            <a:stCxn id="5" idx="7"/>
            <a:endCxn id="9" idx="4"/>
          </p:cNvCxnSpPr>
          <p:nvPr/>
        </p:nvCxnSpPr>
        <p:spPr bwMode="auto">
          <a:xfrm flipV="1">
            <a:off x="8634390" y="4026301"/>
            <a:ext cx="1000668" cy="962337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A5CA2120-FC9F-48A4-5932-9DC8665E30BC}"/>
              </a:ext>
            </a:extLst>
          </p:cNvPr>
          <p:cNvCxnSpPr>
            <a:stCxn id="6" idx="0"/>
            <a:endCxn id="9" idx="4"/>
          </p:cNvCxnSpPr>
          <p:nvPr/>
        </p:nvCxnSpPr>
        <p:spPr bwMode="auto">
          <a:xfrm flipH="1" flipV="1">
            <a:off x="9635057" y="4026301"/>
            <a:ext cx="3712" cy="913400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087A900E-A060-372B-7D87-4A6179C1F518}"/>
              </a:ext>
            </a:extLst>
          </p:cNvPr>
          <p:cNvCxnSpPr>
            <a:stCxn id="8" idx="1"/>
            <a:endCxn id="9" idx="4"/>
          </p:cNvCxnSpPr>
          <p:nvPr/>
        </p:nvCxnSpPr>
        <p:spPr bwMode="auto">
          <a:xfrm flipH="1" flipV="1">
            <a:off x="9635057" y="4026301"/>
            <a:ext cx="1008092" cy="962336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7D0CA40E-987F-867A-451E-0B349AB1A29C}"/>
                  </a:ext>
                </a:extLst>
              </p:cNvPr>
              <p:cNvSpPr/>
              <p:nvPr/>
            </p:nvSpPr>
            <p:spPr bwMode="auto">
              <a:xfrm>
                <a:off x="8345455" y="3687809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b>
                        <m:sup>
                          <m:r>
                            <a:rPr lang="en-US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15" name="Oval 14">
                <a:extLst>
                  <a:ext uri="{FF2B5EF4-FFF2-40B4-BE49-F238E27FC236}">
                    <a16:creationId xmlns:a16="http://schemas.microsoft.com/office/drawing/2014/main" id="{7D0CA40E-987F-867A-451E-0B349AB1A29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345455" y="3687809"/>
                <a:ext cx="334158" cy="334158"/>
              </a:xfrm>
              <a:prstGeom prst="ellipse">
                <a:avLst/>
              </a:prstGeom>
              <a:blipFill>
                <a:blip r:embed="rId6"/>
                <a:stretch>
                  <a:fillRect l="-9091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6829B3A7-0BA4-561B-01ED-C5AEECA52FF1}"/>
                  </a:ext>
                </a:extLst>
              </p:cNvPr>
              <p:cNvSpPr/>
              <p:nvPr/>
            </p:nvSpPr>
            <p:spPr bwMode="auto">
              <a:xfrm>
                <a:off x="10590215" y="3687808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46</m:t>
                          </m:r>
                        </m:sub>
                        <m:sup>
                          <m:r>
                            <a:rPr lang="en-US" sz="16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16" name="Oval 15">
                <a:extLst>
                  <a:ext uri="{FF2B5EF4-FFF2-40B4-BE49-F238E27FC236}">
                    <a16:creationId xmlns:a16="http://schemas.microsoft.com/office/drawing/2014/main" id="{6829B3A7-0BA4-561B-01ED-C5AEECA52FF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590215" y="3687808"/>
                <a:ext cx="334158" cy="334158"/>
              </a:xfrm>
              <a:prstGeom prst="ellipse">
                <a:avLst/>
              </a:prstGeom>
              <a:blipFill>
                <a:blip r:embed="rId7"/>
                <a:stretch>
                  <a:fillRect l="-21818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9FFAB889-F9EC-A06E-334F-F6FF35E3380F}"/>
                  </a:ext>
                </a:extLst>
              </p:cNvPr>
              <p:cNvSpPr/>
              <p:nvPr/>
            </p:nvSpPr>
            <p:spPr bwMode="auto">
              <a:xfrm>
                <a:off x="9471689" y="1194860"/>
                <a:ext cx="334158" cy="334158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kumimoji="0" lang="en-US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accPr>
                        <m:e>
                          <m:r>
                            <a:rPr kumimoji="0" lang="en-US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𝑦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9FFAB889-F9EC-A06E-334F-F6FF35E3380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471689" y="1194860"/>
                <a:ext cx="334158" cy="334158"/>
              </a:xfrm>
              <a:prstGeom prst="ellipse">
                <a:avLst/>
              </a:prstGeom>
              <a:blipFill>
                <a:blip r:embed="rId8"/>
                <a:stretch>
                  <a:fillRect l="-5455" t="-12727" b="-10909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EB9EA559-7789-6904-6871-CF9B75215BB5}"/>
              </a:ext>
            </a:extLst>
          </p:cNvPr>
          <p:cNvCxnSpPr>
            <a:cxnSpLocks/>
            <a:stCxn id="36" idx="0"/>
            <a:endCxn id="17" idx="4"/>
          </p:cNvCxnSpPr>
          <p:nvPr/>
        </p:nvCxnSpPr>
        <p:spPr bwMode="auto">
          <a:xfrm flipH="1" flipV="1">
            <a:off x="9638768" y="1529018"/>
            <a:ext cx="1905" cy="917733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54C112AD-FFC8-002A-A93C-B9FF38C85869}"/>
              </a:ext>
            </a:extLst>
          </p:cNvPr>
          <p:cNvCxnSpPr>
            <a:cxnSpLocks/>
            <a:stCxn id="38" idx="1"/>
            <a:endCxn id="17" idx="4"/>
          </p:cNvCxnSpPr>
          <p:nvPr/>
        </p:nvCxnSpPr>
        <p:spPr bwMode="auto">
          <a:xfrm flipH="1" flipV="1">
            <a:off x="9638768" y="1529018"/>
            <a:ext cx="1005999" cy="962335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1EA31F5-A421-22B7-CD89-DEE54442FAFD}"/>
              </a:ext>
            </a:extLst>
          </p:cNvPr>
          <p:cNvCxnSpPr>
            <a:cxnSpLocks/>
            <a:stCxn id="37" idx="7"/>
            <a:endCxn id="17" idx="4"/>
          </p:cNvCxnSpPr>
          <p:nvPr/>
        </p:nvCxnSpPr>
        <p:spPr bwMode="auto">
          <a:xfrm flipV="1">
            <a:off x="8636293" y="1529018"/>
            <a:ext cx="1002475" cy="962336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781B9FA4-63AA-D3BF-D353-FDEFF918C27C}"/>
              </a:ext>
            </a:extLst>
          </p:cNvPr>
          <p:cNvCxnSpPr>
            <a:cxnSpLocks/>
            <a:stCxn id="4" idx="7"/>
            <a:endCxn id="15" idx="4"/>
          </p:cNvCxnSpPr>
          <p:nvPr/>
        </p:nvCxnSpPr>
        <p:spPr bwMode="auto">
          <a:xfrm flipV="1">
            <a:off x="7511867" y="4021968"/>
            <a:ext cx="1000668" cy="971003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7B80AE29-C146-C7B3-5C17-13B116D37196}"/>
              </a:ext>
            </a:extLst>
          </p:cNvPr>
          <p:cNvCxnSpPr>
            <a:cxnSpLocks/>
            <a:stCxn id="5" idx="0"/>
            <a:endCxn id="15" idx="4"/>
          </p:cNvCxnSpPr>
          <p:nvPr/>
        </p:nvCxnSpPr>
        <p:spPr bwMode="auto">
          <a:xfrm flipH="1" flipV="1">
            <a:off x="8512535" y="4021968"/>
            <a:ext cx="3712" cy="917734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EF6B1D46-CB55-B63A-277D-52D5D156C0DC}"/>
              </a:ext>
            </a:extLst>
          </p:cNvPr>
          <p:cNvCxnSpPr>
            <a:cxnSpLocks/>
            <a:stCxn id="6" idx="1"/>
            <a:endCxn id="15" idx="4"/>
          </p:cNvCxnSpPr>
          <p:nvPr/>
        </p:nvCxnSpPr>
        <p:spPr bwMode="auto">
          <a:xfrm flipH="1" flipV="1">
            <a:off x="8512535" y="4021968"/>
            <a:ext cx="1008092" cy="966669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725FAA6A-A91D-8960-5539-626D76E543D1}"/>
              </a:ext>
            </a:extLst>
          </p:cNvPr>
          <p:cNvCxnSpPr>
            <a:cxnSpLocks/>
            <a:stCxn id="8" idx="1"/>
            <a:endCxn id="15" idx="4"/>
          </p:cNvCxnSpPr>
          <p:nvPr/>
        </p:nvCxnSpPr>
        <p:spPr bwMode="auto">
          <a:xfrm flipH="1" flipV="1">
            <a:off x="8512535" y="4021968"/>
            <a:ext cx="2130615" cy="966669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B5EEB80E-C29A-2838-1D79-84BCC2D961B1}"/>
              </a:ext>
            </a:extLst>
          </p:cNvPr>
          <p:cNvCxnSpPr>
            <a:cxnSpLocks/>
            <a:stCxn id="8" idx="0"/>
            <a:endCxn id="16" idx="4"/>
          </p:cNvCxnSpPr>
          <p:nvPr/>
        </p:nvCxnSpPr>
        <p:spPr bwMode="auto">
          <a:xfrm flipH="1" flipV="1">
            <a:off x="10757294" y="4021967"/>
            <a:ext cx="3998" cy="917734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39D1EAB-07CF-EF7C-9929-2675C3A303F7}"/>
              </a:ext>
            </a:extLst>
          </p:cNvPr>
          <p:cNvCxnSpPr>
            <a:cxnSpLocks/>
            <a:stCxn id="6" idx="7"/>
            <a:endCxn id="16" idx="4"/>
          </p:cNvCxnSpPr>
          <p:nvPr/>
        </p:nvCxnSpPr>
        <p:spPr bwMode="auto">
          <a:xfrm flipV="1">
            <a:off x="9756913" y="4021967"/>
            <a:ext cx="1000382" cy="966670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1D666CFE-DDB6-283C-C7F9-BEEF01B7A769}"/>
              </a:ext>
            </a:extLst>
          </p:cNvPr>
          <p:cNvCxnSpPr>
            <a:cxnSpLocks/>
            <a:stCxn id="5" idx="7"/>
            <a:endCxn id="16" idx="4"/>
          </p:cNvCxnSpPr>
          <p:nvPr/>
        </p:nvCxnSpPr>
        <p:spPr bwMode="auto">
          <a:xfrm flipV="1">
            <a:off x="8634390" y="4021967"/>
            <a:ext cx="2122905" cy="966671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54BC5D41-F9F6-E33C-A05E-6F36E7DE70F2}"/>
              </a:ext>
            </a:extLst>
          </p:cNvPr>
          <p:cNvCxnSpPr>
            <a:cxnSpLocks/>
            <a:stCxn id="4" idx="7"/>
            <a:endCxn id="16" idx="4"/>
          </p:cNvCxnSpPr>
          <p:nvPr/>
        </p:nvCxnSpPr>
        <p:spPr bwMode="auto">
          <a:xfrm flipV="1">
            <a:off x="7511867" y="4021967"/>
            <a:ext cx="3245428" cy="971004"/>
          </a:xfrm>
          <a:prstGeom prst="line">
            <a:avLst/>
          </a:prstGeom>
          <a:ln w="28575">
            <a:solidFill>
              <a:schemeClr val="accent6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4761651A-6BE8-FB70-0B28-0A7B00ACD0DE}"/>
              </a:ext>
            </a:extLst>
          </p:cNvPr>
          <p:cNvSpPr/>
          <p:nvPr/>
        </p:nvSpPr>
        <p:spPr bwMode="auto">
          <a:xfrm>
            <a:off x="7221028" y="3685642"/>
            <a:ext cx="334158" cy="334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rPr>
              <a:t>1</a:t>
            </a:r>
          </a:p>
        </p:txBody>
      </p: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9042CC49-16BC-C3C6-FD6F-481E3C3C5852}"/>
              </a:ext>
            </a:extLst>
          </p:cNvPr>
          <p:cNvCxnSpPr>
            <a:cxnSpLocks/>
            <a:stCxn id="39" idx="7"/>
            <a:endCxn id="17" idx="4"/>
          </p:cNvCxnSpPr>
          <p:nvPr/>
        </p:nvCxnSpPr>
        <p:spPr bwMode="auto">
          <a:xfrm flipV="1">
            <a:off x="7511866" y="1529018"/>
            <a:ext cx="2126902" cy="960169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>
            <a:extLst>
              <a:ext uri="{FF2B5EF4-FFF2-40B4-BE49-F238E27FC236}">
                <a16:creationId xmlns:a16="http://schemas.microsoft.com/office/drawing/2014/main" id="{8C9F9555-C363-A590-0C0C-CDEED182CFFB}"/>
              </a:ext>
            </a:extLst>
          </p:cNvPr>
          <p:cNvSpPr txBox="1"/>
          <p:nvPr/>
        </p:nvSpPr>
        <p:spPr>
          <a:xfrm>
            <a:off x="10027899" y="4869538"/>
            <a:ext cx="357857" cy="408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CA9257F9-4F57-1E15-852E-5BB815B69784}"/>
              </a:ext>
            </a:extLst>
          </p:cNvPr>
          <p:cNvSpPr txBox="1"/>
          <p:nvPr/>
        </p:nvSpPr>
        <p:spPr>
          <a:xfrm>
            <a:off x="10017246" y="3596915"/>
            <a:ext cx="357857" cy="408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EBF0DC5B-BB3E-F033-3837-DD91E5F18CDF}"/>
                  </a:ext>
                </a:extLst>
              </p:cNvPr>
              <p:cNvSpPr/>
              <p:nvPr/>
            </p:nvSpPr>
            <p:spPr bwMode="auto">
              <a:xfrm>
                <a:off x="9473594" y="2446751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b>
                        <m:sup>
                          <m:r>
                            <a:rPr lang="en-US" sz="1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36" name="Oval 35">
                <a:extLst>
                  <a:ext uri="{FF2B5EF4-FFF2-40B4-BE49-F238E27FC236}">
                    <a16:creationId xmlns:a16="http://schemas.microsoft.com/office/drawing/2014/main" id="{EBF0DC5B-BB3E-F033-3837-DD91E5F18CD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9473594" y="2446751"/>
                <a:ext cx="334158" cy="334158"/>
              </a:xfrm>
              <a:prstGeom prst="ellipse">
                <a:avLst/>
              </a:prstGeom>
              <a:blipFill>
                <a:blip r:embed="rId9"/>
                <a:stretch>
                  <a:fillRect l="-10909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66B2890A-291F-17BF-C15E-2BD4306299A3}"/>
                  </a:ext>
                </a:extLst>
              </p:cNvPr>
              <p:cNvSpPr/>
              <p:nvPr/>
            </p:nvSpPr>
            <p:spPr bwMode="auto">
              <a:xfrm>
                <a:off x="8351071" y="2442418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b>
                        <m:sup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37" name="Oval 36">
                <a:extLst>
                  <a:ext uri="{FF2B5EF4-FFF2-40B4-BE49-F238E27FC236}">
                    <a16:creationId xmlns:a16="http://schemas.microsoft.com/office/drawing/2014/main" id="{66B2890A-291F-17BF-C15E-2BD4306299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351071" y="2442418"/>
                <a:ext cx="334158" cy="334158"/>
              </a:xfrm>
              <a:prstGeom prst="ellipse">
                <a:avLst/>
              </a:prstGeom>
              <a:blipFill>
                <a:blip r:embed="rId10"/>
                <a:stretch>
                  <a:fillRect l="-10909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723F1C43-F0D7-93F9-CF91-5123AC3A3A62}"/>
                  </a:ext>
                </a:extLst>
              </p:cNvPr>
              <p:cNvSpPr/>
              <p:nvPr/>
            </p:nvSpPr>
            <p:spPr bwMode="auto">
              <a:xfrm>
                <a:off x="10595831" y="2442417"/>
                <a:ext cx="334158" cy="334158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algn="ctr" defTabSz="457200" fontAlgn="base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Sup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62</m:t>
                          </m:r>
                        </m:sub>
                        <m:sup>
                          <m:r>
                            <a:rPr lang="en-US" sz="1600" i="1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p>
                      </m:sSubSup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38" name="Oval 37">
                <a:extLst>
                  <a:ext uri="{FF2B5EF4-FFF2-40B4-BE49-F238E27FC236}">
                    <a16:creationId xmlns:a16="http://schemas.microsoft.com/office/drawing/2014/main" id="{723F1C43-F0D7-93F9-CF91-5123AC3A3A6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595831" y="2442417"/>
                <a:ext cx="334158" cy="334158"/>
              </a:xfrm>
              <a:prstGeom prst="ellipse">
                <a:avLst/>
              </a:prstGeom>
              <a:blipFill>
                <a:blip r:embed="rId11"/>
                <a:stretch>
                  <a:fillRect l="-21818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Oval 38">
            <a:extLst>
              <a:ext uri="{FF2B5EF4-FFF2-40B4-BE49-F238E27FC236}">
                <a16:creationId xmlns:a16="http://schemas.microsoft.com/office/drawing/2014/main" id="{06DD1591-F902-AD48-6A1D-CE2A901C834F}"/>
              </a:ext>
            </a:extLst>
          </p:cNvPr>
          <p:cNvSpPr/>
          <p:nvPr/>
        </p:nvSpPr>
        <p:spPr bwMode="auto">
          <a:xfrm>
            <a:off x="7226644" y="2440251"/>
            <a:ext cx="334158" cy="334158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rPr>
              <a:t>1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85CB0FDB-4680-06B2-658F-CC7DA1619502}"/>
              </a:ext>
            </a:extLst>
          </p:cNvPr>
          <p:cNvSpPr txBox="1"/>
          <p:nvPr/>
        </p:nvSpPr>
        <p:spPr>
          <a:xfrm>
            <a:off x="10022862" y="2351524"/>
            <a:ext cx="357857" cy="40865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0E1540B5-F523-1094-5614-B10CA55D2F36}"/>
              </a:ext>
            </a:extLst>
          </p:cNvPr>
          <p:cNvCxnSpPr>
            <a:cxnSpLocks/>
            <a:stCxn id="31" idx="7"/>
            <a:endCxn id="37" idx="4"/>
          </p:cNvCxnSpPr>
          <p:nvPr/>
        </p:nvCxnSpPr>
        <p:spPr>
          <a:xfrm flipV="1">
            <a:off x="7506250" y="2776576"/>
            <a:ext cx="1011900" cy="95800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8003AE49-5DEC-5162-0140-A3F0CE7214F5}"/>
              </a:ext>
            </a:extLst>
          </p:cNvPr>
          <p:cNvCxnSpPr>
            <a:cxnSpLocks/>
            <a:stCxn id="15" idx="0"/>
            <a:endCxn id="37" idx="4"/>
          </p:cNvCxnSpPr>
          <p:nvPr/>
        </p:nvCxnSpPr>
        <p:spPr>
          <a:xfrm flipV="1">
            <a:off x="8512534" y="2776576"/>
            <a:ext cx="5616" cy="911233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8A4C1F97-8D25-56D3-CD8C-F6295BD0349C}"/>
              </a:ext>
            </a:extLst>
          </p:cNvPr>
          <p:cNvCxnSpPr>
            <a:cxnSpLocks/>
            <a:stCxn id="9" idx="1"/>
            <a:endCxn id="37" idx="4"/>
          </p:cNvCxnSpPr>
          <p:nvPr/>
        </p:nvCxnSpPr>
        <p:spPr>
          <a:xfrm flipH="1" flipV="1">
            <a:off x="8518150" y="2776576"/>
            <a:ext cx="998764" cy="964502"/>
          </a:xfrm>
          <a:prstGeom prst="line">
            <a:avLst/>
          </a:prstGeom>
          <a:ln w="28575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BA20B29E-EF12-5AF6-1906-940BBFFD4E26}"/>
              </a:ext>
            </a:extLst>
          </p:cNvPr>
          <p:cNvCxnSpPr>
            <a:cxnSpLocks/>
            <a:stCxn id="31" idx="7"/>
            <a:endCxn id="36" idx="4"/>
          </p:cNvCxnSpPr>
          <p:nvPr/>
        </p:nvCxnSpPr>
        <p:spPr>
          <a:xfrm flipV="1">
            <a:off x="7506250" y="2780909"/>
            <a:ext cx="2134423" cy="953669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C885AB40-3C80-0CA3-25C5-C15928834E7E}"/>
              </a:ext>
            </a:extLst>
          </p:cNvPr>
          <p:cNvCxnSpPr>
            <a:cxnSpLocks/>
            <a:stCxn id="15" idx="7"/>
            <a:endCxn id="36" idx="4"/>
          </p:cNvCxnSpPr>
          <p:nvPr/>
        </p:nvCxnSpPr>
        <p:spPr>
          <a:xfrm flipV="1">
            <a:off x="8630677" y="2780909"/>
            <a:ext cx="1009996" cy="955836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938B3FFE-851C-C2C7-6D6C-11DE5AFBEEA6}"/>
              </a:ext>
            </a:extLst>
          </p:cNvPr>
          <p:cNvCxnSpPr>
            <a:cxnSpLocks/>
            <a:stCxn id="9" idx="0"/>
            <a:endCxn id="36" idx="4"/>
          </p:cNvCxnSpPr>
          <p:nvPr/>
        </p:nvCxnSpPr>
        <p:spPr>
          <a:xfrm flipV="1">
            <a:off x="9635057" y="2780909"/>
            <a:ext cx="5616" cy="911233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8381A9F0-E988-59C7-8F80-A642AFE86E59}"/>
              </a:ext>
            </a:extLst>
          </p:cNvPr>
          <p:cNvCxnSpPr>
            <a:cxnSpLocks/>
            <a:stCxn id="16" idx="1"/>
            <a:endCxn id="36" idx="4"/>
          </p:cNvCxnSpPr>
          <p:nvPr/>
        </p:nvCxnSpPr>
        <p:spPr>
          <a:xfrm flipH="1" flipV="1">
            <a:off x="9640673" y="2780909"/>
            <a:ext cx="998478" cy="955835"/>
          </a:xfrm>
          <a:prstGeom prst="line">
            <a:avLst/>
          </a:prstGeom>
          <a:ln w="28575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CB359AA7-716B-13E3-75CD-01AB4804633E}"/>
              </a:ext>
            </a:extLst>
          </p:cNvPr>
          <p:cNvCxnSpPr>
            <a:cxnSpLocks/>
            <a:stCxn id="16" idx="0"/>
            <a:endCxn id="38" idx="4"/>
          </p:cNvCxnSpPr>
          <p:nvPr/>
        </p:nvCxnSpPr>
        <p:spPr>
          <a:xfrm flipV="1">
            <a:off x="10757294" y="2776575"/>
            <a:ext cx="5616" cy="911233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A9BE20CE-620D-3BF8-8AC6-930735A21028}"/>
              </a:ext>
            </a:extLst>
          </p:cNvPr>
          <p:cNvCxnSpPr>
            <a:cxnSpLocks/>
            <a:stCxn id="9" idx="0"/>
            <a:endCxn id="38" idx="4"/>
          </p:cNvCxnSpPr>
          <p:nvPr/>
        </p:nvCxnSpPr>
        <p:spPr>
          <a:xfrm flipV="1">
            <a:off x="9635057" y="2776575"/>
            <a:ext cx="1127853" cy="915567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CCF47AED-08ED-DE70-38D9-2831FA2979AD}"/>
              </a:ext>
            </a:extLst>
          </p:cNvPr>
          <p:cNvCxnSpPr>
            <a:cxnSpLocks/>
            <a:stCxn id="15" idx="7"/>
            <a:endCxn id="38" idx="4"/>
          </p:cNvCxnSpPr>
          <p:nvPr/>
        </p:nvCxnSpPr>
        <p:spPr>
          <a:xfrm flipV="1">
            <a:off x="8630677" y="2776575"/>
            <a:ext cx="2132233" cy="960170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>
            <a:extLst>
              <a:ext uri="{FF2B5EF4-FFF2-40B4-BE49-F238E27FC236}">
                <a16:creationId xmlns:a16="http://schemas.microsoft.com/office/drawing/2014/main" id="{C25527B9-0334-FF4E-9A31-0B6467760ED1}"/>
              </a:ext>
            </a:extLst>
          </p:cNvPr>
          <p:cNvCxnSpPr>
            <a:cxnSpLocks/>
            <a:stCxn id="31" idx="7"/>
            <a:endCxn id="38" idx="4"/>
          </p:cNvCxnSpPr>
          <p:nvPr/>
        </p:nvCxnSpPr>
        <p:spPr>
          <a:xfrm flipV="1">
            <a:off x="7506250" y="2776575"/>
            <a:ext cx="3256660" cy="958003"/>
          </a:xfrm>
          <a:prstGeom prst="line">
            <a:avLst/>
          </a:prstGeom>
          <a:ln w="28575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Rectangle 34">
            <a:extLst>
              <a:ext uri="{FF2B5EF4-FFF2-40B4-BE49-F238E27FC236}">
                <a16:creationId xmlns:a16="http://schemas.microsoft.com/office/drawing/2014/main" id="{01EBF642-5CFC-6425-1F52-1A935CFDF65B}"/>
              </a:ext>
            </a:extLst>
          </p:cNvPr>
          <p:cNvSpPr/>
          <p:nvPr/>
        </p:nvSpPr>
        <p:spPr>
          <a:xfrm>
            <a:off x="7138504" y="607595"/>
            <a:ext cx="4741553" cy="5588667"/>
          </a:xfrm>
          <a:prstGeom prst="rect">
            <a:avLst/>
          </a:prstGeom>
          <a:noFill/>
          <a:ln w="5715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 = </a:t>
            </a:r>
            <a:r>
              <a:rPr lang="en-US" sz="12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models.Sequential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()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CB4EEBCB-1ED4-6BA6-3E59-01D6EB5C3656}"/>
              </a:ext>
            </a:extLst>
          </p:cNvPr>
          <p:cNvSpPr txBox="1"/>
          <p:nvPr/>
        </p:nvSpPr>
        <p:spPr>
          <a:xfrm>
            <a:off x="8017959" y="5283761"/>
            <a:ext cx="3245428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2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layers.Input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(shape=</a:t>
            </a:r>
            <a:r>
              <a:rPr lang="en-US" sz="12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31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9471504C-B9EA-0DC0-AAA5-9C5FF4251997}"/>
              </a:ext>
            </a:extLst>
          </p:cNvPr>
          <p:cNvSpPr txBox="1"/>
          <p:nvPr/>
        </p:nvSpPr>
        <p:spPr>
          <a:xfrm>
            <a:off x="7401487" y="4369992"/>
            <a:ext cx="44785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2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layers.Dense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2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46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activation=</a:t>
            </a:r>
            <a:r>
              <a:rPr lang="en-US" sz="1200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1200" b="1" dirty="0" err="1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relu</a:t>
            </a:r>
            <a:r>
              <a:rPr lang="en-US" sz="1200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85FDDAA6-C8A7-F78F-2A07-98E857AA3B77}"/>
              </a:ext>
            </a:extLst>
          </p:cNvPr>
          <p:cNvSpPr txBox="1"/>
          <p:nvPr/>
        </p:nvSpPr>
        <p:spPr>
          <a:xfrm>
            <a:off x="7401487" y="3109466"/>
            <a:ext cx="44785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2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layers.Dense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2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62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activation=</a:t>
            </a:r>
            <a:r>
              <a:rPr lang="en-US" sz="1200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1200" b="1" dirty="0" err="1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relu</a:t>
            </a:r>
            <a:r>
              <a:rPr lang="en-US" sz="1200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'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7576E2F9-B35E-F0A3-DEA9-E50153D30A57}"/>
              </a:ext>
            </a:extLst>
          </p:cNvPr>
          <p:cNvSpPr txBox="1"/>
          <p:nvPr/>
        </p:nvSpPr>
        <p:spPr>
          <a:xfrm>
            <a:off x="7374031" y="1869313"/>
            <a:ext cx="4533283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model.add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200" b="1" dirty="0" err="1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layers.Dense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(</a:t>
            </a:r>
            <a:r>
              <a:rPr lang="en-US" sz="1200" b="1" dirty="0">
                <a:solidFill>
                  <a:srgbClr val="116644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1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, activation=</a:t>
            </a:r>
            <a:r>
              <a:rPr lang="en-US" sz="1200" b="1" dirty="0">
                <a:solidFill>
                  <a:srgbClr val="A31515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‘linear'</a:t>
            </a:r>
            <a:r>
              <a:rPr lang="en-US" sz="1200" b="1" dirty="0">
                <a:solidFill>
                  <a:srgbClr val="000000"/>
                </a:solidFill>
                <a:effectLst/>
                <a:highlight>
                  <a:srgbClr val="F7F7F7"/>
                </a:highlight>
                <a:latin typeface="Courier New" panose="02070309020205020404" pitchFamily="49" charset="0"/>
              </a:rPr>
              <a:t>))</a:t>
            </a:r>
          </a:p>
        </p:txBody>
      </p:sp>
    </p:spTree>
    <p:extLst>
      <p:ext uri="{BB962C8B-B14F-4D97-AF65-F5344CB8AC3E}">
        <p14:creationId xmlns:p14="http://schemas.microsoft.com/office/powerpoint/2010/main" val="3777829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5" grpId="0" animBg="1"/>
      <p:bldP spid="16" grpId="0" animBg="1"/>
      <p:bldP spid="17" grpId="0" animBg="1"/>
      <p:bldP spid="31" grpId="0" animBg="1"/>
      <p:bldP spid="33" grpId="0"/>
      <p:bldP spid="34" grpId="0"/>
      <p:bldP spid="36" grpId="0" animBg="1"/>
      <p:bldP spid="37" grpId="0" animBg="1"/>
      <p:bldP spid="38" grpId="0" animBg="1"/>
      <p:bldP spid="39" grpId="0" animBg="1"/>
      <p:bldP spid="40" grpId="0"/>
      <p:bldP spid="35" grpId="0" animBg="1"/>
      <p:bldP spid="42" grpId="0"/>
      <p:bldP spid="44" grpId="0"/>
      <p:bldP spid="45" grpId="0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F6439C-8E32-B6F2-A01F-A25FE61D31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>
                <a:highlight>
                  <a:srgbClr val="D2DEEF"/>
                </a:highlight>
                <a:latin typeface="Consolas" panose="020B0609020204030204" pitchFamily="49" charset="0"/>
              </a:rPr>
              <a:t>model.summary</a:t>
            </a:r>
            <a:r>
              <a:rPr lang="en-US" dirty="0">
                <a:highlight>
                  <a:srgbClr val="D2DEEF"/>
                </a:highlight>
                <a:latin typeface="Consolas" panose="020B0609020204030204" pitchFamily="49" charset="0"/>
              </a:rPr>
              <a:t>()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AD30577-203E-D1A1-562A-575E0286DC29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sz="2400" dirty="0"/>
              <a:t>This function will print the layers in the model. Use this output to verify the layer types and parameters</a:t>
            </a:r>
          </a:p>
          <a:p>
            <a:pPr lvl="1"/>
            <a:r>
              <a:rPr lang="en-US" sz="2000" dirty="0"/>
              <a:t>The input layer will not show here, so only check for the hidden and output layers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ED65324-D7BF-3D2D-6A29-784FE83F9FE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61531" y="2257678"/>
            <a:ext cx="6068937" cy="3739606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1F3DB260-8510-EEA7-2398-130EE1559BD4}"/>
              </a:ext>
            </a:extLst>
          </p:cNvPr>
          <p:cNvSpPr/>
          <p:nvPr/>
        </p:nvSpPr>
        <p:spPr>
          <a:xfrm>
            <a:off x="3152273" y="3687676"/>
            <a:ext cx="1263315" cy="24063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F967CD1-73DF-F5A7-0611-F05D964D4E16}"/>
              </a:ext>
            </a:extLst>
          </p:cNvPr>
          <p:cNvSpPr/>
          <p:nvPr/>
        </p:nvSpPr>
        <p:spPr>
          <a:xfrm>
            <a:off x="6348664" y="3687675"/>
            <a:ext cx="274722" cy="24063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EB80B93-828F-BA16-E433-AB040D5006E5}"/>
              </a:ext>
            </a:extLst>
          </p:cNvPr>
          <p:cNvSpPr/>
          <p:nvPr/>
        </p:nvSpPr>
        <p:spPr>
          <a:xfrm>
            <a:off x="3152273" y="4104770"/>
            <a:ext cx="1431759" cy="24063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EDAEB53-E438-B279-EC18-46DDEB2A056C}"/>
              </a:ext>
            </a:extLst>
          </p:cNvPr>
          <p:cNvSpPr/>
          <p:nvPr/>
        </p:nvSpPr>
        <p:spPr>
          <a:xfrm>
            <a:off x="6348664" y="4104769"/>
            <a:ext cx="274722" cy="24063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5FF0BBC-F8CC-F11D-349E-EEF284D31CBE}"/>
              </a:ext>
            </a:extLst>
          </p:cNvPr>
          <p:cNvSpPr/>
          <p:nvPr/>
        </p:nvSpPr>
        <p:spPr>
          <a:xfrm>
            <a:off x="3152273" y="4521863"/>
            <a:ext cx="1431759" cy="24063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AC88A40-E4E6-A096-3CEF-781BA0A42C71}"/>
              </a:ext>
            </a:extLst>
          </p:cNvPr>
          <p:cNvSpPr/>
          <p:nvPr/>
        </p:nvSpPr>
        <p:spPr>
          <a:xfrm>
            <a:off x="6348664" y="4521862"/>
            <a:ext cx="274722" cy="240631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072234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1697</TotalTime>
  <Words>1531</Words>
  <Application>Microsoft Office PowerPoint</Application>
  <PresentationFormat>Widescreen</PresentationFormat>
  <Paragraphs>243</Paragraphs>
  <Slides>17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17</vt:i4>
      </vt:variant>
    </vt:vector>
  </HeadingPairs>
  <TitlesOfParts>
    <vt:vector size="29" baseType="lpstr">
      <vt:lpstr>SimSun</vt:lpstr>
      <vt:lpstr>Arial</vt:lpstr>
      <vt:lpstr>Avenir 55 Roman</vt:lpstr>
      <vt:lpstr>Avenir 65 Medium</vt:lpstr>
      <vt:lpstr>Avenir 95 Black</vt:lpstr>
      <vt:lpstr>Calibri</vt:lpstr>
      <vt:lpstr>Cambria Math</vt:lpstr>
      <vt:lpstr>Consolas</vt:lpstr>
      <vt:lpstr>Courier New</vt:lpstr>
      <vt:lpstr>Times New Roman</vt:lpstr>
      <vt:lpstr>Wingdings</vt:lpstr>
      <vt:lpstr>Office Theme</vt:lpstr>
      <vt:lpstr>An AI Application Predicting Length of Stay</vt:lpstr>
      <vt:lpstr>Common Step in an AI/ML Project</vt:lpstr>
      <vt:lpstr>The Task</vt:lpstr>
      <vt:lpstr>Module Tasks</vt:lpstr>
      <vt:lpstr>TensorFlow Neural Networks for Tabular Data</vt:lpstr>
      <vt:lpstr>TensorFlow</vt:lpstr>
      <vt:lpstr>Neural Network Review</vt:lpstr>
      <vt:lpstr>TensorFlow Sequential() Model</vt:lpstr>
      <vt:lpstr>model.summary()</vt:lpstr>
      <vt:lpstr>Training a Model</vt:lpstr>
      <vt:lpstr>During Training</vt:lpstr>
      <vt:lpstr>Examples of Changes in val_loss</vt:lpstr>
      <vt:lpstr>Early Stopping</vt:lpstr>
      <vt:lpstr>Prediction</vt:lpstr>
      <vt:lpstr>Neural Network for Classification</vt:lpstr>
      <vt:lpstr>Classification Data Processing for TensorFlow</vt:lpstr>
      <vt:lpstr>Classification Neural Networks in TensorFlow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172</cp:revision>
  <dcterms:created xsi:type="dcterms:W3CDTF">2019-08-07T15:31:06Z</dcterms:created>
  <dcterms:modified xsi:type="dcterms:W3CDTF">2024-08-26T16:49:52Z</dcterms:modified>
</cp:coreProperties>
</file>