
<file path=[Content_Types].xml><?xml version="1.0" encoding="utf-8"?>
<Types xmlns="http://schemas.openxmlformats.org/package/2006/content-types">
  <Default Extension="emf" ContentType="image/x-emf"/>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2"/>
  </p:notesMasterIdLst>
  <p:sldIdLst>
    <p:sldId id="256" r:id="rId2"/>
    <p:sldId id="300" r:id="rId3"/>
    <p:sldId id="281" r:id="rId4"/>
    <p:sldId id="282" r:id="rId5"/>
    <p:sldId id="299" r:id="rId6"/>
    <p:sldId id="259" r:id="rId7"/>
    <p:sldId id="260" r:id="rId8"/>
    <p:sldId id="261" r:id="rId9"/>
    <p:sldId id="283" r:id="rId10"/>
    <p:sldId id="263" r:id="rId11"/>
    <p:sldId id="284" r:id="rId12"/>
    <p:sldId id="267" r:id="rId13"/>
    <p:sldId id="265" r:id="rId14"/>
    <p:sldId id="262" r:id="rId15"/>
    <p:sldId id="285" r:id="rId16"/>
    <p:sldId id="294" r:id="rId17"/>
    <p:sldId id="295" r:id="rId18"/>
    <p:sldId id="296" r:id="rId19"/>
    <p:sldId id="297" r:id="rId20"/>
    <p:sldId id="298" r:id="rId21"/>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85C5C"/>
    <a:srgbClr val="A56F6F"/>
    <a:srgbClr val="457AC7"/>
    <a:srgbClr val="65E53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359"/>
    <p:restoredTop sz="89376" autoAdjust="0"/>
  </p:normalViewPr>
  <p:slideViewPr>
    <p:cSldViewPr snapToGrid="0" snapToObjects="1">
      <p:cViewPr varScale="1">
        <p:scale>
          <a:sx n="112" d="100"/>
          <a:sy n="112" d="100"/>
        </p:scale>
        <p:origin x="186" y="9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3" Type="http://schemas.openxmlformats.org/officeDocument/2006/relationships/oleObject" Target="file:///C:\Users\linhl\Downloads\MSFT.csv" TargetMode="External"/><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oleObject" Target="Book1" TargetMode="External"/><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MSFT!$E$1</c:f>
              <c:strCache>
                <c:ptCount val="1"/>
                <c:pt idx="0">
                  <c:v>Close</c:v>
                </c:pt>
              </c:strCache>
            </c:strRef>
          </c:tx>
          <c:spPr>
            <a:ln w="28575" cap="rnd">
              <a:solidFill>
                <a:schemeClr val="accent1"/>
              </a:solidFill>
              <a:round/>
            </a:ln>
            <a:effectLst/>
          </c:spPr>
          <c:marker>
            <c:symbol val="none"/>
          </c:marker>
          <c:trendline>
            <c:spPr>
              <a:ln w="34925" cap="rnd">
                <a:solidFill>
                  <a:srgbClr val="FF0000"/>
                </a:solidFill>
                <a:prstDash val="dash"/>
              </a:ln>
              <a:effectLst/>
            </c:spPr>
            <c:trendlineType val="poly"/>
            <c:order val="3"/>
            <c:forward val="20"/>
            <c:dispRSqr val="0"/>
            <c:dispEq val="0"/>
          </c:trendline>
          <c:cat>
            <c:numRef>
              <c:f>MSFT!$A$2:$A$130</c:f>
              <c:numCache>
                <c:formatCode>m/d/yyyy</c:formatCode>
                <c:ptCount val="129"/>
                <c:pt idx="0">
                  <c:v>44389</c:v>
                </c:pt>
                <c:pt idx="1">
                  <c:v>44390</c:v>
                </c:pt>
                <c:pt idx="2">
                  <c:v>44391</c:v>
                </c:pt>
                <c:pt idx="3">
                  <c:v>44392</c:v>
                </c:pt>
                <c:pt idx="4">
                  <c:v>44393</c:v>
                </c:pt>
                <c:pt idx="5">
                  <c:v>44396</c:v>
                </c:pt>
                <c:pt idx="6">
                  <c:v>44397</c:v>
                </c:pt>
                <c:pt idx="7">
                  <c:v>44398</c:v>
                </c:pt>
                <c:pt idx="8">
                  <c:v>44399</c:v>
                </c:pt>
                <c:pt idx="9">
                  <c:v>44400</c:v>
                </c:pt>
                <c:pt idx="10">
                  <c:v>44403</c:v>
                </c:pt>
                <c:pt idx="11">
                  <c:v>44404</c:v>
                </c:pt>
                <c:pt idx="12">
                  <c:v>44405</c:v>
                </c:pt>
                <c:pt idx="13">
                  <c:v>44406</c:v>
                </c:pt>
                <c:pt idx="14">
                  <c:v>44407</c:v>
                </c:pt>
                <c:pt idx="15">
                  <c:v>44410</c:v>
                </c:pt>
                <c:pt idx="16">
                  <c:v>44411</c:v>
                </c:pt>
                <c:pt idx="17">
                  <c:v>44412</c:v>
                </c:pt>
                <c:pt idx="18">
                  <c:v>44413</c:v>
                </c:pt>
                <c:pt idx="19">
                  <c:v>44414</c:v>
                </c:pt>
                <c:pt idx="20">
                  <c:v>44417</c:v>
                </c:pt>
                <c:pt idx="21">
                  <c:v>44418</c:v>
                </c:pt>
                <c:pt idx="22">
                  <c:v>44419</c:v>
                </c:pt>
                <c:pt idx="23">
                  <c:v>44420</c:v>
                </c:pt>
                <c:pt idx="24">
                  <c:v>44421</c:v>
                </c:pt>
                <c:pt idx="25">
                  <c:v>44424</c:v>
                </c:pt>
                <c:pt idx="26">
                  <c:v>44425</c:v>
                </c:pt>
                <c:pt idx="27">
                  <c:v>44426</c:v>
                </c:pt>
                <c:pt idx="28">
                  <c:v>44427</c:v>
                </c:pt>
                <c:pt idx="29">
                  <c:v>44428</c:v>
                </c:pt>
                <c:pt idx="30">
                  <c:v>44431</c:v>
                </c:pt>
                <c:pt idx="31">
                  <c:v>44432</c:v>
                </c:pt>
                <c:pt idx="32">
                  <c:v>44433</c:v>
                </c:pt>
                <c:pt idx="33">
                  <c:v>44434</c:v>
                </c:pt>
                <c:pt idx="34">
                  <c:v>44435</c:v>
                </c:pt>
                <c:pt idx="35">
                  <c:v>44438</c:v>
                </c:pt>
                <c:pt idx="36">
                  <c:v>44439</c:v>
                </c:pt>
                <c:pt idx="37">
                  <c:v>44440</c:v>
                </c:pt>
                <c:pt idx="38">
                  <c:v>44441</c:v>
                </c:pt>
                <c:pt idx="39">
                  <c:v>44442</c:v>
                </c:pt>
                <c:pt idx="40">
                  <c:v>44446</c:v>
                </c:pt>
                <c:pt idx="41">
                  <c:v>44447</c:v>
                </c:pt>
                <c:pt idx="42">
                  <c:v>44448</c:v>
                </c:pt>
                <c:pt idx="43">
                  <c:v>44449</c:v>
                </c:pt>
                <c:pt idx="44">
                  <c:v>44452</c:v>
                </c:pt>
                <c:pt idx="45">
                  <c:v>44453</c:v>
                </c:pt>
                <c:pt idx="46">
                  <c:v>44454</c:v>
                </c:pt>
                <c:pt idx="47">
                  <c:v>44455</c:v>
                </c:pt>
                <c:pt idx="48">
                  <c:v>44456</c:v>
                </c:pt>
                <c:pt idx="49">
                  <c:v>44459</c:v>
                </c:pt>
                <c:pt idx="50">
                  <c:v>44460</c:v>
                </c:pt>
                <c:pt idx="51">
                  <c:v>44461</c:v>
                </c:pt>
                <c:pt idx="52">
                  <c:v>44462</c:v>
                </c:pt>
                <c:pt idx="53">
                  <c:v>44463</c:v>
                </c:pt>
                <c:pt idx="54">
                  <c:v>44466</c:v>
                </c:pt>
                <c:pt idx="55">
                  <c:v>44467</c:v>
                </c:pt>
                <c:pt idx="56">
                  <c:v>44468</c:v>
                </c:pt>
                <c:pt idx="57">
                  <c:v>44469</c:v>
                </c:pt>
                <c:pt idx="58">
                  <c:v>44470</c:v>
                </c:pt>
                <c:pt idx="59">
                  <c:v>44473</c:v>
                </c:pt>
                <c:pt idx="60">
                  <c:v>44474</c:v>
                </c:pt>
                <c:pt idx="61">
                  <c:v>44475</c:v>
                </c:pt>
                <c:pt idx="62">
                  <c:v>44476</c:v>
                </c:pt>
                <c:pt idx="63">
                  <c:v>44477</c:v>
                </c:pt>
                <c:pt idx="64">
                  <c:v>44480</c:v>
                </c:pt>
                <c:pt idx="65">
                  <c:v>44481</c:v>
                </c:pt>
                <c:pt idx="66">
                  <c:v>44482</c:v>
                </c:pt>
                <c:pt idx="67">
                  <c:v>44483</c:v>
                </c:pt>
                <c:pt idx="68">
                  <c:v>44484</c:v>
                </c:pt>
                <c:pt idx="69">
                  <c:v>44487</c:v>
                </c:pt>
                <c:pt idx="70">
                  <c:v>44488</c:v>
                </c:pt>
                <c:pt idx="71">
                  <c:v>44489</c:v>
                </c:pt>
                <c:pt idx="72">
                  <c:v>44490</c:v>
                </c:pt>
                <c:pt idx="73">
                  <c:v>44491</c:v>
                </c:pt>
                <c:pt idx="74">
                  <c:v>44494</c:v>
                </c:pt>
                <c:pt idx="75">
                  <c:v>44495</c:v>
                </c:pt>
                <c:pt idx="76">
                  <c:v>44496</c:v>
                </c:pt>
                <c:pt idx="77">
                  <c:v>44497</c:v>
                </c:pt>
                <c:pt idx="78">
                  <c:v>44498</c:v>
                </c:pt>
                <c:pt idx="79">
                  <c:v>44501</c:v>
                </c:pt>
                <c:pt idx="80">
                  <c:v>44502</c:v>
                </c:pt>
                <c:pt idx="81">
                  <c:v>44503</c:v>
                </c:pt>
                <c:pt idx="82">
                  <c:v>44504</c:v>
                </c:pt>
                <c:pt idx="83">
                  <c:v>44505</c:v>
                </c:pt>
                <c:pt idx="84">
                  <c:v>44508</c:v>
                </c:pt>
                <c:pt idx="85">
                  <c:v>44509</c:v>
                </c:pt>
                <c:pt idx="86">
                  <c:v>44510</c:v>
                </c:pt>
                <c:pt idx="87">
                  <c:v>44511</c:v>
                </c:pt>
                <c:pt idx="88">
                  <c:v>44512</c:v>
                </c:pt>
                <c:pt idx="89">
                  <c:v>44515</c:v>
                </c:pt>
                <c:pt idx="90">
                  <c:v>44516</c:v>
                </c:pt>
                <c:pt idx="91">
                  <c:v>44517</c:v>
                </c:pt>
                <c:pt idx="92">
                  <c:v>44518</c:v>
                </c:pt>
                <c:pt idx="93">
                  <c:v>44519</c:v>
                </c:pt>
                <c:pt idx="94">
                  <c:v>44522</c:v>
                </c:pt>
                <c:pt idx="95">
                  <c:v>44523</c:v>
                </c:pt>
                <c:pt idx="96">
                  <c:v>44524</c:v>
                </c:pt>
                <c:pt idx="97">
                  <c:v>44526</c:v>
                </c:pt>
                <c:pt idx="98">
                  <c:v>44529</c:v>
                </c:pt>
                <c:pt idx="99">
                  <c:v>44530</c:v>
                </c:pt>
                <c:pt idx="100">
                  <c:v>44531</c:v>
                </c:pt>
                <c:pt idx="101">
                  <c:v>44532</c:v>
                </c:pt>
                <c:pt idx="102">
                  <c:v>44533</c:v>
                </c:pt>
                <c:pt idx="103">
                  <c:v>44536</c:v>
                </c:pt>
                <c:pt idx="104">
                  <c:v>44537</c:v>
                </c:pt>
                <c:pt idx="105">
                  <c:v>44538</c:v>
                </c:pt>
                <c:pt idx="106">
                  <c:v>44539</c:v>
                </c:pt>
                <c:pt idx="107">
                  <c:v>44540</c:v>
                </c:pt>
                <c:pt idx="108">
                  <c:v>44543</c:v>
                </c:pt>
                <c:pt idx="109">
                  <c:v>44544</c:v>
                </c:pt>
                <c:pt idx="110">
                  <c:v>44545</c:v>
                </c:pt>
                <c:pt idx="111">
                  <c:v>44546</c:v>
                </c:pt>
                <c:pt idx="112">
                  <c:v>44547</c:v>
                </c:pt>
                <c:pt idx="113">
                  <c:v>44550</c:v>
                </c:pt>
                <c:pt idx="114">
                  <c:v>44551</c:v>
                </c:pt>
                <c:pt idx="115">
                  <c:v>44552</c:v>
                </c:pt>
                <c:pt idx="116">
                  <c:v>44553</c:v>
                </c:pt>
                <c:pt idx="117">
                  <c:v>44557</c:v>
                </c:pt>
                <c:pt idx="118">
                  <c:v>44558</c:v>
                </c:pt>
                <c:pt idx="119">
                  <c:v>44559</c:v>
                </c:pt>
                <c:pt idx="120">
                  <c:v>44560</c:v>
                </c:pt>
                <c:pt idx="121">
                  <c:v>44561</c:v>
                </c:pt>
                <c:pt idx="122">
                  <c:v>44564</c:v>
                </c:pt>
                <c:pt idx="123">
                  <c:v>44565</c:v>
                </c:pt>
                <c:pt idx="124">
                  <c:v>44566</c:v>
                </c:pt>
                <c:pt idx="125">
                  <c:v>44567</c:v>
                </c:pt>
                <c:pt idx="126">
                  <c:v>44568</c:v>
                </c:pt>
                <c:pt idx="127">
                  <c:v>44571</c:v>
                </c:pt>
                <c:pt idx="128">
                  <c:v>44572</c:v>
                </c:pt>
              </c:numCache>
            </c:numRef>
          </c:cat>
          <c:val>
            <c:numRef>
              <c:f>MSFT!$E$2:$E$130</c:f>
              <c:numCache>
                <c:formatCode>General</c:formatCode>
                <c:ptCount val="129"/>
                <c:pt idx="0">
                  <c:v>277.32000699999998</c:v>
                </c:pt>
                <c:pt idx="1">
                  <c:v>280.98001099999999</c:v>
                </c:pt>
                <c:pt idx="2">
                  <c:v>282.51001000000002</c:v>
                </c:pt>
                <c:pt idx="3">
                  <c:v>281.02999899999998</c:v>
                </c:pt>
                <c:pt idx="4">
                  <c:v>280.75</c:v>
                </c:pt>
                <c:pt idx="5">
                  <c:v>277.01001000000002</c:v>
                </c:pt>
                <c:pt idx="6">
                  <c:v>279.32000699999998</c:v>
                </c:pt>
                <c:pt idx="7">
                  <c:v>281.39999399999999</c:v>
                </c:pt>
                <c:pt idx="8">
                  <c:v>286.14001500000001</c:v>
                </c:pt>
                <c:pt idx="9">
                  <c:v>289.67001299999998</c:v>
                </c:pt>
                <c:pt idx="10">
                  <c:v>289.04998799999998</c:v>
                </c:pt>
                <c:pt idx="11">
                  <c:v>286.540009</c:v>
                </c:pt>
                <c:pt idx="12">
                  <c:v>286.22000100000002</c:v>
                </c:pt>
                <c:pt idx="13">
                  <c:v>286.5</c:v>
                </c:pt>
                <c:pt idx="14">
                  <c:v>284.91000400000001</c:v>
                </c:pt>
                <c:pt idx="15">
                  <c:v>284.82000699999998</c:v>
                </c:pt>
                <c:pt idx="16">
                  <c:v>287.11999500000002</c:v>
                </c:pt>
                <c:pt idx="17">
                  <c:v>286.51001000000002</c:v>
                </c:pt>
                <c:pt idx="18">
                  <c:v>289.51998900000001</c:v>
                </c:pt>
                <c:pt idx="19">
                  <c:v>289.459991</c:v>
                </c:pt>
                <c:pt idx="20">
                  <c:v>288.32998700000002</c:v>
                </c:pt>
                <c:pt idx="21">
                  <c:v>286.44000199999999</c:v>
                </c:pt>
                <c:pt idx="22">
                  <c:v>286.95001200000002</c:v>
                </c:pt>
                <c:pt idx="23">
                  <c:v>289.80999800000001</c:v>
                </c:pt>
                <c:pt idx="24">
                  <c:v>292.85000600000001</c:v>
                </c:pt>
                <c:pt idx="25">
                  <c:v>294.60000600000001</c:v>
                </c:pt>
                <c:pt idx="26">
                  <c:v>293.07998700000002</c:v>
                </c:pt>
                <c:pt idx="27">
                  <c:v>290.73001099999999</c:v>
                </c:pt>
                <c:pt idx="28">
                  <c:v>296.76998900000001</c:v>
                </c:pt>
                <c:pt idx="29">
                  <c:v>304.35998499999999</c:v>
                </c:pt>
                <c:pt idx="30">
                  <c:v>304.64999399999999</c:v>
                </c:pt>
                <c:pt idx="31">
                  <c:v>302.61999500000002</c:v>
                </c:pt>
                <c:pt idx="32">
                  <c:v>302.01001000000002</c:v>
                </c:pt>
                <c:pt idx="33">
                  <c:v>299.08999599999999</c:v>
                </c:pt>
                <c:pt idx="34">
                  <c:v>299.72000100000002</c:v>
                </c:pt>
                <c:pt idx="35">
                  <c:v>303.58999599999999</c:v>
                </c:pt>
                <c:pt idx="36">
                  <c:v>301.88000499999998</c:v>
                </c:pt>
                <c:pt idx="37">
                  <c:v>301.82998700000002</c:v>
                </c:pt>
                <c:pt idx="38">
                  <c:v>301.14999399999999</c:v>
                </c:pt>
                <c:pt idx="39">
                  <c:v>301.14001500000001</c:v>
                </c:pt>
                <c:pt idx="40">
                  <c:v>300.17999300000002</c:v>
                </c:pt>
                <c:pt idx="41">
                  <c:v>300.209991</c:v>
                </c:pt>
                <c:pt idx="42">
                  <c:v>297.25</c:v>
                </c:pt>
                <c:pt idx="43">
                  <c:v>295.709991</c:v>
                </c:pt>
                <c:pt idx="44">
                  <c:v>296.98998999999998</c:v>
                </c:pt>
                <c:pt idx="45">
                  <c:v>299.790009</c:v>
                </c:pt>
                <c:pt idx="46">
                  <c:v>304.82000699999998</c:v>
                </c:pt>
                <c:pt idx="47">
                  <c:v>305.22000100000002</c:v>
                </c:pt>
                <c:pt idx="48">
                  <c:v>299.86999500000002</c:v>
                </c:pt>
                <c:pt idx="49">
                  <c:v>294.29998799999998</c:v>
                </c:pt>
                <c:pt idx="50">
                  <c:v>294.79998799999998</c:v>
                </c:pt>
                <c:pt idx="51">
                  <c:v>298.57998700000002</c:v>
                </c:pt>
                <c:pt idx="52">
                  <c:v>299.55999800000001</c:v>
                </c:pt>
                <c:pt idx="53">
                  <c:v>299.35000600000001</c:v>
                </c:pt>
                <c:pt idx="54">
                  <c:v>294.17001299999998</c:v>
                </c:pt>
                <c:pt idx="55">
                  <c:v>283.51998900000001</c:v>
                </c:pt>
                <c:pt idx="56">
                  <c:v>284</c:v>
                </c:pt>
                <c:pt idx="57">
                  <c:v>281.92001299999998</c:v>
                </c:pt>
                <c:pt idx="58">
                  <c:v>289.10000600000001</c:v>
                </c:pt>
                <c:pt idx="59">
                  <c:v>283.10998499999999</c:v>
                </c:pt>
                <c:pt idx="60">
                  <c:v>288.76001000000002</c:v>
                </c:pt>
                <c:pt idx="61">
                  <c:v>293.10998499999999</c:v>
                </c:pt>
                <c:pt idx="62">
                  <c:v>294.85000600000001</c:v>
                </c:pt>
                <c:pt idx="63">
                  <c:v>294.85000600000001</c:v>
                </c:pt>
                <c:pt idx="64">
                  <c:v>294.23001099999999</c:v>
                </c:pt>
                <c:pt idx="65">
                  <c:v>292.88000499999998</c:v>
                </c:pt>
                <c:pt idx="66">
                  <c:v>296.30999800000001</c:v>
                </c:pt>
                <c:pt idx="67">
                  <c:v>302.75</c:v>
                </c:pt>
                <c:pt idx="68">
                  <c:v>304.209991</c:v>
                </c:pt>
                <c:pt idx="69">
                  <c:v>307.290009</c:v>
                </c:pt>
                <c:pt idx="70">
                  <c:v>308.23001099999999</c:v>
                </c:pt>
                <c:pt idx="71">
                  <c:v>307.41000400000001</c:v>
                </c:pt>
                <c:pt idx="72">
                  <c:v>310.76001000000002</c:v>
                </c:pt>
                <c:pt idx="73">
                  <c:v>309.16000400000001</c:v>
                </c:pt>
                <c:pt idx="74">
                  <c:v>308.13000499999998</c:v>
                </c:pt>
                <c:pt idx="75">
                  <c:v>310.10998499999999</c:v>
                </c:pt>
                <c:pt idx="76">
                  <c:v>323.17001299999998</c:v>
                </c:pt>
                <c:pt idx="77">
                  <c:v>324.35000600000001</c:v>
                </c:pt>
                <c:pt idx="78">
                  <c:v>331.61999500000002</c:v>
                </c:pt>
                <c:pt idx="79">
                  <c:v>329.36999500000002</c:v>
                </c:pt>
                <c:pt idx="80">
                  <c:v>333.13000499999998</c:v>
                </c:pt>
                <c:pt idx="81">
                  <c:v>334</c:v>
                </c:pt>
                <c:pt idx="82">
                  <c:v>336.44000199999999</c:v>
                </c:pt>
                <c:pt idx="83">
                  <c:v>336.05999800000001</c:v>
                </c:pt>
                <c:pt idx="84">
                  <c:v>336.98998999999998</c:v>
                </c:pt>
                <c:pt idx="85">
                  <c:v>335.95001200000002</c:v>
                </c:pt>
                <c:pt idx="86">
                  <c:v>330.79998799999998</c:v>
                </c:pt>
                <c:pt idx="87">
                  <c:v>332.42999300000002</c:v>
                </c:pt>
                <c:pt idx="88">
                  <c:v>336.72000100000002</c:v>
                </c:pt>
                <c:pt idx="89">
                  <c:v>336.07000699999998</c:v>
                </c:pt>
                <c:pt idx="90">
                  <c:v>339.51001000000002</c:v>
                </c:pt>
                <c:pt idx="91">
                  <c:v>339.11999500000002</c:v>
                </c:pt>
                <c:pt idx="92">
                  <c:v>341.26998900000001</c:v>
                </c:pt>
                <c:pt idx="93">
                  <c:v>343.10998499999999</c:v>
                </c:pt>
                <c:pt idx="94">
                  <c:v>339.82998700000002</c:v>
                </c:pt>
                <c:pt idx="95">
                  <c:v>337.67999300000002</c:v>
                </c:pt>
                <c:pt idx="96">
                  <c:v>337.91000400000001</c:v>
                </c:pt>
                <c:pt idx="97">
                  <c:v>329.67999300000002</c:v>
                </c:pt>
                <c:pt idx="98">
                  <c:v>336.63000499999998</c:v>
                </c:pt>
                <c:pt idx="99">
                  <c:v>330.58999599999999</c:v>
                </c:pt>
                <c:pt idx="100">
                  <c:v>330.07998700000002</c:v>
                </c:pt>
                <c:pt idx="101">
                  <c:v>329.48998999999998</c:v>
                </c:pt>
                <c:pt idx="102">
                  <c:v>323.01001000000002</c:v>
                </c:pt>
                <c:pt idx="103">
                  <c:v>326.19000199999999</c:v>
                </c:pt>
                <c:pt idx="104">
                  <c:v>334.92001299999998</c:v>
                </c:pt>
                <c:pt idx="105">
                  <c:v>334.97000100000002</c:v>
                </c:pt>
                <c:pt idx="106">
                  <c:v>333.10000600000001</c:v>
                </c:pt>
                <c:pt idx="107">
                  <c:v>342.540009</c:v>
                </c:pt>
                <c:pt idx="108">
                  <c:v>339.39999399999999</c:v>
                </c:pt>
                <c:pt idx="109">
                  <c:v>328.33999599999999</c:v>
                </c:pt>
                <c:pt idx="110">
                  <c:v>334.64999399999999</c:v>
                </c:pt>
                <c:pt idx="111">
                  <c:v>324.89999399999999</c:v>
                </c:pt>
                <c:pt idx="112">
                  <c:v>323.79998799999998</c:v>
                </c:pt>
                <c:pt idx="113">
                  <c:v>319.91000400000001</c:v>
                </c:pt>
                <c:pt idx="114">
                  <c:v>327.290009</c:v>
                </c:pt>
                <c:pt idx="115">
                  <c:v>333.20001200000002</c:v>
                </c:pt>
                <c:pt idx="116">
                  <c:v>334.69000199999999</c:v>
                </c:pt>
                <c:pt idx="117">
                  <c:v>342.45001200000002</c:v>
                </c:pt>
                <c:pt idx="118">
                  <c:v>341.25</c:v>
                </c:pt>
                <c:pt idx="119">
                  <c:v>341.95001200000002</c:v>
                </c:pt>
                <c:pt idx="120">
                  <c:v>339.32000699999998</c:v>
                </c:pt>
                <c:pt idx="121">
                  <c:v>336.32000699999998</c:v>
                </c:pt>
                <c:pt idx="122">
                  <c:v>334.75</c:v>
                </c:pt>
                <c:pt idx="123">
                  <c:v>329.01001000000002</c:v>
                </c:pt>
                <c:pt idx="124">
                  <c:v>316.38000499999998</c:v>
                </c:pt>
                <c:pt idx="125">
                  <c:v>313.88000499999998</c:v>
                </c:pt>
                <c:pt idx="126">
                  <c:v>314.040009</c:v>
                </c:pt>
                <c:pt idx="127">
                  <c:v>314.26998900000001</c:v>
                </c:pt>
                <c:pt idx="128">
                  <c:v>314.98001099999999</c:v>
                </c:pt>
              </c:numCache>
            </c:numRef>
          </c:val>
          <c:smooth val="0"/>
          <c:extLst>
            <c:ext xmlns:c16="http://schemas.microsoft.com/office/drawing/2014/chart" uri="{C3380CC4-5D6E-409C-BE32-E72D297353CC}">
              <c16:uniqueId val="{00000001-C757-4CB2-922F-D6CC903B3A0B}"/>
            </c:ext>
          </c:extLst>
        </c:ser>
        <c:dLbls>
          <c:showLegendKey val="0"/>
          <c:showVal val="0"/>
          <c:showCatName val="0"/>
          <c:showSerName val="0"/>
          <c:showPercent val="0"/>
          <c:showBubbleSize val="0"/>
        </c:dLbls>
        <c:smooth val="0"/>
        <c:axId val="1436874672"/>
        <c:axId val="1436871344"/>
      </c:lineChart>
      <c:dateAx>
        <c:axId val="1436874672"/>
        <c:scaling>
          <c:orientation val="minMax"/>
        </c:scaling>
        <c:delete val="1"/>
        <c:axPos val="b"/>
        <c:numFmt formatCode="m/d/yyyy" sourceLinked="1"/>
        <c:majorTickMark val="out"/>
        <c:minorTickMark val="none"/>
        <c:tickLblPos val="nextTo"/>
        <c:crossAx val="1436871344"/>
        <c:crosses val="autoZero"/>
        <c:auto val="1"/>
        <c:lblOffset val="100"/>
        <c:baseTimeUnit val="days"/>
      </c:dateAx>
      <c:valAx>
        <c:axId val="1436871344"/>
        <c:scaling>
          <c:orientation val="minMax"/>
          <c:min val="250"/>
        </c:scaling>
        <c:delete val="1"/>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crossAx val="143687467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25400">
      <a:solidFill>
        <a:schemeClr val="accent5">
          <a:lumMod val="50000"/>
        </a:schemeClr>
      </a:solid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0980314960629919"/>
          <c:y val="7.6423519976669588E-2"/>
          <c:w val="0.89019685039370078"/>
          <c:h val="0.89814814814814814"/>
        </c:manualLayout>
      </c:layout>
      <c:lineChart>
        <c:grouping val="standard"/>
        <c:varyColors val="0"/>
        <c:ser>
          <c:idx val="0"/>
          <c:order val="0"/>
          <c:spPr>
            <a:ln w="57150" cap="rnd">
              <a:solidFill>
                <a:schemeClr val="accent5">
                  <a:lumMod val="50000"/>
                </a:schemeClr>
              </a:solidFill>
              <a:round/>
            </a:ln>
            <a:effectLst/>
          </c:spPr>
          <c:marker>
            <c:symbol val="none"/>
          </c:marker>
          <c:trendline>
            <c:spPr>
              <a:ln w="28575" cap="rnd">
                <a:solidFill>
                  <a:srgbClr val="A56F6F"/>
                </a:solidFill>
                <a:prstDash val="dash"/>
              </a:ln>
              <a:effectLst/>
            </c:spPr>
            <c:trendlineType val="poly"/>
            <c:order val="4"/>
            <c:forward val="5"/>
            <c:dispRSqr val="0"/>
            <c:dispEq val="0"/>
          </c:trendline>
          <c:val>
            <c:numRef>
              <c:f>Sheet1!$B$1:$B$15</c:f>
              <c:numCache>
                <c:formatCode>General</c:formatCode>
                <c:ptCount val="15"/>
                <c:pt idx="0">
                  <c:v>43.144881449326455</c:v>
                </c:pt>
                <c:pt idx="1">
                  <c:v>51.368449569386598</c:v>
                </c:pt>
                <c:pt idx="2">
                  <c:v>80.278767357882487</c:v>
                </c:pt>
                <c:pt idx="3">
                  <c:v>46.41880781351275</c:v>
                </c:pt>
                <c:pt idx="4">
                  <c:v>40.02653549146703</c:v>
                </c:pt>
                <c:pt idx="5">
                  <c:v>77.577284075056852</c:v>
                </c:pt>
                <c:pt idx="6">
                  <c:v>62.287574699903203</c:v>
                </c:pt>
                <c:pt idx="7">
                  <c:v>66.335116450562808</c:v>
                </c:pt>
                <c:pt idx="8">
                  <c:v>77.772569252289841</c:v>
                </c:pt>
                <c:pt idx="9">
                  <c:v>92.32019026826346</c:v>
                </c:pt>
                <c:pt idx="10">
                  <c:v>78.544008376332698</c:v>
                </c:pt>
                <c:pt idx="11">
                  <c:v>87.285906877868896</c:v>
                </c:pt>
                <c:pt idx="12">
                  <c:v>96.268073781047704</c:v>
                </c:pt>
                <c:pt idx="13">
                  <c:v>113.324126578829</c:v>
                </c:pt>
                <c:pt idx="14">
                  <c:v>114.82448036799001</c:v>
                </c:pt>
              </c:numCache>
            </c:numRef>
          </c:val>
          <c:smooth val="0"/>
          <c:extLst>
            <c:ext xmlns:c16="http://schemas.microsoft.com/office/drawing/2014/chart" uri="{C3380CC4-5D6E-409C-BE32-E72D297353CC}">
              <c16:uniqueId val="{00000001-9C18-4552-A3A4-37DCDE948776}"/>
            </c:ext>
          </c:extLst>
        </c:ser>
        <c:dLbls>
          <c:showLegendKey val="0"/>
          <c:showVal val="0"/>
          <c:showCatName val="0"/>
          <c:showSerName val="0"/>
          <c:showPercent val="0"/>
          <c:showBubbleSize val="0"/>
        </c:dLbls>
        <c:smooth val="0"/>
        <c:axId val="636857392"/>
        <c:axId val="636855424"/>
      </c:lineChart>
      <c:catAx>
        <c:axId val="636857392"/>
        <c:scaling>
          <c:orientation val="minMax"/>
        </c:scaling>
        <c:delete val="1"/>
        <c:axPos val="b"/>
        <c:majorTickMark val="none"/>
        <c:minorTickMark val="none"/>
        <c:tickLblPos val="nextTo"/>
        <c:crossAx val="636855424"/>
        <c:crosses val="autoZero"/>
        <c:auto val="1"/>
        <c:lblAlgn val="ctr"/>
        <c:lblOffset val="100"/>
        <c:noMultiLvlLbl val="0"/>
      </c:catAx>
      <c:valAx>
        <c:axId val="636855424"/>
        <c:scaling>
          <c:orientation val="minMax"/>
          <c:min val="20"/>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400" b="0" i="0" u="none" strike="noStrike" kern="1200" baseline="0">
                <a:solidFill>
                  <a:schemeClr val="tx1">
                    <a:lumMod val="65000"/>
                    <a:lumOff val="35000"/>
                  </a:schemeClr>
                </a:solidFill>
                <a:latin typeface="+mn-lt"/>
                <a:ea typeface="+mn-ea"/>
                <a:cs typeface="+mn-cs"/>
              </a:defRPr>
            </a:pPr>
            <a:endParaRPr lang="en-US"/>
          </a:p>
        </c:txPr>
        <c:crossAx val="63685739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57D78D4-8830-4043-9064-E6BE46C06313}" type="datetimeFigureOut">
              <a:rPr lang="en-US" smtClean="0"/>
              <a:t>8/12/2024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2FDDA2-D307-7D41-8A9B-9D02DEE488BF}" type="slidenum">
              <a:rPr lang="en-US" smtClean="0"/>
              <a:t>‹#›</a:t>
            </a:fld>
            <a:endParaRPr lang="en-US"/>
          </a:p>
        </p:txBody>
      </p:sp>
    </p:spTree>
    <p:extLst>
      <p:ext uri="{BB962C8B-B14F-4D97-AF65-F5344CB8AC3E}">
        <p14:creationId xmlns:p14="http://schemas.microsoft.com/office/powerpoint/2010/main" val="1134089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62FDDA2-D307-7D41-8A9B-9D02DEE488BF}" type="slidenum">
              <a:rPr lang="en-US" smtClean="0"/>
              <a:t>1</a:t>
            </a:fld>
            <a:endParaRPr lang="en-US"/>
          </a:p>
        </p:txBody>
      </p:sp>
    </p:spTree>
    <p:extLst>
      <p:ext uri="{BB962C8B-B14F-4D97-AF65-F5344CB8AC3E}">
        <p14:creationId xmlns:p14="http://schemas.microsoft.com/office/powerpoint/2010/main" val="102593525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Option 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C5C32C3-0E38-EF40-8753-699E473F0219}"/>
              </a:ext>
            </a:extLst>
          </p:cNvPr>
          <p:cNvPicPr>
            <a:picLocks noChangeAspect="1"/>
          </p:cNvPicPr>
          <p:nvPr/>
        </p:nvPicPr>
        <p:blipFill rotWithShape="1">
          <a:blip r:embed="rId2"/>
          <a:srcRect r="50000"/>
          <a:stretch/>
        </p:blipFill>
        <p:spPr>
          <a:xfrm>
            <a:off x="6096000" y="0"/>
            <a:ext cx="6096000" cy="6858000"/>
          </a:xfrm>
          <a:prstGeom prst="rect">
            <a:avLst/>
          </a:prstGeom>
        </p:spPr>
      </p:pic>
      <p:sp>
        <p:nvSpPr>
          <p:cNvPr id="5" name="Title 4">
            <a:extLst>
              <a:ext uri="{FF2B5EF4-FFF2-40B4-BE49-F238E27FC236}">
                <a16:creationId xmlns:a16="http://schemas.microsoft.com/office/drawing/2014/main" id="{B27BE0D8-E95C-3C4B-A373-FA77AFB95C44}"/>
              </a:ext>
            </a:extLst>
          </p:cNvPr>
          <p:cNvSpPr>
            <a:spLocks noGrp="1"/>
          </p:cNvSpPr>
          <p:nvPr>
            <p:ph type="title" hasCustomPrompt="1"/>
          </p:nvPr>
        </p:nvSpPr>
        <p:spPr>
          <a:xfrm>
            <a:off x="6813549" y="2703443"/>
            <a:ext cx="4660900" cy="677395"/>
          </a:xfrm>
          <a:prstGeom prst="rect">
            <a:avLst/>
          </a:prstGeom>
        </p:spPr>
        <p:txBody>
          <a:bodyPr/>
          <a:lstStyle>
            <a:lvl1pPr algn="ctr">
              <a:defRPr sz="3200" b="1">
                <a:latin typeface="Arial" panose="020B0604020202020204" pitchFamily="34" charset="0"/>
                <a:cs typeface="Arial" panose="020B0604020202020204" pitchFamily="34" charset="0"/>
              </a:defRPr>
            </a:lvl1pPr>
          </a:lstStyle>
          <a:p>
            <a:r>
              <a:rPr lang="en-US" dirty="0"/>
              <a:t>Title</a:t>
            </a:r>
          </a:p>
        </p:txBody>
      </p:sp>
      <p:sp>
        <p:nvSpPr>
          <p:cNvPr id="10" name="Text Placeholder 2">
            <a:extLst>
              <a:ext uri="{FF2B5EF4-FFF2-40B4-BE49-F238E27FC236}">
                <a16:creationId xmlns:a16="http://schemas.microsoft.com/office/drawing/2014/main" id="{C1DA1688-B217-4843-B0D0-29E1D2028150}"/>
              </a:ext>
            </a:extLst>
          </p:cNvPr>
          <p:cNvSpPr>
            <a:spLocks noGrp="1"/>
          </p:cNvSpPr>
          <p:nvPr>
            <p:ph type="body" sz="quarter" idx="13" hasCustomPrompt="1"/>
          </p:nvPr>
        </p:nvSpPr>
        <p:spPr>
          <a:xfrm>
            <a:off x="6813549" y="3546735"/>
            <a:ext cx="4660900" cy="512762"/>
          </a:xfrm>
          <a:prstGeom prst="rect">
            <a:avLst/>
          </a:prstGeom>
        </p:spPr>
        <p:txBody>
          <a:bodyPr/>
          <a:lstStyle>
            <a:lvl1pPr marL="0" indent="0" algn="ctr">
              <a:buNone/>
              <a:defRPr sz="2000"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Date</a:t>
            </a:r>
          </a:p>
        </p:txBody>
      </p:sp>
      <p:pic>
        <p:nvPicPr>
          <p:cNvPr id="11" name="Picture 10">
            <a:extLst>
              <a:ext uri="{FF2B5EF4-FFF2-40B4-BE49-F238E27FC236}">
                <a16:creationId xmlns:a16="http://schemas.microsoft.com/office/drawing/2014/main" id="{64356227-D7D4-F943-AFB2-F20F8B424051}"/>
              </a:ext>
            </a:extLst>
          </p:cNvPr>
          <p:cNvPicPr>
            <a:picLocks noChangeAspect="1"/>
          </p:cNvPicPr>
          <p:nvPr/>
        </p:nvPicPr>
        <p:blipFill>
          <a:blip r:embed="rId3"/>
          <a:stretch>
            <a:fillRect/>
          </a:stretch>
        </p:blipFill>
        <p:spPr>
          <a:xfrm>
            <a:off x="1598817" y="1983144"/>
            <a:ext cx="2853911" cy="2891711"/>
          </a:xfrm>
          <a:prstGeom prst="rect">
            <a:avLst/>
          </a:prstGeom>
        </p:spPr>
      </p:pic>
    </p:spTree>
    <p:extLst>
      <p:ext uri="{BB962C8B-B14F-4D97-AF65-F5344CB8AC3E}">
        <p14:creationId xmlns:p14="http://schemas.microsoft.com/office/powerpoint/2010/main" val="28190938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Slide Option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2D5093F-A64D-6A42-8920-D62D4FA40C4E}"/>
              </a:ext>
            </a:extLst>
          </p:cNvPr>
          <p:cNvGrpSpPr/>
          <p:nvPr userDrawn="1"/>
        </p:nvGrpSpPr>
        <p:grpSpPr>
          <a:xfrm>
            <a:off x="-1" y="0"/>
            <a:ext cx="12192002" cy="6858000"/>
            <a:chOff x="-1" y="0"/>
            <a:chExt cx="12192002" cy="6858000"/>
          </a:xfrm>
        </p:grpSpPr>
        <p:pic>
          <p:nvPicPr>
            <p:cNvPr id="8" name="Picture 7">
              <a:extLst>
                <a:ext uri="{FF2B5EF4-FFF2-40B4-BE49-F238E27FC236}">
                  <a16:creationId xmlns:a16="http://schemas.microsoft.com/office/drawing/2014/main" id="{0A42E0DC-41C4-5D4E-9365-D4101A18F8FD}"/>
                </a:ext>
              </a:extLst>
            </p:cNvPr>
            <p:cNvPicPr>
              <a:picLocks noChangeAspect="1"/>
            </p:cNvPicPr>
            <p:nvPr/>
          </p:nvPicPr>
          <p:blipFill rotWithShape="1">
            <a:blip r:embed="rId2"/>
            <a:srcRect t="20272"/>
            <a:stretch/>
          </p:blipFill>
          <p:spPr>
            <a:xfrm>
              <a:off x="1" y="0"/>
              <a:ext cx="12192000" cy="6858000"/>
            </a:xfrm>
            <a:prstGeom prst="rect">
              <a:avLst/>
            </a:prstGeom>
          </p:spPr>
        </p:pic>
        <p:cxnSp>
          <p:nvCxnSpPr>
            <p:cNvPr id="9" name="Straight Connector 8">
              <a:extLst>
                <a:ext uri="{FF2B5EF4-FFF2-40B4-BE49-F238E27FC236}">
                  <a16:creationId xmlns:a16="http://schemas.microsoft.com/office/drawing/2014/main" id="{5FC13913-2F32-2343-B64C-251CB51EA2C7}"/>
                </a:ext>
              </a:extLst>
            </p:cNvPr>
            <p:cNvCxnSpPr>
              <a:cxnSpLocks/>
            </p:cNvCxnSpPr>
            <p:nvPr/>
          </p:nvCxnSpPr>
          <p:spPr>
            <a:xfrm>
              <a:off x="1826811" y="1497477"/>
              <a:ext cx="8538377"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4EDDACB2-B58B-F64A-B55E-70FEB45037B1}"/>
                </a:ext>
              </a:extLst>
            </p:cNvPr>
            <p:cNvSpPr/>
            <p:nvPr/>
          </p:nvSpPr>
          <p:spPr>
            <a:xfrm>
              <a:off x="5589104" y="990581"/>
              <a:ext cx="1013791" cy="1013791"/>
            </a:xfrm>
            <a:prstGeom prst="ellipse">
              <a:avLst/>
            </a:prstGeom>
            <a:solidFill>
              <a:schemeClr val="bg1"/>
            </a:solidFill>
            <a:ln>
              <a:solidFill>
                <a:srgbClr val="FFC6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84A6396A-6CC8-EE41-8B23-9407CDA8FD3F}"/>
                </a:ext>
              </a:extLst>
            </p:cNvPr>
            <p:cNvCxnSpPr>
              <a:cxnSpLocks/>
            </p:cNvCxnSpPr>
            <p:nvPr/>
          </p:nvCxnSpPr>
          <p:spPr>
            <a:xfrm>
              <a:off x="1826811" y="5360525"/>
              <a:ext cx="8538377"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524DCAAE-06D4-1C42-A8CE-0E38F73143D0}"/>
                </a:ext>
              </a:extLst>
            </p:cNvPr>
            <p:cNvSpPr/>
            <p:nvPr/>
          </p:nvSpPr>
          <p:spPr>
            <a:xfrm>
              <a:off x="5589104" y="4853629"/>
              <a:ext cx="1013791" cy="1013791"/>
            </a:xfrm>
            <a:prstGeom prst="ellipse">
              <a:avLst/>
            </a:prstGeom>
            <a:solidFill>
              <a:schemeClr val="bg1"/>
            </a:solidFill>
            <a:ln>
              <a:solidFill>
                <a:srgbClr val="FFC62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42F89AB1-B31C-E448-B85A-7845F94BB1BB}"/>
                </a:ext>
              </a:extLst>
            </p:cNvPr>
            <p:cNvSpPr/>
            <p:nvPr/>
          </p:nvSpPr>
          <p:spPr>
            <a:xfrm>
              <a:off x="-1" y="2494755"/>
              <a:ext cx="12192001" cy="1866622"/>
            </a:xfrm>
            <a:prstGeom prst="rect">
              <a:avLst/>
            </a:prstGeom>
            <a:solidFill>
              <a:srgbClr val="FFC62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15F5AD75-B71E-D94B-A05C-66D485089CE9}"/>
                </a:ext>
              </a:extLst>
            </p:cNvPr>
            <p:cNvPicPr>
              <a:picLocks noChangeAspect="1"/>
            </p:cNvPicPr>
            <p:nvPr/>
          </p:nvPicPr>
          <p:blipFill>
            <a:blip r:embed="rId3"/>
            <a:stretch>
              <a:fillRect/>
            </a:stretch>
          </p:blipFill>
          <p:spPr>
            <a:xfrm>
              <a:off x="5770916" y="1320514"/>
              <a:ext cx="650162" cy="433441"/>
            </a:xfrm>
            <a:prstGeom prst="rect">
              <a:avLst/>
            </a:prstGeom>
          </p:spPr>
        </p:pic>
        <p:pic>
          <p:nvPicPr>
            <p:cNvPr id="16" name="Picture 15">
              <a:extLst>
                <a:ext uri="{FF2B5EF4-FFF2-40B4-BE49-F238E27FC236}">
                  <a16:creationId xmlns:a16="http://schemas.microsoft.com/office/drawing/2014/main" id="{27CDAB06-B996-2747-B5EA-CA07085E551D}"/>
                </a:ext>
              </a:extLst>
            </p:cNvPr>
            <p:cNvPicPr>
              <a:picLocks noChangeAspect="1"/>
            </p:cNvPicPr>
            <p:nvPr/>
          </p:nvPicPr>
          <p:blipFill>
            <a:blip r:embed="rId3"/>
            <a:stretch>
              <a:fillRect/>
            </a:stretch>
          </p:blipFill>
          <p:spPr>
            <a:xfrm rot="10800000">
              <a:off x="5770916" y="5143800"/>
              <a:ext cx="650162" cy="433441"/>
            </a:xfrm>
            <a:prstGeom prst="rect">
              <a:avLst/>
            </a:prstGeom>
          </p:spPr>
        </p:pic>
      </p:grpSp>
      <p:sp>
        <p:nvSpPr>
          <p:cNvPr id="17" name="Text Placeholder 12">
            <a:extLst>
              <a:ext uri="{FF2B5EF4-FFF2-40B4-BE49-F238E27FC236}">
                <a16:creationId xmlns:a16="http://schemas.microsoft.com/office/drawing/2014/main" id="{4E663CB2-1E13-F842-839B-5A8CD0A85A60}"/>
              </a:ext>
            </a:extLst>
          </p:cNvPr>
          <p:cNvSpPr>
            <a:spLocks noGrp="1"/>
          </p:cNvSpPr>
          <p:nvPr>
            <p:ph type="body" sz="quarter" idx="12" hasCustomPrompt="1"/>
          </p:nvPr>
        </p:nvSpPr>
        <p:spPr>
          <a:xfrm>
            <a:off x="888571" y="2937860"/>
            <a:ext cx="10414849" cy="980411"/>
          </a:xfrm>
          <a:prstGeom prst="rect">
            <a:avLst/>
          </a:prstGeom>
        </p:spPr>
        <p:txBody>
          <a:bodyPr/>
          <a:lstStyle>
            <a:lvl1pPr marL="0" indent="0" algn="ctr">
              <a:buNone/>
              <a:defRPr sz="3200" b="1" i="0">
                <a:solidFill>
                  <a:schemeClr val="tx1"/>
                </a:solidFill>
                <a:latin typeface="Arial" panose="020B0604020202020204" pitchFamily="34" charset="0"/>
                <a:cs typeface="Arial" panose="020B0604020202020204" pitchFamily="34" charset="0"/>
              </a:defRPr>
            </a:lvl1pPr>
          </a:lstStyle>
          <a:p>
            <a:pPr lvl="0"/>
            <a:r>
              <a:rPr lang="en-US" dirty="0"/>
              <a:t>We don’t yet know what our best self can be…together, we all need to find it.</a:t>
            </a:r>
          </a:p>
        </p:txBody>
      </p:sp>
    </p:spTree>
    <p:extLst>
      <p:ext uri="{BB962C8B-B14F-4D97-AF65-F5344CB8AC3E}">
        <p14:creationId xmlns:p14="http://schemas.microsoft.com/office/powerpoint/2010/main" val="456981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Quote Slide Option 2">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533246C5-2D29-F946-B2F7-3B9C84905703}"/>
              </a:ext>
            </a:extLst>
          </p:cNvPr>
          <p:cNvGrpSpPr/>
          <p:nvPr userDrawn="1"/>
        </p:nvGrpSpPr>
        <p:grpSpPr>
          <a:xfrm>
            <a:off x="-1" y="0"/>
            <a:ext cx="12192001" cy="6858000"/>
            <a:chOff x="-1" y="0"/>
            <a:chExt cx="12192001" cy="6858000"/>
          </a:xfrm>
        </p:grpSpPr>
        <p:pic>
          <p:nvPicPr>
            <p:cNvPr id="8" name="Picture 7">
              <a:extLst>
                <a:ext uri="{FF2B5EF4-FFF2-40B4-BE49-F238E27FC236}">
                  <a16:creationId xmlns:a16="http://schemas.microsoft.com/office/drawing/2014/main" id="{44CE2E98-8D1A-CD4B-B1A9-88632EBA646B}"/>
                </a:ext>
              </a:extLst>
            </p:cNvPr>
            <p:cNvPicPr>
              <a:picLocks noChangeAspect="1"/>
            </p:cNvPicPr>
            <p:nvPr/>
          </p:nvPicPr>
          <p:blipFill>
            <a:blip r:embed="rId2"/>
            <a:stretch>
              <a:fillRect/>
            </a:stretch>
          </p:blipFill>
          <p:spPr>
            <a:xfrm>
              <a:off x="0" y="0"/>
              <a:ext cx="12192000" cy="6858000"/>
            </a:xfrm>
            <a:prstGeom prst="rect">
              <a:avLst/>
            </a:prstGeom>
          </p:spPr>
        </p:pic>
        <p:cxnSp>
          <p:nvCxnSpPr>
            <p:cNvPr id="9" name="Straight Connector 8">
              <a:extLst>
                <a:ext uri="{FF2B5EF4-FFF2-40B4-BE49-F238E27FC236}">
                  <a16:creationId xmlns:a16="http://schemas.microsoft.com/office/drawing/2014/main" id="{CFBB83C3-3C45-0841-A413-09852839C40C}"/>
                </a:ext>
              </a:extLst>
            </p:cNvPr>
            <p:cNvCxnSpPr>
              <a:cxnSpLocks/>
            </p:cNvCxnSpPr>
            <p:nvPr/>
          </p:nvCxnSpPr>
          <p:spPr>
            <a:xfrm>
              <a:off x="1826811" y="1497477"/>
              <a:ext cx="85383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Oval 9">
              <a:extLst>
                <a:ext uri="{FF2B5EF4-FFF2-40B4-BE49-F238E27FC236}">
                  <a16:creationId xmlns:a16="http://schemas.microsoft.com/office/drawing/2014/main" id="{57FDDB52-74F4-BD45-9465-8A1053479EC4}"/>
                </a:ext>
              </a:extLst>
            </p:cNvPr>
            <p:cNvSpPr/>
            <p:nvPr/>
          </p:nvSpPr>
          <p:spPr>
            <a:xfrm>
              <a:off x="5589104" y="990581"/>
              <a:ext cx="1013791" cy="101379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Connector 10">
              <a:extLst>
                <a:ext uri="{FF2B5EF4-FFF2-40B4-BE49-F238E27FC236}">
                  <a16:creationId xmlns:a16="http://schemas.microsoft.com/office/drawing/2014/main" id="{7DFCEBF5-ADAA-7B46-9038-529B9CAD1C0A}"/>
                </a:ext>
              </a:extLst>
            </p:cNvPr>
            <p:cNvCxnSpPr>
              <a:cxnSpLocks/>
            </p:cNvCxnSpPr>
            <p:nvPr/>
          </p:nvCxnSpPr>
          <p:spPr>
            <a:xfrm>
              <a:off x="1826811" y="5360525"/>
              <a:ext cx="8538377"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Oval 11">
              <a:extLst>
                <a:ext uri="{FF2B5EF4-FFF2-40B4-BE49-F238E27FC236}">
                  <a16:creationId xmlns:a16="http://schemas.microsoft.com/office/drawing/2014/main" id="{AC772748-8129-DF4A-8381-C7C56673891E}"/>
                </a:ext>
              </a:extLst>
            </p:cNvPr>
            <p:cNvSpPr/>
            <p:nvPr/>
          </p:nvSpPr>
          <p:spPr>
            <a:xfrm>
              <a:off x="5589104" y="4853629"/>
              <a:ext cx="1013791" cy="1013791"/>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A87E82D3-A127-8949-B1E6-B259F329C874}"/>
                </a:ext>
              </a:extLst>
            </p:cNvPr>
            <p:cNvSpPr/>
            <p:nvPr/>
          </p:nvSpPr>
          <p:spPr>
            <a:xfrm>
              <a:off x="-1" y="2494755"/>
              <a:ext cx="12192001" cy="18666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EB4B2D7-120C-C34A-B84F-EA07D8F4AE44}"/>
                </a:ext>
              </a:extLst>
            </p:cNvPr>
            <p:cNvPicPr>
              <a:picLocks noChangeAspect="1"/>
            </p:cNvPicPr>
            <p:nvPr/>
          </p:nvPicPr>
          <p:blipFill>
            <a:blip r:embed="rId3"/>
            <a:stretch>
              <a:fillRect/>
            </a:stretch>
          </p:blipFill>
          <p:spPr>
            <a:xfrm>
              <a:off x="5750855" y="1305854"/>
              <a:ext cx="690281" cy="460187"/>
            </a:xfrm>
            <a:prstGeom prst="rect">
              <a:avLst/>
            </a:prstGeom>
          </p:spPr>
        </p:pic>
        <p:pic>
          <p:nvPicPr>
            <p:cNvPr id="16" name="Picture 15">
              <a:extLst>
                <a:ext uri="{FF2B5EF4-FFF2-40B4-BE49-F238E27FC236}">
                  <a16:creationId xmlns:a16="http://schemas.microsoft.com/office/drawing/2014/main" id="{7F279F7D-5F09-5A4A-BBE3-A178B7A30770}"/>
                </a:ext>
              </a:extLst>
            </p:cNvPr>
            <p:cNvPicPr>
              <a:picLocks noChangeAspect="1"/>
            </p:cNvPicPr>
            <p:nvPr/>
          </p:nvPicPr>
          <p:blipFill>
            <a:blip r:embed="rId3"/>
            <a:stretch>
              <a:fillRect/>
            </a:stretch>
          </p:blipFill>
          <p:spPr>
            <a:xfrm rot="10800000">
              <a:off x="5750855" y="5128560"/>
              <a:ext cx="690281" cy="460187"/>
            </a:xfrm>
            <a:prstGeom prst="rect">
              <a:avLst/>
            </a:prstGeom>
          </p:spPr>
        </p:pic>
      </p:grpSp>
      <p:sp>
        <p:nvSpPr>
          <p:cNvPr id="14" name="Text Placeholder 12">
            <a:extLst>
              <a:ext uri="{FF2B5EF4-FFF2-40B4-BE49-F238E27FC236}">
                <a16:creationId xmlns:a16="http://schemas.microsoft.com/office/drawing/2014/main" id="{D4F3A9B5-49EA-D54B-89B9-093CE6BD84CE}"/>
              </a:ext>
            </a:extLst>
          </p:cNvPr>
          <p:cNvSpPr>
            <a:spLocks noGrp="1"/>
          </p:cNvSpPr>
          <p:nvPr>
            <p:ph type="body" sz="quarter" idx="12" hasCustomPrompt="1"/>
          </p:nvPr>
        </p:nvSpPr>
        <p:spPr>
          <a:xfrm>
            <a:off x="888571" y="2937860"/>
            <a:ext cx="10414849" cy="980411"/>
          </a:xfrm>
          <a:prstGeom prst="rect">
            <a:avLst/>
          </a:prstGeom>
        </p:spPr>
        <p:txBody>
          <a:bodyPr/>
          <a:lstStyle>
            <a:lvl1pPr marL="0" indent="0" algn="ctr">
              <a:buNone/>
              <a:defRPr sz="3200" b="1" i="0">
                <a:solidFill>
                  <a:schemeClr val="bg1"/>
                </a:solidFill>
                <a:latin typeface="Arial" panose="020B0604020202020204" pitchFamily="34" charset="0"/>
                <a:cs typeface="Arial" panose="020B0604020202020204" pitchFamily="34" charset="0"/>
              </a:defRPr>
            </a:lvl1pPr>
          </a:lstStyle>
          <a:p>
            <a:pPr lvl="0"/>
            <a:r>
              <a:rPr lang="en-US" dirty="0"/>
              <a:t>We don’t yet know what our best self can be…together, we all need to find it.</a:t>
            </a:r>
          </a:p>
        </p:txBody>
      </p:sp>
    </p:spTree>
    <p:extLst>
      <p:ext uri="{BB962C8B-B14F-4D97-AF65-F5344CB8AC3E}">
        <p14:creationId xmlns:p14="http://schemas.microsoft.com/office/powerpoint/2010/main" val="21818728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F25A00D-820B-394B-BB34-47EBF2ABECF4}"/>
              </a:ext>
            </a:extLst>
          </p:cNvPr>
          <p:cNvPicPr>
            <a:picLocks noChangeAspect="1"/>
          </p:cNvPicPr>
          <p:nvPr/>
        </p:nvPicPr>
        <p:blipFill>
          <a:blip r:embed="rId2"/>
          <a:stretch>
            <a:fillRect/>
          </a:stretch>
        </p:blipFill>
        <p:spPr>
          <a:xfrm>
            <a:off x="0" y="0"/>
            <a:ext cx="12192000" cy="6858000"/>
          </a:xfrm>
          <a:prstGeom prst="rect">
            <a:avLst/>
          </a:prstGeom>
        </p:spPr>
      </p:pic>
      <p:sp>
        <p:nvSpPr>
          <p:cNvPr id="5" name="Rectangle 4">
            <a:extLst>
              <a:ext uri="{FF2B5EF4-FFF2-40B4-BE49-F238E27FC236}">
                <a16:creationId xmlns:a16="http://schemas.microsoft.com/office/drawing/2014/main" id="{D071227B-224F-8845-985A-7D474CAE570C}"/>
              </a:ext>
            </a:extLst>
          </p:cNvPr>
          <p:cNvSpPr/>
          <p:nvPr/>
        </p:nvSpPr>
        <p:spPr>
          <a:xfrm>
            <a:off x="-1" y="2958419"/>
            <a:ext cx="12192001" cy="94116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a:extLst>
              <a:ext uri="{FF2B5EF4-FFF2-40B4-BE49-F238E27FC236}">
                <a16:creationId xmlns:a16="http://schemas.microsoft.com/office/drawing/2014/main" id="{733FC234-CE84-CE4A-AEC5-3D8F75B4E49C}"/>
              </a:ext>
            </a:extLst>
          </p:cNvPr>
          <p:cNvSpPr txBox="1"/>
          <p:nvPr/>
        </p:nvSpPr>
        <p:spPr>
          <a:xfrm>
            <a:off x="1822703" y="3210350"/>
            <a:ext cx="8546592" cy="477054"/>
          </a:xfrm>
          <a:prstGeom prst="rect">
            <a:avLst/>
          </a:prstGeom>
          <a:noFill/>
        </p:spPr>
        <p:txBody>
          <a:bodyPr wrap="square" rtlCol="0">
            <a:spAutoFit/>
          </a:bodyPr>
          <a:lstStyle/>
          <a:p>
            <a:pPr algn="ctr"/>
            <a:r>
              <a:rPr lang="en-US" sz="2500" b="1" dirty="0">
                <a:solidFill>
                  <a:schemeClr val="bg1"/>
                </a:solidFill>
                <a:latin typeface="Arial" panose="020B0604020202020204" pitchFamily="34" charset="0"/>
                <a:cs typeface="Arial" panose="020B0604020202020204" pitchFamily="34" charset="0"/>
              </a:rPr>
              <a:t>Thank You!</a:t>
            </a:r>
          </a:p>
        </p:txBody>
      </p:sp>
    </p:spTree>
    <p:extLst>
      <p:ext uri="{BB962C8B-B14F-4D97-AF65-F5344CB8AC3E}">
        <p14:creationId xmlns:p14="http://schemas.microsoft.com/office/powerpoint/2010/main" val="39347580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Option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7E3552-DEBB-C944-A554-82AFCB8419BA}"/>
              </a:ext>
            </a:extLst>
          </p:cNvPr>
          <p:cNvSpPr/>
          <p:nvPr/>
        </p:nvSpPr>
        <p:spPr>
          <a:xfrm>
            <a:off x="0" y="4872178"/>
            <a:ext cx="12192000" cy="121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50000" r="1168" b="21932"/>
          <a:stretch/>
        </p:blipFill>
        <p:spPr>
          <a:xfrm>
            <a:off x="-1" y="4933072"/>
            <a:ext cx="12192001" cy="1924928"/>
          </a:xfrm>
          <a:prstGeom prst="rect">
            <a:avLst/>
          </a:prstGeom>
        </p:spPr>
      </p:pic>
      <p:pic>
        <p:nvPicPr>
          <p:cNvPr id="7" name="Picture 6">
            <a:extLst>
              <a:ext uri="{FF2B5EF4-FFF2-40B4-BE49-F238E27FC236}">
                <a16:creationId xmlns:a16="http://schemas.microsoft.com/office/drawing/2014/main" id="{558D1FCC-C828-5245-A412-3708798581AD}"/>
              </a:ext>
            </a:extLst>
          </p:cNvPr>
          <p:cNvPicPr>
            <a:picLocks noChangeAspect="1"/>
          </p:cNvPicPr>
          <p:nvPr/>
        </p:nvPicPr>
        <p:blipFill>
          <a:blip r:embed="rId3"/>
          <a:stretch>
            <a:fillRect/>
          </a:stretch>
        </p:blipFill>
        <p:spPr>
          <a:xfrm>
            <a:off x="4652335" y="963303"/>
            <a:ext cx="2887330" cy="2925572"/>
          </a:xfrm>
          <a:prstGeom prst="rect">
            <a:avLst/>
          </a:prstGeom>
        </p:spPr>
      </p:pic>
      <p:sp>
        <p:nvSpPr>
          <p:cNvPr id="10" name="Text Placeholder 2">
            <a:extLst>
              <a:ext uri="{FF2B5EF4-FFF2-40B4-BE49-F238E27FC236}">
                <a16:creationId xmlns:a16="http://schemas.microsoft.com/office/drawing/2014/main" id="{4754ED87-0658-414E-9715-03B964241252}"/>
              </a:ext>
            </a:extLst>
          </p:cNvPr>
          <p:cNvSpPr>
            <a:spLocks noGrp="1"/>
          </p:cNvSpPr>
          <p:nvPr>
            <p:ph type="body" sz="quarter" idx="12" hasCustomPrompt="1"/>
          </p:nvPr>
        </p:nvSpPr>
        <p:spPr>
          <a:xfrm>
            <a:off x="3765550" y="5448601"/>
            <a:ext cx="4660900" cy="446096"/>
          </a:xfrm>
          <a:prstGeom prst="rect">
            <a:avLst/>
          </a:prstGeom>
        </p:spPr>
        <p:txBody>
          <a:bodyPr/>
          <a:lstStyle>
            <a:lvl1pPr marL="0" indent="0" algn="ctr">
              <a:buNone/>
              <a:defRPr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Title2</a:t>
            </a:r>
          </a:p>
        </p:txBody>
      </p:sp>
      <p:sp>
        <p:nvSpPr>
          <p:cNvPr id="11" name="Text Placeholder 2">
            <a:extLst>
              <a:ext uri="{FF2B5EF4-FFF2-40B4-BE49-F238E27FC236}">
                <a16:creationId xmlns:a16="http://schemas.microsoft.com/office/drawing/2014/main" id="{DEA2028A-6C2D-9540-910F-711B608C5FD8}"/>
              </a:ext>
            </a:extLst>
          </p:cNvPr>
          <p:cNvSpPr>
            <a:spLocks noGrp="1"/>
          </p:cNvSpPr>
          <p:nvPr>
            <p:ph type="body" sz="quarter" idx="13" hasCustomPrompt="1"/>
          </p:nvPr>
        </p:nvSpPr>
        <p:spPr>
          <a:xfrm>
            <a:off x="3765550" y="5961363"/>
            <a:ext cx="4660900" cy="350227"/>
          </a:xfrm>
          <a:prstGeom prst="rect">
            <a:avLst/>
          </a:prstGeom>
        </p:spPr>
        <p:txBody>
          <a:bodyPr/>
          <a:lstStyle>
            <a:lvl1pPr marL="0" indent="0" algn="ctr">
              <a:buNone/>
              <a:defRPr sz="2000" b="1">
                <a:latin typeface="Arial" panose="020B0604020202020204" pitchFamily="34" charset="0"/>
                <a:cs typeface="Arial" panose="020B0604020202020204" pitchFamily="34" charset="0"/>
              </a:defRPr>
            </a:lvl1pPr>
            <a:lvl2pPr>
              <a:defRPr b="1">
                <a:latin typeface="Arial" panose="020B0604020202020204" pitchFamily="34" charset="0"/>
                <a:cs typeface="Arial" panose="020B0604020202020204" pitchFamily="34" charset="0"/>
              </a:defRPr>
            </a:lvl2pPr>
            <a:lvl3pPr>
              <a:defRPr b="1">
                <a:latin typeface="Arial" panose="020B0604020202020204" pitchFamily="34" charset="0"/>
                <a:cs typeface="Arial" panose="020B0604020202020204" pitchFamily="34" charset="0"/>
              </a:defRPr>
            </a:lvl3pPr>
            <a:lvl4pPr>
              <a:defRPr b="1">
                <a:latin typeface="Arial" panose="020B0604020202020204" pitchFamily="34" charset="0"/>
                <a:cs typeface="Arial" panose="020B0604020202020204" pitchFamily="34" charset="0"/>
              </a:defRPr>
            </a:lvl4pPr>
            <a:lvl5pPr>
              <a:defRPr b="1">
                <a:latin typeface="Arial" panose="020B0604020202020204" pitchFamily="34" charset="0"/>
                <a:cs typeface="Arial" panose="020B0604020202020204" pitchFamily="34" charset="0"/>
              </a:defRPr>
            </a:lvl5pPr>
          </a:lstStyle>
          <a:p>
            <a:pPr lvl="0"/>
            <a:r>
              <a:rPr lang="en-US" dirty="0"/>
              <a:t>Date2</a:t>
            </a:r>
          </a:p>
        </p:txBody>
      </p:sp>
    </p:spTree>
    <p:extLst>
      <p:ext uri="{BB962C8B-B14F-4D97-AF65-F5344CB8AC3E}">
        <p14:creationId xmlns:p14="http://schemas.microsoft.com/office/powerpoint/2010/main" val="3031324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ontent Slide 2">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69902" r="1168" b="21932"/>
          <a:stretch/>
        </p:blipFill>
        <p:spPr>
          <a:xfrm>
            <a:off x="-1" y="6311590"/>
            <a:ext cx="12192001" cy="565634"/>
          </a:xfrm>
          <a:prstGeom prst="rect">
            <a:avLst/>
          </a:prstGeom>
        </p:spPr>
      </p:pic>
      <p:cxnSp>
        <p:nvCxnSpPr>
          <p:cNvPr id="3" name="Straight Connector 2">
            <a:extLst>
              <a:ext uri="{FF2B5EF4-FFF2-40B4-BE49-F238E27FC236}">
                <a16:creationId xmlns:a16="http://schemas.microsoft.com/office/drawing/2014/main" id="{D0C39C82-22A6-0A45-B0AE-051068866D21}"/>
              </a:ext>
            </a:extLst>
          </p:cNvPr>
          <p:cNvCxnSpPr>
            <a:cxnSpLocks/>
          </p:cNvCxnSpPr>
          <p:nvPr userDrawn="1"/>
        </p:nvCxnSpPr>
        <p:spPr>
          <a:xfrm>
            <a:off x="-1" y="6311590"/>
            <a:ext cx="121920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12" name="Title 11">
            <a:extLst>
              <a:ext uri="{FF2B5EF4-FFF2-40B4-BE49-F238E27FC236}">
                <a16:creationId xmlns:a16="http://schemas.microsoft.com/office/drawing/2014/main" id="{FA6151DA-0E50-3747-B88F-29F646B3148B}"/>
              </a:ext>
            </a:extLst>
          </p:cNvPr>
          <p:cNvSpPr>
            <a:spLocks noGrp="1"/>
          </p:cNvSpPr>
          <p:nvPr>
            <p:ph type="title" hasCustomPrompt="1"/>
          </p:nvPr>
        </p:nvSpPr>
        <p:spPr>
          <a:xfrm>
            <a:off x="733425" y="109131"/>
            <a:ext cx="10515600" cy="666991"/>
          </a:xfrm>
          <a:prstGeom prst="rect">
            <a:avLst/>
          </a:prstGeom>
        </p:spPr>
        <p:txBody>
          <a:bodyPr/>
          <a:lstStyle>
            <a:lvl1pPr>
              <a:defRPr sz="3200" b="1" i="0">
                <a:latin typeface="Arial" panose="020B0604020202020204" pitchFamily="34" charset="0"/>
                <a:cs typeface="Arial" panose="020B0604020202020204" pitchFamily="34" charset="0"/>
              </a:defRPr>
            </a:lvl1pPr>
          </a:lstStyle>
          <a:p>
            <a:r>
              <a:rPr lang="en-US" dirty="0"/>
              <a:t>Title3</a:t>
            </a:r>
          </a:p>
        </p:txBody>
      </p:sp>
      <p:sp>
        <p:nvSpPr>
          <p:cNvPr id="15" name="Content Placeholder 14">
            <a:extLst>
              <a:ext uri="{FF2B5EF4-FFF2-40B4-BE49-F238E27FC236}">
                <a16:creationId xmlns:a16="http://schemas.microsoft.com/office/drawing/2014/main" id="{48378D0F-E7EF-4A4B-83B1-DE987880935F}"/>
              </a:ext>
            </a:extLst>
          </p:cNvPr>
          <p:cNvSpPr>
            <a:spLocks noGrp="1"/>
          </p:cNvSpPr>
          <p:nvPr>
            <p:ph sz="quarter" idx="10"/>
          </p:nvPr>
        </p:nvSpPr>
        <p:spPr>
          <a:xfrm>
            <a:off x="733425" y="908093"/>
            <a:ext cx="10355263" cy="5221539"/>
          </a:xfrm>
          <a:prstGeom prst="rect">
            <a:avLst/>
          </a:prstGeom>
        </p:spPr>
        <p:txBody>
          <a:bodyPr/>
          <a:lstStyle>
            <a:lvl1pPr>
              <a:buClr>
                <a:srgbClr val="F7BF32"/>
              </a:buClr>
              <a:defRPr b="0" i="0">
                <a:latin typeface="Avenir 65 Medium" panose="02000503020000020003" pitchFamily="2" charset="0"/>
              </a:defRPr>
            </a:lvl1pPr>
            <a:lvl2pPr>
              <a:buClr>
                <a:srgbClr val="F7BF32"/>
              </a:buClr>
              <a:defRPr b="0" i="0">
                <a:latin typeface="Avenir 55 Roman" panose="02000503020000020003" pitchFamily="2" charset="0"/>
              </a:defRPr>
            </a:lvl2pPr>
            <a:lvl3pPr>
              <a:buClr>
                <a:srgbClr val="F7BF32"/>
              </a:buClr>
              <a:defRPr b="0" i="0">
                <a:latin typeface="Avenir 55 Roman" panose="02000503020000020003" pitchFamily="2" charset="0"/>
              </a:defRPr>
            </a:lvl3pPr>
            <a:lvl4pPr>
              <a:buClr>
                <a:srgbClr val="F7BF32"/>
              </a:buClr>
              <a:defRPr b="0" i="0">
                <a:latin typeface="Avenir 55 Roman" panose="02000503020000020003" pitchFamily="2" charset="0"/>
              </a:defRPr>
            </a:lvl4pPr>
            <a:lvl5pPr>
              <a:buClr>
                <a:srgbClr val="F7BF32"/>
              </a:buClr>
              <a:defRPr b="0" i="0">
                <a:latin typeface="Avenir 55 Roman" panose="02000503020000020003" pitchFamily="2"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302006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69902" r="1168" b="21932"/>
          <a:stretch/>
        </p:blipFill>
        <p:spPr>
          <a:xfrm>
            <a:off x="-1" y="6311590"/>
            <a:ext cx="12192001" cy="565634"/>
          </a:xfrm>
          <a:prstGeom prst="rect">
            <a:avLst/>
          </a:prstGeom>
        </p:spPr>
      </p:pic>
      <p:cxnSp>
        <p:nvCxnSpPr>
          <p:cNvPr id="3" name="Straight Connector 2">
            <a:extLst>
              <a:ext uri="{FF2B5EF4-FFF2-40B4-BE49-F238E27FC236}">
                <a16:creationId xmlns:a16="http://schemas.microsoft.com/office/drawing/2014/main" id="{D0C39C82-22A6-0A45-B0AE-051068866D21}"/>
              </a:ext>
            </a:extLst>
          </p:cNvPr>
          <p:cNvCxnSpPr>
            <a:cxnSpLocks/>
          </p:cNvCxnSpPr>
          <p:nvPr userDrawn="1"/>
        </p:nvCxnSpPr>
        <p:spPr>
          <a:xfrm>
            <a:off x="-1" y="6311590"/>
            <a:ext cx="12192001"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F39A8CB0-9A70-A144-93B6-FBAF6A78F3A2}"/>
              </a:ext>
            </a:extLst>
          </p:cNvPr>
          <p:cNvSpPr>
            <a:spLocks noGrp="1"/>
          </p:cNvSpPr>
          <p:nvPr>
            <p:ph type="title"/>
          </p:nvPr>
        </p:nvSpPr>
        <p:spPr>
          <a:xfrm>
            <a:off x="838199" y="3054452"/>
            <a:ext cx="10515600" cy="1139861"/>
          </a:xfrm>
          <a:prstGeom prst="rect">
            <a:avLst/>
          </a:prstGeom>
        </p:spPr>
        <p:txBody>
          <a:bodyPr/>
          <a:lstStyle>
            <a:lvl1pPr algn="ctr">
              <a:defRPr sz="3000" b="1">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132119467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lank 2">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57E3552-DEBB-C944-A554-82AFCB8419BA}"/>
              </a:ext>
            </a:extLst>
          </p:cNvPr>
          <p:cNvSpPr/>
          <p:nvPr/>
        </p:nvSpPr>
        <p:spPr>
          <a:xfrm>
            <a:off x="0" y="4872178"/>
            <a:ext cx="12192000" cy="121807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5" name="Picture 4">
            <a:extLst>
              <a:ext uri="{FF2B5EF4-FFF2-40B4-BE49-F238E27FC236}">
                <a16:creationId xmlns:a16="http://schemas.microsoft.com/office/drawing/2014/main" id="{C89982E9-2715-D941-B379-71A97DB17011}"/>
              </a:ext>
            </a:extLst>
          </p:cNvPr>
          <p:cNvPicPr>
            <a:picLocks noChangeAspect="1"/>
          </p:cNvPicPr>
          <p:nvPr/>
        </p:nvPicPr>
        <p:blipFill rotWithShape="1">
          <a:blip r:embed="rId2"/>
          <a:srcRect t="50000" r="1168" b="21932"/>
          <a:stretch/>
        </p:blipFill>
        <p:spPr>
          <a:xfrm>
            <a:off x="-1" y="4933072"/>
            <a:ext cx="12192001" cy="1924928"/>
          </a:xfrm>
          <a:prstGeom prst="rect">
            <a:avLst/>
          </a:prstGeom>
        </p:spPr>
      </p:pic>
      <p:sp>
        <p:nvSpPr>
          <p:cNvPr id="6" name="Title 1">
            <a:extLst>
              <a:ext uri="{FF2B5EF4-FFF2-40B4-BE49-F238E27FC236}">
                <a16:creationId xmlns:a16="http://schemas.microsoft.com/office/drawing/2014/main" id="{0159C787-850A-E94C-BE82-DEF54263AD14}"/>
              </a:ext>
            </a:extLst>
          </p:cNvPr>
          <p:cNvSpPr>
            <a:spLocks noGrp="1"/>
          </p:cNvSpPr>
          <p:nvPr>
            <p:ph type="title"/>
          </p:nvPr>
        </p:nvSpPr>
        <p:spPr>
          <a:xfrm>
            <a:off x="838199" y="3054452"/>
            <a:ext cx="10515600" cy="1139861"/>
          </a:xfrm>
          <a:prstGeom prst="rect">
            <a:avLst/>
          </a:prstGeom>
        </p:spPr>
        <p:txBody>
          <a:bodyPr/>
          <a:lstStyle>
            <a:lvl1pPr algn="ctr">
              <a:defRPr sz="3000" b="1">
                <a:latin typeface="Arial" panose="020B0604020202020204" pitchFamily="34" charset="0"/>
                <a:cs typeface="Arial" panose="020B0604020202020204" pitchFamily="34" charset="0"/>
              </a:defRPr>
            </a:lvl1pPr>
          </a:lstStyle>
          <a:p>
            <a:r>
              <a:rPr lang="en-US" dirty="0"/>
              <a:t>Click to edit Master title style</a:t>
            </a:r>
          </a:p>
        </p:txBody>
      </p:sp>
    </p:spTree>
    <p:extLst>
      <p:ext uri="{BB962C8B-B14F-4D97-AF65-F5344CB8AC3E}">
        <p14:creationId xmlns:p14="http://schemas.microsoft.com/office/powerpoint/2010/main" val="3760592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Overview Slide">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D4AF910-3B45-C642-BA40-7F26C292CBB7}"/>
              </a:ext>
            </a:extLst>
          </p:cNvPr>
          <p:cNvGrpSpPr/>
          <p:nvPr userDrawn="1"/>
        </p:nvGrpSpPr>
        <p:grpSpPr>
          <a:xfrm>
            <a:off x="0" y="0"/>
            <a:ext cx="6143872" cy="6858000"/>
            <a:chOff x="0" y="0"/>
            <a:chExt cx="6143872" cy="6858000"/>
          </a:xfrm>
        </p:grpSpPr>
        <p:sp>
          <p:nvSpPr>
            <p:cNvPr id="8" name="Rectangle 7">
              <a:extLst>
                <a:ext uri="{FF2B5EF4-FFF2-40B4-BE49-F238E27FC236}">
                  <a16:creationId xmlns:a16="http://schemas.microsoft.com/office/drawing/2014/main" id="{CC89D864-D3E3-854A-9727-A7FA3A3C3175}"/>
                </a:ext>
              </a:extLst>
            </p:cNvPr>
            <p:cNvSpPr/>
            <p:nvPr/>
          </p:nvSpPr>
          <p:spPr>
            <a:xfrm>
              <a:off x="5617345" y="0"/>
              <a:ext cx="526527"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a:extLst>
                <a:ext uri="{FF2B5EF4-FFF2-40B4-BE49-F238E27FC236}">
                  <a16:creationId xmlns:a16="http://schemas.microsoft.com/office/drawing/2014/main" id="{3D8ED27C-6546-2A4D-8DF8-81E2F1D5CA75}"/>
                </a:ext>
              </a:extLst>
            </p:cNvPr>
            <p:cNvPicPr>
              <a:picLocks noChangeAspect="1"/>
            </p:cNvPicPr>
            <p:nvPr/>
          </p:nvPicPr>
          <p:blipFill rotWithShape="1">
            <a:blip r:embed="rId2"/>
            <a:srcRect r="50000"/>
            <a:stretch/>
          </p:blipFill>
          <p:spPr>
            <a:xfrm>
              <a:off x="0" y="0"/>
              <a:ext cx="6096000" cy="6858000"/>
            </a:xfrm>
            <a:prstGeom prst="rect">
              <a:avLst/>
            </a:prstGeom>
          </p:spPr>
        </p:pic>
      </p:grpSp>
      <p:sp>
        <p:nvSpPr>
          <p:cNvPr id="13" name="Text Placeholder 12">
            <a:extLst>
              <a:ext uri="{FF2B5EF4-FFF2-40B4-BE49-F238E27FC236}">
                <a16:creationId xmlns:a16="http://schemas.microsoft.com/office/drawing/2014/main" id="{B1061A9F-A15E-C64A-9549-79374FACE173}"/>
              </a:ext>
            </a:extLst>
          </p:cNvPr>
          <p:cNvSpPr>
            <a:spLocks noGrp="1"/>
          </p:cNvSpPr>
          <p:nvPr>
            <p:ph type="body" sz="quarter" idx="10" hasCustomPrompt="1"/>
          </p:nvPr>
        </p:nvSpPr>
        <p:spPr>
          <a:xfrm>
            <a:off x="695833" y="3229691"/>
            <a:ext cx="4702175" cy="398616"/>
          </a:xfrm>
          <a:prstGeom prst="rect">
            <a:avLst/>
          </a:prstGeom>
        </p:spPr>
        <p:txBody>
          <a:bodyPr/>
          <a:lstStyle>
            <a:lvl1pPr marL="0" indent="0" algn="ctr">
              <a:buNone/>
              <a:defRPr sz="3000" b="1" i="0">
                <a:latin typeface="Arial" panose="020B0604020202020204" pitchFamily="34" charset="0"/>
                <a:cs typeface="Arial" panose="020B0604020202020204" pitchFamily="34" charset="0"/>
              </a:defRPr>
            </a:lvl1pPr>
          </a:lstStyle>
          <a:p>
            <a:pPr lvl="0"/>
            <a:r>
              <a:rPr lang="en-US" dirty="0"/>
              <a:t>What We’ll Cover</a:t>
            </a:r>
          </a:p>
        </p:txBody>
      </p:sp>
      <p:sp>
        <p:nvSpPr>
          <p:cNvPr id="19" name="Text Placeholder 18">
            <a:extLst>
              <a:ext uri="{FF2B5EF4-FFF2-40B4-BE49-F238E27FC236}">
                <a16:creationId xmlns:a16="http://schemas.microsoft.com/office/drawing/2014/main" id="{1FA52A49-6633-E54F-9E51-57323147E959}"/>
              </a:ext>
            </a:extLst>
          </p:cNvPr>
          <p:cNvSpPr>
            <a:spLocks noGrp="1"/>
          </p:cNvSpPr>
          <p:nvPr>
            <p:ph type="body" sz="quarter" idx="12" hasCustomPrompt="1"/>
          </p:nvPr>
        </p:nvSpPr>
        <p:spPr>
          <a:xfrm>
            <a:off x="6791833" y="1128199"/>
            <a:ext cx="4704334" cy="4564678"/>
          </a:xfrm>
          <a:prstGeom prst="rect">
            <a:avLst/>
          </a:prstGeom>
        </p:spPr>
        <p:txBody>
          <a:bodyPr/>
          <a:lstStyle>
            <a:lvl1pPr marL="0" indent="0">
              <a:buNone/>
              <a:defRPr sz="1800" b="0" i="0">
                <a:latin typeface="Arial" panose="020B0604020202020204" pitchFamily="34" charset="0"/>
                <a:cs typeface="Arial" panose="020B0604020202020204" pitchFamily="34" charset="0"/>
              </a:defRPr>
            </a:lvl1pPr>
            <a:lvl2pPr marL="742950" indent="-285750">
              <a:lnSpc>
                <a:spcPct val="200000"/>
              </a:lnSpc>
              <a:buClr>
                <a:srgbClr val="FFC629"/>
              </a:buClr>
              <a:buFont typeface="Arial" panose="020B0604020202020204" pitchFamily="34" charset="0"/>
              <a:buChar char="•"/>
              <a:defRPr sz="1800" b="0" i="0"/>
            </a:lvl2pPr>
          </a:lstStyle>
          <a:p>
            <a:pPr>
              <a:lnSpc>
                <a:spcPct val="200000"/>
              </a:lnSpc>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marL="742950" lvl="1" indent="-285750">
              <a:lnSpc>
                <a:spcPct val="200000"/>
              </a:lnSpc>
              <a:buClr>
                <a:srgbClr val="FFC629"/>
              </a:buClr>
              <a:buFont typeface="Arial" panose="020B0604020202020204" pitchFamily="34" charset="0"/>
              <a:buChar char="•"/>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a:p>
            <a:pPr>
              <a:lnSpc>
                <a:spcPct val="200000"/>
              </a:lnSpc>
            </a:pPr>
            <a:r>
              <a:rPr lang="en-US" dirty="0">
                <a:latin typeface="Avenir 65 Medium" panose="02000503020000020003" pitchFamily="2" charset="0"/>
              </a:rPr>
              <a:t>Content</a:t>
            </a:r>
          </a:p>
        </p:txBody>
      </p:sp>
    </p:spTree>
    <p:extLst>
      <p:ext uri="{BB962C8B-B14F-4D97-AF65-F5344CB8AC3E}">
        <p14:creationId xmlns:p14="http://schemas.microsoft.com/office/powerpoint/2010/main" val="2862076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06B76FD-EBC2-924F-90F9-5FBB8B224E6C}"/>
              </a:ext>
            </a:extLst>
          </p:cNvPr>
          <p:cNvSpPr/>
          <p:nvPr/>
        </p:nvSpPr>
        <p:spPr>
          <a:xfrm>
            <a:off x="-1" y="6224584"/>
            <a:ext cx="12192001" cy="26077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A0204431-1C59-AA44-82EC-D02845A982FA}"/>
              </a:ext>
            </a:extLst>
          </p:cNvPr>
          <p:cNvPicPr>
            <a:picLocks noChangeAspect="1"/>
          </p:cNvPicPr>
          <p:nvPr/>
        </p:nvPicPr>
        <p:blipFill rotWithShape="1">
          <a:blip r:embed="rId2"/>
          <a:srcRect t="91324" r="1434" b="242"/>
          <a:stretch/>
        </p:blipFill>
        <p:spPr>
          <a:xfrm>
            <a:off x="0" y="6279639"/>
            <a:ext cx="12192000" cy="578361"/>
          </a:xfrm>
          <a:prstGeom prst="rect">
            <a:avLst/>
          </a:prstGeom>
        </p:spPr>
      </p:pic>
      <p:cxnSp>
        <p:nvCxnSpPr>
          <p:cNvPr id="9" name="Straight Connector 8">
            <a:extLst>
              <a:ext uri="{FF2B5EF4-FFF2-40B4-BE49-F238E27FC236}">
                <a16:creationId xmlns:a16="http://schemas.microsoft.com/office/drawing/2014/main" id="{9E6176D2-EEF6-1043-9E18-99A5E6FB1DED}"/>
              </a:ext>
            </a:extLst>
          </p:cNvPr>
          <p:cNvCxnSpPr>
            <a:cxnSpLocks/>
          </p:cNvCxnSpPr>
          <p:nvPr/>
        </p:nvCxnSpPr>
        <p:spPr>
          <a:xfrm>
            <a:off x="-13856" y="1260574"/>
            <a:ext cx="6096001"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sp>
        <p:nvSpPr>
          <p:cNvPr id="13" name="Text Placeholder 12">
            <a:extLst>
              <a:ext uri="{FF2B5EF4-FFF2-40B4-BE49-F238E27FC236}">
                <a16:creationId xmlns:a16="http://schemas.microsoft.com/office/drawing/2014/main" id="{3B75B1AC-CF2D-704D-8913-3B88C08C39B0}"/>
              </a:ext>
            </a:extLst>
          </p:cNvPr>
          <p:cNvSpPr>
            <a:spLocks noGrp="1"/>
          </p:cNvSpPr>
          <p:nvPr>
            <p:ph type="body" sz="quarter" idx="10" hasCustomPrompt="1"/>
          </p:nvPr>
        </p:nvSpPr>
        <p:spPr>
          <a:xfrm>
            <a:off x="598083" y="600075"/>
            <a:ext cx="5680075" cy="660400"/>
          </a:xfrm>
          <a:prstGeom prst="rect">
            <a:avLst/>
          </a:prstGeom>
        </p:spPr>
        <p:txBody>
          <a:bodyPr/>
          <a:lstStyle>
            <a:lvl1pPr marL="0" indent="0">
              <a:buNone/>
              <a:defRPr sz="3000" b="1" i="0">
                <a:latin typeface="Arial" panose="020B0604020202020204" pitchFamily="34" charset="0"/>
                <a:cs typeface="Arial" panose="020B0604020202020204" pitchFamily="34" charset="0"/>
              </a:defRPr>
            </a:lvl1pPr>
          </a:lstStyle>
          <a:p>
            <a:pPr lvl="0"/>
            <a:r>
              <a:rPr lang="en-US" dirty="0"/>
              <a:t>Title7</a:t>
            </a:r>
          </a:p>
        </p:txBody>
      </p:sp>
      <p:sp>
        <p:nvSpPr>
          <p:cNvPr id="20" name="Text Placeholder 19">
            <a:extLst>
              <a:ext uri="{FF2B5EF4-FFF2-40B4-BE49-F238E27FC236}">
                <a16:creationId xmlns:a16="http://schemas.microsoft.com/office/drawing/2014/main" id="{D8360B5A-D265-7849-A437-ACE53640BBA6}"/>
              </a:ext>
            </a:extLst>
          </p:cNvPr>
          <p:cNvSpPr>
            <a:spLocks noGrp="1"/>
          </p:cNvSpPr>
          <p:nvPr>
            <p:ph type="body" sz="quarter" idx="11" hasCustomPrompt="1"/>
          </p:nvPr>
        </p:nvSpPr>
        <p:spPr>
          <a:xfrm>
            <a:off x="598083" y="1752600"/>
            <a:ext cx="4257675" cy="3352800"/>
          </a:xfrm>
          <a:prstGeom prst="rect">
            <a:avLst/>
          </a:prstGeom>
        </p:spPr>
        <p:txBody>
          <a:bodyPr/>
          <a:lstStyle>
            <a:lvl1pPr marL="0" indent="0">
              <a:buClr>
                <a:srgbClr val="FFC629"/>
              </a:buClr>
              <a:buFont typeface="Arial" panose="020B0604020202020204" pitchFamily="34" charset="0"/>
              <a:buNone/>
              <a:defRPr sz="1500">
                <a:latin typeface="Arial" panose="020B0604020202020204" pitchFamily="34" charset="0"/>
                <a:cs typeface="Arial" panose="020B0604020202020204" pitchFamily="34" charset="0"/>
              </a:defRPr>
            </a:lvl1pPr>
            <a:lvl2pPr>
              <a:defRPr sz="1500"/>
            </a:lvl2pPr>
            <a:lvl3pPr>
              <a:defRPr sz="1500"/>
            </a:lvl3pPr>
            <a:lvl4pPr>
              <a:defRPr sz="1500"/>
            </a:lvl4pPr>
            <a:lvl5pPr>
              <a:defRPr sz="1500"/>
            </a:lvl5pPr>
          </a:lstStyle>
          <a:p>
            <a:r>
              <a:rPr lang="en-US" sz="1500" b="1" dirty="0">
                <a:latin typeface="Avenir 95 Black" panose="02000503020000020003" pitchFamily="2" charset="0"/>
              </a:rPr>
              <a:t>Points:</a:t>
            </a:r>
          </a:p>
          <a:p>
            <a:endParaRPr lang="en-US" sz="1500" dirty="0">
              <a:latin typeface="Avenir 65 Medium" panose="02000503020000020003" pitchFamily="2" charset="0"/>
            </a:endParaRP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1</a:t>
            </a: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2</a:t>
            </a:r>
          </a:p>
          <a:p>
            <a:pPr marL="285750" indent="-285750">
              <a:buClr>
                <a:srgbClr val="FFC629"/>
              </a:buClr>
              <a:buFont typeface="Arial" panose="020B0604020202020204" pitchFamily="34" charset="0"/>
              <a:buChar char="•"/>
            </a:pPr>
            <a:r>
              <a:rPr lang="en-US" sz="1500" dirty="0">
                <a:latin typeface="Avenir 65 Medium" panose="02000503020000020003" pitchFamily="2" charset="0"/>
              </a:rPr>
              <a:t>Point 3</a:t>
            </a:r>
          </a:p>
          <a:p>
            <a:pPr marL="285750" indent="-285750">
              <a:buFont typeface="Arial" panose="020B0604020202020204" pitchFamily="34" charset="0"/>
              <a:buChar char="•"/>
            </a:pPr>
            <a:endParaRPr lang="en-US" sz="1500" dirty="0">
              <a:latin typeface="Avenir 65 Medium" panose="02000503020000020003" pitchFamily="2" charset="0"/>
            </a:endParaRPr>
          </a:p>
          <a:p>
            <a:r>
              <a:rPr lang="en-US" sz="1500" dirty="0">
                <a:latin typeface="Avenir 65 Medium" panose="02000503020000020003" pitchFamily="2" charset="0"/>
              </a:rPr>
              <a:t>Reinforce main points/message here with copy to explain to the consumer.</a:t>
            </a:r>
          </a:p>
        </p:txBody>
      </p:sp>
      <p:sp>
        <p:nvSpPr>
          <p:cNvPr id="22" name="Picture Placeholder 21">
            <a:extLst>
              <a:ext uri="{FF2B5EF4-FFF2-40B4-BE49-F238E27FC236}">
                <a16:creationId xmlns:a16="http://schemas.microsoft.com/office/drawing/2014/main" id="{DF874033-E928-1743-85FB-DC29CB426C56}"/>
              </a:ext>
            </a:extLst>
          </p:cNvPr>
          <p:cNvSpPr>
            <a:spLocks noGrp="1"/>
          </p:cNvSpPr>
          <p:nvPr>
            <p:ph type="pic" sz="quarter" idx="12"/>
          </p:nvPr>
        </p:nvSpPr>
        <p:spPr>
          <a:xfrm>
            <a:off x="6799667" y="1593184"/>
            <a:ext cx="4794250" cy="3892550"/>
          </a:xfrm>
          <a:prstGeom prst="rect">
            <a:avLst/>
          </a:prstGeom>
        </p:spPr>
        <p:txBody>
          <a:bodyPr/>
          <a:lstStyle>
            <a:lvl1pPr marL="0" indent="0">
              <a:buNone/>
              <a:defRPr/>
            </a:lvl1pPr>
          </a:lstStyle>
          <a:p>
            <a:endParaRPr lang="en-US" dirty="0"/>
          </a:p>
        </p:txBody>
      </p:sp>
    </p:spTree>
    <p:extLst>
      <p:ext uri="{BB962C8B-B14F-4D97-AF65-F5344CB8AC3E}">
        <p14:creationId xmlns:p14="http://schemas.microsoft.com/office/powerpoint/2010/main" val="985105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 Slide Option 1">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3475F388-1957-4E42-8C71-14A16B93040E}"/>
              </a:ext>
            </a:extLst>
          </p:cNvPr>
          <p:cNvGrpSpPr/>
          <p:nvPr userDrawn="1"/>
        </p:nvGrpSpPr>
        <p:grpSpPr>
          <a:xfrm>
            <a:off x="0" y="0"/>
            <a:ext cx="12192000" cy="6858000"/>
            <a:chOff x="0" y="0"/>
            <a:chExt cx="12192000" cy="6858000"/>
          </a:xfrm>
        </p:grpSpPr>
        <p:pic>
          <p:nvPicPr>
            <p:cNvPr id="8" name="Picture 7">
              <a:extLst>
                <a:ext uri="{FF2B5EF4-FFF2-40B4-BE49-F238E27FC236}">
                  <a16:creationId xmlns:a16="http://schemas.microsoft.com/office/drawing/2014/main" id="{560DCAAC-46AE-3343-8F9A-CD4DDA203A09}"/>
                </a:ext>
              </a:extLst>
            </p:cNvPr>
            <p:cNvPicPr>
              <a:picLocks noChangeAspect="1"/>
            </p:cNvPicPr>
            <p:nvPr/>
          </p:nvPicPr>
          <p:blipFill rotWithShape="1">
            <a:blip r:embed="rId2"/>
            <a:srcRect t="20272"/>
            <a:stretch/>
          </p:blipFill>
          <p:spPr>
            <a:xfrm>
              <a:off x="0" y="0"/>
              <a:ext cx="12192000" cy="6858000"/>
            </a:xfrm>
            <a:prstGeom prst="rect">
              <a:avLst/>
            </a:prstGeom>
          </p:spPr>
        </p:pic>
        <p:cxnSp>
          <p:nvCxnSpPr>
            <p:cNvPr id="10" name="Straight Connector 9">
              <a:extLst>
                <a:ext uri="{FF2B5EF4-FFF2-40B4-BE49-F238E27FC236}">
                  <a16:creationId xmlns:a16="http://schemas.microsoft.com/office/drawing/2014/main" id="{D7FE7ACE-CBBD-CE4F-9899-20F39A6A454D}"/>
                </a:ext>
              </a:extLst>
            </p:cNvPr>
            <p:cNvCxnSpPr/>
            <p:nvPr/>
          </p:nvCxnSpPr>
          <p:spPr>
            <a:xfrm>
              <a:off x="3169919" y="3857735"/>
              <a:ext cx="5852160"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grpSp>
      <p:sp>
        <p:nvSpPr>
          <p:cNvPr id="6" name="Text Placeholder 12">
            <a:extLst>
              <a:ext uri="{FF2B5EF4-FFF2-40B4-BE49-F238E27FC236}">
                <a16:creationId xmlns:a16="http://schemas.microsoft.com/office/drawing/2014/main" id="{1210CA93-A5F0-FC40-A24C-216D908FFEEC}"/>
              </a:ext>
            </a:extLst>
          </p:cNvPr>
          <p:cNvSpPr>
            <a:spLocks noGrp="1"/>
          </p:cNvSpPr>
          <p:nvPr>
            <p:ph type="body" sz="quarter" idx="11" hasCustomPrompt="1"/>
          </p:nvPr>
        </p:nvSpPr>
        <p:spPr>
          <a:xfrm>
            <a:off x="2808325" y="3247982"/>
            <a:ext cx="6575347" cy="553998"/>
          </a:xfrm>
          <a:prstGeom prst="rect">
            <a:avLst/>
          </a:prstGeom>
        </p:spPr>
        <p:txBody>
          <a:bodyPr/>
          <a:lstStyle>
            <a:lvl1pPr marL="0" indent="0" algn="ctr">
              <a:buNone/>
              <a:defRPr sz="3000" b="1" i="0">
                <a:solidFill>
                  <a:schemeClr val="bg1"/>
                </a:solidFill>
                <a:latin typeface="Arial" panose="020B0604020202020204" pitchFamily="34" charset="0"/>
                <a:cs typeface="Arial" panose="020B0604020202020204" pitchFamily="34" charset="0"/>
              </a:defRPr>
            </a:lvl1pPr>
          </a:lstStyle>
          <a:p>
            <a:pPr lvl="0"/>
            <a:r>
              <a:rPr lang="en-US" dirty="0"/>
              <a:t>Divider Title1</a:t>
            </a:r>
          </a:p>
        </p:txBody>
      </p:sp>
    </p:spTree>
    <p:extLst>
      <p:ext uri="{BB962C8B-B14F-4D97-AF65-F5344CB8AC3E}">
        <p14:creationId xmlns:p14="http://schemas.microsoft.com/office/powerpoint/2010/main" val="23017432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Divider Slide Option 2">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72C8967C-5DE1-8542-B6F8-DE583745C775}"/>
              </a:ext>
            </a:extLst>
          </p:cNvPr>
          <p:cNvGrpSpPr/>
          <p:nvPr userDrawn="1"/>
        </p:nvGrpSpPr>
        <p:grpSpPr>
          <a:xfrm>
            <a:off x="0" y="-1"/>
            <a:ext cx="12192000" cy="6858001"/>
            <a:chOff x="0" y="-1"/>
            <a:chExt cx="12192000" cy="6858001"/>
          </a:xfrm>
        </p:grpSpPr>
        <p:pic>
          <p:nvPicPr>
            <p:cNvPr id="8" name="Picture 7">
              <a:extLst>
                <a:ext uri="{FF2B5EF4-FFF2-40B4-BE49-F238E27FC236}">
                  <a16:creationId xmlns:a16="http://schemas.microsoft.com/office/drawing/2014/main" id="{E3F91AB2-125E-C949-8DAC-F0922653571D}"/>
                </a:ext>
              </a:extLst>
            </p:cNvPr>
            <p:cNvPicPr>
              <a:picLocks noChangeAspect="1"/>
            </p:cNvPicPr>
            <p:nvPr/>
          </p:nvPicPr>
          <p:blipFill rotWithShape="1">
            <a:blip r:embed="rId2">
              <a:alphaModFix amt="50000"/>
            </a:blip>
            <a:srcRect t="19272"/>
            <a:stretch/>
          </p:blipFill>
          <p:spPr>
            <a:xfrm>
              <a:off x="0" y="-1"/>
              <a:ext cx="12192000" cy="6858001"/>
            </a:xfrm>
            <a:prstGeom prst="rect">
              <a:avLst/>
            </a:prstGeom>
          </p:spPr>
        </p:pic>
        <p:cxnSp>
          <p:nvCxnSpPr>
            <p:cNvPr id="10" name="Straight Connector 9">
              <a:extLst>
                <a:ext uri="{FF2B5EF4-FFF2-40B4-BE49-F238E27FC236}">
                  <a16:creationId xmlns:a16="http://schemas.microsoft.com/office/drawing/2014/main" id="{DF6F952A-A865-544A-B2DA-A32AF5762272}"/>
                </a:ext>
              </a:extLst>
            </p:cNvPr>
            <p:cNvCxnSpPr/>
            <p:nvPr/>
          </p:nvCxnSpPr>
          <p:spPr>
            <a:xfrm>
              <a:off x="3672840" y="3857735"/>
              <a:ext cx="4846320" cy="0"/>
            </a:xfrm>
            <a:prstGeom prst="line">
              <a:avLst/>
            </a:prstGeom>
            <a:ln w="28575">
              <a:solidFill>
                <a:srgbClr val="FFC629"/>
              </a:solidFill>
            </a:ln>
          </p:spPr>
          <p:style>
            <a:lnRef idx="1">
              <a:schemeClr val="accent1"/>
            </a:lnRef>
            <a:fillRef idx="0">
              <a:schemeClr val="accent1"/>
            </a:fillRef>
            <a:effectRef idx="0">
              <a:schemeClr val="accent1"/>
            </a:effectRef>
            <a:fontRef idx="minor">
              <a:schemeClr val="tx1"/>
            </a:fontRef>
          </p:style>
        </p:cxnSp>
      </p:grpSp>
      <p:sp>
        <p:nvSpPr>
          <p:cNvPr id="6" name="Text Placeholder 12">
            <a:extLst>
              <a:ext uri="{FF2B5EF4-FFF2-40B4-BE49-F238E27FC236}">
                <a16:creationId xmlns:a16="http://schemas.microsoft.com/office/drawing/2014/main" id="{BDF5D72F-CC3C-2B4E-B192-FF761F67C873}"/>
              </a:ext>
            </a:extLst>
          </p:cNvPr>
          <p:cNvSpPr>
            <a:spLocks noGrp="1"/>
          </p:cNvSpPr>
          <p:nvPr>
            <p:ph type="body" sz="quarter" idx="11" hasCustomPrompt="1"/>
          </p:nvPr>
        </p:nvSpPr>
        <p:spPr>
          <a:xfrm>
            <a:off x="2808325" y="3247982"/>
            <a:ext cx="6575347" cy="553998"/>
          </a:xfrm>
          <a:prstGeom prst="rect">
            <a:avLst/>
          </a:prstGeom>
        </p:spPr>
        <p:txBody>
          <a:bodyPr/>
          <a:lstStyle>
            <a:lvl1pPr marL="0" indent="0" algn="ctr">
              <a:buNone/>
              <a:defRPr sz="3000" b="1" i="0">
                <a:solidFill>
                  <a:schemeClr val="tx1"/>
                </a:solidFill>
                <a:latin typeface="Arial" panose="020B0604020202020204" pitchFamily="34" charset="0"/>
                <a:cs typeface="Arial" panose="020B0604020202020204" pitchFamily="34" charset="0"/>
              </a:defRPr>
            </a:lvl1pPr>
          </a:lstStyle>
          <a:p>
            <a:pPr lvl="0"/>
            <a:r>
              <a:rPr lang="en-US" dirty="0"/>
              <a:t>Divider Title2</a:t>
            </a:r>
          </a:p>
        </p:txBody>
      </p:sp>
    </p:spTree>
    <p:extLst>
      <p:ext uri="{BB962C8B-B14F-4D97-AF65-F5344CB8AC3E}">
        <p14:creationId xmlns:p14="http://schemas.microsoft.com/office/powerpoint/2010/main" val="30890166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08656306"/>
      </p:ext>
    </p:extLst>
  </p:cSld>
  <p:clrMap bg1="lt1" tx1="dk1" bg2="lt2" tx2="dk2" accent1="accent1" accent2="accent2" accent3="accent3" accent4="accent4" accent5="accent5" accent6="accent6" hlink="hlink" folHlink="folHlink"/>
  <p:sldLayoutIdLst>
    <p:sldLayoutId id="2147483655" r:id="rId1"/>
    <p:sldLayoutId id="2147483656" r:id="rId2"/>
    <p:sldLayoutId id="2147483667" r:id="rId3"/>
    <p:sldLayoutId id="2147483668" r:id="rId4"/>
    <p:sldLayoutId id="2147483669" r:id="rId5"/>
    <p:sldLayoutId id="2147483658" r:id="rId6"/>
    <p:sldLayoutId id="2147483665" r:id="rId7"/>
    <p:sldLayoutId id="2147483660" r:id="rId8"/>
    <p:sldLayoutId id="2147483661" r:id="rId9"/>
    <p:sldLayoutId id="2147483663" r:id="rId10"/>
    <p:sldLayoutId id="2147483664" r:id="rId11"/>
    <p:sldLayoutId id="2147483666" r:id="rId12"/>
  </p:sldLayoutIdLst>
  <p:hf sldNum="0"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71.png"/><Relationship Id="rId3" Type="http://schemas.openxmlformats.org/officeDocument/2006/relationships/image" Target="../media/image66.svg"/><Relationship Id="rId7" Type="http://schemas.openxmlformats.org/officeDocument/2006/relationships/image" Target="../media/image70.svg"/><Relationship Id="rId2" Type="http://schemas.openxmlformats.org/officeDocument/2006/relationships/image" Target="../media/image65.png"/><Relationship Id="rId1" Type="http://schemas.openxmlformats.org/officeDocument/2006/relationships/slideLayout" Target="../slideLayouts/slideLayout3.xml"/><Relationship Id="rId6" Type="http://schemas.openxmlformats.org/officeDocument/2006/relationships/image" Target="../media/image69.png"/><Relationship Id="rId11" Type="http://schemas.openxmlformats.org/officeDocument/2006/relationships/image" Target="../media/image74.svg"/><Relationship Id="rId5" Type="http://schemas.openxmlformats.org/officeDocument/2006/relationships/image" Target="../media/image68.svg"/><Relationship Id="rId10" Type="http://schemas.openxmlformats.org/officeDocument/2006/relationships/image" Target="../media/image73.png"/><Relationship Id="rId4" Type="http://schemas.openxmlformats.org/officeDocument/2006/relationships/image" Target="../media/image67.png"/><Relationship Id="rId9" Type="http://schemas.openxmlformats.org/officeDocument/2006/relationships/image" Target="../media/image72.svg"/></Relationships>
</file>

<file path=ppt/slides/_rels/slide11.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76.gif"/><Relationship Id="rId2" Type="http://schemas.openxmlformats.org/officeDocument/2006/relationships/image" Target="../media/image75.gif"/><Relationship Id="rId1" Type="http://schemas.openxmlformats.org/officeDocument/2006/relationships/slideLayout" Target="../slideLayouts/slideLayout3.xml"/><Relationship Id="rId6" Type="http://schemas.openxmlformats.org/officeDocument/2006/relationships/image" Target="../media/image79.png"/><Relationship Id="rId5" Type="http://schemas.openxmlformats.org/officeDocument/2006/relationships/image" Target="../media/image78.png"/><Relationship Id="rId4" Type="http://schemas.openxmlformats.org/officeDocument/2006/relationships/image" Target="../media/image77.gif"/></Relationships>
</file>

<file path=ppt/slides/_rels/slide13.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80.png"/><Relationship Id="rId1" Type="http://schemas.openxmlformats.org/officeDocument/2006/relationships/slideLayout" Target="../slideLayouts/slideLayout3.xml"/><Relationship Id="rId5" Type="http://schemas.openxmlformats.org/officeDocument/2006/relationships/hyperlink" Target="https://www.graphable.ai/blog/graph-database-fraud-detection/" TargetMode="External"/><Relationship Id="rId4" Type="http://schemas.openxmlformats.org/officeDocument/2006/relationships/hyperlink" Target="https://www.thebalancemoney.com/how-to-read-a-candlestick-chart-1031115" TargetMode="External"/></Relationships>
</file>

<file path=ppt/slides/_rels/slide14.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84.gif"/><Relationship Id="rId2" Type="http://schemas.openxmlformats.org/officeDocument/2006/relationships/image" Target="../media/image83.gi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84.gif"/><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86.png"/><Relationship Id="rId2" Type="http://schemas.openxmlformats.org/officeDocument/2006/relationships/chart" Target="../charts/chart2.xml"/><Relationship Id="rId1" Type="http://schemas.openxmlformats.org/officeDocument/2006/relationships/slideLayout" Target="../slideLayouts/slideLayout3.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87.svg"/></Relationships>
</file>

<file path=ppt/slides/_rels/slide19.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8.svg"/><Relationship Id="rId2" Type="http://schemas.openxmlformats.org/officeDocument/2006/relationships/image" Target="../media/image7.png"/><Relationship Id="rId1" Type="http://schemas.openxmlformats.org/officeDocument/2006/relationships/slideLayout" Target="../slideLayouts/slideLayout3.xml"/><Relationship Id="rId5" Type="http://schemas.openxmlformats.org/officeDocument/2006/relationships/image" Target="../media/image10.sv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13" Type="http://schemas.openxmlformats.org/officeDocument/2006/relationships/image" Target="../media/image22.svg"/><Relationship Id="rId3" Type="http://schemas.openxmlformats.org/officeDocument/2006/relationships/image" Target="../media/image12.svg"/><Relationship Id="rId7" Type="http://schemas.openxmlformats.org/officeDocument/2006/relationships/image" Target="../media/image16.svg"/><Relationship Id="rId12" Type="http://schemas.openxmlformats.org/officeDocument/2006/relationships/image" Target="../media/image21.png"/><Relationship Id="rId17" Type="http://schemas.openxmlformats.org/officeDocument/2006/relationships/image" Target="../media/image26.svg"/><Relationship Id="rId2" Type="http://schemas.openxmlformats.org/officeDocument/2006/relationships/image" Target="../media/image11.png"/><Relationship Id="rId16" Type="http://schemas.openxmlformats.org/officeDocument/2006/relationships/image" Target="../media/image25.png"/><Relationship Id="rId1" Type="http://schemas.openxmlformats.org/officeDocument/2006/relationships/slideLayout" Target="../slideLayouts/slideLayout3.xml"/><Relationship Id="rId6" Type="http://schemas.openxmlformats.org/officeDocument/2006/relationships/image" Target="../media/image15.png"/><Relationship Id="rId11" Type="http://schemas.openxmlformats.org/officeDocument/2006/relationships/image" Target="../media/image20.svg"/><Relationship Id="rId5" Type="http://schemas.openxmlformats.org/officeDocument/2006/relationships/image" Target="../media/image14.svg"/><Relationship Id="rId15" Type="http://schemas.openxmlformats.org/officeDocument/2006/relationships/image" Target="../media/image24.sv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svg"/><Relationship Id="rId14" Type="http://schemas.openxmlformats.org/officeDocument/2006/relationships/image" Target="../media/image23.png"/></Relationships>
</file>

<file path=ppt/slides/_rels/slide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hyperlink" Target="https://pubs.rsna.org/doi/full/10.1148/rg.2021200210" TargetMode="External"/><Relationship Id="rId2" Type="http://schemas.openxmlformats.org/officeDocument/2006/relationships/image" Target="../media/image29.jpeg"/><Relationship Id="rId1" Type="http://schemas.openxmlformats.org/officeDocument/2006/relationships/slideLayout" Target="../slideLayouts/slideLayout3.xml"/><Relationship Id="rId4" Type="http://schemas.openxmlformats.org/officeDocument/2006/relationships/hyperlink" Target="https://insightsimaging.springeropen.com/articles/10.1186/s13244-019-0832-5" TargetMode="External"/></Relationships>
</file>

<file path=ppt/slides/_rels/slide7.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svg"/><Relationship Id="rId7" Type="http://schemas.openxmlformats.org/officeDocument/2006/relationships/image" Target="../media/image35.svg"/><Relationship Id="rId2" Type="http://schemas.openxmlformats.org/officeDocument/2006/relationships/image" Target="../media/image30.png"/><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image" Target="../media/image33.svg"/><Relationship Id="rId4" Type="http://schemas.openxmlformats.org/officeDocument/2006/relationships/image" Target="../media/image32.png"/><Relationship Id="rId9" Type="http://schemas.openxmlformats.org/officeDocument/2006/relationships/image" Target="../media/image37.svg"/></Relationships>
</file>

<file path=ppt/slides/_rels/slide8.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svg"/><Relationship Id="rId18" Type="http://schemas.openxmlformats.org/officeDocument/2006/relationships/image" Target="../media/image54.png"/><Relationship Id="rId3" Type="http://schemas.openxmlformats.org/officeDocument/2006/relationships/image" Target="../media/image39.svg"/><Relationship Id="rId21" Type="http://schemas.openxmlformats.org/officeDocument/2006/relationships/image" Target="../media/image57.svg"/><Relationship Id="rId7" Type="http://schemas.openxmlformats.org/officeDocument/2006/relationships/image" Target="../media/image43.svg"/><Relationship Id="rId12" Type="http://schemas.openxmlformats.org/officeDocument/2006/relationships/image" Target="../media/image48.png"/><Relationship Id="rId17" Type="http://schemas.openxmlformats.org/officeDocument/2006/relationships/image" Target="../media/image53.svg"/><Relationship Id="rId25" Type="http://schemas.openxmlformats.org/officeDocument/2006/relationships/image" Target="../media/image61.svg"/><Relationship Id="rId2" Type="http://schemas.openxmlformats.org/officeDocument/2006/relationships/image" Target="../media/image38.png"/><Relationship Id="rId16" Type="http://schemas.openxmlformats.org/officeDocument/2006/relationships/image" Target="../media/image52.png"/><Relationship Id="rId20" Type="http://schemas.openxmlformats.org/officeDocument/2006/relationships/image" Target="../media/image56.png"/><Relationship Id="rId1" Type="http://schemas.openxmlformats.org/officeDocument/2006/relationships/slideLayout" Target="../slideLayouts/slideLayout3.xml"/><Relationship Id="rId6" Type="http://schemas.openxmlformats.org/officeDocument/2006/relationships/image" Target="../media/image42.png"/><Relationship Id="rId11" Type="http://schemas.openxmlformats.org/officeDocument/2006/relationships/image" Target="../media/image47.svg"/><Relationship Id="rId24" Type="http://schemas.openxmlformats.org/officeDocument/2006/relationships/image" Target="../media/image60.png"/><Relationship Id="rId5" Type="http://schemas.openxmlformats.org/officeDocument/2006/relationships/image" Target="../media/image41.svg"/><Relationship Id="rId15" Type="http://schemas.openxmlformats.org/officeDocument/2006/relationships/image" Target="../media/image51.svg"/><Relationship Id="rId23" Type="http://schemas.openxmlformats.org/officeDocument/2006/relationships/image" Target="../media/image59.svg"/><Relationship Id="rId10" Type="http://schemas.openxmlformats.org/officeDocument/2006/relationships/image" Target="../media/image46.png"/><Relationship Id="rId19" Type="http://schemas.openxmlformats.org/officeDocument/2006/relationships/image" Target="../media/image55.svg"/><Relationship Id="rId4" Type="http://schemas.openxmlformats.org/officeDocument/2006/relationships/image" Target="../media/image40.png"/><Relationship Id="rId9" Type="http://schemas.openxmlformats.org/officeDocument/2006/relationships/image" Target="../media/image45.svg"/><Relationship Id="rId14" Type="http://schemas.openxmlformats.org/officeDocument/2006/relationships/image" Target="../media/image50.png"/><Relationship Id="rId22" Type="http://schemas.openxmlformats.org/officeDocument/2006/relationships/image" Target="../media/image58.png"/></Relationships>
</file>

<file path=ppt/slides/_rels/slide9.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image" Target="../media/image62.png"/><Relationship Id="rId1" Type="http://schemas.openxmlformats.org/officeDocument/2006/relationships/slideLayout" Target="../slideLayouts/slideLayout3.xml"/><Relationship Id="rId5" Type="http://schemas.openxmlformats.org/officeDocument/2006/relationships/hyperlink" Target="https://www.nvidia.com/en-us/glossary/data-science/recommendation-system/" TargetMode="External"/><Relationship Id="rId4" Type="http://schemas.openxmlformats.org/officeDocument/2006/relationships/image" Target="../media/image6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1D62DE74-A72F-FA43-9FDB-0477AE57CAB9}"/>
              </a:ext>
            </a:extLst>
          </p:cNvPr>
          <p:cNvSpPr>
            <a:spLocks noGrp="1"/>
          </p:cNvSpPr>
          <p:nvPr>
            <p:ph type="title"/>
          </p:nvPr>
        </p:nvSpPr>
        <p:spPr/>
        <p:txBody>
          <a:bodyPr/>
          <a:lstStyle/>
          <a:p>
            <a:r>
              <a:rPr lang="en-US" dirty="0"/>
              <a:t>Machine Learning and Artificial Intelligence</a:t>
            </a:r>
            <a:br>
              <a:rPr lang="en-US" dirty="0"/>
            </a:br>
            <a:endParaRPr lang="en-US" dirty="0"/>
          </a:p>
        </p:txBody>
      </p:sp>
    </p:spTree>
    <p:extLst>
      <p:ext uri="{BB962C8B-B14F-4D97-AF65-F5344CB8AC3E}">
        <p14:creationId xmlns:p14="http://schemas.microsoft.com/office/powerpoint/2010/main" val="18717258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AD694D-CC64-675E-5A23-D932629DB348}"/>
              </a:ext>
            </a:extLst>
          </p:cNvPr>
          <p:cNvSpPr>
            <a:spLocks noGrp="1"/>
          </p:cNvSpPr>
          <p:nvPr>
            <p:ph type="title"/>
          </p:nvPr>
        </p:nvSpPr>
        <p:spPr>
          <a:xfrm>
            <a:off x="733425" y="109131"/>
            <a:ext cx="4905375" cy="666991"/>
          </a:xfrm>
        </p:spPr>
        <p:txBody>
          <a:bodyPr/>
          <a:lstStyle/>
          <a:p>
            <a:r>
              <a:rPr lang="en-US" dirty="0"/>
              <a:t>Applications in Retails – Sentiment Analysis</a:t>
            </a:r>
          </a:p>
        </p:txBody>
      </p:sp>
      <p:sp>
        <p:nvSpPr>
          <p:cNvPr id="3" name="Content Placeholder 2">
            <a:extLst>
              <a:ext uri="{FF2B5EF4-FFF2-40B4-BE49-F238E27FC236}">
                <a16:creationId xmlns:a16="http://schemas.microsoft.com/office/drawing/2014/main" id="{07ACCDB2-338E-2CD0-22D7-6059DA97EABD}"/>
              </a:ext>
            </a:extLst>
          </p:cNvPr>
          <p:cNvSpPr>
            <a:spLocks noGrp="1"/>
          </p:cNvSpPr>
          <p:nvPr>
            <p:ph sz="quarter" idx="10"/>
          </p:nvPr>
        </p:nvSpPr>
        <p:spPr>
          <a:xfrm>
            <a:off x="733775" y="1289093"/>
            <a:ext cx="5263778" cy="5221539"/>
          </a:xfrm>
        </p:spPr>
        <p:txBody>
          <a:bodyPr/>
          <a:lstStyle/>
          <a:p>
            <a:r>
              <a:rPr lang="en-US" dirty="0"/>
              <a:t>Automated algorithms that determine the positivity or negativity in customers’ reviews on products or services</a:t>
            </a:r>
          </a:p>
          <a:p>
            <a:pPr>
              <a:buFont typeface="Wingdings" panose="05000000000000000000" pitchFamily="2" charset="2"/>
              <a:buChar char="è"/>
            </a:pPr>
            <a:r>
              <a:rPr lang="en-US" dirty="0">
                <a:sym typeface="Wingdings" panose="05000000000000000000" pitchFamily="2" charset="2"/>
              </a:rPr>
              <a:t> Companies can improve weaknesses and/or extend strengths of offers</a:t>
            </a:r>
          </a:p>
          <a:p>
            <a:pPr>
              <a:buFont typeface="Wingdings" panose="05000000000000000000" pitchFamily="2" charset="2"/>
              <a:buChar char="è"/>
            </a:pPr>
            <a:endParaRPr lang="en-US" dirty="0"/>
          </a:p>
        </p:txBody>
      </p:sp>
      <p:sp>
        <p:nvSpPr>
          <p:cNvPr id="7" name="Speech Bubble: Rectangle with Corners Rounded 6">
            <a:extLst>
              <a:ext uri="{FF2B5EF4-FFF2-40B4-BE49-F238E27FC236}">
                <a16:creationId xmlns:a16="http://schemas.microsoft.com/office/drawing/2014/main" id="{BCC288A3-5533-74AE-FB51-FB0EA8A93FA1}"/>
              </a:ext>
            </a:extLst>
          </p:cNvPr>
          <p:cNvSpPr/>
          <p:nvPr/>
        </p:nvSpPr>
        <p:spPr>
          <a:xfrm>
            <a:off x="6874724" y="144885"/>
            <a:ext cx="2792279" cy="1134390"/>
          </a:xfrm>
          <a:prstGeom prst="wedgeRoundRectCallout">
            <a:avLst>
              <a:gd name="adj1" fmla="val -55418"/>
              <a:gd name="adj2" fmla="val 43453"/>
              <a:gd name="adj3" fmla="val 16667"/>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latin typeface="Consolas" panose="020B0609020204030204" pitchFamily="49" charset="0"/>
              </a:rPr>
              <a:t>Love it, will definitely buy again, A+++++++++!!!!!</a:t>
            </a:r>
          </a:p>
        </p:txBody>
      </p:sp>
      <p:sp>
        <p:nvSpPr>
          <p:cNvPr id="8" name="Speech Bubble: Rectangle with Corners Rounded 7">
            <a:extLst>
              <a:ext uri="{FF2B5EF4-FFF2-40B4-BE49-F238E27FC236}">
                <a16:creationId xmlns:a16="http://schemas.microsoft.com/office/drawing/2014/main" id="{9A55F074-195D-5E5B-DAA2-6E60A34FA49F}"/>
              </a:ext>
            </a:extLst>
          </p:cNvPr>
          <p:cNvSpPr/>
          <p:nvPr/>
        </p:nvSpPr>
        <p:spPr>
          <a:xfrm>
            <a:off x="6874724" y="1351536"/>
            <a:ext cx="2792279" cy="1134390"/>
          </a:xfrm>
          <a:prstGeom prst="wedgeRoundRectCallout">
            <a:avLst>
              <a:gd name="adj1" fmla="val -55418"/>
              <a:gd name="adj2" fmla="val 43453"/>
              <a:gd name="adj3" fmla="val 16667"/>
            </a:avLst>
          </a:prstGeom>
          <a:solidFill>
            <a:schemeClr val="accent4">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latin typeface="Consolas" panose="020B0609020204030204" pitchFamily="49" charset="0"/>
              </a:rPr>
              <a:t>Didn’t work. Returned. Not coming back.</a:t>
            </a:r>
          </a:p>
        </p:txBody>
      </p:sp>
      <p:sp>
        <p:nvSpPr>
          <p:cNvPr id="9" name="Speech Bubble: Rectangle with Corners Rounded 8">
            <a:extLst>
              <a:ext uri="{FF2B5EF4-FFF2-40B4-BE49-F238E27FC236}">
                <a16:creationId xmlns:a16="http://schemas.microsoft.com/office/drawing/2014/main" id="{A2AA90F9-6E4D-826E-60CF-05F1A567C290}"/>
              </a:ext>
            </a:extLst>
          </p:cNvPr>
          <p:cNvSpPr/>
          <p:nvPr/>
        </p:nvSpPr>
        <p:spPr>
          <a:xfrm>
            <a:off x="6874724" y="2558543"/>
            <a:ext cx="2792279" cy="1134390"/>
          </a:xfrm>
          <a:prstGeom prst="wedgeRoundRectCallout">
            <a:avLst>
              <a:gd name="adj1" fmla="val -55418"/>
              <a:gd name="adj2" fmla="val 43453"/>
              <a:gd name="adj3" fmla="val 16667"/>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latin typeface="Consolas" panose="020B0609020204030204" pitchFamily="49" charset="0"/>
              </a:rPr>
              <a:t>The product is mediocre. Can temporarily use, but will replace</a:t>
            </a:r>
          </a:p>
        </p:txBody>
      </p:sp>
      <p:pic>
        <p:nvPicPr>
          <p:cNvPr id="13" name="Graphic 12" descr="Angry face with solid fill with solid fill">
            <a:extLst>
              <a:ext uri="{FF2B5EF4-FFF2-40B4-BE49-F238E27FC236}">
                <a16:creationId xmlns:a16="http://schemas.microsoft.com/office/drawing/2014/main" id="{4E1EEA72-ED77-7994-20C5-5D9CC2BD17A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0544174" y="1461531"/>
            <a:ext cx="914400" cy="914400"/>
          </a:xfrm>
          <a:prstGeom prst="rect">
            <a:avLst/>
          </a:prstGeom>
        </p:spPr>
      </p:pic>
      <p:grpSp>
        <p:nvGrpSpPr>
          <p:cNvPr id="19" name="Group 18">
            <a:extLst>
              <a:ext uri="{FF2B5EF4-FFF2-40B4-BE49-F238E27FC236}">
                <a16:creationId xmlns:a16="http://schemas.microsoft.com/office/drawing/2014/main" id="{88F6E1CE-4EFE-6099-90D6-BE3D725C023D}"/>
              </a:ext>
            </a:extLst>
          </p:cNvPr>
          <p:cNvGrpSpPr/>
          <p:nvPr/>
        </p:nvGrpSpPr>
        <p:grpSpPr>
          <a:xfrm>
            <a:off x="10544174" y="2666204"/>
            <a:ext cx="914400" cy="914400"/>
            <a:chOff x="9765450" y="4318040"/>
            <a:chExt cx="914400" cy="914400"/>
          </a:xfrm>
        </p:grpSpPr>
        <p:pic>
          <p:nvPicPr>
            <p:cNvPr id="11" name="Graphic 10" descr="Neutral face with solid fill with solid fill">
              <a:extLst>
                <a:ext uri="{FF2B5EF4-FFF2-40B4-BE49-F238E27FC236}">
                  <a16:creationId xmlns:a16="http://schemas.microsoft.com/office/drawing/2014/main" id="{7D1E1629-9A6E-8461-5142-A6E718896A7C}"/>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765450" y="4318040"/>
              <a:ext cx="914400" cy="914400"/>
            </a:xfrm>
            <a:prstGeom prst="rect">
              <a:avLst/>
            </a:prstGeom>
          </p:spPr>
        </p:pic>
        <p:sp>
          <p:nvSpPr>
            <p:cNvPr id="18" name="Rectangle 17">
              <a:extLst>
                <a:ext uri="{FF2B5EF4-FFF2-40B4-BE49-F238E27FC236}">
                  <a16:creationId xmlns:a16="http://schemas.microsoft.com/office/drawing/2014/main" id="{55D525BE-C88E-75E1-48D8-91BF7BB78408}"/>
                </a:ext>
              </a:extLst>
            </p:cNvPr>
            <p:cNvSpPr/>
            <p:nvPr/>
          </p:nvSpPr>
          <p:spPr>
            <a:xfrm>
              <a:off x="9982200" y="4552950"/>
              <a:ext cx="501650" cy="88900"/>
            </a:xfrm>
            <a:prstGeom prst="rect">
              <a:avLst/>
            </a:prstGeom>
            <a:solidFill>
              <a:schemeClr val="tx2">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Arrow: Right 19">
            <a:extLst>
              <a:ext uri="{FF2B5EF4-FFF2-40B4-BE49-F238E27FC236}">
                <a16:creationId xmlns:a16="http://schemas.microsoft.com/office/drawing/2014/main" id="{493C5490-52F4-3416-FE22-22627F486B83}"/>
              </a:ext>
            </a:extLst>
          </p:cNvPr>
          <p:cNvSpPr/>
          <p:nvPr/>
        </p:nvSpPr>
        <p:spPr>
          <a:xfrm>
            <a:off x="9871280" y="545113"/>
            <a:ext cx="468616" cy="333934"/>
          </a:xfrm>
          <a:prstGeom prst="rightArrow">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Arrow: Right 20">
            <a:extLst>
              <a:ext uri="{FF2B5EF4-FFF2-40B4-BE49-F238E27FC236}">
                <a16:creationId xmlns:a16="http://schemas.microsoft.com/office/drawing/2014/main" id="{71FB8C9E-4C35-887B-CA7C-5BA9C3B2DF19}"/>
              </a:ext>
            </a:extLst>
          </p:cNvPr>
          <p:cNvSpPr/>
          <p:nvPr/>
        </p:nvSpPr>
        <p:spPr>
          <a:xfrm>
            <a:off x="9871280" y="1751764"/>
            <a:ext cx="468616" cy="333934"/>
          </a:xfrm>
          <a:prstGeom prst="rightArrow">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Right 21">
            <a:extLst>
              <a:ext uri="{FF2B5EF4-FFF2-40B4-BE49-F238E27FC236}">
                <a16:creationId xmlns:a16="http://schemas.microsoft.com/office/drawing/2014/main" id="{4D2D1C81-D6B6-173D-44C1-031E43B4C145}"/>
              </a:ext>
            </a:extLst>
          </p:cNvPr>
          <p:cNvSpPr/>
          <p:nvPr/>
        </p:nvSpPr>
        <p:spPr>
          <a:xfrm>
            <a:off x="9871280" y="2958771"/>
            <a:ext cx="468616" cy="333934"/>
          </a:xfrm>
          <a:prstGeom prst="rightArrow">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Speech Bubble: Rectangle with Corners Rounded 22">
            <a:extLst>
              <a:ext uri="{FF2B5EF4-FFF2-40B4-BE49-F238E27FC236}">
                <a16:creationId xmlns:a16="http://schemas.microsoft.com/office/drawing/2014/main" id="{FDEDCADE-4DC2-A6BC-A883-A581C9CBD868}"/>
              </a:ext>
            </a:extLst>
          </p:cNvPr>
          <p:cNvSpPr/>
          <p:nvPr/>
        </p:nvSpPr>
        <p:spPr>
          <a:xfrm>
            <a:off x="6874724" y="3765550"/>
            <a:ext cx="2792279" cy="1134390"/>
          </a:xfrm>
          <a:prstGeom prst="wedgeRoundRectCallout">
            <a:avLst>
              <a:gd name="adj1" fmla="val -55418"/>
              <a:gd name="adj2" fmla="val 43453"/>
              <a:gd name="adj3" fmla="val 16667"/>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latin typeface="Consolas" panose="020B0609020204030204" pitchFamily="49" charset="0"/>
              </a:rPr>
              <a:t>It was good while it worked but broke after two months. Waiting for replacement</a:t>
            </a:r>
          </a:p>
        </p:txBody>
      </p:sp>
      <p:sp>
        <p:nvSpPr>
          <p:cNvPr id="27" name="Arrow: Right 26">
            <a:extLst>
              <a:ext uri="{FF2B5EF4-FFF2-40B4-BE49-F238E27FC236}">
                <a16:creationId xmlns:a16="http://schemas.microsoft.com/office/drawing/2014/main" id="{4C28248E-6952-4C0D-743C-48EFE779D98B}"/>
              </a:ext>
            </a:extLst>
          </p:cNvPr>
          <p:cNvSpPr/>
          <p:nvPr/>
        </p:nvSpPr>
        <p:spPr>
          <a:xfrm>
            <a:off x="9871280" y="4165778"/>
            <a:ext cx="468616" cy="333934"/>
          </a:xfrm>
          <a:prstGeom prst="rightArrow">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onfused face with solid fill with solid fill">
            <a:extLst>
              <a:ext uri="{FF2B5EF4-FFF2-40B4-BE49-F238E27FC236}">
                <a16:creationId xmlns:a16="http://schemas.microsoft.com/office/drawing/2014/main" id="{110A416F-7E04-8976-C185-057110CC154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44173" y="3875545"/>
            <a:ext cx="914400" cy="914400"/>
          </a:xfrm>
          <a:prstGeom prst="rect">
            <a:avLst/>
          </a:prstGeom>
        </p:spPr>
      </p:pic>
      <p:pic>
        <p:nvPicPr>
          <p:cNvPr id="31" name="Graphic 30" descr="Smiling with hearts face with solid fill with solid fill">
            <a:extLst>
              <a:ext uri="{FF2B5EF4-FFF2-40B4-BE49-F238E27FC236}">
                <a16:creationId xmlns:a16="http://schemas.microsoft.com/office/drawing/2014/main" id="{588529F8-41F7-56E9-7D4E-2FFB411CECE5}"/>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0554549" y="254880"/>
            <a:ext cx="914400" cy="914400"/>
          </a:xfrm>
          <a:prstGeom prst="rect">
            <a:avLst/>
          </a:prstGeom>
        </p:spPr>
      </p:pic>
      <p:sp>
        <p:nvSpPr>
          <p:cNvPr id="32" name="Speech Bubble: Rectangle with Corners Rounded 31">
            <a:extLst>
              <a:ext uri="{FF2B5EF4-FFF2-40B4-BE49-F238E27FC236}">
                <a16:creationId xmlns:a16="http://schemas.microsoft.com/office/drawing/2014/main" id="{D9A8947B-9596-D9C2-4410-A60A24FB5776}"/>
              </a:ext>
            </a:extLst>
          </p:cNvPr>
          <p:cNvSpPr/>
          <p:nvPr/>
        </p:nvSpPr>
        <p:spPr>
          <a:xfrm>
            <a:off x="6874724" y="4972557"/>
            <a:ext cx="2792279" cy="1134390"/>
          </a:xfrm>
          <a:prstGeom prst="wedgeRoundRectCallout">
            <a:avLst>
              <a:gd name="adj1" fmla="val -55418"/>
              <a:gd name="adj2" fmla="val 43453"/>
              <a:gd name="adj3" fmla="val 16667"/>
            </a:avLst>
          </a:prstGeom>
          <a:solidFill>
            <a:schemeClr val="accent5">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1600" dirty="0">
                <a:latin typeface="Consolas" panose="020B0609020204030204" pitchFamily="49" charset="0"/>
              </a:rPr>
              <a:t>It was good. I’m happy.</a:t>
            </a:r>
          </a:p>
        </p:txBody>
      </p:sp>
      <p:sp>
        <p:nvSpPr>
          <p:cNvPr id="33" name="Arrow: Right 32">
            <a:extLst>
              <a:ext uri="{FF2B5EF4-FFF2-40B4-BE49-F238E27FC236}">
                <a16:creationId xmlns:a16="http://schemas.microsoft.com/office/drawing/2014/main" id="{78049030-F8D7-FD1B-5C2E-59B6A19ABF55}"/>
              </a:ext>
            </a:extLst>
          </p:cNvPr>
          <p:cNvSpPr/>
          <p:nvPr/>
        </p:nvSpPr>
        <p:spPr>
          <a:xfrm>
            <a:off x="9871280" y="5372785"/>
            <a:ext cx="468616" cy="333934"/>
          </a:xfrm>
          <a:prstGeom prst="rightArrow">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Smiling face with solid fill with solid fill">
            <a:extLst>
              <a:ext uri="{FF2B5EF4-FFF2-40B4-BE49-F238E27FC236}">
                <a16:creationId xmlns:a16="http://schemas.microsoft.com/office/drawing/2014/main" id="{6544E75C-E9A0-E440-617D-682184CD889E}"/>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0543825" y="5080218"/>
            <a:ext cx="914400" cy="914400"/>
          </a:xfrm>
          <a:prstGeom prst="rect">
            <a:avLst/>
          </a:prstGeom>
        </p:spPr>
      </p:pic>
    </p:spTree>
    <p:extLst>
      <p:ext uri="{BB962C8B-B14F-4D97-AF65-F5344CB8AC3E}">
        <p14:creationId xmlns:p14="http://schemas.microsoft.com/office/powerpoint/2010/main" val="281088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3"/>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9"/>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21"/>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1"/>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6"/>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nodeType="clickEffect">
                                  <p:stCondLst>
                                    <p:cond delay="0"/>
                                  </p:stCondLst>
                                  <p:childTnLst>
                                    <p:set>
                                      <p:cBhvr>
                                        <p:cTn id="4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20" grpId="0" animBg="1"/>
      <p:bldP spid="21" grpId="0" animBg="1"/>
      <p:bldP spid="22" grpId="0" animBg="1"/>
      <p:bldP spid="23" grpId="0" animBg="1"/>
      <p:bldP spid="27" grpId="0" animBg="1"/>
      <p:bldP spid="32" grpId="0" animBg="1"/>
      <p:bldP spid="33"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B5B312B-B80C-8FAE-89C0-089B110FAFF5}"/>
              </a:ext>
            </a:extLst>
          </p:cNvPr>
          <p:cNvSpPr>
            <a:spLocks noGrp="1"/>
          </p:cNvSpPr>
          <p:nvPr>
            <p:ph type="title"/>
          </p:nvPr>
        </p:nvSpPr>
        <p:spPr/>
        <p:txBody>
          <a:bodyPr/>
          <a:lstStyle/>
          <a:p>
            <a:r>
              <a:rPr lang="en-US" dirty="0"/>
              <a:t>Application in Retails – Forecast Sales/Demands</a:t>
            </a:r>
          </a:p>
        </p:txBody>
      </p:sp>
      <p:sp>
        <p:nvSpPr>
          <p:cNvPr id="3" name="Content Placeholder 2">
            <a:extLst>
              <a:ext uri="{FF2B5EF4-FFF2-40B4-BE49-F238E27FC236}">
                <a16:creationId xmlns:a16="http://schemas.microsoft.com/office/drawing/2014/main" id="{22BCCFAA-1916-379A-5A6F-18771E7B7E16}"/>
              </a:ext>
            </a:extLst>
          </p:cNvPr>
          <p:cNvSpPr>
            <a:spLocks noGrp="1"/>
          </p:cNvSpPr>
          <p:nvPr>
            <p:ph sz="quarter" idx="10"/>
          </p:nvPr>
        </p:nvSpPr>
        <p:spPr>
          <a:xfrm>
            <a:off x="733425" y="908094"/>
            <a:ext cx="10806934" cy="2730588"/>
          </a:xfrm>
        </p:spPr>
        <p:txBody>
          <a:bodyPr/>
          <a:lstStyle/>
          <a:p>
            <a:r>
              <a:rPr lang="en-US" dirty="0"/>
              <a:t>Utilize historical data to forecast sales or demands of products or services</a:t>
            </a:r>
          </a:p>
          <a:p>
            <a:pPr>
              <a:buFont typeface="Wingdings" panose="05000000000000000000" pitchFamily="2" charset="2"/>
              <a:buChar char="è"/>
            </a:pPr>
            <a:r>
              <a:rPr lang="en-US" dirty="0">
                <a:sym typeface="Wingdings" panose="05000000000000000000" pitchFamily="2" charset="2"/>
              </a:rPr>
              <a:t> Can optimize pricing and/or promotions to maximize potential profits</a:t>
            </a:r>
          </a:p>
          <a:p>
            <a:pPr>
              <a:buFont typeface="Wingdings" panose="05000000000000000000" pitchFamily="2" charset="2"/>
              <a:buChar char="è"/>
            </a:pPr>
            <a:endParaRPr lang="en-US" dirty="0"/>
          </a:p>
        </p:txBody>
      </p:sp>
      <p:graphicFrame>
        <p:nvGraphicFramePr>
          <p:cNvPr id="4" name="Chart 3">
            <a:extLst>
              <a:ext uri="{FF2B5EF4-FFF2-40B4-BE49-F238E27FC236}">
                <a16:creationId xmlns:a16="http://schemas.microsoft.com/office/drawing/2014/main" id="{3D0A2AD7-F485-3517-B0AC-60F4F816E6C4}"/>
              </a:ext>
            </a:extLst>
          </p:cNvPr>
          <p:cNvGraphicFramePr>
            <a:graphicFrameLocks/>
          </p:cNvGraphicFramePr>
          <p:nvPr>
            <p:extLst>
              <p:ext uri="{D42A27DB-BD31-4B8C-83A1-F6EECF244321}">
                <p14:modId xmlns:p14="http://schemas.microsoft.com/office/powerpoint/2010/main" val="1204592963"/>
              </p:ext>
            </p:extLst>
          </p:nvPr>
        </p:nvGraphicFramePr>
        <p:xfrm>
          <a:off x="2287169" y="2755628"/>
          <a:ext cx="7195386" cy="2743200"/>
        </p:xfrm>
        <a:graphic>
          <a:graphicData uri="http://schemas.openxmlformats.org/drawingml/2006/chart">
            <c:chart xmlns:c="http://schemas.openxmlformats.org/drawingml/2006/chart" xmlns:r="http://schemas.openxmlformats.org/officeDocument/2006/relationships" r:id="rId2"/>
          </a:graphicData>
        </a:graphic>
      </p:graphicFrame>
      <p:cxnSp>
        <p:nvCxnSpPr>
          <p:cNvPr id="5" name="Straight Connector 4">
            <a:extLst>
              <a:ext uri="{FF2B5EF4-FFF2-40B4-BE49-F238E27FC236}">
                <a16:creationId xmlns:a16="http://schemas.microsoft.com/office/drawing/2014/main" id="{59AA928E-C025-BCC2-8F77-529536102930}"/>
              </a:ext>
            </a:extLst>
          </p:cNvPr>
          <p:cNvCxnSpPr>
            <a:cxnSpLocks/>
          </p:cNvCxnSpPr>
          <p:nvPr/>
        </p:nvCxnSpPr>
        <p:spPr>
          <a:xfrm>
            <a:off x="8683825" y="2890921"/>
            <a:ext cx="0" cy="1931068"/>
          </a:xfrm>
          <a:prstGeom prst="line">
            <a:avLst/>
          </a:prstGeom>
          <a:ln w="38100">
            <a:prstDash val="dash"/>
          </a:ln>
        </p:spPr>
        <p:style>
          <a:lnRef idx="1">
            <a:schemeClr val="accent4"/>
          </a:lnRef>
          <a:fillRef idx="0">
            <a:schemeClr val="accent4"/>
          </a:fillRef>
          <a:effectRef idx="0">
            <a:schemeClr val="accent4"/>
          </a:effectRef>
          <a:fontRef idx="minor">
            <a:schemeClr val="tx1"/>
          </a:fontRef>
        </p:style>
      </p:cxnSp>
      <p:sp>
        <p:nvSpPr>
          <p:cNvPr id="6" name="TextBox 5">
            <a:extLst>
              <a:ext uri="{FF2B5EF4-FFF2-40B4-BE49-F238E27FC236}">
                <a16:creationId xmlns:a16="http://schemas.microsoft.com/office/drawing/2014/main" id="{E07F7482-F3FF-2B52-C51B-E26E84EE4D92}"/>
              </a:ext>
            </a:extLst>
          </p:cNvPr>
          <p:cNvSpPr txBox="1"/>
          <p:nvPr/>
        </p:nvSpPr>
        <p:spPr>
          <a:xfrm>
            <a:off x="4730178" y="4593390"/>
            <a:ext cx="880369" cy="307777"/>
          </a:xfrm>
          <a:prstGeom prst="rect">
            <a:avLst/>
          </a:prstGeom>
          <a:noFill/>
        </p:spPr>
        <p:txBody>
          <a:bodyPr wrap="none" rtlCol="0">
            <a:spAutoFit/>
          </a:bodyPr>
          <a:lstStyle/>
          <a:p>
            <a:r>
              <a:rPr lang="en-US" sz="1400" b="1" dirty="0">
                <a:solidFill>
                  <a:schemeClr val="bg1">
                    <a:lumMod val="65000"/>
                  </a:schemeClr>
                </a:solidFill>
                <a:latin typeface="Consolas" panose="020B0609020204030204" pitchFamily="49" charset="0"/>
              </a:rPr>
              <a:t>History</a:t>
            </a:r>
          </a:p>
        </p:txBody>
      </p:sp>
      <p:sp>
        <p:nvSpPr>
          <p:cNvPr id="7" name="TextBox 6">
            <a:extLst>
              <a:ext uri="{FF2B5EF4-FFF2-40B4-BE49-F238E27FC236}">
                <a16:creationId xmlns:a16="http://schemas.microsoft.com/office/drawing/2014/main" id="{E624CA0D-293B-F070-64BC-35BC697B2940}"/>
              </a:ext>
            </a:extLst>
          </p:cNvPr>
          <p:cNvSpPr txBox="1"/>
          <p:nvPr/>
        </p:nvSpPr>
        <p:spPr>
          <a:xfrm>
            <a:off x="8710445" y="2890921"/>
            <a:ext cx="780983" cy="307777"/>
          </a:xfrm>
          <a:prstGeom prst="rect">
            <a:avLst/>
          </a:prstGeom>
          <a:noFill/>
        </p:spPr>
        <p:txBody>
          <a:bodyPr wrap="none" rtlCol="0">
            <a:spAutoFit/>
          </a:bodyPr>
          <a:lstStyle/>
          <a:p>
            <a:r>
              <a:rPr lang="en-US" sz="1400" b="1" dirty="0">
                <a:solidFill>
                  <a:schemeClr val="bg1">
                    <a:lumMod val="65000"/>
                  </a:schemeClr>
                </a:solidFill>
                <a:latin typeface="Consolas" panose="020B0609020204030204" pitchFamily="49" charset="0"/>
              </a:rPr>
              <a:t>Future</a:t>
            </a:r>
          </a:p>
        </p:txBody>
      </p:sp>
    </p:spTree>
    <p:extLst>
      <p:ext uri="{BB962C8B-B14F-4D97-AF65-F5344CB8AC3E}">
        <p14:creationId xmlns:p14="http://schemas.microsoft.com/office/powerpoint/2010/main" val="9073734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932C60-4371-4ADF-B18D-D239BE3ECB25}"/>
              </a:ext>
            </a:extLst>
          </p:cNvPr>
          <p:cNvSpPr>
            <a:spLocks noGrp="1"/>
          </p:cNvSpPr>
          <p:nvPr>
            <p:ph type="title"/>
          </p:nvPr>
        </p:nvSpPr>
        <p:spPr>
          <a:xfrm>
            <a:off x="733425" y="109131"/>
            <a:ext cx="6410325" cy="666991"/>
          </a:xfrm>
        </p:spPr>
        <p:txBody>
          <a:bodyPr/>
          <a:lstStyle/>
          <a:p>
            <a:r>
              <a:rPr lang="en-US" dirty="0"/>
              <a:t>Applications in Manufacturing – Anomaly Detection</a:t>
            </a:r>
          </a:p>
        </p:txBody>
      </p:sp>
      <p:sp>
        <p:nvSpPr>
          <p:cNvPr id="3" name="Content Placeholder 2">
            <a:extLst>
              <a:ext uri="{FF2B5EF4-FFF2-40B4-BE49-F238E27FC236}">
                <a16:creationId xmlns:a16="http://schemas.microsoft.com/office/drawing/2014/main" id="{262C75B9-CD4E-4B69-814D-1D94A2AB3925}"/>
              </a:ext>
            </a:extLst>
          </p:cNvPr>
          <p:cNvSpPr>
            <a:spLocks noGrp="1"/>
          </p:cNvSpPr>
          <p:nvPr>
            <p:ph sz="quarter" idx="10"/>
          </p:nvPr>
        </p:nvSpPr>
        <p:spPr>
          <a:xfrm>
            <a:off x="733424" y="1193800"/>
            <a:ext cx="5597945" cy="4935832"/>
          </a:xfrm>
        </p:spPr>
        <p:txBody>
          <a:bodyPr/>
          <a:lstStyle/>
          <a:p>
            <a:r>
              <a:rPr lang="en-US" sz="2400" dirty="0"/>
              <a:t>Detecting faults in a product line during operation from sensor data</a:t>
            </a:r>
          </a:p>
          <a:p>
            <a:r>
              <a:rPr lang="en-US" sz="2400" dirty="0"/>
              <a:t>Helps early detection of any issues in manufacturing systems to</a:t>
            </a:r>
          </a:p>
          <a:p>
            <a:pPr lvl="1"/>
            <a:r>
              <a:rPr lang="en-US" sz="2000" dirty="0"/>
              <a:t>Schedule better maintenance and extend system life while minimizing downtime</a:t>
            </a:r>
          </a:p>
          <a:p>
            <a:pPr lvl="1"/>
            <a:r>
              <a:rPr lang="en-US" sz="2000" dirty="0"/>
              <a:t>Predict remaining useful life of systems</a:t>
            </a:r>
          </a:p>
          <a:p>
            <a:pPr lvl="1"/>
            <a:r>
              <a:rPr lang="en-US" sz="2000" dirty="0"/>
              <a:t>Improve quality control</a:t>
            </a:r>
          </a:p>
        </p:txBody>
      </p:sp>
      <p:pic>
        <p:nvPicPr>
          <p:cNvPr id="10" name="Picture 2" descr="Quipt — ATONATON">
            <a:extLst>
              <a:ext uri="{FF2B5EF4-FFF2-40B4-BE49-F238E27FC236}">
                <a16:creationId xmlns:a16="http://schemas.microsoft.com/office/drawing/2014/main" id="{B2F13E0A-42D9-1FF3-FFE1-77E8786C8C5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20817" y="288865"/>
            <a:ext cx="4638105" cy="2612799"/>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A picture containing sketch, white, black and white, black&#10;&#10;Description automatically generated">
            <a:extLst>
              <a:ext uri="{FF2B5EF4-FFF2-40B4-BE49-F238E27FC236}">
                <a16:creationId xmlns:a16="http://schemas.microsoft.com/office/drawing/2014/main" id="{F88447C1-D120-D773-3F6A-511AC65C117E}"/>
              </a:ext>
            </a:extLst>
          </p:cNvPr>
          <p:cNvPicPr>
            <a:picLocks noChangeAspect="1"/>
          </p:cNvPicPr>
          <p:nvPr/>
        </p:nvPicPr>
        <p:blipFill rotWithShape="1">
          <a:blip r:embed="rId3"/>
          <a:srcRect l="8751" t="8363" r="7083"/>
          <a:stretch/>
        </p:blipFill>
        <p:spPr>
          <a:xfrm>
            <a:off x="7320817" y="3211914"/>
            <a:ext cx="4823558" cy="1312922"/>
          </a:xfrm>
          <a:prstGeom prst="rect">
            <a:avLst/>
          </a:prstGeom>
        </p:spPr>
      </p:pic>
      <p:pic>
        <p:nvPicPr>
          <p:cNvPr id="12" name="Picture 11" descr="A picture containing sketch, black and white, white&#10;&#10;Description automatically generated">
            <a:extLst>
              <a:ext uri="{FF2B5EF4-FFF2-40B4-BE49-F238E27FC236}">
                <a16:creationId xmlns:a16="http://schemas.microsoft.com/office/drawing/2014/main" id="{4C1D6CD0-B281-5F10-4DEB-06EAB4839304}"/>
              </a:ext>
            </a:extLst>
          </p:cNvPr>
          <p:cNvPicPr>
            <a:picLocks noChangeAspect="1"/>
          </p:cNvPicPr>
          <p:nvPr/>
        </p:nvPicPr>
        <p:blipFill rotWithShape="1">
          <a:blip r:embed="rId4"/>
          <a:srcRect l="8570" t="8555" r="7262" b="5723"/>
          <a:stretch/>
        </p:blipFill>
        <p:spPr>
          <a:xfrm>
            <a:off x="7320817" y="4835086"/>
            <a:ext cx="4823558" cy="1228179"/>
          </a:xfrm>
          <a:prstGeom prst="rect">
            <a:avLst/>
          </a:prstGeom>
        </p:spPr>
      </p:pic>
      <p:cxnSp>
        <p:nvCxnSpPr>
          <p:cNvPr id="13" name="Connector: Elbow 12">
            <a:extLst>
              <a:ext uri="{FF2B5EF4-FFF2-40B4-BE49-F238E27FC236}">
                <a16:creationId xmlns:a16="http://schemas.microsoft.com/office/drawing/2014/main" id="{502E5A00-33A6-FED6-8268-B767743AD293}"/>
              </a:ext>
            </a:extLst>
          </p:cNvPr>
          <p:cNvCxnSpPr>
            <a:stCxn id="10" idx="1"/>
            <a:endCxn id="11" idx="1"/>
          </p:cNvCxnSpPr>
          <p:nvPr/>
        </p:nvCxnSpPr>
        <p:spPr>
          <a:xfrm rot="10800000" flipV="1">
            <a:off x="7320817" y="1595265"/>
            <a:ext cx="12700" cy="2273110"/>
          </a:xfrm>
          <a:prstGeom prst="bentConnector3">
            <a:avLst>
              <a:gd name="adj1" fmla="val 3457898"/>
            </a:avLst>
          </a:prstGeom>
          <a:ln w="381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4" name="Connector: Elbow 13">
            <a:extLst>
              <a:ext uri="{FF2B5EF4-FFF2-40B4-BE49-F238E27FC236}">
                <a16:creationId xmlns:a16="http://schemas.microsoft.com/office/drawing/2014/main" id="{1DB223A7-F81F-1ADE-1896-4C67A88D1B97}"/>
              </a:ext>
            </a:extLst>
          </p:cNvPr>
          <p:cNvCxnSpPr>
            <a:cxnSpLocks/>
            <a:stCxn id="10" idx="1"/>
            <a:endCxn id="12" idx="1"/>
          </p:cNvCxnSpPr>
          <p:nvPr/>
        </p:nvCxnSpPr>
        <p:spPr>
          <a:xfrm rot="10800000" flipV="1">
            <a:off x="7320817" y="1595264"/>
            <a:ext cx="12700" cy="3853911"/>
          </a:xfrm>
          <a:prstGeom prst="bentConnector3">
            <a:avLst>
              <a:gd name="adj1" fmla="val 3457898"/>
            </a:avLst>
          </a:prstGeom>
          <a:ln w="381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5454DC69-C1FF-FAD5-88F3-66AFB83FB1AC}"/>
              </a:ext>
            </a:extLst>
          </p:cNvPr>
          <p:cNvSpPr txBox="1"/>
          <p:nvPr/>
        </p:nvSpPr>
        <p:spPr>
          <a:xfrm>
            <a:off x="8768167" y="4439084"/>
            <a:ext cx="1941557" cy="276999"/>
          </a:xfrm>
          <a:prstGeom prst="rect">
            <a:avLst/>
          </a:prstGeom>
          <a:noFill/>
        </p:spPr>
        <p:txBody>
          <a:bodyPr wrap="none" rtlCol="0">
            <a:spAutoFit/>
          </a:bodyPr>
          <a:lstStyle/>
          <a:p>
            <a:r>
              <a:rPr lang="en-US" sz="1200" b="1" dirty="0">
                <a:latin typeface="Montserrat" panose="00000500000000000000" pitchFamily="2" charset="0"/>
              </a:rPr>
              <a:t>Robot arm’s positions</a:t>
            </a:r>
          </a:p>
        </p:txBody>
      </p:sp>
      <p:sp>
        <p:nvSpPr>
          <p:cNvPr id="16" name="TextBox 15">
            <a:extLst>
              <a:ext uri="{FF2B5EF4-FFF2-40B4-BE49-F238E27FC236}">
                <a16:creationId xmlns:a16="http://schemas.microsoft.com/office/drawing/2014/main" id="{8B2B4A1B-5CB4-C011-5097-6EAAF4F6D61C}"/>
              </a:ext>
            </a:extLst>
          </p:cNvPr>
          <p:cNvSpPr txBox="1"/>
          <p:nvPr/>
        </p:nvSpPr>
        <p:spPr>
          <a:xfrm>
            <a:off x="9111272" y="6043768"/>
            <a:ext cx="1242648" cy="276999"/>
          </a:xfrm>
          <a:prstGeom prst="rect">
            <a:avLst/>
          </a:prstGeom>
          <a:noFill/>
        </p:spPr>
        <p:txBody>
          <a:bodyPr wrap="none" rtlCol="0">
            <a:spAutoFit/>
          </a:bodyPr>
          <a:lstStyle/>
          <a:p>
            <a:r>
              <a:rPr lang="en-US" sz="1200" b="1" dirty="0">
                <a:latin typeface="Montserrat" panose="00000500000000000000" pitchFamily="2" charset="0"/>
              </a:rPr>
              <a:t>Air pressures</a:t>
            </a:r>
          </a:p>
        </p:txBody>
      </p:sp>
      <p:sp>
        <p:nvSpPr>
          <p:cNvPr id="17" name="TextBox 16">
            <a:extLst>
              <a:ext uri="{FF2B5EF4-FFF2-40B4-BE49-F238E27FC236}">
                <a16:creationId xmlns:a16="http://schemas.microsoft.com/office/drawing/2014/main" id="{2CF30949-9E7E-0FC4-A874-F9AA28A45D93}"/>
              </a:ext>
            </a:extLst>
          </p:cNvPr>
          <p:cNvSpPr txBox="1"/>
          <p:nvPr/>
        </p:nvSpPr>
        <p:spPr>
          <a:xfrm>
            <a:off x="8735305" y="2875413"/>
            <a:ext cx="2007281" cy="276999"/>
          </a:xfrm>
          <a:prstGeom prst="rect">
            <a:avLst/>
          </a:prstGeom>
          <a:noFill/>
        </p:spPr>
        <p:txBody>
          <a:bodyPr wrap="none" rtlCol="0">
            <a:spAutoFit/>
          </a:bodyPr>
          <a:lstStyle/>
          <a:p>
            <a:r>
              <a:rPr lang="en-US" sz="1200" b="1" dirty="0">
                <a:latin typeface="Montserrat" panose="00000500000000000000" pitchFamily="2" charset="0"/>
              </a:rPr>
              <a:t>Manufacturing system</a:t>
            </a:r>
          </a:p>
        </p:txBody>
      </p:sp>
      <p:grpSp>
        <p:nvGrpSpPr>
          <p:cNvPr id="23" name="Group 22">
            <a:extLst>
              <a:ext uri="{FF2B5EF4-FFF2-40B4-BE49-F238E27FC236}">
                <a16:creationId xmlns:a16="http://schemas.microsoft.com/office/drawing/2014/main" id="{9AA82A75-E559-3A9A-970C-07E70BB132A0}"/>
              </a:ext>
            </a:extLst>
          </p:cNvPr>
          <p:cNvGrpSpPr/>
          <p:nvPr/>
        </p:nvGrpSpPr>
        <p:grpSpPr>
          <a:xfrm>
            <a:off x="1264998" y="4145517"/>
            <a:ext cx="3974399" cy="2175250"/>
            <a:chOff x="690263" y="3001802"/>
            <a:chExt cx="5970640" cy="3267824"/>
          </a:xfrm>
        </p:grpSpPr>
        <p:pic>
          <p:nvPicPr>
            <p:cNvPr id="18" name="Picture 6">
              <a:extLst>
                <a:ext uri="{FF2B5EF4-FFF2-40B4-BE49-F238E27FC236}">
                  <a16:creationId xmlns:a16="http://schemas.microsoft.com/office/drawing/2014/main" id="{59303B2F-D242-8E49-142C-7A233E165CD5}"/>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0263" y="3001802"/>
              <a:ext cx="5970640" cy="1636699"/>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8">
              <a:extLst>
                <a:ext uri="{FF2B5EF4-FFF2-40B4-BE49-F238E27FC236}">
                  <a16:creationId xmlns:a16="http://schemas.microsoft.com/office/drawing/2014/main" id="{20BD2F25-5F3B-D926-4691-B09F9458065F}"/>
                </a:ext>
              </a:extLst>
            </p:cNvPr>
            <p:cNvPicPr>
              <a:picLocks noChangeAspect="1" noChangeArrowheads="1"/>
            </p:cNvPicPr>
            <p:nvPr/>
          </p:nvPicPr>
          <p:blipFill>
            <a:blip r:embed="rId6"/>
            <a:srcRect/>
            <a:stretch/>
          </p:blipFill>
          <p:spPr bwMode="auto">
            <a:xfrm>
              <a:off x="690269" y="4628724"/>
              <a:ext cx="5970634" cy="1640902"/>
            </a:xfrm>
            <a:prstGeom prst="rect">
              <a:avLst/>
            </a:prstGeom>
            <a:noFill/>
            <a:extLst>
              <a:ext uri="{909E8E84-426E-40DD-AFC4-6F175D3DCCD1}">
                <a14:hiddenFill xmlns:a14="http://schemas.microsoft.com/office/drawing/2010/main">
                  <a:solidFill>
                    <a:srgbClr val="FFFFFF"/>
                  </a:solidFill>
                </a14:hiddenFill>
              </a:ext>
            </a:extLst>
          </p:spPr>
        </p:pic>
        <p:sp>
          <p:nvSpPr>
            <p:cNvPr id="21" name="Rectangle 20">
              <a:extLst>
                <a:ext uri="{FF2B5EF4-FFF2-40B4-BE49-F238E27FC236}">
                  <a16:creationId xmlns:a16="http://schemas.microsoft.com/office/drawing/2014/main" id="{63236D73-78DD-12AF-3163-07F75D9317B2}"/>
                </a:ext>
              </a:extLst>
            </p:cNvPr>
            <p:cNvSpPr/>
            <p:nvPr/>
          </p:nvSpPr>
          <p:spPr>
            <a:xfrm>
              <a:off x="4086195" y="3366717"/>
              <a:ext cx="715993" cy="79363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C26DDBEF-EC8C-49F4-337D-6D4CD5FFA390}"/>
                </a:ext>
              </a:extLst>
            </p:cNvPr>
            <p:cNvSpPr/>
            <p:nvPr/>
          </p:nvSpPr>
          <p:spPr>
            <a:xfrm>
              <a:off x="2659960" y="5009471"/>
              <a:ext cx="715993" cy="793631"/>
            </a:xfrm>
            <a:prstGeom prst="rect">
              <a:avLst/>
            </a:prstGeom>
            <a:noFill/>
            <a:ln w="38100">
              <a:solidFill>
                <a:srgbClr val="FF000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Arrow: Right 23">
            <a:extLst>
              <a:ext uri="{FF2B5EF4-FFF2-40B4-BE49-F238E27FC236}">
                <a16:creationId xmlns:a16="http://schemas.microsoft.com/office/drawing/2014/main" id="{7CC8617A-7C9C-1EB7-C5FB-D42F47A0B9BA}"/>
              </a:ext>
            </a:extLst>
          </p:cNvPr>
          <p:cNvSpPr/>
          <p:nvPr/>
        </p:nvSpPr>
        <p:spPr>
          <a:xfrm flipH="1">
            <a:off x="5722414" y="4916711"/>
            <a:ext cx="468616" cy="446893"/>
          </a:xfrm>
          <a:prstGeom prst="rightArrow">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259374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2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24"/>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 end="1"/>
                                            </p:txEl>
                                          </p:spTgt>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
                                            <p:txEl>
                                              <p:pRg st="2" end="2"/>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2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B79189A-4C9A-112E-2B44-6E37916AE279}"/>
              </a:ext>
            </a:extLst>
          </p:cNvPr>
          <p:cNvSpPr>
            <a:spLocks noGrp="1"/>
          </p:cNvSpPr>
          <p:nvPr>
            <p:ph type="title"/>
          </p:nvPr>
        </p:nvSpPr>
        <p:spPr/>
        <p:txBody>
          <a:bodyPr/>
          <a:lstStyle/>
          <a:p>
            <a:r>
              <a:rPr lang="en-US" dirty="0"/>
              <a:t>Applications in Finance</a:t>
            </a:r>
          </a:p>
        </p:txBody>
      </p:sp>
      <p:sp>
        <p:nvSpPr>
          <p:cNvPr id="3" name="Content Placeholder 2">
            <a:extLst>
              <a:ext uri="{FF2B5EF4-FFF2-40B4-BE49-F238E27FC236}">
                <a16:creationId xmlns:a16="http://schemas.microsoft.com/office/drawing/2014/main" id="{D4D8A196-3EE1-CC89-1F73-44955CE04980}"/>
              </a:ext>
            </a:extLst>
          </p:cNvPr>
          <p:cNvSpPr>
            <a:spLocks noGrp="1"/>
          </p:cNvSpPr>
          <p:nvPr>
            <p:ph sz="quarter" idx="10"/>
          </p:nvPr>
        </p:nvSpPr>
        <p:spPr>
          <a:xfrm>
            <a:off x="733426" y="908093"/>
            <a:ext cx="9280832" cy="1493275"/>
          </a:xfrm>
        </p:spPr>
        <p:txBody>
          <a:bodyPr/>
          <a:lstStyle/>
          <a:p>
            <a:r>
              <a:rPr lang="en-US" dirty="0"/>
              <a:t>Predicting movements in markets such as stocks for automation of trading</a:t>
            </a:r>
          </a:p>
          <a:p>
            <a:r>
              <a:rPr lang="en-US" dirty="0"/>
              <a:t>Fraud detections in credit and debit transactions</a:t>
            </a:r>
          </a:p>
          <a:p>
            <a:endParaRPr lang="en-US" dirty="0"/>
          </a:p>
        </p:txBody>
      </p:sp>
      <p:pic>
        <p:nvPicPr>
          <p:cNvPr id="5" name="Picture 4">
            <a:extLst>
              <a:ext uri="{FF2B5EF4-FFF2-40B4-BE49-F238E27FC236}">
                <a16:creationId xmlns:a16="http://schemas.microsoft.com/office/drawing/2014/main" id="{DE3230BA-FF3E-F6BD-B4F0-89B7E6EE77B0}"/>
              </a:ext>
            </a:extLst>
          </p:cNvPr>
          <p:cNvPicPr>
            <a:picLocks noChangeAspect="1"/>
          </p:cNvPicPr>
          <p:nvPr/>
        </p:nvPicPr>
        <p:blipFill>
          <a:blip r:embed="rId2"/>
          <a:srcRect/>
          <a:stretch/>
        </p:blipFill>
        <p:spPr>
          <a:xfrm>
            <a:off x="733425" y="2693848"/>
            <a:ext cx="4332247" cy="2888164"/>
          </a:xfrm>
          <a:prstGeom prst="rect">
            <a:avLst/>
          </a:prstGeom>
        </p:spPr>
      </p:pic>
      <p:pic>
        <p:nvPicPr>
          <p:cNvPr id="5122" name="Picture 2" descr="Graph Database Fraud Detection: A Powerful Weapon for Financial Services">
            <a:extLst>
              <a:ext uri="{FF2B5EF4-FFF2-40B4-BE49-F238E27FC236}">
                <a16:creationId xmlns:a16="http://schemas.microsoft.com/office/drawing/2014/main" id="{5005272C-4A31-3DA7-E422-0A0B27C044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0821" y="2590086"/>
            <a:ext cx="3533511" cy="2993092"/>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467364B4-5D1D-603C-7E6D-F71FEE50A295}"/>
              </a:ext>
            </a:extLst>
          </p:cNvPr>
          <p:cNvSpPr txBox="1"/>
          <p:nvPr/>
        </p:nvSpPr>
        <p:spPr>
          <a:xfrm>
            <a:off x="625671" y="5583178"/>
            <a:ext cx="4547754" cy="261610"/>
          </a:xfrm>
          <a:prstGeom prst="rect">
            <a:avLst/>
          </a:prstGeom>
          <a:noFill/>
        </p:spPr>
        <p:txBody>
          <a:bodyPr wrap="square">
            <a:spAutoFit/>
          </a:bodyPr>
          <a:lstStyle/>
          <a:p>
            <a:pPr algn="ctr"/>
            <a:r>
              <a:rPr lang="en-US" sz="1050" dirty="0">
                <a:hlinkClick r:id="rId4"/>
              </a:rPr>
              <a:t>https://www.thebalancemoney.com/how-to-read-a-candlestick-chart-1031115</a:t>
            </a:r>
            <a:r>
              <a:rPr lang="en-US" sz="1050" dirty="0"/>
              <a:t> </a:t>
            </a:r>
          </a:p>
        </p:txBody>
      </p:sp>
      <p:sp>
        <p:nvSpPr>
          <p:cNvPr id="8" name="TextBox 7">
            <a:extLst>
              <a:ext uri="{FF2B5EF4-FFF2-40B4-BE49-F238E27FC236}">
                <a16:creationId xmlns:a16="http://schemas.microsoft.com/office/drawing/2014/main" id="{CD3B37EA-3575-DE56-CBCE-4CADC26A4129}"/>
              </a:ext>
            </a:extLst>
          </p:cNvPr>
          <p:cNvSpPr txBox="1"/>
          <p:nvPr/>
        </p:nvSpPr>
        <p:spPr>
          <a:xfrm>
            <a:off x="6637638" y="5583178"/>
            <a:ext cx="4079875" cy="261610"/>
          </a:xfrm>
          <a:prstGeom prst="rect">
            <a:avLst/>
          </a:prstGeom>
          <a:noFill/>
        </p:spPr>
        <p:txBody>
          <a:bodyPr wrap="square">
            <a:spAutoFit/>
          </a:bodyPr>
          <a:lstStyle/>
          <a:p>
            <a:pPr algn="ctr"/>
            <a:r>
              <a:rPr lang="en-US" sz="1050" dirty="0">
                <a:hlinkClick r:id="rId5"/>
              </a:rPr>
              <a:t>https://www.graphable.ai/blog/graph-database-fraud-detection/</a:t>
            </a:r>
            <a:r>
              <a:rPr lang="en-US" sz="1050" dirty="0"/>
              <a:t> </a:t>
            </a:r>
          </a:p>
        </p:txBody>
      </p:sp>
    </p:spTree>
    <p:extLst>
      <p:ext uri="{BB962C8B-B14F-4D97-AF65-F5344CB8AC3E}">
        <p14:creationId xmlns:p14="http://schemas.microsoft.com/office/powerpoint/2010/main" val="41791382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12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EF24AB4-A4F6-488C-BFED-7186997C4D19}"/>
              </a:ext>
            </a:extLst>
          </p:cNvPr>
          <p:cNvSpPr>
            <a:spLocks noGrp="1"/>
          </p:cNvSpPr>
          <p:nvPr>
            <p:ph sz="quarter" idx="10"/>
          </p:nvPr>
        </p:nvSpPr>
        <p:spPr>
          <a:xfrm>
            <a:off x="722777" y="536027"/>
            <a:ext cx="4683607" cy="5221539"/>
          </a:xfrm>
        </p:spPr>
        <p:txBody>
          <a:bodyPr/>
          <a:lstStyle/>
          <a:p>
            <a:r>
              <a:rPr lang="en-US" sz="2000" dirty="0"/>
              <a:t>Tabular data</a:t>
            </a:r>
          </a:p>
          <a:p>
            <a:pPr lvl="1"/>
            <a:r>
              <a:rPr lang="en-US" sz="1800" dirty="0"/>
              <a:t>Usually in the form of a 2-Dimensional table (e.g., in Excel or regular DBMS)</a:t>
            </a:r>
          </a:p>
          <a:p>
            <a:pPr lvl="1"/>
            <a:r>
              <a:rPr lang="en-US" sz="1800" dirty="0"/>
              <a:t>Rows represent individual </a:t>
            </a:r>
            <a:r>
              <a:rPr lang="en-US" sz="1800" b="1" dirty="0"/>
              <a:t>instances</a:t>
            </a:r>
            <a:r>
              <a:rPr lang="en-US" sz="1800" dirty="0"/>
              <a:t> or </a:t>
            </a:r>
            <a:r>
              <a:rPr lang="en-US" sz="1800" b="1" dirty="0"/>
              <a:t>data points</a:t>
            </a:r>
          </a:p>
          <a:p>
            <a:pPr lvl="1"/>
            <a:r>
              <a:rPr lang="en-US" sz="1800" dirty="0"/>
              <a:t>Columns represent </a:t>
            </a:r>
            <a:r>
              <a:rPr lang="en-US" sz="1800" b="1" dirty="0"/>
              <a:t>features</a:t>
            </a:r>
          </a:p>
          <a:p>
            <a:r>
              <a:rPr lang="en-US" sz="2200" dirty="0"/>
              <a:t>Image data – are 3D tensors</a:t>
            </a:r>
          </a:p>
          <a:p>
            <a:pPr lvl="1"/>
            <a:r>
              <a:rPr lang="en-US" sz="1800" dirty="0"/>
              <a:t>One image instance is one 3D tensor</a:t>
            </a:r>
          </a:p>
          <a:p>
            <a:pPr lvl="1"/>
            <a:r>
              <a:rPr lang="en-US" sz="1800" dirty="0"/>
              <a:t>Each element in the tensor represents the magnitude of the corresponding pixel at the width/height location and color channel</a:t>
            </a:r>
          </a:p>
          <a:p>
            <a:r>
              <a:rPr lang="en-US" sz="2200" dirty="0"/>
              <a:t>Text data – are …texts </a:t>
            </a:r>
          </a:p>
          <a:p>
            <a:pPr lvl="1"/>
            <a:r>
              <a:rPr lang="en-US" sz="1800" dirty="0"/>
              <a:t>Usually referred to as unstructured data</a:t>
            </a:r>
          </a:p>
          <a:p>
            <a:pPr lvl="1"/>
            <a:r>
              <a:rPr lang="en-US" sz="1800" dirty="0"/>
              <a:t>One instance can be one sentence, one paragraph, or one document</a:t>
            </a:r>
          </a:p>
          <a:p>
            <a:pPr lvl="1"/>
            <a:r>
              <a:rPr lang="en-US" sz="1800" dirty="0"/>
              <a:t>Need to be transformed into numeric before modeling</a:t>
            </a:r>
          </a:p>
        </p:txBody>
      </p:sp>
      <p:sp>
        <p:nvSpPr>
          <p:cNvPr id="5" name="Title 4">
            <a:extLst>
              <a:ext uri="{FF2B5EF4-FFF2-40B4-BE49-F238E27FC236}">
                <a16:creationId xmlns:a16="http://schemas.microsoft.com/office/drawing/2014/main" id="{742F95C7-1517-490F-BA16-FEAF68A4E4BB}"/>
              </a:ext>
            </a:extLst>
          </p:cNvPr>
          <p:cNvSpPr>
            <a:spLocks noGrp="1"/>
          </p:cNvSpPr>
          <p:nvPr>
            <p:ph type="title"/>
          </p:nvPr>
        </p:nvSpPr>
        <p:spPr>
          <a:xfrm>
            <a:off x="757566" y="0"/>
            <a:ext cx="10515600" cy="536027"/>
          </a:xfrm>
        </p:spPr>
        <p:txBody>
          <a:bodyPr/>
          <a:lstStyle/>
          <a:p>
            <a:r>
              <a:rPr lang="en-US" sz="2400" dirty="0"/>
              <a:t>Common Types of Data</a:t>
            </a:r>
          </a:p>
        </p:txBody>
      </p:sp>
      <p:graphicFrame>
        <p:nvGraphicFramePr>
          <p:cNvPr id="6" name="Table 5">
            <a:extLst>
              <a:ext uri="{FF2B5EF4-FFF2-40B4-BE49-F238E27FC236}">
                <a16:creationId xmlns:a16="http://schemas.microsoft.com/office/drawing/2014/main" id="{4B398D09-9CFE-47CD-97E9-FDEFBCB25CD1}"/>
              </a:ext>
            </a:extLst>
          </p:cNvPr>
          <p:cNvGraphicFramePr>
            <a:graphicFrameLocks noGrp="1"/>
          </p:cNvGraphicFramePr>
          <p:nvPr>
            <p:extLst>
              <p:ext uri="{D42A27DB-BD31-4B8C-83A1-F6EECF244321}">
                <p14:modId xmlns:p14="http://schemas.microsoft.com/office/powerpoint/2010/main" val="991977170"/>
              </p:ext>
            </p:extLst>
          </p:nvPr>
        </p:nvGraphicFramePr>
        <p:xfrm>
          <a:off x="6015366" y="68322"/>
          <a:ext cx="2756568" cy="1414678"/>
        </p:xfrm>
        <a:graphic>
          <a:graphicData uri="http://schemas.openxmlformats.org/drawingml/2006/table">
            <a:tbl>
              <a:tblPr firstRow="1" bandRow="1">
                <a:tableStyleId>{00A15C55-8517-42AA-B614-E9B94910E393}</a:tableStyleId>
              </a:tblPr>
              <a:tblGrid>
                <a:gridCol w="679995">
                  <a:extLst>
                    <a:ext uri="{9D8B030D-6E8A-4147-A177-3AD203B41FA5}">
                      <a16:colId xmlns:a16="http://schemas.microsoft.com/office/drawing/2014/main" val="2385928695"/>
                    </a:ext>
                  </a:extLst>
                </a:gridCol>
                <a:gridCol w="698289">
                  <a:extLst>
                    <a:ext uri="{9D8B030D-6E8A-4147-A177-3AD203B41FA5}">
                      <a16:colId xmlns:a16="http://schemas.microsoft.com/office/drawing/2014/main" val="302706152"/>
                    </a:ext>
                  </a:extLst>
                </a:gridCol>
                <a:gridCol w="689142">
                  <a:extLst>
                    <a:ext uri="{9D8B030D-6E8A-4147-A177-3AD203B41FA5}">
                      <a16:colId xmlns:a16="http://schemas.microsoft.com/office/drawing/2014/main" val="2123779599"/>
                    </a:ext>
                  </a:extLst>
                </a:gridCol>
                <a:gridCol w="689142">
                  <a:extLst>
                    <a:ext uri="{9D8B030D-6E8A-4147-A177-3AD203B41FA5}">
                      <a16:colId xmlns:a16="http://schemas.microsoft.com/office/drawing/2014/main" val="873021026"/>
                    </a:ext>
                  </a:extLst>
                </a:gridCol>
              </a:tblGrid>
              <a:tr h="174523">
                <a:tc>
                  <a:txBody>
                    <a:bodyPr/>
                    <a:lstStyle/>
                    <a:p>
                      <a:pPr algn="ctr" fontAlgn="b"/>
                      <a:r>
                        <a:rPr lang="en-US" sz="1050" b="1" u="none" strike="noStrike" dirty="0">
                          <a:solidFill>
                            <a:srgbClr val="000000"/>
                          </a:solidFill>
                          <a:effectLst/>
                        </a:rPr>
                        <a:t>Student ID</a:t>
                      </a:r>
                      <a:endParaRPr lang="en-US" sz="105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050" b="1" u="none" strike="noStrike" dirty="0">
                          <a:solidFill>
                            <a:srgbClr val="000000"/>
                          </a:solidFill>
                          <a:effectLst/>
                        </a:rPr>
                        <a:t>Study Time</a:t>
                      </a:r>
                      <a:endParaRPr lang="en-US" sz="105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050" b="1" u="none" strike="noStrike" dirty="0">
                          <a:solidFill>
                            <a:srgbClr val="000000"/>
                          </a:solidFill>
                          <a:effectLst/>
                        </a:rPr>
                        <a:t>Sleep Time</a:t>
                      </a:r>
                      <a:endParaRPr lang="en-US" sz="1050" b="1" i="0" u="none" strike="noStrike" dirty="0">
                        <a:solidFill>
                          <a:srgbClr val="000000"/>
                        </a:solidFill>
                        <a:effectLst/>
                        <a:latin typeface="Calibri" panose="020F0502020204030204" pitchFamily="34" charset="0"/>
                      </a:endParaRPr>
                    </a:p>
                  </a:txBody>
                  <a:tcPr marL="9525" marR="9525" marT="9525" marB="0" anchor="ctr"/>
                </a:tc>
                <a:tc>
                  <a:txBody>
                    <a:bodyPr/>
                    <a:lstStyle/>
                    <a:p>
                      <a:pPr algn="ctr" fontAlgn="b"/>
                      <a:r>
                        <a:rPr lang="en-US" sz="1050" b="1" u="none" strike="noStrike" dirty="0">
                          <a:solidFill>
                            <a:srgbClr val="000000"/>
                          </a:solidFill>
                          <a:effectLst/>
                        </a:rPr>
                        <a:t>Grade</a:t>
                      </a:r>
                      <a:endParaRPr lang="en-US" sz="1050" b="1" i="0" u="none" strike="noStrike" dirty="0">
                        <a:solidFill>
                          <a:srgbClr val="000000"/>
                        </a:solidFill>
                        <a:effectLst/>
                        <a:latin typeface="Calibri" panose="020F0502020204030204" pitchFamily="34" charset="0"/>
                      </a:endParaRPr>
                    </a:p>
                  </a:txBody>
                  <a:tcPr marL="9525" marR="9525" marT="9525" marB="0" anchor="ctr"/>
                </a:tc>
                <a:extLst>
                  <a:ext uri="{0D108BD9-81ED-4DB2-BD59-A6C34878D82A}">
                    <a16:rowId xmlns:a16="http://schemas.microsoft.com/office/drawing/2014/main" val="1363224489"/>
                  </a:ext>
                </a:extLst>
              </a:tr>
              <a:tr h="174523">
                <a:tc>
                  <a:txBody>
                    <a:bodyPr/>
                    <a:lstStyle/>
                    <a:p>
                      <a:pPr algn="l" fontAlgn="b"/>
                      <a:r>
                        <a:rPr lang="en-US" sz="1100" b="0" u="none" strike="noStrike" dirty="0">
                          <a:solidFill>
                            <a:srgbClr val="000000"/>
                          </a:solidFill>
                          <a:effectLst/>
                        </a:rPr>
                        <a:t>001</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5</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3</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029971332"/>
                  </a:ext>
                </a:extLst>
              </a:tr>
              <a:tr h="174523">
                <a:tc>
                  <a:txBody>
                    <a:bodyPr/>
                    <a:lstStyle/>
                    <a:p>
                      <a:pPr algn="l" fontAlgn="b"/>
                      <a:r>
                        <a:rPr lang="en-US" sz="1100" b="0" u="none" strike="noStrike" dirty="0">
                          <a:solidFill>
                            <a:srgbClr val="000000"/>
                          </a:solidFill>
                          <a:effectLst/>
                        </a:rPr>
                        <a:t>002</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3.6</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321766696"/>
                  </a:ext>
                </a:extLst>
              </a:tr>
              <a:tr h="174523">
                <a:tc>
                  <a:txBody>
                    <a:bodyPr/>
                    <a:lstStyle/>
                    <a:p>
                      <a:pPr algn="l" fontAlgn="b"/>
                      <a:r>
                        <a:rPr lang="en-US" sz="1100" b="0" u="none" strike="noStrike" dirty="0">
                          <a:solidFill>
                            <a:srgbClr val="000000"/>
                          </a:solidFill>
                          <a:effectLst/>
                        </a:rPr>
                        <a:t>003</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3</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11</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2.2</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545172768"/>
                  </a:ext>
                </a:extLst>
              </a:tr>
              <a:tr h="174523">
                <a:tc>
                  <a:txBody>
                    <a:bodyPr/>
                    <a:lstStyle/>
                    <a:p>
                      <a:pPr algn="l" fontAlgn="b"/>
                      <a:r>
                        <a:rPr lang="en-US" sz="1100" b="0" u="none" strike="noStrike" dirty="0">
                          <a:solidFill>
                            <a:srgbClr val="000000"/>
                          </a:solidFill>
                          <a:effectLst/>
                        </a:rPr>
                        <a:t>004</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4</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2.4</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1257067384"/>
                  </a:ext>
                </a:extLst>
              </a:tr>
              <a:tr h="174523">
                <a:tc>
                  <a:txBody>
                    <a:bodyPr/>
                    <a:lstStyle/>
                    <a:p>
                      <a:pPr algn="l" fontAlgn="b"/>
                      <a:r>
                        <a:rPr lang="en-US" sz="1100" b="0" u="none" strike="noStrike">
                          <a:solidFill>
                            <a:srgbClr val="000000"/>
                          </a:solidFill>
                          <a:effectLst/>
                        </a:rPr>
                        <a:t>005</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1</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6</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1.2</a:t>
                      </a:r>
                      <a:endParaRPr lang="en-US" sz="1100" b="0" i="0" u="none" strike="noStrike">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4081238611"/>
                  </a:ext>
                </a:extLst>
              </a:tr>
              <a:tr h="174523">
                <a:tc>
                  <a:txBody>
                    <a:bodyPr/>
                    <a:lstStyle/>
                    <a:p>
                      <a:pPr algn="l" fontAlgn="b"/>
                      <a:r>
                        <a:rPr lang="en-US" sz="1100" b="0" u="none" strike="noStrike" dirty="0">
                          <a:solidFill>
                            <a:srgbClr val="000000"/>
                          </a:solidFill>
                          <a:effectLst/>
                        </a:rPr>
                        <a:t>006</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7</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a:solidFill>
                            <a:srgbClr val="000000"/>
                          </a:solidFill>
                          <a:effectLst/>
                        </a:rPr>
                        <a:t>8</a:t>
                      </a:r>
                      <a:endParaRPr lang="en-US"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3.75</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730271804"/>
                  </a:ext>
                </a:extLst>
              </a:tr>
              <a:tr h="174523">
                <a:tc>
                  <a:txBody>
                    <a:bodyPr/>
                    <a:lstStyle/>
                    <a:p>
                      <a:pPr algn="l" fontAlgn="b"/>
                      <a:r>
                        <a:rPr lang="en-US" sz="1100" b="0" u="none" strike="noStrike" dirty="0">
                          <a:solidFill>
                            <a:srgbClr val="000000"/>
                          </a:solidFill>
                          <a:effectLst/>
                        </a:rPr>
                        <a:t>007</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6</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7</a:t>
                      </a:r>
                      <a:endParaRPr lang="en-US"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US" sz="1100" b="0" u="none" strike="noStrike" dirty="0">
                          <a:solidFill>
                            <a:srgbClr val="000000"/>
                          </a:solidFill>
                          <a:effectLst/>
                        </a:rPr>
                        <a:t>3.1</a:t>
                      </a:r>
                      <a:endParaRPr lang="en-US" sz="1100" b="0"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2168651413"/>
                  </a:ext>
                </a:extLst>
              </a:tr>
            </a:tbl>
          </a:graphicData>
        </a:graphic>
      </p:graphicFrame>
      <p:sp>
        <p:nvSpPr>
          <p:cNvPr id="7" name="TextBox 6">
            <a:extLst>
              <a:ext uri="{FF2B5EF4-FFF2-40B4-BE49-F238E27FC236}">
                <a16:creationId xmlns:a16="http://schemas.microsoft.com/office/drawing/2014/main" id="{C77BDC20-8DD3-4CC7-B63B-FAD9CF0F17E3}"/>
              </a:ext>
            </a:extLst>
          </p:cNvPr>
          <p:cNvSpPr txBox="1"/>
          <p:nvPr/>
        </p:nvSpPr>
        <p:spPr>
          <a:xfrm>
            <a:off x="9036059" y="452495"/>
            <a:ext cx="2604463" cy="646331"/>
          </a:xfrm>
          <a:prstGeom prst="rect">
            <a:avLst/>
          </a:prstGeom>
          <a:noFill/>
        </p:spPr>
        <p:txBody>
          <a:bodyPr wrap="square" rtlCol="0">
            <a:spAutoFit/>
          </a:bodyPr>
          <a:lstStyle/>
          <a:p>
            <a:r>
              <a:rPr lang="en-US" dirty="0"/>
              <a:t>Each row represent one individual student</a:t>
            </a:r>
          </a:p>
        </p:txBody>
      </p:sp>
      <p:sp>
        <p:nvSpPr>
          <p:cNvPr id="8" name="TextBox 7">
            <a:extLst>
              <a:ext uri="{FF2B5EF4-FFF2-40B4-BE49-F238E27FC236}">
                <a16:creationId xmlns:a16="http://schemas.microsoft.com/office/drawing/2014/main" id="{FADAB009-0BFC-415F-8AE8-A1C05387336D}"/>
              </a:ext>
            </a:extLst>
          </p:cNvPr>
          <p:cNvSpPr txBox="1"/>
          <p:nvPr/>
        </p:nvSpPr>
        <p:spPr>
          <a:xfrm>
            <a:off x="6167471" y="1591909"/>
            <a:ext cx="2604463" cy="646331"/>
          </a:xfrm>
          <a:prstGeom prst="rect">
            <a:avLst/>
          </a:prstGeom>
          <a:noFill/>
        </p:spPr>
        <p:txBody>
          <a:bodyPr wrap="square" rtlCol="0">
            <a:spAutoFit/>
          </a:bodyPr>
          <a:lstStyle/>
          <a:p>
            <a:r>
              <a:rPr lang="en-US" dirty="0"/>
              <a:t>Each column represent one type of information</a:t>
            </a:r>
          </a:p>
        </p:txBody>
      </p:sp>
      <p:pic>
        <p:nvPicPr>
          <p:cNvPr id="26" name="Picture 25">
            <a:extLst>
              <a:ext uri="{FF2B5EF4-FFF2-40B4-BE49-F238E27FC236}">
                <a16:creationId xmlns:a16="http://schemas.microsoft.com/office/drawing/2014/main" id="{A8D33D01-3D46-4066-97E6-87C572832190}"/>
              </a:ext>
            </a:extLst>
          </p:cNvPr>
          <p:cNvPicPr>
            <a:picLocks noChangeAspect="1"/>
          </p:cNvPicPr>
          <p:nvPr/>
        </p:nvPicPr>
        <p:blipFill>
          <a:blip r:embed="rId2"/>
          <a:stretch>
            <a:fillRect/>
          </a:stretch>
        </p:blipFill>
        <p:spPr>
          <a:xfrm>
            <a:off x="6015366" y="2404375"/>
            <a:ext cx="2865428" cy="2485358"/>
          </a:xfrm>
          <a:prstGeom prst="rect">
            <a:avLst/>
          </a:prstGeom>
        </p:spPr>
      </p:pic>
      <p:graphicFrame>
        <p:nvGraphicFramePr>
          <p:cNvPr id="27" name="Table 27">
            <a:extLst>
              <a:ext uri="{FF2B5EF4-FFF2-40B4-BE49-F238E27FC236}">
                <a16:creationId xmlns:a16="http://schemas.microsoft.com/office/drawing/2014/main" id="{91A8324D-DF09-4785-A5E0-6B750DBF40F0}"/>
              </a:ext>
            </a:extLst>
          </p:cNvPr>
          <p:cNvGraphicFramePr>
            <a:graphicFrameLocks noGrp="1"/>
          </p:cNvGraphicFramePr>
          <p:nvPr>
            <p:extLst>
              <p:ext uri="{D42A27DB-BD31-4B8C-83A1-F6EECF244321}">
                <p14:modId xmlns:p14="http://schemas.microsoft.com/office/powerpoint/2010/main" val="970159098"/>
              </p:ext>
            </p:extLst>
          </p:nvPr>
        </p:nvGraphicFramePr>
        <p:xfrm>
          <a:off x="9160055" y="2404375"/>
          <a:ext cx="1041400" cy="792480"/>
        </p:xfrm>
        <a:graphic>
          <a:graphicData uri="http://schemas.openxmlformats.org/drawingml/2006/table">
            <a:tbl>
              <a:tblPr bandRow="1">
                <a:tableStyleId>{5C22544A-7EE6-4342-B048-85BDC9FD1C3A}</a:tableStyleId>
              </a:tblPr>
              <a:tblGrid>
                <a:gridCol w="208280">
                  <a:extLst>
                    <a:ext uri="{9D8B030D-6E8A-4147-A177-3AD203B41FA5}">
                      <a16:colId xmlns:a16="http://schemas.microsoft.com/office/drawing/2014/main" val="598582651"/>
                    </a:ext>
                  </a:extLst>
                </a:gridCol>
                <a:gridCol w="208280">
                  <a:extLst>
                    <a:ext uri="{9D8B030D-6E8A-4147-A177-3AD203B41FA5}">
                      <a16:colId xmlns:a16="http://schemas.microsoft.com/office/drawing/2014/main" val="3436101014"/>
                    </a:ext>
                  </a:extLst>
                </a:gridCol>
                <a:gridCol w="208280">
                  <a:extLst>
                    <a:ext uri="{9D8B030D-6E8A-4147-A177-3AD203B41FA5}">
                      <a16:colId xmlns:a16="http://schemas.microsoft.com/office/drawing/2014/main" val="1642512668"/>
                    </a:ext>
                  </a:extLst>
                </a:gridCol>
                <a:gridCol w="208280">
                  <a:extLst>
                    <a:ext uri="{9D8B030D-6E8A-4147-A177-3AD203B41FA5}">
                      <a16:colId xmlns:a16="http://schemas.microsoft.com/office/drawing/2014/main" val="2113946935"/>
                    </a:ext>
                  </a:extLst>
                </a:gridCol>
                <a:gridCol w="208280">
                  <a:extLst>
                    <a:ext uri="{9D8B030D-6E8A-4147-A177-3AD203B41FA5}">
                      <a16:colId xmlns:a16="http://schemas.microsoft.com/office/drawing/2014/main" val="838888554"/>
                    </a:ext>
                  </a:extLst>
                </a:gridCol>
              </a:tblGrid>
              <a:tr h="129889">
                <a:tc>
                  <a:txBody>
                    <a:bodyPr/>
                    <a:lstStyle/>
                    <a:p>
                      <a:r>
                        <a:rPr lang="en-US" sz="700" dirty="0"/>
                        <a:t>5</a:t>
                      </a:r>
                    </a:p>
                  </a:txBody>
                  <a:tcPr>
                    <a:solidFill>
                      <a:srgbClr val="B85C5C"/>
                    </a:solidFill>
                  </a:tcPr>
                </a:tc>
                <a:tc>
                  <a:txBody>
                    <a:bodyPr/>
                    <a:lstStyle/>
                    <a:p>
                      <a:r>
                        <a:rPr lang="en-US" sz="700" dirty="0"/>
                        <a:t>1</a:t>
                      </a:r>
                    </a:p>
                  </a:txBody>
                  <a:tcPr>
                    <a:solidFill>
                      <a:srgbClr val="B85C5C"/>
                    </a:solidFill>
                  </a:tcPr>
                </a:tc>
                <a:tc>
                  <a:txBody>
                    <a:bodyPr/>
                    <a:lstStyle/>
                    <a:p>
                      <a:r>
                        <a:rPr lang="en-US" sz="700" dirty="0"/>
                        <a:t>3</a:t>
                      </a:r>
                    </a:p>
                  </a:txBody>
                  <a:tcPr>
                    <a:solidFill>
                      <a:srgbClr val="B85C5C"/>
                    </a:solidFill>
                  </a:tcPr>
                </a:tc>
                <a:tc>
                  <a:txBody>
                    <a:bodyPr/>
                    <a:lstStyle/>
                    <a:p>
                      <a:r>
                        <a:rPr lang="en-US" sz="700" dirty="0"/>
                        <a:t>8</a:t>
                      </a:r>
                    </a:p>
                  </a:txBody>
                  <a:tcPr>
                    <a:solidFill>
                      <a:srgbClr val="B85C5C"/>
                    </a:solidFill>
                  </a:tcPr>
                </a:tc>
                <a:tc>
                  <a:txBody>
                    <a:bodyPr/>
                    <a:lstStyle/>
                    <a:p>
                      <a:r>
                        <a:rPr lang="en-US" sz="700" dirty="0"/>
                        <a:t>9</a:t>
                      </a:r>
                    </a:p>
                  </a:txBody>
                  <a:tcPr>
                    <a:solidFill>
                      <a:srgbClr val="B85C5C"/>
                    </a:solidFill>
                  </a:tcPr>
                </a:tc>
                <a:extLst>
                  <a:ext uri="{0D108BD9-81ED-4DB2-BD59-A6C34878D82A}">
                    <a16:rowId xmlns:a16="http://schemas.microsoft.com/office/drawing/2014/main" val="2214698756"/>
                  </a:ext>
                </a:extLst>
              </a:tr>
              <a:tr h="129889">
                <a:tc>
                  <a:txBody>
                    <a:bodyPr/>
                    <a:lstStyle/>
                    <a:p>
                      <a:r>
                        <a:rPr lang="en-US" sz="700" dirty="0"/>
                        <a:t>1</a:t>
                      </a:r>
                    </a:p>
                  </a:txBody>
                  <a:tcPr>
                    <a:solidFill>
                      <a:srgbClr val="B85C5C"/>
                    </a:solidFill>
                  </a:tcPr>
                </a:tc>
                <a:tc>
                  <a:txBody>
                    <a:bodyPr/>
                    <a:lstStyle/>
                    <a:p>
                      <a:r>
                        <a:rPr lang="en-US" sz="700" dirty="0"/>
                        <a:t>0</a:t>
                      </a:r>
                    </a:p>
                  </a:txBody>
                  <a:tcPr>
                    <a:solidFill>
                      <a:srgbClr val="B85C5C"/>
                    </a:solidFill>
                  </a:tcPr>
                </a:tc>
                <a:tc>
                  <a:txBody>
                    <a:bodyPr/>
                    <a:lstStyle/>
                    <a:p>
                      <a:r>
                        <a:rPr lang="en-US" sz="700" dirty="0"/>
                        <a:t>0</a:t>
                      </a:r>
                    </a:p>
                  </a:txBody>
                  <a:tcPr>
                    <a:solidFill>
                      <a:srgbClr val="B85C5C"/>
                    </a:solidFill>
                  </a:tcPr>
                </a:tc>
                <a:tc>
                  <a:txBody>
                    <a:bodyPr/>
                    <a:lstStyle/>
                    <a:p>
                      <a:r>
                        <a:rPr lang="en-US" sz="700" dirty="0"/>
                        <a:t>8</a:t>
                      </a:r>
                    </a:p>
                  </a:txBody>
                  <a:tcPr>
                    <a:solidFill>
                      <a:srgbClr val="B85C5C"/>
                    </a:solidFill>
                  </a:tcPr>
                </a:tc>
                <a:tc>
                  <a:txBody>
                    <a:bodyPr/>
                    <a:lstStyle/>
                    <a:p>
                      <a:r>
                        <a:rPr lang="en-US" sz="700" dirty="0"/>
                        <a:t>1</a:t>
                      </a:r>
                    </a:p>
                  </a:txBody>
                  <a:tcPr>
                    <a:solidFill>
                      <a:srgbClr val="B85C5C"/>
                    </a:solidFill>
                  </a:tcPr>
                </a:tc>
                <a:extLst>
                  <a:ext uri="{0D108BD9-81ED-4DB2-BD59-A6C34878D82A}">
                    <a16:rowId xmlns:a16="http://schemas.microsoft.com/office/drawing/2014/main" val="3366010203"/>
                  </a:ext>
                </a:extLst>
              </a:tr>
              <a:tr h="129889">
                <a:tc>
                  <a:txBody>
                    <a:bodyPr/>
                    <a:lstStyle/>
                    <a:p>
                      <a:r>
                        <a:rPr lang="en-US" sz="700" dirty="0"/>
                        <a:t>0</a:t>
                      </a:r>
                    </a:p>
                  </a:txBody>
                  <a:tcPr>
                    <a:solidFill>
                      <a:srgbClr val="B85C5C"/>
                    </a:solidFill>
                  </a:tcPr>
                </a:tc>
                <a:tc>
                  <a:txBody>
                    <a:bodyPr/>
                    <a:lstStyle/>
                    <a:p>
                      <a:r>
                        <a:rPr lang="en-US" sz="700" dirty="0"/>
                        <a:t>7</a:t>
                      </a:r>
                    </a:p>
                  </a:txBody>
                  <a:tcPr>
                    <a:solidFill>
                      <a:srgbClr val="B85C5C"/>
                    </a:solidFill>
                  </a:tcPr>
                </a:tc>
                <a:tc>
                  <a:txBody>
                    <a:bodyPr/>
                    <a:lstStyle/>
                    <a:p>
                      <a:r>
                        <a:rPr lang="en-US" sz="700" dirty="0"/>
                        <a:t>5</a:t>
                      </a:r>
                    </a:p>
                  </a:txBody>
                  <a:tcPr>
                    <a:solidFill>
                      <a:srgbClr val="B85C5C"/>
                    </a:solidFill>
                  </a:tcPr>
                </a:tc>
                <a:tc>
                  <a:txBody>
                    <a:bodyPr/>
                    <a:lstStyle/>
                    <a:p>
                      <a:r>
                        <a:rPr lang="en-US" sz="700" dirty="0"/>
                        <a:t>3</a:t>
                      </a:r>
                    </a:p>
                  </a:txBody>
                  <a:tcPr>
                    <a:solidFill>
                      <a:srgbClr val="B85C5C"/>
                    </a:solidFill>
                  </a:tcPr>
                </a:tc>
                <a:tc>
                  <a:txBody>
                    <a:bodyPr/>
                    <a:lstStyle/>
                    <a:p>
                      <a:r>
                        <a:rPr lang="en-US" sz="700" dirty="0"/>
                        <a:t>1</a:t>
                      </a:r>
                    </a:p>
                  </a:txBody>
                  <a:tcPr>
                    <a:solidFill>
                      <a:srgbClr val="B85C5C"/>
                    </a:solidFill>
                  </a:tcPr>
                </a:tc>
                <a:extLst>
                  <a:ext uri="{0D108BD9-81ED-4DB2-BD59-A6C34878D82A}">
                    <a16:rowId xmlns:a16="http://schemas.microsoft.com/office/drawing/2014/main" val="3382687161"/>
                  </a:ext>
                </a:extLst>
              </a:tr>
              <a:tr h="129889">
                <a:tc>
                  <a:txBody>
                    <a:bodyPr/>
                    <a:lstStyle/>
                    <a:p>
                      <a:r>
                        <a:rPr lang="en-US" sz="700" dirty="0"/>
                        <a:t>8</a:t>
                      </a:r>
                    </a:p>
                  </a:txBody>
                  <a:tcPr>
                    <a:solidFill>
                      <a:srgbClr val="B85C5C"/>
                    </a:solidFill>
                  </a:tcPr>
                </a:tc>
                <a:tc>
                  <a:txBody>
                    <a:bodyPr/>
                    <a:lstStyle/>
                    <a:p>
                      <a:r>
                        <a:rPr lang="en-US" sz="700" dirty="0"/>
                        <a:t>2</a:t>
                      </a:r>
                    </a:p>
                  </a:txBody>
                  <a:tcPr>
                    <a:solidFill>
                      <a:srgbClr val="B85C5C"/>
                    </a:solidFill>
                  </a:tcPr>
                </a:tc>
                <a:tc>
                  <a:txBody>
                    <a:bodyPr/>
                    <a:lstStyle/>
                    <a:p>
                      <a:r>
                        <a:rPr lang="en-US" sz="700" dirty="0"/>
                        <a:t>5</a:t>
                      </a:r>
                    </a:p>
                  </a:txBody>
                  <a:tcPr>
                    <a:solidFill>
                      <a:srgbClr val="B85C5C"/>
                    </a:solidFill>
                  </a:tcPr>
                </a:tc>
                <a:tc>
                  <a:txBody>
                    <a:bodyPr/>
                    <a:lstStyle/>
                    <a:p>
                      <a:r>
                        <a:rPr lang="en-US" sz="700" dirty="0"/>
                        <a:t>9</a:t>
                      </a:r>
                    </a:p>
                  </a:txBody>
                  <a:tcPr>
                    <a:solidFill>
                      <a:srgbClr val="B85C5C"/>
                    </a:solidFill>
                  </a:tcPr>
                </a:tc>
                <a:tc>
                  <a:txBody>
                    <a:bodyPr/>
                    <a:lstStyle/>
                    <a:p>
                      <a:r>
                        <a:rPr lang="en-US" sz="700" dirty="0"/>
                        <a:t>8</a:t>
                      </a:r>
                    </a:p>
                  </a:txBody>
                  <a:tcPr>
                    <a:solidFill>
                      <a:srgbClr val="B85C5C"/>
                    </a:solidFill>
                  </a:tcPr>
                </a:tc>
                <a:extLst>
                  <a:ext uri="{0D108BD9-81ED-4DB2-BD59-A6C34878D82A}">
                    <a16:rowId xmlns:a16="http://schemas.microsoft.com/office/drawing/2014/main" val="3877380769"/>
                  </a:ext>
                </a:extLst>
              </a:tr>
            </a:tbl>
          </a:graphicData>
        </a:graphic>
      </p:graphicFrame>
      <p:graphicFrame>
        <p:nvGraphicFramePr>
          <p:cNvPr id="29" name="Table 27">
            <a:extLst>
              <a:ext uri="{FF2B5EF4-FFF2-40B4-BE49-F238E27FC236}">
                <a16:creationId xmlns:a16="http://schemas.microsoft.com/office/drawing/2014/main" id="{47741D70-AECD-4DFA-B671-438D51802391}"/>
              </a:ext>
            </a:extLst>
          </p:cNvPr>
          <p:cNvGraphicFramePr>
            <a:graphicFrameLocks noGrp="1"/>
          </p:cNvGraphicFramePr>
          <p:nvPr>
            <p:extLst>
              <p:ext uri="{D42A27DB-BD31-4B8C-83A1-F6EECF244321}">
                <p14:modId xmlns:p14="http://schemas.microsoft.com/office/powerpoint/2010/main" val="2925538319"/>
              </p:ext>
            </p:extLst>
          </p:nvPr>
        </p:nvGraphicFramePr>
        <p:xfrm>
          <a:off x="9160055" y="3250814"/>
          <a:ext cx="1041400" cy="792480"/>
        </p:xfrm>
        <a:graphic>
          <a:graphicData uri="http://schemas.openxmlformats.org/drawingml/2006/table">
            <a:tbl>
              <a:tblPr bandRow="1">
                <a:tableStyleId>{5C22544A-7EE6-4342-B048-85BDC9FD1C3A}</a:tableStyleId>
              </a:tblPr>
              <a:tblGrid>
                <a:gridCol w="208280">
                  <a:extLst>
                    <a:ext uri="{9D8B030D-6E8A-4147-A177-3AD203B41FA5}">
                      <a16:colId xmlns:a16="http://schemas.microsoft.com/office/drawing/2014/main" val="598582651"/>
                    </a:ext>
                  </a:extLst>
                </a:gridCol>
                <a:gridCol w="208280">
                  <a:extLst>
                    <a:ext uri="{9D8B030D-6E8A-4147-A177-3AD203B41FA5}">
                      <a16:colId xmlns:a16="http://schemas.microsoft.com/office/drawing/2014/main" val="3436101014"/>
                    </a:ext>
                  </a:extLst>
                </a:gridCol>
                <a:gridCol w="208280">
                  <a:extLst>
                    <a:ext uri="{9D8B030D-6E8A-4147-A177-3AD203B41FA5}">
                      <a16:colId xmlns:a16="http://schemas.microsoft.com/office/drawing/2014/main" val="1642512668"/>
                    </a:ext>
                  </a:extLst>
                </a:gridCol>
                <a:gridCol w="208280">
                  <a:extLst>
                    <a:ext uri="{9D8B030D-6E8A-4147-A177-3AD203B41FA5}">
                      <a16:colId xmlns:a16="http://schemas.microsoft.com/office/drawing/2014/main" val="2113946935"/>
                    </a:ext>
                  </a:extLst>
                </a:gridCol>
                <a:gridCol w="208280">
                  <a:extLst>
                    <a:ext uri="{9D8B030D-6E8A-4147-A177-3AD203B41FA5}">
                      <a16:colId xmlns:a16="http://schemas.microsoft.com/office/drawing/2014/main" val="838888554"/>
                    </a:ext>
                  </a:extLst>
                </a:gridCol>
              </a:tblGrid>
              <a:tr h="129889">
                <a:tc>
                  <a:txBody>
                    <a:bodyPr/>
                    <a:lstStyle/>
                    <a:p>
                      <a:r>
                        <a:rPr lang="en-US" sz="700" dirty="0"/>
                        <a:t>5</a:t>
                      </a:r>
                    </a:p>
                  </a:txBody>
                  <a:tcPr>
                    <a:solidFill>
                      <a:srgbClr val="65E537"/>
                    </a:solidFill>
                  </a:tcPr>
                </a:tc>
                <a:tc>
                  <a:txBody>
                    <a:bodyPr/>
                    <a:lstStyle/>
                    <a:p>
                      <a:r>
                        <a:rPr lang="en-US" sz="700" dirty="0"/>
                        <a:t>1</a:t>
                      </a:r>
                    </a:p>
                  </a:txBody>
                  <a:tcPr>
                    <a:solidFill>
                      <a:srgbClr val="65E537"/>
                    </a:solidFill>
                  </a:tcPr>
                </a:tc>
                <a:tc>
                  <a:txBody>
                    <a:bodyPr/>
                    <a:lstStyle/>
                    <a:p>
                      <a:r>
                        <a:rPr lang="en-US" sz="700" dirty="0"/>
                        <a:t>3</a:t>
                      </a:r>
                    </a:p>
                  </a:txBody>
                  <a:tcPr>
                    <a:solidFill>
                      <a:srgbClr val="65E537"/>
                    </a:solidFill>
                  </a:tcPr>
                </a:tc>
                <a:tc>
                  <a:txBody>
                    <a:bodyPr/>
                    <a:lstStyle/>
                    <a:p>
                      <a:r>
                        <a:rPr lang="en-US" sz="700" dirty="0"/>
                        <a:t>8</a:t>
                      </a:r>
                    </a:p>
                  </a:txBody>
                  <a:tcPr>
                    <a:solidFill>
                      <a:srgbClr val="65E537"/>
                    </a:solidFill>
                  </a:tcPr>
                </a:tc>
                <a:tc>
                  <a:txBody>
                    <a:bodyPr/>
                    <a:lstStyle/>
                    <a:p>
                      <a:r>
                        <a:rPr lang="en-US" sz="700" dirty="0"/>
                        <a:t>9</a:t>
                      </a:r>
                    </a:p>
                  </a:txBody>
                  <a:tcPr>
                    <a:solidFill>
                      <a:srgbClr val="65E537"/>
                    </a:solidFill>
                  </a:tcPr>
                </a:tc>
                <a:extLst>
                  <a:ext uri="{0D108BD9-81ED-4DB2-BD59-A6C34878D82A}">
                    <a16:rowId xmlns:a16="http://schemas.microsoft.com/office/drawing/2014/main" val="2214698756"/>
                  </a:ext>
                </a:extLst>
              </a:tr>
              <a:tr h="129889">
                <a:tc>
                  <a:txBody>
                    <a:bodyPr/>
                    <a:lstStyle/>
                    <a:p>
                      <a:r>
                        <a:rPr lang="en-US" sz="700" dirty="0"/>
                        <a:t>1</a:t>
                      </a:r>
                    </a:p>
                  </a:txBody>
                  <a:tcPr>
                    <a:solidFill>
                      <a:srgbClr val="65E537"/>
                    </a:solidFill>
                  </a:tcPr>
                </a:tc>
                <a:tc>
                  <a:txBody>
                    <a:bodyPr/>
                    <a:lstStyle/>
                    <a:p>
                      <a:r>
                        <a:rPr lang="en-US" sz="700" dirty="0"/>
                        <a:t>0</a:t>
                      </a:r>
                    </a:p>
                  </a:txBody>
                  <a:tcPr>
                    <a:solidFill>
                      <a:srgbClr val="65E537"/>
                    </a:solidFill>
                  </a:tcPr>
                </a:tc>
                <a:tc>
                  <a:txBody>
                    <a:bodyPr/>
                    <a:lstStyle/>
                    <a:p>
                      <a:r>
                        <a:rPr lang="en-US" sz="700" dirty="0"/>
                        <a:t>0</a:t>
                      </a:r>
                    </a:p>
                  </a:txBody>
                  <a:tcPr>
                    <a:solidFill>
                      <a:srgbClr val="65E537"/>
                    </a:solidFill>
                  </a:tcPr>
                </a:tc>
                <a:tc>
                  <a:txBody>
                    <a:bodyPr/>
                    <a:lstStyle/>
                    <a:p>
                      <a:r>
                        <a:rPr lang="en-US" sz="700" dirty="0"/>
                        <a:t>8</a:t>
                      </a:r>
                    </a:p>
                  </a:txBody>
                  <a:tcPr>
                    <a:solidFill>
                      <a:srgbClr val="65E537"/>
                    </a:solidFill>
                  </a:tcPr>
                </a:tc>
                <a:tc>
                  <a:txBody>
                    <a:bodyPr/>
                    <a:lstStyle/>
                    <a:p>
                      <a:r>
                        <a:rPr lang="en-US" sz="700" dirty="0"/>
                        <a:t>1</a:t>
                      </a:r>
                    </a:p>
                  </a:txBody>
                  <a:tcPr>
                    <a:solidFill>
                      <a:srgbClr val="65E537"/>
                    </a:solidFill>
                  </a:tcPr>
                </a:tc>
                <a:extLst>
                  <a:ext uri="{0D108BD9-81ED-4DB2-BD59-A6C34878D82A}">
                    <a16:rowId xmlns:a16="http://schemas.microsoft.com/office/drawing/2014/main" val="3366010203"/>
                  </a:ext>
                </a:extLst>
              </a:tr>
              <a:tr h="129889">
                <a:tc>
                  <a:txBody>
                    <a:bodyPr/>
                    <a:lstStyle/>
                    <a:p>
                      <a:r>
                        <a:rPr lang="en-US" sz="700" dirty="0"/>
                        <a:t>0</a:t>
                      </a:r>
                    </a:p>
                  </a:txBody>
                  <a:tcPr>
                    <a:solidFill>
                      <a:srgbClr val="65E537"/>
                    </a:solidFill>
                  </a:tcPr>
                </a:tc>
                <a:tc>
                  <a:txBody>
                    <a:bodyPr/>
                    <a:lstStyle/>
                    <a:p>
                      <a:r>
                        <a:rPr lang="en-US" sz="700" dirty="0"/>
                        <a:t>7</a:t>
                      </a:r>
                    </a:p>
                  </a:txBody>
                  <a:tcPr>
                    <a:solidFill>
                      <a:srgbClr val="65E537"/>
                    </a:solidFill>
                  </a:tcPr>
                </a:tc>
                <a:tc>
                  <a:txBody>
                    <a:bodyPr/>
                    <a:lstStyle/>
                    <a:p>
                      <a:r>
                        <a:rPr lang="en-US" sz="700" dirty="0"/>
                        <a:t>5</a:t>
                      </a:r>
                    </a:p>
                  </a:txBody>
                  <a:tcPr>
                    <a:solidFill>
                      <a:srgbClr val="65E537"/>
                    </a:solidFill>
                  </a:tcPr>
                </a:tc>
                <a:tc>
                  <a:txBody>
                    <a:bodyPr/>
                    <a:lstStyle/>
                    <a:p>
                      <a:r>
                        <a:rPr lang="en-US" sz="700" dirty="0"/>
                        <a:t>3</a:t>
                      </a:r>
                    </a:p>
                  </a:txBody>
                  <a:tcPr>
                    <a:solidFill>
                      <a:srgbClr val="65E537"/>
                    </a:solidFill>
                  </a:tcPr>
                </a:tc>
                <a:tc>
                  <a:txBody>
                    <a:bodyPr/>
                    <a:lstStyle/>
                    <a:p>
                      <a:r>
                        <a:rPr lang="en-US" sz="700" dirty="0"/>
                        <a:t>1</a:t>
                      </a:r>
                    </a:p>
                  </a:txBody>
                  <a:tcPr>
                    <a:solidFill>
                      <a:srgbClr val="65E537"/>
                    </a:solidFill>
                  </a:tcPr>
                </a:tc>
                <a:extLst>
                  <a:ext uri="{0D108BD9-81ED-4DB2-BD59-A6C34878D82A}">
                    <a16:rowId xmlns:a16="http://schemas.microsoft.com/office/drawing/2014/main" val="3382687161"/>
                  </a:ext>
                </a:extLst>
              </a:tr>
              <a:tr h="129889">
                <a:tc>
                  <a:txBody>
                    <a:bodyPr/>
                    <a:lstStyle/>
                    <a:p>
                      <a:r>
                        <a:rPr lang="en-US" sz="700" dirty="0"/>
                        <a:t>8</a:t>
                      </a:r>
                    </a:p>
                  </a:txBody>
                  <a:tcPr>
                    <a:solidFill>
                      <a:srgbClr val="65E537"/>
                    </a:solidFill>
                  </a:tcPr>
                </a:tc>
                <a:tc>
                  <a:txBody>
                    <a:bodyPr/>
                    <a:lstStyle/>
                    <a:p>
                      <a:r>
                        <a:rPr lang="en-US" sz="700" dirty="0"/>
                        <a:t>2</a:t>
                      </a:r>
                    </a:p>
                  </a:txBody>
                  <a:tcPr>
                    <a:solidFill>
                      <a:srgbClr val="65E537"/>
                    </a:solidFill>
                  </a:tcPr>
                </a:tc>
                <a:tc>
                  <a:txBody>
                    <a:bodyPr/>
                    <a:lstStyle/>
                    <a:p>
                      <a:r>
                        <a:rPr lang="en-US" sz="700" dirty="0"/>
                        <a:t>5</a:t>
                      </a:r>
                    </a:p>
                  </a:txBody>
                  <a:tcPr>
                    <a:solidFill>
                      <a:srgbClr val="65E537"/>
                    </a:solidFill>
                  </a:tcPr>
                </a:tc>
                <a:tc>
                  <a:txBody>
                    <a:bodyPr/>
                    <a:lstStyle/>
                    <a:p>
                      <a:r>
                        <a:rPr lang="en-US" sz="700" dirty="0"/>
                        <a:t>9</a:t>
                      </a:r>
                    </a:p>
                  </a:txBody>
                  <a:tcPr>
                    <a:solidFill>
                      <a:srgbClr val="65E537"/>
                    </a:solidFill>
                  </a:tcPr>
                </a:tc>
                <a:tc>
                  <a:txBody>
                    <a:bodyPr/>
                    <a:lstStyle/>
                    <a:p>
                      <a:r>
                        <a:rPr lang="en-US" sz="700" dirty="0"/>
                        <a:t>8</a:t>
                      </a:r>
                    </a:p>
                  </a:txBody>
                  <a:tcPr>
                    <a:solidFill>
                      <a:srgbClr val="65E537"/>
                    </a:solidFill>
                  </a:tcPr>
                </a:tc>
                <a:extLst>
                  <a:ext uri="{0D108BD9-81ED-4DB2-BD59-A6C34878D82A}">
                    <a16:rowId xmlns:a16="http://schemas.microsoft.com/office/drawing/2014/main" val="3877380769"/>
                  </a:ext>
                </a:extLst>
              </a:tr>
            </a:tbl>
          </a:graphicData>
        </a:graphic>
      </p:graphicFrame>
      <p:graphicFrame>
        <p:nvGraphicFramePr>
          <p:cNvPr id="30" name="Table 27">
            <a:extLst>
              <a:ext uri="{FF2B5EF4-FFF2-40B4-BE49-F238E27FC236}">
                <a16:creationId xmlns:a16="http://schemas.microsoft.com/office/drawing/2014/main" id="{86A719EF-5F87-4AAA-ACBB-A25D52A267C0}"/>
              </a:ext>
            </a:extLst>
          </p:cNvPr>
          <p:cNvGraphicFramePr>
            <a:graphicFrameLocks noGrp="1"/>
          </p:cNvGraphicFramePr>
          <p:nvPr>
            <p:extLst>
              <p:ext uri="{D42A27DB-BD31-4B8C-83A1-F6EECF244321}">
                <p14:modId xmlns:p14="http://schemas.microsoft.com/office/powerpoint/2010/main" val="3052128274"/>
              </p:ext>
            </p:extLst>
          </p:nvPr>
        </p:nvGraphicFramePr>
        <p:xfrm>
          <a:off x="9160055" y="4097253"/>
          <a:ext cx="1041400" cy="792480"/>
        </p:xfrm>
        <a:graphic>
          <a:graphicData uri="http://schemas.openxmlformats.org/drawingml/2006/table">
            <a:tbl>
              <a:tblPr bandRow="1">
                <a:tableStyleId>{5C22544A-7EE6-4342-B048-85BDC9FD1C3A}</a:tableStyleId>
              </a:tblPr>
              <a:tblGrid>
                <a:gridCol w="208280">
                  <a:extLst>
                    <a:ext uri="{9D8B030D-6E8A-4147-A177-3AD203B41FA5}">
                      <a16:colId xmlns:a16="http://schemas.microsoft.com/office/drawing/2014/main" val="598582651"/>
                    </a:ext>
                  </a:extLst>
                </a:gridCol>
                <a:gridCol w="208280">
                  <a:extLst>
                    <a:ext uri="{9D8B030D-6E8A-4147-A177-3AD203B41FA5}">
                      <a16:colId xmlns:a16="http://schemas.microsoft.com/office/drawing/2014/main" val="3436101014"/>
                    </a:ext>
                  </a:extLst>
                </a:gridCol>
                <a:gridCol w="208280">
                  <a:extLst>
                    <a:ext uri="{9D8B030D-6E8A-4147-A177-3AD203B41FA5}">
                      <a16:colId xmlns:a16="http://schemas.microsoft.com/office/drawing/2014/main" val="1642512668"/>
                    </a:ext>
                  </a:extLst>
                </a:gridCol>
                <a:gridCol w="208280">
                  <a:extLst>
                    <a:ext uri="{9D8B030D-6E8A-4147-A177-3AD203B41FA5}">
                      <a16:colId xmlns:a16="http://schemas.microsoft.com/office/drawing/2014/main" val="2113946935"/>
                    </a:ext>
                  </a:extLst>
                </a:gridCol>
                <a:gridCol w="208280">
                  <a:extLst>
                    <a:ext uri="{9D8B030D-6E8A-4147-A177-3AD203B41FA5}">
                      <a16:colId xmlns:a16="http://schemas.microsoft.com/office/drawing/2014/main" val="838888554"/>
                    </a:ext>
                  </a:extLst>
                </a:gridCol>
              </a:tblGrid>
              <a:tr h="129889">
                <a:tc>
                  <a:txBody>
                    <a:bodyPr/>
                    <a:lstStyle/>
                    <a:p>
                      <a:r>
                        <a:rPr lang="en-US" sz="700" dirty="0"/>
                        <a:t>5</a:t>
                      </a:r>
                    </a:p>
                  </a:txBody>
                  <a:tcPr>
                    <a:solidFill>
                      <a:srgbClr val="457AC7"/>
                    </a:solidFill>
                  </a:tcPr>
                </a:tc>
                <a:tc>
                  <a:txBody>
                    <a:bodyPr/>
                    <a:lstStyle/>
                    <a:p>
                      <a:r>
                        <a:rPr lang="en-US" sz="700" dirty="0"/>
                        <a:t>1</a:t>
                      </a:r>
                    </a:p>
                  </a:txBody>
                  <a:tcPr>
                    <a:solidFill>
                      <a:srgbClr val="457AC7"/>
                    </a:solidFill>
                  </a:tcPr>
                </a:tc>
                <a:tc>
                  <a:txBody>
                    <a:bodyPr/>
                    <a:lstStyle/>
                    <a:p>
                      <a:r>
                        <a:rPr lang="en-US" sz="700" dirty="0"/>
                        <a:t>3</a:t>
                      </a:r>
                    </a:p>
                  </a:txBody>
                  <a:tcPr>
                    <a:solidFill>
                      <a:srgbClr val="457AC7"/>
                    </a:solidFill>
                  </a:tcPr>
                </a:tc>
                <a:tc>
                  <a:txBody>
                    <a:bodyPr/>
                    <a:lstStyle/>
                    <a:p>
                      <a:r>
                        <a:rPr lang="en-US" sz="700" dirty="0"/>
                        <a:t>8</a:t>
                      </a:r>
                    </a:p>
                  </a:txBody>
                  <a:tcPr>
                    <a:solidFill>
                      <a:srgbClr val="457AC7"/>
                    </a:solidFill>
                  </a:tcPr>
                </a:tc>
                <a:tc>
                  <a:txBody>
                    <a:bodyPr/>
                    <a:lstStyle/>
                    <a:p>
                      <a:r>
                        <a:rPr lang="en-US" sz="700" dirty="0"/>
                        <a:t>9</a:t>
                      </a:r>
                    </a:p>
                  </a:txBody>
                  <a:tcPr>
                    <a:solidFill>
                      <a:srgbClr val="457AC7"/>
                    </a:solidFill>
                  </a:tcPr>
                </a:tc>
                <a:extLst>
                  <a:ext uri="{0D108BD9-81ED-4DB2-BD59-A6C34878D82A}">
                    <a16:rowId xmlns:a16="http://schemas.microsoft.com/office/drawing/2014/main" val="2214698756"/>
                  </a:ext>
                </a:extLst>
              </a:tr>
              <a:tr h="129889">
                <a:tc>
                  <a:txBody>
                    <a:bodyPr/>
                    <a:lstStyle/>
                    <a:p>
                      <a:r>
                        <a:rPr lang="en-US" sz="700" dirty="0"/>
                        <a:t>1</a:t>
                      </a:r>
                    </a:p>
                  </a:txBody>
                  <a:tcPr>
                    <a:solidFill>
                      <a:srgbClr val="457AC7"/>
                    </a:solidFill>
                  </a:tcPr>
                </a:tc>
                <a:tc>
                  <a:txBody>
                    <a:bodyPr/>
                    <a:lstStyle/>
                    <a:p>
                      <a:r>
                        <a:rPr lang="en-US" sz="700" dirty="0"/>
                        <a:t>0</a:t>
                      </a:r>
                    </a:p>
                  </a:txBody>
                  <a:tcPr>
                    <a:solidFill>
                      <a:srgbClr val="457AC7"/>
                    </a:solidFill>
                  </a:tcPr>
                </a:tc>
                <a:tc>
                  <a:txBody>
                    <a:bodyPr/>
                    <a:lstStyle/>
                    <a:p>
                      <a:r>
                        <a:rPr lang="en-US" sz="700" dirty="0"/>
                        <a:t>0</a:t>
                      </a:r>
                    </a:p>
                  </a:txBody>
                  <a:tcPr>
                    <a:solidFill>
                      <a:srgbClr val="457AC7"/>
                    </a:solidFill>
                  </a:tcPr>
                </a:tc>
                <a:tc>
                  <a:txBody>
                    <a:bodyPr/>
                    <a:lstStyle/>
                    <a:p>
                      <a:r>
                        <a:rPr lang="en-US" sz="700" dirty="0"/>
                        <a:t>8</a:t>
                      </a:r>
                    </a:p>
                  </a:txBody>
                  <a:tcPr>
                    <a:solidFill>
                      <a:srgbClr val="457AC7"/>
                    </a:solidFill>
                  </a:tcPr>
                </a:tc>
                <a:tc>
                  <a:txBody>
                    <a:bodyPr/>
                    <a:lstStyle/>
                    <a:p>
                      <a:r>
                        <a:rPr lang="en-US" sz="700" dirty="0"/>
                        <a:t>1</a:t>
                      </a:r>
                    </a:p>
                  </a:txBody>
                  <a:tcPr>
                    <a:solidFill>
                      <a:srgbClr val="457AC7"/>
                    </a:solidFill>
                  </a:tcPr>
                </a:tc>
                <a:extLst>
                  <a:ext uri="{0D108BD9-81ED-4DB2-BD59-A6C34878D82A}">
                    <a16:rowId xmlns:a16="http://schemas.microsoft.com/office/drawing/2014/main" val="3366010203"/>
                  </a:ext>
                </a:extLst>
              </a:tr>
              <a:tr h="129889">
                <a:tc>
                  <a:txBody>
                    <a:bodyPr/>
                    <a:lstStyle/>
                    <a:p>
                      <a:r>
                        <a:rPr lang="en-US" sz="700" dirty="0"/>
                        <a:t>0</a:t>
                      </a:r>
                    </a:p>
                  </a:txBody>
                  <a:tcPr>
                    <a:solidFill>
                      <a:srgbClr val="457AC7"/>
                    </a:solidFill>
                  </a:tcPr>
                </a:tc>
                <a:tc>
                  <a:txBody>
                    <a:bodyPr/>
                    <a:lstStyle/>
                    <a:p>
                      <a:r>
                        <a:rPr lang="en-US" sz="700" dirty="0"/>
                        <a:t>7</a:t>
                      </a:r>
                    </a:p>
                  </a:txBody>
                  <a:tcPr>
                    <a:solidFill>
                      <a:srgbClr val="457AC7"/>
                    </a:solidFill>
                  </a:tcPr>
                </a:tc>
                <a:tc>
                  <a:txBody>
                    <a:bodyPr/>
                    <a:lstStyle/>
                    <a:p>
                      <a:r>
                        <a:rPr lang="en-US" sz="700" dirty="0"/>
                        <a:t>5</a:t>
                      </a:r>
                    </a:p>
                  </a:txBody>
                  <a:tcPr>
                    <a:solidFill>
                      <a:srgbClr val="457AC7"/>
                    </a:solidFill>
                  </a:tcPr>
                </a:tc>
                <a:tc>
                  <a:txBody>
                    <a:bodyPr/>
                    <a:lstStyle/>
                    <a:p>
                      <a:r>
                        <a:rPr lang="en-US" sz="700" dirty="0"/>
                        <a:t>3</a:t>
                      </a:r>
                    </a:p>
                  </a:txBody>
                  <a:tcPr>
                    <a:solidFill>
                      <a:srgbClr val="457AC7"/>
                    </a:solidFill>
                  </a:tcPr>
                </a:tc>
                <a:tc>
                  <a:txBody>
                    <a:bodyPr/>
                    <a:lstStyle/>
                    <a:p>
                      <a:r>
                        <a:rPr lang="en-US" sz="700" dirty="0"/>
                        <a:t>1</a:t>
                      </a:r>
                    </a:p>
                  </a:txBody>
                  <a:tcPr>
                    <a:solidFill>
                      <a:srgbClr val="457AC7"/>
                    </a:solidFill>
                  </a:tcPr>
                </a:tc>
                <a:extLst>
                  <a:ext uri="{0D108BD9-81ED-4DB2-BD59-A6C34878D82A}">
                    <a16:rowId xmlns:a16="http://schemas.microsoft.com/office/drawing/2014/main" val="3382687161"/>
                  </a:ext>
                </a:extLst>
              </a:tr>
              <a:tr h="129889">
                <a:tc>
                  <a:txBody>
                    <a:bodyPr/>
                    <a:lstStyle/>
                    <a:p>
                      <a:r>
                        <a:rPr lang="en-US" sz="700" dirty="0"/>
                        <a:t>8</a:t>
                      </a:r>
                    </a:p>
                  </a:txBody>
                  <a:tcPr>
                    <a:solidFill>
                      <a:srgbClr val="457AC7"/>
                    </a:solidFill>
                  </a:tcPr>
                </a:tc>
                <a:tc>
                  <a:txBody>
                    <a:bodyPr/>
                    <a:lstStyle/>
                    <a:p>
                      <a:r>
                        <a:rPr lang="en-US" sz="700" dirty="0"/>
                        <a:t>2</a:t>
                      </a:r>
                    </a:p>
                  </a:txBody>
                  <a:tcPr>
                    <a:solidFill>
                      <a:srgbClr val="457AC7"/>
                    </a:solidFill>
                  </a:tcPr>
                </a:tc>
                <a:tc>
                  <a:txBody>
                    <a:bodyPr/>
                    <a:lstStyle/>
                    <a:p>
                      <a:r>
                        <a:rPr lang="en-US" sz="700" dirty="0"/>
                        <a:t>5</a:t>
                      </a:r>
                    </a:p>
                  </a:txBody>
                  <a:tcPr>
                    <a:solidFill>
                      <a:srgbClr val="457AC7"/>
                    </a:solidFill>
                  </a:tcPr>
                </a:tc>
                <a:tc>
                  <a:txBody>
                    <a:bodyPr/>
                    <a:lstStyle/>
                    <a:p>
                      <a:r>
                        <a:rPr lang="en-US" sz="700" dirty="0"/>
                        <a:t>9</a:t>
                      </a:r>
                    </a:p>
                  </a:txBody>
                  <a:tcPr>
                    <a:solidFill>
                      <a:srgbClr val="457AC7"/>
                    </a:solidFill>
                  </a:tcPr>
                </a:tc>
                <a:tc>
                  <a:txBody>
                    <a:bodyPr/>
                    <a:lstStyle/>
                    <a:p>
                      <a:r>
                        <a:rPr lang="en-US" sz="700" dirty="0"/>
                        <a:t>8</a:t>
                      </a:r>
                    </a:p>
                  </a:txBody>
                  <a:tcPr>
                    <a:solidFill>
                      <a:srgbClr val="457AC7"/>
                    </a:solidFill>
                  </a:tcPr>
                </a:tc>
                <a:extLst>
                  <a:ext uri="{0D108BD9-81ED-4DB2-BD59-A6C34878D82A}">
                    <a16:rowId xmlns:a16="http://schemas.microsoft.com/office/drawing/2014/main" val="3877380769"/>
                  </a:ext>
                </a:extLst>
              </a:tr>
            </a:tbl>
          </a:graphicData>
        </a:graphic>
      </p:graphicFrame>
      <p:sp>
        <p:nvSpPr>
          <p:cNvPr id="32" name="TextBox 31">
            <a:extLst>
              <a:ext uri="{FF2B5EF4-FFF2-40B4-BE49-F238E27FC236}">
                <a16:creationId xmlns:a16="http://schemas.microsoft.com/office/drawing/2014/main" id="{91070DB1-4ECB-4244-A6B7-54B4B83E6129}"/>
              </a:ext>
            </a:extLst>
          </p:cNvPr>
          <p:cNvSpPr txBox="1"/>
          <p:nvPr/>
        </p:nvSpPr>
        <p:spPr>
          <a:xfrm>
            <a:off x="6015366" y="5210052"/>
            <a:ext cx="4174710" cy="954107"/>
          </a:xfrm>
          <a:prstGeom prst="rect">
            <a:avLst/>
          </a:prstGeom>
          <a:noFill/>
          <a:ln>
            <a:solidFill>
              <a:schemeClr val="tx1"/>
            </a:solidFill>
          </a:ln>
        </p:spPr>
        <p:txBody>
          <a:bodyPr wrap="square">
            <a:spAutoFit/>
          </a:bodyPr>
          <a:lstStyle/>
          <a:p>
            <a:r>
              <a:rPr lang="en-US" sz="800" b="0" i="0" dirty="0">
                <a:solidFill>
                  <a:srgbClr val="202122"/>
                </a:solidFill>
                <a:effectLst/>
                <a:latin typeface="Arial" panose="020B0604020202020204" pitchFamily="34" charset="0"/>
              </a:rPr>
              <a:t>It was the best of times, it was the worst of times, it was the age of wisdom, it was the age of foolishness, it was the epoch of belief, it was the epoch of incredulity, it was the season of Light, it was the season of Darkness, it was the spring of hope, it was the winter of despair, we had everything before us, we had nothing before us, we were all going direct to Heaven, we were all going direct the other way—in short, the period was so far like the present period, that some of its noisiest authorities insisted on its being received, for good or for evil, in the superlative degree of comparison only.</a:t>
            </a:r>
            <a:endParaRPr lang="en-US" sz="800" dirty="0"/>
          </a:p>
        </p:txBody>
      </p:sp>
    </p:spTree>
    <p:extLst>
      <p:ext uri="{BB962C8B-B14F-4D97-AF65-F5344CB8AC3E}">
        <p14:creationId xmlns:p14="http://schemas.microsoft.com/office/powerpoint/2010/main" val="1943534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5" end="5"/>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nodeType="clickEffect">
                                  <p:stCondLst>
                                    <p:cond delay="0"/>
                                  </p:stCondLst>
                                  <p:childTnLst>
                                    <p:set>
                                      <p:cBhvr>
                                        <p:cTn id="36" dur="1" fill="hold">
                                          <p:stCondLst>
                                            <p:cond delay="0"/>
                                          </p:stCondLst>
                                        </p:cTn>
                                        <p:tgtEl>
                                          <p:spTgt spid="26"/>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27"/>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9"/>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3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xEl>
                                              <p:pRg st="8" end="8"/>
                                            </p:txEl>
                                          </p:spTgt>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3">
                                            <p:txEl>
                                              <p:pRg st="9" end="9"/>
                                            </p:txEl>
                                          </p:spTgt>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grpId="0" nodeType="clickEffect">
                                  <p:stCondLst>
                                    <p:cond delay="0"/>
                                  </p:stCondLst>
                                  <p:childTnLst>
                                    <p:set>
                                      <p:cBhvr>
                                        <p:cTn id="58" dur="1" fill="hold">
                                          <p:stCondLst>
                                            <p:cond delay="0"/>
                                          </p:stCondLst>
                                        </p:cTn>
                                        <p:tgtEl>
                                          <p:spTgt spid="3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3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06FC6-143E-C75E-373A-552DECC851C4}"/>
              </a:ext>
            </a:extLst>
          </p:cNvPr>
          <p:cNvSpPr>
            <a:spLocks noGrp="1"/>
          </p:cNvSpPr>
          <p:nvPr>
            <p:ph type="title"/>
          </p:nvPr>
        </p:nvSpPr>
        <p:spPr/>
        <p:txBody>
          <a:bodyPr/>
          <a:lstStyle/>
          <a:p>
            <a:r>
              <a:rPr lang="en-US" dirty="0"/>
              <a:t>Neural Network</a:t>
            </a:r>
          </a:p>
        </p:txBody>
      </p:sp>
      <p:sp>
        <p:nvSpPr>
          <p:cNvPr id="3" name="Content Placeholder 2">
            <a:extLst>
              <a:ext uri="{FF2B5EF4-FFF2-40B4-BE49-F238E27FC236}">
                <a16:creationId xmlns:a16="http://schemas.microsoft.com/office/drawing/2014/main" id="{DCBE7C04-90D9-8A1F-08AB-0143C152FE70}"/>
              </a:ext>
            </a:extLst>
          </p:cNvPr>
          <p:cNvSpPr>
            <a:spLocks noGrp="1"/>
          </p:cNvSpPr>
          <p:nvPr>
            <p:ph sz="quarter" idx="10"/>
          </p:nvPr>
        </p:nvSpPr>
        <p:spPr/>
        <p:txBody>
          <a:bodyPr/>
          <a:lstStyle/>
          <a:p>
            <a:r>
              <a:rPr lang="en-US" dirty="0"/>
              <a:t>A specific set of machine learning methods that mimics how the human brain works</a:t>
            </a:r>
          </a:p>
          <a:p>
            <a:pPr lvl="1"/>
            <a:r>
              <a:rPr lang="en-US" dirty="0"/>
              <a:t>Consists of “neurons” that stack in layers</a:t>
            </a:r>
          </a:p>
          <a:p>
            <a:pPr lvl="1"/>
            <a:r>
              <a:rPr lang="en-US" dirty="0"/>
              <a:t>Each neuron in a layer takes output from neurons in its previous layer as inputs, and send it output to neurons in the next layer</a:t>
            </a:r>
          </a:p>
        </p:txBody>
      </p:sp>
      <p:pic>
        <p:nvPicPr>
          <p:cNvPr id="1026" name="Picture 2" descr="A Look Inside Your Mind GIF - Neurons Neurotransmitters Brain - Discover &amp;  Share GIFs">
            <a:extLst>
              <a:ext uri="{FF2B5EF4-FFF2-40B4-BE49-F238E27FC236}">
                <a16:creationId xmlns:a16="http://schemas.microsoft.com/office/drawing/2014/main" id="{6A46E66C-BFD5-472D-6CFF-8EBD1C8AFC2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58321" y="3429000"/>
            <a:ext cx="4957620" cy="2793025"/>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Best Neural Network GIFs | Gfycat">
            <a:extLst>
              <a:ext uri="{FF2B5EF4-FFF2-40B4-BE49-F238E27FC236}">
                <a16:creationId xmlns:a16="http://schemas.microsoft.com/office/drawing/2014/main" id="{86D2F16B-A6D3-5BD5-CEAD-A390484B57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91404" y="3435842"/>
            <a:ext cx="4957621" cy="278618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40AF8B6-E94A-8D36-E254-47D143236614}"/>
              </a:ext>
            </a:extLst>
          </p:cNvPr>
          <p:cNvSpPr txBox="1"/>
          <p:nvPr/>
        </p:nvSpPr>
        <p:spPr>
          <a:xfrm>
            <a:off x="6291404" y="4428758"/>
            <a:ext cx="844378" cy="307777"/>
          </a:xfrm>
          <a:prstGeom prst="rect">
            <a:avLst/>
          </a:prstGeom>
          <a:noFill/>
        </p:spPr>
        <p:txBody>
          <a:bodyPr wrap="square" rtlCol="0">
            <a:spAutoFit/>
          </a:bodyPr>
          <a:lstStyle/>
          <a:p>
            <a:pPr algn="ctr"/>
            <a:r>
              <a:rPr lang="en-US" sz="1400" b="1" dirty="0">
                <a:solidFill>
                  <a:schemeClr val="bg1"/>
                </a:solidFill>
              </a:rPr>
              <a:t>Data</a:t>
            </a:r>
          </a:p>
        </p:txBody>
      </p:sp>
      <p:sp>
        <p:nvSpPr>
          <p:cNvPr id="5" name="TextBox 4">
            <a:extLst>
              <a:ext uri="{FF2B5EF4-FFF2-40B4-BE49-F238E27FC236}">
                <a16:creationId xmlns:a16="http://schemas.microsoft.com/office/drawing/2014/main" id="{664593EE-D745-0BB4-2717-33F060D4E067}"/>
              </a:ext>
            </a:extLst>
          </p:cNvPr>
          <p:cNvSpPr txBox="1"/>
          <p:nvPr/>
        </p:nvSpPr>
        <p:spPr>
          <a:xfrm>
            <a:off x="10369206" y="4428758"/>
            <a:ext cx="844378" cy="307777"/>
          </a:xfrm>
          <a:prstGeom prst="rect">
            <a:avLst/>
          </a:prstGeom>
          <a:noFill/>
        </p:spPr>
        <p:txBody>
          <a:bodyPr wrap="square" rtlCol="0">
            <a:spAutoFit/>
          </a:bodyPr>
          <a:lstStyle/>
          <a:p>
            <a:pPr algn="ctr"/>
            <a:r>
              <a:rPr lang="en-US" sz="1400" b="1" dirty="0">
                <a:solidFill>
                  <a:schemeClr val="bg1"/>
                </a:solidFill>
              </a:rPr>
              <a:t>Decision</a:t>
            </a:r>
          </a:p>
        </p:txBody>
      </p:sp>
      <p:sp>
        <p:nvSpPr>
          <p:cNvPr id="6" name="Arrow: Right 5">
            <a:extLst>
              <a:ext uri="{FF2B5EF4-FFF2-40B4-BE49-F238E27FC236}">
                <a16:creationId xmlns:a16="http://schemas.microsoft.com/office/drawing/2014/main" id="{94C1CF99-CD0D-A965-BD73-81EE26C9D4B3}"/>
              </a:ext>
            </a:extLst>
          </p:cNvPr>
          <p:cNvSpPr/>
          <p:nvPr/>
        </p:nvSpPr>
        <p:spPr>
          <a:xfrm rot="10800000" flipH="1">
            <a:off x="6623050" y="4736535"/>
            <a:ext cx="692509" cy="165664"/>
          </a:xfrm>
          <a:prstGeom prst="rightArrow">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Arrow: Right 6">
            <a:extLst>
              <a:ext uri="{FF2B5EF4-FFF2-40B4-BE49-F238E27FC236}">
                <a16:creationId xmlns:a16="http://schemas.microsoft.com/office/drawing/2014/main" id="{83B8F41A-02D5-8667-0F8E-9379EA461217}"/>
              </a:ext>
            </a:extLst>
          </p:cNvPr>
          <p:cNvSpPr/>
          <p:nvPr/>
        </p:nvSpPr>
        <p:spPr>
          <a:xfrm rot="10800000" flipH="1">
            <a:off x="10362512" y="4736535"/>
            <a:ext cx="692509" cy="165664"/>
          </a:xfrm>
          <a:prstGeom prst="rightArrow">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924580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D8C648-C1BE-45C5-409E-2D1EF515D08A}"/>
              </a:ext>
            </a:extLst>
          </p:cNvPr>
          <p:cNvSpPr>
            <a:spLocks noGrp="1"/>
          </p:cNvSpPr>
          <p:nvPr>
            <p:ph type="title"/>
          </p:nvPr>
        </p:nvSpPr>
        <p:spPr/>
        <p:txBody>
          <a:bodyPr/>
          <a:lstStyle/>
          <a:p>
            <a:r>
              <a:rPr lang="en-US" dirty="0"/>
              <a:t>Deep Learning</a:t>
            </a:r>
          </a:p>
        </p:txBody>
      </p:sp>
      <p:sp>
        <p:nvSpPr>
          <p:cNvPr id="3" name="Content Placeholder 2">
            <a:extLst>
              <a:ext uri="{FF2B5EF4-FFF2-40B4-BE49-F238E27FC236}">
                <a16:creationId xmlns:a16="http://schemas.microsoft.com/office/drawing/2014/main" id="{7B8FE311-5901-1836-3425-04BE0961FF37}"/>
              </a:ext>
            </a:extLst>
          </p:cNvPr>
          <p:cNvSpPr>
            <a:spLocks noGrp="1"/>
          </p:cNvSpPr>
          <p:nvPr>
            <p:ph sz="quarter" idx="10"/>
          </p:nvPr>
        </p:nvSpPr>
        <p:spPr>
          <a:xfrm>
            <a:off x="733425" y="728369"/>
            <a:ext cx="10355263" cy="5401264"/>
          </a:xfrm>
        </p:spPr>
        <p:txBody>
          <a:bodyPr/>
          <a:lstStyle/>
          <a:p>
            <a:r>
              <a:rPr lang="en-US" dirty="0"/>
              <a:t>Neural networks that have more than three hidden layers are called </a:t>
            </a:r>
            <a:r>
              <a:rPr lang="en-US" b="1" dirty="0"/>
              <a:t>deep neural networks</a:t>
            </a:r>
            <a:r>
              <a:rPr lang="en-US" dirty="0"/>
              <a:t> (or </a:t>
            </a:r>
            <a:r>
              <a:rPr lang="en-US" b="1" dirty="0"/>
              <a:t>deep networks</a:t>
            </a:r>
            <a:r>
              <a:rPr lang="en-US" dirty="0"/>
              <a:t>, </a:t>
            </a:r>
            <a:r>
              <a:rPr lang="en-US" b="1" dirty="0"/>
              <a:t>deep architectures</a:t>
            </a:r>
            <a:r>
              <a:rPr lang="en-US" dirty="0"/>
              <a:t>)</a:t>
            </a:r>
          </a:p>
          <a:p>
            <a:pPr lvl="1"/>
            <a:r>
              <a:rPr lang="en-US" dirty="0"/>
              <a:t>Modern deep neural networks can have hundreds of layers</a:t>
            </a:r>
          </a:p>
          <a:p>
            <a:r>
              <a:rPr lang="en-US" dirty="0"/>
              <a:t>Deep network types (will discuss more later on):</a:t>
            </a:r>
          </a:p>
          <a:p>
            <a:pPr lvl="1"/>
            <a:r>
              <a:rPr lang="en-US" dirty="0"/>
              <a:t>Convolutional Neural Networks (CNN) for image data</a:t>
            </a:r>
          </a:p>
          <a:p>
            <a:pPr lvl="1"/>
            <a:r>
              <a:rPr lang="en-US" dirty="0"/>
              <a:t>Recurrent Neural Networks (RNN) for sequential data</a:t>
            </a:r>
          </a:p>
        </p:txBody>
      </p:sp>
      <p:pic>
        <p:nvPicPr>
          <p:cNvPr id="4" name="Picture 4" descr="Best Neural Network GIFs | Gfycat">
            <a:extLst>
              <a:ext uri="{FF2B5EF4-FFF2-40B4-BE49-F238E27FC236}">
                <a16:creationId xmlns:a16="http://schemas.microsoft.com/office/drawing/2014/main" id="{EF6A6FE0-D182-3279-4204-74B689073C0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3416"/>
          <a:stretch/>
        </p:blipFill>
        <p:spPr bwMode="auto">
          <a:xfrm>
            <a:off x="2005876" y="3343449"/>
            <a:ext cx="3300994" cy="2786183"/>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Best Neural Network GIFs | Gfycat">
            <a:extLst>
              <a:ext uri="{FF2B5EF4-FFF2-40B4-BE49-F238E27FC236}">
                <a16:creationId xmlns:a16="http://schemas.microsoft.com/office/drawing/2014/main" id="{E2D0BB94-6652-5A81-0FA6-EB04B137BB3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4869" r="24272"/>
          <a:stretch/>
        </p:blipFill>
        <p:spPr bwMode="auto">
          <a:xfrm>
            <a:off x="5845175" y="3343448"/>
            <a:ext cx="2025651" cy="2786183"/>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Best Neural Network GIFs | Gfycat">
            <a:extLst>
              <a:ext uri="{FF2B5EF4-FFF2-40B4-BE49-F238E27FC236}">
                <a16:creationId xmlns:a16="http://schemas.microsoft.com/office/drawing/2014/main" id="{1F168328-48D9-37D7-2052-51E47BF10B97}"/>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4785" r="24820"/>
          <a:stretch/>
        </p:blipFill>
        <p:spPr bwMode="auto">
          <a:xfrm flipH="1">
            <a:off x="3956844" y="3343449"/>
            <a:ext cx="2002632" cy="278618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Best Neural Network GIFs | Gfycat">
            <a:extLst>
              <a:ext uri="{FF2B5EF4-FFF2-40B4-BE49-F238E27FC236}">
                <a16:creationId xmlns:a16="http://schemas.microsoft.com/office/drawing/2014/main" id="{38CE0F2B-F8AF-6E87-F50F-D6DFF0CA936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34785" r="24820"/>
          <a:stretch/>
        </p:blipFill>
        <p:spPr bwMode="auto">
          <a:xfrm flipH="1">
            <a:off x="7727950" y="3343449"/>
            <a:ext cx="2002632" cy="2786183"/>
          </a:xfrm>
          <a:prstGeom prst="rect">
            <a:avLst/>
          </a:prstGeom>
          <a:noFill/>
          <a:extLst>
            <a:ext uri="{909E8E84-426E-40DD-AFC4-6F175D3DCCD1}">
              <a14:hiddenFill xmlns:a14="http://schemas.microsoft.com/office/drawing/2010/main">
                <a:solidFill>
                  <a:srgbClr val="FFFFFF"/>
                </a:solidFill>
              </a14:hiddenFill>
            </a:ext>
          </a:extLst>
        </p:spPr>
      </p:pic>
      <p:sp>
        <p:nvSpPr>
          <p:cNvPr id="8" name="Arrow: Right 7">
            <a:extLst>
              <a:ext uri="{FF2B5EF4-FFF2-40B4-BE49-F238E27FC236}">
                <a16:creationId xmlns:a16="http://schemas.microsoft.com/office/drawing/2014/main" id="{6C560ABE-39E2-7EEB-E061-D97E1DAD826C}"/>
              </a:ext>
            </a:extLst>
          </p:cNvPr>
          <p:cNvSpPr/>
          <p:nvPr/>
        </p:nvSpPr>
        <p:spPr>
          <a:xfrm rot="10800000" flipH="1">
            <a:off x="1259203" y="4513092"/>
            <a:ext cx="468616" cy="446893"/>
          </a:xfrm>
          <a:prstGeom prst="rightArrow">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Arrow: Right 8">
            <a:extLst>
              <a:ext uri="{FF2B5EF4-FFF2-40B4-BE49-F238E27FC236}">
                <a16:creationId xmlns:a16="http://schemas.microsoft.com/office/drawing/2014/main" id="{FD5800B2-9CDA-AF3E-C63B-6650D2362ED0}"/>
              </a:ext>
            </a:extLst>
          </p:cNvPr>
          <p:cNvSpPr/>
          <p:nvPr/>
        </p:nvSpPr>
        <p:spPr>
          <a:xfrm rot="10800000" flipH="1">
            <a:off x="10008639" y="4512530"/>
            <a:ext cx="468616" cy="446893"/>
          </a:xfrm>
          <a:prstGeom prst="rightArrow">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Box 9">
            <a:extLst>
              <a:ext uri="{FF2B5EF4-FFF2-40B4-BE49-F238E27FC236}">
                <a16:creationId xmlns:a16="http://schemas.microsoft.com/office/drawing/2014/main" id="{788971D6-1E1D-7115-55E2-474F9CEAE7B2}"/>
              </a:ext>
            </a:extLst>
          </p:cNvPr>
          <p:cNvSpPr txBox="1"/>
          <p:nvPr/>
        </p:nvSpPr>
        <p:spPr>
          <a:xfrm>
            <a:off x="146120" y="4448942"/>
            <a:ext cx="996966" cy="523220"/>
          </a:xfrm>
          <a:prstGeom prst="rect">
            <a:avLst/>
          </a:prstGeom>
          <a:noFill/>
        </p:spPr>
        <p:txBody>
          <a:bodyPr wrap="square" rtlCol="0">
            <a:spAutoFit/>
          </a:bodyPr>
          <a:lstStyle/>
          <a:p>
            <a:pPr algn="ctr"/>
            <a:r>
              <a:rPr lang="en-US" sz="2800" b="1" dirty="0"/>
              <a:t>Data</a:t>
            </a:r>
          </a:p>
        </p:txBody>
      </p:sp>
      <p:sp>
        <p:nvSpPr>
          <p:cNvPr id="11" name="TextBox 10">
            <a:extLst>
              <a:ext uri="{FF2B5EF4-FFF2-40B4-BE49-F238E27FC236}">
                <a16:creationId xmlns:a16="http://schemas.microsoft.com/office/drawing/2014/main" id="{4C22790C-2976-A10D-D916-499B8143524D}"/>
              </a:ext>
            </a:extLst>
          </p:cNvPr>
          <p:cNvSpPr txBox="1"/>
          <p:nvPr/>
        </p:nvSpPr>
        <p:spPr>
          <a:xfrm>
            <a:off x="10573863" y="4448942"/>
            <a:ext cx="1442260" cy="523220"/>
          </a:xfrm>
          <a:prstGeom prst="rect">
            <a:avLst/>
          </a:prstGeom>
          <a:noFill/>
        </p:spPr>
        <p:txBody>
          <a:bodyPr wrap="square" rtlCol="0">
            <a:spAutoFit/>
          </a:bodyPr>
          <a:lstStyle/>
          <a:p>
            <a:pPr algn="ctr"/>
            <a:r>
              <a:rPr lang="en-US" sz="2800" b="1" dirty="0"/>
              <a:t>Decision</a:t>
            </a:r>
          </a:p>
        </p:txBody>
      </p:sp>
    </p:spTree>
    <p:extLst>
      <p:ext uri="{BB962C8B-B14F-4D97-AF65-F5344CB8AC3E}">
        <p14:creationId xmlns:p14="http://schemas.microsoft.com/office/powerpoint/2010/main" val="374046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0"/>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B3D29B-2E02-4D30-94B1-D2E8D6DD9AA0}"/>
              </a:ext>
            </a:extLst>
          </p:cNvPr>
          <p:cNvSpPr>
            <a:spLocks noGrp="1"/>
          </p:cNvSpPr>
          <p:nvPr>
            <p:ph type="title"/>
          </p:nvPr>
        </p:nvSpPr>
        <p:spPr/>
        <p:txBody>
          <a:bodyPr/>
          <a:lstStyle/>
          <a:p>
            <a:r>
              <a:rPr lang="en-US" dirty="0"/>
              <a:t>Convolutional Neural Network</a:t>
            </a:r>
          </a:p>
        </p:txBody>
      </p:sp>
      <p:sp>
        <p:nvSpPr>
          <p:cNvPr id="3" name="Content Placeholder 2">
            <a:extLst>
              <a:ext uri="{FF2B5EF4-FFF2-40B4-BE49-F238E27FC236}">
                <a16:creationId xmlns:a16="http://schemas.microsoft.com/office/drawing/2014/main" id="{25C95DF7-9522-41F5-BBBA-3ED0E5B8963D}"/>
              </a:ext>
            </a:extLst>
          </p:cNvPr>
          <p:cNvSpPr>
            <a:spLocks noGrp="1"/>
          </p:cNvSpPr>
          <p:nvPr>
            <p:ph sz="quarter" idx="10"/>
          </p:nvPr>
        </p:nvSpPr>
        <p:spPr/>
        <p:txBody>
          <a:bodyPr/>
          <a:lstStyle/>
          <a:p>
            <a:r>
              <a:rPr lang="en-US" dirty="0"/>
              <a:t>Is a specific family of deep neural networks that are designed for image data</a:t>
            </a:r>
          </a:p>
          <a:p>
            <a:r>
              <a:rPr lang="en-US" dirty="0"/>
              <a:t>Utilize a set of filters that slide across the input image to learn different features in the image</a:t>
            </a:r>
          </a:p>
        </p:txBody>
      </p:sp>
      <p:pic>
        <p:nvPicPr>
          <p:cNvPr id="4" name="Picture 3">
            <a:extLst>
              <a:ext uri="{FF2B5EF4-FFF2-40B4-BE49-F238E27FC236}">
                <a16:creationId xmlns:a16="http://schemas.microsoft.com/office/drawing/2014/main" id="{1884AFD0-3A48-4E38-9B77-D68356C62F96}"/>
              </a:ext>
            </a:extLst>
          </p:cNvPr>
          <p:cNvPicPr>
            <a:picLocks noChangeAspect="1"/>
          </p:cNvPicPr>
          <p:nvPr/>
        </p:nvPicPr>
        <p:blipFill>
          <a:blip r:embed="rId2"/>
          <a:stretch>
            <a:fillRect/>
          </a:stretch>
        </p:blipFill>
        <p:spPr>
          <a:xfrm>
            <a:off x="1921859" y="3524457"/>
            <a:ext cx="8138732" cy="2425450"/>
          </a:xfrm>
          <a:prstGeom prst="rect">
            <a:avLst/>
          </a:prstGeom>
        </p:spPr>
      </p:pic>
      <p:sp>
        <p:nvSpPr>
          <p:cNvPr id="5" name="TextBox 4">
            <a:extLst>
              <a:ext uri="{FF2B5EF4-FFF2-40B4-BE49-F238E27FC236}">
                <a16:creationId xmlns:a16="http://schemas.microsoft.com/office/drawing/2014/main" id="{AE82D207-228D-BB7F-03C3-D29C4B619287}"/>
              </a:ext>
            </a:extLst>
          </p:cNvPr>
          <p:cNvSpPr txBox="1"/>
          <p:nvPr/>
        </p:nvSpPr>
        <p:spPr>
          <a:xfrm>
            <a:off x="3534065" y="3023154"/>
            <a:ext cx="1344920" cy="369332"/>
          </a:xfrm>
          <a:prstGeom prst="rect">
            <a:avLst/>
          </a:prstGeom>
          <a:noFill/>
        </p:spPr>
        <p:txBody>
          <a:bodyPr wrap="none" rtlCol="0">
            <a:spAutoFit/>
          </a:bodyPr>
          <a:lstStyle/>
          <a:p>
            <a:r>
              <a:rPr lang="en-US" b="1" dirty="0"/>
              <a:t>CNN Layer 1</a:t>
            </a:r>
          </a:p>
        </p:txBody>
      </p:sp>
      <p:sp>
        <p:nvSpPr>
          <p:cNvPr id="6" name="TextBox 5">
            <a:extLst>
              <a:ext uri="{FF2B5EF4-FFF2-40B4-BE49-F238E27FC236}">
                <a16:creationId xmlns:a16="http://schemas.microsoft.com/office/drawing/2014/main" id="{0344263C-AC45-0F5C-5D19-21A880906D2A}"/>
              </a:ext>
            </a:extLst>
          </p:cNvPr>
          <p:cNvSpPr txBox="1"/>
          <p:nvPr/>
        </p:nvSpPr>
        <p:spPr>
          <a:xfrm>
            <a:off x="6096000" y="5786173"/>
            <a:ext cx="1344920" cy="369332"/>
          </a:xfrm>
          <a:prstGeom prst="rect">
            <a:avLst/>
          </a:prstGeom>
          <a:noFill/>
        </p:spPr>
        <p:txBody>
          <a:bodyPr wrap="none" rtlCol="0">
            <a:spAutoFit/>
          </a:bodyPr>
          <a:lstStyle/>
          <a:p>
            <a:r>
              <a:rPr lang="en-US" b="1" dirty="0"/>
              <a:t>CNN Layer 2</a:t>
            </a:r>
          </a:p>
        </p:txBody>
      </p:sp>
    </p:spTree>
    <p:extLst>
      <p:ext uri="{BB962C8B-B14F-4D97-AF65-F5344CB8AC3E}">
        <p14:creationId xmlns:p14="http://schemas.microsoft.com/office/powerpoint/2010/main" val="40712651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E43027-2AA2-46BD-8730-BEAE41C7A604}"/>
              </a:ext>
            </a:extLst>
          </p:cNvPr>
          <p:cNvSpPr>
            <a:spLocks noGrp="1"/>
          </p:cNvSpPr>
          <p:nvPr>
            <p:ph type="title"/>
          </p:nvPr>
        </p:nvSpPr>
        <p:spPr/>
        <p:txBody>
          <a:bodyPr/>
          <a:lstStyle/>
          <a:p>
            <a:r>
              <a:rPr lang="en-US" dirty="0"/>
              <a:t>Recurrent Neural Network</a:t>
            </a:r>
          </a:p>
        </p:txBody>
      </p:sp>
      <p:sp>
        <p:nvSpPr>
          <p:cNvPr id="3" name="Content Placeholder 2">
            <a:extLst>
              <a:ext uri="{FF2B5EF4-FFF2-40B4-BE49-F238E27FC236}">
                <a16:creationId xmlns:a16="http://schemas.microsoft.com/office/drawing/2014/main" id="{DFFA5CBE-0708-4AFC-BD98-A72A84295307}"/>
              </a:ext>
            </a:extLst>
          </p:cNvPr>
          <p:cNvSpPr>
            <a:spLocks noGrp="1"/>
          </p:cNvSpPr>
          <p:nvPr>
            <p:ph sz="quarter" idx="10"/>
          </p:nvPr>
        </p:nvSpPr>
        <p:spPr>
          <a:xfrm>
            <a:off x="733428" y="876343"/>
            <a:ext cx="4638669" cy="5221539"/>
          </a:xfrm>
        </p:spPr>
        <p:txBody>
          <a:bodyPr/>
          <a:lstStyle/>
          <a:p>
            <a:r>
              <a:rPr lang="en-US" sz="2000" b="1" dirty="0"/>
              <a:t>Sequential data </a:t>
            </a:r>
            <a:r>
              <a:rPr lang="en-US" sz="2000" dirty="0"/>
              <a:t>is data that has an order across instances in data. Examples: </a:t>
            </a:r>
          </a:p>
          <a:p>
            <a:pPr lvl="1"/>
            <a:r>
              <a:rPr lang="en-US" sz="1800" dirty="0"/>
              <a:t>Documents that include multiple ordered words</a:t>
            </a:r>
          </a:p>
          <a:p>
            <a:pPr lvl="1"/>
            <a:r>
              <a:rPr lang="en-US" sz="1800" dirty="0"/>
              <a:t>Stock data that each instance is the price of a day</a:t>
            </a:r>
          </a:p>
          <a:p>
            <a:r>
              <a:rPr lang="en-US" sz="2000" b="1" dirty="0"/>
              <a:t>Recurrent Neural Network (RNN) </a:t>
            </a:r>
            <a:r>
              <a:rPr lang="en-US" sz="2000" dirty="0"/>
              <a:t>is a special type of neural networks that are designed to handle temporal correlations in sequential data</a:t>
            </a:r>
          </a:p>
          <a:p>
            <a:r>
              <a:rPr lang="en-US" sz="2000" dirty="0"/>
              <a:t>RNN make decisions for future by modeling </a:t>
            </a:r>
            <a:r>
              <a:rPr lang="en-US" sz="2000" b="1" dirty="0"/>
              <a:t>both current and historical instances</a:t>
            </a:r>
          </a:p>
          <a:p>
            <a:r>
              <a:rPr lang="en-US" sz="2000" dirty="0"/>
              <a:t>The most common types of RNN are Long Short-Term Memory (LSTM) and Gated Recurrent Unit (GRU)</a:t>
            </a:r>
          </a:p>
        </p:txBody>
      </p:sp>
      <p:graphicFrame>
        <p:nvGraphicFramePr>
          <p:cNvPr id="5" name="Chart 4">
            <a:extLst>
              <a:ext uri="{FF2B5EF4-FFF2-40B4-BE49-F238E27FC236}">
                <a16:creationId xmlns:a16="http://schemas.microsoft.com/office/drawing/2014/main" id="{20E7CB0A-DFA6-E6F3-900A-971C09465975}"/>
              </a:ext>
            </a:extLst>
          </p:cNvPr>
          <p:cNvGraphicFramePr>
            <a:graphicFrameLocks/>
          </p:cNvGraphicFramePr>
          <p:nvPr>
            <p:extLst>
              <p:ext uri="{D42A27DB-BD31-4B8C-83A1-F6EECF244321}">
                <p14:modId xmlns:p14="http://schemas.microsoft.com/office/powerpoint/2010/main" val="3225660780"/>
              </p:ext>
            </p:extLst>
          </p:nvPr>
        </p:nvGraphicFramePr>
        <p:xfrm>
          <a:off x="6096000" y="3536858"/>
          <a:ext cx="5476595" cy="2743200"/>
        </p:xfrm>
        <a:graphic>
          <a:graphicData uri="http://schemas.openxmlformats.org/drawingml/2006/chart">
            <c:chart xmlns:c="http://schemas.openxmlformats.org/drawingml/2006/chart" xmlns:r="http://schemas.openxmlformats.org/officeDocument/2006/relationships" r:id="rId2"/>
          </a:graphicData>
        </a:graphic>
      </p:graphicFrame>
      <p:cxnSp>
        <p:nvCxnSpPr>
          <p:cNvPr id="10" name="Connector: Curved 9">
            <a:extLst>
              <a:ext uri="{FF2B5EF4-FFF2-40B4-BE49-F238E27FC236}">
                <a16:creationId xmlns:a16="http://schemas.microsoft.com/office/drawing/2014/main" id="{6E55DAE8-7144-6A94-6BBB-0335DDBCD395}"/>
              </a:ext>
            </a:extLst>
          </p:cNvPr>
          <p:cNvCxnSpPr>
            <a:cxnSpLocks/>
            <a:stCxn id="12" idx="3"/>
            <a:endCxn id="41" idx="0"/>
          </p:cNvCxnSpPr>
          <p:nvPr/>
        </p:nvCxnSpPr>
        <p:spPr>
          <a:xfrm>
            <a:off x="9856346" y="3019294"/>
            <a:ext cx="802393" cy="781995"/>
          </a:xfrm>
          <a:prstGeom prst="curvedConnector2">
            <a:avLst/>
          </a:prstGeom>
          <a:ln w="57150">
            <a:solidFill>
              <a:schemeClr val="accent1">
                <a:lumMod val="40000"/>
                <a:lumOff val="60000"/>
              </a:schemeClr>
            </a:solidFill>
            <a:tailEnd type="triangle"/>
          </a:ln>
        </p:spPr>
        <p:style>
          <a:lnRef idx="1">
            <a:schemeClr val="dk1"/>
          </a:lnRef>
          <a:fillRef idx="0">
            <a:schemeClr val="dk1"/>
          </a:fillRef>
          <a:effectRef idx="0">
            <a:schemeClr val="dk1"/>
          </a:effectRef>
          <a:fontRef idx="minor">
            <a:schemeClr val="tx1"/>
          </a:fontRef>
        </p:style>
      </p:cxnSp>
      <p:pic>
        <p:nvPicPr>
          <p:cNvPr id="12" name="Graphic 11" descr="Network diagram with solid fill">
            <a:extLst>
              <a:ext uri="{FF2B5EF4-FFF2-40B4-BE49-F238E27FC236}">
                <a16:creationId xmlns:a16="http://schemas.microsoft.com/office/drawing/2014/main" id="{4E5A2C5B-330D-58CF-A5C0-7F431C4A00B5}"/>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941946" y="2562094"/>
            <a:ext cx="914400" cy="914400"/>
          </a:xfrm>
          <a:prstGeom prst="rect">
            <a:avLst/>
          </a:prstGeom>
        </p:spPr>
      </p:pic>
      <p:sp>
        <p:nvSpPr>
          <p:cNvPr id="26" name="Right Brace 25">
            <a:extLst>
              <a:ext uri="{FF2B5EF4-FFF2-40B4-BE49-F238E27FC236}">
                <a16:creationId xmlns:a16="http://schemas.microsoft.com/office/drawing/2014/main" id="{573F64CD-7E72-0035-8FCE-D7BAB625199B}"/>
              </a:ext>
            </a:extLst>
          </p:cNvPr>
          <p:cNvSpPr/>
          <p:nvPr/>
        </p:nvSpPr>
        <p:spPr>
          <a:xfrm rot="16200000">
            <a:off x="8306768" y="2244679"/>
            <a:ext cx="418311" cy="3404748"/>
          </a:xfrm>
          <a:prstGeom prst="rightBrace">
            <a:avLst>
              <a:gd name="adj1" fmla="val 31891"/>
              <a:gd name="adj2" fmla="val 50000"/>
            </a:avLst>
          </a:prstGeom>
          <a:ln w="57150"/>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27" name="Graphic 26" descr="Robot with solid fill">
            <a:extLst>
              <a:ext uri="{FF2B5EF4-FFF2-40B4-BE49-F238E27FC236}">
                <a16:creationId xmlns:a16="http://schemas.microsoft.com/office/drawing/2014/main" id="{4EEE3386-827E-9215-83E2-BDC8FFE2053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568455" y="2313075"/>
            <a:ext cx="531684" cy="531684"/>
          </a:xfrm>
          <a:prstGeom prst="rect">
            <a:avLst/>
          </a:prstGeom>
        </p:spPr>
      </p:pic>
      <p:cxnSp>
        <p:nvCxnSpPr>
          <p:cNvPr id="28" name="Connector: Curved 27">
            <a:extLst>
              <a:ext uri="{FF2B5EF4-FFF2-40B4-BE49-F238E27FC236}">
                <a16:creationId xmlns:a16="http://schemas.microsoft.com/office/drawing/2014/main" id="{7ED8DDF4-984E-2629-CC6E-2ED1610F53A2}"/>
              </a:ext>
            </a:extLst>
          </p:cNvPr>
          <p:cNvCxnSpPr>
            <a:cxnSpLocks/>
            <a:stCxn id="26" idx="1"/>
            <a:endCxn id="12" idx="1"/>
          </p:cNvCxnSpPr>
          <p:nvPr/>
        </p:nvCxnSpPr>
        <p:spPr>
          <a:xfrm rot="5400000" flipH="1" flipV="1">
            <a:off x="8369633" y="3165585"/>
            <a:ext cx="718604" cy="426022"/>
          </a:xfrm>
          <a:prstGeom prst="curvedConnector4">
            <a:avLst>
              <a:gd name="adj1" fmla="val 62739"/>
              <a:gd name="adj2" fmla="val 765"/>
            </a:avLst>
          </a:prstGeom>
          <a:ln w="57150">
            <a:solidFill>
              <a:schemeClr val="accent5">
                <a:lumMod val="75000"/>
              </a:schemeClr>
            </a:solidFill>
            <a:tailEnd type="triangle"/>
          </a:ln>
        </p:spPr>
        <p:style>
          <a:lnRef idx="1">
            <a:schemeClr val="dk1"/>
          </a:lnRef>
          <a:fillRef idx="0">
            <a:schemeClr val="dk1"/>
          </a:fillRef>
          <a:effectRef idx="0">
            <a:schemeClr val="dk1"/>
          </a:effectRef>
          <a:fontRef idx="minor">
            <a:schemeClr val="tx1"/>
          </a:fontRef>
        </p:style>
      </p:cxnSp>
      <p:sp>
        <p:nvSpPr>
          <p:cNvPr id="41" name="Diamond 40">
            <a:extLst>
              <a:ext uri="{FF2B5EF4-FFF2-40B4-BE49-F238E27FC236}">
                <a16:creationId xmlns:a16="http://schemas.microsoft.com/office/drawing/2014/main" id="{2F6F75B9-1BEB-B5FF-5E2E-1EAE3E8FAD2E}"/>
              </a:ext>
            </a:extLst>
          </p:cNvPr>
          <p:cNvSpPr/>
          <p:nvPr/>
        </p:nvSpPr>
        <p:spPr>
          <a:xfrm>
            <a:off x="10512975" y="3801289"/>
            <a:ext cx="291527" cy="291527"/>
          </a:xfrm>
          <a:prstGeom prst="diamond">
            <a:avLst/>
          </a:prstGeom>
          <a:solidFill>
            <a:srgbClr val="B85C5C"/>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TextBox 45">
            <a:extLst>
              <a:ext uri="{FF2B5EF4-FFF2-40B4-BE49-F238E27FC236}">
                <a16:creationId xmlns:a16="http://schemas.microsoft.com/office/drawing/2014/main" id="{48663C2A-4E20-7484-FFE7-47FC365B81BE}"/>
              </a:ext>
            </a:extLst>
          </p:cNvPr>
          <p:cNvSpPr txBox="1"/>
          <p:nvPr/>
        </p:nvSpPr>
        <p:spPr>
          <a:xfrm>
            <a:off x="9100139" y="2209585"/>
            <a:ext cx="619080" cy="369332"/>
          </a:xfrm>
          <a:prstGeom prst="rect">
            <a:avLst/>
          </a:prstGeom>
          <a:noFill/>
        </p:spPr>
        <p:txBody>
          <a:bodyPr wrap="none" rtlCol="0">
            <a:spAutoFit/>
          </a:bodyPr>
          <a:lstStyle/>
          <a:p>
            <a:r>
              <a:rPr lang="en-US" b="1" dirty="0"/>
              <a:t>RNN</a:t>
            </a:r>
          </a:p>
        </p:txBody>
      </p:sp>
      <p:sp>
        <p:nvSpPr>
          <p:cNvPr id="47" name="TextBox 46">
            <a:extLst>
              <a:ext uri="{FF2B5EF4-FFF2-40B4-BE49-F238E27FC236}">
                <a16:creationId xmlns:a16="http://schemas.microsoft.com/office/drawing/2014/main" id="{D660A26C-54DB-3FAE-B794-AB5AD4CA9718}"/>
              </a:ext>
            </a:extLst>
          </p:cNvPr>
          <p:cNvSpPr txBox="1"/>
          <p:nvPr/>
        </p:nvSpPr>
        <p:spPr>
          <a:xfrm>
            <a:off x="7811948" y="3986932"/>
            <a:ext cx="1407950" cy="338554"/>
          </a:xfrm>
          <a:prstGeom prst="rect">
            <a:avLst/>
          </a:prstGeom>
          <a:noFill/>
        </p:spPr>
        <p:txBody>
          <a:bodyPr wrap="none" rtlCol="0">
            <a:spAutoFit/>
          </a:bodyPr>
          <a:lstStyle/>
          <a:p>
            <a:r>
              <a:rPr lang="en-US" sz="1600" b="1" dirty="0"/>
              <a:t>Historical data</a:t>
            </a:r>
          </a:p>
        </p:txBody>
      </p:sp>
      <p:sp>
        <p:nvSpPr>
          <p:cNvPr id="49" name="TextBox 48">
            <a:extLst>
              <a:ext uri="{FF2B5EF4-FFF2-40B4-BE49-F238E27FC236}">
                <a16:creationId xmlns:a16="http://schemas.microsoft.com/office/drawing/2014/main" id="{B1A10224-ED69-F569-EB19-F00065AD8408}"/>
              </a:ext>
            </a:extLst>
          </p:cNvPr>
          <p:cNvSpPr txBox="1"/>
          <p:nvPr/>
        </p:nvSpPr>
        <p:spPr>
          <a:xfrm>
            <a:off x="10512975" y="4105933"/>
            <a:ext cx="1493614" cy="338554"/>
          </a:xfrm>
          <a:prstGeom prst="rect">
            <a:avLst/>
          </a:prstGeom>
          <a:noFill/>
        </p:spPr>
        <p:txBody>
          <a:bodyPr wrap="none" rtlCol="0">
            <a:spAutoFit/>
          </a:bodyPr>
          <a:lstStyle/>
          <a:p>
            <a:r>
              <a:rPr lang="en-US" sz="1600" b="1" dirty="0"/>
              <a:t>Future decision</a:t>
            </a:r>
          </a:p>
        </p:txBody>
      </p:sp>
      <p:sp>
        <p:nvSpPr>
          <p:cNvPr id="4" name="Rectangle 3">
            <a:extLst>
              <a:ext uri="{FF2B5EF4-FFF2-40B4-BE49-F238E27FC236}">
                <a16:creationId xmlns:a16="http://schemas.microsoft.com/office/drawing/2014/main" id="{B3C2B67F-D045-F2FA-7D36-28CC7C95D823}"/>
              </a:ext>
            </a:extLst>
          </p:cNvPr>
          <p:cNvSpPr/>
          <p:nvPr/>
        </p:nvSpPr>
        <p:spPr>
          <a:xfrm>
            <a:off x="5673072" y="700624"/>
            <a:ext cx="555477" cy="357378"/>
          </a:xfrm>
          <a:prstGeom prst="rect">
            <a:avLst/>
          </a:prstGeom>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latin typeface="Consolas" panose="020B0609020204030204" pitchFamily="49" charset="0"/>
              </a:rPr>
              <a:t>This</a:t>
            </a:r>
          </a:p>
        </p:txBody>
      </p:sp>
      <p:sp>
        <p:nvSpPr>
          <p:cNvPr id="6" name="Rectangle 5">
            <a:extLst>
              <a:ext uri="{FF2B5EF4-FFF2-40B4-BE49-F238E27FC236}">
                <a16:creationId xmlns:a16="http://schemas.microsoft.com/office/drawing/2014/main" id="{A2917171-F527-62F9-496D-2D824DE88429}"/>
              </a:ext>
            </a:extLst>
          </p:cNvPr>
          <p:cNvSpPr/>
          <p:nvPr/>
        </p:nvSpPr>
        <p:spPr>
          <a:xfrm>
            <a:off x="6507900" y="697654"/>
            <a:ext cx="555477" cy="357378"/>
          </a:xfrm>
          <a:prstGeom prst="rect">
            <a:avLst/>
          </a:prstGeom>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latin typeface="Consolas" panose="020B0609020204030204" pitchFamily="49" charset="0"/>
              </a:rPr>
              <a:t>is</a:t>
            </a:r>
          </a:p>
        </p:txBody>
      </p:sp>
      <p:sp>
        <p:nvSpPr>
          <p:cNvPr id="7" name="Rectangle 6">
            <a:extLst>
              <a:ext uri="{FF2B5EF4-FFF2-40B4-BE49-F238E27FC236}">
                <a16:creationId xmlns:a16="http://schemas.microsoft.com/office/drawing/2014/main" id="{9839437F-A8BE-3A90-9507-0F0847F2E5E3}"/>
              </a:ext>
            </a:extLst>
          </p:cNvPr>
          <p:cNvSpPr/>
          <p:nvPr/>
        </p:nvSpPr>
        <p:spPr>
          <a:xfrm>
            <a:off x="7347341" y="700624"/>
            <a:ext cx="555477" cy="357378"/>
          </a:xfrm>
          <a:prstGeom prst="rect">
            <a:avLst/>
          </a:prstGeom>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latin typeface="Consolas" panose="020B0609020204030204" pitchFamily="49" charset="0"/>
              </a:rPr>
              <a:t>good</a:t>
            </a:r>
          </a:p>
        </p:txBody>
      </p:sp>
      <p:sp>
        <p:nvSpPr>
          <p:cNvPr id="8" name="Rectangle 7">
            <a:extLst>
              <a:ext uri="{FF2B5EF4-FFF2-40B4-BE49-F238E27FC236}">
                <a16:creationId xmlns:a16="http://schemas.microsoft.com/office/drawing/2014/main" id="{0D832DF6-EB18-3E65-5044-65037140ABA1}"/>
              </a:ext>
            </a:extLst>
          </p:cNvPr>
          <p:cNvSpPr/>
          <p:nvPr/>
        </p:nvSpPr>
        <p:spPr>
          <a:xfrm>
            <a:off x="8199180" y="697654"/>
            <a:ext cx="555477" cy="357378"/>
          </a:xfrm>
          <a:prstGeom prst="rect">
            <a:avLst/>
          </a:prstGeom>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latin typeface="Consolas" panose="020B0609020204030204" pitchFamily="49" charset="0"/>
              </a:rPr>
              <a:t>,</a:t>
            </a:r>
          </a:p>
        </p:txBody>
      </p:sp>
      <p:sp>
        <p:nvSpPr>
          <p:cNvPr id="9" name="Rectangle 8">
            <a:extLst>
              <a:ext uri="{FF2B5EF4-FFF2-40B4-BE49-F238E27FC236}">
                <a16:creationId xmlns:a16="http://schemas.microsoft.com/office/drawing/2014/main" id="{F7CBE4A3-C18A-437B-B82F-B54D8D365C41}"/>
              </a:ext>
            </a:extLst>
          </p:cNvPr>
          <p:cNvSpPr/>
          <p:nvPr/>
        </p:nvSpPr>
        <p:spPr>
          <a:xfrm>
            <a:off x="9038621" y="697654"/>
            <a:ext cx="555477" cy="357378"/>
          </a:xfrm>
          <a:prstGeom prst="rect">
            <a:avLst/>
          </a:prstGeom>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latin typeface="Consolas" panose="020B0609020204030204" pitchFamily="49" charset="0"/>
              </a:rPr>
              <a:t>I</a:t>
            </a:r>
          </a:p>
        </p:txBody>
      </p:sp>
      <p:sp>
        <p:nvSpPr>
          <p:cNvPr id="11" name="Rectangle 10">
            <a:extLst>
              <a:ext uri="{FF2B5EF4-FFF2-40B4-BE49-F238E27FC236}">
                <a16:creationId xmlns:a16="http://schemas.microsoft.com/office/drawing/2014/main" id="{C5E739AD-A58C-8B88-B7A9-AD6808B0F8BB}"/>
              </a:ext>
            </a:extLst>
          </p:cNvPr>
          <p:cNvSpPr/>
          <p:nvPr/>
        </p:nvSpPr>
        <p:spPr>
          <a:xfrm>
            <a:off x="9890460" y="697654"/>
            <a:ext cx="555477" cy="357378"/>
          </a:xfrm>
          <a:prstGeom prst="rect">
            <a:avLst/>
          </a:prstGeom>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latin typeface="Consolas" panose="020B0609020204030204" pitchFamily="49" charset="0"/>
              </a:rPr>
              <a:t>like</a:t>
            </a:r>
          </a:p>
        </p:txBody>
      </p:sp>
      <p:sp>
        <p:nvSpPr>
          <p:cNvPr id="13" name="Rectangle 12">
            <a:extLst>
              <a:ext uri="{FF2B5EF4-FFF2-40B4-BE49-F238E27FC236}">
                <a16:creationId xmlns:a16="http://schemas.microsoft.com/office/drawing/2014/main" id="{B23DFFFA-EA6D-740C-5EC0-8750B9A8A52D}"/>
              </a:ext>
            </a:extLst>
          </p:cNvPr>
          <p:cNvSpPr/>
          <p:nvPr/>
        </p:nvSpPr>
        <p:spPr>
          <a:xfrm>
            <a:off x="10720756" y="696527"/>
            <a:ext cx="555477" cy="357378"/>
          </a:xfrm>
          <a:prstGeom prst="rect">
            <a:avLst/>
          </a:prstGeom>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latin typeface="Consolas" panose="020B0609020204030204" pitchFamily="49" charset="0"/>
              </a:rPr>
              <a:t>it</a:t>
            </a:r>
          </a:p>
        </p:txBody>
      </p:sp>
      <p:sp>
        <p:nvSpPr>
          <p:cNvPr id="14" name="Rectangle 13">
            <a:extLst>
              <a:ext uri="{FF2B5EF4-FFF2-40B4-BE49-F238E27FC236}">
                <a16:creationId xmlns:a16="http://schemas.microsoft.com/office/drawing/2014/main" id="{529FDEFC-455D-4F36-78B8-739F00F04A9E}"/>
              </a:ext>
            </a:extLst>
          </p:cNvPr>
          <p:cNvSpPr/>
          <p:nvPr/>
        </p:nvSpPr>
        <p:spPr>
          <a:xfrm>
            <a:off x="11572595" y="696527"/>
            <a:ext cx="555477" cy="357378"/>
          </a:xfrm>
          <a:prstGeom prst="rect">
            <a:avLst/>
          </a:prstGeom>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latin typeface="Consolas" panose="020B0609020204030204" pitchFamily="49" charset="0"/>
              </a:rPr>
              <a:t>!</a:t>
            </a:r>
          </a:p>
        </p:txBody>
      </p:sp>
      <p:cxnSp>
        <p:nvCxnSpPr>
          <p:cNvPr id="16" name="Straight Arrow Connector 15">
            <a:extLst>
              <a:ext uri="{FF2B5EF4-FFF2-40B4-BE49-F238E27FC236}">
                <a16:creationId xmlns:a16="http://schemas.microsoft.com/office/drawing/2014/main" id="{B5A03FE3-C6F9-7000-4256-261D8F8F7F2E}"/>
              </a:ext>
            </a:extLst>
          </p:cNvPr>
          <p:cNvCxnSpPr>
            <a:stCxn id="4" idx="3"/>
            <a:endCxn id="6" idx="1"/>
          </p:cNvCxnSpPr>
          <p:nvPr/>
        </p:nvCxnSpPr>
        <p:spPr>
          <a:xfrm flipV="1">
            <a:off x="6228549" y="876343"/>
            <a:ext cx="279351" cy="29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F195B595-2FEF-7EEF-2C1B-EE812F976A20}"/>
              </a:ext>
            </a:extLst>
          </p:cNvPr>
          <p:cNvCxnSpPr>
            <a:cxnSpLocks/>
            <a:stCxn id="6" idx="3"/>
            <a:endCxn id="7" idx="1"/>
          </p:cNvCxnSpPr>
          <p:nvPr/>
        </p:nvCxnSpPr>
        <p:spPr>
          <a:xfrm>
            <a:off x="7063377" y="876343"/>
            <a:ext cx="283964" cy="29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0" name="Straight Arrow Connector 19">
            <a:extLst>
              <a:ext uri="{FF2B5EF4-FFF2-40B4-BE49-F238E27FC236}">
                <a16:creationId xmlns:a16="http://schemas.microsoft.com/office/drawing/2014/main" id="{5BDD4585-FA1A-C165-36FF-FCBF79F6BBB6}"/>
              </a:ext>
            </a:extLst>
          </p:cNvPr>
          <p:cNvCxnSpPr>
            <a:cxnSpLocks/>
            <a:stCxn id="7" idx="3"/>
            <a:endCxn id="8" idx="1"/>
          </p:cNvCxnSpPr>
          <p:nvPr/>
        </p:nvCxnSpPr>
        <p:spPr>
          <a:xfrm flipV="1">
            <a:off x="7902818" y="876343"/>
            <a:ext cx="296362" cy="29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23" name="Straight Arrow Connector 22">
            <a:extLst>
              <a:ext uri="{FF2B5EF4-FFF2-40B4-BE49-F238E27FC236}">
                <a16:creationId xmlns:a16="http://schemas.microsoft.com/office/drawing/2014/main" id="{EC76D331-2C95-0827-DD71-7CA98128D345}"/>
              </a:ext>
            </a:extLst>
          </p:cNvPr>
          <p:cNvCxnSpPr>
            <a:cxnSpLocks/>
            <a:stCxn id="8" idx="3"/>
            <a:endCxn id="9" idx="1"/>
          </p:cNvCxnSpPr>
          <p:nvPr/>
        </p:nvCxnSpPr>
        <p:spPr>
          <a:xfrm>
            <a:off x="8754657" y="876343"/>
            <a:ext cx="283964"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0" name="Straight Arrow Connector 29">
            <a:extLst>
              <a:ext uri="{FF2B5EF4-FFF2-40B4-BE49-F238E27FC236}">
                <a16:creationId xmlns:a16="http://schemas.microsoft.com/office/drawing/2014/main" id="{7271067F-3BB0-1D99-952D-DDA056D94E05}"/>
              </a:ext>
            </a:extLst>
          </p:cNvPr>
          <p:cNvCxnSpPr>
            <a:cxnSpLocks/>
            <a:stCxn id="9" idx="3"/>
            <a:endCxn id="11" idx="1"/>
          </p:cNvCxnSpPr>
          <p:nvPr/>
        </p:nvCxnSpPr>
        <p:spPr>
          <a:xfrm>
            <a:off x="9594098" y="876343"/>
            <a:ext cx="296362"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a:extLst>
              <a:ext uri="{FF2B5EF4-FFF2-40B4-BE49-F238E27FC236}">
                <a16:creationId xmlns:a16="http://schemas.microsoft.com/office/drawing/2014/main" id="{1687D987-DF40-3DDA-2BB6-530937DFF51A}"/>
              </a:ext>
            </a:extLst>
          </p:cNvPr>
          <p:cNvCxnSpPr>
            <a:cxnSpLocks/>
            <a:stCxn id="11" idx="3"/>
            <a:endCxn id="13" idx="1"/>
          </p:cNvCxnSpPr>
          <p:nvPr/>
        </p:nvCxnSpPr>
        <p:spPr>
          <a:xfrm flipV="1">
            <a:off x="10445937" y="875216"/>
            <a:ext cx="274819" cy="112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36" name="Straight Arrow Connector 35">
            <a:extLst>
              <a:ext uri="{FF2B5EF4-FFF2-40B4-BE49-F238E27FC236}">
                <a16:creationId xmlns:a16="http://schemas.microsoft.com/office/drawing/2014/main" id="{46C976BB-8872-2ADC-DED8-2BABE858FFED}"/>
              </a:ext>
            </a:extLst>
          </p:cNvPr>
          <p:cNvCxnSpPr>
            <a:cxnSpLocks/>
            <a:stCxn id="13" idx="3"/>
            <a:endCxn id="14" idx="1"/>
          </p:cNvCxnSpPr>
          <p:nvPr/>
        </p:nvCxnSpPr>
        <p:spPr>
          <a:xfrm>
            <a:off x="11276233" y="875216"/>
            <a:ext cx="296362"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40" name="Rectangle 39">
            <a:extLst>
              <a:ext uri="{FF2B5EF4-FFF2-40B4-BE49-F238E27FC236}">
                <a16:creationId xmlns:a16="http://schemas.microsoft.com/office/drawing/2014/main" id="{1575A328-B4C7-F786-0700-9B1C7F5FF5AD}"/>
              </a:ext>
            </a:extLst>
          </p:cNvPr>
          <p:cNvSpPr/>
          <p:nvPr/>
        </p:nvSpPr>
        <p:spPr>
          <a:xfrm>
            <a:off x="5673072" y="1405686"/>
            <a:ext cx="555477" cy="357378"/>
          </a:xfrm>
          <a:prstGeom prst="rect">
            <a:avLst/>
          </a:prstGeom>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latin typeface="Consolas" panose="020B0609020204030204" pitchFamily="49" charset="0"/>
              </a:rPr>
              <a:t>302</a:t>
            </a:r>
          </a:p>
        </p:txBody>
      </p:sp>
      <p:sp>
        <p:nvSpPr>
          <p:cNvPr id="42" name="Rectangle 41">
            <a:extLst>
              <a:ext uri="{FF2B5EF4-FFF2-40B4-BE49-F238E27FC236}">
                <a16:creationId xmlns:a16="http://schemas.microsoft.com/office/drawing/2014/main" id="{030875DB-8549-C9E3-99DD-69AEE48CED20}"/>
              </a:ext>
            </a:extLst>
          </p:cNvPr>
          <p:cNvSpPr/>
          <p:nvPr/>
        </p:nvSpPr>
        <p:spPr>
          <a:xfrm>
            <a:off x="6507900" y="1402716"/>
            <a:ext cx="555477" cy="357378"/>
          </a:xfrm>
          <a:prstGeom prst="rect">
            <a:avLst/>
          </a:prstGeom>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latin typeface="Consolas" panose="020B0609020204030204" pitchFamily="49" charset="0"/>
              </a:rPr>
              <a:t>305</a:t>
            </a:r>
          </a:p>
        </p:txBody>
      </p:sp>
      <p:sp>
        <p:nvSpPr>
          <p:cNvPr id="43" name="Rectangle 42">
            <a:extLst>
              <a:ext uri="{FF2B5EF4-FFF2-40B4-BE49-F238E27FC236}">
                <a16:creationId xmlns:a16="http://schemas.microsoft.com/office/drawing/2014/main" id="{7AEDC5C3-580A-D802-7552-1F15FCB38DE0}"/>
              </a:ext>
            </a:extLst>
          </p:cNvPr>
          <p:cNvSpPr/>
          <p:nvPr/>
        </p:nvSpPr>
        <p:spPr>
          <a:xfrm>
            <a:off x="7347341" y="1405686"/>
            <a:ext cx="555477" cy="357378"/>
          </a:xfrm>
          <a:prstGeom prst="rect">
            <a:avLst/>
          </a:prstGeom>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latin typeface="Consolas" panose="020B0609020204030204" pitchFamily="49" charset="0"/>
              </a:rPr>
              <a:t>308</a:t>
            </a:r>
          </a:p>
        </p:txBody>
      </p:sp>
      <p:sp>
        <p:nvSpPr>
          <p:cNvPr id="44" name="Rectangle 43">
            <a:extLst>
              <a:ext uri="{FF2B5EF4-FFF2-40B4-BE49-F238E27FC236}">
                <a16:creationId xmlns:a16="http://schemas.microsoft.com/office/drawing/2014/main" id="{9DA606EB-F18D-162B-68F7-85AB795F1BC1}"/>
              </a:ext>
            </a:extLst>
          </p:cNvPr>
          <p:cNvSpPr/>
          <p:nvPr/>
        </p:nvSpPr>
        <p:spPr>
          <a:xfrm>
            <a:off x="8199180" y="1402716"/>
            <a:ext cx="555477" cy="357378"/>
          </a:xfrm>
          <a:prstGeom prst="rect">
            <a:avLst/>
          </a:prstGeom>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latin typeface="Consolas" panose="020B0609020204030204" pitchFamily="49" charset="0"/>
              </a:rPr>
              <a:t>301</a:t>
            </a:r>
          </a:p>
        </p:txBody>
      </p:sp>
      <p:sp>
        <p:nvSpPr>
          <p:cNvPr id="45" name="Rectangle 44">
            <a:extLst>
              <a:ext uri="{FF2B5EF4-FFF2-40B4-BE49-F238E27FC236}">
                <a16:creationId xmlns:a16="http://schemas.microsoft.com/office/drawing/2014/main" id="{26521D54-D66A-C75A-69E2-F72318698E70}"/>
              </a:ext>
            </a:extLst>
          </p:cNvPr>
          <p:cNvSpPr/>
          <p:nvPr/>
        </p:nvSpPr>
        <p:spPr>
          <a:xfrm>
            <a:off x="9038621" y="1402716"/>
            <a:ext cx="555477" cy="357378"/>
          </a:xfrm>
          <a:prstGeom prst="rect">
            <a:avLst/>
          </a:prstGeom>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latin typeface="Consolas" panose="020B0609020204030204" pitchFamily="49" charset="0"/>
              </a:rPr>
              <a:t>295</a:t>
            </a:r>
          </a:p>
        </p:txBody>
      </p:sp>
      <p:sp>
        <p:nvSpPr>
          <p:cNvPr id="48" name="Rectangle 47">
            <a:extLst>
              <a:ext uri="{FF2B5EF4-FFF2-40B4-BE49-F238E27FC236}">
                <a16:creationId xmlns:a16="http://schemas.microsoft.com/office/drawing/2014/main" id="{D01F052A-5579-A408-F3B6-6A67F80430D9}"/>
              </a:ext>
            </a:extLst>
          </p:cNvPr>
          <p:cNvSpPr/>
          <p:nvPr/>
        </p:nvSpPr>
        <p:spPr>
          <a:xfrm>
            <a:off x="9890460" y="1402716"/>
            <a:ext cx="555477" cy="357378"/>
          </a:xfrm>
          <a:prstGeom prst="rect">
            <a:avLst/>
          </a:prstGeom>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latin typeface="Consolas" panose="020B0609020204030204" pitchFamily="49" charset="0"/>
              </a:rPr>
              <a:t>288</a:t>
            </a:r>
          </a:p>
        </p:txBody>
      </p:sp>
      <p:sp>
        <p:nvSpPr>
          <p:cNvPr id="50" name="Rectangle 49">
            <a:extLst>
              <a:ext uri="{FF2B5EF4-FFF2-40B4-BE49-F238E27FC236}">
                <a16:creationId xmlns:a16="http://schemas.microsoft.com/office/drawing/2014/main" id="{6A4F9AE0-E73E-8B21-58A4-217A15CBDD9F}"/>
              </a:ext>
            </a:extLst>
          </p:cNvPr>
          <p:cNvSpPr/>
          <p:nvPr/>
        </p:nvSpPr>
        <p:spPr>
          <a:xfrm>
            <a:off x="10720756" y="1401589"/>
            <a:ext cx="555477" cy="357378"/>
          </a:xfrm>
          <a:prstGeom prst="rect">
            <a:avLst/>
          </a:prstGeom>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latin typeface="Consolas" panose="020B0609020204030204" pitchFamily="49" charset="0"/>
              </a:rPr>
              <a:t>287</a:t>
            </a:r>
          </a:p>
        </p:txBody>
      </p:sp>
      <p:sp>
        <p:nvSpPr>
          <p:cNvPr id="51" name="Rectangle 50">
            <a:extLst>
              <a:ext uri="{FF2B5EF4-FFF2-40B4-BE49-F238E27FC236}">
                <a16:creationId xmlns:a16="http://schemas.microsoft.com/office/drawing/2014/main" id="{25B1921D-63C7-EC70-0BF4-B1836733362A}"/>
              </a:ext>
            </a:extLst>
          </p:cNvPr>
          <p:cNvSpPr/>
          <p:nvPr/>
        </p:nvSpPr>
        <p:spPr>
          <a:xfrm>
            <a:off x="11572595" y="1401589"/>
            <a:ext cx="555477" cy="357378"/>
          </a:xfrm>
          <a:prstGeom prst="rect">
            <a:avLst/>
          </a:prstGeom>
          <a:ln w="38100"/>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1200" b="1" dirty="0">
                <a:latin typeface="Consolas" panose="020B0609020204030204" pitchFamily="49" charset="0"/>
              </a:rPr>
              <a:t>275</a:t>
            </a:r>
          </a:p>
        </p:txBody>
      </p:sp>
      <p:cxnSp>
        <p:nvCxnSpPr>
          <p:cNvPr id="52" name="Straight Arrow Connector 51">
            <a:extLst>
              <a:ext uri="{FF2B5EF4-FFF2-40B4-BE49-F238E27FC236}">
                <a16:creationId xmlns:a16="http://schemas.microsoft.com/office/drawing/2014/main" id="{2681D5FF-E882-7F9B-C392-107AC61A951D}"/>
              </a:ext>
            </a:extLst>
          </p:cNvPr>
          <p:cNvCxnSpPr>
            <a:stCxn id="40" idx="3"/>
            <a:endCxn id="42" idx="1"/>
          </p:cNvCxnSpPr>
          <p:nvPr/>
        </p:nvCxnSpPr>
        <p:spPr>
          <a:xfrm flipV="1">
            <a:off x="6228549" y="1581405"/>
            <a:ext cx="279351" cy="29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a:extLst>
              <a:ext uri="{FF2B5EF4-FFF2-40B4-BE49-F238E27FC236}">
                <a16:creationId xmlns:a16="http://schemas.microsoft.com/office/drawing/2014/main" id="{A17A0070-1406-B3A7-7DF4-DB5470F135D9}"/>
              </a:ext>
            </a:extLst>
          </p:cNvPr>
          <p:cNvCxnSpPr>
            <a:cxnSpLocks/>
            <a:stCxn id="42" idx="3"/>
            <a:endCxn id="43" idx="1"/>
          </p:cNvCxnSpPr>
          <p:nvPr/>
        </p:nvCxnSpPr>
        <p:spPr>
          <a:xfrm>
            <a:off x="7063377" y="1581405"/>
            <a:ext cx="283964" cy="29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4" name="Straight Arrow Connector 53">
            <a:extLst>
              <a:ext uri="{FF2B5EF4-FFF2-40B4-BE49-F238E27FC236}">
                <a16:creationId xmlns:a16="http://schemas.microsoft.com/office/drawing/2014/main" id="{103BBAAB-1AEF-EC66-7613-794B1EF29088}"/>
              </a:ext>
            </a:extLst>
          </p:cNvPr>
          <p:cNvCxnSpPr>
            <a:cxnSpLocks/>
            <a:stCxn id="43" idx="3"/>
            <a:endCxn id="44" idx="1"/>
          </p:cNvCxnSpPr>
          <p:nvPr/>
        </p:nvCxnSpPr>
        <p:spPr>
          <a:xfrm flipV="1">
            <a:off x="7902818" y="1581405"/>
            <a:ext cx="296362" cy="297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a:extLst>
              <a:ext uri="{FF2B5EF4-FFF2-40B4-BE49-F238E27FC236}">
                <a16:creationId xmlns:a16="http://schemas.microsoft.com/office/drawing/2014/main" id="{F9E531A7-F689-D172-BBB1-8E7C50802D4F}"/>
              </a:ext>
            </a:extLst>
          </p:cNvPr>
          <p:cNvCxnSpPr>
            <a:cxnSpLocks/>
            <a:stCxn id="44" idx="3"/>
            <a:endCxn id="45" idx="1"/>
          </p:cNvCxnSpPr>
          <p:nvPr/>
        </p:nvCxnSpPr>
        <p:spPr>
          <a:xfrm>
            <a:off x="8754657" y="1581405"/>
            <a:ext cx="283964"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6" name="Straight Arrow Connector 55">
            <a:extLst>
              <a:ext uri="{FF2B5EF4-FFF2-40B4-BE49-F238E27FC236}">
                <a16:creationId xmlns:a16="http://schemas.microsoft.com/office/drawing/2014/main" id="{777E2BE4-35C7-A665-7934-913B51D83442}"/>
              </a:ext>
            </a:extLst>
          </p:cNvPr>
          <p:cNvCxnSpPr>
            <a:cxnSpLocks/>
            <a:stCxn id="45" idx="3"/>
            <a:endCxn id="48" idx="1"/>
          </p:cNvCxnSpPr>
          <p:nvPr/>
        </p:nvCxnSpPr>
        <p:spPr>
          <a:xfrm>
            <a:off x="9594098" y="1581405"/>
            <a:ext cx="296362"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7" name="Straight Arrow Connector 56">
            <a:extLst>
              <a:ext uri="{FF2B5EF4-FFF2-40B4-BE49-F238E27FC236}">
                <a16:creationId xmlns:a16="http://schemas.microsoft.com/office/drawing/2014/main" id="{48019F48-0A97-7CBE-4863-4DE8B8B98B40}"/>
              </a:ext>
            </a:extLst>
          </p:cNvPr>
          <p:cNvCxnSpPr>
            <a:cxnSpLocks/>
            <a:stCxn id="48" idx="3"/>
            <a:endCxn id="50" idx="1"/>
          </p:cNvCxnSpPr>
          <p:nvPr/>
        </p:nvCxnSpPr>
        <p:spPr>
          <a:xfrm flipV="1">
            <a:off x="10445937" y="1580278"/>
            <a:ext cx="274819" cy="1127"/>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a:extLst>
              <a:ext uri="{FF2B5EF4-FFF2-40B4-BE49-F238E27FC236}">
                <a16:creationId xmlns:a16="http://schemas.microsoft.com/office/drawing/2014/main" id="{B37BA657-5105-1DC3-6B1A-4354D73A9651}"/>
              </a:ext>
            </a:extLst>
          </p:cNvPr>
          <p:cNvCxnSpPr>
            <a:cxnSpLocks/>
            <a:stCxn id="50" idx="3"/>
            <a:endCxn id="51" idx="1"/>
          </p:cNvCxnSpPr>
          <p:nvPr/>
        </p:nvCxnSpPr>
        <p:spPr>
          <a:xfrm>
            <a:off x="11276233" y="1580278"/>
            <a:ext cx="296362"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59" name="TextBox 58">
            <a:extLst>
              <a:ext uri="{FF2B5EF4-FFF2-40B4-BE49-F238E27FC236}">
                <a16:creationId xmlns:a16="http://schemas.microsoft.com/office/drawing/2014/main" id="{68E4DDF0-A407-FB9A-155D-CEECE34758FD}"/>
              </a:ext>
            </a:extLst>
          </p:cNvPr>
          <p:cNvSpPr txBox="1"/>
          <p:nvPr/>
        </p:nvSpPr>
        <p:spPr>
          <a:xfrm>
            <a:off x="5731038" y="1760094"/>
            <a:ext cx="439544" cy="276999"/>
          </a:xfrm>
          <a:prstGeom prst="rect">
            <a:avLst/>
          </a:prstGeom>
          <a:noFill/>
        </p:spPr>
        <p:txBody>
          <a:bodyPr wrap="none" rtlCol="0">
            <a:spAutoFit/>
          </a:bodyPr>
          <a:lstStyle/>
          <a:p>
            <a:pPr algn="ctr"/>
            <a:r>
              <a:rPr lang="en-US" sz="1200" b="1" dirty="0">
                <a:latin typeface="Consolas" panose="020B0609020204030204" pitchFamily="49" charset="0"/>
              </a:rPr>
              <a:t>8/7</a:t>
            </a:r>
          </a:p>
        </p:txBody>
      </p:sp>
      <p:sp>
        <p:nvSpPr>
          <p:cNvPr id="60" name="TextBox 59">
            <a:extLst>
              <a:ext uri="{FF2B5EF4-FFF2-40B4-BE49-F238E27FC236}">
                <a16:creationId xmlns:a16="http://schemas.microsoft.com/office/drawing/2014/main" id="{1816089E-630E-9983-188E-24DE4276D97C}"/>
              </a:ext>
            </a:extLst>
          </p:cNvPr>
          <p:cNvSpPr txBox="1"/>
          <p:nvPr/>
        </p:nvSpPr>
        <p:spPr>
          <a:xfrm>
            <a:off x="6559668" y="1750354"/>
            <a:ext cx="439544" cy="276999"/>
          </a:xfrm>
          <a:prstGeom prst="rect">
            <a:avLst/>
          </a:prstGeom>
          <a:noFill/>
        </p:spPr>
        <p:txBody>
          <a:bodyPr wrap="none" rtlCol="0">
            <a:spAutoFit/>
          </a:bodyPr>
          <a:lstStyle/>
          <a:p>
            <a:pPr algn="ctr"/>
            <a:r>
              <a:rPr lang="en-US" sz="1200" b="1" dirty="0">
                <a:latin typeface="Consolas" panose="020B0609020204030204" pitchFamily="49" charset="0"/>
              </a:rPr>
              <a:t>8/8</a:t>
            </a:r>
          </a:p>
        </p:txBody>
      </p:sp>
      <p:sp>
        <p:nvSpPr>
          <p:cNvPr id="61" name="TextBox 60">
            <a:extLst>
              <a:ext uri="{FF2B5EF4-FFF2-40B4-BE49-F238E27FC236}">
                <a16:creationId xmlns:a16="http://schemas.microsoft.com/office/drawing/2014/main" id="{524C7FD8-224F-C81F-C3BF-837BE5649CB1}"/>
              </a:ext>
            </a:extLst>
          </p:cNvPr>
          <p:cNvSpPr txBox="1"/>
          <p:nvPr/>
        </p:nvSpPr>
        <p:spPr>
          <a:xfrm>
            <a:off x="7388565" y="1737175"/>
            <a:ext cx="449277" cy="283133"/>
          </a:xfrm>
          <a:prstGeom prst="rect">
            <a:avLst/>
          </a:prstGeom>
          <a:noFill/>
        </p:spPr>
        <p:txBody>
          <a:bodyPr wrap="square" rtlCol="0">
            <a:spAutoFit/>
          </a:bodyPr>
          <a:lstStyle/>
          <a:p>
            <a:pPr algn="ctr"/>
            <a:r>
              <a:rPr lang="en-US" sz="1200" b="1" dirty="0">
                <a:latin typeface="Consolas" panose="020B0609020204030204" pitchFamily="49" charset="0"/>
              </a:rPr>
              <a:t>8/9</a:t>
            </a:r>
          </a:p>
        </p:txBody>
      </p:sp>
      <p:sp>
        <p:nvSpPr>
          <p:cNvPr id="62" name="TextBox 61">
            <a:extLst>
              <a:ext uri="{FF2B5EF4-FFF2-40B4-BE49-F238E27FC236}">
                <a16:creationId xmlns:a16="http://schemas.microsoft.com/office/drawing/2014/main" id="{77AFEF08-6699-EA86-095E-5FA7BF12D925}"/>
              </a:ext>
            </a:extLst>
          </p:cNvPr>
          <p:cNvSpPr txBox="1"/>
          <p:nvPr/>
        </p:nvSpPr>
        <p:spPr>
          <a:xfrm>
            <a:off x="8217985" y="1748018"/>
            <a:ext cx="524504" cy="276999"/>
          </a:xfrm>
          <a:prstGeom prst="rect">
            <a:avLst/>
          </a:prstGeom>
          <a:noFill/>
        </p:spPr>
        <p:txBody>
          <a:bodyPr wrap="none" rtlCol="0">
            <a:spAutoFit/>
          </a:bodyPr>
          <a:lstStyle/>
          <a:p>
            <a:pPr algn="ctr"/>
            <a:r>
              <a:rPr lang="en-US" sz="1200" b="1" dirty="0">
                <a:latin typeface="Consolas" panose="020B0609020204030204" pitchFamily="49" charset="0"/>
              </a:rPr>
              <a:t>8/10</a:t>
            </a:r>
          </a:p>
        </p:txBody>
      </p:sp>
      <p:sp>
        <p:nvSpPr>
          <p:cNvPr id="63" name="TextBox 62">
            <a:extLst>
              <a:ext uri="{FF2B5EF4-FFF2-40B4-BE49-F238E27FC236}">
                <a16:creationId xmlns:a16="http://schemas.microsoft.com/office/drawing/2014/main" id="{7D77A55E-70FB-3FF9-9902-D835FD68BC09}"/>
              </a:ext>
            </a:extLst>
          </p:cNvPr>
          <p:cNvSpPr txBox="1"/>
          <p:nvPr/>
        </p:nvSpPr>
        <p:spPr>
          <a:xfrm>
            <a:off x="9054107" y="1753960"/>
            <a:ext cx="524504" cy="276999"/>
          </a:xfrm>
          <a:prstGeom prst="rect">
            <a:avLst/>
          </a:prstGeom>
          <a:noFill/>
        </p:spPr>
        <p:txBody>
          <a:bodyPr wrap="none" rtlCol="0">
            <a:spAutoFit/>
          </a:bodyPr>
          <a:lstStyle/>
          <a:p>
            <a:pPr algn="ctr"/>
            <a:r>
              <a:rPr lang="en-US" sz="1200" b="1" dirty="0">
                <a:latin typeface="Consolas" panose="020B0609020204030204" pitchFamily="49" charset="0"/>
              </a:rPr>
              <a:t>8/11</a:t>
            </a:r>
          </a:p>
        </p:txBody>
      </p:sp>
      <p:sp>
        <p:nvSpPr>
          <p:cNvPr id="64" name="TextBox 63">
            <a:extLst>
              <a:ext uri="{FF2B5EF4-FFF2-40B4-BE49-F238E27FC236}">
                <a16:creationId xmlns:a16="http://schemas.microsoft.com/office/drawing/2014/main" id="{3258FAD6-40D0-0B32-C89C-04EE1D9215CF}"/>
              </a:ext>
            </a:extLst>
          </p:cNvPr>
          <p:cNvSpPr txBox="1"/>
          <p:nvPr/>
        </p:nvSpPr>
        <p:spPr>
          <a:xfrm>
            <a:off x="9907013" y="1764005"/>
            <a:ext cx="524504" cy="276999"/>
          </a:xfrm>
          <a:prstGeom prst="rect">
            <a:avLst/>
          </a:prstGeom>
          <a:noFill/>
        </p:spPr>
        <p:txBody>
          <a:bodyPr wrap="none" rtlCol="0">
            <a:spAutoFit/>
          </a:bodyPr>
          <a:lstStyle/>
          <a:p>
            <a:pPr algn="ctr"/>
            <a:r>
              <a:rPr lang="en-US" sz="1200" b="1" dirty="0">
                <a:latin typeface="Consolas" panose="020B0609020204030204" pitchFamily="49" charset="0"/>
              </a:rPr>
              <a:t>8/14</a:t>
            </a:r>
          </a:p>
        </p:txBody>
      </p:sp>
      <p:sp>
        <p:nvSpPr>
          <p:cNvPr id="65" name="TextBox 64">
            <a:extLst>
              <a:ext uri="{FF2B5EF4-FFF2-40B4-BE49-F238E27FC236}">
                <a16:creationId xmlns:a16="http://schemas.microsoft.com/office/drawing/2014/main" id="{5A0AB2EA-5BC5-E269-576B-703EC722096C}"/>
              </a:ext>
            </a:extLst>
          </p:cNvPr>
          <p:cNvSpPr txBox="1"/>
          <p:nvPr/>
        </p:nvSpPr>
        <p:spPr>
          <a:xfrm>
            <a:off x="10734421" y="1751795"/>
            <a:ext cx="524504" cy="276999"/>
          </a:xfrm>
          <a:prstGeom prst="rect">
            <a:avLst/>
          </a:prstGeom>
          <a:noFill/>
        </p:spPr>
        <p:txBody>
          <a:bodyPr wrap="none" rtlCol="0">
            <a:spAutoFit/>
          </a:bodyPr>
          <a:lstStyle/>
          <a:p>
            <a:pPr algn="ctr"/>
            <a:r>
              <a:rPr lang="en-US" sz="1200" b="1" dirty="0">
                <a:latin typeface="Consolas" panose="020B0609020204030204" pitchFamily="49" charset="0"/>
              </a:rPr>
              <a:t>8/15</a:t>
            </a:r>
          </a:p>
        </p:txBody>
      </p:sp>
      <p:sp>
        <p:nvSpPr>
          <p:cNvPr id="66" name="TextBox 65">
            <a:extLst>
              <a:ext uri="{FF2B5EF4-FFF2-40B4-BE49-F238E27FC236}">
                <a16:creationId xmlns:a16="http://schemas.microsoft.com/office/drawing/2014/main" id="{98B4151C-B858-9635-EEC0-5E22D9E8BA68}"/>
              </a:ext>
            </a:extLst>
          </p:cNvPr>
          <p:cNvSpPr txBox="1"/>
          <p:nvPr/>
        </p:nvSpPr>
        <p:spPr>
          <a:xfrm>
            <a:off x="11579137" y="1748019"/>
            <a:ext cx="524504" cy="276999"/>
          </a:xfrm>
          <a:prstGeom prst="rect">
            <a:avLst/>
          </a:prstGeom>
          <a:noFill/>
        </p:spPr>
        <p:txBody>
          <a:bodyPr wrap="none" rtlCol="0">
            <a:spAutoFit/>
          </a:bodyPr>
          <a:lstStyle/>
          <a:p>
            <a:pPr algn="ctr"/>
            <a:r>
              <a:rPr lang="en-US" sz="1200" b="1" dirty="0">
                <a:latin typeface="Consolas" panose="020B0609020204030204" pitchFamily="49" charset="0"/>
              </a:rPr>
              <a:t>8/16</a:t>
            </a:r>
          </a:p>
        </p:txBody>
      </p:sp>
    </p:spTree>
    <p:extLst>
      <p:ext uri="{BB962C8B-B14F-4D97-AF65-F5344CB8AC3E}">
        <p14:creationId xmlns:p14="http://schemas.microsoft.com/office/powerpoint/2010/main" val="39609445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3"/>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4"/>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7"/>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0"/>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30"/>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33"/>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6"/>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grpId="0" nodeType="clickEffect">
                                  <p:stCondLst>
                                    <p:cond delay="0"/>
                                  </p:stCondLst>
                                  <p:childTnLst>
                                    <p:set>
                                      <p:cBhvr>
                                        <p:cTn id="46" dur="1" fill="hold">
                                          <p:stCondLst>
                                            <p:cond delay="0"/>
                                          </p:stCondLst>
                                        </p:cTn>
                                        <p:tgtEl>
                                          <p:spTgt spid="40"/>
                                        </p:tgtEl>
                                        <p:attrNameLst>
                                          <p:attrName>style.visibility</p:attrName>
                                        </p:attrNameLst>
                                      </p:cBhvr>
                                      <p:to>
                                        <p:strVal val="visible"/>
                                      </p:to>
                                    </p:set>
                                  </p:childTnLst>
                                </p:cTn>
                              </p:par>
                              <p:par>
                                <p:cTn id="47" presetID="1" presetClass="entr" presetSubtype="0" fill="hold" grpId="0" nodeType="withEffect">
                                  <p:stCondLst>
                                    <p:cond delay="0"/>
                                  </p:stCondLst>
                                  <p:childTnLst>
                                    <p:set>
                                      <p:cBhvr>
                                        <p:cTn id="48" dur="1" fill="hold">
                                          <p:stCondLst>
                                            <p:cond delay="0"/>
                                          </p:stCondLst>
                                        </p:cTn>
                                        <p:tgtEl>
                                          <p:spTgt spid="42"/>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43"/>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4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45"/>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48"/>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50"/>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51"/>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52"/>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53"/>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54"/>
                                        </p:tgtEl>
                                        <p:attrNameLst>
                                          <p:attrName>style.visibility</p:attrName>
                                        </p:attrNameLst>
                                      </p:cBhvr>
                                      <p:to>
                                        <p:strVal val="visible"/>
                                      </p:to>
                                    </p:set>
                                  </p:childTnLst>
                                </p:cTn>
                              </p:par>
                              <p:par>
                                <p:cTn id="67" presetID="1" presetClass="entr" presetSubtype="0" fill="hold" nodeType="withEffect">
                                  <p:stCondLst>
                                    <p:cond delay="0"/>
                                  </p:stCondLst>
                                  <p:childTnLst>
                                    <p:set>
                                      <p:cBhvr>
                                        <p:cTn id="68" dur="1" fill="hold">
                                          <p:stCondLst>
                                            <p:cond delay="0"/>
                                          </p:stCondLst>
                                        </p:cTn>
                                        <p:tgtEl>
                                          <p:spTgt spid="55"/>
                                        </p:tgtEl>
                                        <p:attrNameLst>
                                          <p:attrName>style.visibility</p:attrName>
                                        </p:attrNameLst>
                                      </p:cBhvr>
                                      <p:to>
                                        <p:strVal val="visible"/>
                                      </p:to>
                                    </p:set>
                                  </p:childTnLst>
                                </p:cTn>
                              </p:par>
                              <p:par>
                                <p:cTn id="69" presetID="1" presetClass="entr" presetSubtype="0" fill="hold" nodeType="withEffect">
                                  <p:stCondLst>
                                    <p:cond delay="0"/>
                                  </p:stCondLst>
                                  <p:childTnLst>
                                    <p:set>
                                      <p:cBhvr>
                                        <p:cTn id="70" dur="1" fill="hold">
                                          <p:stCondLst>
                                            <p:cond delay="0"/>
                                          </p:stCondLst>
                                        </p:cTn>
                                        <p:tgtEl>
                                          <p:spTgt spid="56"/>
                                        </p:tgtEl>
                                        <p:attrNameLst>
                                          <p:attrName>style.visibility</p:attrName>
                                        </p:attrNameLst>
                                      </p:cBhvr>
                                      <p:to>
                                        <p:strVal val="visible"/>
                                      </p:to>
                                    </p:set>
                                  </p:childTnLst>
                                </p:cTn>
                              </p:par>
                              <p:par>
                                <p:cTn id="71" presetID="1" presetClass="entr" presetSubtype="0" fill="hold" nodeType="withEffect">
                                  <p:stCondLst>
                                    <p:cond delay="0"/>
                                  </p:stCondLst>
                                  <p:childTnLst>
                                    <p:set>
                                      <p:cBhvr>
                                        <p:cTn id="72" dur="1" fill="hold">
                                          <p:stCondLst>
                                            <p:cond delay="0"/>
                                          </p:stCondLst>
                                        </p:cTn>
                                        <p:tgtEl>
                                          <p:spTgt spid="57"/>
                                        </p:tgtEl>
                                        <p:attrNameLst>
                                          <p:attrName>style.visibility</p:attrName>
                                        </p:attrNameLst>
                                      </p:cBhvr>
                                      <p:to>
                                        <p:strVal val="visible"/>
                                      </p:to>
                                    </p:set>
                                  </p:childTnLst>
                                </p:cTn>
                              </p:par>
                              <p:par>
                                <p:cTn id="73" presetID="1" presetClass="entr" presetSubtype="0" fill="hold" nodeType="withEffect">
                                  <p:stCondLst>
                                    <p:cond delay="0"/>
                                  </p:stCondLst>
                                  <p:childTnLst>
                                    <p:set>
                                      <p:cBhvr>
                                        <p:cTn id="74" dur="1" fill="hold">
                                          <p:stCondLst>
                                            <p:cond delay="0"/>
                                          </p:stCondLst>
                                        </p:cTn>
                                        <p:tgtEl>
                                          <p:spTgt spid="58"/>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59"/>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60"/>
                                        </p:tgtEl>
                                        <p:attrNameLst>
                                          <p:attrName>style.visibility</p:attrName>
                                        </p:attrNameLst>
                                      </p:cBhvr>
                                      <p:to>
                                        <p:strVal val="visible"/>
                                      </p:to>
                                    </p:set>
                                  </p:childTnLst>
                                </p:cTn>
                              </p:par>
                              <p:par>
                                <p:cTn id="79" presetID="1" presetClass="entr" presetSubtype="0" fill="hold" grpId="0" nodeType="withEffect">
                                  <p:stCondLst>
                                    <p:cond delay="0"/>
                                  </p:stCondLst>
                                  <p:childTnLst>
                                    <p:set>
                                      <p:cBhvr>
                                        <p:cTn id="80" dur="1" fill="hold">
                                          <p:stCondLst>
                                            <p:cond delay="0"/>
                                          </p:stCondLst>
                                        </p:cTn>
                                        <p:tgtEl>
                                          <p:spTgt spid="61"/>
                                        </p:tgtEl>
                                        <p:attrNameLst>
                                          <p:attrName>style.visibility</p:attrName>
                                        </p:attrNameLst>
                                      </p:cBhvr>
                                      <p:to>
                                        <p:strVal val="visible"/>
                                      </p:to>
                                    </p:set>
                                  </p:childTnLst>
                                </p:cTn>
                              </p:par>
                              <p:par>
                                <p:cTn id="81" presetID="1" presetClass="entr" presetSubtype="0" fill="hold" grpId="0" nodeType="withEffect">
                                  <p:stCondLst>
                                    <p:cond delay="0"/>
                                  </p:stCondLst>
                                  <p:childTnLst>
                                    <p:set>
                                      <p:cBhvr>
                                        <p:cTn id="82" dur="1" fill="hold">
                                          <p:stCondLst>
                                            <p:cond delay="0"/>
                                          </p:stCondLst>
                                        </p:cTn>
                                        <p:tgtEl>
                                          <p:spTgt spid="62"/>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63"/>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64"/>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65"/>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66"/>
                                        </p:tgtEl>
                                        <p:attrNameLst>
                                          <p:attrName>style.visibility</p:attrName>
                                        </p:attrNameLst>
                                      </p:cBhvr>
                                      <p:to>
                                        <p:strVal val="visible"/>
                                      </p:to>
                                    </p:set>
                                  </p:childTnLst>
                                </p:cTn>
                              </p:par>
                            </p:childTnLst>
                          </p:cTn>
                        </p:par>
                      </p:childTnLst>
                    </p:cTn>
                  </p:par>
                  <p:par>
                    <p:cTn id="91" fill="hold">
                      <p:stCondLst>
                        <p:cond delay="indefinite"/>
                      </p:stCondLst>
                      <p:childTnLst>
                        <p:par>
                          <p:cTn id="92" fill="hold">
                            <p:stCondLst>
                              <p:cond delay="0"/>
                            </p:stCondLst>
                            <p:childTnLst>
                              <p:par>
                                <p:cTn id="93" presetID="1" presetClass="entr" presetSubtype="0" fill="hold" nodeType="clickEffect">
                                  <p:stCondLst>
                                    <p:cond delay="0"/>
                                  </p:stCondLst>
                                  <p:childTnLst>
                                    <p:set>
                                      <p:cBhvr>
                                        <p:cTn id="9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95" fill="hold">
                      <p:stCondLst>
                        <p:cond delay="indefinite"/>
                      </p:stCondLst>
                      <p:childTnLst>
                        <p:par>
                          <p:cTn id="96" fill="hold">
                            <p:stCondLst>
                              <p:cond delay="0"/>
                            </p:stCondLst>
                            <p:childTnLst>
                              <p:par>
                                <p:cTn id="97" presetID="1" presetClass="entr" presetSubtype="0" fill="hold" nodeType="clickEffect">
                                  <p:stCondLst>
                                    <p:cond delay="0"/>
                                  </p:stCondLst>
                                  <p:childTnLst>
                                    <p:set>
                                      <p:cBhvr>
                                        <p:cTn id="9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9" fill="hold">
                      <p:stCondLst>
                        <p:cond delay="indefinite"/>
                      </p:stCondLst>
                      <p:childTnLst>
                        <p:par>
                          <p:cTn id="100" fill="hold">
                            <p:stCondLst>
                              <p:cond delay="0"/>
                            </p:stCondLst>
                            <p:childTnLst>
                              <p:par>
                                <p:cTn id="101" presetID="1" presetClass="entr" presetSubtype="0" fill="hold" grpId="0" nodeType="clickEffect">
                                  <p:stCondLst>
                                    <p:cond delay="0"/>
                                  </p:stCondLst>
                                  <p:childTnLst>
                                    <p:set>
                                      <p:cBhvr>
                                        <p:cTn id="102" dur="1" fill="hold">
                                          <p:stCondLst>
                                            <p:cond delay="0"/>
                                          </p:stCondLst>
                                        </p:cTn>
                                        <p:tgtEl>
                                          <p:spTgt spid="5"/>
                                        </p:tgtEl>
                                        <p:attrNameLst>
                                          <p:attrName>style.visibility</p:attrName>
                                        </p:attrNameLst>
                                      </p:cBhvr>
                                      <p:to>
                                        <p:strVal val="visible"/>
                                      </p:to>
                                    </p:set>
                                  </p:childTnLst>
                                </p:cTn>
                              </p:par>
                              <p:par>
                                <p:cTn id="103" presetID="1" presetClass="entr" presetSubtype="0" fill="hold" nodeType="withEffect">
                                  <p:stCondLst>
                                    <p:cond delay="0"/>
                                  </p:stCondLst>
                                  <p:childTnLst>
                                    <p:set>
                                      <p:cBhvr>
                                        <p:cTn id="104" dur="1" fill="hold">
                                          <p:stCondLst>
                                            <p:cond delay="0"/>
                                          </p:stCondLst>
                                        </p:cTn>
                                        <p:tgtEl>
                                          <p:spTgt spid="10"/>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12"/>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26"/>
                                        </p:tgtEl>
                                        <p:attrNameLst>
                                          <p:attrName>style.visibility</p:attrName>
                                        </p:attrNameLst>
                                      </p:cBhvr>
                                      <p:to>
                                        <p:strVal val="visible"/>
                                      </p:to>
                                    </p:set>
                                  </p:childTnLst>
                                </p:cTn>
                              </p:par>
                              <p:par>
                                <p:cTn id="109" presetID="1" presetClass="entr" presetSubtype="0" fill="hold" nodeType="withEffect">
                                  <p:stCondLst>
                                    <p:cond delay="0"/>
                                  </p:stCondLst>
                                  <p:childTnLst>
                                    <p:set>
                                      <p:cBhvr>
                                        <p:cTn id="110" dur="1" fill="hold">
                                          <p:stCondLst>
                                            <p:cond delay="0"/>
                                          </p:stCondLst>
                                        </p:cTn>
                                        <p:tgtEl>
                                          <p:spTgt spid="27"/>
                                        </p:tgtEl>
                                        <p:attrNameLst>
                                          <p:attrName>style.visibility</p:attrName>
                                        </p:attrNameLst>
                                      </p:cBhvr>
                                      <p:to>
                                        <p:strVal val="visible"/>
                                      </p:to>
                                    </p:set>
                                  </p:childTnLst>
                                </p:cTn>
                              </p:par>
                              <p:par>
                                <p:cTn id="111" presetID="1" presetClass="entr" presetSubtype="0" fill="hold" nodeType="withEffect">
                                  <p:stCondLst>
                                    <p:cond delay="0"/>
                                  </p:stCondLst>
                                  <p:childTnLst>
                                    <p:set>
                                      <p:cBhvr>
                                        <p:cTn id="112" dur="1" fill="hold">
                                          <p:stCondLst>
                                            <p:cond delay="0"/>
                                          </p:stCondLst>
                                        </p:cTn>
                                        <p:tgtEl>
                                          <p:spTgt spid="28"/>
                                        </p:tgtEl>
                                        <p:attrNameLst>
                                          <p:attrName>style.visibility</p:attrName>
                                        </p:attrNameLst>
                                      </p:cBhvr>
                                      <p:to>
                                        <p:strVal val="visible"/>
                                      </p:to>
                                    </p:set>
                                  </p:childTnLst>
                                </p:cTn>
                              </p:par>
                              <p:par>
                                <p:cTn id="113" presetID="1" presetClass="entr" presetSubtype="0" fill="hold" grpId="0" nodeType="withEffect">
                                  <p:stCondLst>
                                    <p:cond delay="0"/>
                                  </p:stCondLst>
                                  <p:childTnLst>
                                    <p:set>
                                      <p:cBhvr>
                                        <p:cTn id="114" dur="1" fill="hold">
                                          <p:stCondLst>
                                            <p:cond delay="0"/>
                                          </p:stCondLst>
                                        </p:cTn>
                                        <p:tgtEl>
                                          <p:spTgt spid="41"/>
                                        </p:tgtEl>
                                        <p:attrNameLst>
                                          <p:attrName>style.visibility</p:attrName>
                                        </p:attrNameLst>
                                      </p:cBhvr>
                                      <p:to>
                                        <p:strVal val="visible"/>
                                      </p:to>
                                    </p:set>
                                  </p:childTnLst>
                                </p:cTn>
                              </p:par>
                              <p:par>
                                <p:cTn id="115" presetID="1" presetClass="entr" presetSubtype="0" fill="hold" grpId="0" nodeType="withEffect">
                                  <p:stCondLst>
                                    <p:cond delay="0"/>
                                  </p:stCondLst>
                                  <p:childTnLst>
                                    <p:set>
                                      <p:cBhvr>
                                        <p:cTn id="116" dur="1" fill="hold">
                                          <p:stCondLst>
                                            <p:cond delay="0"/>
                                          </p:stCondLst>
                                        </p:cTn>
                                        <p:tgtEl>
                                          <p:spTgt spid="46"/>
                                        </p:tgtEl>
                                        <p:attrNameLst>
                                          <p:attrName>style.visibility</p:attrName>
                                        </p:attrNameLst>
                                      </p:cBhvr>
                                      <p:to>
                                        <p:strVal val="visible"/>
                                      </p:to>
                                    </p:set>
                                  </p:childTnLst>
                                </p:cTn>
                              </p:par>
                              <p:par>
                                <p:cTn id="117" presetID="1" presetClass="entr" presetSubtype="0" fill="hold" grpId="0" nodeType="withEffect">
                                  <p:stCondLst>
                                    <p:cond delay="0"/>
                                  </p:stCondLst>
                                  <p:childTnLst>
                                    <p:set>
                                      <p:cBhvr>
                                        <p:cTn id="118" dur="1" fill="hold">
                                          <p:stCondLst>
                                            <p:cond delay="0"/>
                                          </p:stCondLst>
                                        </p:cTn>
                                        <p:tgtEl>
                                          <p:spTgt spid="47"/>
                                        </p:tgtEl>
                                        <p:attrNameLst>
                                          <p:attrName>style.visibility</p:attrName>
                                        </p:attrNameLst>
                                      </p:cBhvr>
                                      <p:to>
                                        <p:strVal val="visible"/>
                                      </p:to>
                                    </p:set>
                                  </p:childTnLst>
                                </p:cTn>
                              </p:par>
                              <p:par>
                                <p:cTn id="119" presetID="1" presetClass="entr" presetSubtype="0" fill="hold" grpId="0" nodeType="withEffect">
                                  <p:stCondLst>
                                    <p:cond delay="0"/>
                                  </p:stCondLst>
                                  <p:childTnLst>
                                    <p:set>
                                      <p:cBhvr>
                                        <p:cTn id="120" dur="1" fill="hold">
                                          <p:stCondLst>
                                            <p:cond delay="0"/>
                                          </p:stCondLst>
                                        </p:cTn>
                                        <p:tgtEl>
                                          <p:spTgt spid="49"/>
                                        </p:tgtEl>
                                        <p:attrNameLst>
                                          <p:attrName>style.visibility</p:attrName>
                                        </p:attrNameLst>
                                      </p:cBhvr>
                                      <p:to>
                                        <p:strVal val="visible"/>
                                      </p:to>
                                    </p:set>
                                  </p:childTnLst>
                                </p:cTn>
                              </p:par>
                            </p:childTnLst>
                          </p:cTn>
                        </p:par>
                      </p:childTnLst>
                    </p:cTn>
                  </p:par>
                  <p:par>
                    <p:cTn id="121" fill="hold">
                      <p:stCondLst>
                        <p:cond delay="indefinite"/>
                      </p:stCondLst>
                      <p:childTnLst>
                        <p:par>
                          <p:cTn id="122" fill="hold">
                            <p:stCondLst>
                              <p:cond delay="0"/>
                            </p:stCondLst>
                            <p:childTnLst>
                              <p:par>
                                <p:cTn id="123" presetID="1" presetClass="entr" presetSubtype="0" fill="hold" nodeType="clickEffect">
                                  <p:stCondLst>
                                    <p:cond delay="0"/>
                                  </p:stCondLst>
                                  <p:childTnLst>
                                    <p:set>
                                      <p:cBhvr>
                                        <p:cTn id="1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AsOne/>
      </p:bldGraphic>
      <p:bldP spid="26" grpId="0" animBg="1"/>
      <p:bldP spid="41" grpId="0" animBg="1"/>
      <p:bldP spid="46" grpId="0"/>
      <p:bldP spid="47" grpId="0"/>
      <p:bldP spid="49" grpId="0"/>
      <p:bldP spid="4" grpId="0" animBg="1"/>
      <p:bldP spid="6" grpId="0" animBg="1"/>
      <p:bldP spid="7" grpId="0" animBg="1"/>
      <p:bldP spid="8" grpId="0" animBg="1"/>
      <p:bldP spid="9" grpId="0" animBg="1"/>
      <p:bldP spid="11" grpId="0" animBg="1"/>
      <p:bldP spid="13" grpId="0" animBg="1"/>
      <p:bldP spid="14" grpId="0" animBg="1"/>
      <p:bldP spid="40" grpId="0" animBg="1"/>
      <p:bldP spid="42" grpId="0" animBg="1"/>
      <p:bldP spid="43" grpId="0" animBg="1"/>
      <p:bldP spid="44" grpId="0" animBg="1"/>
      <p:bldP spid="45" grpId="0" animBg="1"/>
      <p:bldP spid="48" grpId="0" animBg="1"/>
      <p:bldP spid="50" grpId="0" animBg="1"/>
      <p:bldP spid="51" grpId="0" animBg="1"/>
      <p:bldP spid="59" grpId="0"/>
      <p:bldP spid="60" grpId="0"/>
      <p:bldP spid="61" grpId="0"/>
      <p:bldP spid="62" grpId="0"/>
      <p:bldP spid="63" grpId="0"/>
      <p:bldP spid="64" grpId="0"/>
      <p:bldP spid="65" grpId="0"/>
      <p:bldP spid="6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601BF9-8C13-ED0D-11D7-705F34AB4CCE}"/>
              </a:ext>
            </a:extLst>
          </p:cNvPr>
          <p:cNvSpPr>
            <a:spLocks noGrp="1"/>
          </p:cNvSpPr>
          <p:nvPr>
            <p:ph type="title"/>
          </p:nvPr>
        </p:nvSpPr>
        <p:spPr/>
        <p:txBody>
          <a:bodyPr/>
          <a:lstStyle/>
          <a:p>
            <a:r>
              <a:rPr lang="en-US" dirty="0"/>
              <a:t>Transformer</a:t>
            </a:r>
          </a:p>
        </p:txBody>
      </p:sp>
      <p:sp>
        <p:nvSpPr>
          <p:cNvPr id="3" name="Content Placeholder 2">
            <a:extLst>
              <a:ext uri="{FF2B5EF4-FFF2-40B4-BE49-F238E27FC236}">
                <a16:creationId xmlns:a16="http://schemas.microsoft.com/office/drawing/2014/main" id="{C7AE800B-29DA-CF2E-F91A-DECC66DFFDDF}"/>
              </a:ext>
            </a:extLst>
          </p:cNvPr>
          <p:cNvSpPr>
            <a:spLocks noGrp="1"/>
          </p:cNvSpPr>
          <p:nvPr>
            <p:ph sz="quarter" idx="10"/>
          </p:nvPr>
        </p:nvSpPr>
        <p:spPr>
          <a:xfrm>
            <a:off x="733425" y="908093"/>
            <a:ext cx="5362575" cy="5221539"/>
          </a:xfrm>
        </p:spPr>
        <p:txBody>
          <a:bodyPr/>
          <a:lstStyle/>
          <a:p>
            <a:r>
              <a:rPr lang="en-US" dirty="0"/>
              <a:t>Among the most recent breakthroughs in terms of deep architectures</a:t>
            </a:r>
          </a:p>
          <a:p>
            <a:r>
              <a:rPr lang="en-US" dirty="0"/>
              <a:t>Backbone of large language models including GPT3.5 that is used in ChatGPT</a:t>
            </a:r>
          </a:p>
          <a:p>
            <a:r>
              <a:rPr lang="en-US" dirty="0"/>
              <a:t>Applicable to other types of data besides texts</a:t>
            </a:r>
          </a:p>
        </p:txBody>
      </p:sp>
      <p:pic>
        <p:nvPicPr>
          <p:cNvPr id="1026" name="Picture 2" descr="The Transformer Model - MachineLearningMastery.com">
            <a:extLst>
              <a:ext uri="{FF2B5EF4-FFF2-40B4-BE49-F238E27FC236}">
                <a16:creationId xmlns:a16="http://schemas.microsoft.com/office/drawing/2014/main" id="{EFA2BA8B-1B17-1832-5E99-16673085F23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98338" y="382181"/>
            <a:ext cx="3709362" cy="5226498"/>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CE61F79D-22AA-555D-40D5-343A14B04D15}"/>
              </a:ext>
            </a:extLst>
          </p:cNvPr>
          <p:cNvSpPr txBox="1"/>
          <p:nvPr/>
        </p:nvSpPr>
        <p:spPr>
          <a:xfrm>
            <a:off x="7170351" y="5678100"/>
            <a:ext cx="3565335" cy="276999"/>
          </a:xfrm>
          <a:prstGeom prst="rect">
            <a:avLst/>
          </a:prstGeom>
          <a:noFill/>
        </p:spPr>
        <p:txBody>
          <a:bodyPr wrap="none" rtlCol="0">
            <a:spAutoFit/>
          </a:bodyPr>
          <a:lstStyle/>
          <a:p>
            <a:r>
              <a:rPr lang="en-US" sz="1200" dirty="0"/>
              <a:t>Image from original paper “Attention is all you need”</a:t>
            </a:r>
          </a:p>
        </p:txBody>
      </p:sp>
    </p:spTree>
    <p:extLst>
      <p:ext uri="{BB962C8B-B14F-4D97-AF65-F5344CB8AC3E}">
        <p14:creationId xmlns:p14="http://schemas.microsoft.com/office/powerpoint/2010/main" val="381127045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E06CD-BB2E-796F-D1DF-961323248452}"/>
              </a:ext>
            </a:extLst>
          </p:cNvPr>
          <p:cNvSpPr>
            <a:spLocks noGrp="1"/>
          </p:cNvSpPr>
          <p:nvPr>
            <p:ph type="title"/>
          </p:nvPr>
        </p:nvSpPr>
        <p:spPr/>
        <p:txBody>
          <a:bodyPr/>
          <a:lstStyle/>
          <a:p>
            <a:r>
              <a:rPr lang="en-US" dirty="0"/>
              <a:t>Introduction</a:t>
            </a:r>
          </a:p>
        </p:txBody>
      </p:sp>
      <p:sp>
        <p:nvSpPr>
          <p:cNvPr id="3" name="Content Placeholder 2">
            <a:extLst>
              <a:ext uri="{FF2B5EF4-FFF2-40B4-BE49-F238E27FC236}">
                <a16:creationId xmlns:a16="http://schemas.microsoft.com/office/drawing/2014/main" id="{EBDEAEEF-A243-4477-87D4-1A82C4338D70}"/>
              </a:ext>
            </a:extLst>
          </p:cNvPr>
          <p:cNvSpPr>
            <a:spLocks noGrp="1"/>
          </p:cNvSpPr>
          <p:nvPr>
            <p:ph sz="quarter" idx="10"/>
          </p:nvPr>
        </p:nvSpPr>
        <p:spPr>
          <a:xfrm>
            <a:off x="733426" y="908093"/>
            <a:ext cx="10247920" cy="5221539"/>
          </a:xfrm>
        </p:spPr>
        <p:txBody>
          <a:bodyPr/>
          <a:lstStyle/>
          <a:p>
            <a:r>
              <a:rPr lang="en-US" dirty="0"/>
              <a:t>Artificial Intelligence is changing the way that we live, work, entertain, etc. Basically, most (if not all) aspects in life</a:t>
            </a:r>
          </a:p>
          <a:p>
            <a:r>
              <a:rPr lang="en-US" dirty="0"/>
              <a:t>This course introduces some of the common/latest AI technologies and how to apply them on various tasks</a:t>
            </a:r>
          </a:p>
          <a:p>
            <a:r>
              <a:rPr lang="en-US" dirty="0"/>
              <a:t>Our main tools:</a:t>
            </a:r>
          </a:p>
          <a:p>
            <a:pPr lvl="1"/>
            <a:r>
              <a:rPr lang="en-US" dirty="0"/>
              <a:t>Google Colaboratory (free-tier is enough)</a:t>
            </a:r>
          </a:p>
          <a:p>
            <a:pPr lvl="1"/>
            <a:r>
              <a:rPr lang="en-US" dirty="0"/>
              <a:t>Python</a:t>
            </a:r>
          </a:p>
          <a:p>
            <a:pPr lvl="2"/>
            <a:r>
              <a:rPr lang="en-US" dirty="0"/>
              <a:t>Prior programming experiences help, but not required</a:t>
            </a:r>
          </a:p>
          <a:p>
            <a:pPr lvl="1"/>
            <a:r>
              <a:rPr lang="en-US" dirty="0"/>
              <a:t>HuggingFace</a:t>
            </a:r>
          </a:p>
          <a:p>
            <a:pPr lvl="2"/>
            <a:r>
              <a:rPr lang="en-US" dirty="0"/>
              <a:t>For the huge collection of AI technologies that others have developed and shared</a:t>
            </a:r>
          </a:p>
        </p:txBody>
      </p:sp>
    </p:spTree>
    <p:extLst>
      <p:ext uri="{BB962C8B-B14F-4D97-AF65-F5344CB8AC3E}">
        <p14:creationId xmlns:p14="http://schemas.microsoft.com/office/powerpoint/2010/main" val="17353054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6" end="6"/>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D8DC86-3D84-FB46-5F1A-E9717E7B1169}"/>
              </a:ext>
            </a:extLst>
          </p:cNvPr>
          <p:cNvSpPr>
            <a:spLocks noGrp="1"/>
          </p:cNvSpPr>
          <p:nvPr>
            <p:ph type="title"/>
          </p:nvPr>
        </p:nvSpPr>
        <p:spPr/>
        <p:txBody>
          <a:bodyPr/>
          <a:lstStyle/>
          <a:p>
            <a:r>
              <a:rPr lang="en-US" dirty="0"/>
              <a:t>This Course</a:t>
            </a:r>
          </a:p>
        </p:txBody>
      </p:sp>
      <p:sp>
        <p:nvSpPr>
          <p:cNvPr id="3" name="Content Placeholder 2">
            <a:extLst>
              <a:ext uri="{FF2B5EF4-FFF2-40B4-BE49-F238E27FC236}">
                <a16:creationId xmlns:a16="http://schemas.microsoft.com/office/drawing/2014/main" id="{74A5A47A-B642-AC4B-7C54-EB9659CE0275}"/>
              </a:ext>
            </a:extLst>
          </p:cNvPr>
          <p:cNvSpPr>
            <a:spLocks noGrp="1"/>
          </p:cNvSpPr>
          <p:nvPr>
            <p:ph sz="quarter" idx="10"/>
          </p:nvPr>
        </p:nvSpPr>
        <p:spPr/>
        <p:txBody>
          <a:bodyPr/>
          <a:lstStyle/>
          <a:p>
            <a:r>
              <a:rPr lang="en-US" dirty="0"/>
              <a:t>Learn by examples</a:t>
            </a:r>
          </a:p>
          <a:p>
            <a:r>
              <a:rPr lang="en-US" dirty="0"/>
              <a:t>Utilize public tools, libraries, etc., to perform different enterprise applications using AI/ML/DL technologies</a:t>
            </a:r>
          </a:p>
          <a:p>
            <a:pPr lvl="1"/>
            <a:r>
              <a:rPr lang="en-US" dirty="0"/>
              <a:t>We will also learn the AI/ML/DL models behind each technology in examples</a:t>
            </a:r>
          </a:p>
          <a:p>
            <a:pPr lvl="1"/>
            <a:r>
              <a:rPr lang="en-US" dirty="0"/>
              <a:t>Writing codes should be minimal, but not avoidable. We will use Python and GitHub for the most part.</a:t>
            </a:r>
          </a:p>
        </p:txBody>
      </p:sp>
    </p:spTree>
    <p:extLst>
      <p:ext uri="{BB962C8B-B14F-4D97-AF65-F5344CB8AC3E}">
        <p14:creationId xmlns:p14="http://schemas.microsoft.com/office/powerpoint/2010/main" val="312790474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4">
            <a:extLst>
              <a:ext uri="{FF2B5EF4-FFF2-40B4-BE49-F238E27FC236}">
                <a16:creationId xmlns:a16="http://schemas.microsoft.com/office/drawing/2014/main" id="{820209C5-493A-C334-2E08-7F6D022EC60D}"/>
              </a:ext>
            </a:extLst>
          </p:cNvPr>
          <p:cNvGraphicFramePr>
            <a:graphicFrameLocks noGrp="1"/>
          </p:cNvGraphicFramePr>
          <p:nvPr>
            <p:extLst>
              <p:ext uri="{D42A27DB-BD31-4B8C-83A1-F6EECF244321}">
                <p14:modId xmlns:p14="http://schemas.microsoft.com/office/powerpoint/2010/main" val="978789448"/>
              </p:ext>
            </p:extLst>
          </p:nvPr>
        </p:nvGraphicFramePr>
        <p:xfrm>
          <a:off x="6709802" y="304582"/>
          <a:ext cx="4414347" cy="1483360"/>
        </p:xfrm>
        <a:graphic>
          <a:graphicData uri="http://schemas.openxmlformats.org/drawingml/2006/table">
            <a:tbl>
              <a:tblPr bandRow="1">
                <a:tableStyleId>{5C22544A-7EE6-4342-B048-85BDC9FD1C3A}</a:tableStyleId>
              </a:tblPr>
              <a:tblGrid>
                <a:gridCol w="630621">
                  <a:extLst>
                    <a:ext uri="{9D8B030D-6E8A-4147-A177-3AD203B41FA5}">
                      <a16:colId xmlns:a16="http://schemas.microsoft.com/office/drawing/2014/main" val="2913831198"/>
                    </a:ext>
                  </a:extLst>
                </a:gridCol>
                <a:gridCol w="630621">
                  <a:extLst>
                    <a:ext uri="{9D8B030D-6E8A-4147-A177-3AD203B41FA5}">
                      <a16:colId xmlns:a16="http://schemas.microsoft.com/office/drawing/2014/main" val="371766146"/>
                    </a:ext>
                  </a:extLst>
                </a:gridCol>
                <a:gridCol w="630621">
                  <a:extLst>
                    <a:ext uri="{9D8B030D-6E8A-4147-A177-3AD203B41FA5}">
                      <a16:colId xmlns:a16="http://schemas.microsoft.com/office/drawing/2014/main" val="4206396126"/>
                    </a:ext>
                  </a:extLst>
                </a:gridCol>
                <a:gridCol w="630621">
                  <a:extLst>
                    <a:ext uri="{9D8B030D-6E8A-4147-A177-3AD203B41FA5}">
                      <a16:colId xmlns:a16="http://schemas.microsoft.com/office/drawing/2014/main" val="1047605170"/>
                    </a:ext>
                  </a:extLst>
                </a:gridCol>
                <a:gridCol w="630621">
                  <a:extLst>
                    <a:ext uri="{9D8B030D-6E8A-4147-A177-3AD203B41FA5}">
                      <a16:colId xmlns:a16="http://schemas.microsoft.com/office/drawing/2014/main" val="2531442166"/>
                    </a:ext>
                  </a:extLst>
                </a:gridCol>
                <a:gridCol w="630621">
                  <a:extLst>
                    <a:ext uri="{9D8B030D-6E8A-4147-A177-3AD203B41FA5}">
                      <a16:colId xmlns:a16="http://schemas.microsoft.com/office/drawing/2014/main" val="4290275189"/>
                    </a:ext>
                  </a:extLst>
                </a:gridCol>
                <a:gridCol w="630621">
                  <a:extLst>
                    <a:ext uri="{9D8B030D-6E8A-4147-A177-3AD203B41FA5}">
                      <a16:colId xmlns:a16="http://schemas.microsoft.com/office/drawing/2014/main" val="2783054152"/>
                    </a:ext>
                  </a:extLst>
                </a:gridCol>
              </a:tblGrid>
              <a:tr h="370840">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07742608"/>
                  </a:ext>
                </a:extLst>
              </a:tr>
              <a:tr h="370840">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230655801"/>
                  </a:ext>
                </a:extLst>
              </a:tr>
              <a:tr h="370840">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996871442"/>
                  </a:ext>
                </a:extLst>
              </a:tr>
              <a:tr h="370840">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95352472"/>
                  </a:ext>
                </a:extLst>
              </a:tr>
            </a:tbl>
          </a:graphicData>
        </a:graphic>
      </p:graphicFrame>
      <p:sp>
        <p:nvSpPr>
          <p:cNvPr id="65" name="Isosceles Triangle 64">
            <a:extLst>
              <a:ext uri="{FF2B5EF4-FFF2-40B4-BE49-F238E27FC236}">
                <a16:creationId xmlns:a16="http://schemas.microsoft.com/office/drawing/2014/main" id="{F23F08CB-27E2-B797-9054-09092743E1CD}"/>
              </a:ext>
            </a:extLst>
          </p:cNvPr>
          <p:cNvSpPr/>
          <p:nvPr/>
        </p:nvSpPr>
        <p:spPr>
          <a:xfrm rot="15258050">
            <a:off x="10032330" y="410947"/>
            <a:ext cx="1143080" cy="1671956"/>
          </a:xfrm>
          <a:prstGeom prst="triangle">
            <a:avLst>
              <a:gd name="adj" fmla="val 56429"/>
            </a:avLst>
          </a:prstGeom>
          <a:gradFill flip="none" rotWithShape="1">
            <a:gsLst>
              <a:gs pos="0">
                <a:schemeClr val="accent1">
                  <a:lumMod val="75000"/>
                  <a:shade val="30000"/>
                  <a:satMod val="115000"/>
                  <a:alpha val="30000"/>
                </a:schemeClr>
              </a:gs>
              <a:gs pos="50000">
                <a:schemeClr val="accent1">
                  <a:lumMod val="75000"/>
                  <a:shade val="67500"/>
                  <a:satMod val="115000"/>
                  <a:alpha val="20000"/>
                </a:schemeClr>
              </a:gs>
              <a:gs pos="100000">
                <a:schemeClr val="accent1">
                  <a:lumMod val="75000"/>
                  <a:shade val="100000"/>
                  <a:satMod val="115000"/>
                  <a:alpha val="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58" name="Straight Connector 57">
            <a:extLst>
              <a:ext uri="{FF2B5EF4-FFF2-40B4-BE49-F238E27FC236}">
                <a16:creationId xmlns:a16="http://schemas.microsoft.com/office/drawing/2014/main" id="{34100A3F-C94F-2FC3-190C-3EDF452375C9}"/>
              </a:ext>
            </a:extLst>
          </p:cNvPr>
          <p:cNvCxnSpPr>
            <a:cxnSpLocks/>
            <a:stCxn id="15" idx="2"/>
            <a:endCxn id="65" idx="4"/>
          </p:cNvCxnSpPr>
          <p:nvPr/>
        </p:nvCxnSpPr>
        <p:spPr>
          <a:xfrm flipV="1">
            <a:off x="9771735" y="470502"/>
            <a:ext cx="1482276" cy="936604"/>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61" name="Straight Connector 60">
            <a:extLst>
              <a:ext uri="{FF2B5EF4-FFF2-40B4-BE49-F238E27FC236}">
                <a16:creationId xmlns:a16="http://schemas.microsoft.com/office/drawing/2014/main" id="{71D7FF8E-DCB0-CFA2-B04D-609B7C1492BD}"/>
              </a:ext>
            </a:extLst>
          </p:cNvPr>
          <p:cNvCxnSpPr>
            <a:cxnSpLocks/>
            <a:stCxn id="15" idx="2"/>
            <a:endCxn id="65" idx="2"/>
          </p:cNvCxnSpPr>
          <p:nvPr/>
        </p:nvCxnSpPr>
        <p:spPr>
          <a:xfrm>
            <a:off x="9771735" y="1407106"/>
            <a:ext cx="1791578" cy="163834"/>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30AE0FF7-E31B-C8D2-AA69-3F2F12CA7C52}"/>
              </a:ext>
            </a:extLst>
          </p:cNvPr>
          <p:cNvCxnSpPr>
            <a:cxnSpLocks/>
            <a:stCxn id="14" idx="1"/>
            <a:endCxn id="15" idx="5"/>
          </p:cNvCxnSpPr>
          <p:nvPr/>
        </p:nvCxnSpPr>
        <p:spPr>
          <a:xfrm>
            <a:off x="9166185" y="1096211"/>
            <a:ext cx="756264" cy="373322"/>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D71CD525-9F86-D3B0-3E95-D1A7575C7EF9}"/>
              </a:ext>
            </a:extLst>
          </p:cNvPr>
          <p:cNvCxnSpPr>
            <a:cxnSpLocks/>
            <a:stCxn id="14" idx="6"/>
            <a:endCxn id="13" idx="2"/>
          </p:cNvCxnSpPr>
          <p:nvPr/>
        </p:nvCxnSpPr>
        <p:spPr>
          <a:xfrm flipH="1">
            <a:off x="8514956" y="1158639"/>
            <a:ext cx="801943" cy="71894"/>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66B32AA9-C9AE-A151-2723-5D3217E46B64}"/>
              </a:ext>
            </a:extLst>
          </p:cNvPr>
          <p:cNvCxnSpPr>
            <a:cxnSpLocks/>
            <a:stCxn id="13" idx="5"/>
            <a:endCxn id="12" idx="1"/>
          </p:cNvCxnSpPr>
          <p:nvPr/>
        </p:nvCxnSpPr>
        <p:spPr>
          <a:xfrm flipH="1" flipV="1">
            <a:off x="7902314" y="772290"/>
            <a:ext cx="763356" cy="520670"/>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35BE77E4-EA2F-4B9C-2D7D-EE893D5EBF74}"/>
              </a:ext>
            </a:extLst>
          </p:cNvPr>
          <p:cNvCxnSpPr>
            <a:cxnSpLocks/>
            <a:stCxn id="11" idx="6"/>
            <a:endCxn id="12" idx="6"/>
          </p:cNvCxnSpPr>
          <p:nvPr/>
        </p:nvCxnSpPr>
        <p:spPr>
          <a:xfrm flipV="1">
            <a:off x="7429766" y="834718"/>
            <a:ext cx="623262" cy="211544"/>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6F5CDC9F-A853-3A64-111A-F2145C1AE9EA}"/>
              </a:ext>
            </a:extLst>
          </p:cNvPr>
          <p:cNvCxnSpPr>
            <a:cxnSpLocks/>
            <a:stCxn id="5" idx="1"/>
            <a:endCxn id="11" idx="5"/>
          </p:cNvCxnSpPr>
          <p:nvPr/>
        </p:nvCxnSpPr>
        <p:spPr>
          <a:xfrm>
            <a:off x="6647375" y="612476"/>
            <a:ext cx="756532" cy="496213"/>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6" name="Straight Arrow Connector 25">
            <a:extLst>
              <a:ext uri="{FF2B5EF4-FFF2-40B4-BE49-F238E27FC236}">
                <a16:creationId xmlns:a16="http://schemas.microsoft.com/office/drawing/2014/main" id="{3FA2527B-82B9-4A59-7F27-D5F0DD5B461F}"/>
              </a:ext>
            </a:extLst>
          </p:cNvPr>
          <p:cNvCxnSpPr>
            <a:cxnSpLocks/>
          </p:cNvCxnSpPr>
          <p:nvPr/>
        </p:nvCxnSpPr>
        <p:spPr>
          <a:xfrm flipV="1">
            <a:off x="6705040" y="23986"/>
            <a:ext cx="0" cy="1750358"/>
          </a:xfrm>
          <a:prstGeom prst="straightConnector1">
            <a:avLst/>
          </a:prstGeom>
          <a:ln w="381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921C911A-3BB5-4459-8AF3-AF411490A894}"/>
              </a:ext>
            </a:extLst>
          </p:cNvPr>
          <p:cNvSpPr>
            <a:spLocks noGrp="1"/>
          </p:cNvSpPr>
          <p:nvPr>
            <p:ph type="title"/>
          </p:nvPr>
        </p:nvSpPr>
        <p:spPr/>
        <p:txBody>
          <a:bodyPr/>
          <a:lstStyle/>
          <a:p>
            <a:r>
              <a:rPr lang="en-US" dirty="0"/>
              <a:t>Machine Learning</a:t>
            </a:r>
          </a:p>
        </p:txBody>
      </p:sp>
      <p:sp>
        <p:nvSpPr>
          <p:cNvPr id="3" name="Content Placeholder 2">
            <a:extLst>
              <a:ext uri="{FF2B5EF4-FFF2-40B4-BE49-F238E27FC236}">
                <a16:creationId xmlns:a16="http://schemas.microsoft.com/office/drawing/2014/main" id="{F3F98559-9815-4642-8017-FA3FE52F571E}"/>
              </a:ext>
            </a:extLst>
          </p:cNvPr>
          <p:cNvSpPr>
            <a:spLocks noGrp="1"/>
          </p:cNvSpPr>
          <p:nvPr>
            <p:ph sz="quarter" idx="10"/>
          </p:nvPr>
        </p:nvSpPr>
        <p:spPr>
          <a:xfrm>
            <a:off x="733425" y="908093"/>
            <a:ext cx="5175491" cy="5221539"/>
          </a:xfrm>
        </p:spPr>
        <p:txBody>
          <a:bodyPr/>
          <a:lstStyle/>
          <a:p>
            <a:r>
              <a:rPr lang="en-US" sz="2400" dirty="0"/>
              <a:t>Algorithms that can automatically </a:t>
            </a:r>
            <a:r>
              <a:rPr lang="en-US" sz="2400" b="1" dirty="0"/>
              <a:t>learn</a:t>
            </a:r>
            <a:r>
              <a:rPr lang="en-US" sz="2400" dirty="0"/>
              <a:t> </a:t>
            </a:r>
            <a:r>
              <a:rPr lang="en-US" sz="2400" b="1" dirty="0"/>
              <a:t>from data to solve a given task</a:t>
            </a:r>
          </a:p>
          <a:p>
            <a:r>
              <a:rPr lang="en-US" sz="2400" dirty="0"/>
              <a:t>Example: we want to predict future sales of a store</a:t>
            </a:r>
          </a:p>
          <a:p>
            <a:pPr lvl="1"/>
            <a:r>
              <a:rPr lang="en-US" sz="2000" dirty="0"/>
              <a:t>Data: the store’s sales since opening until the previous quarter</a:t>
            </a:r>
          </a:p>
          <a:p>
            <a:pPr lvl="1"/>
            <a:r>
              <a:rPr lang="en-US" sz="2000" dirty="0"/>
              <a:t>Task: predict sales of the next quarter</a:t>
            </a:r>
          </a:p>
          <a:p>
            <a:pPr lvl="1"/>
            <a:r>
              <a:rPr lang="en-US" sz="2000" dirty="0"/>
              <a:t>What to learn</a:t>
            </a:r>
          </a:p>
          <a:p>
            <a:pPr lvl="2"/>
            <a:r>
              <a:rPr lang="en-US" sz="1800" dirty="0"/>
              <a:t>Patterns of historical sales, e.g.</a:t>
            </a:r>
          </a:p>
          <a:p>
            <a:pPr lvl="3"/>
            <a:r>
              <a:rPr lang="en-US" sz="1600" dirty="0"/>
              <a:t>The store is performing well/poorly</a:t>
            </a:r>
          </a:p>
          <a:p>
            <a:pPr lvl="3"/>
            <a:r>
              <a:rPr lang="en-US" sz="1600" dirty="0"/>
              <a:t>Sales raise in summers, drop in winters</a:t>
            </a:r>
          </a:p>
          <a:p>
            <a:pPr lvl="3"/>
            <a:r>
              <a:rPr lang="en-US" sz="1600" dirty="0"/>
              <a:t>Sales raise during holidays</a:t>
            </a:r>
          </a:p>
          <a:p>
            <a:pPr lvl="3"/>
            <a:r>
              <a:rPr lang="en-US" sz="1600" dirty="0"/>
              <a:t>Etc.</a:t>
            </a:r>
          </a:p>
          <a:p>
            <a:pPr lvl="1"/>
            <a:r>
              <a:rPr lang="en-US" sz="2000" dirty="0"/>
              <a:t>After learning, the algorithm can predict sales of any time point, not just Q4 2023, if it has all the inputs</a:t>
            </a:r>
          </a:p>
          <a:p>
            <a:pPr lvl="1"/>
            <a:endParaRPr lang="en-US" sz="2000" dirty="0"/>
          </a:p>
          <a:p>
            <a:endParaRPr lang="en-US" dirty="0"/>
          </a:p>
        </p:txBody>
      </p:sp>
      <p:sp>
        <p:nvSpPr>
          <p:cNvPr id="5" name="Oval 4">
            <a:extLst>
              <a:ext uri="{FF2B5EF4-FFF2-40B4-BE49-F238E27FC236}">
                <a16:creationId xmlns:a16="http://schemas.microsoft.com/office/drawing/2014/main" id="{F7A145EE-7F7F-E947-42DD-EDD5B8E9C65E}"/>
              </a:ext>
            </a:extLst>
          </p:cNvPr>
          <p:cNvSpPr/>
          <p:nvPr/>
        </p:nvSpPr>
        <p:spPr>
          <a:xfrm>
            <a:off x="6621516" y="586617"/>
            <a:ext cx="176573" cy="17657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CEC8A02A-065B-B143-021E-4092CFCE072B}"/>
              </a:ext>
            </a:extLst>
          </p:cNvPr>
          <p:cNvSpPr/>
          <p:nvPr/>
        </p:nvSpPr>
        <p:spPr>
          <a:xfrm>
            <a:off x="7253193" y="957975"/>
            <a:ext cx="176573" cy="17657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EE6BE604-ADB2-6DB0-1D4F-02712F7431FE}"/>
              </a:ext>
            </a:extLst>
          </p:cNvPr>
          <p:cNvSpPr/>
          <p:nvPr/>
        </p:nvSpPr>
        <p:spPr>
          <a:xfrm>
            <a:off x="7876455" y="746431"/>
            <a:ext cx="176573" cy="17657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E3D5489E-010D-9233-62BF-19191D62C26C}"/>
              </a:ext>
            </a:extLst>
          </p:cNvPr>
          <p:cNvSpPr/>
          <p:nvPr/>
        </p:nvSpPr>
        <p:spPr>
          <a:xfrm>
            <a:off x="8514956" y="1142246"/>
            <a:ext cx="176573" cy="17657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B3D1D642-4573-194C-4B98-336AE3296510}"/>
              </a:ext>
            </a:extLst>
          </p:cNvPr>
          <p:cNvSpPr/>
          <p:nvPr/>
        </p:nvSpPr>
        <p:spPr>
          <a:xfrm>
            <a:off x="9140326" y="1070352"/>
            <a:ext cx="176573" cy="17657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B64AA330-CE07-562B-B682-5710793BBC46}"/>
              </a:ext>
            </a:extLst>
          </p:cNvPr>
          <p:cNvSpPr/>
          <p:nvPr/>
        </p:nvSpPr>
        <p:spPr>
          <a:xfrm>
            <a:off x="9771735" y="1318819"/>
            <a:ext cx="176573" cy="17657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8" name="Straight Arrow Connector 27">
            <a:extLst>
              <a:ext uri="{FF2B5EF4-FFF2-40B4-BE49-F238E27FC236}">
                <a16:creationId xmlns:a16="http://schemas.microsoft.com/office/drawing/2014/main" id="{4DBC380A-440C-4FC4-1C0E-33325B042451}"/>
              </a:ext>
            </a:extLst>
          </p:cNvPr>
          <p:cNvCxnSpPr>
            <a:cxnSpLocks/>
          </p:cNvCxnSpPr>
          <p:nvPr/>
        </p:nvCxnSpPr>
        <p:spPr>
          <a:xfrm>
            <a:off x="6685988" y="1774344"/>
            <a:ext cx="5106619" cy="0"/>
          </a:xfrm>
          <a:prstGeom prst="straightConnector1">
            <a:avLst/>
          </a:prstGeom>
          <a:ln w="381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1" name="TextBox 30">
            <a:extLst>
              <a:ext uri="{FF2B5EF4-FFF2-40B4-BE49-F238E27FC236}">
                <a16:creationId xmlns:a16="http://schemas.microsoft.com/office/drawing/2014/main" id="{CE9D31C1-DB06-815C-094D-A2791D63628E}"/>
              </a:ext>
            </a:extLst>
          </p:cNvPr>
          <p:cNvSpPr txBox="1"/>
          <p:nvPr/>
        </p:nvSpPr>
        <p:spPr>
          <a:xfrm>
            <a:off x="10919076" y="784651"/>
            <a:ext cx="381836" cy="523220"/>
          </a:xfrm>
          <a:prstGeom prst="rect">
            <a:avLst/>
          </a:prstGeom>
          <a:noFill/>
        </p:spPr>
        <p:txBody>
          <a:bodyPr wrap="none" rtlCol="0">
            <a:spAutoFit/>
          </a:bodyPr>
          <a:lstStyle/>
          <a:p>
            <a:r>
              <a:rPr lang="en-US" sz="2800" b="1" dirty="0">
                <a:solidFill>
                  <a:srgbClr val="FF0000"/>
                </a:solidFill>
                <a:latin typeface="Consolas" panose="020B0609020204030204" pitchFamily="49" charset="0"/>
              </a:rPr>
              <a:t>?</a:t>
            </a:r>
          </a:p>
        </p:txBody>
      </p:sp>
      <p:sp>
        <p:nvSpPr>
          <p:cNvPr id="24" name="TextBox 23">
            <a:extLst>
              <a:ext uri="{FF2B5EF4-FFF2-40B4-BE49-F238E27FC236}">
                <a16:creationId xmlns:a16="http://schemas.microsoft.com/office/drawing/2014/main" id="{52C22607-0475-14F1-2F43-5001705EEC53}"/>
              </a:ext>
            </a:extLst>
          </p:cNvPr>
          <p:cNvSpPr txBox="1"/>
          <p:nvPr/>
        </p:nvSpPr>
        <p:spPr>
          <a:xfrm>
            <a:off x="10292633" y="784651"/>
            <a:ext cx="381836" cy="523220"/>
          </a:xfrm>
          <a:prstGeom prst="rect">
            <a:avLst/>
          </a:prstGeom>
          <a:noFill/>
        </p:spPr>
        <p:txBody>
          <a:bodyPr wrap="none" rtlCol="0">
            <a:spAutoFit/>
          </a:bodyPr>
          <a:lstStyle/>
          <a:p>
            <a:r>
              <a:rPr lang="en-US" sz="2800" b="1" dirty="0">
                <a:solidFill>
                  <a:srgbClr val="FF0000"/>
                </a:solidFill>
                <a:latin typeface="Consolas" panose="020B0609020204030204" pitchFamily="49" charset="0"/>
              </a:rPr>
              <a:t>?</a:t>
            </a:r>
          </a:p>
        </p:txBody>
      </p:sp>
      <p:graphicFrame>
        <p:nvGraphicFramePr>
          <p:cNvPr id="72" name="Table 4">
            <a:extLst>
              <a:ext uri="{FF2B5EF4-FFF2-40B4-BE49-F238E27FC236}">
                <a16:creationId xmlns:a16="http://schemas.microsoft.com/office/drawing/2014/main" id="{9D9BE40E-86F3-95FC-0473-1C2E92A9087C}"/>
              </a:ext>
            </a:extLst>
          </p:cNvPr>
          <p:cNvGraphicFramePr>
            <a:graphicFrameLocks noGrp="1"/>
          </p:cNvGraphicFramePr>
          <p:nvPr>
            <p:extLst>
              <p:ext uri="{D42A27DB-BD31-4B8C-83A1-F6EECF244321}">
                <p14:modId xmlns:p14="http://schemas.microsoft.com/office/powerpoint/2010/main" val="3864989371"/>
              </p:ext>
            </p:extLst>
          </p:nvPr>
        </p:nvGraphicFramePr>
        <p:xfrm>
          <a:off x="6709802" y="3091785"/>
          <a:ext cx="4414347" cy="1483360"/>
        </p:xfrm>
        <a:graphic>
          <a:graphicData uri="http://schemas.openxmlformats.org/drawingml/2006/table">
            <a:tbl>
              <a:tblPr bandRow="1">
                <a:tableStyleId>{5C22544A-7EE6-4342-B048-85BDC9FD1C3A}</a:tableStyleId>
              </a:tblPr>
              <a:tblGrid>
                <a:gridCol w="630621">
                  <a:extLst>
                    <a:ext uri="{9D8B030D-6E8A-4147-A177-3AD203B41FA5}">
                      <a16:colId xmlns:a16="http://schemas.microsoft.com/office/drawing/2014/main" val="2913831198"/>
                    </a:ext>
                  </a:extLst>
                </a:gridCol>
                <a:gridCol w="630621">
                  <a:extLst>
                    <a:ext uri="{9D8B030D-6E8A-4147-A177-3AD203B41FA5}">
                      <a16:colId xmlns:a16="http://schemas.microsoft.com/office/drawing/2014/main" val="371766146"/>
                    </a:ext>
                  </a:extLst>
                </a:gridCol>
                <a:gridCol w="630621">
                  <a:extLst>
                    <a:ext uri="{9D8B030D-6E8A-4147-A177-3AD203B41FA5}">
                      <a16:colId xmlns:a16="http://schemas.microsoft.com/office/drawing/2014/main" val="4206396126"/>
                    </a:ext>
                  </a:extLst>
                </a:gridCol>
                <a:gridCol w="630621">
                  <a:extLst>
                    <a:ext uri="{9D8B030D-6E8A-4147-A177-3AD203B41FA5}">
                      <a16:colId xmlns:a16="http://schemas.microsoft.com/office/drawing/2014/main" val="1047605170"/>
                    </a:ext>
                  </a:extLst>
                </a:gridCol>
                <a:gridCol w="630621">
                  <a:extLst>
                    <a:ext uri="{9D8B030D-6E8A-4147-A177-3AD203B41FA5}">
                      <a16:colId xmlns:a16="http://schemas.microsoft.com/office/drawing/2014/main" val="2531442166"/>
                    </a:ext>
                  </a:extLst>
                </a:gridCol>
                <a:gridCol w="630621">
                  <a:extLst>
                    <a:ext uri="{9D8B030D-6E8A-4147-A177-3AD203B41FA5}">
                      <a16:colId xmlns:a16="http://schemas.microsoft.com/office/drawing/2014/main" val="4290275189"/>
                    </a:ext>
                  </a:extLst>
                </a:gridCol>
                <a:gridCol w="630621">
                  <a:extLst>
                    <a:ext uri="{9D8B030D-6E8A-4147-A177-3AD203B41FA5}">
                      <a16:colId xmlns:a16="http://schemas.microsoft.com/office/drawing/2014/main" val="2783054152"/>
                    </a:ext>
                  </a:extLst>
                </a:gridCol>
              </a:tblGrid>
              <a:tr h="370840">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807742608"/>
                  </a:ext>
                </a:extLst>
              </a:tr>
              <a:tr h="370840">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2230655801"/>
                  </a:ext>
                </a:extLst>
              </a:tr>
              <a:tr h="370840">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996871442"/>
                  </a:ext>
                </a:extLst>
              </a:tr>
              <a:tr h="370840">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tc>
                  <a:txBody>
                    <a:bodyPr/>
                    <a:lstStyle/>
                    <a:p>
                      <a:endParaRPr lang="en-US" dirty="0"/>
                    </a:p>
                  </a:txBody>
                  <a:tcPr>
                    <a:lnL w="12700" cap="flat" cmpd="sng" algn="ctr">
                      <a:solidFill>
                        <a:schemeClr val="bg1">
                          <a:lumMod val="85000"/>
                        </a:schemeClr>
                      </a:solidFill>
                      <a:prstDash val="solid"/>
                      <a:round/>
                      <a:headEnd type="none" w="med" len="med"/>
                      <a:tailEnd type="none" w="med" len="med"/>
                    </a:lnL>
                    <a:lnR w="12700" cap="flat" cmpd="sng" algn="ctr">
                      <a:solidFill>
                        <a:schemeClr val="bg1">
                          <a:lumMod val="85000"/>
                        </a:schemeClr>
                      </a:solid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solidFill>
                      <a:schemeClr val="bg1"/>
                    </a:solidFill>
                  </a:tcPr>
                </a:tc>
                <a:extLst>
                  <a:ext uri="{0D108BD9-81ED-4DB2-BD59-A6C34878D82A}">
                    <a16:rowId xmlns:a16="http://schemas.microsoft.com/office/drawing/2014/main" val="3095352472"/>
                  </a:ext>
                </a:extLst>
              </a:tr>
            </a:tbl>
          </a:graphicData>
        </a:graphic>
      </p:graphicFrame>
      <p:cxnSp>
        <p:nvCxnSpPr>
          <p:cNvPr id="76" name="Straight Connector 75">
            <a:extLst>
              <a:ext uri="{FF2B5EF4-FFF2-40B4-BE49-F238E27FC236}">
                <a16:creationId xmlns:a16="http://schemas.microsoft.com/office/drawing/2014/main" id="{DE9BF7DA-88E3-B30B-26DA-73C538ACB958}"/>
              </a:ext>
            </a:extLst>
          </p:cNvPr>
          <p:cNvCxnSpPr>
            <a:cxnSpLocks/>
            <a:stCxn id="86" idx="1"/>
            <a:endCxn id="87" idx="5"/>
          </p:cNvCxnSpPr>
          <p:nvPr/>
        </p:nvCxnSpPr>
        <p:spPr>
          <a:xfrm>
            <a:off x="9166185" y="3883414"/>
            <a:ext cx="756264" cy="373322"/>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7" name="Straight Connector 76">
            <a:extLst>
              <a:ext uri="{FF2B5EF4-FFF2-40B4-BE49-F238E27FC236}">
                <a16:creationId xmlns:a16="http://schemas.microsoft.com/office/drawing/2014/main" id="{C83AB10E-98D1-DA57-2003-8464A85B5112}"/>
              </a:ext>
            </a:extLst>
          </p:cNvPr>
          <p:cNvCxnSpPr>
            <a:cxnSpLocks/>
            <a:stCxn id="86" idx="6"/>
            <a:endCxn id="85" idx="2"/>
          </p:cNvCxnSpPr>
          <p:nvPr/>
        </p:nvCxnSpPr>
        <p:spPr>
          <a:xfrm flipH="1">
            <a:off x="8514956" y="3945842"/>
            <a:ext cx="801943" cy="71894"/>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8" name="Straight Connector 77">
            <a:extLst>
              <a:ext uri="{FF2B5EF4-FFF2-40B4-BE49-F238E27FC236}">
                <a16:creationId xmlns:a16="http://schemas.microsoft.com/office/drawing/2014/main" id="{1AC4C1A9-56C4-6BE8-269F-E8F602BD1D64}"/>
              </a:ext>
            </a:extLst>
          </p:cNvPr>
          <p:cNvCxnSpPr>
            <a:cxnSpLocks/>
            <a:stCxn id="85" idx="5"/>
            <a:endCxn id="84" idx="1"/>
          </p:cNvCxnSpPr>
          <p:nvPr/>
        </p:nvCxnSpPr>
        <p:spPr>
          <a:xfrm flipH="1" flipV="1">
            <a:off x="7902314" y="3559493"/>
            <a:ext cx="763356" cy="520670"/>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79" name="Straight Connector 78">
            <a:extLst>
              <a:ext uri="{FF2B5EF4-FFF2-40B4-BE49-F238E27FC236}">
                <a16:creationId xmlns:a16="http://schemas.microsoft.com/office/drawing/2014/main" id="{FD7AC30B-5A51-5512-613B-7B4022460427}"/>
              </a:ext>
            </a:extLst>
          </p:cNvPr>
          <p:cNvCxnSpPr>
            <a:cxnSpLocks/>
            <a:stCxn id="83" idx="6"/>
            <a:endCxn id="84" idx="6"/>
          </p:cNvCxnSpPr>
          <p:nvPr/>
        </p:nvCxnSpPr>
        <p:spPr>
          <a:xfrm flipV="1">
            <a:off x="7429766" y="3621921"/>
            <a:ext cx="623262" cy="211544"/>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0" name="Straight Connector 79">
            <a:extLst>
              <a:ext uri="{FF2B5EF4-FFF2-40B4-BE49-F238E27FC236}">
                <a16:creationId xmlns:a16="http://schemas.microsoft.com/office/drawing/2014/main" id="{B2F5C73E-0034-0B95-95B7-8B4CC8F9DC82}"/>
              </a:ext>
            </a:extLst>
          </p:cNvPr>
          <p:cNvCxnSpPr>
            <a:cxnSpLocks/>
            <a:stCxn id="82" idx="1"/>
            <a:endCxn id="83" idx="5"/>
          </p:cNvCxnSpPr>
          <p:nvPr/>
        </p:nvCxnSpPr>
        <p:spPr>
          <a:xfrm>
            <a:off x="6647375" y="3399679"/>
            <a:ext cx="756532" cy="496213"/>
          </a:xfrm>
          <a:prstGeom prst="line">
            <a:avLst/>
          </a:prstGeom>
          <a:ln w="28575">
            <a:solidFill>
              <a:schemeClr val="accent1">
                <a:lumMod val="40000"/>
                <a:lumOff val="60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284FA816-60F9-F92C-8C92-FA2C9D0B6627}"/>
              </a:ext>
            </a:extLst>
          </p:cNvPr>
          <p:cNvCxnSpPr>
            <a:cxnSpLocks/>
          </p:cNvCxnSpPr>
          <p:nvPr/>
        </p:nvCxnSpPr>
        <p:spPr>
          <a:xfrm flipV="1">
            <a:off x="6705040" y="2811189"/>
            <a:ext cx="0" cy="1750358"/>
          </a:xfrm>
          <a:prstGeom prst="straightConnector1">
            <a:avLst/>
          </a:prstGeom>
          <a:ln w="381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2" name="Oval 81">
            <a:extLst>
              <a:ext uri="{FF2B5EF4-FFF2-40B4-BE49-F238E27FC236}">
                <a16:creationId xmlns:a16="http://schemas.microsoft.com/office/drawing/2014/main" id="{F73E85ED-39F9-0BAB-2B94-95E78A3C3BBF}"/>
              </a:ext>
            </a:extLst>
          </p:cNvPr>
          <p:cNvSpPr/>
          <p:nvPr/>
        </p:nvSpPr>
        <p:spPr>
          <a:xfrm>
            <a:off x="6621516" y="3373820"/>
            <a:ext cx="176573" cy="17657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Oval 82">
            <a:extLst>
              <a:ext uri="{FF2B5EF4-FFF2-40B4-BE49-F238E27FC236}">
                <a16:creationId xmlns:a16="http://schemas.microsoft.com/office/drawing/2014/main" id="{D15F36F6-1DCB-0FDC-F432-E9597BF2BF40}"/>
              </a:ext>
            </a:extLst>
          </p:cNvPr>
          <p:cNvSpPr/>
          <p:nvPr/>
        </p:nvSpPr>
        <p:spPr>
          <a:xfrm>
            <a:off x="7253193" y="3745178"/>
            <a:ext cx="176573" cy="17657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Oval 83">
            <a:extLst>
              <a:ext uri="{FF2B5EF4-FFF2-40B4-BE49-F238E27FC236}">
                <a16:creationId xmlns:a16="http://schemas.microsoft.com/office/drawing/2014/main" id="{53B4630C-2265-2089-2CE1-508CD67C8B9D}"/>
              </a:ext>
            </a:extLst>
          </p:cNvPr>
          <p:cNvSpPr/>
          <p:nvPr/>
        </p:nvSpPr>
        <p:spPr>
          <a:xfrm>
            <a:off x="7876455" y="3533634"/>
            <a:ext cx="176573" cy="17657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Oval 84">
            <a:extLst>
              <a:ext uri="{FF2B5EF4-FFF2-40B4-BE49-F238E27FC236}">
                <a16:creationId xmlns:a16="http://schemas.microsoft.com/office/drawing/2014/main" id="{1919F90C-D644-7301-E535-BF8154FE9E0A}"/>
              </a:ext>
            </a:extLst>
          </p:cNvPr>
          <p:cNvSpPr/>
          <p:nvPr/>
        </p:nvSpPr>
        <p:spPr>
          <a:xfrm>
            <a:off x="8514956" y="3929449"/>
            <a:ext cx="176573" cy="17657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Oval 85">
            <a:extLst>
              <a:ext uri="{FF2B5EF4-FFF2-40B4-BE49-F238E27FC236}">
                <a16:creationId xmlns:a16="http://schemas.microsoft.com/office/drawing/2014/main" id="{BC204A20-5AD7-E1A2-3B5E-143AD6C33ABF}"/>
              </a:ext>
            </a:extLst>
          </p:cNvPr>
          <p:cNvSpPr/>
          <p:nvPr/>
        </p:nvSpPr>
        <p:spPr>
          <a:xfrm>
            <a:off x="9140326" y="3857555"/>
            <a:ext cx="176573" cy="17657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Oval 86">
            <a:extLst>
              <a:ext uri="{FF2B5EF4-FFF2-40B4-BE49-F238E27FC236}">
                <a16:creationId xmlns:a16="http://schemas.microsoft.com/office/drawing/2014/main" id="{264DBD23-4AEC-12E6-A594-22C580444855}"/>
              </a:ext>
            </a:extLst>
          </p:cNvPr>
          <p:cNvSpPr/>
          <p:nvPr/>
        </p:nvSpPr>
        <p:spPr>
          <a:xfrm>
            <a:off x="9771735" y="4106022"/>
            <a:ext cx="176573" cy="176573"/>
          </a:xfrm>
          <a:prstGeom prst="ellipse">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8" name="Straight Arrow Connector 87">
            <a:extLst>
              <a:ext uri="{FF2B5EF4-FFF2-40B4-BE49-F238E27FC236}">
                <a16:creationId xmlns:a16="http://schemas.microsoft.com/office/drawing/2014/main" id="{A636D370-2919-2CB9-B738-51BD60BDC749}"/>
              </a:ext>
            </a:extLst>
          </p:cNvPr>
          <p:cNvCxnSpPr>
            <a:cxnSpLocks/>
          </p:cNvCxnSpPr>
          <p:nvPr/>
        </p:nvCxnSpPr>
        <p:spPr>
          <a:xfrm>
            <a:off x="6685988" y="4561547"/>
            <a:ext cx="5106619" cy="0"/>
          </a:xfrm>
          <a:prstGeom prst="straightConnector1">
            <a:avLst/>
          </a:prstGeom>
          <a:ln w="38100">
            <a:solidFill>
              <a:schemeClr val="accent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92" name="Straight Arrow Connector 91">
            <a:extLst>
              <a:ext uri="{FF2B5EF4-FFF2-40B4-BE49-F238E27FC236}">
                <a16:creationId xmlns:a16="http://schemas.microsoft.com/office/drawing/2014/main" id="{0F6A7610-C0CF-6C76-36AE-24E373B3D6BD}"/>
              </a:ext>
            </a:extLst>
          </p:cNvPr>
          <p:cNvCxnSpPr>
            <a:cxnSpLocks/>
          </p:cNvCxnSpPr>
          <p:nvPr/>
        </p:nvCxnSpPr>
        <p:spPr>
          <a:xfrm>
            <a:off x="6705040" y="3624805"/>
            <a:ext cx="4923606" cy="745193"/>
          </a:xfrm>
          <a:prstGeom prst="straightConnector1">
            <a:avLst/>
          </a:prstGeom>
          <a:ln w="38100">
            <a:solidFill>
              <a:srgbClr val="FF0000"/>
            </a:solidFill>
            <a:tailEnd type="triangle"/>
          </a:ln>
        </p:spPr>
        <p:style>
          <a:lnRef idx="1">
            <a:schemeClr val="accent1"/>
          </a:lnRef>
          <a:fillRef idx="0">
            <a:schemeClr val="accent1"/>
          </a:fillRef>
          <a:effectRef idx="0">
            <a:schemeClr val="accent1"/>
          </a:effectRef>
          <a:fontRef idx="minor">
            <a:schemeClr val="tx1"/>
          </a:fontRef>
        </p:style>
      </p:cxnSp>
      <p:sp>
        <p:nvSpPr>
          <p:cNvPr id="95" name="Pentagon 94">
            <a:extLst>
              <a:ext uri="{FF2B5EF4-FFF2-40B4-BE49-F238E27FC236}">
                <a16:creationId xmlns:a16="http://schemas.microsoft.com/office/drawing/2014/main" id="{0C09E004-5B7E-62D0-7DE9-655AB74D7F21}"/>
              </a:ext>
            </a:extLst>
          </p:cNvPr>
          <p:cNvSpPr/>
          <p:nvPr/>
        </p:nvSpPr>
        <p:spPr>
          <a:xfrm>
            <a:off x="10388538" y="4088544"/>
            <a:ext cx="221775" cy="231611"/>
          </a:xfrm>
          <a:prstGeom prst="pentagon">
            <a:avLst/>
          </a:prstGeom>
          <a:solidFill>
            <a:srgbClr val="A56F6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Pentagon 95">
            <a:extLst>
              <a:ext uri="{FF2B5EF4-FFF2-40B4-BE49-F238E27FC236}">
                <a16:creationId xmlns:a16="http://schemas.microsoft.com/office/drawing/2014/main" id="{9477E616-B661-B900-8286-FA2C71472862}"/>
              </a:ext>
            </a:extLst>
          </p:cNvPr>
          <p:cNvSpPr/>
          <p:nvPr/>
        </p:nvSpPr>
        <p:spPr>
          <a:xfrm>
            <a:off x="11013261" y="4194308"/>
            <a:ext cx="221775" cy="231611"/>
          </a:xfrm>
          <a:prstGeom prst="pentagon">
            <a:avLst/>
          </a:prstGeom>
          <a:solidFill>
            <a:srgbClr val="A56F6F"/>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Trapezoid 96">
            <a:extLst>
              <a:ext uri="{FF2B5EF4-FFF2-40B4-BE49-F238E27FC236}">
                <a16:creationId xmlns:a16="http://schemas.microsoft.com/office/drawing/2014/main" id="{2712DC61-5AC2-2937-3E0C-32CD8E05E141}"/>
              </a:ext>
            </a:extLst>
          </p:cNvPr>
          <p:cNvSpPr/>
          <p:nvPr/>
        </p:nvSpPr>
        <p:spPr>
          <a:xfrm rot="769341" flipV="1">
            <a:off x="6303123" y="3451272"/>
            <a:ext cx="3661981" cy="1765739"/>
          </a:xfrm>
          <a:prstGeom prst="trapezoid">
            <a:avLst>
              <a:gd name="adj" fmla="val 99023"/>
            </a:avLst>
          </a:prstGeom>
          <a:gradFill flip="none" rotWithShape="1">
            <a:gsLst>
              <a:gs pos="1000">
                <a:schemeClr val="accent1">
                  <a:lumMod val="40000"/>
                  <a:lumOff val="60000"/>
                  <a:shade val="30000"/>
                  <a:satMod val="115000"/>
                  <a:alpha val="30000"/>
                </a:schemeClr>
              </a:gs>
              <a:gs pos="50000">
                <a:schemeClr val="accent1">
                  <a:lumMod val="40000"/>
                  <a:lumOff val="60000"/>
                  <a:shade val="67500"/>
                  <a:satMod val="115000"/>
                  <a:alpha val="20000"/>
                </a:schemeClr>
              </a:gs>
              <a:gs pos="100000">
                <a:schemeClr val="accent1">
                  <a:lumMod val="40000"/>
                  <a:lumOff val="60000"/>
                  <a:shade val="100000"/>
                  <a:satMod val="115000"/>
                  <a:alpha val="0"/>
                </a:schemeClr>
              </a:gs>
            </a:gsLst>
            <a:lin ang="5400000" scaled="1"/>
            <a:tileRect/>
          </a:gra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9" name="Graphic 98" descr="Robot with solid fill">
            <a:extLst>
              <a:ext uri="{FF2B5EF4-FFF2-40B4-BE49-F238E27FC236}">
                <a16:creationId xmlns:a16="http://schemas.microsoft.com/office/drawing/2014/main" id="{3F163B64-762D-D455-2DBA-F3E3BF7378F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445114" y="5035653"/>
            <a:ext cx="914400" cy="914400"/>
          </a:xfrm>
          <a:prstGeom prst="rect">
            <a:avLst/>
          </a:prstGeom>
        </p:spPr>
      </p:pic>
      <p:pic>
        <p:nvPicPr>
          <p:cNvPr id="100" name="Graphic 99" descr="Robot with solid fill">
            <a:extLst>
              <a:ext uri="{FF2B5EF4-FFF2-40B4-BE49-F238E27FC236}">
                <a16:creationId xmlns:a16="http://schemas.microsoft.com/office/drawing/2014/main" id="{2E7C497D-C243-0ADF-1760-9317DA9862CB}"/>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596158" y="5387488"/>
            <a:ext cx="914400" cy="914400"/>
          </a:xfrm>
          <a:prstGeom prst="rect">
            <a:avLst/>
          </a:prstGeom>
        </p:spPr>
      </p:pic>
      <p:cxnSp>
        <p:nvCxnSpPr>
          <p:cNvPr id="102" name="Connector: Curved 101">
            <a:extLst>
              <a:ext uri="{FF2B5EF4-FFF2-40B4-BE49-F238E27FC236}">
                <a16:creationId xmlns:a16="http://schemas.microsoft.com/office/drawing/2014/main" id="{4184F497-06AB-F946-27A6-8CD2B6E92C8D}"/>
              </a:ext>
            </a:extLst>
          </p:cNvPr>
          <p:cNvCxnSpPr>
            <a:cxnSpLocks/>
            <a:stCxn id="100" idx="0"/>
            <a:endCxn id="95" idx="3"/>
          </p:cNvCxnSpPr>
          <p:nvPr/>
        </p:nvCxnSpPr>
        <p:spPr>
          <a:xfrm rot="5400000" flipH="1" flipV="1">
            <a:off x="9742726" y="4630788"/>
            <a:ext cx="1067333" cy="446068"/>
          </a:xfrm>
          <a:prstGeom prst="curvedConnector3">
            <a:avLst/>
          </a:prstGeom>
          <a:ln w="38100">
            <a:solidFill>
              <a:schemeClr val="accent2">
                <a:lumMod val="60000"/>
                <a:lumOff val="4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03" name="Connector: Curved 102">
            <a:extLst>
              <a:ext uri="{FF2B5EF4-FFF2-40B4-BE49-F238E27FC236}">
                <a16:creationId xmlns:a16="http://schemas.microsoft.com/office/drawing/2014/main" id="{380B2331-CD13-1527-1EE2-BCD57022720C}"/>
              </a:ext>
            </a:extLst>
          </p:cNvPr>
          <p:cNvCxnSpPr>
            <a:cxnSpLocks/>
            <a:stCxn id="100" idx="0"/>
            <a:endCxn id="96" idx="3"/>
          </p:cNvCxnSpPr>
          <p:nvPr/>
        </p:nvCxnSpPr>
        <p:spPr>
          <a:xfrm rot="5400000" flipH="1" flipV="1">
            <a:off x="10107969" y="4371309"/>
            <a:ext cx="961569" cy="1070791"/>
          </a:xfrm>
          <a:prstGeom prst="curvedConnector3">
            <a:avLst/>
          </a:prstGeom>
          <a:ln w="38100">
            <a:solidFill>
              <a:schemeClr val="accent2">
                <a:lumMod val="60000"/>
                <a:lumOff val="4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110" name="Connector: Curved 109">
            <a:extLst>
              <a:ext uri="{FF2B5EF4-FFF2-40B4-BE49-F238E27FC236}">
                <a16:creationId xmlns:a16="http://schemas.microsoft.com/office/drawing/2014/main" id="{0368996B-E626-8438-778E-7C1601BBEF9D}"/>
              </a:ext>
            </a:extLst>
          </p:cNvPr>
          <p:cNvCxnSpPr>
            <a:cxnSpLocks/>
            <a:stCxn id="100" idx="0"/>
          </p:cNvCxnSpPr>
          <p:nvPr/>
        </p:nvCxnSpPr>
        <p:spPr>
          <a:xfrm rot="16200000" flipV="1">
            <a:off x="9105622" y="4439752"/>
            <a:ext cx="1326357" cy="569116"/>
          </a:xfrm>
          <a:prstGeom prst="curvedConnector3">
            <a:avLst>
              <a:gd name="adj1" fmla="val 50000"/>
            </a:avLst>
          </a:prstGeom>
          <a:ln w="38100">
            <a:solidFill>
              <a:schemeClr val="accent2">
                <a:lumMod val="60000"/>
                <a:lumOff val="4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13" name="Arrow: Right 112">
            <a:extLst>
              <a:ext uri="{FF2B5EF4-FFF2-40B4-BE49-F238E27FC236}">
                <a16:creationId xmlns:a16="http://schemas.microsoft.com/office/drawing/2014/main" id="{6BBB2344-B544-4229-34C6-C3E741CED122}"/>
              </a:ext>
            </a:extLst>
          </p:cNvPr>
          <p:cNvSpPr/>
          <p:nvPr/>
        </p:nvSpPr>
        <p:spPr>
          <a:xfrm rot="444936">
            <a:off x="8739206" y="5512149"/>
            <a:ext cx="468616" cy="278792"/>
          </a:xfrm>
          <a:prstGeom prst="rightArrow">
            <a:avLst/>
          </a:prstGeom>
          <a:solidFill>
            <a:schemeClr val="accent1">
              <a:lumMod val="60000"/>
              <a:lumOff val="4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TextBox 113">
            <a:extLst>
              <a:ext uri="{FF2B5EF4-FFF2-40B4-BE49-F238E27FC236}">
                <a16:creationId xmlns:a16="http://schemas.microsoft.com/office/drawing/2014/main" id="{EFC0185B-45A9-C59B-1571-1DF8A84D31BD}"/>
              </a:ext>
            </a:extLst>
          </p:cNvPr>
          <p:cNvSpPr txBox="1"/>
          <p:nvPr/>
        </p:nvSpPr>
        <p:spPr>
          <a:xfrm rot="2543436">
            <a:off x="10170339" y="1823222"/>
            <a:ext cx="619080" cy="307777"/>
          </a:xfrm>
          <a:prstGeom prst="rect">
            <a:avLst/>
          </a:prstGeom>
          <a:noFill/>
        </p:spPr>
        <p:txBody>
          <a:bodyPr wrap="none" rtlCol="0">
            <a:spAutoFit/>
          </a:bodyPr>
          <a:lstStyle/>
          <a:p>
            <a:pPr algn="ctr"/>
            <a:r>
              <a:rPr lang="en-US" sz="1400" b="1" dirty="0"/>
              <a:t>Q4 23</a:t>
            </a:r>
          </a:p>
        </p:txBody>
      </p:sp>
      <p:sp>
        <p:nvSpPr>
          <p:cNvPr id="115" name="TextBox 114">
            <a:extLst>
              <a:ext uri="{FF2B5EF4-FFF2-40B4-BE49-F238E27FC236}">
                <a16:creationId xmlns:a16="http://schemas.microsoft.com/office/drawing/2014/main" id="{4117FF57-BDEC-BF53-4F15-3C6745B75434}"/>
              </a:ext>
            </a:extLst>
          </p:cNvPr>
          <p:cNvSpPr txBox="1"/>
          <p:nvPr/>
        </p:nvSpPr>
        <p:spPr>
          <a:xfrm rot="2543436">
            <a:off x="10800453" y="1819638"/>
            <a:ext cx="619080" cy="307777"/>
          </a:xfrm>
          <a:prstGeom prst="rect">
            <a:avLst/>
          </a:prstGeom>
          <a:noFill/>
        </p:spPr>
        <p:txBody>
          <a:bodyPr wrap="none" rtlCol="0">
            <a:spAutoFit/>
          </a:bodyPr>
          <a:lstStyle/>
          <a:p>
            <a:pPr algn="ctr"/>
            <a:r>
              <a:rPr lang="en-US" sz="1400" b="1" dirty="0"/>
              <a:t>Q1 24</a:t>
            </a:r>
          </a:p>
        </p:txBody>
      </p:sp>
      <p:sp>
        <p:nvSpPr>
          <p:cNvPr id="116" name="TextBox 115">
            <a:extLst>
              <a:ext uri="{FF2B5EF4-FFF2-40B4-BE49-F238E27FC236}">
                <a16:creationId xmlns:a16="http://schemas.microsoft.com/office/drawing/2014/main" id="{00A14885-984B-8194-92D2-597718666651}"/>
              </a:ext>
            </a:extLst>
          </p:cNvPr>
          <p:cNvSpPr txBox="1"/>
          <p:nvPr/>
        </p:nvSpPr>
        <p:spPr>
          <a:xfrm rot="2543436">
            <a:off x="8886453" y="1820158"/>
            <a:ext cx="619080" cy="307777"/>
          </a:xfrm>
          <a:prstGeom prst="rect">
            <a:avLst/>
          </a:prstGeom>
          <a:noFill/>
        </p:spPr>
        <p:txBody>
          <a:bodyPr wrap="none" rtlCol="0">
            <a:spAutoFit/>
          </a:bodyPr>
          <a:lstStyle/>
          <a:p>
            <a:pPr algn="ctr"/>
            <a:r>
              <a:rPr lang="en-US" sz="1400" b="1" dirty="0"/>
              <a:t>Q2 23</a:t>
            </a:r>
          </a:p>
        </p:txBody>
      </p:sp>
      <p:sp>
        <p:nvSpPr>
          <p:cNvPr id="117" name="TextBox 116">
            <a:extLst>
              <a:ext uri="{FF2B5EF4-FFF2-40B4-BE49-F238E27FC236}">
                <a16:creationId xmlns:a16="http://schemas.microsoft.com/office/drawing/2014/main" id="{B4E159FF-3863-F2D7-EE81-BC25C67161BE}"/>
              </a:ext>
            </a:extLst>
          </p:cNvPr>
          <p:cNvSpPr txBox="1"/>
          <p:nvPr/>
        </p:nvSpPr>
        <p:spPr>
          <a:xfrm rot="2543436">
            <a:off x="9507067" y="1819638"/>
            <a:ext cx="619080" cy="307777"/>
          </a:xfrm>
          <a:prstGeom prst="rect">
            <a:avLst/>
          </a:prstGeom>
          <a:noFill/>
        </p:spPr>
        <p:txBody>
          <a:bodyPr wrap="none" rtlCol="0">
            <a:spAutoFit/>
          </a:bodyPr>
          <a:lstStyle/>
          <a:p>
            <a:pPr algn="ctr"/>
            <a:r>
              <a:rPr lang="en-US" sz="1400" b="1" dirty="0"/>
              <a:t>Q3 23</a:t>
            </a:r>
          </a:p>
        </p:txBody>
      </p:sp>
      <p:sp>
        <p:nvSpPr>
          <p:cNvPr id="118" name="TextBox 117">
            <a:extLst>
              <a:ext uri="{FF2B5EF4-FFF2-40B4-BE49-F238E27FC236}">
                <a16:creationId xmlns:a16="http://schemas.microsoft.com/office/drawing/2014/main" id="{D8A234DB-A1B1-2136-67BC-0F6FC4B75102}"/>
              </a:ext>
            </a:extLst>
          </p:cNvPr>
          <p:cNvSpPr txBox="1"/>
          <p:nvPr/>
        </p:nvSpPr>
        <p:spPr>
          <a:xfrm rot="2543436">
            <a:off x="7586848" y="1824781"/>
            <a:ext cx="619080" cy="307777"/>
          </a:xfrm>
          <a:prstGeom prst="rect">
            <a:avLst/>
          </a:prstGeom>
          <a:noFill/>
        </p:spPr>
        <p:txBody>
          <a:bodyPr wrap="none" rtlCol="0">
            <a:spAutoFit/>
          </a:bodyPr>
          <a:lstStyle/>
          <a:p>
            <a:pPr algn="ctr"/>
            <a:r>
              <a:rPr lang="en-US" sz="1400" b="1" dirty="0"/>
              <a:t>Q4 22</a:t>
            </a:r>
          </a:p>
        </p:txBody>
      </p:sp>
      <p:sp>
        <p:nvSpPr>
          <p:cNvPr id="119" name="TextBox 118">
            <a:extLst>
              <a:ext uri="{FF2B5EF4-FFF2-40B4-BE49-F238E27FC236}">
                <a16:creationId xmlns:a16="http://schemas.microsoft.com/office/drawing/2014/main" id="{801ED8E7-E2DF-8A15-E62A-CB045031BBE9}"/>
              </a:ext>
            </a:extLst>
          </p:cNvPr>
          <p:cNvSpPr txBox="1"/>
          <p:nvPr/>
        </p:nvSpPr>
        <p:spPr>
          <a:xfrm rot="2543436">
            <a:off x="8216962" y="1821197"/>
            <a:ext cx="619080" cy="307777"/>
          </a:xfrm>
          <a:prstGeom prst="rect">
            <a:avLst/>
          </a:prstGeom>
          <a:noFill/>
        </p:spPr>
        <p:txBody>
          <a:bodyPr wrap="none" rtlCol="0">
            <a:spAutoFit/>
          </a:bodyPr>
          <a:lstStyle/>
          <a:p>
            <a:pPr algn="ctr"/>
            <a:r>
              <a:rPr lang="en-US" sz="1400" b="1" dirty="0"/>
              <a:t>Q1 23</a:t>
            </a:r>
          </a:p>
        </p:txBody>
      </p:sp>
      <p:sp>
        <p:nvSpPr>
          <p:cNvPr id="121" name="TextBox 120">
            <a:extLst>
              <a:ext uri="{FF2B5EF4-FFF2-40B4-BE49-F238E27FC236}">
                <a16:creationId xmlns:a16="http://schemas.microsoft.com/office/drawing/2014/main" id="{1B161FB5-1829-A4CD-45B2-C0F413C579B3}"/>
              </a:ext>
            </a:extLst>
          </p:cNvPr>
          <p:cNvSpPr txBox="1"/>
          <p:nvPr/>
        </p:nvSpPr>
        <p:spPr>
          <a:xfrm rot="2543436">
            <a:off x="6923576" y="1821197"/>
            <a:ext cx="619080" cy="307777"/>
          </a:xfrm>
          <a:prstGeom prst="rect">
            <a:avLst/>
          </a:prstGeom>
          <a:noFill/>
        </p:spPr>
        <p:txBody>
          <a:bodyPr wrap="none" rtlCol="0">
            <a:spAutoFit/>
          </a:bodyPr>
          <a:lstStyle/>
          <a:p>
            <a:pPr algn="ctr"/>
            <a:r>
              <a:rPr lang="en-US" sz="1400" b="1" dirty="0"/>
              <a:t>Q3 22</a:t>
            </a:r>
          </a:p>
        </p:txBody>
      </p:sp>
      <p:sp>
        <p:nvSpPr>
          <p:cNvPr id="132" name="TextBox 131">
            <a:extLst>
              <a:ext uri="{FF2B5EF4-FFF2-40B4-BE49-F238E27FC236}">
                <a16:creationId xmlns:a16="http://schemas.microsoft.com/office/drawing/2014/main" id="{FCF8ABF0-E03D-494D-F43C-81B8682C8363}"/>
              </a:ext>
            </a:extLst>
          </p:cNvPr>
          <p:cNvSpPr txBox="1"/>
          <p:nvPr/>
        </p:nvSpPr>
        <p:spPr>
          <a:xfrm rot="16200000">
            <a:off x="6140560" y="111716"/>
            <a:ext cx="670376" cy="369332"/>
          </a:xfrm>
          <a:prstGeom prst="rect">
            <a:avLst/>
          </a:prstGeom>
          <a:noFill/>
        </p:spPr>
        <p:txBody>
          <a:bodyPr wrap="none" rtlCol="0">
            <a:spAutoFit/>
          </a:bodyPr>
          <a:lstStyle/>
          <a:p>
            <a:r>
              <a:rPr lang="en-US" b="1" dirty="0"/>
              <a:t>Sales</a:t>
            </a:r>
          </a:p>
        </p:txBody>
      </p:sp>
      <p:sp>
        <p:nvSpPr>
          <p:cNvPr id="133" name="TextBox 132">
            <a:extLst>
              <a:ext uri="{FF2B5EF4-FFF2-40B4-BE49-F238E27FC236}">
                <a16:creationId xmlns:a16="http://schemas.microsoft.com/office/drawing/2014/main" id="{AF43AEF5-C8F1-B1F3-8D29-BE2D1D9235BB}"/>
              </a:ext>
            </a:extLst>
          </p:cNvPr>
          <p:cNvSpPr txBox="1"/>
          <p:nvPr/>
        </p:nvSpPr>
        <p:spPr>
          <a:xfrm rot="16200000">
            <a:off x="6185186" y="2886077"/>
            <a:ext cx="670376" cy="369332"/>
          </a:xfrm>
          <a:prstGeom prst="rect">
            <a:avLst/>
          </a:prstGeom>
          <a:noFill/>
        </p:spPr>
        <p:txBody>
          <a:bodyPr wrap="none" rtlCol="0">
            <a:spAutoFit/>
          </a:bodyPr>
          <a:lstStyle/>
          <a:p>
            <a:r>
              <a:rPr lang="en-US" b="1" dirty="0"/>
              <a:t>Sales</a:t>
            </a:r>
          </a:p>
        </p:txBody>
      </p:sp>
      <p:sp>
        <p:nvSpPr>
          <p:cNvPr id="135" name="TextBox 134">
            <a:extLst>
              <a:ext uri="{FF2B5EF4-FFF2-40B4-BE49-F238E27FC236}">
                <a16:creationId xmlns:a16="http://schemas.microsoft.com/office/drawing/2014/main" id="{9F2A27C2-059B-4274-8D97-38C3C53D12D8}"/>
              </a:ext>
            </a:extLst>
          </p:cNvPr>
          <p:cNvSpPr txBox="1"/>
          <p:nvPr/>
        </p:nvSpPr>
        <p:spPr>
          <a:xfrm>
            <a:off x="7751816" y="2258666"/>
            <a:ext cx="2944076" cy="369332"/>
          </a:xfrm>
          <a:prstGeom prst="rect">
            <a:avLst/>
          </a:prstGeom>
          <a:noFill/>
        </p:spPr>
        <p:txBody>
          <a:bodyPr wrap="none" rtlCol="0">
            <a:spAutoFit/>
          </a:bodyPr>
          <a:lstStyle/>
          <a:p>
            <a:pPr algn="ctr"/>
            <a:r>
              <a:rPr lang="en-US" b="1" dirty="0"/>
              <a:t>The task: predict future sales</a:t>
            </a:r>
          </a:p>
        </p:txBody>
      </p:sp>
      <p:sp>
        <p:nvSpPr>
          <p:cNvPr id="136" name="Arrow: Right 135">
            <a:extLst>
              <a:ext uri="{FF2B5EF4-FFF2-40B4-BE49-F238E27FC236}">
                <a16:creationId xmlns:a16="http://schemas.microsoft.com/office/drawing/2014/main" id="{987DE002-E45A-92AC-A50C-D6B801FD1F7C}"/>
              </a:ext>
            </a:extLst>
          </p:cNvPr>
          <p:cNvSpPr/>
          <p:nvPr/>
        </p:nvSpPr>
        <p:spPr>
          <a:xfrm rot="5400000">
            <a:off x="9103332" y="2474990"/>
            <a:ext cx="271929" cy="518242"/>
          </a:xfrm>
          <a:prstGeom prst="rightArrow">
            <a:avLst/>
          </a:prstGeom>
          <a:solidFill>
            <a:schemeClr val="accent1">
              <a:lumMod val="5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7" name="TextBox 136">
            <a:extLst>
              <a:ext uri="{FF2B5EF4-FFF2-40B4-BE49-F238E27FC236}">
                <a16:creationId xmlns:a16="http://schemas.microsoft.com/office/drawing/2014/main" id="{FED182B6-8D85-5BF9-6E5D-8FC0CD72AE80}"/>
              </a:ext>
            </a:extLst>
          </p:cNvPr>
          <p:cNvSpPr txBox="1"/>
          <p:nvPr/>
        </p:nvSpPr>
        <p:spPr>
          <a:xfrm>
            <a:off x="7089431" y="5844688"/>
            <a:ext cx="1625766" cy="369332"/>
          </a:xfrm>
          <a:prstGeom prst="rect">
            <a:avLst/>
          </a:prstGeom>
          <a:noFill/>
        </p:spPr>
        <p:txBody>
          <a:bodyPr wrap="none" rtlCol="0">
            <a:spAutoFit/>
          </a:bodyPr>
          <a:lstStyle/>
          <a:p>
            <a:pPr algn="ctr"/>
            <a:r>
              <a:rPr lang="en-US" b="1" dirty="0"/>
              <a:t>Learning phase</a:t>
            </a:r>
          </a:p>
        </p:txBody>
      </p:sp>
      <p:sp>
        <p:nvSpPr>
          <p:cNvPr id="138" name="TextBox 137">
            <a:extLst>
              <a:ext uri="{FF2B5EF4-FFF2-40B4-BE49-F238E27FC236}">
                <a16:creationId xmlns:a16="http://schemas.microsoft.com/office/drawing/2014/main" id="{7650B8EF-E9CA-8F7B-ABF1-817DDA309F78}"/>
              </a:ext>
            </a:extLst>
          </p:cNvPr>
          <p:cNvSpPr txBox="1"/>
          <p:nvPr/>
        </p:nvSpPr>
        <p:spPr>
          <a:xfrm>
            <a:off x="10400164" y="5926456"/>
            <a:ext cx="1491114" cy="369332"/>
          </a:xfrm>
          <a:prstGeom prst="rect">
            <a:avLst/>
          </a:prstGeom>
          <a:noFill/>
        </p:spPr>
        <p:txBody>
          <a:bodyPr wrap="none" rtlCol="0">
            <a:spAutoFit/>
          </a:bodyPr>
          <a:lstStyle/>
          <a:p>
            <a:pPr algn="ctr"/>
            <a:r>
              <a:rPr lang="en-US" b="1" dirty="0"/>
              <a:t>Solving phase</a:t>
            </a:r>
          </a:p>
        </p:txBody>
      </p:sp>
      <p:pic>
        <p:nvPicPr>
          <p:cNvPr id="145" name="Graphic 144" descr="Graduation cap with solid fill">
            <a:extLst>
              <a:ext uri="{FF2B5EF4-FFF2-40B4-BE49-F238E27FC236}">
                <a16:creationId xmlns:a16="http://schemas.microsoft.com/office/drawing/2014/main" id="{4B90C998-4567-1656-2106-592A81A7A92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rot="20854555">
            <a:off x="9794599" y="5233733"/>
            <a:ext cx="470566" cy="470566"/>
          </a:xfrm>
          <a:prstGeom prst="rect">
            <a:avLst/>
          </a:prstGeom>
        </p:spPr>
      </p:pic>
    </p:spTree>
    <p:extLst>
      <p:ext uri="{BB962C8B-B14F-4D97-AF65-F5344CB8AC3E}">
        <p14:creationId xmlns:p14="http://schemas.microsoft.com/office/powerpoint/2010/main" val="2955386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65"/>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8"/>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6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55"/>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2"/>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49"/>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3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33"/>
                                        </p:tgtEl>
                                        <p:attrNameLst>
                                          <p:attrName>style.visibility</p:attrName>
                                        </p:attrNameLst>
                                      </p:cBhvr>
                                      <p:to>
                                        <p:strVal val="visible"/>
                                      </p:to>
                                    </p:set>
                                  </p:childTnLst>
                                </p:cTn>
                              </p:par>
                              <p:par>
                                <p:cTn id="33" presetID="1" presetClass="entr" presetSubtype="0" fill="hold" nodeType="with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5"/>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childTnLst>
                                </p:cTn>
                              </p:par>
                              <p:par>
                                <p:cTn id="41" presetID="1" presetClass="entr" presetSubtype="0" fill="hold" grpId="0" nodeType="withEffect">
                                  <p:stCondLst>
                                    <p:cond delay="0"/>
                                  </p:stCondLst>
                                  <p:childTnLst>
                                    <p:set>
                                      <p:cBhvr>
                                        <p:cTn id="42" dur="1" fill="hold">
                                          <p:stCondLst>
                                            <p:cond delay="0"/>
                                          </p:stCondLst>
                                        </p:cTn>
                                        <p:tgtEl>
                                          <p:spTgt spid="13"/>
                                        </p:tgtEl>
                                        <p:attrNameLst>
                                          <p:attrName>style.visibility</p:attrName>
                                        </p:attrNameLst>
                                      </p:cBhvr>
                                      <p:to>
                                        <p:strVal val="visible"/>
                                      </p:to>
                                    </p:set>
                                  </p:childTnLst>
                                </p:cTn>
                              </p:par>
                              <p:par>
                                <p:cTn id="43" presetID="1" presetClass="entr" presetSubtype="0"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5"/>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28"/>
                                        </p:tgtEl>
                                        <p:attrNameLst>
                                          <p:attrName>style.visibility</p:attrName>
                                        </p:attrNameLst>
                                      </p:cBhvr>
                                      <p:to>
                                        <p:strVal val="visible"/>
                                      </p:to>
                                    </p:set>
                                  </p:childTnLst>
                                </p:cTn>
                              </p:par>
                              <p:par>
                                <p:cTn id="49" presetID="1"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childTnLst>
                                </p:cTn>
                              </p:par>
                              <p:par>
                                <p:cTn id="51" presetID="1" presetClass="entr" presetSubtype="0" fill="hold" grpId="0" nodeType="withEffect">
                                  <p:stCondLst>
                                    <p:cond delay="0"/>
                                  </p:stCondLst>
                                  <p:childTnLst>
                                    <p:set>
                                      <p:cBhvr>
                                        <p:cTn id="52" dur="1" fill="hold">
                                          <p:stCondLst>
                                            <p:cond delay="0"/>
                                          </p:stCondLst>
                                        </p:cTn>
                                        <p:tgtEl>
                                          <p:spTgt spid="24"/>
                                        </p:tgtEl>
                                        <p:attrNameLst>
                                          <p:attrName>style.visibility</p:attrName>
                                        </p:attrNameLst>
                                      </p:cBhvr>
                                      <p:to>
                                        <p:strVal val="visible"/>
                                      </p:to>
                                    </p:set>
                                  </p:childTnLst>
                                </p:cTn>
                              </p:par>
                              <p:par>
                                <p:cTn id="53" presetID="1" presetClass="entr" presetSubtype="0" fill="hold" grpId="0" nodeType="withEffect">
                                  <p:stCondLst>
                                    <p:cond delay="0"/>
                                  </p:stCondLst>
                                  <p:childTnLst>
                                    <p:set>
                                      <p:cBhvr>
                                        <p:cTn id="54" dur="1" fill="hold">
                                          <p:stCondLst>
                                            <p:cond delay="0"/>
                                          </p:stCondLst>
                                        </p:cTn>
                                        <p:tgtEl>
                                          <p:spTgt spid="114"/>
                                        </p:tgtEl>
                                        <p:attrNameLst>
                                          <p:attrName>style.visibility</p:attrName>
                                        </p:attrNameLst>
                                      </p:cBhvr>
                                      <p:to>
                                        <p:strVal val="visible"/>
                                      </p:to>
                                    </p:set>
                                  </p:childTnLst>
                                </p:cTn>
                              </p:par>
                              <p:par>
                                <p:cTn id="55" presetID="1" presetClass="entr" presetSubtype="0" fill="hold" grpId="0" nodeType="withEffect">
                                  <p:stCondLst>
                                    <p:cond delay="0"/>
                                  </p:stCondLst>
                                  <p:childTnLst>
                                    <p:set>
                                      <p:cBhvr>
                                        <p:cTn id="56" dur="1" fill="hold">
                                          <p:stCondLst>
                                            <p:cond delay="0"/>
                                          </p:stCondLst>
                                        </p:cTn>
                                        <p:tgtEl>
                                          <p:spTgt spid="115"/>
                                        </p:tgtEl>
                                        <p:attrNameLst>
                                          <p:attrName>style.visibility</p:attrName>
                                        </p:attrNameLst>
                                      </p:cBhvr>
                                      <p:to>
                                        <p:strVal val="visible"/>
                                      </p:to>
                                    </p:set>
                                  </p:childTnLst>
                                </p:cTn>
                              </p:par>
                              <p:par>
                                <p:cTn id="57" presetID="1" presetClass="entr" presetSubtype="0" fill="hold" grpId="0" nodeType="withEffect">
                                  <p:stCondLst>
                                    <p:cond delay="0"/>
                                  </p:stCondLst>
                                  <p:childTnLst>
                                    <p:set>
                                      <p:cBhvr>
                                        <p:cTn id="58" dur="1" fill="hold">
                                          <p:stCondLst>
                                            <p:cond delay="0"/>
                                          </p:stCondLst>
                                        </p:cTn>
                                        <p:tgtEl>
                                          <p:spTgt spid="116"/>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117"/>
                                        </p:tgtEl>
                                        <p:attrNameLst>
                                          <p:attrName>style.visibility</p:attrName>
                                        </p:attrNameLst>
                                      </p:cBhvr>
                                      <p:to>
                                        <p:strVal val="visible"/>
                                      </p:to>
                                    </p:set>
                                  </p:childTnLst>
                                </p:cTn>
                              </p:par>
                              <p:par>
                                <p:cTn id="61" presetID="1" presetClass="entr" presetSubtype="0" fill="hold" grpId="0" nodeType="withEffect">
                                  <p:stCondLst>
                                    <p:cond delay="0"/>
                                  </p:stCondLst>
                                  <p:childTnLst>
                                    <p:set>
                                      <p:cBhvr>
                                        <p:cTn id="62" dur="1" fill="hold">
                                          <p:stCondLst>
                                            <p:cond delay="0"/>
                                          </p:stCondLst>
                                        </p:cTn>
                                        <p:tgtEl>
                                          <p:spTgt spid="118"/>
                                        </p:tgtEl>
                                        <p:attrNameLst>
                                          <p:attrName>style.visibility</p:attrName>
                                        </p:attrNameLst>
                                      </p:cBhvr>
                                      <p:to>
                                        <p:strVal val="visible"/>
                                      </p:to>
                                    </p:set>
                                  </p:childTnLst>
                                </p:cTn>
                              </p:par>
                              <p:par>
                                <p:cTn id="63" presetID="1" presetClass="entr" presetSubtype="0" fill="hold" grpId="0" nodeType="withEffect">
                                  <p:stCondLst>
                                    <p:cond delay="0"/>
                                  </p:stCondLst>
                                  <p:childTnLst>
                                    <p:set>
                                      <p:cBhvr>
                                        <p:cTn id="64" dur="1" fill="hold">
                                          <p:stCondLst>
                                            <p:cond delay="0"/>
                                          </p:stCondLst>
                                        </p:cTn>
                                        <p:tgtEl>
                                          <p:spTgt spid="119"/>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121"/>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132"/>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135"/>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76"/>
                                        </p:tgtEl>
                                        <p:attrNameLst>
                                          <p:attrName>style.visibility</p:attrName>
                                        </p:attrNameLst>
                                      </p:cBhvr>
                                      <p:to>
                                        <p:strVal val="visible"/>
                                      </p:to>
                                    </p:set>
                                  </p:childTnLst>
                                </p:cTn>
                              </p:par>
                              <p:par>
                                <p:cTn id="75" presetID="1" presetClass="entr" presetSubtype="0" fill="hold" nodeType="withEffect">
                                  <p:stCondLst>
                                    <p:cond delay="0"/>
                                  </p:stCondLst>
                                  <p:childTnLst>
                                    <p:set>
                                      <p:cBhvr>
                                        <p:cTn id="76" dur="1" fill="hold">
                                          <p:stCondLst>
                                            <p:cond delay="0"/>
                                          </p:stCondLst>
                                        </p:cTn>
                                        <p:tgtEl>
                                          <p:spTgt spid="77"/>
                                        </p:tgtEl>
                                        <p:attrNameLst>
                                          <p:attrName>style.visibility</p:attrName>
                                        </p:attrNameLst>
                                      </p:cBhvr>
                                      <p:to>
                                        <p:strVal val="visible"/>
                                      </p:to>
                                    </p:set>
                                  </p:childTnLst>
                                </p:cTn>
                              </p:par>
                              <p:par>
                                <p:cTn id="77" presetID="1" presetClass="entr" presetSubtype="0" fill="hold" nodeType="withEffect">
                                  <p:stCondLst>
                                    <p:cond delay="0"/>
                                  </p:stCondLst>
                                  <p:childTnLst>
                                    <p:set>
                                      <p:cBhvr>
                                        <p:cTn id="78" dur="1" fill="hold">
                                          <p:stCondLst>
                                            <p:cond delay="0"/>
                                          </p:stCondLst>
                                        </p:cTn>
                                        <p:tgtEl>
                                          <p:spTgt spid="78"/>
                                        </p:tgtEl>
                                        <p:attrNameLst>
                                          <p:attrName>style.visibility</p:attrName>
                                        </p:attrNameLst>
                                      </p:cBhvr>
                                      <p:to>
                                        <p:strVal val="visible"/>
                                      </p:to>
                                    </p:set>
                                  </p:childTnLst>
                                </p:cTn>
                              </p:par>
                              <p:par>
                                <p:cTn id="79" presetID="1" presetClass="entr" presetSubtype="0" fill="hold" nodeType="withEffect">
                                  <p:stCondLst>
                                    <p:cond delay="0"/>
                                  </p:stCondLst>
                                  <p:childTnLst>
                                    <p:set>
                                      <p:cBhvr>
                                        <p:cTn id="80" dur="1" fill="hold">
                                          <p:stCondLst>
                                            <p:cond delay="0"/>
                                          </p:stCondLst>
                                        </p:cTn>
                                        <p:tgtEl>
                                          <p:spTgt spid="79"/>
                                        </p:tgtEl>
                                        <p:attrNameLst>
                                          <p:attrName>style.visibility</p:attrName>
                                        </p:attrNameLst>
                                      </p:cBhvr>
                                      <p:to>
                                        <p:strVal val="visible"/>
                                      </p:to>
                                    </p:set>
                                  </p:childTnLst>
                                </p:cTn>
                              </p:par>
                              <p:par>
                                <p:cTn id="81" presetID="1" presetClass="entr" presetSubtype="0" fill="hold" nodeType="withEffect">
                                  <p:stCondLst>
                                    <p:cond delay="0"/>
                                  </p:stCondLst>
                                  <p:childTnLst>
                                    <p:set>
                                      <p:cBhvr>
                                        <p:cTn id="82" dur="1" fill="hold">
                                          <p:stCondLst>
                                            <p:cond delay="0"/>
                                          </p:stCondLst>
                                        </p:cTn>
                                        <p:tgtEl>
                                          <p:spTgt spid="80"/>
                                        </p:tgtEl>
                                        <p:attrNameLst>
                                          <p:attrName>style.visibility</p:attrName>
                                        </p:attrNameLst>
                                      </p:cBhvr>
                                      <p:to>
                                        <p:strVal val="visible"/>
                                      </p:to>
                                    </p:set>
                                  </p:childTnLst>
                                </p:cTn>
                              </p:par>
                              <p:par>
                                <p:cTn id="83" presetID="1" presetClass="entr" presetSubtype="0" fill="hold" grpId="0" nodeType="withEffect">
                                  <p:stCondLst>
                                    <p:cond delay="0"/>
                                  </p:stCondLst>
                                  <p:childTnLst>
                                    <p:set>
                                      <p:cBhvr>
                                        <p:cTn id="84" dur="1" fill="hold">
                                          <p:stCondLst>
                                            <p:cond delay="0"/>
                                          </p:stCondLst>
                                        </p:cTn>
                                        <p:tgtEl>
                                          <p:spTgt spid="82"/>
                                        </p:tgtEl>
                                        <p:attrNameLst>
                                          <p:attrName>style.visibility</p:attrName>
                                        </p:attrNameLst>
                                      </p:cBhvr>
                                      <p:to>
                                        <p:strVal val="visible"/>
                                      </p:to>
                                    </p:set>
                                  </p:childTnLst>
                                </p:cTn>
                              </p:par>
                              <p:par>
                                <p:cTn id="85" presetID="1" presetClass="entr" presetSubtype="0" fill="hold" grpId="0" nodeType="withEffect">
                                  <p:stCondLst>
                                    <p:cond delay="0"/>
                                  </p:stCondLst>
                                  <p:childTnLst>
                                    <p:set>
                                      <p:cBhvr>
                                        <p:cTn id="86" dur="1" fill="hold">
                                          <p:stCondLst>
                                            <p:cond delay="0"/>
                                          </p:stCondLst>
                                        </p:cTn>
                                        <p:tgtEl>
                                          <p:spTgt spid="83"/>
                                        </p:tgtEl>
                                        <p:attrNameLst>
                                          <p:attrName>style.visibility</p:attrName>
                                        </p:attrNameLst>
                                      </p:cBhvr>
                                      <p:to>
                                        <p:strVal val="visible"/>
                                      </p:to>
                                    </p:set>
                                  </p:childTnLst>
                                </p:cTn>
                              </p:par>
                              <p:par>
                                <p:cTn id="87" presetID="1" presetClass="entr" presetSubtype="0" fill="hold" grpId="0" nodeType="withEffect">
                                  <p:stCondLst>
                                    <p:cond delay="0"/>
                                  </p:stCondLst>
                                  <p:childTnLst>
                                    <p:set>
                                      <p:cBhvr>
                                        <p:cTn id="88" dur="1" fill="hold">
                                          <p:stCondLst>
                                            <p:cond delay="0"/>
                                          </p:stCondLst>
                                        </p:cTn>
                                        <p:tgtEl>
                                          <p:spTgt spid="84"/>
                                        </p:tgtEl>
                                        <p:attrNameLst>
                                          <p:attrName>style.visibility</p:attrName>
                                        </p:attrNameLst>
                                      </p:cBhvr>
                                      <p:to>
                                        <p:strVal val="visible"/>
                                      </p:to>
                                    </p:set>
                                  </p:childTnLst>
                                </p:cTn>
                              </p:par>
                              <p:par>
                                <p:cTn id="89" presetID="1" presetClass="entr" presetSubtype="0" fill="hold" grpId="0" nodeType="withEffect">
                                  <p:stCondLst>
                                    <p:cond delay="0"/>
                                  </p:stCondLst>
                                  <p:childTnLst>
                                    <p:set>
                                      <p:cBhvr>
                                        <p:cTn id="90" dur="1" fill="hold">
                                          <p:stCondLst>
                                            <p:cond delay="0"/>
                                          </p:stCondLst>
                                        </p:cTn>
                                        <p:tgtEl>
                                          <p:spTgt spid="85"/>
                                        </p:tgtEl>
                                        <p:attrNameLst>
                                          <p:attrName>style.visibility</p:attrName>
                                        </p:attrNameLst>
                                      </p:cBhvr>
                                      <p:to>
                                        <p:strVal val="visible"/>
                                      </p:to>
                                    </p:set>
                                  </p:childTnLst>
                                </p:cTn>
                              </p:par>
                              <p:par>
                                <p:cTn id="91" presetID="1" presetClass="entr" presetSubtype="0" fill="hold" grpId="0" nodeType="withEffect">
                                  <p:stCondLst>
                                    <p:cond delay="0"/>
                                  </p:stCondLst>
                                  <p:childTnLst>
                                    <p:set>
                                      <p:cBhvr>
                                        <p:cTn id="92" dur="1" fill="hold">
                                          <p:stCondLst>
                                            <p:cond delay="0"/>
                                          </p:stCondLst>
                                        </p:cTn>
                                        <p:tgtEl>
                                          <p:spTgt spid="86"/>
                                        </p:tgtEl>
                                        <p:attrNameLst>
                                          <p:attrName>style.visibility</p:attrName>
                                        </p:attrNameLst>
                                      </p:cBhvr>
                                      <p:to>
                                        <p:strVal val="visible"/>
                                      </p:to>
                                    </p:set>
                                  </p:childTnLst>
                                </p:cTn>
                              </p:par>
                              <p:par>
                                <p:cTn id="93" presetID="1" presetClass="entr" presetSubtype="0" fill="hold" grpId="0" nodeType="withEffect">
                                  <p:stCondLst>
                                    <p:cond delay="0"/>
                                  </p:stCondLst>
                                  <p:childTnLst>
                                    <p:set>
                                      <p:cBhvr>
                                        <p:cTn id="94" dur="1" fill="hold">
                                          <p:stCondLst>
                                            <p:cond delay="0"/>
                                          </p:stCondLst>
                                        </p:cTn>
                                        <p:tgtEl>
                                          <p:spTgt spid="87"/>
                                        </p:tgtEl>
                                        <p:attrNameLst>
                                          <p:attrName>style.visibility</p:attrName>
                                        </p:attrNameLst>
                                      </p:cBhvr>
                                      <p:to>
                                        <p:strVal val="visible"/>
                                      </p:to>
                                    </p:set>
                                  </p:childTnLst>
                                </p:cTn>
                              </p:par>
                              <p:par>
                                <p:cTn id="95" presetID="1" presetClass="entr" presetSubtype="0" fill="hold" nodeType="withEffect">
                                  <p:stCondLst>
                                    <p:cond delay="0"/>
                                  </p:stCondLst>
                                  <p:childTnLst>
                                    <p:set>
                                      <p:cBhvr>
                                        <p:cTn id="96" dur="1" fill="hold">
                                          <p:stCondLst>
                                            <p:cond delay="0"/>
                                          </p:stCondLst>
                                        </p:cTn>
                                        <p:tgtEl>
                                          <p:spTgt spid="72"/>
                                        </p:tgtEl>
                                        <p:attrNameLst>
                                          <p:attrName>style.visibility</p:attrName>
                                        </p:attrNameLst>
                                      </p:cBhvr>
                                      <p:to>
                                        <p:strVal val="visible"/>
                                      </p:to>
                                    </p:set>
                                  </p:childTnLst>
                                </p:cTn>
                              </p:par>
                              <p:par>
                                <p:cTn id="97" presetID="1" presetClass="entr" presetSubtype="0" fill="hold" nodeType="withEffect">
                                  <p:stCondLst>
                                    <p:cond delay="0"/>
                                  </p:stCondLst>
                                  <p:childTnLst>
                                    <p:set>
                                      <p:cBhvr>
                                        <p:cTn id="98" dur="1" fill="hold">
                                          <p:stCondLst>
                                            <p:cond delay="0"/>
                                          </p:stCondLst>
                                        </p:cTn>
                                        <p:tgtEl>
                                          <p:spTgt spid="88"/>
                                        </p:tgtEl>
                                        <p:attrNameLst>
                                          <p:attrName>style.visibility</p:attrName>
                                        </p:attrNameLst>
                                      </p:cBhvr>
                                      <p:to>
                                        <p:strVal val="visible"/>
                                      </p:to>
                                    </p:set>
                                  </p:childTnLst>
                                </p:cTn>
                              </p:par>
                              <p:par>
                                <p:cTn id="99" presetID="1" presetClass="entr" presetSubtype="0" fill="hold" grpId="0" nodeType="withEffect">
                                  <p:stCondLst>
                                    <p:cond delay="0"/>
                                  </p:stCondLst>
                                  <p:childTnLst>
                                    <p:set>
                                      <p:cBhvr>
                                        <p:cTn id="100" dur="1" fill="hold">
                                          <p:stCondLst>
                                            <p:cond delay="0"/>
                                          </p:stCondLst>
                                        </p:cTn>
                                        <p:tgtEl>
                                          <p:spTgt spid="136"/>
                                        </p:tgtEl>
                                        <p:attrNameLst>
                                          <p:attrName>style.visibility</p:attrName>
                                        </p:attrNameLst>
                                      </p:cBhvr>
                                      <p:to>
                                        <p:strVal val="visible"/>
                                      </p:to>
                                    </p:set>
                                  </p:childTnLst>
                                </p:cTn>
                              </p:par>
                              <p:par>
                                <p:cTn id="101" presetID="1" presetClass="entr" presetSubtype="0" fill="hold" nodeType="withEffect">
                                  <p:stCondLst>
                                    <p:cond delay="0"/>
                                  </p:stCondLst>
                                  <p:childTnLst>
                                    <p:set>
                                      <p:cBhvr>
                                        <p:cTn id="102" dur="1" fill="hold">
                                          <p:stCondLst>
                                            <p:cond delay="0"/>
                                          </p:stCondLst>
                                        </p:cTn>
                                        <p:tgtEl>
                                          <p:spTgt spid="99"/>
                                        </p:tgtEl>
                                        <p:attrNameLst>
                                          <p:attrName>style.visibility</p:attrName>
                                        </p:attrNameLst>
                                      </p:cBhvr>
                                      <p:to>
                                        <p:strVal val="visible"/>
                                      </p:to>
                                    </p:set>
                                  </p:childTnLst>
                                </p:cTn>
                              </p:par>
                              <p:par>
                                <p:cTn id="103" presetID="1" presetClass="entr" presetSubtype="0" fill="hold" grpId="0" nodeType="withEffect">
                                  <p:stCondLst>
                                    <p:cond delay="0"/>
                                  </p:stCondLst>
                                  <p:childTnLst>
                                    <p:set>
                                      <p:cBhvr>
                                        <p:cTn id="104" dur="1" fill="hold">
                                          <p:stCondLst>
                                            <p:cond delay="0"/>
                                          </p:stCondLst>
                                        </p:cTn>
                                        <p:tgtEl>
                                          <p:spTgt spid="137"/>
                                        </p:tgtEl>
                                        <p:attrNameLst>
                                          <p:attrName>style.visibility</p:attrName>
                                        </p:attrNameLst>
                                      </p:cBhvr>
                                      <p:to>
                                        <p:strVal val="visible"/>
                                      </p:to>
                                    </p:set>
                                  </p:childTnLst>
                                </p:cTn>
                              </p:par>
                              <p:par>
                                <p:cTn id="105" presetID="1" presetClass="entr" presetSubtype="0" fill="hold" nodeType="withEffect">
                                  <p:stCondLst>
                                    <p:cond delay="0"/>
                                  </p:stCondLst>
                                  <p:childTnLst>
                                    <p:set>
                                      <p:cBhvr>
                                        <p:cTn id="106" dur="1" fill="hold">
                                          <p:stCondLst>
                                            <p:cond delay="0"/>
                                          </p:stCondLst>
                                        </p:cTn>
                                        <p:tgtEl>
                                          <p:spTgt spid="81"/>
                                        </p:tgtEl>
                                        <p:attrNameLst>
                                          <p:attrName>style.visibility</p:attrName>
                                        </p:attrNameLst>
                                      </p:cBhvr>
                                      <p:to>
                                        <p:strVal val="visible"/>
                                      </p:to>
                                    </p:set>
                                  </p:childTnLst>
                                </p:cTn>
                              </p:par>
                              <p:par>
                                <p:cTn id="107" presetID="1" presetClass="entr" presetSubtype="0" fill="hold" grpId="0" nodeType="withEffect">
                                  <p:stCondLst>
                                    <p:cond delay="0"/>
                                  </p:stCondLst>
                                  <p:childTnLst>
                                    <p:set>
                                      <p:cBhvr>
                                        <p:cTn id="108" dur="1" fill="hold">
                                          <p:stCondLst>
                                            <p:cond delay="0"/>
                                          </p:stCondLst>
                                        </p:cTn>
                                        <p:tgtEl>
                                          <p:spTgt spid="133"/>
                                        </p:tgtEl>
                                        <p:attrNameLst>
                                          <p:attrName>style.visibility</p:attrName>
                                        </p:attrNameLst>
                                      </p:cBhvr>
                                      <p:to>
                                        <p:strVal val="visible"/>
                                      </p:to>
                                    </p:set>
                                  </p:childTnLst>
                                </p:cTn>
                              </p:par>
                              <p:par>
                                <p:cTn id="109" presetID="1" presetClass="entr" presetSubtype="0" fill="hold" grpId="0" nodeType="withEffect">
                                  <p:stCondLst>
                                    <p:cond delay="0"/>
                                  </p:stCondLst>
                                  <p:childTnLst>
                                    <p:set>
                                      <p:cBhvr>
                                        <p:cTn id="110" dur="1" fill="hold">
                                          <p:stCondLst>
                                            <p:cond delay="0"/>
                                          </p:stCondLst>
                                        </p:cTn>
                                        <p:tgtEl>
                                          <p:spTgt spid="97"/>
                                        </p:tgtEl>
                                        <p:attrNameLst>
                                          <p:attrName>style.visibility</p:attrName>
                                        </p:attrNameLst>
                                      </p:cBhvr>
                                      <p:to>
                                        <p:strVal val="visible"/>
                                      </p:to>
                                    </p:set>
                                  </p:childTnLst>
                                </p:cTn>
                              </p:par>
                            </p:childTnLst>
                          </p:cTn>
                        </p:par>
                      </p:childTnLst>
                    </p:cTn>
                  </p:par>
                  <p:par>
                    <p:cTn id="111" fill="hold">
                      <p:stCondLst>
                        <p:cond delay="indefinite"/>
                      </p:stCondLst>
                      <p:childTnLst>
                        <p:par>
                          <p:cTn id="112" fill="hold">
                            <p:stCondLst>
                              <p:cond delay="0"/>
                            </p:stCondLst>
                            <p:childTnLst>
                              <p:par>
                                <p:cTn id="113" presetID="1" presetClass="entr" presetSubtype="0" fill="hold" nodeType="clickEffect">
                                  <p:stCondLst>
                                    <p:cond delay="0"/>
                                  </p:stCondLst>
                                  <p:childTnLst>
                                    <p:set>
                                      <p:cBhvr>
                                        <p:cTn id="114" dur="1" fill="hold">
                                          <p:stCondLst>
                                            <p:cond delay="0"/>
                                          </p:stCondLst>
                                        </p:cTn>
                                        <p:tgtEl>
                                          <p:spTgt spid="3">
                                            <p:txEl>
                                              <p:pRg st="4" end="4"/>
                                            </p:txEl>
                                          </p:spTgt>
                                        </p:tgtEl>
                                        <p:attrNameLst>
                                          <p:attrName>style.visibility</p:attrName>
                                        </p:attrNameLst>
                                      </p:cBhvr>
                                      <p:to>
                                        <p:strVal val="visible"/>
                                      </p:to>
                                    </p:set>
                                  </p:childTnLst>
                                </p:cTn>
                              </p:par>
                              <p:par>
                                <p:cTn id="115" presetID="1" presetClass="entr" presetSubtype="0" fill="hold" nodeType="withEffect">
                                  <p:stCondLst>
                                    <p:cond delay="0"/>
                                  </p:stCondLst>
                                  <p:childTnLst>
                                    <p:set>
                                      <p:cBhvr>
                                        <p:cTn id="116" dur="1" fill="hold">
                                          <p:stCondLst>
                                            <p:cond delay="0"/>
                                          </p:stCondLst>
                                        </p:cTn>
                                        <p:tgtEl>
                                          <p:spTgt spid="3">
                                            <p:txEl>
                                              <p:pRg st="5" end="5"/>
                                            </p:txEl>
                                          </p:spTgt>
                                        </p:tgtEl>
                                        <p:attrNameLst>
                                          <p:attrName>style.visibility</p:attrName>
                                        </p:attrNameLst>
                                      </p:cBhvr>
                                      <p:to>
                                        <p:strVal val="visible"/>
                                      </p:to>
                                    </p:set>
                                  </p:childTnLst>
                                </p:cTn>
                              </p:par>
                              <p:par>
                                <p:cTn id="117" presetID="1" presetClass="entr" presetSubtype="0" fill="hold" nodeType="withEffect">
                                  <p:stCondLst>
                                    <p:cond delay="0"/>
                                  </p:stCondLst>
                                  <p:childTnLst>
                                    <p:set>
                                      <p:cBhvr>
                                        <p:cTn id="118" dur="1" fill="hold">
                                          <p:stCondLst>
                                            <p:cond delay="0"/>
                                          </p:stCondLst>
                                        </p:cTn>
                                        <p:tgtEl>
                                          <p:spTgt spid="3">
                                            <p:txEl>
                                              <p:pRg st="6" end="6"/>
                                            </p:txEl>
                                          </p:spTgt>
                                        </p:tgtEl>
                                        <p:attrNameLst>
                                          <p:attrName>style.visibility</p:attrName>
                                        </p:attrNameLst>
                                      </p:cBhvr>
                                      <p:to>
                                        <p:strVal val="visible"/>
                                      </p:to>
                                    </p:set>
                                  </p:childTnLst>
                                </p:cTn>
                              </p:par>
                              <p:par>
                                <p:cTn id="119" presetID="1" presetClass="entr" presetSubtype="0" fill="hold" nodeType="withEffect">
                                  <p:stCondLst>
                                    <p:cond delay="0"/>
                                  </p:stCondLst>
                                  <p:childTnLst>
                                    <p:set>
                                      <p:cBhvr>
                                        <p:cTn id="120" dur="1" fill="hold">
                                          <p:stCondLst>
                                            <p:cond delay="0"/>
                                          </p:stCondLst>
                                        </p:cTn>
                                        <p:tgtEl>
                                          <p:spTgt spid="3">
                                            <p:txEl>
                                              <p:pRg st="7" end="7"/>
                                            </p:txEl>
                                          </p:spTgt>
                                        </p:tgtEl>
                                        <p:attrNameLst>
                                          <p:attrName>style.visibility</p:attrName>
                                        </p:attrNameLst>
                                      </p:cBhvr>
                                      <p:to>
                                        <p:strVal val="visible"/>
                                      </p:to>
                                    </p:set>
                                  </p:childTnLst>
                                </p:cTn>
                              </p:par>
                              <p:par>
                                <p:cTn id="121" presetID="1" presetClass="entr" presetSubtype="0" fill="hold" nodeType="withEffect">
                                  <p:stCondLst>
                                    <p:cond delay="0"/>
                                  </p:stCondLst>
                                  <p:childTnLst>
                                    <p:set>
                                      <p:cBhvr>
                                        <p:cTn id="122" dur="1" fill="hold">
                                          <p:stCondLst>
                                            <p:cond delay="0"/>
                                          </p:stCondLst>
                                        </p:cTn>
                                        <p:tgtEl>
                                          <p:spTgt spid="3">
                                            <p:txEl>
                                              <p:pRg st="8" end="8"/>
                                            </p:txEl>
                                          </p:spTgt>
                                        </p:tgtEl>
                                        <p:attrNameLst>
                                          <p:attrName>style.visibility</p:attrName>
                                        </p:attrNameLst>
                                      </p:cBhvr>
                                      <p:to>
                                        <p:strVal val="visible"/>
                                      </p:to>
                                    </p:set>
                                  </p:childTnLst>
                                </p:cTn>
                              </p:par>
                              <p:par>
                                <p:cTn id="123" presetID="1" presetClass="entr" presetSubtype="0" fill="hold" nodeType="withEffect">
                                  <p:stCondLst>
                                    <p:cond delay="0"/>
                                  </p:stCondLst>
                                  <p:childTnLst>
                                    <p:set>
                                      <p:cBhvr>
                                        <p:cTn id="12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25" fill="hold">
                      <p:stCondLst>
                        <p:cond delay="indefinite"/>
                      </p:stCondLst>
                      <p:childTnLst>
                        <p:par>
                          <p:cTn id="126" fill="hold">
                            <p:stCondLst>
                              <p:cond delay="0"/>
                            </p:stCondLst>
                            <p:childTnLst>
                              <p:par>
                                <p:cTn id="127" presetID="1" presetClass="entr" presetSubtype="0" fill="hold" grpId="0" nodeType="clickEffect">
                                  <p:stCondLst>
                                    <p:cond delay="0"/>
                                  </p:stCondLst>
                                  <p:childTnLst>
                                    <p:set>
                                      <p:cBhvr>
                                        <p:cTn id="128" dur="1" fill="hold">
                                          <p:stCondLst>
                                            <p:cond delay="0"/>
                                          </p:stCondLst>
                                        </p:cTn>
                                        <p:tgtEl>
                                          <p:spTgt spid="113"/>
                                        </p:tgtEl>
                                        <p:attrNameLst>
                                          <p:attrName>style.visibility</p:attrName>
                                        </p:attrNameLst>
                                      </p:cBhvr>
                                      <p:to>
                                        <p:strVal val="visible"/>
                                      </p:to>
                                    </p:set>
                                  </p:childTnLst>
                                </p:cTn>
                              </p:par>
                              <p:par>
                                <p:cTn id="129" presetID="1" presetClass="entr" presetSubtype="0" fill="hold" nodeType="withEffect">
                                  <p:stCondLst>
                                    <p:cond delay="0"/>
                                  </p:stCondLst>
                                  <p:childTnLst>
                                    <p:set>
                                      <p:cBhvr>
                                        <p:cTn id="130" dur="1" fill="hold">
                                          <p:stCondLst>
                                            <p:cond delay="0"/>
                                          </p:stCondLst>
                                        </p:cTn>
                                        <p:tgtEl>
                                          <p:spTgt spid="100"/>
                                        </p:tgtEl>
                                        <p:attrNameLst>
                                          <p:attrName>style.visibility</p:attrName>
                                        </p:attrNameLst>
                                      </p:cBhvr>
                                      <p:to>
                                        <p:strVal val="visible"/>
                                      </p:to>
                                    </p:set>
                                  </p:childTnLst>
                                </p:cTn>
                              </p:par>
                              <p:par>
                                <p:cTn id="131" presetID="1" presetClass="entr" presetSubtype="0" fill="hold" nodeType="withEffect">
                                  <p:stCondLst>
                                    <p:cond delay="0"/>
                                  </p:stCondLst>
                                  <p:childTnLst>
                                    <p:set>
                                      <p:cBhvr>
                                        <p:cTn id="132" dur="1" fill="hold">
                                          <p:stCondLst>
                                            <p:cond delay="0"/>
                                          </p:stCondLst>
                                        </p:cTn>
                                        <p:tgtEl>
                                          <p:spTgt spid="145"/>
                                        </p:tgtEl>
                                        <p:attrNameLst>
                                          <p:attrName>style.visibility</p:attrName>
                                        </p:attrNameLst>
                                      </p:cBhvr>
                                      <p:to>
                                        <p:strVal val="visible"/>
                                      </p:to>
                                    </p:set>
                                  </p:childTnLst>
                                </p:cTn>
                              </p:par>
                              <p:par>
                                <p:cTn id="133" presetID="1" presetClass="entr" presetSubtype="0" fill="hold" grpId="0" nodeType="withEffect">
                                  <p:stCondLst>
                                    <p:cond delay="0"/>
                                  </p:stCondLst>
                                  <p:childTnLst>
                                    <p:set>
                                      <p:cBhvr>
                                        <p:cTn id="134" dur="1" fill="hold">
                                          <p:stCondLst>
                                            <p:cond delay="0"/>
                                          </p:stCondLst>
                                        </p:cTn>
                                        <p:tgtEl>
                                          <p:spTgt spid="138"/>
                                        </p:tgtEl>
                                        <p:attrNameLst>
                                          <p:attrName>style.visibility</p:attrName>
                                        </p:attrNameLst>
                                      </p:cBhvr>
                                      <p:to>
                                        <p:strVal val="visible"/>
                                      </p:to>
                                    </p:set>
                                  </p:childTnLst>
                                </p:cTn>
                              </p:par>
                            </p:childTnLst>
                          </p:cTn>
                        </p:par>
                      </p:childTnLst>
                    </p:cTn>
                  </p:par>
                  <p:par>
                    <p:cTn id="135" fill="hold">
                      <p:stCondLst>
                        <p:cond delay="indefinite"/>
                      </p:stCondLst>
                      <p:childTnLst>
                        <p:par>
                          <p:cTn id="136" fill="hold">
                            <p:stCondLst>
                              <p:cond delay="0"/>
                            </p:stCondLst>
                            <p:childTnLst>
                              <p:par>
                                <p:cTn id="137" presetID="1" presetClass="entr" presetSubtype="0" fill="hold" nodeType="clickEffect">
                                  <p:stCondLst>
                                    <p:cond delay="0"/>
                                  </p:stCondLst>
                                  <p:childTnLst>
                                    <p:set>
                                      <p:cBhvr>
                                        <p:cTn id="13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139" fill="hold">
                      <p:stCondLst>
                        <p:cond delay="indefinite"/>
                      </p:stCondLst>
                      <p:childTnLst>
                        <p:par>
                          <p:cTn id="140" fill="hold">
                            <p:stCondLst>
                              <p:cond delay="0"/>
                            </p:stCondLst>
                            <p:childTnLst>
                              <p:par>
                                <p:cTn id="141" presetID="1" presetClass="entr" presetSubtype="0" fill="hold" nodeType="clickEffect">
                                  <p:stCondLst>
                                    <p:cond delay="0"/>
                                  </p:stCondLst>
                                  <p:childTnLst>
                                    <p:set>
                                      <p:cBhvr>
                                        <p:cTn id="142" dur="1" fill="hold">
                                          <p:stCondLst>
                                            <p:cond delay="0"/>
                                          </p:stCondLst>
                                        </p:cTn>
                                        <p:tgtEl>
                                          <p:spTgt spid="92"/>
                                        </p:tgtEl>
                                        <p:attrNameLst>
                                          <p:attrName>style.visibility</p:attrName>
                                        </p:attrNameLst>
                                      </p:cBhvr>
                                      <p:to>
                                        <p:strVal val="visible"/>
                                      </p:to>
                                    </p:set>
                                  </p:childTnLst>
                                </p:cTn>
                              </p:par>
                              <p:par>
                                <p:cTn id="143" presetID="1" presetClass="entr" presetSubtype="0" fill="hold" nodeType="withEffect">
                                  <p:stCondLst>
                                    <p:cond delay="0"/>
                                  </p:stCondLst>
                                  <p:childTnLst>
                                    <p:set>
                                      <p:cBhvr>
                                        <p:cTn id="144" dur="1" fill="hold">
                                          <p:stCondLst>
                                            <p:cond delay="0"/>
                                          </p:stCondLst>
                                        </p:cTn>
                                        <p:tgtEl>
                                          <p:spTgt spid="110"/>
                                        </p:tgtEl>
                                        <p:attrNameLst>
                                          <p:attrName>style.visibility</p:attrName>
                                        </p:attrNameLst>
                                      </p:cBhvr>
                                      <p:to>
                                        <p:strVal val="visible"/>
                                      </p:to>
                                    </p:set>
                                  </p:childTnLst>
                                </p:cTn>
                              </p:par>
                            </p:childTnLst>
                          </p:cTn>
                        </p:par>
                      </p:childTnLst>
                    </p:cTn>
                  </p:par>
                  <p:par>
                    <p:cTn id="145" fill="hold">
                      <p:stCondLst>
                        <p:cond delay="indefinite"/>
                      </p:stCondLst>
                      <p:childTnLst>
                        <p:par>
                          <p:cTn id="146" fill="hold">
                            <p:stCondLst>
                              <p:cond delay="0"/>
                            </p:stCondLst>
                            <p:childTnLst>
                              <p:par>
                                <p:cTn id="147" presetID="1" presetClass="entr" presetSubtype="0" fill="hold" grpId="0" nodeType="clickEffect">
                                  <p:stCondLst>
                                    <p:cond delay="0"/>
                                  </p:stCondLst>
                                  <p:childTnLst>
                                    <p:set>
                                      <p:cBhvr>
                                        <p:cTn id="148" dur="1" fill="hold">
                                          <p:stCondLst>
                                            <p:cond delay="0"/>
                                          </p:stCondLst>
                                        </p:cTn>
                                        <p:tgtEl>
                                          <p:spTgt spid="95"/>
                                        </p:tgtEl>
                                        <p:attrNameLst>
                                          <p:attrName>style.visibility</p:attrName>
                                        </p:attrNameLst>
                                      </p:cBhvr>
                                      <p:to>
                                        <p:strVal val="visible"/>
                                      </p:to>
                                    </p:set>
                                  </p:childTnLst>
                                </p:cTn>
                              </p:par>
                              <p:par>
                                <p:cTn id="149" presetID="1" presetClass="entr" presetSubtype="0" fill="hold" nodeType="withEffect">
                                  <p:stCondLst>
                                    <p:cond delay="0"/>
                                  </p:stCondLst>
                                  <p:childTnLst>
                                    <p:set>
                                      <p:cBhvr>
                                        <p:cTn id="150" dur="1" fill="hold">
                                          <p:stCondLst>
                                            <p:cond delay="0"/>
                                          </p:stCondLst>
                                        </p:cTn>
                                        <p:tgtEl>
                                          <p:spTgt spid="102"/>
                                        </p:tgtEl>
                                        <p:attrNameLst>
                                          <p:attrName>style.visibility</p:attrName>
                                        </p:attrNameLst>
                                      </p:cBhvr>
                                      <p:to>
                                        <p:strVal val="visible"/>
                                      </p:to>
                                    </p:set>
                                  </p:childTnLst>
                                </p:cTn>
                              </p:par>
                              <p:par>
                                <p:cTn id="151" presetID="1" presetClass="entr" presetSubtype="0" fill="hold" nodeType="withEffect">
                                  <p:stCondLst>
                                    <p:cond delay="0"/>
                                  </p:stCondLst>
                                  <p:childTnLst>
                                    <p:set>
                                      <p:cBhvr>
                                        <p:cTn id="152" dur="1" fill="hold">
                                          <p:stCondLst>
                                            <p:cond delay="0"/>
                                          </p:stCondLst>
                                        </p:cTn>
                                        <p:tgtEl>
                                          <p:spTgt spid="103"/>
                                        </p:tgtEl>
                                        <p:attrNameLst>
                                          <p:attrName>style.visibility</p:attrName>
                                        </p:attrNameLst>
                                      </p:cBhvr>
                                      <p:to>
                                        <p:strVal val="visible"/>
                                      </p:to>
                                    </p:set>
                                  </p:childTnLst>
                                </p:cTn>
                              </p:par>
                              <p:par>
                                <p:cTn id="153" presetID="1" presetClass="entr" presetSubtype="0" fill="hold" grpId="0" nodeType="withEffect">
                                  <p:stCondLst>
                                    <p:cond delay="0"/>
                                  </p:stCondLst>
                                  <p:childTnLst>
                                    <p:set>
                                      <p:cBhvr>
                                        <p:cTn id="154" dur="1" fill="hold">
                                          <p:stCondLst>
                                            <p:cond delay="0"/>
                                          </p:stCondLst>
                                        </p:cTn>
                                        <p:tgtEl>
                                          <p:spTgt spid="9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 grpId="0" animBg="1"/>
      <p:bldP spid="5" grpId="0" animBg="1"/>
      <p:bldP spid="11" grpId="0" animBg="1"/>
      <p:bldP spid="12" grpId="0" animBg="1"/>
      <p:bldP spid="13" grpId="0" animBg="1"/>
      <p:bldP spid="14" grpId="0" animBg="1"/>
      <p:bldP spid="15" grpId="0" animBg="1"/>
      <p:bldP spid="31" grpId="0"/>
      <p:bldP spid="24" grpId="0"/>
      <p:bldP spid="82" grpId="0" animBg="1"/>
      <p:bldP spid="83" grpId="0" animBg="1"/>
      <p:bldP spid="84" grpId="0" animBg="1"/>
      <p:bldP spid="85" grpId="0" animBg="1"/>
      <p:bldP spid="86" grpId="0" animBg="1"/>
      <p:bldP spid="87" grpId="0" animBg="1"/>
      <p:bldP spid="95" grpId="0" animBg="1"/>
      <p:bldP spid="96" grpId="0" animBg="1"/>
      <p:bldP spid="97" grpId="0" animBg="1"/>
      <p:bldP spid="113" grpId="0" animBg="1"/>
      <p:bldP spid="114" grpId="0"/>
      <p:bldP spid="115" grpId="0"/>
      <p:bldP spid="116" grpId="0"/>
      <p:bldP spid="117" grpId="0"/>
      <p:bldP spid="118" grpId="0"/>
      <p:bldP spid="119" grpId="0"/>
      <p:bldP spid="121" grpId="0"/>
      <p:bldP spid="132" grpId="0"/>
      <p:bldP spid="133" grpId="0"/>
      <p:bldP spid="135" grpId="0"/>
      <p:bldP spid="136" grpId="0" animBg="1"/>
      <p:bldP spid="137" grpId="0"/>
      <p:bldP spid="13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9E06CD-BB2E-796F-D1DF-961323248452}"/>
              </a:ext>
            </a:extLst>
          </p:cNvPr>
          <p:cNvSpPr>
            <a:spLocks noGrp="1"/>
          </p:cNvSpPr>
          <p:nvPr>
            <p:ph type="title"/>
          </p:nvPr>
        </p:nvSpPr>
        <p:spPr/>
        <p:txBody>
          <a:bodyPr/>
          <a:lstStyle/>
          <a:p>
            <a:r>
              <a:rPr lang="en-US" dirty="0"/>
              <a:t>Artificial Intelligence</a:t>
            </a:r>
          </a:p>
        </p:txBody>
      </p:sp>
      <p:sp>
        <p:nvSpPr>
          <p:cNvPr id="3" name="Content Placeholder 2">
            <a:extLst>
              <a:ext uri="{FF2B5EF4-FFF2-40B4-BE49-F238E27FC236}">
                <a16:creationId xmlns:a16="http://schemas.microsoft.com/office/drawing/2014/main" id="{EBDEAEEF-A243-4477-87D4-1A82C4338D70}"/>
              </a:ext>
            </a:extLst>
          </p:cNvPr>
          <p:cNvSpPr>
            <a:spLocks noGrp="1"/>
          </p:cNvSpPr>
          <p:nvPr>
            <p:ph sz="quarter" idx="10"/>
          </p:nvPr>
        </p:nvSpPr>
        <p:spPr>
          <a:xfrm>
            <a:off x="733426" y="908093"/>
            <a:ext cx="5084053" cy="5221539"/>
          </a:xfrm>
        </p:spPr>
        <p:txBody>
          <a:bodyPr/>
          <a:lstStyle/>
          <a:p>
            <a:r>
              <a:rPr lang="en-US" dirty="0"/>
              <a:t>In our context, AI means to </a:t>
            </a:r>
            <a:r>
              <a:rPr lang="en-US" b="1" dirty="0"/>
              <a:t>apply machine learning and other technologies to solve actual problems</a:t>
            </a:r>
          </a:p>
          <a:p>
            <a:pPr lvl="1"/>
            <a:r>
              <a:rPr lang="en-US" dirty="0"/>
              <a:t>Healthcare</a:t>
            </a:r>
          </a:p>
          <a:p>
            <a:pPr lvl="1"/>
            <a:r>
              <a:rPr lang="en-US" dirty="0"/>
              <a:t>Finance</a:t>
            </a:r>
          </a:p>
          <a:p>
            <a:pPr lvl="1"/>
            <a:r>
              <a:rPr lang="en-US" dirty="0"/>
              <a:t>Education</a:t>
            </a:r>
          </a:p>
          <a:p>
            <a:pPr lvl="1"/>
            <a:r>
              <a:rPr lang="en-US" dirty="0"/>
              <a:t>Entertainment</a:t>
            </a:r>
          </a:p>
          <a:p>
            <a:pPr lvl="1"/>
            <a:r>
              <a:rPr lang="en-US" dirty="0"/>
              <a:t>Science</a:t>
            </a:r>
          </a:p>
          <a:p>
            <a:pPr lvl="1"/>
            <a:r>
              <a:rPr lang="en-US" dirty="0"/>
              <a:t>Manufacturing</a:t>
            </a:r>
          </a:p>
          <a:p>
            <a:pPr lvl="1"/>
            <a:r>
              <a:rPr lang="en-US" dirty="0"/>
              <a:t>Etc.</a:t>
            </a:r>
          </a:p>
        </p:txBody>
      </p:sp>
      <p:pic>
        <p:nvPicPr>
          <p:cNvPr id="4" name="Graphic 3" descr="Robot with solid fill">
            <a:extLst>
              <a:ext uri="{FF2B5EF4-FFF2-40B4-BE49-F238E27FC236}">
                <a16:creationId xmlns:a16="http://schemas.microsoft.com/office/drawing/2014/main" id="{DF215787-D32E-B3F8-7FD9-664035066AC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910920" y="2445615"/>
            <a:ext cx="1244664" cy="1244664"/>
          </a:xfrm>
          <a:prstGeom prst="rect">
            <a:avLst/>
          </a:prstGeom>
        </p:spPr>
      </p:pic>
      <p:pic>
        <p:nvPicPr>
          <p:cNvPr id="6" name="Graphic 5" descr="Heart with pulse with solid fill">
            <a:extLst>
              <a:ext uri="{FF2B5EF4-FFF2-40B4-BE49-F238E27FC236}">
                <a16:creationId xmlns:a16="http://schemas.microsoft.com/office/drawing/2014/main" id="{2B2FFCE0-71DB-36EC-061F-6AB6E8CEA29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0538351" y="1450978"/>
            <a:ext cx="914400" cy="914400"/>
          </a:xfrm>
          <a:prstGeom prst="rect">
            <a:avLst/>
          </a:prstGeom>
        </p:spPr>
      </p:pic>
      <p:pic>
        <p:nvPicPr>
          <p:cNvPr id="8" name="Graphic 7" descr="Bank with solid fill">
            <a:extLst>
              <a:ext uri="{FF2B5EF4-FFF2-40B4-BE49-F238E27FC236}">
                <a16:creationId xmlns:a16="http://schemas.microsoft.com/office/drawing/2014/main" id="{3084D66E-F0BB-C96E-3B05-7111218D5D1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0544174" y="3353326"/>
            <a:ext cx="914400" cy="914400"/>
          </a:xfrm>
          <a:prstGeom prst="rect">
            <a:avLst/>
          </a:prstGeom>
        </p:spPr>
      </p:pic>
      <p:pic>
        <p:nvPicPr>
          <p:cNvPr id="10" name="Graphic 9" descr="Production with solid fill">
            <a:extLst>
              <a:ext uri="{FF2B5EF4-FFF2-40B4-BE49-F238E27FC236}">
                <a16:creationId xmlns:a16="http://schemas.microsoft.com/office/drawing/2014/main" id="{4676127A-1D8D-977C-1751-33E4E49BC3D0}"/>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8076052" y="4684842"/>
            <a:ext cx="914400" cy="914400"/>
          </a:xfrm>
          <a:prstGeom prst="rect">
            <a:avLst/>
          </a:prstGeom>
        </p:spPr>
      </p:pic>
      <p:pic>
        <p:nvPicPr>
          <p:cNvPr id="12" name="Graphic 11" descr="Classroom with solid fill">
            <a:extLst>
              <a:ext uri="{FF2B5EF4-FFF2-40B4-BE49-F238E27FC236}">
                <a16:creationId xmlns:a16="http://schemas.microsoft.com/office/drawing/2014/main" id="{7C3C7F9E-A0AA-72AE-F6EC-7E709FCD056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5608867" y="3353326"/>
            <a:ext cx="914400" cy="914400"/>
          </a:xfrm>
          <a:prstGeom prst="rect">
            <a:avLst/>
          </a:prstGeom>
        </p:spPr>
      </p:pic>
      <p:pic>
        <p:nvPicPr>
          <p:cNvPr id="16" name="Graphic 15" descr="Theatre with solid fill">
            <a:extLst>
              <a:ext uri="{FF2B5EF4-FFF2-40B4-BE49-F238E27FC236}">
                <a16:creationId xmlns:a16="http://schemas.microsoft.com/office/drawing/2014/main" id="{7AAF4D6C-03D8-53B6-88F3-CC3C09927F7C}"/>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638800" y="1450978"/>
            <a:ext cx="914400" cy="914400"/>
          </a:xfrm>
          <a:prstGeom prst="rect">
            <a:avLst/>
          </a:prstGeom>
        </p:spPr>
      </p:pic>
      <p:sp>
        <p:nvSpPr>
          <p:cNvPr id="17" name="TextBox 16">
            <a:extLst>
              <a:ext uri="{FF2B5EF4-FFF2-40B4-BE49-F238E27FC236}">
                <a16:creationId xmlns:a16="http://schemas.microsoft.com/office/drawing/2014/main" id="{CE4144EE-491C-3608-ADFF-274C3711B78D}"/>
              </a:ext>
            </a:extLst>
          </p:cNvPr>
          <p:cNvSpPr txBox="1"/>
          <p:nvPr/>
        </p:nvSpPr>
        <p:spPr>
          <a:xfrm>
            <a:off x="10384197" y="2206606"/>
            <a:ext cx="1222707" cy="369332"/>
          </a:xfrm>
          <a:prstGeom prst="rect">
            <a:avLst/>
          </a:prstGeom>
          <a:noFill/>
        </p:spPr>
        <p:txBody>
          <a:bodyPr wrap="none" rtlCol="0">
            <a:spAutoFit/>
          </a:bodyPr>
          <a:lstStyle/>
          <a:p>
            <a:pPr algn="ctr"/>
            <a:r>
              <a:rPr lang="en-US" b="1" dirty="0"/>
              <a:t>Healthcare</a:t>
            </a:r>
          </a:p>
        </p:txBody>
      </p:sp>
      <p:sp>
        <p:nvSpPr>
          <p:cNvPr id="18" name="TextBox 17">
            <a:extLst>
              <a:ext uri="{FF2B5EF4-FFF2-40B4-BE49-F238E27FC236}">
                <a16:creationId xmlns:a16="http://schemas.microsoft.com/office/drawing/2014/main" id="{47B03F0C-D35F-4D7F-8488-97EA5F7EAAD7}"/>
              </a:ext>
            </a:extLst>
          </p:cNvPr>
          <p:cNvSpPr txBox="1"/>
          <p:nvPr/>
        </p:nvSpPr>
        <p:spPr>
          <a:xfrm>
            <a:off x="10541954" y="4133999"/>
            <a:ext cx="918841" cy="369332"/>
          </a:xfrm>
          <a:prstGeom prst="rect">
            <a:avLst/>
          </a:prstGeom>
          <a:noFill/>
        </p:spPr>
        <p:txBody>
          <a:bodyPr wrap="none" rtlCol="0">
            <a:spAutoFit/>
          </a:bodyPr>
          <a:lstStyle/>
          <a:p>
            <a:pPr algn="ctr"/>
            <a:r>
              <a:rPr lang="en-US" b="1" dirty="0"/>
              <a:t>Finance</a:t>
            </a:r>
          </a:p>
        </p:txBody>
      </p:sp>
      <p:pic>
        <p:nvPicPr>
          <p:cNvPr id="20" name="Graphic 19" descr="Money with solid fill">
            <a:extLst>
              <a:ext uri="{FF2B5EF4-FFF2-40B4-BE49-F238E27FC236}">
                <a16:creationId xmlns:a16="http://schemas.microsoft.com/office/drawing/2014/main" id="{6EC2A04D-478C-256E-6ABC-5273DE71C53D}"/>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11171789" y="3180833"/>
            <a:ext cx="453838" cy="453838"/>
          </a:xfrm>
          <a:prstGeom prst="rect">
            <a:avLst/>
          </a:prstGeom>
        </p:spPr>
      </p:pic>
      <p:sp>
        <p:nvSpPr>
          <p:cNvPr id="21" name="TextBox 20">
            <a:extLst>
              <a:ext uri="{FF2B5EF4-FFF2-40B4-BE49-F238E27FC236}">
                <a16:creationId xmlns:a16="http://schemas.microsoft.com/office/drawing/2014/main" id="{629E961E-D414-03E9-5CDA-2A042D19E8C1}"/>
              </a:ext>
            </a:extLst>
          </p:cNvPr>
          <p:cNvSpPr txBox="1"/>
          <p:nvPr/>
        </p:nvSpPr>
        <p:spPr>
          <a:xfrm>
            <a:off x="7732648" y="5484578"/>
            <a:ext cx="1601208" cy="369332"/>
          </a:xfrm>
          <a:prstGeom prst="rect">
            <a:avLst/>
          </a:prstGeom>
          <a:noFill/>
        </p:spPr>
        <p:txBody>
          <a:bodyPr wrap="none" rtlCol="0">
            <a:spAutoFit/>
          </a:bodyPr>
          <a:lstStyle/>
          <a:p>
            <a:pPr algn="ctr"/>
            <a:r>
              <a:rPr lang="en-US" b="1" dirty="0"/>
              <a:t>Manufacturing</a:t>
            </a:r>
          </a:p>
        </p:txBody>
      </p:sp>
      <p:sp>
        <p:nvSpPr>
          <p:cNvPr id="22" name="TextBox 21">
            <a:extLst>
              <a:ext uri="{FF2B5EF4-FFF2-40B4-BE49-F238E27FC236}">
                <a16:creationId xmlns:a16="http://schemas.microsoft.com/office/drawing/2014/main" id="{4B5076BB-CFA3-CA15-6256-916E9C10455A}"/>
              </a:ext>
            </a:extLst>
          </p:cNvPr>
          <p:cNvSpPr txBox="1"/>
          <p:nvPr/>
        </p:nvSpPr>
        <p:spPr>
          <a:xfrm>
            <a:off x="5501072" y="4148607"/>
            <a:ext cx="1129989" cy="369332"/>
          </a:xfrm>
          <a:prstGeom prst="rect">
            <a:avLst/>
          </a:prstGeom>
          <a:noFill/>
        </p:spPr>
        <p:txBody>
          <a:bodyPr wrap="none" rtlCol="0">
            <a:spAutoFit/>
          </a:bodyPr>
          <a:lstStyle/>
          <a:p>
            <a:pPr algn="ctr"/>
            <a:r>
              <a:rPr lang="en-US" b="1" dirty="0"/>
              <a:t>Education</a:t>
            </a:r>
          </a:p>
        </p:txBody>
      </p:sp>
      <p:sp>
        <p:nvSpPr>
          <p:cNvPr id="23" name="TextBox 22">
            <a:extLst>
              <a:ext uri="{FF2B5EF4-FFF2-40B4-BE49-F238E27FC236}">
                <a16:creationId xmlns:a16="http://schemas.microsoft.com/office/drawing/2014/main" id="{F4BE7F63-2F9E-106B-6C94-32E14008F5B1}"/>
              </a:ext>
            </a:extLst>
          </p:cNvPr>
          <p:cNvSpPr txBox="1"/>
          <p:nvPr/>
        </p:nvSpPr>
        <p:spPr>
          <a:xfrm>
            <a:off x="5311811" y="2209061"/>
            <a:ext cx="1568378" cy="369332"/>
          </a:xfrm>
          <a:prstGeom prst="rect">
            <a:avLst/>
          </a:prstGeom>
          <a:noFill/>
        </p:spPr>
        <p:txBody>
          <a:bodyPr wrap="none" rtlCol="0">
            <a:spAutoFit/>
          </a:bodyPr>
          <a:lstStyle/>
          <a:p>
            <a:pPr algn="ctr"/>
            <a:r>
              <a:rPr lang="en-US" b="1" dirty="0"/>
              <a:t>Entertainment</a:t>
            </a:r>
          </a:p>
        </p:txBody>
      </p:sp>
      <p:pic>
        <p:nvPicPr>
          <p:cNvPr id="25" name="Graphic 24" descr="Infinity with solid fill">
            <a:extLst>
              <a:ext uri="{FF2B5EF4-FFF2-40B4-BE49-F238E27FC236}">
                <a16:creationId xmlns:a16="http://schemas.microsoft.com/office/drawing/2014/main" id="{2264872F-5784-DBB1-2B24-B6394B2B0154}"/>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8076052" y="376262"/>
            <a:ext cx="914400" cy="914400"/>
          </a:xfrm>
          <a:prstGeom prst="rect">
            <a:avLst/>
          </a:prstGeom>
        </p:spPr>
      </p:pic>
      <p:sp>
        <p:nvSpPr>
          <p:cNvPr id="26" name="TextBox 25">
            <a:extLst>
              <a:ext uri="{FF2B5EF4-FFF2-40B4-BE49-F238E27FC236}">
                <a16:creationId xmlns:a16="http://schemas.microsoft.com/office/drawing/2014/main" id="{6C444F17-B150-4B37-AD69-888E7B4F7C67}"/>
              </a:ext>
            </a:extLst>
          </p:cNvPr>
          <p:cNvSpPr txBox="1"/>
          <p:nvPr/>
        </p:nvSpPr>
        <p:spPr>
          <a:xfrm>
            <a:off x="7250272" y="1074092"/>
            <a:ext cx="2565960" cy="369332"/>
          </a:xfrm>
          <a:prstGeom prst="rect">
            <a:avLst/>
          </a:prstGeom>
          <a:noFill/>
        </p:spPr>
        <p:txBody>
          <a:bodyPr wrap="none" rtlCol="0">
            <a:spAutoFit/>
          </a:bodyPr>
          <a:lstStyle/>
          <a:p>
            <a:pPr algn="ctr"/>
            <a:r>
              <a:rPr lang="en-US" b="1" dirty="0"/>
              <a:t>Countless of applications</a:t>
            </a:r>
          </a:p>
        </p:txBody>
      </p:sp>
      <p:sp>
        <p:nvSpPr>
          <p:cNvPr id="27" name="Arrow: Right 26">
            <a:extLst>
              <a:ext uri="{FF2B5EF4-FFF2-40B4-BE49-F238E27FC236}">
                <a16:creationId xmlns:a16="http://schemas.microsoft.com/office/drawing/2014/main" id="{0C60ED06-71C2-A547-6EC6-7F3A2672FCC2}"/>
              </a:ext>
            </a:extLst>
          </p:cNvPr>
          <p:cNvSpPr/>
          <p:nvPr/>
        </p:nvSpPr>
        <p:spPr>
          <a:xfrm rot="16200000">
            <a:off x="8298944" y="1781366"/>
            <a:ext cx="468616" cy="333934"/>
          </a:xfrm>
          <a:prstGeom prst="rightArrow">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Arrow: Right 27">
            <a:extLst>
              <a:ext uri="{FF2B5EF4-FFF2-40B4-BE49-F238E27FC236}">
                <a16:creationId xmlns:a16="http://schemas.microsoft.com/office/drawing/2014/main" id="{C0071773-9723-B625-113B-969F8D9D3A96}"/>
              </a:ext>
            </a:extLst>
          </p:cNvPr>
          <p:cNvSpPr/>
          <p:nvPr/>
        </p:nvSpPr>
        <p:spPr>
          <a:xfrm rot="5400000" flipV="1">
            <a:off x="8297193" y="4020593"/>
            <a:ext cx="468616" cy="333934"/>
          </a:xfrm>
          <a:prstGeom prst="rightArrow">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Arrow: Right 28">
            <a:extLst>
              <a:ext uri="{FF2B5EF4-FFF2-40B4-BE49-F238E27FC236}">
                <a16:creationId xmlns:a16="http://schemas.microsoft.com/office/drawing/2014/main" id="{7D67DA62-E909-873F-0B21-ED23C5A14121}"/>
              </a:ext>
            </a:extLst>
          </p:cNvPr>
          <p:cNvSpPr/>
          <p:nvPr/>
        </p:nvSpPr>
        <p:spPr>
          <a:xfrm rot="19691520">
            <a:off x="9496796" y="2408970"/>
            <a:ext cx="468616" cy="333934"/>
          </a:xfrm>
          <a:prstGeom prst="rightArrow">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rrow: Right 29">
            <a:extLst>
              <a:ext uri="{FF2B5EF4-FFF2-40B4-BE49-F238E27FC236}">
                <a16:creationId xmlns:a16="http://schemas.microsoft.com/office/drawing/2014/main" id="{F7BE7B1A-A44B-1992-C86A-EA4DB5B0DF2B}"/>
              </a:ext>
            </a:extLst>
          </p:cNvPr>
          <p:cNvSpPr/>
          <p:nvPr/>
        </p:nvSpPr>
        <p:spPr>
          <a:xfrm rot="1908480" flipV="1">
            <a:off x="9496797" y="3351896"/>
            <a:ext cx="468616" cy="333934"/>
          </a:xfrm>
          <a:prstGeom prst="rightArrow">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rrow: Right 30">
            <a:extLst>
              <a:ext uri="{FF2B5EF4-FFF2-40B4-BE49-F238E27FC236}">
                <a16:creationId xmlns:a16="http://schemas.microsoft.com/office/drawing/2014/main" id="{B2BEB1B7-00DD-8435-80EE-DD31FFBE3391}"/>
              </a:ext>
            </a:extLst>
          </p:cNvPr>
          <p:cNvSpPr/>
          <p:nvPr/>
        </p:nvSpPr>
        <p:spPr>
          <a:xfrm rot="19691520" flipH="1" flipV="1">
            <a:off x="7101150" y="3351897"/>
            <a:ext cx="468616" cy="333934"/>
          </a:xfrm>
          <a:prstGeom prst="rightArrow">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Arrow: Right 31">
            <a:extLst>
              <a:ext uri="{FF2B5EF4-FFF2-40B4-BE49-F238E27FC236}">
                <a16:creationId xmlns:a16="http://schemas.microsoft.com/office/drawing/2014/main" id="{0CE635AA-3945-2121-B4A6-5FB30E6CCBA4}"/>
              </a:ext>
            </a:extLst>
          </p:cNvPr>
          <p:cNvSpPr/>
          <p:nvPr/>
        </p:nvSpPr>
        <p:spPr>
          <a:xfrm rot="1908480" flipH="1">
            <a:off x="7101091" y="2411426"/>
            <a:ext cx="468616" cy="333934"/>
          </a:xfrm>
          <a:prstGeom prst="rightArrow">
            <a:avLst/>
          </a:prstGeom>
          <a:solidFill>
            <a:schemeClr val="accent1">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464009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7F819-D888-6F20-6A43-00E603629477}"/>
              </a:ext>
            </a:extLst>
          </p:cNvPr>
          <p:cNvSpPr>
            <a:spLocks noGrp="1"/>
          </p:cNvSpPr>
          <p:nvPr>
            <p:ph type="title"/>
          </p:nvPr>
        </p:nvSpPr>
        <p:spPr/>
        <p:txBody>
          <a:bodyPr/>
          <a:lstStyle/>
          <a:p>
            <a:r>
              <a:rPr lang="en-US" dirty="0"/>
              <a:t>Newest Trend: Generative AI</a:t>
            </a:r>
          </a:p>
        </p:txBody>
      </p:sp>
      <p:pic>
        <p:nvPicPr>
          <p:cNvPr id="5" name="Picture 4">
            <a:extLst>
              <a:ext uri="{FF2B5EF4-FFF2-40B4-BE49-F238E27FC236}">
                <a16:creationId xmlns:a16="http://schemas.microsoft.com/office/drawing/2014/main" id="{05C58D8B-19D4-C9CE-98AD-480ADF0D0A36}"/>
              </a:ext>
            </a:extLst>
          </p:cNvPr>
          <p:cNvPicPr>
            <a:picLocks noChangeAspect="1"/>
          </p:cNvPicPr>
          <p:nvPr/>
        </p:nvPicPr>
        <p:blipFill>
          <a:blip r:embed="rId2"/>
          <a:stretch>
            <a:fillRect/>
          </a:stretch>
        </p:blipFill>
        <p:spPr>
          <a:xfrm>
            <a:off x="733425" y="1140619"/>
            <a:ext cx="4176505" cy="3807640"/>
          </a:xfrm>
          <a:prstGeom prst="rect">
            <a:avLst/>
          </a:prstGeom>
        </p:spPr>
      </p:pic>
      <p:pic>
        <p:nvPicPr>
          <p:cNvPr id="7" name="Picture 6">
            <a:extLst>
              <a:ext uri="{FF2B5EF4-FFF2-40B4-BE49-F238E27FC236}">
                <a16:creationId xmlns:a16="http://schemas.microsoft.com/office/drawing/2014/main" id="{FA353BF8-8381-4FEA-8FB6-E91F4831312F}"/>
              </a:ext>
            </a:extLst>
          </p:cNvPr>
          <p:cNvPicPr>
            <a:picLocks noChangeAspect="1"/>
          </p:cNvPicPr>
          <p:nvPr/>
        </p:nvPicPr>
        <p:blipFill>
          <a:blip r:embed="rId3"/>
          <a:stretch>
            <a:fillRect/>
          </a:stretch>
        </p:blipFill>
        <p:spPr>
          <a:xfrm>
            <a:off x="6957632" y="1140619"/>
            <a:ext cx="4955841" cy="3807640"/>
          </a:xfrm>
          <a:prstGeom prst="rect">
            <a:avLst/>
          </a:prstGeom>
        </p:spPr>
      </p:pic>
      <p:sp>
        <p:nvSpPr>
          <p:cNvPr id="8" name="TextBox 7">
            <a:extLst>
              <a:ext uri="{FF2B5EF4-FFF2-40B4-BE49-F238E27FC236}">
                <a16:creationId xmlns:a16="http://schemas.microsoft.com/office/drawing/2014/main" id="{81D37445-84D3-3AFF-3B82-F7E28C9E0040}"/>
              </a:ext>
            </a:extLst>
          </p:cNvPr>
          <p:cNvSpPr txBox="1"/>
          <p:nvPr/>
        </p:nvSpPr>
        <p:spPr>
          <a:xfrm>
            <a:off x="4093738" y="5922117"/>
            <a:ext cx="3794973" cy="369332"/>
          </a:xfrm>
          <a:prstGeom prst="rect">
            <a:avLst/>
          </a:prstGeom>
          <a:noFill/>
        </p:spPr>
        <p:txBody>
          <a:bodyPr wrap="square" rtlCol="0">
            <a:spAutoFit/>
          </a:bodyPr>
          <a:lstStyle/>
          <a:p>
            <a:r>
              <a:rPr lang="en-US" i="1" dirty="0"/>
              <a:t>However, not the only AI technology</a:t>
            </a:r>
          </a:p>
        </p:txBody>
      </p:sp>
    </p:spTree>
    <p:extLst>
      <p:ext uri="{BB962C8B-B14F-4D97-AF65-F5344CB8AC3E}">
        <p14:creationId xmlns:p14="http://schemas.microsoft.com/office/powerpoint/2010/main" val="27540457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E600FD-93F6-0C0E-41C6-F044F226B86A}"/>
              </a:ext>
            </a:extLst>
          </p:cNvPr>
          <p:cNvSpPr>
            <a:spLocks noGrp="1"/>
          </p:cNvSpPr>
          <p:nvPr>
            <p:ph type="title"/>
          </p:nvPr>
        </p:nvSpPr>
        <p:spPr/>
        <p:txBody>
          <a:bodyPr/>
          <a:lstStyle/>
          <a:p>
            <a:r>
              <a:rPr lang="en-US" dirty="0"/>
              <a:t>Application in Healthcare – Diagnostic Radiology</a:t>
            </a:r>
          </a:p>
        </p:txBody>
      </p:sp>
      <p:pic>
        <p:nvPicPr>
          <p:cNvPr id="1026" name="Picture 2">
            <a:extLst>
              <a:ext uri="{FF2B5EF4-FFF2-40B4-BE49-F238E27FC236}">
                <a16:creationId xmlns:a16="http://schemas.microsoft.com/office/drawing/2014/main" id="{0EB8B8A4-7AF9-C297-FE75-535B1C19EFCD}"/>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5663" r="25391" b="15164"/>
          <a:stretch/>
        </p:blipFill>
        <p:spPr bwMode="auto">
          <a:xfrm>
            <a:off x="3839295" y="2252123"/>
            <a:ext cx="4513409" cy="2353754"/>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1F199432-004D-4906-B93B-1DF31D393A49}"/>
              </a:ext>
            </a:extLst>
          </p:cNvPr>
          <p:cNvSpPr txBox="1"/>
          <p:nvPr/>
        </p:nvSpPr>
        <p:spPr>
          <a:xfrm>
            <a:off x="469726" y="1102290"/>
            <a:ext cx="3369569" cy="2062103"/>
          </a:xfrm>
          <a:prstGeom prst="rect">
            <a:avLst/>
          </a:prstGeom>
          <a:noFill/>
        </p:spPr>
        <p:txBody>
          <a:bodyPr wrap="square" rtlCol="0">
            <a:spAutoFit/>
          </a:bodyPr>
          <a:lstStyle/>
          <a:p>
            <a:r>
              <a:rPr lang="en-US" sz="1600" b="1" dirty="0"/>
              <a:t>Task</a:t>
            </a:r>
            <a:r>
              <a:rPr lang="en-US" sz="1600" dirty="0"/>
              <a:t>: predict categorical labels of images</a:t>
            </a:r>
          </a:p>
          <a:p>
            <a:r>
              <a:rPr lang="en-US" sz="1600" b="1" dirty="0"/>
              <a:t>Applications</a:t>
            </a:r>
            <a:r>
              <a:rPr lang="en-US" sz="1600" dirty="0"/>
              <a:t>:</a:t>
            </a:r>
          </a:p>
          <a:p>
            <a:pPr marL="285750" indent="-285750">
              <a:buFont typeface="Arial" panose="020B0604020202020204" pitchFamily="34" charset="0"/>
              <a:buChar char="•"/>
            </a:pPr>
            <a:r>
              <a:rPr lang="en-US" sz="1600" dirty="0"/>
              <a:t>Classification of normal vs. diseased organ radiographs</a:t>
            </a:r>
          </a:p>
          <a:p>
            <a:pPr marL="285750" indent="-285750">
              <a:buFont typeface="Arial" panose="020B0604020202020204" pitchFamily="34" charset="0"/>
              <a:buChar char="•"/>
            </a:pPr>
            <a:r>
              <a:rPr lang="en-US" sz="1600" dirty="0"/>
              <a:t>Classification of benign vs. malignant tumors in radiographs</a:t>
            </a:r>
          </a:p>
          <a:p>
            <a:pPr marL="285750" indent="-285750">
              <a:buFont typeface="Arial" panose="020B0604020202020204" pitchFamily="34" charset="0"/>
              <a:buChar char="•"/>
            </a:pPr>
            <a:r>
              <a:rPr lang="en-US" sz="1600" dirty="0"/>
              <a:t>Etc.</a:t>
            </a:r>
          </a:p>
        </p:txBody>
      </p:sp>
      <p:sp>
        <p:nvSpPr>
          <p:cNvPr id="6" name="TextBox 5">
            <a:extLst>
              <a:ext uri="{FF2B5EF4-FFF2-40B4-BE49-F238E27FC236}">
                <a16:creationId xmlns:a16="http://schemas.microsoft.com/office/drawing/2014/main" id="{5A80A9DC-4BF3-672C-F028-FB2F38734E8A}"/>
              </a:ext>
            </a:extLst>
          </p:cNvPr>
          <p:cNvSpPr txBox="1"/>
          <p:nvPr/>
        </p:nvSpPr>
        <p:spPr>
          <a:xfrm>
            <a:off x="3839295" y="4605877"/>
            <a:ext cx="4513409" cy="738664"/>
          </a:xfrm>
          <a:prstGeom prst="rect">
            <a:avLst/>
          </a:prstGeom>
          <a:noFill/>
        </p:spPr>
        <p:txBody>
          <a:bodyPr wrap="square">
            <a:spAutoFit/>
          </a:bodyPr>
          <a:lstStyle/>
          <a:p>
            <a:r>
              <a:rPr lang="en-US" sz="1400" dirty="0">
                <a:hlinkClick r:id="rId3"/>
              </a:rPr>
              <a:t>https://pubs.rsna.org/doi/full/10.1148/rg.2021200210</a:t>
            </a:r>
            <a:endParaRPr lang="en-US" sz="1400" dirty="0"/>
          </a:p>
          <a:p>
            <a:r>
              <a:rPr lang="en-US" sz="1400" dirty="0">
                <a:hlinkClick r:id="rId4"/>
              </a:rPr>
              <a:t>https://insightsimaging.springeropen.com/articles/10.1186/s13244-019-0832-5</a:t>
            </a:r>
            <a:r>
              <a:rPr lang="en-US" sz="1400" dirty="0"/>
              <a:t>  </a:t>
            </a:r>
          </a:p>
        </p:txBody>
      </p:sp>
      <p:sp>
        <p:nvSpPr>
          <p:cNvPr id="7" name="TextBox 6">
            <a:extLst>
              <a:ext uri="{FF2B5EF4-FFF2-40B4-BE49-F238E27FC236}">
                <a16:creationId xmlns:a16="http://schemas.microsoft.com/office/drawing/2014/main" id="{F3B972E0-7E5D-02B7-8AA6-0C1FFF178FC1}"/>
              </a:ext>
            </a:extLst>
          </p:cNvPr>
          <p:cNvSpPr txBox="1"/>
          <p:nvPr/>
        </p:nvSpPr>
        <p:spPr>
          <a:xfrm>
            <a:off x="469726" y="4005713"/>
            <a:ext cx="3369569" cy="1815882"/>
          </a:xfrm>
          <a:prstGeom prst="rect">
            <a:avLst/>
          </a:prstGeom>
          <a:noFill/>
        </p:spPr>
        <p:txBody>
          <a:bodyPr wrap="square" rtlCol="0">
            <a:spAutoFit/>
          </a:bodyPr>
          <a:lstStyle/>
          <a:p>
            <a:r>
              <a:rPr lang="en-US" sz="1600" b="1" dirty="0"/>
              <a:t>Task</a:t>
            </a:r>
            <a:r>
              <a:rPr lang="en-US" sz="1600" dirty="0"/>
              <a:t>: determine the occurrences of specific entities in images</a:t>
            </a:r>
          </a:p>
          <a:p>
            <a:r>
              <a:rPr lang="en-US" sz="1600" b="1" dirty="0"/>
              <a:t>Applications</a:t>
            </a:r>
            <a:r>
              <a:rPr lang="en-US" sz="1600" dirty="0"/>
              <a:t>:</a:t>
            </a:r>
          </a:p>
          <a:p>
            <a:pPr marL="285750" indent="-285750">
              <a:buFont typeface="Arial" panose="020B0604020202020204" pitchFamily="34" charset="0"/>
              <a:buChar char="•"/>
            </a:pPr>
            <a:r>
              <a:rPr lang="en-US" sz="1600" dirty="0"/>
              <a:t>Detect lesions</a:t>
            </a:r>
          </a:p>
          <a:p>
            <a:pPr marL="285750" indent="-285750">
              <a:buFont typeface="Arial" panose="020B0604020202020204" pitchFamily="34" charset="0"/>
              <a:buChar char="•"/>
            </a:pPr>
            <a:r>
              <a:rPr lang="en-US" sz="1600" dirty="0"/>
              <a:t>Detect tumors</a:t>
            </a:r>
          </a:p>
          <a:p>
            <a:pPr marL="285750" indent="-285750">
              <a:buFont typeface="Arial" panose="020B0604020202020204" pitchFamily="34" charset="0"/>
              <a:buChar char="•"/>
            </a:pPr>
            <a:r>
              <a:rPr lang="en-US" sz="1600" dirty="0"/>
              <a:t>Detect abnormalities</a:t>
            </a:r>
          </a:p>
          <a:p>
            <a:pPr marL="285750" indent="-285750">
              <a:buFont typeface="Arial" panose="020B0604020202020204" pitchFamily="34" charset="0"/>
              <a:buChar char="•"/>
            </a:pPr>
            <a:r>
              <a:rPr lang="en-US" sz="1600" dirty="0"/>
              <a:t>Etc.</a:t>
            </a:r>
          </a:p>
        </p:txBody>
      </p:sp>
      <p:sp>
        <p:nvSpPr>
          <p:cNvPr id="8" name="TextBox 7">
            <a:extLst>
              <a:ext uri="{FF2B5EF4-FFF2-40B4-BE49-F238E27FC236}">
                <a16:creationId xmlns:a16="http://schemas.microsoft.com/office/drawing/2014/main" id="{37AF7BBA-1645-8F29-4914-110018BE44C1}"/>
              </a:ext>
            </a:extLst>
          </p:cNvPr>
          <p:cNvSpPr txBox="1"/>
          <p:nvPr/>
        </p:nvSpPr>
        <p:spPr>
          <a:xfrm>
            <a:off x="8352704" y="1103468"/>
            <a:ext cx="3369569" cy="1569660"/>
          </a:xfrm>
          <a:prstGeom prst="rect">
            <a:avLst/>
          </a:prstGeom>
          <a:noFill/>
        </p:spPr>
        <p:txBody>
          <a:bodyPr wrap="square" rtlCol="0">
            <a:spAutoFit/>
          </a:bodyPr>
          <a:lstStyle/>
          <a:p>
            <a:r>
              <a:rPr lang="en-US" sz="1600" b="1" dirty="0"/>
              <a:t>Task</a:t>
            </a:r>
            <a:r>
              <a:rPr lang="en-US" sz="1600" dirty="0"/>
              <a:t>: determine which regions belong to which entities in images</a:t>
            </a:r>
          </a:p>
          <a:p>
            <a:r>
              <a:rPr lang="en-US" sz="1600" b="1" dirty="0"/>
              <a:t>Applications</a:t>
            </a:r>
            <a:r>
              <a:rPr lang="en-US" sz="1600" dirty="0"/>
              <a:t>:</a:t>
            </a:r>
          </a:p>
          <a:p>
            <a:pPr marL="285750" indent="-285750">
              <a:buFont typeface="Arial" panose="020B0604020202020204" pitchFamily="34" charset="0"/>
              <a:buChar char="•"/>
            </a:pPr>
            <a:r>
              <a:rPr lang="en-US" sz="1600" dirty="0"/>
              <a:t>Locate tumors</a:t>
            </a:r>
          </a:p>
          <a:p>
            <a:pPr marL="285750" indent="-285750">
              <a:buFont typeface="Arial" panose="020B0604020202020204" pitchFamily="34" charset="0"/>
              <a:buChar char="•"/>
            </a:pPr>
            <a:r>
              <a:rPr lang="en-US" sz="1600" dirty="0"/>
              <a:t>Locate lesions</a:t>
            </a:r>
          </a:p>
          <a:p>
            <a:pPr marL="285750" indent="-285750">
              <a:buFont typeface="Arial" panose="020B0604020202020204" pitchFamily="34" charset="0"/>
              <a:buChar char="•"/>
            </a:pPr>
            <a:r>
              <a:rPr lang="en-US" sz="1600" dirty="0"/>
              <a:t>Etc.</a:t>
            </a:r>
          </a:p>
        </p:txBody>
      </p:sp>
      <p:sp>
        <p:nvSpPr>
          <p:cNvPr id="9" name="TextBox 8">
            <a:extLst>
              <a:ext uri="{FF2B5EF4-FFF2-40B4-BE49-F238E27FC236}">
                <a16:creationId xmlns:a16="http://schemas.microsoft.com/office/drawing/2014/main" id="{FEB86C29-285E-4A56-9A4A-DEB7D2A2C3B6}"/>
              </a:ext>
            </a:extLst>
          </p:cNvPr>
          <p:cNvSpPr txBox="1"/>
          <p:nvPr/>
        </p:nvSpPr>
        <p:spPr>
          <a:xfrm>
            <a:off x="8352704" y="4006622"/>
            <a:ext cx="3369569" cy="1569660"/>
          </a:xfrm>
          <a:prstGeom prst="rect">
            <a:avLst/>
          </a:prstGeom>
          <a:noFill/>
        </p:spPr>
        <p:txBody>
          <a:bodyPr wrap="square" rtlCol="0">
            <a:spAutoFit/>
          </a:bodyPr>
          <a:lstStyle/>
          <a:p>
            <a:r>
              <a:rPr lang="en-US" sz="1600" b="1" dirty="0"/>
              <a:t>Task</a:t>
            </a:r>
            <a:r>
              <a:rPr lang="en-US" sz="1600" dirty="0"/>
              <a:t>: detect and locate instances of the same class in an image</a:t>
            </a:r>
          </a:p>
          <a:p>
            <a:r>
              <a:rPr lang="en-US" sz="1600" b="1" dirty="0"/>
              <a:t>Applications</a:t>
            </a:r>
            <a:r>
              <a:rPr lang="en-US" sz="1600" dirty="0"/>
              <a:t>:</a:t>
            </a:r>
          </a:p>
          <a:p>
            <a:pPr marL="285750" indent="-285750">
              <a:buFont typeface="Arial" panose="020B0604020202020204" pitchFamily="34" charset="0"/>
              <a:buChar char="•"/>
            </a:pPr>
            <a:r>
              <a:rPr lang="en-US" sz="1600" dirty="0"/>
              <a:t>Identify lung nodules in chest radiographs</a:t>
            </a:r>
          </a:p>
          <a:p>
            <a:pPr marL="285750" indent="-285750">
              <a:buFont typeface="Arial" panose="020B0604020202020204" pitchFamily="34" charset="0"/>
              <a:buChar char="•"/>
            </a:pPr>
            <a:r>
              <a:rPr lang="en-US" sz="1600" dirty="0"/>
              <a:t>Etc.</a:t>
            </a:r>
          </a:p>
        </p:txBody>
      </p:sp>
    </p:spTree>
    <p:extLst>
      <p:ext uri="{BB962C8B-B14F-4D97-AF65-F5344CB8AC3E}">
        <p14:creationId xmlns:p14="http://schemas.microsoft.com/office/powerpoint/2010/main" val="413450991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B4566-909F-59C3-4FDD-644364B2A868}"/>
              </a:ext>
            </a:extLst>
          </p:cNvPr>
          <p:cNvSpPr>
            <a:spLocks noGrp="1"/>
          </p:cNvSpPr>
          <p:nvPr>
            <p:ph type="title"/>
          </p:nvPr>
        </p:nvSpPr>
        <p:spPr/>
        <p:txBody>
          <a:bodyPr/>
          <a:lstStyle/>
          <a:p>
            <a:r>
              <a:rPr lang="en-US" dirty="0"/>
              <a:t>Application in Healthcare – Predicting Outcomes</a:t>
            </a:r>
          </a:p>
        </p:txBody>
      </p:sp>
      <p:sp>
        <p:nvSpPr>
          <p:cNvPr id="3" name="Content Placeholder 2">
            <a:extLst>
              <a:ext uri="{FF2B5EF4-FFF2-40B4-BE49-F238E27FC236}">
                <a16:creationId xmlns:a16="http://schemas.microsoft.com/office/drawing/2014/main" id="{749045EE-0429-83E7-F834-C6393391305B}"/>
              </a:ext>
            </a:extLst>
          </p:cNvPr>
          <p:cNvSpPr>
            <a:spLocks noGrp="1"/>
          </p:cNvSpPr>
          <p:nvPr>
            <p:ph sz="quarter" idx="10"/>
          </p:nvPr>
        </p:nvSpPr>
        <p:spPr>
          <a:xfrm>
            <a:off x="733426" y="908094"/>
            <a:ext cx="9520466" cy="1776136"/>
          </a:xfrm>
        </p:spPr>
        <p:txBody>
          <a:bodyPr/>
          <a:lstStyle/>
          <a:p>
            <a:r>
              <a:rPr lang="en-US" dirty="0"/>
              <a:t>Different types of data can also be utilized to predict outcomes for patients</a:t>
            </a:r>
          </a:p>
          <a:p>
            <a:pPr lvl="1"/>
            <a:r>
              <a:rPr lang="en-US" dirty="0"/>
              <a:t>Demographic information + test results </a:t>
            </a:r>
            <a:r>
              <a:rPr lang="en-US" dirty="0">
                <a:sym typeface="Wingdings" panose="05000000000000000000" pitchFamily="2" charset="2"/>
              </a:rPr>
              <a:t> predict diagnostic</a:t>
            </a:r>
          </a:p>
          <a:p>
            <a:pPr lvl="1"/>
            <a:r>
              <a:rPr lang="en-US" dirty="0">
                <a:sym typeface="Wingdings" panose="05000000000000000000" pitchFamily="2" charset="2"/>
              </a:rPr>
              <a:t>Diagnostic measurements  predict length of stay in hospitals</a:t>
            </a:r>
          </a:p>
          <a:p>
            <a:pPr lvl="1"/>
            <a:endParaRPr lang="en-US" dirty="0"/>
          </a:p>
        </p:txBody>
      </p:sp>
      <p:graphicFrame>
        <p:nvGraphicFramePr>
          <p:cNvPr id="4" name="Table 4">
            <a:extLst>
              <a:ext uri="{FF2B5EF4-FFF2-40B4-BE49-F238E27FC236}">
                <a16:creationId xmlns:a16="http://schemas.microsoft.com/office/drawing/2014/main" id="{F234ADDC-ECBE-6CF7-76EE-626C50CAB0A3}"/>
              </a:ext>
            </a:extLst>
          </p:cNvPr>
          <p:cNvGraphicFramePr>
            <a:graphicFrameLocks noGrp="1"/>
          </p:cNvGraphicFramePr>
          <p:nvPr>
            <p:extLst>
              <p:ext uri="{D42A27DB-BD31-4B8C-83A1-F6EECF244321}">
                <p14:modId xmlns:p14="http://schemas.microsoft.com/office/powerpoint/2010/main" val="549388043"/>
              </p:ext>
            </p:extLst>
          </p:nvPr>
        </p:nvGraphicFramePr>
        <p:xfrm>
          <a:off x="733425" y="3210618"/>
          <a:ext cx="4198030" cy="1854200"/>
        </p:xfrm>
        <a:graphic>
          <a:graphicData uri="http://schemas.openxmlformats.org/drawingml/2006/table">
            <a:tbl>
              <a:tblPr firstRow="1" bandRow="1">
                <a:tableStyleId>{5C22544A-7EE6-4342-B048-85BDC9FD1C3A}</a:tableStyleId>
              </a:tblPr>
              <a:tblGrid>
                <a:gridCol w="839606">
                  <a:extLst>
                    <a:ext uri="{9D8B030D-6E8A-4147-A177-3AD203B41FA5}">
                      <a16:colId xmlns:a16="http://schemas.microsoft.com/office/drawing/2014/main" val="2200718193"/>
                    </a:ext>
                  </a:extLst>
                </a:gridCol>
                <a:gridCol w="839606">
                  <a:extLst>
                    <a:ext uri="{9D8B030D-6E8A-4147-A177-3AD203B41FA5}">
                      <a16:colId xmlns:a16="http://schemas.microsoft.com/office/drawing/2014/main" val="2311180389"/>
                    </a:ext>
                  </a:extLst>
                </a:gridCol>
                <a:gridCol w="839606">
                  <a:extLst>
                    <a:ext uri="{9D8B030D-6E8A-4147-A177-3AD203B41FA5}">
                      <a16:colId xmlns:a16="http://schemas.microsoft.com/office/drawing/2014/main" val="521258183"/>
                    </a:ext>
                  </a:extLst>
                </a:gridCol>
                <a:gridCol w="714361">
                  <a:extLst>
                    <a:ext uri="{9D8B030D-6E8A-4147-A177-3AD203B41FA5}">
                      <a16:colId xmlns:a16="http://schemas.microsoft.com/office/drawing/2014/main" val="3922187605"/>
                    </a:ext>
                  </a:extLst>
                </a:gridCol>
                <a:gridCol w="964851">
                  <a:extLst>
                    <a:ext uri="{9D8B030D-6E8A-4147-A177-3AD203B41FA5}">
                      <a16:colId xmlns:a16="http://schemas.microsoft.com/office/drawing/2014/main" val="4101522267"/>
                    </a:ext>
                  </a:extLst>
                </a:gridCol>
              </a:tblGrid>
              <a:tr h="370840">
                <a:tc>
                  <a:txBody>
                    <a:bodyPr/>
                    <a:lstStyle/>
                    <a:p>
                      <a:pPr algn="ctr"/>
                      <a:r>
                        <a:rPr lang="en-US" sz="1200" dirty="0">
                          <a:latin typeface="Consolas" panose="020B0609020204030204" pitchFamily="49" charset="0"/>
                        </a:rPr>
                        <a:t>Patient</a:t>
                      </a:r>
                    </a:p>
                  </a:txBody>
                  <a:tcPr anchor="ctr"/>
                </a:tc>
                <a:tc>
                  <a:txBody>
                    <a:bodyPr/>
                    <a:lstStyle/>
                    <a:p>
                      <a:pPr algn="ctr"/>
                      <a:r>
                        <a:rPr lang="en-US" sz="1200" dirty="0">
                          <a:latin typeface="Consolas" panose="020B0609020204030204" pitchFamily="49" charset="0"/>
                        </a:rPr>
                        <a:t>BPM</a:t>
                      </a:r>
                    </a:p>
                  </a:txBody>
                  <a:tcPr anchor="ctr"/>
                </a:tc>
                <a:tc>
                  <a:txBody>
                    <a:bodyPr/>
                    <a:lstStyle/>
                    <a:p>
                      <a:pPr algn="ctr"/>
                      <a:r>
                        <a:rPr lang="en-US" sz="1200" dirty="0">
                          <a:latin typeface="Consolas" panose="020B0609020204030204" pitchFamily="49" charset="0"/>
                        </a:rPr>
                        <a:t>Glucose </a:t>
                      </a:r>
                    </a:p>
                  </a:txBody>
                  <a:tcPr anchor="ctr"/>
                </a:tc>
                <a:tc>
                  <a:txBody>
                    <a:bodyPr/>
                    <a:lstStyle/>
                    <a:p>
                      <a:pPr algn="ctr"/>
                      <a:endParaRPr lang="en-US" sz="1200" dirty="0">
                        <a:latin typeface="Consolas" panose="020B0609020204030204" pitchFamily="49" charset="0"/>
                      </a:endParaRPr>
                    </a:p>
                  </a:txBody>
                  <a:tcPr anchor="ctr">
                    <a:solidFill>
                      <a:schemeClr val="bg1"/>
                    </a:solidFill>
                  </a:tcPr>
                </a:tc>
                <a:tc>
                  <a:txBody>
                    <a:bodyPr/>
                    <a:lstStyle/>
                    <a:p>
                      <a:pPr algn="ctr"/>
                      <a:r>
                        <a:rPr lang="en-US" sz="1200" dirty="0">
                          <a:latin typeface="Consolas" panose="020B0609020204030204" pitchFamily="49" charset="0"/>
                        </a:rPr>
                        <a:t>Diagnosis</a:t>
                      </a:r>
                    </a:p>
                  </a:txBody>
                  <a:tcPr anchor="ctr">
                    <a:solidFill>
                      <a:schemeClr val="accent4">
                        <a:lumMod val="50000"/>
                      </a:schemeClr>
                    </a:solidFill>
                  </a:tcPr>
                </a:tc>
                <a:extLst>
                  <a:ext uri="{0D108BD9-81ED-4DB2-BD59-A6C34878D82A}">
                    <a16:rowId xmlns:a16="http://schemas.microsoft.com/office/drawing/2014/main" val="2954827209"/>
                  </a:ext>
                </a:extLst>
              </a:tr>
              <a:tr h="370840">
                <a:tc>
                  <a:txBody>
                    <a:bodyPr/>
                    <a:lstStyle/>
                    <a:p>
                      <a:pPr algn="ctr"/>
                      <a:endParaRPr lang="en-US" sz="1100">
                        <a:latin typeface="Consolas" panose="020B0609020204030204" pitchFamily="49" charset="0"/>
                      </a:endParaRPr>
                    </a:p>
                  </a:txBody>
                  <a:tcPr anchor="ctr"/>
                </a:tc>
                <a:tc>
                  <a:txBody>
                    <a:bodyPr/>
                    <a:lstStyle/>
                    <a:p>
                      <a:pPr algn="ctr"/>
                      <a:r>
                        <a:rPr lang="en-US" sz="1400" dirty="0">
                          <a:latin typeface="Consolas" panose="020B0609020204030204" pitchFamily="49" charset="0"/>
                        </a:rPr>
                        <a:t>75</a:t>
                      </a:r>
                    </a:p>
                  </a:txBody>
                  <a:tcPr anchor="ctr"/>
                </a:tc>
                <a:tc>
                  <a:txBody>
                    <a:bodyPr/>
                    <a:lstStyle/>
                    <a:p>
                      <a:pPr algn="ctr"/>
                      <a:r>
                        <a:rPr lang="en-US" sz="1400" dirty="0">
                          <a:latin typeface="Consolas" panose="020B0609020204030204" pitchFamily="49" charset="0"/>
                        </a:rPr>
                        <a:t>89</a:t>
                      </a:r>
                    </a:p>
                  </a:txBody>
                  <a:tcPr anchor="ctr"/>
                </a:tc>
                <a:tc>
                  <a:txBody>
                    <a:bodyPr/>
                    <a:lstStyle/>
                    <a:p>
                      <a:pPr algn="ctr"/>
                      <a:r>
                        <a:rPr lang="en-US" sz="1800" dirty="0">
                          <a:latin typeface="Consolas" panose="020B0609020204030204" pitchFamily="49" charset="0"/>
                          <a:sym typeface="Wingdings" panose="05000000000000000000" pitchFamily="2" charset="2"/>
                        </a:rPr>
                        <a:t></a:t>
                      </a:r>
                      <a:endParaRPr lang="en-US" sz="1800" dirty="0">
                        <a:latin typeface="Consolas" panose="020B0609020204030204" pitchFamily="49" charset="0"/>
                      </a:endParaRPr>
                    </a:p>
                  </a:txBody>
                  <a:tcPr anchor="ctr">
                    <a:solidFill>
                      <a:schemeClr val="bg1"/>
                    </a:solidFill>
                  </a:tcPr>
                </a:tc>
                <a:tc>
                  <a:txBody>
                    <a:bodyPr/>
                    <a:lstStyle/>
                    <a:p>
                      <a:pPr algn="ctr"/>
                      <a:endParaRPr lang="en-US" sz="1400" b="1" dirty="0">
                        <a:latin typeface="Consolas" panose="020B0609020204030204" pitchFamily="49" charset="0"/>
                      </a:endParaRPr>
                    </a:p>
                  </a:txBody>
                  <a:tcPr anchor="ctr">
                    <a:solidFill>
                      <a:schemeClr val="accent4">
                        <a:lumMod val="40000"/>
                        <a:lumOff val="60000"/>
                      </a:schemeClr>
                    </a:solidFill>
                  </a:tcPr>
                </a:tc>
                <a:extLst>
                  <a:ext uri="{0D108BD9-81ED-4DB2-BD59-A6C34878D82A}">
                    <a16:rowId xmlns:a16="http://schemas.microsoft.com/office/drawing/2014/main" val="3563386713"/>
                  </a:ext>
                </a:extLst>
              </a:tr>
              <a:tr h="370840">
                <a:tc>
                  <a:txBody>
                    <a:bodyPr/>
                    <a:lstStyle/>
                    <a:p>
                      <a:pPr algn="ctr"/>
                      <a:endParaRPr lang="en-US" sz="1100">
                        <a:latin typeface="Consolas" panose="020B0609020204030204" pitchFamily="49" charset="0"/>
                      </a:endParaRPr>
                    </a:p>
                  </a:txBody>
                  <a:tcPr anchor="ctr"/>
                </a:tc>
                <a:tc>
                  <a:txBody>
                    <a:bodyPr/>
                    <a:lstStyle/>
                    <a:p>
                      <a:pPr algn="ctr"/>
                      <a:r>
                        <a:rPr lang="en-US" sz="1400" dirty="0">
                          <a:latin typeface="Consolas" panose="020B0609020204030204" pitchFamily="49" charset="0"/>
                        </a:rPr>
                        <a:t>72</a:t>
                      </a:r>
                    </a:p>
                  </a:txBody>
                  <a:tcPr anchor="ctr"/>
                </a:tc>
                <a:tc>
                  <a:txBody>
                    <a:bodyPr/>
                    <a:lstStyle/>
                    <a:p>
                      <a:pPr algn="ctr"/>
                      <a:r>
                        <a:rPr lang="en-US" sz="1400" dirty="0">
                          <a:latin typeface="Consolas" panose="020B0609020204030204" pitchFamily="49" charset="0"/>
                        </a:rPr>
                        <a:t>85</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nsolas" panose="020B0609020204030204" pitchFamily="49" charset="0"/>
                          <a:ea typeface="+mn-ea"/>
                          <a:cs typeface="+mn-cs"/>
                          <a:sym typeface="Wingdings" panose="05000000000000000000" pitchFamily="2" charset="2"/>
                        </a:rPr>
                        <a:t></a:t>
                      </a:r>
                      <a:endParaRPr kumimoji="0" lang="en-US" sz="1800" b="0" i="0" u="none" strike="noStrike" kern="1200" cap="none" spc="0" normalizeH="0" baseline="0" noProof="0" dirty="0">
                        <a:ln>
                          <a:noFill/>
                        </a:ln>
                        <a:solidFill>
                          <a:prstClr val="black"/>
                        </a:solidFill>
                        <a:effectLst/>
                        <a:uLnTx/>
                        <a:uFillTx/>
                        <a:latin typeface="Consolas" panose="020B0609020204030204" pitchFamily="49" charset="0"/>
                        <a:ea typeface="+mn-ea"/>
                        <a:cs typeface="+mn-cs"/>
                      </a:endParaRPr>
                    </a:p>
                  </a:txBody>
                  <a:tcPr anchor="ctr">
                    <a:solidFill>
                      <a:schemeClr val="bg1"/>
                    </a:solidFill>
                  </a:tcPr>
                </a:tc>
                <a:tc>
                  <a:txBody>
                    <a:bodyPr/>
                    <a:lstStyle/>
                    <a:p>
                      <a:pPr algn="ctr"/>
                      <a:endParaRPr lang="en-US" sz="1400" b="1" dirty="0">
                        <a:latin typeface="Consolas" panose="020B0609020204030204" pitchFamily="49" charset="0"/>
                      </a:endParaRPr>
                    </a:p>
                  </a:txBody>
                  <a:tcPr anchor="ctr">
                    <a:solidFill>
                      <a:schemeClr val="accent4">
                        <a:lumMod val="60000"/>
                        <a:lumOff val="40000"/>
                      </a:schemeClr>
                    </a:solidFill>
                  </a:tcPr>
                </a:tc>
                <a:extLst>
                  <a:ext uri="{0D108BD9-81ED-4DB2-BD59-A6C34878D82A}">
                    <a16:rowId xmlns:a16="http://schemas.microsoft.com/office/drawing/2014/main" val="315942573"/>
                  </a:ext>
                </a:extLst>
              </a:tr>
              <a:tr h="370840">
                <a:tc>
                  <a:txBody>
                    <a:bodyPr/>
                    <a:lstStyle/>
                    <a:p>
                      <a:pPr algn="ctr"/>
                      <a:endParaRPr lang="en-US" sz="1100">
                        <a:latin typeface="Consolas" panose="020B0609020204030204" pitchFamily="49" charset="0"/>
                      </a:endParaRPr>
                    </a:p>
                  </a:txBody>
                  <a:tcPr anchor="ctr"/>
                </a:tc>
                <a:tc>
                  <a:txBody>
                    <a:bodyPr/>
                    <a:lstStyle/>
                    <a:p>
                      <a:pPr algn="ctr"/>
                      <a:r>
                        <a:rPr lang="en-US" sz="1400" dirty="0">
                          <a:latin typeface="Consolas" panose="020B0609020204030204" pitchFamily="49" charset="0"/>
                        </a:rPr>
                        <a:t>87</a:t>
                      </a:r>
                    </a:p>
                  </a:txBody>
                  <a:tcPr anchor="ctr"/>
                </a:tc>
                <a:tc>
                  <a:txBody>
                    <a:bodyPr/>
                    <a:lstStyle/>
                    <a:p>
                      <a:pPr algn="ctr"/>
                      <a:r>
                        <a:rPr lang="en-US" sz="1400" dirty="0">
                          <a:latin typeface="Consolas" panose="020B0609020204030204" pitchFamily="49" charset="0"/>
                        </a:rPr>
                        <a:t>131</a:t>
                      </a:r>
                    </a:p>
                  </a:txBody>
                  <a:tcPr anchor="ctr"/>
                </a:tc>
                <a:tc>
                  <a:txBody>
                    <a:bodyPr/>
                    <a:lstStyle/>
                    <a:p>
                      <a:pPr algn="ctr"/>
                      <a:r>
                        <a:rPr kumimoji="0" lang="en-US" sz="1800" b="0" i="0" u="none" strike="noStrike" kern="1200" cap="none" spc="0" normalizeH="0" baseline="0" noProof="0" dirty="0">
                          <a:ln>
                            <a:noFill/>
                          </a:ln>
                          <a:solidFill>
                            <a:prstClr val="black"/>
                          </a:solidFill>
                          <a:effectLst/>
                          <a:uLnTx/>
                          <a:uFillTx/>
                          <a:latin typeface="Consolas" panose="020B0609020204030204" pitchFamily="49" charset="0"/>
                          <a:ea typeface="+mn-ea"/>
                          <a:cs typeface="+mn-cs"/>
                          <a:sym typeface="Wingdings" panose="05000000000000000000" pitchFamily="2" charset="2"/>
                        </a:rPr>
                        <a:t></a:t>
                      </a:r>
                      <a:endParaRPr lang="en-US" sz="1100" dirty="0">
                        <a:latin typeface="Consolas" panose="020B0609020204030204" pitchFamily="49" charset="0"/>
                      </a:endParaRPr>
                    </a:p>
                  </a:txBody>
                  <a:tcPr anchor="ctr">
                    <a:solidFill>
                      <a:schemeClr val="bg1"/>
                    </a:solidFill>
                  </a:tcPr>
                </a:tc>
                <a:tc>
                  <a:txBody>
                    <a:bodyPr/>
                    <a:lstStyle/>
                    <a:p>
                      <a:pPr algn="ctr"/>
                      <a:endParaRPr lang="en-US" sz="1400" b="1" dirty="0">
                        <a:latin typeface="Consolas" panose="020B0609020204030204" pitchFamily="49" charset="0"/>
                      </a:endParaRPr>
                    </a:p>
                  </a:txBody>
                  <a:tcPr anchor="ctr">
                    <a:solidFill>
                      <a:schemeClr val="accent4">
                        <a:lumMod val="40000"/>
                        <a:lumOff val="60000"/>
                      </a:schemeClr>
                    </a:solidFill>
                  </a:tcPr>
                </a:tc>
                <a:extLst>
                  <a:ext uri="{0D108BD9-81ED-4DB2-BD59-A6C34878D82A}">
                    <a16:rowId xmlns:a16="http://schemas.microsoft.com/office/drawing/2014/main" val="1590356313"/>
                  </a:ext>
                </a:extLst>
              </a:tr>
              <a:tr h="370840">
                <a:tc>
                  <a:txBody>
                    <a:bodyPr/>
                    <a:lstStyle/>
                    <a:p>
                      <a:pPr algn="ctr"/>
                      <a:endParaRPr lang="en-US" sz="1100">
                        <a:latin typeface="Consolas" panose="020B0609020204030204" pitchFamily="49" charset="0"/>
                      </a:endParaRPr>
                    </a:p>
                  </a:txBody>
                  <a:tcPr anchor="ctr"/>
                </a:tc>
                <a:tc>
                  <a:txBody>
                    <a:bodyPr/>
                    <a:lstStyle/>
                    <a:p>
                      <a:pPr algn="ctr"/>
                      <a:r>
                        <a:rPr lang="en-US" sz="1400" dirty="0">
                          <a:latin typeface="Consolas" panose="020B0609020204030204" pitchFamily="49" charset="0"/>
                        </a:rPr>
                        <a:t>83</a:t>
                      </a:r>
                    </a:p>
                  </a:txBody>
                  <a:tcPr anchor="ctr"/>
                </a:tc>
                <a:tc>
                  <a:txBody>
                    <a:bodyPr/>
                    <a:lstStyle/>
                    <a:p>
                      <a:pPr algn="ctr"/>
                      <a:r>
                        <a:rPr lang="en-US" sz="1400" dirty="0">
                          <a:latin typeface="Consolas" panose="020B0609020204030204" pitchFamily="49" charset="0"/>
                        </a:rPr>
                        <a:t>103</a:t>
                      </a:r>
                    </a:p>
                  </a:txBody>
                  <a:tcPr anchor="ctr"/>
                </a:tc>
                <a:tc>
                  <a:txBody>
                    <a:bodyPr/>
                    <a:lstStyle/>
                    <a:p>
                      <a:pPr algn="ctr"/>
                      <a:r>
                        <a:rPr kumimoji="0" lang="en-US" sz="1800" b="0" i="0" u="none" strike="noStrike" kern="1200" cap="none" spc="0" normalizeH="0" baseline="0" noProof="0" dirty="0">
                          <a:ln>
                            <a:noFill/>
                          </a:ln>
                          <a:solidFill>
                            <a:prstClr val="black"/>
                          </a:solidFill>
                          <a:effectLst/>
                          <a:uLnTx/>
                          <a:uFillTx/>
                          <a:latin typeface="Consolas" panose="020B0609020204030204" pitchFamily="49" charset="0"/>
                          <a:ea typeface="+mn-ea"/>
                          <a:cs typeface="+mn-cs"/>
                          <a:sym typeface="Wingdings" panose="05000000000000000000" pitchFamily="2" charset="2"/>
                        </a:rPr>
                        <a:t></a:t>
                      </a:r>
                      <a:endParaRPr lang="en-US" sz="1100" dirty="0">
                        <a:latin typeface="Consolas" panose="020B0609020204030204" pitchFamily="49" charset="0"/>
                      </a:endParaRPr>
                    </a:p>
                  </a:txBody>
                  <a:tcPr anchor="ctr">
                    <a:solidFill>
                      <a:schemeClr val="bg1"/>
                    </a:solidFill>
                  </a:tcPr>
                </a:tc>
                <a:tc>
                  <a:txBody>
                    <a:bodyPr/>
                    <a:lstStyle/>
                    <a:p>
                      <a:pPr algn="ctr"/>
                      <a:endParaRPr lang="en-US" sz="1400" b="1" dirty="0">
                        <a:latin typeface="Consolas" panose="020B0609020204030204" pitchFamily="49" charset="0"/>
                      </a:endParaRPr>
                    </a:p>
                  </a:txBody>
                  <a:tcPr anchor="ctr">
                    <a:solidFill>
                      <a:schemeClr val="accent4">
                        <a:lumMod val="60000"/>
                        <a:lumOff val="40000"/>
                      </a:schemeClr>
                    </a:solidFill>
                  </a:tcPr>
                </a:tc>
                <a:extLst>
                  <a:ext uri="{0D108BD9-81ED-4DB2-BD59-A6C34878D82A}">
                    <a16:rowId xmlns:a16="http://schemas.microsoft.com/office/drawing/2014/main" val="2727045622"/>
                  </a:ext>
                </a:extLst>
              </a:tr>
            </a:tbl>
          </a:graphicData>
        </a:graphic>
      </p:graphicFrame>
      <p:pic>
        <p:nvPicPr>
          <p:cNvPr id="6" name="Graphic 5" descr="Male profile with solid fill">
            <a:extLst>
              <a:ext uri="{FF2B5EF4-FFF2-40B4-BE49-F238E27FC236}">
                <a16:creationId xmlns:a16="http://schemas.microsoft.com/office/drawing/2014/main" id="{DEA64A01-5F4E-20ED-ACA7-A4F0D7CEACB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956742" y="4325777"/>
            <a:ext cx="374853" cy="374853"/>
          </a:xfrm>
          <a:prstGeom prst="rect">
            <a:avLst/>
          </a:prstGeom>
        </p:spPr>
      </p:pic>
      <p:pic>
        <p:nvPicPr>
          <p:cNvPr id="8" name="Graphic 7" descr="Female Profile with solid fill">
            <a:extLst>
              <a:ext uri="{FF2B5EF4-FFF2-40B4-BE49-F238E27FC236}">
                <a16:creationId xmlns:a16="http://schemas.microsoft.com/office/drawing/2014/main" id="{6DCF3E69-874F-641A-E73E-67FBCF24E85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56742" y="3958216"/>
            <a:ext cx="374853" cy="374853"/>
          </a:xfrm>
          <a:prstGeom prst="rect">
            <a:avLst/>
          </a:prstGeom>
        </p:spPr>
      </p:pic>
      <p:pic>
        <p:nvPicPr>
          <p:cNvPr id="10" name="Graphic 9" descr="School boy with solid fill">
            <a:extLst>
              <a:ext uri="{FF2B5EF4-FFF2-40B4-BE49-F238E27FC236}">
                <a16:creationId xmlns:a16="http://schemas.microsoft.com/office/drawing/2014/main" id="{BD53C771-3EDD-78D8-0D8F-608D2442A5C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959918" y="3586538"/>
            <a:ext cx="374853" cy="374853"/>
          </a:xfrm>
          <a:prstGeom prst="rect">
            <a:avLst/>
          </a:prstGeom>
        </p:spPr>
      </p:pic>
      <p:pic>
        <p:nvPicPr>
          <p:cNvPr id="12" name="Graphic 11" descr="School girl with solid fill">
            <a:extLst>
              <a:ext uri="{FF2B5EF4-FFF2-40B4-BE49-F238E27FC236}">
                <a16:creationId xmlns:a16="http://schemas.microsoft.com/office/drawing/2014/main" id="{0E124453-B1FA-8488-CB77-8905944E4DC7}"/>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959918" y="4704747"/>
            <a:ext cx="374853" cy="374853"/>
          </a:xfrm>
          <a:prstGeom prst="rect">
            <a:avLst/>
          </a:prstGeom>
        </p:spPr>
      </p:pic>
      <p:sp>
        <p:nvSpPr>
          <p:cNvPr id="13" name="Cross 12">
            <a:extLst>
              <a:ext uri="{FF2B5EF4-FFF2-40B4-BE49-F238E27FC236}">
                <a16:creationId xmlns:a16="http://schemas.microsoft.com/office/drawing/2014/main" id="{FDEC7D89-827D-C611-CBCB-2048B1DB509F}"/>
              </a:ext>
            </a:extLst>
          </p:cNvPr>
          <p:cNvSpPr/>
          <p:nvPr/>
        </p:nvSpPr>
        <p:spPr>
          <a:xfrm>
            <a:off x="4306570" y="4380566"/>
            <a:ext cx="277687" cy="265273"/>
          </a:xfrm>
          <a:prstGeom prst="plus">
            <a:avLst>
              <a:gd name="adj" fmla="val 39362"/>
            </a:avLst>
          </a:prstGeom>
          <a:solidFill>
            <a:srgbClr val="FF00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Minus Sign 13">
            <a:extLst>
              <a:ext uri="{FF2B5EF4-FFF2-40B4-BE49-F238E27FC236}">
                <a16:creationId xmlns:a16="http://schemas.microsoft.com/office/drawing/2014/main" id="{FB19302F-E2DA-89BC-23E9-CD6736E056C8}"/>
              </a:ext>
            </a:extLst>
          </p:cNvPr>
          <p:cNvSpPr/>
          <p:nvPr/>
        </p:nvSpPr>
        <p:spPr>
          <a:xfrm>
            <a:off x="4257986" y="4023685"/>
            <a:ext cx="374853" cy="228066"/>
          </a:xfrm>
          <a:prstGeom prst="mathMinus">
            <a:avLst>
              <a:gd name="adj1" fmla="val 34658"/>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Minus Sign 14">
            <a:extLst>
              <a:ext uri="{FF2B5EF4-FFF2-40B4-BE49-F238E27FC236}">
                <a16:creationId xmlns:a16="http://schemas.microsoft.com/office/drawing/2014/main" id="{98088330-3093-18C4-CDFF-66CFE314BFE1}"/>
              </a:ext>
            </a:extLst>
          </p:cNvPr>
          <p:cNvSpPr/>
          <p:nvPr/>
        </p:nvSpPr>
        <p:spPr>
          <a:xfrm>
            <a:off x="4257986" y="3659931"/>
            <a:ext cx="374853" cy="228066"/>
          </a:xfrm>
          <a:prstGeom prst="mathMinus">
            <a:avLst>
              <a:gd name="adj1" fmla="val 34658"/>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Minus Sign 15">
            <a:extLst>
              <a:ext uri="{FF2B5EF4-FFF2-40B4-BE49-F238E27FC236}">
                <a16:creationId xmlns:a16="http://schemas.microsoft.com/office/drawing/2014/main" id="{3F586662-4CE0-BED2-BFCB-DECD5FECAABC}"/>
              </a:ext>
            </a:extLst>
          </p:cNvPr>
          <p:cNvSpPr/>
          <p:nvPr/>
        </p:nvSpPr>
        <p:spPr>
          <a:xfrm>
            <a:off x="4257985" y="4778140"/>
            <a:ext cx="374853" cy="228066"/>
          </a:xfrm>
          <a:prstGeom prst="mathMinus">
            <a:avLst>
              <a:gd name="adj1" fmla="val 34658"/>
            </a:avLst>
          </a:prstGeom>
          <a:solidFill>
            <a:schemeClr val="accent6">
              <a:lumMod val="7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17" name="Table 4">
            <a:extLst>
              <a:ext uri="{FF2B5EF4-FFF2-40B4-BE49-F238E27FC236}">
                <a16:creationId xmlns:a16="http://schemas.microsoft.com/office/drawing/2014/main" id="{424D6117-9E18-3A1B-3373-E346805E5738}"/>
              </a:ext>
            </a:extLst>
          </p:cNvPr>
          <p:cNvGraphicFramePr>
            <a:graphicFrameLocks noGrp="1"/>
          </p:cNvGraphicFramePr>
          <p:nvPr>
            <p:extLst>
              <p:ext uri="{D42A27DB-BD31-4B8C-83A1-F6EECF244321}">
                <p14:modId xmlns:p14="http://schemas.microsoft.com/office/powerpoint/2010/main" val="1047478191"/>
              </p:ext>
            </p:extLst>
          </p:nvPr>
        </p:nvGraphicFramePr>
        <p:xfrm>
          <a:off x="7050995" y="3210618"/>
          <a:ext cx="4198030" cy="1854200"/>
        </p:xfrm>
        <a:graphic>
          <a:graphicData uri="http://schemas.openxmlformats.org/drawingml/2006/table">
            <a:tbl>
              <a:tblPr firstRow="1" bandRow="1">
                <a:tableStyleId>{5C22544A-7EE6-4342-B048-85BDC9FD1C3A}</a:tableStyleId>
              </a:tblPr>
              <a:tblGrid>
                <a:gridCol w="839606">
                  <a:extLst>
                    <a:ext uri="{9D8B030D-6E8A-4147-A177-3AD203B41FA5}">
                      <a16:colId xmlns:a16="http://schemas.microsoft.com/office/drawing/2014/main" val="2200718193"/>
                    </a:ext>
                  </a:extLst>
                </a:gridCol>
                <a:gridCol w="839606">
                  <a:extLst>
                    <a:ext uri="{9D8B030D-6E8A-4147-A177-3AD203B41FA5}">
                      <a16:colId xmlns:a16="http://schemas.microsoft.com/office/drawing/2014/main" val="2311180389"/>
                    </a:ext>
                  </a:extLst>
                </a:gridCol>
                <a:gridCol w="839606">
                  <a:extLst>
                    <a:ext uri="{9D8B030D-6E8A-4147-A177-3AD203B41FA5}">
                      <a16:colId xmlns:a16="http://schemas.microsoft.com/office/drawing/2014/main" val="521258183"/>
                    </a:ext>
                  </a:extLst>
                </a:gridCol>
                <a:gridCol w="646657">
                  <a:extLst>
                    <a:ext uri="{9D8B030D-6E8A-4147-A177-3AD203B41FA5}">
                      <a16:colId xmlns:a16="http://schemas.microsoft.com/office/drawing/2014/main" val="3922187605"/>
                    </a:ext>
                  </a:extLst>
                </a:gridCol>
                <a:gridCol w="1032555">
                  <a:extLst>
                    <a:ext uri="{9D8B030D-6E8A-4147-A177-3AD203B41FA5}">
                      <a16:colId xmlns:a16="http://schemas.microsoft.com/office/drawing/2014/main" val="4101522267"/>
                    </a:ext>
                  </a:extLst>
                </a:gridCol>
              </a:tblGrid>
              <a:tr h="370840">
                <a:tc>
                  <a:txBody>
                    <a:bodyPr/>
                    <a:lstStyle/>
                    <a:p>
                      <a:pPr algn="ctr"/>
                      <a:r>
                        <a:rPr lang="en-US" sz="1200" dirty="0">
                          <a:latin typeface="Consolas" panose="020B0609020204030204" pitchFamily="49" charset="0"/>
                        </a:rPr>
                        <a:t>Patient</a:t>
                      </a:r>
                    </a:p>
                  </a:txBody>
                  <a:tcPr anchor="ctr"/>
                </a:tc>
                <a:tc>
                  <a:txBody>
                    <a:bodyPr/>
                    <a:lstStyle/>
                    <a:p>
                      <a:pPr algn="ctr"/>
                      <a:r>
                        <a:rPr lang="en-US" sz="1200" dirty="0">
                          <a:latin typeface="Consolas" panose="020B0609020204030204" pitchFamily="49" charset="0"/>
                        </a:rPr>
                        <a:t>Temp</a:t>
                      </a:r>
                    </a:p>
                  </a:txBody>
                  <a:tcPr anchor="ctr"/>
                </a:tc>
                <a:tc>
                  <a:txBody>
                    <a:bodyPr/>
                    <a:lstStyle/>
                    <a:p>
                      <a:pPr algn="ctr"/>
                      <a:r>
                        <a:rPr lang="en-US" sz="1200" dirty="0">
                          <a:latin typeface="Consolas" panose="020B0609020204030204" pitchFamily="49" charset="0"/>
                        </a:rPr>
                        <a:t>Risk</a:t>
                      </a:r>
                    </a:p>
                  </a:txBody>
                  <a:tcPr anchor="ctr"/>
                </a:tc>
                <a:tc>
                  <a:txBody>
                    <a:bodyPr/>
                    <a:lstStyle/>
                    <a:p>
                      <a:pPr algn="ctr"/>
                      <a:endParaRPr lang="en-US" sz="1200" dirty="0">
                        <a:latin typeface="Consolas" panose="020B0609020204030204" pitchFamily="49" charset="0"/>
                      </a:endParaRPr>
                    </a:p>
                  </a:txBody>
                  <a:tcPr anchor="ctr">
                    <a:solidFill>
                      <a:schemeClr val="bg1"/>
                    </a:solidFill>
                  </a:tcPr>
                </a:tc>
                <a:tc>
                  <a:txBody>
                    <a:bodyPr/>
                    <a:lstStyle/>
                    <a:p>
                      <a:pPr algn="ctr"/>
                      <a:r>
                        <a:rPr lang="en-US" sz="1200" dirty="0" err="1">
                          <a:latin typeface="Consolas" panose="020B0609020204030204" pitchFamily="49" charset="0"/>
                        </a:rPr>
                        <a:t>LoS</a:t>
                      </a:r>
                      <a:r>
                        <a:rPr lang="en-US" sz="1200" dirty="0">
                          <a:latin typeface="Consolas" panose="020B0609020204030204" pitchFamily="49" charset="0"/>
                        </a:rPr>
                        <a:t> (days)</a:t>
                      </a:r>
                    </a:p>
                  </a:txBody>
                  <a:tcPr anchor="ctr">
                    <a:solidFill>
                      <a:schemeClr val="accent4">
                        <a:lumMod val="50000"/>
                      </a:schemeClr>
                    </a:solidFill>
                  </a:tcPr>
                </a:tc>
                <a:extLst>
                  <a:ext uri="{0D108BD9-81ED-4DB2-BD59-A6C34878D82A}">
                    <a16:rowId xmlns:a16="http://schemas.microsoft.com/office/drawing/2014/main" val="2954827209"/>
                  </a:ext>
                </a:extLst>
              </a:tr>
              <a:tr h="370840">
                <a:tc>
                  <a:txBody>
                    <a:bodyPr/>
                    <a:lstStyle/>
                    <a:p>
                      <a:pPr algn="ctr"/>
                      <a:endParaRPr lang="en-US" sz="1100">
                        <a:latin typeface="Consolas" panose="020B0609020204030204" pitchFamily="49" charset="0"/>
                      </a:endParaRPr>
                    </a:p>
                  </a:txBody>
                  <a:tcPr anchor="ctr"/>
                </a:tc>
                <a:tc>
                  <a:txBody>
                    <a:bodyPr/>
                    <a:lstStyle/>
                    <a:p>
                      <a:pPr algn="ctr"/>
                      <a:r>
                        <a:rPr lang="en-US" sz="1400" dirty="0">
                          <a:latin typeface="Consolas" panose="020B0609020204030204" pitchFamily="49" charset="0"/>
                        </a:rPr>
                        <a:t>97</a:t>
                      </a:r>
                    </a:p>
                  </a:txBody>
                  <a:tcPr anchor="ctr"/>
                </a:tc>
                <a:tc>
                  <a:txBody>
                    <a:bodyPr/>
                    <a:lstStyle/>
                    <a:p>
                      <a:pPr algn="ctr"/>
                      <a:r>
                        <a:rPr lang="en-US" sz="1400" dirty="0">
                          <a:latin typeface="Consolas" panose="020B0609020204030204" pitchFamily="49" charset="0"/>
                        </a:rPr>
                        <a:t>1</a:t>
                      </a:r>
                    </a:p>
                  </a:txBody>
                  <a:tcPr anchor="ctr"/>
                </a:tc>
                <a:tc>
                  <a:txBody>
                    <a:bodyPr/>
                    <a:lstStyle/>
                    <a:p>
                      <a:pPr algn="ctr"/>
                      <a:r>
                        <a:rPr lang="en-US" sz="1800" dirty="0">
                          <a:latin typeface="Consolas" panose="020B0609020204030204" pitchFamily="49" charset="0"/>
                          <a:sym typeface="Wingdings" panose="05000000000000000000" pitchFamily="2" charset="2"/>
                        </a:rPr>
                        <a:t></a:t>
                      </a:r>
                      <a:endParaRPr lang="en-US" sz="1800" dirty="0">
                        <a:latin typeface="Consolas" panose="020B0609020204030204" pitchFamily="49" charset="0"/>
                      </a:endParaRPr>
                    </a:p>
                  </a:txBody>
                  <a:tcPr anchor="ctr">
                    <a:solidFill>
                      <a:schemeClr val="bg1"/>
                    </a:solidFill>
                  </a:tcPr>
                </a:tc>
                <a:tc>
                  <a:txBody>
                    <a:bodyPr/>
                    <a:lstStyle/>
                    <a:p>
                      <a:pPr algn="ctr"/>
                      <a:r>
                        <a:rPr lang="en-US" sz="1400" b="1" dirty="0">
                          <a:latin typeface="Consolas" panose="020B0609020204030204" pitchFamily="49" charset="0"/>
                        </a:rPr>
                        <a:t>1</a:t>
                      </a:r>
                    </a:p>
                  </a:txBody>
                  <a:tcPr anchor="ctr">
                    <a:solidFill>
                      <a:schemeClr val="accent4">
                        <a:lumMod val="40000"/>
                        <a:lumOff val="60000"/>
                      </a:schemeClr>
                    </a:solidFill>
                  </a:tcPr>
                </a:tc>
                <a:extLst>
                  <a:ext uri="{0D108BD9-81ED-4DB2-BD59-A6C34878D82A}">
                    <a16:rowId xmlns:a16="http://schemas.microsoft.com/office/drawing/2014/main" val="3563386713"/>
                  </a:ext>
                </a:extLst>
              </a:tr>
              <a:tr h="370840">
                <a:tc>
                  <a:txBody>
                    <a:bodyPr/>
                    <a:lstStyle/>
                    <a:p>
                      <a:pPr algn="ctr"/>
                      <a:endParaRPr lang="en-US" sz="1100">
                        <a:latin typeface="Consolas" panose="020B0609020204030204" pitchFamily="49" charset="0"/>
                      </a:endParaRPr>
                    </a:p>
                  </a:txBody>
                  <a:tcPr anchor="ctr"/>
                </a:tc>
                <a:tc>
                  <a:txBody>
                    <a:bodyPr/>
                    <a:lstStyle/>
                    <a:p>
                      <a:pPr algn="ctr"/>
                      <a:r>
                        <a:rPr lang="en-US" sz="1400" dirty="0">
                          <a:latin typeface="Consolas" panose="020B0609020204030204" pitchFamily="49" charset="0"/>
                        </a:rPr>
                        <a:t>98</a:t>
                      </a:r>
                    </a:p>
                  </a:txBody>
                  <a:tcPr anchor="ctr"/>
                </a:tc>
                <a:tc>
                  <a:txBody>
                    <a:bodyPr/>
                    <a:lstStyle/>
                    <a:p>
                      <a:pPr algn="ctr"/>
                      <a:r>
                        <a:rPr lang="en-US" sz="1400" dirty="0">
                          <a:latin typeface="Consolas" panose="020B0609020204030204" pitchFamily="49" charset="0"/>
                        </a:rPr>
                        <a:t>2</a:t>
                      </a: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Consolas" panose="020B0609020204030204" pitchFamily="49" charset="0"/>
                          <a:ea typeface="+mn-ea"/>
                          <a:cs typeface="+mn-cs"/>
                          <a:sym typeface="Wingdings" panose="05000000000000000000" pitchFamily="2" charset="2"/>
                        </a:rPr>
                        <a:t></a:t>
                      </a:r>
                      <a:endParaRPr kumimoji="0" lang="en-US" sz="1800" b="0" i="0" u="none" strike="noStrike" kern="1200" cap="none" spc="0" normalizeH="0" baseline="0" noProof="0" dirty="0">
                        <a:ln>
                          <a:noFill/>
                        </a:ln>
                        <a:solidFill>
                          <a:prstClr val="black"/>
                        </a:solidFill>
                        <a:effectLst/>
                        <a:uLnTx/>
                        <a:uFillTx/>
                        <a:latin typeface="Consolas" panose="020B0609020204030204" pitchFamily="49" charset="0"/>
                        <a:ea typeface="+mn-ea"/>
                        <a:cs typeface="+mn-cs"/>
                      </a:endParaRPr>
                    </a:p>
                  </a:txBody>
                  <a:tcPr anchor="ctr">
                    <a:solidFill>
                      <a:schemeClr val="bg1"/>
                    </a:solidFill>
                  </a:tcPr>
                </a:tc>
                <a:tc>
                  <a:txBody>
                    <a:bodyPr/>
                    <a:lstStyle/>
                    <a:p>
                      <a:pPr algn="ctr"/>
                      <a:r>
                        <a:rPr lang="en-US" sz="1400" b="1" dirty="0">
                          <a:latin typeface="Consolas" panose="020B0609020204030204" pitchFamily="49" charset="0"/>
                        </a:rPr>
                        <a:t>2</a:t>
                      </a:r>
                    </a:p>
                  </a:txBody>
                  <a:tcPr anchor="ctr">
                    <a:solidFill>
                      <a:schemeClr val="accent4">
                        <a:lumMod val="60000"/>
                        <a:lumOff val="40000"/>
                      </a:schemeClr>
                    </a:solidFill>
                  </a:tcPr>
                </a:tc>
                <a:extLst>
                  <a:ext uri="{0D108BD9-81ED-4DB2-BD59-A6C34878D82A}">
                    <a16:rowId xmlns:a16="http://schemas.microsoft.com/office/drawing/2014/main" val="315942573"/>
                  </a:ext>
                </a:extLst>
              </a:tr>
              <a:tr h="370840">
                <a:tc>
                  <a:txBody>
                    <a:bodyPr/>
                    <a:lstStyle/>
                    <a:p>
                      <a:pPr algn="ctr"/>
                      <a:endParaRPr lang="en-US" sz="1100">
                        <a:latin typeface="Consolas" panose="020B0609020204030204" pitchFamily="49" charset="0"/>
                      </a:endParaRPr>
                    </a:p>
                  </a:txBody>
                  <a:tcPr anchor="ctr"/>
                </a:tc>
                <a:tc>
                  <a:txBody>
                    <a:bodyPr/>
                    <a:lstStyle/>
                    <a:p>
                      <a:pPr algn="ctr"/>
                      <a:r>
                        <a:rPr lang="en-US" sz="1400" dirty="0">
                          <a:latin typeface="Consolas" panose="020B0609020204030204" pitchFamily="49" charset="0"/>
                        </a:rPr>
                        <a:t>97</a:t>
                      </a:r>
                    </a:p>
                  </a:txBody>
                  <a:tcPr anchor="ctr"/>
                </a:tc>
                <a:tc>
                  <a:txBody>
                    <a:bodyPr/>
                    <a:lstStyle/>
                    <a:p>
                      <a:pPr algn="ctr"/>
                      <a:r>
                        <a:rPr lang="en-US" sz="1400" dirty="0">
                          <a:latin typeface="Consolas" panose="020B0609020204030204" pitchFamily="49" charset="0"/>
                        </a:rPr>
                        <a:t>1</a:t>
                      </a:r>
                    </a:p>
                  </a:txBody>
                  <a:tcPr anchor="ctr"/>
                </a:tc>
                <a:tc>
                  <a:txBody>
                    <a:bodyPr/>
                    <a:lstStyle/>
                    <a:p>
                      <a:pPr algn="ctr"/>
                      <a:r>
                        <a:rPr kumimoji="0" lang="en-US" sz="1800" b="0" i="0" u="none" strike="noStrike" kern="1200" cap="none" spc="0" normalizeH="0" baseline="0" noProof="0" dirty="0">
                          <a:ln>
                            <a:noFill/>
                          </a:ln>
                          <a:solidFill>
                            <a:prstClr val="black"/>
                          </a:solidFill>
                          <a:effectLst/>
                          <a:uLnTx/>
                          <a:uFillTx/>
                          <a:latin typeface="Consolas" panose="020B0609020204030204" pitchFamily="49" charset="0"/>
                          <a:ea typeface="+mn-ea"/>
                          <a:cs typeface="+mn-cs"/>
                          <a:sym typeface="Wingdings" panose="05000000000000000000" pitchFamily="2" charset="2"/>
                        </a:rPr>
                        <a:t></a:t>
                      </a:r>
                      <a:endParaRPr lang="en-US" sz="1100" dirty="0">
                        <a:latin typeface="Consolas" panose="020B0609020204030204" pitchFamily="49" charset="0"/>
                      </a:endParaRPr>
                    </a:p>
                  </a:txBody>
                  <a:tcPr anchor="ctr">
                    <a:solidFill>
                      <a:schemeClr val="bg1"/>
                    </a:solidFill>
                  </a:tcPr>
                </a:tc>
                <a:tc>
                  <a:txBody>
                    <a:bodyPr/>
                    <a:lstStyle/>
                    <a:p>
                      <a:pPr algn="ctr"/>
                      <a:r>
                        <a:rPr lang="en-US" sz="1400" b="1" dirty="0">
                          <a:latin typeface="Consolas" panose="020B0609020204030204" pitchFamily="49" charset="0"/>
                        </a:rPr>
                        <a:t>1</a:t>
                      </a:r>
                    </a:p>
                  </a:txBody>
                  <a:tcPr anchor="ctr">
                    <a:solidFill>
                      <a:schemeClr val="accent4">
                        <a:lumMod val="40000"/>
                        <a:lumOff val="60000"/>
                      </a:schemeClr>
                    </a:solidFill>
                  </a:tcPr>
                </a:tc>
                <a:extLst>
                  <a:ext uri="{0D108BD9-81ED-4DB2-BD59-A6C34878D82A}">
                    <a16:rowId xmlns:a16="http://schemas.microsoft.com/office/drawing/2014/main" val="1590356313"/>
                  </a:ext>
                </a:extLst>
              </a:tr>
              <a:tr h="370840">
                <a:tc>
                  <a:txBody>
                    <a:bodyPr/>
                    <a:lstStyle/>
                    <a:p>
                      <a:pPr algn="ctr"/>
                      <a:endParaRPr lang="en-US" sz="1100" dirty="0">
                        <a:latin typeface="Consolas" panose="020B0609020204030204" pitchFamily="49" charset="0"/>
                      </a:endParaRPr>
                    </a:p>
                  </a:txBody>
                  <a:tcPr anchor="ctr"/>
                </a:tc>
                <a:tc>
                  <a:txBody>
                    <a:bodyPr/>
                    <a:lstStyle/>
                    <a:p>
                      <a:pPr algn="ctr"/>
                      <a:r>
                        <a:rPr lang="en-US" sz="1400" dirty="0">
                          <a:latin typeface="Consolas" panose="020B0609020204030204" pitchFamily="49" charset="0"/>
                        </a:rPr>
                        <a:t>100</a:t>
                      </a:r>
                    </a:p>
                  </a:txBody>
                  <a:tcPr anchor="ctr"/>
                </a:tc>
                <a:tc>
                  <a:txBody>
                    <a:bodyPr/>
                    <a:lstStyle/>
                    <a:p>
                      <a:pPr algn="ctr"/>
                      <a:r>
                        <a:rPr lang="en-US" sz="1400" dirty="0">
                          <a:latin typeface="Consolas" panose="020B0609020204030204" pitchFamily="49" charset="0"/>
                        </a:rPr>
                        <a:t>3</a:t>
                      </a:r>
                    </a:p>
                  </a:txBody>
                  <a:tcPr anchor="ctr"/>
                </a:tc>
                <a:tc>
                  <a:txBody>
                    <a:bodyPr/>
                    <a:lstStyle/>
                    <a:p>
                      <a:pPr algn="ctr"/>
                      <a:r>
                        <a:rPr kumimoji="0" lang="en-US" sz="1800" b="0" i="0" u="none" strike="noStrike" kern="1200" cap="none" spc="0" normalizeH="0" baseline="0" noProof="0" dirty="0">
                          <a:ln>
                            <a:noFill/>
                          </a:ln>
                          <a:solidFill>
                            <a:prstClr val="black"/>
                          </a:solidFill>
                          <a:effectLst/>
                          <a:uLnTx/>
                          <a:uFillTx/>
                          <a:latin typeface="Consolas" panose="020B0609020204030204" pitchFamily="49" charset="0"/>
                          <a:ea typeface="+mn-ea"/>
                          <a:cs typeface="+mn-cs"/>
                          <a:sym typeface="Wingdings" panose="05000000000000000000" pitchFamily="2" charset="2"/>
                        </a:rPr>
                        <a:t></a:t>
                      </a:r>
                      <a:endParaRPr lang="en-US" sz="1100" dirty="0">
                        <a:latin typeface="Consolas" panose="020B0609020204030204" pitchFamily="49" charset="0"/>
                      </a:endParaRPr>
                    </a:p>
                  </a:txBody>
                  <a:tcPr anchor="ctr">
                    <a:solidFill>
                      <a:schemeClr val="bg1"/>
                    </a:solidFill>
                  </a:tcPr>
                </a:tc>
                <a:tc>
                  <a:txBody>
                    <a:bodyPr/>
                    <a:lstStyle/>
                    <a:p>
                      <a:pPr algn="ctr"/>
                      <a:r>
                        <a:rPr lang="en-US" sz="1400" b="1" dirty="0">
                          <a:latin typeface="Consolas" panose="020B0609020204030204" pitchFamily="49" charset="0"/>
                        </a:rPr>
                        <a:t>7</a:t>
                      </a:r>
                    </a:p>
                  </a:txBody>
                  <a:tcPr anchor="ctr">
                    <a:solidFill>
                      <a:schemeClr val="accent4">
                        <a:lumMod val="60000"/>
                        <a:lumOff val="40000"/>
                      </a:schemeClr>
                    </a:solidFill>
                  </a:tcPr>
                </a:tc>
                <a:extLst>
                  <a:ext uri="{0D108BD9-81ED-4DB2-BD59-A6C34878D82A}">
                    <a16:rowId xmlns:a16="http://schemas.microsoft.com/office/drawing/2014/main" val="2727045622"/>
                  </a:ext>
                </a:extLst>
              </a:tr>
            </a:tbl>
          </a:graphicData>
        </a:graphic>
      </p:graphicFrame>
      <p:pic>
        <p:nvPicPr>
          <p:cNvPr id="18" name="Graphic 17" descr="Male profile with solid fill">
            <a:extLst>
              <a:ext uri="{FF2B5EF4-FFF2-40B4-BE49-F238E27FC236}">
                <a16:creationId xmlns:a16="http://schemas.microsoft.com/office/drawing/2014/main" id="{EE9DE71A-4CC6-D4FA-56D0-3A4B0891DB7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7274312" y="4325777"/>
            <a:ext cx="374853" cy="374853"/>
          </a:xfrm>
          <a:prstGeom prst="rect">
            <a:avLst/>
          </a:prstGeom>
        </p:spPr>
      </p:pic>
      <p:pic>
        <p:nvPicPr>
          <p:cNvPr id="19" name="Graphic 18" descr="Female Profile with solid fill">
            <a:extLst>
              <a:ext uri="{FF2B5EF4-FFF2-40B4-BE49-F238E27FC236}">
                <a16:creationId xmlns:a16="http://schemas.microsoft.com/office/drawing/2014/main" id="{0FB5F201-56C9-6105-9E55-C7870B38A89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7274312" y="3958216"/>
            <a:ext cx="374853" cy="374853"/>
          </a:xfrm>
          <a:prstGeom prst="rect">
            <a:avLst/>
          </a:prstGeom>
        </p:spPr>
      </p:pic>
      <p:pic>
        <p:nvPicPr>
          <p:cNvPr id="20" name="Graphic 19" descr="School boy with solid fill">
            <a:extLst>
              <a:ext uri="{FF2B5EF4-FFF2-40B4-BE49-F238E27FC236}">
                <a16:creationId xmlns:a16="http://schemas.microsoft.com/office/drawing/2014/main" id="{BDE4866B-F387-1516-936B-3E7AB94B08C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7277488" y="3586538"/>
            <a:ext cx="374853" cy="374853"/>
          </a:xfrm>
          <a:prstGeom prst="rect">
            <a:avLst/>
          </a:prstGeom>
        </p:spPr>
      </p:pic>
      <p:pic>
        <p:nvPicPr>
          <p:cNvPr id="21" name="Graphic 20" descr="School girl with solid fill">
            <a:extLst>
              <a:ext uri="{FF2B5EF4-FFF2-40B4-BE49-F238E27FC236}">
                <a16:creationId xmlns:a16="http://schemas.microsoft.com/office/drawing/2014/main" id="{6061957C-9A98-B4BA-1E92-528BC5F4099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7277488" y="4704747"/>
            <a:ext cx="374853" cy="374853"/>
          </a:xfrm>
          <a:prstGeom prst="rect">
            <a:avLst/>
          </a:prstGeom>
        </p:spPr>
      </p:pic>
    </p:spTree>
    <p:extLst>
      <p:ext uri="{BB962C8B-B14F-4D97-AF65-F5344CB8AC3E}">
        <p14:creationId xmlns:p14="http://schemas.microsoft.com/office/powerpoint/2010/main" val="40539059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3"/>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4"/>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5"/>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7"/>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8"/>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9"/>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20"/>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2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79A1F-E10D-C739-F4CD-73151CC1AFF3}"/>
              </a:ext>
            </a:extLst>
          </p:cNvPr>
          <p:cNvSpPr>
            <a:spLocks noGrp="1"/>
          </p:cNvSpPr>
          <p:nvPr>
            <p:ph type="title"/>
          </p:nvPr>
        </p:nvSpPr>
        <p:spPr/>
        <p:txBody>
          <a:bodyPr/>
          <a:lstStyle/>
          <a:p>
            <a:r>
              <a:rPr lang="en-US" dirty="0"/>
              <a:t>Application in Retails – Association Learning</a:t>
            </a:r>
          </a:p>
        </p:txBody>
      </p:sp>
      <p:sp>
        <p:nvSpPr>
          <p:cNvPr id="3" name="Content Placeholder 2">
            <a:extLst>
              <a:ext uri="{FF2B5EF4-FFF2-40B4-BE49-F238E27FC236}">
                <a16:creationId xmlns:a16="http://schemas.microsoft.com/office/drawing/2014/main" id="{8CD943BD-1427-46A0-032F-F7E1C74C4231}"/>
              </a:ext>
            </a:extLst>
          </p:cNvPr>
          <p:cNvSpPr>
            <a:spLocks noGrp="1"/>
          </p:cNvSpPr>
          <p:nvPr>
            <p:ph sz="quarter" idx="10"/>
          </p:nvPr>
        </p:nvSpPr>
        <p:spPr>
          <a:xfrm>
            <a:off x="733425" y="908094"/>
            <a:ext cx="10515600" cy="2501324"/>
          </a:xfrm>
        </p:spPr>
        <p:txBody>
          <a:bodyPr/>
          <a:lstStyle/>
          <a:p>
            <a:r>
              <a:rPr lang="en-US" sz="2400" dirty="0"/>
              <a:t>Use purchasing data of customers (e.g., orders, carts, etc.) to derive associations among products, for example</a:t>
            </a:r>
          </a:p>
          <a:p>
            <a:pPr lvl="1"/>
            <a:r>
              <a:rPr lang="en-US" sz="2000" dirty="0"/>
              <a:t>Which items lead to which another item being purchased</a:t>
            </a:r>
          </a:p>
          <a:p>
            <a:pPr lvl="1"/>
            <a:r>
              <a:rPr lang="en-US" sz="2000" dirty="0"/>
              <a:t>Which items never got purchased together</a:t>
            </a:r>
          </a:p>
          <a:p>
            <a:pPr>
              <a:buFont typeface="Wingdings" panose="05000000000000000000" pitchFamily="2" charset="2"/>
              <a:buChar char="è"/>
            </a:pPr>
            <a:r>
              <a:rPr lang="en-US" sz="2400" dirty="0">
                <a:sym typeface="Wingdings" panose="05000000000000000000" pitchFamily="2" charset="2"/>
              </a:rPr>
              <a:t> The results can be used to optimize products’ locations in stores, or build promotional programs</a:t>
            </a:r>
          </a:p>
        </p:txBody>
      </p:sp>
      <p:pic>
        <p:nvPicPr>
          <p:cNvPr id="4" name="Graphic 3" descr="Shopping cart outline">
            <a:extLst>
              <a:ext uri="{FF2B5EF4-FFF2-40B4-BE49-F238E27FC236}">
                <a16:creationId xmlns:a16="http://schemas.microsoft.com/office/drawing/2014/main" id="{A973E4D5-4FAB-9FAB-2920-24260FB4327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819150" y="4185396"/>
            <a:ext cx="1895475" cy="1895475"/>
          </a:xfrm>
          <a:prstGeom prst="rect">
            <a:avLst/>
          </a:prstGeom>
        </p:spPr>
      </p:pic>
      <p:pic>
        <p:nvPicPr>
          <p:cNvPr id="5" name="Graphic 4" descr="Shopping cart outline">
            <a:extLst>
              <a:ext uri="{FF2B5EF4-FFF2-40B4-BE49-F238E27FC236}">
                <a16:creationId xmlns:a16="http://schemas.microsoft.com/office/drawing/2014/main" id="{C7A94526-960D-ED7C-BD4D-A98F50E341A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714625" y="4185395"/>
            <a:ext cx="1895475" cy="1895475"/>
          </a:xfrm>
          <a:prstGeom prst="rect">
            <a:avLst/>
          </a:prstGeom>
        </p:spPr>
      </p:pic>
      <p:pic>
        <p:nvPicPr>
          <p:cNvPr id="6" name="Graphic 5" descr="Shopping cart outline">
            <a:extLst>
              <a:ext uri="{FF2B5EF4-FFF2-40B4-BE49-F238E27FC236}">
                <a16:creationId xmlns:a16="http://schemas.microsoft.com/office/drawing/2014/main" id="{BB328850-3DF9-D960-1BFF-F5AA3F9139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610100" y="4185396"/>
            <a:ext cx="1895475" cy="1895475"/>
          </a:xfrm>
          <a:prstGeom prst="rect">
            <a:avLst/>
          </a:prstGeom>
        </p:spPr>
      </p:pic>
      <p:pic>
        <p:nvPicPr>
          <p:cNvPr id="7" name="Graphic 6" descr="Baguette with solid fill">
            <a:extLst>
              <a:ext uri="{FF2B5EF4-FFF2-40B4-BE49-F238E27FC236}">
                <a16:creationId xmlns:a16="http://schemas.microsoft.com/office/drawing/2014/main" id="{A26C6563-B47A-A283-1353-6086CB8A9FC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1147236" y="4660826"/>
            <a:ext cx="584588" cy="584588"/>
          </a:xfrm>
          <a:prstGeom prst="rect">
            <a:avLst/>
          </a:prstGeom>
        </p:spPr>
      </p:pic>
      <p:pic>
        <p:nvPicPr>
          <p:cNvPr id="8" name="Graphic 7" descr="Cheese with solid fill">
            <a:extLst>
              <a:ext uri="{FF2B5EF4-FFF2-40B4-BE49-F238E27FC236}">
                <a16:creationId xmlns:a16="http://schemas.microsoft.com/office/drawing/2014/main" id="{87104E77-ABF9-D71E-2E17-22849108D58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flipH="1">
            <a:off x="1389434" y="4271756"/>
            <a:ext cx="584588" cy="584588"/>
          </a:xfrm>
          <a:prstGeom prst="rect">
            <a:avLst/>
          </a:prstGeom>
        </p:spPr>
      </p:pic>
      <p:pic>
        <p:nvPicPr>
          <p:cNvPr id="9" name="Graphic 8" descr="Chicken leg with solid fill">
            <a:extLst>
              <a:ext uri="{FF2B5EF4-FFF2-40B4-BE49-F238E27FC236}">
                <a16:creationId xmlns:a16="http://schemas.microsoft.com/office/drawing/2014/main" id="{7EF6FBF2-E70A-AAE8-C4A3-B2BC12AE03F4}"/>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flipH="1">
            <a:off x="1737847" y="4696021"/>
            <a:ext cx="584588" cy="584588"/>
          </a:xfrm>
          <a:prstGeom prst="rect">
            <a:avLst/>
          </a:prstGeom>
        </p:spPr>
      </p:pic>
      <p:pic>
        <p:nvPicPr>
          <p:cNvPr id="10" name="Graphic 9" descr="Apple with solid fill">
            <a:extLst>
              <a:ext uri="{FF2B5EF4-FFF2-40B4-BE49-F238E27FC236}">
                <a16:creationId xmlns:a16="http://schemas.microsoft.com/office/drawing/2014/main" id="{9D32B51B-C855-9DB3-CDCF-2D07480F66F5}"/>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flipH="1">
            <a:off x="5491125" y="4696021"/>
            <a:ext cx="584588" cy="584588"/>
          </a:xfrm>
          <a:prstGeom prst="rect">
            <a:avLst/>
          </a:prstGeom>
        </p:spPr>
      </p:pic>
      <p:pic>
        <p:nvPicPr>
          <p:cNvPr id="11" name="Graphic 10" descr="Banana with solid fill">
            <a:extLst>
              <a:ext uri="{FF2B5EF4-FFF2-40B4-BE49-F238E27FC236}">
                <a16:creationId xmlns:a16="http://schemas.microsoft.com/office/drawing/2014/main" id="{53750989-1677-3690-C4A2-4E01CC993058}"/>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flipH="1">
            <a:off x="4952419" y="4696021"/>
            <a:ext cx="584588" cy="584588"/>
          </a:xfrm>
          <a:prstGeom prst="rect">
            <a:avLst/>
          </a:prstGeom>
        </p:spPr>
      </p:pic>
      <p:pic>
        <p:nvPicPr>
          <p:cNvPr id="12" name="Graphic 11" descr="Dairy with solid fill">
            <a:extLst>
              <a:ext uri="{FF2B5EF4-FFF2-40B4-BE49-F238E27FC236}">
                <a16:creationId xmlns:a16="http://schemas.microsoft.com/office/drawing/2014/main" id="{7B77F84A-7BEE-5496-227C-6ACE1C9395FD}"/>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flipH="1">
            <a:off x="1857903" y="4234144"/>
            <a:ext cx="584588" cy="584588"/>
          </a:xfrm>
          <a:prstGeom prst="rect">
            <a:avLst/>
          </a:prstGeom>
        </p:spPr>
      </p:pic>
      <p:pic>
        <p:nvPicPr>
          <p:cNvPr id="13" name="Graphic 12" descr="Candy with solid fill">
            <a:extLst>
              <a:ext uri="{FF2B5EF4-FFF2-40B4-BE49-F238E27FC236}">
                <a16:creationId xmlns:a16="http://schemas.microsoft.com/office/drawing/2014/main" id="{CF9C0C83-0355-0393-B7AF-9E52DB3D72A3}"/>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flipH="1">
            <a:off x="3662362" y="4696021"/>
            <a:ext cx="584588" cy="584588"/>
          </a:xfrm>
          <a:prstGeom prst="rect">
            <a:avLst/>
          </a:prstGeom>
        </p:spPr>
      </p:pic>
      <p:pic>
        <p:nvPicPr>
          <p:cNvPr id="14" name="Graphic 13" descr="Eggplant with solid fill">
            <a:extLst>
              <a:ext uri="{FF2B5EF4-FFF2-40B4-BE49-F238E27FC236}">
                <a16:creationId xmlns:a16="http://schemas.microsoft.com/office/drawing/2014/main" id="{2475221C-FB8C-CFA1-53F1-CDCB654C3A7E}"/>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flipH="1">
            <a:off x="5072752" y="4353899"/>
            <a:ext cx="584588" cy="584588"/>
          </a:xfrm>
          <a:prstGeom prst="rect">
            <a:avLst/>
          </a:prstGeom>
        </p:spPr>
      </p:pic>
      <p:pic>
        <p:nvPicPr>
          <p:cNvPr id="15" name="Graphic 14" descr="Cake slice with solid fill">
            <a:extLst>
              <a:ext uri="{FF2B5EF4-FFF2-40B4-BE49-F238E27FC236}">
                <a16:creationId xmlns:a16="http://schemas.microsoft.com/office/drawing/2014/main" id="{ACEC595C-D1E1-9817-399A-D1169EFDB916}"/>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flipH="1">
            <a:off x="3056719" y="4696021"/>
            <a:ext cx="584588" cy="584588"/>
          </a:xfrm>
          <a:prstGeom prst="rect">
            <a:avLst/>
          </a:prstGeom>
        </p:spPr>
      </p:pic>
      <p:pic>
        <p:nvPicPr>
          <p:cNvPr id="16" name="Graphic 15" descr="Grapes with solid fill">
            <a:extLst>
              <a:ext uri="{FF2B5EF4-FFF2-40B4-BE49-F238E27FC236}">
                <a16:creationId xmlns:a16="http://schemas.microsoft.com/office/drawing/2014/main" id="{E6F903B0-8FE7-E9A6-EE50-90E08D3C8A43}"/>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flipH="1">
            <a:off x="5597136" y="4185395"/>
            <a:ext cx="584588" cy="584588"/>
          </a:xfrm>
          <a:prstGeom prst="rect">
            <a:avLst/>
          </a:prstGeom>
        </p:spPr>
      </p:pic>
      <p:sp>
        <p:nvSpPr>
          <p:cNvPr id="17" name="Arrow: Down 16">
            <a:extLst>
              <a:ext uri="{FF2B5EF4-FFF2-40B4-BE49-F238E27FC236}">
                <a16:creationId xmlns:a16="http://schemas.microsoft.com/office/drawing/2014/main" id="{B0D346EC-5CB8-5929-D5E3-632739EC9BB8}"/>
              </a:ext>
            </a:extLst>
          </p:cNvPr>
          <p:cNvSpPr/>
          <p:nvPr/>
        </p:nvSpPr>
        <p:spPr>
          <a:xfrm rot="16200000">
            <a:off x="7189135" y="4693624"/>
            <a:ext cx="309480" cy="724087"/>
          </a:xfrm>
          <a:prstGeom prst="downArrow">
            <a:avLst/>
          </a:pr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Baguette with solid fill">
            <a:extLst>
              <a:ext uri="{FF2B5EF4-FFF2-40B4-BE49-F238E27FC236}">
                <a16:creationId xmlns:a16="http://schemas.microsoft.com/office/drawing/2014/main" id="{F14C0310-F472-1C29-C441-AD51F2254DF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9174803" y="3893102"/>
            <a:ext cx="584588" cy="584588"/>
          </a:xfrm>
          <a:prstGeom prst="rect">
            <a:avLst/>
          </a:prstGeom>
        </p:spPr>
      </p:pic>
      <p:pic>
        <p:nvPicPr>
          <p:cNvPr id="19" name="Graphic 18" descr="Cheese with solid fill">
            <a:extLst>
              <a:ext uri="{FF2B5EF4-FFF2-40B4-BE49-F238E27FC236}">
                <a16:creationId xmlns:a16="http://schemas.microsoft.com/office/drawing/2014/main" id="{EFF11936-581C-398B-09EE-794B1E69800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flipH="1">
            <a:off x="11070503" y="3893102"/>
            <a:ext cx="584588" cy="584588"/>
          </a:xfrm>
          <a:prstGeom prst="rect">
            <a:avLst/>
          </a:prstGeom>
        </p:spPr>
      </p:pic>
      <p:pic>
        <p:nvPicPr>
          <p:cNvPr id="20" name="Graphic 19" descr="Cake slice with solid fill">
            <a:extLst>
              <a:ext uri="{FF2B5EF4-FFF2-40B4-BE49-F238E27FC236}">
                <a16:creationId xmlns:a16="http://schemas.microsoft.com/office/drawing/2014/main" id="{30E0E40D-1BA1-8BF1-1B55-6B595B5CF1E8}"/>
              </a:ext>
            </a:extLst>
          </p:cNvPr>
          <p:cNvPicPr>
            <a:picLocks noChangeAspect="1"/>
          </p:cNvPicPr>
          <p:nvPr/>
        </p:nvPicPr>
        <p:blipFill>
          <a:blip r:embed="rId20">
            <a:extLst>
              <a:ext uri="{96DAC541-7B7A-43D3-8B79-37D633B846F1}">
                <asvg:svgBlip xmlns:asvg="http://schemas.microsoft.com/office/drawing/2016/SVG/main" r:embed="rId21"/>
              </a:ext>
            </a:extLst>
          </a:blip>
          <a:stretch>
            <a:fillRect/>
          </a:stretch>
        </p:blipFill>
        <p:spPr>
          <a:xfrm flipH="1">
            <a:off x="8303281" y="4763374"/>
            <a:ext cx="584588" cy="584588"/>
          </a:xfrm>
          <a:prstGeom prst="rect">
            <a:avLst/>
          </a:prstGeom>
        </p:spPr>
      </p:pic>
      <p:pic>
        <p:nvPicPr>
          <p:cNvPr id="21" name="Graphic 20" descr="Candy with solid fill">
            <a:extLst>
              <a:ext uri="{FF2B5EF4-FFF2-40B4-BE49-F238E27FC236}">
                <a16:creationId xmlns:a16="http://schemas.microsoft.com/office/drawing/2014/main" id="{E9127513-A3AF-3373-40D3-78F112FA0CC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flipH="1">
            <a:off x="9174803" y="4765756"/>
            <a:ext cx="584588" cy="584588"/>
          </a:xfrm>
          <a:prstGeom prst="rect">
            <a:avLst/>
          </a:prstGeom>
        </p:spPr>
      </p:pic>
      <p:pic>
        <p:nvPicPr>
          <p:cNvPr id="22" name="Graphic 21" descr="Apple with solid fill">
            <a:extLst>
              <a:ext uri="{FF2B5EF4-FFF2-40B4-BE49-F238E27FC236}">
                <a16:creationId xmlns:a16="http://schemas.microsoft.com/office/drawing/2014/main" id="{A31D4AF2-DE3E-1841-E00B-65A806D9730B}"/>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flipH="1">
            <a:off x="9173944" y="5653145"/>
            <a:ext cx="584588" cy="584588"/>
          </a:xfrm>
          <a:prstGeom prst="rect">
            <a:avLst/>
          </a:prstGeom>
        </p:spPr>
      </p:pic>
      <p:pic>
        <p:nvPicPr>
          <p:cNvPr id="23" name="Graphic 22" descr="Banana with solid fill">
            <a:extLst>
              <a:ext uri="{FF2B5EF4-FFF2-40B4-BE49-F238E27FC236}">
                <a16:creationId xmlns:a16="http://schemas.microsoft.com/office/drawing/2014/main" id="{E7A1C507-626A-0C53-9F03-FE1880618D56}"/>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flipH="1">
            <a:off x="8303281" y="5656687"/>
            <a:ext cx="584588" cy="584588"/>
          </a:xfrm>
          <a:prstGeom prst="rect">
            <a:avLst/>
          </a:prstGeom>
        </p:spPr>
      </p:pic>
      <p:pic>
        <p:nvPicPr>
          <p:cNvPr id="24" name="Graphic 23" descr="Grapes with solid fill">
            <a:extLst>
              <a:ext uri="{FF2B5EF4-FFF2-40B4-BE49-F238E27FC236}">
                <a16:creationId xmlns:a16="http://schemas.microsoft.com/office/drawing/2014/main" id="{0C22767D-E094-B340-6D53-C4BF4AC33669}"/>
              </a:ext>
            </a:extLst>
          </p:cNvPr>
          <p:cNvPicPr>
            <a:picLocks noChangeAspect="1"/>
          </p:cNvPicPr>
          <p:nvPr/>
        </p:nvPicPr>
        <p:blipFill>
          <a:blip r:embed="rId22">
            <a:extLst>
              <a:ext uri="{96DAC541-7B7A-43D3-8B79-37D633B846F1}">
                <asvg:svgBlip xmlns:asvg="http://schemas.microsoft.com/office/drawing/2016/SVG/main" r:embed="rId23"/>
              </a:ext>
            </a:extLst>
          </a:blip>
          <a:stretch>
            <a:fillRect/>
          </a:stretch>
        </p:blipFill>
        <p:spPr>
          <a:xfrm flipH="1">
            <a:off x="11070503" y="5653145"/>
            <a:ext cx="584588" cy="584588"/>
          </a:xfrm>
          <a:prstGeom prst="rect">
            <a:avLst/>
          </a:prstGeom>
        </p:spPr>
      </p:pic>
      <p:pic>
        <p:nvPicPr>
          <p:cNvPr id="25" name="Graphic 24" descr="Latte Cup with solid fill">
            <a:extLst>
              <a:ext uri="{FF2B5EF4-FFF2-40B4-BE49-F238E27FC236}">
                <a16:creationId xmlns:a16="http://schemas.microsoft.com/office/drawing/2014/main" id="{547CB6AB-6A40-3B9A-0A8B-C8569D9EF7C5}"/>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3365268" y="4212336"/>
            <a:ext cx="584588" cy="584588"/>
          </a:xfrm>
          <a:prstGeom prst="rect">
            <a:avLst/>
          </a:prstGeom>
        </p:spPr>
      </p:pic>
      <p:pic>
        <p:nvPicPr>
          <p:cNvPr id="26" name="Graphic 25" descr="Latte Cup with solid fill">
            <a:extLst>
              <a:ext uri="{FF2B5EF4-FFF2-40B4-BE49-F238E27FC236}">
                <a16:creationId xmlns:a16="http://schemas.microsoft.com/office/drawing/2014/main" id="{0E5F29B6-CFBE-949A-CA6C-1B9DE458EBBC}"/>
              </a:ext>
            </a:extLst>
          </p:cNvPr>
          <p:cNvPicPr>
            <a:picLocks noChangeAspect="1"/>
          </p:cNvPicPr>
          <p:nvPr/>
        </p:nvPicPr>
        <p:blipFill>
          <a:blip r:embed="rId24">
            <a:extLst>
              <a:ext uri="{96DAC541-7B7A-43D3-8B79-37D633B846F1}">
                <asvg:svgBlip xmlns:asvg="http://schemas.microsoft.com/office/drawing/2016/SVG/main" r:embed="rId25"/>
              </a:ext>
            </a:extLst>
          </a:blip>
          <a:stretch>
            <a:fillRect/>
          </a:stretch>
        </p:blipFill>
        <p:spPr>
          <a:xfrm>
            <a:off x="11070503" y="4765756"/>
            <a:ext cx="584588" cy="584588"/>
          </a:xfrm>
          <a:prstGeom prst="rect">
            <a:avLst/>
          </a:prstGeom>
        </p:spPr>
      </p:pic>
      <p:cxnSp>
        <p:nvCxnSpPr>
          <p:cNvPr id="27" name="Straight Arrow Connector 26">
            <a:extLst>
              <a:ext uri="{FF2B5EF4-FFF2-40B4-BE49-F238E27FC236}">
                <a16:creationId xmlns:a16="http://schemas.microsoft.com/office/drawing/2014/main" id="{C119894B-BFAA-6B6B-8FDE-F8D7960DC50D}"/>
              </a:ext>
            </a:extLst>
          </p:cNvPr>
          <p:cNvCxnSpPr>
            <a:stCxn id="18" idx="1"/>
            <a:endCxn id="19" idx="3"/>
          </p:cNvCxnSpPr>
          <p:nvPr/>
        </p:nvCxnSpPr>
        <p:spPr>
          <a:xfrm>
            <a:off x="9759391" y="4185396"/>
            <a:ext cx="1311112" cy="0"/>
          </a:xfrm>
          <a:prstGeom prst="straightConnector1">
            <a:avLst/>
          </a:prstGeom>
          <a:ln w="762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a:extLst>
              <a:ext uri="{FF2B5EF4-FFF2-40B4-BE49-F238E27FC236}">
                <a16:creationId xmlns:a16="http://schemas.microsoft.com/office/drawing/2014/main" id="{93C4B1B1-B85E-41C2-7C9D-A1B7E33E47D3}"/>
              </a:ext>
            </a:extLst>
          </p:cNvPr>
          <p:cNvCxnSpPr>
            <a:cxnSpLocks/>
            <a:stCxn id="21" idx="1"/>
            <a:endCxn id="26" idx="1"/>
          </p:cNvCxnSpPr>
          <p:nvPr/>
        </p:nvCxnSpPr>
        <p:spPr>
          <a:xfrm>
            <a:off x="9759391" y="5058050"/>
            <a:ext cx="1311112" cy="0"/>
          </a:xfrm>
          <a:prstGeom prst="straightConnector1">
            <a:avLst/>
          </a:prstGeom>
          <a:ln w="762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9" name="Straight Arrow Connector 28">
            <a:extLst>
              <a:ext uri="{FF2B5EF4-FFF2-40B4-BE49-F238E27FC236}">
                <a16:creationId xmlns:a16="http://schemas.microsoft.com/office/drawing/2014/main" id="{065596FA-F33C-8D7E-78A4-B1F6D576CF8D}"/>
              </a:ext>
            </a:extLst>
          </p:cNvPr>
          <p:cNvCxnSpPr>
            <a:cxnSpLocks/>
            <a:stCxn id="22" idx="1"/>
            <a:endCxn id="24" idx="3"/>
          </p:cNvCxnSpPr>
          <p:nvPr/>
        </p:nvCxnSpPr>
        <p:spPr>
          <a:xfrm>
            <a:off x="9758532" y="5945439"/>
            <a:ext cx="1311971" cy="0"/>
          </a:xfrm>
          <a:prstGeom prst="straightConnector1">
            <a:avLst/>
          </a:prstGeom>
          <a:ln w="76200">
            <a:solidFill>
              <a:schemeClr val="accent1">
                <a:lumMod val="7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617269C9-F9E0-944C-671C-66DF059EA571}"/>
              </a:ext>
            </a:extLst>
          </p:cNvPr>
          <p:cNvSpPr txBox="1"/>
          <p:nvPr/>
        </p:nvSpPr>
        <p:spPr>
          <a:xfrm>
            <a:off x="9726169" y="4212336"/>
            <a:ext cx="1277914" cy="307777"/>
          </a:xfrm>
          <a:prstGeom prst="rect">
            <a:avLst/>
          </a:prstGeom>
          <a:noFill/>
        </p:spPr>
        <p:txBody>
          <a:bodyPr wrap="square" rtlCol="0">
            <a:spAutoFit/>
          </a:bodyPr>
          <a:lstStyle/>
          <a:p>
            <a:r>
              <a:rPr lang="en-US" sz="1400" b="1" dirty="0">
                <a:latin typeface="Consolas" panose="020B0609020204030204" pitchFamily="49" charset="0"/>
              </a:rPr>
              <a:t>High chance</a:t>
            </a:r>
          </a:p>
        </p:txBody>
      </p:sp>
      <p:sp>
        <p:nvSpPr>
          <p:cNvPr id="31" name="TextBox 30">
            <a:extLst>
              <a:ext uri="{FF2B5EF4-FFF2-40B4-BE49-F238E27FC236}">
                <a16:creationId xmlns:a16="http://schemas.microsoft.com/office/drawing/2014/main" id="{9E134849-BBDB-D4DD-BA63-82CEA21FC32D}"/>
              </a:ext>
            </a:extLst>
          </p:cNvPr>
          <p:cNvSpPr txBox="1"/>
          <p:nvPr/>
        </p:nvSpPr>
        <p:spPr>
          <a:xfrm>
            <a:off x="9726169" y="5105365"/>
            <a:ext cx="1277914" cy="307777"/>
          </a:xfrm>
          <a:prstGeom prst="rect">
            <a:avLst/>
          </a:prstGeom>
          <a:noFill/>
        </p:spPr>
        <p:txBody>
          <a:bodyPr wrap="square" rtlCol="0">
            <a:spAutoFit/>
          </a:bodyPr>
          <a:lstStyle/>
          <a:p>
            <a:r>
              <a:rPr lang="en-US" sz="1400" b="1" dirty="0">
                <a:latin typeface="Consolas" panose="020B0609020204030204" pitchFamily="49" charset="0"/>
              </a:rPr>
              <a:t>Good chance</a:t>
            </a:r>
          </a:p>
        </p:txBody>
      </p:sp>
      <p:sp>
        <p:nvSpPr>
          <p:cNvPr id="32" name="TextBox 31">
            <a:extLst>
              <a:ext uri="{FF2B5EF4-FFF2-40B4-BE49-F238E27FC236}">
                <a16:creationId xmlns:a16="http://schemas.microsoft.com/office/drawing/2014/main" id="{8497C699-9C3F-72B8-C9A0-ED7D72D42BC8}"/>
              </a:ext>
            </a:extLst>
          </p:cNvPr>
          <p:cNvSpPr txBox="1"/>
          <p:nvPr/>
        </p:nvSpPr>
        <p:spPr>
          <a:xfrm>
            <a:off x="9726169" y="5980413"/>
            <a:ext cx="1277914" cy="307777"/>
          </a:xfrm>
          <a:prstGeom prst="rect">
            <a:avLst/>
          </a:prstGeom>
          <a:noFill/>
        </p:spPr>
        <p:txBody>
          <a:bodyPr wrap="square" rtlCol="0">
            <a:spAutoFit/>
          </a:bodyPr>
          <a:lstStyle/>
          <a:p>
            <a:r>
              <a:rPr lang="en-US" sz="1400" b="1" dirty="0">
                <a:latin typeface="Consolas" panose="020B0609020204030204" pitchFamily="49" charset="0"/>
              </a:rPr>
              <a:t>Good chance</a:t>
            </a:r>
          </a:p>
        </p:txBody>
      </p:sp>
      <p:sp>
        <p:nvSpPr>
          <p:cNvPr id="33" name="TextBox 32">
            <a:extLst>
              <a:ext uri="{FF2B5EF4-FFF2-40B4-BE49-F238E27FC236}">
                <a16:creationId xmlns:a16="http://schemas.microsoft.com/office/drawing/2014/main" id="{A7453B4B-4752-05A6-EE18-7FEE0660BEB5}"/>
              </a:ext>
            </a:extLst>
          </p:cNvPr>
          <p:cNvSpPr txBox="1"/>
          <p:nvPr/>
        </p:nvSpPr>
        <p:spPr>
          <a:xfrm>
            <a:off x="1305663" y="3363036"/>
            <a:ext cx="844378" cy="400110"/>
          </a:xfrm>
          <a:prstGeom prst="rect">
            <a:avLst/>
          </a:prstGeom>
          <a:noFill/>
        </p:spPr>
        <p:txBody>
          <a:bodyPr wrap="square" rtlCol="0">
            <a:spAutoFit/>
          </a:bodyPr>
          <a:lstStyle/>
          <a:p>
            <a:pPr algn="ctr"/>
            <a:r>
              <a:rPr lang="en-US" sz="2000" b="1" dirty="0"/>
              <a:t>Cart 1</a:t>
            </a:r>
          </a:p>
        </p:txBody>
      </p:sp>
      <p:sp>
        <p:nvSpPr>
          <p:cNvPr id="34" name="TextBox 33">
            <a:extLst>
              <a:ext uri="{FF2B5EF4-FFF2-40B4-BE49-F238E27FC236}">
                <a16:creationId xmlns:a16="http://schemas.microsoft.com/office/drawing/2014/main" id="{4F7A79A9-02A3-1105-50C1-E74F5CC060D4}"/>
              </a:ext>
            </a:extLst>
          </p:cNvPr>
          <p:cNvSpPr txBox="1"/>
          <p:nvPr/>
        </p:nvSpPr>
        <p:spPr>
          <a:xfrm>
            <a:off x="3280000" y="3363036"/>
            <a:ext cx="844378" cy="400110"/>
          </a:xfrm>
          <a:prstGeom prst="rect">
            <a:avLst/>
          </a:prstGeom>
          <a:noFill/>
        </p:spPr>
        <p:txBody>
          <a:bodyPr wrap="square" rtlCol="0">
            <a:spAutoFit/>
          </a:bodyPr>
          <a:lstStyle/>
          <a:p>
            <a:pPr algn="ctr"/>
            <a:r>
              <a:rPr lang="en-US" sz="2000" b="1" dirty="0"/>
              <a:t>Cart 2</a:t>
            </a:r>
          </a:p>
        </p:txBody>
      </p:sp>
      <p:sp>
        <p:nvSpPr>
          <p:cNvPr id="35" name="TextBox 34">
            <a:extLst>
              <a:ext uri="{FF2B5EF4-FFF2-40B4-BE49-F238E27FC236}">
                <a16:creationId xmlns:a16="http://schemas.microsoft.com/office/drawing/2014/main" id="{8CFAB87C-3FEB-CEA3-A832-720F3751C462}"/>
              </a:ext>
            </a:extLst>
          </p:cNvPr>
          <p:cNvSpPr txBox="1"/>
          <p:nvPr/>
        </p:nvSpPr>
        <p:spPr>
          <a:xfrm>
            <a:off x="5181772" y="3363036"/>
            <a:ext cx="844378" cy="400110"/>
          </a:xfrm>
          <a:prstGeom prst="rect">
            <a:avLst/>
          </a:prstGeom>
          <a:noFill/>
        </p:spPr>
        <p:txBody>
          <a:bodyPr wrap="square" rtlCol="0">
            <a:spAutoFit/>
          </a:bodyPr>
          <a:lstStyle/>
          <a:p>
            <a:pPr algn="ctr"/>
            <a:r>
              <a:rPr lang="en-US" sz="2000" b="1" dirty="0"/>
              <a:t>Cart 3</a:t>
            </a:r>
          </a:p>
        </p:txBody>
      </p:sp>
      <p:sp>
        <p:nvSpPr>
          <p:cNvPr id="36" name="TextBox 35">
            <a:extLst>
              <a:ext uri="{FF2B5EF4-FFF2-40B4-BE49-F238E27FC236}">
                <a16:creationId xmlns:a16="http://schemas.microsoft.com/office/drawing/2014/main" id="{E150502F-7F70-1FCB-F1AC-7D4D34F66469}"/>
              </a:ext>
            </a:extLst>
          </p:cNvPr>
          <p:cNvSpPr txBox="1"/>
          <p:nvPr/>
        </p:nvSpPr>
        <p:spPr>
          <a:xfrm>
            <a:off x="8539542" y="3366637"/>
            <a:ext cx="2530961" cy="400110"/>
          </a:xfrm>
          <a:prstGeom prst="rect">
            <a:avLst/>
          </a:prstGeom>
          <a:noFill/>
        </p:spPr>
        <p:txBody>
          <a:bodyPr wrap="square" rtlCol="0">
            <a:spAutoFit/>
          </a:bodyPr>
          <a:lstStyle/>
          <a:p>
            <a:pPr algn="ctr"/>
            <a:r>
              <a:rPr lang="en-US" sz="2000" b="1" dirty="0"/>
              <a:t>Learned Associations</a:t>
            </a:r>
          </a:p>
        </p:txBody>
      </p:sp>
      <p:sp>
        <p:nvSpPr>
          <p:cNvPr id="37" name="Cross 36">
            <a:extLst>
              <a:ext uri="{FF2B5EF4-FFF2-40B4-BE49-F238E27FC236}">
                <a16:creationId xmlns:a16="http://schemas.microsoft.com/office/drawing/2014/main" id="{4269288E-90AF-8DD0-C289-8BCFDBDACDE9}"/>
              </a:ext>
            </a:extLst>
          </p:cNvPr>
          <p:cNvSpPr/>
          <p:nvPr/>
        </p:nvSpPr>
        <p:spPr>
          <a:xfrm>
            <a:off x="8902475" y="4923030"/>
            <a:ext cx="277687" cy="265273"/>
          </a:xfrm>
          <a:prstGeom prst="plus">
            <a:avLst>
              <a:gd name="adj" fmla="val 39362"/>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8" name="Cross 37">
            <a:extLst>
              <a:ext uri="{FF2B5EF4-FFF2-40B4-BE49-F238E27FC236}">
                <a16:creationId xmlns:a16="http://schemas.microsoft.com/office/drawing/2014/main" id="{CDD43C9D-92DC-EFFD-2A70-79AB667EA9D0}"/>
              </a:ext>
            </a:extLst>
          </p:cNvPr>
          <p:cNvSpPr/>
          <p:nvPr/>
        </p:nvSpPr>
        <p:spPr>
          <a:xfrm>
            <a:off x="8890488" y="5815597"/>
            <a:ext cx="277687" cy="265273"/>
          </a:xfrm>
          <a:prstGeom prst="plus">
            <a:avLst>
              <a:gd name="adj" fmla="val 39362"/>
            </a:avLst>
          </a:prstGeom>
          <a:solidFill>
            <a:schemeClr val="tx1">
              <a:lumMod val="65000"/>
              <a:lumOff val="3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31583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2"/>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4"/>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6"/>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5"/>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33"/>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4"/>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7"/>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par>
                                <p:cTn id="47" presetID="1" presetClass="entr" presetSubtype="0" fill="hold" nodeType="withEffect">
                                  <p:stCondLst>
                                    <p:cond delay="0"/>
                                  </p:stCondLst>
                                  <p:childTnLst>
                                    <p:set>
                                      <p:cBhvr>
                                        <p:cTn id="48" dur="1" fill="hold">
                                          <p:stCondLst>
                                            <p:cond delay="0"/>
                                          </p:stCondLst>
                                        </p:cTn>
                                        <p:tgtEl>
                                          <p:spTgt spid="19"/>
                                        </p:tgtEl>
                                        <p:attrNameLst>
                                          <p:attrName>style.visibility</p:attrName>
                                        </p:attrNameLst>
                                      </p:cBhvr>
                                      <p:to>
                                        <p:strVal val="visible"/>
                                      </p:to>
                                    </p:set>
                                  </p:childTnLst>
                                </p:cTn>
                              </p:par>
                              <p:par>
                                <p:cTn id="49" presetID="1" presetClass="entr" presetSubtype="0" fill="hold" nodeType="withEffect">
                                  <p:stCondLst>
                                    <p:cond delay="0"/>
                                  </p:stCondLst>
                                  <p:childTnLst>
                                    <p:set>
                                      <p:cBhvr>
                                        <p:cTn id="50" dur="1" fill="hold">
                                          <p:stCondLst>
                                            <p:cond delay="0"/>
                                          </p:stCondLst>
                                        </p:cTn>
                                        <p:tgtEl>
                                          <p:spTgt spid="20"/>
                                        </p:tgtEl>
                                        <p:attrNameLst>
                                          <p:attrName>style.visibility</p:attrName>
                                        </p:attrNameLst>
                                      </p:cBhvr>
                                      <p:to>
                                        <p:strVal val="visible"/>
                                      </p:to>
                                    </p:set>
                                  </p:childTnLst>
                                </p:cTn>
                              </p:par>
                              <p:par>
                                <p:cTn id="51" presetID="1" presetClass="entr" presetSubtype="0" fill="hold" nodeType="withEffect">
                                  <p:stCondLst>
                                    <p:cond delay="0"/>
                                  </p:stCondLst>
                                  <p:childTnLst>
                                    <p:set>
                                      <p:cBhvr>
                                        <p:cTn id="52" dur="1" fill="hold">
                                          <p:stCondLst>
                                            <p:cond delay="0"/>
                                          </p:stCondLst>
                                        </p:cTn>
                                        <p:tgtEl>
                                          <p:spTgt spid="21"/>
                                        </p:tgtEl>
                                        <p:attrNameLst>
                                          <p:attrName>style.visibility</p:attrName>
                                        </p:attrNameLst>
                                      </p:cBhvr>
                                      <p:to>
                                        <p:strVal val="visible"/>
                                      </p:to>
                                    </p:set>
                                  </p:childTnLst>
                                </p:cTn>
                              </p:par>
                              <p:par>
                                <p:cTn id="53" presetID="1" presetClass="entr" presetSubtype="0" fill="hold" nodeType="withEffect">
                                  <p:stCondLst>
                                    <p:cond delay="0"/>
                                  </p:stCondLst>
                                  <p:childTnLst>
                                    <p:set>
                                      <p:cBhvr>
                                        <p:cTn id="54" dur="1" fill="hold">
                                          <p:stCondLst>
                                            <p:cond delay="0"/>
                                          </p:stCondLst>
                                        </p:cTn>
                                        <p:tgtEl>
                                          <p:spTgt spid="22"/>
                                        </p:tgtEl>
                                        <p:attrNameLst>
                                          <p:attrName>style.visibility</p:attrName>
                                        </p:attrNameLst>
                                      </p:cBhvr>
                                      <p:to>
                                        <p:strVal val="visible"/>
                                      </p:to>
                                    </p:set>
                                  </p:childTnLst>
                                </p:cTn>
                              </p:par>
                              <p:par>
                                <p:cTn id="55" presetID="1" presetClass="entr" presetSubtype="0" fill="hold" nodeType="withEffect">
                                  <p:stCondLst>
                                    <p:cond delay="0"/>
                                  </p:stCondLst>
                                  <p:childTnLst>
                                    <p:set>
                                      <p:cBhvr>
                                        <p:cTn id="56" dur="1" fill="hold">
                                          <p:stCondLst>
                                            <p:cond delay="0"/>
                                          </p:stCondLst>
                                        </p:cTn>
                                        <p:tgtEl>
                                          <p:spTgt spid="23"/>
                                        </p:tgtEl>
                                        <p:attrNameLst>
                                          <p:attrName>style.visibility</p:attrName>
                                        </p:attrNameLst>
                                      </p:cBhvr>
                                      <p:to>
                                        <p:strVal val="visible"/>
                                      </p:to>
                                    </p:set>
                                  </p:childTnLst>
                                </p:cTn>
                              </p:par>
                              <p:par>
                                <p:cTn id="57" presetID="1" presetClass="entr" presetSubtype="0" fill="hold" nodeType="withEffect">
                                  <p:stCondLst>
                                    <p:cond delay="0"/>
                                  </p:stCondLst>
                                  <p:childTnLst>
                                    <p:set>
                                      <p:cBhvr>
                                        <p:cTn id="58" dur="1" fill="hold">
                                          <p:stCondLst>
                                            <p:cond delay="0"/>
                                          </p:stCondLst>
                                        </p:cTn>
                                        <p:tgtEl>
                                          <p:spTgt spid="24"/>
                                        </p:tgtEl>
                                        <p:attrNameLst>
                                          <p:attrName>style.visibility</p:attrName>
                                        </p:attrNameLst>
                                      </p:cBhvr>
                                      <p:to>
                                        <p:strVal val="visible"/>
                                      </p:to>
                                    </p:set>
                                  </p:childTnLst>
                                </p:cTn>
                              </p:par>
                              <p:par>
                                <p:cTn id="59" presetID="1" presetClass="entr" presetSubtype="0" fill="hold" nodeType="withEffect">
                                  <p:stCondLst>
                                    <p:cond delay="0"/>
                                  </p:stCondLst>
                                  <p:childTnLst>
                                    <p:set>
                                      <p:cBhvr>
                                        <p:cTn id="60" dur="1" fill="hold">
                                          <p:stCondLst>
                                            <p:cond delay="0"/>
                                          </p:stCondLst>
                                        </p:cTn>
                                        <p:tgtEl>
                                          <p:spTgt spid="26"/>
                                        </p:tgtEl>
                                        <p:attrNameLst>
                                          <p:attrName>style.visibility</p:attrName>
                                        </p:attrNameLst>
                                      </p:cBhvr>
                                      <p:to>
                                        <p:strVal val="visible"/>
                                      </p:to>
                                    </p:set>
                                  </p:childTnLst>
                                </p:cTn>
                              </p:par>
                              <p:par>
                                <p:cTn id="61" presetID="1" presetClass="entr" presetSubtype="0" fill="hold" nodeType="withEffect">
                                  <p:stCondLst>
                                    <p:cond delay="0"/>
                                  </p:stCondLst>
                                  <p:childTnLst>
                                    <p:set>
                                      <p:cBhvr>
                                        <p:cTn id="62" dur="1" fill="hold">
                                          <p:stCondLst>
                                            <p:cond delay="0"/>
                                          </p:stCondLst>
                                        </p:cTn>
                                        <p:tgtEl>
                                          <p:spTgt spid="27"/>
                                        </p:tgtEl>
                                        <p:attrNameLst>
                                          <p:attrName>style.visibility</p:attrName>
                                        </p:attrNameLst>
                                      </p:cBhvr>
                                      <p:to>
                                        <p:strVal val="visible"/>
                                      </p:to>
                                    </p:set>
                                  </p:childTnLst>
                                </p:cTn>
                              </p:par>
                              <p:par>
                                <p:cTn id="63" presetID="1" presetClass="entr" presetSubtype="0" fill="hold" nodeType="withEffect">
                                  <p:stCondLst>
                                    <p:cond delay="0"/>
                                  </p:stCondLst>
                                  <p:childTnLst>
                                    <p:set>
                                      <p:cBhvr>
                                        <p:cTn id="64" dur="1" fill="hold">
                                          <p:stCondLst>
                                            <p:cond delay="0"/>
                                          </p:stCondLst>
                                        </p:cTn>
                                        <p:tgtEl>
                                          <p:spTgt spid="28"/>
                                        </p:tgtEl>
                                        <p:attrNameLst>
                                          <p:attrName>style.visibility</p:attrName>
                                        </p:attrNameLst>
                                      </p:cBhvr>
                                      <p:to>
                                        <p:strVal val="visible"/>
                                      </p:to>
                                    </p:set>
                                  </p:childTnLst>
                                </p:cTn>
                              </p:par>
                              <p:par>
                                <p:cTn id="65" presetID="1" presetClass="entr" presetSubtype="0" fill="hold" nodeType="withEffect">
                                  <p:stCondLst>
                                    <p:cond delay="0"/>
                                  </p:stCondLst>
                                  <p:childTnLst>
                                    <p:set>
                                      <p:cBhvr>
                                        <p:cTn id="66" dur="1" fill="hold">
                                          <p:stCondLst>
                                            <p:cond delay="0"/>
                                          </p:stCondLst>
                                        </p:cTn>
                                        <p:tgtEl>
                                          <p:spTgt spid="29"/>
                                        </p:tgtEl>
                                        <p:attrNameLst>
                                          <p:attrName>style.visibility</p:attrName>
                                        </p:attrNameLst>
                                      </p:cBhvr>
                                      <p:to>
                                        <p:strVal val="visible"/>
                                      </p:to>
                                    </p:set>
                                  </p:childTnLst>
                                </p:cTn>
                              </p:par>
                              <p:par>
                                <p:cTn id="67" presetID="1" presetClass="entr" presetSubtype="0" fill="hold" grpId="0" nodeType="withEffect">
                                  <p:stCondLst>
                                    <p:cond delay="0"/>
                                  </p:stCondLst>
                                  <p:childTnLst>
                                    <p:set>
                                      <p:cBhvr>
                                        <p:cTn id="68" dur="1" fill="hold">
                                          <p:stCondLst>
                                            <p:cond delay="0"/>
                                          </p:stCondLst>
                                        </p:cTn>
                                        <p:tgtEl>
                                          <p:spTgt spid="30"/>
                                        </p:tgtEl>
                                        <p:attrNameLst>
                                          <p:attrName>style.visibility</p:attrName>
                                        </p:attrNameLst>
                                      </p:cBhvr>
                                      <p:to>
                                        <p:strVal val="visible"/>
                                      </p:to>
                                    </p:set>
                                  </p:childTnLst>
                                </p:cTn>
                              </p:par>
                              <p:par>
                                <p:cTn id="69" presetID="1" presetClass="entr" presetSubtype="0" fill="hold" grpId="0" nodeType="withEffect">
                                  <p:stCondLst>
                                    <p:cond delay="0"/>
                                  </p:stCondLst>
                                  <p:childTnLst>
                                    <p:set>
                                      <p:cBhvr>
                                        <p:cTn id="70" dur="1" fill="hold">
                                          <p:stCondLst>
                                            <p:cond delay="0"/>
                                          </p:stCondLst>
                                        </p:cTn>
                                        <p:tgtEl>
                                          <p:spTgt spid="31"/>
                                        </p:tgtEl>
                                        <p:attrNameLst>
                                          <p:attrName>style.visibility</p:attrName>
                                        </p:attrNameLst>
                                      </p:cBhvr>
                                      <p:to>
                                        <p:strVal val="visible"/>
                                      </p:to>
                                    </p:set>
                                  </p:childTnLst>
                                </p:cTn>
                              </p:par>
                              <p:par>
                                <p:cTn id="71" presetID="1" presetClass="entr" presetSubtype="0" fill="hold" grpId="0" nodeType="withEffect">
                                  <p:stCondLst>
                                    <p:cond delay="0"/>
                                  </p:stCondLst>
                                  <p:childTnLst>
                                    <p:set>
                                      <p:cBhvr>
                                        <p:cTn id="72" dur="1" fill="hold">
                                          <p:stCondLst>
                                            <p:cond delay="0"/>
                                          </p:stCondLst>
                                        </p:cTn>
                                        <p:tgtEl>
                                          <p:spTgt spid="32"/>
                                        </p:tgtEl>
                                        <p:attrNameLst>
                                          <p:attrName>style.visibility</p:attrName>
                                        </p:attrNameLst>
                                      </p:cBhvr>
                                      <p:to>
                                        <p:strVal val="visible"/>
                                      </p:to>
                                    </p:set>
                                  </p:childTnLst>
                                </p:cTn>
                              </p:par>
                              <p:par>
                                <p:cTn id="73" presetID="1" presetClass="entr" presetSubtype="0" fill="hold" grpId="0" nodeType="withEffect">
                                  <p:stCondLst>
                                    <p:cond delay="0"/>
                                  </p:stCondLst>
                                  <p:childTnLst>
                                    <p:set>
                                      <p:cBhvr>
                                        <p:cTn id="74" dur="1" fill="hold">
                                          <p:stCondLst>
                                            <p:cond delay="0"/>
                                          </p:stCondLst>
                                        </p:cTn>
                                        <p:tgtEl>
                                          <p:spTgt spid="36"/>
                                        </p:tgtEl>
                                        <p:attrNameLst>
                                          <p:attrName>style.visibility</p:attrName>
                                        </p:attrNameLst>
                                      </p:cBhvr>
                                      <p:to>
                                        <p:strVal val="visible"/>
                                      </p:to>
                                    </p:set>
                                  </p:childTnLst>
                                </p:cTn>
                              </p:par>
                              <p:par>
                                <p:cTn id="75" presetID="1" presetClass="entr" presetSubtype="0" fill="hold" grpId="0" nodeType="withEffect">
                                  <p:stCondLst>
                                    <p:cond delay="0"/>
                                  </p:stCondLst>
                                  <p:childTnLst>
                                    <p:set>
                                      <p:cBhvr>
                                        <p:cTn id="76" dur="1" fill="hold">
                                          <p:stCondLst>
                                            <p:cond delay="0"/>
                                          </p:stCondLst>
                                        </p:cTn>
                                        <p:tgtEl>
                                          <p:spTgt spid="37"/>
                                        </p:tgtEl>
                                        <p:attrNameLst>
                                          <p:attrName>style.visibility</p:attrName>
                                        </p:attrNameLst>
                                      </p:cBhvr>
                                      <p:to>
                                        <p:strVal val="visible"/>
                                      </p:to>
                                    </p:set>
                                  </p:childTnLst>
                                </p:cTn>
                              </p:par>
                              <p:par>
                                <p:cTn id="77" presetID="1" presetClass="entr" presetSubtype="0" fill="hold" grpId="0" nodeType="withEffect">
                                  <p:stCondLst>
                                    <p:cond delay="0"/>
                                  </p:stCondLst>
                                  <p:childTnLst>
                                    <p:set>
                                      <p:cBhvr>
                                        <p:cTn id="78" dur="1" fill="hold">
                                          <p:stCondLst>
                                            <p:cond delay="0"/>
                                          </p:stCondLst>
                                        </p:cTn>
                                        <p:tgtEl>
                                          <p:spTgt spid="38"/>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1" presetClass="entr" presetSubtype="0" fill="hold" nodeType="clickEffect">
                                  <p:stCondLst>
                                    <p:cond delay="0"/>
                                  </p:stCondLst>
                                  <p:childTnLst>
                                    <p:set>
                                      <p:cBhvr>
                                        <p:cTn id="8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30" grpId="0"/>
      <p:bldP spid="31" grpId="0"/>
      <p:bldP spid="32" grpId="0"/>
      <p:bldP spid="33" grpId="0"/>
      <p:bldP spid="34" grpId="0"/>
      <p:bldP spid="35" grpId="0"/>
      <p:bldP spid="36" grpId="0"/>
      <p:bldP spid="37" grpId="0" animBg="1"/>
      <p:bldP spid="38"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66CE97-12CA-6021-5B0E-022497130286}"/>
              </a:ext>
            </a:extLst>
          </p:cNvPr>
          <p:cNvSpPr>
            <a:spLocks noGrp="1"/>
          </p:cNvSpPr>
          <p:nvPr>
            <p:ph type="title"/>
          </p:nvPr>
        </p:nvSpPr>
        <p:spPr/>
        <p:txBody>
          <a:bodyPr/>
          <a:lstStyle/>
          <a:p>
            <a:r>
              <a:rPr lang="en-US" dirty="0"/>
              <a:t>Application in Retails – Recommendation Engine</a:t>
            </a:r>
          </a:p>
        </p:txBody>
      </p:sp>
      <p:sp>
        <p:nvSpPr>
          <p:cNvPr id="3" name="Content Placeholder 2">
            <a:extLst>
              <a:ext uri="{FF2B5EF4-FFF2-40B4-BE49-F238E27FC236}">
                <a16:creationId xmlns:a16="http://schemas.microsoft.com/office/drawing/2014/main" id="{AAF6D140-41E3-084D-25EF-98125823D0A4}"/>
              </a:ext>
            </a:extLst>
          </p:cNvPr>
          <p:cNvSpPr>
            <a:spLocks noGrp="1"/>
          </p:cNvSpPr>
          <p:nvPr>
            <p:ph sz="quarter" idx="10"/>
          </p:nvPr>
        </p:nvSpPr>
        <p:spPr/>
        <p:txBody>
          <a:bodyPr/>
          <a:lstStyle/>
          <a:p>
            <a:r>
              <a:rPr lang="en-US" dirty="0"/>
              <a:t>Use purchase history of customers to learn patterns of which products/services can lead to others as well</a:t>
            </a:r>
          </a:p>
          <a:p>
            <a:pPr lvl="1"/>
            <a:r>
              <a:rPr lang="en-US" dirty="0"/>
              <a:t>Examples: the suggestion features like “you may also like this …” in Amazon, Netflix, etc.</a:t>
            </a:r>
          </a:p>
          <a:p>
            <a:r>
              <a:rPr lang="en-US" dirty="0"/>
              <a:t>Some ways of learning:</a:t>
            </a:r>
          </a:p>
        </p:txBody>
      </p:sp>
      <p:pic>
        <p:nvPicPr>
          <p:cNvPr id="3078" name="Picture 6" descr="Contextual sequence data.">
            <a:extLst>
              <a:ext uri="{FF2B5EF4-FFF2-40B4-BE49-F238E27FC236}">
                <a16:creationId xmlns:a16="http://schemas.microsoft.com/office/drawing/2014/main" id="{D2CE6BB3-95A5-A212-7DE6-70BA2241970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4350" y="3192165"/>
            <a:ext cx="3949171" cy="2639753"/>
          </a:xfrm>
          <a:prstGeom prst="rect">
            <a:avLst/>
          </a:prstGeom>
          <a:noFill/>
          <a:extLst>
            <a:ext uri="{909E8E84-426E-40DD-AFC4-6F175D3DCCD1}">
              <a14:hiddenFill xmlns:a14="http://schemas.microsoft.com/office/drawing/2010/main">
                <a:solidFill>
                  <a:srgbClr val="FFFFFF"/>
                </a:solidFill>
              </a14:hiddenFill>
            </a:ext>
          </a:extLst>
        </p:spPr>
      </p:pic>
      <p:grpSp>
        <p:nvGrpSpPr>
          <p:cNvPr id="7" name="Group 6">
            <a:extLst>
              <a:ext uri="{FF2B5EF4-FFF2-40B4-BE49-F238E27FC236}">
                <a16:creationId xmlns:a16="http://schemas.microsoft.com/office/drawing/2014/main" id="{9D363A91-7567-F76D-8F77-6D03C8EA0050}"/>
              </a:ext>
            </a:extLst>
          </p:cNvPr>
          <p:cNvGrpSpPr/>
          <p:nvPr/>
        </p:nvGrpSpPr>
        <p:grpSpPr>
          <a:xfrm>
            <a:off x="733425" y="3192166"/>
            <a:ext cx="2634254" cy="2639753"/>
            <a:chOff x="733425" y="3192166"/>
            <a:chExt cx="2634254" cy="2639753"/>
          </a:xfrm>
        </p:grpSpPr>
        <p:pic>
          <p:nvPicPr>
            <p:cNvPr id="3074" name="Picture 2" descr="Collaborative filtering.">
              <a:extLst>
                <a:ext uri="{FF2B5EF4-FFF2-40B4-BE49-F238E27FC236}">
                  <a16:creationId xmlns:a16="http://schemas.microsoft.com/office/drawing/2014/main" id="{24EEF2A7-683A-DAA8-8841-581891C41D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3425" y="3192166"/>
              <a:ext cx="2634254" cy="2639753"/>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a:extLst>
                <a:ext uri="{FF2B5EF4-FFF2-40B4-BE49-F238E27FC236}">
                  <a16:creationId xmlns:a16="http://schemas.microsoft.com/office/drawing/2014/main" id="{BFC58837-2E9E-F9E3-6963-B94112ED36FC}"/>
                </a:ext>
              </a:extLst>
            </p:cNvPr>
            <p:cNvSpPr/>
            <p:nvPr/>
          </p:nvSpPr>
          <p:spPr>
            <a:xfrm>
              <a:off x="822251" y="5202865"/>
              <a:ext cx="559982" cy="27644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D598F3E1-FC74-BA94-5661-F303C128D237}"/>
                </a:ext>
              </a:extLst>
            </p:cNvPr>
            <p:cNvSpPr/>
            <p:nvPr/>
          </p:nvSpPr>
          <p:spPr>
            <a:xfrm>
              <a:off x="2443996" y="5202864"/>
              <a:ext cx="784781" cy="27644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8" name="Group 7">
            <a:extLst>
              <a:ext uri="{FF2B5EF4-FFF2-40B4-BE49-F238E27FC236}">
                <a16:creationId xmlns:a16="http://schemas.microsoft.com/office/drawing/2014/main" id="{A1A74002-0166-2C91-AF90-AE8B658C5E4F}"/>
              </a:ext>
            </a:extLst>
          </p:cNvPr>
          <p:cNvGrpSpPr/>
          <p:nvPr/>
        </p:nvGrpSpPr>
        <p:grpSpPr>
          <a:xfrm>
            <a:off x="4383285" y="3192164"/>
            <a:ext cx="2225459" cy="2639754"/>
            <a:chOff x="4383285" y="3192164"/>
            <a:chExt cx="2225459" cy="2639754"/>
          </a:xfrm>
        </p:grpSpPr>
        <p:pic>
          <p:nvPicPr>
            <p:cNvPr id="3076" name="Picture 4" descr="Content-based filtering.">
              <a:extLst>
                <a:ext uri="{FF2B5EF4-FFF2-40B4-BE49-F238E27FC236}">
                  <a16:creationId xmlns:a16="http://schemas.microsoft.com/office/drawing/2014/main" id="{8B2BE618-DAF6-9226-A6DD-70FCE572F2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83285" y="3192164"/>
              <a:ext cx="2225459" cy="2639754"/>
            </a:xfrm>
            <a:prstGeom prst="rect">
              <a:avLst/>
            </a:prstGeom>
            <a:noFill/>
            <a:extLst>
              <a:ext uri="{909E8E84-426E-40DD-AFC4-6F175D3DCCD1}">
                <a14:hiddenFill xmlns:a14="http://schemas.microsoft.com/office/drawing/2010/main">
                  <a:solidFill>
                    <a:srgbClr val="FFFFFF"/>
                  </a:solidFill>
                </a14:hiddenFill>
              </a:ext>
            </a:extLst>
          </p:spPr>
        </p:pic>
        <p:sp>
          <p:nvSpPr>
            <p:cNvPr id="6" name="Rectangle 5">
              <a:extLst>
                <a:ext uri="{FF2B5EF4-FFF2-40B4-BE49-F238E27FC236}">
                  <a16:creationId xmlns:a16="http://schemas.microsoft.com/office/drawing/2014/main" id="{B7B5A96F-4AD1-5ADE-BE13-24696487A725}"/>
                </a:ext>
              </a:extLst>
            </p:cNvPr>
            <p:cNvSpPr/>
            <p:nvPr/>
          </p:nvSpPr>
          <p:spPr>
            <a:xfrm>
              <a:off x="5703609" y="5164246"/>
              <a:ext cx="784781" cy="276447"/>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TextBox 9">
            <a:extLst>
              <a:ext uri="{FF2B5EF4-FFF2-40B4-BE49-F238E27FC236}">
                <a16:creationId xmlns:a16="http://schemas.microsoft.com/office/drawing/2014/main" id="{37CC478C-CF79-440A-5353-71362160F7BC}"/>
              </a:ext>
            </a:extLst>
          </p:cNvPr>
          <p:cNvSpPr txBox="1"/>
          <p:nvPr/>
        </p:nvSpPr>
        <p:spPr>
          <a:xfrm>
            <a:off x="1945619" y="5948110"/>
            <a:ext cx="7100789" cy="276999"/>
          </a:xfrm>
          <a:prstGeom prst="rect">
            <a:avLst/>
          </a:prstGeom>
          <a:noFill/>
        </p:spPr>
        <p:txBody>
          <a:bodyPr wrap="square">
            <a:spAutoFit/>
          </a:bodyPr>
          <a:lstStyle/>
          <a:p>
            <a:pPr algn="ctr"/>
            <a:r>
              <a:rPr lang="en-US" sz="1200" dirty="0">
                <a:hlinkClick r:id="rId5"/>
              </a:rPr>
              <a:t>https://www.nvidia.com/en-us/glossary/data-science/recommendation-system/</a:t>
            </a:r>
            <a:r>
              <a:rPr lang="en-US" sz="1200" dirty="0"/>
              <a:t> </a:t>
            </a:r>
          </a:p>
        </p:txBody>
      </p:sp>
    </p:spTree>
    <p:extLst>
      <p:ext uri="{BB962C8B-B14F-4D97-AF65-F5344CB8AC3E}">
        <p14:creationId xmlns:p14="http://schemas.microsoft.com/office/powerpoint/2010/main" val="37053423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078"/>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1512</TotalTime>
  <Words>1552</Words>
  <Application>Microsoft Office PowerPoint</Application>
  <PresentationFormat>Widescreen</PresentationFormat>
  <Paragraphs>331</Paragraphs>
  <Slides>20</Slides>
  <Notes>1</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Arial</vt:lpstr>
      <vt:lpstr>Avenir 55 Roman</vt:lpstr>
      <vt:lpstr>Avenir 65 Medium</vt:lpstr>
      <vt:lpstr>Avenir 95 Black</vt:lpstr>
      <vt:lpstr>Calibri</vt:lpstr>
      <vt:lpstr>Consolas</vt:lpstr>
      <vt:lpstr>Montserrat</vt:lpstr>
      <vt:lpstr>Wingdings</vt:lpstr>
      <vt:lpstr>Office Theme</vt:lpstr>
      <vt:lpstr>Machine Learning and Artificial Intelligence </vt:lpstr>
      <vt:lpstr>Introduction</vt:lpstr>
      <vt:lpstr>Machine Learning</vt:lpstr>
      <vt:lpstr>Artificial Intelligence</vt:lpstr>
      <vt:lpstr>Newest Trend: Generative AI</vt:lpstr>
      <vt:lpstr>Application in Healthcare – Diagnostic Radiology</vt:lpstr>
      <vt:lpstr>Application in Healthcare – Predicting Outcomes</vt:lpstr>
      <vt:lpstr>Application in Retails – Association Learning</vt:lpstr>
      <vt:lpstr>Application in Retails – Recommendation Engine</vt:lpstr>
      <vt:lpstr>Applications in Retails – Sentiment Analysis</vt:lpstr>
      <vt:lpstr>Application in Retails – Forecast Sales/Demands</vt:lpstr>
      <vt:lpstr>Applications in Manufacturing – Anomaly Detection</vt:lpstr>
      <vt:lpstr>Applications in Finance</vt:lpstr>
      <vt:lpstr>Common Types of Data</vt:lpstr>
      <vt:lpstr>Neural Network</vt:lpstr>
      <vt:lpstr>Deep Learning</vt:lpstr>
      <vt:lpstr>Convolutional Neural Network</vt:lpstr>
      <vt:lpstr>Recurrent Neural Network</vt:lpstr>
      <vt:lpstr>Transformer</vt:lpstr>
      <vt:lpstr>This Course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Lindy Taylor</dc:creator>
  <cp:lastModifiedBy>Linh Le</cp:lastModifiedBy>
  <cp:revision>163</cp:revision>
  <dcterms:created xsi:type="dcterms:W3CDTF">2019-08-07T15:31:06Z</dcterms:created>
  <dcterms:modified xsi:type="dcterms:W3CDTF">2024-08-12T19:51:17Z</dcterms:modified>
</cp:coreProperties>
</file>